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5" r:id="rId2"/>
    <p:sldId id="258" r:id="rId3"/>
    <p:sldId id="263" r:id="rId4"/>
    <p:sldId id="264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23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7B73F-5F00-4FEC-BB3A-8261F78052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7133C-7081-436F-AFC5-573E1FD6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5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7133C-7081-436F-AFC5-573E1FD6D1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51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3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8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1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04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37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09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2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2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0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7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1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FA659-CF8F-48B4-AB73-715784A00B5C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7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699168" y="0"/>
            <a:ext cx="5159828" cy="13977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436915"/>
            <a:ext cx="3635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Inverse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Kinematics Model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898580"/>
            <a:ext cx="1175001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position and orientation of the end-effecter, determination of joint ang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les/displacements of a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manipulator is called Inverse Kinematics.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given 3-DoF articulated manipulator, as shown aside,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position and orientation of the end-effecter is given as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below. Determine the angles of the three joints to reach the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position and orientation. Given L1=50; L2=40; L3=20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590" y="2668021"/>
            <a:ext cx="4707802" cy="23901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00110" y="5058136"/>
            <a:ext cx="37625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Picture taken from Robotics and Control by </a:t>
            </a:r>
            <a:r>
              <a:rPr lang="en-US" sz="1100" i="1" dirty="0" err="1" smtClean="0"/>
              <a:t>Nagrath</a:t>
            </a:r>
            <a:r>
              <a:rPr lang="en-US" sz="1100" i="1" dirty="0" smtClean="0"/>
              <a:t> and Mittal</a:t>
            </a:r>
            <a:endParaRPr lang="en-US" sz="1100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7966" y="4900646"/>
            <a:ext cx="3658039" cy="115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9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1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699168" y="0"/>
            <a:ext cx="5159828" cy="1397726"/>
          </a:xfrm>
          <a:prstGeom prst="rect">
            <a:avLst/>
          </a:prstGeom>
        </p:spPr>
      </p:pic>
      <p:sp>
        <p:nvSpPr>
          <p:cNvPr id="134" name="TextBox 133"/>
          <p:cNvSpPr txBox="1"/>
          <p:nvPr/>
        </p:nvSpPr>
        <p:spPr>
          <a:xfrm>
            <a:off x="0" y="1552217"/>
            <a:ext cx="12171922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common procedure is to derive the forward kinematics model and then compare that matrix with the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matrix term by term and solve for the joint angle.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compare:</a:t>
            </a:r>
          </a:p>
          <a:p>
            <a:pPr marL="457200" indent="-457200">
              <a:buAutoNum type="arabicParenR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vector elements are to be compared first; such solution is more efficient.</a:t>
            </a:r>
          </a:p>
          <a:p>
            <a:pPr marL="457200" indent="-457200">
              <a:buAutoNum type="arabicParenR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Look for equations involving only one joint variable.</a:t>
            </a:r>
          </a:p>
          <a:p>
            <a:pPr marL="457200" indent="-457200">
              <a:buAutoNum type="arabicParenR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look for pairs or sets of equations which can be reduced to one variable.</a:t>
            </a:r>
          </a:p>
          <a:p>
            <a:pPr marL="457200" indent="-457200">
              <a:buAutoNum type="arabicParenR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Arctan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preferable compared to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arcsin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arccos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finding ou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some angles, if you are not able to proceed further, then we have to think of pre or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post-multiplication. For example, while comparing 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its counterpart (R), we solved for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 not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able 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proceed further. Then we should post-multiply 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both sides of the equation (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=R). By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that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equation reduces to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and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2; now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can be determined since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is known. Similarly, if </a:t>
            </a:r>
            <a:r>
              <a:rPr lang="el-GR" sz="2000" dirty="0" smtClean="0"/>
              <a:t>θ</a:t>
            </a:r>
            <a:r>
              <a:rPr lang="en-US" sz="2000" dirty="0" smtClean="0"/>
              <a:t>3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is known, we should pre-multiply 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29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474721" y="39189"/>
            <a:ext cx="5159828" cy="1397726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-1" y="1552217"/>
            <a:ext cx="1202574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forward kinematics, 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derived as shown below and it is compared to given matrix.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=                                                  ……(1)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of </a:t>
            </a:r>
            <a:r>
              <a:rPr lang="el-GR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term(1,4) and (2,4) both sides, we get</a:t>
            </a:r>
          </a:p>
          <a:p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</a:t>
            </a:r>
            <a:r>
              <a:rPr lang="en-US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+L</a:t>
            </a:r>
            <a:r>
              <a:rPr lang="en-US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)=0…………..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  <a:p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</a:t>
            </a:r>
            <a:r>
              <a:rPr lang="en-US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+L</a:t>
            </a:r>
            <a:r>
              <a:rPr lang="en-US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)=-52.779…...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Here, sin is –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cos is zero implies it is in the third quadrant and the value is 270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Here one thing to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 - if we compare term (1,3) or (2,3) we will not get the correct answer. Comparing term (2,3) we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would have got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1=90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comparing term (1,3) we would have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=-90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65" y="2098407"/>
            <a:ext cx="5388543" cy="1413172"/>
          </a:xfrm>
          <a:prstGeom prst="rect">
            <a:avLst/>
          </a:prstGeom>
        </p:spPr>
      </p:pic>
      <p:sp>
        <p:nvSpPr>
          <p:cNvPr id="3" name="AutoShape 2" descr="https://latex.codecogs.com/svg.image?\begin%7bbmatrix%7d0%20&amp;%200%20&amp;%20-1%20&amp;%200%20\\-.707%20&amp;%20.707%20&amp;%200%20&amp;%20-52.779%20\\.707%20&amp;%20.707%20&amp;%200%20&amp;%2024.49%20\\0%20&amp;%200%20&amp;%200%20&amp;%201%20\\\end%7bbmatrix%7d"/>
          <p:cNvSpPr>
            <a:spLocks noChangeAspect="1" noChangeArrowheads="1"/>
          </p:cNvSpPr>
          <p:nvPr/>
        </p:nvSpPr>
        <p:spPr bwMode="auto">
          <a:xfrm>
            <a:off x="6459393" y="3097500"/>
            <a:ext cx="1853334" cy="185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9734" y="2153654"/>
            <a:ext cx="3240811" cy="1233229"/>
          </a:xfrm>
          <a:prstGeom prst="rect">
            <a:avLst/>
          </a:prstGeom>
        </p:spPr>
      </p:pic>
      <p:sp>
        <p:nvSpPr>
          <p:cNvPr id="19" name="AutoShape 4" descr="https://latex.codecogs.com/svg.image?\frac%7bEqn.3%7d%7bEqn.2%7d%20=\frac%7bS_1(L_3C_%7b23%7d+L_2C_2)%7d%7bC_1(L_3C_%7b23%7d+L_2C_2)%7d=\frac%7b-52.779%7d%7b0%7d%20\\%20\Rightarrow%20\frac%7bS_1%7d%7bC_1%7d=\frac%7b-52.779%7d%7b0%7d"/>
          <p:cNvSpPr>
            <a:spLocks noChangeAspect="1" noChangeArrowheads="1"/>
          </p:cNvSpPr>
          <p:nvPr/>
        </p:nvSpPr>
        <p:spPr bwMode="auto">
          <a:xfrm>
            <a:off x="1222374" y="5145394"/>
            <a:ext cx="1326861" cy="132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6" descr="https://latex.codecogs.com/svg.image?\frac%7bEqn.3%7d%7bEqn.2%7d%20=\frac%7bS_1(L_3C_%7b23%7d+L_2C_2)%7d%7bC_1(L_3C_%7b23%7d+L_2C_2)%7d=\frac%7b-52.779%7d%7b0%7d%20\\%20\Rightarrow%20\frac%7bS_1%7d%7bC_1%7d=\frac%7b-52.779%7d%7b0%7d%20\Rightarrow%20\theta_1=arctan(-52.779,0)=270%5eo"/>
          <p:cNvSpPr>
            <a:spLocks noChangeAspect="1" noChangeArrowheads="1"/>
          </p:cNvSpPr>
          <p:nvPr/>
        </p:nvSpPr>
        <p:spPr bwMode="auto">
          <a:xfrm>
            <a:off x="3757756" y="514539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5485" y="3955264"/>
            <a:ext cx="5738127" cy="119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6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474721" y="39189"/>
            <a:ext cx="5159828" cy="1397726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-1" y="1552217"/>
            <a:ext cx="1202574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may not get any further individual joint value. But we can get the following.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term(3,1)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(3,2)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sides, we get</a:t>
            </a:r>
          </a:p>
          <a:p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=.707…………..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=.707……..…...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above expression of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since both sin and cos are +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angle lies in the 1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quadrant. So it is 45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Since, we cannot proceed further, we have to resort to pre or post multiplication. In this case, since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is already determined, we should post-multiply 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both sides of Eqn. 1. 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39823"/>
            <a:ext cx="3662837" cy="87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2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latex.codecogs.com/svg.image?%5e0T_1*%20%5e1T_2%20*%20%5e2T_3=\begin%7bbmatrix%7d0%20&amp;%200%20&amp;%20-1%20&amp;%200%20\\-.707%20&amp;%20.707%20&amp;%200%20&amp;%20-52.779%20\\.707%20&amp;%20.707%20&amp;%200%20&amp;%2024.49%20\\0%20&amp;%200%20&amp;%200%20&amp;%201%20\\\end%7bbmatrix%7d%20\\\Rightarrow%20%5e0T_1*%20%5e1T_2%20*%20%5e2T_3*%5b%5e2T_3%5d%5e%7b-1%7d=\begin%7bbmatrix%7d0%20&amp;%200%20&amp;%20-1%20&amp;%200%20\\-.707%20&amp;%20.707%20&amp;%200%20&amp;%20-52.779%20\\.707%20&amp;%20.707%20&amp;%200%20&amp;%2024.49%20\\0%20&amp;%200%20&amp;%200%20&amp;%201%20\\\end%7bbmatrix%7d*%5b%5e2T_3%5d%5e%7b-1"/>
          <p:cNvSpPr>
            <a:spLocks noChangeAspect="1" noChangeArrowheads="1"/>
          </p:cNvSpPr>
          <p:nvPr/>
        </p:nvSpPr>
        <p:spPr bwMode="auto">
          <a:xfrm>
            <a:off x="2677102" y="311135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00" y="1605973"/>
            <a:ext cx="7121546" cy="239207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474721" y="39189"/>
            <a:ext cx="5159828" cy="1397726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-1" y="1552217"/>
            <a:ext cx="1202574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………………..(6)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AutoShape 4" descr="https://latex.codecogs.com/svg.image?\textup%7bAs%20derived%20in%20forward%20kinematics,%7d%5e2T_3=\begin%7bbmatrix%7dC_3%20&amp;%20-S_3%20&amp;%200%20&amp;%20L_3C_3%20\\S_3%20&amp;%20C_3%20&amp;%200%20&amp;%20L_3S_3%20\\0%20&amp;%200%20&amp;%201%20&amp;%200%20\\0%20&amp;%200%20&amp;%200%20&amp;%201%20\\\end%7bbmatrix%7d."/>
          <p:cNvSpPr>
            <a:spLocks noChangeAspect="1" noChangeArrowheads="1"/>
          </p:cNvSpPr>
          <p:nvPr/>
        </p:nvSpPr>
        <p:spPr bwMode="auto">
          <a:xfrm>
            <a:off x="862157" y="441368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814" y="4156506"/>
            <a:ext cx="6846564" cy="1219057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9605" y="5517638"/>
            <a:ext cx="3529320" cy="113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9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474721" y="39189"/>
            <a:ext cx="5159828" cy="13977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1496797"/>
            <a:ext cx="1202574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Eqn.(6) can be rewritten as follows: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……………(7)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Since, orientation part involves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it is not required to be determined. Now equating the terms of position vector, we get</a:t>
            </a:r>
          </a:p>
          <a:p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    ……………(8)</a:t>
            </a:r>
          </a:p>
          <a:p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=.707L</a:t>
            </a:r>
            <a:r>
              <a:rPr lang="en-US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-52.779=.707*20-52.779=-38.639    ……………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(9)</a:t>
            </a:r>
          </a:p>
          <a:p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=-.707L</a:t>
            </a:r>
            <a:r>
              <a:rPr lang="en-US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+24.49=-.707*20+24.49=10.35   ……………(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10)</a:t>
            </a:r>
          </a:p>
          <a:p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Squaring and adding Eqn.(8) and (9),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……………….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(11)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Here 10.35/38.639=.2679.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---------------------(12)</a:t>
            </a:r>
          </a:p>
        </p:txBody>
      </p:sp>
      <p:sp>
        <p:nvSpPr>
          <p:cNvPr id="6" name="AutoShape 2" descr="https://latex.codecogs.com/svg.image?\begin%7bbmatrix%7dC_1C_2%20&amp;%20-C_1S_2%20&amp;%20S_1%20&amp;%20L_2C_1C_2%20\\S_1C_2%20&amp;%20-S_1S_2%20&amp;%20-C_1%20&amp;%20L_2S_1C_2%20\\S_2%20&amp;%20C_2%20&amp;%200%20&amp;%20L_2S_2%20\\0%20&amp;%200%20&amp;%200%20&amp;%201%20\\\end%7bbmatrix%7d=\begin%7bbmatrix%7d-%20&amp;%20-%20&amp;%20-%20&amp;%200%20\\-%20&amp;%20-%20&amp;%20-%20&amp;%20.707L_3-52.779%20\\-%20&amp;%20-%20&amp;%20-%20&amp;%20-.707L3+24.49%20\\0%20&amp;%200%20&amp;%200%20&amp;%201%20\\\end%7bbmatrix%7d"/>
          <p:cNvSpPr>
            <a:spLocks noChangeAspect="1" noChangeArrowheads="1"/>
          </p:cNvSpPr>
          <p:nvPr/>
        </p:nvSpPr>
        <p:spPr bwMode="auto">
          <a:xfrm>
            <a:off x="2704812" y="235541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415" y="2098236"/>
            <a:ext cx="6864725" cy="1157581"/>
          </a:xfrm>
          <a:prstGeom prst="rect">
            <a:avLst/>
          </a:prstGeom>
        </p:spPr>
      </p:pic>
      <p:sp>
        <p:nvSpPr>
          <p:cNvPr id="8" name="AutoShape 4" descr="https://latex.codecogs.com/svg.image?(L_2C_2)%5e2*(S_1%5e2+C_1%5e2)=0%5e2+(-38.639)%5e2%20\\%20\Rightarrow%20L_2C_2=\pm%2038.639"/>
          <p:cNvSpPr>
            <a:spLocks noChangeAspect="1" noChangeArrowheads="1"/>
          </p:cNvSpPr>
          <p:nvPr/>
        </p:nvSpPr>
        <p:spPr bwMode="auto">
          <a:xfrm>
            <a:off x="4686012" y="51202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347" y="5333187"/>
            <a:ext cx="4705335" cy="582704"/>
          </a:xfrm>
          <a:prstGeom prst="rect">
            <a:avLst/>
          </a:prstGeom>
        </p:spPr>
      </p:pic>
      <p:sp>
        <p:nvSpPr>
          <p:cNvPr id="10" name="AutoShape 6" descr="https://latex.codecogs.com/svg.image?\frac%7bEqn.(10)%7d%7bEqn.(11)%7d=\frac%7bL_2S_2%7d%7bL_2C_2%7d=\frac%7b10.35%7d%7b\pm%2038.639%7d%20\\%20\Rightarrow%20\theta_2=arctan(10.35,\pm%2038.638)=15%5eo%20\textup%7bor%20%7d%20165%5eo"/>
          <p:cNvSpPr>
            <a:spLocks noChangeAspect="1" noChangeArrowheads="1"/>
          </p:cNvSpPr>
          <p:nvPr/>
        </p:nvSpPr>
        <p:spPr bwMode="auto">
          <a:xfrm>
            <a:off x="1111539" y="591589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6" y="5915891"/>
            <a:ext cx="5181600" cy="94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9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474721" y="39189"/>
            <a:ext cx="5159828" cy="13977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1552217"/>
            <a:ext cx="12025745" cy="3703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one solution is tan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(.2679) in the first quadrant and the other is tan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(-.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2679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 the 2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quadrant because in the 2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quadrant, sin is +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cos –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So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(.2679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 first quadrant is 15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And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(-.2679)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2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quadrant  = -15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+180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since tan is periodic with 180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This is how we should infer from Eqn.(12)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Hence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=45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-15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45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-165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=30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-120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the solution is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=90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=15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165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-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  <a:p>
            <a:endParaRPr lang="en-US" sz="2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Sometimes, question may be to derive a generalized inverse kinematics model. In that case, we have equate 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a general given matrix called [R] where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2" descr="https://latex.codecogs.com/svg.image?R=\begin%7bbmatrix%7dr_%7b11%7d%20&amp;%20r_%7b12%7d%20&amp;%20r_%7b13%7d%20&amp;%20r_%7b14%7d%20\\r_%7b21%7d%20&amp;%20r_%7b22%7d%20&amp;%20r_%7b23%7d%20&amp;%20r_%7b24%7d%20\\r_%7b31%7d%20&amp;%20r_%7b32%7d%20&amp;%20r_%7b33%7d%20&amp;%20r_%7b34%7d%20\\0%20&amp;%200%20&amp;%200%20&amp;%201%20\\\end%7bbmatrix%7d"/>
          <p:cNvSpPr>
            <a:spLocks noChangeAspect="1" noChangeArrowheads="1"/>
          </p:cNvSpPr>
          <p:nvPr/>
        </p:nvSpPr>
        <p:spPr bwMode="auto">
          <a:xfrm>
            <a:off x="4145684" y="52726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084" y="5112473"/>
            <a:ext cx="2996138" cy="138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7028</TotalTime>
  <Words>734</Words>
  <Application>Microsoft Office PowerPoint</Application>
  <PresentationFormat>Widescreen</PresentationFormat>
  <Paragraphs>78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198</cp:revision>
  <dcterms:created xsi:type="dcterms:W3CDTF">2022-03-16T09:03:34Z</dcterms:created>
  <dcterms:modified xsi:type="dcterms:W3CDTF">2022-07-26T10:56:54Z</dcterms:modified>
</cp:coreProperties>
</file>