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5" r:id="rId2"/>
    <p:sldId id="258" r:id="rId3"/>
    <p:sldId id="263" r:id="rId4"/>
    <p:sldId id="266" r:id="rId5"/>
    <p:sldId id="26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23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343" autoAdjust="0"/>
  </p:normalViewPr>
  <p:slideViewPr>
    <p:cSldViewPr snapToGrid="0">
      <p:cViewPr varScale="1">
        <p:scale>
          <a:sx n="69" d="100"/>
          <a:sy n="69" d="100"/>
        </p:scale>
        <p:origin x="7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7B73F-5F00-4FEC-BB3A-8261F7805209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7133C-7081-436F-AFC5-573E1FD6D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53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7133C-7081-436F-AFC5-573E1FD6D1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51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659-CF8F-48B4-AB73-715784A00B5C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931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659-CF8F-48B4-AB73-715784A00B5C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783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659-CF8F-48B4-AB73-715784A00B5C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416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659-CF8F-48B4-AB73-715784A00B5C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04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659-CF8F-48B4-AB73-715784A00B5C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37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659-CF8F-48B4-AB73-715784A00B5C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709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659-CF8F-48B4-AB73-715784A00B5C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24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659-CF8F-48B4-AB73-715784A00B5C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27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659-CF8F-48B4-AB73-715784A00B5C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05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659-CF8F-48B4-AB73-715784A00B5C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79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659-CF8F-48B4-AB73-715784A00B5C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612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FA659-CF8F-48B4-AB73-715784A00B5C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72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619"/>
          <a:stretch/>
        </p:blipFill>
        <p:spPr>
          <a:xfrm>
            <a:off x="3699168" y="0"/>
            <a:ext cx="5159828" cy="13977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1271448"/>
            <a:ext cx="4405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Derivation of Jacobian </a:t>
            </a:r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Matrix </a:t>
            </a: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1660669"/>
            <a:ext cx="8537915" cy="5339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3-DOF articulated manipulator shown aside,</a:t>
            </a:r>
          </a:p>
          <a:p>
            <a:endParaRPr lang="en-US" sz="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000" strike="sng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3x1        3x3  </a:t>
            </a:r>
            <a:r>
              <a:rPr lang="en-US" sz="2000" strike="sng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3x1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6x1        6x3  3x1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derive the Jacobian, we need the position of the EE which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be obtained from forward kinematics model. 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So, position of the EE along X-axis (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2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C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</a:t>
            </a:r>
            <a:r>
              <a:rPr lang="en-US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+L</a:t>
            </a:r>
            <a:r>
              <a:rPr lang="en-US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)………(1)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2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+L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……….(2)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2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ez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+L</a:t>
            </a:r>
            <a:r>
              <a:rPr lang="en-US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……………....(3)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205801" y="2164345"/>
            <a:ext cx="4707802" cy="2581008"/>
            <a:chOff x="7205801" y="2164345"/>
            <a:chExt cx="4707802" cy="2581008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05801" y="2164345"/>
              <a:ext cx="4707802" cy="239011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678418" y="4483743"/>
              <a:ext cx="37625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 smtClean="0"/>
                <a:t>Picture taken from Robotics and Control by </a:t>
              </a:r>
              <a:r>
                <a:rPr lang="en-US" sz="1100" i="1" dirty="0" err="1" smtClean="0"/>
                <a:t>Nagrath</a:t>
              </a:r>
              <a:r>
                <a:rPr lang="en-US" sz="1100" i="1" dirty="0" smtClean="0"/>
                <a:t> and Mittal</a:t>
              </a:r>
              <a:endParaRPr lang="en-US" sz="1100" i="1" dirty="0"/>
            </a:p>
          </p:txBody>
        </p:sp>
      </p:grpSp>
      <p:sp>
        <p:nvSpPr>
          <p:cNvPr id="8" name="AutoShape 2" descr="https://latex.codecogs.com/svg.image?V_e(t)=j(q)\dot%7bq%7d%20\textup%7b%20where%7d\\%20V_e(t)\textup%7b%20is%20the%20Cartesian%20velocity%20of%20the%20end-effecter%7d%20\\%20j(q)%20\textup%7b%20is%20the%20Jacobian%20matrix%20and%20%7d\\%20\dot%7bq%7d%20\textup%7b%20is%20the%20array%20of%20joint%20speeds%7d"/>
          <p:cNvSpPr>
            <a:spLocks noChangeAspect="1" noChangeArrowheads="1"/>
          </p:cNvSpPr>
          <p:nvPr/>
        </p:nvSpPr>
        <p:spPr bwMode="auto">
          <a:xfrm>
            <a:off x="1771950" y="270993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r="64674" b="76143"/>
          <a:stretch/>
        </p:blipFill>
        <p:spPr>
          <a:xfrm>
            <a:off x="1264126" y="2150296"/>
            <a:ext cx="2251433" cy="332460"/>
          </a:xfrm>
          <a:prstGeom prst="rect">
            <a:avLst/>
          </a:prstGeom>
        </p:spPr>
      </p:pic>
      <p:sp>
        <p:nvSpPr>
          <p:cNvPr id="11" name="AutoShape 4" descr="https://latex.codecogs.com/svg.image?\dot%7bq%7d"/>
          <p:cNvSpPr>
            <a:spLocks noChangeAspect="1" noChangeArrowheads="1"/>
          </p:cNvSpPr>
          <p:nvPr/>
        </p:nvSpPr>
        <p:spPr bwMode="auto">
          <a:xfrm>
            <a:off x="9022484" y="602786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4896" y="3838687"/>
            <a:ext cx="5388543" cy="141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992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Picture 13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619"/>
          <a:stretch/>
        </p:blipFill>
        <p:spPr>
          <a:xfrm>
            <a:off x="3699168" y="0"/>
            <a:ext cx="5159828" cy="1397726"/>
          </a:xfrm>
          <a:prstGeom prst="rect">
            <a:avLst/>
          </a:prstGeom>
        </p:spPr>
      </p:pic>
      <p:sp>
        <p:nvSpPr>
          <p:cNvPr id="134" name="TextBox 133"/>
          <p:cNvSpPr txBox="1"/>
          <p:nvPr/>
        </p:nvSpPr>
        <p:spPr>
          <a:xfrm>
            <a:off x="10404764" y="4934885"/>
            <a:ext cx="14685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.............(4)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b="16952"/>
          <a:stretch/>
        </p:blipFill>
        <p:spPr>
          <a:xfrm>
            <a:off x="274059" y="1803930"/>
            <a:ext cx="7791598" cy="14932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38" y="3297191"/>
            <a:ext cx="11793308" cy="148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29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619"/>
          <a:stretch/>
        </p:blipFill>
        <p:spPr>
          <a:xfrm>
            <a:off x="3474721" y="39189"/>
            <a:ext cx="5159828" cy="1397726"/>
          </a:xfrm>
          <a:prstGeom prst="rect">
            <a:avLst/>
          </a:prstGeom>
        </p:spPr>
      </p:pic>
      <p:sp>
        <p:nvSpPr>
          <p:cNvPr id="19" name="AutoShape 4" descr="https://latex.codecogs.com/svg.image?\frac%7bEqn.3%7d%7bEqn.2%7d%20=\frac%7bS_1(L_3C_%7b23%7d+L_2C_2)%7d%7bC_1(L_3C_%7b23%7d+L_2C_2)%7d=\frac%7b-52.779%7d%7b0%7d%20\\%20\Rightarrow%20\frac%7bS_1%7d%7bC_1%7d=\frac%7b-52.779%7d%7b0%7d"/>
          <p:cNvSpPr>
            <a:spLocks noChangeAspect="1" noChangeArrowheads="1"/>
          </p:cNvSpPr>
          <p:nvPr/>
        </p:nvSpPr>
        <p:spPr bwMode="auto">
          <a:xfrm>
            <a:off x="1222374" y="5145394"/>
            <a:ext cx="1326861" cy="132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2" descr="https://latex.codecogs.com/svg.image?\begin%7bbmatrix%7dv_%7bex%7d%20\\v_%7bey%7d%20\\v_%7bez%7d%20\\\omega_%7bex%7d%20\\\omega_%7bey%7d%20\\\omega_%7bez%7d%20\end%7bbmatrix%7d=\begin%7bbmatrix%7dj_1%20&amp;%20j_2%20&amp;%20j_3%20&amp;%20j_4%20&amp;%20j_5%20&amp;%20j_6%20\\\end%7bbmatrix%7d\begin%7bBmatrix%7d\dot%7bq_1%7d%20\\\dot%7bq_2%7d%20\\%20\dot%7bq_3%7d%20\\%20\dot%7bq_4%7d%20\\%20\dot%7bq_5%7d%20\\%20\dot%7bq_6%7d\end%7bBmatrix%7d"/>
          <p:cNvSpPr>
            <a:spLocks noChangeAspect="1" noChangeArrowheads="1"/>
          </p:cNvSpPr>
          <p:nvPr/>
        </p:nvSpPr>
        <p:spPr bwMode="auto">
          <a:xfrm>
            <a:off x="5004666" y="514539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AutoShape 4" descr="https://latex.codecogs.com/svg.image?V_e=\begin%7bbmatrix%7dV_e%20\\\omega_%7be%7d\end%7bbmatrix%7d=\begin%7bbmatrix%7dv_%7bex%7d%20\\v_%7bey%7d%20\\v_%7bez%7d%20\\\omega_%7bex%7d%20\\\omega_%7bey%7d%20\\\omega_%7bez%7d%20\end%7bbmatrix%7d=\begin%7bbmatrix%7dj_1%20&amp;%20j_2%20&amp;%20j_3%20&amp;%20j_4%20&amp;%20j_5%20&amp;%20j_6%20\\\end%7bbmatrix%7d\begin%7bBmatrix%7d\dot%7bq_1%7d%20\\\dot%7bq_2%7d%20\\%20\dot%7bq_3%7d%20\\%20\dot%7bq_4%7d%20\\%20\dot%7bq_5%7d%20\\%20\dot%7bq_6%7d\end%7bBmatrix%7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AutoShape 2" descr="https://latex.codecogs.com/svg.image?p_%7bey%7d=L_3sin\theta_1cos(\theta_2+\theta_3)+L_2sin\theta_1cos\theta_2\\\Rightarrow%20v_%7bey%7d=\frac%7b\partial%20p_%7bey%7d%7d%7b\partial\theta_1%7d*\frac%7bd\theta_1%7d%7bdt%7d+\frac%7b\partial%20p_%7bey%7d%7d%7b\partial\theta_2%7d*\frac%7bd\theta_2%7d%7bdt%7d+\frac%7b\partial%20p_%7bey%7d%7d%7b\partial\theta_3%7d*\frac%7bd\theta_3%7d%7bdt%7d\\%20=(L_3cos\theta_1cos(\theta_2+\theta_3)+L_2cos\theta_1cos\theta_2)*\dot\theta_1+\\%20(-L_3sin\theta_1sin(\theta_2+\theta_3)-L_2sin\theta_1sin\theta_2)*\dot\theta_2+%200*\dot\theta_3\\%20So,\hspace%7b.5%20in%7d%20v_%7bex%7d=\begin%7bbmatrix%7d(-L_3S\theta_1C\theta_%7b23%7d-L_2S\theta_1C\theta_2)%20&amp;%20(-L_3cos\theta_1sin(\theta_2+\theta_3)-L_2cos\theta_1sin\theta_2)%20&amp;%200%20\\\end%7bbmatrix%7d\begin%7bBmatrix%7d%20\dot\theta_1\\\dot\theta_2%20\\\dot\theta_3\end%7bBmatrix%7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https://latex.codecogs.com/svg.image?p_%7bez%7d=L_3sin(\theta_2+\theta_3)+L_2sin\theta_2\\\Rightarrow%20v_%7bez%7d=\frac%7b\partial%20p_%7bez%7d%7d%7b\partial\theta_1%7d*\frac%7bd\theta_1%7d%7bdt%7d+\frac%7b\partial%20p_%7bez%7d%7d%7b\partial\theta_2%7d*\frac%7bd\theta_2%7d%7bdt%7d+\frac%7b\partial%20p_%7bez%7d%7d%7b\partial\theta_3%7d*\frac%7bd\theta_3%7d%7bdt%7d\\%20=(0)*\dot\theta_1+\\%20(L_3cos(\theta_2+\theta_3)+L_2cos\theta_2)*\dot\theta_2+%20(L_3cos(\theta_2+\theta_3))*\dot\theta_3\\%20So,\hspace%7b.5%20in%7d%20v_%7bez%7d=\begin%7bbmatrix%7d0%20&amp;%20(L_3cos(\theta_2+\theta_3)+L_2cos\theta_2)%20&amp;%20L_3cos(\theta_2+\theta_3)%20\\\end%7bbmatrix%7d\begin%7bBmatrix%7d%20\dot\theta_1\\\dot\theta_2%20\\\dot\theta_3\end%7bBmatrix%7dSo,\hspace%7b.5%20in%7d%20v_%7bey%7d=\begin%7bbmatrix%7d(L_3cos\theta_1cos\theta_%7b23%7d+L_2cos\theta_1cos\theta_2)%20&amp;%20(-L_3sin\theta_1sin(\theta_2+\theta_3)-L_2sin\theta_1sin\theta_2)%20&amp;%200%20\\\end%7bbmatrix%7d\begin%7bBmatrix%7d%20\dot\theta_1\\\dot\theta_2%20\\\dot\theta_3\end%7bBmatrix%7d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0399311" y="4775284"/>
            <a:ext cx="14685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.............(5)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r="32109" b="37949"/>
          <a:stretch/>
        </p:blipFill>
        <p:spPr>
          <a:xfrm>
            <a:off x="307974" y="1785273"/>
            <a:ext cx="9704993" cy="1673422"/>
          </a:xfrm>
          <a:prstGeom prst="rect">
            <a:avLst/>
          </a:prstGeom>
        </p:spPr>
      </p:pic>
      <p:sp>
        <p:nvSpPr>
          <p:cNvPr id="11" name="AutoShape 6" descr="https://latex.codecogs.com/svg.image?p_%7bey%7d=L_3sin\theta_1cos(\theta_2+\theta_3)+L_2sin\theta_1cos\theta_2\\\Rightarrow%20v_%7bey%7d=\frac%7b\partial%20p_%7bey%7d%7d%7b\partial\theta_1%7d*\frac%7bd\theta_1%7d%7bdt%7d+\frac%7b\partial%20p_%7bey%7d%7d%7b\partial\theta_2%7d*\frac%7bd\theta_2%7d%7bdt%7d+\frac%7b\partial%20p_%7bey%7d%7d%7b\partial\theta_3%7d*\frac%7bd\theta_3%7d%7bdt%7d\\%20=(L_3cos\theta_1cos(\theta_2+\theta_3)+L_2cos\theta_1cos\theta_2)*\dot\theta_1+\\%20(-L_3sin\theta_1sin(\theta_2+\theta_3)-L_2sin\theta_1sin\theta_2)*\dot\theta_2+%20(-L_3sin\theta_1sin(\theta_2+\theta_3)*\dot\theta_3\\%20So,\hspace%7b.5%20in%7d%20v_%7bey%7d=\begin%7bbmatrix%7d(L_3cos\theta_1cos\theta_%7b23%7d+L_2cos\theta_1cos\theta_2)%20&amp;%20(-L_3sin\theta_1sin(\theta_2+\theta_3)-L_2sin\theta_1sin\theta_2)%20&amp;%20-L_3sin\theta_1sin(\theta_2+\theta_3%20\\\end%7bbmatrix%7d\begin%7bBmatrix%7d%20\dot\theta_1\\\dot\theta_2%20\\\dot\theta_3\end%7bBmatrix%7d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/>
          <a:srcRect t="59643"/>
          <a:stretch/>
        </p:blipFill>
        <p:spPr>
          <a:xfrm>
            <a:off x="460375" y="3763495"/>
            <a:ext cx="11334044" cy="86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96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619"/>
          <a:stretch/>
        </p:blipFill>
        <p:spPr>
          <a:xfrm>
            <a:off x="3474721" y="39189"/>
            <a:ext cx="5159828" cy="1397726"/>
          </a:xfrm>
          <a:prstGeom prst="rect">
            <a:avLst/>
          </a:prstGeom>
        </p:spPr>
      </p:pic>
      <p:sp>
        <p:nvSpPr>
          <p:cNvPr id="2" name="AutoShape 2" descr="https://latex.codecogs.com/svg.image?j_i=\begin%7bbmatrix%7dj_%7bvi%7d%20\\%20j_%7bwi%7d\end%7bbmatrix%7d\begin%7bbmatrix%7dj_%7bvxi%7d%20\\j_%7bvyi%7d%20\\j_%7bvzi%7d%20\\j_%7bwxi%7d%20\\j_%7bwyi%7d%20\\j_%7bwzi%7d\end%7bbmatrix%7d"/>
          <p:cNvSpPr>
            <a:spLocks noChangeAspect="1" noChangeArrowheads="1"/>
          </p:cNvSpPr>
          <p:nvPr/>
        </p:nvSpPr>
        <p:spPr bwMode="auto">
          <a:xfrm>
            <a:off x="1513321" y="272859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18345" b="24249"/>
          <a:stretch/>
        </p:blipFill>
        <p:spPr>
          <a:xfrm>
            <a:off x="1818121" y="2342402"/>
            <a:ext cx="9032374" cy="304701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116204" y="5389418"/>
            <a:ext cx="14685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.............(6)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93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619"/>
          <a:stretch/>
        </p:blipFill>
        <p:spPr>
          <a:xfrm>
            <a:off x="3474721" y="39189"/>
            <a:ext cx="5159828" cy="13977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5518" y="1436915"/>
            <a:ext cx="11679382" cy="367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Combining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Eqns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4,5 and 6,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beginning we had,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6x1      6x3  3x1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AutoShape 2" descr="https://latex.codecogs.com/svg.image?\begin%7bbmatrix%7dv_%7bex%7d%20\\v_%7bey%7d%20\\v_%7bez%7d\end%7bbmatrix%7d=\begin%7bbmatrix%7d(-L_3S\theta_1C\theta_%7b23%7d-L_2S\theta_1C\theta_2)%20&amp;%20(-L_3cos\theta_1sin(\theta_2+\theta_3)-L_2cos\theta_1sin\theta_2)%20&amp;%200\\(-L_3S\theta_1C\theta_%7b23%7d-L_2S\theta_1C\theta_2)%20&amp;%20(-L_3cos\theta_1sin(\theta_2+\theta_3)-L_2cos\theta_1sin\theta_2)%20&amp;%200\\0%20&amp;%20(L_3cos(\theta_2+\theta_3)+L_2cos\theta_2)%20&amp;%20L_3cos(\theta_2+\theta_3)\\\end%7bbmatrix%7d\begin%7bBmatrix%7d%20\dot\theta_1\\\dot\theta_2%20\\\dot\theta_3\end%7bBmatrix%7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r="64674" b="76143"/>
          <a:stretch/>
        </p:blipFill>
        <p:spPr>
          <a:xfrm>
            <a:off x="2912816" y="3876916"/>
            <a:ext cx="2251433" cy="332460"/>
          </a:xfrm>
          <a:prstGeom prst="rect">
            <a:avLst/>
          </a:prstGeom>
        </p:spPr>
      </p:pic>
      <p:sp>
        <p:nvSpPr>
          <p:cNvPr id="9" name="AutoShape 4" descr="https://latex.codecogs.com/svg.image?\begin%7bbmatrix%7dv_%7bex%7d%20\\v_%7bey%7d%20\\v_%7bez%7d%20\\\omega_%7bex%7d\\\omega_%7bey%7d\\\omega_%7bez%7d\end%7bbmatrix%7d=\begin%7bbmatrix%7d(-L_3S\theta_1C\theta_%7b23%7d-L_2S\theta_1C\theta_2)%20&amp;%20(-L_3cos\theta_1sin(\theta_2+\theta_3)-L_2cos\theta_1sin\theta_2)%20&amp;%200\\(-L_3S\theta_1C\theta_%7b23%7d-L_2S\theta_1C\theta_2)%20&amp;%20(-L_3cos\theta_1sin(\theta_2+\theta_3)-L_2cos\theta_1sin\theta_2)%20&amp;%200\\0%20&amp;%20(L_3cos(\theta_2+\theta_3)+L_2cos\theta_2)%20&amp;%20L_3cos(\theta_2+\theta_3)\\?%20&amp;%20?%20&amp;%20?\\?%20&amp;%20?%20&amp;%20?\\?%20&amp;%20?%20&amp;%20?\\\end%7bbmatrix%7d\begin%7bBmatrix%7d%20\dot\theta_1\\\dot\theta_2%20\\\dot\theta_3\end%7bBmatrix%7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575" y="2021501"/>
            <a:ext cx="11911832" cy="94337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44" y="4502294"/>
            <a:ext cx="11454538" cy="175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9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8242</TotalTime>
  <Words>129</Words>
  <Application>Microsoft Office PowerPoint</Application>
  <PresentationFormat>Widescreen</PresentationFormat>
  <Paragraphs>42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240</cp:revision>
  <dcterms:created xsi:type="dcterms:W3CDTF">2022-03-16T09:03:34Z</dcterms:created>
  <dcterms:modified xsi:type="dcterms:W3CDTF">2022-07-29T09:19:21Z</dcterms:modified>
</cp:coreProperties>
</file>