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5" r:id="rId2"/>
    <p:sldId id="258" r:id="rId3"/>
    <p:sldId id="263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23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43" autoAdjust="0"/>
  </p:normalViewPr>
  <p:slideViewPr>
    <p:cSldViewPr snapToGrid="0">
      <p:cViewPr varScale="1">
        <p:scale>
          <a:sx n="68" d="100"/>
          <a:sy n="68" d="100"/>
        </p:scale>
        <p:origin x="1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7B73F-5F00-4FEC-BB3A-8261F7805209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7133C-7081-436F-AFC5-573E1FD6D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5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C7133C-7081-436F-AFC5-573E1FD6D1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51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3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8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1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044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37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091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2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427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0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7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FA659-CF8F-48B4-AB73-715784A00B5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1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FA659-CF8F-48B4-AB73-715784A00B5C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7F309-9525-4C31-8885-9F33B78EB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67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271448"/>
            <a:ext cx="74717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Components of Jacobian </a:t>
            </a:r>
            <a:r>
              <a:rPr lang="en-US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Matrix </a:t>
            </a:r>
            <a:endParaRPr 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205801" y="2164345"/>
            <a:ext cx="4707802" cy="2581008"/>
            <a:chOff x="7205801" y="2164345"/>
            <a:chExt cx="4707802" cy="25810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5801" y="2164345"/>
              <a:ext cx="4707802" cy="2390115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678418" y="4483743"/>
              <a:ext cx="3762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Picture taken from Robotics and Control by </a:t>
              </a:r>
              <a:r>
                <a:rPr lang="en-US" sz="1100" i="1" dirty="0" err="1" smtClean="0"/>
                <a:t>Nagrath</a:t>
              </a:r>
              <a:r>
                <a:rPr lang="en-US" sz="1100" i="1" dirty="0" smtClean="0"/>
                <a:t> and Mittal</a:t>
              </a:r>
              <a:endParaRPr lang="en-US" sz="1100" i="1" dirty="0"/>
            </a:p>
          </p:txBody>
        </p:sp>
      </p:grpSp>
      <p:sp>
        <p:nvSpPr>
          <p:cNvPr id="8" name="AutoShape 2" descr="https://latex.codecogs.com/svg.image?V_e(t)=j(q)\dot%7bq%7d%20\textup%7b%20where%7d\\%20V_e(t)\textup%7b%20is%20the%20Cartesian%20velocity%20of%20the%20end-effecter%7d%20\\%20j(q)%20\textup%7b%20is%20the%20Jacobian%20matrix%20and%20%7d\\%20\dot%7bq%7d%20\textup%7b%20is%20the%20array%20of%20joint%20speeds%7d"/>
          <p:cNvSpPr>
            <a:spLocks noChangeAspect="1" noChangeArrowheads="1"/>
          </p:cNvSpPr>
          <p:nvPr/>
        </p:nvSpPr>
        <p:spPr bwMode="auto">
          <a:xfrm>
            <a:off x="1771950" y="270993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https://latex.codecogs.com/svg.image?\dot%7bq%7d"/>
          <p:cNvSpPr>
            <a:spLocks noChangeAspect="1" noChangeArrowheads="1"/>
          </p:cNvSpPr>
          <p:nvPr/>
        </p:nvSpPr>
        <p:spPr bwMode="auto">
          <a:xfrm>
            <a:off x="9022484" y="6027866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1" y="1933664"/>
            <a:ext cx="4878724" cy="267083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1825206" y="3491346"/>
            <a:ext cx="613194" cy="1113152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622078" y="2289560"/>
            <a:ext cx="610849" cy="379614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467132" y="3505936"/>
            <a:ext cx="613194" cy="1113152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ie a stone to one end of a string. Take the other end in your hand and  rotate the string so that the - Brainly.in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20" b="67347"/>
          <a:stretch/>
        </p:blipFill>
        <p:spPr bwMode="auto">
          <a:xfrm>
            <a:off x="136837" y="4869563"/>
            <a:ext cx="2284065" cy="98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2592332" y="4805049"/>
            <a:ext cx="7001834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velocity of the stone is imparted from the finger.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Angular velocity is a vector having direction and amplitude. 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irection is the direction of the (joint) axis and magnitude is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scalar in degrees/sec.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1625" y="4920011"/>
            <a:ext cx="2513849" cy="83367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8" name="Up Arrow 17"/>
          <p:cNvSpPr/>
          <p:nvPr/>
        </p:nvSpPr>
        <p:spPr>
          <a:xfrm rot="16656263">
            <a:off x="6749172" y="23281"/>
            <a:ext cx="283636" cy="9182589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/>
          <p:cNvSpPr/>
          <p:nvPr/>
        </p:nvSpPr>
        <p:spPr>
          <a:xfrm rot="17485255">
            <a:off x="8308807" y="171383"/>
            <a:ext cx="274802" cy="7419166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9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7" grpId="0"/>
      <p:bldP spid="18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699168" y="0"/>
            <a:ext cx="5159828" cy="13977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919405" y="1397726"/>
            <a:ext cx="4423505" cy="2721132"/>
            <a:chOff x="7205801" y="2164345"/>
            <a:chExt cx="4707802" cy="258100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05801" y="2164345"/>
              <a:ext cx="4707802" cy="239011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7678418" y="4483743"/>
              <a:ext cx="376256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 smtClean="0"/>
                <a:t>Picture taken from Robotics and Control by </a:t>
              </a:r>
              <a:r>
                <a:rPr lang="en-US" sz="1100" i="1" dirty="0" err="1" smtClean="0"/>
                <a:t>Nagrath</a:t>
              </a:r>
              <a:r>
                <a:rPr lang="en-US" sz="1100" i="1" dirty="0" smtClean="0"/>
                <a:t> and Mittal</a:t>
              </a:r>
              <a:endParaRPr lang="en-US" sz="1100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4" y="4502294"/>
            <a:ext cx="11454538" cy="1753934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2403196" y="5315327"/>
            <a:ext cx="613194" cy="1113152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916133" y="4849090"/>
            <a:ext cx="610849" cy="355465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100154" y="5389415"/>
            <a:ext cx="578720" cy="983643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6088505" y="5324660"/>
            <a:ext cx="613194" cy="1113152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0929988" y="5187944"/>
            <a:ext cx="610849" cy="355465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9288905" y="5315327"/>
            <a:ext cx="613194" cy="1113152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10916132" y="5541031"/>
            <a:ext cx="610849" cy="355465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/>
          <p:cNvSpPr/>
          <p:nvPr/>
        </p:nvSpPr>
        <p:spPr>
          <a:xfrm rot="1450421">
            <a:off x="3335359" y="3521976"/>
            <a:ext cx="181214" cy="2258720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814695">
            <a:off x="7462113" y="672708"/>
            <a:ext cx="175694" cy="724650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9373525">
            <a:off x="4971765" y="2403387"/>
            <a:ext cx="189748" cy="36383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7380230">
            <a:off x="7470210" y="221805"/>
            <a:ext cx="195086" cy="765976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8770507">
            <a:off x="6991826" y="932180"/>
            <a:ext cx="202743" cy="59708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8049008">
            <a:off x="7896765" y="103583"/>
            <a:ext cx="260583" cy="733834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9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19" name="AutoShape 4" descr="https://latex.codecogs.com/svg.image?\frac%7bEqn.3%7d%7bEqn.2%7d%20=\frac%7bS_1(L_3C_%7b23%7d+L_2C_2)%7d%7bC_1(L_3C_%7b23%7d+L_2C_2)%7d=\frac%7b-52.779%7d%7b0%7d%20\\%20\Rightarrow%20\frac%7bS_1%7d%7bC_1%7d=\frac%7b-52.779%7d%7b0%7d"/>
          <p:cNvSpPr>
            <a:spLocks noChangeAspect="1" noChangeArrowheads="1"/>
          </p:cNvSpPr>
          <p:nvPr/>
        </p:nvSpPr>
        <p:spPr bwMode="auto">
          <a:xfrm>
            <a:off x="1222374" y="5145394"/>
            <a:ext cx="1326861" cy="1326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AutoShape 4" descr="https://latex.codecogs.com/svg.image?V_e=\begin%7bbmatrix%7dV_e%20\\\omega_%7be%7d\end%7bbmatrix%7d=\begin%7bbmatrix%7dv_%7bex%7d%20\\v_%7bey%7d%20\\v_%7bez%7d%20\\\omega_%7bex%7d%20\\\omega_%7bey%7d%20\\\omega_%7bez%7d%20\end%7bbmatrix%7d=\begin%7bbmatrix%7dj_1%20&amp;%20j_2%20&amp;%20j_3%20&amp;%20j_4%20&amp;%20j_5%20&amp;%20j_6%20\\\end%7bbmatrix%7d\begin%7bBmatrix%7d\dot%7bq_1%7d%20\\\dot%7bq_2%7d%20\\%20\dot%7bq_3%7d%20\\%20\dot%7bq_4%7d%20\\%20\dot%7bq_5%7d%20\\%20\dot%7bq_6%7d\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https://latex.codecogs.com/svg.image?p_%7bey%7d=L_3sin\theta_1cos(\theta_2+\theta_3)+L_2sin\theta_1cos\theta_2\\\Rightarrow%20v_%7bey%7d=\frac%7b\partial%20p_%7bey%7d%7d%7b\partial\theta_1%7d*\frac%7bd\theta_1%7d%7bdt%7d+\frac%7b\partial%20p_%7bey%7d%7d%7b\partial\theta_2%7d*\frac%7bd\theta_2%7d%7bdt%7d+\frac%7b\partial%20p_%7bey%7d%7d%7b\partial\theta_3%7d*\frac%7bd\theta_3%7d%7bdt%7d\\%20=(L_3cos\theta_1cos(\theta_2+\theta_3)+L_2cos\theta_1cos\theta_2)*\dot\theta_1+\\%20(-L_3sin\theta_1sin(\theta_2+\theta_3)-L_2sin\theta_1sin\theta_2)*\dot\theta_2+%200*\dot\theta_3\\%20So,\hspace%7b.5%20in%7d%20v_%7bex%7d=\begin%7bbmatrix%7d(-L_3S\theta_1C\theta_%7b23%7d-L_2S\theta_1C\theta_2)%20&amp;%20(-L_3cos\theta_1sin(\theta_2+\theta_3)-L_2cos\theta_1sin\theta_2)%20&amp;%200%2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latex.codecogs.com/svg.image?p_%7bez%7d=L_3sin(\theta_2+\theta_3)+L_2sin\theta_2\\\Rightarrow%20v_%7bez%7d=\frac%7b\partial%20p_%7bez%7d%7d%7b\partial\theta_1%7d*\frac%7bd\theta_1%7d%7bdt%7d+\frac%7b\partial%20p_%7bez%7d%7d%7b\partial\theta_2%7d*\frac%7bd\theta_2%7d%7bdt%7d+\frac%7b\partial%20p_%7bez%7d%7d%7b\partial\theta_3%7d*\frac%7bd\theta_3%7d%7bdt%7d\\%20=(0)*\dot\theta_1+\\%20(L_3cos(\theta_2+\theta_3)+L_2cos\theta_2)*\dot\theta_2+%20(L_3cos(\theta_2+\theta_3))*\dot\theta_3\\%20So,\hspace%7b.5%20in%7d%20v_%7bez%7d=\begin%7bbmatrix%7d0%20&amp;%20(L_3cos(\theta_2+\theta_3)+L_2cos\theta_2)%20&amp;%20L_3cos(\theta_2+\theta_3)%20\\\end%7bbmatrix%7d\begin%7bBmatrix%7d%20\dot\theta_1\\\dot\theta_2%20\\\dot\theta_3\end%7bBmatrix%7dSo,\hspace%7b.5%20in%7d%20v_%7bey%7d=\begin%7bbmatrix%7d(L_3cos\theta_1cos\theta_%7b23%7d+L_2cos\theta_1cos\theta_2)%20&amp;%20(-L_3sin\theta_1sin(\theta_2+\theta_3)-L_2sin\theta_1sin\theta_2)%20&amp;%200%2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57024" y="3513028"/>
            <a:ext cx="33307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direction of the 2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joint axis, i.e. Z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Write Z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w.r.t base frame (frame 0). 3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of 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Z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AutoShape 6" descr="https://latex.codecogs.com/svg.image?p_%7bey%7d=L_3sin\theta_1cos(\theta_2+\theta_3)+L_2sin\theta_1cos\theta_2\\\Rightarrow%20v_%7bey%7d=\frac%7b\partial%20p_%7bey%7d%7d%7b\partial\theta_1%7d*\frac%7bd\theta_1%7d%7bdt%7d+\frac%7b\partial%20p_%7bey%7d%7d%7b\partial\theta_2%7d*\frac%7bd\theta_2%7d%7bdt%7d+\frac%7b\partial%20p_%7bey%7d%7d%7b\partial\theta_3%7d*\frac%7bd\theta_3%7d%7bdt%7d\\%20=(L_3cos\theta_1cos(\theta_2+\theta_3)+L_2cos\theta_1cos\theta_2)*\dot\theta_1+\\%20(-L_3sin\theta_1sin(\theta_2+\theta_3)-L_2sin\theta_1sin\theta_2)*\dot\theta_2+%20(-L_3sin\theta_1sin(\theta_2+\theta_3)*\dot\theta_3\\%20So,\hspace%7b.5%20in%7d%20v_%7bey%7d=\begin%7bbmatrix%7d(L_3cos\theta_1cos\theta_%7b23%7d+L_2cos\theta_1cos\theta_2)%20&amp;%20(-L_3sin\theta_1sin(\theta_2+\theta_3)-L_2sin\theta_1sin\theta_2)%20&amp;%20-L_3sin\theta_1sin(\theta_2+\theta_3%2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366" y="1759094"/>
            <a:ext cx="11454538" cy="175393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l="74302" r="6112" b="1188"/>
          <a:stretch/>
        </p:blipFill>
        <p:spPr>
          <a:xfrm>
            <a:off x="2743200" y="3513028"/>
            <a:ext cx="492369" cy="823774"/>
          </a:xfrm>
          <a:prstGeom prst="rect">
            <a:avLst/>
          </a:prstGeom>
          <a:ln>
            <a:noFill/>
          </a:ln>
        </p:spPr>
      </p:pic>
      <p:sp>
        <p:nvSpPr>
          <p:cNvPr id="17" name="Rounded Rectangle 16"/>
          <p:cNvSpPr/>
          <p:nvPr/>
        </p:nvSpPr>
        <p:spPr>
          <a:xfrm>
            <a:off x="6342150" y="2578471"/>
            <a:ext cx="613194" cy="934557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utoShape 2" descr="https://latex.codecogs.com/svg.image?\bg%7bwhite%7d%5e%7b0%7dT_1=\begin%7bbmatrix%7dC1%20&amp;%200%20&amp;%20S1%20&amp;%200%20\\S1%20&amp;%200%20&amp;%20-C1%20&amp;%200%20\\0%20&amp;%201%20&amp;%200%20&amp;%200%20\\0%20&amp;%200%20&amp;%200%20&amp;%201%20\\\end%7bbmatrix%7d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7024" y="5015427"/>
            <a:ext cx="2482867" cy="1129770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6788995" y="4874269"/>
            <a:ext cx="526205" cy="934557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87781" y="3513028"/>
            <a:ext cx="33307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direction of the 3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joint axis, i.e. Z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Write Z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w.r.t base frame (frame 0). 3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Column of 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Z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9551963" y="2578471"/>
            <a:ext cx="601196" cy="934557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2250" y="5074985"/>
            <a:ext cx="3944851" cy="1070212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0409236" y="4959578"/>
            <a:ext cx="526205" cy="934557"/>
          </a:xfrm>
          <a:prstGeom prst="roundRect">
            <a:avLst/>
          </a:prstGeom>
          <a:solidFill>
            <a:schemeClr val="accent1">
              <a:alpha val="6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24005" y="4292152"/>
            <a:ext cx="33307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direction of the 1</a:t>
            </a:r>
            <a:r>
              <a:rPr lang="en-US" sz="22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joint axis, i.e. Z</a:t>
            </a:r>
            <a:r>
              <a:rPr lang="en-US" sz="22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6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619"/>
          <a:stretch/>
        </p:blipFill>
        <p:spPr>
          <a:xfrm>
            <a:off x="3474721" y="39189"/>
            <a:ext cx="5159828" cy="1397726"/>
          </a:xfrm>
          <a:prstGeom prst="rect">
            <a:avLst/>
          </a:prstGeom>
        </p:spPr>
      </p:pic>
      <p:sp>
        <p:nvSpPr>
          <p:cNvPr id="2" name="AutoShape 2" descr="https://latex.codecogs.com/svg.image?j_i=\begin%7bbmatrix%7dj_%7bvi%7d%20\\%20j_%7bwi%7d\end%7bbmatrix%7d\begin%7bbmatrix%7dj_%7bvxi%7d%20\\j_%7bvyi%7d%20\\j_%7bvzi%7d%20\\j_%7bwxi%7d%20\\j_%7bwyi%7d%20\\j_%7bwzi%7d\end%7bbmatrix%7d"/>
          <p:cNvSpPr>
            <a:spLocks noChangeAspect="1" noChangeArrowheads="1"/>
          </p:cNvSpPr>
          <p:nvPr/>
        </p:nvSpPr>
        <p:spPr bwMode="auto">
          <a:xfrm>
            <a:off x="1513321" y="27285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https://latex.codecogs.com/svg.image?\bg%7bwhite%7d\begin%7bbmatrix%7dv_%7bex%7d%20\\v_%7bey%7d%20\\v_%7bez%7d%20\\\omega_%7bex%7d\\\omega_%7bey%7d\\\omega_%7bez%7d\end%7bbmatrix%7d=\begin%7bbmatrix%7d-L_3S\theta_1C\theta_%7b23%7d-L_2S\theta_1C\theta_2%20&amp;%20-L_3cos\theta_1sin(\theta_2+\theta_3)-L_2cos\theta_1sin\theta_2%20&amp;%20-L_3cos\theta_1sin(\theta_2+\theta_3)\\L_3cos\theta_1cos\theta_%7b23%7d+L_2cos\theta_1cos\theta_2%20&amp;%20-L_3sin\theta_1sin(\theta_2+\theta_3)-L_2sin\theta_1sin\theta_2%20&amp;%20-L_3sin\theta_1sin(\theta_2+\theta_3\\0%20&amp;%20(L_3cos(\theta_2+\theta_3)+L_2cos\theta_2)%20&amp;%20L_3cos(\theta_2+\theta_3)\\0%20&amp;%20S1%20&amp;%20S1\\0%20&amp;%20-C1%20&amp;%20-C1\\1%20&amp;%200%20&amp;%200\\\end%7bbmatrix%7d\begin%7bBmatrix%7d%20\dot\theta_1\\\dot\theta_2%20\\\dot\theta_3\end%7bBmatrix%7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509" y="2489982"/>
            <a:ext cx="12127214" cy="185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3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8661</TotalTime>
  <Words>143</Words>
  <Application>Microsoft Office PowerPoint</Application>
  <PresentationFormat>Widescreen</PresentationFormat>
  <Paragraphs>11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257</cp:revision>
  <dcterms:created xsi:type="dcterms:W3CDTF">2022-03-16T09:03:34Z</dcterms:created>
  <dcterms:modified xsi:type="dcterms:W3CDTF">2022-08-13T11:46:22Z</dcterms:modified>
</cp:coreProperties>
</file>