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5" r:id="rId2"/>
    <p:sldId id="258" r:id="rId3"/>
    <p:sldId id="263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2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7B73F-5F00-4FEC-BB3A-8261F780520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133C-7081-436F-AFC5-573E1FD6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5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133C-7081-436F-AFC5-573E1FD6D1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3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8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1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04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0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2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2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0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7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1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FA659-CF8F-48B4-AB73-715784A00B5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7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699168" y="0"/>
            <a:ext cx="5159828" cy="1397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370046"/>
            <a:ext cx="2912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Planning 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72055" y="2125825"/>
            <a:ext cx="4707802" cy="2581008"/>
            <a:chOff x="7205801" y="2164345"/>
            <a:chExt cx="4707802" cy="258100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5801" y="2164345"/>
              <a:ext cx="4707802" cy="239011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678418" y="4483743"/>
              <a:ext cx="37625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/>
                <a:t>Picture taken from Robotics and Control by </a:t>
              </a:r>
              <a:r>
                <a:rPr lang="en-US" sz="1100" i="1" dirty="0" err="1" smtClean="0"/>
                <a:t>Nagrath</a:t>
              </a:r>
              <a:r>
                <a:rPr lang="en-US" sz="1100" i="1" dirty="0" smtClean="0"/>
                <a:t> and Mittal</a:t>
              </a:r>
              <a:endParaRPr lang="en-US" sz="1100" i="1" dirty="0"/>
            </a:p>
          </p:txBody>
        </p:sp>
      </p:grpSp>
      <p:sp>
        <p:nvSpPr>
          <p:cNvPr id="8" name="AutoShape 2" descr="https://latex.codecogs.com/svg.image?V_e(t)=j(q)\dot%7bq%7d%20\textup%7b%20where%7d\\%20V_e(t)\textup%7b%20is%20the%20Cartesian%20velocity%20of%20the%20end-effecter%7d%20\\%20j(q)%20\textup%7b%20is%20the%20Jacobian%20matrix%20and%20%7d\\%20\dot%7bq%7d%20\textup%7b%20is%20the%20array%20of%20joint%20speeds%7d"/>
          <p:cNvSpPr>
            <a:spLocks noChangeAspect="1" noChangeArrowheads="1"/>
          </p:cNvSpPr>
          <p:nvPr/>
        </p:nvSpPr>
        <p:spPr bwMode="auto">
          <a:xfrm>
            <a:off x="1771950" y="270993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https://latex.codecogs.com/svg.image?\dot%7bq%7d"/>
          <p:cNvSpPr>
            <a:spLocks noChangeAspect="1" noChangeArrowheads="1"/>
          </p:cNvSpPr>
          <p:nvPr/>
        </p:nvSpPr>
        <p:spPr bwMode="auto">
          <a:xfrm>
            <a:off x="9022484" y="602786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1872103"/>
            <a:ext cx="889993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eneration of time sequence of position, velocity and acceleration in terms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joint or Cartesian coordinates is called trajectory planning. When the time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is in terms of joint coordinates it is called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planning and when it is in terms of Cartesian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 it is called Cartesian space trajectory planning.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 planning vs Trajectory planning: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planning is with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history.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4695309"/>
            <a:ext cx="4599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 Space Trajectory Planning: 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5197366"/>
            <a:ext cx="72987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for a task: Beginning pose, End pose and time required: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IK at beginning pose, determine the initial joint angles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IK at the end-pose, determine the final joint angles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Interpolate the intermediate joint angles with time history. </a:t>
            </a:r>
          </a:p>
        </p:txBody>
      </p:sp>
    </p:spTree>
    <p:extLst>
      <p:ext uri="{BB962C8B-B14F-4D97-AF65-F5344CB8AC3E}">
        <p14:creationId xmlns:p14="http://schemas.microsoft.com/office/powerpoint/2010/main" val="241299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699168" y="0"/>
            <a:ext cx="5159828" cy="139772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52334" y="1397726"/>
            <a:ext cx="1225021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base joint of a 3-DOF articulated robot has an initial joint angle of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 final joint angle of 120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a specific task which takes 10 sec.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 Joint space trajectory planning.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t=0 sec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t=10 sec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30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120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If we give these two commands using an Arduino, it will be executed immediately.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cannot ensure the time duration. How to ensure time duration?  Answer is interpolation. </a:t>
            </a:r>
          </a:p>
          <a:p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possible solution</a:t>
            </a:r>
          </a:p>
          <a:p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t=0 sec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t=1s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t=2s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t=3s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t=4s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t=5s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t=6s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t=7s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t=8s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t=9s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t=10 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30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39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48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57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66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75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84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93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102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111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a linear interpolation. If joint displacement is linear, speed will be constant and zero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acceleration. This is not possible. For quadratic joint displacement, speed will be linear and acceleration is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constant. A preferred interpolation technique is cubic spline trajectory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 space trajectory planning is used for point-to-point tasks. Ex: Pick and place, peg in a hole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Cartesian space path planning is used to continuous tasks. Ex: welding, painting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8274946" y="1591571"/>
            <a:ext cx="3133953" cy="1467581"/>
            <a:chOff x="7205801" y="2164345"/>
            <a:chExt cx="4707802" cy="2581008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5801" y="2164345"/>
              <a:ext cx="4707802" cy="2390115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678418" y="4483743"/>
              <a:ext cx="37625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/>
                <a:t>Picture taken from Robotics and Control by </a:t>
              </a:r>
              <a:r>
                <a:rPr lang="en-US" sz="1100" i="1" dirty="0" err="1" smtClean="0"/>
                <a:t>Nagrath</a:t>
              </a:r>
              <a:r>
                <a:rPr lang="en-US" sz="1100" i="1" dirty="0" smtClean="0"/>
                <a:t> and Mittal</a:t>
              </a:r>
              <a:endParaRPr lang="en-US" sz="11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412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sp>
        <p:nvSpPr>
          <p:cNvPr id="35" name="AutoShape 4" descr="https://latex.codecogs.com/svg.image?V_e=\begin%7bbmatrix%7dV_e%20\\\omega_%7be%7d\end%7bbmatrix%7d=\begin%7bbmatrix%7dv_%7bex%7d%20\\v_%7bey%7d%20\\v_%7bez%7d%20\\\omega_%7bex%7d%20\\\omega_%7bey%7d%20\\\omega_%7bez%7d%20\end%7bbmatrix%7d=\begin%7bbmatrix%7dj_1%20&amp;%20j_2%20&amp;%20j_3%20&amp;%20j_4%20&amp;%20j_5%20&amp;%20j_6%20\\\end%7bbmatrix%7d\begin%7bBmatrix%7d\dot%7bq_1%7d%20\\\dot%7bq_2%7d%20\\%20\dot%7bq_3%7d%20\\%20\dot%7bq_4%7d%20\\%20\dot%7bq_5%7d%20\\%20\dot%7bq_6%7d\end%7bBmatrix%7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https://latex.codecogs.com/svg.image?p_%7bey%7d=L_3sin\theta_1cos(\theta_2+\theta_3)+L_2sin\theta_1cos\theta_2\\\Rightarrow%20v_%7bey%7d=\frac%7b\partial%20p_%7bey%7d%7d%7b\partial\theta_1%7d*\frac%7bd\theta_1%7d%7bdt%7d+\frac%7b\partial%20p_%7bey%7d%7d%7b\partial\theta_2%7d*\frac%7bd\theta_2%7d%7bdt%7d+\frac%7b\partial%20p_%7bey%7d%7d%7b\partial\theta_3%7d*\frac%7bd\theta_3%7d%7bdt%7d\\%20=(L_3cos\theta_1cos(\theta_2+\theta_3)+L_2cos\theta_1cos\theta_2)*\dot\theta_1+\\%20(-L_3sin\theta_1sin(\theta_2+\theta_3)-L_2sin\theta_1sin\theta_2)*\dot\theta_2+%200*\dot\theta_3\\%20So,\hspace%7b.5%20in%7d%20v_%7bex%7d=\begin%7bbmatrix%7d(-L_3S\theta_1C\theta_%7b23%7d-L_2S\theta_1C\theta_2)%20&amp;%20(-L_3cos\theta_1sin(\theta_2+\theta_3)-L_2cos\theta_1sin\theta_2)%20&amp;%200%20\\\end%7bbmatrix%7d\begin%7bBmatrix%7d%20\dot\theta_1\\\dot\theta_2%20\\\dot\theta_3\end%7bBmatrix%7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latex.codecogs.com/svg.image?p_%7bez%7d=L_3sin(\theta_2+\theta_3)+L_2sin\theta_2\\\Rightarrow%20v_%7bez%7d=\frac%7b\partial%20p_%7bez%7d%7d%7b\partial\theta_1%7d*\frac%7bd\theta_1%7d%7bdt%7d+\frac%7b\partial%20p_%7bez%7d%7d%7b\partial\theta_2%7d*\frac%7bd\theta_2%7d%7bdt%7d+\frac%7b\partial%20p_%7bez%7d%7d%7b\partial\theta_3%7d*\frac%7bd\theta_3%7d%7bdt%7d\\%20=(0)*\dot\theta_1+\\%20(L_3cos(\theta_2+\theta_3)+L_2cos\theta_2)*\dot\theta_2+%20(L_3cos(\theta_2+\theta_3))*\dot\theta_3\\%20So,\hspace%7b.5%20in%7d%20v_%7bez%7d=\begin%7bbmatrix%7d0%20&amp;%20(L_3cos(\theta_2+\theta_3)+L_2cos\theta_2)%20&amp;%20L_3cos(\theta_2+\theta_3)%20\\\end%7bbmatrix%7d\begin%7bBmatrix%7d%20\dot\theta_1\\\dot\theta_2%20\\\dot\theta_3\end%7bBmatrix%7dSo,\hspace%7b.5%20in%7d%20v_%7bey%7d=\begin%7bbmatrix%7d(L_3cos\theta_1cos\theta_%7b23%7d+L_2cos\theta_1cos\theta_2)%20&amp;%20(-L_3sin\theta_1sin(\theta_2+\theta_3)-L_2sin\theta_1sin\theta_2)%20&amp;%200%20\\\end%7bbmatrix%7d\begin%7bBmatrix%7d%20\dot\theta_1\\\dot\theta_2%20\\\dot\theta_3\end%7bBmatrix%7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https://latex.codecogs.com/svg.image?p_%7bey%7d=L_3sin\theta_1cos(\theta_2+\theta_3)+L_2sin\theta_1cos\theta_2\\\Rightarrow%20v_%7bey%7d=\frac%7b\partial%20p_%7bey%7d%7d%7b\partial\theta_1%7d*\frac%7bd\theta_1%7d%7bdt%7d+\frac%7b\partial%20p_%7bey%7d%7d%7b\partial\theta_2%7d*\frac%7bd\theta_2%7d%7bdt%7d+\frac%7b\partial%20p_%7bey%7d%7d%7b\partial\theta_3%7d*\frac%7bd\theta_3%7d%7bdt%7d\\%20=(L_3cos\theta_1cos(\theta_2+\theta_3)+L_2cos\theta_1cos\theta_2)*\dot\theta_1+\\%20(-L_3sin\theta_1sin(\theta_2+\theta_3)-L_2sin\theta_1sin\theta_2)*\dot\theta_2+%20(-L_3sin\theta_1sin(\theta_2+\theta_3)*\dot\theta_3\\%20So,\hspace%7b.5%20in%7d%20v_%7bey%7d=\begin%7bbmatrix%7d(L_3cos\theta_1cos\theta_%7b23%7d+L_2cos\theta_1cos\theta_2)%20&amp;%20(-L_3sin\theta_1sin(\theta_2+\theta_3)-L_2sin\theta_1sin\theta_2)%20&amp;%20-L_3sin\theta_1sin(\theta_2+\theta_3%20\\\end%7bbmatrix%7d\begin%7bBmatrix%7d%20\dot\theta_1\\\dot\theta_2%20\\\dot\theta_3\end%7bBmatrix%7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latex.codecogs.com/svg.image?\bg%7bwhite%7d%5e%7b0%7dT_1=\begin%7bbmatrix%7dC1%20&amp;%200%20&amp;%20S1%20&amp;%200%20\\S1%20&amp;%200%20&amp;%20-C1%20&amp;%200%20\\0%20&amp;%201%20&amp;%200%20&amp;%200%20\\0%20&amp;%200%20&amp;%200%20&amp;%201%20\\\end%7bbmatrix%7d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1436915"/>
            <a:ext cx="4771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Cubic Spline Trajectory Planning: 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1823766"/>
            <a:ext cx="12350753" cy="471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1 DOF manipulator with rotary joint is to move from 113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210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7 sec. Find the coefficients of the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cubic polynomial to interpolate a smooth trajectory. Plot the position, velocity and acceleration variation as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of time.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q(t)=C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+C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t+c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+c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…………………(1)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q(0)=113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q(7)=210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For a smooth trajectory                and                .  </a:t>
            </a:r>
          </a:p>
          <a:p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the constraints: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q(0)=0, we get C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=113;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q(7)=210, we get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210=113+7C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+49C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+343C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…..............(2)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       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                   ………….(3)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:                                 …………….(4)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Eqn.(2) can be rewritten as                              ………………(5)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Eqn. 4 and 5, we get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=5.938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=-.565.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Eqn.(1) is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q(t)=113+5.938 t</a:t>
            </a:r>
            <a:r>
              <a:rPr lang="en-US" sz="22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-.565 t</a:t>
            </a:r>
            <a:r>
              <a:rPr lang="en-US" sz="22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345" y="3591533"/>
            <a:ext cx="954664" cy="272761"/>
          </a:xfrm>
          <a:prstGeom prst="rect">
            <a:avLst/>
          </a:prstGeom>
        </p:spPr>
      </p:pic>
      <p:sp>
        <p:nvSpPr>
          <p:cNvPr id="7" name="AutoShape 2" descr="https://latex.codecogs.com/svg.image?\bg%7bwhite%7d\dot%7bq%7d(7)=0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999" y="3557469"/>
            <a:ext cx="972985" cy="2779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375" y="5184807"/>
            <a:ext cx="954664" cy="2727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0" y="5130686"/>
            <a:ext cx="4410454" cy="3268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374" y="5499004"/>
            <a:ext cx="954665" cy="2727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399" y="5533049"/>
            <a:ext cx="2044005" cy="23871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744690" y="5997138"/>
            <a:ext cx="2964874" cy="571553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5510" y="5894804"/>
            <a:ext cx="1867605" cy="20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6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sp>
        <p:nvSpPr>
          <p:cNvPr id="2" name="AutoShape 2" descr="https://latex.codecogs.com/svg.image?j_i=\begin%7bbmatrix%7dj_%7bvi%7d%20\\%20j_%7bwi%7d\end%7bbmatrix%7d\begin%7bbmatrix%7dj_%7bvxi%7d%20\\j_%7bvyi%7d%20\\j_%7bvzi%7d%20\\j_%7bwxi%7d%20\\j_%7bwyi%7d%20\\j_%7bwzi%7d\end%7bbmatrix%7d"/>
          <p:cNvSpPr>
            <a:spLocks noChangeAspect="1" noChangeArrowheads="1"/>
          </p:cNvSpPr>
          <p:nvPr/>
        </p:nvSpPr>
        <p:spPr bwMode="auto">
          <a:xfrm>
            <a:off x="1513321" y="27285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https://latex.codecogs.com/svg.image?\bg%7bwhite%7d\begin%7bbmatrix%7dv_%7bex%7d%20\\v_%7bey%7d%20\\v_%7bez%7d%20\\\omega_%7bex%7d\\\omega_%7bey%7d\\\omega_%7bez%7d\end%7bbmatrix%7d=\begin%7bbmatrix%7d-L_3S\theta_1C\theta_%7b23%7d-L_2S\theta_1C\theta_2%20&amp;%20-L_3cos\theta_1sin(\theta_2+\theta_3)-L_2cos\theta_1sin\theta_2%20&amp;%20-L_3cos\theta_1sin(\theta_2+\theta_3)\\L_3cos\theta_1cos\theta_%7b23%7d+L_2cos\theta_1cos\theta_2%20&amp;%20-L_3sin\theta_1sin(\theta_2+\theta_3)-L_2sin\theta_1sin\theta_2%20&amp;%20-L_3sin\theta_1sin(\theta_2+\theta_3\\0%20&amp;%20(L_3cos(\theta_2+\theta_3)+L_2cos\theta_2)%20&amp;%20L_3cos(\theta_2+\theta_3)\\0%20&amp;%20S1%20&amp;%20S1\\0%20&amp;%20-C1%20&amp;%20-C1\\1%20&amp;%200%20&amp;%200\\\end%7bbmatrix%7d\begin%7bBmatrix%7d%20\dot\theta_1\\\dot\theta_2%20\\\dot\theta_3\end%7bBmatrix%7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506190"/>
            <a:ext cx="3906476" cy="1000439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6203852" y="1617785"/>
            <a:ext cx="0" cy="5106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203852" y="2880998"/>
            <a:ext cx="3376246" cy="0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611814" y="2728598"/>
            <a:ext cx="28137" cy="3605484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020025" y="2728598"/>
            <a:ext cx="41956" cy="3605484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449089" y="2728598"/>
            <a:ext cx="48989" cy="3605484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901024" y="2728598"/>
            <a:ext cx="19083" cy="3605484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255979" y="2750976"/>
            <a:ext cx="22859" cy="3583106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655651" y="2750976"/>
            <a:ext cx="6777" cy="3583106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042016" y="1898233"/>
            <a:ext cx="49363" cy="4845542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8231604" y="2980590"/>
            <a:ext cx="928466" cy="369332"/>
            <a:chOff x="2757269" y="3812345"/>
            <a:chExt cx="928466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2757269" y="3812345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</a:t>
              </a:r>
              <a:endParaRPr lang="en-US" b="1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2964771" y="3984730"/>
              <a:ext cx="7209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8104626" y="6215345"/>
            <a:ext cx="928466" cy="369332"/>
            <a:chOff x="2757269" y="3812345"/>
            <a:chExt cx="928466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2757269" y="3812345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</a:t>
              </a:r>
              <a:endParaRPr lang="en-US" b="1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964771" y="3984730"/>
              <a:ext cx="7209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8153248" y="4450080"/>
            <a:ext cx="928466" cy="369332"/>
            <a:chOff x="2757269" y="3812345"/>
            <a:chExt cx="928466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2757269" y="3812345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</a:t>
              </a:r>
              <a:endParaRPr lang="en-US" b="1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2964771" y="3984730"/>
              <a:ext cx="7209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6160732" y="2848733"/>
            <a:ext cx="313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0     1      2     3      4      5     6     7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6203851" y="4450080"/>
            <a:ext cx="3376246" cy="0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187452" y="6151203"/>
            <a:ext cx="3376246" cy="0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160731" y="4356853"/>
            <a:ext cx="313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0     1      2     3      4      5     6     7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145247" y="6069378"/>
            <a:ext cx="313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0     1      2     3      4      5     6     7</a:t>
            </a:r>
            <a:endParaRPr lang="en-US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4"/>
          <a:srcRect r="88624" b="-8820"/>
          <a:stretch/>
        </p:blipFill>
        <p:spPr>
          <a:xfrm>
            <a:off x="5633782" y="3962162"/>
            <a:ext cx="501748" cy="35571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3"/>
          <a:srcRect l="-1032" t="68721" r="87347"/>
          <a:stretch/>
        </p:blipFill>
        <p:spPr>
          <a:xfrm>
            <a:off x="5542670" y="5940259"/>
            <a:ext cx="534572" cy="31293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3"/>
          <a:srcRect l="7562" t="-2312" r="76953" b="65751"/>
          <a:stretch/>
        </p:blipFill>
        <p:spPr>
          <a:xfrm>
            <a:off x="5540337" y="2140868"/>
            <a:ext cx="604910" cy="365761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 flipV="1">
            <a:off x="5842792" y="3444046"/>
            <a:ext cx="0" cy="5608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747016" y="6253193"/>
            <a:ext cx="2344" cy="49058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5882312" y="1617785"/>
            <a:ext cx="0" cy="5608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744316" y="5570806"/>
            <a:ext cx="0" cy="36945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160731" y="5982462"/>
            <a:ext cx="12660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128824" y="5439507"/>
            <a:ext cx="12660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47369" y="5722207"/>
            <a:ext cx="13926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814909" y="5335038"/>
            <a:ext cx="563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15</a:t>
            </a:r>
          </a:p>
          <a:p>
            <a:r>
              <a:rPr lang="en-US" sz="1600" b="1" dirty="0" smtClean="0"/>
              <a:t>10</a:t>
            </a:r>
          </a:p>
          <a:p>
            <a:r>
              <a:rPr lang="en-US" sz="1600" b="1" dirty="0" smtClean="0"/>
              <a:t>5</a:t>
            </a:r>
            <a:endParaRPr lang="en-US" sz="1600" b="1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6187452" y="5570806"/>
            <a:ext cx="2854563" cy="117296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158906" y="5364235"/>
            <a:ext cx="792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11.876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020677" y="6537103"/>
            <a:ext cx="851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-11.876</a:t>
            </a:r>
          </a:p>
        </p:txBody>
      </p:sp>
      <p:sp>
        <p:nvSpPr>
          <p:cNvPr id="84" name="Oval 83"/>
          <p:cNvSpPr/>
          <p:nvPr/>
        </p:nvSpPr>
        <p:spPr>
          <a:xfrm>
            <a:off x="6220925" y="3598717"/>
            <a:ext cx="2860789" cy="924952"/>
          </a:xfrm>
          <a:custGeom>
            <a:avLst/>
            <a:gdLst>
              <a:gd name="connsiteX0" fmla="*/ 0 w 2821089"/>
              <a:gd name="connsiteY0" fmla="*/ 833512 h 1667023"/>
              <a:gd name="connsiteX1" fmla="*/ 1410545 w 2821089"/>
              <a:gd name="connsiteY1" fmla="*/ 0 h 1667023"/>
              <a:gd name="connsiteX2" fmla="*/ 2821090 w 2821089"/>
              <a:gd name="connsiteY2" fmla="*/ 833512 h 1667023"/>
              <a:gd name="connsiteX3" fmla="*/ 1410545 w 2821089"/>
              <a:gd name="connsiteY3" fmla="*/ 1667024 h 1667023"/>
              <a:gd name="connsiteX4" fmla="*/ 0 w 2821089"/>
              <a:gd name="connsiteY4" fmla="*/ 833512 h 1667023"/>
              <a:gd name="connsiteX0" fmla="*/ 0 w 2821090"/>
              <a:gd name="connsiteY0" fmla="*/ 833512 h 1667024"/>
              <a:gd name="connsiteX1" fmla="*/ 1410545 w 2821090"/>
              <a:gd name="connsiteY1" fmla="*/ 0 h 1667024"/>
              <a:gd name="connsiteX2" fmla="*/ 2821090 w 2821090"/>
              <a:gd name="connsiteY2" fmla="*/ 833512 h 1667024"/>
              <a:gd name="connsiteX3" fmla="*/ 1410545 w 2821090"/>
              <a:gd name="connsiteY3" fmla="*/ 1667024 h 1667024"/>
              <a:gd name="connsiteX4" fmla="*/ 0 w 2821090"/>
              <a:gd name="connsiteY4" fmla="*/ 833512 h 1667024"/>
              <a:gd name="connsiteX0" fmla="*/ 0 w 2821090"/>
              <a:gd name="connsiteY0" fmla="*/ 833512 h 937701"/>
              <a:gd name="connsiteX1" fmla="*/ 1410545 w 2821090"/>
              <a:gd name="connsiteY1" fmla="*/ 0 h 937701"/>
              <a:gd name="connsiteX2" fmla="*/ 2821090 w 2821090"/>
              <a:gd name="connsiteY2" fmla="*/ 833512 h 937701"/>
              <a:gd name="connsiteX3" fmla="*/ 0 w 2821090"/>
              <a:gd name="connsiteY3" fmla="*/ 833512 h 937701"/>
              <a:gd name="connsiteX0" fmla="*/ 0 w 2912530"/>
              <a:gd name="connsiteY0" fmla="*/ 833512 h 924952"/>
              <a:gd name="connsiteX1" fmla="*/ 1410545 w 2912530"/>
              <a:gd name="connsiteY1" fmla="*/ 0 h 924952"/>
              <a:gd name="connsiteX2" fmla="*/ 2912530 w 2912530"/>
              <a:gd name="connsiteY2" fmla="*/ 924952 h 92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2530" h="924952">
                <a:moveTo>
                  <a:pt x="0" y="833512"/>
                </a:moveTo>
                <a:cubicBezTo>
                  <a:pt x="0" y="555675"/>
                  <a:pt x="631523" y="0"/>
                  <a:pt x="1410545" y="0"/>
                </a:cubicBezTo>
                <a:cubicBezTo>
                  <a:pt x="2189567" y="0"/>
                  <a:pt x="2821090" y="373176"/>
                  <a:pt x="2912530" y="9249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9573" y="3852201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11.876-3.39t=0</a:t>
            </a:r>
          </a:p>
          <a:p>
            <a:r>
              <a:rPr lang="en-US" dirty="0" smtClean="0"/>
              <a:t>t=3.5</a:t>
            </a:r>
            <a:endParaRPr lang="en-US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75" y="2880997"/>
            <a:ext cx="2469622" cy="818805"/>
          </a:xfrm>
          <a:prstGeom prst="rect">
            <a:avLst/>
          </a:prstGeom>
        </p:spPr>
      </p:pic>
      <p:grpSp>
        <p:nvGrpSpPr>
          <p:cNvPr id="91" name="Group 90"/>
          <p:cNvGrpSpPr/>
          <p:nvPr/>
        </p:nvGrpSpPr>
        <p:grpSpPr>
          <a:xfrm>
            <a:off x="7321245" y="6152920"/>
            <a:ext cx="668773" cy="614623"/>
            <a:chOff x="7321245" y="6152920"/>
            <a:chExt cx="668773" cy="614623"/>
          </a:xfrm>
        </p:grpSpPr>
        <p:sp>
          <p:nvSpPr>
            <p:cNvPr id="88" name="TextBox 87"/>
            <p:cNvSpPr txBox="1"/>
            <p:nvPr/>
          </p:nvSpPr>
          <p:spPr>
            <a:xfrm>
              <a:off x="7321245" y="6398211"/>
              <a:ext cx="668773" cy="369332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t=3.5</a:t>
              </a:r>
              <a:endParaRPr lang="en-US" dirty="0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 flipV="1">
              <a:off x="7651319" y="6152920"/>
              <a:ext cx="0" cy="245291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7376352" y="4461648"/>
            <a:ext cx="668773" cy="614623"/>
            <a:chOff x="7321245" y="6152920"/>
            <a:chExt cx="668773" cy="614623"/>
          </a:xfrm>
        </p:grpSpPr>
        <p:sp>
          <p:nvSpPr>
            <p:cNvPr id="94" name="TextBox 93"/>
            <p:cNvSpPr txBox="1"/>
            <p:nvPr/>
          </p:nvSpPr>
          <p:spPr>
            <a:xfrm>
              <a:off x="7321245" y="6398211"/>
              <a:ext cx="668773" cy="369332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t=3.5</a:t>
              </a:r>
              <a:endParaRPr lang="en-US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V="1">
              <a:off x="7651319" y="6152920"/>
              <a:ext cx="0" cy="245291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Connector 96"/>
          <p:cNvCxnSpPr>
            <a:stCxn id="43" idx="2"/>
          </p:cNvCxnSpPr>
          <p:nvPr/>
        </p:nvCxnSpPr>
        <p:spPr>
          <a:xfrm flipH="1">
            <a:off x="7706426" y="3218065"/>
            <a:ext cx="19799" cy="128046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/>
          <p:cNvPicPr>
            <a:picLocks noChangeAspect="1"/>
          </p:cNvPicPr>
          <p:nvPr/>
        </p:nvPicPr>
        <p:blipFill rotWithShape="1">
          <a:blip r:embed="rId3"/>
          <a:srcRect t="34912" r="17517" b="29934"/>
          <a:stretch/>
        </p:blipFill>
        <p:spPr>
          <a:xfrm>
            <a:off x="67476" y="4531092"/>
            <a:ext cx="3222191" cy="351693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72" y="4915980"/>
            <a:ext cx="4075455" cy="303133"/>
          </a:xfrm>
          <a:prstGeom prst="rect">
            <a:avLst/>
          </a:prstGeom>
        </p:spPr>
      </p:pic>
      <p:grpSp>
        <p:nvGrpSpPr>
          <p:cNvPr id="106" name="Group 105"/>
          <p:cNvGrpSpPr/>
          <p:nvPr/>
        </p:nvGrpSpPr>
        <p:grpSpPr>
          <a:xfrm>
            <a:off x="7692495" y="3405276"/>
            <a:ext cx="2368724" cy="369332"/>
            <a:chOff x="7692495" y="3363072"/>
            <a:chExt cx="2368724" cy="369332"/>
          </a:xfrm>
        </p:grpSpPr>
        <p:sp>
          <p:nvSpPr>
            <p:cNvPr id="101" name="TextBox 100"/>
            <p:cNvSpPr txBox="1"/>
            <p:nvPr/>
          </p:nvSpPr>
          <p:spPr>
            <a:xfrm>
              <a:off x="8438082" y="3363072"/>
              <a:ext cx="1623137" cy="369332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20.802 </a:t>
              </a:r>
              <a:r>
                <a:rPr lang="en-US" dirty="0" err="1" smtClean="0"/>
                <a:t>deg</a:t>
              </a:r>
              <a:r>
                <a:rPr lang="en-US" dirty="0" smtClean="0"/>
                <a:t>/sec</a:t>
              </a:r>
              <a:endParaRPr lang="en-US" dirty="0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 flipH="1">
              <a:off x="7692495" y="3547738"/>
              <a:ext cx="745587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9872442" y="1876552"/>
            <a:ext cx="2300406" cy="3458486"/>
            <a:chOff x="9872442" y="1876552"/>
            <a:chExt cx="2300406" cy="3458486"/>
          </a:xfrm>
        </p:grpSpPr>
        <p:sp>
          <p:nvSpPr>
            <p:cNvPr id="139" name="TextBox 138"/>
            <p:cNvSpPr txBox="1"/>
            <p:nvPr/>
          </p:nvSpPr>
          <p:spPr>
            <a:xfrm>
              <a:off x="9872442" y="1876552"/>
              <a:ext cx="2300406" cy="3458486"/>
            </a:xfrm>
            <a:prstGeom prst="rect">
              <a:avLst/>
            </a:prstGeom>
            <a:noFill/>
            <a:ln w="2222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10087885" y="1942950"/>
              <a:ext cx="1923540" cy="2656706"/>
              <a:chOff x="10343274" y="2069479"/>
              <a:chExt cx="1923540" cy="2656706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10343274" y="4021425"/>
                <a:ext cx="1923540" cy="704760"/>
                <a:chOff x="3217989" y="2994073"/>
                <a:chExt cx="1923540" cy="70476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 flipH="1">
                  <a:off x="3217989" y="3698832"/>
                  <a:ext cx="1688123" cy="0"/>
                </a:xfrm>
                <a:prstGeom prst="line">
                  <a:avLst/>
                </a:prstGeom>
                <a:ln w="12700">
                  <a:solidFill>
                    <a:schemeClr val="accent1">
                      <a:shade val="50000"/>
                    </a:schemeClr>
                  </a:solidFill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 flipV="1">
                  <a:off x="4099036" y="2994073"/>
                  <a:ext cx="0" cy="704759"/>
                </a:xfrm>
                <a:prstGeom prst="straightConnector1">
                  <a:avLst/>
                </a:prstGeom>
                <a:ln w="12700">
                  <a:solidFill>
                    <a:schemeClr val="accent1">
                      <a:shade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Oval 111"/>
                <p:cNvSpPr/>
                <p:nvPr/>
              </p:nvSpPr>
              <p:spPr>
                <a:xfrm rot="10800000">
                  <a:off x="3476275" y="3258789"/>
                  <a:ext cx="1234446" cy="440044"/>
                </a:xfrm>
                <a:custGeom>
                  <a:avLst/>
                  <a:gdLst>
                    <a:gd name="connsiteX0" fmla="*/ 0 w 1234445"/>
                    <a:gd name="connsiteY0" fmla="*/ 440044 h 880088"/>
                    <a:gd name="connsiteX1" fmla="*/ 617223 w 1234445"/>
                    <a:gd name="connsiteY1" fmla="*/ 0 h 880088"/>
                    <a:gd name="connsiteX2" fmla="*/ 1234446 w 1234445"/>
                    <a:gd name="connsiteY2" fmla="*/ 440044 h 880088"/>
                    <a:gd name="connsiteX3" fmla="*/ 617223 w 1234445"/>
                    <a:gd name="connsiteY3" fmla="*/ 880088 h 880088"/>
                    <a:gd name="connsiteX4" fmla="*/ 0 w 1234445"/>
                    <a:gd name="connsiteY4" fmla="*/ 440044 h 880088"/>
                    <a:gd name="connsiteX0" fmla="*/ 1234446 w 1234446"/>
                    <a:gd name="connsiteY0" fmla="*/ 371421 h 811465"/>
                    <a:gd name="connsiteX1" fmla="*/ 617223 w 1234446"/>
                    <a:gd name="connsiteY1" fmla="*/ 811465 h 811465"/>
                    <a:gd name="connsiteX2" fmla="*/ 0 w 1234446"/>
                    <a:gd name="connsiteY2" fmla="*/ 371421 h 811465"/>
                    <a:gd name="connsiteX3" fmla="*/ 708663 w 1234446"/>
                    <a:gd name="connsiteY3" fmla="*/ 22817 h 811465"/>
                    <a:gd name="connsiteX0" fmla="*/ 1234446 w 1234446"/>
                    <a:gd name="connsiteY0" fmla="*/ 0 h 440044"/>
                    <a:gd name="connsiteX1" fmla="*/ 617223 w 1234446"/>
                    <a:gd name="connsiteY1" fmla="*/ 440044 h 440044"/>
                    <a:gd name="connsiteX2" fmla="*/ 0 w 1234446"/>
                    <a:gd name="connsiteY2" fmla="*/ 0 h 44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4446" h="440044">
                      <a:moveTo>
                        <a:pt x="1234446" y="0"/>
                      </a:moveTo>
                      <a:cubicBezTo>
                        <a:pt x="1234446" y="243030"/>
                        <a:pt x="958106" y="440044"/>
                        <a:pt x="617223" y="440044"/>
                      </a:cubicBezTo>
                      <a:cubicBezTo>
                        <a:pt x="276340" y="440044"/>
                        <a:pt x="0" y="243030"/>
                        <a:pt x="0" y="0"/>
                      </a:cubicBezTo>
                    </a:path>
                  </a:pathLst>
                </a:custGeom>
                <a:noFill/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4121801" y="3025556"/>
                  <a:ext cx="1019728" cy="338554"/>
                </a:xfrm>
                <a:prstGeom prst="rect">
                  <a:avLst/>
                </a:prstGeom>
                <a:noFill/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i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-x</a:t>
                  </a:r>
                  <a:r>
                    <a:rPr lang="en-US" sz="1600" i="1" baseline="30000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2</a:t>
                  </a:r>
                  <a:r>
                    <a:rPr lang="en-US" sz="1600" i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=4ay</a:t>
                  </a:r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10358808" y="2069479"/>
                <a:ext cx="1879157" cy="1180883"/>
                <a:chOff x="2745950" y="5570003"/>
                <a:chExt cx="1879157" cy="1180883"/>
              </a:xfrm>
            </p:grpSpPr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2745950" y="6274762"/>
                  <a:ext cx="1688123" cy="0"/>
                </a:xfrm>
                <a:prstGeom prst="line">
                  <a:avLst/>
                </a:prstGeom>
                <a:ln w="12700">
                  <a:solidFill>
                    <a:schemeClr val="accent1">
                      <a:shade val="50000"/>
                    </a:schemeClr>
                  </a:solidFill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 flipV="1">
                  <a:off x="3626997" y="5570003"/>
                  <a:ext cx="0" cy="704759"/>
                </a:xfrm>
                <a:prstGeom prst="straightConnector1">
                  <a:avLst/>
                </a:prstGeom>
                <a:ln w="12700">
                  <a:solidFill>
                    <a:schemeClr val="accent1">
                      <a:shade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Oval 114"/>
                <p:cNvSpPr/>
                <p:nvPr/>
              </p:nvSpPr>
              <p:spPr>
                <a:xfrm>
                  <a:off x="3626996" y="5735306"/>
                  <a:ext cx="478302" cy="1015580"/>
                </a:xfrm>
                <a:custGeom>
                  <a:avLst/>
                  <a:gdLst>
                    <a:gd name="connsiteX0" fmla="*/ 0 w 956603"/>
                    <a:gd name="connsiteY0" fmla="*/ 631446 h 1262892"/>
                    <a:gd name="connsiteX1" fmla="*/ 478302 w 956603"/>
                    <a:gd name="connsiteY1" fmla="*/ 0 h 1262892"/>
                    <a:gd name="connsiteX2" fmla="*/ 956604 w 956603"/>
                    <a:gd name="connsiteY2" fmla="*/ 631446 h 1262892"/>
                    <a:gd name="connsiteX3" fmla="*/ 478302 w 956603"/>
                    <a:gd name="connsiteY3" fmla="*/ 1262892 h 1262892"/>
                    <a:gd name="connsiteX4" fmla="*/ 0 w 956603"/>
                    <a:gd name="connsiteY4" fmla="*/ 631446 h 1262892"/>
                    <a:gd name="connsiteX0" fmla="*/ 478302 w 1048044"/>
                    <a:gd name="connsiteY0" fmla="*/ 1262892 h 1262892"/>
                    <a:gd name="connsiteX1" fmla="*/ 0 w 1048044"/>
                    <a:gd name="connsiteY1" fmla="*/ 631446 h 1262892"/>
                    <a:gd name="connsiteX2" fmla="*/ 478302 w 1048044"/>
                    <a:gd name="connsiteY2" fmla="*/ 0 h 1262892"/>
                    <a:gd name="connsiteX3" fmla="*/ 1048044 w 1048044"/>
                    <a:gd name="connsiteY3" fmla="*/ 722886 h 1262892"/>
                    <a:gd name="connsiteX0" fmla="*/ 478302 w 478302"/>
                    <a:gd name="connsiteY0" fmla="*/ 1262892 h 1262892"/>
                    <a:gd name="connsiteX1" fmla="*/ 0 w 478302"/>
                    <a:gd name="connsiteY1" fmla="*/ 631446 h 1262892"/>
                    <a:gd name="connsiteX2" fmla="*/ 478302 w 478302"/>
                    <a:gd name="connsiteY2" fmla="*/ 0 h 1262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8302" h="1262892">
                      <a:moveTo>
                        <a:pt x="478302" y="1262892"/>
                      </a:moveTo>
                      <a:cubicBezTo>
                        <a:pt x="214143" y="1262892"/>
                        <a:pt x="0" y="980184"/>
                        <a:pt x="0" y="631446"/>
                      </a:cubicBezTo>
                      <a:cubicBezTo>
                        <a:pt x="0" y="282708"/>
                        <a:pt x="214143" y="0"/>
                        <a:pt x="478302" y="0"/>
                      </a:cubicBezTo>
                    </a:path>
                  </a:pathLst>
                </a:custGeom>
                <a:noFill/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3729728" y="5813186"/>
                  <a:ext cx="895379" cy="338554"/>
                </a:xfrm>
                <a:prstGeom prst="rect">
                  <a:avLst/>
                </a:prstGeom>
                <a:noFill/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i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Y</a:t>
                  </a:r>
                  <a:r>
                    <a:rPr lang="en-US" sz="1600" i="1" baseline="30000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2</a:t>
                  </a:r>
                  <a:r>
                    <a:rPr lang="en-US" sz="1600" i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=4ax</a:t>
                  </a:r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10348687" y="3103612"/>
                <a:ext cx="1688123" cy="704759"/>
                <a:chOff x="937074" y="5570806"/>
                <a:chExt cx="1688123" cy="704759"/>
              </a:xfrm>
            </p:grpSpPr>
            <p:cxnSp>
              <p:nvCxnSpPr>
                <p:cNvPr id="134" name="Straight Connector 133"/>
                <p:cNvCxnSpPr/>
                <p:nvPr/>
              </p:nvCxnSpPr>
              <p:spPr>
                <a:xfrm flipH="1">
                  <a:off x="937074" y="6275565"/>
                  <a:ext cx="1688123" cy="0"/>
                </a:xfrm>
                <a:prstGeom prst="line">
                  <a:avLst/>
                </a:prstGeom>
                <a:ln w="12700">
                  <a:solidFill>
                    <a:schemeClr val="accent1">
                      <a:shade val="50000"/>
                    </a:schemeClr>
                  </a:solidFill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 flipV="1">
                  <a:off x="1818121" y="5570806"/>
                  <a:ext cx="0" cy="704759"/>
                </a:xfrm>
                <a:prstGeom prst="straightConnector1">
                  <a:avLst/>
                </a:prstGeom>
                <a:ln w="12700">
                  <a:solidFill>
                    <a:schemeClr val="accent1">
                      <a:shade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Oval 111"/>
                <p:cNvSpPr/>
                <p:nvPr/>
              </p:nvSpPr>
              <p:spPr>
                <a:xfrm>
                  <a:off x="1200899" y="5834718"/>
                  <a:ext cx="1234446" cy="440044"/>
                </a:xfrm>
                <a:custGeom>
                  <a:avLst/>
                  <a:gdLst>
                    <a:gd name="connsiteX0" fmla="*/ 0 w 1234445"/>
                    <a:gd name="connsiteY0" fmla="*/ 440044 h 880088"/>
                    <a:gd name="connsiteX1" fmla="*/ 617223 w 1234445"/>
                    <a:gd name="connsiteY1" fmla="*/ 0 h 880088"/>
                    <a:gd name="connsiteX2" fmla="*/ 1234446 w 1234445"/>
                    <a:gd name="connsiteY2" fmla="*/ 440044 h 880088"/>
                    <a:gd name="connsiteX3" fmla="*/ 617223 w 1234445"/>
                    <a:gd name="connsiteY3" fmla="*/ 880088 h 880088"/>
                    <a:gd name="connsiteX4" fmla="*/ 0 w 1234445"/>
                    <a:gd name="connsiteY4" fmla="*/ 440044 h 880088"/>
                    <a:gd name="connsiteX0" fmla="*/ 1234446 w 1234446"/>
                    <a:gd name="connsiteY0" fmla="*/ 371421 h 811465"/>
                    <a:gd name="connsiteX1" fmla="*/ 617223 w 1234446"/>
                    <a:gd name="connsiteY1" fmla="*/ 811465 h 811465"/>
                    <a:gd name="connsiteX2" fmla="*/ 0 w 1234446"/>
                    <a:gd name="connsiteY2" fmla="*/ 371421 h 811465"/>
                    <a:gd name="connsiteX3" fmla="*/ 708663 w 1234446"/>
                    <a:gd name="connsiteY3" fmla="*/ 22817 h 811465"/>
                    <a:gd name="connsiteX0" fmla="*/ 1234446 w 1234446"/>
                    <a:gd name="connsiteY0" fmla="*/ 0 h 440044"/>
                    <a:gd name="connsiteX1" fmla="*/ 617223 w 1234446"/>
                    <a:gd name="connsiteY1" fmla="*/ 440044 h 440044"/>
                    <a:gd name="connsiteX2" fmla="*/ 0 w 1234446"/>
                    <a:gd name="connsiteY2" fmla="*/ 0 h 44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4446" h="440044">
                      <a:moveTo>
                        <a:pt x="1234446" y="0"/>
                      </a:moveTo>
                      <a:cubicBezTo>
                        <a:pt x="1234446" y="243030"/>
                        <a:pt x="958106" y="440044"/>
                        <a:pt x="617223" y="440044"/>
                      </a:cubicBezTo>
                      <a:cubicBezTo>
                        <a:pt x="276340" y="440044"/>
                        <a:pt x="0" y="243030"/>
                        <a:pt x="0" y="0"/>
                      </a:cubicBezTo>
                    </a:path>
                  </a:pathLst>
                </a:custGeom>
                <a:noFill/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1439085" y="5714075"/>
                  <a:ext cx="895379" cy="338554"/>
                </a:xfrm>
                <a:prstGeom prst="rect">
                  <a:avLst/>
                </a:prstGeom>
                <a:noFill/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i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x</a:t>
                  </a:r>
                  <a:r>
                    <a:rPr lang="en-US" sz="1600" i="1" baseline="30000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2</a:t>
                  </a:r>
                  <a:r>
                    <a:rPr lang="en-US" sz="1600" i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=4ay</a:t>
                  </a:r>
                </a:p>
              </p:txBody>
            </p:sp>
          </p:grpSp>
        </p:grpSp>
      </p:grpSp>
      <p:sp>
        <p:nvSpPr>
          <p:cNvPr id="140" name="Freeform 139"/>
          <p:cNvSpPr/>
          <p:nvPr/>
        </p:nvSpPr>
        <p:spPr>
          <a:xfrm>
            <a:off x="6203852" y="1983469"/>
            <a:ext cx="2887527" cy="703460"/>
          </a:xfrm>
          <a:custGeom>
            <a:avLst/>
            <a:gdLst>
              <a:gd name="connsiteX0" fmla="*/ 0 w 2799471"/>
              <a:gd name="connsiteY0" fmla="*/ 703460 h 703460"/>
              <a:gd name="connsiteX1" fmla="*/ 323557 w 2799471"/>
              <a:gd name="connsiteY1" fmla="*/ 689393 h 703460"/>
              <a:gd name="connsiteX2" fmla="*/ 365760 w 2799471"/>
              <a:gd name="connsiteY2" fmla="*/ 661257 h 703460"/>
              <a:gd name="connsiteX3" fmla="*/ 647114 w 2799471"/>
              <a:gd name="connsiteY3" fmla="*/ 647189 h 703460"/>
              <a:gd name="connsiteX4" fmla="*/ 858130 w 2799471"/>
              <a:gd name="connsiteY4" fmla="*/ 604986 h 703460"/>
              <a:gd name="connsiteX5" fmla="*/ 886265 w 2799471"/>
              <a:gd name="connsiteY5" fmla="*/ 562783 h 703460"/>
              <a:gd name="connsiteX6" fmla="*/ 970671 w 2799471"/>
              <a:gd name="connsiteY6" fmla="*/ 520580 h 703460"/>
              <a:gd name="connsiteX7" fmla="*/ 1012874 w 2799471"/>
              <a:gd name="connsiteY7" fmla="*/ 492445 h 703460"/>
              <a:gd name="connsiteX8" fmla="*/ 1111348 w 2799471"/>
              <a:gd name="connsiteY8" fmla="*/ 506513 h 703460"/>
              <a:gd name="connsiteX9" fmla="*/ 1308296 w 2799471"/>
              <a:gd name="connsiteY9" fmla="*/ 492445 h 703460"/>
              <a:gd name="connsiteX10" fmla="*/ 1420837 w 2799471"/>
              <a:gd name="connsiteY10" fmla="*/ 464309 h 703460"/>
              <a:gd name="connsiteX11" fmla="*/ 1519311 w 2799471"/>
              <a:gd name="connsiteY11" fmla="*/ 436174 h 703460"/>
              <a:gd name="connsiteX12" fmla="*/ 1575582 w 2799471"/>
              <a:gd name="connsiteY12" fmla="*/ 393971 h 703460"/>
              <a:gd name="connsiteX13" fmla="*/ 1659988 w 2799471"/>
              <a:gd name="connsiteY13" fmla="*/ 323633 h 703460"/>
              <a:gd name="connsiteX14" fmla="*/ 1702191 w 2799471"/>
              <a:gd name="connsiteY14" fmla="*/ 309565 h 703460"/>
              <a:gd name="connsiteX15" fmla="*/ 1856936 w 2799471"/>
              <a:gd name="connsiteY15" fmla="*/ 281429 h 703460"/>
              <a:gd name="connsiteX16" fmla="*/ 1941342 w 2799471"/>
              <a:gd name="connsiteY16" fmla="*/ 253294 h 703460"/>
              <a:gd name="connsiteX17" fmla="*/ 2025748 w 2799471"/>
              <a:gd name="connsiteY17" fmla="*/ 225159 h 703460"/>
              <a:gd name="connsiteX18" fmla="*/ 2067951 w 2799471"/>
              <a:gd name="connsiteY18" fmla="*/ 211091 h 703460"/>
              <a:gd name="connsiteX19" fmla="*/ 2110154 w 2799471"/>
              <a:gd name="connsiteY19" fmla="*/ 197023 h 703460"/>
              <a:gd name="connsiteX20" fmla="*/ 2293034 w 2799471"/>
              <a:gd name="connsiteY20" fmla="*/ 182956 h 703460"/>
              <a:gd name="connsiteX21" fmla="*/ 2335237 w 2799471"/>
              <a:gd name="connsiteY21" fmla="*/ 168888 h 703460"/>
              <a:gd name="connsiteX22" fmla="*/ 2391508 w 2799471"/>
              <a:gd name="connsiteY22" fmla="*/ 154820 h 703460"/>
              <a:gd name="connsiteX23" fmla="*/ 2433711 w 2799471"/>
              <a:gd name="connsiteY23" fmla="*/ 126685 h 703460"/>
              <a:gd name="connsiteX24" fmla="*/ 2518117 w 2799471"/>
              <a:gd name="connsiteY24" fmla="*/ 98549 h 703460"/>
              <a:gd name="connsiteX25" fmla="*/ 2602523 w 2799471"/>
              <a:gd name="connsiteY25" fmla="*/ 70414 h 703460"/>
              <a:gd name="connsiteX26" fmla="*/ 2644726 w 2799471"/>
              <a:gd name="connsiteY26" fmla="*/ 56346 h 703460"/>
              <a:gd name="connsiteX27" fmla="*/ 2686930 w 2799471"/>
              <a:gd name="connsiteY27" fmla="*/ 28211 h 703460"/>
              <a:gd name="connsiteX28" fmla="*/ 2799471 w 2799471"/>
              <a:gd name="connsiteY28" fmla="*/ 76 h 70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99471" h="703460">
                <a:moveTo>
                  <a:pt x="0" y="703460"/>
                </a:moveTo>
                <a:cubicBezTo>
                  <a:pt x="107852" y="698771"/>
                  <a:pt x="216314" y="701767"/>
                  <a:pt x="323557" y="689393"/>
                </a:cubicBezTo>
                <a:cubicBezTo>
                  <a:pt x="340353" y="687455"/>
                  <a:pt x="348995" y="663444"/>
                  <a:pt x="365760" y="661257"/>
                </a:cubicBezTo>
                <a:cubicBezTo>
                  <a:pt x="458873" y="649112"/>
                  <a:pt x="553329" y="651878"/>
                  <a:pt x="647114" y="647189"/>
                </a:cubicBezTo>
                <a:cubicBezTo>
                  <a:pt x="771804" y="605626"/>
                  <a:pt x="702044" y="622329"/>
                  <a:pt x="858130" y="604986"/>
                </a:cubicBezTo>
                <a:cubicBezTo>
                  <a:pt x="867508" y="590918"/>
                  <a:pt x="874310" y="574738"/>
                  <a:pt x="886265" y="562783"/>
                </a:cubicBezTo>
                <a:cubicBezTo>
                  <a:pt x="926579" y="522469"/>
                  <a:pt x="924907" y="543462"/>
                  <a:pt x="970671" y="520580"/>
                </a:cubicBezTo>
                <a:cubicBezTo>
                  <a:pt x="985793" y="513019"/>
                  <a:pt x="998806" y="501823"/>
                  <a:pt x="1012874" y="492445"/>
                </a:cubicBezTo>
                <a:cubicBezTo>
                  <a:pt x="1045699" y="497134"/>
                  <a:pt x="1078190" y="506513"/>
                  <a:pt x="1111348" y="506513"/>
                </a:cubicBezTo>
                <a:cubicBezTo>
                  <a:pt x="1177165" y="506513"/>
                  <a:pt x="1242841" y="499335"/>
                  <a:pt x="1308296" y="492445"/>
                </a:cubicBezTo>
                <a:cubicBezTo>
                  <a:pt x="1376228" y="485294"/>
                  <a:pt x="1366461" y="479845"/>
                  <a:pt x="1420837" y="464309"/>
                </a:cubicBezTo>
                <a:cubicBezTo>
                  <a:pt x="1544486" y="428981"/>
                  <a:pt x="1418123" y="469904"/>
                  <a:pt x="1519311" y="436174"/>
                </a:cubicBezTo>
                <a:cubicBezTo>
                  <a:pt x="1538068" y="422106"/>
                  <a:pt x="1557780" y="409230"/>
                  <a:pt x="1575582" y="393971"/>
                </a:cubicBezTo>
                <a:cubicBezTo>
                  <a:pt x="1619141" y="356635"/>
                  <a:pt x="1610239" y="348507"/>
                  <a:pt x="1659988" y="323633"/>
                </a:cubicBezTo>
                <a:cubicBezTo>
                  <a:pt x="1673251" y="317001"/>
                  <a:pt x="1687715" y="312782"/>
                  <a:pt x="1702191" y="309565"/>
                </a:cubicBezTo>
                <a:cubicBezTo>
                  <a:pt x="1760104" y="296695"/>
                  <a:pt x="1800607" y="296791"/>
                  <a:pt x="1856936" y="281429"/>
                </a:cubicBezTo>
                <a:cubicBezTo>
                  <a:pt x="1885548" y="273626"/>
                  <a:pt x="1913207" y="262672"/>
                  <a:pt x="1941342" y="253294"/>
                </a:cubicBezTo>
                <a:lnTo>
                  <a:pt x="2025748" y="225159"/>
                </a:lnTo>
                <a:lnTo>
                  <a:pt x="2067951" y="211091"/>
                </a:lnTo>
                <a:cubicBezTo>
                  <a:pt x="2082019" y="206402"/>
                  <a:pt x="2095369" y="198160"/>
                  <a:pt x="2110154" y="197023"/>
                </a:cubicBezTo>
                <a:lnTo>
                  <a:pt x="2293034" y="182956"/>
                </a:lnTo>
                <a:cubicBezTo>
                  <a:pt x="2307102" y="178267"/>
                  <a:pt x="2320979" y="172962"/>
                  <a:pt x="2335237" y="168888"/>
                </a:cubicBezTo>
                <a:cubicBezTo>
                  <a:pt x="2353827" y="163576"/>
                  <a:pt x="2373737" y="162436"/>
                  <a:pt x="2391508" y="154820"/>
                </a:cubicBezTo>
                <a:cubicBezTo>
                  <a:pt x="2407048" y="148160"/>
                  <a:pt x="2418261" y="133552"/>
                  <a:pt x="2433711" y="126685"/>
                </a:cubicBezTo>
                <a:cubicBezTo>
                  <a:pt x="2460812" y="114640"/>
                  <a:pt x="2489982" y="107927"/>
                  <a:pt x="2518117" y="98549"/>
                </a:cubicBezTo>
                <a:lnTo>
                  <a:pt x="2602523" y="70414"/>
                </a:lnTo>
                <a:cubicBezTo>
                  <a:pt x="2616591" y="65725"/>
                  <a:pt x="2632388" y="64571"/>
                  <a:pt x="2644726" y="56346"/>
                </a:cubicBezTo>
                <a:cubicBezTo>
                  <a:pt x="2658794" y="46968"/>
                  <a:pt x="2671480" y="35078"/>
                  <a:pt x="2686930" y="28211"/>
                </a:cubicBezTo>
                <a:cubicBezTo>
                  <a:pt x="2756908" y="-2890"/>
                  <a:pt x="2749055" y="76"/>
                  <a:pt x="2799471" y="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5712943" y="2498123"/>
            <a:ext cx="76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113</a:t>
            </a:r>
            <a:r>
              <a:rPr lang="en-US" sz="1600" b="1" baseline="30000" dirty="0" smtClean="0">
                <a:solidFill>
                  <a:schemeClr val="accent2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8852918" y="1648699"/>
            <a:ext cx="76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210</a:t>
            </a:r>
            <a:r>
              <a:rPr lang="en-US" sz="1600" b="1" baseline="30000" dirty="0" smtClean="0">
                <a:solidFill>
                  <a:schemeClr val="accent2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616870" y="2170744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4616870" y="3955353"/>
            <a:ext cx="926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Velocity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4229211" y="5940259"/>
            <a:ext cx="13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Acceleration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3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 animBg="1"/>
      <p:bldP spid="86" grpId="0"/>
      <p:bldP spid="140" grpId="0" animBg="1"/>
      <p:bldP spid="141" grpId="0"/>
      <p:bldP spid="1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9596</TotalTime>
  <Words>531</Words>
  <Application>Microsoft Office PowerPoint</Application>
  <PresentationFormat>Widescreen</PresentationFormat>
  <Paragraphs>72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296</cp:revision>
  <dcterms:created xsi:type="dcterms:W3CDTF">2022-03-16T09:03:34Z</dcterms:created>
  <dcterms:modified xsi:type="dcterms:W3CDTF">2022-09-21T09:41:55Z</dcterms:modified>
</cp:coreProperties>
</file>