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4" r:id="rId2"/>
    <p:sldId id="365" r:id="rId3"/>
    <p:sldId id="344" r:id="rId4"/>
    <p:sldId id="383" r:id="rId5"/>
    <p:sldId id="366" r:id="rId6"/>
    <p:sldId id="367" r:id="rId7"/>
    <p:sldId id="387" r:id="rId8"/>
    <p:sldId id="388" r:id="rId9"/>
    <p:sldId id="389" r:id="rId10"/>
    <p:sldId id="390" r:id="rId11"/>
    <p:sldId id="384" r:id="rId12"/>
    <p:sldId id="371" r:id="rId13"/>
    <p:sldId id="372" r:id="rId14"/>
    <p:sldId id="373" r:id="rId15"/>
    <p:sldId id="392" r:id="rId16"/>
    <p:sldId id="396" r:id="rId17"/>
    <p:sldId id="398" r:id="rId18"/>
    <p:sldId id="399" r:id="rId19"/>
    <p:sldId id="400" r:id="rId20"/>
    <p:sldId id="4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0835-29D8-41C0-94FC-FFAF079185C2}"/>
              </a:ext>
            </a:extLst>
          </p:cNvPr>
          <p:cNvSpPr>
            <a:spLocks noGrp="1"/>
          </p:cNvSpPr>
          <p:nvPr>
            <p:ph type="ctrTitle"/>
          </p:nvPr>
        </p:nvSpPr>
        <p:spPr>
          <a:xfrm>
            <a:off x="873457" y="1146404"/>
            <a:ext cx="10713492" cy="1037231"/>
          </a:xfrm>
        </p:spPr>
        <p:txBody>
          <a:bodyPr anchor="b">
            <a:normAutofit/>
          </a:bodyPr>
          <a:lstStyle>
            <a:lvl1pPr algn="ctr">
              <a:defRPr sz="3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9AC26798-C28B-4ECC-AA45-04E875C9B7A0}"/>
              </a:ext>
            </a:extLst>
          </p:cNvPr>
          <p:cNvSpPr>
            <a:spLocks noGrp="1"/>
          </p:cNvSpPr>
          <p:nvPr>
            <p:ph type="subTitle" idx="1"/>
          </p:nvPr>
        </p:nvSpPr>
        <p:spPr>
          <a:xfrm>
            <a:off x="1564943" y="2265527"/>
            <a:ext cx="9144000" cy="450377"/>
          </a:xfrm>
        </p:spPr>
        <p:txBody>
          <a:bodyPr>
            <a:normAutofit/>
          </a:bodyPr>
          <a:lstStyle>
            <a:lvl1pPr marL="0" indent="0" algn="ctr">
              <a:buNone/>
              <a:defRPr sz="2000" i="1">
                <a:solidFill>
                  <a:schemeClr val="tx1">
                    <a:lumMod val="95000"/>
                    <a:lumOff val="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1007CDC3-FC6C-4E94-8497-C136B71DAB66}"/>
              </a:ext>
            </a:extLst>
          </p:cNvPr>
          <p:cNvSpPr>
            <a:spLocks noGrp="1"/>
          </p:cNvSpPr>
          <p:nvPr>
            <p:ph type="dt" sz="half" idx="10"/>
          </p:nvPr>
        </p:nvSpPr>
        <p:spPr/>
        <p:txBody>
          <a:bodyPr/>
          <a:lstStyle/>
          <a:p>
            <a:fld id="{CD215E16-9E8A-45B2-9EA5-F9B53B5F64E9}" type="datetime1">
              <a:rPr lang="en-IN" smtClean="0"/>
              <a:pPr/>
              <a:t>14-09-2023</a:t>
            </a:fld>
            <a:endParaRPr lang="en-IN"/>
          </a:p>
        </p:txBody>
      </p:sp>
      <p:sp>
        <p:nvSpPr>
          <p:cNvPr id="5" name="Footer Placeholder 4">
            <a:extLst>
              <a:ext uri="{FF2B5EF4-FFF2-40B4-BE49-F238E27FC236}">
                <a16:creationId xmlns:a16="http://schemas.microsoft.com/office/drawing/2014/main" id="{60317020-78B1-4755-B91B-F60F9F1419B8}"/>
              </a:ext>
            </a:extLst>
          </p:cNvPr>
          <p:cNvSpPr>
            <a:spLocks noGrp="1"/>
          </p:cNvSpPr>
          <p:nvPr>
            <p:ph type="ftr" sz="quarter" idx="11"/>
          </p:nvPr>
        </p:nvSpPr>
        <p:spPr/>
        <p:txBody>
          <a:bodyPr/>
          <a:lstStyle/>
          <a:p>
            <a:r>
              <a:rPr lang="en-GB" b="1" dirty="0">
                <a:latin typeface="Arial" pitchFamily="34" charset="0"/>
                <a:ea typeface="Times New Roman" pitchFamily="18" charset="0"/>
                <a:cs typeface="Arial" pitchFamily="34" charset="0"/>
              </a:rPr>
              <a:t>MCT306- </a:t>
            </a:r>
            <a:r>
              <a:rPr lang="en-IN" b="1" dirty="0">
                <a:latin typeface="Arial" pitchFamily="34" charset="0"/>
                <a:cs typeface="Arial" pitchFamily="34" charset="0"/>
              </a:rPr>
              <a:t>Industry 4.0 &amp; IIOT</a:t>
            </a:r>
            <a:endParaRPr lang="en-IN" dirty="0"/>
          </a:p>
        </p:txBody>
      </p:sp>
      <p:sp>
        <p:nvSpPr>
          <p:cNvPr id="6" name="Slide Number Placeholder 5">
            <a:extLst>
              <a:ext uri="{FF2B5EF4-FFF2-40B4-BE49-F238E27FC236}">
                <a16:creationId xmlns:a16="http://schemas.microsoft.com/office/drawing/2014/main" id="{6DBF3DAD-829A-45B1-B0A5-1A04601E1F68}"/>
              </a:ext>
            </a:extLst>
          </p:cNvPr>
          <p:cNvSpPr>
            <a:spLocks noGrp="1"/>
          </p:cNvSpPr>
          <p:nvPr>
            <p:ph type="sldNum" sz="quarter" idx="12"/>
          </p:nvPr>
        </p:nvSpPr>
        <p:spPr/>
        <p:txBody>
          <a:bodyPr/>
          <a:lstStyle/>
          <a:p>
            <a:fld id="{109FE641-3CB4-439D-91EC-AFED2D1D9C79}" type="slidenum">
              <a:rPr lang="en-IN" smtClean="0"/>
              <a:pPr/>
              <a:t>‹#›</a:t>
            </a:fld>
            <a:endParaRPr lang="en-IN" dirty="0"/>
          </a:p>
        </p:txBody>
      </p:sp>
      <p:sp>
        <p:nvSpPr>
          <p:cNvPr id="7170" name="AutoShape 2" descr="SASTR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8FFE3B82-19B2-4A09-A559-1A082C9921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1937" y="4642165"/>
            <a:ext cx="5885462" cy="1546290"/>
          </a:xfrm>
          <a:prstGeom prst="rect">
            <a:avLst/>
          </a:prstGeom>
        </p:spPr>
      </p:pic>
    </p:spTree>
    <p:extLst>
      <p:ext uri="{BB962C8B-B14F-4D97-AF65-F5344CB8AC3E}">
        <p14:creationId xmlns:p14="http://schemas.microsoft.com/office/powerpoint/2010/main" val="5171666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20BF-E365-479F-9BDE-B945D4CA9A79}"/>
              </a:ext>
            </a:extLst>
          </p:cNvPr>
          <p:cNvSpPr>
            <a:spLocks noGrp="1"/>
          </p:cNvSpPr>
          <p:nvPr>
            <p:ph type="title"/>
          </p:nvPr>
        </p:nvSpPr>
        <p:spPr>
          <a:xfrm>
            <a:off x="204716" y="464017"/>
            <a:ext cx="11818962" cy="409440"/>
          </a:xfrm>
        </p:spPr>
        <p:txBody>
          <a:bodyPr>
            <a:noAutofit/>
          </a:bodyPr>
          <a:lstStyle>
            <a:lvl1pPr>
              <a:defRPr sz="28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238D771-135D-4F57-B7C5-FF90109B7BBF}"/>
              </a:ext>
            </a:extLst>
          </p:cNvPr>
          <p:cNvSpPr>
            <a:spLocks noGrp="1"/>
          </p:cNvSpPr>
          <p:nvPr>
            <p:ph idx="1"/>
          </p:nvPr>
        </p:nvSpPr>
        <p:spPr>
          <a:xfrm>
            <a:off x="196754" y="955343"/>
            <a:ext cx="11826923" cy="5540992"/>
          </a:xfrm>
        </p:spPr>
        <p:txBody>
          <a:bodyPr/>
          <a:lstStyle>
            <a:lvl1pPr>
              <a:defRPr sz="2000" b="0">
                <a:solidFill>
                  <a:srgbClr val="001746"/>
                </a:solidFill>
              </a:defRPr>
            </a:lvl1pPr>
            <a:lvl2pPr>
              <a:defRPr sz="2000" b="0">
                <a:solidFill>
                  <a:srgbClr val="C00000"/>
                </a:solidFill>
              </a:defRPr>
            </a:lvl2pPr>
            <a:lvl3pPr>
              <a:defRPr lang="en-US" sz="2200" b="0" kern="1200" dirty="0">
                <a:solidFill>
                  <a:srgbClr val="001746"/>
                </a:solidFill>
                <a:latin typeface="Cambria" pitchFamily="18" charset="0"/>
                <a:ea typeface="+mn-ea"/>
                <a:cs typeface="+mn-cs"/>
              </a:defRPr>
            </a:lvl3pPr>
            <a:lvl4pPr>
              <a:defRPr lang="en-US" sz="2000" b="0" kern="1200" dirty="0">
                <a:solidFill>
                  <a:srgbClr val="001746"/>
                </a:solidFill>
                <a:latin typeface="Cambria" pitchFamily="18" charset="0"/>
                <a:ea typeface="+mn-ea"/>
                <a:cs typeface="+mn-cs"/>
              </a:defRPr>
            </a:lvl4pPr>
            <a:lvl5pPr>
              <a:defRPr lang="en-IN" sz="1800" b="0" kern="1200" dirty="0">
                <a:solidFill>
                  <a:srgbClr val="001746"/>
                </a:solidFill>
                <a:latin typeface="Cambria" pitchFamily="18"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725ADDC-1531-48D1-A43D-C3CC4BB0B163}"/>
              </a:ext>
            </a:extLst>
          </p:cNvPr>
          <p:cNvSpPr>
            <a:spLocks noGrp="1"/>
          </p:cNvSpPr>
          <p:nvPr>
            <p:ph type="dt" sz="half" idx="10"/>
          </p:nvPr>
        </p:nvSpPr>
        <p:spPr/>
        <p:txBody>
          <a:bodyPr/>
          <a:lstStyle/>
          <a:p>
            <a:fld id="{65128607-E7D6-434D-ACA6-332FD4CCF854}" type="datetime1">
              <a:rPr lang="en-IN" smtClean="0"/>
              <a:pPr/>
              <a:t>14-09-2023</a:t>
            </a:fld>
            <a:endParaRPr lang="en-IN" dirty="0"/>
          </a:p>
        </p:txBody>
      </p:sp>
      <p:sp>
        <p:nvSpPr>
          <p:cNvPr id="5" name="Footer Placeholder 4">
            <a:extLst>
              <a:ext uri="{FF2B5EF4-FFF2-40B4-BE49-F238E27FC236}">
                <a16:creationId xmlns:a16="http://schemas.microsoft.com/office/drawing/2014/main" id="{90E63B25-1CB6-4C9F-B353-AC21D569155E}"/>
              </a:ext>
            </a:extLst>
          </p:cNvPr>
          <p:cNvSpPr>
            <a:spLocks noGrp="1"/>
          </p:cNvSpPr>
          <p:nvPr>
            <p:ph type="ftr" sz="quarter" idx="11"/>
          </p:nvPr>
        </p:nvSpPr>
        <p:spPr/>
        <p:txBody>
          <a:bodyPr/>
          <a:lstStyle>
            <a:lvl1pPr>
              <a:defRPr>
                <a:solidFill>
                  <a:schemeClr val="bg1"/>
                </a:solidFill>
              </a:defRPr>
            </a:lvl1pPr>
          </a:lstStyle>
          <a:p>
            <a:r>
              <a:rPr lang="en-GB" b="1" dirty="0">
                <a:latin typeface="Arial" pitchFamily="34" charset="0"/>
                <a:ea typeface="Times New Roman" pitchFamily="18" charset="0"/>
                <a:cs typeface="Arial" pitchFamily="34" charset="0"/>
              </a:rPr>
              <a:t>MCT306- </a:t>
            </a:r>
            <a:r>
              <a:rPr lang="en-IN" b="1" dirty="0">
                <a:latin typeface="Arial" pitchFamily="34" charset="0"/>
                <a:cs typeface="Arial" pitchFamily="34" charset="0"/>
              </a:rPr>
              <a:t>Industry 4.0 &amp; IIOT</a:t>
            </a:r>
            <a:endParaRPr lang="en-IN" dirty="0"/>
          </a:p>
        </p:txBody>
      </p:sp>
      <p:sp>
        <p:nvSpPr>
          <p:cNvPr id="6" name="Slide Number Placeholder 5">
            <a:extLst>
              <a:ext uri="{FF2B5EF4-FFF2-40B4-BE49-F238E27FC236}">
                <a16:creationId xmlns:a16="http://schemas.microsoft.com/office/drawing/2014/main" id="{13DB616E-AA93-4DA0-A00C-1470C148BF37}"/>
              </a:ext>
            </a:extLst>
          </p:cNvPr>
          <p:cNvSpPr>
            <a:spLocks noGrp="1"/>
          </p:cNvSpPr>
          <p:nvPr>
            <p:ph type="sldNum" sz="quarter" idx="12"/>
          </p:nvPr>
        </p:nvSpPr>
        <p:spPr/>
        <p:txBody>
          <a:bodyPr/>
          <a:lstStyle>
            <a:lvl1pPr>
              <a:defRPr>
                <a:latin typeface="Arial Black" pitchFamily="34" charset="0"/>
              </a:defRPr>
            </a:lvl1pPr>
          </a:lstStyle>
          <a:p>
            <a:fld id="{109FE641-3CB4-439D-91EC-AFED2D1D9C79}" type="slidenum">
              <a:rPr lang="en-IN" smtClean="0"/>
              <a:pPr/>
              <a:t>‹#›</a:t>
            </a:fld>
            <a:endParaRPr lang="en-IN" dirty="0"/>
          </a:p>
        </p:txBody>
      </p:sp>
    </p:spTree>
    <p:extLst>
      <p:ext uri="{BB962C8B-B14F-4D97-AF65-F5344CB8AC3E}">
        <p14:creationId xmlns:p14="http://schemas.microsoft.com/office/powerpoint/2010/main" val="470351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550925"/>
            <a:ext cx="12192000" cy="30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D79146C-0C09-4AEA-8594-DF0CC7876427}"/>
              </a:ext>
            </a:extLst>
          </p:cNvPr>
          <p:cNvSpPr>
            <a:spLocks noGrp="1"/>
          </p:cNvSpPr>
          <p:nvPr>
            <p:ph type="title"/>
          </p:nvPr>
        </p:nvSpPr>
        <p:spPr>
          <a:xfrm>
            <a:off x="204716" y="464017"/>
            <a:ext cx="11818962" cy="614151"/>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469CBC9-1B0E-4128-8816-6920AA16D87F}"/>
              </a:ext>
            </a:extLst>
          </p:cNvPr>
          <p:cNvSpPr>
            <a:spLocks noGrp="1"/>
          </p:cNvSpPr>
          <p:nvPr>
            <p:ph type="body" idx="1"/>
          </p:nvPr>
        </p:nvSpPr>
        <p:spPr>
          <a:xfrm>
            <a:off x="196754" y="1078173"/>
            <a:ext cx="11826923" cy="541816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E794220-4848-450B-9CE3-21DC7E0ED58D}"/>
              </a:ext>
            </a:extLst>
          </p:cNvPr>
          <p:cNvSpPr>
            <a:spLocks noGrp="1"/>
          </p:cNvSpPr>
          <p:nvPr>
            <p:ph type="dt" sz="half" idx="2"/>
          </p:nvPr>
        </p:nvSpPr>
        <p:spPr>
          <a:xfrm>
            <a:off x="838200" y="6561070"/>
            <a:ext cx="1331794" cy="365125"/>
          </a:xfrm>
          <a:prstGeom prst="rect">
            <a:avLst/>
          </a:prstGeom>
        </p:spPr>
        <p:txBody>
          <a:bodyPr vert="horz" lIns="91440" tIns="45720" rIns="91440" bIns="45720" rtlCol="0" anchor="ctr"/>
          <a:lstStyle>
            <a:lvl1pPr algn="l">
              <a:defRPr sz="1200">
                <a:solidFill>
                  <a:schemeClr val="bg1"/>
                </a:solidFill>
                <a:latin typeface="Arial Black" pitchFamily="34" charset="0"/>
              </a:defRPr>
            </a:lvl1pPr>
          </a:lstStyle>
          <a:p>
            <a:fld id="{5E09186B-464F-407C-8831-090AF68E8FD5}" type="datetime1">
              <a:rPr lang="en-IN" smtClean="0"/>
              <a:pPr/>
              <a:t>14-09-2023</a:t>
            </a:fld>
            <a:endParaRPr lang="en-IN" dirty="0"/>
          </a:p>
        </p:txBody>
      </p:sp>
      <p:sp>
        <p:nvSpPr>
          <p:cNvPr id="5" name="Footer Placeholder 4">
            <a:extLst>
              <a:ext uri="{FF2B5EF4-FFF2-40B4-BE49-F238E27FC236}">
                <a16:creationId xmlns:a16="http://schemas.microsoft.com/office/drawing/2014/main" id="{43D040A0-0DDB-4C94-9E54-70039B7BFA68}"/>
              </a:ext>
            </a:extLst>
          </p:cNvPr>
          <p:cNvSpPr>
            <a:spLocks noGrp="1"/>
          </p:cNvSpPr>
          <p:nvPr>
            <p:ph type="ftr" sz="quarter" idx="3"/>
          </p:nvPr>
        </p:nvSpPr>
        <p:spPr>
          <a:xfrm>
            <a:off x="2702257" y="6561070"/>
            <a:ext cx="6864823" cy="365125"/>
          </a:xfrm>
          <a:prstGeom prst="rect">
            <a:avLst/>
          </a:prstGeom>
        </p:spPr>
        <p:txBody>
          <a:bodyPr vert="horz" lIns="91440" tIns="45720" rIns="91440" bIns="45720" rtlCol="0" anchor="ctr"/>
          <a:lstStyle>
            <a:lvl1pPr algn="ctr">
              <a:defRPr sz="1200">
                <a:solidFill>
                  <a:schemeClr val="bg1"/>
                </a:solidFill>
                <a:latin typeface="Arial Black" pitchFamily="34" charset="0"/>
                <a:cs typeface="Aharoni" pitchFamily="2" charset="-79"/>
              </a:defRPr>
            </a:lvl1pPr>
          </a:lstStyle>
          <a:p>
            <a:r>
              <a:rPr lang="en-GB" b="1" dirty="0">
                <a:latin typeface="Arial" pitchFamily="34" charset="0"/>
                <a:ea typeface="Times New Roman" pitchFamily="18" charset="0"/>
                <a:cs typeface="Arial" pitchFamily="34" charset="0"/>
              </a:rPr>
              <a:t>MCT306- </a:t>
            </a:r>
            <a:r>
              <a:rPr lang="en-IN" b="1" dirty="0">
                <a:latin typeface="Arial" pitchFamily="34" charset="0"/>
                <a:cs typeface="Arial" pitchFamily="34" charset="0"/>
              </a:rPr>
              <a:t>Industry 4.0 &amp; IIOT</a:t>
            </a:r>
            <a:endParaRPr lang="en-IN" dirty="0"/>
          </a:p>
        </p:txBody>
      </p:sp>
      <p:sp>
        <p:nvSpPr>
          <p:cNvPr id="6" name="Slide Number Placeholder 5">
            <a:extLst>
              <a:ext uri="{FF2B5EF4-FFF2-40B4-BE49-F238E27FC236}">
                <a16:creationId xmlns:a16="http://schemas.microsoft.com/office/drawing/2014/main" id="{C0CF82B7-01E9-4B24-8869-1A48FBF3972D}"/>
              </a:ext>
            </a:extLst>
          </p:cNvPr>
          <p:cNvSpPr>
            <a:spLocks noGrp="1"/>
          </p:cNvSpPr>
          <p:nvPr>
            <p:ph type="sldNum" sz="quarter" idx="4"/>
          </p:nvPr>
        </p:nvSpPr>
        <p:spPr>
          <a:xfrm>
            <a:off x="10153934" y="6561070"/>
            <a:ext cx="1199866" cy="365125"/>
          </a:xfrm>
          <a:prstGeom prst="rect">
            <a:avLst/>
          </a:prstGeom>
        </p:spPr>
        <p:txBody>
          <a:bodyPr vert="horz" lIns="91440" tIns="45720" rIns="91440" bIns="45720" rtlCol="0" anchor="ctr"/>
          <a:lstStyle>
            <a:lvl1pPr algn="r">
              <a:defRPr sz="1200">
                <a:solidFill>
                  <a:schemeClr val="bg1"/>
                </a:solidFill>
              </a:defRPr>
            </a:lvl1pPr>
          </a:lstStyle>
          <a:p>
            <a:fld id="{109FE641-3CB4-439D-91EC-AFED2D1D9C79}" type="slidenum">
              <a:rPr lang="en-IN" smtClean="0"/>
              <a:pPr/>
              <a:t>‹#›</a:t>
            </a:fld>
            <a:endParaRPr lang="en-IN" dirty="0"/>
          </a:p>
        </p:txBody>
      </p:sp>
      <p:sp>
        <p:nvSpPr>
          <p:cNvPr id="7" name="Rectangle 6"/>
          <p:cNvSpPr/>
          <p:nvPr/>
        </p:nvSpPr>
        <p:spPr>
          <a:xfrm>
            <a:off x="0" y="1"/>
            <a:ext cx="10445363"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E5D648B-932F-48DB-83CE-D6DB2D89D2F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67733" y="9453"/>
            <a:ext cx="1714214" cy="450376"/>
          </a:xfrm>
          <a:prstGeom prst="rect">
            <a:avLst/>
          </a:prstGeom>
        </p:spPr>
      </p:pic>
    </p:spTree>
    <p:extLst>
      <p:ext uri="{BB962C8B-B14F-4D97-AF65-F5344CB8AC3E}">
        <p14:creationId xmlns:p14="http://schemas.microsoft.com/office/powerpoint/2010/main" val="3162856067"/>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914400" rtl="0" eaLnBrk="1" latinLnBrk="0" hangingPunct="1">
        <a:lnSpc>
          <a:spcPct val="90000"/>
        </a:lnSpc>
        <a:spcBef>
          <a:spcPct val="0"/>
        </a:spcBef>
        <a:buNone/>
        <a:defRPr sz="3000" b="1" kern="1200">
          <a:solidFill>
            <a:srgbClr val="C00000"/>
          </a:solidFill>
          <a:latin typeface="Cambria"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2060"/>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2060"/>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2060"/>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2060"/>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2060"/>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DB94-E85E-A900-E4D4-D52C78EA18ED}"/>
              </a:ext>
            </a:extLst>
          </p:cNvPr>
          <p:cNvSpPr>
            <a:spLocks noGrp="1"/>
          </p:cNvSpPr>
          <p:nvPr>
            <p:ph type="title"/>
          </p:nvPr>
        </p:nvSpPr>
        <p:spPr/>
        <p:txBody>
          <a:bodyPr/>
          <a:lstStyle/>
          <a:p>
            <a:r>
              <a:rPr lang="en-US" dirty="0"/>
              <a:t>Digital Twins</a:t>
            </a:r>
            <a:endParaRPr lang="en-IN" dirty="0"/>
          </a:p>
        </p:txBody>
      </p:sp>
      <p:sp>
        <p:nvSpPr>
          <p:cNvPr id="3" name="Content Placeholder 2">
            <a:extLst>
              <a:ext uri="{FF2B5EF4-FFF2-40B4-BE49-F238E27FC236}">
                <a16:creationId xmlns:a16="http://schemas.microsoft.com/office/drawing/2014/main" id="{EB012CF0-5F8B-3001-C234-A3C974AAF2D7}"/>
              </a:ext>
            </a:extLst>
          </p:cNvPr>
          <p:cNvSpPr>
            <a:spLocks noGrp="1"/>
          </p:cNvSpPr>
          <p:nvPr>
            <p:ph idx="1"/>
          </p:nvPr>
        </p:nvSpPr>
        <p:spPr>
          <a:xfrm>
            <a:off x="196754" y="955343"/>
            <a:ext cx="11995246" cy="5540992"/>
          </a:xfrm>
        </p:spPr>
        <p:txBody>
          <a:bodyPr>
            <a:normAutofit/>
          </a:bodyPr>
          <a:lstStyle/>
          <a:p>
            <a:pPr marL="0" indent="0">
              <a:lnSpc>
                <a:spcPct val="100000"/>
              </a:lnSpc>
              <a:buNone/>
            </a:pPr>
            <a:r>
              <a:rPr lang="en-US" sz="2400" dirty="0"/>
              <a:t>What is a Digital Twin?</a:t>
            </a:r>
          </a:p>
          <a:p>
            <a:pPr>
              <a:lnSpc>
                <a:spcPct val="100000"/>
              </a:lnSpc>
              <a:buFont typeface="Wingdings" panose="05000000000000000000" pitchFamily="2" charset="2"/>
              <a:buChar char="Ø"/>
            </a:pPr>
            <a:r>
              <a:rPr lang="en-IN" sz="2400" dirty="0"/>
              <a:t> </a:t>
            </a:r>
            <a:r>
              <a:rPr lang="en-US" sz="2400" dirty="0"/>
              <a:t>A digital twin (DT) is a virtual representation that serves as the real-time digital counterpart of a physical object or process.</a:t>
            </a:r>
          </a:p>
          <a:p>
            <a:pPr>
              <a:lnSpc>
                <a:spcPct val="100000"/>
              </a:lnSpc>
              <a:buFont typeface="Wingdings" panose="05000000000000000000" pitchFamily="2" charset="2"/>
              <a:buChar char="Ø"/>
            </a:pPr>
            <a:r>
              <a:rPr lang="en-US" sz="2400" dirty="0"/>
              <a:t> The first practical definition of DT originated from NASA in an attempt to improve the physical model simulation of a spacecraft in 2010.</a:t>
            </a:r>
          </a:p>
          <a:p>
            <a:pPr>
              <a:lnSpc>
                <a:spcPct val="100000"/>
              </a:lnSpc>
              <a:buFont typeface="Wingdings" panose="05000000000000000000" pitchFamily="2" charset="2"/>
              <a:buChar char="Ø"/>
            </a:pPr>
            <a:endParaRPr lang="en-US" sz="2400" dirty="0"/>
          </a:p>
          <a:p>
            <a:pPr>
              <a:lnSpc>
                <a:spcPct val="100000"/>
              </a:lnSpc>
              <a:buFont typeface="Wingdings" panose="05000000000000000000" pitchFamily="2" charset="2"/>
              <a:buChar char="Ø"/>
            </a:pPr>
            <a:r>
              <a:rPr lang="en-US" sz="2400" dirty="0"/>
              <a:t>The vision for DTs is to provide a </a:t>
            </a:r>
            <a:r>
              <a:rPr lang="en-US" sz="2400" b="1" dirty="0"/>
              <a:t>comprehensive physical and functional description of a component, product, or system</a:t>
            </a:r>
            <a:r>
              <a:rPr lang="en-US" sz="2400" dirty="0"/>
              <a:t> </a:t>
            </a:r>
          </a:p>
          <a:p>
            <a:pPr>
              <a:lnSpc>
                <a:spcPct val="100000"/>
              </a:lnSpc>
              <a:buFont typeface="Wingdings" panose="05000000000000000000" pitchFamily="2" charset="2"/>
              <a:buChar char="Ø"/>
            </a:pPr>
            <a:endParaRPr lang="en-US" sz="2400" dirty="0"/>
          </a:p>
          <a:p>
            <a:pPr>
              <a:lnSpc>
                <a:spcPct val="100000"/>
              </a:lnSpc>
              <a:buFont typeface="Wingdings" panose="05000000000000000000" pitchFamily="2" charset="2"/>
              <a:buChar char="Ø"/>
            </a:pPr>
            <a:r>
              <a:rPr lang="en-US" sz="2400" dirty="0"/>
              <a:t>The first and most important step is to create high-fidelity virtual models to realistically </a:t>
            </a:r>
            <a:r>
              <a:rPr lang="en-US" sz="2400" b="1" dirty="0"/>
              <a:t>reproduce the geometries, physical properties, behaviors, and rules </a:t>
            </a:r>
            <a:r>
              <a:rPr lang="en-US" sz="2400" dirty="0"/>
              <a:t>of the physical world </a:t>
            </a:r>
          </a:p>
          <a:p>
            <a:pPr>
              <a:buFont typeface="Wingdings" panose="05000000000000000000" pitchFamily="2" charset="2"/>
              <a:buChar char="Ø"/>
            </a:pPr>
            <a:endParaRPr lang="en-IN" sz="2400" dirty="0"/>
          </a:p>
        </p:txBody>
      </p:sp>
      <p:sp>
        <p:nvSpPr>
          <p:cNvPr id="4" name="Date Placeholder 3">
            <a:extLst>
              <a:ext uri="{FF2B5EF4-FFF2-40B4-BE49-F238E27FC236}">
                <a16:creationId xmlns:a16="http://schemas.microsoft.com/office/drawing/2014/main" id="{F6353AD7-A6DB-EB1E-F9FC-0DC58DC1D25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65EC06BD-2E8F-D640-B139-B80CC28B0D0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B0CDB90D-D8F7-562F-A081-897BEE9537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Tree>
    <p:extLst>
      <p:ext uri="{BB962C8B-B14F-4D97-AF65-F5344CB8AC3E}">
        <p14:creationId xmlns:p14="http://schemas.microsoft.com/office/powerpoint/2010/main" val="2886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E41579-6E0E-312A-93AB-48433069871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1790052D-44D5-0A7F-FFF1-861BD5273B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BF6850A4-A269-C69F-6FFD-415D4C1C41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7" name="Picture 6">
            <a:extLst>
              <a:ext uri="{FF2B5EF4-FFF2-40B4-BE49-F238E27FC236}">
                <a16:creationId xmlns:a16="http://schemas.microsoft.com/office/drawing/2014/main" id="{9CCF9CA4-1F44-1FD7-5A4E-D126E323812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909" b="10853"/>
          <a:stretch/>
        </p:blipFill>
        <p:spPr>
          <a:xfrm>
            <a:off x="838200" y="-809296"/>
            <a:ext cx="10281746" cy="4834759"/>
          </a:xfrm>
          <a:prstGeom prst="rect">
            <a:avLst/>
          </a:prstGeom>
        </p:spPr>
      </p:pic>
      <p:sp>
        <p:nvSpPr>
          <p:cNvPr id="9" name="Content Placeholder 8">
            <a:extLst>
              <a:ext uri="{FF2B5EF4-FFF2-40B4-BE49-F238E27FC236}">
                <a16:creationId xmlns:a16="http://schemas.microsoft.com/office/drawing/2014/main" id="{A36C7D4D-5001-5607-DE06-8EE0F7B130CC}"/>
              </a:ext>
            </a:extLst>
          </p:cNvPr>
          <p:cNvSpPr>
            <a:spLocks noGrp="1"/>
          </p:cNvSpPr>
          <p:nvPr>
            <p:ph idx="1"/>
          </p:nvPr>
        </p:nvSpPr>
        <p:spPr>
          <a:xfrm>
            <a:off x="65611" y="3246599"/>
            <a:ext cx="11826923" cy="5540992"/>
          </a:xfrm>
        </p:spPr>
        <p:txBody>
          <a:bodyPr/>
          <a:lstStyle/>
          <a:p>
            <a:endParaRPr lang="en-IN" dirty="0"/>
          </a:p>
        </p:txBody>
      </p:sp>
      <p:pic>
        <p:nvPicPr>
          <p:cNvPr id="10" name="Picture 9">
            <a:extLst>
              <a:ext uri="{FF2B5EF4-FFF2-40B4-BE49-F238E27FC236}">
                <a16:creationId xmlns:a16="http://schemas.microsoft.com/office/drawing/2014/main" id="{C66F661A-2383-C1B6-79E5-F813E88BF18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t="5649"/>
          <a:stretch/>
        </p:blipFill>
        <p:spPr>
          <a:xfrm>
            <a:off x="911028" y="4025462"/>
            <a:ext cx="10369769" cy="3811953"/>
          </a:xfrm>
          <a:prstGeom prst="rect">
            <a:avLst/>
          </a:prstGeom>
        </p:spPr>
      </p:pic>
    </p:spTree>
    <p:extLst>
      <p:ext uri="{BB962C8B-B14F-4D97-AF65-F5344CB8AC3E}">
        <p14:creationId xmlns:p14="http://schemas.microsoft.com/office/powerpoint/2010/main" val="257285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8D099-0204-13FE-C608-F224F9D4290B}"/>
              </a:ext>
            </a:extLst>
          </p:cNvPr>
          <p:cNvSpPr>
            <a:spLocks noGrp="1"/>
          </p:cNvSpPr>
          <p:nvPr>
            <p:ph idx="1"/>
          </p:nvPr>
        </p:nvSpPr>
        <p:spPr>
          <a:xfrm>
            <a:off x="102161" y="0"/>
            <a:ext cx="11826923" cy="5540992"/>
          </a:xfrm>
        </p:spPr>
        <p:txBody>
          <a:bodyPr/>
          <a:lstStyle/>
          <a:p>
            <a:pPr algn="l" fontAlgn="base"/>
            <a:endParaRPr lang="en-US" sz="2400" dirty="0"/>
          </a:p>
          <a:p>
            <a:pPr algn="l" fontAlgn="base">
              <a:buFont typeface="Wingdings" panose="05000000000000000000" pitchFamily="2" charset="2"/>
              <a:buChar char="Ø"/>
            </a:pPr>
            <a:r>
              <a:rPr lang="en-US" sz="2400" b="1" dirty="0"/>
              <a:t> Level 4: Comprehensive Twin</a:t>
            </a:r>
          </a:p>
          <a:p>
            <a:pPr marL="0" indent="0" algn="l" fontAlgn="base">
              <a:buNone/>
            </a:pPr>
            <a:r>
              <a:rPr lang="en-US" sz="2400" dirty="0"/>
              <a:t>This twin simulates future scenarios and considers “what-if” questions.</a:t>
            </a:r>
          </a:p>
          <a:p>
            <a:pPr marL="0" indent="0" algn="l" fontAlgn="base">
              <a:buNone/>
            </a:pPr>
            <a:r>
              <a:rPr lang="en-US" sz="2400" dirty="0"/>
              <a:t>Prescriptive Analytics based on  Industry best practices</a:t>
            </a:r>
          </a:p>
          <a:p>
            <a:pPr algn="l" fontAlgn="base"/>
            <a:endParaRPr lang="en-US" sz="2400" dirty="0"/>
          </a:p>
          <a:p>
            <a:pPr algn="l" fontAlgn="base">
              <a:buFont typeface="Wingdings" panose="05000000000000000000" pitchFamily="2" charset="2"/>
              <a:buChar char="Ø"/>
            </a:pPr>
            <a:r>
              <a:rPr lang="en-US" sz="2400" b="1" dirty="0"/>
              <a:t> Level 5: Autonomous Twin</a:t>
            </a:r>
          </a:p>
          <a:p>
            <a:pPr marL="0" indent="0" algn="l" fontAlgn="base">
              <a:buNone/>
            </a:pPr>
            <a:r>
              <a:rPr lang="en-US" sz="2400" dirty="0"/>
              <a:t>This twin has the ability to learn and act on behalf of users.</a:t>
            </a:r>
          </a:p>
          <a:p>
            <a:pPr marL="0" indent="0">
              <a:buNone/>
            </a:pPr>
            <a:endParaRPr lang="en-IN" dirty="0"/>
          </a:p>
        </p:txBody>
      </p:sp>
      <p:sp>
        <p:nvSpPr>
          <p:cNvPr id="4" name="Date Placeholder 3">
            <a:extLst>
              <a:ext uri="{FF2B5EF4-FFF2-40B4-BE49-F238E27FC236}">
                <a16:creationId xmlns:a16="http://schemas.microsoft.com/office/drawing/2014/main" id="{6EE41579-6E0E-312A-93AB-48433069871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1790052D-44D5-0A7F-FFF1-861BD5273B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BF6850A4-A269-C69F-6FFD-415D4C1C41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Tree>
    <p:extLst>
      <p:ext uri="{BB962C8B-B14F-4D97-AF65-F5344CB8AC3E}">
        <p14:creationId xmlns:p14="http://schemas.microsoft.com/office/powerpoint/2010/main" val="427546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4A3D-8114-2DBB-F219-E1F334FB163E}"/>
              </a:ext>
            </a:extLst>
          </p:cNvPr>
          <p:cNvSpPr>
            <a:spLocks noGrp="1"/>
          </p:cNvSpPr>
          <p:nvPr>
            <p:ph type="title"/>
          </p:nvPr>
        </p:nvSpPr>
        <p:spPr/>
        <p:txBody>
          <a:bodyPr/>
          <a:lstStyle/>
          <a:p>
            <a:r>
              <a:rPr lang="en-US" sz="2400" dirty="0"/>
              <a:t>Digital Twins- Examples for Informative, Predictive &amp; Comprehensive levels</a:t>
            </a:r>
            <a:endParaRPr lang="en-IN" sz="2400" dirty="0"/>
          </a:p>
        </p:txBody>
      </p:sp>
      <p:sp>
        <p:nvSpPr>
          <p:cNvPr id="4" name="Date Placeholder 3">
            <a:extLst>
              <a:ext uri="{FF2B5EF4-FFF2-40B4-BE49-F238E27FC236}">
                <a16:creationId xmlns:a16="http://schemas.microsoft.com/office/drawing/2014/main" id="{CF5CFA12-76B2-56C3-AAA8-2F10DCCD107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4EA8F936-AA5B-F88D-A7FD-842946A5BFB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9AF6DB76-B1FD-4F75-F5C1-FB11BD24B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grpSp>
        <p:nvGrpSpPr>
          <p:cNvPr id="52" name="Group 51">
            <a:extLst>
              <a:ext uri="{FF2B5EF4-FFF2-40B4-BE49-F238E27FC236}">
                <a16:creationId xmlns:a16="http://schemas.microsoft.com/office/drawing/2014/main" id="{70AE322B-9C6F-F45A-E62F-198D01CBF513}"/>
              </a:ext>
            </a:extLst>
          </p:cNvPr>
          <p:cNvGrpSpPr/>
          <p:nvPr/>
        </p:nvGrpSpPr>
        <p:grpSpPr>
          <a:xfrm>
            <a:off x="128483" y="873457"/>
            <a:ext cx="11229921" cy="5638871"/>
            <a:chOff x="128483" y="873457"/>
            <a:chExt cx="11229921" cy="5638871"/>
          </a:xfrm>
        </p:grpSpPr>
        <p:pic>
          <p:nvPicPr>
            <p:cNvPr id="7" name="Picture 6">
              <a:extLst>
                <a:ext uri="{FF2B5EF4-FFF2-40B4-BE49-F238E27FC236}">
                  <a16:creationId xmlns:a16="http://schemas.microsoft.com/office/drawing/2014/main" id="{CC42CCB6-41F4-05C8-3022-AA2C76C85770}"/>
                </a:ext>
              </a:extLst>
            </p:cNvPr>
            <p:cNvPicPr>
              <a:picLocks noChangeAspect="1"/>
            </p:cNvPicPr>
            <p:nvPr/>
          </p:nvPicPr>
          <p:blipFill>
            <a:blip r:embed="rId2"/>
            <a:stretch>
              <a:fillRect/>
            </a:stretch>
          </p:blipFill>
          <p:spPr>
            <a:xfrm>
              <a:off x="824345" y="873457"/>
              <a:ext cx="10529455" cy="5638871"/>
            </a:xfrm>
            <a:prstGeom prst="rect">
              <a:avLst/>
            </a:prstGeom>
          </p:spPr>
        </p:pic>
        <p:cxnSp>
          <p:nvCxnSpPr>
            <p:cNvPr id="8" name="Straight Connector 7">
              <a:extLst>
                <a:ext uri="{FF2B5EF4-FFF2-40B4-BE49-F238E27FC236}">
                  <a16:creationId xmlns:a16="http://schemas.microsoft.com/office/drawing/2014/main" id="{8441345D-1894-4EB4-5B4A-E413E0B49B97}"/>
                </a:ext>
              </a:extLst>
            </p:cNvPr>
            <p:cNvCxnSpPr>
              <a:cxnSpLocks/>
            </p:cNvCxnSpPr>
            <p:nvPr/>
          </p:nvCxnSpPr>
          <p:spPr>
            <a:xfrm>
              <a:off x="8008374" y="1563329"/>
              <a:ext cx="0" cy="72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EDC625-AD9C-6BEA-3FA2-5793D5E356C3}"/>
                </a:ext>
              </a:extLst>
            </p:cNvPr>
            <p:cNvCxnSpPr>
              <a:cxnSpLocks/>
            </p:cNvCxnSpPr>
            <p:nvPr/>
          </p:nvCxnSpPr>
          <p:spPr>
            <a:xfrm flipH="1">
              <a:off x="6356555" y="2286000"/>
              <a:ext cx="16518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CF4B86-7421-EE0C-E9D2-74AA5BCF977D}"/>
                </a:ext>
              </a:extLst>
            </p:cNvPr>
            <p:cNvCxnSpPr>
              <a:cxnSpLocks/>
            </p:cNvCxnSpPr>
            <p:nvPr/>
          </p:nvCxnSpPr>
          <p:spPr>
            <a:xfrm>
              <a:off x="6356555" y="2286000"/>
              <a:ext cx="0" cy="196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C06ABC-A1B8-7722-7B8F-C07541FE2AD4}"/>
                </a:ext>
              </a:extLst>
            </p:cNvPr>
            <p:cNvCxnSpPr>
              <a:cxnSpLocks/>
            </p:cNvCxnSpPr>
            <p:nvPr/>
          </p:nvCxnSpPr>
          <p:spPr>
            <a:xfrm flipH="1">
              <a:off x="6356555" y="4247535"/>
              <a:ext cx="13126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14048-D86E-3FDD-142D-4C9763EF660E}"/>
                </a:ext>
              </a:extLst>
            </p:cNvPr>
            <p:cNvCxnSpPr>
              <a:cxnSpLocks/>
            </p:cNvCxnSpPr>
            <p:nvPr/>
          </p:nvCxnSpPr>
          <p:spPr>
            <a:xfrm>
              <a:off x="7669161" y="3419168"/>
              <a:ext cx="0" cy="828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C5FCD7-C13F-399D-B056-731F42BE5882}"/>
                </a:ext>
              </a:extLst>
            </p:cNvPr>
            <p:cNvCxnSpPr>
              <a:cxnSpLocks/>
            </p:cNvCxnSpPr>
            <p:nvPr/>
          </p:nvCxnSpPr>
          <p:spPr>
            <a:xfrm flipH="1">
              <a:off x="7669161" y="3419168"/>
              <a:ext cx="33773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559773-27C5-E0AB-428F-24F1279B8D33}"/>
                </a:ext>
              </a:extLst>
            </p:cNvPr>
            <p:cNvCxnSpPr>
              <a:cxnSpLocks/>
            </p:cNvCxnSpPr>
            <p:nvPr/>
          </p:nvCxnSpPr>
          <p:spPr>
            <a:xfrm flipH="1">
              <a:off x="8008374" y="1563329"/>
              <a:ext cx="3038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91822-41EA-E2D2-A158-4AC837F1B35A}"/>
                </a:ext>
              </a:extLst>
            </p:cNvPr>
            <p:cNvCxnSpPr>
              <a:cxnSpLocks/>
            </p:cNvCxnSpPr>
            <p:nvPr/>
          </p:nvCxnSpPr>
          <p:spPr>
            <a:xfrm>
              <a:off x="11046542" y="1563329"/>
              <a:ext cx="0" cy="186567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52EC7F-2CBA-0275-9C71-1DD0B5C45CDB}"/>
                </a:ext>
              </a:extLst>
            </p:cNvPr>
            <p:cNvSpPr txBox="1"/>
            <p:nvPr/>
          </p:nvSpPr>
          <p:spPr>
            <a:xfrm rot="16200000">
              <a:off x="10428945" y="2216516"/>
              <a:ext cx="14895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Informative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8" name="Straight Connector 27">
              <a:extLst>
                <a:ext uri="{FF2B5EF4-FFF2-40B4-BE49-F238E27FC236}">
                  <a16:creationId xmlns:a16="http://schemas.microsoft.com/office/drawing/2014/main" id="{97D50C87-2BD2-69E4-D552-26E12606BCC4}"/>
                </a:ext>
              </a:extLst>
            </p:cNvPr>
            <p:cNvCxnSpPr>
              <a:cxnSpLocks/>
            </p:cNvCxnSpPr>
            <p:nvPr/>
          </p:nvCxnSpPr>
          <p:spPr>
            <a:xfrm flipH="1">
              <a:off x="4704736" y="4247535"/>
              <a:ext cx="2964425"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BF112A-1295-F5C5-C1AD-8AC59D1BB6AD}"/>
                </a:ext>
              </a:extLst>
            </p:cNvPr>
            <p:cNvCxnSpPr>
              <a:cxnSpLocks/>
            </p:cNvCxnSpPr>
            <p:nvPr/>
          </p:nvCxnSpPr>
          <p:spPr>
            <a:xfrm flipH="1">
              <a:off x="4702278" y="4827638"/>
              <a:ext cx="2964425"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728C2C-7C2A-ED6D-3A40-DDEABD1A0754}"/>
                </a:ext>
              </a:extLst>
            </p:cNvPr>
            <p:cNvCxnSpPr>
              <a:cxnSpLocks/>
            </p:cNvCxnSpPr>
            <p:nvPr/>
          </p:nvCxnSpPr>
          <p:spPr>
            <a:xfrm flipH="1">
              <a:off x="4702277" y="4247535"/>
              <a:ext cx="1" cy="589935"/>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A799D9-14F6-C28D-AFC9-899BD8DD172F}"/>
                </a:ext>
              </a:extLst>
            </p:cNvPr>
            <p:cNvCxnSpPr>
              <a:cxnSpLocks/>
            </p:cNvCxnSpPr>
            <p:nvPr/>
          </p:nvCxnSpPr>
          <p:spPr>
            <a:xfrm flipH="1">
              <a:off x="7664556" y="4225760"/>
              <a:ext cx="1" cy="589935"/>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74B2442-12FA-EA76-E8C3-26780D429FCD}"/>
                </a:ext>
              </a:extLst>
            </p:cNvPr>
            <p:cNvSpPr txBox="1"/>
            <p:nvPr/>
          </p:nvSpPr>
          <p:spPr>
            <a:xfrm>
              <a:off x="2278002" y="5567203"/>
              <a:ext cx="198428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Comprehensive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6" name="Straight Connector 35">
              <a:extLst>
                <a:ext uri="{FF2B5EF4-FFF2-40B4-BE49-F238E27FC236}">
                  <a16:creationId xmlns:a16="http://schemas.microsoft.com/office/drawing/2014/main" id="{45CD50EE-CA76-B303-86CB-72D68181B4CC}"/>
                </a:ext>
              </a:extLst>
            </p:cNvPr>
            <p:cNvCxnSpPr/>
            <p:nvPr/>
          </p:nvCxnSpPr>
          <p:spPr>
            <a:xfrm flipH="1">
              <a:off x="3687097" y="4704735"/>
              <a:ext cx="1015180" cy="89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C59117-5129-DB75-EB57-5B8256954D94}"/>
                </a:ext>
              </a:extLst>
            </p:cNvPr>
            <p:cNvCxnSpPr>
              <a:cxnSpLocks/>
            </p:cNvCxnSpPr>
            <p:nvPr/>
          </p:nvCxnSpPr>
          <p:spPr>
            <a:xfrm flipH="1">
              <a:off x="2278002" y="1563329"/>
              <a:ext cx="1651819"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B7D3A5-35C1-AD84-E98C-911905752388}"/>
                </a:ext>
              </a:extLst>
            </p:cNvPr>
            <p:cNvCxnSpPr>
              <a:cxnSpLocks/>
            </p:cNvCxnSpPr>
            <p:nvPr/>
          </p:nvCxnSpPr>
          <p:spPr>
            <a:xfrm flipV="1">
              <a:off x="2278002" y="1563329"/>
              <a:ext cx="0" cy="58993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54B669-793B-B722-07AA-2848E5BB25EF}"/>
                </a:ext>
              </a:extLst>
            </p:cNvPr>
            <p:cNvCxnSpPr>
              <a:cxnSpLocks/>
            </p:cNvCxnSpPr>
            <p:nvPr/>
          </p:nvCxnSpPr>
          <p:spPr>
            <a:xfrm flipH="1">
              <a:off x="2278002" y="2153265"/>
              <a:ext cx="1651819"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E508D3-5D75-7D01-9A6B-23453FB74807}"/>
                </a:ext>
              </a:extLst>
            </p:cNvPr>
            <p:cNvCxnSpPr>
              <a:cxnSpLocks/>
            </p:cNvCxnSpPr>
            <p:nvPr/>
          </p:nvCxnSpPr>
          <p:spPr>
            <a:xfrm flipV="1">
              <a:off x="3929821" y="1563329"/>
              <a:ext cx="0" cy="58993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A70E6D-8E50-2F19-F534-4B059296F206}"/>
                </a:ext>
              </a:extLst>
            </p:cNvPr>
            <p:cNvCxnSpPr>
              <a:cxnSpLocks/>
            </p:cNvCxnSpPr>
            <p:nvPr/>
          </p:nvCxnSpPr>
          <p:spPr>
            <a:xfrm flipH="1">
              <a:off x="4262284" y="5653548"/>
              <a:ext cx="1651819"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CA3304-1851-D78E-4270-A5B4F6DDE2F9}"/>
                </a:ext>
              </a:extLst>
            </p:cNvPr>
            <p:cNvCxnSpPr>
              <a:cxnSpLocks/>
            </p:cNvCxnSpPr>
            <p:nvPr/>
          </p:nvCxnSpPr>
          <p:spPr>
            <a:xfrm flipV="1">
              <a:off x="4262284" y="5653548"/>
              <a:ext cx="0" cy="58993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08203AE-5A92-F755-4621-7FEE5481156E}"/>
                </a:ext>
              </a:extLst>
            </p:cNvPr>
            <p:cNvCxnSpPr>
              <a:cxnSpLocks/>
            </p:cNvCxnSpPr>
            <p:nvPr/>
          </p:nvCxnSpPr>
          <p:spPr>
            <a:xfrm flipH="1">
              <a:off x="4262284" y="6243484"/>
              <a:ext cx="1651819"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026D277-6E76-3692-8C10-19B052FF04D5}"/>
                </a:ext>
              </a:extLst>
            </p:cNvPr>
            <p:cNvCxnSpPr>
              <a:cxnSpLocks/>
            </p:cNvCxnSpPr>
            <p:nvPr/>
          </p:nvCxnSpPr>
          <p:spPr>
            <a:xfrm flipV="1">
              <a:off x="5914103" y="5653548"/>
              <a:ext cx="0" cy="58993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A61882F-FD04-BC8F-6AE6-9390430EB21A}"/>
                </a:ext>
              </a:extLst>
            </p:cNvPr>
            <p:cNvSpPr txBox="1"/>
            <p:nvPr/>
          </p:nvSpPr>
          <p:spPr>
            <a:xfrm>
              <a:off x="128483" y="1193997"/>
              <a:ext cx="198428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Predictive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7" name="Straight Connector 46">
              <a:extLst>
                <a:ext uri="{FF2B5EF4-FFF2-40B4-BE49-F238E27FC236}">
                  <a16:creationId xmlns:a16="http://schemas.microsoft.com/office/drawing/2014/main" id="{2B7F63DA-6C0D-D581-8FA1-0FEC079617F7}"/>
                </a:ext>
              </a:extLst>
            </p:cNvPr>
            <p:cNvCxnSpPr>
              <a:cxnSpLocks/>
            </p:cNvCxnSpPr>
            <p:nvPr/>
          </p:nvCxnSpPr>
          <p:spPr>
            <a:xfrm flipH="1" flipV="1">
              <a:off x="1145457" y="1408471"/>
              <a:ext cx="1155916" cy="24791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B1FF99B-D3F1-AAF0-6FFC-0639F87A979A}"/>
                </a:ext>
              </a:extLst>
            </p:cNvPr>
            <p:cNvSpPr txBox="1"/>
            <p:nvPr/>
          </p:nvSpPr>
          <p:spPr>
            <a:xfrm>
              <a:off x="2922212" y="6110126"/>
              <a:ext cx="198428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Predictive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50" name="Straight Connector 49">
              <a:extLst>
                <a:ext uri="{FF2B5EF4-FFF2-40B4-BE49-F238E27FC236}">
                  <a16:creationId xmlns:a16="http://schemas.microsoft.com/office/drawing/2014/main" id="{2B83F6F9-05BF-5460-7444-7FBDC3600FB0}"/>
                </a:ext>
              </a:extLst>
            </p:cNvPr>
            <p:cNvCxnSpPr>
              <a:cxnSpLocks/>
            </p:cNvCxnSpPr>
            <p:nvPr/>
          </p:nvCxnSpPr>
          <p:spPr>
            <a:xfrm flipV="1">
              <a:off x="3914353" y="6133657"/>
              <a:ext cx="343327" cy="10982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423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A854-BA25-27DC-E7C9-5874E988C39D}"/>
              </a:ext>
            </a:extLst>
          </p:cNvPr>
          <p:cNvSpPr>
            <a:spLocks noGrp="1"/>
          </p:cNvSpPr>
          <p:nvPr>
            <p:ph type="title"/>
          </p:nvPr>
        </p:nvSpPr>
        <p:spPr/>
        <p:txBody>
          <a:bodyPr/>
          <a:lstStyle/>
          <a:p>
            <a:r>
              <a:rPr lang="en-US" dirty="0"/>
              <a:t>Digital Twins</a:t>
            </a:r>
            <a:endParaRPr lang="en-IN" dirty="0"/>
          </a:p>
        </p:txBody>
      </p:sp>
      <p:sp>
        <p:nvSpPr>
          <p:cNvPr id="3" name="Content Placeholder 2">
            <a:extLst>
              <a:ext uri="{FF2B5EF4-FFF2-40B4-BE49-F238E27FC236}">
                <a16:creationId xmlns:a16="http://schemas.microsoft.com/office/drawing/2014/main" id="{AE7D391A-DBA3-A0B3-9CAC-02BD67CB52B3}"/>
              </a:ext>
            </a:extLst>
          </p:cNvPr>
          <p:cNvSpPr>
            <a:spLocks noGrp="1"/>
          </p:cNvSpPr>
          <p:nvPr>
            <p:ph idx="1"/>
          </p:nvPr>
        </p:nvSpPr>
        <p:spPr>
          <a:xfrm>
            <a:off x="196755" y="955343"/>
            <a:ext cx="9196628" cy="5540992"/>
          </a:xfrm>
        </p:spPr>
        <p:txBody>
          <a:bodyPr>
            <a:normAutofit/>
          </a:bodyPr>
          <a:lstStyle/>
          <a:p>
            <a:pPr marL="0" indent="0">
              <a:buNone/>
            </a:pPr>
            <a:r>
              <a:rPr lang="en-US" sz="2400" b="1" dirty="0">
                <a:solidFill>
                  <a:srgbClr val="C00000"/>
                </a:solidFill>
              </a:rPr>
              <a:t>Types of Digital Twins</a:t>
            </a:r>
          </a:p>
          <a:p>
            <a:pPr marL="0" indent="0" algn="l" fontAlgn="base">
              <a:buNone/>
            </a:pPr>
            <a:r>
              <a:rPr lang="en-US" sz="2400" b="1" dirty="0"/>
              <a:t>1. Asset twins</a:t>
            </a:r>
          </a:p>
          <a:p>
            <a:pPr algn="l" fontAlgn="base">
              <a:buFont typeface="Wingdings" panose="05000000000000000000" pitchFamily="2" charset="2"/>
              <a:buChar char="Ø"/>
            </a:pPr>
            <a:r>
              <a:rPr lang="en-US" sz="2400" dirty="0"/>
              <a:t> When two or more components work together, they form what is known as an asset.</a:t>
            </a:r>
          </a:p>
          <a:p>
            <a:pPr algn="l" fontAlgn="base">
              <a:buFont typeface="Wingdings" panose="05000000000000000000" pitchFamily="2" charset="2"/>
              <a:buChar char="Ø"/>
            </a:pPr>
            <a:r>
              <a:rPr lang="en-US" sz="2400" dirty="0"/>
              <a:t> Asset twins let you study the interaction of those components, creating a wealth of performance data that can be processed and then turned into actionable insights.</a:t>
            </a:r>
          </a:p>
          <a:p>
            <a:pPr marL="0" indent="0" algn="l" fontAlgn="base">
              <a:buNone/>
            </a:pPr>
            <a:r>
              <a:rPr lang="en-US" sz="2400" b="1" dirty="0"/>
              <a:t>2. System twins</a:t>
            </a:r>
          </a:p>
          <a:p>
            <a:pPr algn="l" fontAlgn="base">
              <a:buFont typeface="Wingdings" panose="05000000000000000000" pitchFamily="2" charset="2"/>
              <a:buChar char="Ø"/>
            </a:pPr>
            <a:r>
              <a:rPr lang="en-US" sz="2400" dirty="0"/>
              <a:t> The next level of magnification involves system twins, which enable you to see how different assets come together to form an entire functioning system. </a:t>
            </a:r>
          </a:p>
          <a:p>
            <a:pPr algn="l" fontAlgn="base">
              <a:buFont typeface="Wingdings" panose="05000000000000000000" pitchFamily="2" charset="2"/>
              <a:buChar char="Ø"/>
            </a:pPr>
            <a:r>
              <a:rPr lang="en-US" sz="2400" dirty="0"/>
              <a:t> System twins provide visibility regarding the interaction of assets, and may suggest performance enhancements.</a:t>
            </a:r>
          </a:p>
          <a:p>
            <a:pPr marL="0" indent="0" algn="l" fontAlgn="base">
              <a:buNone/>
            </a:pPr>
            <a:endParaRPr lang="en-US" sz="2400" dirty="0"/>
          </a:p>
          <a:p>
            <a:pPr marL="0" indent="0">
              <a:buNone/>
            </a:pPr>
            <a:endParaRPr lang="en-IN" sz="2400" dirty="0"/>
          </a:p>
        </p:txBody>
      </p:sp>
      <p:sp>
        <p:nvSpPr>
          <p:cNvPr id="4" name="Date Placeholder 3">
            <a:extLst>
              <a:ext uri="{FF2B5EF4-FFF2-40B4-BE49-F238E27FC236}">
                <a16:creationId xmlns:a16="http://schemas.microsoft.com/office/drawing/2014/main" id="{0B393BCC-2C95-7C69-7075-DE91A2ACCF9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F69A06BB-1636-0DAD-6717-4922ABE51C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8A71A0FF-FFE4-9884-F544-6153E0A9C0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8" name="Picture 7">
            <a:extLst>
              <a:ext uri="{FF2B5EF4-FFF2-40B4-BE49-F238E27FC236}">
                <a16:creationId xmlns:a16="http://schemas.microsoft.com/office/drawing/2014/main" id="{A22754F4-9BA7-419E-5184-831F7709731F}"/>
              </a:ext>
            </a:extLst>
          </p:cNvPr>
          <p:cNvPicPr>
            <a:picLocks noChangeAspect="1"/>
          </p:cNvPicPr>
          <p:nvPr/>
        </p:nvPicPr>
        <p:blipFill>
          <a:blip r:embed="rId2"/>
          <a:stretch>
            <a:fillRect/>
          </a:stretch>
        </p:blipFill>
        <p:spPr>
          <a:xfrm>
            <a:off x="9781825" y="1544569"/>
            <a:ext cx="1571975" cy="1448463"/>
          </a:xfrm>
          <a:prstGeom prst="rect">
            <a:avLst/>
          </a:prstGeom>
        </p:spPr>
      </p:pic>
      <p:pic>
        <p:nvPicPr>
          <p:cNvPr id="9" name="Picture 8">
            <a:extLst>
              <a:ext uri="{FF2B5EF4-FFF2-40B4-BE49-F238E27FC236}">
                <a16:creationId xmlns:a16="http://schemas.microsoft.com/office/drawing/2014/main" id="{BF109121-20E5-D752-6BD7-FEC23108A91A}"/>
              </a:ext>
            </a:extLst>
          </p:cNvPr>
          <p:cNvPicPr>
            <a:picLocks noChangeAspect="1"/>
          </p:cNvPicPr>
          <p:nvPr/>
        </p:nvPicPr>
        <p:blipFill>
          <a:blip r:embed="rId2"/>
          <a:stretch>
            <a:fillRect/>
          </a:stretch>
        </p:blipFill>
        <p:spPr>
          <a:xfrm>
            <a:off x="9180444" y="3864968"/>
            <a:ext cx="1571975" cy="1448463"/>
          </a:xfrm>
          <a:prstGeom prst="rect">
            <a:avLst/>
          </a:prstGeom>
        </p:spPr>
      </p:pic>
      <p:pic>
        <p:nvPicPr>
          <p:cNvPr id="11" name="Picture 10">
            <a:extLst>
              <a:ext uri="{FF2B5EF4-FFF2-40B4-BE49-F238E27FC236}">
                <a16:creationId xmlns:a16="http://schemas.microsoft.com/office/drawing/2014/main" id="{CD1E7A21-FD21-D64A-14ED-04316E63E013}"/>
              </a:ext>
            </a:extLst>
          </p:cNvPr>
          <p:cNvPicPr>
            <a:picLocks noChangeAspect="1"/>
          </p:cNvPicPr>
          <p:nvPr/>
        </p:nvPicPr>
        <p:blipFill>
          <a:blip r:embed="rId3"/>
          <a:stretch>
            <a:fillRect/>
          </a:stretch>
        </p:blipFill>
        <p:spPr>
          <a:xfrm>
            <a:off x="10720387" y="4990089"/>
            <a:ext cx="1471613" cy="1504807"/>
          </a:xfrm>
          <a:prstGeom prst="rect">
            <a:avLst/>
          </a:prstGeom>
        </p:spPr>
      </p:pic>
    </p:spTree>
    <p:extLst>
      <p:ext uri="{BB962C8B-B14F-4D97-AF65-F5344CB8AC3E}">
        <p14:creationId xmlns:p14="http://schemas.microsoft.com/office/powerpoint/2010/main" val="259442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FAE2-986A-1BCF-7508-B150A76AEE92}"/>
              </a:ext>
            </a:extLst>
          </p:cNvPr>
          <p:cNvSpPr>
            <a:spLocks noGrp="1"/>
          </p:cNvSpPr>
          <p:nvPr>
            <p:ph type="title"/>
          </p:nvPr>
        </p:nvSpPr>
        <p:spPr/>
        <p:txBody>
          <a:bodyPr/>
          <a:lstStyle/>
          <a:p>
            <a:r>
              <a:rPr lang="en-US" dirty="0"/>
              <a:t>Digital Twins</a:t>
            </a:r>
            <a:endParaRPr lang="en-IN" dirty="0"/>
          </a:p>
        </p:txBody>
      </p:sp>
      <p:sp>
        <p:nvSpPr>
          <p:cNvPr id="3" name="Content Placeholder 2">
            <a:extLst>
              <a:ext uri="{FF2B5EF4-FFF2-40B4-BE49-F238E27FC236}">
                <a16:creationId xmlns:a16="http://schemas.microsoft.com/office/drawing/2014/main" id="{BDB80BE1-4230-6919-F77B-D200B196DAFD}"/>
              </a:ext>
            </a:extLst>
          </p:cNvPr>
          <p:cNvSpPr>
            <a:spLocks noGrp="1"/>
          </p:cNvSpPr>
          <p:nvPr>
            <p:ph idx="1"/>
          </p:nvPr>
        </p:nvSpPr>
        <p:spPr>
          <a:xfrm>
            <a:off x="196754" y="955343"/>
            <a:ext cx="11995245" cy="5540992"/>
          </a:xfrm>
        </p:spPr>
        <p:txBody>
          <a:bodyPr/>
          <a:lstStyle/>
          <a:p>
            <a:pPr marL="0" indent="0" algn="l" fontAlgn="base">
              <a:buNone/>
            </a:pPr>
            <a:r>
              <a:rPr lang="en-US" sz="2400" b="1" dirty="0"/>
              <a:t>3. Process twins</a:t>
            </a:r>
          </a:p>
          <a:p>
            <a:pPr algn="l" fontAlgn="base">
              <a:buFont typeface="Wingdings" panose="05000000000000000000" pitchFamily="2" charset="2"/>
              <a:buChar char="Ø"/>
            </a:pPr>
            <a:r>
              <a:rPr lang="en-US" sz="2400" dirty="0"/>
              <a:t> Process twins reveal how systems work together to create an entire production facility. Are those systems all synchronized to operate at peak efficiency, or will delays in one system affect others? </a:t>
            </a:r>
          </a:p>
          <a:p>
            <a:pPr algn="l" fontAlgn="base">
              <a:buFont typeface="Wingdings" panose="05000000000000000000" pitchFamily="2" charset="2"/>
              <a:buChar char="Ø"/>
            </a:pPr>
            <a:r>
              <a:rPr lang="en-US" sz="2400" dirty="0"/>
              <a:t> Process twins can help determine the precise timing schemes that ultimately influence overall effectiveness.</a:t>
            </a:r>
          </a:p>
          <a:p>
            <a:endParaRPr lang="en-IN" dirty="0"/>
          </a:p>
        </p:txBody>
      </p:sp>
      <p:sp>
        <p:nvSpPr>
          <p:cNvPr id="4" name="Date Placeholder 3">
            <a:extLst>
              <a:ext uri="{FF2B5EF4-FFF2-40B4-BE49-F238E27FC236}">
                <a16:creationId xmlns:a16="http://schemas.microsoft.com/office/drawing/2014/main" id="{515A176E-BBA6-392F-A1F2-7A24A0A9225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BC62D706-AB8A-1594-809A-CA1884B757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EC20ADD2-D0BE-0B94-722D-0B1887874D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7" name="Picture 6">
            <a:extLst>
              <a:ext uri="{FF2B5EF4-FFF2-40B4-BE49-F238E27FC236}">
                <a16:creationId xmlns:a16="http://schemas.microsoft.com/office/drawing/2014/main" id="{7D8C498E-4F57-83C3-BBE4-6BB138DCC446}"/>
              </a:ext>
            </a:extLst>
          </p:cNvPr>
          <p:cNvPicPr>
            <a:picLocks noChangeAspect="1"/>
          </p:cNvPicPr>
          <p:nvPr/>
        </p:nvPicPr>
        <p:blipFill rotWithShape="1">
          <a:blip r:embed="rId3"/>
          <a:srcRect l="20870"/>
          <a:stretch/>
        </p:blipFill>
        <p:spPr>
          <a:xfrm>
            <a:off x="5049116" y="3308402"/>
            <a:ext cx="2473902" cy="3085581"/>
          </a:xfrm>
          <a:prstGeom prst="rect">
            <a:avLst/>
          </a:prstGeom>
        </p:spPr>
      </p:pic>
    </p:spTree>
    <p:extLst>
      <p:ext uri="{BB962C8B-B14F-4D97-AF65-F5344CB8AC3E}">
        <p14:creationId xmlns:p14="http://schemas.microsoft.com/office/powerpoint/2010/main" val="6308534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2E0C-F2AE-4838-F4F6-95A5671F06AE}"/>
              </a:ext>
            </a:extLst>
          </p:cNvPr>
          <p:cNvSpPr>
            <a:spLocks noGrp="1"/>
          </p:cNvSpPr>
          <p:nvPr>
            <p:ph type="title"/>
          </p:nvPr>
        </p:nvSpPr>
        <p:spPr/>
        <p:txBody>
          <a:bodyPr/>
          <a:lstStyle/>
          <a:p>
            <a:r>
              <a:rPr lang="en-US" dirty="0"/>
              <a:t>Augmented Reality</a:t>
            </a:r>
            <a:endParaRPr lang="en-IN" dirty="0"/>
          </a:p>
        </p:txBody>
      </p:sp>
      <p:sp>
        <p:nvSpPr>
          <p:cNvPr id="3" name="Content Placeholder 2">
            <a:extLst>
              <a:ext uri="{FF2B5EF4-FFF2-40B4-BE49-F238E27FC236}">
                <a16:creationId xmlns:a16="http://schemas.microsoft.com/office/drawing/2014/main" id="{5BA00855-065D-C6CF-52B5-B926DF8689CA}"/>
              </a:ext>
            </a:extLst>
          </p:cNvPr>
          <p:cNvSpPr>
            <a:spLocks noGrp="1"/>
          </p:cNvSpPr>
          <p:nvPr>
            <p:ph idx="1"/>
          </p:nvPr>
        </p:nvSpPr>
        <p:spPr>
          <a:xfrm>
            <a:off x="196754" y="921582"/>
            <a:ext cx="11995246" cy="5984543"/>
          </a:xfrm>
        </p:spPr>
        <p:txBody>
          <a:bodyPr>
            <a:normAutofit/>
          </a:bodyPr>
          <a:lstStyle/>
          <a:p>
            <a:pPr marL="0" indent="0">
              <a:buNone/>
            </a:pPr>
            <a:r>
              <a:rPr lang="en-US" sz="2400" b="1" dirty="0">
                <a:solidFill>
                  <a:srgbClr val="C00000"/>
                </a:solidFill>
              </a:rPr>
              <a:t>Types of AR</a:t>
            </a:r>
          </a:p>
          <a:p>
            <a:pPr marL="457200" indent="-457200" algn="just">
              <a:buAutoNum type="arabicPeriod"/>
            </a:pPr>
            <a:r>
              <a:rPr lang="en-IN" sz="2400" b="1" dirty="0"/>
              <a:t>MARKER or Target-based AR</a:t>
            </a:r>
          </a:p>
          <a:p>
            <a:pPr algn="just">
              <a:buFont typeface="Wingdings" panose="05000000000000000000" pitchFamily="2" charset="2"/>
              <a:buChar char="Ø"/>
            </a:pPr>
            <a:r>
              <a:rPr lang="en-IN" sz="2400" b="1" dirty="0"/>
              <a:t> </a:t>
            </a:r>
            <a:r>
              <a:rPr lang="en-IN" sz="2400" dirty="0"/>
              <a:t>I</a:t>
            </a:r>
            <a:r>
              <a:rPr lang="en-US" sz="2400" dirty="0"/>
              <a:t>t is tied to a specific physical image pattern marker in a real-world environment to superimpose the virtual 3D object, text, or animation on top of it. </a:t>
            </a:r>
          </a:p>
          <a:p>
            <a:pPr algn="just">
              <a:buFont typeface="Wingdings" panose="05000000000000000000" pitchFamily="2" charset="2"/>
              <a:buChar char="Ø"/>
            </a:pPr>
            <a:r>
              <a:rPr lang="en-US" sz="2400" dirty="0"/>
              <a:t>The cameras continuously scan the input and put a mark for image pattern recognition to create its geometry. </a:t>
            </a:r>
          </a:p>
          <a:p>
            <a:pPr algn="just">
              <a:buFont typeface="Wingdings" panose="05000000000000000000" pitchFamily="2" charset="2"/>
              <a:buChar char="Ø"/>
            </a:pPr>
            <a:r>
              <a:rPr lang="en-US" sz="2400" dirty="0"/>
              <a:t>When the camera is not focused on a particular spot, the virtual 3D object is not shown properly. </a:t>
            </a:r>
            <a:endParaRPr lang="en-IN" sz="2400" dirty="0"/>
          </a:p>
        </p:txBody>
      </p:sp>
      <p:sp>
        <p:nvSpPr>
          <p:cNvPr id="4" name="Date Placeholder 3">
            <a:extLst>
              <a:ext uri="{FF2B5EF4-FFF2-40B4-BE49-F238E27FC236}">
                <a16:creationId xmlns:a16="http://schemas.microsoft.com/office/drawing/2014/main" id="{A0163531-9DB9-9A17-6CA8-5E385B42A5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B9FE97-4E72-4ED5-9A47-4E8D73538EA3}"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220C170B-675F-1D7E-BA85-C90E51C45C3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Augmented Reality</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2903379D-A427-8EC5-20C0-33DF7706A6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8" name="Picture 7">
            <a:extLst>
              <a:ext uri="{FF2B5EF4-FFF2-40B4-BE49-F238E27FC236}">
                <a16:creationId xmlns:a16="http://schemas.microsoft.com/office/drawing/2014/main" id="{02803BFA-08F4-BC74-0272-547DA397AAA0}"/>
              </a:ext>
            </a:extLst>
          </p:cNvPr>
          <p:cNvPicPr>
            <a:picLocks noChangeAspect="1"/>
          </p:cNvPicPr>
          <p:nvPr/>
        </p:nvPicPr>
        <p:blipFill>
          <a:blip r:embed="rId2"/>
          <a:stretch>
            <a:fillRect/>
          </a:stretch>
        </p:blipFill>
        <p:spPr>
          <a:xfrm>
            <a:off x="4414572" y="3904722"/>
            <a:ext cx="3978442" cy="2608223"/>
          </a:xfrm>
          <a:prstGeom prst="rect">
            <a:avLst/>
          </a:prstGeom>
        </p:spPr>
      </p:pic>
    </p:spTree>
    <p:extLst>
      <p:ext uri="{BB962C8B-B14F-4D97-AF65-F5344CB8AC3E}">
        <p14:creationId xmlns:p14="http://schemas.microsoft.com/office/powerpoint/2010/main" val="197060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5C71-6E06-8406-D8BA-5427360080F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474A8F9B-AA06-FEBA-B42F-E47EA423F819}"/>
              </a:ext>
            </a:extLst>
          </p:cNvPr>
          <p:cNvSpPr>
            <a:spLocks noGrp="1"/>
          </p:cNvSpPr>
          <p:nvPr>
            <p:ph type="dt" sz="half" idx="10"/>
          </p:nvPr>
        </p:nvSpPr>
        <p:spPr/>
        <p:txBody>
          <a:bodyPr/>
          <a:lstStyle/>
          <a:p>
            <a:fld id="{D5BE6803-0C08-469D-8531-CACB5F220222}" type="datetime1">
              <a:rPr lang="en-IN" smtClean="0"/>
              <a:t>14-09-2023</a:t>
            </a:fld>
            <a:endParaRPr lang="en-IN" dirty="0"/>
          </a:p>
        </p:txBody>
      </p:sp>
      <p:sp>
        <p:nvSpPr>
          <p:cNvPr id="5" name="Footer Placeholder 4">
            <a:extLst>
              <a:ext uri="{FF2B5EF4-FFF2-40B4-BE49-F238E27FC236}">
                <a16:creationId xmlns:a16="http://schemas.microsoft.com/office/drawing/2014/main" id="{F9F0E638-25E0-3DB0-3D1C-B0B8AC3915C8}"/>
              </a:ext>
            </a:extLst>
          </p:cNvPr>
          <p:cNvSpPr>
            <a:spLocks noGrp="1"/>
          </p:cNvSpPr>
          <p:nvPr>
            <p:ph type="ftr" sz="quarter" idx="11"/>
          </p:nvPr>
        </p:nvSpPr>
        <p:spPr/>
        <p:txBody>
          <a:bodyPr/>
          <a:lstStyle/>
          <a:p>
            <a:r>
              <a:rPr lang="en-GB" b="1">
                <a:latin typeface="Arial" pitchFamily="34" charset="0"/>
                <a:ea typeface="Times New Roman" pitchFamily="18" charset="0"/>
                <a:cs typeface="Arial" pitchFamily="34" charset="0"/>
              </a:rPr>
              <a:t>Augmented Reality</a:t>
            </a:r>
            <a:endParaRPr lang="en-IN" dirty="0"/>
          </a:p>
        </p:txBody>
      </p:sp>
      <p:sp>
        <p:nvSpPr>
          <p:cNvPr id="6" name="Slide Number Placeholder 5">
            <a:extLst>
              <a:ext uri="{FF2B5EF4-FFF2-40B4-BE49-F238E27FC236}">
                <a16:creationId xmlns:a16="http://schemas.microsoft.com/office/drawing/2014/main" id="{0EA5FD8E-D063-3A7F-428B-400324D61D2E}"/>
              </a:ext>
            </a:extLst>
          </p:cNvPr>
          <p:cNvSpPr>
            <a:spLocks noGrp="1"/>
          </p:cNvSpPr>
          <p:nvPr>
            <p:ph type="sldNum" sz="quarter" idx="12"/>
          </p:nvPr>
        </p:nvSpPr>
        <p:spPr/>
        <p:txBody>
          <a:bodyPr/>
          <a:lstStyle/>
          <a:p>
            <a:fld id="{109FE641-3CB4-439D-91EC-AFED2D1D9C79}" type="slidenum">
              <a:rPr lang="en-IN" smtClean="0"/>
              <a:pPr/>
              <a:t>16</a:t>
            </a:fld>
            <a:endParaRPr lang="en-IN" dirty="0"/>
          </a:p>
        </p:txBody>
      </p:sp>
      <p:pic>
        <p:nvPicPr>
          <p:cNvPr id="7" name="Picture 6">
            <a:extLst>
              <a:ext uri="{FF2B5EF4-FFF2-40B4-BE49-F238E27FC236}">
                <a16:creationId xmlns:a16="http://schemas.microsoft.com/office/drawing/2014/main" id="{A4E1A485-BCF1-F857-B988-0B1C1712294A}"/>
              </a:ext>
            </a:extLst>
          </p:cNvPr>
          <p:cNvPicPr>
            <a:picLocks noChangeAspect="1"/>
          </p:cNvPicPr>
          <p:nvPr/>
        </p:nvPicPr>
        <p:blipFill>
          <a:blip r:embed="rId2"/>
          <a:stretch>
            <a:fillRect/>
          </a:stretch>
        </p:blipFill>
        <p:spPr>
          <a:xfrm>
            <a:off x="359107" y="873457"/>
            <a:ext cx="4686300" cy="5019675"/>
          </a:xfrm>
          <a:prstGeom prst="rect">
            <a:avLst/>
          </a:prstGeom>
        </p:spPr>
      </p:pic>
      <p:sp>
        <p:nvSpPr>
          <p:cNvPr id="8" name="Callout: Right Arrow 7">
            <a:extLst>
              <a:ext uri="{FF2B5EF4-FFF2-40B4-BE49-F238E27FC236}">
                <a16:creationId xmlns:a16="http://schemas.microsoft.com/office/drawing/2014/main" id="{6C18EA1F-6143-EDAB-BAB2-252197F2F8E8}"/>
              </a:ext>
            </a:extLst>
          </p:cNvPr>
          <p:cNvSpPr/>
          <p:nvPr/>
        </p:nvSpPr>
        <p:spPr>
          <a:xfrm>
            <a:off x="948219" y="2674088"/>
            <a:ext cx="3767770" cy="559106"/>
          </a:xfrm>
          <a:prstGeom prst="rightArrowCallou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FA4627FC-3EA5-CF25-8635-3EDE2DB3EE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15989" y="1137684"/>
            <a:ext cx="7657864" cy="430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75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3954-3964-D5AB-32B1-936CA5FAD9BB}"/>
              </a:ext>
            </a:extLst>
          </p:cNvPr>
          <p:cNvSpPr>
            <a:spLocks noGrp="1"/>
          </p:cNvSpPr>
          <p:nvPr>
            <p:ph type="title"/>
          </p:nvPr>
        </p:nvSpPr>
        <p:spPr/>
        <p:txBody>
          <a:bodyPr/>
          <a:lstStyle/>
          <a:p>
            <a:r>
              <a:rPr lang="en-US" dirty="0" err="1"/>
              <a:t>MARKERless</a:t>
            </a:r>
            <a:r>
              <a:rPr lang="en-US" dirty="0"/>
              <a:t> AR</a:t>
            </a:r>
            <a:endParaRPr lang="en-IN" dirty="0"/>
          </a:p>
        </p:txBody>
      </p:sp>
      <p:sp>
        <p:nvSpPr>
          <p:cNvPr id="3" name="Content Placeholder 2">
            <a:extLst>
              <a:ext uri="{FF2B5EF4-FFF2-40B4-BE49-F238E27FC236}">
                <a16:creationId xmlns:a16="http://schemas.microsoft.com/office/drawing/2014/main" id="{0F8A5D23-C132-A999-6C5E-4101B3300EB6}"/>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1" i="0" u="none" strike="noStrike" kern="1200" cap="none" spc="0" normalizeH="0" baseline="0" noProof="0" dirty="0">
                <a:ln>
                  <a:noFill/>
                </a:ln>
                <a:solidFill>
                  <a:srgbClr val="001746"/>
                </a:solidFill>
                <a:effectLst/>
                <a:uLnTx/>
                <a:uFillTx/>
                <a:latin typeface="Cambria" pitchFamily="18" charset="0"/>
                <a:ea typeface="+mn-ea"/>
                <a:cs typeface="+mn-cs"/>
              </a:rPr>
              <a:t>2. 1 Location </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IN" sz="2400" b="1" dirty="0"/>
              <a:t> </a:t>
            </a: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It refers to the software application that does not require any camera to put a mark for image pattern recognition. </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err="1">
                <a:ln>
                  <a:noFill/>
                </a:ln>
                <a:solidFill>
                  <a:srgbClr val="001746"/>
                </a:solidFill>
                <a:effectLst/>
                <a:uLnTx/>
                <a:uFillTx/>
                <a:latin typeface="Cambria" pitchFamily="18" charset="0"/>
                <a:ea typeface="+mn-ea"/>
                <a:cs typeface="+mn-cs"/>
              </a:rPr>
              <a:t>Markerless</a:t>
            </a: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 AR places virtual 3D objects in the real-life environment by examining the features present in the real-time data. </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It relies on the hardware of any smartphone including the camera, GPS, digital compass, and accelerometer for the AR software to complete the work efficiently.</a:t>
            </a:r>
            <a:endParaRPr kumimoji="0" lang="en-IN" sz="2400" b="0" i="0" u="none" strike="noStrike" kern="1200" cap="none" spc="0" normalizeH="0" baseline="0" noProof="0" dirty="0">
              <a:ln>
                <a:noFill/>
              </a:ln>
              <a:solidFill>
                <a:srgbClr val="001746"/>
              </a:solidFill>
              <a:effectLst/>
              <a:uLnTx/>
              <a:uFillTx/>
              <a:latin typeface="Cambria" pitchFamily="18" charset="0"/>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0623C330-7081-EC18-42BE-CDA13D24D9C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730F76-DA58-403F-B159-AA3BD925843D}"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AB8D7E1A-FDE8-4AC5-8A1B-919961E528B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Augmented Reality</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E770D33F-92D5-34C3-04BE-E6C4CACE3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7" name="Picture 6">
            <a:extLst>
              <a:ext uri="{FF2B5EF4-FFF2-40B4-BE49-F238E27FC236}">
                <a16:creationId xmlns:a16="http://schemas.microsoft.com/office/drawing/2014/main" id="{6350E365-73A5-91B6-88ED-7BB941E44332}"/>
              </a:ext>
            </a:extLst>
          </p:cNvPr>
          <p:cNvPicPr>
            <a:picLocks noChangeAspect="1"/>
          </p:cNvPicPr>
          <p:nvPr/>
        </p:nvPicPr>
        <p:blipFill>
          <a:blip r:embed="rId2"/>
          <a:stretch>
            <a:fillRect/>
          </a:stretch>
        </p:blipFill>
        <p:spPr>
          <a:xfrm>
            <a:off x="4148818" y="3725839"/>
            <a:ext cx="3971699" cy="2672091"/>
          </a:xfrm>
          <a:prstGeom prst="rect">
            <a:avLst/>
          </a:prstGeom>
        </p:spPr>
      </p:pic>
    </p:spTree>
    <p:extLst>
      <p:ext uri="{BB962C8B-B14F-4D97-AF65-F5344CB8AC3E}">
        <p14:creationId xmlns:p14="http://schemas.microsoft.com/office/powerpoint/2010/main" val="2493809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05D2C5-9A30-4ADD-3174-19F4CACE8D8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03A630-4820-42BF-8D2A-D000CA549B5B}"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5D225697-1014-D117-4B92-A2C4BCD0173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Augmented Reality</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03925444-B3C7-3945-F767-8A88F7DD56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7" name="Content Placeholder 2">
            <a:extLst>
              <a:ext uri="{FF2B5EF4-FFF2-40B4-BE49-F238E27FC236}">
                <a16:creationId xmlns:a16="http://schemas.microsoft.com/office/drawing/2014/main" id="{A0E803FA-115E-DDCB-4468-5685F34224D5}"/>
              </a:ext>
            </a:extLst>
          </p:cNvPr>
          <p:cNvSpPr>
            <a:spLocks noGrp="1"/>
          </p:cNvSpPr>
          <p:nvPr>
            <p:ph idx="1"/>
          </p:nvPr>
        </p:nvSpPr>
        <p:spPr>
          <a:xfrm>
            <a:off x="168322" y="576527"/>
            <a:ext cx="8333153" cy="5324543"/>
          </a:xfrm>
        </p:spPr>
        <p:txBody>
          <a:bodyPr>
            <a:normAutofit fontScale="92500" lnSpcReduction="20000"/>
          </a:bodyPr>
          <a:lstStyle/>
          <a:p>
            <a:pPr marL="0" indent="0" algn="just">
              <a:buNone/>
            </a:pPr>
            <a:r>
              <a:rPr lang="en-IN" sz="2400" b="1" dirty="0"/>
              <a:t>2.2  Projection based AR</a:t>
            </a:r>
            <a:endParaRPr lang="en-IN" sz="2400" dirty="0"/>
          </a:p>
          <a:p>
            <a:pPr algn="just">
              <a:buFont typeface="Wingdings" panose="05000000000000000000" pitchFamily="2" charset="2"/>
              <a:buChar char="Ø"/>
            </a:pPr>
            <a:r>
              <a:rPr lang="en-US" sz="2400" dirty="0"/>
              <a:t>It is a method of delivering digital data within a stationary context</a:t>
            </a:r>
          </a:p>
          <a:p>
            <a:pPr algn="just">
              <a:buFont typeface="Wingdings" panose="05000000000000000000" pitchFamily="2" charset="2"/>
              <a:buChar char="Ø"/>
            </a:pPr>
            <a:r>
              <a:rPr lang="en-US" sz="2400" dirty="0"/>
              <a:t> uses SLAM to detect human interaction with the augmentation</a:t>
            </a:r>
          </a:p>
          <a:p>
            <a:pPr algn="just">
              <a:buFont typeface="Wingdings" panose="05000000000000000000" pitchFamily="2" charset="2"/>
              <a:buChar char="Ø"/>
            </a:pPr>
            <a:r>
              <a:rPr lang="en-US" sz="2400" dirty="0"/>
              <a:t>the fixed projector and a camera are placed for tracking .</a:t>
            </a:r>
          </a:p>
          <a:p>
            <a:pPr algn="just">
              <a:buFont typeface="Wingdings" panose="05000000000000000000" pitchFamily="2" charset="2"/>
              <a:buChar char="Ø"/>
            </a:pPr>
            <a:endParaRPr lang="en-US" sz="2400" dirty="0"/>
          </a:p>
          <a:p>
            <a:pPr algn="just">
              <a:buFont typeface="Wingdings" panose="05000000000000000000" pitchFamily="2" charset="2"/>
              <a:buChar char="Ø"/>
            </a:pPr>
            <a:r>
              <a:rPr lang="en-US" sz="2400" dirty="0"/>
              <a:t>the projection-based AR can be used to create holograms</a:t>
            </a:r>
          </a:p>
          <a:p>
            <a:pPr algn="just">
              <a:buFont typeface="Wingdings" panose="05000000000000000000" pitchFamily="2" charset="2"/>
              <a:buChar char="Ø"/>
            </a:pPr>
            <a:endParaRPr lang="en-US" sz="2400" dirty="0"/>
          </a:p>
          <a:p>
            <a:pPr marL="0" indent="0" algn="just">
              <a:buNone/>
            </a:pPr>
            <a:r>
              <a:rPr lang="en-IN" sz="2400" b="1" dirty="0"/>
              <a:t>2.3  Superimposition-based AR</a:t>
            </a:r>
          </a:p>
          <a:p>
            <a:pPr algn="just">
              <a:buFont typeface="Wingdings" panose="05000000000000000000" pitchFamily="2" charset="2"/>
              <a:buChar char="Ø"/>
            </a:pPr>
            <a:r>
              <a:rPr lang="en-US" sz="2400" dirty="0"/>
              <a:t>It is used either for partial or full replacement of the original view of an object with an updated augmented view of that object for the human eye. </a:t>
            </a:r>
          </a:p>
          <a:p>
            <a:pPr algn="just">
              <a:buFont typeface="Wingdings" panose="05000000000000000000" pitchFamily="2" charset="2"/>
              <a:buChar char="Ø"/>
            </a:pPr>
            <a:endParaRPr lang="en-US" sz="2400" dirty="0"/>
          </a:p>
          <a:p>
            <a:pPr algn="just">
              <a:buFont typeface="Wingdings" panose="05000000000000000000" pitchFamily="2" charset="2"/>
              <a:buChar char="Ø"/>
            </a:pPr>
            <a:r>
              <a:rPr lang="en-US" sz="2400" dirty="0"/>
              <a:t>Superimposition AR provides multiple views of a target object with the option of showing extra relevant information on that object.</a:t>
            </a:r>
            <a:endParaRPr lang="en-IN" sz="2400" dirty="0"/>
          </a:p>
        </p:txBody>
      </p:sp>
      <p:pic>
        <p:nvPicPr>
          <p:cNvPr id="9" name="Picture 8">
            <a:extLst>
              <a:ext uri="{FF2B5EF4-FFF2-40B4-BE49-F238E27FC236}">
                <a16:creationId xmlns:a16="http://schemas.microsoft.com/office/drawing/2014/main" id="{4105F866-03FC-F278-3558-1E95BB2BFBDD}"/>
              </a:ext>
            </a:extLst>
          </p:cNvPr>
          <p:cNvPicPr>
            <a:picLocks noChangeAspect="1"/>
          </p:cNvPicPr>
          <p:nvPr/>
        </p:nvPicPr>
        <p:blipFill>
          <a:blip r:embed="rId2"/>
          <a:stretch>
            <a:fillRect/>
          </a:stretch>
        </p:blipFill>
        <p:spPr>
          <a:xfrm>
            <a:off x="8532099" y="1117536"/>
            <a:ext cx="3491579" cy="2311464"/>
          </a:xfrm>
          <a:prstGeom prst="rect">
            <a:avLst/>
          </a:prstGeom>
        </p:spPr>
      </p:pic>
      <p:pic>
        <p:nvPicPr>
          <p:cNvPr id="11" name="Picture 10">
            <a:extLst>
              <a:ext uri="{FF2B5EF4-FFF2-40B4-BE49-F238E27FC236}">
                <a16:creationId xmlns:a16="http://schemas.microsoft.com/office/drawing/2014/main" id="{739C02BE-1A0F-E44A-B2D8-93ABC42AEB79}"/>
              </a:ext>
            </a:extLst>
          </p:cNvPr>
          <p:cNvPicPr>
            <a:picLocks noChangeAspect="1"/>
          </p:cNvPicPr>
          <p:nvPr/>
        </p:nvPicPr>
        <p:blipFill>
          <a:blip r:embed="rId3"/>
          <a:stretch>
            <a:fillRect/>
          </a:stretch>
        </p:blipFill>
        <p:spPr>
          <a:xfrm>
            <a:off x="8501475" y="4005527"/>
            <a:ext cx="3552825" cy="2162175"/>
          </a:xfrm>
          <a:prstGeom prst="rect">
            <a:avLst/>
          </a:prstGeom>
        </p:spPr>
      </p:pic>
    </p:spTree>
    <p:extLst>
      <p:ext uri="{BB962C8B-B14F-4D97-AF65-F5344CB8AC3E}">
        <p14:creationId xmlns:p14="http://schemas.microsoft.com/office/powerpoint/2010/main" val="135153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50F4-1905-CEB2-A941-7439085C4056}"/>
              </a:ext>
            </a:extLst>
          </p:cNvPr>
          <p:cNvSpPr>
            <a:spLocks noGrp="1"/>
          </p:cNvSpPr>
          <p:nvPr>
            <p:ph type="title"/>
          </p:nvPr>
        </p:nvSpPr>
        <p:spPr/>
        <p:txBody>
          <a:bodyPr/>
          <a:lstStyle/>
          <a:p>
            <a:r>
              <a:rPr lang="en-US" dirty="0"/>
              <a:t>Augmented Reality</a:t>
            </a:r>
            <a:endParaRPr lang="en-IN" dirty="0"/>
          </a:p>
        </p:txBody>
      </p:sp>
      <p:sp>
        <p:nvSpPr>
          <p:cNvPr id="3" name="Content Placeholder 2">
            <a:extLst>
              <a:ext uri="{FF2B5EF4-FFF2-40B4-BE49-F238E27FC236}">
                <a16:creationId xmlns:a16="http://schemas.microsoft.com/office/drawing/2014/main" id="{DCC714D9-96E4-135E-E3DB-BC847CA7AE8E}"/>
              </a:ext>
            </a:extLst>
          </p:cNvPr>
          <p:cNvSpPr>
            <a:spLocks noGrp="1"/>
          </p:cNvSpPr>
          <p:nvPr>
            <p:ph idx="1"/>
          </p:nvPr>
        </p:nvSpPr>
        <p:spPr>
          <a:xfrm>
            <a:off x="196754" y="955343"/>
            <a:ext cx="8623396" cy="5540992"/>
          </a:xfrm>
        </p:spPr>
        <p:txBody>
          <a:bodyPr>
            <a:normAutofit/>
          </a:bodyPr>
          <a:lstStyle/>
          <a:p>
            <a:pPr marL="0" indent="0">
              <a:buNone/>
            </a:pPr>
            <a:r>
              <a:rPr lang="en-US" sz="2400" b="1" dirty="0">
                <a:solidFill>
                  <a:srgbClr val="C00000"/>
                </a:solidFill>
              </a:rPr>
              <a:t>Applications of AR</a:t>
            </a:r>
          </a:p>
          <a:p>
            <a:pPr marL="457200" indent="-457200">
              <a:buFont typeface="+mj-lt"/>
              <a:buAutoNum type="arabicPeriod"/>
            </a:pPr>
            <a:r>
              <a:rPr lang="en-US" sz="2400" b="1" dirty="0">
                <a:solidFill>
                  <a:srgbClr val="002060"/>
                </a:solidFill>
              </a:rPr>
              <a:t>Process Industries</a:t>
            </a:r>
          </a:p>
          <a:p>
            <a:pPr>
              <a:buFont typeface="Wingdings" panose="05000000000000000000" pitchFamily="2" charset="2"/>
              <a:buChar char="Ø"/>
            </a:pPr>
            <a:r>
              <a:rPr lang="en-US" sz="2400" dirty="0">
                <a:solidFill>
                  <a:srgbClr val="002060"/>
                </a:solidFill>
              </a:rPr>
              <a:t> If a supervisor needs to inspect a production line, he needs to physically visit the production line and each and every station present in the production line.</a:t>
            </a:r>
          </a:p>
          <a:p>
            <a:pPr>
              <a:buFont typeface="Wingdings" panose="05000000000000000000" pitchFamily="2" charset="2"/>
              <a:buChar char="Ø"/>
            </a:pPr>
            <a:r>
              <a:rPr lang="en-US" sz="2400" dirty="0">
                <a:solidFill>
                  <a:srgbClr val="002060"/>
                </a:solidFill>
              </a:rPr>
              <a:t> With AR and merging IoT to AR, actions and performance of the stations can be inspected from his/her desk itself</a:t>
            </a:r>
          </a:p>
          <a:p>
            <a:pPr marL="0" indent="0">
              <a:buNone/>
            </a:pPr>
            <a:endParaRPr lang="en-US" sz="2400" dirty="0">
              <a:solidFill>
                <a:srgbClr val="002060"/>
              </a:solidFill>
            </a:endParaRPr>
          </a:p>
          <a:p>
            <a:pPr marL="0" indent="0">
              <a:buNone/>
            </a:pPr>
            <a:r>
              <a:rPr lang="en-US" sz="2400" b="1" dirty="0">
                <a:solidFill>
                  <a:srgbClr val="002060"/>
                </a:solidFill>
              </a:rPr>
              <a:t>2. Civil / Architecture</a:t>
            </a:r>
            <a:r>
              <a:rPr lang="en-US" sz="2400" dirty="0">
                <a:solidFill>
                  <a:srgbClr val="002060"/>
                </a:solidFill>
              </a:rPr>
              <a:t> </a:t>
            </a:r>
          </a:p>
          <a:p>
            <a:pPr>
              <a:buFont typeface="Wingdings" panose="05000000000000000000" pitchFamily="2" charset="2"/>
              <a:buChar char="Ø"/>
            </a:pPr>
            <a:r>
              <a:rPr lang="en-IN" sz="2400" dirty="0"/>
              <a:t> Understanding building plans are sometimes difficult.</a:t>
            </a:r>
          </a:p>
          <a:p>
            <a:pPr>
              <a:buFont typeface="Wingdings" panose="05000000000000000000" pitchFamily="2" charset="2"/>
              <a:buChar char="Ø"/>
            </a:pPr>
            <a:r>
              <a:rPr lang="en-IN" sz="2400" dirty="0"/>
              <a:t> Using AR, subjecting a tab or a mobile device to the plan of a building will show the model of the building based on the plan on the screen</a:t>
            </a:r>
          </a:p>
        </p:txBody>
      </p:sp>
      <p:sp>
        <p:nvSpPr>
          <p:cNvPr id="4" name="Date Placeholder 3">
            <a:extLst>
              <a:ext uri="{FF2B5EF4-FFF2-40B4-BE49-F238E27FC236}">
                <a16:creationId xmlns:a16="http://schemas.microsoft.com/office/drawing/2014/main" id="{5141F1C4-85A1-51D4-5085-BFF0503A86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2C3546-08FB-495D-A82F-F6B76249410A}"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78FEC66A-A2FC-703F-4243-B30E15BE58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Augmented Reality</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B14E83B1-49EA-2C42-E8E6-E134090EA3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10" name="Picture 9">
            <a:extLst>
              <a:ext uri="{FF2B5EF4-FFF2-40B4-BE49-F238E27FC236}">
                <a16:creationId xmlns:a16="http://schemas.microsoft.com/office/drawing/2014/main" id="{AA3709B3-9763-CBF9-DF9B-73869DA80139}"/>
              </a:ext>
            </a:extLst>
          </p:cNvPr>
          <p:cNvPicPr>
            <a:picLocks noChangeAspect="1"/>
          </p:cNvPicPr>
          <p:nvPr/>
        </p:nvPicPr>
        <p:blipFill>
          <a:blip r:embed="rId2"/>
          <a:stretch>
            <a:fillRect/>
          </a:stretch>
        </p:blipFill>
        <p:spPr>
          <a:xfrm>
            <a:off x="8820150" y="1717013"/>
            <a:ext cx="3371850" cy="2000250"/>
          </a:xfrm>
          <a:prstGeom prst="rect">
            <a:avLst/>
          </a:prstGeom>
        </p:spPr>
      </p:pic>
      <p:pic>
        <p:nvPicPr>
          <p:cNvPr id="12" name="Picture 11">
            <a:extLst>
              <a:ext uri="{FF2B5EF4-FFF2-40B4-BE49-F238E27FC236}">
                <a16:creationId xmlns:a16="http://schemas.microsoft.com/office/drawing/2014/main" id="{D90EEBBF-EA48-09B5-FBB1-A35525E956C9}"/>
              </a:ext>
            </a:extLst>
          </p:cNvPr>
          <p:cNvPicPr>
            <a:picLocks noChangeAspect="1"/>
          </p:cNvPicPr>
          <p:nvPr/>
        </p:nvPicPr>
        <p:blipFill>
          <a:blip r:embed="rId3"/>
          <a:stretch>
            <a:fillRect/>
          </a:stretch>
        </p:blipFill>
        <p:spPr>
          <a:xfrm>
            <a:off x="8820150" y="4294777"/>
            <a:ext cx="3371850" cy="2099206"/>
          </a:xfrm>
          <a:prstGeom prst="rect">
            <a:avLst/>
          </a:prstGeom>
        </p:spPr>
      </p:pic>
    </p:spTree>
    <p:extLst>
      <p:ext uri="{BB962C8B-B14F-4D97-AF65-F5344CB8AC3E}">
        <p14:creationId xmlns:p14="http://schemas.microsoft.com/office/powerpoint/2010/main" val="137986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3852-1D61-C315-994D-B19DCBE19AB7}"/>
              </a:ext>
            </a:extLst>
          </p:cNvPr>
          <p:cNvSpPr>
            <a:spLocks noGrp="1"/>
          </p:cNvSpPr>
          <p:nvPr>
            <p:ph type="title"/>
          </p:nvPr>
        </p:nvSpPr>
        <p:spPr/>
        <p:txBody>
          <a:bodyPr/>
          <a:lstStyle/>
          <a:p>
            <a:r>
              <a:rPr lang="en-US" dirty="0"/>
              <a:t>Digital Twins</a:t>
            </a:r>
            <a:endParaRPr lang="en-IN" dirty="0"/>
          </a:p>
        </p:txBody>
      </p:sp>
      <p:sp>
        <p:nvSpPr>
          <p:cNvPr id="3" name="Content Placeholder 2">
            <a:extLst>
              <a:ext uri="{FF2B5EF4-FFF2-40B4-BE49-F238E27FC236}">
                <a16:creationId xmlns:a16="http://schemas.microsoft.com/office/drawing/2014/main" id="{FACFA199-1571-04D5-20FA-1EE4FECE388B}"/>
              </a:ext>
            </a:extLst>
          </p:cNvPr>
          <p:cNvSpPr>
            <a:spLocks noGrp="1"/>
          </p:cNvSpPr>
          <p:nvPr>
            <p:ph idx="1"/>
          </p:nvPr>
        </p:nvSpPr>
        <p:spPr/>
        <p:txBody>
          <a:bodyPr>
            <a:normAutofit/>
          </a:bodyPr>
          <a:lstStyle/>
          <a:p>
            <a:pPr marL="0" indent="0">
              <a:buNone/>
            </a:pPr>
            <a:r>
              <a:rPr lang="en-US" sz="2400" b="1" dirty="0">
                <a:solidFill>
                  <a:srgbClr val="C00000"/>
                </a:solidFill>
              </a:rPr>
              <a:t>Functional Implementation of DT</a:t>
            </a:r>
          </a:p>
          <a:p>
            <a:pPr>
              <a:buFont typeface="Wingdings" panose="05000000000000000000" pitchFamily="2" charset="2"/>
              <a:buChar char="Ø"/>
            </a:pPr>
            <a:r>
              <a:rPr lang="en-IN" sz="2400" dirty="0"/>
              <a:t> </a:t>
            </a:r>
            <a:r>
              <a:rPr lang="en-US" sz="2400" dirty="0"/>
              <a:t>The DT integrates whole elements, the entire business, and the process data to ensure consistency</a:t>
            </a:r>
          </a:p>
          <a:p>
            <a:endParaRPr lang="en-US" sz="2400" dirty="0"/>
          </a:p>
          <a:p>
            <a:pPr>
              <a:buFont typeface="Wingdings" panose="05000000000000000000" pitchFamily="2" charset="2"/>
              <a:buChar char="Ø"/>
            </a:pPr>
            <a:r>
              <a:rPr lang="en-US" sz="2400" dirty="0"/>
              <a:t> DT enables </a:t>
            </a:r>
            <a:r>
              <a:rPr lang="en-US" sz="2400" i="1" u="sng" dirty="0"/>
              <a:t>manufacturers to make more accurate predictions, rational decisions, </a:t>
            </a:r>
            <a:r>
              <a:rPr lang="en-US" sz="2400" dirty="0"/>
              <a:t>and informed production</a:t>
            </a:r>
          </a:p>
          <a:p>
            <a:endParaRPr lang="en-US" sz="2400" dirty="0"/>
          </a:p>
          <a:p>
            <a:pPr>
              <a:buFont typeface="Wingdings" panose="05000000000000000000" pitchFamily="2" charset="2"/>
              <a:buChar char="Ø"/>
            </a:pPr>
            <a:r>
              <a:rPr lang="en-US" sz="2400" dirty="0"/>
              <a:t> The main idea of a DT is to create a digital copy (i.e., virtual models) for physical entities in order </a:t>
            </a:r>
          </a:p>
          <a:p>
            <a:pPr marL="731520">
              <a:buFont typeface="Wingdings" panose="05000000000000000000" pitchFamily="2" charset="2"/>
              <a:buChar char="Ø"/>
            </a:pPr>
            <a:r>
              <a:rPr lang="en-US" sz="2400" dirty="0"/>
              <a:t>to simulate and reflect their state and behaviors through modeling and simulation analysis</a:t>
            </a:r>
          </a:p>
          <a:p>
            <a:pPr marL="731520">
              <a:buFont typeface="Wingdings" panose="05000000000000000000" pitchFamily="2" charset="2"/>
              <a:buChar char="Ø"/>
            </a:pPr>
            <a:r>
              <a:rPr lang="en-US" sz="2400" dirty="0"/>
              <a:t>to predict and control their future states and behaviors through feedback </a:t>
            </a:r>
          </a:p>
          <a:p>
            <a:pPr marL="342900" indent="-342900">
              <a:buFont typeface="Wingdings" panose="05000000000000000000" pitchFamily="2" charset="2"/>
              <a:buChar char="Ø"/>
            </a:pPr>
            <a:r>
              <a:rPr lang="en-US" sz="2400" b="1" dirty="0"/>
              <a:t>models and data</a:t>
            </a:r>
            <a:r>
              <a:rPr lang="en-US" sz="2400" dirty="0"/>
              <a:t> can be considered as the core elements of a DT.</a:t>
            </a:r>
          </a:p>
          <a:p>
            <a:pPr>
              <a:buFont typeface="Wingdings" panose="05000000000000000000" pitchFamily="2" charset="2"/>
              <a:buChar char="Ø"/>
            </a:pPr>
            <a:endParaRPr lang="en-IN" sz="2400" dirty="0"/>
          </a:p>
        </p:txBody>
      </p:sp>
      <p:sp>
        <p:nvSpPr>
          <p:cNvPr id="4" name="Date Placeholder 3">
            <a:extLst>
              <a:ext uri="{FF2B5EF4-FFF2-40B4-BE49-F238E27FC236}">
                <a16:creationId xmlns:a16="http://schemas.microsoft.com/office/drawing/2014/main" id="{F1E91CAB-4C08-5614-C073-8198B57CE89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CFFBB543-4501-2DDF-E795-BC45C56F4F3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697740E6-2643-F8EC-93E8-427D0EF053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Tree>
    <p:extLst>
      <p:ext uri="{BB962C8B-B14F-4D97-AF65-F5344CB8AC3E}">
        <p14:creationId xmlns:p14="http://schemas.microsoft.com/office/powerpoint/2010/main" val="131767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DE1F-82DA-7FF2-DEB6-3CC9D8B64895}"/>
              </a:ext>
            </a:extLst>
          </p:cNvPr>
          <p:cNvSpPr>
            <a:spLocks noGrp="1"/>
          </p:cNvSpPr>
          <p:nvPr>
            <p:ph type="title"/>
          </p:nvPr>
        </p:nvSpPr>
        <p:spPr/>
        <p:txBody>
          <a:bodyPr/>
          <a:lstStyle/>
          <a:p>
            <a:r>
              <a:rPr lang="en-US" dirty="0"/>
              <a:t>Augmented Reality</a:t>
            </a:r>
            <a:endParaRPr lang="en-IN" dirty="0"/>
          </a:p>
        </p:txBody>
      </p:sp>
      <p:sp>
        <p:nvSpPr>
          <p:cNvPr id="4" name="Date Placeholder 3">
            <a:extLst>
              <a:ext uri="{FF2B5EF4-FFF2-40B4-BE49-F238E27FC236}">
                <a16:creationId xmlns:a16="http://schemas.microsoft.com/office/drawing/2014/main" id="{EF244CA1-263A-F16E-637D-C7957FFE98F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AD2A11-F63B-4129-A518-4A11A198E369}"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AF9B75F0-E86B-E816-6713-EACD9E7D9D0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Augmented Reality</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68982CA5-F5CA-5E16-DC7D-B55A4D2E6D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7" name="Content Placeholder 2">
            <a:extLst>
              <a:ext uri="{FF2B5EF4-FFF2-40B4-BE49-F238E27FC236}">
                <a16:creationId xmlns:a16="http://schemas.microsoft.com/office/drawing/2014/main" id="{9A164E46-CE2C-DA0C-B272-4C248B8C162C}"/>
              </a:ext>
            </a:extLst>
          </p:cNvPr>
          <p:cNvSpPr>
            <a:spLocks noGrp="1"/>
          </p:cNvSpPr>
          <p:nvPr>
            <p:ph idx="1"/>
          </p:nvPr>
        </p:nvSpPr>
        <p:spPr>
          <a:xfrm>
            <a:off x="196754" y="955342"/>
            <a:ext cx="8623396" cy="5902657"/>
          </a:xfrm>
        </p:spPr>
        <p:txBody>
          <a:bodyPr>
            <a:normAutofit/>
          </a:bodyPr>
          <a:lstStyle/>
          <a:p>
            <a:pPr marL="0" indent="0">
              <a:buNone/>
            </a:pPr>
            <a:r>
              <a:rPr lang="en-US" sz="2400" b="1" dirty="0"/>
              <a:t>3. </a:t>
            </a:r>
            <a:r>
              <a:rPr lang="en-US" sz="2400" b="1" dirty="0">
                <a:solidFill>
                  <a:srgbClr val="002060"/>
                </a:solidFill>
              </a:rPr>
              <a:t>Supply chain</a:t>
            </a:r>
          </a:p>
          <a:p>
            <a:pPr>
              <a:buFont typeface="Wingdings" panose="05000000000000000000" pitchFamily="2" charset="2"/>
              <a:buChar char="Ø"/>
            </a:pPr>
            <a:r>
              <a:rPr lang="en-US" sz="2400" dirty="0">
                <a:solidFill>
                  <a:srgbClr val="002060"/>
                </a:solidFill>
              </a:rPr>
              <a:t> The supervisor in a warehouse need not walk around and check for the details of the packages in the warehouse manually</a:t>
            </a:r>
          </a:p>
          <a:p>
            <a:pPr>
              <a:buFont typeface="Wingdings" panose="05000000000000000000" pitchFamily="2" charset="2"/>
              <a:buChar char="Ø"/>
            </a:pPr>
            <a:r>
              <a:rPr lang="en-US" sz="2400" dirty="0">
                <a:solidFill>
                  <a:srgbClr val="002060"/>
                </a:solidFill>
              </a:rPr>
              <a:t> By scanning the QR code on the package, the details about the package will be available on the mobile/tablet screen</a:t>
            </a:r>
          </a:p>
          <a:p>
            <a:pPr marL="0" indent="0">
              <a:buNone/>
            </a:pPr>
            <a:endParaRPr lang="en-US" sz="2400" dirty="0">
              <a:solidFill>
                <a:srgbClr val="002060"/>
              </a:solidFill>
            </a:endParaRPr>
          </a:p>
          <a:p>
            <a:pPr marL="0" indent="0">
              <a:buNone/>
            </a:pPr>
            <a:r>
              <a:rPr lang="en-US" sz="2400" b="1" dirty="0">
                <a:solidFill>
                  <a:srgbClr val="002060"/>
                </a:solidFill>
              </a:rPr>
              <a:t>4. Service Industry</a:t>
            </a:r>
            <a:endParaRPr lang="en-US" sz="2400" dirty="0">
              <a:solidFill>
                <a:srgbClr val="002060"/>
              </a:solidFill>
            </a:endParaRPr>
          </a:p>
          <a:p>
            <a:pPr>
              <a:buFont typeface="Wingdings" panose="05000000000000000000" pitchFamily="2" charset="2"/>
              <a:buChar char="Ø"/>
            </a:pPr>
            <a:r>
              <a:rPr lang="en-IN" sz="2400" dirty="0"/>
              <a:t> Can be used to give proper instructions on how to service a part of an automobile.</a:t>
            </a:r>
          </a:p>
          <a:p>
            <a:pPr>
              <a:buFont typeface="Wingdings" panose="05000000000000000000" pitchFamily="2" charset="2"/>
              <a:buChar char="Ø"/>
            </a:pPr>
            <a:r>
              <a:rPr lang="en-IN" sz="2400" dirty="0"/>
              <a:t> The service personnel will show the camera of a mobile or a tablet to an engine part</a:t>
            </a:r>
          </a:p>
          <a:p>
            <a:pPr>
              <a:buFont typeface="Wingdings" panose="05000000000000000000" pitchFamily="2" charset="2"/>
              <a:buChar char="Ø"/>
            </a:pPr>
            <a:r>
              <a:rPr lang="en-IN" sz="2400" dirty="0"/>
              <a:t>  Details of the part will be populated on the screen of the tablet along with instructions on how to service</a:t>
            </a:r>
          </a:p>
        </p:txBody>
      </p:sp>
      <p:pic>
        <p:nvPicPr>
          <p:cNvPr id="9" name="Picture 8">
            <a:extLst>
              <a:ext uri="{FF2B5EF4-FFF2-40B4-BE49-F238E27FC236}">
                <a16:creationId xmlns:a16="http://schemas.microsoft.com/office/drawing/2014/main" id="{AD9B3ADB-9F8B-0D59-D70E-D969CFE3C4DB}"/>
              </a:ext>
            </a:extLst>
          </p:cNvPr>
          <p:cNvPicPr>
            <a:picLocks noChangeAspect="1"/>
          </p:cNvPicPr>
          <p:nvPr/>
        </p:nvPicPr>
        <p:blipFill>
          <a:blip r:embed="rId2"/>
          <a:stretch>
            <a:fillRect/>
          </a:stretch>
        </p:blipFill>
        <p:spPr>
          <a:xfrm>
            <a:off x="8694449" y="1156786"/>
            <a:ext cx="3497552" cy="2115803"/>
          </a:xfrm>
          <a:prstGeom prst="rect">
            <a:avLst/>
          </a:prstGeom>
        </p:spPr>
      </p:pic>
      <p:pic>
        <p:nvPicPr>
          <p:cNvPr id="11" name="Picture 10">
            <a:extLst>
              <a:ext uri="{FF2B5EF4-FFF2-40B4-BE49-F238E27FC236}">
                <a16:creationId xmlns:a16="http://schemas.microsoft.com/office/drawing/2014/main" id="{F2CDE95C-E2C3-A432-1CB7-4CB34BFF85C5}"/>
              </a:ext>
            </a:extLst>
          </p:cNvPr>
          <p:cNvPicPr>
            <a:picLocks noChangeAspect="1"/>
          </p:cNvPicPr>
          <p:nvPr/>
        </p:nvPicPr>
        <p:blipFill>
          <a:blip r:embed="rId3"/>
          <a:stretch>
            <a:fillRect/>
          </a:stretch>
        </p:blipFill>
        <p:spPr>
          <a:xfrm>
            <a:off x="8692413" y="3780125"/>
            <a:ext cx="3497551" cy="2273408"/>
          </a:xfrm>
          <a:prstGeom prst="rect">
            <a:avLst/>
          </a:prstGeom>
        </p:spPr>
      </p:pic>
    </p:spTree>
    <p:extLst>
      <p:ext uri="{BB962C8B-B14F-4D97-AF65-F5344CB8AC3E}">
        <p14:creationId xmlns:p14="http://schemas.microsoft.com/office/powerpoint/2010/main" val="2695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09AE63-DB26-6E1E-339F-FFEC13EBE9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28" b="14600"/>
          <a:stretch/>
        </p:blipFill>
        <p:spPr bwMode="auto">
          <a:xfrm>
            <a:off x="1108356" y="2424526"/>
            <a:ext cx="10081260" cy="341781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D119333E-F83D-1E64-05DB-B62993A484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9558D9-E465-0208-2C76-098E6136FE2E}"/>
              </a:ext>
            </a:extLst>
          </p:cNvPr>
          <p:cNvSpPr>
            <a:spLocks noGrp="1"/>
          </p:cNvSpPr>
          <p:nvPr>
            <p:ph type="sldNum" sz="quarter" idx="12"/>
          </p:nvPr>
        </p:nvSpPr>
        <p:spPr/>
        <p:txBody>
          <a:bodyPr/>
          <a:lstStyle/>
          <a:p>
            <a:fld id="{56AED8A5-B9E1-724F-9B41-5E8A209DFCE1}" type="slidenum">
              <a:rPr lang="en-GB" smtClean="0"/>
              <a:t>3</a:t>
            </a:fld>
            <a:endParaRPr lang="en-GB"/>
          </a:p>
        </p:txBody>
      </p:sp>
      <p:sp>
        <p:nvSpPr>
          <p:cNvPr id="5" name="TextBox 4">
            <a:extLst>
              <a:ext uri="{FF2B5EF4-FFF2-40B4-BE49-F238E27FC236}">
                <a16:creationId xmlns:a16="http://schemas.microsoft.com/office/drawing/2014/main" id="{11ED979E-092E-F6F6-3C31-2C7D9B4F47A8}"/>
              </a:ext>
            </a:extLst>
          </p:cNvPr>
          <p:cNvSpPr txBox="1"/>
          <p:nvPr/>
        </p:nvSpPr>
        <p:spPr>
          <a:xfrm>
            <a:off x="316869" y="5570810"/>
            <a:ext cx="10581710" cy="1015663"/>
          </a:xfrm>
          <a:prstGeom prst="rect">
            <a:avLst/>
          </a:prstGeom>
          <a:noFill/>
        </p:spPr>
        <p:txBody>
          <a:bodyPr wrap="square">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0" i="0" dirty="0">
                <a:effectLst/>
              </a:rPr>
              <a:t>The virtual twin will be used to detect the printing failure and further optimize the additive manufacturing processes</a:t>
            </a:r>
            <a:endParaRPr lang="en-IN" sz="2000" dirty="0"/>
          </a:p>
        </p:txBody>
      </p:sp>
      <p:sp>
        <p:nvSpPr>
          <p:cNvPr id="3" name="TextBox 2">
            <a:extLst>
              <a:ext uri="{FF2B5EF4-FFF2-40B4-BE49-F238E27FC236}">
                <a16:creationId xmlns:a16="http://schemas.microsoft.com/office/drawing/2014/main" id="{71600CEA-AA56-7E52-A22F-31AA38147FF0}"/>
              </a:ext>
            </a:extLst>
          </p:cNvPr>
          <p:cNvSpPr txBox="1"/>
          <p:nvPr/>
        </p:nvSpPr>
        <p:spPr>
          <a:xfrm>
            <a:off x="316869" y="594851"/>
            <a:ext cx="10494659" cy="1908215"/>
          </a:xfrm>
          <a:prstGeom prst="rect">
            <a:avLst/>
          </a:prstGeom>
          <a:noFill/>
        </p:spPr>
        <p:txBody>
          <a:bodyPr wrap="square">
            <a:spAutoFit/>
          </a:bodyPr>
          <a:lstStyle/>
          <a:p>
            <a:pPr algn="l"/>
            <a:r>
              <a:rPr lang="en-US" sz="2000" b="1" i="0" u="none" strike="noStrike" baseline="0" dirty="0">
                <a:latin typeface="Century Gothic" panose="020B0502020202020204" pitchFamily="34" charset="0"/>
              </a:rPr>
              <a:t>three important parts in the digital </a:t>
            </a:r>
            <a:r>
              <a:rPr lang="en-IN" sz="2000" b="1" i="0" u="none" strike="noStrike" baseline="0" dirty="0">
                <a:latin typeface="Century Gothic" panose="020B0502020202020204" pitchFamily="34" charset="0"/>
              </a:rPr>
              <a:t>twin</a:t>
            </a:r>
            <a:r>
              <a:rPr lang="en-IN" sz="2000" b="0" i="0" u="none" strike="noStrike" baseline="0" dirty="0">
                <a:latin typeface="Century Gothic" panose="020B0502020202020204" pitchFamily="34" charset="0"/>
              </a:rPr>
              <a:t> :</a:t>
            </a:r>
          </a:p>
          <a:p>
            <a:pPr algn="l"/>
            <a:endParaRPr lang="en-IN" sz="1800" b="0" i="0" u="none" strike="noStrike" baseline="0" dirty="0">
              <a:latin typeface="Century Gothic" panose="020B0502020202020204" pitchFamily="34" charset="0"/>
            </a:endParaRPr>
          </a:p>
          <a:p>
            <a:pPr algn="l"/>
            <a:r>
              <a:rPr lang="en-US" sz="2000" b="0" i="0" u="none" strike="noStrike" baseline="0" dirty="0">
                <a:latin typeface="Century Gothic" panose="020B0502020202020204" pitchFamily="34" charset="0"/>
              </a:rPr>
              <a:t>• </a:t>
            </a:r>
            <a:r>
              <a:rPr lang="en-US" sz="2000" i="1" u="none" strike="noStrike" baseline="0" dirty="0">
                <a:latin typeface="Century Gothic" panose="020B0502020202020204" pitchFamily="34" charset="0"/>
              </a:rPr>
              <a:t>a model of the object,</a:t>
            </a:r>
          </a:p>
          <a:p>
            <a:pPr algn="l"/>
            <a:r>
              <a:rPr lang="en-US" sz="2000" i="1" u="none" strike="noStrike" baseline="0" dirty="0">
                <a:latin typeface="Century Gothic" panose="020B0502020202020204" pitchFamily="34" charset="0"/>
              </a:rPr>
              <a:t>• an evolving set of data relating to the object, and</a:t>
            </a:r>
          </a:p>
          <a:p>
            <a:pPr algn="l"/>
            <a:r>
              <a:rPr lang="en-US" sz="2000" i="1" u="none" strike="noStrike" baseline="0" dirty="0">
                <a:latin typeface="Century Gothic" panose="020B0502020202020204" pitchFamily="34" charset="0"/>
              </a:rPr>
              <a:t>• a means of dynamically updating or adjusting the model in accordance with the </a:t>
            </a:r>
            <a:r>
              <a:rPr lang="en-IN" sz="2000" i="1" u="none" strike="noStrike" baseline="0" dirty="0">
                <a:latin typeface="Century Gothic" panose="020B0502020202020204" pitchFamily="34" charset="0"/>
              </a:rPr>
              <a:t>data.</a:t>
            </a:r>
            <a:endParaRPr lang="en-IN" sz="2000" i="1" dirty="0">
              <a:latin typeface="Century Gothic" panose="020B0502020202020204" pitchFamily="34" charset="0"/>
            </a:endParaRPr>
          </a:p>
        </p:txBody>
      </p:sp>
      <p:sp>
        <p:nvSpPr>
          <p:cNvPr id="2" name="Title 1">
            <a:extLst>
              <a:ext uri="{FF2B5EF4-FFF2-40B4-BE49-F238E27FC236}">
                <a16:creationId xmlns:a16="http://schemas.microsoft.com/office/drawing/2014/main" id="{234B5A16-6B29-9BBA-4C06-24FE89AB328D}"/>
              </a:ext>
            </a:extLst>
          </p:cNvPr>
          <p:cNvSpPr txBox="1">
            <a:spLocks/>
          </p:cNvSpPr>
          <p:nvPr/>
        </p:nvSpPr>
        <p:spPr>
          <a:xfrm>
            <a:off x="1108356" y="29947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Tree>
    <p:extLst>
      <p:ext uri="{BB962C8B-B14F-4D97-AF65-F5344CB8AC3E}">
        <p14:creationId xmlns:p14="http://schemas.microsoft.com/office/powerpoint/2010/main" val="175598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2D76-D275-70FA-3A5A-4C743C5BFEDD}"/>
              </a:ext>
            </a:extLst>
          </p:cNvPr>
          <p:cNvSpPr>
            <a:spLocks noGrp="1"/>
          </p:cNvSpPr>
          <p:nvPr>
            <p:ph type="title"/>
          </p:nvPr>
        </p:nvSpPr>
        <p:spPr/>
        <p:txBody>
          <a:bodyPr/>
          <a:lstStyle/>
          <a:p>
            <a:r>
              <a:rPr lang="en-US" dirty="0"/>
              <a:t>Digital Twins</a:t>
            </a:r>
            <a:endParaRPr lang="en-IN" dirty="0"/>
          </a:p>
        </p:txBody>
      </p:sp>
      <p:sp>
        <p:nvSpPr>
          <p:cNvPr id="4" name="Date Placeholder 3">
            <a:extLst>
              <a:ext uri="{FF2B5EF4-FFF2-40B4-BE49-F238E27FC236}">
                <a16:creationId xmlns:a16="http://schemas.microsoft.com/office/drawing/2014/main" id="{0857B3A0-64FE-4F7D-8E90-BF7908F4D41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C09D0330-A9DA-220C-B84E-66CDEB85EA1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3DDFF193-4D62-E748-F601-493B6027DC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7" name="Picture 2">
            <a:extLst>
              <a:ext uri="{FF2B5EF4-FFF2-40B4-BE49-F238E27FC236}">
                <a16:creationId xmlns:a16="http://schemas.microsoft.com/office/drawing/2014/main" id="{65F17798-5F78-B479-E30F-90F258CB137E}"/>
              </a:ext>
            </a:extLst>
          </p:cNvPr>
          <p:cNvPicPr>
            <a:picLocks noChangeAspect="1" noChangeArrowheads="1"/>
          </p:cNvPicPr>
          <p:nvPr/>
        </p:nvPicPr>
        <p:blipFill>
          <a:blip r:embed="rId2"/>
          <a:srcRect l="1757" t="18750" r="26208" b="25000"/>
          <a:stretch>
            <a:fillRect/>
          </a:stretch>
        </p:blipFill>
        <p:spPr bwMode="auto">
          <a:xfrm>
            <a:off x="0" y="873457"/>
            <a:ext cx="12116696" cy="5319525"/>
          </a:xfrm>
          <a:prstGeom prst="rect">
            <a:avLst/>
          </a:prstGeom>
          <a:noFill/>
          <a:ln w="9525">
            <a:noFill/>
            <a:miter lim="800000"/>
            <a:headEnd/>
            <a:tailEnd/>
          </a:ln>
          <a:effectLst/>
        </p:spPr>
      </p:pic>
    </p:spTree>
    <p:extLst>
      <p:ext uri="{BB962C8B-B14F-4D97-AF65-F5344CB8AC3E}">
        <p14:creationId xmlns:p14="http://schemas.microsoft.com/office/powerpoint/2010/main" val="220511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FC6676-C898-D0DE-E886-A045721162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986BC236-CD02-0063-0FB6-13A138AEB83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9B7F2EB5-43CD-2B33-1496-86EB1BC199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pic>
        <p:nvPicPr>
          <p:cNvPr id="8" name="Picture 7">
            <a:extLst>
              <a:ext uri="{FF2B5EF4-FFF2-40B4-BE49-F238E27FC236}">
                <a16:creationId xmlns:a16="http://schemas.microsoft.com/office/drawing/2014/main" id="{BB6830F9-9602-3E73-DBD0-61AAE4D7E277}"/>
              </a:ext>
            </a:extLst>
          </p:cNvPr>
          <p:cNvPicPr>
            <a:picLocks noChangeAspect="1"/>
          </p:cNvPicPr>
          <p:nvPr/>
        </p:nvPicPr>
        <p:blipFill>
          <a:blip r:embed="rId2"/>
          <a:stretch>
            <a:fillRect/>
          </a:stretch>
        </p:blipFill>
        <p:spPr>
          <a:xfrm>
            <a:off x="1209675" y="514635"/>
            <a:ext cx="9772650" cy="5981700"/>
          </a:xfrm>
          <a:prstGeom prst="rect">
            <a:avLst/>
          </a:prstGeom>
        </p:spPr>
      </p:pic>
      <p:sp>
        <p:nvSpPr>
          <p:cNvPr id="2" name="Title 1">
            <a:extLst>
              <a:ext uri="{FF2B5EF4-FFF2-40B4-BE49-F238E27FC236}">
                <a16:creationId xmlns:a16="http://schemas.microsoft.com/office/drawing/2014/main" id="{F005831C-0099-C159-ECFE-7BB0673E40F1}"/>
              </a:ext>
            </a:extLst>
          </p:cNvPr>
          <p:cNvSpPr>
            <a:spLocks noGrp="1"/>
          </p:cNvSpPr>
          <p:nvPr>
            <p:ph type="title"/>
          </p:nvPr>
        </p:nvSpPr>
        <p:spPr/>
        <p:txBody>
          <a:bodyPr/>
          <a:lstStyle/>
          <a:p>
            <a:r>
              <a:rPr lang="en-US" dirty="0"/>
              <a:t>Digital Twins</a:t>
            </a:r>
            <a:endParaRPr lang="en-IN" dirty="0"/>
          </a:p>
        </p:txBody>
      </p:sp>
      <p:sp>
        <p:nvSpPr>
          <p:cNvPr id="3" name="Content Placeholder 2">
            <a:extLst>
              <a:ext uri="{FF2B5EF4-FFF2-40B4-BE49-F238E27FC236}">
                <a16:creationId xmlns:a16="http://schemas.microsoft.com/office/drawing/2014/main" id="{DA7ACE19-4A49-EAC0-E8FF-04B6CF816CD4}"/>
              </a:ext>
            </a:extLst>
          </p:cNvPr>
          <p:cNvSpPr>
            <a:spLocks noGrp="1"/>
          </p:cNvSpPr>
          <p:nvPr>
            <p:ph idx="1"/>
          </p:nvPr>
        </p:nvSpPr>
        <p:spPr/>
        <p:txBody>
          <a:bodyPr>
            <a:normAutofit/>
          </a:bodyPr>
          <a:lstStyle/>
          <a:p>
            <a:pPr marL="0" indent="0">
              <a:buNone/>
            </a:pPr>
            <a:r>
              <a:rPr lang="en-US" sz="2400" b="1" dirty="0">
                <a:solidFill>
                  <a:srgbClr val="C00000"/>
                </a:solidFill>
              </a:rPr>
              <a:t>Five levels of Digital Twins</a:t>
            </a:r>
          </a:p>
          <a:p>
            <a:pPr marL="0" indent="0">
              <a:buNone/>
            </a:pPr>
            <a:endParaRPr lang="en-IN" sz="2400" b="1" dirty="0">
              <a:solidFill>
                <a:srgbClr val="C00000"/>
              </a:solidFill>
            </a:endParaRPr>
          </a:p>
        </p:txBody>
      </p:sp>
      <p:sp>
        <p:nvSpPr>
          <p:cNvPr id="10" name="TextBox 9">
            <a:extLst>
              <a:ext uri="{FF2B5EF4-FFF2-40B4-BE49-F238E27FC236}">
                <a16:creationId xmlns:a16="http://schemas.microsoft.com/office/drawing/2014/main" id="{C1444CF2-7C9E-0FB6-59EC-F6318CE223A6}"/>
              </a:ext>
            </a:extLst>
          </p:cNvPr>
          <p:cNvSpPr txBox="1"/>
          <p:nvPr/>
        </p:nvSpPr>
        <p:spPr>
          <a:xfrm>
            <a:off x="6251864" y="6050977"/>
            <a:ext cx="610292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https://www.verdantix.com/newsroom/press-releases/verdantix-says-that-digital-twins-operate-at-five-different-levels-of-sophistication</a:t>
            </a:r>
          </a:p>
        </p:txBody>
      </p:sp>
      <p:sp>
        <p:nvSpPr>
          <p:cNvPr id="9" name="Thought Bubble: Cloud 8">
            <a:extLst>
              <a:ext uri="{FF2B5EF4-FFF2-40B4-BE49-F238E27FC236}">
                <a16:creationId xmlns:a16="http://schemas.microsoft.com/office/drawing/2014/main" id="{33957294-2416-98DB-1279-DC0977A1D025}"/>
              </a:ext>
            </a:extLst>
          </p:cNvPr>
          <p:cNvSpPr/>
          <p:nvPr/>
        </p:nvSpPr>
        <p:spPr>
          <a:xfrm>
            <a:off x="338089" y="1232436"/>
            <a:ext cx="5347094" cy="2375467"/>
          </a:xfrm>
          <a:prstGeom prst="cloudCallout">
            <a:avLst>
              <a:gd name="adj1" fmla="val -45465"/>
              <a:gd name="adj2" fmla="val 76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809651DD-677D-4CA4-843D-97C7B5D4FFE8}"/>
              </a:ext>
            </a:extLst>
          </p:cNvPr>
          <p:cNvSpPr txBox="1"/>
          <p:nvPr/>
        </p:nvSpPr>
        <p:spPr>
          <a:xfrm>
            <a:off x="1019897" y="1440510"/>
            <a:ext cx="4806621"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Verdana" panose="020B0604030504040204" pitchFamily="34" charset="0"/>
                <a:ea typeface="+mn-ea"/>
                <a:cs typeface="+mn-cs"/>
              </a:rPr>
              <a:t>2 D and 2 P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rPr>
              <a:t>Descriptive (existing reference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rPr>
              <a:t>Diagnostic (what's happening and Why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rPr>
              <a:t>                                  did it happen?)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rPr>
              <a:t>Predictive (what will happen?) Prescriptive (what should be done?). </a:t>
            </a: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695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AB4F-ADC3-B6D4-1688-8136E79E08EB}"/>
              </a:ext>
            </a:extLst>
          </p:cNvPr>
          <p:cNvSpPr>
            <a:spLocks noGrp="1"/>
          </p:cNvSpPr>
          <p:nvPr>
            <p:ph type="title"/>
          </p:nvPr>
        </p:nvSpPr>
        <p:spPr>
          <a:xfrm>
            <a:off x="196756" y="68724"/>
            <a:ext cx="11818962" cy="409440"/>
          </a:xfrm>
        </p:spPr>
        <p:txBody>
          <a:bodyPr/>
          <a:lstStyle/>
          <a:p>
            <a:r>
              <a:rPr kumimoji="0" lang="en-US" sz="2800" b="1" i="0" u="none" strike="noStrike" kern="1200" cap="none" spc="0" normalizeH="0" baseline="0" noProof="0" dirty="0">
                <a:ln>
                  <a:noFill/>
                </a:ln>
                <a:solidFill>
                  <a:schemeClr val="bg1">
                    <a:lumMod val="95000"/>
                  </a:schemeClr>
                </a:solidFill>
                <a:effectLst/>
                <a:uLnTx/>
                <a:uFillTx/>
                <a:latin typeface="Cambria" pitchFamily="18" charset="0"/>
                <a:ea typeface="+mn-ea"/>
                <a:cs typeface="+mn-cs"/>
              </a:rPr>
              <a:t>Five levels of Digital Twins</a:t>
            </a:r>
            <a:endParaRPr lang="en-IN" dirty="0">
              <a:solidFill>
                <a:schemeClr val="bg1">
                  <a:lumMod val="95000"/>
                </a:schemeClr>
              </a:solidFill>
            </a:endParaRPr>
          </a:p>
        </p:txBody>
      </p:sp>
      <p:sp>
        <p:nvSpPr>
          <p:cNvPr id="4" name="Date Placeholder 3">
            <a:extLst>
              <a:ext uri="{FF2B5EF4-FFF2-40B4-BE49-F238E27FC236}">
                <a16:creationId xmlns:a16="http://schemas.microsoft.com/office/drawing/2014/main" id="{FB22F7AF-7F1E-552D-E599-2A35C7C811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75491D57-DB1E-21DE-58A2-0A7ACEC066A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44B83AA6-105F-7755-07D9-2CD40DAAA1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7" name="Content Placeholder 2">
            <a:extLst>
              <a:ext uri="{FF2B5EF4-FFF2-40B4-BE49-F238E27FC236}">
                <a16:creationId xmlns:a16="http://schemas.microsoft.com/office/drawing/2014/main" id="{75EEA545-0329-7A48-7E2A-19E58B6431C7}"/>
              </a:ext>
            </a:extLst>
          </p:cNvPr>
          <p:cNvSpPr txBox="1">
            <a:spLocks/>
          </p:cNvSpPr>
          <p:nvPr/>
        </p:nvSpPr>
        <p:spPr>
          <a:xfrm>
            <a:off x="176282" y="-10789"/>
            <a:ext cx="12151575" cy="5540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kern="1200">
                <a:solidFill>
                  <a:srgbClr val="001746"/>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rgbClr val="C00000"/>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200" b="0" kern="1200" dirty="0">
                <a:solidFill>
                  <a:srgbClr val="001746"/>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000" b="0" kern="1200" dirty="0">
                <a:solidFill>
                  <a:srgbClr val="001746"/>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IN" sz="1800" b="0" kern="1200" dirty="0">
                <a:solidFill>
                  <a:srgbClr val="001746"/>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C00000"/>
              </a:solidFill>
              <a:effectLst/>
              <a:uLnTx/>
              <a:uFillTx/>
              <a:latin typeface="Cambria" pitchFamily="18"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srgbClr val="001746"/>
                </a:solidFill>
                <a:effectLst/>
                <a:uLnTx/>
                <a:uFillTx/>
                <a:latin typeface="Cambria" pitchFamily="18" charset="0"/>
                <a:ea typeface="+mn-ea"/>
                <a:cs typeface="+mn-cs"/>
              </a:rPr>
              <a:t> </a:t>
            </a:r>
            <a:r>
              <a:rPr kumimoji="0" lang="en-US" sz="2400" b="1" i="0" u="none" strike="noStrike" kern="1200" cap="none" spc="0" normalizeH="0" baseline="0" noProof="0" dirty="0">
                <a:ln>
                  <a:noFill/>
                </a:ln>
                <a:solidFill>
                  <a:srgbClr val="001746"/>
                </a:solidFill>
                <a:effectLst/>
                <a:uLnTx/>
                <a:uFillTx/>
                <a:latin typeface="Cambria" pitchFamily="18" charset="0"/>
                <a:ea typeface="+mn-ea"/>
                <a:cs typeface="+mn-cs"/>
              </a:rPr>
              <a:t>Level 1: Descriptive Twin</a:t>
            </a:r>
          </a:p>
          <a:p>
            <a:pPr marL="0" indent="0" fontAlgn="base">
              <a:buNone/>
            </a:pP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It isa live, editable version of design data—a visual replica of a built asset. Users specify what kind of information they want to be included</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describes </a:t>
            </a:r>
            <a:r>
              <a:rPr kumimoji="0" lang="en-US" sz="2400" b="0" i="1" u="none" strike="noStrike" kern="1200" cap="none" spc="0" normalizeH="0" baseline="0" noProof="0" dirty="0">
                <a:ln>
                  <a:noFill/>
                </a:ln>
                <a:solidFill>
                  <a:srgbClr val="001746"/>
                </a:solidFill>
                <a:effectLst/>
                <a:uLnTx/>
                <a:uFillTx/>
                <a:latin typeface="Cambria" pitchFamily="18" charset="0"/>
                <a:ea typeface="+mn-ea"/>
                <a:cs typeface="+mn-cs"/>
              </a:rPr>
              <a:t>the geometric, physical characteristics and </a:t>
            </a:r>
            <a:r>
              <a:rPr kumimoji="0" lang="en-US" sz="2400" b="0" i="1" u="none" strike="noStrike" kern="1200" cap="none" spc="0" normalizeH="0" baseline="0" noProof="0">
                <a:ln>
                  <a:noFill/>
                </a:ln>
                <a:solidFill>
                  <a:srgbClr val="001746"/>
                </a:solidFill>
                <a:effectLst/>
                <a:uLnTx/>
                <a:uFillTx/>
                <a:latin typeface="Cambria" pitchFamily="18" charset="0"/>
                <a:ea typeface="+mn-ea"/>
                <a:cs typeface="+mn-cs"/>
              </a:rPr>
              <a:t>governing equations </a:t>
            </a: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of each subsystem of CNC M/c.</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lang="en-US" sz="2400" dirty="0"/>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endParaRP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lang="en-US" sz="2400" dirty="0"/>
          </a:p>
        </p:txBody>
      </p:sp>
      <p:pic>
        <p:nvPicPr>
          <p:cNvPr id="3" name="Picture 2">
            <a:extLst>
              <a:ext uri="{FF2B5EF4-FFF2-40B4-BE49-F238E27FC236}">
                <a16:creationId xmlns:a16="http://schemas.microsoft.com/office/drawing/2014/main" id="{C92032DC-900B-1495-91B0-82CDC22B1BC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295" b="21851"/>
          <a:stretch/>
        </p:blipFill>
        <p:spPr>
          <a:xfrm>
            <a:off x="1744131" y="2083334"/>
            <a:ext cx="10685974" cy="4377842"/>
          </a:xfrm>
          <a:prstGeom prst="rect">
            <a:avLst/>
          </a:prstGeom>
        </p:spPr>
      </p:pic>
      <p:sp>
        <p:nvSpPr>
          <p:cNvPr id="8" name="Rectangle 7">
            <a:extLst>
              <a:ext uri="{FF2B5EF4-FFF2-40B4-BE49-F238E27FC236}">
                <a16:creationId xmlns:a16="http://schemas.microsoft.com/office/drawing/2014/main" id="{52E65DA4-597B-638D-1C03-CF5E49D310FC}"/>
              </a:ext>
            </a:extLst>
          </p:cNvPr>
          <p:cNvSpPr/>
          <p:nvPr/>
        </p:nvSpPr>
        <p:spPr>
          <a:xfrm>
            <a:off x="2001982" y="2945181"/>
            <a:ext cx="4687614" cy="3515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527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25BE-5793-7D39-7123-04579F0011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BEAC42-4774-2734-3880-F784F860F2DA}"/>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E11219C0-A228-7B5B-D023-BE0D261342AE}"/>
              </a:ext>
            </a:extLst>
          </p:cNvPr>
          <p:cNvSpPr>
            <a:spLocks noGrp="1"/>
          </p:cNvSpPr>
          <p:nvPr>
            <p:ph type="dt" sz="half" idx="10"/>
          </p:nvPr>
        </p:nvSpPr>
        <p:spPr/>
        <p:txBody>
          <a:bodyPr/>
          <a:lstStyle/>
          <a:p>
            <a:fld id="{65128607-E7D6-434D-ACA6-332FD4CCF854}" type="datetime1">
              <a:rPr lang="en-IN" smtClean="0"/>
              <a:pPr/>
              <a:t>14-09-2023</a:t>
            </a:fld>
            <a:endParaRPr lang="en-IN" dirty="0"/>
          </a:p>
        </p:txBody>
      </p:sp>
      <p:sp>
        <p:nvSpPr>
          <p:cNvPr id="5" name="Footer Placeholder 4">
            <a:extLst>
              <a:ext uri="{FF2B5EF4-FFF2-40B4-BE49-F238E27FC236}">
                <a16:creationId xmlns:a16="http://schemas.microsoft.com/office/drawing/2014/main" id="{2172DA0B-95C6-8A9B-D1BF-C37E1FE91539}"/>
              </a:ext>
            </a:extLst>
          </p:cNvPr>
          <p:cNvSpPr>
            <a:spLocks noGrp="1"/>
          </p:cNvSpPr>
          <p:nvPr>
            <p:ph type="ftr" sz="quarter" idx="11"/>
          </p:nvPr>
        </p:nvSpPr>
        <p:spPr/>
        <p:txBody>
          <a:bodyPr/>
          <a:lstStyle/>
          <a:p>
            <a:r>
              <a:rPr lang="en-GB" b="1">
                <a:latin typeface="Arial" pitchFamily="34" charset="0"/>
                <a:ea typeface="Times New Roman" pitchFamily="18" charset="0"/>
                <a:cs typeface="Arial" pitchFamily="34" charset="0"/>
              </a:rPr>
              <a:t>MCT306- </a:t>
            </a:r>
            <a:r>
              <a:rPr lang="en-IN" b="1">
                <a:latin typeface="Arial" pitchFamily="34" charset="0"/>
                <a:cs typeface="Arial" pitchFamily="34" charset="0"/>
              </a:rPr>
              <a:t>Industry 4.0 &amp; IIOT</a:t>
            </a:r>
            <a:endParaRPr lang="en-IN" dirty="0"/>
          </a:p>
        </p:txBody>
      </p:sp>
      <p:sp>
        <p:nvSpPr>
          <p:cNvPr id="6" name="Slide Number Placeholder 5">
            <a:extLst>
              <a:ext uri="{FF2B5EF4-FFF2-40B4-BE49-F238E27FC236}">
                <a16:creationId xmlns:a16="http://schemas.microsoft.com/office/drawing/2014/main" id="{1D8B317D-72B4-CF6C-AEE9-F6067C742A20}"/>
              </a:ext>
            </a:extLst>
          </p:cNvPr>
          <p:cNvSpPr>
            <a:spLocks noGrp="1"/>
          </p:cNvSpPr>
          <p:nvPr>
            <p:ph type="sldNum" sz="quarter" idx="12"/>
          </p:nvPr>
        </p:nvSpPr>
        <p:spPr/>
        <p:txBody>
          <a:bodyPr/>
          <a:lstStyle/>
          <a:p>
            <a:fld id="{109FE641-3CB4-439D-91EC-AFED2D1D9C79}" type="slidenum">
              <a:rPr lang="en-IN" smtClean="0"/>
              <a:pPr/>
              <a:t>7</a:t>
            </a:fld>
            <a:endParaRPr lang="en-IN" dirty="0"/>
          </a:p>
        </p:txBody>
      </p:sp>
      <p:pic>
        <p:nvPicPr>
          <p:cNvPr id="7" name="Picture 6">
            <a:extLst>
              <a:ext uri="{FF2B5EF4-FFF2-40B4-BE49-F238E27FC236}">
                <a16:creationId xmlns:a16="http://schemas.microsoft.com/office/drawing/2014/main" id="{C0A6808E-00E5-7650-2483-5722DF3A4DCD}"/>
              </a:ext>
            </a:extLst>
          </p:cNvPr>
          <p:cNvPicPr>
            <a:picLocks noChangeAspect="1"/>
          </p:cNvPicPr>
          <p:nvPr/>
        </p:nvPicPr>
        <p:blipFill rotWithShape="1">
          <a:blip r:embed="rId2"/>
          <a:srcRect r="-951" b="28907"/>
          <a:stretch/>
        </p:blipFill>
        <p:spPr>
          <a:xfrm>
            <a:off x="3866447" y="34233"/>
            <a:ext cx="8682905" cy="4211946"/>
          </a:xfrm>
          <a:prstGeom prst="rect">
            <a:avLst/>
          </a:prstGeom>
          <a:solidFill>
            <a:schemeClr val="bg1">
              <a:lumMod val="95000"/>
              <a:alpha val="23000"/>
            </a:schemeClr>
          </a:solidFill>
        </p:spPr>
      </p:pic>
      <p:pic>
        <p:nvPicPr>
          <p:cNvPr id="8" name="Picture 7">
            <a:extLst>
              <a:ext uri="{FF2B5EF4-FFF2-40B4-BE49-F238E27FC236}">
                <a16:creationId xmlns:a16="http://schemas.microsoft.com/office/drawing/2014/main" id="{3D8835A7-7A16-86C9-FE44-D0612C15E04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46817" t="16511" r="3759" b="35132"/>
          <a:stretch/>
        </p:blipFill>
        <p:spPr>
          <a:xfrm>
            <a:off x="-247091" y="3689131"/>
            <a:ext cx="4834169" cy="2472124"/>
          </a:xfrm>
          <a:prstGeom prst="rect">
            <a:avLst/>
          </a:prstGeom>
        </p:spPr>
      </p:pic>
      <p:sp>
        <p:nvSpPr>
          <p:cNvPr id="10" name="Speech Bubble: Rectangle with Corners Rounded 9">
            <a:extLst>
              <a:ext uri="{FF2B5EF4-FFF2-40B4-BE49-F238E27FC236}">
                <a16:creationId xmlns:a16="http://schemas.microsoft.com/office/drawing/2014/main" id="{CEDD28C9-7C72-4399-AE83-10B5B977FC65}"/>
              </a:ext>
            </a:extLst>
          </p:cNvPr>
          <p:cNvSpPr/>
          <p:nvPr/>
        </p:nvSpPr>
        <p:spPr>
          <a:xfrm>
            <a:off x="3866447" y="-300847"/>
            <a:ext cx="8376902" cy="5210578"/>
          </a:xfrm>
          <a:prstGeom prst="wedgeRoundRectCallout">
            <a:avLst>
              <a:gd name="adj1" fmla="val -74027"/>
              <a:gd name="adj2" fmla="val 55914"/>
              <a:gd name="adj3" fmla="val 16667"/>
            </a:avLst>
          </a:prstGeom>
          <a:solidFill>
            <a:schemeClr val="bg1">
              <a:alpha val="30000"/>
            </a:schemeClr>
          </a:solid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80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AB4F-ADC3-B6D4-1688-8136E79E08EB}"/>
              </a:ext>
            </a:extLst>
          </p:cNvPr>
          <p:cNvSpPr>
            <a:spLocks noGrp="1"/>
          </p:cNvSpPr>
          <p:nvPr>
            <p:ph type="title"/>
          </p:nvPr>
        </p:nvSpPr>
        <p:spPr>
          <a:xfrm>
            <a:off x="196756" y="68724"/>
            <a:ext cx="11818962" cy="409440"/>
          </a:xfrm>
        </p:spPr>
        <p:txBody>
          <a:bodyPr/>
          <a:lstStyle/>
          <a:p>
            <a:r>
              <a:rPr kumimoji="0" lang="en-US" sz="2800" b="1" i="0" u="none" strike="noStrike" kern="1200" cap="none" spc="0" normalizeH="0" baseline="0" noProof="0" dirty="0">
                <a:ln>
                  <a:noFill/>
                </a:ln>
                <a:solidFill>
                  <a:schemeClr val="bg1">
                    <a:lumMod val="95000"/>
                  </a:schemeClr>
                </a:solidFill>
                <a:effectLst/>
                <a:uLnTx/>
                <a:uFillTx/>
                <a:latin typeface="Cambria" pitchFamily="18" charset="0"/>
                <a:ea typeface="+mn-ea"/>
                <a:cs typeface="+mn-cs"/>
              </a:rPr>
              <a:t>Five levels of Digital Twins</a:t>
            </a:r>
            <a:endParaRPr lang="en-IN" dirty="0">
              <a:solidFill>
                <a:schemeClr val="bg1">
                  <a:lumMod val="95000"/>
                </a:schemeClr>
              </a:solidFill>
            </a:endParaRPr>
          </a:p>
        </p:txBody>
      </p:sp>
      <p:sp>
        <p:nvSpPr>
          <p:cNvPr id="4" name="Date Placeholder 3">
            <a:extLst>
              <a:ext uri="{FF2B5EF4-FFF2-40B4-BE49-F238E27FC236}">
                <a16:creationId xmlns:a16="http://schemas.microsoft.com/office/drawing/2014/main" id="{FB22F7AF-7F1E-552D-E599-2A35C7C811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75491D57-DB1E-21DE-58A2-0A7ACEC066A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44B83AA6-105F-7755-07D9-2CD40DAAA1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7" name="Content Placeholder 2">
            <a:extLst>
              <a:ext uri="{FF2B5EF4-FFF2-40B4-BE49-F238E27FC236}">
                <a16:creationId xmlns:a16="http://schemas.microsoft.com/office/drawing/2014/main" id="{75EEA545-0329-7A48-7E2A-19E58B6431C7}"/>
              </a:ext>
            </a:extLst>
          </p:cNvPr>
          <p:cNvSpPr txBox="1">
            <a:spLocks/>
          </p:cNvSpPr>
          <p:nvPr/>
        </p:nvSpPr>
        <p:spPr>
          <a:xfrm>
            <a:off x="176282" y="78136"/>
            <a:ext cx="11776538" cy="5540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kern="1200">
                <a:solidFill>
                  <a:srgbClr val="001746"/>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rgbClr val="C00000"/>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200" b="0" kern="1200" dirty="0">
                <a:solidFill>
                  <a:srgbClr val="001746"/>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000" b="0" kern="1200" dirty="0">
                <a:solidFill>
                  <a:srgbClr val="001746"/>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IN" sz="1800" b="0" kern="1200" dirty="0">
                <a:solidFill>
                  <a:srgbClr val="001746"/>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C00000"/>
              </a:solidFill>
              <a:effectLst/>
              <a:uLnTx/>
              <a:uFillTx/>
              <a:latin typeface="Cambria" pitchFamily="18"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srgbClr val="001746"/>
                </a:solidFill>
                <a:effectLst/>
                <a:uLnTx/>
                <a:uFillTx/>
                <a:latin typeface="Cambria" pitchFamily="18" charset="0"/>
                <a:ea typeface="+mn-ea"/>
                <a:cs typeface="+mn-cs"/>
              </a:rPr>
              <a:t> </a:t>
            </a:r>
            <a:r>
              <a:rPr kumimoji="0" lang="en-US" sz="2400" b="1" i="0" u="none" strike="noStrike" kern="1200" cap="none" spc="0" normalizeH="0" baseline="0" noProof="0" dirty="0">
                <a:ln>
                  <a:noFill/>
                </a:ln>
                <a:solidFill>
                  <a:srgbClr val="001746"/>
                </a:solidFill>
                <a:effectLst/>
                <a:uLnTx/>
                <a:uFillTx/>
                <a:latin typeface="Cambria" pitchFamily="18" charset="0"/>
                <a:ea typeface="+mn-ea"/>
                <a:cs typeface="+mn-cs"/>
              </a:rPr>
              <a:t> Level 2: Informative Twin</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This level has an added layer of operational and sensory data. The twin </a:t>
            </a:r>
            <a:r>
              <a:rPr kumimoji="0" lang="en-US" sz="2400" b="0" i="1" u="none" strike="noStrike" kern="1200" cap="none" spc="0" normalizeH="0" baseline="0" noProof="0" dirty="0">
                <a:ln>
                  <a:noFill/>
                </a:ln>
                <a:solidFill>
                  <a:srgbClr val="001746"/>
                </a:solidFill>
                <a:effectLst/>
                <a:uLnTx/>
                <a:uFillTx/>
                <a:latin typeface="Cambria" pitchFamily="18" charset="0"/>
                <a:ea typeface="+mn-ea"/>
                <a:cs typeface="+mn-cs"/>
              </a:rPr>
              <a:t>captures and aggregates defined data and verifies data</a:t>
            </a:r>
            <a:r>
              <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rPr>
              <a:t> to make sure that systems work together.</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lang="en-US" sz="2400" dirty="0"/>
              <a:t>In CNC, the device’s running status are gathered to </a:t>
            </a:r>
            <a:r>
              <a:rPr lang="en-US" sz="2400" i="1" dirty="0"/>
              <a:t>control system by different type of sensors such as temperature sensor, pressure sensor, velocity etc.,</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lang="en-US" sz="2400" dirty="0"/>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endParaRP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lang="en-US" sz="2400" dirty="0"/>
          </a:p>
        </p:txBody>
      </p:sp>
      <p:pic>
        <p:nvPicPr>
          <p:cNvPr id="10" name="Picture 9">
            <a:extLst>
              <a:ext uri="{FF2B5EF4-FFF2-40B4-BE49-F238E27FC236}">
                <a16:creationId xmlns:a16="http://schemas.microsoft.com/office/drawing/2014/main" id="{6971BE1F-8518-0ACD-11EA-097CD9B568C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4560"/>
          <a:stretch/>
        </p:blipFill>
        <p:spPr>
          <a:xfrm>
            <a:off x="239180" y="2630528"/>
            <a:ext cx="11368864" cy="4227472"/>
          </a:xfrm>
          <a:prstGeom prst="rect">
            <a:avLst/>
          </a:prstGeom>
        </p:spPr>
      </p:pic>
    </p:spTree>
    <p:extLst>
      <p:ext uri="{BB962C8B-B14F-4D97-AF65-F5344CB8AC3E}">
        <p14:creationId xmlns:p14="http://schemas.microsoft.com/office/powerpoint/2010/main" val="70408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AB4F-ADC3-B6D4-1688-8136E79E08EB}"/>
              </a:ext>
            </a:extLst>
          </p:cNvPr>
          <p:cNvSpPr>
            <a:spLocks noGrp="1"/>
          </p:cNvSpPr>
          <p:nvPr>
            <p:ph type="title"/>
          </p:nvPr>
        </p:nvSpPr>
        <p:spPr>
          <a:xfrm>
            <a:off x="196756" y="68724"/>
            <a:ext cx="11818962" cy="409440"/>
          </a:xfrm>
        </p:spPr>
        <p:txBody>
          <a:bodyPr/>
          <a:lstStyle/>
          <a:p>
            <a:r>
              <a:rPr kumimoji="0" lang="en-US" sz="2800" b="1" i="0" u="none" strike="noStrike" kern="1200" cap="none" spc="0" normalizeH="0" baseline="0" noProof="0" dirty="0">
                <a:ln>
                  <a:noFill/>
                </a:ln>
                <a:solidFill>
                  <a:schemeClr val="bg1">
                    <a:lumMod val="95000"/>
                  </a:schemeClr>
                </a:solidFill>
                <a:effectLst/>
                <a:uLnTx/>
                <a:uFillTx/>
                <a:latin typeface="Cambria" pitchFamily="18" charset="0"/>
                <a:ea typeface="+mn-ea"/>
                <a:cs typeface="+mn-cs"/>
              </a:rPr>
              <a:t>Five levels of Digital Twins</a:t>
            </a:r>
            <a:endParaRPr lang="en-IN" dirty="0">
              <a:solidFill>
                <a:schemeClr val="bg1">
                  <a:lumMod val="95000"/>
                </a:schemeClr>
              </a:solidFill>
            </a:endParaRPr>
          </a:p>
        </p:txBody>
      </p:sp>
      <p:sp>
        <p:nvSpPr>
          <p:cNvPr id="4" name="Date Placeholder 3">
            <a:extLst>
              <a:ext uri="{FF2B5EF4-FFF2-40B4-BE49-F238E27FC236}">
                <a16:creationId xmlns:a16="http://schemas.microsoft.com/office/drawing/2014/main" id="{FB22F7AF-7F1E-552D-E599-2A35C7C811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28607-E7D6-434D-ACA6-332FD4CCF854}" type="datetime1">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14-09-2023</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5" name="Footer Placeholder 4">
            <a:extLst>
              <a:ext uri="{FF2B5EF4-FFF2-40B4-BE49-F238E27FC236}">
                <a16:creationId xmlns:a16="http://schemas.microsoft.com/office/drawing/2014/main" id="{75491D57-DB1E-21DE-58A2-0A7ACEC066A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Arial" pitchFamily="34" charset="0"/>
                <a:ea typeface="Times New Roman" pitchFamily="18" charset="0"/>
                <a:cs typeface="Arial" pitchFamily="34" charset="0"/>
              </a:rPr>
              <a:t>MCT306- </a:t>
            </a:r>
            <a:r>
              <a:rPr kumimoji="0" lang="en-IN" sz="1200" b="1" i="0" u="none" strike="noStrike" kern="1200" cap="none" spc="0" normalizeH="0" baseline="0" noProof="0">
                <a:ln>
                  <a:noFill/>
                </a:ln>
                <a:solidFill>
                  <a:prstClr val="white"/>
                </a:solidFill>
                <a:effectLst/>
                <a:uLnTx/>
                <a:uFillTx/>
                <a:latin typeface="Arial" pitchFamily="34" charset="0"/>
                <a:ea typeface="+mn-ea"/>
                <a:cs typeface="Arial" pitchFamily="34" charset="0"/>
              </a:rPr>
              <a:t>Industry 4.0 &amp; IIOT</a:t>
            </a:r>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Aharoni" pitchFamily="2" charset="-79"/>
            </a:endParaRPr>
          </a:p>
        </p:txBody>
      </p:sp>
      <p:sp>
        <p:nvSpPr>
          <p:cNvPr id="6" name="Slide Number Placeholder 5">
            <a:extLst>
              <a:ext uri="{FF2B5EF4-FFF2-40B4-BE49-F238E27FC236}">
                <a16:creationId xmlns:a16="http://schemas.microsoft.com/office/drawing/2014/main" id="{44B83AA6-105F-7755-07D9-2CD40DAAA1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FE641-3CB4-439D-91EC-AFED2D1D9C79}" type="slidenum">
              <a:rPr kumimoji="0" lang="en-IN" sz="1200" b="0" i="0" u="none" strike="noStrike" kern="1200" cap="none" spc="0" normalizeH="0" baseline="0" noProof="0" smtClean="0">
                <a:ln>
                  <a:noFill/>
                </a:ln>
                <a:solidFill>
                  <a:prstClr val="white"/>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white"/>
              </a:solidFill>
              <a:effectLst/>
              <a:uLnTx/>
              <a:uFillTx/>
              <a:latin typeface="Arial Black" pitchFamily="34" charset="0"/>
              <a:ea typeface="+mn-ea"/>
              <a:cs typeface="+mn-cs"/>
            </a:endParaRPr>
          </a:p>
        </p:txBody>
      </p:sp>
      <p:sp>
        <p:nvSpPr>
          <p:cNvPr id="7" name="Content Placeholder 2">
            <a:extLst>
              <a:ext uri="{FF2B5EF4-FFF2-40B4-BE49-F238E27FC236}">
                <a16:creationId xmlns:a16="http://schemas.microsoft.com/office/drawing/2014/main" id="{75EEA545-0329-7A48-7E2A-19E58B6431C7}"/>
              </a:ext>
            </a:extLst>
          </p:cNvPr>
          <p:cNvSpPr txBox="1">
            <a:spLocks/>
          </p:cNvSpPr>
          <p:nvPr/>
        </p:nvSpPr>
        <p:spPr>
          <a:xfrm>
            <a:off x="-15461" y="0"/>
            <a:ext cx="11776538" cy="5540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kern="1200">
                <a:solidFill>
                  <a:srgbClr val="001746"/>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rgbClr val="C00000"/>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200" b="0" kern="1200" dirty="0">
                <a:solidFill>
                  <a:srgbClr val="001746"/>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000" b="0" kern="1200" dirty="0">
                <a:solidFill>
                  <a:srgbClr val="001746"/>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IN" sz="1800" b="0" kern="1200" dirty="0">
                <a:solidFill>
                  <a:srgbClr val="001746"/>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C00000"/>
              </a:solidFill>
              <a:effectLst/>
              <a:uLnTx/>
              <a:uFillTx/>
              <a:latin typeface="Cambria" pitchFamily="18" charset="0"/>
              <a:ea typeface="+mn-ea"/>
              <a:cs typeface="+mn-cs"/>
            </a:endParaRPr>
          </a:p>
          <a:p>
            <a:pPr algn="l" fontAlgn="base">
              <a:buFont typeface="Wingdings" panose="05000000000000000000" pitchFamily="2" charset="2"/>
              <a:buChar char="Ø"/>
            </a:pPr>
            <a:r>
              <a:rPr kumimoji="0" lang="en-IN" sz="2400" b="0" i="0" u="none" strike="noStrike" kern="1200" cap="none" spc="0" normalizeH="0" baseline="0" noProof="0" dirty="0">
                <a:ln>
                  <a:noFill/>
                </a:ln>
                <a:solidFill>
                  <a:srgbClr val="001746"/>
                </a:solidFill>
                <a:effectLst/>
                <a:uLnTx/>
                <a:uFillTx/>
                <a:latin typeface="Cambria" pitchFamily="18" charset="0"/>
                <a:ea typeface="+mn-ea"/>
                <a:cs typeface="+mn-cs"/>
              </a:rPr>
              <a:t> </a:t>
            </a:r>
            <a:r>
              <a:rPr kumimoji="0" lang="en-US" sz="2400" b="1" i="0" u="none" strike="noStrike" kern="1200" cap="none" spc="0" normalizeH="0" baseline="0" noProof="0" dirty="0">
                <a:ln>
                  <a:noFill/>
                </a:ln>
                <a:solidFill>
                  <a:srgbClr val="001746"/>
                </a:solidFill>
                <a:effectLst/>
                <a:uLnTx/>
                <a:uFillTx/>
                <a:latin typeface="Cambria" pitchFamily="18" charset="0"/>
                <a:ea typeface="+mn-ea"/>
                <a:cs typeface="+mn-cs"/>
              </a:rPr>
              <a:t> </a:t>
            </a:r>
            <a:r>
              <a:rPr lang="en-US" sz="2400" b="1" dirty="0"/>
              <a:t> Level 3: Predictive Twin </a:t>
            </a:r>
            <a:r>
              <a:rPr lang="en-US" sz="2400" dirty="0"/>
              <a:t>This twin can use operational data to gain insights through advanced Analytics and machine learning- to identify patterns or behavior</a:t>
            </a:r>
          </a:p>
          <a:p>
            <a:pPr marL="0" indent="0" algn="l" fontAlgn="base">
              <a:buNone/>
            </a:pPr>
            <a:r>
              <a:rPr lang="en-US" sz="2400" dirty="0"/>
              <a:t>     The DT intelligent model stores, analyzes the running status data and fault diagnosis is done using machine learning</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1746"/>
              </a:solidFill>
              <a:effectLst/>
              <a:uLnTx/>
              <a:uFillTx/>
              <a:latin typeface="Cambria" pitchFamily="18" charset="0"/>
              <a:ea typeface="+mn-ea"/>
              <a:cs typeface="+mn-cs"/>
            </a:endParaRP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lang="en-US" sz="2400" dirty="0"/>
          </a:p>
        </p:txBody>
      </p:sp>
      <p:pic>
        <p:nvPicPr>
          <p:cNvPr id="3" name="Picture 2">
            <a:extLst>
              <a:ext uri="{FF2B5EF4-FFF2-40B4-BE49-F238E27FC236}">
                <a16:creationId xmlns:a16="http://schemas.microsoft.com/office/drawing/2014/main" id="{C92032DC-900B-1495-91B0-82CDC22B1BC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295" b="21851"/>
          <a:stretch/>
        </p:blipFill>
        <p:spPr>
          <a:xfrm>
            <a:off x="693682" y="2095444"/>
            <a:ext cx="11625033" cy="4762556"/>
          </a:xfrm>
          <a:prstGeom prst="rect">
            <a:avLst/>
          </a:prstGeom>
        </p:spPr>
      </p:pic>
    </p:spTree>
    <p:extLst>
      <p:ext uri="{BB962C8B-B14F-4D97-AF65-F5344CB8AC3E}">
        <p14:creationId xmlns:p14="http://schemas.microsoft.com/office/powerpoint/2010/main" val="12403839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178</TotalTime>
  <Words>1320</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Calibri</vt:lpstr>
      <vt:lpstr>Calibri Light</vt:lpstr>
      <vt:lpstr>Cambria</vt:lpstr>
      <vt:lpstr>Century Gothic</vt:lpstr>
      <vt:lpstr>Verdana</vt:lpstr>
      <vt:lpstr>Wingdings</vt:lpstr>
      <vt:lpstr>1_Office Theme</vt:lpstr>
      <vt:lpstr>Digital Twins</vt:lpstr>
      <vt:lpstr>Digital Twins</vt:lpstr>
      <vt:lpstr>PowerPoint Presentation</vt:lpstr>
      <vt:lpstr>Digital Twins</vt:lpstr>
      <vt:lpstr>Digital Twins</vt:lpstr>
      <vt:lpstr>Five levels of Digital Twins</vt:lpstr>
      <vt:lpstr>PowerPoint Presentation</vt:lpstr>
      <vt:lpstr>Five levels of Digital Twins</vt:lpstr>
      <vt:lpstr>Five levels of Digital Twins</vt:lpstr>
      <vt:lpstr>PowerPoint Presentation</vt:lpstr>
      <vt:lpstr>PowerPoint Presentation</vt:lpstr>
      <vt:lpstr>Digital Twins- Examples for Informative, Predictive &amp; Comprehensive levels</vt:lpstr>
      <vt:lpstr>Digital Twins</vt:lpstr>
      <vt:lpstr>Digital Twins</vt:lpstr>
      <vt:lpstr>Augmented Reality</vt:lpstr>
      <vt:lpstr>PowerPoint Presentation</vt:lpstr>
      <vt:lpstr>MARKERless AR</vt:lpstr>
      <vt:lpstr>PowerPoint Presentation</vt:lpstr>
      <vt:lpstr>Augmented Reality</vt:lpstr>
      <vt:lpstr>Augmented Reality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Twins</dc:title>
  <dc:creator>ganeshm@mech.sastra.ac.in</dc:creator>
  <cp:lastModifiedBy>Anjan Kumar Dash</cp:lastModifiedBy>
  <cp:revision>9</cp:revision>
  <dcterms:created xsi:type="dcterms:W3CDTF">2023-03-18T09:05:16Z</dcterms:created>
  <dcterms:modified xsi:type="dcterms:W3CDTF">2023-09-14T08:34:21Z</dcterms:modified>
</cp:coreProperties>
</file>