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09B133-3BE3-46D4-AED2-7483EDDD80F9}"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6062B-2ED6-4E93-8C23-124C33163337}" type="slidenum">
              <a:rPr lang="en-US" smtClean="0"/>
              <a:t>‹#›</a:t>
            </a:fld>
            <a:endParaRPr lang="en-US"/>
          </a:p>
        </p:txBody>
      </p:sp>
    </p:spTree>
    <p:extLst>
      <p:ext uri="{BB962C8B-B14F-4D97-AF65-F5344CB8AC3E}">
        <p14:creationId xmlns:p14="http://schemas.microsoft.com/office/powerpoint/2010/main" val="290747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09B133-3BE3-46D4-AED2-7483EDDD80F9}"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6062B-2ED6-4E93-8C23-124C33163337}" type="slidenum">
              <a:rPr lang="en-US" smtClean="0"/>
              <a:t>‹#›</a:t>
            </a:fld>
            <a:endParaRPr lang="en-US"/>
          </a:p>
        </p:txBody>
      </p:sp>
    </p:spTree>
    <p:extLst>
      <p:ext uri="{BB962C8B-B14F-4D97-AF65-F5344CB8AC3E}">
        <p14:creationId xmlns:p14="http://schemas.microsoft.com/office/powerpoint/2010/main" val="4088143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09B133-3BE3-46D4-AED2-7483EDDD80F9}"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6062B-2ED6-4E93-8C23-124C33163337}" type="slidenum">
              <a:rPr lang="en-US" smtClean="0"/>
              <a:t>‹#›</a:t>
            </a:fld>
            <a:endParaRPr lang="en-US"/>
          </a:p>
        </p:txBody>
      </p:sp>
    </p:spTree>
    <p:extLst>
      <p:ext uri="{BB962C8B-B14F-4D97-AF65-F5344CB8AC3E}">
        <p14:creationId xmlns:p14="http://schemas.microsoft.com/office/powerpoint/2010/main" val="157427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09B133-3BE3-46D4-AED2-7483EDDD80F9}"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6062B-2ED6-4E93-8C23-124C33163337}" type="slidenum">
              <a:rPr lang="en-US" smtClean="0"/>
              <a:t>‹#›</a:t>
            </a:fld>
            <a:endParaRPr lang="en-US"/>
          </a:p>
        </p:txBody>
      </p:sp>
    </p:spTree>
    <p:extLst>
      <p:ext uri="{BB962C8B-B14F-4D97-AF65-F5344CB8AC3E}">
        <p14:creationId xmlns:p14="http://schemas.microsoft.com/office/powerpoint/2010/main" val="287935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09B133-3BE3-46D4-AED2-7483EDDD80F9}"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6062B-2ED6-4E93-8C23-124C33163337}" type="slidenum">
              <a:rPr lang="en-US" smtClean="0"/>
              <a:t>‹#›</a:t>
            </a:fld>
            <a:endParaRPr lang="en-US"/>
          </a:p>
        </p:txBody>
      </p:sp>
    </p:spTree>
    <p:extLst>
      <p:ext uri="{BB962C8B-B14F-4D97-AF65-F5344CB8AC3E}">
        <p14:creationId xmlns:p14="http://schemas.microsoft.com/office/powerpoint/2010/main" val="48252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09B133-3BE3-46D4-AED2-7483EDDD80F9}"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6062B-2ED6-4E93-8C23-124C33163337}" type="slidenum">
              <a:rPr lang="en-US" smtClean="0"/>
              <a:t>‹#›</a:t>
            </a:fld>
            <a:endParaRPr lang="en-US"/>
          </a:p>
        </p:txBody>
      </p:sp>
    </p:spTree>
    <p:extLst>
      <p:ext uri="{BB962C8B-B14F-4D97-AF65-F5344CB8AC3E}">
        <p14:creationId xmlns:p14="http://schemas.microsoft.com/office/powerpoint/2010/main" val="100218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09B133-3BE3-46D4-AED2-7483EDDD80F9}"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6062B-2ED6-4E93-8C23-124C33163337}" type="slidenum">
              <a:rPr lang="en-US" smtClean="0"/>
              <a:t>‹#›</a:t>
            </a:fld>
            <a:endParaRPr lang="en-US"/>
          </a:p>
        </p:txBody>
      </p:sp>
    </p:spTree>
    <p:extLst>
      <p:ext uri="{BB962C8B-B14F-4D97-AF65-F5344CB8AC3E}">
        <p14:creationId xmlns:p14="http://schemas.microsoft.com/office/powerpoint/2010/main" val="169487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09B133-3BE3-46D4-AED2-7483EDDD80F9}"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6062B-2ED6-4E93-8C23-124C33163337}" type="slidenum">
              <a:rPr lang="en-US" smtClean="0"/>
              <a:t>‹#›</a:t>
            </a:fld>
            <a:endParaRPr lang="en-US"/>
          </a:p>
        </p:txBody>
      </p:sp>
    </p:spTree>
    <p:extLst>
      <p:ext uri="{BB962C8B-B14F-4D97-AF65-F5344CB8AC3E}">
        <p14:creationId xmlns:p14="http://schemas.microsoft.com/office/powerpoint/2010/main" val="275708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9B133-3BE3-46D4-AED2-7483EDDD80F9}"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6062B-2ED6-4E93-8C23-124C33163337}" type="slidenum">
              <a:rPr lang="en-US" smtClean="0"/>
              <a:t>‹#›</a:t>
            </a:fld>
            <a:endParaRPr lang="en-US"/>
          </a:p>
        </p:txBody>
      </p:sp>
    </p:spTree>
    <p:extLst>
      <p:ext uri="{BB962C8B-B14F-4D97-AF65-F5344CB8AC3E}">
        <p14:creationId xmlns:p14="http://schemas.microsoft.com/office/powerpoint/2010/main" val="301590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09B133-3BE3-46D4-AED2-7483EDDD80F9}"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6062B-2ED6-4E93-8C23-124C33163337}" type="slidenum">
              <a:rPr lang="en-US" smtClean="0"/>
              <a:t>‹#›</a:t>
            </a:fld>
            <a:endParaRPr lang="en-US"/>
          </a:p>
        </p:txBody>
      </p:sp>
    </p:spTree>
    <p:extLst>
      <p:ext uri="{BB962C8B-B14F-4D97-AF65-F5344CB8AC3E}">
        <p14:creationId xmlns:p14="http://schemas.microsoft.com/office/powerpoint/2010/main" val="350980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09B133-3BE3-46D4-AED2-7483EDDD80F9}"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6062B-2ED6-4E93-8C23-124C33163337}" type="slidenum">
              <a:rPr lang="en-US" smtClean="0"/>
              <a:t>‹#›</a:t>
            </a:fld>
            <a:endParaRPr lang="en-US"/>
          </a:p>
        </p:txBody>
      </p:sp>
    </p:spTree>
    <p:extLst>
      <p:ext uri="{BB962C8B-B14F-4D97-AF65-F5344CB8AC3E}">
        <p14:creationId xmlns:p14="http://schemas.microsoft.com/office/powerpoint/2010/main" val="107085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9B133-3BE3-46D4-AED2-7483EDDD80F9}" type="datetimeFigureOut">
              <a:rPr lang="en-US" smtClean="0"/>
              <a:t>6/13/2023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6062B-2ED6-4E93-8C23-124C33163337}" type="slidenum">
              <a:rPr lang="en-US" smtClean="0"/>
              <a:t>‹#›</a:t>
            </a:fld>
            <a:endParaRPr lang="en-US"/>
          </a:p>
        </p:txBody>
      </p:sp>
    </p:spTree>
    <p:extLst>
      <p:ext uri="{BB962C8B-B14F-4D97-AF65-F5344CB8AC3E}">
        <p14:creationId xmlns:p14="http://schemas.microsoft.com/office/powerpoint/2010/main" val="3211902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8686" y="349386"/>
            <a:ext cx="9144000" cy="512762"/>
          </a:xfrm>
        </p:spPr>
        <p:txBody>
          <a:bodyPr>
            <a:noAutofit/>
          </a:bodyPr>
          <a:lstStyle/>
          <a:p>
            <a:r>
              <a:rPr lang="en-US" sz="4000" dirty="0"/>
              <a:t>Difference between a </a:t>
            </a:r>
            <a:r>
              <a:rPr lang="en-US" sz="4000" dirty="0" err="1"/>
              <a:t>Cobot</a:t>
            </a:r>
            <a:r>
              <a:rPr lang="en-US" sz="4000" dirty="0"/>
              <a:t> and a robot</a:t>
            </a:r>
          </a:p>
        </p:txBody>
      </p:sp>
      <p:sp>
        <p:nvSpPr>
          <p:cNvPr id="6" name="TextBox 5"/>
          <p:cNvSpPr txBox="1"/>
          <p:nvPr/>
        </p:nvSpPr>
        <p:spPr>
          <a:xfrm>
            <a:off x="144042" y="3024331"/>
            <a:ext cx="11773288" cy="1200329"/>
          </a:xfrm>
          <a:prstGeom prst="rect">
            <a:avLst/>
          </a:prstGeom>
          <a:noFill/>
          <a:ln w="25400">
            <a:solidFill>
              <a:schemeClr val="accent1"/>
            </a:solidFill>
          </a:ln>
        </p:spPr>
        <p:txBody>
          <a:bodyPr wrap="none" rtlCol="0">
            <a:spAutoFit/>
          </a:bodyPr>
          <a:lstStyle/>
          <a:p>
            <a:r>
              <a:rPr lang="en-US" sz="2400" dirty="0"/>
              <a:t>A robot is an autonomous device which can perform tasks without the help of human beings </a:t>
            </a:r>
          </a:p>
          <a:p>
            <a:r>
              <a:rPr lang="en-US" sz="2400" dirty="0"/>
              <a:t>around it. A </a:t>
            </a:r>
            <a:r>
              <a:rPr lang="en-US" sz="2400" dirty="0" err="1"/>
              <a:t>cobot</a:t>
            </a:r>
            <a:r>
              <a:rPr lang="en-US" sz="2400" dirty="0"/>
              <a:t> is a robot that </a:t>
            </a:r>
            <a:r>
              <a:rPr lang="en-US" sz="2400" b="1" dirty="0"/>
              <a:t>performs tasks in collaboration with human workers. </a:t>
            </a:r>
          </a:p>
          <a:p>
            <a:r>
              <a:rPr lang="en-US" sz="2400" b="1" dirty="0"/>
              <a:t>So presence of human being in around a robot is the differentiating factor.</a:t>
            </a:r>
            <a:endParaRPr lang="en-US" sz="2400" dirty="0"/>
          </a:p>
        </p:txBody>
      </p:sp>
      <p:sp>
        <p:nvSpPr>
          <p:cNvPr id="22" name="TextBox 21"/>
          <p:cNvSpPr txBox="1"/>
          <p:nvPr/>
        </p:nvSpPr>
        <p:spPr>
          <a:xfrm>
            <a:off x="402767" y="4841967"/>
            <a:ext cx="11788676" cy="1200329"/>
          </a:xfrm>
          <a:prstGeom prst="rect">
            <a:avLst/>
          </a:prstGeom>
          <a:noFill/>
          <a:ln w="25400">
            <a:solidFill>
              <a:schemeClr val="accent1"/>
            </a:solidFill>
          </a:ln>
        </p:spPr>
        <p:txBody>
          <a:bodyPr wrap="none" rtlCol="0">
            <a:spAutoFit/>
          </a:bodyPr>
          <a:lstStyle/>
          <a:p>
            <a:r>
              <a:rPr lang="en-US" sz="2400" dirty="0"/>
              <a:t>So </a:t>
            </a:r>
            <a:r>
              <a:rPr lang="en-US" sz="2400" b="1" dirty="0"/>
              <a:t>safety features are more in a </a:t>
            </a:r>
            <a:r>
              <a:rPr lang="en-US" sz="2400" b="1" dirty="0" err="1"/>
              <a:t>Cobot</a:t>
            </a:r>
            <a:r>
              <a:rPr lang="en-US" sz="2400" b="1" dirty="0"/>
              <a:t> since it works along with / in collaboration with </a:t>
            </a:r>
          </a:p>
          <a:p>
            <a:r>
              <a:rPr lang="en-US" sz="2400" b="1" dirty="0"/>
              <a:t>human beings than an industrial robot. </a:t>
            </a:r>
            <a:r>
              <a:rPr lang="en-US" sz="2400" dirty="0"/>
              <a:t>Industrial robots are normally caged, but not </a:t>
            </a:r>
            <a:r>
              <a:rPr lang="en-US" sz="2400" dirty="0" err="1"/>
              <a:t>cobots</a:t>
            </a:r>
            <a:r>
              <a:rPr lang="en-US" sz="2400" dirty="0"/>
              <a:t>.</a:t>
            </a:r>
          </a:p>
          <a:p>
            <a:r>
              <a:rPr lang="en-US" sz="2400" dirty="0"/>
              <a:t>Human beings can work along with </a:t>
            </a:r>
            <a:r>
              <a:rPr lang="en-US" sz="2400" dirty="0" err="1"/>
              <a:t>cobots</a:t>
            </a:r>
            <a:r>
              <a:rPr lang="en-US" sz="2400" dirty="0"/>
              <a:t>, not with </a:t>
            </a:r>
            <a:r>
              <a:rPr lang="en-US" sz="2400"/>
              <a:t>industrial robots.</a:t>
            </a:r>
            <a:endParaRPr lang="en-US" sz="2400" dirty="0"/>
          </a:p>
        </p:txBody>
      </p:sp>
      <p:sp>
        <p:nvSpPr>
          <p:cNvPr id="24" name="TextBox 23"/>
          <p:cNvSpPr txBox="1"/>
          <p:nvPr/>
        </p:nvSpPr>
        <p:spPr>
          <a:xfrm>
            <a:off x="3070122" y="1748413"/>
            <a:ext cx="4969502" cy="461665"/>
          </a:xfrm>
          <a:prstGeom prst="rect">
            <a:avLst/>
          </a:prstGeom>
          <a:noFill/>
          <a:ln w="25400">
            <a:solidFill>
              <a:schemeClr val="accent1"/>
            </a:solidFill>
          </a:ln>
        </p:spPr>
        <p:txBody>
          <a:bodyPr wrap="none" rtlCol="0">
            <a:spAutoFit/>
          </a:bodyPr>
          <a:lstStyle/>
          <a:p>
            <a:r>
              <a:rPr lang="en-US" sz="2400" dirty="0" err="1"/>
              <a:t>Cobot</a:t>
            </a:r>
            <a:r>
              <a:rPr lang="en-US" sz="2400" dirty="0"/>
              <a:t> stands for Collaborative Robots.</a:t>
            </a:r>
          </a:p>
        </p:txBody>
      </p:sp>
    </p:spTree>
    <p:extLst>
      <p:ext uri="{BB962C8B-B14F-4D97-AF65-F5344CB8AC3E}">
        <p14:creationId xmlns:p14="http://schemas.microsoft.com/office/powerpoint/2010/main" val="419888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2828241"/>
          </a:xfrm>
          <a:ln w="25400">
            <a:solidFill>
              <a:schemeClr val="accent1"/>
            </a:solidFill>
          </a:ln>
        </p:spPr>
        <p:txBody>
          <a:bodyPr>
            <a:noAutofit/>
          </a:bodyPr>
          <a:lstStyle/>
          <a:p>
            <a:r>
              <a:rPr lang="en-US" sz="2400" b="1" dirty="0"/>
              <a:t>Industrial robots are </a:t>
            </a:r>
            <a:br>
              <a:rPr lang="en-US" sz="2400" b="1" dirty="0"/>
            </a:br>
            <a:br>
              <a:rPr lang="en-US" sz="2400" b="1" dirty="0"/>
            </a:br>
            <a:r>
              <a:rPr lang="en-US" sz="2400" b="1" dirty="0"/>
              <a:t>1) typically large, and fixed equipment</a:t>
            </a:r>
            <a:r>
              <a:rPr lang="en-US" sz="2400" dirty="0"/>
              <a:t> </a:t>
            </a:r>
            <a:br>
              <a:rPr lang="en-US" sz="2400" dirty="0"/>
            </a:br>
            <a:r>
              <a:rPr lang="en-US" sz="2400" b="1" dirty="0"/>
              <a:t>2) designed for high-volume, extremely high-accuracy, and high-speed production. </a:t>
            </a:r>
            <a:br>
              <a:rPr lang="en-US" sz="2400" b="1" dirty="0"/>
            </a:br>
            <a:r>
              <a:rPr lang="en-US" sz="2400" b="1" dirty="0"/>
              <a:t>3) Because of the speed of the robot’s arm movement, industrial robots can present safety risks to human workers, so they usually require safety measures such as a cage to keep humans out of the robot’s work envelope. </a:t>
            </a:r>
          </a:p>
        </p:txBody>
      </p:sp>
      <p:sp>
        <p:nvSpPr>
          <p:cNvPr id="6" name="Title 3"/>
          <p:cNvSpPr txBox="1">
            <a:spLocks/>
          </p:cNvSpPr>
          <p:nvPr/>
        </p:nvSpPr>
        <p:spPr>
          <a:xfrm>
            <a:off x="838200" y="3629464"/>
            <a:ext cx="10515600" cy="2827607"/>
          </a:xfrm>
          <a:prstGeom prst="rect">
            <a:avLst/>
          </a:prstGeom>
          <a:ln w="25400">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a:t>Cobots</a:t>
            </a:r>
            <a:r>
              <a:rPr lang="en-US" sz="2400" b="1" dirty="0"/>
              <a:t> </a:t>
            </a:r>
          </a:p>
          <a:p>
            <a:r>
              <a:rPr lang="en-US" sz="2400" b="1" dirty="0"/>
              <a:t>1) are not fixed equipment type. The end tool can be changed depending upon the task. Can be easily redeployed. </a:t>
            </a:r>
          </a:p>
          <a:p>
            <a:r>
              <a:rPr lang="en-US" sz="2400" b="1" dirty="0"/>
              <a:t>2) ideal for manufacturers with low-volume, high-mix production. Used when someone needs to safely automate processes alongside human workers. </a:t>
            </a:r>
          </a:p>
          <a:p>
            <a:r>
              <a:rPr lang="en-US" sz="2400" b="1" dirty="0"/>
              <a:t>3) There are no safety risks to human operators who work alongside the </a:t>
            </a:r>
            <a:r>
              <a:rPr lang="en-US" sz="2400" b="1" dirty="0" err="1"/>
              <a:t>cobots</a:t>
            </a:r>
            <a:r>
              <a:rPr lang="en-US" sz="2400" b="1" dirty="0"/>
              <a:t>. </a:t>
            </a:r>
            <a:endParaRPr lang="en-US" sz="1200" b="1" dirty="0"/>
          </a:p>
        </p:txBody>
      </p:sp>
    </p:spTree>
    <p:extLst>
      <p:ext uri="{BB962C8B-B14F-4D97-AF65-F5344CB8AC3E}">
        <p14:creationId xmlns:p14="http://schemas.microsoft.com/office/powerpoint/2010/main" val="18942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CoBot</a:t>
            </a:r>
            <a:r>
              <a:rPr lang="en-US" dirty="0"/>
              <a:t> joint with motor and harmonic drive</a:t>
            </a:r>
          </a:p>
        </p:txBody>
      </p:sp>
      <p:pic>
        <p:nvPicPr>
          <p:cNvPr id="1026" name="Picture 2" descr="Applsci 10 04329 g003 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907" y="1193665"/>
            <a:ext cx="7068186" cy="43565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5162" y="5380672"/>
            <a:ext cx="12096838" cy="1477328"/>
          </a:xfrm>
          <a:prstGeom prst="rect">
            <a:avLst/>
          </a:prstGeom>
          <a:noFill/>
        </p:spPr>
        <p:txBody>
          <a:bodyPr wrap="none" rtlCol="0">
            <a:spAutoFit/>
          </a:bodyPr>
          <a:lstStyle/>
          <a:p>
            <a:r>
              <a:rPr lang="en-US" dirty="0"/>
              <a:t>Harmonic drives (gears) are recently being used in place of planetary gear systems. Such gear system is very compact, light </a:t>
            </a:r>
          </a:p>
          <a:p>
            <a:r>
              <a:rPr lang="en-US" dirty="0"/>
              <a:t>weight and having large reduction capacity. So this makes the motors used in </a:t>
            </a:r>
            <a:r>
              <a:rPr lang="en-US" dirty="0" err="1"/>
              <a:t>cobots</a:t>
            </a:r>
            <a:r>
              <a:rPr lang="en-US" dirty="0"/>
              <a:t> light weight, occupying less space. For </a:t>
            </a:r>
          </a:p>
          <a:p>
            <a:r>
              <a:rPr lang="en-US" dirty="0"/>
              <a:t>example, If I want 40 Nm torque, if I purchase a motor having planetary geared system, its weight will be around 4-5 kg. If I use </a:t>
            </a:r>
          </a:p>
          <a:p>
            <a:r>
              <a:rPr lang="en-US" dirty="0"/>
              <a:t>A BLDC with harmonic drive, it will be less than 1 kg. But the cost of such a motor will be around 1.2 lakh compared to 20k or</a:t>
            </a:r>
          </a:p>
          <a:p>
            <a:r>
              <a:rPr lang="en-US" dirty="0"/>
              <a:t>40k for servo motors with planetary gear heads.</a:t>
            </a:r>
          </a:p>
        </p:txBody>
      </p:sp>
    </p:spTree>
    <p:extLst>
      <p:ext uri="{BB962C8B-B14F-4D97-AF65-F5344CB8AC3E}">
        <p14:creationId xmlns:p14="http://schemas.microsoft.com/office/powerpoint/2010/main" val="205779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 in a COBOT</a:t>
            </a:r>
          </a:p>
        </p:txBody>
      </p:sp>
      <p:sp>
        <p:nvSpPr>
          <p:cNvPr id="3" name="Content Placeholder 2"/>
          <p:cNvSpPr>
            <a:spLocks noGrp="1"/>
          </p:cNvSpPr>
          <p:nvPr>
            <p:ph idx="1"/>
          </p:nvPr>
        </p:nvSpPr>
        <p:spPr/>
        <p:txBody>
          <a:bodyPr>
            <a:normAutofit lnSpcReduction="10000"/>
          </a:bodyPr>
          <a:lstStyle/>
          <a:p>
            <a:r>
              <a:rPr lang="en-US" dirty="0"/>
              <a:t>The most common sensors used in a COBOT are </a:t>
            </a:r>
            <a:r>
              <a:rPr lang="en-IN" dirty="0">
                <a:ea typeface="Calibri" panose="020F0502020204030204" pitchFamily="34" charset="0"/>
              </a:rPr>
              <a:t>torque, force, optical, position, and temperature sensors</a:t>
            </a:r>
            <a:endParaRPr lang="en-US" dirty="0"/>
          </a:p>
          <a:p>
            <a:r>
              <a:rPr lang="en-US" u="sng" dirty="0"/>
              <a:t>Role of torque sensor </a:t>
            </a:r>
            <a:r>
              <a:rPr lang="en-US" dirty="0"/>
              <a:t>These sensors are mounted at all joints. </a:t>
            </a:r>
            <a:endParaRPr lang="en-US" u="sng" dirty="0"/>
          </a:p>
          <a:p>
            <a:r>
              <a:rPr lang="en-US" dirty="0"/>
              <a:t>Torque sensors are used for two purposes. (1) In </a:t>
            </a:r>
            <a:r>
              <a:rPr lang="en-US" dirty="0" err="1"/>
              <a:t>cobots</a:t>
            </a:r>
            <a:r>
              <a:rPr lang="en-US" dirty="0"/>
              <a:t> the torque required at the joints is limited. It is designed to be safe. In an Industrial robot, if the pay load is higher than the designed one, the motor can draw higher current from the controller and perform the task (assumed that the motor is of higher capacity than the load). But in case of a COBOT, it is not possible. If you put a higher payload than the designed one, the torque sensor will detect how much torque is being applied by the motor and it will stop the operation.</a:t>
            </a:r>
          </a:p>
        </p:txBody>
      </p:sp>
    </p:spTree>
    <p:extLst>
      <p:ext uri="{BB962C8B-B14F-4D97-AF65-F5344CB8AC3E}">
        <p14:creationId xmlns:p14="http://schemas.microsoft.com/office/powerpoint/2010/main" val="140816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(2) </a:t>
            </a:r>
            <a:r>
              <a:rPr lang="en-IN" sz="2400" dirty="0">
                <a:solidFill>
                  <a:srgbClr val="212529"/>
                </a:solidFill>
                <a:cs typeface="Times New Roman" panose="02020603050405020304" pitchFamily="18" charset="0"/>
              </a:rPr>
              <a:t>When a </a:t>
            </a:r>
            <a:r>
              <a:rPr lang="en-IN" sz="2400" dirty="0">
                <a:solidFill>
                  <a:srgbClr val="212529"/>
                </a:solidFill>
                <a:ea typeface="Calibri" panose="020F0502020204030204" pitchFamily="34" charset="0"/>
                <a:cs typeface="Times New Roman" panose="02020603050405020304" pitchFamily="18" charset="0"/>
              </a:rPr>
              <a:t>torque sensor is used in each arm joint, it can detect if any external force or torque is exerted on the arm. This happens when a human being accidentally hit by </a:t>
            </a:r>
            <a:r>
              <a:rPr lang="en-IN" sz="2400" dirty="0" err="1">
                <a:solidFill>
                  <a:srgbClr val="212529"/>
                </a:solidFill>
                <a:ea typeface="Calibri" panose="020F0502020204030204" pitchFamily="34" charset="0"/>
                <a:cs typeface="Times New Roman" panose="02020603050405020304" pitchFamily="18" charset="0"/>
              </a:rPr>
              <a:t>cobot</a:t>
            </a:r>
            <a:r>
              <a:rPr lang="en-IN" sz="2400" dirty="0">
                <a:solidFill>
                  <a:srgbClr val="212529"/>
                </a:solidFill>
                <a:ea typeface="Calibri" panose="020F0502020204030204" pitchFamily="34" charset="0"/>
                <a:cs typeface="Times New Roman" panose="02020603050405020304" pitchFamily="18" charset="0"/>
              </a:rPr>
              <a:t>. Presence of torque sensor enables a very fast stop on contact. This will prevent potential damage to the human being/ </a:t>
            </a:r>
            <a:r>
              <a:rPr lang="en-IN" sz="2400" dirty="0" err="1">
                <a:solidFill>
                  <a:srgbClr val="212529"/>
                </a:solidFill>
                <a:ea typeface="Calibri" panose="020F0502020204030204" pitchFamily="34" charset="0"/>
                <a:cs typeface="Times New Roman" panose="02020603050405020304" pitchFamily="18" charset="0"/>
              </a:rPr>
              <a:t>cobot</a:t>
            </a:r>
            <a:r>
              <a:rPr lang="en-IN" sz="2400" dirty="0">
                <a:solidFill>
                  <a:srgbClr val="212529"/>
                </a:solidFill>
                <a:ea typeface="Calibri" panose="020F0502020204030204" pitchFamily="34" charset="0"/>
                <a:cs typeface="Times New Roman" panose="02020603050405020304" pitchFamily="18" charset="0"/>
              </a:rPr>
              <a:t>. This is one of the important safety  features of </a:t>
            </a:r>
            <a:r>
              <a:rPr lang="en-IN" sz="2400" dirty="0" err="1">
                <a:solidFill>
                  <a:srgbClr val="212529"/>
                </a:solidFill>
                <a:ea typeface="Calibri" panose="020F0502020204030204" pitchFamily="34" charset="0"/>
                <a:cs typeface="Times New Roman" panose="02020603050405020304" pitchFamily="18" charset="0"/>
              </a:rPr>
              <a:t>cobot</a:t>
            </a:r>
            <a:r>
              <a:rPr lang="en-IN" sz="2400" dirty="0">
                <a:solidFill>
                  <a:srgbClr val="212529"/>
                </a:solidFill>
                <a:ea typeface="Calibri" panose="020F0502020204030204" pitchFamily="34" charset="0"/>
                <a:cs typeface="Times New Roman" panose="02020603050405020304" pitchFamily="18" charset="0"/>
              </a:rPr>
              <a:t>.</a:t>
            </a:r>
          </a:p>
          <a:p>
            <a:pPr marL="0" indent="0">
              <a:buNone/>
            </a:pPr>
            <a:r>
              <a:rPr lang="en-IN" sz="2400" b="1" u="sng" dirty="0">
                <a:solidFill>
                  <a:srgbClr val="212529"/>
                </a:solidFill>
                <a:cs typeface="Times New Roman" panose="02020603050405020304" pitchFamily="18" charset="0"/>
              </a:rPr>
              <a:t>Role of Force sensor: </a:t>
            </a:r>
            <a:r>
              <a:rPr lang="en-IN" sz="2400" dirty="0">
                <a:solidFill>
                  <a:srgbClr val="3F4348"/>
                </a:solidFill>
                <a:ea typeface="Calibri" panose="020F0502020204030204" pitchFamily="34" charset="0"/>
              </a:rPr>
              <a:t> (1)A force sensor is mounted on the end-effecter of the gripper of a </a:t>
            </a:r>
            <a:r>
              <a:rPr lang="en-IN" sz="2400" dirty="0" err="1">
                <a:solidFill>
                  <a:srgbClr val="3F4348"/>
                </a:solidFill>
                <a:ea typeface="Calibri" panose="020F0502020204030204" pitchFamily="34" charset="0"/>
              </a:rPr>
              <a:t>cobot</a:t>
            </a:r>
            <a:r>
              <a:rPr lang="en-IN" sz="2400" dirty="0">
                <a:solidFill>
                  <a:srgbClr val="3F4348"/>
                </a:solidFill>
                <a:ea typeface="Calibri" panose="020F0502020204030204" pitchFamily="34" charset="0"/>
              </a:rPr>
              <a:t>. It senses the item to be gripped and accordingly directs the EE to apply force, else the item may get damaged. </a:t>
            </a:r>
          </a:p>
          <a:p>
            <a:pPr marL="0" indent="0">
              <a:buNone/>
            </a:pPr>
            <a:r>
              <a:rPr lang="en-IN" sz="2400" dirty="0">
                <a:solidFill>
                  <a:srgbClr val="3F4348"/>
                </a:solidFill>
                <a:cs typeface="Times New Roman" panose="02020603050405020304" pitchFamily="18" charset="0"/>
              </a:rPr>
              <a:t>(2) It also acts as a touch sensor for the </a:t>
            </a:r>
            <a:r>
              <a:rPr lang="en-IN" sz="2400" dirty="0" err="1">
                <a:solidFill>
                  <a:srgbClr val="3F4348"/>
                </a:solidFill>
                <a:cs typeface="Times New Roman" panose="02020603050405020304" pitchFamily="18" charset="0"/>
              </a:rPr>
              <a:t>cobot</a:t>
            </a:r>
            <a:r>
              <a:rPr lang="en-IN" sz="2400" dirty="0">
                <a:solidFill>
                  <a:srgbClr val="3F4348"/>
                </a:solidFill>
                <a:cs typeface="Times New Roman" panose="02020603050405020304" pitchFamily="18" charset="0"/>
              </a:rPr>
              <a:t>. For ensuring surface finish, this sensor can be used and accordingly  it can engage other machine tools for fine surface finish.</a:t>
            </a:r>
            <a:endParaRPr lang="en-IN" sz="2400" dirty="0">
              <a:solidFill>
                <a:srgbClr val="212529"/>
              </a:solidFill>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101161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2400" b="1" u="sng" dirty="0">
                <a:latin typeface="Arial" panose="020B0604020202020204" pitchFamily="34" charset="0"/>
                <a:cs typeface="Arial" panose="020B0604020202020204" pitchFamily="34" charset="0"/>
              </a:rPr>
              <a:t>Role of Optical sensor: </a:t>
            </a:r>
            <a:r>
              <a:rPr lang="en-IN" sz="2400" dirty="0">
                <a:solidFill>
                  <a:srgbClr val="212529"/>
                </a:solidFill>
                <a:latin typeface="Arial" panose="020B0604020202020204" pitchFamily="34" charset="0"/>
                <a:cs typeface="Arial" panose="020B0604020202020204" pitchFamily="34" charset="0"/>
              </a:rPr>
              <a:t>O</a:t>
            </a:r>
            <a:r>
              <a:rPr lang="en-IN" sz="2400" dirty="0">
                <a:solidFill>
                  <a:srgbClr val="212529"/>
                </a:solidFill>
                <a:latin typeface="Arial" panose="020B0604020202020204" pitchFamily="34" charset="0"/>
                <a:ea typeface="Calibri" panose="020F0502020204030204" pitchFamily="34" charset="0"/>
                <a:cs typeface="Arial" panose="020B0604020202020204" pitchFamily="34" charset="0"/>
              </a:rPr>
              <a:t>ptical 3D measurement sensor, measures the dimensions of the products even under production conditions. This makes </a:t>
            </a:r>
            <a:r>
              <a:rPr lang="en-IN" sz="2400" dirty="0" err="1">
                <a:solidFill>
                  <a:srgbClr val="212529"/>
                </a:solidFill>
                <a:latin typeface="Arial" panose="020B0604020202020204" pitchFamily="34" charset="0"/>
                <a:ea typeface="Calibri" panose="020F0502020204030204" pitchFamily="34" charset="0"/>
                <a:cs typeface="Arial" panose="020B0604020202020204" pitchFamily="34" charset="0"/>
              </a:rPr>
              <a:t>cobots</a:t>
            </a:r>
            <a:r>
              <a:rPr lang="en-IN" sz="2400" dirty="0">
                <a:solidFill>
                  <a:srgbClr val="212529"/>
                </a:solidFill>
                <a:latin typeface="Arial" panose="020B0604020202020204" pitchFamily="34" charset="0"/>
                <a:ea typeface="Calibri" panose="020F0502020204030204" pitchFamily="34" charset="0"/>
                <a:cs typeface="Arial" panose="020B0604020202020204" pitchFamily="34" charset="0"/>
              </a:rPr>
              <a:t> ideal for verifying the surface finish and dimensional accuracy of </a:t>
            </a:r>
            <a:r>
              <a:rPr lang="en-IN" sz="2400" dirty="0" err="1">
                <a:solidFill>
                  <a:srgbClr val="212529"/>
                </a:solidFill>
                <a:latin typeface="Arial" panose="020B0604020202020204" pitchFamily="34" charset="0"/>
                <a:ea typeface="Calibri" panose="020F0502020204030204" pitchFamily="34" charset="0"/>
                <a:cs typeface="Arial" panose="020B0604020202020204" pitchFamily="34" charset="0"/>
              </a:rPr>
              <a:t>workpieces</a:t>
            </a:r>
            <a:r>
              <a:rPr lang="en-IN" sz="2400" dirty="0">
                <a:solidFill>
                  <a:srgbClr val="212529"/>
                </a:solidFill>
                <a:latin typeface="Arial" panose="020B0604020202020204" pitchFamily="34" charset="0"/>
                <a:ea typeface="Calibri" panose="020F0502020204030204" pitchFamily="34" charset="0"/>
                <a:cs typeface="Arial" panose="020B0604020202020204" pitchFamily="34" charset="0"/>
              </a:rPr>
              <a:t> in existing production environments.</a:t>
            </a:r>
          </a:p>
          <a:p>
            <a:r>
              <a:rPr lang="en-IN" sz="2400" u="sng" dirty="0">
                <a:solidFill>
                  <a:srgbClr val="212529"/>
                </a:solidFill>
                <a:latin typeface="Arial" panose="020B0604020202020204" pitchFamily="34" charset="0"/>
                <a:cs typeface="Arial" panose="020B0604020202020204" pitchFamily="34" charset="0"/>
              </a:rPr>
              <a:t>Role of position sensor:</a:t>
            </a:r>
            <a:r>
              <a:rPr lang="en-IN" sz="2400" b="1" dirty="0">
                <a:solidFill>
                  <a:srgbClr val="212529"/>
                </a:solidFill>
                <a:latin typeface="Arial" panose="020B0604020202020204" pitchFamily="34" charset="0"/>
                <a:cs typeface="Arial" panose="020B0604020202020204" pitchFamily="34" charset="0"/>
              </a:rPr>
              <a:t> </a:t>
            </a:r>
            <a:r>
              <a:rPr lang="en-IN" sz="2400" dirty="0">
                <a:solidFill>
                  <a:srgbClr val="212529"/>
                </a:solidFill>
                <a:latin typeface="Arial" panose="020B0604020202020204" pitchFamily="34" charset="0"/>
                <a:cs typeface="Arial" panose="020B0604020202020204" pitchFamily="34" charset="0"/>
              </a:rPr>
              <a:t>(1)</a:t>
            </a:r>
            <a:r>
              <a:rPr lang="en-IN" sz="2400" b="1" dirty="0">
                <a:solidFill>
                  <a:srgbClr val="212529"/>
                </a:solidFill>
                <a:latin typeface="Arial" panose="020B0604020202020204" pitchFamily="34" charset="0"/>
                <a:cs typeface="Arial" panose="020B0604020202020204" pitchFamily="34" charset="0"/>
              </a:rPr>
              <a:t> </a:t>
            </a:r>
            <a:r>
              <a:rPr lang="en-IN" sz="2400" dirty="0">
                <a:solidFill>
                  <a:srgbClr val="161E2E"/>
                </a:solidFill>
                <a:latin typeface="Roboto"/>
                <a:ea typeface="Calibri" panose="020F0502020204030204" pitchFamily="34" charset="0"/>
                <a:cs typeface="Times New Roman" panose="02020603050405020304" pitchFamily="18" charset="0"/>
              </a:rPr>
              <a:t>Positional sensors are for angular, motion, and distance measurement. A </a:t>
            </a:r>
            <a:r>
              <a:rPr lang="en-IN" sz="2400" dirty="0" err="1">
                <a:solidFill>
                  <a:srgbClr val="161E2E"/>
                </a:solidFill>
                <a:latin typeface="Roboto"/>
                <a:ea typeface="Calibri" panose="020F0502020204030204" pitchFamily="34" charset="0"/>
                <a:cs typeface="Times New Roman" panose="02020603050405020304" pitchFamily="18" charset="0"/>
              </a:rPr>
              <a:t>cobot</a:t>
            </a:r>
            <a:r>
              <a:rPr lang="en-IN" sz="2400" dirty="0">
                <a:solidFill>
                  <a:srgbClr val="161E2E"/>
                </a:solidFill>
                <a:latin typeface="Roboto"/>
                <a:ea typeface="Calibri" panose="020F0502020204030204" pitchFamily="34" charset="0"/>
                <a:cs typeface="Times New Roman" panose="02020603050405020304" pitchFamily="18" charset="0"/>
              </a:rPr>
              <a:t> or robot's arm, for example, will employ many positional sensors in joints, flanges, limbs and arms, motors, and slip rings. They are also present in the grippers, tools, and end effectors. One use of these sensors is to find out exactly where the end-effector is.</a:t>
            </a:r>
          </a:p>
          <a:p>
            <a:r>
              <a:rPr lang="en-IN" sz="2400" dirty="0">
                <a:solidFill>
                  <a:srgbClr val="161E2E"/>
                </a:solidFill>
                <a:latin typeface="Roboto"/>
                <a:cs typeface="Times New Roman" panose="02020603050405020304" pitchFamily="18" charset="0"/>
              </a:rPr>
              <a:t>(2) </a:t>
            </a:r>
            <a:r>
              <a:rPr lang="en-IN" sz="2400" dirty="0">
                <a:solidFill>
                  <a:srgbClr val="161E2E"/>
                </a:solidFill>
                <a:latin typeface="Roboto"/>
                <a:ea typeface="Calibri" panose="020F0502020204030204" pitchFamily="34" charset="0"/>
                <a:cs typeface="Times New Roman" panose="02020603050405020304" pitchFamily="18" charset="0"/>
              </a:rPr>
              <a:t>One more application of position sensor is to measure the distance with ultrasonic sensor. For example, when a </a:t>
            </a:r>
            <a:r>
              <a:rPr lang="en-IN" sz="2400" dirty="0" err="1">
                <a:solidFill>
                  <a:srgbClr val="161E2E"/>
                </a:solidFill>
                <a:latin typeface="Roboto"/>
                <a:ea typeface="Calibri" panose="020F0502020204030204" pitchFamily="34" charset="0"/>
                <a:cs typeface="Times New Roman" panose="02020603050405020304" pitchFamily="18" charset="0"/>
              </a:rPr>
              <a:t>cobot</a:t>
            </a:r>
            <a:r>
              <a:rPr lang="en-IN" sz="2400" dirty="0">
                <a:solidFill>
                  <a:srgbClr val="161E2E"/>
                </a:solidFill>
                <a:latin typeface="Roboto"/>
                <a:ea typeface="Calibri" panose="020F0502020204030204" pitchFamily="34" charset="0"/>
                <a:cs typeface="Times New Roman" panose="02020603050405020304" pitchFamily="18" charset="0"/>
              </a:rPr>
              <a:t> detects that someone has come close to it, the speed of its operation goes down. This is done by ultrasonic position sensor mounted on the </a:t>
            </a:r>
            <a:r>
              <a:rPr lang="en-IN" sz="2400" dirty="0" err="1">
                <a:solidFill>
                  <a:srgbClr val="161E2E"/>
                </a:solidFill>
                <a:latin typeface="Roboto"/>
                <a:ea typeface="Calibri" panose="020F0502020204030204" pitchFamily="34" charset="0"/>
                <a:cs typeface="Times New Roman" panose="02020603050405020304" pitchFamily="18" charset="0"/>
              </a:rPr>
              <a:t>cobot</a:t>
            </a:r>
            <a:r>
              <a:rPr lang="en-IN" sz="2400" dirty="0">
                <a:solidFill>
                  <a:srgbClr val="161E2E"/>
                </a:solidFill>
                <a:latin typeface="Roboto"/>
                <a:ea typeface="Calibri" panose="020F0502020204030204" pitchFamily="34" charset="0"/>
                <a:cs typeface="Times New Roman" panose="02020603050405020304" pitchFamily="18"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503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941" y="2103437"/>
            <a:ext cx="4907808" cy="1325563"/>
          </a:xfrm>
        </p:spPr>
        <p:txBody>
          <a:bodyPr>
            <a:normAutofit/>
          </a:bodyPr>
          <a:lstStyle/>
          <a:p>
            <a:r>
              <a:rPr lang="en-US" sz="2800" b="1" u="sng" dirty="0"/>
              <a:t>Major manufacturers of COBOTs</a:t>
            </a:r>
          </a:p>
        </p:txBody>
      </p:sp>
      <p:sp>
        <p:nvSpPr>
          <p:cNvPr id="3" name="Content Placeholder 2"/>
          <p:cNvSpPr>
            <a:spLocks noGrp="1"/>
          </p:cNvSpPr>
          <p:nvPr>
            <p:ph idx="1"/>
          </p:nvPr>
        </p:nvSpPr>
        <p:spPr>
          <a:xfrm>
            <a:off x="779153" y="867682"/>
            <a:ext cx="10515600" cy="4351338"/>
          </a:xfrm>
        </p:spPr>
        <p:txBody>
          <a:bodyPr/>
          <a:lstStyle/>
          <a:p>
            <a:r>
              <a:rPr lang="en-US" dirty="0"/>
              <a:t>Role of temperature sensor</a:t>
            </a:r>
          </a:p>
          <a:p>
            <a:pPr marL="0" indent="0">
              <a:buNone/>
            </a:pPr>
            <a:r>
              <a:rPr lang="en-US" dirty="0"/>
              <a:t>Temperature sensor helps the robot to adapt to the environment. For example, for a desert environment or glacier environment. </a:t>
            </a:r>
          </a:p>
        </p:txBody>
      </p:sp>
      <p:sp>
        <p:nvSpPr>
          <p:cNvPr id="4" name="TextBox 3">
            <a:extLst>
              <a:ext uri="{FF2B5EF4-FFF2-40B4-BE49-F238E27FC236}">
                <a16:creationId xmlns:a16="http://schemas.microsoft.com/office/drawing/2014/main" id="{53A9AA77-767E-3C12-87B4-42450A774848}"/>
              </a:ext>
            </a:extLst>
          </p:cNvPr>
          <p:cNvSpPr txBox="1"/>
          <p:nvPr/>
        </p:nvSpPr>
        <p:spPr>
          <a:xfrm>
            <a:off x="926941" y="3341316"/>
            <a:ext cx="8218714" cy="1323439"/>
          </a:xfrm>
          <a:prstGeom prst="rect">
            <a:avLst/>
          </a:prstGeom>
          <a:noFill/>
        </p:spPr>
        <p:txBody>
          <a:bodyPr wrap="square">
            <a:spAutoFit/>
          </a:bodyPr>
          <a:lstStyle/>
          <a:p>
            <a:r>
              <a:rPr lang="en-IN" sz="2000" b="1" i="0" u="none" strike="noStrike" kern="1200" dirty="0">
                <a:solidFill>
                  <a:schemeClr val="dk1"/>
                </a:solidFill>
                <a:effectLst/>
                <a:latin typeface="+mn-lt"/>
                <a:ea typeface="+mn-ea"/>
                <a:cs typeface="+mn-cs"/>
              </a:rPr>
              <a:t>FANUC, Yaskawa, ABB, KUKA,</a:t>
            </a:r>
          </a:p>
          <a:p>
            <a:r>
              <a:rPr lang="en-IN" sz="2000" b="1" i="0" u="none" strike="noStrike" kern="1200" dirty="0">
                <a:solidFill>
                  <a:schemeClr val="dk1"/>
                </a:solidFill>
                <a:effectLst/>
                <a:latin typeface="+mn-lt"/>
                <a:ea typeface="+mn-ea"/>
                <a:cs typeface="+mn-cs"/>
              </a:rPr>
              <a:t>Universal Robots, Precise Automation</a:t>
            </a:r>
          </a:p>
          <a:p>
            <a:r>
              <a:rPr lang="en-IN" sz="2000" b="1" i="0" u="none" strike="noStrike" kern="1200" dirty="0" err="1">
                <a:solidFill>
                  <a:schemeClr val="dk1"/>
                </a:solidFill>
                <a:effectLst/>
                <a:latin typeface="+mn-lt"/>
                <a:ea typeface="+mn-ea"/>
                <a:cs typeface="+mn-cs"/>
              </a:rPr>
              <a:t>Techman</a:t>
            </a:r>
            <a:r>
              <a:rPr lang="en-IN" sz="2000" b="1" i="0" u="none" strike="noStrike" kern="1200" dirty="0">
                <a:solidFill>
                  <a:schemeClr val="dk1"/>
                </a:solidFill>
                <a:effectLst/>
                <a:latin typeface="+mn-lt"/>
                <a:ea typeface="+mn-ea"/>
                <a:cs typeface="+mn-cs"/>
              </a:rPr>
              <a:t> Robot, AUBO Robotics</a:t>
            </a:r>
          </a:p>
          <a:p>
            <a:r>
              <a:rPr lang="en-IN" sz="2000" b="1" i="0" u="none" strike="noStrike" kern="1200" dirty="0">
                <a:solidFill>
                  <a:schemeClr val="dk1"/>
                </a:solidFill>
                <a:effectLst/>
                <a:latin typeface="+mn-lt"/>
                <a:ea typeface="+mn-ea"/>
                <a:cs typeface="+mn-cs"/>
              </a:rPr>
              <a:t>Rethink Robotics, Doosan Robotics</a:t>
            </a:r>
          </a:p>
        </p:txBody>
      </p:sp>
      <p:sp>
        <p:nvSpPr>
          <p:cNvPr id="5" name="Title 1">
            <a:extLst>
              <a:ext uri="{FF2B5EF4-FFF2-40B4-BE49-F238E27FC236}">
                <a16:creationId xmlns:a16="http://schemas.microsoft.com/office/drawing/2014/main" id="{A749A001-DA3D-4752-CB1B-2B402B388D9C}"/>
              </a:ext>
            </a:extLst>
          </p:cNvPr>
          <p:cNvSpPr txBox="1">
            <a:spLocks/>
          </p:cNvSpPr>
          <p:nvPr/>
        </p:nvSpPr>
        <p:spPr>
          <a:xfrm>
            <a:off x="926940" y="4833371"/>
            <a:ext cx="5865745" cy="175611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u="sng" dirty="0"/>
              <a:t>Approximate cost of a COBOT</a:t>
            </a:r>
          </a:p>
          <a:p>
            <a:r>
              <a:rPr lang="en-US" sz="2800" dirty="0"/>
              <a:t> </a:t>
            </a:r>
          </a:p>
          <a:p>
            <a:r>
              <a:rPr lang="en-US" sz="2800" dirty="0"/>
              <a:t>UR 5 is around INR 28lakh , 6 axis</a:t>
            </a:r>
          </a:p>
          <a:p>
            <a:endParaRPr lang="en-US" sz="2800" dirty="0"/>
          </a:p>
          <a:p>
            <a:r>
              <a:rPr lang="en-US" sz="2800" dirty="0"/>
              <a:t>Doosan 10 kg 20 </a:t>
            </a:r>
            <a:r>
              <a:rPr lang="en-US" sz="2800" dirty="0" err="1"/>
              <a:t>klakh</a:t>
            </a:r>
            <a:r>
              <a:rPr lang="en-US" sz="2800" dirty="0"/>
              <a:t> </a:t>
            </a:r>
          </a:p>
        </p:txBody>
      </p:sp>
    </p:spTree>
    <p:extLst>
      <p:ext uri="{BB962C8B-B14F-4D97-AF65-F5344CB8AC3E}">
        <p14:creationId xmlns:p14="http://schemas.microsoft.com/office/powerpoint/2010/main" val="80496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8E57-646F-75B2-170F-4DC7452A5B4A}"/>
              </a:ext>
            </a:extLst>
          </p:cNvPr>
          <p:cNvSpPr>
            <a:spLocks noGrp="1"/>
          </p:cNvSpPr>
          <p:nvPr>
            <p:ph type="title"/>
          </p:nvPr>
        </p:nvSpPr>
        <p:spPr>
          <a:xfrm>
            <a:off x="6892637" y="5735782"/>
            <a:ext cx="5093624" cy="923348"/>
          </a:xfrm>
        </p:spPr>
        <p:txBody>
          <a:bodyPr>
            <a:normAutofit/>
          </a:bodyPr>
          <a:lstStyle/>
          <a:p>
            <a:r>
              <a:rPr lang="en-US" sz="3200" dirty="0"/>
              <a:t>Fanuc 35 KG PAYLOAD COBOT</a:t>
            </a:r>
            <a:endParaRPr lang="en-IN" sz="3200" dirty="0"/>
          </a:p>
        </p:txBody>
      </p:sp>
      <p:pic>
        <p:nvPicPr>
          <p:cNvPr id="7" name="Picture 2">
            <a:extLst>
              <a:ext uri="{FF2B5EF4-FFF2-40B4-BE49-F238E27FC236}">
                <a16:creationId xmlns:a16="http://schemas.microsoft.com/office/drawing/2014/main" id="{19455843-E193-7A2B-9D04-27830D30C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164" y="1925782"/>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UR5e">
            <a:extLst>
              <a:ext uri="{FF2B5EF4-FFF2-40B4-BE49-F238E27FC236}">
                <a16:creationId xmlns:a16="http://schemas.microsoft.com/office/drawing/2014/main" id="{B42E5B45-9892-FF13-48C1-AA0BCAA97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668" y="1702427"/>
            <a:ext cx="3475326" cy="464054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7AA5E48-7FF3-D2C1-9694-D1B07C695484}"/>
              </a:ext>
            </a:extLst>
          </p:cNvPr>
          <p:cNvSpPr txBox="1">
            <a:spLocks/>
          </p:cNvSpPr>
          <p:nvPr/>
        </p:nvSpPr>
        <p:spPr>
          <a:xfrm>
            <a:off x="1002376" y="5881296"/>
            <a:ext cx="5093624" cy="92334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UR5 - 5 KG PAYLOAD COBOT from Universal Robotics</a:t>
            </a:r>
            <a:endParaRPr lang="en-IN" sz="3200" dirty="0"/>
          </a:p>
        </p:txBody>
      </p:sp>
    </p:spTree>
    <p:extLst>
      <p:ext uri="{BB962C8B-B14F-4D97-AF65-F5344CB8AC3E}">
        <p14:creationId xmlns:p14="http://schemas.microsoft.com/office/powerpoint/2010/main" val="2103213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4AD3-38D3-4C8E-6C67-F22E352033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ABD07B-CB70-BA11-1CCF-1C4E7D164FA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09354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931</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Roboto</vt:lpstr>
      <vt:lpstr>Office Theme</vt:lpstr>
      <vt:lpstr>PowerPoint Presentation</vt:lpstr>
      <vt:lpstr>Industrial robots are   1) typically large, and fixed equipment  2) designed for high-volume, extremely high-accuracy, and high-speed production.  3) Because of the speed of the robot’s arm movement, industrial robots can present safety risks to human workers, so they usually require safety measures such as a cage to keep humans out of the robot’s work envelope. </vt:lpstr>
      <vt:lpstr>CoBot joint with motor and harmonic drive</vt:lpstr>
      <vt:lpstr>Sensors in a COBOT</vt:lpstr>
      <vt:lpstr>PowerPoint Presentation</vt:lpstr>
      <vt:lpstr>PowerPoint Presentation</vt:lpstr>
      <vt:lpstr>Major manufacturers of COBOTs</vt:lpstr>
      <vt:lpstr>Fanuc 35 KG PAYLOAD COBOT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Anjan Kumar Dash</cp:lastModifiedBy>
  <cp:revision>22</cp:revision>
  <dcterms:created xsi:type="dcterms:W3CDTF">2021-11-25T03:48:01Z</dcterms:created>
  <dcterms:modified xsi:type="dcterms:W3CDTF">2023-06-13T05:33:16Z</dcterms:modified>
</cp:coreProperties>
</file>