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920" autoAdjust="0"/>
    <p:restoredTop sz="90534" autoAdjust="0"/>
  </p:normalViewPr>
  <p:slideViewPr>
    <p:cSldViewPr>
      <p:cViewPr>
        <p:scale>
          <a:sx n="141" d="100"/>
          <a:sy n="141" d="100"/>
        </p:scale>
        <p:origin x="1080" y="-14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1">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1">
                <a:solidFill>
                  <a:schemeClr val="tx1"/>
                </a:solidFill>
                <a:latin typeface="Calibri"/>
                <a:cs typeface="Calibri"/>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1">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55746" y="2555671"/>
            <a:ext cx="1850389" cy="513714"/>
          </a:xfrm>
          <a:prstGeom prst="rect">
            <a:avLst/>
          </a:prstGeom>
        </p:spPr>
        <p:txBody>
          <a:bodyPr wrap="square" lIns="0" tIns="0" rIns="0" bIns="0">
            <a:spAutoFit/>
          </a:bodyPr>
          <a:lstStyle>
            <a:lvl1pPr>
              <a:defRPr sz="3200" b="1" i="1">
                <a:solidFill>
                  <a:schemeClr val="tx1"/>
                </a:solidFill>
                <a:latin typeface="Calibri"/>
                <a:cs typeface="Calibri"/>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jpg"/></Relationships>
</file>

<file path=ppt/slides/_rels/slide10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44.jpg"/></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debonosociety.com/" TargetMode="Externa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hyperlink" Target="http://www.mindtools.com/dectree.html" TargetMode="External"/><Relationship Id="rId2" Type="http://schemas.openxmlformats.org/officeDocument/2006/relationships/hyperlink" Target="http://cordis.europa.eu/aoi/article.cfm?article=406&amp;lang=EN" TargetMode="External"/><Relationship Id="rId1" Type="http://schemas.openxmlformats.org/officeDocument/2006/relationships/slideLayout" Target="../slideLayouts/slideLayout5.xml"/><Relationship Id="rId4" Type="http://schemas.openxmlformats.org/officeDocument/2006/relationships/hyperlink" Target="http://is.njit.edu/pubs/delphibook/index.html)" TargetMode="External"/></Relationships>
</file>

<file path=ppt/slides/_rels/slide1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3" Type="http://schemas.openxmlformats.org/officeDocument/2006/relationships/hyperlink" Target="http://cordis.europa.eu/" TargetMode="External"/><Relationship Id="rId2" Type="http://schemas.openxmlformats.org/officeDocument/2006/relationships/hyperlink" Target="http://cordis.europa.eu/partners-" TargetMode="Externa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7.png"/></Relationships>
</file>

<file path=ppt/slides/_rels/slide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3" Type="http://schemas.openxmlformats.org/officeDocument/2006/relationships/hyperlink" Target="http://www.inventorfraud.com/marketanalysis.htm" TargetMode="External"/><Relationship Id="rId2" Type="http://schemas.openxmlformats.org/officeDocument/2006/relationships/hyperlink" Target="http://www.frompatenttoprofit.com/" TargetMode="External"/><Relationship Id="rId1" Type="http://schemas.openxmlformats.org/officeDocument/2006/relationships/slideLayout" Target="../slideLayouts/slideLayout5.xml"/><Relationship Id="rId4" Type="http://schemas.openxmlformats.org/officeDocument/2006/relationships/hyperlink" Target="http://cordis.europa.eu/marketplace/"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inventioncity.com/" TargetMode="Externa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8" Type="http://schemas.openxmlformats.org/officeDocument/2006/relationships/hyperlink" Target="http://www.ipr-helpdesk.org/" TargetMode="External"/><Relationship Id="rId3" Type="http://schemas.openxmlformats.org/officeDocument/2006/relationships/hyperlink" Target="http://www.youtube.com/watch?v=l0deXiIQSF0" TargetMode="External"/><Relationship Id="rId7" Type="http://schemas.openxmlformats.org/officeDocument/2006/relationships/hyperlink" Target="http://www.epo.org/" TargetMode="External"/><Relationship Id="rId12" Type="http://schemas.openxmlformats.org/officeDocument/2006/relationships/image" Target="../media/image17.png"/><Relationship Id="rId2" Type="http://schemas.openxmlformats.org/officeDocument/2006/relationships/hyperlink" Target="http://creativityforlife.com/" TargetMode="External"/><Relationship Id="rId1" Type="http://schemas.openxmlformats.org/officeDocument/2006/relationships/slideLayout" Target="../slideLayouts/slideLayout5.xml"/><Relationship Id="rId6" Type="http://schemas.openxmlformats.org/officeDocument/2006/relationships/hyperlink" Target="http://www.wipo.int/" TargetMode="External"/><Relationship Id="rId11" Type="http://schemas.openxmlformats.org/officeDocument/2006/relationships/hyperlink" Target="http://www.dziv.hr/en/intellectual-property-protection/industrial-designs/industrial-design-" TargetMode="External"/><Relationship Id="rId5" Type="http://schemas.openxmlformats.org/officeDocument/2006/relationships/hyperlink" Target="http://www.bgstuff.net/biznes-i-pari/8827-&#1082;&#1088;&#1077;&#1072;&#1090;&#1080;&#1074;&#1085;&#1086;&#1089;&#1090;&#1090;&#1072;-&#1074;-" TargetMode="External"/><Relationship Id="rId10" Type="http://schemas.openxmlformats.org/officeDocument/2006/relationships/hyperlink" Target="http://cphlaw.businesscatalyst.com/articles/european-union-community-design-protection" TargetMode="External"/><Relationship Id="rId4" Type="http://schemas.openxmlformats.org/officeDocument/2006/relationships/hyperlink" Target="http://www.youtube.com/watch" TargetMode="External"/><Relationship Id="rId9" Type="http://schemas.openxmlformats.org/officeDocument/2006/relationships/hyperlink" Target="http://www.wipo.int/sme/en/ip_business/utility_models/utility_models.htm"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48.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youtube.com/watch" TargetMode="Externa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youtube.com/watch" TargetMode="Externa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3" Type="http://schemas.openxmlformats.org/officeDocument/2006/relationships/hyperlink" Target="http://vimeo.com/25019833" TargetMode="External"/><Relationship Id="rId2" Type="http://schemas.openxmlformats.org/officeDocument/2006/relationships/hyperlink" Target="http://ec.europa.eu/environment/eco-innovation/getting-"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9.png"/></Relationships>
</file>

<file path=ppt/slides/_rels/slide159.xml.rels><?xml version="1.0" encoding="UTF-8" standalone="yes"?>
<Relationships xmlns="http://schemas.openxmlformats.org/package/2006/relationships"><Relationship Id="rId3" Type="http://schemas.openxmlformats.org/officeDocument/2006/relationships/hyperlink" Target="http://ec.europa.eu/environment/" TargetMode="External"/><Relationship Id="rId2" Type="http://schemas.openxmlformats.org/officeDocument/2006/relationships/hyperlink" Target="http://www.elnaturalista.com/en/home"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hyperlink" Target="http://ec.europa.eu/environment/eco-innovation/index_en.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hyperlink" Target="http://www.scribd.com/" TargetMode="Externa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innovationzen.com/blog/2006/11/17/the-definition-of-innovation/" TargetMode="External"/><Relationship Id="rId7" Type="http://schemas.openxmlformats.org/officeDocument/2006/relationships/image" Target="../media/image17.png"/><Relationship Id="rId2" Type="http://schemas.openxmlformats.org/officeDocument/2006/relationships/hyperlink" Target="http://www.creativeadvantage.com/innovation-definition.aspx" TargetMode="Externa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hyperlink" Target="http://www.businessdictionary.com/definition/innovation.html" TargetMode="External"/><Relationship Id="rId4" Type="http://schemas.openxmlformats.org/officeDocument/2006/relationships/hyperlink" Target="http://www.providersedge.com/docs/km_articles/sample_definitions_of_innovation.pdf" TargetMode="External"/></Relationships>
</file>

<file path=ppt/slides/_rels/slide170.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3" Type="http://schemas.openxmlformats.org/officeDocument/2006/relationships/hyperlink" Target="http://ep.espacenet.com/)" TargetMode="External"/><Relationship Id="rId2" Type="http://schemas.openxmlformats.org/officeDocument/2006/relationships/hyperlink" Target="http://www.uspto.gov/patft/" TargetMode="External"/><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2" Type="http://schemas.openxmlformats.org/officeDocument/2006/relationships/hyperlink" Target="http://www.mednarodni-odnosi.si/cmo/publications.ht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inovativnost.net/" TargetMode="External"/><Relationship Id="rId2" Type="http://schemas.openxmlformats.org/officeDocument/2006/relationships/hyperlink" Target="mailto:korona@siol.net" TargetMode="Externa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pd.stanford.edu/dtu/pdf_courses/Dealing%20With%20Darwin/" TargetMode="Externa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management.wharton.upenn.edu/klein/documents/" TargetMode="Externa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mindtools.com/pages/article/creativity-quiz.ht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nchantedmind.com/html/creativity/attributes.html" TargetMode="Externa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ec.europa.eu/cip/index_en.htm" TargetMode="External"/><Relationship Id="rId2" Type="http://schemas.openxmlformats.org/officeDocument/2006/relationships/hyperlink" Target="http://cordis.europa.eu/fp7/understand_en.html"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eurekanetwork.org/" TargetMode="External"/><Relationship Id="rId1" Type="http://schemas.openxmlformats.org/officeDocument/2006/relationships/slideLayout" Target="../slideLayouts/slideLayout5.xml"/><Relationship Id="rId4" Type="http://schemas.openxmlformats.org/officeDocument/2006/relationships/image" Target="../media/image3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hyperlink" Target="http://www.primetechnologywatch.org.uk/" TargetMode="External"/><Relationship Id="rId2" Type="http://schemas.openxmlformats.org/officeDocument/2006/relationships/hyperlink" Target="http://www.search4rss.com/"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hyperlink" Target="http://www.uspto.gov/patft)" TargetMode="External"/></Relationships>
</file>

<file path=ppt/slides/_rels/slide9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ecasme.amt.ul.ie/" TargetMode="External"/><Relationship Id="rId2" Type="http://schemas.openxmlformats.org/officeDocument/2006/relationships/hyperlink" Target="http://www.health.auckland.ac.nz/hrmas/resources/questionnaires.html#content" TargetMode="External"/><Relationship Id="rId1" Type="http://schemas.openxmlformats.org/officeDocument/2006/relationships/slideLayout" Target="../slideLayouts/slideLayout5.xml"/><Relationship Id="rId5" Type="http://schemas.openxmlformats.org/officeDocument/2006/relationships/hyperlink" Target="http://www.businessballs.com/timemanagement.htm" TargetMode="External"/><Relationship Id="rId4" Type="http://schemas.openxmlformats.org/officeDocument/2006/relationships/hyperlink" Target="http://www.mindtools.com/pages/article/newTMC_05.htm#business"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09" y="11308"/>
            <a:ext cx="7543175" cy="1066710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14938" y="7753594"/>
            <a:ext cx="3976370" cy="455930"/>
          </a:xfrm>
          <a:prstGeom prst="rect">
            <a:avLst/>
          </a:prstGeom>
        </p:spPr>
        <p:txBody>
          <a:bodyPr vert="horz" wrap="square" lIns="0" tIns="12700" rIns="0" bIns="0" rtlCol="0">
            <a:spAutoFit/>
          </a:bodyPr>
          <a:lstStyle/>
          <a:p>
            <a:pPr marL="1270" algn="ctr">
              <a:lnSpc>
                <a:spcPct val="100000"/>
              </a:lnSpc>
              <a:spcBef>
                <a:spcPts val="100"/>
              </a:spcBef>
            </a:pPr>
            <a:r>
              <a:rPr sz="1400" b="1" i="1" spc="90" dirty="0">
                <a:latin typeface="Calibri"/>
                <a:cs typeface="Calibri"/>
              </a:rPr>
              <a:t>Ko</a:t>
            </a:r>
            <a:r>
              <a:rPr sz="1400" b="1" i="1" spc="-100" dirty="0">
                <a:latin typeface="Calibri"/>
                <a:cs typeface="Calibri"/>
              </a:rPr>
              <a:t> </a:t>
            </a:r>
            <a:r>
              <a:rPr sz="1400" b="1" i="1" spc="-5" dirty="0">
                <a:latin typeface="Calibri"/>
                <a:cs typeface="Calibri"/>
              </a:rPr>
              <a:t>r</a:t>
            </a:r>
            <a:r>
              <a:rPr sz="1400" b="1" i="1" spc="-105"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n</a:t>
            </a:r>
            <a:r>
              <a:rPr sz="1400" b="1" i="1" spc="-110" dirty="0">
                <a:latin typeface="Calibri"/>
                <a:cs typeface="Calibri"/>
              </a:rPr>
              <a:t> </a:t>
            </a:r>
            <a:r>
              <a:rPr sz="1400" b="1" i="1" spc="-5" dirty="0">
                <a:latin typeface="Calibri"/>
                <a:cs typeface="Calibri"/>
              </a:rPr>
              <a:t>a</a:t>
            </a:r>
            <a:r>
              <a:rPr sz="1400" b="1" i="1" spc="120" dirty="0">
                <a:latin typeface="Calibri"/>
                <a:cs typeface="Calibri"/>
              </a:rPr>
              <a:t> </a:t>
            </a:r>
            <a:r>
              <a:rPr sz="1400" b="1" i="1" spc="-5" dirty="0">
                <a:latin typeface="Calibri"/>
                <a:cs typeface="Calibri"/>
              </a:rPr>
              <a:t>p</a:t>
            </a:r>
            <a:r>
              <a:rPr sz="1400" b="1" i="1" spc="-95" dirty="0">
                <a:latin typeface="Calibri"/>
                <a:cs typeface="Calibri"/>
              </a:rPr>
              <a:t> </a:t>
            </a:r>
            <a:r>
              <a:rPr sz="1400" b="1" i="1" spc="-5" dirty="0">
                <a:latin typeface="Calibri"/>
                <a:cs typeface="Calibri"/>
              </a:rPr>
              <a:t>l</a:t>
            </a:r>
            <a:r>
              <a:rPr sz="1400" b="1" i="1" spc="-100" dirty="0">
                <a:latin typeface="Calibri"/>
                <a:cs typeface="Calibri"/>
              </a:rPr>
              <a:t> </a:t>
            </a:r>
            <a:r>
              <a:rPr sz="1400" b="1" i="1" spc="-5" dirty="0">
                <a:latin typeface="Calibri"/>
                <a:cs typeface="Calibri"/>
              </a:rPr>
              <a:t>u</a:t>
            </a:r>
            <a:r>
              <a:rPr sz="1400" b="1" i="1" spc="-95" dirty="0">
                <a:latin typeface="Calibri"/>
                <a:cs typeface="Calibri"/>
              </a:rPr>
              <a:t> </a:t>
            </a:r>
            <a:r>
              <a:rPr sz="1400" b="1" i="1" spc="-5" dirty="0">
                <a:latin typeface="Calibri"/>
                <a:cs typeface="Calibri"/>
              </a:rPr>
              <a:t>s</a:t>
            </a:r>
            <a:r>
              <a:rPr sz="1400" b="1" i="1" spc="114" dirty="0">
                <a:latin typeface="Calibri"/>
                <a:cs typeface="Calibri"/>
              </a:rPr>
              <a:t> </a:t>
            </a:r>
            <a:r>
              <a:rPr sz="1400" b="1" i="1" spc="-5" dirty="0">
                <a:latin typeface="Calibri"/>
                <a:cs typeface="Calibri"/>
              </a:rPr>
              <a:t>d</a:t>
            </a:r>
            <a:r>
              <a:rPr sz="1400" b="1" i="1" spc="-100" dirty="0">
                <a:latin typeface="Calibri"/>
                <a:cs typeface="Calibri"/>
              </a:rPr>
              <a:t> </a:t>
            </a:r>
            <a:r>
              <a:rPr sz="1400" b="1" i="1" spc="-5" dirty="0">
                <a:latin typeface="Calibri"/>
                <a:cs typeface="Calibri"/>
              </a:rPr>
              <a:t>.</a:t>
            </a:r>
            <a:r>
              <a:rPr sz="1400" b="1" i="1" spc="-105"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a:t>
            </a:r>
            <a:r>
              <a:rPr sz="1400" b="1" i="1" spc="-105"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a:t>
            </a:r>
            <a:r>
              <a:rPr sz="1400" b="1" i="1" spc="110" dirty="0">
                <a:latin typeface="Calibri"/>
                <a:cs typeface="Calibri"/>
              </a:rPr>
              <a:t> </a:t>
            </a:r>
            <a:r>
              <a:rPr sz="1400" b="1" i="1" spc="-5" dirty="0">
                <a:latin typeface="Calibri"/>
                <a:cs typeface="Calibri"/>
              </a:rPr>
              <a:t>-</a:t>
            </a:r>
            <a:endParaRPr sz="1400">
              <a:latin typeface="Calibri"/>
              <a:cs typeface="Calibri"/>
            </a:endParaRPr>
          </a:p>
          <a:p>
            <a:pPr algn="ctr">
              <a:lnSpc>
                <a:spcPct val="100000"/>
              </a:lnSpc>
              <a:spcBef>
                <a:spcPts val="25"/>
              </a:spcBef>
            </a:pPr>
            <a:r>
              <a:rPr sz="1400" b="1" i="1" spc="-5" dirty="0">
                <a:latin typeface="Calibri"/>
                <a:cs typeface="Calibri"/>
              </a:rPr>
              <a:t>I</a:t>
            </a:r>
            <a:r>
              <a:rPr sz="1400" b="1" i="1" spc="-105" dirty="0">
                <a:latin typeface="Calibri"/>
                <a:cs typeface="Calibri"/>
              </a:rPr>
              <a:t> </a:t>
            </a:r>
            <a:r>
              <a:rPr sz="1400" b="1" i="1" spc="-5" dirty="0">
                <a:latin typeface="Calibri"/>
                <a:cs typeface="Calibri"/>
              </a:rPr>
              <a:t>n</a:t>
            </a:r>
            <a:r>
              <a:rPr sz="1400" b="1" i="1" spc="-95" dirty="0">
                <a:latin typeface="Calibri"/>
                <a:cs typeface="Calibri"/>
              </a:rPr>
              <a:t> </a:t>
            </a:r>
            <a:r>
              <a:rPr sz="1400" b="1" i="1" spc="-5" dirty="0">
                <a:latin typeface="Calibri"/>
                <a:cs typeface="Calibri"/>
              </a:rPr>
              <a:t>s</a:t>
            </a:r>
            <a:r>
              <a:rPr sz="1400" b="1" i="1" spc="-114" dirty="0">
                <a:latin typeface="Calibri"/>
                <a:cs typeface="Calibri"/>
              </a:rPr>
              <a:t> </a:t>
            </a:r>
            <a:r>
              <a:rPr sz="1400" b="1" i="1" spc="-5" dirty="0">
                <a:latin typeface="Calibri"/>
                <a:cs typeface="Calibri"/>
              </a:rPr>
              <a:t>t</a:t>
            </a:r>
            <a:r>
              <a:rPr sz="1400" b="1" i="1" spc="-90" dirty="0">
                <a:latin typeface="Calibri"/>
                <a:cs typeface="Calibri"/>
              </a:rPr>
              <a:t> </a:t>
            </a:r>
            <a:r>
              <a:rPr sz="1400" b="1" i="1" spc="-5" dirty="0">
                <a:latin typeface="Calibri"/>
                <a:cs typeface="Calibri"/>
              </a:rPr>
              <a:t>i</a:t>
            </a:r>
            <a:r>
              <a:rPr sz="1400" b="1" i="1" spc="-110" dirty="0">
                <a:latin typeface="Calibri"/>
                <a:cs typeface="Calibri"/>
              </a:rPr>
              <a:t> </a:t>
            </a:r>
            <a:r>
              <a:rPr sz="1400" b="1" i="1" spc="-5" dirty="0">
                <a:latin typeface="Calibri"/>
                <a:cs typeface="Calibri"/>
              </a:rPr>
              <a:t>t</a:t>
            </a:r>
            <a:r>
              <a:rPr sz="1400" b="1" i="1" spc="-95" dirty="0">
                <a:latin typeface="Calibri"/>
                <a:cs typeface="Calibri"/>
              </a:rPr>
              <a:t> </a:t>
            </a:r>
            <a:r>
              <a:rPr sz="1400" b="1" i="1" spc="-5" dirty="0">
                <a:latin typeface="Calibri"/>
                <a:cs typeface="Calibri"/>
              </a:rPr>
              <a:t>u</a:t>
            </a:r>
            <a:r>
              <a:rPr sz="1400" b="1" i="1" spc="-95" dirty="0">
                <a:latin typeface="Calibri"/>
                <a:cs typeface="Calibri"/>
              </a:rPr>
              <a:t> </a:t>
            </a:r>
            <a:r>
              <a:rPr sz="1400" b="1" i="1" spc="-5" dirty="0">
                <a:latin typeface="Calibri"/>
                <a:cs typeface="Calibri"/>
              </a:rPr>
              <a:t>t</a:t>
            </a:r>
            <a:r>
              <a:rPr sz="1400" b="1" i="1" spc="-105" dirty="0">
                <a:latin typeface="Calibri"/>
                <a:cs typeface="Calibri"/>
              </a:rPr>
              <a:t> </a:t>
            </a:r>
            <a:r>
              <a:rPr sz="1400" b="1" i="1" spc="-5" dirty="0">
                <a:latin typeface="Calibri"/>
                <a:cs typeface="Calibri"/>
              </a:rPr>
              <a:t>e</a:t>
            </a:r>
            <a:r>
              <a:rPr sz="1400" b="1" i="1" spc="114" dirty="0">
                <a:latin typeface="Calibri"/>
                <a:cs typeface="Calibri"/>
              </a:rPr>
              <a:t> </a:t>
            </a:r>
            <a:r>
              <a:rPr sz="1400" b="1" i="1" spc="-5" dirty="0">
                <a:latin typeface="Calibri"/>
                <a:cs typeface="Calibri"/>
              </a:rPr>
              <a:t>f</a:t>
            </a:r>
            <a:r>
              <a:rPr sz="1400" b="1" i="1" spc="-114"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r</a:t>
            </a:r>
            <a:r>
              <a:rPr sz="1400" b="1" i="1" spc="120" dirty="0">
                <a:latin typeface="Calibri"/>
                <a:cs typeface="Calibri"/>
              </a:rPr>
              <a:t> </a:t>
            </a:r>
            <a:r>
              <a:rPr sz="1400" b="1" i="1" spc="-5" dirty="0">
                <a:latin typeface="Calibri"/>
                <a:cs typeface="Calibri"/>
              </a:rPr>
              <a:t>I</a:t>
            </a:r>
            <a:r>
              <a:rPr sz="1400" b="1" i="1" spc="-105" dirty="0">
                <a:latin typeface="Calibri"/>
                <a:cs typeface="Calibri"/>
              </a:rPr>
              <a:t> </a:t>
            </a:r>
            <a:r>
              <a:rPr sz="1400" b="1" i="1" spc="-5" dirty="0">
                <a:latin typeface="Calibri"/>
                <a:cs typeface="Calibri"/>
              </a:rPr>
              <a:t>n</a:t>
            </a:r>
            <a:r>
              <a:rPr sz="1400" b="1" i="1" spc="-90" dirty="0">
                <a:latin typeface="Calibri"/>
                <a:cs typeface="Calibri"/>
              </a:rPr>
              <a:t> </a:t>
            </a:r>
            <a:r>
              <a:rPr sz="1400" b="1" i="1" spc="-5" dirty="0">
                <a:latin typeface="Calibri"/>
                <a:cs typeface="Calibri"/>
              </a:rPr>
              <a:t>n</a:t>
            </a:r>
            <a:r>
              <a:rPr sz="1400" b="1" i="1" spc="-95"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v</a:t>
            </a:r>
            <a:r>
              <a:rPr sz="1400" b="1" i="1" spc="-100" dirty="0">
                <a:latin typeface="Calibri"/>
                <a:cs typeface="Calibri"/>
              </a:rPr>
              <a:t> </a:t>
            </a:r>
            <a:r>
              <a:rPr sz="1400" b="1" i="1" spc="-5" dirty="0">
                <a:latin typeface="Calibri"/>
                <a:cs typeface="Calibri"/>
              </a:rPr>
              <a:t>a</a:t>
            </a:r>
            <a:r>
              <a:rPr sz="1400" b="1" i="1" spc="-105" dirty="0">
                <a:latin typeface="Calibri"/>
                <a:cs typeface="Calibri"/>
              </a:rPr>
              <a:t> </a:t>
            </a:r>
            <a:r>
              <a:rPr sz="1400" b="1" i="1" spc="-5" dirty="0">
                <a:latin typeface="Calibri"/>
                <a:cs typeface="Calibri"/>
              </a:rPr>
              <a:t>t</a:t>
            </a:r>
            <a:r>
              <a:rPr sz="1400" b="1" i="1" spc="-95" dirty="0">
                <a:latin typeface="Calibri"/>
                <a:cs typeface="Calibri"/>
              </a:rPr>
              <a:t> </a:t>
            </a:r>
            <a:r>
              <a:rPr sz="1400" b="1" i="1" spc="-5" dirty="0">
                <a:latin typeface="Calibri"/>
                <a:cs typeface="Calibri"/>
              </a:rPr>
              <a:t>i</a:t>
            </a:r>
            <a:r>
              <a:rPr sz="1400" b="1" i="1" spc="-110" dirty="0">
                <a:latin typeface="Calibri"/>
                <a:cs typeface="Calibri"/>
              </a:rPr>
              <a:t> </a:t>
            </a:r>
            <a:r>
              <a:rPr sz="1400" b="1" i="1" spc="-5" dirty="0">
                <a:latin typeface="Calibri"/>
                <a:cs typeface="Calibri"/>
              </a:rPr>
              <a:t>o</a:t>
            </a:r>
            <a:r>
              <a:rPr sz="1400" b="1" i="1" spc="-90" dirty="0">
                <a:latin typeface="Calibri"/>
                <a:cs typeface="Calibri"/>
              </a:rPr>
              <a:t> </a:t>
            </a:r>
            <a:r>
              <a:rPr sz="1400" b="1" i="1" spc="-5" dirty="0">
                <a:latin typeface="Calibri"/>
                <a:cs typeface="Calibri"/>
              </a:rPr>
              <a:t>n</a:t>
            </a:r>
            <a:r>
              <a:rPr sz="1400" b="1" i="1" spc="120" dirty="0">
                <a:latin typeface="Calibri"/>
                <a:cs typeface="Calibri"/>
              </a:rPr>
              <a:t> </a:t>
            </a:r>
            <a:r>
              <a:rPr sz="1400" b="1" i="1" spc="-5" dirty="0">
                <a:latin typeface="Calibri"/>
                <a:cs typeface="Calibri"/>
              </a:rPr>
              <a:t>a</a:t>
            </a:r>
            <a:r>
              <a:rPr sz="1400" b="1" i="1" spc="-90" dirty="0">
                <a:latin typeface="Calibri"/>
                <a:cs typeface="Calibri"/>
              </a:rPr>
              <a:t> </a:t>
            </a:r>
            <a:r>
              <a:rPr sz="1400" b="1" i="1" spc="-5" dirty="0">
                <a:latin typeface="Calibri"/>
                <a:cs typeface="Calibri"/>
              </a:rPr>
              <a:t>n</a:t>
            </a:r>
            <a:r>
              <a:rPr sz="1400" b="1" i="1" spc="-95" dirty="0">
                <a:latin typeface="Calibri"/>
                <a:cs typeface="Calibri"/>
              </a:rPr>
              <a:t> </a:t>
            </a:r>
            <a:r>
              <a:rPr sz="1400" b="1" i="1" spc="-5" dirty="0">
                <a:latin typeface="Calibri"/>
                <a:cs typeface="Calibri"/>
              </a:rPr>
              <a:t>d</a:t>
            </a:r>
            <a:r>
              <a:rPr sz="1400" b="1" i="1" spc="125" dirty="0">
                <a:latin typeface="Calibri"/>
                <a:cs typeface="Calibri"/>
              </a:rPr>
              <a:t> </a:t>
            </a:r>
            <a:r>
              <a:rPr sz="1400" b="1" i="1" spc="45" dirty="0">
                <a:latin typeface="Calibri"/>
                <a:cs typeface="Calibri"/>
              </a:rPr>
              <a:t>Te</a:t>
            </a:r>
            <a:r>
              <a:rPr sz="1400" b="1" i="1" spc="-105" dirty="0">
                <a:latin typeface="Calibri"/>
                <a:cs typeface="Calibri"/>
              </a:rPr>
              <a:t> </a:t>
            </a:r>
            <a:r>
              <a:rPr sz="1400" b="1" i="1" spc="-5" dirty="0">
                <a:latin typeface="Calibri"/>
                <a:cs typeface="Calibri"/>
              </a:rPr>
              <a:t>c</a:t>
            </a:r>
            <a:r>
              <a:rPr sz="1400" b="1" i="1" spc="-100" dirty="0">
                <a:latin typeface="Calibri"/>
                <a:cs typeface="Calibri"/>
              </a:rPr>
              <a:t> </a:t>
            </a:r>
            <a:r>
              <a:rPr sz="1400" b="1" i="1" spc="-5" dirty="0">
                <a:latin typeface="Calibri"/>
                <a:cs typeface="Calibri"/>
              </a:rPr>
              <a:t>h</a:t>
            </a:r>
            <a:r>
              <a:rPr sz="1400" b="1" i="1" spc="-90" dirty="0">
                <a:latin typeface="Calibri"/>
                <a:cs typeface="Calibri"/>
              </a:rPr>
              <a:t> </a:t>
            </a:r>
            <a:r>
              <a:rPr sz="1400" b="1" i="1" spc="-5" dirty="0">
                <a:latin typeface="Calibri"/>
                <a:cs typeface="Calibri"/>
              </a:rPr>
              <a:t>n</a:t>
            </a:r>
            <a:r>
              <a:rPr sz="1400" b="1" i="1" spc="-95"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l</a:t>
            </a:r>
            <a:r>
              <a:rPr sz="1400" b="1" i="1" spc="-95" dirty="0">
                <a:latin typeface="Calibri"/>
                <a:cs typeface="Calibri"/>
              </a:rPr>
              <a:t> </a:t>
            </a:r>
            <a:r>
              <a:rPr sz="1400" b="1" i="1" spc="-5" dirty="0">
                <a:latin typeface="Calibri"/>
                <a:cs typeface="Calibri"/>
              </a:rPr>
              <a:t>o</a:t>
            </a:r>
            <a:r>
              <a:rPr sz="1400" b="1" i="1" spc="-95" dirty="0">
                <a:latin typeface="Calibri"/>
                <a:cs typeface="Calibri"/>
              </a:rPr>
              <a:t> </a:t>
            </a:r>
            <a:r>
              <a:rPr sz="1400" b="1" i="1" spc="-5" dirty="0">
                <a:latin typeface="Calibri"/>
                <a:cs typeface="Calibri"/>
              </a:rPr>
              <a:t>g</a:t>
            </a:r>
            <a:r>
              <a:rPr sz="1400" b="1" i="1" spc="-95" dirty="0">
                <a:latin typeface="Calibri"/>
                <a:cs typeface="Calibri"/>
              </a:rPr>
              <a:t> </a:t>
            </a:r>
            <a:r>
              <a:rPr sz="1400" b="1" i="1" spc="-5" dirty="0">
                <a:latin typeface="Calibri"/>
                <a:cs typeface="Calibri"/>
              </a:rPr>
              <a:t>y</a:t>
            </a:r>
            <a:endParaRPr sz="1400">
              <a:latin typeface="Calibri"/>
              <a:cs typeface="Calibri"/>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Innovation</a:t>
            </a:r>
          </a:p>
        </p:txBody>
      </p:sp>
      <p:sp>
        <p:nvSpPr>
          <p:cNvPr id="5" name="object 5"/>
          <p:cNvSpPr txBox="1"/>
          <p:nvPr/>
        </p:nvSpPr>
        <p:spPr>
          <a:xfrm>
            <a:off x="2622591" y="3050929"/>
            <a:ext cx="2316480" cy="513715"/>
          </a:xfrm>
          <a:prstGeom prst="rect">
            <a:avLst/>
          </a:prstGeom>
        </p:spPr>
        <p:txBody>
          <a:bodyPr vert="horz" wrap="square" lIns="0" tIns="12700" rIns="0" bIns="0" rtlCol="0">
            <a:spAutoFit/>
          </a:bodyPr>
          <a:lstStyle/>
          <a:p>
            <a:pPr marL="12700">
              <a:lnSpc>
                <a:spcPct val="100000"/>
              </a:lnSpc>
              <a:spcBef>
                <a:spcPts val="100"/>
              </a:spcBef>
            </a:pPr>
            <a:r>
              <a:rPr sz="3200" b="1" i="1" spc="-10" dirty="0">
                <a:latin typeface="Calibri"/>
                <a:cs typeface="Calibri"/>
              </a:rPr>
              <a:t>M</a:t>
            </a:r>
            <a:r>
              <a:rPr sz="3200" b="1" i="1" dirty="0">
                <a:latin typeface="Calibri"/>
                <a:cs typeface="Calibri"/>
              </a:rPr>
              <a:t>anag</a:t>
            </a:r>
            <a:r>
              <a:rPr sz="3200" b="1" i="1" spc="-15" dirty="0">
                <a:latin typeface="Calibri"/>
                <a:cs typeface="Calibri"/>
              </a:rPr>
              <a:t>e</a:t>
            </a:r>
            <a:r>
              <a:rPr sz="3200" b="1" i="1" dirty="0">
                <a:latin typeface="Calibri"/>
                <a:cs typeface="Calibri"/>
              </a:rPr>
              <a:t>m</a:t>
            </a:r>
            <a:r>
              <a:rPr sz="3200" b="1" i="1" spc="-5" dirty="0">
                <a:latin typeface="Calibri"/>
                <a:cs typeface="Calibri"/>
              </a:rPr>
              <a:t>e</a:t>
            </a:r>
            <a:r>
              <a:rPr sz="3200" b="1" i="1" spc="-35" dirty="0">
                <a:latin typeface="Calibri"/>
                <a:cs typeface="Calibri"/>
              </a:rPr>
              <a:t>n</a:t>
            </a:r>
            <a:r>
              <a:rPr sz="3200" b="1" i="1" spc="-5" dirty="0">
                <a:latin typeface="Calibri"/>
                <a:cs typeface="Calibri"/>
              </a:rPr>
              <a:t>t</a:t>
            </a:r>
            <a:endParaRPr sz="3200">
              <a:latin typeface="Calibri"/>
              <a:cs typeface="Calibri"/>
            </a:endParaRPr>
          </a:p>
        </p:txBody>
      </p:sp>
      <p:sp>
        <p:nvSpPr>
          <p:cNvPr id="6" name="object 6"/>
          <p:cNvSpPr txBox="1"/>
          <p:nvPr/>
        </p:nvSpPr>
        <p:spPr>
          <a:xfrm>
            <a:off x="3533862" y="8942225"/>
            <a:ext cx="467995" cy="239395"/>
          </a:xfrm>
          <a:prstGeom prst="rect">
            <a:avLst/>
          </a:prstGeom>
        </p:spPr>
        <p:txBody>
          <a:bodyPr vert="horz" wrap="square" lIns="0" tIns="12700" rIns="0" bIns="0" rtlCol="0">
            <a:spAutoFit/>
          </a:bodyPr>
          <a:lstStyle/>
          <a:p>
            <a:pPr marL="12700">
              <a:lnSpc>
                <a:spcPct val="100000"/>
              </a:lnSpc>
              <a:spcBef>
                <a:spcPts val="100"/>
              </a:spcBef>
            </a:pPr>
            <a:r>
              <a:rPr sz="1400" b="1" i="1" spc="-5" dirty="0">
                <a:latin typeface="Calibri"/>
                <a:cs typeface="Calibri"/>
              </a:rPr>
              <a:t>2</a:t>
            </a:r>
            <a:r>
              <a:rPr sz="1400" b="1" i="1" spc="-130" dirty="0">
                <a:latin typeface="Calibri"/>
                <a:cs typeface="Calibri"/>
              </a:rPr>
              <a:t> </a:t>
            </a:r>
            <a:r>
              <a:rPr sz="1400" b="1" i="1" spc="-5" dirty="0">
                <a:latin typeface="Calibri"/>
                <a:cs typeface="Calibri"/>
              </a:rPr>
              <a:t>0</a:t>
            </a:r>
            <a:r>
              <a:rPr sz="1400" b="1" i="1" spc="-130" dirty="0">
                <a:latin typeface="Calibri"/>
                <a:cs typeface="Calibri"/>
              </a:rPr>
              <a:t> </a:t>
            </a:r>
            <a:r>
              <a:rPr sz="1400" b="1" i="1" spc="-5" dirty="0">
                <a:latin typeface="Calibri"/>
                <a:cs typeface="Calibri"/>
              </a:rPr>
              <a:t>1</a:t>
            </a:r>
            <a:r>
              <a:rPr sz="1400" b="1" i="1" spc="-125" dirty="0">
                <a:latin typeface="Calibri"/>
                <a:cs typeface="Calibri"/>
              </a:rPr>
              <a:t> </a:t>
            </a:r>
            <a:r>
              <a:rPr sz="1400" b="1" i="1" spc="-5" dirty="0">
                <a:latin typeface="Calibri"/>
                <a:cs typeface="Calibri"/>
              </a:rPr>
              <a:t>3</a:t>
            </a:r>
            <a:endParaRPr sz="1400">
              <a:latin typeface="Calibri"/>
              <a:cs typeface="Calibri"/>
            </a:endParaRPr>
          </a:p>
        </p:txBody>
      </p:sp>
      <p:grpSp>
        <p:nvGrpSpPr>
          <p:cNvPr id="7" name="object 7"/>
          <p:cNvGrpSpPr/>
          <p:nvPr/>
        </p:nvGrpSpPr>
        <p:grpSpPr>
          <a:xfrm>
            <a:off x="1487817" y="1830808"/>
            <a:ext cx="4588510" cy="6793865"/>
            <a:chOff x="1487817" y="1830808"/>
            <a:chExt cx="4588510" cy="6793865"/>
          </a:xfrm>
        </p:grpSpPr>
        <p:sp>
          <p:nvSpPr>
            <p:cNvPr id="8" name="object 8"/>
            <p:cNvSpPr/>
            <p:nvPr/>
          </p:nvSpPr>
          <p:spPr>
            <a:xfrm>
              <a:off x="1487817" y="2988960"/>
              <a:ext cx="118859" cy="11885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87817" y="3217530"/>
              <a:ext cx="118859" cy="11887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87817" y="3446114"/>
              <a:ext cx="118859" cy="11887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87805" y="1830819"/>
              <a:ext cx="2293620" cy="1043940"/>
            </a:xfrm>
            <a:custGeom>
              <a:avLst/>
              <a:gdLst/>
              <a:ahLst/>
              <a:cxnLst/>
              <a:rect l="l" t="t" r="r" b="b"/>
              <a:pathLst>
                <a:path w="2293620" h="1043939">
                  <a:moveTo>
                    <a:pt x="2293442" y="0"/>
                  </a:moveTo>
                  <a:lnTo>
                    <a:pt x="141732" y="0"/>
                  </a:lnTo>
                  <a:lnTo>
                    <a:pt x="0" y="0"/>
                  </a:lnTo>
                  <a:lnTo>
                    <a:pt x="0" y="140195"/>
                  </a:lnTo>
                  <a:lnTo>
                    <a:pt x="0" y="1043851"/>
                  </a:lnTo>
                  <a:lnTo>
                    <a:pt x="141732" y="1043851"/>
                  </a:lnTo>
                  <a:lnTo>
                    <a:pt x="141732" y="140195"/>
                  </a:lnTo>
                  <a:lnTo>
                    <a:pt x="2293442" y="140195"/>
                  </a:lnTo>
                  <a:lnTo>
                    <a:pt x="2293442" y="0"/>
                  </a:lnTo>
                  <a:close/>
                </a:path>
              </a:pathLst>
            </a:custGeom>
            <a:solidFill>
              <a:srgbClr val="FFCC00"/>
            </a:solidFill>
          </p:spPr>
          <p:txBody>
            <a:bodyPr wrap="square" lIns="0" tIns="0" rIns="0" bIns="0" rtlCol="0"/>
            <a:lstStyle/>
            <a:p>
              <a:endParaRPr/>
            </a:p>
          </p:txBody>
        </p:sp>
        <p:sp>
          <p:nvSpPr>
            <p:cNvPr id="12" name="object 12"/>
            <p:cNvSpPr/>
            <p:nvPr/>
          </p:nvSpPr>
          <p:spPr>
            <a:xfrm>
              <a:off x="3781234" y="2595803"/>
              <a:ext cx="2295525" cy="1744980"/>
            </a:xfrm>
            <a:custGeom>
              <a:avLst/>
              <a:gdLst/>
              <a:ahLst/>
              <a:cxnLst/>
              <a:rect l="l" t="t" r="r" b="b"/>
              <a:pathLst>
                <a:path w="2295525" h="1744979">
                  <a:moveTo>
                    <a:pt x="2294966" y="704024"/>
                  </a:moveTo>
                  <a:lnTo>
                    <a:pt x="2154771" y="704024"/>
                  </a:lnTo>
                  <a:lnTo>
                    <a:pt x="2154771" y="1604632"/>
                  </a:lnTo>
                  <a:lnTo>
                    <a:pt x="0" y="1604632"/>
                  </a:lnTo>
                  <a:lnTo>
                    <a:pt x="0" y="1744827"/>
                  </a:lnTo>
                  <a:lnTo>
                    <a:pt x="2154771" y="1744827"/>
                  </a:lnTo>
                  <a:lnTo>
                    <a:pt x="2294966" y="1744827"/>
                  </a:lnTo>
                  <a:lnTo>
                    <a:pt x="2294966" y="1604632"/>
                  </a:lnTo>
                  <a:lnTo>
                    <a:pt x="2294966" y="704024"/>
                  </a:lnTo>
                  <a:close/>
                </a:path>
                <a:path w="2295525" h="1744979">
                  <a:moveTo>
                    <a:pt x="2294966" y="457161"/>
                  </a:moveTo>
                  <a:lnTo>
                    <a:pt x="2154771" y="457161"/>
                  </a:lnTo>
                  <a:lnTo>
                    <a:pt x="2154771" y="589737"/>
                  </a:lnTo>
                  <a:lnTo>
                    <a:pt x="2294966" y="589737"/>
                  </a:lnTo>
                  <a:lnTo>
                    <a:pt x="2294966" y="457161"/>
                  </a:lnTo>
                  <a:close/>
                </a:path>
                <a:path w="2295525" h="1744979">
                  <a:moveTo>
                    <a:pt x="2294966" y="228587"/>
                  </a:moveTo>
                  <a:lnTo>
                    <a:pt x="2154771" y="228587"/>
                  </a:lnTo>
                  <a:lnTo>
                    <a:pt x="2154771" y="361162"/>
                  </a:lnTo>
                  <a:lnTo>
                    <a:pt x="2294966" y="361162"/>
                  </a:lnTo>
                  <a:lnTo>
                    <a:pt x="2294966" y="228587"/>
                  </a:lnTo>
                  <a:close/>
                </a:path>
                <a:path w="2295525" h="1744979">
                  <a:moveTo>
                    <a:pt x="2294966" y="0"/>
                  </a:moveTo>
                  <a:lnTo>
                    <a:pt x="2154771" y="0"/>
                  </a:lnTo>
                  <a:lnTo>
                    <a:pt x="2154771" y="132575"/>
                  </a:lnTo>
                  <a:lnTo>
                    <a:pt x="2294966" y="132575"/>
                  </a:lnTo>
                  <a:lnTo>
                    <a:pt x="2294966" y="0"/>
                  </a:lnTo>
                  <a:close/>
                </a:path>
              </a:pathLst>
            </a:custGeom>
            <a:solidFill>
              <a:srgbClr val="FCB62C"/>
            </a:solidFill>
          </p:spPr>
          <p:txBody>
            <a:bodyPr wrap="square" lIns="0" tIns="0" rIns="0" bIns="0" rtlCol="0"/>
            <a:lstStyle/>
            <a:p>
              <a:endParaRPr/>
            </a:p>
          </p:txBody>
        </p:sp>
        <p:sp>
          <p:nvSpPr>
            <p:cNvPr id="13" name="object 13"/>
            <p:cNvSpPr/>
            <p:nvPr/>
          </p:nvSpPr>
          <p:spPr>
            <a:xfrm>
              <a:off x="1815449" y="8622715"/>
              <a:ext cx="3959225" cy="0"/>
            </a:xfrm>
            <a:custGeom>
              <a:avLst/>
              <a:gdLst/>
              <a:ahLst/>
              <a:cxnLst/>
              <a:rect l="l" t="t" r="r" b="b"/>
              <a:pathLst>
                <a:path w="3959225">
                  <a:moveTo>
                    <a:pt x="0" y="0"/>
                  </a:moveTo>
                  <a:lnTo>
                    <a:pt x="3959016" y="0"/>
                  </a:lnTo>
                </a:path>
              </a:pathLst>
            </a:custGeom>
            <a:ln w="3175">
              <a:solidFill>
                <a:srgbClr val="000000"/>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58148" y="880939"/>
            <a:ext cx="53594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13.2 National Innovation strategy: Policies and strategies </a:t>
            </a:r>
            <a:r>
              <a:rPr sz="1200" dirty="0">
                <a:latin typeface="Calibri"/>
                <a:cs typeface="Calibri"/>
              </a:rPr>
              <a:t>for </a:t>
            </a:r>
            <a:r>
              <a:rPr sz="1200" spc="-5" dirty="0">
                <a:latin typeface="Calibri"/>
                <a:cs typeface="Calibri"/>
              </a:rPr>
              <a:t>managing innovation</a:t>
            </a:r>
            <a:r>
              <a:rPr sz="1200" spc="85" dirty="0">
                <a:latin typeface="Calibri"/>
                <a:cs typeface="Calibri"/>
              </a:rPr>
              <a:t> </a:t>
            </a:r>
            <a:r>
              <a:rPr sz="1200" dirty="0">
                <a:latin typeface="Calibri"/>
                <a:cs typeface="Calibri"/>
              </a:rPr>
              <a:t>163</a:t>
            </a:r>
            <a:endParaRPr sz="1200">
              <a:latin typeface="Calibri"/>
              <a:cs typeface="Calibri"/>
            </a:endParaRPr>
          </a:p>
        </p:txBody>
      </p:sp>
      <p:sp>
        <p:nvSpPr>
          <p:cNvPr id="3" name="object 3"/>
          <p:cNvSpPr txBox="1"/>
          <p:nvPr/>
        </p:nvSpPr>
        <p:spPr>
          <a:xfrm>
            <a:off x="6260079" y="1062280"/>
            <a:ext cx="258445" cy="449580"/>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16</a:t>
            </a:r>
            <a:r>
              <a:rPr sz="1200" spc="-5" dirty="0">
                <a:latin typeface="Calibri"/>
                <a:cs typeface="Calibri"/>
              </a:rPr>
              <a:t>6</a:t>
            </a:r>
            <a:endParaRPr sz="1200">
              <a:latin typeface="Calibri"/>
              <a:cs typeface="Calibri"/>
            </a:endParaRPr>
          </a:p>
          <a:p>
            <a:pPr marL="12700">
              <a:lnSpc>
                <a:spcPct val="100000"/>
              </a:lnSpc>
              <a:spcBef>
                <a:spcPts val="229"/>
              </a:spcBef>
            </a:pPr>
            <a:r>
              <a:rPr sz="1200" dirty="0">
                <a:latin typeface="Calibri"/>
                <a:cs typeface="Calibri"/>
              </a:rPr>
              <a:t>16</a:t>
            </a:r>
            <a:r>
              <a:rPr sz="1200" spc="-5" dirty="0">
                <a:latin typeface="Calibri"/>
                <a:cs typeface="Calibri"/>
              </a:rPr>
              <a:t>9</a:t>
            </a:r>
            <a:endParaRPr sz="1200">
              <a:latin typeface="Calibri"/>
              <a:cs typeface="Calibri"/>
            </a:endParaRPr>
          </a:p>
        </p:txBody>
      </p:sp>
      <p:sp>
        <p:nvSpPr>
          <p:cNvPr id="4" name="object 4"/>
          <p:cNvSpPr txBox="1"/>
          <p:nvPr/>
        </p:nvSpPr>
        <p:spPr>
          <a:xfrm>
            <a:off x="1158148" y="1062280"/>
            <a:ext cx="4951095" cy="1506855"/>
          </a:xfrm>
          <a:prstGeom prst="rect">
            <a:avLst/>
          </a:prstGeom>
        </p:spPr>
        <p:txBody>
          <a:bodyPr vert="horz" wrap="square" lIns="0" tIns="41275" rIns="0" bIns="0" rtlCol="0">
            <a:spAutoFit/>
          </a:bodyPr>
          <a:lstStyle/>
          <a:p>
            <a:pPr marL="318770" lvl="1" indent="-306705">
              <a:lnSpc>
                <a:spcPct val="100000"/>
              </a:lnSpc>
              <a:spcBef>
                <a:spcPts val="325"/>
              </a:spcBef>
              <a:buAutoNum type="arabicPeriod" startAt="3"/>
              <a:tabLst>
                <a:tab pos="319405" algn="l"/>
              </a:tabLst>
            </a:pPr>
            <a:r>
              <a:rPr sz="1200" spc="-5" dirty="0">
                <a:latin typeface="Calibri"/>
                <a:cs typeface="Calibri"/>
              </a:rPr>
              <a:t>Innovation in target sector</a:t>
            </a:r>
            <a:endParaRPr sz="1200">
              <a:latin typeface="Calibri"/>
              <a:cs typeface="Calibri"/>
            </a:endParaRPr>
          </a:p>
          <a:p>
            <a:pPr marL="318770" lvl="1" indent="-306705">
              <a:lnSpc>
                <a:spcPct val="100000"/>
              </a:lnSpc>
              <a:spcBef>
                <a:spcPts val="229"/>
              </a:spcBef>
              <a:buAutoNum type="arabicPeriod" startAt="3"/>
              <a:tabLst>
                <a:tab pos="319405" algn="l"/>
              </a:tabLst>
            </a:pPr>
            <a:r>
              <a:rPr sz="1200" spc="-5" dirty="0">
                <a:latin typeface="Calibri"/>
                <a:cs typeface="Calibri"/>
              </a:rPr>
              <a:t>Additional</a:t>
            </a:r>
            <a:r>
              <a:rPr sz="1200" dirty="0">
                <a:latin typeface="Calibri"/>
                <a:cs typeface="Calibri"/>
              </a:rPr>
              <a:t> </a:t>
            </a:r>
            <a:r>
              <a:rPr sz="1200" spc="-5" dirty="0">
                <a:latin typeface="Calibri"/>
                <a:cs typeface="Calibri"/>
              </a:rPr>
              <a:t>cases</a:t>
            </a:r>
            <a:endParaRPr sz="1200">
              <a:latin typeface="Calibri"/>
              <a:cs typeface="Calibri"/>
            </a:endParaRPr>
          </a:p>
          <a:p>
            <a:pPr marL="12700" marR="5080" lvl="1">
              <a:lnSpc>
                <a:spcPct val="114999"/>
              </a:lnSpc>
              <a:spcBef>
                <a:spcPts val="10"/>
              </a:spcBef>
              <a:buAutoNum type="arabicPeriod" startAt="3"/>
              <a:tabLst>
                <a:tab pos="319405" algn="l"/>
              </a:tabLst>
            </a:pPr>
            <a:r>
              <a:rPr sz="1200" spc="-5" dirty="0">
                <a:latin typeface="Calibri"/>
                <a:cs typeface="Calibri"/>
              </a:rPr>
              <a:t>Innovation management in the Slovenian forest companies participating </a:t>
            </a:r>
            <a:r>
              <a:rPr sz="1200" spc="-10" dirty="0">
                <a:latin typeface="Calibri"/>
                <a:cs typeface="Calibri"/>
              </a:rPr>
              <a:t>in  </a:t>
            </a:r>
            <a:r>
              <a:rPr sz="1200" dirty="0">
                <a:latin typeface="Calibri"/>
                <a:cs typeface="Calibri"/>
              </a:rPr>
              <a:t>the </a:t>
            </a:r>
            <a:r>
              <a:rPr sz="1200" spc="-5" dirty="0">
                <a:latin typeface="Calibri"/>
                <a:cs typeface="Calibri"/>
              </a:rPr>
              <a:t>iForest</a:t>
            </a:r>
            <a:r>
              <a:rPr sz="1200" spc="-10" dirty="0">
                <a:latin typeface="Calibri"/>
                <a:cs typeface="Calibri"/>
              </a:rPr>
              <a:t> </a:t>
            </a:r>
            <a:r>
              <a:rPr sz="1200" spc="-5" dirty="0">
                <a:latin typeface="Calibri"/>
                <a:cs typeface="Calibri"/>
              </a:rPr>
              <a:t>project</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Introduction</a:t>
            </a:r>
            <a:endParaRPr sz="1200">
              <a:latin typeface="Calibri"/>
              <a:cs typeface="Calibri"/>
            </a:endParaRPr>
          </a:p>
          <a:p>
            <a:pPr marL="434340" lvl="2" indent="-422275">
              <a:lnSpc>
                <a:spcPct val="100000"/>
              </a:lnSpc>
              <a:spcBef>
                <a:spcPts val="225"/>
              </a:spcBef>
              <a:buAutoNum type="arabicPeriod"/>
              <a:tabLst>
                <a:tab pos="434975" algn="l"/>
              </a:tabLst>
            </a:pPr>
            <a:r>
              <a:rPr sz="1200" spc="-5" dirty="0">
                <a:latin typeface="Calibri"/>
                <a:cs typeface="Calibri"/>
              </a:rPr>
              <a:t>Analysis </a:t>
            </a:r>
            <a:r>
              <a:rPr sz="1200" spc="-10" dirty="0">
                <a:latin typeface="Calibri"/>
                <a:cs typeface="Calibri"/>
              </a:rPr>
              <a:t>of </a:t>
            </a:r>
            <a:r>
              <a:rPr sz="1200" spc="-5" dirty="0">
                <a:latin typeface="Calibri"/>
                <a:cs typeface="Calibri"/>
              </a:rPr>
              <a:t>the</a:t>
            </a:r>
            <a:r>
              <a:rPr sz="1200" spc="15" dirty="0">
                <a:latin typeface="Calibri"/>
                <a:cs typeface="Calibri"/>
              </a:rPr>
              <a:t> </a:t>
            </a:r>
            <a:r>
              <a:rPr sz="1200" spc="-5" dirty="0">
                <a:latin typeface="Calibri"/>
                <a:cs typeface="Calibri"/>
              </a:rPr>
              <a:t>state</a:t>
            </a:r>
            <a:endParaRPr sz="1200">
              <a:latin typeface="Calibri"/>
              <a:cs typeface="Calibri"/>
            </a:endParaRPr>
          </a:p>
          <a:p>
            <a:pPr marL="12700">
              <a:lnSpc>
                <a:spcPct val="100000"/>
              </a:lnSpc>
              <a:spcBef>
                <a:spcPts val="229"/>
              </a:spcBef>
            </a:pPr>
            <a:r>
              <a:rPr sz="1200" spc="-5" dirty="0">
                <a:latin typeface="Calibri"/>
                <a:cs typeface="Calibri"/>
              </a:rPr>
              <a:t>13.6</a:t>
            </a:r>
            <a:r>
              <a:rPr sz="1200" spc="5" dirty="0">
                <a:latin typeface="Calibri"/>
                <a:cs typeface="Calibri"/>
              </a:rPr>
              <a:t> </a:t>
            </a:r>
            <a:r>
              <a:rPr sz="1200" spc="-5" dirty="0">
                <a:latin typeface="Calibri"/>
                <a:cs typeface="Calibri"/>
              </a:rPr>
              <a:t>Literature</a:t>
            </a:r>
            <a:endParaRPr sz="1200">
              <a:latin typeface="Calibri"/>
              <a:cs typeface="Calibri"/>
            </a:endParaRPr>
          </a:p>
        </p:txBody>
      </p:sp>
      <p:sp>
        <p:nvSpPr>
          <p:cNvPr id="5" name="object 5"/>
          <p:cNvSpPr txBox="1"/>
          <p:nvPr/>
        </p:nvSpPr>
        <p:spPr>
          <a:xfrm>
            <a:off x="6260079" y="1696210"/>
            <a:ext cx="258445" cy="873125"/>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17</a:t>
            </a:r>
            <a:r>
              <a:rPr sz="1200" spc="-5" dirty="0">
                <a:latin typeface="Calibri"/>
                <a:cs typeface="Calibri"/>
              </a:rPr>
              <a:t>3</a:t>
            </a:r>
            <a:endParaRPr sz="1200">
              <a:latin typeface="Calibri"/>
              <a:cs typeface="Calibri"/>
            </a:endParaRPr>
          </a:p>
          <a:p>
            <a:pPr marL="12700">
              <a:lnSpc>
                <a:spcPct val="100000"/>
              </a:lnSpc>
              <a:spcBef>
                <a:spcPts val="229"/>
              </a:spcBef>
            </a:pPr>
            <a:r>
              <a:rPr sz="1200" dirty="0">
                <a:latin typeface="Calibri"/>
                <a:cs typeface="Calibri"/>
              </a:rPr>
              <a:t>17</a:t>
            </a:r>
            <a:r>
              <a:rPr sz="1200" spc="-5" dirty="0">
                <a:latin typeface="Calibri"/>
                <a:cs typeface="Calibri"/>
              </a:rPr>
              <a:t>3</a:t>
            </a:r>
            <a:endParaRPr sz="1200">
              <a:latin typeface="Calibri"/>
              <a:cs typeface="Calibri"/>
            </a:endParaRPr>
          </a:p>
          <a:p>
            <a:pPr marL="12700">
              <a:lnSpc>
                <a:spcPct val="100000"/>
              </a:lnSpc>
              <a:spcBef>
                <a:spcPts val="225"/>
              </a:spcBef>
            </a:pPr>
            <a:r>
              <a:rPr sz="1200" dirty="0">
                <a:latin typeface="Calibri"/>
                <a:cs typeface="Calibri"/>
              </a:rPr>
              <a:t>17</a:t>
            </a:r>
            <a:r>
              <a:rPr sz="1200" spc="-5" dirty="0">
                <a:latin typeface="Calibri"/>
                <a:cs typeface="Calibri"/>
              </a:rPr>
              <a:t>4</a:t>
            </a:r>
            <a:endParaRPr sz="1200">
              <a:latin typeface="Calibri"/>
              <a:cs typeface="Calibri"/>
            </a:endParaRPr>
          </a:p>
          <a:p>
            <a:pPr marL="12700">
              <a:lnSpc>
                <a:spcPct val="100000"/>
              </a:lnSpc>
              <a:spcBef>
                <a:spcPts val="229"/>
              </a:spcBef>
            </a:pPr>
            <a:r>
              <a:rPr sz="1200" dirty="0">
                <a:latin typeface="Calibri"/>
                <a:cs typeface="Calibri"/>
              </a:rPr>
              <a:t>17</a:t>
            </a:r>
            <a:r>
              <a:rPr sz="1200" spc="-5" dirty="0">
                <a:latin typeface="Calibri"/>
                <a:cs typeface="Calibri"/>
              </a:rPr>
              <a:t>9</a:t>
            </a:r>
            <a:endParaRPr sz="1200">
              <a:latin typeface="Calibri"/>
              <a:cs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100</a:t>
            </a:r>
            <a:endParaRPr sz="1000">
              <a:latin typeface="Calibri"/>
              <a:cs typeface="Calibri"/>
            </a:endParaRPr>
          </a:p>
        </p:txBody>
      </p:sp>
      <p:sp>
        <p:nvSpPr>
          <p:cNvPr id="3" name="object 3"/>
          <p:cNvSpPr txBox="1"/>
          <p:nvPr/>
        </p:nvSpPr>
        <p:spPr>
          <a:xfrm>
            <a:off x="888424" y="570066"/>
            <a:ext cx="5688965" cy="84836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winning and losing are likely </a:t>
            </a:r>
            <a:r>
              <a:rPr sz="1200" dirty="0">
                <a:latin typeface="Calibri"/>
                <a:cs typeface="Calibri"/>
              </a:rPr>
              <a:t>to be </a:t>
            </a:r>
            <a:r>
              <a:rPr sz="1200" spc="-5" dirty="0">
                <a:latin typeface="Calibri"/>
                <a:cs typeface="Calibri"/>
              </a:rPr>
              <a:t>less of an issue and both can </a:t>
            </a:r>
            <a:r>
              <a:rPr sz="1200" dirty="0">
                <a:latin typeface="Calibri"/>
                <a:cs typeface="Calibri"/>
              </a:rPr>
              <a:t>be </a:t>
            </a:r>
            <a:r>
              <a:rPr sz="1200" spc="-5" dirty="0">
                <a:latin typeface="Calibri"/>
                <a:cs typeface="Calibri"/>
              </a:rPr>
              <a:t>used to provide teaching  material.</a:t>
            </a:r>
            <a:endParaRPr sz="1200">
              <a:latin typeface="Calibri"/>
              <a:cs typeface="Calibri"/>
            </a:endParaRPr>
          </a:p>
        </p:txBody>
      </p:sp>
      <p:sp>
        <p:nvSpPr>
          <p:cNvPr id="4" name="object 4"/>
          <p:cNvSpPr txBox="1"/>
          <p:nvPr/>
        </p:nvSpPr>
        <p:spPr>
          <a:xfrm>
            <a:off x="888411" y="1984218"/>
            <a:ext cx="5838190" cy="6579870"/>
          </a:xfrm>
          <a:prstGeom prst="rect">
            <a:avLst/>
          </a:prstGeom>
        </p:spPr>
        <p:txBody>
          <a:bodyPr vert="horz" wrap="square" lIns="0" tIns="9525" rIns="0" bIns="0" rtlCol="0">
            <a:spAutoFit/>
          </a:bodyPr>
          <a:lstStyle/>
          <a:p>
            <a:pPr marL="12700" marR="100965" indent="641350">
              <a:lnSpc>
                <a:spcPct val="101699"/>
              </a:lnSpc>
              <a:spcBef>
                <a:spcPts val="75"/>
              </a:spcBef>
            </a:pPr>
            <a:r>
              <a:rPr sz="1200" spc="-5" dirty="0">
                <a:latin typeface="Calibri"/>
                <a:cs typeface="Calibri"/>
              </a:rPr>
              <a:t>The game takes a little longer than some other brainwriting techniques. However,  on </a:t>
            </a:r>
            <a:r>
              <a:rPr sz="1200" dirty="0">
                <a:latin typeface="Calibri"/>
                <a:cs typeface="Calibri"/>
              </a:rPr>
              <a:t>the </a:t>
            </a:r>
            <a:r>
              <a:rPr sz="1200" spc="-5" dirty="0">
                <a:latin typeface="Calibri"/>
                <a:cs typeface="Calibri"/>
              </a:rPr>
              <a:t>other hand, a very little facilitation skill is </a:t>
            </a:r>
            <a:r>
              <a:rPr sz="1200" dirty="0">
                <a:latin typeface="Calibri"/>
                <a:cs typeface="Calibri"/>
              </a:rPr>
              <a:t>needed. </a:t>
            </a:r>
            <a:r>
              <a:rPr sz="1200" spc="-5" dirty="0">
                <a:latin typeface="Calibri"/>
                <a:cs typeface="Calibri"/>
              </a:rPr>
              <a:t>The structure should </a:t>
            </a:r>
            <a:r>
              <a:rPr sz="1200" dirty="0">
                <a:latin typeface="Calibri"/>
                <a:cs typeface="Calibri"/>
              </a:rPr>
              <a:t>be </a:t>
            </a:r>
            <a:r>
              <a:rPr sz="1200" spc="-5" dirty="0">
                <a:latin typeface="Calibri"/>
                <a:cs typeface="Calibri"/>
              </a:rPr>
              <a:t>as</a:t>
            </a:r>
            <a:r>
              <a:rPr sz="1200" spc="140" dirty="0">
                <a:latin typeface="Calibri"/>
                <a:cs typeface="Calibri"/>
              </a:rPr>
              <a:t> </a:t>
            </a:r>
            <a:r>
              <a:rPr sz="1200" spc="-5" dirty="0">
                <a:latin typeface="Calibri"/>
                <a:cs typeface="Calibri"/>
              </a:rPr>
              <a:t>follows:</a:t>
            </a:r>
            <a:endParaRPr sz="1200">
              <a:latin typeface="Calibri"/>
              <a:cs typeface="Calibri"/>
            </a:endParaRPr>
          </a:p>
          <a:p>
            <a:pPr marL="12700" marR="158750">
              <a:lnSpc>
                <a:spcPct val="101699"/>
              </a:lnSpc>
              <a:spcBef>
                <a:spcPts val="560"/>
              </a:spcBef>
              <a:buFont typeface="Symbol"/>
              <a:buChar char=""/>
              <a:tabLst>
                <a:tab pos="240665" algn="l"/>
                <a:tab pos="241300" algn="l"/>
              </a:tabLst>
            </a:pPr>
            <a:r>
              <a:rPr sz="1200" spc="-5" dirty="0">
                <a:latin typeface="Calibri"/>
                <a:cs typeface="Calibri"/>
              </a:rPr>
              <a:t>Display </a:t>
            </a:r>
            <a:r>
              <a:rPr sz="1200" dirty="0">
                <a:latin typeface="Calibri"/>
                <a:cs typeface="Calibri"/>
              </a:rPr>
              <a:t>the </a:t>
            </a:r>
            <a:r>
              <a:rPr sz="1200" spc="-5" dirty="0">
                <a:latin typeface="Calibri"/>
                <a:cs typeface="Calibri"/>
              </a:rPr>
              <a:t>problem statement, and explain that </a:t>
            </a:r>
            <a:r>
              <a:rPr sz="1200" dirty="0">
                <a:latin typeface="Calibri"/>
                <a:cs typeface="Calibri"/>
              </a:rPr>
              <a:t>the </a:t>
            </a:r>
            <a:r>
              <a:rPr sz="1200" spc="-5" dirty="0">
                <a:latin typeface="Calibri"/>
                <a:cs typeface="Calibri"/>
              </a:rPr>
              <a:t>winner </a:t>
            </a:r>
            <a:r>
              <a:rPr sz="1200" spc="-10" dirty="0">
                <a:latin typeface="Calibri"/>
                <a:cs typeface="Calibri"/>
              </a:rPr>
              <a:t>of </a:t>
            </a:r>
            <a:r>
              <a:rPr sz="1200" spc="-5" dirty="0">
                <a:latin typeface="Calibri"/>
                <a:cs typeface="Calibri"/>
              </a:rPr>
              <a:t>the game </a:t>
            </a:r>
            <a:r>
              <a:rPr sz="1200" spc="-10" dirty="0">
                <a:latin typeface="Calibri"/>
                <a:cs typeface="Calibri"/>
              </a:rPr>
              <a:t>is </a:t>
            </a:r>
            <a:r>
              <a:rPr sz="1200" dirty="0">
                <a:latin typeface="Calibri"/>
                <a:cs typeface="Calibri"/>
              </a:rPr>
              <a:t>the </a:t>
            </a:r>
            <a:r>
              <a:rPr sz="1200" spc="-5" dirty="0">
                <a:latin typeface="Calibri"/>
                <a:cs typeface="Calibri"/>
              </a:rPr>
              <a:t>one who  </a:t>
            </a:r>
            <a:r>
              <a:rPr sz="1200" dirty="0">
                <a:latin typeface="Calibri"/>
                <a:cs typeface="Calibri"/>
              </a:rPr>
              <a:t>devises </a:t>
            </a:r>
            <a:r>
              <a:rPr sz="1200" spc="-5" dirty="0">
                <a:latin typeface="Calibri"/>
                <a:cs typeface="Calibri"/>
              </a:rPr>
              <a:t>the most unlikely</a:t>
            </a:r>
            <a:r>
              <a:rPr sz="1200" dirty="0">
                <a:latin typeface="Calibri"/>
                <a:cs typeface="Calibri"/>
              </a:rPr>
              <a:t> </a:t>
            </a:r>
            <a:r>
              <a:rPr sz="1200" spc="-5" dirty="0">
                <a:latin typeface="Calibri"/>
                <a:cs typeface="Calibri"/>
              </a:rPr>
              <a:t>solution.</a:t>
            </a:r>
            <a:endParaRPr sz="1200">
              <a:latin typeface="Calibri"/>
              <a:cs typeface="Calibri"/>
            </a:endParaRPr>
          </a:p>
          <a:p>
            <a:pPr marL="12700" marR="238125">
              <a:lnSpc>
                <a:spcPct val="102099"/>
              </a:lnSpc>
              <a:spcBef>
                <a:spcPts val="55"/>
              </a:spcBef>
              <a:buFont typeface="Symbol"/>
              <a:buChar char=""/>
              <a:tabLst>
                <a:tab pos="240665" algn="l"/>
                <a:tab pos="241300" algn="l"/>
              </a:tabLst>
            </a:pPr>
            <a:r>
              <a:rPr sz="1200" spc="-5" dirty="0">
                <a:latin typeface="Calibri"/>
                <a:cs typeface="Calibri"/>
              </a:rPr>
              <a:t>The facilitator sells </a:t>
            </a:r>
            <a:r>
              <a:rPr sz="1200" spc="-10" dirty="0">
                <a:latin typeface="Calibri"/>
                <a:cs typeface="Calibri"/>
              </a:rPr>
              <a:t>each </a:t>
            </a:r>
            <a:r>
              <a:rPr sz="1200" spc="-5" dirty="0">
                <a:latin typeface="Calibri"/>
                <a:cs typeface="Calibri"/>
              </a:rPr>
              <a:t>group member </a:t>
            </a:r>
            <a:r>
              <a:rPr sz="1200" spc="-10" dirty="0">
                <a:latin typeface="Calibri"/>
                <a:cs typeface="Calibri"/>
              </a:rPr>
              <a:t>an </a:t>
            </a:r>
            <a:r>
              <a:rPr sz="1200" spc="-5" dirty="0">
                <a:latin typeface="Calibri"/>
                <a:cs typeface="Calibri"/>
              </a:rPr>
              <a:t>agreed number </a:t>
            </a:r>
            <a:r>
              <a:rPr sz="1200" spc="-10" dirty="0">
                <a:latin typeface="Calibri"/>
                <a:cs typeface="Calibri"/>
              </a:rPr>
              <a:t>of </a:t>
            </a:r>
            <a:r>
              <a:rPr sz="1200" spc="-5" dirty="0">
                <a:latin typeface="Calibri"/>
                <a:cs typeface="Calibri"/>
              </a:rPr>
              <a:t>blank, serially numbered  cards </a:t>
            </a:r>
            <a:r>
              <a:rPr sz="1200" dirty="0">
                <a:latin typeface="Calibri"/>
                <a:cs typeface="Calibri"/>
              </a:rPr>
              <a:t>at, </a:t>
            </a:r>
            <a:r>
              <a:rPr sz="1200" spc="-5" dirty="0">
                <a:latin typeface="Calibri"/>
                <a:cs typeface="Calibri"/>
              </a:rPr>
              <a:t>say, </a:t>
            </a:r>
            <a:r>
              <a:rPr sz="1200" dirty="0">
                <a:latin typeface="Calibri"/>
                <a:cs typeface="Calibri"/>
              </a:rPr>
              <a:t>10 </a:t>
            </a:r>
            <a:r>
              <a:rPr sz="1200" spc="-5" dirty="0">
                <a:latin typeface="Calibri"/>
                <a:cs typeface="Calibri"/>
              </a:rPr>
              <a:t>currency units each, pooling the money </a:t>
            </a:r>
            <a:r>
              <a:rPr sz="1200" dirty="0">
                <a:latin typeface="Calibri"/>
                <a:cs typeface="Calibri"/>
              </a:rPr>
              <a:t>to </a:t>
            </a:r>
            <a:r>
              <a:rPr sz="1200" spc="-5" dirty="0">
                <a:latin typeface="Calibri"/>
                <a:cs typeface="Calibri"/>
              </a:rPr>
              <a:t>form the prize. Each group  </a:t>
            </a:r>
            <a:r>
              <a:rPr sz="1200" dirty="0">
                <a:latin typeface="Calibri"/>
                <a:cs typeface="Calibri"/>
              </a:rPr>
              <a:t>member </a:t>
            </a:r>
            <a:r>
              <a:rPr sz="1200" spc="-5" dirty="0">
                <a:latin typeface="Calibri"/>
                <a:cs typeface="Calibri"/>
              </a:rPr>
              <a:t>signs a receipt that records the serial numbers </a:t>
            </a:r>
            <a:r>
              <a:rPr sz="1200" spc="-10" dirty="0">
                <a:latin typeface="Calibri"/>
                <a:cs typeface="Calibri"/>
              </a:rPr>
              <a:t>of </a:t>
            </a:r>
            <a:r>
              <a:rPr sz="1200" spc="-5" dirty="0">
                <a:latin typeface="Calibri"/>
                <a:cs typeface="Calibri"/>
              </a:rPr>
              <a:t>their set </a:t>
            </a:r>
            <a:r>
              <a:rPr sz="1200" spc="-10" dirty="0">
                <a:latin typeface="Calibri"/>
                <a:cs typeface="Calibri"/>
              </a:rPr>
              <a:t>of</a:t>
            </a:r>
            <a:r>
              <a:rPr sz="1200" spc="85" dirty="0">
                <a:latin typeface="Calibri"/>
                <a:cs typeface="Calibri"/>
              </a:rPr>
              <a:t> </a:t>
            </a:r>
            <a:r>
              <a:rPr sz="1200" spc="-5" dirty="0">
                <a:latin typeface="Calibri"/>
                <a:cs typeface="Calibri"/>
              </a:rPr>
              <a:t>cards.</a:t>
            </a:r>
            <a:endParaRPr sz="1200">
              <a:latin typeface="Calibri"/>
              <a:cs typeface="Calibri"/>
            </a:endParaRPr>
          </a:p>
          <a:p>
            <a:pPr marL="12700" marR="85090">
              <a:lnSpc>
                <a:spcPct val="101699"/>
              </a:lnSpc>
              <a:spcBef>
                <a:spcPts val="60"/>
              </a:spcBef>
              <a:buFont typeface="Symbol"/>
              <a:buChar char=""/>
              <a:tabLst>
                <a:tab pos="240665" algn="l"/>
                <a:tab pos="241300" algn="l"/>
              </a:tabLst>
            </a:pPr>
            <a:r>
              <a:rPr sz="1200" spc="-5" dirty="0">
                <a:latin typeface="Calibri"/>
                <a:cs typeface="Calibri"/>
              </a:rPr>
              <a:t>Members try </a:t>
            </a:r>
            <a:r>
              <a:rPr sz="1200" dirty="0">
                <a:latin typeface="Calibri"/>
                <a:cs typeface="Calibri"/>
              </a:rPr>
              <a:t>to </a:t>
            </a:r>
            <a:r>
              <a:rPr sz="1200" spc="-5" dirty="0">
                <a:latin typeface="Calibri"/>
                <a:cs typeface="Calibri"/>
              </a:rPr>
              <a:t>think of utterly implausible solutions, writing one </a:t>
            </a:r>
            <a:r>
              <a:rPr sz="1200" dirty="0">
                <a:latin typeface="Calibri"/>
                <a:cs typeface="Calibri"/>
              </a:rPr>
              <a:t>per </a:t>
            </a:r>
            <a:r>
              <a:rPr sz="1200" spc="-5" dirty="0">
                <a:latin typeface="Calibri"/>
                <a:cs typeface="Calibri"/>
              </a:rPr>
              <a:t>card. The cards </a:t>
            </a:r>
            <a:r>
              <a:rPr sz="1200" spc="-10" dirty="0">
                <a:latin typeface="Calibri"/>
                <a:cs typeface="Calibri"/>
              </a:rPr>
              <a:t>are  </a:t>
            </a:r>
            <a:r>
              <a:rPr sz="1200" spc="-5" dirty="0">
                <a:latin typeface="Calibri"/>
                <a:cs typeface="Calibri"/>
              </a:rPr>
              <a:t>then </a:t>
            </a:r>
            <a:r>
              <a:rPr sz="1200" dirty="0">
                <a:latin typeface="Calibri"/>
                <a:cs typeface="Calibri"/>
              </a:rPr>
              <a:t>put </a:t>
            </a:r>
            <a:r>
              <a:rPr sz="1200" spc="-5" dirty="0">
                <a:latin typeface="Calibri"/>
                <a:cs typeface="Calibri"/>
              </a:rPr>
              <a:t>up </a:t>
            </a:r>
            <a:r>
              <a:rPr sz="1200" spc="-10" dirty="0">
                <a:latin typeface="Calibri"/>
                <a:cs typeface="Calibri"/>
              </a:rPr>
              <a:t>on </a:t>
            </a:r>
            <a:r>
              <a:rPr sz="1200" spc="-5" dirty="0">
                <a:latin typeface="Calibri"/>
                <a:cs typeface="Calibri"/>
              </a:rPr>
              <a:t>a display</a:t>
            </a:r>
            <a:r>
              <a:rPr sz="1200" spc="20" dirty="0">
                <a:latin typeface="Calibri"/>
                <a:cs typeface="Calibri"/>
              </a:rPr>
              <a:t> </a:t>
            </a:r>
            <a:r>
              <a:rPr sz="1200" spc="-5" dirty="0">
                <a:latin typeface="Calibri"/>
                <a:cs typeface="Calibri"/>
              </a:rPr>
              <a:t>board.</a:t>
            </a:r>
            <a:endParaRPr sz="1200">
              <a:latin typeface="Calibri"/>
              <a:cs typeface="Calibri"/>
            </a:endParaRPr>
          </a:p>
          <a:p>
            <a:pPr marL="12700" marR="154305">
              <a:lnSpc>
                <a:spcPct val="102099"/>
              </a:lnSpc>
              <a:spcBef>
                <a:spcPts val="55"/>
              </a:spcBef>
              <a:buFont typeface="Symbol"/>
              <a:buChar char=""/>
              <a:tabLst>
                <a:tab pos="240665" algn="l"/>
                <a:tab pos="241300" algn="l"/>
              </a:tabLst>
            </a:pPr>
            <a:r>
              <a:rPr sz="1200" spc="-5" dirty="0">
                <a:latin typeface="Calibri"/>
                <a:cs typeface="Calibri"/>
              </a:rPr>
              <a:t>Members now have </a:t>
            </a:r>
            <a:r>
              <a:rPr sz="1200" dirty="0">
                <a:latin typeface="Calibri"/>
                <a:cs typeface="Calibri"/>
              </a:rPr>
              <a:t>15 </a:t>
            </a:r>
            <a:r>
              <a:rPr sz="1200" spc="-5" dirty="0">
                <a:latin typeface="Calibri"/>
                <a:cs typeface="Calibri"/>
              </a:rPr>
              <a:t>minutes </a:t>
            </a:r>
            <a:r>
              <a:rPr sz="1200" dirty="0">
                <a:latin typeface="Calibri"/>
                <a:cs typeface="Calibri"/>
              </a:rPr>
              <a:t>to </a:t>
            </a:r>
            <a:r>
              <a:rPr sz="1200" spc="-5" dirty="0">
                <a:latin typeface="Calibri"/>
                <a:cs typeface="Calibri"/>
              </a:rPr>
              <a:t>silently read all the solutions, and to append </a:t>
            </a:r>
            <a:r>
              <a:rPr sz="1200" dirty="0">
                <a:latin typeface="Calibri"/>
                <a:cs typeface="Calibri"/>
              </a:rPr>
              <a:t>to </a:t>
            </a:r>
            <a:r>
              <a:rPr sz="1200" spc="-5" dirty="0">
                <a:latin typeface="Calibri"/>
                <a:cs typeface="Calibri"/>
              </a:rPr>
              <a:t>them  (on further un-numbered cards or post-its) ways in which they could </a:t>
            </a:r>
            <a:r>
              <a:rPr sz="1200" dirty="0">
                <a:latin typeface="Calibri"/>
                <a:cs typeface="Calibri"/>
              </a:rPr>
              <a:t>be </a:t>
            </a:r>
            <a:r>
              <a:rPr sz="1200" spc="-5" dirty="0">
                <a:latin typeface="Calibri"/>
                <a:cs typeface="Calibri"/>
              </a:rPr>
              <a:t>converted into a  more practical way </a:t>
            </a:r>
            <a:r>
              <a:rPr sz="1200" spc="-10" dirty="0">
                <a:latin typeface="Calibri"/>
                <a:cs typeface="Calibri"/>
              </a:rPr>
              <a:t>of </a:t>
            </a:r>
            <a:r>
              <a:rPr sz="1200" spc="-5" dirty="0">
                <a:latin typeface="Calibri"/>
                <a:cs typeface="Calibri"/>
              </a:rPr>
              <a:t>solving the problem (so reducing that ideas’ chances of</a:t>
            </a:r>
            <a:r>
              <a:rPr sz="1200" spc="145" dirty="0">
                <a:latin typeface="Calibri"/>
                <a:cs typeface="Calibri"/>
              </a:rPr>
              <a:t> </a:t>
            </a:r>
            <a:r>
              <a:rPr sz="1200" spc="-5" dirty="0">
                <a:latin typeface="Calibri"/>
                <a:cs typeface="Calibri"/>
              </a:rPr>
              <a:t>winning).</a:t>
            </a:r>
            <a:endParaRPr sz="1200">
              <a:latin typeface="Calibri"/>
              <a:cs typeface="Calibri"/>
            </a:endParaRPr>
          </a:p>
          <a:p>
            <a:pPr marL="12700" marR="177165" indent="-635">
              <a:lnSpc>
                <a:spcPct val="101699"/>
              </a:lnSpc>
              <a:spcBef>
                <a:spcPts val="60"/>
              </a:spcBef>
              <a:buFont typeface="Symbol"/>
              <a:buChar char=""/>
              <a:tabLst>
                <a:tab pos="240665" algn="l"/>
                <a:tab pos="241300" algn="l"/>
              </a:tabLst>
            </a:pPr>
            <a:r>
              <a:rPr sz="1200" spc="-5" dirty="0">
                <a:latin typeface="Calibri"/>
                <a:cs typeface="Calibri"/>
              </a:rPr>
              <a:t>Each member then has </a:t>
            </a:r>
            <a:r>
              <a:rPr sz="1200" spc="-10" dirty="0">
                <a:latin typeface="Calibri"/>
                <a:cs typeface="Calibri"/>
              </a:rPr>
              <a:t>two </a:t>
            </a:r>
            <a:r>
              <a:rPr sz="1200" dirty="0">
                <a:latin typeface="Calibri"/>
                <a:cs typeface="Calibri"/>
              </a:rPr>
              <a:t>votes to </a:t>
            </a:r>
            <a:r>
              <a:rPr sz="1200" spc="-5" dirty="0">
                <a:latin typeface="Calibri"/>
                <a:cs typeface="Calibri"/>
              </a:rPr>
              <a:t>vote for what s/he now considers </a:t>
            </a:r>
            <a:r>
              <a:rPr sz="1200" dirty="0">
                <a:latin typeface="Calibri"/>
                <a:cs typeface="Calibri"/>
              </a:rPr>
              <a:t>to be the </a:t>
            </a:r>
            <a:r>
              <a:rPr sz="1200" spc="-5" dirty="0">
                <a:latin typeface="Calibri"/>
                <a:cs typeface="Calibri"/>
              </a:rPr>
              <a:t>most  improbable idea </a:t>
            </a:r>
            <a:r>
              <a:rPr sz="1200" spc="-10" dirty="0">
                <a:latin typeface="Calibri"/>
                <a:cs typeface="Calibri"/>
              </a:rPr>
              <a:t>on </a:t>
            </a:r>
            <a:r>
              <a:rPr sz="1200" dirty="0">
                <a:latin typeface="Calibri"/>
                <a:cs typeface="Calibri"/>
              </a:rPr>
              <a:t>the </a:t>
            </a:r>
            <a:r>
              <a:rPr sz="1200" spc="-5" dirty="0">
                <a:latin typeface="Calibri"/>
                <a:cs typeface="Calibri"/>
              </a:rPr>
              <a:t>numbered cards. The idea that attracts most votes wins the pooled  money.</a:t>
            </a:r>
            <a:endParaRPr sz="1200">
              <a:latin typeface="Calibri"/>
              <a:cs typeface="Calibri"/>
            </a:endParaRPr>
          </a:p>
          <a:p>
            <a:pPr marL="12700" marR="358140">
              <a:lnSpc>
                <a:spcPct val="102499"/>
              </a:lnSpc>
              <a:spcBef>
                <a:spcPts val="45"/>
              </a:spcBef>
              <a:buFont typeface="Symbol"/>
              <a:buChar char=""/>
              <a:tabLst>
                <a:tab pos="240665" algn="l"/>
                <a:tab pos="241300" algn="l"/>
              </a:tabLst>
            </a:pPr>
            <a:r>
              <a:rPr sz="1200" spc="-5" dirty="0">
                <a:latin typeface="Calibri"/>
                <a:cs typeface="Calibri"/>
              </a:rPr>
              <a:t>Form two sub-groups, </a:t>
            </a:r>
            <a:r>
              <a:rPr sz="1200" spc="-10" dirty="0">
                <a:latin typeface="Calibri"/>
                <a:cs typeface="Calibri"/>
              </a:rPr>
              <a:t>give </a:t>
            </a:r>
            <a:r>
              <a:rPr sz="1200" spc="-5" dirty="0">
                <a:latin typeface="Calibri"/>
                <a:cs typeface="Calibri"/>
              </a:rPr>
              <a:t>half the cards </a:t>
            </a:r>
            <a:r>
              <a:rPr sz="1200" dirty="0">
                <a:latin typeface="Calibri"/>
                <a:cs typeface="Calibri"/>
              </a:rPr>
              <a:t>to </a:t>
            </a:r>
            <a:r>
              <a:rPr sz="1200" spc="-5" dirty="0">
                <a:latin typeface="Calibri"/>
                <a:cs typeface="Calibri"/>
              </a:rPr>
              <a:t>each, </a:t>
            </a:r>
            <a:r>
              <a:rPr sz="1200" dirty="0">
                <a:latin typeface="Calibri"/>
                <a:cs typeface="Calibri"/>
              </a:rPr>
              <a:t>and </a:t>
            </a:r>
            <a:r>
              <a:rPr sz="1200" spc="-5" dirty="0">
                <a:latin typeface="Calibri"/>
                <a:cs typeface="Calibri"/>
              </a:rPr>
              <a:t>give </a:t>
            </a:r>
            <a:r>
              <a:rPr sz="1200" spc="-10" dirty="0">
                <a:latin typeface="Calibri"/>
                <a:cs typeface="Calibri"/>
              </a:rPr>
              <a:t>each </a:t>
            </a:r>
            <a:r>
              <a:rPr sz="1200" spc="-5" dirty="0">
                <a:latin typeface="Calibri"/>
                <a:cs typeface="Calibri"/>
              </a:rPr>
              <a:t>group </a:t>
            </a:r>
            <a:r>
              <a:rPr sz="1200" dirty="0">
                <a:latin typeface="Calibri"/>
                <a:cs typeface="Calibri"/>
              </a:rPr>
              <a:t>15 </a:t>
            </a:r>
            <a:r>
              <a:rPr sz="1200" spc="-5" dirty="0">
                <a:latin typeface="Calibri"/>
                <a:cs typeface="Calibri"/>
              </a:rPr>
              <a:t>minutes </a:t>
            </a:r>
            <a:r>
              <a:rPr sz="1200" dirty="0">
                <a:latin typeface="Calibri"/>
                <a:cs typeface="Calibri"/>
              </a:rPr>
              <a:t>to  </a:t>
            </a:r>
            <a:r>
              <a:rPr sz="1200" spc="-5" dirty="0">
                <a:latin typeface="Calibri"/>
                <a:cs typeface="Calibri"/>
              </a:rPr>
              <a:t>develop six viable solutions from </a:t>
            </a:r>
            <a:r>
              <a:rPr sz="1200" dirty="0">
                <a:latin typeface="Calibri"/>
                <a:cs typeface="Calibri"/>
              </a:rPr>
              <a:t>their</a:t>
            </a:r>
            <a:r>
              <a:rPr sz="1200" spc="30" dirty="0">
                <a:latin typeface="Calibri"/>
                <a:cs typeface="Calibri"/>
              </a:rPr>
              <a:t> </a:t>
            </a:r>
            <a:r>
              <a:rPr sz="1200" spc="-5" dirty="0">
                <a:latin typeface="Calibri"/>
                <a:cs typeface="Calibri"/>
              </a:rPr>
              <a:t>cards.</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Each sub-group tries to “sell” their </a:t>
            </a:r>
            <a:r>
              <a:rPr sz="1200" dirty="0">
                <a:latin typeface="Calibri"/>
                <a:cs typeface="Calibri"/>
              </a:rPr>
              <a:t>ideas to </a:t>
            </a:r>
            <a:r>
              <a:rPr sz="1200" spc="-5" dirty="0">
                <a:latin typeface="Calibri"/>
                <a:cs typeface="Calibri"/>
              </a:rPr>
              <a:t>the </a:t>
            </a:r>
            <a:r>
              <a:rPr sz="1200" dirty="0">
                <a:latin typeface="Calibri"/>
                <a:cs typeface="Calibri"/>
              </a:rPr>
              <a:t>other</a:t>
            </a:r>
            <a:r>
              <a:rPr sz="1200" spc="35" dirty="0">
                <a:latin typeface="Calibri"/>
                <a:cs typeface="Calibri"/>
              </a:rPr>
              <a:t> </a:t>
            </a:r>
            <a:r>
              <a:rPr sz="1200" spc="-5" dirty="0">
                <a:latin typeface="Calibri"/>
                <a:cs typeface="Calibri"/>
              </a:rPr>
              <a:t>sub-group.</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Everyone comes together and agrees </a:t>
            </a:r>
            <a:r>
              <a:rPr sz="1200" spc="-10" dirty="0">
                <a:latin typeface="Calibri"/>
                <a:cs typeface="Calibri"/>
              </a:rPr>
              <a:t>on </a:t>
            </a:r>
            <a:r>
              <a:rPr sz="1200" spc="-5" dirty="0">
                <a:latin typeface="Calibri"/>
                <a:cs typeface="Calibri"/>
              </a:rPr>
              <a:t>the best </a:t>
            </a:r>
            <a:r>
              <a:rPr sz="1200" dirty="0">
                <a:latin typeface="Calibri"/>
                <a:cs typeface="Calibri"/>
              </a:rPr>
              <a:t>ideas</a:t>
            </a:r>
            <a:r>
              <a:rPr sz="1200" spc="65" dirty="0">
                <a:latin typeface="Calibri"/>
                <a:cs typeface="Calibri"/>
              </a:rPr>
              <a:t> </a:t>
            </a:r>
            <a:r>
              <a:rPr sz="1200" spc="-5" dirty="0">
                <a:latin typeface="Calibri"/>
                <a:cs typeface="Calibri"/>
              </a:rPr>
              <a:t>overall.</a:t>
            </a:r>
            <a:endParaRPr sz="1200">
              <a:latin typeface="Calibri"/>
              <a:cs typeface="Calibri"/>
            </a:endParaRPr>
          </a:p>
          <a:p>
            <a:pPr marL="12700">
              <a:lnSpc>
                <a:spcPct val="100000"/>
              </a:lnSpc>
              <a:spcBef>
                <a:spcPts val="1235"/>
              </a:spcBef>
            </a:pPr>
            <a:r>
              <a:rPr sz="1200" b="1" spc="-5" dirty="0">
                <a:latin typeface="Calibri"/>
                <a:cs typeface="Calibri"/>
              </a:rPr>
              <a:t>7.4.5 Constrained</a:t>
            </a:r>
            <a:r>
              <a:rPr sz="1200" b="1" spc="5" dirty="0">
                <a:latin typeface="Calibri"/>
                <a:cs typeface="Calibri"/>
              </a:rPr>
              <a:t> </a:t>
            </a:r>
            <a:r>
              <a:rPr sz="1200" b="1" spc="-5" dirty="0">
                <a:latin typeface="Calibri"/>
                <a:cs typeface="Calibri"/>
              </a:rPr>
              <a:t>brainwriting</a:t>
            </a:r>
            <a:endParaRPr sz="1200">
              <a:latin typeface="Calibri"/>
              <a:cs typeface="Calibri"/>
            </a:endParaRPr>
          </a:p>
          <a:p>
            <a:pPr marL="12700" marR="5080">
              <a:lnSpc>
                <a:spcPct val="101699"/>
              </a:lnSpc>
              <a:spcBef>
                <a:spcPts val="790"/>
              </a:spcBef>
            </a:pPr>
            <a:r>
              <a:rPr sz="1200" spc="-5" dirty="0">
                <a:latin typeface="Calibri"/>
                <a:cs typeface="Calibri"/>
              </a:rPr>
              <a:t>On a number of occasions it is necessary </a:t>
            </a:r>
            <a:r>
              <a:rPr sz="1200" dirty="0">
                <a:latin typeface="Calibri"/>
                <a:cs typeface="Calibri"/>
              </a:rPr>
              <a:t>to </a:t>
            </a:r>
            <a:r>
              <a:rPr sz="1200" spc="-5" dirty="0">
                <a:latin typeface="Calibri"/>
                <a:cs typeface="Calibri"/>
              </a:rPr>
              <a:t>constrain ideas around a pre-defined focus, rather  than ranging</a:t>
            </a:r>
            <a:r>
              <a:rPr sz="1200" dirty="0">
                <a:latin typeface="Calibri"/>
                <a:cs typeface="Calibri"/>
              </a:rPr>
              <a:t> freely.</a:t>
            </a:r>
            <a:endParaRPr sz="1200">
              <a:latin typeface="Calibri"/>
              <a:cs typeface="Calibri"/>
            </a:endParaRPr>
          </a:p>
          <a:p>
            <a:pPr marL="12700" marR="143510">
              <a:lnSpc>
                <a:spcPct val="101699"/>
              </a:lnSpc>
              <a:spcBef>
                <a:spcPts val="1010"/>
              </a:spcBef>
            </a:pPr>
            <a:r>
              <a:rPr sz="1200" spc="-5" dirty="0">
                <a:latin typeface="Calibri"/>
                <a:cs typeface="Calibri"/>
              </a:rPr>
              <a:t>The versions described here </a:t>
            </a:r>
            <a:r>
              <a:rPr sz="1200" spc="-10" dirty="0">
                <a:latin typeface="Calibri"/>
                <a:cs typeface="Calibri"/>
              </a:rPr>
              <a:t>use </a:t>
            </a:r>
            <a:r>
              <a:rPr sz="1200" spc="-5" dirty="0">
                <a:latin typeface="Calibri"/>
                <a:cs typeface="Calibri"/>
              </a:rPr>
              <a:t>the standard brainwriting pool technique, </a:t>
            </a:r>
            <a:r>
              <a:rPr sz="1200" dirty="0">
                <a:latin typeface="Calibri"/>
                <a:cs typeface="Calibri"/>
              </a:rPr>
              <a:t>but </a:t>
            </a:r>
            <a:r>
              <a:rPr sz="1200" spc="-5" dirty="0">
                <a:latin typeface="Calibri"/>
                <a:cs typeface="Calibri"/>
              </a:rPr>
              <a:t>bias the idea  generation </a:t>
            </a:r>
            <a:r>
              <a:rPr sz="1200" dirty="0">
                <a:latin typeface="Calibri"/>
                <a:cs typeface="Calibri"/>
              </a:rPr>
              <a:t>by using </a:t>
            </a:r>
            <a:r>
              <a:rPr sz="1200" spc="-5" dirty="0">
                <a:latin typeface="Calibri"/>
                <a:cs typeface="Calibri"/>
              </a:rPr>
              <a:t>brainwriting sheets prepared in</a:t>
            </a:r>
            <a:r>
              <a:rPr sz="1200" spc="5" dirty="0">
                <a:latin typeface="Calibri"/>
                <a:cs typeface="Calibri"/>
              </a:rPr>
              <a:t> </a:t>
            </a:r>
            <a:r>
              <a:rPr sz="1200" spc="-5" dirty="0">
                <a:latin typeface="Calibri"/>
                <a:cs typeface="Calibri"/>
              </a:rPr>
              <a:t>advance.</a:t>
            </a:r>
            <a:endParaRPr sz="1200">
              <a:latin typeface="Calibri"/>
              <a:cs typeface="Calibri"/>
            </a:endParaRPr>
          </a:p>
          <a:p>
            <a:pPr marL="12700" marR="116839" indent="-635">
              <a:lnSpc>
                <a:spcPct val="101699"/>
              </a:lnSpc>
              <a:spcBef>
                <a:spcPts val="560"/>
              </a:spcBef>
              <a:buFont typeface="Symbol"/>
              <a:buChar char=""/>
              <a:tabLst>
                <a:tab pos="240665" algn="l"/>
                <a:tab pos="241300" algn="l"/>
              </a:tabLst>
            </a:pPr>
            <a:r>
              <a:rPr sz="1200" spc="-5" dirty="0">
                <a:latin typeface="Calibri"/>
                <a:cs typeface="Calibri"/>
              </a:rPr>
              <a:t>Present starter ideas: The leader initiates the process </a:t>
            </a:r>
            <a:r>
              <a:rPr sz="1200" dirty="0">
                <a:latin typeface="Calibri"/>
                <a:cs typeface="Calibri"/>
              </a:rPr>
              <a:t>by </a:t>
            </a:r>
            <a:r>
              <a:rPr sz="1200" spc="-5" dirty="0">
                <a:latin typeface="Calibri"/>
                <a:cs typeface="Calibri"/>
              </a:rPr>
              <a:t>placing several prepared sheets  of paper in the pool in </a:t>
            </a:r>
            <a:r>
              <a:rPr sz="1200" spc="-10" dirty="0">
                <a:latin typeface="Calibri"/>
                <a:cs typeface="Calibri"/>
              </a:rPr>
              <a:t>the </a:t>
            </a:r>
            <a:r>
              <a:rPr sz="1200" spc="-5" dirty="0">
                <a:latin typeface="Calibri"/>
                <a:cs typeface="Calibri"/>
              </a:rPr>
              <a:t>centre of the</a:t>
            </a:r>
            <a:r>
              <a:rPr sz="1200" spc="20" dirty="0">
                <a:latin typeface="Calibri"/>
                <a:cs typeface="Calibri"/>
              </a:rPr>
              <a:t> </a:t>
            </a:r>
            <a:r>
              <a:rPr sz="1200" dirty="0">
                <a:latin typeface="Calibri"/>
                <a:cs typeface="Calibri"/>
              </a:rPr>
              <a:t>table.</a:t>
            </a:r>
            <a:endParaRPr sz="1200">
              <a:latin typeface="Calibri"/>
              <a:cs typeface="Calibri"/>
            </a:endParaRPr>
          </a:p>
          <a:p>
            <a:pPr marL="12700" marR="166370">
              <a:lnSpc>
                <a:spcPct val="101699"/>
              </a:lnSpc>
              <a:spcBef>
                <a:spcPts val="60"/>
              </a:spcBef>
              <a:buFont typeface="Symbol"/>
              <a:buChar char=""/>
              <a:tabLst>
                <a:tab pos="240665" algn="l"/>
                <a:tab pos="241300" algn="l"/>
              </a:tabLst>
            </a:pPr>
            <a:r>
              <a:rPr sz="1200" spc="-5" dirty="0">
                <a:latin typeface="Calibri"/>
                <a:cs typeface="Calibri"/>
              </a:rPr>
              <a:t>Private brainwriting: </a:t>
            </a:r>
            <a:r>
              <a:rPr sz="1200" spc="-10" dirty="0">
                <a:latin typeface="Calibri"/>
                <a:cs typeface="Calibri"/>
              </a:rPr>
              <a:t>Each </a:t>
            </a:r>
            <a:r>
              <a:rPr sz="1200" spc="-5" dirty="0">
                <a:latin typeface="Calibri"/>
                <a:cs typeface="Calibri"/>
              </a:rPr>
              <a:t>group member takes a </a:t>
            </a:r>
            <a:r>
              <a:rPr sz="1200" dirty="0">
                <a:latin typeface="Calibri"/>
                <a:cs typeface="Calibri"/>
              </a:rPr>
              <a:t>sheet, </a:t>
            </a:r>
            <a:r>
              <a:rPr sz="1200" spc="-5" dirty="0">
                <a:latin typeface="Calibri"/>
                <a:cs typeface="Calibri"/>
              </a:rPr>
              <a:t>reads it, and silently </a:t>
            </a:r>
            <a:r>
              <a:rPr sz="1200" dirty="0">
                <a:latin typeface="Calibri"/>
                <a:cs typeface="Calibri"/>
              </a:rPr>
              <a:t>adds his </a:t>
            </a:r>
            <a:r>
              <a:rPr sz="1200" spc="-5" dirty="0">
                <a:latin typeface="Calibri"/>
                <a:cs typeface="Calibri"/>
              </a:rPr>
              <a:t>or  </a:t>
            </a:r>
            <a:r>
              <a:rPr sz="1200" dirty="0">
                <a:latin typeface="Calibri"/>
                <a:cs typeface="Calibri"/>
              </a:rPr>
              <a:t>her </a:t>
            </a:r>
            <a:r>
              <a:rPr sz="1200" spc="-5" dirty="0">
                <a:latin typeface="Calibri"/>
                <a:cs typeface="Calibri"/>
              </a:rPr>
              <a:t>ideas.</a:t>
            </a:r>
            <a:endParaRPr sz="1200">
              <a:latin typeface="Calibri"/>
              <a:cs typeface="Calibri"/>
            </a:endParaRPr>
          </a:p>
          <a:p>
            <a:pPr marL="12700" marR="153035">
              <a:lnSpc>
                <a:spcPct val="101699"/>
              </a:lnSpc>
              <a:spcBef>
                <a:spcPts val="75"/>
              </a:spcBef>
              <a:buFont typeface="Symbol"/>
              <a:buChar char=""/>
              <a:tabLst>
                <a:tab pos="240665" algn="l"/>
                <a:tab pos="241300" algn="l"/>
              </a:tabLst>
            </a:pPr>
            <a:r>
              <a:rPr sz="1200" spc="-5" dirty="0">
                <a:latin typeface="Calibri"/>
                <a:cs typeface="Calibri"/>
              </a:rPr>
              <a:t>Change sheet: When a member runs out of </a:t>
            </a:r>
            <a:r>
              <a:rPr sz="1200" dirty="0">
                <a:latin typeface="Calibri"/>
                <a:cs typeface="Calibri"/>
              </a:rPr>
              <a:t>ideas </a:t>
            </a:r>
            <a:r>
              <a:rPr sz="1200" spc="-5" dirty="0">
                <a:latin typeface="Calibri"/>
                <a:cs typeface="Calibri"/>
              </a:rPr>
              <a:t>or wants </a:t>
            </a:r>
            <a:r>
              <a:rPr sz="1200" dirty="0">
                <a:latin typeface="Calibri"/>
                <a:cs typeface="Calibri"/>
              </a:rPr>
              <a:t>to </a:t>
            </a:r>
            <a:r>
              <a:rPr sz="1200" spc="-5" dirty="0">
                <a:latin typeface="Calibri"/>
                <a:cs typeface="Calibri"/>
              </a:rPr>
              <a:t>have the stimulation of  another’s </a:t>
            </a:r>
            <a:r>
              <a:rPr sz="1200" dirty="0">
                <a:latin typeface="Calibri"/>
                <a:cs typeface="Calibri"/>
              </a:rPr>
              <a:t>ideas, </a:t>
            </a:r>
            <a:r>
              <a:rPr sz="1200" spc="-5" dirty="0">
                <a:latin typeface="Calibri"/>
                <a:cs typeface="Calibri"/>
              </a:rPr>
              <a:t>s/he puts one list back in the centre of the table and takes one returned </a:t>
            </a:r>
            <a:r>
              <a:rPr sz="1200" dirty="0">
                <a:latin typeface="Calibri"/>
                <a:cs typeface="Calibri"/>
              </a:rPr>
              <a:t>by  </a:t>
            </a:r>
            <a:r>
              <a:rPr sz="1200" spc="-5" dirty="0">
                <a:latin typeface="Calibri"/>
                <a:cs typeface="Calibri"/>
              </a:rPr>
              <a:t>another member. After reviewing this new list </a:t>
            </a:r>
            <a:r>
              <a:rPr sz="1200" spc="-10" dirty="0">
                <a:latin typeface="Calibri"/>
                <a:cs typeface="Calibri"/>
              </a:rPr>
              <a:t>s/he </a:t>
            </a:r>
            <a:r>
              <a:rPr sz="1200" spc="-5" dirty="0">
                <a:latin typeface="Calibri"/>
                <a:cs typeface="Calibri"/>
              </a:rPr>
              <a:t>has just selected, </a:t>
            </a:r>
            <a:r>
              <a:rPr sz="1200" dirty="0">
                <a:latin typeface="Calibri"/>
                <a:cs typeface="Calibri"/>
              </a:rPr>
              <a:t>s/he adds </a:t>
            </a:r>
            <a:r>
              <a:rPr sz="1200" spc="-5" dirty="0">
                <a:latin typeface="Calibri"/>
                <a:cs typeface="Calibri"/>
              </a:rPr>
              <a:t>more</a:t>
            </a:r>
            <a:r>
              <a:rPr sz="1200" spc="204" dirty="0">
                <a:latin typeface="Calibri"/>
                <a:cs typeface="Calibri"/>
              </a:rPr>
              <a:t> </a:t>
            </a:r>
            <a:r>
              <a:rPr sz="1200" spc="-5" dirty="0">
                <a:latin typeface="Calibri"/>
                <a:cs typeface="Calibri"/>
              </a:rPr>
              <a:t>ideas.</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Repeat until </a:t>
            </a:r>
            <a:r>
              <a:rPr sz="1200" dirty="0">
                <a:latin typeface="Calibri"/>
                <a:cs typeface="Calibri"/>
              </a:rPr>
              <a:t>ideas </a:t>
            </a:r>
            <a:r>
              <a:rPr sz="1200" spc="-5" dirty="0">
                <a:latin typeface="Calibri"/>
                <a:cs typeface="Calibri"/>
              </a:rPr>
              <a:t>are exhausted. </a:t>
            </a:r>
            <a:r>
              <a:rPr sz="1200" dirty="0">
                <a:latin typeface="Calibri"/>
                <a:cs typeface="Calibri"/>
              </a:rPr>
              <a:t>No </a:t>
            </a:r>
            <a:r>
              <a:rPr sz="1200" spc="-5" dirty="0">
                <a:latin typeface="Calibri"/>
                <a:cs typeface="Calibri"/>
              </a:rPr>
              <a:t>discussion </a:t>
            </a:r>
            <a:r>
              <a:rPr sz="1200" spc="-10" dirty="0">
                <a:latin typeface="Calibri"/>
                <a:cs typeface="Calibri"/>
              </a:rPr>
              <a:t>at </a:t>
            </a:r>
            <a:r>
              <a:rPr sz="1200" spc="-5" dirty="0">
                <a:latin typeface="Calibri"/>
                <a:cs typeface="Calibri"/>
              </a:rPr>
              <a:t>any</a:t>
            </a:r>
            <a:r>
              <a:rPr sz="1200" spc="5" dirty="0">
                <a:latin typeface="Calibri"/>
                <a:cs typeface="Calibri"/>
              </a:rPr>
              <a:t> </a:t>
            </a:r>
            <a:r>
              <a:rPr sz="1200" dirty="0">
                <a:latin typeface="Calibri"/>
                <a:cs typeface="Calibri"/>
              </a:rPr>
              <a:t>stage.</a:t>
            </a:r>
            <a:endParaRPr sz="1200">
              <a:latin typeface="Calibri"/>
              <a:cs typeface="Calibri"/>
            </a:endParaRPr>
          </a:p>
        </p:txBody>
      </p:sp>
      <p:sp>
        <p:nvSpPr>
          <p:cNvPr id="5" name="object 5"/>
          <p:cNvSpPr/>
          <p:nvPr/>
        </p:nvSpPr>
        <p:spPr>
          <a:xfrm>
            <a:off x="986843" y="1626986"/>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101</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22" y="1626096"/>
            <a:ext cx="5833110" cy="4006215"/>
          </a:xfrm>
          <a:prstGeom prst="rect">
            <a:avLst/>
          </a:prstGeom>
        </p:spPr>
        <p:txBody>
          <a:bodyPr vert="horz" wrap="square" lIns="0" tIns="79375" rIns="0" bIns="0" rtlCol="0">
            <a:spAutoFit/>
          </a:bodyPr>
          <a:lstStyle/>
          <a:p>
            <a:pPr marL="12700" algn="just">
              <a:lnSpc>
                <a:spcPct val="100000"/>
              </a:lnSpc>
              <a:spcBef>
                <a:spcPts val="625"/>
              </a:spcBef>
            </a:pPr>
            <a:r>
              <a:rPr sz="1200" b="1" spc="-5" dirty="0">
                <a:latin typeface="Calibri"/>
                <a:cs typeface="Calibri"/>
              </a:rPr>
              <a:t>Kill the “Not invented here”</a:t>
            </a:r>
            <a:r>
              <a:rPr sz="1200" b="1" spc="25" dirty="0">
                <a:latin typeface="Calibri"/>
                <a:cs typeface="Calibri"/>
              </a:rPr>
              <a:t> </a:t>
            </a:r>
            <a:r>
              <a:rPr sz="1200" b="1" spc="-5" dirty="0">
                <a:latin typeface="Calibri"/>
                <a:cs typeface="Calibri"/>
              </a:rPr>
              <a:t>syndrome</a:t>
            </a:r>
            <a:endParaRPr sz="1200">
              <a:latin typeface="Calibri"/>
              <a:cs typeface="Calibri"/>
            </a:endParaRPr>
          </a:p>
          <a:p>
            <a:pPr marL="12700" marR="201295" indent="-635" algn="just">
              <a:lnSpc>
                <a:spcPct val="101699"/>
              </a:lnSpc>
              <a:spcBef>
                <a:spcPts val="505"/>
              </a:spcBef>
            </a:pPr>
            <a:r>
              <a:rPr sz="1200" i="1" spc="-5" dirty="0">
                <a:latin typeface="Calibri"/>
                <a:cs typeface="Calibri"/>
              </a:rPr>
              <a:t>Another impediment </a:t>
            </a:r>
            <a:r>
              <a:rPr sz="1200" i="1" dirty="0">
                <a:latin typeface="Calibri"/>
                <a:cs typeface="Calibri"/>
              </a:rPr>
              <a:t>to </a:t>
            </a:r>
            <a:r>
              <a:rPr sz="1200" i="1" spc="-5" dirty="0">
                <a:latin typeface="Calibri"/>
                <a:cs typeface="Calibri"/>
              </a:rPr>
              <a:t>fast innovation is the belief that we must create </a:t>
            </a:r>
            <a:r>
              <a:rPr sz="1200" i="1" spc="-10" dirty="0">
                <a:latin typeface="Calibri"/>
                <a:cs typeface="Calibri"/>
              </a:rPr>
              <a:t>all </a:t>
            </a:r>
            <a:r>
              <a:rPr sz="1200" i="1" spc="-5" dirty="0">
                <a:latin typeface="Calibri"/>
                <a:cs typeface="Calibri"/>
              </a:rPr>
              <a:t>ideas ourselves.  We have a major emotional roadblock </a:t>
            </a:r>
            <a:r>
              <a:rPr sz="1200" i="1" dirty="0">
                <a:latin typeface="Calibri"/>
                <a:cs typeface="Calibri"/>
              </a:rPr>
              <a:t>to </a:t>
            </a:r>
            <a:r>
              <a:rPr sz="1200" i="1" spc="-5" dirty="0">
                <a:latin typeface="Calibri"/>
                <a:cs typeface="Calibri"/>
              </a:rPr>
              <a:t>stealing</a:t>
            </a:r>
            <a:r>
              <a:rPr sz="1200" i="1" spc="55" dirty="0">
                <a:latin typeface="Calibri"/>
                <a:cs typeface="Calibri"/>
              </a:rPr>
              <a:t> </a:t>
            </a:r>
            <a:r>
              <a:rPr sz="1200" i="1" spc="-5" dirty="0">
                <a:latin typeface="Calibri"/>
                <a:cs typeface="Calibri"/>
              </a:rPr>
              <a:t>ideas.</a:t>
            </a:r>
            <a:endParaRPr sz="1200">
              <a:latin typeface="Calibri"/>
              <a:cs typeface="Calibri"/>
            </a:endParaRPr>
          </a:p>
          <a:p>
            <a:pPr marL="12700" marR="224154" algn="just">
              <a:lnSpc>
                <a:spcPct val="101699"/>
              </a:lnSpc>
              <a:spcBef>
                <a:spcPts val="505"/>
              </a:spcBef>
            </a:pPr>
            <a:r>
              <a:rPr sz="1200" i="1" spc="-5" dirty="0">
                <a:latin typeface="Calibri"/>
                <a:cs typeface="Calibri"/>
              </a:rPr>
              <a:t>We have been taught for years that this is </a:t>
            </a:r>
            <a:r>
              <a:rPr sz="1200" i="1" spc="-10" dirty="0">
                <a:latin typeface="Calibri"/>
                <a:cs typeface="Calibri"/>
              </a:rPr>
              <a:t>wrong. </a:t>
            </a:r>
            <a:r>
              <a:rPr sz="1200" i="1" spc="-5" dirty="0">
                <a:latin typeface="Calibri"/>
                <a:cs typeface="Calibri"/>
              </a:rPr>
              <a:t>We must have original ideas. </a:t>
            </a:r>
            <a:r>
              <a:rPr sz="1200" i="1" dirty="0">
                <a:latin typeface="Calibri"/>
                <a:cs typeface="Calibri"/>
              </a:rPr>
              <a:t>As </a:t>
            </a:r>
            <a:r>
              <a:rPr sz="1200" i="1" spc="-5" dirty="0">
                <a:latin typeface="Calibri"/>
                <a:cs typeface="Calibri"/>
              </a:rPr>
              <a:t>children  we're taught stealing is wrong. But in business that's </a:t>
            </a:r>
            <a:r>
              <a:rPr sz="1200" i="1" spc="-10" dirty="0">
                <a:latin typeface="Calibri"/>
                <a:cs typeface="Calibri"/>
              </a:rPr>
              <a:t>not </a:t>
            </a:r>
            <a:r>
              <a:rPr sz="1200" i="1" spc="-5" dirty="0">
                <a:latin typeface="Calibri"/>
                <a:cs typeface="Calibri"/>
              </a:rPr>
              <a:t>always true. You should "borrow"  unpatented ideas from </a:t>
            </a:r>
            <a:r>
              <a:rPr sz="1200" i="1" spc="-10" dirty="0">
                <a:latin typeface="Calibri"/>
                <a:cs typeface="Calibri"/>
              </a:rPr>
              <a:t>the </a:t>
            </a:r>
            <a:r>
              <a:rPr sz="1200" i="1" spc="-5" dirty="0">
                <a:latin typeface="Calibri"/>
                <a:cs typeface="Calibri"/>
              </a:rPr>
              <a:t>best people </a:t>
            </a:r>
            <a:r>
              <a:rPr sz="1200" i="1" spc="-10" dirty="0">
                <a:latin typeface="Calibri"/>
                <a:cs typeface="Calibri"/>
              </a:rPr>
              <a:t>and </a:t>
            </a:r>
            <a:r>
              <a:rPr sz="1200" i="1" spc="-5" dirty="0">
                <a:latin typeface="Calibri"/>
                <a:cs typeface="Calibri"/>
              </a:rPr>
              <a:t>companies you can find. It's an efficient </a:t>
            </a:r>
            <a:r>
              <a:rPr sz="1200" i="1" spc="-10" dirty="0">
                <a:latin typeface="Calibri"/>
                <a:cs typeface="Calibri"/>
              </a:rPr>
              <a:t>way </a:t>
            </a:r>
            <a:r>
              <a:rPr sz="1200" i="1" spc="-5" dirty="0">
                <a:latin typeface="Calibri"/>
                <a:cs typeface="Calibri"/>
              </a:rPr>
              <a:t>of  satisfying your</a:t>
            </a:r>
            <a:r>
              <a:rPr sz="1200" i="1" dirty="0">
                <a:latin typeface="Calibri"/>
                <a:cs typeface="Calibri"/>
              </a:rPr>
              <a:t> </a:t>
            </a:r>
            <a:r>
              <a:rPr sz="1200" i="1" spc="-5" dirty="0">
                <a:latin typeface="Calibri"/>
                <a:cs typeface="Calibri"/>
              </a:rPr>
              <a:t>customers.</a:t>
            </a:r>
            <a:endParaRPr sz="1200">
              <a:latin typeface="Calibri"/>
              <a:cs typeface="Calibri"/>
            </a:endParaRPr>
          </a:p>
          <a:p>
            <a:pPr marL="12700" marR="182880">
              <a:lnSpc>
                <a:spcPct val="101699"/>
              </a:lnSpc>
              <a:spcBef>
                <a:spcPts val="500"/>
              </a:spcBef>
            </a:pPr>
            <a:r>
              <a:rPr sz="1200" i="1" spc="-5" dirty="0">
                <a:latin typeface="Calibri"/>
                <a:cs typeface="Calibri"/>
              </a:rPr>
              <a:t>The "if it's </a:t>
            </a:r>
            <a:r>
              <a:rPr sz="1200" i="1" spc="-10" dirty="0">
                <a:latin typeface="Calibri"/>
                <a:cs typeface="Calibri"/>
              </a:rPr>
              <a:t>not </a:t>
            </a:r>
            <a:r>
              <a:rPr sz="1200" i="1" spc="-5" dirty="0">
                <a:latin typeface="Calibri"/>
                <a:cs typeface="Calibri"/>
              </a:rPr>
              <a:t>invented </a:t>
            </a:r>
            <a:r>
              <a:rPr sz="1200" i="1" spc="-10" dirty="0">
                <a:latin typeface="Calibri"/>
                <a:cs typeface="Calibri"/>
              </a:rPr>
              <a:t>here </a:t>
            </a:r>
            <a:r>
              <a:rPr sz="1200" i="1" spc="-5" dirty="0">
                <a:latin typeface="Calibri"/>
                <a:cs typeface="Calibri"/>
              </a:rPr>
              <a:t>we won't use </a:t>
            </a:r>
            <a:r>
              <a:rPr sz="1200" i="1" dirty="0">
                <a:latin typeface="Calibri"/>
                <a:cs typeface="Calibri"/>
              </a:rPr>
              <a:t>it" </a:t>
            </a:r>
            <a:r>
              <a:rPr sz="1200" i="1" spc="-5" dirty="0">
                <a:latin typeface="Calibri"/>
                <a:cs typeface="Calibri"/>
              </a:rPr>
              <a:t>syndrome can be fatal. There's nothing wrong  with swiping an unpatented idea if the idea will help you do a </a:t>
            </a:r>
            <a:r>
              <a:rPr sz="1200" i="1" dirty="0">
                <a:latin typeface="Calibri"/>
                <a:cs typeface="Calibri"/>
              </a:rPr>
              <a:t>better </a:t>
            </a:r>
            <a:r>
              <a:rPr sz="1200" i="1" spc="-5" dirty="0">
                <a:latin typeface="Calibri"/>
                <a:cs typeface="Calibri"/>
              </a:rPr>
              <a:t>job serving your  customers.</a:t>
            </a:r>
            <a:endParaRPr sz="1200">
              <a:latin typeface="Calibri"/>
              <a:cs typeface="Calibri"/>
            </a:endParaRPr>
          </a:p>
          <a:p>
            <a:pPr marL="12700" marR="5080">
              <a:lnSpc>
                <a:spcPct val="101699"/>
              </a:lnSpc>
              <a:spcBef>
                <a:spcPts val="505"/>
              </a:spcBef>
            </a:pPr>
            <a:r>
              <a:rPr sz="1200" i="1" dirty="0">
                <a:latin typeface="Calibri"/>
                <a:cs typeface="Calibri"/>
              </a:rPr>
              <a:t>As </a:t>
            </a:r>
            <a:r>
              <a:rPr sz="1200" i="1" spc="-5" dirty="0">
                <a:latin typeface="Calibri"/>
                <a:cs typeface="Calibri"/>
              </a:rPr>
              <a:t>AT&amp;T became more competitively challenged in the early 1980s </a:t>
            </a:r>
            <a:r>
              <a:rPr sz="1200" i="1" spc="-10" dirty="0">
                <a:latin typeface="Calibri"/>
                <a:cs typeface="Calibri"/>
              </a:rPr>
              <a:t>and </a:t>
            </a:r>
            <a:r>
              <a:rPr sz="1200" i="1" spc="-5" dirty="0">
                <a:latin typeface="Calibri"/>
                <a:cs typeface="Calibri"/>
              </a:rPr>
              <a:t>began working hard </a:t>
            </a:r>
            <a:r>
              <a:rPr sz="1200" i="1" dirty="0">
                <a:latin typeface="Calibri"/>
                <a:cs typeface="Calibri"/>
              </a:rPr>
              <a:t>to  </a:t>
            </a:r>
            <a:r>
              <a:rPr sz="1200" i="1" spc="-5" dirty="0">
                <a:latin typeface="Calibri"/>
                <a:cs typeface="Calibri"/>
              </a:rPr>
              <a:t>change the culture in order </a:t>
            </a:r>
            <a:r>
              <a:rPr sz="1200" i="1" dirty="0">
                <a:latin typeface="Calibri"/>
                <a:cs typeface="Calibri"/>
              </a:rPr>
              <a:t>to </a:t>
            </a:r>
            <a:r>
              <a:rPr sz="1200" i="1" spc="-5" dirty="0">
                <a:latin typeface="Calibri"/>
                <a:cs typeface="Calibri"/>
              </a:rPr>
              <a:t>quickly develop </a:t>
            </a:r>
            <a:r>
              <a:rPr sz="1200" i="1" spc="-10" dirty="0">
                <a:latin typeface="Calibri"/>
                <a:cs typeface="Calibri"/>
              </a:rPr>
              <a:t>and </a:t>
            </a:r>
            <a:r>
              <a:rPr sz="1200" i="1" spc="-5" dirty="0">
                <a:latin typeface="Calibri"/>
                <a:cs typeface="Calibri"/>
              </a:rPr>
              <a:t>introduce new products into the market  place, this </a:t>
            </a:r>
            <a:r>
              <a:rPr sz="1200" i="1" spc="-10" dirty="0">
                <a:latin typeface="Calibri"/>
                <a:cs typeface="Calibri"/>
              </a:rPr>
              <a:t>NIH </a:t>
            </a:r>
            <a:r>
              <a:rPr sz="1200" i="1" spc="-5" dirty="0">
                <a:latin typeface="Calibri"/>
                <a:cs typeface="Calibri"/>
              </a:rPr>
              <a:t>syndrome became a</a:t>
            </a:r>
            <a:r>
              <a:rPr sz="1200" i="1" spc="65" dirty="0">
                <a:latin typeface="Calibri"/>
                <a:cs typeface="Calibri"/>
              </a:rPr>
              <a:t> </a:t>
            </a:r>
            <a:r>
              <a:rPr sz="1200" i="1" spc="-5" dirty="0">
                <a:latin typeface="Calibri"/>
                <a:cs typeface="Calibri"/>
              </a:rPr>
              <a:t>burden.</a:t>
            </a:r>
            <a:endParaRPr sz="1200">
              <a:latin typeface="Calibri"/>
              <a:cs typeface="Calibri"/>
            </a:endParaRPr>
          </a:p>
          <a:p>
            <a:pPr marL="12700" marR="38735">
              <a:lnSpc>
                <a:spcPct val="101699"/>
              </a:lnSpc>
              <a:spcBef>
                <a:spcPts val="505"/>
              </a:spcBef>
            </a:pPr>
            <a:r>
              <a:rPr sz="1200" i="1" spc="-10" dirty="0">
                <a:latin typeface="Calibri"/>
                <a:cs typeface="Calibri"/>
              </a:rPr>
              <a:t>One </a:t>
            </a:r>
            <a:r>
              <a:rPr sz="1200" i="1" spc="-5" dirty="0">
                <a:latin typeface="Calibri"/>
                <a:cs typeface="Calibri"/>
              </a:rPr>
              <a:t>lab then created a wonderful way </a:t>
            </a:r>
            <a:r>
              <a:rPr sz="1200" i="1" dirty="0">
                <a:latin typeface="Calibri"/>
                <a:cs typeface="Calibri"/>
              </a:rPr>
              <a:t>to </a:t>
            </a:r>
            <a:r>
              <a:rPr sz="1200" i="1" spc="-5" dirty="0">
                <a:latin typeface="Calibri"/>
                <a:cs typeface="Calibri"/>
              </a:rPr>
              <a:t>break down this barrier </a:t>
            </a:r>
            <a:r>
              <a:rPr sz="1200" i="1" dirty="0">
                <a:latin typeface="Calibri"/>
                <a:cs typeface="Calibri"/>
              </a:rPr>
              <a:t>to </a:t>
            </a:r>
            <a:r>
              <a:rPr sz="1200" i="1" spc="-5" dirty="0">
                <a:latin typeface="Calibri"/>
                <a:cs typeface="Calibri"/>
              </a:rPr>
              <a:t>creativity </a:t>
            </a:r>
            <a:r>
              <a:rPr sz="1200" i="1" spc="-10" dirty="0">
                <a:latin typeface="Calibri"/>
                <a:cs typeface="Calibri"/>
              </a:rPr>
              <a:t>and </a:t>
            </a:r>
            <a:r>
              <a:rPr sz="1200" i="1" spc="-5" dirty="0">
                <a:latin typeface="Calibri"/>
                <a:cs typeface="Calibri"/>
              </a:rPr>
              <a:t>innovation.  They created a new award, the "thief of the </a:t>
            </a:r>
            <a:r>
              <a:rPr sz="1200" i="1" spc="-10" dirty="0">
                <a:latin typeface="Calibri"/>
                <a:cs typeface="Calibri"/>
              </a:rPr>
              <a:t>month." </a:t>
            </a:r>
            <a:r>
              <a:rPr sz="1200" i="1" spc="-5" dirty="0">
                <a:latin typeface="Calibri"/>
                <a:cs typeface="Calibri"/>
              </a:rPr>
              <a:t>Each month they would honor the  individual or team </a:t>
            </a:r>
            <a:r>
              <a:rPr sz="1200" i="1" spc="-10" dirty="0">
                <a:latin typeface="Calibri"/>
                <a:cs typeface="Calibri"/>
              </a:rPr>
              <a:t>who </a:t>
            </a:r>
            <a:r>
              <a:rPr sz="1200" i="1" spc="-5" dirty="0">
                <a:latin typeface="Calibri"/>
                <a:cs typeface="Calibri"/>
              </a:rPr>
              <a:t>stole the best idea from somewhere </a:t>
            </a:r>
            <a:r>
              <a:rPr sz="1200" i="1" dirty="0">
                <a:latin typeface="Calibri"/>
                <a:cs typeface="Calibri"/>
              </a:rPr>
              <a:t>else. </a:t>
            </a:r>
            <a:r>
              <a:rPr sz="1200" i="1" spc="-5" dirty="0">
                <a:latin typeface="Calibri"/>
                <a:cs typeface="Calibri"/>
              </a:rPr>
              <a:t>These "thieves" would be  pictured in the Bell Labs News with a story describing how using these </a:t>
            </a:r>
            <a:r>
              <a:rPr sz="1200" i="1" spc="-10" dirty="0">
                <a:latin typeface="Calibri"/>
                <a:cs typeface="Calibri"/>
              </a:rPr>
              <a:t>ideas </a:t>
            </a:r>
            <a:r>
              <a:rPr sz="1200" i="1" spc="-5" dirty="0">
                <a:latin typeface="Calibri"/>
                <a:cs typeface="Calibri"/>
              </a:rPr>
              <a:t>accelerated the  development process </a:t>
            </a:r>
            <a:r>
              <a:rPr sz="1200" i="1" spc="-10" dirty="0">
                <a:latin typeface="Calibri"/>
                <a:cs typeface="Calibri"/>
              </a:rPr>
              <a:t>and </a:t>
            </a:r>
            <a:r>
              <a:rPr sz="1200" i="1" spc="-5" dirty="0">
                <a:latin typeface="Calibri"/>
                <a:cs typeface="Calibri"/>
              </a:rPr>
              <a:t>reduced unnecessary redundant</a:t>
            </a:r>
            <a:r>
              <a:rPr sz="1200" i="1" spc="60" dirty="0">
                <a:latin typeface="Calibri"/>
                <a:cs typeface="Calibri"/>
              </a:rPr>
              <a:t> </a:t>
            </a:r>
            <a:r>
              <a:rPr sz="1200" i="1" spc="-5" dirty="0">
                <a:latin typeface="Calibri"/>
                <a:cs typeface="Calibri"/>
              </a:rPr>
              <a:t>work.</a:t>
            </a:r>
            <a:endParaRPr sz="1200">
              <a:latin typeface="Calibri"/>
              <a:cs typeface="Calibri"/>
            </a:endParaRPr>
          </a:p>
          <a:p>
            <a:pPr marL="12700">
              <a:lnSpc>
                <a:spcPct val="100000"/>
              </a:lnSpc>
              <a:spcBef>
                <a:spcPts val="525"/>
              </a:spcBef>
            </a:pPr>
            <a:r>
              <a:rPr sz="1200" i="1" spc="-5" dirty="0">
                <a:latin typeface="Calibri"/>
                <a:cs typeface="Calibri"/>
              </a:rPr>
              <a:t>From: Godfrey, </a:t>
            </a:r>
            <a:r>
              <a:rPr sz="1200" i="1" dirty="0">
                <a:latin typeface="Calibri"/>
                <a:cs typeface="Calibri"/>
              </a:rPr>
              <a:t>A. </a:t>
            </a:r>
            <a:r>
              <a:rPr sz="1200" i="1" spc="-5" dirty="0">
                <a:latin typeface="Calibri"/>
                <a:cs typeface="Calibri"/>
              </a:rPr>
              <a:t>B. Creativity, Innovation and Quality. Juran Institute,</a:t>
            </a:r>
            <a:r>
              <a:rPr sz="1200" i="1" spc="65" dirty="0">
                <a:latin typeface="Calibri"/>
                <a:cs typeface="Calibri"/>
              </a:rPr>
              <a:t> </a:t>
            </a:r>
            <a:r>
              <a:rPr sz="1200" i="1" spc="-5" dirty="0">
                <a:latin typeface="Calibri"/>
                <a:cs typeface="Calibri"/>
              </a:rPr>
              <a:t>Inc.</a:t>
            </a:r>
            <a:endParaRPr sz="1200">
              <a:latin typeface="Calibri"/>
              <a:cs typeface="Calibri"/>
            </a:endParaRPr>
          </a:p>
        </p:txBody>
      </p:sp>
      <p:sp>
        <p:nvSpPr>
          <p:cNvPr id="5" name="object 5"/>
          <p:cNvSpPr txBox="1"/>
          <p:nvPr/>
        </p:nvSpPr>
        <p:spPr>
          <a:xfrm>
            <a:off x="816802" y="6072763"/>
            <a:ext cx="175387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7.5 Gordon´s</a:t>
            </a:r>
            <a:r>
              <a:rPr sz="1400" b="1" spc="-65" dirty="0">
                <a:latin typeface="Calibri"/>
                <a:cs typeface="Calibri"/>
              </a:rPr>
              <a:t> </a:t>
            </a:r>
            <a:r>
              <a:rPr sz="1400" b="1" spc="-5" dirty="0">
                <a:latin typeface="Calibri"/>
                <a:cs typeface="Calibri"/>
              </a:rPr>
              <a:t>technique</a:t>
            </a:r>
            <a:endParaRPr sz="1400">
              <a:latin typeface="Calibri"/>
              <a:cs typeface="Calibri"/>
            </a:endParaRPr>
          </a:p>
        </p:txBody>
      </p:sp>
      <p:sp>
        <p:nvSpPr>
          <p:cNvPr id="6" name="object 6"/>
          <p:cNvSpPr txBox="1"/>
          <p:nvPr/>
        </p:nvSpPr>
        <p:spPr>
          <a:xfrm>
            <a:off x="816797" y="7166902"/>
            <a:ext cx="5777230" cy="2200275"/>
          </a:xfrm>
          <a:prstGeom prst="rect">
            <a:avLst/>
          </a:prstGeom>
        </p:spPr>
        <p:txBody>
          <a:bodyPr vert="horz" wrap="square" lIns="0" tIns="8890" rIns="0" bIns="0" rtlCol="0">
            <a:spAutoFit/>
          </a:bodyPr>
          <a:lstStyle/>
          <a:p>
            <a:pPr marL="12700" marR="5080" indent="34925">
              <a:lnSpc>
                <a:spcPct val="101800"/>
              </a:lnSpc>
              <a:spcBef>
                <a:spcPts val="70"/>
              </a:spcBef>
            </a:pPr>
            <a:r>
              <a:rPr sz="1200" spc="-5" dirty="0">
                <a:latin typeface="Calibri"/>
                <a:cs typeface="Calibri"/>
              </a:rPr>
              <a:t>Gordon technique is another method </a:t>
            </a:r>
            <a:r>
              <a:rPr sz="1200" dirty="0">
                <a:latin typeface="Calibri"/>
                <a:cs typeface="Calibri"/>
              </a:rPr>
              <a:t>used for </a:t>
            </a:r>
            <a:r>
              <a:rPr sz="1200" spc="-5" dirty="0">
                <a:latin typeface="Calibri"/>
                <a:cs typeface="Calibri"/>
              </a:rPr>
              <a:t>generating ideas and decision-making. </a:t>
            </a:r>
            <a:r>
              <a:rPr sz="1200" spc="-10" dirty="0">
                <a:latin typeface="Calibri"/>
                <a:cs typeface="Calibri"/>
              </a:rPr>
              <a:t>It </a:t>
            </a:r>
            <a:r>
              <a:rPr sz="1200" spc="-5" dirty="0">
                <a:latin typeface="Calibri"/>
                <a:cs typeface="Calibri"/>
              </a:rPr>
              <a:t>is  closely related </a:t>
            </a:r>
            <a:r>
              <a:rPr sz="1200" dirty="0">
                <a:latin typeface="Calibri"/>
                <a:cs typeface="Calibri"/>
              </a:rPr>
              <a:t>to </a:t>
            </a:r>
            <a:r>
              <a:rPr sz="1200" spc="-5" dirty="0">
                <a:latin typeface="Calibri"/>
                <a:cs typeface="Calibri"/>
              </a:rPr>
              <a:t>brainstorming and many people think that it is a variation </a:t>
            </a:r>
            <a:r>
              <a:rPr sz="1200" spc="-10" dirty="0">
                <a:latin typeface="Calibri"/>
                <a:cs typeface="Calibri"/>
              </a:rPr>
              <a:t>of </a:t>
            </a:r>
            <a:r>
              <a:rPr sz="1200" spc="-5" dirty="0">
                <a:latin typeface="Calibri"/>
                <a:cs typeface="Calibri"/>
              </a:rPr>
              <a:t>the famous  technique. The </a:t>
            </a:r>
            <a:r>
              <a:rPr sz="1200" spc="-10" dirty="0">
                <a:latin typeface="Calibri"/>
                <a:cs typeface="Calibri"/>
              </a:rPr>
              <a:t>main </a:t>
            </a:r>
            <a:r>
              <a:rPr sz="1200" spc="-5" dirty="0">
                <a:latin typeface="Calibri"/>
                <a:cs typeface="Calibri"/>
              </a:rPr>
              <a:t>difference is that the moderator of the group knows </a:t>
            </a:r>
            <a:r>
              <a:rPr sz="1200" dirty="0">
                <a:latin typeface="Calibri"/>
                <a:cs typeface="Calibri"/>
              </a:rPr>
              <a:t>the </a:t>
            </a:r>
            <a:r>
              <a:rPr sz="1200" spc="-5" dirty="0">
                <a:latin typeface="Calibri"/>
                <a:cs typeface="Calibri"/>
              </a:rPr>
              <a:t>exact nature of  </a:t>
            </a:r>
            <a:r>
              <a:rPr sz="1200" dirty="0">
                <a:latin typeface="Calibri"/>
                <a:cs typeface="Calibri"/>
              </a:rPr>
              <a:t>the </a:t>
            </a:r>
            <a:r>
              <a:rPr sz="1200" spc="-5" dirty="0">
                <a:latin typeface="Calibri"/>
                <a:cs typeface="Calibri"/>
              </a:rPr>
              <a:t>problem </a:t>
            </a:r>
            <a:r>
              <a:rPr sz="1200" dirty="0">
                <a:latin typeface="Calibri"/>
                <a:cs typeface="Calibri"/>
              </a:rPr>
              <a:t>under </a:t>
            </a:r>
            <a:r>
              <a:rPr sz="1200" spc="-5" dirty="0">
                <a:latin typeface="Calibri"/>
                <a:cs typeface="Calibri"/>
              </a:rPr>
              <a:t>consideration while </a:t>
            </a:r>
            <a:r>
              <a:rPr sz="1200" dirty="0">
                <a:latin typeface="Calibri"/>
                <a:cs typeface="Calibri"/>
              </a:rPr>
              <a:t>the </a:t>
            </a:r>
            <a:r>
              <a:rPr sz="1200" spc="-5" dirty="0">
                <a:latin typeface="Calibri"/>
                <a:cs typeface="Calibri"/>
              </a:rPr>
              <a:t>participants do not. Leader starts the group  discussion and presents the </a:t>
            </a:r>
            <a:r>
              <a:rPr sz="1200" dirty="0">
                <a:latin typeface="Calibri"/>
                <a:cs typeface="Calibri"/>
              </a:rPr>
              <a:t>true </a:t>
            </a:r>
            <a:r>
              <a:rPr sz="1200" spc="-5" dirty="0">
                <a:latin typeface="Calibri"/>
                <a:cs typeface="Calibri"/>
              </a:rPr>
              <a:t>situation only when </a:t>
            </a:r>
            <a:r>
              <a:rPr sz="1200" dirty="0">
                <a:latin typeface="Calibri"/>
                <a:cs typeface="Calibri"/>
              </a:rPr>
              <a:t>the </a:t>
            </a:r>
            <a:r>
              <a:rPr sz="1200" spc="-5" dirty="0">
                <a:latin typeface="Calibri"/>
                <a:cs typeface="Calibri"/>
              </a:rPr>
              <a:t>participants are </a:t>
            </a:r>
            <a:r>
              <a:rPr sz="1200" spc="-10" dirty="0">
                <a:latin typeface="Calibri"/>
                <a:cs typeface="Calibri"/>
              </a:rPr>
              <a:t>close </a:t>
            </a:r>
            <a:r>
              <a:rPr sz="1200" spc="-5" dirty="0">
                <a:latin typeface="Calibri"/>
                <a:cs typeface="Calibri"/>
              </a:rPr>
              <a:t>to a  satisfactory solution.</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7.5.1 Key points </a:t>
            </a:r>
            <a:r>
              <a:rPr sz="1200" b="1" spc="-10" dirty="0">
                <a:latin typeface="Calibri"/>
                <a:cs typeface="Calibri"/>
              </a:rPr>
              <a:t>of </a:t>
            </a:r>
            <a:r>
              <a:rPr sz="1200" b="1" spc="-5" dirty="0">
                <a:latin typeface="Calibri"/>
                <a:cs typeface="Calibri"/>
              </a:rPr>
              <a:t>the</a:t>
            </a:r>
            <a:r>
              <a:rPr sz="1200" b="1" spc="30" dirty="0">
                <a:latin typeface="Calibri"/>
                <a:cs typeface="Calibri"/>
              </a:rPr>
              <a:t> </a:t>
            </a:r>
            <a:r>
              <a:rPr sz="1200" b="1" spc="-5" dirty="0">
                <a:latin typeface="Calibri"/>
                <a:cs typeface="Calibri"/>
              </a:rPr>
              <a:t>method</a:t>
            </a:r>
            <a:endParaRPr sz="1200">
              <a:latin typeface="Calibri"/>
              <a:cs typeface="Calibri"/>
            </a:endParaRPr>
          </a:p>
          <a:p>
            <a:pPr marL="12700" marR="260350">
              <a:lnSpc>
                <a:spcPct val="101699"/>
              </a:lnSpc>
              <a:spcBef>
                <a:spcPts val="795"/>
              </a:spcBef>
            </a:pPr>
            <a:r>
              <a:rPr sz="1200" spc="-5" dirty="0">
                <a:latin typeface="Calibri"/>
                <a:cs typeface="Calibri"/>
              </a:rPr>
              <a:t>The fundamental point </a:t>
            </a:r>
            <a:r>
              <a:rPr sz="1200" spc="-10" dirty="0">
                <a:latin typeface="Calibri"/>
                <a:cs typeface="Calibri"/>
              </a:rPr>
              <a:t>of </a:t>
            </a:r>
            <a:r>
              <a:rPr sz="1200" spc="-5" dirty="0">
                <a:latin typeface="Calibri"/>
                <a:cs typeface="Calibri"/>
              </a:rPr>
              <a:t>this method is that participants are kept in the dark in order </a:t>
            </a:r>
            <a:r>
              <a:rPr sz="1200" dirty="0">
                <a:latin typeface="Calibri"/>
                <a:cs typeface="Calibri"/>
              </a:rPr>
              <a:t>to  </a:t>
            </a:r>
            <a:r>
              <a:rPr sz="1200" spc="-5" dirty="0">
                <a:latin typeface="Calibri"/>
                <a:cs typeface="Calibri"/>
              </a:rPr>
              <a:t>generate more ideas and suggestions from the very beginning of the session and avoid  generating the “solution” very</a:t>
            </a:r>
            <a:r>
              <a:rPr sz="1200" spc="15" dirty="0">
                <a:latin typeface="Calibri"/>
                <a:cs typeface="Calibri"/>
              </a:rPr>
              <a:t> </a:t>
            </a:r>
            <a:r>
              <a:rPr sz="1200" spc="-5" dirty="0">
                <a:latin typeface="Calibri"/>
                <a:cs typeface="Calibri"/>
              </a:rPr>
              <a:t>soon.</a:t>
            </a:r>
            <a:endParaRPr sz="1200">
              <a:latin typeface="Calibri"/>
              <a:cs typeface="Calibri"/>
            </a:endParaRPr>
          </a:p>
        </p:txBody>
      </p:sp>
      <p:sp>
        <p:nvSpPr>
          <p:cNvPr id="7" name="object 7"/>
          <p:cNvSpPr/>
          <p:nvPr/>
        </p:nvSpPr>
        <p:spPr>
          <a:xfrm>
            <a:off x="913698" y="1130208"/>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48747" y="6500342"/>
            <a:ext cx="438113" cy="4381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7477771"/>
            <a:ext cx="5817235" cy="2481580"/>
          </a:xfrm>
          <a:prstGeom prst="rect">
            <a:avLst/>
          </a:prstGeom>
        </p:spPr>
        <p:txBody>
          <a:bodyPr vert="horz" wrap="square" lIns="0" tIns="9525" rIns="0" bIns="0" rtlCol="0">
            <a:spAutoFit/>
          </a:bodyPr>
          <a:lstStyle/>
          <a:p>
            <a:pPr marL="12700" marR="33655" indent="641350">
              <a:lnSpc>
                <a:spcPct val="101699"/>
              </a:lnSpc>
              <a:spcBef>
                <a:spcPts val="75"/>
              </a:spcBef>
            </a:pPr>
            <a:r>
              <a:rPr sz="1200" spc="-5" dirty="0">
                <a:latin typeface="Calibri"/>
                <a:cs typeface="Calibri"/>
              </a:rPr>
              <a:t>The fishbone diagram can help </a:t>
            </a:r>
            <a:r>
              <a:rPr sz="1200" dirty="0">
                <a:latin typeface="Calibri"/>
                <a:cs typeface="Calibri"/>
              </a:rPr>
              <a:t>to </a:t>
            </a:r>
            <a:r>
              <a:rPr sz="1200" spc="-5" dirty="0">
                <a:latin typeface="Calibri"/>
                <a:cs typeface="Calibri"/>
              </a:rPr>
              <a:t>structure </a:t>
            </a:r>
            <a:r>
              <a:rPr sz="1200" dirty="0">
                <a:latin typeface="Calibri"/>
                <a:cs typeface="Calibri"/>
              </a:rPr>
              <a:t>the </a:t>
            </a:r>
            <a:r>
              <a:rPr sz="1200" spc="-5" dirty="0">
                <a:latin typeface="Calibri"/>
                <a:cs typeface="Calibri"/>
              </a:rPr>
              <a:t>process of identifying possible  causes of a problem. Its possible causes </a:t>
            </a:r>
            <a:r>
              <a:rPr sz="1200" spc="-10" dirty="0">
                <a:latin typeface="Calibri"/>
                <a:cs typeface="Calibri"/>
              </a:rPr>
              <a:t>are </a:t>
            </a:r>
            <a:r>
              <a:rPr sz="1200" spc="-5" dirty="0">
                <a:latin typeface="Calibri"/>
                <a:cs typeface="Calibri"/>
              </a:rPr>
              <a:t>presented </a:t>
            </a:r>
            <a:r>
              <a:rPr sz="1200" spc="-10" dirty="0">
                <a:latin typeface="Calibri"/>
                <a:cs typeface="Calibri"/>
              </a:rPr>
              <a:t>at </a:t>
            </a:r>
            <a:r>
              <a:rPr sz="1200" spc="-5" dirty="0">
                <a:latin typeface="Calibri"/>
                <a:cs typeface="Calibri"/>
              </a:rPr>
              <a:t>various levels </a:t>
            </a:r>
            <a:r>
              <a:rPr sz="1200" spc="-10" dirty="0">
                <a:latin typeface="Calibri"/>
                <a:cs typeface="Calibri"/>
              </a:rPr>
              <a:t>of </a:t>
            </a:r>
            <a:r>
              <a:rPr sz="1200" spc="-5" dirty="0">
                <a:latin typeface="Calibri"/>
                <a:cs typeface="Calibri"/>
              </a:rPr>
              <a:t>detail </a:t>
            </a:r>
            <a:r>
              <a:rPr sz="1200" spc="-10" dirty="0">
                <a:latin typeface="Calibri"/>
                <a:cs typeface="Calibri"/>
              </a:rPr>
              <a:t>in </a:t>
            </a:r>
            <a:r>
              <a:rPr sz="1200" spc="-5" dirty="0">
                <a:latin typeface="Calibri"/>
                <a:cs typeface="Calibri"/>
              </a:rPr>
              <a:t>connected  branches, with the level of detail increasing as </a:t>
            </a:r>
            <a:r>
              <a:rPr sz="1200" spc="-10" dirty="0">
                <a:latin typeface="Calibri"/>
                <a:cs typeface="Calibri"/>
              </a:rPr>
              <a:t>the </a:t>
            </a:r>
            <a:r>
              <a:rPr sz="1200" spc="-5" dirty="0">
                <a:latin typeface="Calibri"/>
                <a:cs typeface="Calibri"/>
              </a:rPr>
              <a:t>branch goes outward. An outer branch is a  cause </a:t>
            </a:r>
            <a:r>
              <a:rPr sz="1200" spc="-10" dirty="0">
                <a:latin typeface="Calibri"/>
                <a:cs typeface="Calibri"/>
              </a:rPr>
              <a:t>of </a:t>
            </a:r>
            <a:r>
              <a:rPr sz="1200" spc="-5" dirty="0">
                <a:latin typeface="Calibri"/>
                <a:cs typeface="Calibri"/>
              </a:rPr>
              <a:t>the inner branch it is attached </a:t>
            </a:r>
            <a:r>
              <a:rPr sz="1200" dirty="0">
                <a:latin typeface="Calibri"/>
                <a:cs typeface="Calibri"/>
              </a:rPr>
              <a:t>to. </a:t>
            </a:r>
            <a:r>
              <a:rPr sz="1200" spc="-5" dirty="0">
                <a:latin typeface="Calibri"/>
                <a:cs typeface="Calibri"/>
              </a:rPr>
              <a:t>Thus, </a:t>
            </a:r>
            <a:r>
              <a:rPr sz="1200" dirty="0">
                <a:latin typeface="Calibri"/>
                <a:cs typeface="Calibri"/>
              </a:rPr>
              <a:t>the </a:t>
            </a:r>
            <a:r>
              <a:rPr sz="1200" spc="-5" dirty="0">
                <a:latin typeface="Calibri"/>
                <a:cs typeface="Calibri"/>
              </a:rPr>
              <a:t>outermost branches usually indicate </a:t>
            </a:r>
            <a:r>
              <a:rPr sz="1200" dirty="0">
                <a:latin typeface="Calibri"/>
                <a:cs typeface="Calibri"/>
              </a:rPr>
              <a:t>the  </a:t>
            </a:r>
            <a:r>
              <a:rPr sz="1200" spc="-5" dirty="0">
                <a:latin typeface="Calibri"/>
                <a:cs typeface="Calibri"/>
              </a:rPr>
              <a:t>root causes </a:t>
            </a:r>
            <a:r>
              <a:rPr sz="1200" spc="-10" dirty="0">
                <a:latin typeface="Calibri"/>
                <a:cs typeface="Calibri"/>
              </a:rPr>
              <a:t>of </a:t>
            </a:r>
            <a:r>
              <a:rPr sz="1200" spc="-5" dirty="0">
                <a:latin typeface="Calibri"/>
                <a:cs typeface="Calibri"/>
              </a:rPr>
              <a:t>the</a:t>
            </a:r>
            <a:r>
              <a:rPr sz="1200" spc="20" dirty="0">
                <a:latin typeface="Calibri"/>
                <a:cs typeface="Calibri"/>
              </a:rPr>
              <a:t> </a:t>
            </a:r>
            <a:r>
              <a:rPr sz="1200" spc="-5" dirty="0">
                <a:latin typeface="Calibri"/>
                <a:cs typeface="Calibri"/>
              </a:rPr>
              <a:t>problem.</a:t>
            </a:r>
            <a:endParaRPr sz="1200">
              <a:latin typeface="Calibri"/>
              <a:cs typeface="Calibri"/>
            </a:endParaRPr>
          </a:p>
          <a:p>
            <a:pPr marL="12700" marR="5080">
              <a:lnSpc>
                <a:spcPct val="101699"/>
              </a:lnSpc>
              <a:spcBef>
                <a:spcPts val="1005"/>
              </a:spcBef>
            </a:pPr>
            <a:r>
              <a:rPr sz="1200" spc="-5" dirty="0">
                <a:latin typeface="Calibri"/>
                <a:cs typeface="Calibri"/>
              </a:rPr>
              <a:t>The diagram encourages </a:t>
            </a:r>
            <a:r>
              <a:rPr sz="1200" dirty="0">
                <a:latin typeface="Calibri"/>
                <a:cs typeface="Calibri"/>
              </a:rPr>
              <a:t>the </a:t>
            </a:r>
            <a:r>
              <a:rPr sz="1200" spc="-5" dirty="0">
                <a:latin typeface="Calibri"/>
                <a:cs typeface="Calibri"/>
              </a:rPr>
              <a:t>development </a:t>
            </a:r>
            <a:r>
              <a:rPr sz="1200" spc="-10" dirty="0">
                <a:latin typeface="Calibri"/>
                <a:cs typeface="Calibri"/>
              </a:rPr>
              <a:t>of an in </a:t>
            </a:r>
            <a:r>
              <a:rPr sz="1200" spc="-5" dirty="0">
                <a:latin typeface="Calibri"/>
                <a:cs typeface="Calibri"/>
              </a:rPr>
              <a:t>depth and objective representation  ensuring all participants keep </a:t>
            </a:r>
            <a:r>
              <a:rPr sz="1200" spc="-10" dirty="0">
                <a:latin typeface="Calibri"/>
                <a:cs typeface="Calibri"/>
              </a:rPr>
              <a:t>on </a:t>
            </a:r>
            <a:r>
              <a:rPr sz="1200" spc="-5" dirty="0">
                <a:latin typeface="Calibri"/>
                <a:cs typeface="Calibri"/>
              </a:rPr>
              <a:t>track. It discourages partial or premature solutions, and  shows the relative importance and inter-relationships between different parts </a:t>
            </a:r>
            <a:r>
              <a:rPr sz="1200" spc="-10" dirty="0">
                <a:latin typeface="Calibri"/>
                <a:cs typeface="Calibri"/>
              </a:rPr>
              <a:t>of </a:t>
            </a:r>
            <a:r>
              <a:rPr sz="1200" spc="-5" dirty="0">
                <a:latin typeface="Calibri"/>
                <a:cs typeface="Calibri"/>
              </a:rPr>
              <a:t>a problem.  The Ishikawa Diagram is employed </a:t>
            </a:r>
            <a:r>
              <a:rPr sz="1200" dirty="0">
                <a:latin typeface="Calibri"/>
                <a:cs typeface="Calibri"/>
              </a:rPr>
              <a:t>by </a:t>
            </a:r>
            <a:r>
              <a:rPr sz="1200" spc="-5" dirty="0">
                <a:latin typeface="Calibri"/>
                <a:cs typeface="Calibri"/>
              </a:rPr>
              <a:t>a problem-solving team as a tool </a:t>
            </a:r>
            <a:r>
              <a:rPr sz="1200" dirty="0">
                <a:latin typeface="Calibri"/>
                <a:cs typeface="Calibri"/>
              </a:rPr>
              <a:t>for </a:t>
            </a:r>
            <a:r>
              <a:rPr sz="1200" spc="-5" dirty="0">
                <a:latin typeface="Calibri"/>
                <a:cs typeface="Calibri"/>
              </a:rPr>
              <a:t>collating all </a:t>
            </a:r>
            <a:r>
              <a:rPr sz="1200" dirty="0">
                <a:latin typeface="Calibri"/>
                <a:cs typeface="Calibri"/>
              </a:rPr>
              <a:t>inputs  </a:t>
            </a:r>
            <a:r>
              <a:rPr sz="1200" spc="-5" dirty="0">
                <a:latin typeface="Calibri"/>
                <a:cs typeface="Calibri"/>
              </a:rPr>
              <a:t>(as </a:t>
            </a:r>
            <a:r>
              <a:rPr sz="1200" dirty="0">
                <a:latin typeface="Calibri"/>
                <a:cs typeface="Calibri"/>
              </a:rPr>
              <a:t>to </a:t>
            </a:r>
            <a:r>
              <a:rPr sz="1200" spc="-5" dirty="0">
                <a:latin typeface="Calibri"/>
                <a:cs typeface="Calibri"/>
              </a:rPr>
              <a:t>what </a:t>
            </a:r>
            <a:r>
              <a:rPr sz="1200" spc="-10" dirty="0">
                <a:latin typeface="Calibri"/>
                <a:cs typeface="Calibri"/>
              </a:rPr>
              <a:t>are </a:t>
            </a:r>
            <a:r>
              <a:rPr sz="1200" dirty="0">
                <a:latin typeface="Calibri"/>
                <a:cs typeface="Calibri"/>
              </a:rPr>
              <a:t>the </a:t>
            </a:r>
            <a:r>
              <a:rPr sz="1200" spc="-5" dirty="0">
                <a:latin typeface="Calibri"/>
                <a:cs typeface="Calibri"/>
              </a:rPr>
              <a:t>causes of the problem </a:t>
            </a:r>
            <a:r>
              <a:rPr sz="1200" dirty="0">
                <a:latin typeface="Calibri"/>
                <a:cs typeface="Calibri"/>
              </a:rPr>
              <a:t>they </a:t>
            </a:r>
            <a:r>
              <a:rPr sz="1200" spc="-10" dirty="0">
                <a:latin typeface="Calibri"/>
                <a:cs typeface="Calibri"/>
              </a:rPr>
              <a:t>are </a:t>
            </a:r>
            <a:r>
              <a:rPr sz="1200" spc="-5" dirty="0">
                <a:latin typeface="Calibri"/>
                <a:cs typeface="Calibri"/>
              </a:rPr>
              <a:t>addressing) systematically and</a:t>
            </a:r>
            <a:r>
              <a:rPr sz="1200" spc="165" dirty="0">
                <a:latin typeface="Calibri"/>
                <a:cs typeface="Calibri"/>
              </a:rPr>
              <a:t> </a:t>
            </a:r>
            <a:r>
              <a:rPr sz="1200" spc="-5" dirty="0">
                <a:latin typeface="Calibri"/>
                <a:cs typeface="Calibri"/>
              </a:rPr>
              <a:t>graphically,</a:t>
            </a:r>
            <a:endParaRPr sz="1200">
              <a:latin typeface="Calibri"/>
              <a:cs typeface="Calibri"/>
            </a:endParaRPr>
          </a:p>
          <a:p>
            <a:pPr>
              <a:lnSpc>
                <a:spcPct val="100000"/>
              </a:lnSpc>
            </a:pPr>
            <a:endParaRPr sz="1200">
              <a:latin typeface="Calibri"/>
              <a:cs typeface="Calibri"/>
            </a:endParaRPr>
          </a:p>
          <a:p>
            <a:pPr marL="149225">
              <a:lnSpc>
                <a:spcPct val="100000"/>
              </a:lnSpc>
              <a:spcBef>
                <a:spcPts val="1050"/>
              </a:spcBef>
            </a:pPr>
            <a:r>
              <a:rPr sz="1000" b="1" spc="-5" dirty="0">
                <a:latin typeface="Calibri"/>
                <a:cs typeface="Calibri"/>
              </a:rPr>
              <a:t>102</a:t>
            </a:r>
            <a:endParaRPr sz="1000">
              <a:latin typeface="Calibri"/>
              <a:cs typeface="Calibri"/>
            </a:endParaRPr>
          </a:p>
        </p:txBody>
      </p:sp>
      <p:sp>
        <p:nvSpPr>
          <p:cNvPr id="3" name="object 3"/>
          <p:cNvSpPr txBox="1"/>
          <p:nvPr/>
        </p:nvSpPr>
        <p:spPr>
          <a:xfrm>
            <a:off x="888424" y="570066"/>
            <a:ext cx="5834380" cy="333375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29539">
              <a:lnSpc>
                <a:spcPct val="101699"/>
              </a:lnSpc>
            </a:pPr>
            <a:r>
              <a:rPr sz="1200" spc="-5" dirty="0">
                <a:latin typeface="Calibri"/>
                <a:cs typeface="Calibri"/>
              </a:rPr>
              <a:t>The first and most difficult task of the leader is </a:t>
            </a:r>
            <a:r>
              <a:rPr sz="1200" dirty="0">
                <a:latin typeface="Calibri"/>
                <a:cs typeface="Calibri"/>
              </a:rPr>
              <a:t>to </a:t>
            </a:r>
            <a:r>
              <a:rPr sz="1200" spc="-5" dirty="0">
                <a:latin typeface="Calibri"/>
                <a:cs typeface="Calibri"/>
              </a:rPr>
              <a:t>select a topic for discussion. The subject  must </a:t>
            </a:r>
            <a:r>
              <a:rPr sz="1200" dirty="0">
                <a:latin typeface="Calibri"/>
                <a:cs typeface="Calibri"/>
              </a:rPr>
              <a:t>be </a:t>
            </a:r>
            <a:r>
              <a:rPr sz="1200" spc="-5" dirty="0">
                <a:latin typeface="Calibri"/>
                <a:cs typeface="Calibri"/>
              </a:rPr>
              <a:t>closely related to the problem </a:t>
            </a:r>
            <a:r>
              <a:rPr sz="1200" spc="-10" dirty="0">
                <a:latin typeface="Calibri"/>
                <a:cs typeface="Calibri"/>
              </a:rPr>
              <a:t>at </a:t>
            </a:r>
            <a:r>
              <a:rPr sz="1200" spc="-5" dirty="0">
                <a:latin typeface="Calibri"/>
                <a:cs typeface="Calibri"/>
              </a:rPr>
              <a:t>hand, but its exact nature must not </a:t>
            </a:r>
            <a:r>
              <a:rPr sz="1200" dirty="0">
                <a:latin typeface="Calibri"/>
                <a:cs typeface="Calibri"/>
              </a:rPr>
              <a:t>be </a:t>
            </a:r>
            <a:r>
              <a:rPr sz="1200" spc="-5" dirty="0">
                <a:latin typeface="Calibri"/>
                <a:cs typeface="Calibri"/>
              </a:rPr>
              <a:t>revealed.  Usually, this subject will </a:t>
            </a:r>
            <a:r>
              <a:rPr sz="1200" dirty="0">
                <a:latin typeface="Calibri"/>
                <a:cs typeface="Calibri"/>
              </a:rPr>
              <a:t>be </a:t>
            </a:r>
            <a:r>
              <a:rPr sz="1200" spc="-5" dirty="0">
                <a:latin typeface="Calibri"/>
                <a:cs typeface="Calibri"/>
              </a:rPr>
              <a:t>a physical principle which is related </a:t>
            </a:r>
            <a:r>
              <a:rPr sz="1200" dirty="0">
                <a:latin typeface="Calibri"/>
                <a:cs typeface="Calibri"/>
              </a:rPr>
              <a:t>to </a:t>
            </a:r>
            <a:r>
              <a:rPr sz="1200" spc="-5" dirty="0">
                <a:latin typeface="Calibri"/>
                <a:cs typeface="Calibri"/>
              </a:rPr>
              <a:t>the problem that must </a:t>
            </a:r>
            <a:r>
              <a:rPr sz="1200" dirty="0">
                <a:latin typeface="Calibri"/>
                <a:cs typeface="Calibri"/>
              </a:rPr>
              <a:t>be  </a:t>
            </a:r>
            <a:r>
              <a:rPr sz="1200" spc="-5" dirty="0">
                <a:latin typeface="Calibri"/>
                <a:cs typeface="Calibri"/>
              </a:rPr>
              <a:t>solved.</a:t>
            </a:r>
            <a:endParaRPr sz="1200">
              <a:latin typeface="Calibri"/>
              <a:cs typeface="Calibri"/>
            </a:endParaRPr>
          </a:p>
          <a:p>
            <a:pPr marL="12700" marR="5080">
              <a:lnSpc>
                <a:spcPct val="101800"/>
              </a:lnSpc>
              <a:spcBef>
                <a:spcPts val="994"/>
              </a:spcBef>
            </a:pPr>
            <a:r>
              <a:rPr sz="1200" spc="-5" dirty="0">
                <a:latin typeface="Calibri"/>
                <a:cs typeface="Calibri"/>
              </a:rPr>
              <a:t>Gordon believes that there is </a:t>
            </a:r>
            <a:r>
              <a:rPr sz="1200" dirty="0">
                <a:latin typeface="Calibri"/>
                <a:cs typeface="Calibri"/>
              </a:rPr>
              <a:t>danger </a:t>
            </a:r>
            <a:r>
              <a:rPr sz="1200" spc="-5" dirty="0">
                <a:latin typeface="Calibri"/>
                <a:cs typeface="Calibri"/>
              </a:rPr>
              <a:t>in a typical brainstorming session of a participant  becoming convinced that one of the ideas </a:t>
            </a:r>
            <a:r>
              <a:rPr sz="1200" dirty="0">
                <a:latin typeface="Calibri"/>
                <a:cs typeface="Calibri"/>
              </a:rPr>
              <a:t>he </a:t>
            </a:r>
            <a:r>
              <a:rPr sz="1200" spc="-5" dirty="0">
                <a:latin typeface="Calibri"/>
                <a:cs typeface="Calibri"/>
              </a:rPr>
              <a:t>has </a:t>
            </a:r>
            <a:r>
              <a:rPr sz="1200" dirty="0">
                <a:latin typeface="Calibri"/>
                <a:cs typeface="Calibri"/>
              </a:rPr>
              <a:t>proposed </a:t>
            </a:r>
            <a:r>
              <a:rPr sz="1200" spc="-5" dirty="0">
                <a:latin typeface="Calibri"/>
                <a:cs typeface="Calibri"/>
              </a:rPr>
              <a:t>is the best possible solution </a:t>
            </a:r>
            <a:r>
              <a:rPr sz="1200" dirty="0">
                <a:latin typeface="Calibri"/>
                <a:cs typeface="Calibri"/>
              </a:rPr>
              <a:t>to </a:t>
            </a:r>
            <a:r>
              <a:rPr sz="1200" spc="-5" dirty="0">
                <a:latin typeface="Calibri"/>
                <a:cs typeface="Calibri"/>
              </a:rPr>
              <a:t>the  problem. Consequently, participant may cease producing additional </a:t>
            </a:r>
            <a:r>
              <a:rPr sz="1200" dirty="0">
                <a:latin typeface="Calibri"/>
                <a:cs typeface="Calibri"/>
              </a:rPr>
              <a:t>ideas, </a:t>
            </a:r>
            <a:r>
              <a:rPr sz="1200" spc="-5" dirty="0">
                <a:latin typeface="Calibri"/>
                <a:cs typeface="Calibri"/>
              </a:rPr>
              <a:t>and devote </a:t>
            </a:r>
            <a:r>
              <a:rPr sz="1200" dirty="0">
                <a:latin typeface="Calibri"/>
                <a:cs typeface="Calibri"/>
              </a:rPr>
              <a:t>his </a:t>
            </a:r>
            <a:r>
              <a:rPr sz="1200" spc="-5" dirty="0">
                <a:latin typeface="Calibri"/>
                <a:cs typeface="Calibri"/>
              </a:rPr>
              <a:t>/  </a:t>
            </a:r>
            <a:r>
              <a:rPr sz="1200" dirty="0">
                <a:latin typeface="Calibri"/>
                <a:cs typeface="Calibri"/>
              </a:rPr>
              <a:t>her </a:t>
            </a:r>
            <a:r>
              <a:rPr sz="1200" spc="-5" dirty="0">
                <a:latin typeface="Calibri"/>
                <a:cs typeface="Calibri"/>
              </a:rPr>
              <a:t>energies to defending and </a:t>
            </a:r>
            <a:r>
              <a:rPr sz="1200" dirty="0">
                <a:latin typeface="Calibri"/>
                <a:cs typeface="Calibri"/>
              </a:rPr>
              <a:t>selling his </a:t>
            </a:r>
            <a:r>
              <a:rPr sz="1200" spc="-5" dirty="0">
                <a:latin typeface="Calibri"/>
                <a:cs typeface="Calibri"/>
              </a:rPr>
              <a:t>"creation”. On the contrary, </a:t>
            </a:r>
            <a:r>
              <a:rPr sz="1200" spc="-10" dirty="0">
                <a:latin typeface="Calibri"/>
                <a:cs typeface="Calibri"/>
              </a:rPr>
              <a:t>Gordon </a:t>
            </a:r>
            <a:r>
              <a:rPr sz="1200" spc="-5" dirty="0">
                <a:latin typeface="Calibri"/>
                <a:cs typeface="Calibri"/>
              </a:rPr>
              <a:t>technique  avoids this danger since there can </a:t>
            </a:r>
            <a:r>
              <a:rPr sz="1200" dirty="0">
                <a:latin typeface="Calibri"/>
                <a:cs typeface="Calibri"/>
              </a:rPr>
              <a:t>be no </a:t>
            </a:r>
            <a:r>
              <a:rPr sz="1200" spc="-5" dirty="0">
                <a:latin typeface="Calibri"/>
                <a:cs typeface="Calibri"/>
              </a:rPr>
              <a:t>best solution proposed for a problem that has never  </a:t>
            </a:r>
            <a:r>
              <a:rPr sz="1200" dirty="0">
                <a:latin typeface="Calibri"/>
                <a:cs typeface="Calibri"/>
              </a:rPr>
              <a:t>been</a:t>
            </a:r>
            <a:r>
              <a:rPr sz="1200" spc="-10" dirty="0">
                <a:latin typeface="Calibri"/>
                <a:cs typeface="Calibri"/>
              </a:rPr>
              <a:t> </a:t>
            </a:r>
            <a:r>
              <a:rPr sz="1200" spc="-5" dirty="0">
                <a:latin typeface="Calibri"/>
                <a:cs typeface="Calibri"/>
              </a:rPr>
              <a:t>stated.</a:t>
            </a:r>
            <a:endParaRPr sz="1200">
              <a:latin typeface="Calibri"/>
              <a:cs typeface="Calibri"/>
            </a:endParaRPr>
          </a:p>
          <a:p>
            <a:pPr marL="12700" marR="26670">
              <a:lnSpc>
                <a:spcPct val="101699"/>
              </a:lnSpc>
              <a:spcBef>
                <a:spcPts val="994"/>
              </a:spcBef>
            </a:pPr>
            <a:r>
              <a:rPr sz="1200" spc="-5" dirty="0">
                <a:latin typeface="Calibri"/>
                <a:cs typeface="Calibri"/>
              </a:rPr>
              <a:t>Additionally, leader </a:t>
            </a:r>
            <a:r>
              <a:rPr sz="1200" dirty="0">
                <a:latin typeface="Calibri"/>
                <a:cs typeface="Calibri"/>
              </a:rPr>
              <a:t>does </a:t>
            </a:r>
            <a:r>
              <a:rPr sz="1200" spc="-5" dirty="0">
                <a:latin typeface="Calibri"/>
                <a:cs typeface="Calibri"/>
              </a:rPr>
              <a:t>not provide any specific towards a specific problem and participants  discuss broadly, talking about </a:t>
            </a:r>
            <a:r>
              <a:rPr sz="1200" dirty="0">
                <a:latin typeface="Calibri"/>
                <a:cs typeface="Calibri"/>
              </a:rPr>
              <a:t>the </a:t>
            </a:r>
            <a:r>
              <a:rPr sz="1200" spc="-5" dirty="0">
                <a:latin typeface="Calibri"/>
                <a:cs typeface="Calibri"/>
              </a:rPr>
              <a:t>problem but never getting anywhere. Although </a:t>
            </a:r>
            <a:r>
              <a:rPr sz="1200" spc="-10" dirty="0">
                <a:latin typeface="Calibri"/>
                <a:cs typeface="Calibri"/>
              </a:rPr>
              <a:t>it </a:t>
            </a:r>
            <a:r>
              <a:rPr sz="1200" spc="-5" dirty="0">
                <a:latin typeface="Calibri"/>
                <a:cs typeface="Calibri"/>
              </a:rPr>
              <a:t>seems  time wasting, </a:t>
            </a:r>
            <a:r>
              <a:rPr sz="1200" dirty="0">
                <a:latin typeface="Calibri"/>
                <a:cs typeface="Calibri"/>
              </a:rPr>
              <a:t>the </a:t>
            </a:r>
            <a:r>
              <a:rPr sz="1200" spc="-5" dirty="0">
                <a:latin typeface="Calibri"/>
                <a:cs typeface="Calibri"/>
              </a:rPr>
              <a:t>beneficial point of this technique is that participants usually cover aspects  which it would never discuss them </a:t>
            </a:r>
            <a:r>
              <a:rPr sz="1200" spc="-10" dirty="0">
                <a:latin typeface="Calibri"/>
                <a:cs typeface="Calibri"/>
              </a:rPr>
              <a:t>if </a:t>
            </a:r>
            <a:r>
              <a:rPr sz="1200" spc="-5" dirty="0">
                <a:latin typeface="Calibri"/>
                <a:cs typeface="Calibri"/>
              </a:rPr>
              <a:t>they </a:t>
            </a:r>
            <a:r>
              <a:rPr sz="1200" dirty="0">
                <a:latin typeface="Calibri"/>
                <a:cs typeface="Calibri"/>
              </a:rPr>
              <a:t>did </a:t>
            </a:r>
            <a:r>
              <a:rPr sz="1200" spc="-5" dirty="0">
                <a:latin typeface="Calibri"/>
                <a:cs typeface="Calibri"/>
              </a:rPr>
              <a:t>know </a:t>
            </a:r>
            <a:r>
              <a:rPr sz="1200" dirty="0">
                <a:latin typeface="Calibri"/>
                <a:cs typeface="Calibri"/>
              </a:rPr>
              <a:t>the </a:t>
            </a:r>
            <a:r>
              <a:rPr sz="1200" spc="-5" dirty="0">
                <a:latin typeface="Calibri"/>
                <a:cs typeface="Calibri"/>
              </a:rPr>
              <a:t>specific</a:t>
            </a:r>
            <a:r>
              <a:rPr sz="1200" spc="75" dirty="0">
                <a:latin typeface="Calibri"/>
                <a:cs typeface="Calibri"/>
              </a:rPr>
              <a:t> </a:t>
            </a:r>
            <a:r>
              <a:rPr sz="1200" spc="-5" dirty="0">
                <a:latin typeface="Calibri"/>
                <a:cs typeface="Calibri"/>
              </a:rPr>
              <a:t>problem.</a:t>
            </a:r>
            <a:endParaRPr sz="1200">
              <a:latin typeface="Calibri"/>
              <a:cs typeface="Calibri"/>
            </a:endParaRPr>
          </a:p>
        </p:txBody>
      </p:sp>
      <p:sp>
        <p:nvSpPr>
          <p:cNvPr id="4" name="object 4"/>
          <p:cNvSpPr txBox="1"/>
          <p:nvPr/>
        </p:nvSpPr>
        <p:spPr>
          <a:xfrm>
            <a:off x="888409" y="4398048"/>
            <a:ext cx="5852160" cy="1857375"/>
          </a:xfrm>
          <a:prstGeom prst="rect">
            <a:avLst/>
          </a:prstGeom>
        </p:spPr>
        <p:txBody>
          <a:bodyPr vert="horz" wrap="square" lIns="0" tIns="85725" rIns="0" bIns="0" rtlCol="0">
            <a:spAutoFit/>
          </a:bodyPr>
          <a:lstStyle/>
          <a:p>
            <a:pPr marL="654050">
              <a:lnSpc>
                <a:spcPct val="100000"/>
              </a:lnSpc>
              <a:spcBef>
                <a:spcPts val="675"/>
              </a:spcBef>
            </a:pPr>
            <a:r>
              <a:rPr sz="1200" spc="-5" dirty="0">
                <a:latin typeface="Calibri"/>
                <a:cs typeface="Calibri"/>
              </a:rPr>
              <a:t>The following problem situations are examples </a:t>
            </a:r>
            <a:r>
              <a:rPr sz="1200" spc="-10" dirty="0">
                <a:latin typeface="Calibri"/>
                <a:cs typeface="Calibri"/>
              </a:rPr>
              <a:t>of </a:t>
            </a:r>
            <a:r>
              <a:rPr sz="1200" spc="-5" dirty="0">
                <a:latin typeface="Calibri"/>
                <a:cs typeface="Calibri"/>
              </a:rPr>
              <a:t>how </a:t>
            </a:r>
            <a:r>
              <a:rPr sz="1200" dirty="0">
                <a:latin typeface="Calibri"/>
                <a:cs typeface="Calibri"/>
              </a:rPr>
              <a:t>this </a:t>
            </a:r>
            <a:r>
              <a:rPr sz="1200" spc="-5" dirty="0">
                <a:latin typeface="Calibri"/>
                <a:cs typeface="Calibri"/>
              </a:rPr>
              <a:t>technique</a:t>
            </a:r>
            <a:r>
              <a:rPr sz="1200" spc="50" dirty="0">
                <a:latin typeface="Calibri"/>
                <a:cs typeface="Calibri"/>
              </a:rPr>
              <a:t> </a:t>
            </a:r>
            <a:r>
              <a:rPr sz="1200" spc="-10" dirty="0">
                <a:latin typeface="Calibri"/>
                <a:cs typeface="Calibri"/>
              </a:rPr>
              <a:t>works:</a:t>
            </a:r>
            <a:endParaRPr sz="1200">
              <a:latin typeface="Calibri"/>
              <a:cs typeface="Calibri"/>
            </a:endParaRPr>
          </a:p>
          <a:p>
            <a:pPr marL="12700" marR="119380">
              <a:lnSpc>
                <a:spcPct val="102499"/>
              </a:lnSpc>
              <a:spcBef>
                <a:spcPts val="540"/>
              </a:spcBef>
              <a:buFont typeface="Symbol"/>
              <a:buChar char=""/>
              <a:tabLst>
                <a:tab pos="240665" algn="l"/>
                <a:tab pos="241300" algn="l"/>
              </a:tabLst>
            </a:pPr>
            <a:r>
              <a:rPr sz="1200" spc="-5" dirty="0">
                <a:latin typeface="Calibri"/>
                <a:cs typeface="Calibri"/>
              </a:rPr>
              <a:t>The problem is one </a:t>
            </a:r>
            <a:r>
              <a:rPr sz="1200" spc="-10" dirty="0">
                <a:latin typeface="Calibri"/>
                <a:cs typeface="Calibri"/>
              </a:rPr>
              <a:t>of </a:t>
            </a:r>
            <a:r>
              <a:rPr sz="1200" spc="-5" dirty="0">
                <a:latin typeface="Calibri"/>
                <a:cs typeface="Calibri"/>
              </a:rPr>
              <a:t>seeking solutions to the parking problem of a large city. The </a:t>
            </a:r>
            <a:r>
              <a:rPr sz="1200" spc="-10" dirty="0">
                <a:latin typeface="Calibri"/>
                <a:cs typeface="Calibri"/>
              </a:rPr>
              <a:t>group  </a:t>
            </a:r>
            <a:r>
              <a:rPr sz="1200" dirty="0">
                <a:latin typeface="Calibri"/>
                <a:cs typeface="Calibri"/>
              </a:rPr>
              <a:t>leader </a:t>
            </a:r>
            <a:r>
              <a:rPr sz="1200" spc="-5" dirty="0">
                <a:latin typeface="Calibri"/>
                <a:cs typeface="Calibri"/>
              </a:rPr>
              <a:t>could start the session </a:t>
            </a:r>
            <a:r>
              <a:rPr sz="1200" dirty="0">
                <a:latin typeface="Calibri"/>
                <a:cs typeface="Calibri"/>
              </a:rPr>
              <a:t>by </a:t>
            </a:r>
            <a:r>
              <a:rPr sz="1200" spc="-5" dirty="0">
                <a:latin typeface="Calibri"/>
                <a:cs typeface="Calibri"/>
              </a:rPr>
              <a:t>asking participants </a:t>
            </a:r>
            <a:r>
              <a:rPr sz="1200" dirty="0">
                <a:latin typeface="Calibri"/>
                <a:cs typeface="Calibri"/>
              </a:rPr>
              <a:t>to </a:t>
            </a:r>
            <a:r>
              <a:rPr sz="1200" spc="-5" dirty="0">
                <a:latin typeface="Calibri"/>
                <a:cs typeface="Calibri"/>
              </a:rPr>
              <a:t>discuss ways </a:t>
            </a:r>
            <a:r>
              <a:rPr sz="1200" dirty="0">
                <a:latin typeface="Calibri"/>
                <a:cs typeface="Calibri"/>
              </a:rPr>
              <a:t>to </a:t>
            </a:r>
            <a:r>
              <a:rPr sz="1200" spc="-5" dirty="0">
                <a:latin typeface="Calibri"/>
                <a:cs typeface="Calibri"/>
              </a:rPr>
              <a:t>"store</a:t>
            </a:r>
            <a:r>
              <a:rPr sz="1200" spc="60" dirty="0">
                <a:latin typeface="Calibri"/>
                <a:cs typeface="Calibri"/>
              </a:rPr>
              <a:t> </a:t>
            </a:r>
            <a:r>
              <a:rPr sz="1200" dirty="0">
                <a:latin typeface="Calibri"/>
                <a:cs typeface="Calibri"/>
              </a:rPr>
              <a:t>things".</a:t>
            </a:r>
            <a:endParaRPr sz="1200">
              <a:latin typeface="Calibri"/>
              <a:cs typeface="Calibri"/>
            </a:endParaRPr>
          </a:p>
          <a:p>
            <a:pPr marL="12700" marR="67310">
              <a:lnSpc>
                <a:spcPct val="101699"/>
              </a:lnSpc>
              <a:spcBef>
                <a:spcPts val="60"/>
              </a:spcBef>
              <a:buFont typeface="Symbol"/>
              <a:buChar char=""/>
              <a:tabLst>
                <a:tab pos="240665" algn="l"/>
                <a:tab pos="241300" algn="l"/>
              </a:tabLst>
            </a:pPr>
            <a:r>
              <a:rPr sz="1200" spc="-5" dirty="0">
                <a:latin typeface="Calibri"/>
                <a:cs typeface="Calibri"/>
              </a:rPr>
              <a:t>Assume that </a:t>
            </a:r>
            <a:r>
              <a:rPr sz="1200" dirty="0">
                <a:latin typeface="Calibri"/>
                <a:cs typeface="Calibri"/>
              </a:rPr>
              <a:t>the </a:t>
            </a:r>
            <a:r>
              <a:rPr sz="1200" spc="-5" dirty="0">
                <a:latin typeface="Calibri"/>
                <a:cs typeface="Calibri"/>
              </a:rPr>
              <a:t>problem is to design a new roofing system. Thus, the group leader might  have </a:t>
            </a:r>
            <a:r>
              <a:rPr sz="1200" dirty="0">
                <a:latin typeface="Calibri"/>
                <a:cs typeface="Calibri"/>
              </a:rPr>
              <a:t>the </a:t>
            </a:r>
            <a:r>
              <a:rPr sz="1200" spc="-5" dirty="0">
                <a:latin typeface="Calibri"/>
                <a:cs typeface="Calibri"/>
              </a:rPr>
              <a:t>group discuss "enclosures" or "ways things are</a:t>
            </a:r>
            <a:r>
              <a:rPr sz="1200" spc="20" dirty="0">
                <a:latin typeface="Calibri"/>
                <a:cs typeface="Calibri"/>
              </a:rPr>
              <a:t> </a:t>
            </a:r>
            <a:r>
              <a:rPr sz="1200" spc="-5" dirty="0">
                <a:latin typeface="Calibri"/>
                <a:cs typeface="Calibri"/>
              </a:rPr>
              <a:t>enclosed."</a:t>
            </a:r>
            <a:endParaRPr sz="1200">
              <a:latin typeface="Calibri"/>
              <a:cs typeface="Calibri"/>
            </a:endParaRPr>
          </a:p>
          <a:p>
            <a:pPr marL="12700" marR="5080">
              <a:lnSpc>
                <a:spcPct val="101899"/>
              </a:lnSpc>
              <a:spcBef>
                <a:spcPts val="55"/>
              </a:spcBef>
              <a:buFont typeface="Symbol"/>
              <a:buChar char=""/>
              <a:tabLst>
                <a:tab pos="240665" algn="l"/>
                <a:tab pos="241300" algn="l"/>
              </a:tabLst>
            </a:pPr>
            <a:r>
              <a:rPr sz="1200" spc="-5" dirty="0">
                <a:latin typeface="Calibri"/>
                <a:cs typeface="Calibri"/>
              </a:rPr>
              <a:t>The problem is to review procedures for washing windows, so </a:t>
            </a:r>
            <a:r>
              <a:rPr sz="1200" dirty="0">
                <a:latin typeface="Calibri"/>
                <a:cs typeface="Calibri"/>
              </a:rPr>
              <a:t>the </a:t>
            </a:r>
            <a:r>
              <a:rPr sz="1200" spc="-5" dirty="0">
                <a:latin typeface="Calibri"/>
                <a:cs typeface="Calibri"/>
              </a:rPr>
              <a:t>group leader selects </a:t>
            </a:r>
            <a:r>
              <a:rPr sz="1200" dirty="0">
                <a:latin typeface="Calibri"/>
                <a:cs typeface="Calibri"/>
              </a:rPr>
              <a:t>the  topic </a:t>
            </a:r>
            <a:r>
              <a:rPr sz="1200" spc="-5" dirty="0">
                <a:latin typeface="Calibri"/>
                <a:cs typeface="Calibri"/>
              </a:rPr>
              <a:t>of "removing dirt." This process may produce some unusual approaches which  otherwise may not have </a:t>
            </a:r>
            <a:r>
              <a:rPr sz="1200" dirty="0">
                <a:latin typeface="Calibri"/>
                <a:cs typeface="Calibri"/>
              </a:rPr>
              <a:t>been </a:t>
            </a:r>
            <a:r>
              <a:rPr sz="1200" spc="-5" dirty="0">
                <a:latin typeface="Calibri"/>
                <a:cs typeface="Calibri"/>
              </a:rPr>
              <a:t>associated with </a:t>
            </a:r>
            <a:r>
              <a:rPr sz="1200" dirty="0">
                <a:latin typeface="Calibri"/>
                <a:cs typeface="Calibri"/>
              </a:rPr>
              <a:t>the </a:t>
            </a:r>
            <a:r>
              <a:rPr sz="1200" spc="-5" dirty="0">
                <a:latin typeface="Calibri"/>
                <a:cs typeface="Calibri"/>
              </a:rPr>
              <a:t>problem at hand. It is well </a:t>
            </a:r>
            <a:r>
              <a:rPr sz="1200" dirty="0">
                <a:latin typeface="Calibri"/>
                <a:cs typeface="Calibri"/>
              </a:rPr>
              <a:t>to </a:t>
            </a:r>
            <a:r>
              <a:rPr sz="1200" spc="-5" dirty="0">
                <a:latin typeface="Calibri"/>
                <a:cs typeface="Calibri"/>
              </a:rPr>
              <a:t>remember  that these leads are important since </a:t>
            </a:r>
            <a:r>
              <a:rPr sz="1200" dirty="0">
                <a:latin typeface="Calibri"/>
                <a:cs typeface="Calibri"/>
              </a:rPr>
              <a:t>they </a:t>
            </a:r>
            <a:r>
              <a:rPr sz="1200" spc="-5" dirty="0">
                <a:latin typeface="Calibri"/>
                <a:cs typeface="Calibri"/>
              </a:rPr>
              <a:t>direct </a:t>
            </a:r>
            <a:r>
              <a:rPr sz="1200" spc="-10" dirty="0">
                <a:latin typeface="Calibri"/>
                <a:cs typeface="Calibri"/>
              </a:rPr>
              <a:t>you </a:t>
            </a:r>
            <a:r>
              <a:rPr sz="1200" spc="-5" dirty="0">
                <a:latin typeface="Calibri"/>
                <a:cs typeface="Calibri"/>
              </a:rPr>
              <a:t>toward the </a:t>
            </a:r>
            <a:r>
              <a:rPr sz="1200" dirty="0">
                <a:latin typeface="Calibri"/>
                <a:cs typeface="Calibri"/>
              </a:rPr>
              <a:t>final</a:t>
            </a:r>
            <a:r>
              <a:rPr sz="1200" spc="50" dirty="0">
                <a:latin typeface="Calibri"/>
                <a:cs typeface="Calibri"/>
              </a:rPr>
              <a:t> </a:t>
            </a:r>
            <a:r>
              <a:rPr sz="1200" spc="-5" dirty="0">
                <a:latin typeface="Calibri"/>
                <a:cs typeface="Calibri"/>
              </a:rPr>
              <a:t>solution.</a:t>
            </a:r>
            <a:endParaRPr sz="1200">
              <a:latin typeface="Calibri"/>
              <a:cs typeface="Calibri"/>
            </a:endParaRPr>
          </a:p>
        </p:txBody>
      </p:sp>
      <p:sp>
        <p:nvSpPr>
          <p:cNvPr id="5" name="object 5"/>
          <p:cNvSpPr txBox="1"/>
          <p:nvPr/>
        </p:nvSpPr>
        <p:spPr>
          <a:xfrm>
            <a:off x="888424" y="6696028"/>
            <a:ext cx="241427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7.6 </a:t>
            </a:r>
            <a:r>
              <a:rPr sz="1400" b="1" spc="5" dirty="0">
                <a:latin typeface="Calibri"/>
                <a:cs typeface="Calibri"/>
              </a:rPr>
              <a:t>Fishbone </a:t>
            </a:r>
            <a:r>
              <a:rPr sz="1400" b="1" spc="-5" dirty="0">
                <a:latin typeface="Calibri"/>
                <a:cs typeface="Calibri"/>
              </a:rPr>
              <a:t>(Ishikawa)</a:t>
            </a:r>
            <a:r>
              <a:rPr sz="1400" b="1" spc="-65" dirty="0">
                <a:latin typeface="Calibri"/>
                <a:cs typeface="Calibri"/>
              </a:rPr>
              <a:t> </a:t>
            </a:r>
            <a:r>
              <a:rPr sz="1400" b="1" spc="-5" dirty="0">
                <a:latin typeface="Calibri"/>
                <a:cs typeface="Calibri"/>
              </a:rPr>
              <a:t>diagram</a:t>
            </a:r>
            <a:endParaRPr sz="1400">
              <a:latin typeface="Calibri"/>
              <a:cs typeface="Calibri"/>
            </a:endParaRPr>
          </a:p>
        </p:txBody>
      </p:sp>
      <p:sp>
        <p:nvSpPr>
          <p:cNvPr id="6" name="object 6"/>
          <p:cNvSpPr/>
          <p:nvPr/>
        </p:nvSpPr>
        <p:spPr>
          <a:xfrm>
            <a:off x="986843" y="4115480"/>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86843" y="7120549"/>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0" y="4711947"/>
            <a:ext cx="5857875" cy="524764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a:t>
            </a:r>
            <a:r>
              <a:rPr sz="1200" b="1" i="1" spc="-10" dirty="0">
                <a:latin typeface="Calibri"/>
                <a:cs typeface="Calibri"/>
              </a:rPr>
              <a:t>4: </a:t>
            </a:r>
            <a:r>
              <a:rPr sz="1200" b="1" i="1" spc="-5" dirty="0">
                <a:latin typeface="Calibri"/>
                <a:cs typeface="Calibri"/>
              </a:rPr>
              <a:t>Fishbone (Ishikawa)</a:t>
            </a:r>
            <a:r>
              <a:rPr sz="1200" b="1" i="1" spc="20" dirty="0">
                <a:latin typeface="Calibri"/>
                <a:cs typeface="Calibri"/>
              </a:rPr>
              <a:t> </a:t>
            </a:r>
            <a:r>
              <a:rPr sz="1200" b="1" i="1" spc="-5" dirty="0">
                <a:latin typeface="Calibri"/>
                <a:cs typeface="Calibri"/>
              </a:rPr>
              <a:t>diagram</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pPr>
            <a:r>
              <a:rPr sz="1200" b="1" spc="-5" dirty="0">
                <a:latin typeface="Calibri"/>
                <a:cs typeface="Calibri"/>
              </a:rPr>
              <a:t>7.6.1 The</a:t>
            </a:r>
            <a:r>
              <a:rPr sz="1200" b="1" spc="10" dirty="0">
                <a:latin typeface="Calibri"/>
                <a:cs typeface="Calibri"/>
              </a:rPr>
              <a:t> </a:t>
            </a:r>
            <a:r>
              <a:rPr sz="1200" b="1" spc="-5" dirty="0">
                <a:latin typeface="Calibri"/>
                <a:cs typeface="Calibri"/>
              </a:rPr>
              <a:t>process</a:t>
            </a:r>
            <a:endParaRPr sz="1200">
              <a:latin typeface="Calibri"/>
              <a:cs typeface="Calibri"/>
            </a:endParaRPr>
          </a:p>
          <a:p>
            <a:pPr marL="12700" marR="8890">
              <a:lnSpc>
                <a:spcPct val="101699"/>
              </a:lnSpc>
              <a:spcBef>
                <a:spcPts val="805"/>
              </a:spcBef>
            </a:pPr>
            <a:r>
              <a:rPr sz="1200" spc="-5" dirty="0">
                <a:latin typeface="Calibri"/>
                <a:cs typeface="Calibri"/>
              </a:rPr>
              <a:t>The method is ideally organized over a number </a:t>
            </a:r>
            <a:r>
              <a:rPr sz="1200" spc="-10" dirty="0">
                <a:latin typeface="Calibri"/>
                <a:cs typeface="Calibri"/>
              </a:rPr>
              <a:t>of </a:t>
            </a:r>
            <a:r>
              <a:rPr sz="1200" spc="-5" dirty="0">
                <a:latin typeface="Calibri"/>
                <a:cs typeface="Calibri"/>
              </a:rPr>
              <a:t>meetings, enabling the </a:t>
            </a:r>
            <a:r>
              <a:rPr sz="1200" dirty="0">
                <a:latin typeface="Calibri"/>
                <a:cs typeface="Calibri"/>
              </a:rPr>
              <a:t>team to </a:t>
            </a:r>
            <a:r>
              <a:rPr sz="1200" spc="-5" dirty="0">
                <a:latin typeface="Calibri"/>
                <a:cs typeface="Calibri"/>
              </a:rPr>
              <a:t>become  </a:t>
            </a:r>
            <a:r>
              <a:rPr sz="1200" dirty="0">
                <a:latin typeface="Calibri"/>
                <a:cs typeface="Calibri"/>
              </a:rPr>
              <a:t>deeply </a:t>
            </a:r>
            <a:r>
              <a:rPr sz="1200" spc="-5" dirty="0">
                <a:latin typeface="Calibri"/>
                <a:cs typeface="Calibri"/>
              </a:rPr>
              <a:t>immersed </a:t>
            </a:r>
            <a:r>
              <a:rPr sz="1200" spc="-10" dirty="0">
                <a:latin typeface="Calibri"/>
                <a:cs typeface="Calibri"/>
              </a:rPr>
              <a:t>in </a:t>
            </a:r>
            <a:r>
              <a:rPr sz="1200" dirty="0">
                <a:latin typeface="Calibri"/>
                <a:cs typeface="Calibri"/>
              </a:rPr>
              <a:t>the </a:t>
            </a:r>
            <a:r>
              <a:rPr sz="1200" spc="-5" dirty="0">
                <a:latin typeface="Calibri"/>
                <a:cs typeface="Calibri"/>
              </a:rPr>
              <a:t>problem. Fresh suggestions regarding possible causes can arise during  </a:t>
            </a:r>
            <a:r>
              <a:rPr sz="1200" dirty="0">
                <a:latin typeface="Calibri"/>
                <a:cs typeface="Calibri"/>
              </a:rPr>
              <a:t>the </a:t>
            </a:r>
            <a:r>
              <a:rPr sz="1200" spc="-5" dirty="0">
                <a:latin typeface="Calibri"/>
                <a:cs typeface="Calibri"/>
              </a:rPr>
              <a:t>break and members are more likely </a:t>
            </a:r>
            <a:r>
              <a:rPr sz="1200" dirty="0">
                <a:latin typeface="Calibri"/>
                <a:cs typeface="Calibri"/>
              </a:rPr>
              <a:t>to </a:t>
            </a:r>
            <a:r>
              <a:rPr sz="1200" spc="-5" dirty="0">
                <a:latin typeface="Calibri"/>
                <a:cs typeface="Calibri"/>
              </a:rPr>
              <a:t>forget who originated every idea, thus making  subsequent discussions less</a:t>
            </a:r>
            <a:r>
              <a:rPr sz="1200" spc="10" dirty="0">
                <a:latin typeface="Calibri"/>
                <a:cs typeface="Calibri"/>
              </a:rPr>
              <a:t> </a:t>
            </a:r>
            <a:r>
              <a:rPr sz="1200" spc="-5" dirty="0">
                <a:latin typeface="Calibri"/>
                <a:cs typeface="Calibri"/>
              </a:rPr>
              <a:t>inhibited.</a:t>
            </a:r>
            <a:endParaRPr sz="1200">
              <a:latin typeface="Calibri"/>
              <a:cs typeface="Calibri"/>
            </a:endParaRPr>
          </a:p>
          <a:p>
            <a:pPr marL="12700">
              <a:lnSpc>
                <a:spcPct val="100000"/>
              </a:lnSpc>
              <a:spcBef>
                <a:spcPts val="1019"/>
              </a:spcBef>
            </a:pPr>
            <a:r>
              <a:rPr sz="1200" spc="-5" dirty="0">
                <a:latin typeface="Calibri"/>
                <a:cs typeface="Calibri"/>
              </a:rPr>
              <a:t>The procedure should </a:t>
            </a:r>
            <a:r>
              <a:rPr sz="1200" dirty="0">
                <a:latin typeface="Calibri"/>
                <a:cs typeface="Calibri"/>
              </a:rPr>
              <a:t>be </a:t>
            </a:r>
            <a:r>
              <a:rPr sz="1200" spc="-5" dirty="0">
                <a:latin typeface="Calibri"/>
                <a:cs typeface="Calibri"/>
              </a:rPr>
              <a:t>carried out as</a:t>
            </a:r>
            <a:r>
              <a:rPr sz="1200" dirty="0">
                <a:latin typeface="Calibri"/>
                <a:cs typeface="Calibri"/>
              </a:rPr>
              <a:t> </a:t>
            </a:r>
            <a:r>
              <a:rPr sz="1200" spc="-5" dirty="0">
                <a:latin typeface="Calibri"/>
                <a:cs typeface="Calibri"/>
              </a:rPr>
              <a:t>follows:</a:t>
            </a:r>
            <a:endParaRPr sz="1200">
              <a:latin typeface="Calibri"/>
              <a:cs typeface="Calibri"/>
            </a:endParaRPr>
          </a:p>
          <a:p>
            <a:pPr marL="12700" marR="104775" indent="-635">
              <a:lnSpc>
                <a:spcPct val="101699"/>
              </a:lnSpc>
              <a:spcBef>
                <a:spcPts val="565"/>
              </a:spcBef>
              <a:buFont typeface="Symbol"/>
              <a:buChar char=""/>
              <a:tabLst>
                <a:tab pos="240665" algn="l"/>
                <a:tab pos="241300" algn="l"/>
              </a:tabLst>
            </a:pPr>
            <a:r>
              <a:rPr sz="1200" spc="-5" dirty="0">
                <a:latin typeface="Calibri"/>
                <a:cs typeface="Calibri"/>
              </a:rPr>
              <a:t>On a broad sheet of paper, draw a long arrow horizontally across the middle </a:t>
            </a:r>
            <a:r>
              <a:rPr sz="1200" spc="-10" dirty="0">
                <a:latin typeface="Calibri"/>
                <a:cs typeface="Calibri"/>
              </a:rPr>
              <a:t>of </a:t>
            </a:r>
            <a:r>
              <a:rPr sz="1200" dirty="0">
                <a:latin typeface="Calibri"/>
                <a:cs typeface="Calibri"/>
              </a:rPr>
              <a:t>the </a:t>
            </a:r>
            <a:r>
              <a:rPr sz="1200" spc="-5" dirty="0">
                <a:latin typeface="Calibri"/>
                <a:cs typeface="Calibri"/>
              </a:rPr>
              <a:t>page  pointing </a:t>
            </a:r>
            <a:r>
              <a:rPr sz="1200" dirty="0">
                <a:latin typeface="Calibri"/>
                <a:cs typeface="Calibri"/>
              </a:rPr>
              <a:t>to </a:t>
            </a:r>
            <a:r>
              <a:rPr sz="1200" spc="-5" dirty="0">
                <a:latin typeface="Calibri"/>
                <a:cs typeface="Calibri"/>
              </a:rPr>
              <a:t>the right, and </a:t>
            </a:r>
            <a:r>
              <a:rPr sz="1200" dirty="0">
                <a:latin typeface="Calibri"/>
                <a:cs typeface="Calibri"/>
              </a:rPr>
              <a:t>label </a:t>
            </a:r>
            <a:r>
              <a:rPr sz="1200" spc="-5" dirty="0">
                <a:latin typeface="Calibri"/>
                <a:cs typeface="Calibri"/>
              </a:rPr>
              <a:t>the arrowhead with the title </a:t>
            </a:r>
            <a:r>
              <a:rPr sz="1200" spc="-10" dirty="0">
                <a:latin typeface="Calibri"/>
                <a:cs typeface="Calibri"/>
              </a:rPr>
              <a:t>of </a:t>
            </a:r>
            <a:r>
              <a:rPr sz="1200" dirty="0">
                <a:latin typeface="Calibri"/>
                <a:cs typeface="Calibri"/>
              </a:rPr>
              <a:t>the </a:t>
            </a:r>
            <a:r>
              <a:rPr sz="1200" spc="-5" dirty="0">
                <a:latin typeface="Calibri"/>
                <a:cs typeface="Calibri"/>
              </a:rPr>
              <a:t>issue to </a:t>
            </a:r>
            <a:r>
              <a:rPr sz="1200" dirty="0">
                <a:latin typeface="Calibri"/>
                <a:cs typeface="Calibri"/>
              </a:rPr>
              <a:t>be </a:t>
            </a:r>
            <a:r>
              <a:rPr sz="1200" spc="-5" dirty="0">
                <a:latin typeface="Calibri"/>
                <a:cs typeface="Calibri"/>
              </a:rPr>
              <a:t>explained. This  is the ‘backbone’ of the</a:t>
            </a:r>
            <a:r>
              <a:rPr sz="1200" spc="20" dirty="0">
                <a:latin typeface="Calibri"/>
                <a:cs typeface="Calibri"/>
              </a:rPr>
              <a:t> </a:t>
            </a:r>
            <a:r>
              <a:rPr sz="1200" spc="-5" dirty="0">
                <a:latin typeface="Calibri"/>
                <a:cs typeface="Calibri"/>
              </a:rPr>
              <a:t>‘fish’.</a:t>
            </a:r>
            <a:endParaRPr sz="1200">
              <a:latin typeface="Calibri"/>
              <a:cs typeface="Calibri"/>
            </a:endParaRPr>
          </a:p>
          <a:p>
            <a:pPr marL="12700" marR="109220">
              <a:lnSpc>
                <a:spcPct val="101899"/>
              </a:lnSpc>
              <a:spcBef>
                <a:spcPts val="55"/>
              </a:spcBef>
              <a:buFont typeface="Symbol"/>
              <a:buChar char=""/>
              <a:tabLst>
                <a:tab pos="240665" algn="l"/>
                <a:tab pos="241300" algn="l"/>
              </a:tabLst>
            </a:pPr>
            <a:r>
              <a:rPr sz="1200" spc="-5" dirty="0">
                <a:latin typeface="Calibri"/>
                <a:cs typeface="Calibri"/>
              </a:rPr>
              <a:t>Draw spurs coming off the ‘backbone’ </a:t>
            </a:r>
            <a:r>
              <a:rPr sz="1200" spc="-10" dirty="0">
                <a:latin typeface="Calibri"/>
                <a:cs typeface="Calibri"/>
              </a:rPr>
              <a:t>at </a:t>
            </a:r>
            <a:r>
              <a:rPr sz="1200" spc="-5" dirty="0">
                <a:latin typeface="Calibri"/>
                <a:cs typeface="Calibri"/>
              </a:rPr>
              <a:t>about </a:t>
            </a:r>
            <a:r>
              <a:rPr sz="1200" dirty="0">
                <a:latin typeface="Calibri"/>
                <a:cs typeface="Calibri"/>
              </a:rPr>
              <a:t>45 </a:t>
            </a:r>
            <a:r>
              <a:rPr sz="1200" spc="-5" dirty="0">
                <a:latin typeface="Calibri"/>
                <a:cs typeface="Calibri"/>
              </a:rPr>
              <a:t>degrees, one </a:t>
            </a:r>
            <a:r>
              <a:rPr sz="1200" dirty="0">
                <a:latin typeface="Calibri"/>
                <a:cs typeface="Calibri"/>
              </a:rPr>
              <a:t>for every </a:t>
            </a:r>
            <a:r>
              <a:rPr sz="1200" spc="-5" dirty="0">
                <a:latin typeface="Calibri"/>
                <a:cs typeface="Calibri"/>
              </a:rPr>
              <a:t>likely cause of  </a:t>
            </a:r>
            <a:r>
              <a:rPr sz="1200" dirty="0">
                <a:latin typeface="Calibri"/>
                <a:cs typeface="Calibri"/>
              </a:rPr>
              <a:t>the </a:t>
            </a:r>
            <a:r>
              <a:rPr sz="1200" spc="-5" dirty="0">
                <a:latin typeface="Calibri"/>
                <a:cs typeface="Calibri"/>
              </a:rPr>
              <a:t>problem that the group </a:t>
            </a:r>
            <a:r>
              <a:rPr sz="1200" spc="-10" dirty="0">
                <a:latin typeface="Calibri"/>
                <a:cs typeface="Calibri"/>
              </a:rPr>
              <a:t>can </a:t>
            </a:r>
            <a:r>
              <a:rPr sz="1200" spc="-5" dirty="0">
                <a:latin typeface="Calibri"/>
                <a:cs typeface="Calibri"/>
              </a:rPr>
              <a:t>think </a:t>
            </a:r>
            <a:r>
              <a:rPr sz="1200" dirty="0">
                <a:latin typeface="Calibri"/>
                <a:cs typeface="Calibri"/>
              </a:rPr>
              <a:t>of; </a:t>
            </a:r>
            <a:r>
              <a:rPr sz="1200" spc="-5" dirty="0">
                <a:latin typeface="Calibri"/>
                <a:cs typeface="Calibri"/>
              </a:rPr>
              <a:t>and label each </a:t>
            </a:r>
            <a:r>
              <a:rPr sz="1200" spc="-10" dirty="0">
                <a:latin typeface="Calibri"/>
                <a:cs typeface="Calibri"/>
              </a:rPr>
              <a:t>at </a:t>
            </a:r>
            <a:r>
              <a:rPr sz="1200" spc="-5" dirty="0">
                <a:latin typeface="Calibri"/>
                <a:cs typeface="Calibri"/>
              </a:rPr>
              <a:t>its outer end. Add sub-spurs </a:t>
            </a:r>
            <a:r>
              <a:rPr sz="1200" dirty="0">
                <a:latin typeface="Calibri"/>
                <a:cs typeface="Calibri"/>
              </a:rPr>
              <a:t>to  </a:t>
            </a:r>
            <a:r>
              <a:rPr sz="1200" spc="-5" dirty="0">
                <a:latin typeface="Calibri"/>
                <a:cs typeface="Calibri"/>
              </a:rPr>
              <a:t>represent subsidiary causes. Highlight any causes that appear more than once – they may be  significant.</a:t>
            </a:r>
            <a:endParaRPr sz="1200">
              <a:latin typeface="Calibri"/>
              <a:cs typeface="Calibri"/>
            </a:endParaRPr>
          </a:p>
          <a:p>
            <a:pPr marL="12700" marR="5080">
              <a:lnSpc>
                <a:spcPct val="101699"/>
              </a:lnSpc>
              <a:spcBef>
                <a:spcPts val="60"/>
              </a:spcBef>
              <a:buFont typeface="Symbol"/>
              <a:buChar char=""/>
              <a:tabLst>
                <a:tab pos="240665" algn="l"/>
                <a:tab pos="241300" algn="l"/>
              </a:tabLst>
            </a:pPr>
            <a:r>
              <a:rPr sz="1200" spc="-5" dirty="0">
                <a:latin typeface="Calibri"/>
                <a:cs typeface="Calibri"/>
              </a:rPr>
              <a:t>The group considers each spur/sub-spur, taking the simplest first, </a:t>
            </a:r>
            <a:r>
              <a:rPr sz="1200" dirty="0">
                <a:latin typeface="Calibri"/>
                <a:cs typeface="Calibri"/>
              </a:rPr>
              <a:t>partly </a:t>
            </a:r>
            <a:r>
              <a:rPr sz="1200" spc="-5" dirty="0">
                <a:latin typeface="Calibri"/>
                <a:cs typeface="Calibri"/>
              </a:rPr>
              <a:t>for clarity but </a:t>
            </a:r>
            <a:r>
              <a:rPr sz="1200" spc="-10" dirty="0">
                <a:latin typeface="Calibri"/>
                <a:cs typeface="Calibri"/>
              </a:rPr>
              <a:t>also  </a:t>
            </a:r>
            <a:r>
              <a:rPr sz="1200" spc="-5" dirty="0">
                <a:latin typeface="Calibri"/>
                <a:cs typeface="Calibri"/>
              </a:rPr>
              <a:t>because a good simple explanation may make more complex explanations</a:t>
            </a:r>
            <a:r>
              <a:rPr sz="1200" spc="100" dirty="0">
                <a:latin typeface="Calibri"/>
                <a:cs typeface="Calibri"/>
              </a:rPr>
              <a:t> </a:t>
            </a:r>
            <a:r>
              <a:rPr sz="1200" spc="-5" dirty="0">
                <a:latin typeface="Calibri"/>
                <a:cs typeface="Calibri"/>
              </a:rPr>
              <a:t>unnecessary.</a:t>
            </a:r>
            <a:endParaRPr sz="1200">
              <a:latin typeface="Calibri"/>
              <a:cs typeface="Calibri"/>
            </a:endParaRPr>
          </a:p>
          <a:p>
            <a:pPr marL="12700" marR="138430">
              <a:lnSpc>
                <a:spcPct val="102499"/>
              </a:lnSpc>
              <a:spcBef>
                <a:spcPts val="45"/>
              </a:spcBef>
              <a:buFont typeface="Symbol"/>
              <a:buChar char=""/>
              <a:tabLst>
                <a:tab pos="240665" algn="l"/>
                <a:tab pos="241300" algn="l"/>
              </a:tabLst>
            </a:pPr>
            <a:r>
              <a:rPr sz="1200" spc="-5" dirty="0">
                <a:latin typeface="Calibri"/>
                <a:cs typeface="Calibri"/>
              </a:rPr>
              <a:t>Ideally, it is eventually re-drawn </a:t>
            </a:r>
            <a:r>
              <a:rPr sz="1200" spc="-10" dirty="0">
                <a:latin typeface="Calibri"/>
                <a:cs typeface="Calibri"/>
              </a:rPr>
              <a:t>so </a:t>
            </a:r>
            <a:r>
              <a:rPr sz="1200" spc="-5" dirty="0">
                <a:latin typeface="Calibri"/>
                <a:cs typeface="Calibri"/>
              </a:rPr>
              <a:t>that position along </a:t>
            </a:r>
            <a:r>
              <a:rPr sz="1200" dirty="0">
                <a:latin typeface="Calibri"/>
                <a:cs typeface="Calibri"/>
              </a:rPr>
              <a:t>the </a:t>
            </a:r>
            <a:r>
              <a:rPr sz="1200" spc="-5" dirty="0">
                <a:latin typeface="Calibri"/>
                <a:cs typeface="Calibri"/>
              </a:rPr>
              <a:t>backbone reflects the relative  importance of the different parts </a:t>
            </a:r>
            <a:r>
              <a:rPr sz="1200" spc="-10" dirty="0">
                <a:latin typeface="Calibri"/>
                <a:cs typeface="Calibri"/>
              </a:rPr>
              <a:t>of </a:t>
            </a:r>
            <a:r>
              <a:rPr sz="1200" dirty="0">
                <a:latin typeface="Calibri"/>
                <a:cs typeface="Calibri"/>
              </a:rPr>
              <a:t>the </a:t>
            </a:r>
            <a:r>
              <a:rPr sz="1200" spc="-5" dirty="0">
                <a:latin typeface="Calibri"/>
                <a:cs typeface="Calibri"/>
              </a:rPr>
              <a:t>problem, with </a:t>
            </a:r>
            <a:r>
              <a:rPr sz="1200" dirty="0">
                <a:latin typeface="Calibri"/>
                <a:cs typeface="Calibri"/>
              </a:rPr>
              <a:t>the </a:t>
            </a:r>
            <a:r>
              <a:rPr sz="1200" spc="-10" dirty="0">
                <a:latin typeface="Calibri"/>
                <a:cs typeface="Calibri"/>
              </a:rPr>
              <a:t>most </a:t>
            </a:r>
            <a:r>
              <a:rPr sz="1200" spc="-5" dirty="0">
                <a:latin typeface="Calibri"/>
                <a:cs typeface="Calibri"/>
              </a:rPr>
              <a:t>important at the head</a:t>
            </a:r>
            <a:r>
              <a:rPr sz="1200" spc="155" dirty="0">
                <a:latin typeface="Calibri"/>
                <a:cs typeface="Calibri"/>
              </a:rPr>
              <a:t> </a:t>
            </a:r>
            <a:r>
              <a:rPr sz="1200" spc="-5" dirty="0">
                <a:latin typeface="Calibri"/>
                <a:cs typeface="Calibri"/>
              </a:rPr>
              <a:t>end.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Circle anything that </a:t>
            </a:r>
            <a:r>
              <a:rPr sz="1200" spc="-10" dirty="0">
                <a:latin typeface="Calibri"/>
                <a:cs typeface="Calibri"/>
              </a:rPr>
              <a:t>seems </a:t>
            </a:r>
            <a:r>
              <a:rPr sz="1200" dirty="0">
                <a:latin typeface="Calibri"/>
                <a:cs typeface="Calibri"/>
              </a:rPr>
              <a:t>to be </a:t>
            </a:r>
            <a:r>
              <a:rPr sz="1200" spc="-5" dirty="0">
                <a:latin typeface="Calibri"/>
                <a:cs typeface="Calibri"/>
              </a:rPr>
              <a:t>a ‘key’ cause, </a:t>
            </a:r>
            <a:r>
              <a:rPr sz="1200" spc="-10" dirty="0">
                <a:latin typeface="Calibri"/>
                <a:cs typeface="Calibri"/>
              </a:rPr>
              <a:t>so </a:t>
            </a:r>
            <a:r>
              <a:rPr sz="1200" spc="-5" dirty="0">
                <a:latin typeface="Calibri"/>
                <a:cs typeface="Calibri"/>
              </a:rPr>
              <a:t>you </a:t>
            </a:r>
            <a:r>
              <a:rPr sz="1200" spc="-10" dirty="0">
                <a:latin typeface="Calibri"/>
                <a:cs typeface="Calibri"/>
              </a:rPr>
              <a:t>can </a:t>
            </a:r>
            <a:r>
              <a:rPr sz="1200" spc="-5" dirty="0">
                <a:latin typeface="Calibri"/>
                <a:cs typeface="Calibri"/>
              </a:rPr>
              <a:t>concentrate </a:t>
            </a:r>
            <a:r>
              <a:rPr sz="1200" spc="-10" dirty="0">
                <a:latin typeface="Calibri"/>
                <a:cs typeface="Calibri"/>
              </a:rPr>
              <a:t>on </a:t>
            </a:r>
            <a:r>
              <a:rPr sz="1200" spc="-5" dirty="0">
                <a:latin typeface="Calibri"/>
                <a:cs typeface="Calibri"/>
              </a:rPr>
              <a:t>it</a:t>
            </a:r>
            <a:r>
              <a:rPr sz="1200" spc="215" dirty="0">
                <a:latin typeface="Calibri"/>
                <a:cs typeface="Calibri"/>
              </a:rPr>
              <a:t> </a:t>
            </a:r>
            <a:r>
              <a:rPr sz="1200" spc="-5" dirty="0">
                <a:latin typeface="Calibri"/>
                <a:cs typeface="Calibri"/>
              </a:rPr>
              <a:t>subsequently.</a:t>
            </a:r>
            <a:endParaRPr sz="1200">
              <a:latin typeface="Calibri"/>
              <a:cs typeface="Calibri"/>
            </a:endParaRPr>
          </a:p>
          <a:p>
            <a:pPr marL="12700" marR="243840">
              <a:lnSpc>
                <a:spcPct val="101699"/>
              </a:lnSpc>
              <a:spcBef>
                <a:spcPts val="505"/>
              </a:spcBef>
            </a:pPr>
            <a:r>
              <a:rPr sz="1200" spc="-5" dirty="0">
                <a:latin typeface="Calibri"/>
                <a:cs typeface="Calibri"/>
              </a:rPr>
              <a:t>Experienced </a:t>
            </a:r>
            <a:r>
              <a:rPr sz="1200" dirty="0">
                <a:latin typeface="Calibri"/>
                <a:cs typeface="Calibri"/>
              </a:rPr>
              <a:t>users </a:t>
            </a:r>
            <a:r>
              <a:rPr sz="1200" spc="-5" dirty="0">
                <a:latin typeface="Calibri"/>
                <a:cs typeface="Calibri"/>
              </a:rPr>
              <a:t>add more branches and/or </a:t>
            </a:r>
            <a:r>
              <a:rPr sz="1200" spc="-10" dirty="0">
                <a:latin typeface="Calibri"/>
                <a:cs typeface="Calibri"/>
              </a:rPr>
              <a:t>use </a:t>
            </a:r>
            <a:r>
              <a:rPr sz="1200" spc="-5" dirty="0">
                <a:latin typeface="Calibri"/>
                <a:cs typeface="Calibri"/>
              </a:rPr>
              <a:t>different categories, depending </a:t>
            </a:r>
            <a:r>
              <a:rPr sz="1200" spc="-10" dirty="0">
                <a:latin typeface="Calibri"/>
                <a:cs typeface="Calibri"/>
              </a:rPr>
              <a:t>on </a:t>
            </a:r>
            <a:r>
              <a:rPr sz="1200" spc="-5" dirty="0">
                <a:latin typeface="Calibri"/>
                <a:cs typeface="Calibri"/>
              </a:rPr>
              <a:t>what  would </a:t>
            </a:r>
            <a:r>
              <a:rPr sz="1200" dirty="0">
                <a:latin typeface="Calibri"/>
                <a:cs typeface="Calibri"/>
              </a:rPr>
              <a:t>be </a:t>
            </a:r>
            <a:r>
              <a:rPr sz="1200" spc="-5" dirty="0">
                <a:latin typeface="Calibri"/>
                <a:cs typeface="Calibri"/>
              </a:rPr>
              <a:t>more effective in dealing with the</a:t>
            </a:r>
            <a:r>
              <a:rPr sz="1200" spc="5" dirty="0">
                <a:latin typeface="Calibri"/>
                <a:cs typeface="Calibri"/>
              </a:rPr>
              <a:t> </a:t>
            </a:r>
            <a:r>
              <a:rPr sz="1200" spc="-5" dirty="0">
                <a:latin typeface="Calibri"/>
                <a:cs typeface="Calibri"/>
              </a:rPr>
              <a:t>problem.</a:t>
            </a:r>
            <a:endParaRPr sz="1200">
              <a:latin typeface="Calibri"/>
              <a:cs typeface="Calibri"/>
            </a:endParaRPr>
          </a:p>
          <a:p>
            <a:pPr marL="12700">
              <a:lnSpc>
                <a:spcPct val="100000"/>
              </a:lnSpc>
              <a:spcBef>
                <a:spcPts val="1019"/>
              </a:spcBef>
            </a:pPr>
            <a:r>
              <a:rPr sz="1200" dirty="0">
                <a:latin typeface="Calibri"/>
                <a:cs typeface="Calibri"/>
              </a:rPr>
              <a:t>There </a:t>
            </a:r>
            <a:r>
              <a:rPr sz="1200" spc="-5" dirty="0">
                <a:latin typeface="Calibri"/>
                <a:cs typeface="Calibri"/>
              </a:rPr>
              <a:t>are many ways to interpret </a:t>
            </a:r>
            <a:r>
              <a:rPr sz="1200" dirty="0">
                <a:latin typeface="Calibri"/>
                <a:cs typeface="Calibri"/>
              </a:rPr>
              <a:t>the </a:t>
            </a:r>
            <a:r>
              <a:rPr sz="1200" spc="-5" dirty="0">
                <a:latin typeface="Calibri"/>
                <a:cs typeface="Calibri"/>
              </a:rPr>
              <a:t>Ishikawa Diagram. The fastest and simplest way </a:t>
            </a:r>
            <a:r>
              <a:rPr sz="1200" dirty="0">
                <a:latin typeface="Calibri"/>
                <a:cs typeface="Calibri"/>
              </a:rPr>
              <a:t>to do</a:t>
            </a:r>
            <a:r>
              <a:rPr sz="1200" spc="100" dirty="0">
                <a:latin typeface="Calibri"/>
                <a:cs typeface="Calibri"/>
              </a:rPr>
              <a:t> </a:t>
            </a:r>
            <a:r>
              <a:rPr sz="1200" spc="-5" dirty="0">
                <a:latin typeface="Calibri"/>
                <a:cs typeface="Calibri"/>
              </a:rPr>
              <a:t>it</a:t>
            </a:r>
            <a:endParaRPr sz="1200">
              <a:latin typeface="Calibri"/>
              <a:cs typeface="Calibri"/>
            </a:endParaRPr>
          </a:p>
          <a:p>
            <a:pPr>
              <a:lnSpc>
                <a:spcPct val="100000"/>
              </a:lnSpc>
              <a:spcBef>
                <a:spcPts val="10"/>
              </a:spcBef>
            </a:pPr>
            <a:endParaRPr sz="1550">
              <a:latin typeface="Calibri"/>
              <a:cs typeface="Calibri"/>
            </a:endParaRPr>
          </a:p>
          <a:p>
            <a:pPr marR="134620" algn="r">
              <a:lnSpc>
                <a:spcPct val="100000"/>
              </a:lnSpc>
            </a:pPr>
            <a:r>
              <a:rPr sz="1000" b="1" spc="-5" dirty="0">
                <a:latin typeface="Calibri"/>
                <a:cs typeface="Calibri"/>
              </a:rPr>
              <a:t>103</a:t>
            </a:r>
            <a:endParaRPr sz="1000">
              <a:latin typeface="Calibri"/>
              <a:cs typeface="Calibri"/>
            </a:endParaRPr>
          </a:p>
        </p:txBody>
      </p:sp>
      <p:sp>
        <p:nvSpPr>
          <p:cNvPr id="3" name="object 3"/>
          <p:cNvSpPr txBox="1"/>
          <p:nvPr/>
        </p:nvSpPr>
        <p:spPr>
          <a:xfrm>
            <a:off x="816802" y="570066"/>
            <a:ext cx="5848350" cy="1220470"/>
          </a:xfrm>
          <a:prstGeom prst="rect">
            <a:avLst/>
          </a:prstGeom>
        </p:spPr>
        <p:txBody>
          <a:bodyPr vert="horz" wrap="square" lIns="0" tIns="12065" rIns="0" bIns="0" rtlCol="0">
            <a:spAutoFit/>
          </a:bodyPr>
          <a:lstStyle/>
          <a:p>
            <a:pPr marR="1587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with the </a:t>
            </a:r>
            <a:r>
              <a:rPr sz="1200" dirty="0">
                <a:latin typeface="Calibri"/>
                <a:cs typeface="Calibri"/>
              </a:rPr>
              <a:t>inputs </a:t>
            </a:r>
            <a:r>
              <a:rPr sz="1200" spc="-5" dirty="0">
                <a:latin typeface="Calibri"/>
                <a:cs typeface="Calibri"/>
              </a:rPr>
              <a:t>usually coming from one </a:t>
            </a:r>
            <a:r>
              <a:rPr sz="1200" spc="-10" dirty="0">
                <a:latin typeface="Calibri"/>
                <a:cs typeface="Calibri"/>
              </a:rPr>
              <a:t>of </a:t>
            </a:r>
            <a:r>
              <a:rPr sz="1200" dirty="0">
                <a:latin typeface="Calibri"/>
                <a:cs typeface="Calibri"/>
              </a:rPr>
              <a:t>the </a:t>
            </a:r>
            <a:r>
              <a:rPr sz="1200" spc="-5" dirty="0">
                <a:latin typeface="Calibri"/>
                <a:cs typeface="Calibri"/>
              </a:rPr>
              <a:t>techniques of </a:t>
            </a:r>
            <a:r>
              <a:rPr sz="1200" dirty="0">
                <a:latin typeface="Calibri"/>
                <a:cs typeface="Calibri"/>
              </a:rPr>
              <a:t>idea </a:t>
            </a:r>
            <a:r>
              <a:rPr sz="1200" spc="-5" dirty="0">
                <a:latin typeface="Calibri"/>
                <a:cs typeface="Calibri"/>
              </a:rPr>
              <a:t>creation. It enables </a:t>
            </a:r>
            <a:r>
              <a:rPr sz="1200" dirty="0">
                <a:latin typeface="Calibri"/>
                <a:cs typeface="Calibri"/>
              </a:rPr>
              <a:t>the  team to </a:t>
            </a:r>
            <a:r>
              <a:rPr sz="1200" spc="-5" dirty="0">
                <a:latin typeface="Calibri"/>
                <a:cs typeface="Calibri"/>
              </a:rPr>
              <a:t>focus on why </a:t>
            </a:r>
            <a:r>
              <a:rPr sz="1200" spc="-10" dirty="0">
                <a:latin typeface="Calibri"/>
                <a:cs typeface="Calibri"/>
              </a:rPr>
              <a:t>the </a:t>
            </a:r>
            <a:r>
              <a:rPr sz="1200" spc="-5" dirty="0">
                <a:latin typeface="Calibri"/>
                <a:cs typeface="Calibri"/>
              </a:rPr>
              <a:t>problem occurs, and not </a:t>
            </a:r>
            <a:r>
              <a:rPr sz="1200" spc="-10" dirty="0">
                <a:latin typeface="Calibri"/>
                <a:cs typeface="Calibri"/>
              </a:rPr>
              <a:t>on </a:t>
            </a:r>
            <a:r>
              <a:rPr sz="1200" dirty="0">
                <a:latin typeface="Calibri"/>
                <a:cs typeface="Calibri"/>
              </a:rPr>
              <a:t>the </a:t>
            </a:r>
            <a:r>
              <a:rPr sz="1200" spc="-5" dirty="0">
                <a:latin typeface="Calibri"/>
                <a:cs typeface="Calibri"/>
              </a:rPr>
              <a:t>history or symptoms of the  problem, </a:t>
            </a:r>
            <a:r>
              <a:rPr sz="1200" spc="-10" dirty="0">
                <a:latin typeface="Calibri"/>
                <a:cs typeface="Calibri"/>
              </a:rPr>
              <a:t>or </a:t>
            </a:r>
            <a:r>
              <a:rPr sz="1200" spc="-5" dirty="0">
                <a:latin typeface="Calibri"/>
                <a:cs typeface="Calibri"/>
              </a:rPr>
              <a:t>other topics that digress from </a:t>
            </a:r>
            <a:r>
              <a:rPr sz="1200" dirty="0">
                <a:latin typeface="Calibri"/>
                <a:cs typeface="Calibri"/>
              </a:rPr>
              <a:t>the </a:t>
            </a:r>
            <a:r>
              <a:rPr sz="1200" spc="-5" dirty="0">
                <a:latin typeface="Calibri"/>
                <a:cs typeface="Calibri"/>
              </a:rPr>
              <a:t>intent of the session. It also displays a real-time  'snap-shot' of the collective </a:t>
            </a:r>
            <a:r>
              <a:rPr sz="1200" dirty="0">
                <a:latin typeface="Calibri"/>
                <a:cs typeface="Calibri"/>
              </a:rPr>
              <a:t>inputs </a:t>
            </a:r>
            <a:r>
              <a:rPr sz="1200" spc="-5" dirty="0">
                <a:latin typeface="Calibri"/>
                <a:cs typeface="Calibri"/>
              </a:rPr>
              <a:t>of the </a:t>
            </a:r>
            <a:r>
              <a:rPr sz="1200" dirty="0">
                <a:latin typeface="Calibri"/>
                <a:cs typeface="Calibri"/>
              </a:rPr>
              <a:t>team </a:t>
            </a:r>
            <a:r>
              <a:rPr sz="1200" spc="-5" dirty="0">
                <a:latin typeface="Calibri"/>
                <a:cs typeface="Calibri"/>
              </a:rPr>
              <a:t>as it is</a:t>
            </a:r>
            <a:r>
              <a:rPr sz="1200" spc="20" dirty="0">
                <a:latin typeface="Calibri"/>
                <a:cs typeface="Calibri"/>
              </a:rPr>
              <a:t> </a:t>
            </a:r>
            <a:r>
              <a:rPr sz="1200" spc="-5" dirty="0">
                <a:latin typeface="Calibri"/>
                <a:cs typeface="Calibri"/>
              </a:rPr>
              <a:t>updated.</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5" name="object 5"/>
          <p:cNvSpPr/>
          <p:nvPr/>
        </p:nvSpPr>
        <p:spPr>
          <a:xfrm>
            <a:off x="986720" y="1963410"/>
            <a:ext cx="5318895" cy="26242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104</a:t>
            </a:r>
            <a:endParaRPr sz="1000">
              <a:latin typeface="Calibri"/>
              <a:cs typeface="Calibri"/>
            </a:endParaRPr>
          </a:p>
        </p:txBody>
      </p:sp>
      <p:sp>
        <p:nvSpPr>
          <p:cNvPr id="3" name="object 3"/>
          <p:cNvSpPr txBox="1"/>
          <p:nvPr/>
        </p:nvSpPr>
        <p:spPr>
          <a:xfrm>
            <a:off x="888424" y="570066"/>
            <a:ext cx="5723890" cy="159194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is </a:t>
            </a:r>
            <a:r>
              <a:rPr sz="1200" dirty="0">
                <a:latin typeface="Calibri"/>
                <a:cs typeface="Calibri"/>
              </a:rPr>
              <a:t>for </a:t>
            </a:r>
            <a:r>
              <a:rPr sz="1200" spc="-5" dirty="0">
                <a:latin typeface="Calibri"/>
                <a:cs typeface="Calibri"/>
              </a:rPr>
              <a:t>the group to </a:t>
            </a:r>
            <a:r>
              <a:rPr sz="1200" spc="-10" dirty="0">
                <a:latin typeface="Calibri"/>
                <a:cs typeface="Calibri"/>
              </a:rPr>
              <a:t>choose </a:t>
            </a:r>
            <a:r>
              <a:rPr sz="1200" spc="-5" dirty="0">
                <a:latin typeface="Calibri"/>
                <a:cs typeface="Calibri"/>
              </a:rPr>
              <a:t>the top five causes on the diagram and rank them, </a:t>
            </a:r>
            <a:r>
              <a:rPr sz="1200" dirty="0">
                <a:latin typeface="Calibri"/>
                <a:cs typeface="Calibri"/>
              </a:rPr>
              <a:t>using </a:t>
            </a:r>
            <a:r>
              <a:rPr sz="1200" spc="-5" dirty="0">
                <a:latin typeface="Calibri"/>
                <a:cs typeface="Calibri"/>
              </a:rPr>
              <a:t>their  collective knowledge </a:t>
            </a:r>
            <a:r>
              <a:rPr sz="1200" spc="-10" dirty="0">
                <a:latin typeface="Calibri"/>
                <a:cs typeface="Calibri"/>
              </a:rPr>
              <a:t>and </a:t>
            </a:r>
            <a:r>
              <a:rPr sz="1200" spc="-5" dirty="0">
                <a:latin typeface="Calibri"/>
                <a:cs typeface="Calibri"/>
              </a:rPr>
              <a:t>any data available. The selection </a:t>
            </a:r>
            <a:r>
              <a:rPr sz="1200" spc="-10" dirty="0">
                <a:latin typeface="Calibri"/>
                <a:cs typeface="Calibri"/>
              </a:rPr>
              <a:t>of </a:t>
            </a:r>
            <a:r>
              <a:rPr sz="1200" spc="-5" dirty="0">
                <a:latin typeface="Calibri"/>
                <a:cs typeface="Calibri"/>
              </a:rPr>
              <a:t>the major causes may </a:t>
            </a:r>
            <a:r>
              <a:rPr sz="1200" dirty="0">
                <a:latin typeface="Calibri"/>
                <a:cs typeface="Calibri"/>
              </a:rPr>
              <a:t>be </a:t>
            </a:r>
            <a:r>
              <a:rPr sz="1200" spc="-5" dirty="0">
                <a:latin typeface="Calibri"/>
                <a:cs typeface="Calibri"/>
              </a:rPr>
              <a:t>done  </a:t>
            </a:r>
            <a:r>
              <a:rPr sz="1200" dirty="0">
                <a:latin typeface="Calibri"/>
                <a:cs typeface="Calibri"/>
              </a:rPr>
              <a:t>by </a:t>
            </a:r>
            <a:r>
              <a:rPr sz="1200" spc="-5" dirty="0">
                <a:latin typeface="Calibri"/>
                <a:cs typeface="Calibri"/>
              </a:rPr>
              <a:t>voting or any other process that allows the group </a:t>
            </a:r>
            <a:r>
              <a:rPr sz="1200" dirty="0">
                <a:latin typeface="Calibri"/>
                <a:cs typeface="Calibri"/>
              </a:rPr>
              <a:t>to </a:t>
            </a:r>
            <a:r>
              <a:rPr sz="1200" spc="-5" dirty="0">
                <a:latin typeface="Calibri"/>
                <a:cs typeface="Calibri"/>
              </a:rPr>
              <a:t>agree on the ranking. The selected  causes are then encircled </a:t>
            </a:r>
            <a:r>
              <a:rPr sz="1200" spc="-10" dirty="0">
                <a:latin typeface="Calibri"/>
                <a:cs typeface="Calibri"/>
              </a:rPr>
              <a:t>on </a:t>
            </a:r>
            <a:r>
              <a:rPr sz="1200" spc="-5" dirty="0">
                <a:latin typeface="Calibri"/>
                <a:cs typeface="Calibri"/>
              </a:rPr>
              <a:t>the diagram, with their ranks written beside them. The </a:t>
            </a:r>
            <a:r>
              <a:rPr sz="1200" dirty="0">
                <a:latin typeface="Calibri"/>
                <a:cs typeface="Calibri"/>
              </a:rPr>
              <a:t>team  </a:t>
            </a:r>
            <a:r>
              <a:rPr sz="1200" spc="-5" dirty="0">
                <a:latin typeface="Calibri"/>
                <a:cs typeface="Calibri"/>
              </a:rPr>
              <a:t>may then investigate these causes further and </a:t>
            </a:r>
            <a:r>
              <a:rPr sz="1200" spc="-10" dirty="0">
                <a:latin typeface="Calibri"/>
                <a:cs typeface="Calibri"/>
              </a:rPr>
              <a:t>use </a:t>
            </a:r>
            <a:r>
              <a:rPr sz="1200" spc="-5" dirty="0">
                <a:latin typeface="Calibri"/>
                <a:cs typeface="Calibri"/>
              </a:rPr>
              <a:t>problem-solving techniques </a:t>
            </a:r>
            <a:r>
              <a:rPr sz="1200" dirty="0">
                <a:latin typeface="Calibri"/>
                <a:cs typeface="Calibri"/>
              </a:rPr>
              <a:t>to </a:t>
            </a:r>
            <a:r>
              <a:rPr sz="1200" spc="-5" dirty="0">
                <a:latin typeface="Calibri"/>
                <a:cs typeface="Calibri"/>
              </a:rPr>
              <a:t>eliminate  </a:t>
            </a:r>
            <a:r>
              <a:rPr sz="1200" dirty="0">
                <a:latin typeface="Calibri"/>
                <a:cs typeface="Calibri"/>
              </a:rPr>
              <a:t>their</a:t>
            </a:r>
            <a:r>
              <a:rPr sz="1200" spc="-10" dirty="0">
                <a:latin typeface="Calibri"/>
                <a:cs typeface="Calibri"/>
              </a:rPr>
              <a:t> </a:t>
            </a:r>
            <a:r>
              <a:rPr sz="1200" spc="-5" dirty="0">
                <a:latin typeface="Calibri"/>
                <a:cs typeface="Calibri"/>
              </a:rPr>
              <a:t>occurrences.</a:t>
            </a:r>
            <a:endParaRPr sz="1200">
              <a:latin typeface="Calibri"/>
              <a:cs typeface="Calibri"/>
            </a:endParaRPr>
          </a:p>
        </p:txBody>
      </p:sp>
      <p:sp>
        <p:nvSpPr>
          <p:cNvPr id="4" name="object 4"/>
          <p:cNvSpPr txBox="1"/>
          <p:nvPr/>
        </p:nvSpPr>
        <p:spPr>
          <a:xfrm>
            <a:off x="888424" y="5710079"/>
            <a:ext cx="5737860" cy="3542665"/>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Figure </a:t>
            </a:r>
            <a:r>
              <a:rPr sz="1200" b="1" spc="-10" dirty="0">
                <a:latin typeface="Calibri"/>
                <a:cs typeface="Calibri"/>
              </a:rPr>
              <a:t>5: </a:t>
            </a:r>
            <a:r>
              <a:rPr sz="1200" b="1" spc="-5" dirty="0">
                <a:latin typeface="Calibri"/>
                <a:cs typeface="Calibri"/>
              </a:rPr>
              <a:t>Example </a:t>
            </a:r>
            <a:r>
              <a:rPr sz="1200" b="1" dirty="0">
                <a:latin typeface="Calibri"/>
                <a:cs typeface="Calibri"/>
              </a:rPr>
              <a:t>of </a:t>
            </a:r>
            <a:r>
              <a:rPr sz="1200" b="1" spc="-5" dirty="0">
                <a:latin typeface="Calibri"/>
                <a:cs typeface="Calibri"/>
              </a:rPr>
              <a:t>using Ishikawa</a:t>
            </a:r>
            <a:r>
              <a:rPr sz="1200" b="1" spc="10" dirty="0">
                <a:latin typeface="Calibri"/>
                <a:cs typeface="Calibri"/>
              </a:rPr>
              <a:t> </a:t>
            </a:r>
            <a:r>
              <a:rPr sz="1200" b="1" spc="-5" dirty="0">
                <a:latin typeface="Calibri"/>
                <a:cs typeface="Calibri"/>
              </a:rPr>
              <a:t>diagram</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12700">
              <a:lnSpc>
                <a:spcPct val="100000"/>
              </a:lnSpc>
              <a:spcBef>
                <a:spcPts val="5"/>
              </a:spcBef>
            </a:pPr>
            <a:r>
              <a:rPr sz="1400" b="1" spc="-5" dirty="0">
                <a:latin typeface="Calibri"/>
                <a:cs typeface="Calibri"/>
              </a:rPr>
              <a:t>7.7 Six </a:t>
            </a:r>
            <a:r>
              <a:rPr sz="1400" b="1" dirty="0">
                <a:latin typeface="Calibri"/>
                <a:cs typeface="Calibri"/>
              </a:rPr>
              <a:t>thinking</a:t>
            </a:r>
            <a:r>
              <a:rPr sz="1400" b="1" spc="-20" dirty="0">
                <a:latin typeface="Calibri"/>
                <a:cs typeface="Calibri"/>
              </a:rPr>
              <a:t> </a:t>
            </a:r>
            <a:r>
              <a:rPr sz="1400" b="1" spc="-10" dirty="0">
                <a:latin typeface="Calibri"/>
                <a:cs typeface="Calibri"/>
              </a:rPr>
              <a:t>hats</a:t>
            </a:r>
            <a:endParaRPr sz="1400">
              <a:latin typeface="Calibri"/>
              <a:cs typeface="Calibri"/>
            </a:endParaRPr>
          </a:p>
          <a:p>
            <a:pPr marL="12700" marR="1386205">
              <a:lnSpc>
                <a:spcPct val="101800"/>
              </a:lnSpc>
              <a:spcBef>
                <a:spcPts val="805"/>
              </a:spcBef>
            </a:pPr>
            <a:r>
              <a:rPr sz="1200" dirty="0">
                <a:latin typeface="Calibri"/>
                <a:cs typeface="Calibri"/>
              </a:rPr>
              <a:t>Many </a:t>
            </a:r>
            <a:r>
              <a:rPr sz="1200" spc="-5" dirty="0">
                <a:latin typeface="Calibri"/>
                <a:cs typeface="Calibri"/>
              </a:rPr>
              <a:t>successful people think from a very rational, positive viewpoint.  This is part </a:t>
            </a:r>
            <a:r>
              <a:rPr sz="1200" spc="-10" dirty="0">
                <a:latin typeface="Calibri"/>
                <a:cs typeface="Calibri"/>
              </a:rPr>
              <a:t>of </a:t>
            </a:r>
            <a:r>
              <a:rPr sz="1200" dirty="0">
                <a:latin typeface="Calibri"/>
                <a:cs typeface="Calibri"/>
              </a:rPr>
              <a:t>the </a:t>
            </a:r>
            <a:r>
              <a:rPr sz="1200" spc="-5" dirty="0">
                <a:latin typeface="Calibri"/>
                <a:cs typeface="Calibri"/>
              </a:rPr>
              <a:t>reason that they are successful. Often, though, they  may </a:t>
            </a:r>
            <a:r>
              <a:rPr sz="1200" dirty="0">
                <a:latin typeface="Calibri"/>
                <a:cs typeface="Calibri"/>
              </a:rPr>
              <a:t>fail to </a:t>
            </a:r>
            <a:r>
              <a:rPr sz="1200" spc="-5" dirty="0">
                <a:latin typeface="Calibri"/>
                <a:cs typeface="Calibri"/>
              </a:rPr>
              <a:t>look </a:t>
            </a:r>
            <a:r>
              <a:rPr sz="1200" spc="-10" dirty="0">
                <a:latin typeface="Calibri"/>
                <a:cs typeface="Calibri"/>
              </a:rPr>
              <a:t>at </a:t>
            </a:r>
            <a:r>
              <a:rPr sz="1200" spc="-5" dirty="0">
                <a:latin typeface="Calibri"/>
                <a:cs typeface="Calibri"/>
              </a:rPr>
              <a:t>a problem from </a:t>
            </a:r>
            <a:r>
              <a:rPr sz="1200" spc="-10" dirty="0">
                <a:latin typeface="Calibri"/>
                <a:cs typeface="Calibri"/>
              </a:rPr>
              <a:t>an </a:t>
            </a:r>
            <a:r>
              <a:rPr sz="1200" spc="-5" dirty="0">
                <a:latin typeface="Calibri"/>
                <a:cs typeface="Calibri"/>
              </a:rPr>
              <a:t>emotional, intuitive, creative or  </a:t>
            </a:r>
            <a:r>
              <a:rPr sz="1200" dirty="0">
                <a:latin typeface="Calibri"/>
                <a:cs typeface="Calibri"/>
              </a:rPr>
              <a:t>negative </a:t>
            </a:r>
            <a:r>
              <a:rPr sz="1200" spc="-5" dirty="0">
                <a:latin typeface="Calibri"/>
                <a:cs typeface="Calibri"/>
              </a:rPr>
              <a:t>viewpoint. This can mean that they underestimate  resistance </a:t>
            </a:r>
            <a:r>
              <a:rPr sz="1200" dirty="0">
                <a:latin typeface="Calibri"/>
                <a:cs typeface="Calibri"/>
              </a:rPr>
              <a:t>to </a:t>
            </a:r>
            <a:r>
              <a:rPr sz="1200" spc="-5" dirty="0">
                <a:latin typeface="Calibri"/>
                <a:cs typeface="Calibri"/>
              </a:rPr>
              <a:t>plans, </a:t>
            </a:r>
            <a:r>
              <a:rPr sz="1200" dirty="0">
                <a:latin typeface="Calibri"/>
                <a:cs typeface="Calibri"/>
              </a:rPr>
              <a:t>fail </a:t>
            </a:r>
            <a:r>
              <a:rPr sz="1200" spc="-5" dirty="0">
                <a:latin typeface="Calibri"/>
                <a:cs typeface="Calibri"/>
              </a:rPr>
              <a:t>to make creative leaps </a:t>
            </a:r>
            <a:r>
              <a:rPr sz="1200" spc="-10" dirty="0">
                <a:latin typeface="Calibri"/>
                <a:cs typeface="Calibri"/>
              </a:rPr>
              <a:t>and </a:t>
            </a:r>
            <a:r>
              <a:rPr sz="1200" spc="-5" dirty="0">
                <a:latin typeface="Calibri"/>
                <a:cs typeface="Calibri"/>
              </a:rPr>
              <a:t>do not make  </a:t>
            </a:r>
            <a:r>
              <a:rPr sz="1200" dirty="0">
                <a:latin typeface="Calibri"/>
                <a:cs typeface="Calibri"/>
              </a:rPr>
              <a:t>essential </a:t>
            </a:r>
            <a:r>
              <a:rPr sz="1200" spc="-5" dirty="0">
                <a:latin typeface="Calibri"/>
                <a:cs typeface="Calibri"/>
              </a:rPr>
              <a:t>contingency plans. Similarly, pessimists may </a:t>
            </a:r>
            <a:r>
              <a:rPr sz="1200" dirty="0">
                <a:latin typeface="Calibri"/>
                <a:cs typeface="Calibri"/>
              </a:rPr>
              <a:t>be </a:t>
            </a:r>
            <a:r>
              <a:rPr sz="1200" spc="-5" dirty="0">
                <a:latin typeface="Calibri"/>
                <a:cs typeface="Calibri"/>
              </a:rPr>
              <a:t>excessively  defensive. Emotional people may </a:t>
            </a:r>
            <a:r>
              <a:rPr sz="1200" dirty="0">
                <a:latin typeface="Calibri"/>
                <a:cs typeface="Calibri"/>
              </a:rPr>
              <a:t>fail </a:t>
            </a:r>
            <a:r>
              <a:rPr sz="1200" spc="-5" dirty="0">
                <a:latin typeface="Calibri"/>
                <a:cs typeface="Calibri"/>
              </a:rPr>
              <a:t>to look at decisions calmly and  rationally.</a:t>
            </a:r>
            <a:endParaRPr sz="1200">
              <a:latin typeface="Calibri"/>
              <a:cs typeface="Calibri"/>
            </a:endParaRPr>
          </a:p>
          <a:p>
            <a:pPr>
              <a:lnSpc>
                <a:spcPct val="100000"/>
              </a:lnSpc>
            </a:pPr>
            <a:endParaRPr sz="1200">
              <a:latin typeface="Calibri"/>
              <a:cs typeface="Calibri"/>
            </a:endParaRPr>
          </a:p>
          <a:p>
            <a:pPr>
              <a:lnSpc>
                <a:spcPct val="100000"/>
              </a:lnSpc>
              <a:spcBef>
                <a:spcPts val="50"/>
              </a:spcBef>
            </a:pPr>
            <a:endParaRPr sz="1600">
              <a:latin typeface="Calibri"/>
              <a:cs typeface="Calibri"/>
            </a:endParaRPr>
          </a:p>
          <a:p>
            <a:pPr marL="12700" marR="5080">
              <a:lnSpc>
                <a:spcPct val="101699"/>
              </a:lnSpc>
            </a:pPr>
            <a:r>
              <a:rPr sz="1200" spc="-5" dirty="0">
                <a:latin typeface="Calibri"/>
                <a:cs typeface="Calibri"/>
              </a:rPr>
              <a:t>If you look </a:t>
            </a:r>
            <a:r>
              <a:rPr sz="1200" spc="-10" dirty="0">
                <a:latin typeface="Calibri"/>
                <a:cs typeface="Calibri"/>
              </a:rPr>
              <a:t>at </a:t>
            </a:r>
            <a:r>
              <a:rPr sz="1200" spc="-5" dirty="0">
                <a:latin typeface="Calibri"/>
                <a:cs typeface="Calibri"/>
              </a:rPr>
              <a:t>a problem with the 'Six Thinking Hats' technique, then you will solve it </a:t>
            </a:r>
            <a:r>
              <a:rPr sz="1200" dirty="0">
                <a:latin typeface="Calibri"/>
                <a:cs typeface="Calibri"/>
              </a:rPr>
              <a:t>using </a:t>
            </a:r>
            <a:r>
              <a:rPr sz="1200" spc="-5" dirty="0">
                <a:latin typeface="Calibri"/>
                <a:cs typeface="Calibri"/>
              </a:rPr>
              <a:t>all  approaches. Your decisions and </a:t>
            </a:r>
            <a:r>
              <a:rPr sz="1200" dirty="0">
                <a:latin typeface="Calibri"/>
                <a:cs typeface="Calibri"/>
              </a:rPr>
              <a:t>plans </a:t>
            </a:r>
            <a:r>
              <a:rPr sz="1200" spc="-5" dirty="0">
                <a:latin typeface="Calibri"/>
                <a:cs typeface="Calibri"/>
              </a:rPr>
              <a:t>will mix ambition, skill </a:t>
            </a:r>
            <a:r>
              <a:rPr sz="1200" spc="-10" dirty="0">
                <a:latin typeface="Calibri"/>
                <a:cs typeface="Calibri"/>
              </a:rPr>
              <a:t>in </a:t>
            </a:r>
            <a:r>
              <a:rPr sz="1200" spc="-5" dirty="0">
                <a:latin typeface="Calibri"/>
                <a:cs typeface="Calibri"/>
              </a:rPr>
              <a:t>execution, </a:t>
            </a:r>
            <a:r>
              <a:rPr sz="1200" dirty="0">
                <a:latin typeface="Calibri"/>
                <a:cs typeface="Calibri"/>
              </a:rPr>
              <a:t>public </a:t>
            </a:r>
            <a:r>
              <a:rPr sz="1200" spc="-5" dirty="0">
                <a:latin typeface="Calibri"/>
                <a:cs typeface="Calibri"/>
              </a:rPr>
              <a:t>sensitivity,  creativity and good contingency</a:t>
            </a:r>
            <a:r>
              <a:rPr sz="1200" spc="15" dirty="0">
                <a:latin typeface="Calibri"/>
                <a:cs typeface="Calibri"/>
              </a:rPr>
              <a:t> </a:t>
            </a:r>
            <a:r>
              <a:rPr sz="1200" spc="-5" dirty="0">
                <a:latin typeface="Calibri"/>
                <a:cs typeface="Calibri"/>
              </a:rPr>
              <a:t>planning.</a:t>
            </a:r>
            <a:endParaRPr sz="1200">
              <a:latin typeface="Calibri"/>
              <a:cs typeface="Calibri"/>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6" name="object 6"/>
          <p:cNvSpPr/>
          <p:nvPr/>
        </p:nvSpPr>
        <p:spPr>
          <a:xfrm>
            <a:off x="1051501" y="2269266"/>
            <a:ext cx="5320740" cy="326682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329504" y="6768160"/>
            <a:ext cx="1258718" cy="178902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105</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89" y="1485904"/>
            <a:ext cx="5835015" cy="4009390"/>
          </a:xfrm>
          <a:prstGeom prst="rect">
            <a:avLst/>
          </a:prstGeom>
        </p:spPr>
        <p:txBody>
          <a:bodyPr vert="horz" wrap="square" lIns="0" tIns="9525" rIns="0" bIns="0" rtlCol="0">
            <a:spAutoFit/>
          </a:bodyPr>
          <a:lstStyle/>
          <a:p>
            <a:pPr marL="12700" marR="306705" indent="641350">
              <a:lnSpc>
                <a:spcPct val="101699"/>
              </a:lnSpc>
              <a:spcBef>
                <a:spcPts val="75"/>
              </a:spcBef>
            </a:pPr>
            <a:r>
              <a:rPr sz="1200" spc="-5" dirty="0">
                <a:latin typeface="Calibri"/>
                <a:cs typeface="Calibri"/>
              </a:rPr>
              <a:t>'Six Thinking Hats' is a technique </a:t>
            </a:r>
            <a:r>
              <a:rPr sz="1200" dirty="0">
                <a:latin typeface="Calibri"/>
                <a:cs typeface="Calibri"/>
              </a:rPr>
              <a:t>used to </a:t>
            </a:r>
            <a:r>
              <a:rPr sz="1200" spc="-5" dirty="0">
                <a:latin typeface="Calibri"/>
                <a:cs typeface="Calibri"/>
              </a:rPr>
              <a:t>look </a:t>
            </a:r>
            <a:r>
              <a:rPr sz="1200" spc="-10" dirty="0">
                <a:latin typeface="Calibri"/>
                <a:cs typeface="Calibri"/>
              </a:rPr>
              <a:t>at </a:t>
            </a:r>
            <a:r>
              <a:rPr sz="1200" spc="-5" dirty="0">
                <a:latin typeface="Calibri"/>
                <a:cs typeface="Calibri"/>
              </a:rPr>
              <a:t>decisions from a number of  important perspectives. This forces </a:t>
            </a:r>
            <a:r>
              <a:rPr sz="1200" spc="-10" dirty="0">
                <a:latin typeface="Calibri"/>
                <a:cs typeface="Calibri"/>
              </a:rPr>
              <a:t>you </a:t>
            </a:r>
            <a:r>
              <a:rPr sz="1200" spc="-5" dirty="0">
                <a:latin typeface="Calibri"/>
                <a:cs typeface="Calibri"/>
              </a:rPr>
              <a:t>to move outside your habitual thinking style, and  </a:t>
            </a:r>
            <a:r>
              <a:rPr sz="1200" dirty="0">
                <a:latin typeface="Calibri"/>
                <a:cs typeface="Calibri"/>
              </a:rPr>
              <a:t>helps </a:t>
            </a:r>
            <a:r>
              <a:rPr sz="1200" spc="-10" dirty="0">
                <a:latin typeface="Calibri"/>
                <a:cs typeface="Calibri"/>
              </a:rPr>
              <a:t>you </a:t>
            </a:r>
            <a:r>
              <a:rPr sz="1200" dirty="0">
                <a:latin typeface="Calibri"/>
                <a:cs typeface="Calibri"/>
              </a:rPr>
              <a:t>to </a:t>
            </a:r>
            <a:r>
              <a:rPr sz="1200" spc="-5" dirty="0">
                <a:latin typeface="Calibri"/>
                <a:cs typeface="Calibri"/>
              </a:rPr>
              <a:t>get a more rounded view of a</a:t>
            </a:r>
            <a:r>
              <a:rPr sz="1200" spc="45" dirty="0">
                <a:latin typeface="Calibri"/>
                <a:cs typeface="Calibri"/>
              </a:rPr>
              <a:t> </a:t>
            </a:r>
            <a:r>
              <a:rPr sz="1200" spc="-5" dirty="0">
                <a:latin typeface="Calibri"/>
                <a:cs typeface="Calibri"/>
              </a:rPr>
              <a:t>situation.</a:t>
            </a:r>
            <a:endParaRPr sz="1200">
              <a:latin typeface="Calibri"/>
              <a:cs typeface="Calibri"/>
            </a:endParaRPr>
          </a:p>
          <a:p>
            <a:pPr marL="12700" marR="5080">
              <a:lnSpc>
                <a:spcPct val="101699"/>
              </a:lnSpc>
              <a:spcBef>
                <a:spcPts val="994"/>
              </a:spcBef>
            </a:pPr>
            <a:r>
              <a:rPr sz="1200" spc="-5" dirty="0">
                <a:latin typeface="Calibri"/>
                <a:cs typeface="Calibri"/>
              </a:rPr>
              <a:t>Six Thinking Hats is a </a:t>
            </a:r>
            <a:r>
              <a:rPr sz="1200" spc="-10" dirty="0">
                <a:latin typeface="Calibri"/>
                <a:cs typeface="Calibri"/>
              </a:rPr>
              <a:t>good </a:t>
            </a:r>
            <a:r>
              <a:rPr sz="1200" spc="-5" dirty="0">
                <a:latin typeface="Calibri"/>
                <a:cs typeface="Calibri"/>
              </a:rPr>
              <a:t>technique for looking at the effects of a decision from a number </a:t>
            </a:r>
            <a:r>
              <a:rPr sz="1200" spc="-10" dirty="0">
                <a:latin typeface="Calibri"/>
                <a:cs typeface="Calibri"/>
              </a:rPr>
              <a:t>of  </a:t>
            </a:r>
            <a:r>
              <a:rPr sz="1200" spc="-5" dirty="0">
                <a:latin typeface="Calibri"/>
                <a:cs typeface="Calibri"/>
              </a:rPr>
              <a:t>different points of view. It allows necessary emotion and scepticism </a:t>
            </a:r>
            <a:r>
              <a:rPr sz="1200" dirty="0">
                <a:latin typeface="Calibri"/>
                <a:cs typeface="Calibri"/>
              </a:rPr>
              <a:t>to be </a:t>
            </a:r>
            <a:r>
              <a:rPr sz="1200" spc="-5" dirty="0">
                <a:latin typeface="Calibri"/>
                <a:cs typeface="Calibri"/>
              </a:rPr>
              <a:t>brought into what  would otherwise </a:t>
            </a:r>
            <a:r>
              <a:rPr sz="1200" dirty="0">
                <a:latin typeface="Calibri"/>
                <a:cs typeface="Calibri"/>
              </a:rPr>
              <a:t>be </a:t>
            </a:r>
            <a:r>
              <a:rPr sz="1200" spc="-5" dirty="0">
                <a:latin typeface="Calibri"/>
                <a:cs typeface="Calibri"/>
              </a:rPr>
              <a:t>purely rational decisions. </a:t>
            </a:r>
            <a:r>
              <a:rPr sz="1200" spc="-10" dirty="0">
                <a:latin typeface="Calibri"/>
                <a:cs typeface="Calibri"/>
              </a:rPr>
              <a:t>It </a:t>
            </a:r>
            <a:r>
              <a:rPr sz="1200" dirty="0">
                <a:latin typeface="Calibri"/>
                <a:cs typeface="Calibri"/>
              </a:rPr>
              <a:t>opens up </a:t>
            </a:r>
            <a:r>
              <a:rPr sz="1200" spc="-5" dirty="0">
                <a:latin typeface="Calibri"/>
                <a:cs typeface="Calibri"/>
              </a:rPr>
              <a:t>the opportunity </a:t>
            </a:r>
            <a:r>
              <a:rPr sz="1200" dirty="0">
                <a:latin typeface="Calibri"/>
                <a:cs typeface="Calibri"/>
              </a:rPr>
              <a:t>for </a:t>
            </a:r>
            <a:r>
              <a:rPr sz="1200" spc="-5" dirty="0">
                <a:latin typeface="Calibri"/>
                <a:cs typeface="Calibri"/>
              </a:rPr>
              <a:t>creativity within  decision making. The technique also </a:t>
            </a:r>
            <a:r>
              <a:rPr sz="1200" dirty="0">
                <a:latin typeface="Calibri"/>
                <a:cs typeface="Calibri"/>
              </a:rPr>
              <a:t>helps, </a:t>
            </a:r>
            <a:r>
              <a:rPr sz="1200" spc="-5" dirty="0">
                <a:latin typeface="Calibri"/>
                <a:cs typeface="Calibri"/>
              </a:rPr>
              <a:t>for example, persistently pessimistic people to be  positive and</a:t>
            </a:r>
            <a:r>
              <a:rPr sz="1200" spc="5" dirty="0">
                <a:latin typeface="Calibri"/>
                <a:cs typeface="Calibri"/>
              </a:rPr>
              <a:t> </a:t>
            </a:r>
            <a:r>
              <a:rPr sz="1200" spc="-5" dirty="0">
                <a:latin typeface="Calibri"/>
                <a:cs typeface="Calibri"/>
              </a:rPr>
              <a:t>creative.</a:t>
            </a:r>
            <a:endParaRPr sz="1200">
              <a:latin typeface="Calibri"/>
              <a:cs typeface="Calibri"/>
            </a:endParaRPr>
          </a:p>
          <a:p>
            <a:pPr marL="12700" marR="8255">
              <a:lnSpc>
                <a:spcPct val="101699"/>
              </a:lnSpc>
              <a:spcBef>
                <a:spcPts val="1005"/>
              </a:spcBef>
            </a:pPr>
            <a:r>
              <a:rPr sz="1200" dirty="0">
                <a:latin typeface="Calibri"/>
                <a:cs typeface="Calibri"/>
              </a:rPr>
              <a:t>Plans </a:t>
            </a:r>
            <a:r>
              <a:rPr sz="1200" spc="-5" dirty="0">
                <a:latin typeface="Calibri"/>
                <a:cs typeface="Calibri"/>
              </a:rPr>
              <a:t>developed using the '6 thinking </a:t>
            </a:r>
            <a:r>
              <a:rPr sz="1200" dirty="0">
                <a:latin typeface="Calibri"/>
                <a:cs typeface="Calibri"/>
              </a:rPr>
              <a:t>hats' </a:t>
            </a:r>
            <a:r>
              <a:rPr sz="1200" spc="-5" dirty="0">
                <a:latin typeface="Calibri"/>
                <a:cs typeface="Calibri"/>
              </a:rPr>
              <a:t>technique will </a:t>
            </a:r>
            <a:r>
              <a:rPr sz="1200" dirty="0">
                <a:latin typeface="Calibri"/>
                <a:cs typeface="Calibri"/>
              </a:rPr>
              <a:t>be </a:t>
            </a:r>
            <a:r>
              <a:rPr sz="1200" spc="-5" dirty="0">
                <a:latin typeface="Calibri"/>
                <a:cs typeface="Calibri"/>
              </a:rPr>
              <a:t>sounder and more resilient than  would otherwise </a:t>
            </a:r>
            <a:r>
              <a:rPr sz="1200" dirty="0">
                <a:latin typeface="Calibri"/>
                <a:cs typeface="Calibri"/>
              </a:rPr>
              <a:t>be </a:t>
            </a:r>
            <a:r>
              <a:rPr sz="1200" spc="-5" dirty="0">
                <a:latin typeface="Calibri"/>
                <a:cs typeface="Calibri"/>
              </a:rPr>
              <a:t>the case. It may also help </a:t>
            </a:r>
            <a:r>
              <a:rPr sz="1200" spc="-10" dirty="0">
                <a:latin typeface="Calibri"/>
                <a:cs typeface="Calibri"/>
              </a:rPr>
              <a:t>you </a:t>
            </a:r>
            <a:r>
              <a:rPr sz="1200" spc="-5" dirty="0">
                <a:latin typeface="Calibri"/>
                <a:cs typeface="Calibri"/>
              </a:rPr>
              <a:t>to avoid public relations mistakes, and </a:t>
            </a:r>
            <a:r>
              <a:rPr sz="1200" spc="-10" dirty="0">
                <a:latin typeface="Calibri"/>
                <a:cs typeface="Calibri"/>
              </a:rPr>
              <a:t>spot  </a:t>
            </a:r>
            <a:r>
              <a:rPr sz="1200" spc="-5" dirty="0">
                <a:latin typeface="Calibri"/>
                <a:cs typeface="Calibri"/>
              </a:rPr>
              <a:t>good reasons not </a:t>
            </a:r>
            <a:r>
              <a:rPr sz="1200" dirty="0">
                <a:latin typeface="Calibri"/>
                <a:cs typeface="Calibri"/>
              </a:rPr>
              <a:t>to </a:t>
            </a:r>
            <a:r>
              <a:rPr sz="1200" spc="-5" dirty="0">
                <a:latin typeface="Calibri"/>
                <a:cs typeface="Calibri"/>
              </a:rPr>
              <a:t>follow a course of action before you have committed </a:t>
            </a:r>
            <a:r>
              <a:rPr sz="1200" dirty="0">
                <a:latin typeface="Calibri"/>
                <a:cs typeface="Calibri"/>
              </a:rPr>
              <a:t>to</a:t>
            </a:r>
            <a:r>
              <a:rPr sz="1200" spc="55" dirty="0">
                <a:latin typeface="Calibri"/>
                <a:cs typeface="Calibri"/>
              </a:rPr>
              <a:t> </a:t>
            </a:r>
            <a:r>
              <a:rPr sz="1200" spc="-5" dirty="0">
                <a:latin typeface="Calibri"/>
                <a:cs typeface="Calibri"/>
              </a:rPr>
              <a:t>it.</a:t>
            </a:r>
            <a:endParaRPr sz="1200">
              <a:latin typeface="Calibri"/>
              <a:cs typeface="Calibri"/>
            </a:endParaRPr>
          </a:p>
          <a:p>
            <a:pPr>
              <a:lnSpc>
                <a:spcPct val="100000"/>
              </a:lnSpc>
              <a:spcBef>
                <a:spcPts val="20"/>
              </a:spcBef>
            </a:pPr>
            <a:endParaRPr sz="1400">
              <a:latin typeface="Calibri"/>
              <a:cs typeface="Calibri"/>
            </a:endParaRPr>
          </a:p>
          <a:p>
            <a:pPr marL="12700" algn="just">
              <a:lnSpc>
                <a:spcPct val="100000"/>
              </a:lnSpc>
            </a:pPr>
            <a:r>
              <a:rPr sz="1200" b="1" spc="-5" dirty="0">
                <a:latin typeface="Calibri"/>
                <a:cs typeface="Calibri"/>
              </a:rPr>
              <a:t>7.7.1 </a:t>
            </a:r>
            <a:r>
              <a:rPr sz="1200" b="1" spc="-10" dirty="0">
                <a:latin typeface="Calibri"/>
                <a:cs typeface="Calibri"/>
              </a:rPr>
              <a:t>How </a:t>
            </a:r>
            <a:r>
              <a:rPr sz="1200" b="1" dirty="0">
                <a:latin typeface="Calibri"/>
                <a:cs typeface="Calibri"/>
              </a:rPr>
              <a:t>to </a:t>
            </a:r>
            <a:r>
              <a:rPr sz="1200" b="1" spc="-5" dirty="0">
                <a:latin typeface="Calibri"/>
                <a:cs typeface="Calibri"/>
              </a:rPr>
              <a:t>use </a:t>
            </a:r>
            <a:r>
              <a:rPr sz="1200" b="1" dirty="0">
                <a:latin typeface="Calibri"/>
                <a:cs typeface="Calibri"/>
              </a:rPr>
              <a:t>the</a:t>
            </a:r>
            <a:r>
              <a:rPr sz="1200" b="1" spc="20" dirty="0">
                <a:latin typeface="Calibri"/>
                <a:cs typeface="Calibri"/>
              </a:rPr>
              <a:t> </a:t>
            </a:r>
            <a:r>
              <a:rPr sz="1200" b="1" spc="-10" dirty="0">
                <a:latin typeface="Calibri"/>
                <a:cs typeface="Calibri"/>
              </a:rPr>
              <a:t>tool</a:t>
            </a:r>
            <a:endParaRPr sz="1200">
              <a:latin typeface="Calibri"/>
              <a:cs typeface="Calibri"/>
            </a:endParaRPr>
          </a:p>
          <a:p>
            <a:pPr marL="12700" marR="2221865" algn="just">
              <a:lnSpc>
                <a:spcPts val="2460"/>
              </a:lnSpc>
              <a:spcBef>
                <a:spcPts val="60"/>
              </a:spcBef>
            </a:pPr>
            <a:r>
              <a:rPr sz="1200" spc="-5" dirty="0">
                <a:latin typeface="Calibri"/>
                <a:cs typeface="Calibri"/>
              </a:rPr>
              <a:t>You </a:t>
            </a:r>
            <a:r>
              <a:rPr sz="1200" spc="-10" dirty="0">
                <a:latin typeface="Calibri"/>
                <a:cs typeface="Calibri"/>
              </a:rPr>
              <a:t>can use </a:t>
            </a:r>
            <a:r>
              <a:rPr sz="1200" spc="-5" dirty="0">
                <a:latin typeface="Calibri"/>
                <a:cs typeface="Calibri"/>
              </a:rPr>
              <a:t>Six Thinking Hats in meetings or </a:t>
            </a:r>
            <a:r>
              <a:rPr sz="1200" spc="-10" dirty="0">
                <a:latin typeface="Calibri"/>
                <a:cs typeface="Calibri"/>
              </a:rPr>
              <a:t>on </a:t>
            </a:r>
            <a:r>
              <a:rPr sz="1200" spc="-5" dirty="0">
                <a:latin typeface="Calibri"/>
                <a:cs typeface="Calibri"/>
              </a:rPr>
              <a:t>your own.  How </a:t>
            </a:r>
            <a:r>
              <a:rPr sz="1200" dirty="0">
                <a:latin typeface="Calibri"/>
                <a:cs typeface="Calibri"/>
              </a:rPr>
              <a:t>does </a:t>
            </a:r>
            <a:r>
              <a:rPr sz="1200" spc="-10" dirty="0">
                <a:latin typeface="Calibri"/>
                <a:cs typeface="Calibri"/>
              </a:rPr>
              <a:t>it</a:t>
            </a:r>
            <a:r>
              <a:rPr sz="1200" spc="10" dirty="0">
                <a:latin typeface="Calibri"/>
                <a:cs typeface="Calibri"/>
              </a:rPr>
              <a:t> </a:t>
            </a:r>
            <a:r>
              <a:rPr sz="1200" spc="-5" dirty="0">
                <a:latin typeface="Calibri"/>
                <a:cs typeface="Calibri"/>
              </a:rPr>
              <a:t>work?</a:t>
            </a:r>
            <a:endParaRPr sz="1200">
              <a:latin typeface="Calibri"/>
              <a:cs typeface="Calibri"/>
            </a:endParaRPr>
          </a:p>
          <a:p>
            <a:pPr marL="12700" marR="157480" algn="just">
              <a:lnSpc>
                <a:spcPct val="101699"/>
              </a:lnSpc>
              <a:spcBef>
                <a:spcPts val="745"/>
              </a:spcBef>
            </a:pPr>
            <a:r>
              <a:rPr sz="1200" spc="-5" dirty="0">
                <a:latin typeface="Calibri"/>
                <a:cs typeface="Calibri"/>
              </a:rPr>
              <a:t>In meetings it has </a:t>
            </a:r>
            <a:r>
              <a:rPr sz="1200" dirty="0">
                <a:latin typeface="Calibri"/>
                <a:cs typeface="Calibri"/>
              </a:rPr>
              <a:t>the </a:t>
            </a:r>
            <a:r>
              <a:rPr sz="1200" spc="-5" dirty="0">
                <a:latin typeface="Calibri"/>
                <a:cs typeface="Calibri"/>
              </a:rPr>
              <a:t>benefit </a:t>
            </a:r>
            <a:r>
              <a:rPr sz="1200" spc="-10" dirty="0">
                <a:latin typeface="Calibri"/>
                <a:cs typeface="Calibri"/>
              </a:rPr>
              <a:t>of </a:t>
            </a:r>
            <a:r>
              <a:rPr sz="1200" spc="-5" dirty="0">
                <a:latin typeface="Calibri"/>
                <a:cs typeface="Calibri"/>
              </a:rPr>
              <a:t>blocking </a:t>
            </a:r>
            <a:r>
              <a:rPr sz="1200" dirty="0">
                <a:latin typeface="Calibri"/>
                <a:cs typeface="Calibri"/>
              </a:rPr>
              <a:t>the </a:t>
            </a:r>
            <a:r>
              <a:rPr sz="1200" spc="-5" dirty="0">
                <a:latin typeface="Calibri"/>
                <a:cs typeface="Calibri"/>
              </a:rPr>
              <a:t>confrontations that happen when people with  different thinking styles discuss the same problem. Each 'Thinking Hat' is a different style of  thinking. These </a:t>
            </a:r>
            <a:r>
              <a:rPr sz="1200" spc="-10" dirty="0">
                <a:latin typeface="Calibri"/>
                <a:cs typeface="Calibri"/>
              </a:rPr>
              <a:t>are </a:t>
            </a:r>
            <a:r>
              <a:rPr sz="1200" spc="-5" dirty="0">
                <a:latin typeface="Calibri"/>
                <a:cs typeface="Calibri"/>
              </a:rPr>
              <a:t>explained</a:t>
            </a:r>
            <a:r>
              <a:rPr sz="1200" spc="35" dirty="0">
                <a:latin typeface="Calibri"/>
                <a:cs typeface="Calibri"/>
              </a:rPr>
              <a:t> </a:t>
            </a:r>
            <a:r>
              <a:rPr sz="1200" spc="-5" dirty="0">
                <a:latin typeface="Calibri"/>
                <a:cs typeface="Calibri"/>
              </a:rPr>
              <a:t>below:</a:t>
            </a:r>
            <a:endParaRPr sz="1200">
              <a:latin typeface="Calibri"/>
              <a:cs typeface="Calibri"/>
            </a:endParaRPr>
          </a:p>
        </p:txBody>
      </p:sp>
      <p:sp>
        <p:nvSpPr>
          <p:cNvPr id="5" name="object 5"/>
          <p:cNvSpPr txBox="1"/>
          <p:nvPr/>
        </p:nvSpPr>
        <p:spPr>
          <a:xfrm>
            <a:off x="816721" y="5927995"/>
            <a:ext cx="5821045" cy="3498850"/>
          </a:xfrm>
          <a:prstGeom prst="rect">
            <a:avLst/>
          </a:prstGeom>
        </p:spPr>
        <p:txBody>
          <a:bodyPr vert="horz" wrap="square" lIns="0" tIns="9525" rIns="0" bIns="0" rtlCol="0">
            <a:spAutoFit/>
          </a:bodyPr>
          <a:lstStyle/>
          <a:p>
            <a:pPr marL="12700" marR="33655" indent="584835">
              <a:lnSpc>
                <a:spcPct val="101699"/>
              </a:lnSpc>
              <a:spcBef>
                <a:spcPts val="75"/>
              </a:spcBef>
            </a:pPr>
            <a:r>
              <a:rPr sz="1200" spc="-5" dirty="0">
                <a:latin typeface="Calibri"/>
                <a:cs typeface="Calibri"/>
              </a:rPr>
              <a:t>White Hat: With </a:t>
            </a:r>
            <a:r>
              <a:rPr sz="1200" dirty="0">
                <a:latin typeface="Calibri"/>
                <a:cs typeface="Calibri"/>
              </a:rPr>
              <a:t>this </a:t>
            </a:r>
            <a:r>
              <a:rPr sz="1200" spc="-5" dirty="0">
                <a:latin typeface="Calibri"/>
                <a:cs typeface="Calibri"/>
              </a:rPr>
              <a:t>thinking hat </a:t>
            </a:r>
            <a:r>
              <a:rPr sz="1200" spc="-10" dirty="0">
                <a:latin typeface="Calibri"/>
                <a:cs typeface="Calibri"/>
              </a:rPr>
              <a:t>you </a:t>
            </a:r>
            <a:r>
              <a:rPr sz="1200" spc="-5" dirty="0">
                <a:latin typeface="Calibri"/>
                <a:cs typeface="Calibri"/>
              </a:rPr>
              <a:t>focus on the </a:t>
            </a:r>
            <a:r>
              <a:rPr sz="1200" dirty="0">
                <a:latin typeface="Calibri"/>
                <a:cs typeface="Calibri"/>
              </a:rPr>
              <a:t>data </a:t>
            </a:r>
            <a:r>
              <a:rPr sz="1200" spc="-5" dirty="0">
                <a:latin typeface="Calibri"/>
                <a:cs typeface="Calibri"/>
              </a:rPr>
              <a:t>available. Look </a:t>
            </a:r>
            <a:r>
              <a:rPr sz="1200" spc="-10" dirty="0">
                <a:latin typeface="Calibri"/>
                <a:cs typeface="Calibri"/>
              </a:rPr>
              <a:t>at </a:t>
            </a:r>
            <a:r>
              <a:rPr sz="1200" spc="-5" dirty="0">
                <a:latin typeface="Calibri"/>
                <a:cs typeface="Calibri"/>
              </a:rPr>
              <a:t>the  information </a:t>
            </a:r>
            <a:r>
              <a:rPr sz="1200" spc="-10" dirty="0">
                <a:latin typeface="Calibri"/>
                <a:cs typeface="Calibri"/>
              </a:rPr>
              <a:t>you </a:t>
            </a:r>
            <a:r>
              <a:rPr sz="1200" dirty="0">
                <a:latin typeface="Calibri"/>
                <a:cs typeface="Calibri"/>
              </a:rPr>
              <a:t>have, </a:t>
            </a:r>
            <a:r>
              <a:rPr sz="1200" spc="-10" dirty="0">
                <a:latin typeface="Calibri"/>
                <a:cs typeface="Calibri"/>
              </a:rPr>
              <a:t>and </a:t>
            </a:r>
            <a:r>
              <a:rPr sz="1200" spc="-5" dirty="0">
                <a:latin typeface="Calibri"/>
                <a:cs typeface="Calibri"/>
              </a:rPr>
              <a:t>see what you </a:t>
            </a:r>
            <a:r>
              <a:rPr sz="1200" spc="-10" dirty="0">
                <a:latin typeface="Calibri"/>
                <a:cs typeface="Calibri"/>
              </a:rPr>
              <a:t>can </a:t>
            </a:r>
            <a:r>
              <a:rPr sz="1200" spc="-5" dirty="0">
                <a:latin typeface="Calibri"/>
                <a:cs typeface="Calibri"/>
              </a:rPr>
              <a:t>learn </a:t>
            </a:r>
            <a:r>
              <a:rPr sz="1200" dirty="0">
                <a:latin typeface="Calibri"/>
                <a:cs typeface="Calibri"/>
              </a:rPr>
              <a:t>from it. </a:t>
            </a:r>
            <a:r>
              <a:rPr sz="1200" spc="-10" dirty="0">
                <a:latin typeface="Calibri"/>
                <a:cs typeface="Calibri"/>
              </a:rPr>
              <a:t>Look </a:t>
            </a:r>
            <a:r>
              <a:rPr sz="1200" spc="-5" dirty="0">
                <a:latin typeface="Calibri"/>
                <a:cs typeface="Calibri"/>
              </a:rPr>
              <a:t>for gaps in your knowledge,  and </a:t>
            </a:r>
            <a:r>
              <a:rPr sz="1200" dirty="0">
                <a:latin typeface="Calibri"/>
                <a:cs typeface="Calibri"/>
              </a:rPr>
              <a:t>either try to fill </a:t>
            </a:r>
            <a:r>
              <a:rPr sz="1200" spc="-5" dirty="0">
                <a:latin typeface="Calibri"/>
                <a:cs typeface="Calibri"/>
              </a:rPr>
              <a:t>them or take account of them. This is where you analyze past trends, and  </a:t>
            </a:r>
            <a:r>
              <a:rPr sz="1200" dirty="0">
                <a:latin typeface="Calibri"/>
                <a:cs typeface="Calibri"/>
              </a:rPr>
              <a:t>try </a:t>
            </a:r>
            <a:r>
              <a:rPr sz="1200" spc="-5" dirty="0">
                <a:latin typeface="Calibri"/>
                <a:cs typeface="Calibri"/>
              </a:rPr>
              <a:t>to extrapolate from historical</a:t>
            </a:r>
            <a:r>
              <a:rPr sz="1200" spc="5" dirty="0">
                <a:latin typeface="Calibri"/>
                <a:cs typeface="Calibri"/>
              </a:rPr>
              <a:t> </a:t>
            </a:r>
            <a:r>
              <a:rPr sz="1200" dirty="0">
                <a:latin typeface="Calibri"/>
                <a:cs typeface="Calibri"/>
              </a:rPr>
              <a:t>data.</a:t>
            </a:r>
            <a:endParaRPr sz="1200">
              <a:latin typeface="Calibri"/>
              <a:cs typeface="Calibri"/>
            </a:endParaRPr>
          </a:p>
          <a:p>
            <a:pPr>
              <a:lnSpc>
                <a:spcPct val="100000"/>
              </a:lnSpc>
            </a:pPr>
            <a:endParaRPr sz="1200">
              <a:latin typeface="Calibri"/>
              <a:cs typeface="Calibri"/>
            </a:endParaRPr>
          </a:p>
          <a:p>
            <a:pPr>
              <a:lnSpc>
                <a:spcPct val="100000"/>
              </a:lnSpc>
              <a:spcBef>
                <a:spcPts val="35"/>
              </a:spcBef>
            </a:pPr>
            <a:endParaRPr sz="1650">
              <a:latin typeface="Calibri"/>
              <a:cs typeface="Calibri"/>
            </a:endParaRPr>
          </a:p>
          <a:p>
            <a:pPr marL="12700" marR="162560" indent="584835">
              <a:lnSpc>
                <a:spcPct val="101699"/>
              </a:lnSpc>
            </a:pPr>
            <a:r>
              <a:rPr sz="1200" spc="-5" dirty="0">
                <a:latin typeface="Calibri"/>
                <a:cs typeface="Calibri"/>
              </a:rPr>
              <a:t>Red Hat: ‘Wearing' the red </a:t>
            </a:r>
            <a:r>
              <a:rPr sz="1200" dirty="0">
                <a:latin typeface="Calibri"/>
                <a:cs typeface="Calibri"/>
              </a:rPr>
              <a:t>hat, </a:t>
            </a:r>
            <a:r>
              <a:rPr sz="1200" spc="-5" dirty="0">
                <a:latin typeface="Calibri"/>
                <a:cs typeface="Calibri"/>
              </a:rPr>
              <a:t>you </a:t>
            </a:r>
            <a:r>
              <a:rPr sz="1200" spc="-10" dirty="0">
                <a:latin typeface="Calibri"/>
                <a:cs typeface="Calibri"/>
              </a:rPr>
              <a:t>look at </a:t>
            </a:r>
            <a:r>
              <a:rPr sz="1200" spc="-5" dirty="0">
                <a:latin typeface="Calibri"/>
                <a:cs typeface="Calibri"/>
              </a:rPr>
              <a:t>problems </a:t>
            </a:r>
            <a:r>
              <a:rPr sz="1200" dirty="0">
                <a:latin typeface="Calibri"/>
                <a:cs typeface="Calibri"/>
              </a:rPr>
              <a:t>using </a:t>
            </a:r>
            <a:r>
              <a:rPr sz="1200" spc="-5" dirty="0">
                <a:latin typeface="Calibri"/>
                <a:cs typeface="Calibri"/>
              </a:rPr>
              <a:t>intuition, gut reaction,  and emotion. The </a:t>
            </a:r>
            <a:r>
              <a:rPr sz="1200" spc="-10" dirty="0">
                <a:latin typeface="Calibri"/>
                <a:cs typeface="Calibri"/>
              </a:rPr>
              <a:t>red hat </a:t>
            </a:r>
            <a:r>
              <a:rPr sz="1200" spc="-5" dirty="0">
                <a:latin typeface="Calibri"/>
                <a:cs typeface="Calibri"/>
              </a:rPr>
              <a:t>allows </a:t>
            </a:r>
            <a:r>
              <a:rPr sz="1200" dirty="0">
                <a:latin typeface="Calibri"/>
                <a:cs typeface="Calibri"/>
              </a:rPr>
              <a:t>the </a:t>
            </a:r>
            <a:r>
              <a:rPr sz="1200" spc="-5" dirty="0">
                <a:latin typeface="Calibri"/>
                <a:cs typeface="Calibri"/>
              </a:rPr>
              <a:t>free expression </a:t>
            </a:r>
            <a:r>
              <a:rPr sz="1200" spc="-10" dirty="0">
                <a:latin typeface="Calibri"/>
                <a:cs typeface="Calibri"/>
              </a:rPr>
              <a:t>of </a:t>
            </a:r>
            <a:r>
              <a:rPr sz="1200" spc="-5" dirty="0">
                <a:latin typeface="Calibri"/>
                <a:cs typeface="Calibri"/>
              </a:rPr>
              <a:t>feelings, intuition, hunches and  emotions without apology and without explanation, </a:t>
            </a:r>
            <a:r>
              <a:rPr sz="1200" dirty="0">
                <a:latin typeface="Calibri"/>
                <a:cs typeface="Calibri"/>
              </a:rPr>
              <a:t>there </a:t>
            </a:r>
            <a:r>
              <a:rPr sz="1200" spc="-5" dirty="0">
                <a:latin typeface="Calibri"/>
                <a:cs typeface="Calibri"/>
              </a:rPr>
              <a:t>must </a:t>
            </a:r>
            <a:r>
              <a:rPr sz="1200" dirty="0">
                <a:latin typeface="Calibri"/>
                <a:cs typeface="Calibri"/>
              </a:rPr>
              <a:t>never be </a:t>
            </a:r>
            <a:r>
              <a:rPr sz="1200" spc="-5" dirty="0">
                <a:latin typeface="Calibri"/>
                <a:cs typeface="Calibri"/>
              </a:rPr>
              <a:t>any attempt </a:t>
            </a:r>
            <a:r>
              <a:rPr sz="1200" dirty="0">
                <a:latin typeface="Calibri"/>
                <a:cs typeface="Calibri"/>
              </a:rPr>
              <a:t>to  justify </a:t>
            </a:r>
            <a:r>
              <a:rPr sz="1200" spc="-5" dirty="0">
                <a:latin typeface="Calibri"/>
                <a:cs typeface="Calibri"/>
              </a:rPr>
              <a:t>or give the basis for the feelings. The red hat asks a person </a:t>
            </a:r>
            <a:r>
              <a:rPr sz="1200" dirty="0">
                <a:latin typeface="Calibri"/>
                <a:cs typeface="Calibri"/>
              </a:rPr>
              <a:t>to </a:t>
            </a:r>
            <a:r>
              <a:rPr sz="1200" spc="-5" dirty="0">
                <a:latin typeface="Calibri"/>
                <a:cs typeface="Calibri"/>
              </a:rPr>
              <a:t>express </a:t>
            </a:r>
            <a:r>
              <a:rPr sz="1200" dirty="0">
                <a:latin typeface="Calibri"/>
                <a:cs typeface="Calibri"/>
              </a:rPr>
              <a:t>his </a:t>
            </a:r>
            <a:r>
              <a:rPr sz="1200" spc="-5" dirty="0">
                <a:latin typeface="Calibri"/>
                <a:cs typeface="Calibri"/>
              </a:rPr>
              <a:t>or her  feelings on the subject </a:t>
            </a:r>
            <a:r>
              <a:rPr sz="1200" spc="-10" dirty="0">
                <a:latin typeface="Calibri"/>
                <a:cs typeface="Calibri"/>
              </a:rPr>
              <a:t>at </a:t>
            </a:r>
            <a:r>
              <a:rPr sz="1200" dirty="0">
                <a:latin typeface="Calibri"/>
                <a:cs typeface="Calibri"/>
              </a:rPr>
              <a:t>this </a:t>
            </a:r>
            <a:r>
              <a:rPr sz="1200" spc="-5" dirty="0">
                <a:latin typeface="Calibri"/>
                <a:cs typeface="Calibri"/>
              </a:rPr>
              <a:t>moment in time, </a:t>
            </a:r>
            <a:r>
              <a:rPr sz="1200" spc="-10" dirty="0">
                <a:latin typeface="Calibri"/>
                <a:cs typeface="Calibri"/>
              </a:rPr>
              <a:t>it </a:t>
            </a:r>
            <a:r>
              <a:rPr sz="1200" spc="-5" dirty="0">
                <a:latin typeface="Calibri"/>
                <a:cs typeface="Calibri"/>
              </a:rPr>
              <a:t>gives </a:t>
            </a:r>
            <a:r>
              <a:rPr sz="1200" dirty="0">
                <a:latin typeface="Calibri"/>
                <a:cs typeface="Calibri"/>
              </a:rPr>
              <a:t>full </a:t>
            </a:r>
            <a:r>
              <a:rPr sz="1200" spc="-5" dirty="0">
                <a:latin typeface="Calibri"/>
                <a:cs typeface="Calibri"/>
              </a:rPr>
              <a:t>permission to a thinker </a:t>
            </a:r>
            <a:r>
              <a:rPr sz="1200" dirty="0">
                <a:latin typeface="Calibri"/>
                <a:cs typeface="Calibri"/>
              </a:rPr>
              <a:t>to </a:t>
            </a:r>
            <a:r>
              <a:rPr sz="1200" spc="-5" dirty="0">
                <a:latin typeface="Calibri"/>
                <a:cs typeface="Calibri"/>
              </a:rPr>
              <a:t>put  forward </a:t>
            </a:r>
            <a:r>
              <a:rPr sz="1200" dirty="0">
                <a:latin typeface="Calibri"/>
                <a:cs typeface="Calibri"/>
              </a:rPr>
              <a:t>his </a:t>
            </a:r>
            <a:r>
              <a:rPr sz="1200" spc="-5" dirty="0">
                <a:latin typeface="Calibri"/>
                <a:cs typeface="Calibri"/>
              </a:rPr>
              <a:t>or her feelings on the subject at the</a:t>
            </a:r>
            <a:r>
              <a:rPr sz="1200" spc="30" dirty="0">
                <a:latin typeface="Calibri"/>
                <a:cs typeface="Calibri"/>
              </a:rPr>
              <a:t> </a:t>
            </a:r>
            <a:r>
              <a:rPr sz="1200" spc="-5" dirty="0">
                <a:latin typeface="Calibri"/>
                <a:cs typeface="Calibri"/>
              </a:rPr>
              <a:t>moment.</a:t>
            </a:r>
            <a:endParaRPr sz="1200">
              <a:latin typeface="Calibri"/>
              <a:cs typeface="Calibri"/>
            </a:endParaRPr>
          </a:p>
          <a:p>
            <a:pPr>
              <a:lnSpc>
                <a:spcPct val="100000"/>
              </a:lnSpc>
            </a:pPr>
            <a:endParaRPr sz="1200">
              <a:latin typeface="Calibri"/>
              <a:cs typeface="Calibri"/>
            </a:endParaRPr>
          </a:p>
          <a:p>
            <a:pPr>
              <a:lnSpc>
                <a:spcPct val="100000"/>
              </a:lnSpc>
            </a:pPr>
            <a:endParaRPr sz="1550">
              <a:latin typeface="Calibri"/>
              <a:cs typeface="Calibri"/>
            </a:endParaRPr>
          </a:p>
          <a:p>
            <a:pPr marL="12700" marR="5080" indent="584835">
              <a:lnSpc>
                <a:spcPct val="101699"/>
              </a:lnSpc>
            </a:pPr>
            <a:r>
              <a:rPr sz="1200" spc="-5" dirty="0">
                <a:latin typeface="Calibri"/>
                <a:cs typeface="Calibri"/>
              </a:rPr>
              <a:t>Black Hat: Using black hat thinking, look </a:t>
            </a:r>
            <a:r>
              <a:rPr sz="1200" spc="-10" dirty="0">
                <a:latin typeface="Calibri"/>
                <a:cs typeface="Calibri"/>
              </a:rPr>
              <a:t>at all </a:t>
            </a:r>
            <a:r>
              <a:rPr sz="1200" spc="-5" dirty="0">
                <a:latin typeface="Calibri"/>
                <a:cs typeface="Calibri"/>
              </a:rPr>
              <a:t>the bad points </a:t>
            </a:r>
            <a:r>
              <a:rPr sz="1200" spc="-10" dirty="0">
                <a:latin typeface="Calibri"/>
                <a:cs typeface="Calibri"/>
              </a:rPr>
              <a:t>of </a:t>
            </a:r>
            <a:r>
              <a:rPr sz="1200" dirty="0">
                <a:latin typeface="Calibri"/>
                <a:cs typeface="Calibri"/>
              </a:rPr>
              <a:t>the </a:t>
            </a:r>
            <a:r>
              <a:rPr sz="1200" spc="-5" dirty="0">
                <a:latin typeface="Calibri"/>
                <a:cs typeface="Calibri"/>
              </a:rPr>
              <a:t>decision. Look </a:t>
            </a:r>
            <a:r>
              <a:rPr sz="1200" spc="-10" dirty="0">
                <a:latin typeface="Calibri"/>
                <a:cs typeface="Calibri"/>
              </a:rPr>
              <a:t>at  </a:t>
            </a:r>
            <a:r>
              <a:rPr sz="1200" spc="-5" dirty="0">
                <a:latin typeface="Calibri"/>
                <a:cs typeface="Calibri"/>
              </a:rPr>
              <a:t>it cautiously and defensively. Try </a:t>
            </a:r>
            <a:r>
              <a:rPr sz="1200" dirty="0">
                <a:latin typeface="Calibri"/>
                <a:cs typeface="Calibri"/>
              </a:rPr>
              <a:t>to </a:t>
            </a:r>
            <a:r>
              <a:rPr sz="1200" spc="-5" dirty="0">
                <a:latin typeface="Calibri"/>
                <a:cs typeface="Calibri"/>
              </a:rPr>
              <a:t>see why it might not work. This is important because it  highlights </a:t>
            </a:r>
            <a:r>
              <a:rPr sz="1200" dirty="0">
                <a:latin typeface="Calibri"/>
                <a:cs typeface="Calibri"/>
              </a:rPr>
              <a:t>the </a:t>
            </a:r>
            <a:r>
              <a:rPr sz="1200" spc="-5" dirty="0">
                <a:latin typeface="Calibri"/>
                <a:cs typeface="Calibri"/>
              </a:rPr>
              <a:t>weak points in a </a:t>
            </a:r>
            <a:r>
              <a:rPr sz="1200" dirty="0">
                <a:latin typeface="Calibri"/>
                <a:cs typeface="Calibri"/>
              </a:rPr>
              <a:t>plan. </a:t>
            </a:r>
            <a:r>
              <a:rPr sz="1200" spc="-10" dirty="0">
                <a:latin typeface="Calibri"/>
                <a:cs typeface="Calibri"/>
              </a:rPr>
              <a:t>It </a:t>
            </a:r>
            <a:r>
              <a:rPr sz="1200" spc="-5" dirty="0">
                <a:latin typeface="Calibri"/>
                <a:cs typeface="Calibri"/>
              </a:rPr>
              <a:t>allows you </a:t>
            </a:r>
            <a:r>
              <a:rPr sz="1200" dirty="0">
                <a:latin typeface="Calibri"/>
                <a:cs typeface="Calibri"/>
              </a:rPr>
              <a:t>to </a:t>
            </a:r>
            <a:r>
              <a:rPr sz="1200" spc="-5" dirty="0">
                <a:latin typeface="Calibri"/>
                <a:cs typeface="Calibri"/>
              </a:rPr>
              <a:t>eliminate them, alter them, or prepare  contingency plans </a:t>
            </a:r>
            <a:r>
              <a:rPr sz="1200" dirty="0">
                <a:latin typeface="Calibri"/>
                <a:cs typeface="Calibri"/>
              </a:rPr>
              <a:t>to </a:t>
            </a:r>
            <a:r>
              <a:rPr sz="1200" spc="-5" dirty="0">
                <a:latin typeface="Calibri"/>
                <a:cs typeface="Calibri"/>
              </a:rPr>
              <a:t>counter them. Black Hat thinking helps to make your </a:t>
            </a:r>
            <a:r>
              <a:rPr sz="1200" dirty="0">
                <a:latin typeface="Calibri"/>
                <a:cs typeface="Calibri"/>
              </a:rPr>
              <a:t>plans </a:t>
            </a:r>
            <a:r>
              <a:rPr sz="1200" spc="-5" dirty="0">
                <a:latin typeface="Calibri"/>
                <a:cs typeface="Calibri"/>
              </a:rPr>
              <a:t>'tougher'</a:t>
            </a:r>
            <a:r>
              <a:rPr sz="1200" spc="120" dirty="0">
                <a:latin typeface="Calibri"/>
                <a:cs typeface="Calibri"/>
              </a:rPr>
              <a:t> </a:t>
            </a:r>
            <a:r>
              <a:rPr sz="1200" spc="-5" dirty="0">
                <a:latin typeface="Calibri"/>
                <a:cs typeface="Calibri"/>
              </a:rPr>
              <a:t>and</a:t>
            </a:r>
            <a:endParaRPr sz="1200">
              <a:latin typeface="Calibri"/>
              <a:cs typeface="Calibri"/>
            </a:endParaRPr>
          </a:p>
        </p:txBody>
      </p:sp>
      <p:sp>
        <p:nvSpPr>
          <p:cNvPr id="6" name="object 6"/>
          <p:cNvSpPr/>
          <p:nvPr/>
        </p:nvSpPr>
        <p:spPr>
          <a:xfrm>
            <a:off x="913698" y="1130208"/>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66076" y="5655735"/>
            <a:ext cx="476972" cy="40077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66076" y="6856538"/>
            <a:ext cx="476972" cy="39011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66076" y="8416990"/>
            <a:ext cx="476972" cy="37182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4" y="6234306"/>
            <a:ext cx="5848985" cy="3724910"/>
          </a:xfrm>
          <a:prstGeom prst="rect">
            <a:avLst/>
          </a:prstGeom>
        </p:spPr>
        <p:txBody>
          <a:bodyPr vert="horz" wrap="square" lIns="0" tIns="8890" rIns="0" bIns="0" rtlCol="0">
            <a:spAutoFit/>
          </a:bodyPr>
          <a:lstStyle/>
          <a:p>
            <a:pPr marL="12700" marR="91440" indent="641350" algn="just">
              <a:lnSpc>
                <a:spcPct val="102099"/>
              </a:lnSpc>
              <a:spcBef>
                <a:spcPts val="70"/>
              </a:spcBef>
            </a:pPr>
            <a:r>
              <a:rPr sz="1200" spc="-5" dirty="0">
                <a:latin typeface="Calibri"/>
                <a:cs typeface="Calibri"/>
              </a:rPr>
              <a:t>The directors of a property company are looking at whether they </a:t>
            </a:r>
            <a:r>
              <a:rPr sz="1200" spc="-10" dirty="0">
                <a:latin typeface="Calibri"/>
                <a:cs typeface="Calibri"/>
              </a:rPr>
              <a:t>should </a:t>
            </a:r>
            <a:r>
              <a:rPr sz="1200" spc="-5" dirty="0">
                <a:latin typeface="Calibri"/>
                <a:cs typeface="Calibri"/>
              </a:rPr>
              <a:t>construct  a </a:t>
            </a:r>
            <a:r>
              <a:rPr sz="1200" dirty="0">
                <a:latin typeface="Calibri"/>
                <a:cs typeface="Calibri"/>
              </a:rPr>
              <a:t>new </a:t>
            </a:r>
            <a:r>
              <a:rPr sz="1200" spc="-5" dirty="0">
                <a:latin typeface="Calibri"/>
                <a:cs typeface="Calibri"/>
              </a:rPr>
              <a:t>office building. The economy is </a:t>
            </a:r>
            <a:r>
              <a:rPr sz="1200" dirty="0">
                <a:latin typeface="Calibri"/>
                <a:cs typeface="Calibri"/>
              </a:rPr>
              <a:t>doing </a:t>
            </a:r>
            <a:r>
              <a:rPr sz="1200" spc="-5" dirty="0">
                <a:latin typeface="Calibri"/>
                <a:cs typeface="Calibri"/>
              </a:rPr>
              <a:t>well, </a:t>
            </a:r>
            <a:r>
              <a:rPr sz="1200" dirty="0">
                <a:latin typeface="Calibri"/>
                <a:cs typeface="Calibri"/>
              </a:rPr>
              <a:t>and </a:t>
            </a:r>
            <a:r>
              <a:rPr sz="1200" spc="-5" dirty="0">
                <a:latin typeface="Calibri"/>
                <a:cs typeface="Calibri"/>
              </a:rPr>
              <a:t>the amount of unrented office space is  reducing</a:t>
            </a:r>
            <a:r>
              <a:rPr sz="1200" dirty="0">
                <a:latin typeface="Calibri"/>
                <a:cs typeface="Calibri"/>
              </a:rPr>
              <a:t> </a:t>
            </a:r>
            <a:r>
              <a:rPr sz="1200" spc="-5" dirty="0">
                <a:latin typeface="Calibri"/>
                <a:cs typeface="Calibri"/>
              </a:rPr>
              <a:t>sharply.</a:t>
            </a:r>
            <a:endParaRPr sz="1200">
              <a:latin typeface="Calibri"/>
              <a:cs typeface="Calibri"/>
            </a:endParaRPr>
          </a:p>
          <a:p>
            <a:pPr marL="12700" marR="105410">
              <a:lnSpc>
                <a:spcPct val="101699"/>
              </a:lnSpc>
              <a:spcBef>
                <a:spcPts val="995"/>
              </a:spcBef>
            </a:pPr>
            <a:r>
              <a:rPr sz="1200" spc="-5" dirty="0">
                <a:latin typeface="Calibri"/>
                <a:cs typeface="Calibri"/>
              </a:rPr>
              <a:t>As part </a:t>
            </a:r>
            <a:r>
              <a:rPr sz="1200" spc="-10" dirty="0">
                <a:latin typeface="Calibri"/>
                <a:cs typeface="Calibri"/>
              </a:rPr>
              <a:t>of </a:t>
            </a:r>
            <a:r>
              <a:rPr sz="1200" spc="-5" dirty="0">
                <a:latin typeface="Calibri"/>
                <a:cs typeface="Calibri"/>
              </a:rPr>
              <a:t>their decision </a:t>
            </a:r>
            <a:r>
              <a:rPr sz="1200" dirty="0">
                <a:latin typeface="Calibri"/>
                <a:cs typeface="Calibri"/>
              </a:rPr>
              <a:t>they </a:t>
            </a:r>
            <a:r>
              <a:rPr sz="1200" spc="-5" dirty="0">
                <a:latin typeface="Calibri"/>
                <a:cs typeface="Calibri"/>
              </a:rPr>
              <a:t>decide to </a:t>
            </a:r>
            <a:r>
              <a:rPr sz="1200" spc="-10" dirty="0">
                <a:latin typeface="Calibri"/>
                <a:cs typeface="Calibri"/>
              </a:rPr>
              <a:t>use </a:t>
            </a:r>
            <a:r>
              <a:rPr sz="1200" spc="-5" dirty="0">
                <a:latin typeface="Calibri"/>
                <a:cs typeface="Calibri"/>
              </a:rPr>
              <a:t>the 6 Thinking Hats technique during a planning  meeting. Looking at the problem with </a:t>
            </a:r>
            <a:r>
              <a:rPr sz="1200" dirty="0">
                <a:latin typeface="Calibri"/>
                <a:cs typeface="Calibri"/>
              </a:rPr>
              <a:t>the </a:t>
            </a:r>
            <a:r>
              <a:rPr sz="1200" spc="-5" dirty="0">
                <a:latin typeface="Calibri"/>
                <a:cs typeface="Calibri"/>
              </a:rPr>
              <a:t>White Hat, they analyze the data they </a:t>
            </a:r>
            <a:r>
              <a:rPr sz="1200" dirty="0">
                <a:latin typeface="Calibri"/>
                <a:cs typeface="Calibri"/>
              </a:rPr>
              <a:t>have. </a:t>
            </a:r>
            <a:r>
              <a:rPr sz="1200" spc="-5" dirty="0">
                <a:latin typeface="Calibri"/>
                <a:cs typeface="Calibri"/>
              </a:rPr>
              <a:t>They  examine </a:t>
            </a:r>
            <a:r>
              <a:rPr sz="1200" dirty="0">
                <a:latin typeface="Calibri"/>
                <a:cs typeface="Calibri"/>
              </a:rPr>
              <a:t>the </a:t>
            </a:r>
            <a:r>
              <a:rPr sz="1200" spc="-5" dirty="0">
                <a:latin typeface="Calibri"/>
                <a:cs typeface="Calibri"/>
              </a:rPr>
              <a:t>trend </a:t>
            </a:r>
            <a:r>
              <a:rPr sz="1200" spc="-10" dirty="0">
                <a:latin typeface="Calibri"/>
                <a:cs typeface="Calibri"/>
              </a:rPr>
              <a:t>in </a:t>
            </a:r>
            <a:r>
              <a:rPr sz="1200" spc="-5" dirty="0">
                <a:latin typeface="Calibri"/>
                <a:cs typeface="Calibri"/>
              </a:rPr>
              <a:t>unrented office space, which shows a sharp reduction. They anticipate  that </a:t>
            </a:r>
            <a:r>
              <a:rPr sz="1200" dirty="0">
                <a:latin typeface="Calibri"/>
                <a:cs typeface="Calibri"/>
              </a:rPr>
              <a:t>by </a:t>
            </a:r>
            <a:r>
              <a:rPr sz="1200" spc="-5" dirty="0">
                <a:latin typeface="Calibri"/>
                <a:cs typeface="Calibri"/>
              </a:rPr>
              <a:t>the time the office block would </a:t>
            </a:r>
            <a:r>
              <a:rPr sz="1200" dirty="0">
                <a:latin typeface="Calibri"/>
                <a:cs typeface="Calibri"/>
              </a:rPr>
              <a:t>be </a:t>
            </a:r>
            <a:r>
              <a:rPr sz="1200" spc="-5" dirty="0">
                <a:latin typeface="Calibri"/>
                <a:cs typeface="Calibri"/>
              </a:rPr>
              <a:t>completed, that there will </a:t>
            </a:r>
            <a:r>
              <a:rPr sz="1200" dirty="0">
                <a:latin typeface="Calibri"/>
                <a:cs typeface="Calibri"/>
              </a:rPr>
              <a:t>be </a:t>
            </a:r>
            <a:r>
              <a:rPr sz="1200" spc="-5" dirty="0">
                <a:latin typeface="Calibri"/>
                <a:cs typeface="Calibri"/>
              </a:rPr>
              <a:t>a severe shortage </a:t>
            </a:r>
            <a:r>
              <a:rPr sz="1200" spc="-10" dirty="0">
                <a:latin typeface="Calibri"/>
                <a:cs typeface="Calibri"/>
              </a:rPr>
              <a:t>of  </a:t>
            </a:r>
            <a:r>
              <a:rPr sz="1200" spc="-5" dirty="0">
                <a:latin typeface="Calibri"/>
                <a:cs typeface="Calibri"/>
              </a:rPr>
              <a:t>office space. Current government projections </a:t>
            </a:r>
            <a:r>
              <a:rPr sz="1200" spc="-10" dirty="0">
                <a:latin typeface="Calibri"/>
                <a:cs typeface="Calibri"/>
              </a:rPr>
              <a:t>show </a:t>
            </a:r>
            <a:r>
              <a:rPr sz="1200" dirty="0">
                <a:latin typeface="Calibri"/>
                <a:cs typeface="Calibri"/>
              </a:rPr>
              <a:t>steady </a:t>
            </a:r>
            <a:r>
              <a:rPr sz="1200" spc="-5" dirty="0">
                <a:latin typeface="Calibri"/>
                <a:cs typeface="Calibri"/>
              </a:rPr>
              <a:t>economic growth </a:t>
            </a:r>
            <a:r>
              <a:rPr sz="1200" dirty="0">
                <a:latin typeface="Calibri"/>
                <a:cs typeface="Calibri"/>
              </a:rPr>
              <a:t>for </a:t>
            </a:r>
            <a:r>
              <a:rPr sz="1200" spc="-5" dirty="0">
                <a:latin typeface="Calibri"/>
                <a:cs typeface="Calibri"/>
              </a:rPr>
              <a:t>at least the  construction</a:t>
            </a:r>
            <a:r>
              <a:rPr sz="1200" spc="-10" dirty="0">
                <a:latin typeface="Calibri"/>
                <a:cs typeface="Calibri"/>
              </a:rPr>
              <a:t> </a:t>
            </a:r>
            <a:r>
              <a:rPr sz="1200" spc="-5" dirty="0">
                <a:latin typeface="Calibri"/>
                <a:cs typeface="Calibri"/>
              </a:rPr>
              <a:t>period.</a:t>
            </a:r>
            <a:endParaRPr sz="1200">
              <a:latin typeface="Calibri"/>
              <a:cs typeface="Calibri"/>
            </a:endParaRPr>
          </a:p>
          <a:p>
            <a:pPr marL="12700" marR="114935">
              <a:lnSpc>
                <a:spcPct val="101699"/>
              </a:lnSpc>
              <a:spcBef>
                <a:spcPts val="1005"/>
              </a:spcBef>
            </a:pPr>
            <a:r>
              <a:rPr sz="1200" spc="-5" dirty="0">
                <a:latin typeface="Calibri"/>
                <a:cs typeface="Calibri"/>
              </a:rPr>
              <a:t>With </a:t>
            </a:r>
            <a:r>
              <a:rPr sz="1200" spc="-10" dirty="0">
                <a:latin typeface="Calibri"/>
                <a:cs typeface="Calibri"/>
              </a:rPr>
              <a:t>Red Hat </a:t>
            </a:r>
            <a:r>
              <a:rPr sz="1200" spc="-5" dirty="0">
                <a:latin typeface="Calibri"/>
                <a:cs typeface="Calibri"/>
              </a:rPr>
              <a:t>thinking, </a:t>
            </a:r>
            <a:r>
              <a:rPr sz="1200" spc="-10" dirty="0">
                <a:latin typeface="Calibri"/>
                <a:cs typeface="Calibri"/>
              </a:rPr>
              <a:t>some of </a:t>
            </a:r>
            <a:r>
              <a:rPr sz="1200" dirty="0">
                <a:latin typeface="Calibri"/>
                <a:cs typeface="Calibri"/>
              </a:rPr>
              <a:t>the </a:t>
            </a:r>
            <a:r>
              <a:rPr sz="1200" spc="-5" dirty="0">
                <a:latin typeface="Calibri"/>
                <a:cs typeface="Calibri"/>
              </a:rPr>
              <a:t>directors think </a:t>
            </a:r>
            <a:r>
              <a:rPr sz="1200" dirty="0">
                <a:latin typeface="Calibri"/>
                <a:cs typeface="Calibri"/>
              </a:rPr>
              <a:t>the </a:t>
            </a:r>
            <a:r>
              <a:rPr sz="1200" spc="-5" dirty="0">
                <a:latin typeface="Calibri"/>
                <a:cs typeface="Calibri"/>
              </a:rPr>
              <a:t>proposed building </a:t>
            </a:r>
            <a:r>
              <a:rPr sz="1200" spc="-10" dirty="0">
                <a:latin typeface="Calibri"/>
                <a:cs typeface="Calibri"/>
              </a:rPr>
              <a:t>looks </a:t>
            </a:r>
            <a:r>
              <a:rPr sz="1200" spc="-5" dirty="0">
                <a:latin typeface="Calibri"/>
                <a:cs typeface="Calibri"/>
              </a:rPr>
              <a:t>quite ugly.  While </a:t>
            </a:r>
            <a:r>
              <a:rPr sz="1200" spc="-10" dirty="0">
                <a:latin typeface="Calibri"/>
                <a:cs typeface="Calibri"/>
              </a:rPr>
              <a:t>it </a:t>
            </a:r>
            <a:r>
              <a:rPr sz="1200" spc="-5" dirty="0">
                <a:latin typeface="Calibri"/>
                <a:cs typeface="Calibri"/>
              </a:rPr>
              <a:t>would </a:t>
            </a:r>
            <a:r>
              <a:rPr sz="1200" dirty="0">
                <a:latin typeface="Calibri"/>
                <a:cs typeface="Calibri"/>
              </a:rPr>
              <a:t>be highly </a:t>
            </a:r>
            <a:r>
              <a:rPr sz="1200" spc="-5" dirty="0">
                <a:latin typeface="Calibri"/>
                <a:cs typeface="Calibri"/>
              </a:rPr>
              <a:t>cost-effective, they worry that people would not </a:t>
            </a:r>
            <a:r>
              <a:rPr sz="1200" spc="-10" dirty="0">
                <a:latin typeface="Calibri"/>
                <a:cs typeface="Calibri"/>
              </a:rPr>
              <a:t>like </a:t>
            </a:r>
            <a:r>
              <a:rPr sz="1200" dirty="0">
                <a:latin typeface="Calibri"/>
                <a:cs typeface="Calibri"/>
              </a:rPr>
              <a:t>to </a:t>
            </a:r>
            <a:r>
              <a:rPr sz="1200" spc="-5" dirty="0">
                <a:latin typeface="Calibri"/>
                <a:cs typeface="Calibri"/>
              </a:rPr>
              <a:t>work </a:t>
            </a:r>
            <a:r>
              <a:rPr sz="1200" spc="-10" dirty="0">
                <a:latin typeface="Calibri"/>
                <a:cs typeface="Calibri"/>
              </a:rPr>
              <a:t>in </a:t>
            </a:r>
            <a:r>
              <a:rPr sz="1200" spc="-5" dirty="0">
                <a:latin typeface="Calibri"/>
                <a:cs typeface="Calibri"/>
              </a:rPr>
              <a:t>it.  </a:t>
            </a:r>
            <a:r>
              <a:rPr sz="1200" dirty="0">
                <a:latin typeface="Calibri"/>
                <a:cs typeface="Calibri"/>
              </a:rPr>
              <a:t>When </a:t>
            </a:r>
            <a:r>
              <a:rPr sz="1200" spc="-5" dirty="0">
                <a:latin typeface="Calibri"/>
                <a:cs typeface="Calibri"/>
              </a:rPr>
              <a:t>they think with the Black Hat, they worry that government projections may </a:t>
            </a:r>
            <a:r>
              <a:rPr sz="1200" dirty="0">
                <a:latin typeface="Calibri"/>
                <a:cs typeface="Calibri"/>
              </a:rPr>
              <a:t>be</a:t>
            </a:r>
            <a:r>
              <a:rPr sz="1200" spc="145" dirty="0">
                <a:latin typeface="Calibri"/>
                <a:cs typeface="Calibri"/>
              </a:rPr>
              <a:t> </a:t>
            </a:r>
            <a:r>
              <a:rPr sz="1200" spc="-5" dirty="0">
                <a:latin typeface="Calibri"/>
                <a:cs typeface="Calibri"/>
              </a:rPr>
              <a:t>wrong.</a:t>
            </a:r>
            <a:endParaRPr sz="1200">
              <a:latin typeface="Calibri"/>
              <a:cs typeface="Calibri"/>
            </a:endParaRPr>
          </a:p>
          <a:p>
            <a:pPr marL="12700" marR="5080">
              <a:lnSpc>
                <a:spcPct val="101699"/>
              </a:lnSpc>
              <a:spcBef>
                <a:spcPts val="994"/>
              </a:spcBef>
            </a:pPr>
            <a:r>
              <a:rPr sz="1200" spc="-5" dirty="0">
                <a:latin typeface="Calibri"/>
                <a:cs typeface="Calibri"/>
              </a:rPr>
              <a:t>The economy may be about </a:t>
            </a:r>
            <a:r>
              <a:rPr sz="1200" dirty="0">
                <a:latin typeface="Calibri"/>
                <a:cs typeface="Calibri"/>
              </a:rPr>
              <a:t>to enter </a:t>
            </a:r>
            <a:r>
              <a:rPr sz="1200" spc="-5" dirty="0">
                <a:latin typeface="Calibri"/>
                <a:cs typeface="Calibri"/>
              </a:rPr>
              <a:t>a 'cyclical downturn', in which case </a:t>
            </a:r>
            <a:r>
              <a:rPr sz="1200" spc="-10" dirty="0">
                <a:latin typeface="Calibri"/>
                <a:cs typeface="Calibri"/>
              </a:rPr>
              <a:t>the </a:t>
            </a:r>
            <a:r>
              <a:rPr sz="1200" spc="-5" dirty="0">
                <a:latin typeface="Calibri"/>
                <a:cs typeface="Calibri"/>
              </a:rPr>
              <a:t>office building  may </a:t>
            </a:r>
            <a:r>
              <a:rPr sz="1200" dirty="0">
                <a:latin typeface="Calibri"/>
                <a:cs typeface="Calibri"/>
              </a:rPr>
              <a:t>be </a:t>
            </a:r>
            <a:r>
              <a:rPr sz="1200" spc="-5" dirty="0">
                <a:latin typeface="Calibri"/>
                <a:cs typeface="Calibri"/>
              </a:rPr>
              <a:t>empty for a long </a:t>
            </a:r>
            <a:r>
              <a:rPr sz="1200" dirty="0">
                <a:latin typeface="Calibri"/>
                <a:cs typeface="Calibri"/>
              </a:rPr>
              <a:t>time. </a:t>
            </a:r>
            <a:r>
              <a:rPr sz="1200" spc="-5" dirty="0">
                <a:latin typeface="Calibri"/>
                <a:cs typeface="Calibri"/>
              </a:rPr>
              <a:t>If the building is </a:t>
            </a:r>
            <a:r>
              <a:rPr sz="1200" spc="-10" dirty="0">
                <a:latin typeface="Calibri"/>
                <a:cs typeface="Calibri"/>
              </a:rPr>
              <a:t>not </a:t>
            </a:r>
            <a:r>
              <a:rPr sz="1200" spc="-5" dirty="0">
                <a:latin typeface="Calibri"/>
                <a:cs typeface="Calibri"/>
              </a:rPr>
              <a:t>attractive, then companies will choose </a:t>
            </a:r>
            <a:r>
              <a:rPr sz="1200" dirty="0">
                <a:latin typeface="Calibri"/>
                <a:cs typeface="Calibri"/>
              </a:rPr>
              <a:t>to  </a:t>
            </a:r>
            <a:r>
              <a:rPr sz="1200" spc="-5" dirty="0">
                <a:latin typeface="Calibri"/>
                <a:cs typeface="Calibri"/>
              </a:rPr>
              <a:t>work in another better-looking building </a:t>
            </a:r>
            <a:r>
              <a:rPr sz="1200" spc="-10" dirty="0">
                <a:latin typeface="Calibri"/>
                <a:cs typeface="Calibri"/>
              </a:rPr>
              <a:t>at </a:t>
            </a:r>
            <a:r>
              <a:rPr sz="1200" dirty="0">
                <a:latin typeface="Calibri"/>
                <a:cs typeface="Calibri"/>
              </a:rPr>
              <a:t>the </a:t>
            </a:r>
            <a:r>
              <a:rPr sz="1200" spc="-5" dirty="0">
                <a:latin typeface="Calibri"/>
                <a:cs typeface="Calibri"/>
              </a:rPr>
              <a:t>same rent. With the Yellow Hat, however, </a:t>
            </a:r>
            <a:r>
              <a:rPr sz="1200" spc="-10" dirty="0">
                <a:latin typeface="Calibri"/>
                <a:cs typeface="Calibri"/>
              </a:rPr>
              <a:t>if</a:t>
            </a:r>
            <a:r>
              <a:rPr sz="1200" spc="170" dirty="0">
                <a:latin typeface="Calibri"/>
                <a:cs typeface="Calibri"/>
              </a:rPr>
              <a:t> </a:t>
            </a:r>
            <a:r>
              <a:rPr sz="1200" dirty="0">
                <a:latin typeface="Calibri"/>
                <a:cs typeface="Calibri"/>
              </a:rPr>
              <a:t>the</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1200">
              <a:latin typeface="Calibri"/>
              <a:cs typeface="Calibri"/>
            </a:endParaRPr>
          </a:p>
          <a:p>
            <a:pPr marL="149225">
              <a:lnSpc>
                <a:spcPct val="100000"/>
              </a:lnSpc>
            </a:pPr>
            <a:r>
              <a:rPr sz="1000" b="1" spc="-5" dirty="0">
                <a:latin typeface="Calibri"/>
                <a:cs typeface="Calibri"/>
              </a:rPr>
              <a:t>106</a:t>
            </a:r>
            <a:endParaRPr sz="1000">
              <a:latin typeface="Calibri"/>
              <a:cs typeface="Calibri"/>
            </a:endParaRPr>
          </a:p>
        </p:txBody>
      </p:sp>
      <p:sp>
        <p:nvSpPr>
          <p:cNvPr id="3" name="object 3"/>
          <p:cNvSpPr txBox="1"/>
          <p:nvPr/>
        </p:nvSpPr>
        <p:spPr>
          <a:xfrm>
            <a:off x="888421" y="570066"/>
            <a:ext cx="5854700" cy="512445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3335">
              <a:lnSpc>
                <a:spcPct val="101699"/>
              </a:lnSpc>
            </a:pPr>
            <a:r>
              <a:rPr sz="1200" spc="-5" dirty="0">
                <a:latin typeface="Calibri"/>
                <a:cs typeface="Calibri"/>
              </a:rPr>
              <a:t>more resilient. It can </a:t>
            </a:r>
            <a:r>
              <a:rPr sz="1200" spc="-10" dirty="0">
                <a:latin typeface="Calibri"/>
                <a:cs typeface="Calibri"/>
              </a:rPr>
              <a:t>also </a:t>
            </a:r>
            <a:r>
              <a:rPr sz="1200" spc="-5" dirty="0">
                <a:latin typeface="Calibri"/>
                <a:cs typeface="Calibri"/>
              </a:rPr>
              <a:t>help </a:t>
            </a:r>
            <a:r>
              <a:rPr sz="1200" spc="-10" dirty="0">
                <a:latin typeface="Calibri"/>
                <a:cs typeface="Calibri"/>
              </a:rPr>
              <a:t>you </a:t>
            </a:r>
            <a:r>
              <a:rPr sz="1200" dirty="0">
                <a:latin typeface="Calibri"/>
                <a:cs typeface="Calibri"/>
              </a:rPr>
              <a:t>to </a:t>
            </a:r>
            <a:r>
              <a:rPr sz="1200" spc="-5" dirty="0">
                <a:latin typeface="Calibri"/>
                <a:cs typeface="Calibri"/>
              </a:rPr>
              <a:t>spot fatal flaws and risks before </a:t>
            </a:r>
            <a:r>
              <a:rPr sz="1200" spc="-10" dirty="0">
                <a:latin typeface="Calibri"/>
                <a:cs typeface="Calibri"/>
              </a:rPr>
              <a:t>you </a:t>
            </a:r>
            <a:r>
              <a:rPr sz="1200" spc="-5" dirty="0">
                <a:latin typeface="Calibri"/>
                <a:cs typeface="Calibri"/>
              </a:rPr>
              <a:t>embark on a course  of action. Black Hat thinking is one of the real </a:t>
            </a:r>
            <a:r>
              <a:rPr sz="1200" dirty="0">
                <a:latin typeface="Calibri"/>
                <a:cs typeface="Calibri"/>
              </a:rPr>
              <a:t>benefits </a:t>
            </a:r>
            <a:r>
              <a:rPr sz="1200" spc="-5" dirty="0">
                <a:latin typeface="Calibri"/>
                <a:cs typeface="Calibri"/>
              </a:rPr>
              <a:t>of this technique – many successful  people get so used </a:t>
            </a:r>
            <a:r>
              <a:rPr sz="1200" dirty="0">
                <a:latin typeface="Calibri"/>
                <a:cs typeface="Calibri"/>
              </a:rPr>
              <a:t>to </a:t>
            </a:r>
            <a:r>
              <a:rPr sz="1200" spc="-5" dirty="0">
                <a:latin typeface="Calibri"/>
                <a:cs typeface="Calibri"/>
              </a:rPr>
              <a:t>thinking positively that often they cannot see problems in advance. This  </a:t>
            </a:r>
            <a:r>
              <a:rPr sz="1200" dirty="0">
                <a:latin typeface="Calibri"/>
                <a:cs typeface="Calibri"/>
              </a:rPr>
              <a:t>leaves </a:t>
            </a:r>
            <a:r>
              <a:rPr sz="1200" spc="-5" dirty="0">
                <a:latin typeface="Calibri"/>
                <a:cs typeface="Calibri"/>
              </a:rPr>
              <a:t>them under-prepared </a:t>
            </a:r>
            <a:r>
              <a:rPr sz="1200" dirty="0">
                <a:latin typeface="Calibri"/>
                <a:cs typeface="Calibri"/>
              </a:rPr>
              <a:t>for</a:t>
            </a:r>
            <a:r>
              <a:rPr sz="1200" spc="-5" dirty="0">
                <a:latin typeface="Calibri"/>
                <a:cs typeface="Calibri"/>
              </a:rPr>
              <a:t> difficulties.</a:t>
            </a:r>
            <a:endParaRPr sz="1200">
              <a:latin typeface="Calibri"/>
              <a:cs typeface="Calibri"/>
            </a:endParaRPr>
          </a:p>
          <a:p>
            <a:pPr>
              <a:lnSpc>
                <a:spcPct val="100000"/>
              </a:lnSpc>
            </a:pPr>
            <a:endParaRPr sz="1200">
              <a:latin typeface="Calibri"/>
              <a:cs typeface="Calibri"/>
            </a:endParaRPr>
          </a:p>
          <a:p>
            <a:pPr>
              <a:lnSpc>
                <a:spcPct val="100000"/>
              </a:lnSpc>
              <a:spcBef>
                <a:spcPts val="50"/>
              </a:spcBef>
            </a:pPr>
            <a:endParaRPr sz="1450">
              <a:latin typeface="Calibri"/>
              <a:cs typeface="Calibri"/>
            </a:endParaRPr>
          </a:p>
          <a:p>
            <a:pPr marL="12700" marR="5080" indent="584835">
              <a:lnSpc>
                <a:spcPct val="101699"/>
              </a:lnSpc>
              <a:spcBef>
                <a:spcPts val="5"/>
              </a:spcBef>
            </a:pPr>
            <a:r>
              <a:rPr sz="1200" spc="-5" dirty="0">
                <a:latin typeface="Calibri"/>
                <a:cs typeface="Calibri"/>
              </a:rPr>
              <a:t>Yellow Hat: The yellow hat helps </a:t>
            </a:r>
            <a:r>
              <a:rPr sz="1200" spc="-10" dirty="0">
                <a:latin typeface="Calibri"/>
                <a:cs typeface="Calibri"/>
              </a:rPr>
              <a:t>you </a:t>
            </a:r>
            <a:r>
              <a:rPr sz="1200" dirty="0">
                <a:latin typeface="Calibri"/>
                <a:cs typeface="Calibri"/>
              </a:rPr>
              <a:t>to </a:t>
            </a:r>
            <a:r>
              <a:rPr sz="1200" spc="-5" dirty="0">
                <a:latin typeface="Calibri"/>
                <a:cs typeface="Calibri"/>
              </a:rPr>
              <a:t>think positively. It is the optimistic viewpoint  that helps </a:t>
            </a:r>
            <a:r>
              <a:rPr sz="1200" spc="-10" dirty="0">
                <a:latin typeface="Calibri"/>
                <a:cs typeface="Calibri"/>
              </a:rPr>
              <a:t>you </a:t>
            </a:r>
            <a:r>
              <a:rPr sz="1200" dirty="0">
                <a:latin typeface="Calibri"/>
                <a:cs typeface="Calibri"/>
              </a:rPr>
              <a:t>to </a:t>
            </a:r>
            <a:r>
              <a:rPr sz="1200" spc="-10" dirty="0">
                <a:latin typeface="Calibri"/>
                <a:cs typeface="Calibri"/>
              </a:rPr>
              <a:t>see </a:t>
            </a:r>
            <a:r>
              <a:rPr sz="1200" spc="-5" dirty="0">
                <a:latin typeface="Calibri"/>
                <a:cs typeface="Calibri"/>
              </a:rPr>
              <a:t>all the benefits </a:t>
            </a:r>
            <a:r>
              <a:rPr sz="1200" spc="-10" dirty="0">
                <a:latin typeface="Calibri"/>
                <a:cs typeface="Calibri"/>
              </a:rPr>
              <a:t>of </a:t>
            </a:r>
            <a:r>
              <a:rPr sz="1200" spc="-5" dirty="0">
                <a:latin typeface="Calibri"/>
                <a:cs typeface="Calibri"/>
              </a:rPr>
              <a:t>the decision and the value </a:t>
            </a:r>
            <a:r>
              <a:rPr sz="1200" spc="-10" dirty="0">
                <a:latin typeface="Calibri"/>
                <a:cs typeface="Calibri"/>
              </a:rPr>
              <a:t>in </a:t>
            </a:r>
            <a:r>
              <a:rPr sz="1200" spc="-5" dirty="0">
                <a:latin typeface="Calibri"/>
                <a:cs typeface="Calibri"/>
              </a:rPr>
              <a:t>it. Yellow Hat thinking  </a:t>
            </a:r>
            <a:r>
              <a:rPr sz="1200" dirty="0">
                <a:latin typeface="Calibri"/>
                <a:cs typeface="Calibri"/>
              </a:rPr>
              <a:t>helps </a:t>
            </a:r>
            <a:r>
              <a:rPr sz="1200" spc="-10" dirty="0">
                <a:latin typeface="Calibri"/>
                <a:cs typeface="Calibri"/>
              </a:rPr>
              <a:t>you </a:t>
            </a:r>
            <a:r>
              <a:rPr sz="1200" dirty="0">
                <a:latin typeface="Calibri"/>
                <a:cs typeface="Calibri"/>
              </a:rPr>
              <a:t>to </a:t>
            </a:r>
            <a:r>
              <a:rPr sz="1200" spc="-5" dirty="0">
                <a:latin typeface="Calibri"/>
                <a:cs typeface="Calibri"/>
              </a:rPr>
              <a:t>keep going when everything looks gloomy and</a:t>
            </a:r>
            <a:r>
              <a:rPr sz="1200" spc="55" dirty="0">
                <a:latin typeface="Calibri"/>
                <a:cs typeface="Calibri"/>
              </a:rPr>
              <a:t> </a:t>
            </a:r>
            <a:r>
              <a:rPr sz="1200" spc="-5" dirty="0">
                <a:latin typeface="Calibri"/>
                <a:cs typeface="Calibri"/>
              </a:rPr>
              <a:t>difficult.</a:t>
            </a:r>
            <a:endParaRPr sz="1200">
              <a:latin typeface="Calibri"/>
              <a:cs typeface="Calibri"/>
            </a:endParaRPr>
          </a:p>
          <a:p>
            <a:pPr>
              <a:lnSpc>
                <a:spcPct val="100000"/>
              </a:lnSpc>
            </a:pPr>
            <a:endParaRPr sz="1200">
              <a:latin typeface="Calibri"/>
              <a:cs typeface="Calibri"/>
            </a:endParaRPr>
          </a:p>
          <a:p>
            <a:pPr>
              <a:lnSpc>
                <a:spcPct val="100000"/>
              </a:lnSpc>
            </a:pPr>
            <a:endParaRPr sz="1550">
              <a:latin typeface="Calibri"/>
              <a:cs typeface="Calibri"/>
            </a:endParaRPr>
          </a:p>
          <a:p>
            <a:pPr marL="12700" marR="206375" indent="584835">
              <a:lnSpc>
                <a:spcPct val="101699"/>
              </a:lnSpc>
            </a:pPr>
            <a:r>
              <a:rPr sz="1200" dirty="0">
                <a:latin typeface="Calibri"/>
                <a:cs typeface="Calibri"/>
              </a:rPr>
              <a:t>Green </a:t>
            </a:r>
            <a:r>
              <a:rPr sz="1200" spc="-5" dirty="0">
                <a:latin typeface="Calibri"/>
                <a:cs typeface="Calibri"/>
              </a:rPr>
              <a:t>Hat: The Green </a:t>
            </a:r>
            <a:r>
              <a:rPr sz="1200" spc="-10" dirty="0">
                <a:latin typeface="Calibri"/>
                <a:cs typeface="Calibri"/>
              </a:rPr>
              <a:t>Hat </a:t>
            </a:r>
            <a:r>
              <a:rPr sz="1200" spc="-5" dirty="0">
                <a:latin typeface="Calibri"/>
                <a:cs typeface="Calibri"/>
              </a:rPr>
              <a:t>stands for creativity. This is where </a:t>
            </a:r>
            <a:r>
              <a:rPr sz="1200" spc="-10" dirty="0">
                <a:latin typeface="Calibri"/>
                <a:cs typeface="Calibri"/>
              </a:rPr>
              <a:t>you </a:t>
            </a:r>
            <a:r>
              <a:rPr sz="1200" spc="-5" dirty="0">
                <a:latin typeface="Calibri"/>
                <a:cs typeface="Calibri"/>
              </a:rPr>
              <a:t>can develop  creative solutions </a:t>
            </a:r>
            <a:r>
              <a:rPr sz="1200" dirty="0">
                <a:latin typeface="Calibri"/>
                <a:cs typeface="Calibri"/>
              </a:rPr>
              <a:t>to </a:t>
            </a:r>
            <a:r>
              <a:rPr sz="1200" spc="-5" dirty="0">
                <a:latin typeface="Calibri"/>
                <a:cs typeface="Calibri"/>
              </a:rPr>
              <a:t>a problem. </a:t>
            </a:r>
            <a:r>
              <a:rPr sz="1200" spc="-10" dirty="0">
                <a:latin typeface="Calibri"/>
                <a:cs typeface="Calibri"/>
              </a:rPr>
              <a:t>It </a:t>
            </a:r>
            <a:r>
              <a:rPr sz="1200" spc="-5" dirty="0">
                <a:latin typeface="Calibri"/>
                <a:cs typeface="Calibri"/>
              </a:rPr>
              <a:t>is a freewheeling way of thinking, in which there is little  criticism of ideas. A whole range </a:t>
            </a:r>
            <a:r>
              <a:rPr sz="1200" spc="-10" dirty="0">
                <a:latin typeface="Calibri"/>
                <a:cs typeface="Calibri"/>
              </a:rPr>
              <a:t>of </a:t>
            </a:r>
            <a:r>
              <a:rPr sz="1200" spc="-5" dirty="0">
                <a:latin typeface="Calibri"/>
                <a:cs typeface="Calibri"/>
              </a:rPr>
              <a:t>creativity tools can help you </a:t>
            </a:r>
            <a:r>
              <a:rPr sz="1200" dirty="0">
                <a:latin typeface="Calibri"/>
                <a:cs typeface="Calibri"/>
              </a:rPr>
              <a:t>here. </a:t>
            </a:r>
            <a:r>
              <a:rPr sz="1200" spc="-5" dirty="0">
                <a:latin typeface="Calibri"/>
                <a:cs typeface="Calibri"/>
              </a:rPr>
              <a:t>Under the green hat,  we put forward alternatives, </a:t>
            </a:r>
            <a:r>
              <a:rPr sz="1200" dirty="0">
                <a:latin typeface="Calibri"/>
                <a:cs typeface="Calibri"/>
              </a:rPr>
              <a:t>seek </a:t>
            </a:r>
            <a:r>
              <a:rPr sz="1200" spc="-5" dirty="0">
                <a:latin typeface="Calibri"/>
                <a:cs typeface="Calibri"/>
              </a:rPr>
              <a:t>out </a:t>
            </a:r>
            <a:r>
              <a:rPr sz="1200" dirty="0">
                <a:latin typeface="Calibri"/>
                <a:cs typeface="Calibri"/>
              </a:rPr>
              <a:t>new </a:t>
            </a:r>
            <a:r>
              <a:rPr sz="1200" spc="-5" dirty="0">
                <a:latin typeface="Calibri"/>
                <a:cs typeface="Calibri"/>
              </a:rPr>
              <a:t>ideas, modify and change suggested ideas, use  provocations and movement </a:t>
            </a:r>
            <a:r>
              <a:rPr sz="1200" dirty="0">
                <a:latin typeface="Calibri"/>
                <a:cs typeface="Calibri"/>
              </a:rPr>
              <a:t>to </a:t>
            </a:r>
            <a:r>
              <a:rPr sz="1200" spc="-5" dirty="0">
                <a:latin typeface="Calibri"/>
                <a:cs typeface="Calibri"/>
              </a:rPr>
              <a:t>produce new ideas, generate</a:t>
            </a:r>
            <a:r>
              <a:rPr sz="1200" spc="40" dirty="0">
                <a:latin typeface="Calibri"/>
                <a:cs typeface="Calibri"/>
              </a:rPr>
              <a:t> </a:t>
            </a:r>
            <a:r>
              <a:rPr sz="1200" spc="-5" dirty="0">
                <a:latin typeface="Calibri"/>
                <a:cs typeface="Calibri"/>
              </a:rPr>
              <a:t>possibilities</a:t>
            </a:r>
            <a:endParaRPr sz="1200">
              <a:latin typeface="Calibri"/>
              <a:cs typeface="Calibri"/>
            </a:endParaRPr>
          </a:p>
          <a:p>
            <a:pPr>
              <a:lnSpc>
                <a:spcPct val="100000"/>
              </a:lnSpc>
            </a:pPr>
            <a:endParaRPr sz="1200">
              <a:latin typeface="Calibri"/>
              <a:cs typeface="Calibri"/>
            </a:endParaRPr>
          </a:p>
          <a:p>
            <a:pPr>
              <a:lnSpc>
                <a:spcPct val="100000"/>
              </a:lnSpc>
            </a:pPr>
            <a:endParaRPr sz="1550">
              <a:latin typeface="Calibri"/>
              <a:cs typeface="Calibri"/>
            </a:endParaRPr>
          </a:p>
          <a:p>
            <a:pPr marL="12700" marR="135255" indent="584835">
              <a:lnSpc>
                <a:spcPct val="101699"/>
              </a:lnSpc>
            </a:pPr>
            <a:r>
              <a:rPr sz="1200" spc="-5" dirty="0">
                <a:latin typeface="Calibri"/>
                <a:cs typeface="Calibri"/>
              </a:rPr>
              <a:t>Blue Hat: ‘Blue Hat Thinking' stands for process control. This is </a:t>
            </a:r>
            <a:r>
              <a:rPr sz="1200" dirty="0">
                <a:latin typeface="Calibri"/>
                <a:cs typeface="Calibri"/>
              </a:rPr>
              <a:t>the </a:t>
            </a:r>
            <a:r>
              <a:rPr sz="1200" spc="-5" dirty="0">
                <a:latin typeface="Calibri"/>
                <a:cs typeface="Calibri"/>
              </a:rPr>
              <a:t>hat </a:t>
            </a:r>
            <a:r>
              <a:rPr sz="1200" spc="-10" dirty="0">
                <a:latin typeface="Calibri"/>
                <a:cs typeface="Calibri"/>
              </a:rPr>
              <a:t>worn </a:t>
            </a:r>
            <a:r>
              <a:rPr sz="1200" dirty="0">
                <a:latin typeface="Calibri"/>
                <a:cs typeface="Calibri"/>
              </a:rPr>
              <a:t>by  </a:t>
            </a:r>
            <a:r>
              <a:rPr sz="1200" spc="-5" dirty="0">
                <a:latin typeface="Calibri"/>
                <a:cs typeface="Calibri"/>
              </a:rPr>
              <a:t>people chairing meetings. It is concerned with </a:t>
            </a:r>
            <a:r>
              <a:rPr sz="1200" dirty="0">
                <a:latin typeface="Calibri"/>
                <a:cs typeface="Calibri"/>
              </a:rPr>
              <a:t>defining </a:t>
            </a:r>
            <a:r>
              <a:rPr sz="1200" spc="-5" dirty="0">
                <a:latin typeface="Calibri"/>
                <a:cs typeface="Calibri"/>
              </a:rPr>
              <a:t>the problem and what is being  thought about. It also concerns with: Outcomes, Conclusions, Summaries and what happens  </a:t>
            </a:r>
            <a:r>
              <a:rPr sz="1200" dirty="0">
                <a:latin typeface="Calibri"/>
                <a:cs typeface="Calibri"/>
              </a:rPr>
              <a:t>next. </a:t>
            </a:r>
            <a:r>
              <a:rPr sz="1200" spc="-5" dirty="0">
                <a:latin typeface="Calibri"/>
                <a:cs typeface="Calibri"/>
              </a:rPr>
              <a:t>Blue hat is the organizer </a:t>
            </a:r>
            <a:r>
              <a:rPr sz="1200" spc="-10" dirty="0">
                <a:latin typeface="Calibri"/>
                <a:cs typeface="Calibri"/>
              </a:rPr>
              <a:t>of </a:t>
            </a:r>
            <a:r>
              <a:rPr sz="1200" spc="-5" dirty="0">
                <a:latin typeface="Calibri"/>
                <a:cs typeface="Calibri"/>
              </a:rPr>
              <a:t>the thinking</a:t>
            </a:r>
            <a:r>
              <a:rPr sz="1200" spc="35" dirty="0">
                <a:latin typeface="Calibri"/>
                <a:cs typeface="Calibri"/>
              </a:rPr>
              <a:t> </a:t>
            </a:r>
            <a:r>
              <a:rPr sz="1200" spc="-5" dirty="0">
                <a:latin typeface="Calibri"/>
                <a:cs typeface="Calibri"/>
              </a:rPr>
              <a:t>process.</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7.7.2</a:t>
            </a:r>
            <a:r>
              <a:rPr sz="1200" b="1" spc="5" dirty="0">
                <a:latin typeface="Calibri"/>
                <a:cs typeface="Calibri"/>
              </a:rPr>
              <a:t> </a:t>
            </a:r>
            <a:r>
              <a:rPr sz="1200" b="1" spc="-5" dirty="0">
                <a:latin typeface="Calibri"/>
                <a:cs typeface="Calibri"/>
              </a:rPr>
              <a:t>Example</a:t>
            </a:r>
            <a:endParaRPr sz="1200">
              <a:latin typeface="Calibri"/>
              <a:cs typeface="Calibri"/>
            </a:endParaRPr>
          </a:p>
        </p:txBody>
      </p:sp>
      <p:sp>
        <p:nvSpPr>
          <p:cNvPr id="4" name="object 4"/>
          <p:cNvSpPr/>
          <p:nvPr/>
        </p:nvSpPr>
        <p:spPr>
          <a:xfrm>
            <a:off x="939222" y="1952716"/>
            <a:ext cx="475448" cy="36115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39222" y="2928000"/>
            <a:ext cx="475448" cy="3718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39222" y="4282729"/>
            <a:ext cx="475448" cy="3718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86843" y="5878596"/>
            <a:ext cx="438113" cy="43811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22" y="5362638"/>
            <a:ext cx="5850255" cy="4596765"/>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Idea creation </a:t>
            </a:r>
            <a:r>
              <a:rPr sz="1200" b="1" spc="-10" dirty="0">
                <a:latin typeface="Calibri"/>
                <a:cs typeface="Calibri"/>
              </a:rPr>
              <a:t>on </a:t>
            </a:r>
            <a:r>
              <a:rPr sz="1200" b="1" spc="-5" dirty="0">
                <a:latin typeface="Calibri"/>
                <a:cs typeface="Calibri"/>
              </a:rPr>
              <a:t>the basis </a:t>
            </a:r>
            <a:r>
              <a:rPr sz="1200" b="1" spc="-10" dirty="0">
                <a:latin typeface="Calibri"/>
                <a:cs typeface="Calibri"/>
              </a:rPr>
              <a:t>of </a:t>
            </a:r>
            <a:r>
              <a:rPr sz="1200" b="1" spc="-5" dirty="0">
                <a:latin typeface="Calibri"/>
                <a:cs typeface="Calibri"/>
              </a:rPr>
              <a:t>needs</a:t>
            </a:r>
            <a:r>
              <a:rPr sz="1200" b="1" spc="75" dirty="0">
                <a:latin typeface="Calibri"/>
                <a:cs typeface="Calibri"/>
              </a:rPr>
              <a:t> </a:t>
            </a:r>
            <a:r>
              <a:rPr sz="1200" b="1" spc="-5" dirty="0">
                <a:latin typeface="Calibri"/>
                <a:cs typeface="Calibri"/>
              </a:rPr>
              <a:t>analysis</a:t>
            </a:r>
            <a:endParaRPr sz="1200">
              <a:latin typeface="Calibri"/>
              <a:cs typeface="Calibri"/>
            </a:endParaRPr>
          </a:p>
          <a:p>
            <a:pPr marL="12700">
              <a:lnSpc>
                <a:spcPct val="100000"/>
              </a:lnSpc>
              <a:spcBef>
                <a:spcPts val="530"/>
              </a:spcBef>
            </a:pPr>
            <a:r>
              <a:rPr sz="1200" b="1" i="1" spc="-5" dirty="0">
                <a:latin typeface="Calibri"/>
                <a:cs typeface="Calibri"/>
              </a:rPr>
              <a:t>Borut</a:t>
            </a:r>
            <a:r>
              <a:rPr sz="1200" b="1" i="1" spc="5" dirty="0">
                <a:latin typeface="Calibri"/>
                <a:cs typeface="Calibri"/>
              </a:rPr>
              <a:t> </a:t>
            </a:r>
            <a:r>
              <a:rPr sz="1200" b="1" i="1" spc="-5" dirty="0">
                <a:latin typeface="Calibri"/>
                <a:cs typeface="Calibri"/>
              </a:rPr>
              <a:t>Likar</a:t>
            </a:r>
            <a:endParaRPr sz="1200">
              <a:latin typeface="Calibri"/>
              <a:cs typeface="Calibri"/>
            </a:endParaRPr>
          </a:p>
          <a:p>
            <a:pPr marL="12700" marR="173990" indent="-635">
              <a:lnSpc>
                <a:spcPct val="101699"/>
              </a:lnSpc>
              <a:spcBef>
                <a:spcPts val="505"/>
              </a:spcBef>
            </a:pPr>
            <a:r>
              <a:rPr sz="1200" i="1" spc="-5" dirty="0">
                <a:latin typeface="Calibri"/>
                <a:cs typeface="Calibri"/>
              </a:rPr>
              <a:t>A Slovenian insurance company wanted </a:t>
            </a:r>
            <a:r>
              <a:rPr sz="1200" i="1" dirty="0">
                <a:latin typeface="Calibri"/>
                <a:cs typeface="Calibri"/>
              </a:rPr>
              <a:t>to </a:t>
            </a:r>
            <a:r>
              <a:rPr sz="1200" i="1" spc="-5" dirty="0">
                <a:latin typeface="Calibri"/>
                <a:cs typeface="Calibri"/>
              </a:rPr>
              <a:t>develop new products that would </a:t>
            </a:r>
            <a:r>
              <a:rPr sz="1200" i="1" spc="-10" dirty="0">
                <a:latin typeface="Calibri"/>
                <a:cs typeface="Calibri"/>
              </a:rPr>
              <a:t>not </a:t>
            </a:r>
            <a:r>
              <a:rPr sz="1200" i="1" spc="-5" dirty="0">
                <a:latin typeface="Calibri"/>
                <a:cs typeface="Calibri"/>
              </a:rPr>
              <a:t>only enrich  their </a:t>
            </a:r>
            <a:r>
              <a:rPr sz="1200" i="1" dirty="0">
                <a:latin typeface="Calibri"/>
                <a:cs typeface="Calibri"/>
              </a:rPr>
              <a:t>offer </a:t>
            </a:r>
            <a:r>
              <a:rPr sz="1200" i="1" spc="-10" dirty="0">
                <a:latin typeface="Calibri"/>
                <a:cs typeface="Calibri"/>
              </a:rPr>
              <a:t>but </a:t>
            </a:r>
            <a:r>
              <a:rPr sz="1200" i="1" spc="-5" dirty="0">
                <a:latin typeface="Calibri"/>
                <a:cs typeface="Calibri"/>
              </a:rPr>
              <a:t>also represent a cornerstone of their </a:t>
            </a:r>
            <a:r>
              <a:rPr sz="1200" i="1" dirty="0">
                <a:latin typeface="Calibri"/>
                <a:cs typeface="Calibri"/>
              </a:rPr>
              <a:t>offer </a:t>
            </a:r>
            <a:r>
              <a:rPr sz="1200" i="1" spc="-5" dirty="0">
                <a:latin typeface="Calibri"/>
                <a:cs typeface="Calibri"/>
              </a:rPr>
              <a:t>in the forthcoming decade, which  would be primarily oriented towards the</a:t>
            </a:r>
            <a:r>
              <a:rPr sz="1200" i="1" spc="45" dirty="0">
                <a:latin typeface="Calibri"/>
                <a:cs typeface="Calibri"/>
              </a:rPr>
              <a:t> </a:t>
            </a:r>
            <a:r>
              <a:rPr sz="1200" i="1" spc="-5" dirty="0">
                <a:latin typeface="Calibri"/>
                <a:cs typeface="Calibri"/>
              </a:rPr>
              <a:t>youth.</a:t>
            </a:r>
            <a:endParaRPr sz="1200">
              <a:latin typeface="Calibri"/>
              <a:cs typeface="Calibri"/>
            </a:endParaRPr>
          </a:p>
          <a:p>
            <a:pPr marL="12700" marR="5080">
              <a:lnSpc>
                <a:spcPct val="101699"/>
              </a:lnSpc>
              <a:spcBef>
                <a:spcPts val="500"/>
              </a:spcBef>
            </a:pPr>
            <a:r>
              <a:rPr sz="1200" i="1" spc="-5" dirty="0">
                <a:latin typeface="Calibri"/>
                <a:cs typeface="Calibri"/>
              </a:rPr>
              <a:t>The background </a:t>
            </a:r>
            <a:r>
              <a:rPr sz="1200" i="1" dirty="0">
                <a:latin typeface="Calibri"/>
                <a:cs typeface="Calibri"/>
              </a:rPr>
              <a:t>to </a:t>
            </a:r>
            <a:r>
              <a:rPr sz="1200" i="1" spc="-5" dirty="0">
                <a:latin typeface="Calibri"/>
                <a:cs typeface="Calibri"/>
              </a:rPr>
              <a:t>such approach is the joining </a:t>
            </a:r>
            <a:r>
              <a:rPr sz="1200" i="1" dirty="0">
                <a:latin typeface="Calibri"/>
                <a:cs typeface="Calibri"/>
              </a:rPr>
              <a:t>to </a:t>
            </a:r>
            <a:r>
              <a:rPr sz="1200" i="1" spc="-5" dirty="0">
                <a:latin typeface="Calibri"/>
                <a:cs typeface="Calibri"/>
              </a:rPr>
              <a:t>the EU </a:t>
            </a:r>
            <a:r>
              <a:rPr sz="1200" i="1" spc="-10" dirty="0">
                <a:latin typeface="Calibri"/>
                <a:cs typeface="Calibri"/>
              </a:rPr>
              <a:t>and </a:t>
            </a:r>
            <a:r>
              <a:rPr sz="1200" i="1" spc="-5" dirty="0">
                <a:latin typeface="Calibri"/>
                <a:cs typeface="Calibri"/>
              </a:rPr>
              <a:t>related social changes as well as  market economy. Due </a:t>
            </a:r>
            <a:r>
              <a:rPr sz="1200" i="1" dirty="0">
                <a:latin typeface="Calibri"/>
                <a:cs typeface="Calibri"/>
              </a:rPr>
              <a:t>to </a:t>
            </a:r>
            <a:r>
              <a:rPr sz="1200" i="1" spc="-5" dirty="0">
                <a:latin typeface="Calibri"/>
                <a:cs typeface="Calibri"/>
              </a:rPr>
              <a:t>many reasons the insurance company engaged a group of young  people in their search for new solutions. Primarily, the insurance company decided </a:t>
            </a:r>
            <a:r>
              <a:rPr sz="1200" i="1" dirty="0">
                <a:latin typeface="Calibri"/>
                <a:cs typeface="Calibri"/>
              </a:rPr>
              <a:t>to </a:t>
            </a:r>
            <a:r>
              <a:rPr sz="1200" i="1" spc="-5" dirty="0">
                <a:latin typeface="Calibri"/>
                <a:cs typeface="Calibri"/>
              </a:rPr>
              <a:t>take on  such a group </a:t>
            </a:r>
            <a:r>
              <a:rPr sz="1200" i="1" spc="-10" dirty="0">
                <a:latin typeface="Calibri"/>
                <a:cs typeface="Calibri"/>
              </a:rPr>
              <a:t>due </a:t>
            </a:r>
            <a:r>
              <a:rPr sz="1200" i="1" dirty="0">
                <a:latin typeface="Calibri"/>
                <a:cs typeface="Calibri"/>
              </a:rPr>
              <a:t>to </a:t>
            </a:r>
            <a:r>
              <a:rPr sz="1200" i="1" spc="-5" dirty="0">
                <a:latin typeface="Calibri"/>
                <a:cs typeface="Calibri"/>
              </a:rPr>
              <a:t>the fact that young people </a:t>
            </a:r>
            <a:r>
              <a:rPr sz="1200" i="1" dirty="0">
                <a:latin typeface="Calibri"/>
                <a:cs typeface="Calibri"/>
              </a:rPr>
              <a:t>prove to </a:t>
            </a:r>
            <a:r>
              <a:rPr sz="1200" i="1" spc="-5" dirty="0">
                <a:latin typeface="Calibri"/>
                <a:cs typeface="Calibri"/>
              </a:rPr>
              <a:t>be far more creative than the older  ones </a:t>
            </a:r>
            <a:r>
              <a:rPr sz="1200" i="1" spc="-10" dirty="0">
                <a:latin typeface="Calibri"/>
                <a:cs typeface="Calibri"/>
              </a:rPr>
              <a:t>and </a:t>
            </a:r>
            <a:r>
              <a:rPr sz="1200" i="1" spc="-5" dirty="0">
                <a:latin typeface="Calibri"/>
                <a:cs typeface="Calibri"/>
              </a:rPr>
              <a:t>less burdened with their knowledge on the existing solutions. Furthermore, young  people tend </a:t>
            </a:r>
            <a:r>
              <a:rPr sz="1200" i="1" spc="-10" dirty="0">
                <a:latin typeface="Calibri"/>
                <a:cs typeface="Calibri"/>
              </a:rPr>
              <a:t>not </a:t>
            </a:r>
            <a:r>
              <a:rPr sz="1200" i="1" dirty="0">
                <a:latin typeface="Calibri"/>
                <a:cs typeface="Calibri"/>
              </a:rPr>
              <a:t>to </a:t>
            </a:r>
            <a:r>
              <a:rPr sz="1200" i="1" spc="-5" dirty="0">
                <a:latin typeface="Calibri"/>
                <a:cs typeface="Calibri"/>
              </a:rPr>
              <a:t>restrain their search for new ideas </a:t>
            </a:r>
            <a:r>
              <a:rPr sz="1200" i="1" spc="-10" dirty="0">
                <a:latin typeface="Calibri"/>
                <a:cs typeface="Calibri"/>
              </a:rPr>
              <a:t>due </a:t>
            </a:r>
            <a:r>
              <a:rPr sz="1200" i="1" dirty="0">
                <a:latin typeface="Calibri"/>
                <a:cs typeface="Calibri"/>
              </a:rPr>
              <a:t>to </a:t>
            </a:r>
            <a:r>
              <a:rPr sz="1200" i="1" spc="-5" dirty="0">
                <a:latin typeface="Calibri"/>
                <a:cs typeface="Calibri"/>
              </a:rPr>
              <a:t>their unawareness of restrictions  on implementation, which the insurance experts </a:t>
            </a:r>
            <a:r>
              <a:rPr sz="1200" i="1" spc="-10" dirty="0">
                <a:latin typeface="Calibri"/>
                <a:cs typeface="Calibri"/>
              </a:rPr>
              <a:t>are </a:t>
            </a:r>
            <a:r>
              <a:rPr sz="1200" i="1" spc="-5" dirty="0">
                <a:latin typeface="Calibri"/>
                <a:cs typeface="Calibri"/>
              </a:rPr>
              <a:t>well </a:t>
            </a:r>
            <a:r>
              <a:rPr sz="1200" i="1" spc="-10" dirty="0">
                <a:latin typeface="Calibri"/>
                <a:cs typeface="Calibri"/>
              </a:rPr>
              <a:t>aware </a:t>
            </a:r>
            <a:r>
              <a:rPr sz="1200" i="1" spc="-5" dirty="0">
                <a:latin typeface="Calibri"/>
                <a:cs typeface="Calibri"/>
              </a:rPr>
              <a:t>of. Last </a:t>
            </a:r>
            <a:r>
              <a:rPr sz="1200" i="1" spc="-10" dirty="0">
                <a:latin typeface="Calibri"/>
                <a:cs typeface="Calibri"/>
              </a:rPr>
              <a:t>but not </a:t>
            </a:r>
            <a:r>
              <a:rPr sz="1200" i="1" spc="-5" dirty="0">
                <a:latin typeface="Calibri"/>
                <a:cs typeface="Calibri"/>
              </a:rPr>
              <a:t>least, young  people also represent potential users of insurance services </a:t>
            </a:r>
            <a:r>
              <a:rPr sz="1200" i="1" spc="-10" dirty="0">
                <a:latin typeface="Calibri"/>
                <a:cs typeface="Calibri"/>
              </a:rPr>
              <a:t>and are </a:t>
            </a:r>
            <a:r>
              <a:rPr sz="1200" i="1" spc="-5" dirty="0">
                <a:latin typeface="Calibri"/>
                <a:cs typeface="Calibri"/>
              </a:rPr>
              <a:t>well-familiar with their  needs. The insurance company undertook the challenge with the idea creation techniques,  namely brainstorming </a:t>
            </a:r>
            <a:r>
              <a:rPr sz="1200" i="1" dirty="0">
                <a:latin typeface="Calibri"/>
                <a:cs typeface="Calibri"/>
              </a:rPr>
              <a:t>and </a:t>
            </a:r>
            <a:r>
              <a:rPr sz="1200" i="1" spc="-5" dirty="0">
                <a:latin typeface="Calibri"/>
                <a:cs typeface="Calibri"/>
              </a:rPr>
              <a:t>brainwriting. </a:t>
            </a:r>
            <a:r>
              <a:rPr sz="1200" i="1" dirty="0">
                <a:latin typeface="Calibri"/>
                <a:cs typeface="Calibri"/>
              </a:rPr>
              <a:t>After </a:t>
            </a:r>
            <a:r>
              <a:rPr sz="1200" i="1" spc="-5" dirty="0">
                <a:latin typeface="Calibri"/>
                <a:cs typeface="Calibri"/>
              </a:rPr>
              <a:t>two sessions, the </a:t>
            </a:r>
            <a:r>
              <a:rPr sz="1200" i="1" spc="-10" dirty="0">
                <a:latin typeface="Calibri"/>
                <a:cs typeface="Calibri"/>
              </a:rPr>
              <a:t>group </a:t>
            </a:r>
            <a:r>
              <a:rPr sz="1200" i="1" spc="-5" dirty="0">
                <a:latin typeface="Calibri"/>
                <a:cs typeface="Calibri"/>
              </a:rPr>
              <a:t>of young people created  more than two hundred ideas, </a:t>
            </a:r>
            <a:r>
              <a:rPr sz="1200" i="1" spc="-10" dirty="0">
                <a:latin typeface="Calibri"/>
                <a:cs typeface="Calibri"/>
              </a:rPr>
              <a:t>out </a:t>
            </a:r>
            <a:r>
              <a:rPr sz="1200" i="1" spc="-5" dirty="0">
                <a:latin typeface="Calibri"/>
                <a:cs typeface="Calibri"/>
              </a:rPr>
              <a:t>of which quite a </a:t>
            </a:r>
            <a:r>
              <a:rPr sz="1200" i="1" dirty="0">
                <a:latin typeface="Calibri"/>
                <a:cs typeface="Calibri"/>
              </a:rPr>
              <a:t>few </a:t>
            </a:r>
            <a:r>
              <a:rPr sz="1200" i="1" spc="-5" dirty="0">
                <a:latin typeface="Calibri"/>
                <a:cs typeface="Calibri"/>
              </a:rPr>
              <a:t>perfectly reflected their basic demands  (orientation towards the youth, consideration of </a:t>
            </a:r>
            <a:r>
              <a:rPr sz="1200" i="1" dirty="0">
                <a:latin typeface="Calibri"/>
                <a:cs typeface="Calibri"/>
              </a:rPr>
              <a:t>their life </a:t>
            </a:r>
            <a:r>
              <a:rPr sz="1200" i="1" spc="-5" dirty="0">
                <a:latin typeface="Calibri"/>
                <a:cs typeface="Calibri"/>
              </a:rPr>
              <a:t>styles, Internet applications,  differentiation as regards the social factors </a:t>
            </a:r>
            <a:r>
              <a:rPr sz="1200" i="1" spc="-10" dirty="0">
                <a:latin typeface="Calibri"/>
                <a:cs typeface="Calibri"/>
              </a:rPr>
              <a:t>and </a:t>
            </a:r>
            <a:r>
              <a:rPr sz="1200" i="1" spc="-5" dirty="0">
                <a:latin typeface="Calibri"/>
                <a:cs typeface="Calibri"/>
              </a:rPr>
              <a:t>similar). Since the project </a:t>
            </a:r>
            <a:r>
              <a:rPr sz="1200" i="1" spc="-10" dirty="0">
                <a:latin typeface="Calibri"/>
                <a:cs typeface="Calibri"/>
              </a:rPr>
              <a:t>is </a:t>
            </a:r>
            <a:r>
              <a:rPr sz="1200" i="1" spc="-5" dirty="0">
                <a:latin typeface="Calibri"/>
                <a:cs typeface="Calibri"/>
              </a:rPr>
              <a:t>still under way,  concrete ideas may </a:t>
            </a:r>
            <a:r>
              <a:rPr sz="1200" i="1" spc="-10" dirty="0">
                <a:latin typeface="Calibri"/>
                <a:cs typeface="Calibri"/>
              </a:rPr>
              <a:t>not </a:t>
            </a:r>
            <a:r>
              <a:rPr sz="1200" i="1" spc="-15" dirty="0">
                <a:latin typeface="Calibri"/>
                <a:cs typeface="Calibri"/>
              </a:rPr>
              <a:t>be </a:t>
            </a:r>
            <a:r>
              <a:rPr sz="1200" i="1" spc="-5" dirty="0">
                <a:latin typeface="Calibri"/>
                <a:cs typeface="Calibri"/>
              </a:rPr>
              <a:t>disclosed. However, after a detailed analysis of </a:t>
            </a:r>
            <a:r>
              <a:rPr sz="1200" i="1" spc="-10" dirty="0">
                <a:latin typeface="Calibri"/>
                <a:cs typeface="Calibri"/>
              </a:rPr>
              <a:t>the </a:t>
            </a:r>
            <a:r>
              <a:rPr sz="1200" i="1" spc="-5" dirty="0">
                <a:latin typeface="Calibri"/>
                <a:cs typeface="Calibri"/>
              </a:rPr>
              <a:t>course of their  creative </a:t>
            </a:r>
            <a:r>
              <a:rPr sz="1200" i="1" spc="-10" dirty="0">
                <a:latin typeface="Calibri"/>
                <a:cs typeface="Calibri"/>
              </a:rPr>
              <a:t>work, </a:t>
            </a:r>
            <a:r>
              <a:rPr sz="1200" i="1" spc="-5" dirty="0">
                <a:latin typeface="Calibri"/>
                <a:cs typeface="Calibri"/>
              </a:rPr>
              <a:t>the insurance company discovered that certain restraints were met as regards  the defined principles of the aforementioned idea creation techniques. Since the problem</a:t>
            </a:r>
            <a:r>
              <a:rPr sz="1200" i="1" spc="155" dirty="0">
                <a:latin typeface="Calibri"/>
                <a:cs typeface="Calibri"/>
              </a:rPr>
              <a:t> </a:t>
            </a:r>
            <a:r>
              <a:rPr sz="1200" i="1" spc="-5" dirty="0">
                <a:latin typeface="Calibri"/>
                <a:cs typeface="Calibri"/>
              </a:rPr>
              <a:t>is</a:t>
            </a:r>
            <a:endParaRPr sz="1200">
              <a:latin typeface="Calibri"/>
              <a:cs typeface="Calibri"/>
            </a:endParaRPr>
          </a:p>
          <a:p>
            <a:pPr>
              <a:lnSpc>
                <a:spcPct val="100000"/>
              </a:lnSpc>
              <a:spcBef>
                <a:spcPts val="10"/>
              </a:spcBef>
            </a:pPr>
            <a:endParaRPr sz="1650">
              <a:latin typeface="Calibri"/>
              <a:cs typeface="Calibri"/>
            </a:endParaRPr>
          </a:p>
          <a:p>
            <a:pPr marR="127000" algn="r">
              <a:lnSpc>
                <a:spcPct val="100000"/>
              </a:lnSpc>
            </a:pPr>
            <a:r>
              <a:rPr sz="1000" b="1" spc="-5" dirty="0">
                <a:latin typeface="Calibri"/>
                <a:cs typeface="Calibri"/>
              </a:rPr>
              <a:t>107</a:t>
            </a:r>
            <a:endParaRPr sz="1000">
              <a:latin typeface="Calibri"/>
              <a:cs typeface="Calibri"/>
            </a:endParaRPr>
          </a:p>
        </p:txBody>
      </p:sp>
      <p:sp>
        <p:nvSpPr>
          <p:cNvPr id="3" name="object 3"/>
          <p:cNvSpPr txBox="1"/>
          <p:nvPr/>
        </p:nvSpPr>
        <p:spPr>
          <a:xfrm>
            <a:off x="816802" y="570066"/>
            <a:ext cx="5846445" cy="2590165"/>
          </a:xfrm>
          <a:prstGeom prst="rect">
            <a:avLst/>
          </a:prstGeom>
        </p:spPr>
        <p:txBody>
          <a:bodyPr vert="horz" wrap="square" lIns="0" tIns="12065" rIns="0" bIns="0" rtlCol="0">
            <a:spAutoFit/>
          </a:bodyPr>
          <a:lstStyle/>
          <a:p>
            <a:pPr marR="1333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1590">
              <a:lnSpc>
                <a:spcPct val="101699"/>
              </a:lnSpc>
            </a:pPr>
            <a:r>
              <a:rPr sz="1200" spc="-5" dirty="0">
                <a:latin typeface="Calibri"/>
                <a:cs typeface="Calibri"/>
              </a:rPr>
              <a:t>economy </a:t>
            </a:r>
            <a:r>
              <a:rPr sz="1200" dirty="0">
                <a:latin typeface="Calibri"/>
                <a:cs typeface="Calibri"/>
              </a:rPr>
              <a:t>holds </a:t>
            </a:r>
            <a:r>
              <a:rPr sz="1200" spc="-5" dirty="0">
                <a:latin typeface="Calibri"/>
                <a:cs typeface="Calibri"/>
              </a:rPr>
              <a:t>up and their projections are correct, the company stands </a:t>
            </a:r>
            <a:r>
              <a:rPr sz="1200" dirty="0">
                <a:latin typeface="Calibri"/>
                <a:cs typeface="Calibri"/>
              </a:rPr>
              <a:t>to </a:t>
            </a:r>
            <a:r>
              <a:rPr sz="1200" spc="-5" dirty="0">
                <a:latin typeface="Calibri"/>
                <a:cs typeface="Calibri"/>
              </a:rPr>
              <a:t>make a great </a:t>
            </a:r>
            <a:r>
              <a:rPr sz="1200" dirty="0">
                <a:latin typeface="Calibri"/>
                <a:cs typeface="Calibri"/>
              </a:rPr>
              <a:t>deal  </a:t>
            </a:r>
            <a:r>
              <a:rPr sz="1200" spc="-5" dirty="0">
                <a:latin typeface="Calibri"/>
                <a:cs typeface="Calibri"/>
              </a:rPr>
              <a:t>of</a:t>
            </a:r>
            <a:r>
              <a:rPr sz="1200" spc="5" dirty="0">
                <a:latin typeface="Calibri"/>
                <a:cs typeface="Calibri"/>
              </a:rPr>
              <a:t> </a:t>
            </a:r>
            <a:r>
              <a:rPr sz="1200" spc="-5" dirty="0">
                <a:latin typeface="Calibri"/>
                <a:cs typeface="Calibri"/>
              </a:rPr>
              <a:t>money.</a:t>
            </a:r>
            <a:endParaRPr sz="1200">
              <a:latin typeface="Calibri"/>
              <a:cs typeface="Calibri"/>
            </a:endParaRPr>
          </a:p>
          <a:p>
            <a:pPr marL="12700" marR="5080">
              <a:lnSpc>
                <a:spcPct val="101699"/>
              </a:lnSpc>
              <a:spcBef>
                <a:spcPts val="994"/>
              </a:spcBef>
            </a:pPr>
            <a:r>
              <a:rPr sz="1200" spc="-5" dirty="0">
                <a:latin typeface="Calibri"/>
                <a:cs typeface="Calibri"/>
              </a:rPr>
              <a:t>If they are lucky, maybe </a:t>
            </a:r>
            <a:r>
              <a:rPr sz="1200" dirty="0">
                <a:latin typeface="Calibri"/>
                <a:cs typeface="Calibri"/>
              </a:rPr>
              <a:t>they </a:t>
            </a:r>
            <a:r>
              <a:rPr sz="1200" spc="-5" dirty="0">
                <a:latin typeface="Calibri"/>
                <a:cs typeface="Calibri"/>
              </a:rPr>
              <a:t>could sell </a:t>
            </a:r>
            <a:r>
              <a:rPr sz="1200" dirty="0">
                <a:latin typeface="Calibri"/>
                <a:cs typeface="Calibri"/>
              </a:rPr>
              <a:t>the </a:t>
            </a:r>
            <a:r>
              <a:rPr sz="1200" spc="-5" dirty="0">
                <a:latin typeface="Calibri"/>
                <a:cs typeface="Calibri"/>
              </a:rPr>
              <a:t>building before the next downturn, or rent </a:t>
            </a:r>
            <a:r>
              <a:rPr sz="1200" dirty="0">
                <a:latin typeface="Calibri"/>
                <a:cs typeface="Calibri"/>
              </a:rPr>
              <a:t>to  tenants </a:t>
            </a:r>
            <a:r>
              <a:rPr sz="1200" spc="-5" dirty="0">
                <a:latin typeface="Calibri"/>
                <a:cs typeface="Calibri"/>
              </a:rPr>
              <a:t>on long-term leases that will </a:t>
            </a:r>
            <a:r>
              <a:rPr sz="1200" spc="-10" dirty="0">
                <a:latin typeface="Calibri"/>
                <a:cs typeface="Calibri"/>
              </a:rPr>
              <a:t>last </a:t>
            </a:r>
            <a:r>
              <a:rPr sz="1200" spc="-5" dirty="0">
                <a:latin typeface="Calibri"/>
                <a:cs typeface="Calibri"/>
              </a:rPr>
              <a:t>through any recession. With </a:t>
            </a:r>
            <a:r>
              <a:rPr sz="1200" spc="-10" dirty="0">
                <a:latin typeface="Calibri"/>
                <a:cs typeface="Calibri"/>
              </a:rPr>
              <a:t>Green </a:t>
            </a:r>
            <a:r>
              <a:rPr sz="1200" spc="-5" dirty="0">
                <a:latin typeface="Calibri"/>
                <a:cs typeface="Calibri"/>
              </a:rPr>
              <a:t>Hat thinking they  consider whether they </a:t>
            </a:r>
            <a:r>
              <a:rPr sz="1200" spc="-10" dirty="0">
                <a:latin typeface="Calibri"/>
                <a:cs typeface="Calibri"/>
              </a:rPr>
              <a:t>should </a:t>
            </a:r>
            <a:r>
              <a:rPr sz="1200" spc="-5" dirty="0">
                <a:latin typeface="Calibri"/>
                <a:cs typeface="Calibri"/>
              </a:rPr>
              <a:t>change the design </a:t>
            </a:r>
            <a:r>
              <a:rPr sz="1200" dirty="0">
                <a:latin typeface="Calibri"/>
                <a:cs typeface="Calibri"/>
              </a:rPr>
              <a:t>to </a:t>
            </a:r>
            <a:r>
              <a:rPr sz="1200" spc="-5" dirty="0">
                <a:latin typeface="Calibri"/>
                <a:cs typeface="Calibri"/>
              </a:rPr>
              <a:t>make the building more pleasant. Perhaps  </a:t>
            </a:r>
            <a:r>
              <a:rPr sz="1200" dirty="0">
                <a:latin typeface="Calibri"/>
                <a:cs typeface="Calibri"/>
              </a:rPr>
              <a:t>they </a:t>
            </a:r>
            <a:r>
              <a:rPr sz="1200" spc="-5" dirty="0">
                <a:latin typeface="Calibri"/>
                <a:cs typeface="Calibri"/>
              </a:rPr>
              <a:t>could build prestige offices that people would want to rent in any economic</a:t>
            </a:r>
            <a:r>
              <a:rPr sz="1200" spc="120" dirty="0">
                <a:latin typeface="Calibri"/>
                <a:cs typeface="Calibri"/>
              </a:rPr>
              <a:t> </a:t>
            </a:r>
            <a:r>
              <a:rPr sz="1200" spc="-5" dirty="0">
                <a:latin typeface="Calibri"/>
                <a:cs typeface="Calibri"/>
              </a:rPr>
              <a:t>climate.</a:t>
            </a:r>
            <a:endParaRPr sz="1200">
              <a:latin typeface="Calibri"/>
              <a:cs typeface="Calibri"/>
            </a:endParaRPr>
          </a:p>
          <a:p>
            <a:pPr marL="12700" marR="100965">
              <a:lnSpc>
                <a:spcPct val="101699"/>
              </a:lnSpc>
              <a:spcBef>
                <a:spcPts val="1010"/>
              </a:spcBef>
            </a:pPr>
            <a:r>
              <a:rPr sz="1200" spc="-5" dirty="0">
                <a:latin typeface="Calibri"/>
                <a:cs typeface="Calibri"/>
              </a:rPr>
              <a:t>Alternatively, maybe they should invest the </a:t>
            </a:r>
            <a:r>
              <a:rPr sz="1200" spc="-10" dirty="0">
                <a:latin typeface="Calibri"/>
                <a:cs typeface="Calibri"/>
              </a:rPr>
              <a:t>money </a:t>
            </a:r>
            <a:r>
              <a:rPr sz="1200" spc="-5" dirty="0">
                <a:latin typeface="Calibri"/>
                <a:cs typeface="Calibri"/>
              </a:rPr>
              <a:t>in </a:t>
            </a:r>
            <a:r>
              <a:rPr sz="1200" dirty="0">
                <a:latin typeface="Calibri"/>
                <a:cs typeface="Calibri"/>
              </a:rPr>
              <a:t>the </a:t>
            </a:r>
            <a:r>
              <a:rPr sz="1200" spc="-5" dirty="0">
                <a:latin typeface="Calibri"/>
                <a:cs typeface="Calibri"/>
              </a:rPr>
              <a:t>short </a:t>
            </a:r>
            <a:r>
              <a:rPr sz="1200" dirty="0">
                <a:latin typeface="Calibri"/>
                <a:cs typeface="Calibri"/>
              </a:rPr>
              <a:t>term to </a:t>
            </a:r>
            <a:r>
              <a:rPr sz="1200" spc="-10" dirty="0">
                <a:latin typeface="Calibri"/>
                <a:cs typeface="Calibri"/>
              </a:rPr>
              <a:t>buy </a:t>
            </a:r>
            <a:r>
              <a:rPr sz="1200" dirty="0">
                <a:latin typeface="Calibri"/>
                <a:cs typeface="Calibri"/>
              </a:rPr>
              <a:t>up </a:t>
            </a:r>
            <a:r>
              <a:rPr sz="1200" spc="-5" dirty="0">
                <a:latin typeface="Calibri"/>
                <a:cs typeface="Calibri"/>
              </a:rPr>
              <a:t>property at a  low cost when a recession comes. The Blue </a:t>
            </a:r>
            <a:r>
              <a:rPr sz="1200" spc="-10" dirty="0">
                <a:latin typeface="Calibri"/>
                <a:cs typeface="Calibri"/>
              </a:rPr>
              <a:t>Hat </a:t>
            </a:r>
            <a:r>
              <a:rPr sz="1200" spc="-5" dirty="0">
                <a:latin typeface="Calibri"/>
                <a:cs typeface="Calibri"/>
              </a:rPr>
              <a:t>has been </a:t>
            </a:r>
            <a:r>
              <a:rPr sz="1200" dirty="0">
                <a:latin typeface="Calibri"/>
                <a:cs typeface="Calibri"/>
              </a:rPr>
              <a:t>used by the </a:t>
            </a:r>
            <a:r>
              <a:rPr sz="1200" spc="-5" dirty="0">
                <a:latin typeface="Calibri"/>
                <a:cs typeface="Calibri"/>
              </a:rPr>
              <a:t>chair of the meeting </a:t>
            </a:r>
            <a:r>
              <a:rPr sz="1200" dirty="0">
                <a:latin typeface="Calibri"/>
                <a:cs typeface="Calibri"/>
              </a:rPr>
              <a:t>to  </a:t>
            </a:r>
            <a:r>
              <a:rPr sz="1200" spc="-5" dirty="0">
                <a:latin typeface="Calibri"/>
                <a:cs typeface="Calibri"/>
              </a:rPr>
              <a:t>move between the different thinking styles. He </a:t>
            </a:r>
            <a:r>
              <a:rPr sz="1200" spc="-10" dirty="0">
                <a:latin typeface="Calibri"/>
                <a:cs typeface="Calibri"/>
              </a:rPr>
              <a:t>or </a:t>
            </a:r>
            <a:r>
              <a:rPr sz="1200" spc="-5" dirty="0">
                <a:latin typeface="Calibri"/>
                <a:cs typeface="Calibri"/>
              </a:rPr>
              <a:t>she </a:t>
            </a:r>
            <a:r>
              <a:rPr sz="1200" spc="-10" dirty="0">
                <a:latin typeface="Calibri"/>
                <a:cs typeface="Calibri"/>
              </a:rPr>
              <a:t>may </a:t>
            </a:r>
            <a:r>
              <a:rPr sz="1200" spc="-5" dirty="0">
                <a:latin typeface="Calibri"/>
                <a:cs typeface="Calibri"/>
              </a:rPr>
              <a:t>have needed </a:t>
            </a:r>
            <a:r>
              <a:rPr sz="1200" dirty="0">
                <a:latin typeface="Calibri"/>
                <a:cs typeface="Calibri"/>
              </a:rPr>
              <a:t>to </a:t>
            </a:r>
            <a:r>
              <a:rPr sz="1200" spc="-5" dirty="0">
                <a:latin typeface="Calibri"/>
                <a:cs typeface="Calibri"/>
              </a:rPr>
              <a:t>keep other  </a:t>
            </a:r>
            <a:r>
              <a:rPr sz="1200" dirty="0">
                <a:latin typeface="Calibri"/>
                <a:cs typeface="Calibri"/>
              </a:rPr>
              <a:t>members </a:t>
            </a:r>
            <a:r>
              <a:rPr sz="1200" spc="-5" dirty="0">
                <a:latin typeface="Calibri"/>
                <a:cs typeface="Calibri"/>
              </a:rPr>
              <a:t>of the </a:t>
            </a:r>
            <a:r>
              <a:rPr sz="1200" dirty="0">
                <a:latin typeface="Calibri"/>
                <a:cs typeface="Calibri"/>
              </a:rPr>
              <a:t>team </a:t>
            </a:r>
            <a:r>
              <a:rPr sz="1200" spc="-5" dirty="0">
                <a:latin typeface="Calibri"/>
                <a:cs typeface="Calibri"/>
              </a:rPr>
              <a:t>from switching styles, or from criticizing other peoples'</a:t>
            </a:r>
            <a:r>
              <a:rPr sz="1200" spc="40" dirty="0">
                <a:latin typeface="Calibri"/>
                <a:cs typeface="Calibri"/>
              </a:rPr>
              <a:t> </a:t>
            </a:r>
            <a:r>
              <a:rPr sz="1200" spc="-5" dirty="0">
                <a:latin typeface="Calibri"/>
                <a:cs typeface="Calibri"/>
              </a:rPr>
              <a:t>points.</a:t>
            </a:r>
            <a:endParaRPr sz="1200">
              <a:latin typeface="Calibri"/>
              <a:cs typeface="Calibri"/>
            </a:endParaRPr>
          </a:p>
        </p:txBody>
      </p:sp>
      <p:sp>
        <p:nvSpPr>
          <p:cNvPr id="4" name="object 4"/>
          <p:cNvSpPr txBox="1"/>
          <p:nvPr/>
        </p:nvSpPr>
        <p:spPr>
          <a:xfrm>
            <a:off x="1526915" y="3727529"/>
            <a:ext cx="2086610" cy="208279"/>
          </a:xfrm>
          <a:prstGeom prst="rect">
            <a:avLst/>
          </a:prstGeom>
        </p:spPr>
        <p:txBody>
          <a:bodyPr vert="horz" wrap="square" lIns="0" tIns="12700" rIns="0" bIns="0" rtlCol="0">
            <a:spAutoFit/>
          </a:bodyPr>
          <a:lstStyle/>
          <a:p>
            <a:pPr marL="12700">
              <a:lnSpc>
                <a:spcPct val="100000"/>
              </a:lnSpc>
              <a:spcBef>
                <a:spcPts val="100"/>
              </a:spcBef>
            </a:pPr>
            <a:r>
              <a:rPr sz="1200" u="sng" spc="-5" dirty="0">
                <a:solidFill>
                  <a:srgbClr val="0065FF"/>
                </a:solidFill>
                <a:uFill>
                  <a:solidFill>
                    <a:srgbClr val="0065FF"/>
                  </a:solidFill>
                </a:uFill>
                <a:latin typeface="Calibri"/>
                <a:cs typeface="Calibri"/>
                <a:hlinkClick r:id="rId2"/>
              </a:rPr>
              <a:t>http://www.debonosociety.com/</a:t>
            </a:r>
            <a:endParaRPr sz="1200">
              <a:latin typeface="Calibri"/>
              <a:cs typeface="Calibri"/>
            </a:endParaRPr>
          </a:p>
        </p:txBody>
      </p:sp>
      <p:sp>
        <p:nvSpPr>
          <p:cNvPr id="5" name="object 5"/>
          <p:cNvSpPr txBox="1"/>
          <p:nvPr/>
        </p:nvSpPr>
        <p:spPr>
          <a:xfrm>
            <a:off x="816802" y="4439175"/>
            <a:ext cx="14947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7.8 Additional</a:t>
            </a:r>
            <a:r>
              <a:rPr sz="1400" b="1" spc="-45" dirty="0">
                <a:latin typeface="Calibri"/>
                <a:cs typeface="Calibri"/>
              </a:rPr>
              <a:t> </a:t>
            </a:r>
            <a:r>
              <a:rPr sz="1400" b="1" spc="-10" dirty="0">
                <a:latin typeface="Calibri"/>
                <a:cs typeface="Calibri"/>
              </a:rPr>
              <a:t>cases</a:t>
            </a:r>
            <a:endParaRPr sz="1400">
              <a:latin typeface="Calibri"/>
              <a:cs typeface="Calibri"/>
            </a:endParaRPr>
          </a:p>
        </p:txBody>
      </p:sp>
      <p:sp>
        <p:nvSpPr>
          <p:cNvPr id="6" name="object 6"/>
          <p:cNvSpPr/>
          <p:nvPr/>
        </p:nvSpPr>
        <p:spPr>
          <a:xfrm>
            <a:off x="948747" y="3370305"/>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13698" y="4865227"/>
            <a:ext cx="438113" cy="43811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108</a:t>
            </a:r>
            <a:endParaRPr sz="1000">
              <a:latin typeface="Calibri"/>
              <a:cs typeface="Calibri"/>
            </a:endParaRPr>
          </a:p>
        </p:txBody>
      </p:sp>
      <p:sp>
        <p:nvSpPr>
          <p:cNvPr id="3" name="object 3"/>
          <p:cNvSpPr txBox="1"/>
          <p:nvPr/>
        </p:nvSpPr>
        <p:spPr>
          <a:xfrm>
            <a:off x="888361" y="570066"/>
            <a:ext cx="5856605" cy="5789295"/>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53695" algn="just">
              <a:lnSpc>
                <a:spcPct val="101699"/>
              </a:lnSpc>
            </a:pPr>
            <a:r>
              <a:rPr sz="1200" i="1" spc="-5" dirty="0">
                <a:latin typeface="Calibri"/>
                <a:cs typeface="Calibri"/>
              </a:rPr>
              <a:t>identified, the solutions most frequently fail </a:t>
            </a:r>
            <a:r>
              <a:rPr sz="1200" i="1" dirty="0">
                <a:latin typeface="Calibri"/>
                <a:cs typeface="Calibri"/>
              </a:rPr>
              <a:t>to </a:t>
            </a:r>
            <a:r>
              <a:rPr sz="1200" i="1" spc="-5" dirty="0">
                <a:latin typeface="Calibri"/>
                <a:cs typeface="Calibri"/>
              </a:rPr>
              <a:t>be original given that the participants </a:t>
            </a:r>
            <a:r>
              <a:rPr sz="1200" i="1" spc="-10" dirty="0">
                <a:latin typeface="Calibri"/>
                <a:cs typeface="Calibri"/>
              </a:rPr>
              <a:t>are  </a:t>
            </a:r>
            <a:r>
              <a:rPr sz="1200" i="1" spc="-5" dirty="0">
                <a:latin typeface="Calibri"/>
                <a:cs typeface="Calibri"/>
              </a:rPr>
              <a:t>familiar with the existing insurance products at least partially – creative suggestions thus  loose their</a:t>
            </a:r>
            <a:r>
              <a:rPr sz="1200" i="1" spc="10" dirty="0">
                <a:latin typeface="Calibri"/>
                <a:cs typeface="Calibri"/>
              </a:rPr>
              <a:t> </a:t>
            </a:r>
            <a:r>
              <a:rPr sz="1200" i="1" spc="-5" dirty="0">
                <a:latin typeface="Calibri"/>
                <a:cs typeface="Calibri"/>
              </a:rPr>
              <a:t>originality.</a:t>
            </a:r>
            <a:endParaRPr sz="1200">
              <a:latin typeface="Calibri"/>
              <a:cs typeface="Calibri"/>
            </a:endParaRPr>
          </a:p>
          <a:p>
            <a:pPr marL="12700" marR="86995">
              <a:lnSpc>
                <a:spcPct val="101699"/>
              </a:lnSpc>
              <a:spcBef>
                <a:spcPts val="505"/>
              </a:spcBef>
            </a:pPr>
            <a:r>
              <a:rPr sz="1200" i="1" spc="-5" dirty="0">
                <a:latin typeface="Calibri"/>
                <a:cs typeface="Calibri"/>
              </a:rPr>
              <a:t>In order </a:t>
            </a:r>
            <a:r>
              <a:rPr sz="1200" i="1" dirty="0">
                <a:latin typeface="Calibri"/>
                <a:cs typeface="Calibri"/>
              </a:rPr>
              <a:t>to </a:t>
            </a:r>
            <a:r>
              <a:rPr sz="1200" i="1" spc="-5" dirty="0">
                <a:latin typeface="Calibri"/>
                <a:cs typeface="Calibri"/>
              </a:rPr>
              <a:t>avoid the aforementioned restraints, </a:t>
            </a:r>
            <a:r>
              <a:rPr sz="1200" i="1" spc="-10" dirty="0">
                <a:latin typeface="Calibri"/>
                <a:cs typeface="Calibri"/>
              </a:rPr>
              <a:t>the </a:t>
            </a:r>
            <a:r>
              <a:rPr sz="1200" i="1" spc="-5" dirty="0">
                <a:latin typeface="Calibri"/>
                <a:cs typeface="Calibri"/>
              </a:rPr>
              <a:t>insurance company started thinking of  benefiting from the potential of </a:t>
            </a:r>
            <a:r>
              <a:rPr sz="1200" i="1" spc="-10" dirty="0">
                <a:latin typeface="Calibri"/>
                <a:cs typeface="Calibri"/>
              </a:rPr>
              <a:t>Gordon </a:t>
            </a:r>
            <a:r>
              <a:rPr sz="1200" i="1" spc="-5" dirty="0">
                <a:latin typeface="Calibri"/>
                <a:cs typeface="Calibri"/>
              </a:rPr>
              <a:t>technique. Creative session of the said technique is  </a:t>
            </a:r>
            <a:r>
              <a:rPr sz="1200" i="1" spc="-10" dirty="0">
                <a:latin typeface="Calibri"/>
                <a:cs typeface="Calibri"/>
              </a:rPr>
              <a:t>NOT </a:t>
            </a:r>
            <a:r>
              <a:rPr sz="1200" i="1" spc="-5" dirty="0">
                <a:latin typeface="Calibri"/>
                <a:cs typeface="Calibri"/>
              </a:rPr>
              <a:t>based </a:t>
            </a:r>
            <a:r>
              <a:rPr sz="1200" i="1" dirty="0">
                <a:latin typeface="Calibri"/>
                <a:cs typeface="Calibri"/>
              </a:rPr>
              <a:t>on </a:t>
            </a:r>
            <a:r>
              <a:rPr sz="1200" i="1" spc="-5" dirty="0">
                <a:latin typeface="Calibri"/>
                <a:cs typeface="Calibri"/>
              </a:rPr>
              <a:t>searching for solutions </a:t>
            </a:r>
            <a:r>
              <a:rPr sz="1200" i="1" dirty="0">
                <a:latin typeface="Calibri"/>
                <a:cs typeface="Calibri"/>
              </a:rPr>
              <a:t>to </a:t>
            </a:r>
            <a:r>
              <a:rPr sz="1200" i="1" spc="-5" dirty="0">
                <a:latin typeface="Calibri"/>
                <a:cs typeface="Calibri"/>
              </a:rPr>
              <a:t>an identified problem. </a:t>
            </a:r>
            <a:r>
              <a:rPr sz="1200" i="1" dirty="0">
                <a:latin typeface="Calibri"/>
                <a:cs typeface="Calibri"/>
              </a:rPr>
              <a:t>As </a:t>
            </a:r>
            <a:r>
              <a:rPr sz="1200" i="1" spc="-5" dirty="0">
                <a:latin typeface="Calibri"/>
                <a:cs typeface="Calibri"/>
              </a:rPr>
              <a:t>a result, unusual and also  very original solutions may be expected. Nevertheless, the challenge </a:t>
            </a:r>
            <a:r>
              <a:rPr sz="1200" i="1" spc="-10" dirty="0">
                <a:latin typeface="Calibri"/>
                <a:cs typeface="Calibri"/>
              </a:rPr>
              <a:t>was not </a:t>
            </a:r>
            <a:r>
              <a:rPr sz="1200" i="1" spc="-5" dirty="0">
                <a:latin typeface="Calibri"/>
                <a:cs typeface="Calibri"/>
              </a:rPr>
              <a:t>tackled with the  Gordon technique </a:t>
            </a:r>
            <a:r>
              <a:rPr sz="1200" i="1" dirty="0">
                <a:latin typeface="Calibri"/>
                <a:cs typeface="Calibri"/>
              </a:rPr>
              <a:t>yet </a:t>
            </a:r>
            <a:r>
              <a:rPr sz="1200" i="1" spc="-5" dirty="0">
                <a:latin typeface="Calibri"/>
                <a:cs typeface="Calibri"/>
              </a:rPr>
              <a:t>its principle </a:t>
            </a:r>
            <a:r>
              <a:rPr sz="1200" i="1" spc="-10" dirty="0">
                <a:latin typeface="Calibri"/>
                <a:cs typeface="Calibri"/>
              </a:rPr>
              <a:t>was </a:t>
            </a:r>
            <a:r>
              <a:rPr sz="1200" i="1" spc="-5" dirty="0">
                <a:latin typeface="Calibri"/>
                <a:cs typeface="Calibri"/>
              </a:rPr>
              <a:t>applied in the following way: in the first phase, the  question </a:t>
            </a:r>
            <a:r>
              <a:rPr sz="1200" i="1" spc="-10" dirty="0">
                <a:latin typeface="Calibri"/>
                <a:cs typeface="Calibri"/>
              </a:rPr>
              <a:t>was </a:t>
            </a:r>
            <a:r>
              <a:rPr sz="1200" i="1" spc="-5" dirty="0">
                <a:latin typeface="Calibri"/>
                <a:cs typeface="Calibri"/>
              </a:rPr>
              <a:t>paraphrased, namely “What young people </a:t>
            </a:r>
            <a:r>
              <a:rPr sz="1200" i="1" spc="-10" dirty="0">
                <a:latin typeface="Calibri"/>
                <a:cs typeface="Calibri"/>
              </a:rPr>
              <a:t>are </a:t>
            </a:r>
            <a:r>
              <a:rPr sz="1200" i="1" spc="-5" dirty="0">
                <a:latin typeface="Calibri"/>
                <a:cs typeface="Calibri"/>
              </a:rPr>
              <a:t>concerned about?” During this  activity the participants of the brainstorming </a:t>
            </a:r>
            <a:r>
              <a:rPr sz="1200" i="1" dirty="0">
                <a:latin typeface="Calibri"/>
                <a:cs typeface="Calibri"/>
              </a:rPr>
              <a:t>activity </a:t>
            </a:r>
            <a:r>
              <a:rPr sz="1200" i="1" spc="-5" dirty="0">
                <a:latin typeface="Calibri"/>
                <a:cs typeface="Calibri"/>
              </a:rPr>
              <a:t>(or brainwriting) did </a:t>
            </a:r>
            <a:r>
              <a:rPr sz="1200" i="1" spc="-10" dirty="0">
                <a:latin typeface="Calibri"/>
                <a:cs typeface="Calibri"/>
              </a:rPr>
              <a:t>not </a:t>
            </a:r>
            <a:r>
              <a:rPr sz="1200" i="1" spc="-5" dirty="0">
                <a:latin typeface="Calibri"/>
                <a:cs typeface="Calibri"/>
              </a:rPr>
              <a:t>actually </a:t>
            </a:r>
            <a:r>
              <a:rPr sz="1200" i="1" spc="-10" dirty="0">
                <a:latin typeface="Calibri"/>
                <a:cs typeface="Calibri"/>
              </a:rPr>
              <a:t>know  </a:t>
            </a:r>
            <a:r>
              <a:rPr sz="1200" i="1" spc="-5" dirty="0">
                <a:latin typeface="Calibri"/>
                <a:cs typeface="Calibri"/>
              </a:rPr>
              <a:t>that the subject of the activity is insurance business, i.e. they were </a:t>
            </a:r>
            <a:r>
              <a:rPr sz="1200" i="1" spc="-10" dirty="0">
                <a:latin typeface="Calibri"/>
                <a:cs typeface="Calibri"/>
              </a:rPr>
              <a:t>not </a:t>
            </a:r>
            <a:r>
              <a:rPr sz="1200" i="1" spc="-5" dirty="0">
                <a:latin typeface="Calibri"/>
                <a:cs typeface="Calibri"/>
              </a:rPr>
              <a:t>familiar with the basic  problem. The participants were thus reflecting on </a:t>
            </a:r>
            <a:r>
              <a:rPr sz="1200" i="1" dirty="0">
                <a:latin typeface="Calibri"/>
                <a:cs typeface="Calibri"/>
              </a:rPr>
              <a:t>their </a:t>
            </a:r>
            <a:r>
              <a:rPr sz="1200" i="1" spc="-5" dirty="0">
                <a:latin typeface="Calibri"/>
                <a:cs typeface="Calibri"/>
              </a:rPr>
              <a:t>health, studies, employment, social  aspects </a:t>
            </a:r>
            <a:r>
              <a:rPr sz="1200" i="1" spc="-10" dirty="0">
                <a:latin typeface="Calibri"/>
                <a:cs typeface="Calibri"/>
              </a:rPr>
              <a:t>and </a:t>
            </a:r>
            <a:r>
              <a:rPr sz="1200" i="1" spc="-5" dirty="0">
                <a:latin typeface="Calibri"/>
                <a:cs typeface="Calibri"/>
              </a:rPr>
              <a:t>similar. The results were </a:t>
            </a:r>
            <a:r>
              <a:rPr sz="1200" i="1" spc="-10" dirty="0">
                <a:latin typeface="Calibri"/>
                <a:cs typeface="Calibri"/>
              </a:rPr>
              <a:t>not </a:t>
            </a:r>
            <a:r>
              <a:rPr sz="1200" i="1" spc="-5" dirty="0">
                <a:latin typeface="Calibri"/>
                <a:cs typeface="Calibri"/>
              </a:rPr>
              <a:t>concrete suggestions related </a:t>
            </a:r>
            <a:r>
              <a:rPr sz="1200" i="1" dirty="0">
                <a:latin typeface="Calibri"/>
                <a:cs typeface="Calibri"/>
              </a:rPr>
              <a:t>to </a:t>
            </a:r>
            <a:r>
              <a:rPr sz="1200" i="1" spc="-10" dirty="0">
                <a:latin typeface="Calibri"/>
                <a:cs typeface="Calibri"/>
              </a:rPr>
              <a:t>the </a:t>
            </a:r>
            <a:r>
              <a:rPr sz="1200" i="1" spc="-5" dirty="0">
                <a:latin typeface="Calibri"/>
                <a:cs typeface="Calibri"/>
              </a:rPr>
              <a:t>insurance </a:t>
            </a:r>
            <a:r>
              <a:rPr sz="1200" i="1" dirty="0">
                <a:latin typeface="Calibri"/>
                <a:cs typeface="Calibri"/>
              </a:rPr>
              <a:t>offer  yet </a:t>
            </a:r>
            <a:r>
              <a:rPr sz="1200" i="1" spc="-5" dirty="0">
                <a:latin typeface="Calibri"/>
                <a:cs typeface="Calibri"/>
              </a:rPr>
              <a:t>a couple of main areas were defined in which the young people see or suspect potential  dangers as regards their future. Some of these areas </a:t>
            </a:r>
            <a:r>
              <a:rPr sz="1200" i="1" spc="-10" dirty="0">
                <a:latin typeface="Calibri"/>
                <a:cs typeface="Calibri"/>
              </a:rPr>
              <a:t>are </a:t>
            </a:r>
            <a:r>
              <a:rPr sz="1200" i="1" spc="-5" dirty="0">
                <a:latin typeface="Calibri"/>
                <a:cs typeface="Calibri"/>
              </a:rPr>
              <a:t>still uncovered by the insurance  companies and thus represent possibilities which the developing insurances may cover. In the  second phase, some concrete suggestions for a </a:t>
            </a:r>
            <a:r>
              <a:rPr sz="1200" i="1" spc="-10" dirty="0">
                <a:latin typeface="Calibri"/>
                <a:cs typeface="Calibri"/>
              </a:rPr>
              <a:t>new </a:t>
            </a:r>
            <a:r>
              <a:rPr sz="1200" i="1" spc="-5" dirty="0">
                <a:latin typeface="Calibri"/>
                <a:cs typeface="Calibri"/>
              </a:rPr>
              <a:t>insurance </a:t>
            </a:r>
            <a:r>
              <a:rPr sz="1200" i="1" dirty="0">
                <a:latin typeface="Calibri"/>
                <a:cs typeface="Calibri"/>
              </a:rPr>
              <a:t>offer </a:t>
            </a:r>
            <a:r>
              <a:rPr sz="1200" i="1" spc="-5" dirty="0">
                <a:latin typeface="Calibri"/>
                <a:cs typeface="Calibri"/>
              </a:rPr>
              <a:t>were </a:t>
            </a:r>
            <a:r>
              <a:rPr sz="1200" i="1" spc="-10" dirty="0">
                <a:latin typeface="Calibri"/>
                <a:cs typeface="Calibri"/>
              </a:rPr>
              <a:t>sought </a:t>
            </a:r>
            <a:r>
              <a:rPr sz="1200" i="1" spc="-5" dirty="0">
                <a:latin typeface="Calibri"/>
                <a:cs typeface="Calibri"/>
              </a:rPr>
              <a:t>for the  aforementioned fears also by applying the idea creation techniques. In comparison with the  initial approach, the final suggestions were considerably more original and</a:t>
            </a:r>
            <a:r>
              <a:rPr sz="1200" i="1" spc="135" dirty="0">
                <a:latin typeface="Calibri"/>
                <a:cs typeface="Calibri"/>
              </a:rPr>
              <a:t> </a:t>
            </a:r>
            <a:r>
              <a:rPr sz="1200" i="1" spc="-5" dirty="0">
                <a:latin typeface="Calibri"/>
                <a:cs typeface="Calibri"/>
              </a:rPr>
              <a:t>applicable!</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marL="12700">
              <a:lnSpc>
                <a:spcPct val="100000"/>
              </a:lnSpc>
              <a:spcBef>
                <a:spcPts val="745"/>
              </a:spcBef>
            </a:pPr>
            <a:r>
              <a:rPr sz="1400" b="1" spc="-5" dirty="0">
                <a:latin typeface="Calibri"/>
                <a:cs typeface="Calibri"/>
              </a:rPr>
              <a:t>7.9</a:t>
            </a:r>
            <a:r>
              <a:rPr sz="1400" b="1" spc="-15" dirty="0">
                <a:latin typeface="Calibri"/>
                <a:cs typeface="Calibri"/>
              </a:rPr>
              <a:t> </a:t>
            </a:r>
            <a:r>
              <a:rPr sz="1400" b="1" dirty="0">
                <a:latin typeface="Calibri"/>
                <a:cs typeface="Calibri"/>
              </a:rPr>
              <a:t>Summary</a:t>
            </a:r>
            <a:endParaRPr sz="1400">
              <a:latin typeface="Calibri"/>
              <a:cs typeface="Calibri"/>
            </a:endParaRPr>
          </a:p>
          <a:p>
            <a:pPr marL="12700" marR="5080">
              <a:lnSpc>
                <a:spcPct val="101899"/>
              </a:lnSpc>
              <a:spcBef>
                <a:spcPts val="810"/>
              </a:spcBef>
            </a:pPr>
            <a:r>
              <a:rPr sz="1200" spc="-5" dirty="0">
                <a:latin typeface="Calibri"/>
                <a:cs typeface="Calibri"/>
              </a:rPr>
              <a:t>In this module, some ways/techniques </a:t>
            </a:r>
            <a:r>
              <a:rPr sz="1200" spc="-10" dirty="0">
                <a:latin typeface="Calibri"/>
                <a:cs typeface="Calibri"/>
              </a:rPr>
              <a:t>of </a:t>
            </a:r>
            <a:r>
              <a:rPr sz="1200" spc="-5" dirty="0">
                <a:latin typeface="Calibri"/>
                <a:cs typeface="Calibri"/>
              </a:rPr>
              <a:t>creating </a:t>
            </a:r>
            <a:r>
              <a:rPr sz="1200" dirty="0">
                <a:latin typeface="Calibri"/>
                <a:cs typeface="Calibri"/>
              </a:rPr>
              <a:t>ideas </a:t>
            </a:r>
            <a:r>
              <a:rPr sz="1200" spc="-5" dirty="0">
                <a:latin typeface="Calibri"/>
                <a:cs typeface="Calibri"/>
              </a:rPr>
              <a:t>were presented. </a:t>
            </a:r>
            <a:r>
              <a:rPr sz="1200" spc="-10" dirty="0">
                <a:latin typeface="Calibri"/>
                <a:cs typeface="Calibri"/>
              </a:rPr>
              <a:t>In </a:t>
            </a:r>
            <a:r>
              <a:rPr sz="1200" spc="-5" dirty="0">
                <a:latin typeface="Calibri"/>
                <a:cs typeface="Calibri"/>
              </a:rPr>
              <a:t>spite of their  common </a:t>
            </a:r>
            <a:r>
              <a:rPr sz="1200" spc="-10" dirty="0">
                <a:latin typeface="Calibri"/>
                <a:cs typeface="Calibri"/>
              </a:rPr>
              <a:t>aim, </a:t>
            </a:r>
            <a:r>
              <a:rPr sz="1200" spc="-5" dirty="0">
                <a:latin typeface="Calibri"/>
                <a:cs typeface="Calibri"/>
              </a:rPr>
              <a:t>each </a:t>
            </a:r>
            <a:r>
              <a:rPr sz="1200" spc="-10" dirty="0">
                <a:latin typeface="Calibri"/>
                <a:cs typeface="Calibri"/>
              </a:rPr>
              <a:t>of </a:t>
            </a:r>
            <a:r>
              <a:rPr sz="1200" spc="-5" dirty="0">
                <a:latin typeface="Calibri"/>
                <a:cs typeface="Calibri"/>
              </a:rPr>
              <a:t>them is characterized </a:t>
            </a:r>
            <a:r>
              <a:rPr sz="1200" dirty="0">
                <a:latin typeface="Calibri"/>
                <a:cs typeface="Calibri"/>
              </a:rPr>
              <a:t>by </a:t>
            </a:r>
            <a:r>
              <a:rPr sz="1200" spc="-10" dirty="0">
                <a:latin typeface="Calibri"/>
                <a:cs typeface="Calibri"/>
              </a:rPr>
              <a:t>its </a:t>
            </a:r>
            <a:r>
              <a:rPr sz="1200" spc="-5" dirty="0">
                <a:latin typeface="Calibri"/>
                <a:cs typeface="Calibri"/>
              </a:rPr>
              <a:t>own advantages and disadvantages. A  manager’s task thus is to pick the one that works </a:t>
            </a:r>
            <a:r>
              <a:rPr sz="1200" dirty="0">
                <a:latin typeface="Calibri"/>
                <a:cs typeface="Calibri"/>
              </a:rPr>
              <a:t>best </a:t>
            </a:r>
            <a:r>
              <a:rPr sz="1200" spc="-5" dirty="0">
                <a:latin typeface="Calibri"/>
                <a:cs typeface="Calibri"/>
              </a:rPr>
              <a:t>in his/her concrete situation. Obviously,  some experimentation and training is required. </a:t>
            </a:r>
            <a:r>
              <a:rPr sz="1200" spc="-10" dirty="0">
                <a:latin typeface="Calibri"/>
                <a:cs typeface="Calibri"/>
              </a:rPr>
              <a:t>For </a:t>
            </a:r>
            <a:r>
              <a:rPr sz="1200" spc="-5" dirty="0">
                <a:latin typeface="Calibri"/>
                <a:cs typeface="Calibri"/>
              </a:rPr>
              <a:t>additional methods, take a look </a:t>
            </a:r>
            <a:r>
              <a:rPr sz="1200" spc="-10" dirty="0">
                <a:latin typeface="Calibri"/>
                <a:cs typeface="Calibri"/>
              </a:rPr>
              <a:t>at </a:t>
            </a:r>
            <a:r>
              <a:rPr sz="1200" dirty="0">
                <a:latin typeface="Calibri"/>
                <a:cs typeface="Calibri"/>
              </a:rPr>
              <a:t>the  </a:t>
            </a:r>
            <a:r>
              <a:rPr sz="1200" spc="-5" dirty="0">
                <a:latin typeface="Calibri"/>
                <a:cs typeface="Calibri"/>
              </a:rPr>
              <a:t>“Further reading” or </a:t>
            </a:r>
            <a:r>
              <a:rPr sz="1200" dirty="0">
                <a:latin typeface="Calibri"/>
                <a:cs typeface="Calibri"/>
              </a:rPr>
              <a:t>the </a:t>
            </a:r>
            <a:r>
              <a:rPr sz="1200" spc="-5" dirty="0">
                <a:latin typeface="Calibri"/>
                <a:cs typeface="Calibri"/>
              </a:rPr>
              <a:t>following</a:t>
            </a:r>
            <a:r>
              <a:rPr sz="1200" spc="-10" dirty="0">
                <a:latin typeface="Calibri"/>
                <a:cs typeface="Calibri"/>
              </a:rPr>
              <a:t> </a:t>
            </a:r>
            <a:r>
              <a:rPr sz="1200" spc="-5" dirty="0">
                <a:latin typeface="Calibri"/>
                <a:cs typeface="Calibri"/>
              </a:rPr>
              <a:t>link.</a:t>
            </a:r>
            <a:endParaRPr sz="1200">
              <a:latin typeface="Calibri"/>
              <a:cs typeface="Calibri"/>
            </a:endParaRPr>
          </a:p>
        </p:txBody>
      </p:sp>
      <p:sp>
        <p:nvSpPr>
          <p:cNvPr id="4" name="object 4"/>
          <p:cNvSpPr txBox="1"/>
          <p:nvPr/>
        </p:nvSpPr>
        <p:spPr>
          <a:xfrm>
            <a:off x="1565020" y="6924612"/>
            <a:ext cx="3689350" cy="208279"/>
          </a:xfrm>
          <a:prstGeom prst="rect">
            <a:avLst/>
          </a:prstGeom>
        </p:spPr>
        <p:txBody>
          <a:bodyPr vert="horz" wrap="square" lIns="0" tIns="12700" rIns="0" bIns="0" rtlCol="0">
            <a:spAutoFit/>
          </a:bodyPr>
          <a:lstStyle/>
          <a:p>
            <a:pPr marL="12700">
              <a:lnSpc>
                <a:spcPct val="100000"/>
              </a:lnSpc>
              <a:spcBef>
                <a:spcPts val="100"/>
              </a:spcBef>
            </a:pPr>
            <a:r>
              <a:rPr sz="1200" u="sng" spc="-5" dirty="0">
                <a:solidFill>
                  <a:srgbClr val="0065FF"/>
                </a:solidFill>
                <a:uFill>
                  <a:solidFill>
                    <a:srgbClr val="0065FF"/>
                  </a:solidFill>
                </a:uFill>
                <a:latin typeface="Calibri"/>
                <a:cs typeface="Calibri"/>
              </a:rPr>
              <a:t>http://www.mycoted.com/Category:Creativity_Techniques</a:t>
            </a:r>
            <a:endParaRPr sz="1200">
              <a:latin typeface="Calibri"/>
              <a:cs typeface="Calibri"/>
            </a:endParaRPr>
          </a:p>
        </p:txBody>
      </p:sp>
      <p:sp>
        <p:nvSpPr>
          <p:cNvPr id="5" name="object 5"/>
          <p:cNvSpPr/>
          <p:nvPr/>
        </p:nvSpPr>
        <p:spPr>
          <a:xfrm>
            <a:off x="1021892" y="6567382"/>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109</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1" y="1022649"/>
            <a:ext cx="5814060" cy="5197475"/>
          </a:xfrm>
          <a:prstGeom prst="rect">
            <a:avLst/>
          </a:prstGeom>
        </p:spPr>
        <p:txBody>
          <a:bodyPr vert="horz" wrap="square" lIns="0" tIns="12065" rIns="0" bIns="0" rtlCol="0">
            <a:spAutoFit/>
          </a:bodyPr>
          <a:lstStyle/>
          <a:p>
            <a:pPr marL="160020" indent="-147955">
              <a:lnSpc>
                <a:spcPct val="100000"/>
              </a:lnSpc>
              <a:spcBef>
                <a:spcPts val="95"/>
              </a:spcBef>
              <a:buAutoNum type="arabicPlain" startAt="8"/>
              <a:tabLst>
                <a:tab pos="160655" algn="l"/>
              </a:tabLst>
            </a:pPr>
            <a:r>
              <a:rPr sz="1600" b="1" spc="-10" dirty="0">
                <a:latin typeface="Calibri"/>
                <a:cs typeface="Calibri"/>
              </a:rPr>
              <a:t>IDEA</a:t>
            </a:r>
            <a:r>
              <a:rPr sz="1600" b="1" dirty="0">
                <a:latin typeface="Calibri"/>
                <a:cs typeface="Calibri"/>
              </a:rPr>
              <a:t> </a:t>
            </a:r>
            <a:r>
              <a:rPr sz="1600" b="1" spc="-5" dirty="0">
                <a:latin typeface="Calibri"/>
                <a:cs typeface="Calibri"/>
              </a:rPr>
              <a:t>SELECTION</a:t>
            </a:r>
            <a:endParaRPr sz="1600">
              <a:latin typeface="Calibri"/>
              <a:cs typeface="Calibri"/>
            </a:endParaRPr>
          </a:p>
          <a:p>
            <a:pPr marL="12700">
              <a:lnSpc>
                <a:spcPct val="100000"/>
              </a:lnSpc>
              <a:spcBef>
                <a:spcPts val="1045"/>
              </a:spcBef>
            </a:pPr>
            <a:r>
              <a:rPr sz="1200" i="1" spc="-10" dirty="0">
                <a:latin typeface="Calibri"/>
                <a:cs typeface="Calibri"/>
              </a:rPr>
              <a:t>Borut</a:t>
            </a:r>
            <a:r>
              <a:rPr sz="1200" i="1" spc="5" dirty="0">
                <a:latin typeface="Calibri"/>
                <a:cs typeface="Calibri"/>
              </a:rPr>
              <a:t> </a:t>
            </a:r>
            <a:r>
              <a:rPr sz="1200" i="1" spc="-5" dirty="0">
                <a:latin typeface="Calibri"/>
                <a:cs typeface="Calibri"/>
              </a:rPr>
              <a:t>Likar</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7335">
              <a:lnSpc>
                <a:spcPct val="100000"/>
              </a:lnSpc>
              <a:buAutoNum type="arabicPeriod"/>
              <a:tabLst>
                <a:tab pos="280035"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a:t>
            </a:r>
            <a:endParaRPr sz="1400">
              <a:latin typeface="Calibri"/>
              <a:cs typeface="Calibri"/>
            </a:endParaRPr>
          </a:p>
          <a:p>
            <a:pPr marL="12700" marR="186690">
              <a:lnSpc>
                <a:spcPct val="101699"/>
              </a:lnSpc>
              <a:spcBef>
                <a:spcPts val="815"/>
              </a:spcBef>
            </a:pPr>
            <a:r>
              <a:rPr sz="1200" spc="-5" dirty="0">
                <a:latin typeface="Calibri"/>
                <a:cs typeface="Calibri"/>
              </a:rPr>
              <a:t>The presented module tackles various techniques of idea assessment and selection. This  </a:t>
            </a:r>
            <a:r>
              <a:rPr sz="1200" dirty="0">
                <a:latin typeface="Calibri"/>
                <a:cs typeface="Calibri"/>
              </a:rPr>
              <a:t>phase </a:t>
            </a:r>
            <a:r>
              <a:rPr sz="1200" spc="-5" dirty="0">
                <a:latin typeface="Calibri"/>
                <a:cs typeface="Calibri"/>
              </a:rPr>
              <a:t>is one </a:t>
            </a:r>
            <a:r>
              <a:rPr sz="1200" spc="-10" dirty="0">
                <a:latin typeface="Calibri"/>
                <a:cs typeface="Calibri"/>
              </a:rPr>
              <a:t>of </a:t>
            </a:r>
            <a:r>
              <a:rPr sz="1200" spc="-5" dirty="0">
                <a:latin typeface="Calibri"/>
                <a:cs typeface="Calibri"/>
              </a:rPr>
              <a:t>the </a:t>
            </a:r>
            <a:r>
              <a:rPr sz="1200" spc="-10" dirty="0">
                <a:latin typeface="Calibri"/>
                <a:cs typeface="Calibri"/>
              </a:rPr>
              <a:t>most </a:t>
            </a:r>
            <a:r>
              <a:rPr sz="1200" spc="-5" dirty="0">
                <a:latin typeface="Calibri"/>
                <a:cs typeface="Calibri"/>
              </a:rPr>
              <a:t>critical phases </a:t>
            </a:r>
            <a:r>
              <a:rPr sz="1200" spc="-10" dirty="0">
                <a:latin typeface="Calibri"/>
                <a:cs typeface="Calibri"/>
              </a:rPr>
              <a:t>of </a:t>
            </a:r>
            <a:r>
              <a:rPr sz="1200" spc="-5" dirty="0">
                <a:latin typeface="Calibri"/>
                <a:cs typeface="Calibri"/>
              </a:rPr>
              <a:t>invention-innovation chain. Taking the wrong  decision, next phases </a:t>
            </a:r>
            <a:r>
              <a:rPr sz="1200" spc="-10" dirty="0">
                <a:latin typeface="Calibri"/>
                <a:cs typeface="Calibri"/>
              </a:rPr>
              <a:t>are </a:t>
            </a:r>
            <a:r>
              <a:rPr sz="1200" spc="-5" dirty="0">
                <a:latin typeface="Calibri"/>
                <a:cs typeface="Calibri"/>
              </a:rPr>
              <a:t>leading </a:t>
            </a:r>
            <a:r>
              <a:rPr sz="1200" dirty="0">
                <a:latin typeface="Calibri"/>
                <a:cs typeface="Calibri"/>
              </a:rPr>
              <a:t>to </a:t>
            </a:r>
            <a:r>
              <a:rPr sz="1200" spc="-5" dirty="0">
                <a:latin typeface="Calibri"/>
                <a:cs typeface="Calibri"/>
              </a:rPr>
              <a:t>wrong solutions or products, which is often connected  with enormous</a:t>
            </a:r>
            <a:r>
              <a:rPr sz="1200" spc="10" dirty="0">
                <a:latin typeface="Calibri"/>
                <a:cs typeface="Calibri"/>
              </a:rPr>
              <a:t> </a:t>
            </a:r>
            <a:r>
              <a:rPr sz="1200" spc="-5" dirty="0">
                <a:latin typeface="Calibri"/>
                <a:cs typeface="Calibri"/>
              </a:rPr>
              <a:t>expenses.</a:t>
            </a:r>
            <a:endParaRPr sz="1200">
              <a:latin typeface="Calibri"/>
              <a:cs typeface="Calibri"/>
            </a:endParaRPr>
          </a:p>
          <a:p>
            <a:pPr marL="12700" marR="28575">
              <a:lnSpc>
                <a:spcPct val="101699"/>
              </a:lnSpc>
              <a:spcBef>
                <a:spcPts val="1005"/>
              </a:spcBef>
            </a:pPr>
            <a:r>
              <a:rPr sz="1200" spc="-5" dirty="0">
                <a:latin typeface="Calibri"/>
                <a:cs typeface="Calibri"/>
              </a:rPr>
              <a:t>A reader can find a method(s) description, methodology </a:t>
            </a:r>
            <a:r>
              <a:rPr sz="1200" spc="-10" dirty="0">
                <a:latin typeface="Calibri"/>
                <a:cs typeface="Calibri"/>
              </a:rPr>
              <a:t>of </a:t>
            </a:r>
            <a:r>
              <a:rPr sz="1200" dirty="0">
                <a:latin typeface="Calibri"/>
                <a:cs typeface="Calibri"/>
              </a:rPr>
              <a:t>using </a:t>
            </a:r>
            <a:r>
              <a:rPr sz="1200" spc="-5" dirty="0">
                <a:latin typeface="Calibri"/>
                <a:cs typeface="Calibri"/>
              </a:rPr>
              <a:t>it, expected results and  some practical </a:t>
            </a:r>
            <a:r>
              <a:rPr sz="1200" dirty="0">
                <a:latin typeface="Calibri"/>
                <a:cs typeface="Calibri"/>
              </a:rPr>
              <a:t>tips for its </a:t>
            </a:r>
            <a:r>
              <a:rPr sz="1200" spc="-5" dirty="0">
                <a:latin typeface="Calibri"/>
                <a:cs typeface="Calibri"/>
              </a:rPr>
              <a:t>application as well as some examples from praxis. Beside individual  methods, a final decision is essential. </a:t>
            </a:r>
            <a:r>
              <a:rPr sz="1200" spc="-10" dirty="0">
                <a:latin typeface="Calibri"/>
                <a:cs typeface="Calibri"/>
              </a:rPr>
              <a:t>Also </a:t>
            </a:r>
            <a:r>
              <a:rPr sz="1200" spc="-5" dirty="0">
                <a:latin typeface="Calibri"/>
                <a:cs typeface="Calibri"/>
              </a:rPr>
              <a:t>this last phase which is based on input information  on one side and experience, personal character, intuition </a:t>
            </a:r>
            <a:r>
              <a:rPr sz="1200" spc="-10" dirty="0">
                <a:latin typeface="Calibri"/>
                <a:cs typeface="Calibri"/>
              </a:rPr>
              <a:t>on </a:t>
            </a:r>
            <a:r>
              <a:rPr sz="1200" dirty="0">
                <a:latin typeface="Calibri"/>
                <a:cs typeface="Calibri"/>
              </a:rPr>
              <a:t>the </a:t>
            </a:r>
            <a:r>
              <a:rPr sz="1200" spc="-5" dirty="0">
                <a:latin typeface="Calibri"/>
                <a:cs typeface="Calibri"/>
              </a:rPr>
              <a:t>other will </a:t>
            </a:r>
            <a:r>
              <a:rPr sz="1200" dirty="0">
                <a:latin typeface="Calibri"/>
                <a:cs typeface="Calibri"/>
              </a:rPr>
              <a:t>be</a:t>
            </a:r>
            <a:r>
              <a:rPr sz="1200" spc="130" dirty="0">
                <a:latin typeface="Calibri"/>
                <a:cs typeface="Calibri"/>
              </a:rPr>
              <a:t> </a:t>
            </a:r>
            <a:r>
              <a:rPr sz="1200" spc="-5" dirty="0">
                <a:latin typeface="Calibri"/>
                <a:cs typeface="Calibri"/>
              </a:rPr>
              <a:t>presented.</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7335">
              <a:lnSpc>
                <a:spcPct val="100000"/>
              </a:lnSpc>
              <a:buAutoNum type="arabicPeriod" startAt="2"/>
              <a:tabLst>
                <a:tab pos="280035" algn="l"/>
              </a:tabLst>
            </a:pPr>
            <a:r>
              <a:rPr sz="1400" b="1" dirty="0">
                <a:latin typeface="Calibri"/>
                <a:cs typeface="Calibri"/>
              </a:rPr>
              <a:t>The </a:t>
            </a:r>
            <a:r>
              <a:rPr sz="1400" b="1" spc="-5" dirty="0">
                <a:latin typeface="Calibri"/>
                <a:cs typeface="Calibri"/>
              </a:rPr>
              <a:t>need </a:t>
            </a:r>
            <a:r>
              <a:rPr sz="1400" b="1" spc="-15" dirty="0">
                <a:latin typeface="Calibri"/>
                <a:cs typeface="Calibri"/>
              </a:rPr>
              <a:t>for </a:t>
            </a:r>
            <a:r>
              <a:rPr sz="1400" b="1" spc="-10" dirty="0">
                <a:latin typeface="Calibri"/>
                <a:cs typeface="Calibri"/>
              </a:rPr>
              <a:t>invention</a:t>
            </a:r>
            <a:r>
              <a:rPr sz="1400" b="1" spc="10" dirty="0">
                <a:latin typeface="Calibri"/>
                <a:cs typeface="Calibri"/>
              </a:rPr>
              <a:t> </a:t>
            </a:r>
            <a:r>
              <a:rPr sz="1400" b="1" spc="-10" dirty="0">
                <a:latin typeface="Calibri"/>
                <a:cs typeface="Calibri"/>
              </a:rPr>
              <a:t>assessment</a:t>
            </a:r>
            <a:endParaRPr sz="1400">
              <a:latin typeface="Calibri"/>
              <a:cs typeface="Calibri"/>
            </a:endParaRPr>
          </a:p>
          <a:p>
            <a:pPr marL="12700" marR="5080">
              <a:lnSpc>
                <a:spcPct val="101800"/>
              </a:lnSpc>
              <a:spcBef>
                <a:spcPts val="810"/>
              </a:spcBef>
            </a:pPr>
            <a:r>
              <a:rPr sz="1200" spc="-5" dirty="0">
                <a:latin typeface="Calibri"/>
                <a:cs typeface="Calibri"/>
              </a:rPr>
              <a:t>The </a:t>
            </a:r>
            <a:r>
              <a:rPr sz="1200" dirty="0">
                <a:latin typeface="Calibri"/>
                <a:cs typeface="Calibri"/>
              </a:rPr>
              <a:t>phase </a:t>
            </a:r>
            <a:r>
              <a:rPr sz="1200" spc="-10" dirty="0">
                <a:latin typeface="Calibri"/>
                <a:cs typeface="Calibri"/>
              </a:rPr>
              <a:t>of </a:t>
            </a:r>
            <a:r>
              <a:rPr sz="1200" spc="-5" dirty="0">
                <a:latin typeface="Calibri"/>
                <a:cs typeface="Calibri"/>
              </a:rPr>
              <a:t>idea assessment and selection is </a:t>
            </a:r>
            <a:r>
              <a:rPr sz="1200" spc="-10" dirty="0">
                <a:latin typeface="Calibri"/>
                <a:cs typeface="Calibri"/>
              </a:rPr>
              <a:t>one </a:t>
            </a:r>
            <a:r>
              <a:rPr sz="1200" dirty="0">
                <a:latin typeface="Calibri"/>
                <a:cs typeface="Calibri"/>
              </a:rPr>
              <a:t>of </a:t>
            </a:r>
            <a:r>
              <a:rPr sz="1200" spc="-5" dirty="0">
                <a:latin typeface="Calibri"/>
                <a:cs typeface="Calibri"/>
              </a:rPr>
              <a:t>the most critical phases of invention-  innovation chain. The praxis demonstrates that inventors </a:t>
            </a:r>
            <a:r>
              <a:rPr sz="1200" spc="-10" dirty="0">
                <a:latin typeface="Calibri"/>
                <a:cs typeface="Calibri"/>
              </a:rPr>
              <a:t>or </a:t>
            </a:r>
            <a:r>
              <a:rPr sz="1200" spc="-5" dirty="0">
                <a:latin typeface="Calibri"/>
                <a:cs typeface="Calibri"/>
              </a:rPr>
              <a:t>companies’ managements  frequently </a:t>
            </a:r>
            <a:r>
              <a:rPr sz="1200" dirty="0">
                <a:latin typeface="Calibri"/>
                <a:cs typeface="Calibri"/>
              </a:rPr>
              <a:t>fail to </a:t>
            </a:r>
            <a:r>
              <a:rPr sz="1200" spc="-5" dirty="0">
                <a:latin typeface="Calibri"/>
                <a:cs typeface="Calibri"/>
              </a:rPr>
              <a:t>consider </a:t>
            </a:r>
            <a:r>
              <a:rPr sz="1200" dirty="0">
                <a:latin typeface="Calibri"/>
                <a:cs typeface="Calibri"/>
              </a:rPr>
              <a:t>its </a:t>
            </a:r>
            <a:r>
              <a:rPr sz="1200" spc="-5" dirty="0">
                <a:latin typeface="Calibri"/>
                <a:cs typeface="Calibri"/>
              </a:rPr>
              <a:t>value precisely enough. </a:t>
            </a:r>
            <a:r>
              <a:rPr sz="1200" dirty="0">
                <a:latin typeface="Calibri"/>
                <a:cs typeface="Calibri"/>
              </a:rPr>
              <a:t>They </a:t>
            </a:r>
            <a:r>
              <a:rPr sz="1200" spc="-5" dirty="0">
                <a:latin typeface="Calibri"/>
                <a:cs typeface="Calibri"/>
              </a:rPr>
              <a:t>thus continue with development  and the phases which </a:t>
            </a:r>
            <a:r>
              <a:rPr sz="1200" spc="-10" dirty="0">
                <a:latin typeface="Calibri"/>
                <a:cs typeface="Calibri"/>
              </a:rPr>
              <a:t>follow </a:t>
            </a:r>
            <a:r>
              <a:rPr sz="1200" spc="-5" dirty="0">
                <a:latin typeface="Calibri"/>
                <a:cs typeface="Calibri"/>
              </a:rPr>
              <a:t>while the costs increase dramatically. Only when they introduce  </a:t>
            </a:r>
            <a:r>
              <a:rPr sz="1200" dirty="0">
                <a:latin typeface="Calibri"/>
                <a:cs typeface="Calibri"/>
              </a:rPr>
              <a:t>the </a:t>
            </a:r>
            <a:r>
              <a:rPr sz="1200" spc="-5" dirty="0">
                <a:latin typeface="Calibri"/>
                <a:cs typeface="Calibri"/>
              </a:rPr>
              <a:t>product </a:t>
            </a:r>
            <a:r>
              <a:rPr sz="1200" spc="-10" dirty="0">
                <a:latin typeface="Calibri"/>
                <a:cs typeface="Calibri"/>
              </a:rPr>
              <a:t>on </a:t>
            </a:r>
            <a:r>
              <a:rPr sz="1200" dirty="0">
                <a:latin typeface="Calibri"/>
                <a:cs typeface="Calibri"/>
              </a:rPr>
              <a:t>the </a:t>
            </a:r>
            <a:r>
              <a:rPr sz="1200" spc="-5" dirty="0">
                <a:latin typeface="Calibri"/>
                <a:cs typeface="Calibri"/>
              </a:rPr>
              <a:t>market, </a:t>
            </a:r>
            <a:r>
              <a:rPr sz="1200" dirty="0">
                <a:latin typeface="Calibri"/>
                <a:cs typeface="Calibri"/>
              </a:rPr>
              <a:t>the </a:t>
            </a:r>
            <a:r>
              <a:rPr sz="1200" spc="-5" dirty="0">
                <a:latin typeface="Calibri"/>
                <a:cs typeface="Calibri"/>
              </a:rPr>
              <a:t>deficiencies arise. Consequently, </a:t>
            </a:r>
            <a:r>
              <a:rPr sz="1200" spc="-10" dirty="0">
                <a:latin typeface="Calibri"/>
                <a:cs typeface="Calibri"/>
              </a:rPr>
              <a:t>it </a:t>
            </a:r>
            <a:r>
              <a:rPr sz="1200" spc="-5" dirty="0">
                <a:latin typeface="Calibri"/>
                <a:cs typeface="Calibri"/>
              </a:rPr>
              <a:t>is essential </a:t>
            </a:r>
            <a:r>
              <a:rPr sz="1200" dirty="0">
                <a:latin typeface="Calibri"/>
                <a:cs typeface="Calibri"/>
              </a:rPr>
              <a:t>to </a:t>
            </a:r>
            <a:r>
              <a:rPr sz="1200" spc="-5" dirty="0">
                <a:latin typeface="Calibri"/>
                <a:cs typeface="Calibri"/>
              </a:rPr>
              <a:t>have  numerous ideas at the disposal, out of which only </a:t>
            </a:r>
            <a:r>
              <a:rPr sz="1200" dirty="0">
                <a:latin typeface="Calibri"/>
                <a:cs typeface="Calibri"/>
              </a:rPr>
              <a:t>the </a:t>
            </a:r>
            <a:r>
              <a:rPr sz="1200" spc="-10" dirty="0">
                <a:latin typeface="Calibri"/>
                <a:cs typeface="Calibri"/>
              </a:rPr>
              <a:t>most </a:t>
            </a:r>
            <a:r>
              <a:rPr sz="1200" spc="-5" dirty="0">
                <a:latin typeface="Calibri"/>
                <a:cs typeface="Calibri"/>
              </a:rPr>
              <a:t>promising may </a:t>
            </a:r>
            <a:r>
              <a:rPr sz="1200" dirty="0">
                <a:latin typeface="Calibri"/>
                <a:cs typeface="Calibri"/>
              </a:rPr>
              <a:t>be </a:t>
            </a:r>
            <a:r>
              <a:rPr sz="1200" spc="-5" dirty="0">
                <a:latin typeface="Calibri"/>
                <a:cs typeface="Calibri"/>
              </a:rPr>
              <a:t>selected </a:t>
            </a:r>
            <a:r>
              <a:rPr sz="1200" spc="-10" dirty="0">
                <a:latin typeface="Calibri"/>
                <a:cs typeface="Calibri"/>
              </a:rPr>
              <a:t>on </a:t>
            </a:r>
            <a:r>
              <a:rPr sz="1200" spc="-5" dirty="0">
                <a:latin typeface="Calibri"/>
                <a:cs typeface="Calibri"/>
              </a:rPr>
              <a:t>the  basis </a:t>
            </a:r>
            <a:r>
              <a:rPr sz="1200" spc="-10" dirty="0">
                <a:latin typeface="Calibri"/>
                <a:cs typeface="Calibri"/>
              </a:rPr>
              <a:t>of </a:t>
            </a:r>
            <a:r>
              <a:rPr sz="1200" spc="-5" dirty="0">
                <a:latin typeface="Calibri"/>
                <a:cs typeface="Calibri"/>
              </a:rPr>
              <a:t>extremely strict criteria (Figure</a:t>
            </a:r>
            <a:r>
              <a:rPr sz="1200" spc="40" dirty="0">
                <a:latin typeface="Calibri"/>
                <a:cs typeface="Calibri"/>
              </a:rPr>
              <a:t> </a:t>
            </a:r>
            <a:r>
              <a:rPr sz="1200" spc="-5" dirty="0">
                <a:latin typeface="Calibri"/>
                <a:cs typeface="Calibri"/>
              </a:rPr>
              <a:t>6).</a:t>
            </a:r>
            <a:endParaRPr sz="1200">
              <a:latin typeface="Calibri"/>
              <a:cs typeface="Calibri"/>
            </a:endParaRPr>
          </a:p>
        </p:txBody>
      </p:sp>
      <p:sp>
        <p:nvSpPr>
          <p:cNvPr id="5" name="object 5"/>
          <p:cNvSpPr txBox="1"/>
          <p:nvPr/>
        </p:nvSpPr>
        <p:spPr>
          <a:xfrm>
            <a:off x="1273954" y="9141846"/>
            <a:ext cx="2810510"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a:t>
            </a:r>
            <a:r>
              <a:rPr sz="1200" b="1" i="1" spc="-10" dirty="0">
                <a:latin typeface="Calibri"/>
                <a:cs typeface="Calibri"/>
              </a:rPr>
              <a:t>6: </a:t>
            </a:r>
            <a:r>
              <a:rPr sz="1200" b="1" i="1" spc="-5" dirty="0">
                <a:latin typeface="Calibri"/>
                <a:cs typeface="Calibri"/>
              </a:rPr>
              <a:t>Development </a:t>
            </a:r>
            <a:r>
              <a:rPr sz="1200" b="1" i="1" spc="-10" dirty="0">
                <a:latin typeface="Calibri"/>
                <a:cs typeface="Calibri"/>
              </a:rPr>
              <a:t>of </a:t>
            </a:r>
            <a:r>
              <a:rPr sz="1200" b="1" i="1" spc="-5" dirty="0">
                <a:latin typeface="Calibri"/>
                <a:cs typeface="Calibri"/>
              </a:rPr>
              <a:t>idea </a:t>
            </a:r>
            <a:r>
              <a:rPr sz="1200" b="1" i="1" dirty="0">
                <a:latin typeface="Calibri"/>
                <a:cs typeface="Calibri"/>
              </a:rPr>
              <a:t>to</a:t>
            </a:r>
            <a:r>
              <a:rPr sz="1200" b="1" i="1" spc="25" dirty="0">
                <a:latin typeface="Calibri"/>
                <a:cs typeface="Calibri"/>
              </a:rPr>
              <a:t> </a:t>
            </a:r>
            <a:r>
              <a:rPr sz="1200" b="1" i="1" spc="-5" dirty="0">
                <a:latin typeface="Calibri"/>
                <a:cs typeface="Calibri"/>
              </a:rPr>
              <a:t>innovation</a:t>
            </a:r>
            <a:endParaRPr sz="1200">
              <a:latin typeface="Calibri"/>
              <a:cs typeface="Calibri"/>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7" name="object 7"/>
          <p:cNvSpPr/>
          <p:nvPr/>
        </p:nvSpPr>
        <p:spPr>
          <a:xfrm>
            <a:off x="1442100" y="6336913"/>
            <a:ext cx="4676759" cy="269873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63570" y="1438669"/>
            <a:ext cx="12325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CASE STUDY</a:t>
            </a:r>
            <a:r>
              <a:rPr sz="1200" b="1" spc="-45" dirty="0">
                <a:latin typeface="Calibri"/>
                <a:cs typeface="Calibri"/>
              </a:rPr>
              <a:t> </a:t>
            </a:r>
            <a:r>
              <a:rPr sz="1200" b="1" spc="-5" dirty="0">
                <a:latin typeface="Calibri"/>
                <a:cs typeface="Calibri"/>
              </a:rPr>
              <a:t>INDEX</a:t>
            </a:r>
            <a:endParaRPr sz="1200">
              <a:latin typeface="Calibri"/>
              <a:cs typeface="Calibri"/>
            </a:endParaRPr>
          </a:p>
        </p:txBody>
      </p:sp>
      <p:sp>
        <p:nvSpPr>
          <p:cNvPr id="3" name="object 3"/>
          <p:cNvSpPr txBox="1"/>
          <p:nvPr/>
        </p:nvSpPr>
        <p:spPr>
          <a:xfrm>
            <a:off x="888424" y="2246318"/>
            <a:ext cx="384047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Wood Processing Industry in Sala-Heby – A Pathfinder</a:t>
            </a:r>
            <a:r>
              <a:rPr sz="1200" spc="85" dirty="0">
                <a:latin typeface="Calibri"/>
                <a:cs typeface="Calibri"/>
              </a:rPr>
              <a:t> </a:t>
            </a:r>
            <a:r>
              <a:rPr sz="1200" spc="-5" dirty="0">
                <a:latin typeface="Calibri"/>
                <a:cs typeface="Calibri"/>
              </a:rPr>
              <a:t>project</a:t>
            </a:r>
            <a:endParaRPr sz="1200">
              <a:latin typeface="Calibri"/>
              <a:cs typeface="Calibri"/>
            </a:endParaRPr>
          </a:p>
        </p:txBody>
      </p:sp>
      <p:sp>
        <p:nvSpPr>
          <p:cNvPr id="4" name="object 4"/>
          <p:cNvSpPr txBox="1"/>
          <p:nvPr/>
        </p:nvSpPr>
        <p:spPr>
          <a:xfrm>
            <a:off x="6260096" y="2246318"/>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4</a:t>
            </a:r>
            <a:r>
              <a:rPr sz="1200" spc="-5" dirty="0">
                <a:latin typeface="Calibri"/>
                <a:cs typeface="Calibri"/>
              </a:rPr>
              <a:t>0</a:t>
            </a:r>
            <a:endParaRPr sz="1200">
              <a:latin typeface="Calibri"/>
              <a:cs typeface="Calibri"/>
            </a:endParaRPr>
          </a:p>
        </p:txBody>
      </p:sp>
      <p:sp>
        <p:nvSpPr>
          <p:cNvPr id="5" name="object 5"/>
          <p:cNvSpPr txBox="1"/>
          <p:nvPr/>
        </p:nvSpPr>
        <p:spPr>
          <a:xfrm>
            <a:off x="888424" y="2560233"/>
            <a:ext cx="21558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Google – Creativity sans</a:t>
            </a:r>
            <a:r>
              <a:rPr sz="1200" spc="15" dirty="0">
                <a:latin typeface="Calibri"/>
                <a:cs typeface="Calibri"/>
              </a:rPr>
              <a:t> </a:t>
            </a:r>
            <a:r>
              <a:rPr sz="1200" spc="-5" dirty="0">
                <a:latin typeface="Calibri"/>
                <a:cs typeface="Calibri"/>
              </a:rPr>
              <a:t>frontieres</a:t>
            </a:r>
            <a:endParaRPr sz="1200">
              <a:latin typeface="Calibri"/>
              <a:cs typeface="Calibri"/>
            </a:endParaRPr>
          </a:p>
        </p:txBody>
      </p:sp>
      <p:sp>
        <p:nvSpPr>
          <p:cNvPr id="6" name="object 6"/>
          <p:cNvSpPr txBox="1"/>
          <p:nvPr/>
        </p:nvSpPr>
        <p:spPr>
          <a:xfrm>
            <a:off x="6260079" y="2560233"/>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5</a:t>
            </a:r>
            <a:r>
              <a:rPr sz="1200" spc="-5" dirty="0">
                <a:latin typeface="Calibri"/>
                <a:cs typeface="Calibri"/>
              </a:rPr>
              <a:t>2</a:t>
            </a:r>
            <a:endParaRPr sz="1200">
              <a:latin typeface="Calibri"/>
              <a:cs typeface="Calibri"/>
            </a:endParaRPr>
          </a:p>
        </p:txBody>
      </p:sp>
      <p:sp>
        <p:nvSpPr>
          <p:cNvPr id="7" name="object 7"/>
          <p:cNvSpPr txBox="1"/>
          <p:nvPr/>
        </p:nvSpPr>
        <p:spPr>
          <a:xfrm>
            <a:off x="888424" y="2872628"/>
            <a:ext cx="32423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Encouraging innovative career development at</a:t>
            </a:r>
            <a:r>
              <a:rPr sz="1200" spc="55" dirty="0">
                <a:latin typeface="Calibri"/>
                <a:cs typeface="Calibri"/>
              </a:rPr>
              <a:t> </a:t>
            </a:r>
            <a:r>
              <a:rPr sz="1200" spc="-5" dirty="0">
                <a:latin typeface="Calibri"/>
                <a:cs typeface="Calibri"/>
              </a:rPr>
              <a:t>Svea</a:t>
            </a:r>
            <a:endParaRPr sz="1200">
              <a:latin typeface="Calibri"/>
              <a:cs typeface="Calibri"/>
            </a:endParaRPr>
          </a:p>
        </p:txBody>
      </p:sp>
      <p:sp>
        <p:nvSpPr>
          <p:cNvPr id="8" name="object 8"/>
          <p:cNvSpPr txBox="1"/>
          <p:nvPr/>
        </p:nvSpPr>
        <p:spPr>
          <a:xfrm>
            <a:off x="6259987" y="2872628"/>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5</a:t>
            </a:r>
            <a:r>
              <a:rPr sz="1200" spc="-5" dirty="0">
                <a:latin typeface="Calibri"/>
                <a:cs typeface="Calibri"/>
              </a:rPr>
              <a:t>7</a:t>
            </a:r>
            <a:endParaRPr sz="1200">
              <a:latin typeface="Calibri"/>
              <a:cs typeface="Calibri"/>
            </a:endParaRPr>
          </a:p>
        </p:txBody>
      </p:sp>
      <p:sp>
        <p:nvSpPr>
          <p:cNvPr id="9" name="object 9"/>
          <p:cNvSpPr txBox="1"/>
          <p:nvPr/>
        </p:nvSpPr>
        <p:spPr>
          <a:xfrm>
            <a:off x="888424" y="3185024"/>
            <a:ext cx="1771014"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Trimo’s “complete</a:t>
            </a:r>
            <a:r>
              <a:rPr sz="1200" spc="-25" dirty="0">
                <a:latin typeface="Calibri"/>
                <a:cs typeface="Calibri"/>
              </a:rPr>
              <a:t> </a:t>
            </a:r>
            <a:r>
              <a:rPr sz="1200" spc="-5" dirty="0">
                <a:latin typeface="Calibri"/>
                <a:cs typeface="Calibri"/>
              </a:rPr>
              <a:t>solution”</a:t>
            </a:r>
            <a:endParaRPr sz="1200">
              <a:latin typeface="Calibri"/>
              <a:cs typeface="Calibri"/>
            </a:endParaRPr>
          </a:p>
        </p:txBody>
      </p:sp>
      <p:sp>
        <p:nvSpPr>
          <p:cNvPr id="10" name="object 10"/>
          <p:cNvSpPr txBox="1"/>
          <p:nvPr/>
        </p:nvSpPr>
        <p:spPr>
          <a:xfrm>
            <a:off x="6260079" y="3185024"/>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6</a:t>
            </a:r>
            <a:r>
              <a:rPr sz="1200" spc="-5" dirty="0">
                <a:latin typeface="Calibri"/>
                <a:cs typeface="Calibri"/>
              </a:rPr>
              <a:t>3</a:t>
            </a:r>
            <a:endParaRPr sz="1200">
              <a:latin typeface="Calibri"/>
              <a:cs typeface="Calibri"/>
            </a:endParaRPr>
          </a:p>
        </p:txBody>
      </p:sp>
      <p:sp>
        <p:nvSpPr>
          <p:cNvPr id="11" name="object 11"/>
          <p:cNvSpPr txBox="1"/>
          <p:nvPr/>
        </p:nvSpPr>
        <p:spPr>
          <a:xfrm>
            <a:off x="888424" y="3498939"/>
            <a:ext cx="115379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Case study</a:t>
            </a:r>
            <a:r>
              <a:rPr sz="1200" spc="-40" dirty="0">
                <a:latin typeface="Calibri"/>
                <a:cs typeface="Calibri"/>
              </a:rPr>
              <a:t> </a:t>
            </a:r>
            <a:r>
              <a:rPr sz="1200" spc="-5" dirty="0">
                <a:latin typeface="Calibri"/>
                <a:cs typeface="Calibri"/>
              </a:rPr>
              <a:t>iPhone</a:t>
            </a:r>
            <a:endParaRPr sz="1200">
              <a:latin typeface="Calibri"/>
              <a:cs typeface="Calibri"/>
            </a:endParaRPr>
          </a:p>
        </p:txBody>
      </p:sp>
      <p:sp>
        <p:nvSpPr>
          <p:cNvPr id="12" name="object 12"/>
          <p:cNvSpPr txBox="1"/>
          <p:nvPr/>
        </p:nvSpPr>
        <p:spPr>
          <a:xfrm>
            <a:off x="6260079" y="3498939"/>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8</a:t>
            </a:r>
            <a:r>
              <a:rPr sz="1200" spc="-5" dirty="0">
                <a:latin typeface="Calibri"/>
                <a:cs typeface="Calibri"/>
              </a:rPr>
              <a:t>1</a:t>
            </a:r>
            <a:endParaRPr sz="1200">
              <a:latin typeface="Calibri"/>
              <a:cs typeface="Calibri"/>
            </a:endParaRPr>
          </a:p>
        </p:txBody>
      </p:sp>
      <p:sp>
        <p:nvSpPr>
          <p:cNvPr id="13" name="object 13"/>
          <p:cNvSpPr txBox="1"/>
          <p:nvPr/>
        </p:nvSpPr>
        <p:spPr>
          <a:xfrm>
            <a:off x="888424" y="3811335"/>
            <a:ext cx="937894"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Make it</a:t>
            </a:r>
            <a:r>
              <a:rPr sz="1200" spc="-35" dirty="0">
                <a:latin typeface="Calibri"/>
                <a:cs typeface="Calibri"/>
              </a:rPr>
              <a:t> </a:t>
            </a:r>
            <a:r>
              <a:rPr sz="1200" spc="-5" dirty="0">
                <a:latin typeface="Calibri"/>
                <a:cs typeface="Calibri"/>
              </a:rPr>
              <a:t>simple</a:t>
            </a:r>
            <a:endParaRPr sz="1200">
              <a:latin typeface="Calibri"/>
              <a:cs typeface="Calibri"/>
            </a:endParaRPr>
          </a:p>
        </p:txBody>
      </p:sp>
      <p:sp>
        <p:nvSpPr>
          <p:cNvPr id="14" name="object 14"/>
          <p:cNvSpPr txBox="1"/>
          <p:nvPr/>
        </p:nvSpPr>
        <p:spPr>
          <a:xfrm>
            <a:off x="6260079" y="3811335"/>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9</a:t>
            </a:r>
            <a:r>
              <a:rPr sz="1200" spc="-5" dirty="0">
                <a:latin typeface="Calibri"/>
                <a:cs typeface="Calibri"/>
              </a:rPr>
              <a:t>4</a:t>
            </a:r>
            <a:endParaRPr sz="1200">
              <a:latin typeface="Calibri"/>
              <a:cs typeface="Calibri"/>
            </a:endParaRPr>
          </a:p>
        </p:txBody>
      </p:sp>
      <p:sp>
        <p:nvSpPr>
          <p:cNvPr id="15" name="object 15"/>
          <p:cNvSpPr txBox="1"/>
          <p:nvPr/>
        </p:nvSpPr>
        <p:spPr>
          <a:xfrm>
            <a:off x="888424" y="4125249"/>
            <a:ext cx="17691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Shut </a:t>
            </a:r>
            <a:r>
              <a:rPr sz="1200" spc="-5" dirty="0">
                <a:latin typeface="Calibri"/>
                <a:cs typeface="Calibri"/>
              </a:rPr>
              <a:t>up and eat your</a:t>
            </a:r>
            <a:r>
              <a:rPr sz="1200" spc="-40" dirty="0">
                <a:latin typeface="Calibri"/>
                <a:cs typeface="Calibri"/>
              </a:rPr>
              <a:t> </a:t>
            </a:r>
            <a:r>
              <a:rPr sz="1200" spc="-5" dirty="0">
                <a:latin typeface="Calibri"/>
                <a:cs typeface="Calibri"/>
              </a:rPr>
              <a:t>M&amp;M!</a:t>
            </a:r>
            <a:endParaRPr sz="1200">
              <a:latin typeface="Calibri"/>
              <a:cs typeface="Calibri"/>
            </a:endParaRPr>
          </a:p>
        </p:txBody>
      </p:sp>
      <p:sp>
        <p:nvSpPr>
          <p:cNvPr id="16" name="object 16"/>
          <p:cNvSpPr txBox="1"/>
          <p:nvPr/>
        </p:nvSpPr>
        <p:spPr>
          <a:xfrm>
            <a:off x="6260079" y="4125249"/>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9</a:t>
            </a:r>
            <a:r>
              <a:rPr sz="1200" spc="-5" dirty="0">
                <a:latin typeface="Calibri"/>
                <a:cs typeface="Calibri"/>
              </a:rPr>
              <a:t>8</a:t>
            </a:r>
            <a:endParaRPr sz="1200">
              <a:latin typeface="Calibri"/>
              <a:cs typeface="Calibri"/>
            </a:endParaRPr>
          </a:p>
        </p:txBody>
      </p:sp>
      <p:sp>
        <p:nvSpPr>
          <p:cNvPr id="17" name="object 17"/>
          <p:cNvSpPr txBox="1"/>
          <p:nvPr/>
        </p:nvSpPr>
        <p:spPr>
          <a:xfrm>
            <a:off x="888424" y="4437645"/>
            <a:ext cx="239903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Kill the </a:t>
            </a:r>
            <a:r>
              <a:rPr sz="1200" spc="-10" dirty="0">
                <a:latin typeface="Calibri"/>
                <a:cs typeface="Calibri"/>
              </a:rPr>
              <a:t>“Not </a:t>
            </a:r>
            <a:r>
              <a:rPr sz="1200" spc="-5" dirty="0">
                <a:latin typeface="Calibri"/>
                <a:cs typeface="Calibri"/>
              </a:rPr>
              <a:t>invented here”</a:t>
            </a:r>
            <a:r>
              <a:rPr sz="1200" spc="50" dirty="0">
                <a:latin typeface="Calibri"/>
                <a:cs typeface="Calibri"/>
              </a:rPr>
              <a:t> </a:t>
            </a:r>
            <a:r>
              <a:rPr sz="1200" spc="-5" dirty="0">
                <a:latin typeface="Calibri"/>
                <a:cs typeface="Calibri"/>
              </a:rPr>
              <a:t>syndrome</a:t>
            </a:r>
            <a:endParaRPr sz="1200">
              <a:latin typeface="Calibri"/>
              <a:cs typeface="Calibri"/>
            </a:endParaRPr>
          </a:p>
        </p:txBody>
      </p:sp>
      <p:sp>
        <p:nvSpPr>
          <p:cNvPr id="18" name="object 18"/>
          <p:cNvSpPr txBox="1"/>
          <p:nvPr/>
        </p:nvSpPr>
        <p:spPr>
          <a:xfrm>
            <a:off x="6260079" y="4437645"/>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10</a:t>
            </a:r>
            <a:r>
              <a:rPr sz="1200" spc="-5" dirty="0">
                <a:latin typeface="Calibri"/>
                <a:cs typeface="Calibri"/>
              </a:rPr>
              <a:t>1</a:t>
            </a:r>
            <a:endParaRPr sz="1200">
              <a:latin typeface="Calibri"/>
              <a:cs typeface="Calibri"/>
            </a:endParaRPr>
          </a:p>
        </p:txBody>
      </p:sp>
      <p:sp>
        <p:nvSpPr>
          <p:cNvPr id="19" name="object 19"/>
          <p:cNvSpPr txBox="1"/>
          <p:nvPr/>
        </p:nvSpPr>
        <p:spPr>
          <a:xfrm>
            <a:off x="888424" y="4750041"/>
            <a:ext cx="270383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Idea creation </a:t>
            </a:r>
            <a:r>
              <a:rPr sz="1200" spc="-10" dirty="0">
                <a:latin typeface="Calibri"/>
                <a:cs typeface="Calibri"/>
              </a:rPr>
              <a:t>on </a:t>
            </a:r>
            <a:r>
              <a:rPr sz="1200" spc="-5" dirty="0">
                <a:latin typeface="Calibri"/>
                <a:cs typeface="Calibri"/>
              </a:rPr>
              <a:t>the basis of needs</a:t>
            </a:r>
            <a:r>
              <a:rPr sz="1200" spc="40" dirty="0">
                <a:latin typeface="Calibri"/>
                <a:cs typeface="Calibri"/>
              </a:rPr>
              <a:t> </a:t>
            </a:r>
            <a:r>
              <a:rPr sz="1200" spc="-5" dirty="0">
                <a:latin typeface="Calibri"/>
                <a:cs typeface="Calibri"/>
              </a:rPr>
              <a:t>analysis</a:t>
            </a:r>
            <a:endParaRPr sz="1200">
              <a:latin typeface="Calibri"/>
              <a:cs typeface="Calibri"/>
            </a:endParaRPr>
          </a:p>
        </p:txBody>
      </p:sp>
      <p:sp>
        <p:nvSpPr>
          <p:cNvPr id="20" name="object 20"/>
          <p:cNvSpPr txBox="1"/>
          <p:nvPr/>
        </p:nvSpPr>
        <p:spPr>
          <a:xfrm>
            <a:off x="6260079" y="4750041"/>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10</a:t>
            </a:r>
            <a:r>
              <a:rPr sz="1200" spc="-5" dirty="0">
                <a:latin typeface="Calibri"/>
                <a:cs typeface="Calibri"/>
              </a:rPr>
              <a:t>7</a:t>
            </a:r>
            <a:endParaRPr sz="1200">
              <a:latin typeface="Calibri"/>
              <a:cs typeface="Calibri"/>
            </a:endParaRPr>
          </a:p>
        </p:txBody>
      </p:sp>
      <p:sp>
        <p:nvSpPr>
          <p:cNvPr id="21" name="object 21"/>
          <p:cNvSpPr txBox="1"/>
          <p:nvPr/>
        </p:nvSpPr>
        <p:spPr>
          <a:xfrm>
            <a:off x="888424" y="5063956"/>
            <a:ext cx="39592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Nikas – winning market share </a:t>
            </a:r>
            <a:r>
              <a:rPr sz="1200" dirty="0">
                <a:latin typeface="Calibri"/>
                <a:cs typeface="Calibri"/>
              </a:rPr>
              <a:t>by </a:t>
            </a:r>
            <a:r>
              <a:rPr sz="1200" spc="-5" dirty="0">
                <a:latin typeface="Calibri"/>
                <a:cs typeface="Calibri"/>
              </a:rPr>
              <a:t>the </a:t>
            </a:r>
            <a:r>
              <a:rPr sz="1200" dirty="0">
                <a:latin typeface="Calibri"/>
                <a:cs typeface="Calibri"/>
              </a:rPr>
              <a:t>new </a:t>
            </a:r>
            <a:r>
              <a:rPr sz="1200" spc="-5" dirty="0">
                <a:latin typeface="Calibri"/>
                <a:cs typeface="Calibri"/>
              </a:rPr>
              <a:t>product</a:t>
            </a:r>
            <a:r>
              <a:rPr sz="1200" spc="50" dirty="0">
                <a:latin typeface="Calibri"/>
                <a:cs typeface="Calibri"/>
              </a:rPr>
              <a:t> </a:t>
            </a:r>
            <a:r>
              <a:rPr sz="1200" spc="-5" dirty="0">
                <a:latin typeface="Calibri"/>
                <a:cs typeface="Calibri"/>
              </a:rPr>
              <a:t>development</a:t>
            </a:r>
            <a:endParaRPr sz="1200">
              <a:latin typeface="Calibri"/>
              <a:cs typeface="Calibri"/>
            </a:endParaRPr>
          </a:p>
        </p:txBody>
      </p:sp>
      <p:sp>
        <p:nvSpPr>
          <p:cNvPr id="22" name="object 22"/>
          <p:cNvSpPr txBox="1"/>
          <p:nvPr/>
        </p:nvSpPr>
        <p:spPr>
          <a:xfrm>
            <a:off x="6259982" y="5063956"/>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11</a:t>
            </a:r>
            <a:r>
              <a:rPr sz="1200" spc="-5" dirty="0">
                <a:latin typeface="Calibri"/>
                <a:cs typeface="Calibri"/>
              </a:rPr>
              <a:t>8</a:t>
            </a:r>
            <a:endParaRPr sz="1200">
              <a:latin typeface="Calibri"/>
              <a:cs typeface="Calibri"/>
            </a:endParaRPr>
          </a:p>
        </p:txBody>
      </p:sp>
      <p:sp>
        <p:nvSpPr>
          <p:cNvPr id="23" name="object 23"/>
          <p:cNvSpPr txBox="1"/>
          <p:nvPr/>
        </p:nvSpPr>
        <p:spPr>
          <a:xfrm>
            <a:off x="888424" y="5376351"/>
            <a:ext cx="14135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Joinery</a:t>
            </a:r>
            <a:r>
              <a:rPr sz="1200" spc="-20" dirty="0">
                <a:latin typeface="Calibri"/>
                <a:cs typeface="Calibri"/>
              </a:rPr>
              <a:t> </a:t>
            </a:r>
            <a:r>
              <a:rPr sz="1200" spc="-5" dirty="0">
                <a:latin typeface="Calibri"/>
                <a:cs typeface="Calibri"/>
              </a:rPr>
              <a:t>manufacturing</a:t>
            </a:r>
            <a:endParaRPr sz="1200">
              <a:latin typeface="Calibri"/>
              <a:cs typeface="Calibri"/>
            </a:endParaRPr>
          </a:p>
        </p:txBody>
      </p:sp>
      <p:sp>
        <p:nvSpPr>
          <p:cNvPr id="24" name="object 24"/>
          <p:cNvSpPr txBox="1"/>
          <p:nvPr/>
        </p:nvSpPr>
        <p:spPr>
          <a:xfrm>
            <a:off x="6260079" y="5376351"/>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12</a:t>
            </a:r>
            <a:r>
              <a:rPr sz="1200" spc="-5" dirty="0">
                <a:latin typeface="Calibri"/>
                <a:cs typeface="Calibri"/>
              </a:rPr>
              <a:t>4</a:t>
            </a:r>
            <a:endParaRPr sz="1200">
              <a:latin typeface="Calibri"/>
              <a:cs typeface="Calibri"/>
            </a:endParaRPr>
          </a:p>
        </p:txBody>
      </p:sp>
      <p:sp>
        <p:nvSpPr>
          <p:cNvPr id="25" name="object 25"/>
          <p:cNvSpPr txBox="1"/>
          <p:nvPr/>
        </p:nvSpPr>
        <p:spPr>
          <a:xfrm>
            <a:off x="888424" y="5690266"/>
            <a:ext cx="39331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Building </a:t>
            </a:r>
            <a:r>
              <a:rPr sz="1200" dirty="0">
                <a:latin typeface="Calibri"/>
                <a:cs typeface="Calibri"/>
              </a:rPr>
              <a:t>new </a:t>
            </a:r>
            <a:r>
              <a:rPr sz="1200" spc="-5" dirty="0">
                <a:latin typeface="Calibri"/>
                <a:cs typeface="Calibri"/>
              </a:rPr>
              <a:t>knowledge in the University-Industry</a:t>
            </a:r>
            <a:r>
              <a:rPr sz="1200" spc="70" dirty="0">
                <a:latin typeface="Calibri"/>
                <a:cs typeface="Calibri"/>
              </a:rPr>
              <a:t> </a:t>
            </a:r>
            <a:r>
              <a:rPr sz="1200" spc="-5" dirty="0">
                <a:latin typeface="Calibri"/>
                <a:cs typeface="Calibri"/>
              </a:rPr>
              <a:t>cooperation</a:t>
            </a:r>
            <a:endParaRPr sz="1200">
              <a:latin typeface="Calibri"/>
              <a:cs typeface="Calibri"/>
            </a:endParaRPr>
          </a:p>
        </p:txBody>
      </p:sp>
      <p:sp>
        <p:nvSpPr>
          <p:cNvPr id="26" name="object 26"/>
          <p:cNvSpPr txBox="1"/>
          <p:nvPr/>
        </p:nvSpPr>
        <p:spPr>
          <a:xfrm>
            <a:off x="6259841" y="5690266"/>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12</a:t>
            </a:r>
            <a:r>
              <a:rPr sz="1200" spc="-5" dirty="0">
                <a:latin typeface="Calibri"/>
                <a:cs typeface="Calibri"/>
              </a:rPr>
              <a:t>6</a:t>
            </a:r>
            <a:endParaRPr sz="1200">
              <a:latin typeface="Calibri"/>
              <a:cs typeface="Calibri"/>
            </a:endParaRPr>
          </a:p>
        </p:txBody>
      </p:sp>
      <p:sp>
        <p:nvSpPr>
          <p:cNvPr id="27" name="object 27"/>
          <p:cNvSpPr txBox="1"/>
          <p:nvPr/>
        </p:nvSpPr>
        <p:spPr>
          <a:xfrm>
            <a:off x="888424" y="6002662"/>
            <a:ext cx="169163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The Manna Culinary</a:t>
            </a:r>
            <a:r>
              <a:rPr sz="1200" spc="-15" dirty="0">
                <a:latin typeface="Calibri"/>
                <a:cs typeface="Calibri"/>
              </a:rPr>
              <a:t> </a:t>
            </a:r>
            <a:r>
              <a:rPr sz="1200" spc="-10" dirty="0">
                <a:latin typeface="Calibri"/>
                <a:cs typeface="Calibri"/>
              </a:rPr>
              <a:t>House</a:t>
            </a:r>
            <a:endParaRPr sz="1200">
              <a:latin typeface="Calibri"/>
              <a:cs typeface="Calibri"/>
            </a:endParaRPr>
          </a:p>
        </p:txBody>
      </p:sp>
      <p:sp>
        <p:nvSpPr>
          <p:cNvPr id="28" name="object 28"/>
          <p:cNvSpPr txBox="1"/>
          <p:nvPr/>
        </p:nvSpPr>
        <p:spPr>
          <a:xfrm>
            <a:off x="6260079" y="6002662"/>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13</a:t>
            </a:r>
            <a:r>
              <a:rPr sz="1200" spc="-5" dirty="0">
                <a:latin typeface="Calibri"/>
                <a:cs typeface="Calibri"/>
              </a:rPr>
              <a:t>1</a:t>
            </a:r>
            <a:endParaRPr sz="1200">
              <a:latin typeface="Calibri"/>
              <a:cs typeface="Calibri"/>
            </a:endParaRPr>
          </a:p>
        </p:txBody>
      </p:sp>
      <p:sp>
        <p:nvSpPr>
          <p:cNvPr id="29" name="object 29"/>
          <p:cNvSpPr txBox="1"/>
          <p:nvPr/>
        </p:nvSpPr>
        <p:spPr>
          <a:xfrm>
            <a:off x="888424" y="6315057"/>
            <a:ext cx="343916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Intellectual property creates </a:t>
            </a:r>
            <a:r>
              <a:rPr sz="1200" dirty="0">
                <a:latin typeface="Calibri"/>
                <a:cs typeface="Calibri"/>
              </a:rPr>
              <a:t>new </a:t>
            </a:r>
            <a:r>
              <a:rPr sz="1200" spc="-5" dirty="0">
                <a:latin typeface="Calibri"/>
                <a:cs typeface="Calibri"/>
              </a:rPr>
              <a:t>market</a:t>
            </a:r>
            <a:r>
              <a:rPr sz="1200" spc="40" dirty="0">
                <a:latin typeface="Calibri"/>
                <a:cs typeface="Calibri"/>
              </a:rPr>
              <a:t> </a:t>
            </a:r>
            <a:r>
              <a:rPr sz="1200" spc="-5" dirty="0">
                <a:latin typeface="Calibri"/>
                <a:cs typeface="Calibri"/>
              </a:rPr>
              <a:t>opportunities</a:t>
            </a:r>
            <a:endParaRPr sz="1200">
              <a:latin typeface="Calibri"/>
              <a:cs typeface="Calibri"/>
            </a:endParaRPr>
          </a:p>
        </p:txBody>
      </p:sp>
      <p:sp>
        <p:nvSpPr>
          <p:cNvPr id="30" name="object 30"/>
          <p:cNvSpPr txBox="1"/>
          <p:nvPr/>
        </p:nvSpPr>
        <p:spPr>
          <a:xfrm>
            <a:off x="6260045" y="6315057"/>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14</a:t>
            </a:r>
            <a:r>
              <a:rPr sz="1200" spc="-5" dirty="0">
                <a:latin typeface="Calibri"/>
                <a:cs typeface="Calibri"/>
              </a:rPr>
              <a:t>5</a:t>
            </a:r>
            <a:endParaRPr sz="1200">
              <a:latin typeface="Calibri"/>
              <a:cs typeface="Calibri"/>
            </a:endParaRPr>
          </a:p>
        </p:txBody>
      </p:sp>
      <p:sp>
        <p:nvSpPr>
          <p:cNvPr id="31" name="object 31"/>
          <p:cNvSpPr txBox="1"/>
          <p:nvPr/>
        </p:nvSpPr>
        <p:spPr>
          <a:xfrm>
            <a:off x="888424" y="6628972"/>
            <a:ext cx="357377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“Wooden Beam” - Analysis of the technological</a:t>
            </a:r>
            <a:r>
              <a:rPr sz="1200" spc="65" dirty="0">
                <a:latin typeface="Calibri"/>
                <a:cs typeface="Calibri"/>
              </a:rPr>
              <a:t> </a:t>
            </a:r>
            <a:r>
              <a:rPr sz="1200" spc="-5" dirty="0">
                <a:latin typeface="Calibri"/>
                <a:cs typeface="Calibri"/>
              </a:rPr>
              <a:t>invention</a:t>
            </a:r>
            <a:endParaRPr sz="1200">
              <a:latin typeface="Calibri"/>
              <a:cs typeface="Calibri"/>
            </a:endParaRPr>
          </a:p>
        </p:txBody>
      </p:sp>
      <p:sp>
        <p:nvSpPr>
          <p:cNvPr id="32" name="object 32"/>
          <p:cNvSpPr txBox="1"/>
          <p:nvPr/>
        </p:nvSpPr>
        <p:spPr>
          <a:xfrm>
            <a:off x="6259885" y="6628972"/>
            <a:ext cx="2584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16</a:t>
            </a:r>
            <a:r>
              <a:rPr sz="1200" spc="-5" dirty="0">
                <a:latin typeface="Calibri"/>
                <a:cs typeface="Calibri"/>
              </a:rPr>
              <a:t>9</a:t>
            </a:r>
            <a:endParaRPr sz="1200">
              <a:latin typeface="Calibri"/>
              <a:cs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0" y="2918354"/>
            <a:ext cx="5820410" cy="7040880"/>
          </a:xfrm>
          <a:prstGeom prst="rect">
            <a:avLst/>
          </a:prstGeom>
        </p:spPr>
        <p:txBody>
          <a:bodyPr vert="horz" wrap="square" lIns="0" tIns="8890" rIns="0" bIns="0" rtlCol="0">
            <a:spAutoFit/>
          </a:bodyPr>
          <a:lstStyle/>
          <a:p>
            <a:pPr marL="12700" marR="34290" indent="641350">
              <a:lnSpc>
                <a:spcPct val="101800"/>
              </a:lnSpc>
              <a:spcBef>
                <a:spcPts val="70"/>
              </a:spcBef>
            </a:pPr>
            <a:r>
              <a:rPr sz="1200" spc="-5" dirty="0">
                <a:latin typeface="Calibri"/>
                <a:cs typeface="Calibri"/>
              </a:rPr>
              <a:t>A constituent part </a:t>
            </a:r>
            <a:r>
              <a:rPr sz="1200" spc="-10" dirty="0">
                <a:latin typeface="Calibri"/>
                <a:cs typeface="Calibri"/>
              </a:rPr>
              <a:t>of </a:t>
            </a:r>
            <a:r>
              <a:rPr sz="1200" spc="-5" dirty="0">
                <a:latin typeface="Calibri"/>
                <a:cs typeface="Calibri"/>
              </a:rPr>
              <a:t>every presentation </a:t>
            </a:r>
            <a:r>
              <a:rPr sz="1200" spc="-10" dirty="0">
                <a:latin typeface="Calibri"/>
                <a:cs typeface="Calibri"/>
              </a:rPr>
              <a:t>of </a:t>
            </a:r>
            <a:r>
              <a:rPr sz="1200" spc="-5" dirty="0">
                <a:latin typeface="Calibri"/>
                <a:cs typeface="Calibri"/>
              </a:rPr>
              <a:t>a new </a:t>
            </a:r>
            <a:r>
              <a:rPr sz="1200" dirty="0">
                <a:latin typeface="Calibri"/>
                <a:cs typeface="Calibri"/>
              </a:rPr>
              <a:t>idea, </a:t>
            </a:r>
            <a:r>
              <a:rPr sz="1200" spc="-5" dirty="0">
                <a:latin typeface="Calibri"/>
                <a:cs typeface="Calibri"/>
              </a:rPr>
              <a:t>suggestion, technical  improvement or potential innovation is a business </a:t>
            </a:r>
            <a:r>
              <a:rPr sz="1200" dirty="0">
                <a:latin typeface="Calibri"/>
                <a:cs typeface="Calibri"/>
              </a:rPr>
              <a:t>plan </a:t>
            </a:r>
            <a:r>
              <a:rPr sz="1200" spc="-5" dirty="0">
                <a:latin typeface="Calibri"/>
                <a:cs typeface="Calibri"/>
              </a:rPr>
              <a:t>with financial expected costs  assessment or evaluation </a:t>
            </a:r>
            <a:r>
              <a:rPr sz="1200" spc="-10" dirty="0">
                <a:latin typeface="Calibri"/>
                <a:cs typeface="Calibri"/>
              </a:rPr>
              <a:t>of </a:t>
            </a:r>
            <a:r>
              <a:rPr sz="1200" spc="-5" dirty="0">
                <a:latin typeface="Calibri"/>
                <a:cs typeface="Calibri"/>
              </a:rPr>
              <a:t>anticipated expenditure and revenues as well as other effects.  Beside the financial </a:t>
            </a:r>
            <a:r>
              <a:rPr sz="1200" dirty="0">
                <a:latin typeface="Calibri"/>
                <a:cs typeface="Calibri"/>
              </a:rPr>
              <a:t>plan, </a:t>
            </a:r>
            <a:r>
              <a:rPr sz="1200" spc="-5" dirty="0">
                <a:latin typeface="Calibri"/>
                <a:cs typeface="Calibri"/>
              </a:rPr>
              <a:t>other elements also need to be taken </a:t>
            </a:r>
            <a:r>
              <a:rPr sz="1200" spc="-10" dirty="0">
                <a:latin typeface="Calibri"/>
                <a:cs typeface="Calibri"/>
              </a:rPr>
              <a:t>into </a:t>
            </a:r>
            <a:r>
              <a:rPr sz="1200" spc="-5" dirty="0">
                <a:latin typeface="Calibri"/>
                <a:cs typeface="Calibri"/>
              </a:rPr>
              <a:t>consideration, especially  </a:t>
            </a:r>
            <a:r>
              <a:rPr sz="1200" dirty="0">
                <a:latin typeface="Calibri"/>
                <a:cs typeface="Calibri"/>
              </a:rPr>
              <a:t>the </a:t>
            </a:r>
            <a:r>
              <a:rPr sz="1200" spc="-5" dirty="0">
                <a:latin typeface="Calibri"/>
                <a:cs typeface="Calibri"/>
              </a:rPr>
              <a:t>elements which cannot </a:t>
            </a:r>
            <a:r>
              <a:rPr sz="1200" dirty="0">
                <a:latin typeface="Calibri"/>
                <a:cs typeface="Calibri"/>
              </a:rPr>
              <a:t>be </a:t>
            </a:r>
            <a:r>
              <a:rPr sz="1200" spc="-5" dirty="0">
                <a:latin typeface="Calibri"/>
                <a:cs typeface="Calibri"/>
              </a:rPr>
              <a:t>financially evaluated or demonstrated </a:t>
            </a:r>
            <a:r>
              <a:rPr sz="1200" spc="-10" dirty="0">
                <a:latin typeface="Calibri"/>
                <a:cs typeface="Calibri"/>
              </a:rPr>
              <a:t>in </a:t>
            </a:r>
            <a:r>
              <a:rPr sz="1200" spc="-5" dirty="0">
                <a:latin typeface="Calibri"/>
                <a:cs typeface="Calibri"/>
              </a:rPr>
              <a:t>figures. Due </a:t>
            </a:r>
            <a:r>
              <a:rPr sz="1200" dirty="0">
                <a:latin typeface="Calibri"/>
                <a:cs typeface="Calibri"/>
              </a:rPr>
              <a:t>to </a:t>
            </a:r>
            <a:r>
              <a:rPr sz="1200" spc="-5" dirty="0">
                <a:latin typeface="Calibri"/>
                <a:cs typeface="Calibri"/>
              </a:rPr>
              <a:t>the  complexity </a:t>
            </a:r>
            <a:r>
              <a:rPr sz="1200" spc="-10" dirty="0">
                <a:latin typeface="Calibri"/>
                <a:cs typeface="Calibri"/>
              </a:rPr>
              <a:t>of </a:t>
            </a:r>
            <a:r>
              <a:rPr sz="1200" spc="-5" dirty="0">
                <a:latin typeface="Calibri"/>
                <a:cs typeface="Calibri"/>
              </a:rPr>
              <a:t>the matter, each novelty needs </a:t>
            </a:r>
            <a:r>
              <a:rPr sz="1200" dirty="0">
                <a:latin typeface="Calibri"/>
                <a:cs typeface="Calibri"/>
              </a:rPr>
              <a:t>to </a:t>
            </a:r>
            <a:r>
              <a:rPr sz="1200" spc="-5" dirty="0">
                <a:latin typeface="Calibri"/>
                <a:cs typeface="Calibri"/>
              </a:rPr>
              <a:t>be regarded comprehensively from various  aspects which are specific as regards the type of novelty, market, company, competition, and  especially as regards the </a:t>
            </a:r>
            <a:r>
              <a:rPr sz="1200" dirty="0">
                <a:latin typeface="Calibri"/>
                <a:cs typeface="Calibri"/>
              </a:rPr>
              <a:t>staff </a:t>
            </a:r>
            <a:r>
              <a:rPr sz="1200" spc="-5" dirty="0">
                <a:latin typeface="Calibri"/>
                <a:cs typeface="Calibri"/>
              </a:rPr>
              <a:t>which are company’s main</a:t>
            </a:r>
            <a:r>
              <a:rPr sz="1200" spc="25" dirty="0">
                <a:latin typeface="Calibri"/>
                <a:cs typeface="Calibri"/>
              </a:rPr>
              <a:t> </a:t>
            </a:r>
            <a:r>
              <a:rPr sz="1200" spc="-5" dirty="0">
                <a:latin typeface="Calibri"/>
                <a:cs typeface="Calibri"/>
              </a:rPr>
              <a:t>“asset”.</a:t>
            </a:r>
            <a:endParaRPr sz="1200">
              <a:latin typeface="Calibri"/>
              <a:cs typeface="Calibri"/>
            </a:endParaRPr>
          </a:p>
          <a:p>
            <a:pPr marL="12700" marR="270510" algn="just">
              <a:lnSpc>
                <a:spcPct val="101699"/>
              </a:lnSpc>
              <a:spcBef>
                <a:spcPts val="1000"/>
              </a:spcBef>
            </a:pPr>
            <a:r>
              <a:rPr sz="1200" spc="-5" dirty="0">
                <a:latin typeface="Calibri"/>
                <a:cs typeface="Calibri"/>
              </a:rPr>
              <a:t>Firstly, an assessment group needs </a:t>
            </a:r>
            <a:r>
              <a:rPr sz="1200" dirty="0">
                <a:latin typeface="Calibri"/>
                <a:cs typeface="Calibri"/>
              </a:rPr>
              <a:t>to be </a:t>
            </a:r>
            <a:r>
              <a:rPr sz="1200" spc="-5" dirty="0">
                <a:latin typeface="Calibri"/>
                <a:cs typeface="Calibri"/>
              </a:rPr>
              <a:t>selected which should as a rule be composed of  representatives of various profiles. The aforementioned should be experts with analytical  skills and knowledge </a:t>
            </a:r>
            <a:r>
              <a:rPr sz="1200" spc="-10" dirty="0">
                <a:latin typeface="Calibri"/>
                <a:cs typeface="Calibri"/>
              </a:rPr>
              <a:t>in </a:t>
            </a:r>
            <a:r>
              <a:rPr sz="1200" spc="-5" dirty="0">
                <a:latin typeface="Calibri"/>
                <a:cs typeface="Calibri"/>
              </a:rPr>
              <a:t>the </a:t>
            </a:r>
            <a:r>
              <a:rPr sz="1200" dirty="0">
                <a:latin typeface="Calibri"/>
                <a:cs typeface="Calibri"/>
              </a:rPr>
              <a:t>fields </a:t>
            </a:r>
            <a:r>
              <a:rPr sz="1200" spc="-5" dirty="0">
                <a:latin typeface="Calibri"/>
                <a:cs typeface="Calibri"/>
              </a:rPr>
              <a:t>which </a:t>
            </a:r>
            <a:r>
              <a:rPr sz="1200" spc="-10" dirty="0">
                <a:latin typeface="Calibri"/>
                <a:cs typeface="Calibri"/>
              </a:rPr>
              <a:t>are </a:t>
            </a:r>
            <a:r>
              <a:rPr sz="1200" dirty="0">
                <a:latin typeface="Calibri"/>
                <a:cs typeface="Calibri"/>
              </a:rPr>
              <a:t>to be</a:t>
            </a:r>
            <a:r>
              <a:rPr sz="1200" spc="45" dirty="0">
                <a:latin typeface="Calibri"/>
                <a:cs typeface="Calibri"/>
              </a:rPr>
              <a:t> </a:t>
            </a:r>
            <a:r>
              <a:rPr sz="1200" dirty="0">
                <a:latin typeface="Calibri"/>
                <a:cs typeface="Calibri"/>
              </a:rPr>
              <a:t>assessed.</a:t>
            </a:r>
            <a:endParaRPr sz="1200">
              <a:latin typeface="Calibri"/>
              <a:cs typeface="Calibri"/>
            </a:endParaRPr>
          </a:p>
          <a:p>
            <a:pPr marL="12700" marR="10160">
              <a:lnSpc>
                <a:spcPct val="101699"/>
              </a:lnSpc>
              <a:spcBef>
                <a:spcPts val="1005"/>
              </a:spcBef>
            </a:pPr>
            <a:r>
              <a:rPr sz="1200" spc="-5" dirty="0">
                <a:latin typeface="Calibri"/>
                <a:cs typeface="Calibri"/>
              </a:rPr>
              <a:t>To begin with the assessors need </a:t>
            </a:r>
            <a:r>
              <a:rPr sz="1200" dirty="0">
                <a:latin typeface="Calibri"/>
                <a:cs typeface="Calibri"/>
              </a:rPr>
              <a:t>to set </a:t>
            </a:r>
            <a:r>
              <a:rPr sz="1200" spc="-5" dirty="0">
                <a:latin typeface="Calibri"/>
                <a:cs typeface="Calibri"/>
              </a:rPr>
              <a:t>down the criteria on the basis </a:t>
            </a:r>
            <a:r>
              <a:rPr sz="1200" spc="-10" dirty="0">
                <a:latin typeface="Calibri"/>
                <a:cs typeface="Calibri"/>
              </a:rPr>
              <a:t>of </a:t>
            </a:r>
            <a:r>
              <a:rPr sz="1200" spc="-5" dirty="0">
                <a:latin typeface="Calibri"/>
                <a:cs typeface="Calibri"/>
              </a:rPr>
              <a:t>which </a:t>
            </a:r>
            <a:r>
              <a:rPr sz="1200" dirty="0">
                <a:latin typeface="Calibri"/>
                <a:cs typeface="Calibri"/>
              </a:rPr>
              <a:t>the ideas </a:t>
            </a:r>
            <a:r>
              <a:rPr sz="1200" spc="-5" dirty="0">
                <a:latin typeface="Calibri"/>
                <a:cs typeface="Calibri"/>
              </a:rPr>
              <a:t>shall  </a:t>
            </a:r>
            <a:r>
              <a:rPr sz="1200" dirty="0">
                <a:latin typeface="Calibri"/>
                <a:cs typeface="Calibri"/>
              </a:rPr>
              <a:t>be </a:t>
            </a:r>
            <a:r>
              <a:rPr sz="1200" spc="-5" dirty="0">
                <a:latin typeface="Calibri"/>
                <a:cs typeface="Calibri"/>
              </a:rPr>
              <a:t>assessed. In case the ideas </a:t>
            </a:r>
            <a:r>
              <a:rPr sz="1200" spc="-10" dirty="0">
                <a:latin typeface="Calibri"/>
                <a:cs typeface="Calibri"/>
              </a:rPr>
              <a:t>are </a:t>
            </a:r>
            <a:r>
              <a:rPr sz="1200" spc="-5" dirty="0">
                <a:latin typeface="Calibri"/>
                <a:cs typeface="Calibri"/>
              </a:rPr>
              <a:t>many, they should initially </a:t>
            </a:r>
            <a:r>
              <a:rPr sz="1200" dirty="0">
                <a:latin typeface="Calibri"/>
                <a:cs typeface="Calibri"/>
              </a:rPr>
              <a:t>be </a:t>
            </a:r>
            <a:r>
              <a:rPr sz="1200" spc="-5" dirty="0">
                <a:latin typeface="Calibri"/>
                <a:cs typeface="Calibri"/>
              </a:rPr>
              <a:t>grouped according </a:t>
            </a:r>
            <a:r>
              <a:rPr sz="1200" dirty="0">
                <a:latin typeface="Calibri"/>
                <a:cs typeface="Calibri"/>
              </a:rPr>
              <a:t>to </a:t>
            </a:r>
            <a:r>
              <a:rPr sz="1200" spc="-5" dirty="0">
                <a:latin typeface="Calibri"/>
                <a:cs typeface="Calibri"/>
              </a:rPr>
              <a:t>their  contents. After a short review, proposals, which </a:t>
            </a:r>
            <a:r>
              <a:rPr sz="1200" spc="-10" dirty="0">
                <a:latin typeface="Calibri"/>
                <a:cs typeface="Calibri"/>
              </a:rPr>
              <a:t>are </a:t>
            </a:r>
            <a:r>
              <a:rPr sz="1200" spc="-5" dirty="0">
                <a:latin typeface="Calibri"/>
                <a:cs typeface="Calibri"/>
              </a:rPr>
              <a:t>inspected from </a:t>
            </a:r>
            <a:r>
              <a:rPr sz="1200" dirty="0">
                <a:latin typeface="Calibri"/>
                <a:cs typeface="Calibri"/>
              </a:rPr>
              <a:t>every </a:t>
            </a:r>
            <a:r>
              <a:rPr sz="1200" spc="-5" dirty="0">
                <a:latin typeface="Calibri"/>
                <a:cs typeface="Calibri"/>
              </a:rPr>
              <a:t>important point </a:t>
            </a:r>
            <a:r>
              <a:rPr sz="1200" spc="-10" dirty="0">
                <a:latin typeface="Calibri"/>
                <a:cs typeface="Calibri"/>
              </a:rPr>
              <a:t>of  </a:t>
            </a:r>
            <a:r>
              <a:rPr sz="1200" spc="-5" dirty="0">
                <a:latin typeface="Calibri"/>
                <a:cs typeface="Calibri"/>
              </a:rPr>
              <a:t>view, are short-listed </a:t>
            </a:r>
            <a:r>
              <a:rPr sz="1200" spc="-10" dirty="0">
                <a:latin typeface="Calibri"/>
                <a:cs typeface="Calibri"/>
              </a:rPr>
              <a:t>in </a:t>
            </a:r>
            <a:r>
              <a:rPr sz="1200" spc="-5" dirty="0">
                <a:latin typeface="Calibri"/>
                <a:cs typeface="Calibri"/>
              </a:rPr>
              <a:t>accordance with </a:t>
            </a:r>
            <a:r>
              <a:rPr sz="1200" dirty="0">
                <a:latin typeface="Calibri"/>
                <a:cs typeface="Calibri"/>
              </a:rPr>
              <a:t>the</a:t>
            </a:r>
            <a:r>
              <a:rPr sz="1200" spc="55" dirty="0">
                <a:latin typeface="Calibri"/>
                <a:cs typeface="Calibri"/>
              </a:rPr>
              <a:t> </a:t>
            </a:r>
            <a:r>
              <a:rPr sz="1200" spc="-5" dirty="0">
                <a:latin typeface="Calibri"/>
                <a:cs typeface="Calibri"/>
              </a:rPr>
              <a:t>criteria.</a:t>
            </a:r>
            <a:endParaRPr sz="1200">
              <a:latin typeface="Calibri"/>
              <a:cs typeface="Calibri"/>
            </a:endParaRPr>
          </a:p>
          <a:p>
            <a:pPr marL="12700" marR="6985">
              <a:lnSpc>
                <a:spcPct val="101800"/>
              </a:lnSpc>
              <a:spcBef>
                <a:spcPts val="994"/>
              </a:spcBef>
            </a:pPr>
            <a:r>
              <a:rPr sz="1200" spc="-5" dirty="0">
                <a:latin typeface="Calibri"/>
                <a:cs typeface="Calibri"/>
              </a:rPr>
              <a:t>Preparation </a:t>
            </a:r>
            <a:r>
              <a:rPr sz="1200" spc="-10" dirty="0">
                <a:latin typeface="Calibri"/>
                <a:cs typeface="Calibri"/>
              </a:rPr>
              <a:t>of </a:t>
            </a:r>
            <a:r>
              <a:rPr sz="1200" dirty="0">
                <a:latin typeface="Calibri"/>
                <a:cs typeface="Calibri"/>
              </a:rPr>
              <a:t>plans </a:t>
            </a:r>
            <a:r>
              <a:rPr sz="1200" spc="-5" dirty="0">
                <a:latin typeface="Calibri"/>
                <a:cs typeface="Calibri"/>
              </a:rPr>
              <a:t>and setting </a:t>
            </a:r>
            <a:r>
              <a:rPr sz="1200" spc="-10" dirty="0">
                <a:latin typeface="Calibri"/>
                <a:cs typeface="Calibri"/>
              </a:rPr>
              <a:t>of </a:t>
            </a:r>
            <a:r>
              <a:rPr sz="1200" spc="-5" dirty="0">
                <a:latin typeface="Calibri"/>
                <a:cs typeface="Calibri"/>
              </a:rPr>
              <a:t>financial and market forecasts are hard to be avoided. </a:t>
            </a:r>
            <a:r>
              <a:rPr sz="1200" spc="-10" dirty="0">
                <a:latin typeface="Calibri"/>
                <a:cs typeface="Calibri"/>
              </a:rPr>
              <a:t>Yet  </a:t>
            </a:r>
            <a:r>
              <a:rPr sz="1200" spc="-5" dirty="0">
                <a:latin typeface="Calibri"/>
                <a:cs typeface="Calibri"/>
              </a:rPr>
              <a:t>we need to realise that </a:t>
            </a:r>
            <a:r>
              <a:rPr sz="1200" spc="-10" dirty="0">
                <a:latin typeface="Calibri"/>
                <a:cs typeface="Calibri"/>
              </a:rPr>
              <a:t>it </a:t>
            </a:r>
            <a:r>
              <a:rPr sz="1200" spc="-5" dirty="0">
                <a:latin typeface="Calibri"/>
                <a:cs typeface="Calibri"/>
              </a:rPr>
              <a:t>is just a matter of hypothesis which very often prove </a:t>
            </a:r>
            <a:r>
              <a:rPr sz="1200" dirty="0">
                <a:latin typeface="Calibri"/>
                <a:cs typeface="Calibri"/>
              </a:rPr>
              <a:t>to </a:t>
            </a:r>
            <a:r>
              <a:rPr sz="1200" spc="-5" dirty="0">
                <a:latin typeface="Calibri"/>
                <a:cs typeface="Calibri"/>
              </a:rPr>
              <a:t>be based on  shaky grounds. Therefore, we cannot expect that the result or presupposed economic impact  is any more precise than </a:t>
            </a:r>
            <a:r>
              <a:rPr sz="1200" dirty="0">
                <a:latin typeface="Calibri"/>
                <a:cs typeface="Calibri"/>
              </a:rPr>
              <a:t>the </a:t>
            </a:r>
            <a:r>
              <a:rPr sz="1200" spc="-5" dirty="0">
                <a:latin typeface="Calibri"/>
                <a:cs typeface="Calibri"/>
              </a:rPr>
              <a:t>forecast. All financial, market and other forecasts thus need </a:t>
            </a:r>
            <a:r>
              <a:rPr sz="1200" dirty="0">
                <a:latin typeface="Calibri"/>
                <a:cs typeface="Calibri"/>
              </a:rPr>
              <a:t>to  </a:t>
            </a:r>
            <a:r>
              <a:rPr sz="1200" spc="-5" dirty="0">
                <a:latin typeface="Calibri"/>
                <a:cs typeface="Calibri"/>
              </a:rPr>
              <a:t>list and take into consideration all hypotheses! The most frequent unknowns in novelties are  related </a:t>
            </a:r>
            <a:r>
              <a:rPr sz="1200" dirty="0">
                <a:latin typeface="Calibri"/>
                <a:cs typeface="Calibri"/>
              </a:rPr>
              <a:t>to </a:t>
            </a:r>
            <a:r>
              <a:rPr sz="1200" spc="-5" dirty="0">
                <a:latin typeface="Calibri"/>
                <a:cs typeface="Calibri"/>
              </a:rPr>
              <a:t>unknowns in technologically demanding development and assessment of the  market. Incorrect assessments have buried many impatient</a:t>
            </a:r>
            <a:r>
              <a:rPr sz="1200" spc="35" dirty="0">
                <a:latin typeface="Calibri"/>
                <a:cs typeface="Calibri"/>
              </a:rPr>
              <a:t> </a:t>
            </a:r>
            <a:r>
              <a:rPr sz="1200" spc="-5" dirty="0">
                <a:latin typeface="Calibri"/>
                <a:cs typeface="Calibri"/>
              </a:rPr>
              <a:t>entrepreneurs.</a:t>
            </a:r>
            <a:endParaRPr sz="1200">
              <a:latin typeface="Calibri"/>
              <a:cs typeface="Calibri"/>
            </a:endParaRPr>
          </a:p>
          <a:p>
            <a:pPr marL="12700" marR="5080">
              <a:lnSpc>
                <a:spcPct val="101699"/>
              </a:lnSpc>
              <a:spcBef>
                <a:spcPts val="994"/>
              </a:spcBef>
            </a:pPr>
            <a:r>
              <a:rPr sz="1200" spc="-5" dirty="0">
                <a:latin typeface="Calibri"/>
                <a:cs typeface="Calibri"/>
              </a:rPr>
              <a:t>Numerous methods of invention assessment have been developed for economic application.  </a:t>
            </a:r>
            <a:r>
              <a:rPr sz="1200" dirty="0">
                <a:latin typeface="Calibri"/>
                <a:cs typeface="Calibri"/>
              </a:rPr>
              <a:t>Due to </a:t>
            </a:r>
            <a:r>
              <a:rPr sz="1200" spc="-5" dirty="0">
                <a:latin typeface="Calibri"/>
                <a:cs typeface="Calibri"/>
              </a:rPr>
              <a:t>multi-layered nature </a:t>
            </a:r>
            <a:r>
              <a:rPr sz="1200" spc="-10" dirty="0">
                <a:latin typeface="Calibri"/>
                <a:cs typeface="Calibri"/>
              </a:rPr>
              <a:t>of </a:t>
            </a:r>
            <a:r>
              <a:rPr sz="1200" spc="-5" dirty="0">
                <a:latin typeface="Calibri"/>
                <a:cs typeface="Calibri"/>
              </a:rPr>
              <a:t>the problem or numerous aspects triggered </a:t>
            </a:r>
            <a:r>
              <a:rPr sz="1200" dirty="0">
                <a:latin typeface="Calibri"/>
                <a:cs typeface="Calibri"/>
              </a:rPr>
              <a:t>by </a:t>
            </a:r>
            <a:r>
              <a:rPr sz="1200" spc="-5" dirty="0">
                <a:latin typeface="Calibri"/>
                <a:cs typeface="Calibri"/>
              </a:rPr>
              <a:t>each invention,  it is impossible </a:t>
            </a:r>
            <a:r>
              <a:rPr sz="1200" dirty="0">
                <a:latin typeface="Calibri"/>
                <a:cs typeface="Calibri"/>
              </a:rPr>
              <a:t>to </a:t>
            </a:r>
            <a:r>
              <a:rPr sz="1200" spc="-5" dirty="0">
                <a:latin typeface="Calibri"/>
                <a:cs typeface="Calibri"/>
              </a:rPr>
              <a:t>define strict rules according </a:t>
            </a:r>
            <a:r>
              <a:rPr sz="1200" dirty="0">
                <a:latin typeface="Calibri"/>
                <a:cs typeface="Calibri"/>
              </a:rPr>
              <a:t>to </a:t>
            </a:r>
            <a:r>
              <a:rPr sz="1200" spc="-5" dirty="0">
                <a:latin typeface="Calibri"/>
                <a:cs typeface="Calibri"/>
              </a:rPr>
              <a:t>which individual novelty could </a:t>
            </a:r>
            <a:r>
              <a:rPr sz="1200" dirty="0">
                <a:latin typeface="Calibri"/>
                <a:cs typeface="Calibri"/>
              </a:rPr>
              <a:t>be assessed.  </a:t>
            </a:r>
            <a:r>
              <a:rPr sz="1200" spc="-5" dirty="0">
                <a:latin typeface="Calibri"/>
                <a:cs typeface="Calibri"/>
              </a:rPr>
              <a:t>In some cases clear and comparable mathematical measurements may </a:t>
            </a:r>
            <a:r>
              <a:rPr sz="1200" dirty="0">
                <a:latin typeface="Calibri"/>
                <a:cs typeface="Calibri"/>
              </a:rPr>
              <a:t>be </a:t>
            </a:r>
            <a:r>
              <a:rPr sz="1200" spc="-5" dirty="0">
                <a:latin typeface="Calibri"/>
                <a:cs typeface="Calibri"/>
              </a:rPr>
              <a:t>applied while  others require less exact methods, which are based </a:t>
            </a:r>
            <a:r>
              <a:rPr sz="1200" spc="-10" dirty="0">
                <a:latin typeface="Calibri"/>
                <a:cs typeface="Calibri"/>
              </a:rPr>
              <a:t>on </a:t>
            </a:r>
            <a:r>
              <a:rPr sz="1200" spc="-5" dirty="0">
                <a:latin typeface="Calibri"/>
                <a:cs typeface="Calibri"/>
              </a:rPr>
              <a:t>subjective</a:t>
            </a:r>
            <a:r>
              <a:rPr sz="1200" spc="90" dirty="0">
                <a:latin typeface="Calibri"/>
                <a:cs typeface="Calibri"/>
              </a:rPr>
              <a:t> </a:t>
            </a:r>
            <a:r>
              <a:rPr sz="1200" spc="-5" dirty="0">
                <a:latin typeface="Calibri"/>
                <a:cs typeface="Calibri"/>
              </a:rPr>
              <a:t>criteria.</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spcBef>
                <a:spcPts val="5"/>
              </a:spcBef>
            </a:pPr>
            <a:r>
              <a:rPr sz="1200" b="1" spc="-5" dirty="0">
                <a:latin typeface="Calibri"/>
                <a:cs typeface="Calibri"/>
              </a:rPr>
              <a:t>8.2.2 Categories </a:t>
            </a:r>
            <a:r>
              <a:rPr sz="1200" b="1" dirty="0">
                <a:latin typeface="Calibri"/>
                <a:cs typeface="Calibri"/>
              </a:rPr>
              <a:t>of</a:t>
            </a:r>
            <a:r>
              <a:rPr sz="1200" b="1" spc="5" dirty="0">
                <a:latin typeface="Calibri"/>
                <a:cs typeface="Calibri"/>
              </a:rPr>
              <a:t> </a:t>
            </a:r>
            <a:r>
              <a:rPr sz="1200" b="1" spc="-5" dirty="0">
                <a:latin typeface="Calibri"/>
                <a:cs typeface="Calibri"/>
              </a:rPr>
              <a:t>invention</a:t>
            </a:r>
            <a:endParaRPr sz="1200">
              <a:latin typeface="Calibri"/>
              <a:cs typeface="Calibri"/>
            </a:endParaRPr>
          </a:p>
          <a:p>
            <a:pPr marL="12700" marR="48895">
              <a:lnSpc>
                <a:spcPct val="101699"/>
              </a:lnSpc>
              <a:spcBef>
                <a:spcPts val="800"/>
              </a:spcBef>
            </a:pPr>
            <a:r>
              <a:rPr sz="1200" spc="-5" dirty="0">
                <a:latin typeface="Calibri"/>
                <a:cs typeface="Calibri"/>
              </a:rPr>
              <a:t>Categories of invention </a:t>
            </a:r>
            <a:r>
              <a:rPr sz="1200" spc="-10" dirty="0">
                <a:latin typeface="Calibri"/>
                <a:cs typeface="Calibri"/>
              </a:rPr>
              <a:t>as </a:t>
            </a:r>
            <a:r>
              <a:rPr sz="1200" spc="-5" dirty="0">
                <a:latin typeface="Calibri"/>
                <a:cs typeface="Calibri"/>
              </a:rPr>
              <a:t>regards their economic effects. So-called </a:t>
            </a:r>
            <a:r>
              <a:rPr sz="1200" i="1" spc="-5" dirty="0">
                <a:latin typeface="Calibri"/>
                <a:cs typeface="Calibri"/>
              </a:rPr>
              <a:t>closed-type system  </a:t>
            </a:r>
            <a:r>
              <a:rPr sz="1200" spc="-5" dirty="0">
                <a:latin typeface="Calibri"/>
                <a:cs typeface="Calibri"/>
              </a:rPr>
              <a:t>encompasses improvements introduced within a closed system which </a:t>
            </a:r>
            <a:r>
              <a:rPr sz="1200" spc="-10" dirty="0">
                <a:latin typeface="Calibri"/>
                <a:cs typeface="Calibri"/>
              </a:rPr>
              <a:t>means </a:t>
            </a:r>
            <a:r>
              <a:rPr sz="1200" spc="-5" dirty="0">
                <a:latin typeface="Calibri"/>
                <a:cs typeface="Calibri"/>
              </a:rPr>
              <a:t>that we are  familiar </a:t>
            </a:r>
            <a:r>
              <a:rPr sz="1200" spc="-10" dirty="0">
                <a:latin typeface="Calibri"/>
                <a:cs typeface="Calibri"/>
              </a:rPr>
              <a:t>with </a:t>
            </a:r>
            <a:r>
              <a:rPr sz="1200" spc="-5" dirty="0">
                <a:latin typeface="Calibri"/>
                <a:cs typeface="Calibri"/>
              </a:rPr>
              <a:t>all parameters of the system and </a:t>
            </a:r>
            <a:r>
              <a:rPr sz="1200" spc="-10" dirty="0">
                <a:latin typeface="Calibri"/>
                <a:cs typeface="Calibri"/>
              </a:rPr>
              <a:t>may </a:t>
            </a:r>
            <a:r>
              <a:rPr sz="1200" spc="-5" dirty="0">
                <a:latin typeface="Calibri"/>
                <a:cs typeface="Calibri"/>
              </a:rPr>
              <a:t>thus forecast the effects of the</a:t>
            </a:r>
            <a:r>
              <a:rPr sz="1200" spc="235" dirty="0">
                <a:latin typeface="Calibri"/>
                <a:cs typeface="Calibri"/>
              </a:rPr>
              <a:t> </a:t>
            </a:r>
            <a:r>
              <a:rPr sz="1200" spc="-5" dirty="0">
                <a:latin typeface="Calibri"/>
                <a:cs typeface="Calibri"/>
              </a:rPr>
              <a:t>invention.</a:t>
            </a:r>
            <a:endParaRPr sz="1200">
              <a:latin typeface="Calibri"/>
              <a:cs typeface="Calibri"/>
            </a:endParaRPr>
          </a:p>
          <a:p>
            <a:pPr>
              <a:lnSpc>
                <a:spcPct val="100000"/>
              </a:lnSpc>
              <a:spcBef>
                <a:spcPts val="20"/>
              </a:spcBef>
            </a:pPr>
            <a:endParaRPr sz="1750">
              <a:latin typeface="Calibri"/>
              <a:cs typeface="Calibri"/>
            </a:endParaRPr>
          </a:p>
          <a:p>
            <a:pPr marL="149225">
              <a:lnSpc>
                <a:spcPct val="100000"/>
              </a:lnSpc>
            </a:pPr>
            <a:r>
              <a:rPr sz="1000" b="1" spc="-5" dirty="0">
                <a:latin typeface="Calibri"/>
                <a:cs typeface="Calibri"/>
              </a:rPr>
              <a:t>110</a:t>
            </a:r>
            <a:endParaRPr sz="1000">
              <a:latin typeface="Calibri"/>
              <a:cs typeface="Calibri"/>
            </a:endParaRPr>
          </a:p>
        </p:txBody>
      </p:sp>
      <p:sp>
        <p:nvSpPr>
          <p:cNvPr id="3" name="object 3"/>
          <p:cNvSpPr txBox="1"/>
          <p:nvPr/>
        </p:nvSpPr>
        <p:spPr>
          <a:xfrm>
            <a:off x="888424" y="570066"/>
            <a:ext cx="5782310" cy="180848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Only a few </a:t>
            </a:r>
            <a:r>
              <a:rPr sz="1200" dirty="0">
                <a:latin typeface="Calibri"/>
                <a:cs typeface="Calibri"/>
              </a:rPr>
              <a:t>ideas </a:t>
            </a:r>
            <a:r>
              <a:rPr sz="1200" spc="-5" dirty="0">
                <a:latin typeface="Calibri"/>
                <a:cs typeface="Calibri"/>
              </a:rPr>
              <a:t>prove to </a:t>
            </a:r>
            <a:r>
              <a:rPr sz="1200" dirty="0">
                <a:latin typeface="Calibri"/>
                <a:cs typeface="Calibri"/>
              </a:rPr>
              <a:t>be </a:t>
            </a:r>
            <a:r>
              <a:rPr sz="1200" spc="-5" dirty="0">
                <a:latin typeface="Calibri"/>
                <a:cs typeface="Calibri"/>
              </a:rPr>
              <a:t>inventions, </a:t>
            </a:r>
            <a:r>
              <a:rPr sz="1200" dirty="0">
                <a:latin typeface="Calibri"/>
                <a:cs typeface="Calibri"/>
              </a:rPr>
              <a:t>even </a:t>
            </a:r>
            <a:r>
              <a:rPr sz="1200" spc="-5" dirty="0">
                <a:latin typeface="Calibri"/>
                <a:cs typeface="Calibri"/>
              </a:rPr>
              <a:t>fewer become innovations. Among many ideas  only a small part passes over to </a:t>
            </a:r>
            <a:r>
              <a:rPr sz="1200" dirty="0">
                <a:latin typeface="Calibri"/>
                <a:cs typeface="Calibri"/>
              </a:rPr>
              <a:t>the </a:t>
            </a:r>
            <a:r>
              <a:rPr sz="1200" spc="-5" dirty="0">
                <a:latin typeface="Calibri"/>
                <a:cs typeface="Calibri"/>
              </a:rPr>
              <a:t>phase </a:t>
            </a:r>
            <a:r>
              <a:rPr sz="1200" spc="-10" dirty="0">
                <a:latin typeface="Calibri"/>
                <a:cs typeface="Calibri"/>
              </a:rPr>
              <a:t>of </a:t>
            </a:r>
            <a:r>
              <a:rPr sz="1200" spc="-5" dirty="0">
                <a:latin typeface="Calibri"/>
                <a:cs typeface="Calibri"/>
              </a:rPr>
              <a:t>development and production. Among all  technical novelties which have already appeared on </a:t>
            </a:r>
            <a:r>
              <a:rPr sz="1200" dirty="0">
                <a:latin typeface="Calibri"/>
                <a:cs typeface="Calibri"/>
              </a:rPr>
              <a:t>the </a:t>
            </a:r>
            <a:r>
              <a:rPr sz="1200" spc="-5" dirty="0">
                <a:latin typeface="Calibri"/>
                <a:cs typeface="Calibri"/>
              </a:rPr>
              <a:t>market, only a quarter of them  “survived”. </a:t>
            </a:r>
            <a:r>
              <a:rPr sz="1200" spc="-10" dirty="0">
                <a:latin typeface="Calibri"/>
                <a:cs typeface="Calibri"/>
              </a:rPr>
              <a:t>It </a:t>
            </a:r>
            <a:r>
              <a:rPr sz="1200" spc="-5" dirty="0">
                <a:latin typeface="Calibri"/>
                <a:cs typeface="Calibri"/>
              </a:rPr>
              <a:t>is thus necessary </a:t>
            </a:r>
            <a:r>
              <a:rPr sz="1200" dirty="0">
                <a:latin typeface="Calibri"/>
                <a:cs typeface="Calibri"/>
              </a:rPr>
              <a:t>to </a:t>
            </a:r>
            <a:r>
              <a:rPr sz="1200" spc="-5" dirty="0">
                <a:latin typeface="Calibri"/>
                <a:cs typeface="Calibri"/>
              </a:rPr>
              <a:t>have as many ideas as possible </a:t>
            </a:r>
            <a:r>
              <a:rPr sz="1200" spc="-10" dirty="0">
                <a:latin typeface="Calibri"/>
                <a:cs typeface="Calibri"/>
              </a:rPr>
              <a:t>at </a:t>
            </a:r>
            <a:r>
              <a:rPr sz="1200" spc="-5" dirty="0">
                <a:latin typeface="Calibri"/>
                <a:cs typeface="Calibri"/>
              </a:rPr>
              <a:t>our disposal </a:t>
            </a:r>
            <a:r>
              <a:rPr sz="1200" spc="-10" dirty="0">
                <a:latin typeface="Calibri"/>
                <a:cs typeface="Calibri"/>
              </a:rPr>
              <a:t>in </a:t>
            </a:r>
            <a:r>
              <a:rPr sz="1200" spc="-5" dirty="0">
                <a:latin typeface="Calibri"/>
                <a:cs typeface="Calibri"/>
              </a:rPr>
              <a:t>order </a:t>
            </a:r>
            <a:r>
              <a:rPr sz="1200" dirty="0">
                <a:latin typeface="Calibri"/>
                <a:cs typeface="Calibri"/>
              </a:rPr>
              <a:t>to  </a:t>
            </a:r>
            <a:r>
              <a:rPr sz="1200" spc="-5" dirty="0">
                <a:latin typeface="Calibri"/>
                <a:cs typeface="Calibri"/>
              </a:rPr>
              <a:t>select </a:t>
            </a:r>
            <a:r>
              <a:rPr sz="1200" dirty="0">
                <a:latin typeface="Calibri"/>
                <a:cs typeface="Calibri"/>
              </a:rPr>
              <a:t>the</a:t>
            </a:r>
            <a:r>
              <a:rPr sz="1200" spc="-5" dirty="0">
                <a:latin typeface="Calibri"/>
                <a:cs typeface="Calibri"/>
              </a:rPr>
              <a:t> best.</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8.2.1 The need for</a:t>
            </a:r>
            <a:r>
              <a:rPr sz="1200" b="1" spc="25" dirty="0">
                <a:latin typeface="Calibri"/>
                <a:cs typeface="Calibri"/>
              </a:rPr>
              <a:t> </a:t>
            </a:r>
            <a:r>
              <a:rPr sz="1200" b="1" spc="-5" dirty="0">
                <a:latin typeface="Calibri"/>
                <a:cs typeface="Calibri"/>
              </a:rPr>
              <a:t>assessment</a:t>
            </a:r>
            <a:endParaRPr sz="1200">
              <a:latin typeface="Calibri"/>
              <a:cs typeface="Calibri"/>
            </a:endParaRPr>
          </a:p>
        </p:txBody>
      </p:sp>
      <p:sp>
        <p:nvSpPr>
          <p:cNvPr id="4" name="object 4"/>
          <p:cNvSpPr/>
          <p:nvPr/>
        </p:nvSpPr>
        <p:spPr>
          <a:xfrm>
            <a:off x="996368" y="2561122"/>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0" y="5717709"/>
            <a:ext cx="5841365" cy="4241800"/>
          </a:xfrm>
          <a:prstGeom prst="rect">
            <a:avLst/>
          </a:prstGeom>
        </p:spPr>
        <p:txBody>
          <a:bodyPr vert="horz" wrap="square" lIns="0" tIns="9525" rIns="0" bIns="0" rtlCol="0">
            <a:spAutoFit/>
          </a:bodyPr>
          <a:lstStyle/>
          <a:p>
            <a:pPr marL="12700" marR="5080" indent="641350">
              <a:lnSpc>
                <a:spcPct val="101699"/>
              </a:lnSpc>
              <a:spcBef>
                <a:spcPts val="75"/>
              </a:spcBef>
            </a:pPr>
            <a:r>
              <a:rPr sz="1200" b="1" i="1" spc="-5" dirty="0">
                <a:latin typeface="Calibri"/>
                <a:cs typeface="Calibri"/>
              </a:rPr>
              <a:t>By innovating, </a:t>
            </a:r>
            <a:r>
              <a:rPr sz="1200" b="1" i="1" dirty="0">
                <a:latin typeface="Calibri"/>
                <a:cs typeface="Calibri"/>
              </a:rPr>
              <a:t>we </a:t>
            </a:r>
            <a:r>
              <a:rPr sz="1200" b="1" i="1" spc="-5" dirty="0">
                <a:latin typeface="Calibri"/>
                <a:cs typeface="Calibri"/>
              </a:rPr>
              <a:t>follow development. </a:t>
            </a:r>
            <a:r>
              <a:rPr sz="1200" spc="-5" dirty="0">
                <a:latin typeface="Calibri"/>
                <a:cs typeface="Calibri"/>
              </a:rPr>
              <a:t>When we follow </a:t>
            </a:r>
            <a:r>
              <a:rPr sz="1200" dirty="0">
                <a:latin typeface="Calibri"/>
                <a:cs typeface="Calibri"/>
              </a:rPr>
              <a:t>the </a:t>
            </a:r>
            <a:r>
              <a:rPr sz="1200" spc="-5" dirty="0">
                <a:latin typeface="Calibri"/>
                <a:cs typeface="Calibri"/>
              </a:rPr>
              <a:t>development  enforced </a:t>
            </a:r>
            <a:r>
              <a:rPr sz="1200" dirty="0">
                <a:latin typeface="Calibri"/>
                <a:cs typeface="Calibri"/>
              </a:rPr>
              <a:t>by </a:t>
            </a:r>
            <a:r>
              <a:rPr sz="1200" spc="-5" dirty="0">
                <a:latin typeface="Calibri"/>
                <a:cs typeface="Calibri"/>
              </a:rPr>
              <a:t>a stronger competition, we only follow </a:t>
            </a:r>
            <a:r>
              <a:rPr sz="1200" dirty="0">
                <a:latin typeface="Calibri"/>
                <a:cs typeface="Calibri"/>
              </a:rPr>
              <a:t>the </a:t>
            </a:r>
            <a:r>
              <a:rPr sz="1200" spc="-5" dirty="0">
                <a:latin typeface="Calibri"/>
                <a:cs typeface="Calibri"/>
              </a:rPr>
              <a:t>said competition and thus preserve  our market share. When </a:t>
            </a:r>
            <a:r>
              <a:rPr sz="1200" dirty="0">
                <a:latin typeface="Calibri"/>
                <a:cs typeface="Calibri"/>
              </a:rPr>
              <a:t>failing to do </a:t>
            </a:r>
            <a:r>
              <a:rPr sz="1200" spc="-5" dirty="0">
                <a:latin typeface="Calibri"/>
                <a:cs typeface="Calibri"/>
              </a:rPr>
              <a:t>so, our market share starts decreasing gradually. A more  precise assessment proves</a:t>
            </a:r>
            <a:r>
              <a:rPr sz="1200" spc="20" dirty="0">
                <a:latin typeface="Calibri"/>
                <a:cs typeface="Calibri"/>
              </a:rPr>
              <a:t> </a:t>
            </a:r>
            <a:r>
              <a:rPr sz="1200" spc="-5" dirty="0">
                <a:latin typeface="Calibri"/>
                <a:cs typeface="Calibri"/>
              </a:rPr>
              <a:t>impossible.</a:t>
            </a:r>
            <a:endParaRPr sz="1200">
              <a:latin typeface="Calibri"/>
              <a:cs typeface="Calibri"/>
            </a:endParaRPr>
          </a:p>
          <a:p>
            <a:pPr marL="12700">
              <a:lnSpc>
                <a:spcPct val="100000"/>
              </a:lnSpc>
              <a:spcBef>
                <a:spcPts val="25"/>
              </a:spcBef>
            </a:pPr>
            <a:r>
              <a:rPr sz="1200" b="1" i="1" spc="-5" dirty="0">
                <a:latin typeface="Calibri"/>
                <a:cs typeface="Calibri"/>
              </a:rPr>
              <a:t>Results are long-term. </a:t>
            </a:r>
            <a:r>
              <a:rPr sz="1200" spc="-5" dirty="0">
                <a:latin typeface="Calibri"/>
                <a:cs typeface="Calibri"/>
              </a:rPr>
              <a:t>Example: </a:t>
            </a:r>
            <a:r>
              <a:rPr sz="1200" dirty="0">
                <a:latin typeface="Calibri"/>
                <a:cs typeface="Calibri"/>
              </a:rPr>
              <a:t>by </a:t>
            </a:r>
            <a:r>
              <a:rPr sz="1200" spc="-5" dirty="0">
                <a:latin typeface="Calibri"/>
                <a:cs typeface="Calibri"/>
              </a:rPr>
              <a:t>innovating, the company builds positive</a:t>
            </a:r>
            <a:r>
              <a:rPr sz="1200" spc="60" dirty="0">
                <a:latin typeface="Calibri"/>
                <a:cs typeface="Calibri"/>
              </a:rPr>
              <a:t> </a:t>
            </a:r>
            <a:r>
              <a:rPr sz="1200" spc="-5" dirty="0">
                <a:latin typeface="Calibri"/>
                <a:cs typeface="Calibri"/>
              </a:rPr>
              <a:t>image</a:t>
            </a:r>
            <a:endParaRPr sz="1200">
              <a:latin typeface="Calibri"/>
              <a:cs typeface="Calibri"/>
            </a:endParaRPr>
          </a:p>
          <a:p>
            <a:pPr marL="12700" marR="36830">
              <a:lnSpc>
                <a:spcPct val="101699"/>
              </a:lnSpc>
              <a:spcBef>
                <a:spcPts val="10"/>
              </a:spcBef>
            </a:pPr>
            <a:r>
              <a:rPr sz="1200" spc="-5" dirty="0">
                <a:latin typeface="Calibri"/>
                <a:cs typeface="Calibri"/>
              </a:rPr>
              <a:t>(contemporaneousness, </a:t>
            </a:r>
            <a:r>
              <a:rPr sz="1200" dirty="0">
                <a:latin typeface="Calibri"/>
                <a:cs typeface="Calibri"/>
              </a:rPr>
              <a:t>trust </a:t>
            </a:r>
            <a:r>
              <a:rPr sz="1200" spc="-5" dirty="0">
                <a:latin typeface="Calibri"/>
                <a:cs typeface="Calibri"/>
              </a:rPr>
              <a:t>in the company and </a:t>
            </a:r>
            <a:r>
              <a:rPr sz="1200" dirty="0">
                <a:latin typeface="Calibri"/>
                <a:cs typeface="Calibri"/>
              </a:rPr>
              <a:t>its </a:t>
            </a:r>
            <a:r>
              <a:rPr sz="1200" spc="-5" dirty="0">
                <a:latin typeface="Calibri"/>
                <a:cs typeface="Calibri"/>
              </a:rPr>
              <a:t>products is established, the buyer is  prepared </a:t>
            </a:r>
            <a:r>
              <a:rPr sz="1200" dirty="0">
                <a:latin typeface="Calibri"/>
                <a:cs typeface="Calibri"/>
              </a:rPr>
              <a:t>to </a:t>
            </a:r>
            <a:r>
              <a:rPr sz="1200" spc="-5" dirty="0">
                <a:latin typeface="Calibri"/>
                <a:cs typeface="Calibri"/>
              </a:rPr>
              <a:t>pay more) which indirectly and </a:t>
            </a:r>
            <a:r>
              <a:rPr sz="1200" spc="-10" dirty="0">
                <a:latin typeface="Calibri"/>
                <a:cs typeface="Calibri"/>
              </a:rPr>
              <a:t>in </a:t>
            </a:r>
            <a:r>
              <a:rPr sz="1200" dirty="0">
                <a:latin typeface="Calibri"/>
                <a:cs typeface="Calibri"/>
              </a:rPr>
              <a:t>the long </a:t>
            </a:r>
            <a:r>
              <a:rPr sz="1200" spc="-5" dirty="0">
                <a:latin typeface="Calibri"/>
                <a:cs typeface="Calibri"/>
              </a:rPr>
              <a:t>run influences on the business</a:t>
            </a:r>
            <a:r>
              <a:rPr sz="1200" spc="155" dirty="0">
                <a:latin typeface="Calibri"/>
                <a:cs typeface="Calibri"/>
              </a:rPr>
              <a:t> </a:t>
            </a:r>
            <a:r>
              <a:rPr sz="1200" spc="-5" dirty="0">
                <a:latin typeface="Calibri"/>
                <a:cs typeface="Calibri"/>
              </a:rPr>
              <a:t>results.</a:t>
            </a:r>
            <a:endParaRPr sz="1200">
              <a:latin typeface="Calibri"/>
              <a:cs typeface="Calibri"/>
            </a:endParaRPr>
          </a:p>
          <a:p>
            <a:pPr marL="12700" marR="292100" algn="just">
              <a:lnSpc>
                <a:spcPct val="101699"/>
              </a:lnSpc>
              <a:spcBef>
                <a:spcPts val="994"/>
              </a:spcBef>
            </a:pPr>
            <a:r>
              <a:rPr sz="1200" b="1" i="1" spc="-5" dirty="0">
                <a:latin typeface="Calibri"/>
                <a:cs typeface="Calibri"/>
              </a:rPr>
              <a:t>Opening of new posts. </a:t>
            </a:r>
            <a:r>
              <a:rPr sz="1200" spc="-5" dirty="0">
                <a:latin typeface="Calibri"/>
                <a:cs typeface="Calibri"/>
              </a:rPr>
              <a:t>Innovation fails </a:t>
            </a:r>
            <a:r>
              <a:rPr sz="1200" dirty="0">
                <a:latin typeface="Calibri"/>
                <a:cs typeface="Calibri"/>
              </a:rPr>
              <a:t>to </a:t>
            </a:r>
            <a:r>
              <a:rPr sz="1200" spc="-5" dirty="0">
                <a:latin typeface="Calibri"/>
                <a:cs typeface="Calibri"/>
              </a:rPr>
              <a:t>bring considerable profits yet represents a new  possibility </a:t>
            </a:r>
            <a:r>
              <a:rPr sz="1200" spc="-10" dirty="0">
                <a:latin typeface="Calibri"/>
                <a:cs typeface="Calibri"/>
              </a:rPr>
              <a:t>of </a:t>
            </a:r>
            <a:r>
              <a:rPr sz="1200" spc="-5" dirty="0">
                <a:latin typeface="Calibri"/>
                <a:cs typeface="Calibri"/>
              </a:rPr>
              <a:t>recruitment. This is particularly important </a:t>
            </a:r>
            <a:r>
              <a:rPr sz="1200" spc="-10" dirty="0">
                <a:latin typeface="Calibri"/>
                <a:cs typeface="Calibri"/>
              </a:rPr>
              <a:t>in </a:t>
            </a:r>
            <a:r>
              <a:rPr sz="1200" spc="-5" dirty="0">
                <a:latin typeface="Calibri"/>
                <a:cs typeface="Calibri"/>
              </a:rPr>
              <a:t>case of self-employment and </a:t>
            </a:r>
            <a:r>
              <a:rPr sz="1200" spc="-10" dirty="0">
                <a:latin typeface="Calibri"/>
                <a:cs typeface="Calibri"/>
              </a:rPr>
              <a:t>in  </a:t>
            </a:r>
            <a:r>
              <a:rPr sz="1200" spc="-5" dirty="0">
                <a:latin typeface="Calibri"/>
                <a:cs typeface="Calibri"/>
              </a:rPr>
              <a:t>regions where employment is hard </a:t>
            </a:r>
            <a:r>
              <a:rPr sz="1200" dirty="0">
                <a:latin typeface="Calibri"/>
                <a:cs typeface="Calibri"/>
              </a:rPr>
              <a:t>to</a:t>
            </a:r>
            <a:r>
              <a:rPr sz="1200" spc="10" dirty="0">
                <a:latin typeface="Calibri"/>
                <a:cs typeface="Calibri"/>
              </a:rPr>
              <a:t> </a:t>
            </a:r>
            <a:r>
              <a:rPr sz="1200" spc="-5" dirty="0">
                <a:latin typeface="Calibri"/>
                <a:cs typeface="Calibri"/>
              </a:rPr>
              <a:t>find.</a:t>
            </a:r>
            <a:endParaRPr sz="1200">
              <a:latin typeface="Calibri"/>
              <a:cs typeface="Calibri"/>
            </a:endParaRPr>
          </a:p>
          <a:p>
            <a:pPr marL="12700" marR="371475">
              <a:lnSpc>
                <a:spcPct val="101699"/>
              </a:lnSpc>
              <a:spcBef>
                <a:spcPts val="1005"/>
              </a:spcBef>
            </a:pPr>
            <a:r>
              <a:rPr sz="1200" b="1" i="1" spc="-5" dirty="0">
                <a:latin typeface="Calibri"/>
                <a:cs typeface="Calibri"/>
              </a:rPr>
              <a:t>Results are related </a:t>
            </a:r>
            <a:r>
              <a:rPr sz="1200" b="1" i="1" dirty="0">
                <a:latin typeface="Calibri"/>
                <a:cs typeface="Calibri"/>
              </a:rPr>
              <a:t>to </a:t>
            </a:r>
            <a:r>
              <a:rPr sz="1200" b="1" i="1" spc="-5" dirty="0">
                <a:latin typeface="Calibri"/>
                <a:cs typeface="Calibri"/>
              </a:rPr>
              <a:t>further development. </a:t>
            </a:r>
            <a:r>
              <a:rPr sz="1200" spc="-5" dirty="0">
                <a:latin typeface="Calibri"/>
                <a:cs typeface="Calibri"/>
              </a:rPr>
              <a:t>The basic </a:t>
            </a:r>
            <a:r>
              <a:rPr sz="1200" dirty="0">
                <a:latin typeface="Calibri"/>
                <a:cs typeface="Calibri"/>
              </a:rPr>
              <a:t>idea </a:t>
            </a:r>
            <a:r>
              <a:rPr sz="1200" spc="-5" dirty="0">
                <a:latin typeface="Calibri"/>
                <a:cs typeface="Calibri"/>
              </a:rPr>
              <a:t>is great </a:t>
            </a:r>
            <a:r>
              <a:rPr sz="1200" spc="-10" dirty="0">
                <a:latin typeface="Calibri"/>
                <a:cs typeface="Calibri"/>
              </a:rPr>
              <a:t>yet </a:t>
            </a:r>
            <a:r>
              <a:rPr sz="1200" spc="-5" dirty="0">
                <a:latin typeface="Calibri"/>
                <a:cs typeface="Calibri"/>
              </a:rPr>
              <a:t>not necessarily  applicable. Providing the company succeeds in developing the basic idea to the </a:t>
            </a:r>
            <a:r>
              <a:rPr sz="1200" dirty="0">
                <a:latin typeface="Calibri"/>
                <a:cs typeface="Calibri"/>
              </a:rPr>
              <a:t>phase </a:t>
            </a:r>
            <a:r>
              <a:rPr sz="1200" spc="-10" dirty="0">
                <a:latin typeface="Calibri"/>
                <a:cs typeface="Calibri"/>
              </a:rPr>
              <a:t>of  </a:t>
            </a:r>
            <a:r>
              <a:rPr sz="1200" spc="-5" dirty="0">
                <a:latin typeface="Calibri"/>
                <a:cs typeface="Calibri"/>
              </a:rPr>
              <a:t>useful value via creating </a:t>
            </a:r>
            <a:r>
              <a:rPr sz="1200" dirty="0">
                <a:latin typeface="Calibri"/>
                <a:cs typeface="Calibri"/>
              </a:rPr>
              <a:t>new ideas, </a:t>
            </a:r>
            <a:r>
              <a:rPr sz="1200" spc="-5" dirty="0">
                <a:latin typeface="Calibri"/>
                <a:cs typeface="Calibri"/>
              </a:rPr>
              <a:t>the original idea shall </a:t>
            </a:r>
            <a:r>
              <a:rPr sz="1200" dirty="0">
                <a:latin typeface="Calibri"/>
                <a:cs typeface="Calibri"/>
              </a:rPr>
              <a:t>be</a:t>
            </a:r>
            <a:r>
              <a:rPr sz="1200" spc="35" dirty="0">
                <a:latin typeface="Calibri"/>
                <a:cs typeface="Calibri"/>
              </a:rPr>
              <a:t> </a:t>
            </a:r>
            <a:r>
              <a:rPr sz="1200" spc="-5" dirty="0">
                <a:latin typeface="Calibri"/>
                <a:cs typeface="Calibri"/>
              </a:rPr>
              <a:t>successful.</a:t>
            </a:r>
            <a:endParaRPr sz="1200">
              <a:latin typeface="Calibri"/>
              <a:cs typeface="Calibri"/>
            </a:endParaRPr>
          </a:p>
          <a:p>
            <a:pPr marL="12700" marR="264160">
              <a:lnSpc>
                <a:spcPct val="101699"/>
              </a:lnSpc>
              <a:spcBef>
                <a:spcPts val="994"/>
              </a:spcBef>
            </a:pPr>
            <a:r>
              <a:rPr sz="1200" b="1" i="1" spc="-5" dirty="0">
                <a:latin typeface="Calibri"/>
                <a:cs typeface="Calibri"/>
              </a:rPr>
              <a:t>Results are not directly financial. </a:t>
            </a:r>
            <a:r>
              <a:rPr sz="1200" spc="-5" dirty="0">
                <a:latin typeface="Calibri"/>
                <a:cs typeface="Calibri"/>
              </a:rPr>
              <a:t>Such example arises with ecological awareness </a:t>
            </a:r>
            <a:r>
              <a:rPr sz="1200" spc="-10" dirty="0">
                <a:latin typeface="Calibri"/>
                <a:cs typeface="Calibri"/>
              </a:rPr>
              <a:t>of  </a:t>
            </a:r>
            <a:r>
              <a:rPr sz="1200" spc="-5" dirty="0">
                <a:latin typeface="Calibri"/>
                <a:cs typeface="Calibri"/>
              </a:rPr>
              <a:t>inhabitants living </a:t>
            </a:r>
            <a:r>
              <a:rPr sz="1200" spc="-10" dirty="0">
                <a:latin typeface="Calibri"/>
                <a:cs typeface="Calibri"/>
              </a:rPr>
              <a:t>in </a:t>
            </a:r>
            <a:r>
              <a:rPr sz="1200" dirty="0">
                <a:latin typeface="Calibri"/>
                <a:cs typeface="Calibri"/>
              </a:rPr>
              <a:t>the </a:t>
            </a:r>
            <a:r>
              <a:rPr sz="1200" spc="-5" dirty="0">
                <a:latin typeface="Calibri"/>
                <a:cs typeface="Calibri"/>
              </a:rPr>
              <a:t>proximity of thermo power plant. </a:t>
            </a:r>
            <a:r>
              <a:rPr sz="1200" dirty="0">
                <a:latin typeface="Calibri"/>
                <a:cs typeface="Calibri"/>
              </a:rPr>
              <a:t>They </a:t>
            </a:r>
            <a:r>
              <a:rPr sz="1200" spc="-5" dirty="0">
                <a:latin typeface="Calibri"/>
                <a:cs typeface="Calibri"/>
              </a:rPr>
              <a:t>put forward claims </a:t>
            </a:r>
            <a:r>
              <a:rPr sz="1200" dirty="0">
                <a:latin typeface="Calibri"/>
                <a:cs typeface="Calibri"/>
              </a:rPr>
              <a:t>for  </a:t>
            </a:r>
            <a:r>
              <a:rPr sz="1200" spc="-5" dirty="0">
                <a:latin typeface="Calibri"/>
                <a:cs typeface="Calibri"/>
              </a:rPr>
              <a:t>cleaning devices. From financial point of view, </a:t>
            </a:r>
            <a:r>
              <a:rPr sz="1200" spc="-10" dirty="0">
                <a:latin typeface="Calibri"/>
                <a:cs typeface="Calibri"/>
              </a:rPr>
              <a:t>the </a:t>
            </a:r>
            <a:r>
              <a:rPr sz="1200" spc="-5" dirty="0">
                <a:latin typeface="Calibri"/>
                <a:cs typeface="Calibri"/>
              </a:rPr>
              <a:t>investment represents clear costs </a:t>
            </a:r>
            <a:r>
              <a:rPr sz="1200" spc="-10" dirty="0">
                <a:latin typeface="Calibri"/>
                <a:cs typeface="Calibri"/>
              </a:rPr>
              <a:t>yet it  </a:t>
            </a:r>
            <a:r>
              <a:rPr sz="1200" dirty="0">
                <a:latin typeface="Calibri"/>
                <a:cs typeface="Calibri"/>
              </a:rPr>
              <a:t>depends </a:t>
            </a:r>
            <a:r>
              <a:rPr sz="1200" spc="-5" dirty="0">
                <a:latin typeface="Calibri"/>
                <a:cs typeface="Calibri"/>
              </a:rPr>
              <a:t>on the company’s innovativeness what these costs shall amount </a:t>
            </a:r>
            <a:r>
              <a:rPr sz="1200" dirty="0">
                <a:latin typeface="Calibri"/>
                <a:cs typeface="Calibri"/>
              </a:rPr>
              <a:t>to. </a:t>
            </a:r>
            <a:r>
              <a:rPr sz="1200" spc="-5" dirty="0">
                <a:latin typeface="Calibri"/>
                <a:cs typeface="Calibri"/>
              </a:rPr>
              <a:t>They are  financially compared </a:t>
            </a:r>
            <a:r>
              <a:rPr sz="1200" dirty="0">
                <a:latin typeface="Calibri"/>
                <a:cs typeface="Calibri"/>
              </a:rPr>
              <a:t>to </a:t>
            </a:r>
            <a:r>
              <a:rPr sz="1200" spc="-5" dirty="0">
                <a:latin typeface="Calibri"/>
                <a:cs typeface="Calibri"/>
              </a:rPr>
              <a:t>the costs of ending the operations, and</a:t>
            </a:r>
            <a:r>
              <a:rPr sz="1200" spc="40" dirty="0">
                <a:latin typeface="Calibri"/>
                <a:cs typeface="Calibri"/>
              </a:rPr>
              <a:t> </a:t>
            </a:r>
            <a:r>
              <a:rPr sz="1200" spc="-5" dirty="0">
                <a:latin typeface="Calibri"/>
                <a:cs typeface="Calibri"/>
              </a:rPr>
              <a:t>similar.</a:t>
            </a:r>
            <a:endParaRPr sz="1200">
              <a:latin typeface="Calibri"/>
              <a:cs typeface="Calibri"/>
            </a:endParaRPr>
          </a:p>
          <a:p>
            <a:pPr>
              <a:lnSpc>
                <a:spcPct val="100000"/>
              </a:lnSpc>
            </a:pPr>
            <a:endParaRPr sz="1200">
              <a:latin typeface="Calibri"/>
              <a:cs typeface="Calibri"/>
            </a:endParaRPr>
          </a:p>
          <a:p>
            <a:pPr>
              <a:lnSpc>
                <a:spcPct val="100000"/>
              </a:lnSpc>
              <a:spcBef>
                <a:spcPts val="35"/>
              </a:spcBef>
            </a:pPr>
            <a:endParaRPr sz="950">
              <a:latin typeface="Calibri"/>
              <a:cs typeface="Calibri"/>
            </a:endParaRPr>
          </a:p>
          <a:p>
            <a:pPr marR="118745" algn="r">
              <a:lnSpc>
                <a:spcPct val="100000"/>
              </a:lnSpc>
            </a:pPr>
            <a:r>
              <a:rPr sz="1000" b="1" spc="-5" dirty="0">
                <a:latin typeface="Calibri"/>
                <a:cs typeface="Calibri"/>
              </a:rPr>
              <a:t>111</a:t>
            </a:r>
            <a:endParaRPr sz="1000">
              <a:latin typeface="Calibri"/>
              <a:cs typeface="Calibri"/>
            </a:endParaRPr>
          </a:p>
        </p:txBody>
      </p:sp>
      <p:sp>
        <p:nvSpPr>
          <p:cNvPr id="3" name="object 3"/>
          <p:cNvSpPr txBox="1"/>
          <p:nvPr/>
        </p:nvSpPr>
        <p:spPr>
          <a:xfrm>
            <a:off x="816802" y="570066"/>
            <a:ext cx="5837555" cy="460819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13360">
              <a:lnSpc>
                <a:spcPct val="101699"/>
              </a:lnSpc>
            </a:pPr>
            <a:r>
              <a:rPr sz="1200" spc="-5" dirty="0">
                <a:latin typeface="Calibri"/>
                <a:cs typeface="Calibri"/>
              </a:rPr>
              <a:t>Typical example </a:t>
            </a:r>
            <a:r>
              <a:rPr sz="1200" spc="-10" dirty="0">
                <a:latin typeface="Calibri"/>
                <a:cs typeface="Calibri"/>
              </a:rPr>
              <a:t>of </a:t>
            </a:r>
            <a:r>
              <a:rPr sz="1200" spc="-5" dirty="0">
                <a:latin typeface="Calibri"/>
                <a:cs typeface="Calibri"/>
              </a:rPr>
              <a:t>such type are innovations </a:t>
            </a:r>
            <a:r>
              <a:rPr sz="1200" spc="-10" dirty="0">
                <a:latin typeface="Calibri"/>
                <a:cs typeface="Calibri"/>
              </a:rPr>
              <a:t>where </a:t>
            </a:r>
            <a:r>
              <a:rPr sz="1200" dirty="0">
                <a:latin typeface="Calibri"/>
                <a:cs typeface="Calibri"/>
              </a:rPr>
              <a:t>by </a:t>
            </a:r>
            <a:r>
              <a:rPr sz="1200" spc="-5" dirty="0">
                <a:latin typeface="Calibri"/>
                <a:cs typeface="Calibri"/>
              </a:rPr>
              <a:t>changing the existing process (for  example production) we are able </a:t>
            </a:r>
            <a:r>
              <a:rPr sz="1200" dirty="0">
                <a:latin typeface="Calibri"/>
                <a:cs typeface="Calibri"/>
              </a:rPr>
              <a:t>to </a:t>
            </a:r>
            <a:r>
              <a:rPr sz="1200" spc="-5" dirty="0">
                <a:latin typeface="Calibri"/>
                <a:cs typeface="Calibri"/>
              </a:rPr>
              <a:t>save raw materials or energy, improve workers  productivity, increase production capacities and quality of the products, reduce number of  rejected units, claims, </a:t>
            </a:r>
            <a:r>
              <a:rPr sz="1200" spc="-10" dirty="0">
                <a:latin typeface="Calibri"/>
                <a:cs typeface="Calibri"/>
              </a:rPr>
              <a:t>stock, </a:t>
            </a:r>
            <a:r>
              <a:rPr sz="1200" spc="-5" dirty="0">
                <a:latin typeface="Calibri"/>
                <a:cs typeface="Calibri"/>
              </a:rPr>
              <a:t>and flow </a:t>
            </a:r>
            <a:r>
              <a:rPr sz="1200" dirty="0">
                <a:latin typeface="Calibri"/>
                <a:cs typeface="Calibri"/>
              </a:rPr>
              <a:t>time, </a:t>
            </a:r>
            <a:r>
              <a:rPr sz="1200" spc="-5" dirty="0">
                <a:latin typeface="Calibri"/>
                <a:cs typeface="Calibri"/>
              </a:rPr>
              <a:t>and</a:t>
            </a:r>
            <a:r>
              <a:rPr sz="1200" spc="25" dirty="0">
                <a:latin typeface="Calibri"/>
                <a:cs typeface="Calibri"/>
              </a:rPr>
              <a:t> </a:t>
            </a:r>
            <a:r>
              <a:rPr sz="1200" spc="-5" dirty="0">
                <a:latin typeface="Calibri"/>
                <a:cs typeface="Calibri"/>
              </a:rPr>
              <a:t>similar.</a:t>
            </a:r>
            <a:endParaRPr sz="1200">
              <a:latin typeface="Calibri"/>
              <a:cs typeface="Calibri"/>
            </a:endParaRPr>
          </a:p>
          <a:p>
            <a:pPr marL="12700" marR="113664" algn="just">
              <a:lnSpc>
                <a:spcPct val="102099"/>
              </a:lnSpc>
              <a:spcBef>
                <a:spcPts val="990"/>
              </a:spcBef>
            </a:pPr>
            <a:r>
              <a:rPr sz="1200" spc="-5" dirty="0">
                <a:latin typeface="Calibri"/>
                <a:cs typeface="Calibri"/>
              </a:rPr>
              <a:t>The other type of inventions is related </a:t>
            </a:r>
            <a:r>
              <a:rPr sz="1200" dirty="0">
                <a:latin typeface="Calibri"/>
                <a:cs typeface="Calibri"/>
              </a:rPr>
              <a:t>to </a:t>
            </a:r>
            <a:r>
              <a:rPr sz="1200" spc="-5" dirty="0">
                <a:latin typeface="Calibri"/>
                <a:cs typeface="Calibri"/>
              </a:rPr>
              <a:t>so-called </a:t>
            </a:r>
            <a:r>
              <a:rPr sz="1200" i="1" spc="-5" dirty="0">
                <a:latin typeface="Calibri"/>
                <a:cs typeface="Calibri"/>
              </a:rPr>
              <a:t>open system </a:t>
            </a:r>
            <a:r>
              <a:rPr sz="1200" spc="-5" dirty="0">
                <a:latin typeface="Calibri"/>
                <a:cs typeface="Calibri"/>
              </a:rPr>
              <a:t>– unknowns prove </a:t>
            </a:r>
            <a:r>
              <a:rPr sz="1200" dirty="0">
                <a:latin typeface="Calibri"/>
                <a:cs typeface="Calibri"/>
              </a:rPr>
              <a:t>to be </a:t>
            </a:r>
            <a:r>
              <a:rPr sz="1200" spc="-5" dirty="0">
                <a:latin typeface="Calibri"/>
                <a:cs typeface="Calibri"/>
              </a:rPr>
              <a:t>too  many in order </a:t>
            </a:r>
            <a:r>
              <a:rPr sz="1200" dirty="0">
                <a:latin typeface="Calibri"/>
                <a:cs typeface="Calibri"/>
              </a:rPr>
              <a:t>to </a:t>
            </a:r>
            <a:r>
              <a:rPr sz="1200" spc="-5" dirty="0">
                <a:latin typeface="Calibri"/>
                <a:cs typeface="Calibri"/>
              </a:rPr>
              <a:t>forecast the effects accurately. </a:t>
            </a:r>
            <a:r>
              <a:rPr sz="1200" dirty="0">
                <a:latin typeface="Calibri"/>
                <a:cs typeface="Calibri"/>
              </a:rPr>
              <a:t>The </a:t>
            </a:r>
            <a:r>
              <a:rPr sz="1200" spc="-5" dirty="0">
                <a:latin typeface="Calibri"/>
                <a:cs typeface="Calibri"/>
              </a:rPr>
              <a:t>assessment </a:t>
            </a:r>
            <a:r>
              <a:rPr sz="1200" spc="-10" dirty="0">
                <a:latin typeface="Calibri"/>
                <a:cs typeface="Calibri"/>
              </a:rPr>
              <a:t>of </a:t>
            </a:r>
            <a:r>
              <a:rPr sz="1200" dirty="0">
                <a:latin typeface="Calibri"/>
                <a:cs typeface="Calibri"/>
              </a:rPr>
              <a:t>the </a:t>
            </a:r>
            <a:r>
              <a:rPr sz="1200" spc="-5" dirty="0">
                <a:latin typeface="Calibri"/>
                <a:cs typeface="Calibri"/>
              </a:rPr>
              <a:t>results proves </a:t>
            </a:r>
            <a:r>
              <a:rPr sz="1200" dirty="0">
                <a:latin typeface="Calibri"/>
                <a:cs typeface="Calibri"/>
              </a:rPr>
              <a:t>to be  </a:t>
            </a:r>
            <a:r>
              <a:rPr sz="1200" spc="-5" dirty="0">
                <a:latin typeface="Calibri"/>
                <a:cs typeface="Calibri"/>
              </a:rPr>
              <a:t>too unreliable since the number of unknowns increases with a level </a:t>
            </a:r>
            <a:r>
              <a:rPr sz="1200" spc="-10" dirty="0">
                <a:latin typeface="Calibri"/>
                <a:cs typeface="Calibri"/>
              </a:rPr>
              <a:t>of</a:t>
            </a:r>
            <a:r>
              <a:rPr sz="1200" spc="80" dirty="0">
                <a:latin typeface="Calibri"/>
                <a:cs typeface="Calibri"/>
              </a:rPr>
              <a:t> </a:t>
            </a:r>
            <a:r>
              <a:rPr sz="1200" spc="-5" dirty="0">
                <a:latin typeface="Calibri"/>
                <a:cs typeface="Calibri"/>
              </a:rPr>
              <a:t>novelty.</a:t>
            </a:r>
            <a:endParaRPr sz="1200">
              <a:latin typeface="Calibri"/>
              <a:cs typeface="Calibri"/>
            </a:endParaRPr>
          </a:p>
          <a:p>
            <a:pPr marL="12700" marR="196215">
              <a:lnSpc>
                <a:spcPct val="101699"/>
              </a:lnSpc>
              <a:spcBef>
                <a:spcPts val="994"/>
              </a:spcBef>
            </a:pPr>
            <a:r>
              <a:rPr sz="1200" spc="-5" dirty="0">
                <a:latin typeface="Calibri"/>
                <a:cs typeface="Calibri"/>
              </a:rPr>
              <a:t>The example illustrates the introduction </a:t>
            </a:r>
            <a:r>
              <a:rPr sz="1200" spc="-10" dirty="0">
                <a:latin typeface="Calibri"/>
                <a:cs typeface="Calibri"/>
              </a:rPr>
              <a:t>of </a:t>
            </a:r>
            <a:r>
              <a:rPr sz="1200" spc="-5" dirty="0">
                <a:latin typeface="Calibri"/>
                <a:cs typeface="Calibri"/>
              </a:rPr>
              <a:t>new </a:t>
            </a:r>
            <a:r>
              <a:rPr sz="1200" dirty="0">
                <a:latin typeface="Calibri"/>
                <a:cs typeface="Calibri"/>
              </a:rPr>
              <a:t>global </a:t>
            </a:r>
            <a:r>
              <a:rPr sz="1200" spc="-5" dirty="0">
                <a:latin typeface="Calibri"/>
                <a:cs typeface="Calibri"/>
              </a:rPr>
              <a:t>mass video system which has visible  advantages in comparison to </a:t>
            </a:r>
            <a:r>
              <a:rPr sz="1200" dirty="0">
                <a:latin typeface="Calibri"/>
                <a:cs typeface="Calibri"/>
              </a:rPr>
              <a:t>the </a:t>
            </a:r>
            <a:r>
              <a:rPr sz="1200" spc="-5" dirty="0">
                <a:latin typeface="Calibri"/>
                <a:cs typeface="Calibri"/>
              </a:rPr>
              <a:t>competition yet also some deficiencies and higher price.  Almost </a:t>
            </a:r>
            <a:r>
              <a:rPr sz="1200" spc="-10" dirty="0">
                <a:latin typeface="Calibri"/>
                <a:cs typeface="Calibri"/>
              </a:rPr>
              <a:t>at </a:t>
            </a:r>
            <a:r>
              <a:rPr sz="1200" spc="-5" dirty="0">
                <a:latin typeface="Calibri"/>
                <a:cs typeface="Calibri"/>
              </a:rPr>
              <a:t>the same time, many </a:t>
            </a:r>
            <a:r>
              <a:rPr sz="1200" dirty="0">
                <a:latin typeface="Calibri"/>
                <a:cs typeface="Calibri"/>
              </a:rPr>
              <a:t>new </a:t>
            </a:r>
            <a:r>
              <a:rPr sz="1200" spc="-5" dirty="0">
                <a:latin typeface="Calibri"/>
                <a:cs typeface="Calibri"/>
              </a:rPr>
              <a:t>producers appear on the market. At the beginning the  buyers </a:t>
            </a:r>
            <a:r>
              <a:rPr sz="1200" spc="-10" dirty="0">
                <a:latin typeface="Calibri"/>
                <a:cs typeface="Calibri"/>
              </a:rPr>
              <a:t>are </a:t>
            </a:r>
            <a:r>
              <a:rPr sz="1200" spc="-5" dirty="0">
                <a:latin typeface="Calibri"/>
                <a:cs typeface="Calibri"/>
              </a:rPr>
              <a:t>still distrustful, only the </a:t>
            </a:r>
            <a:r>
              <a:rPr sz="1200" spc="-10" dirty="0">
                <a:latin typeface="Calibri"/>
                <a:cs typeface="Calibri"/>
              </a:rPr>
              <a:t>most </a:t>
            </a:r>
            <a:r>
              <a:rPr sz="1200" dirty="0">
                <a:latin typeface="Calibri"/>
                <a:cs typeface="Calibri"/>
              </a:rPr>
              <a:t>daring </a:t>
            </a:r>
            <a:r>
              <a:rPr sz="1200" spc="-5" dirty="0">
                <a:latin typeface="Calibri"/>
                <a:cs typeface="Calibri"/>
              </a:rPr>
              <a:t>decide </a:t>
            </a:r>
            <a:r>
              <a:rPr sz="1200" dirty="0">
                <a:latin typeface="Calibri"/>
                <a:cs typeface="Calibri"/>
              </a:rPr>
              <a:t>for </a:t>
            </a:r>
            <a:r>
              <a:rPr sz="1200" spc="-5" dirty="0">
                <a:latin typeface="Calibri"/>
                <a:cs typeface="Calibri"/>
              </a:rPr>
              <a:t>the</a:t>
            </a:r>
            <a:r>
              <a:rPr sz="1200" spc="70" dirty="0">
                <a:latin typeface="Calibri"/>
                <a:cs typeface="Calibri"/>
              </a:rPr>
              <a:t> </a:t>
            </a:r>
            <a:r>
              <a:rPr sz="1200" spc="-5" dirty="0">
                <a:latin typeface="Calibri"/>
                <a:cs typeface="Calibri"/>
              </a:rPr>
              <a:t>purchase.</a:t>
            </a:r>
            <a:endParaRPr sz="1200">
              <a:latin typeface="Calibri"/>
              <a:cs typeface="Calibri"/>
            </a:endParaRPr>
          </a:p>
          <a:p>
            <a:pPr marL="12700" marR="168910">
              <a:lnSpc>
                <a:spcPct val="101699"/>
              </a:lnSpc>
              <a:spcBef>
                <a:spcPts val="1010"/>
              </a:spcBef>
            </a:pPr>
            <a:r>
              <a:rPr sz="1200" spc="-5" dirty="0">
                <a:latin typeface="Calibri"/>
                <a:cs typeface="Calibri"/>
              </a:rPr>
              <a:t>It is widely </a:t>
            </a:r>
            <a:r>
              <a:rPr sz="1200" spc="-10" dirty="0">
                <a:latin typeface="Calibri"/>
                <a:cs typeface="Calibri"/>
              </a:rPr>
              <a:t>known </a:t>
            </a:r>
            <a:r>
              <a:rPr sz="1200" spc="-5" dirty="0">
                <a:latin typeface="Calibri"/>
                <a:cs typeface="Calibri"/>
              </a:rPr>
              <a:t>that after a certain time a standard is formed which squeezes other  products out </a:t>
            </a:r>
            <a:r>
              <a:rPr sz="1200" spc="-10" dirty="0">
                <a:latin typeface="Calibri"/>
                <a:cs typeface="Calibri"/>
              </a:rPr>
              <a:t>of </a:t>
            </a:r>
            <a:r>
              <a:rPr sz="1200" spc="-5" dirty="0">
                <a:latin typeface="Calibri"/>
                <a:cs typeface="Calibri"/>
              </a:rPr>
              <a:t>the market. Which system shall become a standard is still unknown in the  </a:t>
            </a:r>
            <a:r>
              <a:rPr sz="1200" dirty="0">
                <a:latin typeface="Calibri"/>
                <a:cs typeface="Calibri"/>
              </a:rPr>
              <a:t>phase </a:t>
            </a:r>
            <a:r>
              <a:rPr sz="1200" spc="-5" dirty="0">
                <a:latin typeface="Calibri"/>
                <a:cs typeface="Calibri"/>
              </a:rPr>
              <a:t>of development, and depends </a:t>
            </a:r>
            <a:r>
              <a:rPr sz="1200" spc="-10" dirty="0">
                <a:latin typeface="Calibri"/>
                <a:cs typeface="Calibri"/>
              </a:rPr>
              <a:t>on </a:t>
            </a:r>
            <a:r>
              <a:rPr sz="1200" spc="-5" dirty="0">
                <a:latin typeface="Calibri"/>
                <a:cs typeface="Calibri"/>
              </a:rPr>
              <a:t>the quality of </a:t>
            </a:r>
            <a:r>
              <a:rPr sz="1200" dirty="0">
                <a:latin typeface="Calibri"/>
                <a:cs typeface="Calibri"/>
              </a:rPr>
              <a:t>the </a:t>
            </a:r>
            <a:r>
              <a:rPr sz="1200" spc="-5" dirty="0">
                <a:latin typeface="Calibri"/>
                <a:cs typeface="Calibri"/>
              </a:rPr>
              <a:t>product, competition, market,  multinational companies that produce video media, political factors… After the standard is  accepted, a successful company gains larger market share and higher profits (at least in the  first phase when </a:t>
            </a:r>
            <a:r>
              <a:rPr sz="1200" spc="-10" dirty="0">
                <a:latin typeface="Calibri"/>
                <a:cs typeface="Calibri"/>
              </a:rPr>
              <a:t>it </a:t>
            </a:r>
            <a:r>
              <a:rPr sz="1200" spc="-5" dirty="0">
                <a:latin typeface="Calibri"/>
                <a:cs typeface="Calibri"/>
              </a:rPr>
              <a:t>is </a:t>
            </a:r>
            <a:r>
              <a:rPr sz="1200" dirty="0">
                <a:latin typeface="Calibri"/>
                <a:cs typeface="Calibri"/>
              </a:rPr>
              <a:t>the </a:t>
            </a:r>
            <a:r>
              <a:rPr sz="1200" spc="-5" dirty="0">
                <a:latin typeface="Calibri"/>
                <a:cs typeface="Calibri"/>
              </a:rPr>
              <a:t>only one present on the market), yet the others incur greater loss.  Only the </a:t>
            </a:r>
            <a:r>
              <a:rPr sz="1200" spc="-10" dirty="0">
                <a:latin typeface="Calibri"/>
                <a:cs typeface="Calibri"/>
              </a:rPr>
              <a:t>most </a:t>
            </a:r>
            <a:r>
              <a:rPr sz="1200" spc="-5" dirty="0">
                <a:latin typeface="Calibri"/>
                <a:cs typeface="Calibri"/>
              </a:rPr>
              <a:t>successful company has been able </a:t>
            </a:r>
            <a:r>
              <a:rPr sz="1200" dirty="0">
                <a:latin typeface="Calibri"/>
                <a:cs typeface="Calibri"/>
              </a:rPr>
              <a:t>to </a:t>
            </a:r>
            <a:r>
              <a:rPr sz="1200" spc="-5" dirty="0">
                <a:latin typeface="Calibri"/>
                <a:cs typeface="Calibri"/>
              </a:rPr>
              <a:t>turn </a:t>
            </a:r>
            <a:r>
              <a:rPr sz="1200" spc="-10" dirty="0">
                <a:latin typeface="Calibri"/>
                <a:cs typeface="Calibri"/>
              </a:rPr>
              <a:t>an </a:t>
            </a:r>
            <a:r>
              <a:rPr sz="1200" spc="-5" dirty="0">
                <a:latin typeface="Calibri"/>
                <a:cs typeface="Calibri"/>
              </a:rPr>
              <a:t>invention into</a:t>
            </a:r>
            <a:r>
              <a:rPr sz="1200" spc="140" dirty="0">
                <a:latin typeface="Calibri"/>
                <a:cs typeface="Calibri"/>
              </a:rPr>
              <a:t> </a:t>
            </a:r>
            <a:r>
              <a:rPr sz="1200" spc="-5" dirty="0">
                <a:latin typeface="Calibri"/>
                <a:cs typeface="Calibri"/>
              </a:rPr>
              <a:t>innovation.</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pPr>
            <a:r>
              <a:rPr sz="1200" b="1" spc="-5" dirty="0">
                <a:latin typeface="Calibri"/>
                <a:cs typeface="Calibri"/>
              </a:rPr>
              <a:t>8.2.3 Effects </a:t>
            </a:r>
            <a:r>
              <a:rPr sz="1200" b="1" spc="-10" dirty="0">
                <a:latin typeface="Calibri"/>
                <a:cs typeface="Calibri"/>
              </a:rPr>
              <a:t>may </a:t>
            </a:r>
            <a:r>
              <a:rPr sz="1200" b="1" spc="-5" dirty="0">
                <a:latin typeface="Calibri"/>
                <a:cs typeface="Calibri"/>
              </a:rPr>
              <a:t>not </a:t>
            </a:r>
            <a:r>
              <a:rPr sz="1200" b="1" dirty="0">
                <a:latin typeface="Calibri"/>
                <a:cs typeface="Calibri"/>
              </a:rPr>
              <a:t>be </a:t>
            </a:r>
            <a:r>
              <a:rPr sz="1200" b="1" spc="-5" dirty="0">
                <a:latin typeface="Calibri"/>
                <a:cs typeface="Calibri"/>
              </a:rPr>
              <a:t>financially</a:t>
            </a:r>
            <a:r>
              <a:rPr sz="1200" b="1" spc="30" dirty="0">
                <a:latin typeface="Calibri"/>
                <a:cs typeface="Calibri"/>
              </a:rPr>
              <a:t> </a:t>
            </a:r>
            <a:r>
              <a:rPr sz="1200" b="1" spc="-5" dirty="0">
                <a:latin typeface="Calibri"/>
                <a:cs typeface="Calibri"/>
              </a:rPr>
              <a:t>defined</a:t>
            </a:r>
            <a:endParaRPr sz="1200">
              <a:latin typeface="Calibri"/>
              <a:cs typeface="Calibri"/>
            </a:endParaRPr>
          </a:p>
        </p:txBody>
      </p:sp>
      <p:sp>
        <p:nvSpPr>
          <p:cNvPr id="4" name="object 4"/>
          <p:cNvSpPr/>
          <p:nvPr/>
        </p:nvSpPr>
        <p:spPr>
          <a:xfrm>
            <a:off x="923222" y="5362005"/>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2" y="6312012"/>
            <a:ext cx="5828665" cy="364744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Example: Factory of springs, which </a:t>
            </a:r>
            <a:r>
              <a:rPr sz="1200" spc="-10" dirty="0">
                <a:latin typeface="Calibri"/>
                <a:cs typeface="Calibri"/>
              </a:rPr>
              <a:t>are </a:t>
            </a:r>
            <a:r>
              <a:rPr sz="1200" dirty="0">
                <a:latin typeface="Calibri"/>
                <a:cs typeface="Calibri"/>
              </a:rPr>
              <a:t>used </a:t>
            </a:r>
            <a:r>
              <a:rPr sz="1200" spc="-5" dirty="0">
                <a:latin typeface="Calibri"/>
                <a:cs typeface="Calibri"/>
              </a:rPr>
              <a:t>as a component </a:t>
            </a:r>
            <a:r>
              <a:rPr sz="1200" spc="-10" dirty="0">
                <a:latin typeface="Calibri"/>
                <a:cs typeface="Calibri"/>
              </a:rPr>
              <a:t>of </a:t>
            </a:r>
            <a:r>
              <a:rPr sz="1200" spc="-5" dirty="0">
                <a:latin typeface="Calibri"/>
                <a:cs typeface="Calibri"/>
              </a:rPr>
              <a:t>industrial scales,  </a:t>
            </a:r>
            <a:r>
              <a:rPr sz="1200" dirty="0">
                <a:latin typeface="Calibri"/>
                <a:cs typeface="Calibri"/>
              </a:rPr>
              <a:t>decides to </a:t>
            </a:r>
            <a:r>
              <a:rPr sz="1200" spc="-5" dirty="0">
                <a:latin typeface="Calibri"/>
                <a:cs typeface="Calibri"/>
              </a:rPr>
              <a:t>introduce novelty into </a:t>
            </a:r>
            <a:r>
              <a:rPr sz="1200" dirty="0">
                <a:latin typeface="Calibri"/>
                <a:cs typeface="Calibri"/>
              </a:rPr>
              <a:t>its </a:t>
            </a:r>
            <a:r>
              <a:rPr sz="1200" spc="-5" dirty="0">
                <a:latin typeface="Calibri"/>
                <a:cs typeface="Calibri"/>
              </a:rPr>
              <a:t>production. So </a:t>
            </a:r>
            <a:r>
              <a:rPr sz="1200" dirty="0">
                <a:latin typeface="Calibri"/>
                <a:cs typeface="Calibri"/>
              </a:rPr>
              <a:t>far </a:t>
            </a:r>
            <a:r>
              <a:rPr sz="1200" spc="-5" dirty="0">
                <a:latin typeface="Calibri"/>
                <a:cs typeface="Calibri"/>
              </a:rPr>
              <a:t>existing annual production costs  amount </a:t>
            </a:r>
            <a:r>
              <a:rPr sz="1200" dirty="0">
                <a:latin typeface="Calibri"/>
                <a:cs typeface="Calibri"/>
              </a:rPr>
              <a:t>to </a:t>
            </a:r>
            <a:r>
              <a:rPr sz="1200" spc="-5" dirty="0">
                <a:latin typeface="Calibri"/>
                <a:cs typeface="Calibri"/>
              </a:rPr>
              <a:t>€150,000 with 200,000 units produced annually. Due to </a:t>
            </a:r>
            <a:r>
              <a:rPr sz="1200" dirty="0">
                <a:latin typeface="Calibri"/>
                <a:cs typeface="Calibri"/>
              </a:rPr>
              <a:t>the </a:t>
            </a:r>
            <a:r>
              <a:rPr sz="1200" spc="-5" dirty="0">
                <a:latin typeface="Calibri"/>
                <a:cs typeface="Calibri"/>
              </a:rPr>
              <a:t>process of tempering  </a:t>
            </a:r>
            <a:r>
              <a:rPr sz="1200" dirty="0">
                <a:latin typeface="Calibri"/>
                <a:cs typeface="Calibri"/>
              </a:rPr>
              <a:t>the </a:t>
            </a:r>
            <a:r>
              <a:rPr sz="1200" spc="-5" dirty="0">
                <a:latin typeface="Calibri"/>
                <a:cs typeface="Calibri"/>
              </a:rPr>
              <a:t>energy costs </a:t>
            </a:r>
            <a:r>
              <a:rPr sz="1200" dirty="0">
                <a:latin typeface="Calibri"/>
                <a:cs typeface="Calibri"/>
              </a:rPr>
              <a:t>per </a:t>
            </a:r>
            <a:r>
              <a:rPr sz="1200" spc="-5" dirty="0">
                <a:latin typeface="Calibri"/>
                <a:cs typeface="Calibri"/>
              </a:rPr>
              <a:t>unit prove </a:t>
            </a:r>
            <a:r>
              <a:rPr sz="1200" dirty="0">
                <a:latin typeface="Calibri"/>
                <a:cs typeface="Calibri"/>
              </a:rPr>
              <a:t>to </a:t>
            </a:r>
            <a:r>
              <a:rPr sz="1200" spc="-5" dirty="0">
                <a:latin typeface="Calibri"/>
                <a:cs typeface="Calibri"/>
              </a:rPr>
              <a:t>be relatively high and account for 1/3 </a:t>
            </a:r>
            <a:r>
              <a:rPr sz="1200" spc="-10" dirty="0">
                <a:latin typeface="Calibri"/>
                <a:cs typeface="Calibri"/>
              </a:rPr>
              <a:t>of </a:t>
            </a:r>
            <a:r>
              <a:rPr sz="1200" spc="-5" dirty="0">
                <a:latin typeface="Calibri"/>
                <a:cs typeface="Calibri"/>
              </a:rPr>
              <a:t>all costs. Proposed  </a:t>
            </a:r>
            <a:r>
              <a:rPr sz="1200" dirty="0">
                <a:latin typeface="Calibri"/>
                <a:cs typeface="Calibri"/>
              </a:rPr>
              <a:t>novelty </a:t>
            </a:r>
            <a:r>
              <a:rPr sz="1200" spc="-5" dirty="0">
                <a:latin typeface="Calibri"/>
                <a:cs typeface="Calibri"/>
              </a:rPr>
              <a:t>relates </a:t>
            </a:r>
            <a:r>
              <a:rPr sz="1200" dirty="0">
                <a:latin typeface="Calibri"/>
                <a:cs typeface="Calibri"/>
              </a:rPr>
              <a:t>to the </a:t>
            </a:r>
            <a:r>
              <a:rPr sz="1200" spc="-5" dirty="0">
                <a:latin typeface="Calibri"/>
                <a:cs typeface="Calibri"/>
              </a:rPr>
              <a:t>process of heating and cooling, while the calculations show that </a:t>
            </a:r>
            <a:r>
              <a:rPr sz="1200" dirty="0">
                <a:latin typeface="Calibri"/>
                <a:cs typeface="Calibri"/>
              </a:rPr>
              <a:t>by  </a:t>
            </a:r>
            <a:r>
              <a:rPr sz="1200" spc="-5" dirty="0">
                <a:latin typeface="Calibri"/>
                <a:cs typeface="Calibri"/>
              </a:rPr>
              <a:t>introducing an invention, the said costs would lower the </a:t>
            </a:r>
            <a:r>
              <a:rPr sz="1200" dirty="0">
                <a:latin typeface="Calibri"/>
                <a:cs typeface="Calibri"/>
              </a:rPr>
              <a:t>energy </a:t>
            </a:r>
            <a:r>
              <a:rPr sz="1200" spc="-5" dirty="0">
                <a:latin typeface="Calibri"/>
                <a:cs typeface="Calibri"/>
              </a:rPr>
              <a:t>consumption </a:t>
            </a:r>
            <a:r>
              <a:rPr sz="1200" dirty="0">
                <a:latin typeface="Calibri"/>
                <a:cs typeface="Calibri"/>
              </a:rPr>
              <a:t>to </a:t>
            </a:r>
            <a:r>
              <a:rPr sz="1200" spc="-5" dirty="0">
                <a:latin typeface="Calibri"/>
                <a:cs typeface="Calibri"/>
              </a:rPr>
              <a:t>only 40% of  currently existing consumption. The modification requires additional investments </a:t>
            </a:r>
            <a:r>
              <a:rPr sz="1200" spc="-10" dirty="0">
                <a:latin typeface="Calibri"/>
                <a:cs typeface="Calibri"/>
              </a:rPr>
              <a:t>in </a:t>
            </a:r>
            <a:r>
              <a:rPr sz="1200" dirty="0">
                <a:latin typeface="Calibri"/>
                <a:cs typeface="Calibri"/>
              </a:rPr>
              <a:t>the  </a:t>
            </a:r>
            <a:r>
              <a:rPr sz="1200" spc="-5" dirty="0">
                <a:latin typeface="Calibri"/>
                <a:cs typeface="Calibri"/>
              </a:rPr>
              <a:t>amount of €3000. Moreover, changeable costs would rise </a:t>
            </a:r>
            <a:r>
              <a:rPr sz="1200" dirty="0">
                <a:latin typeface="Calibri"/>
                <a:cs typeface="Calibri"/>
              </a:rPr>
              <a:t>to €0.03 </a:t>
            </a:r>
            <a:r>
              <a:rPr sz="1200" spc="-5" dirty="0">
                <a:latin typeface="Calibri"/>
                <a:cs typeface="Calibri"/>
              </a:rPr>
              <a:t>per unit</a:t>
            </a:r>
            <a:r>
              <a:rPr sz="1200" spc="65" dirty="0">
                <a:latin typeface="Calibri"/>
                <a:cs typeface="Calibri"/>
              </a:rPr>
              <a:t> </a:t>
            </a:r>
            <a:r>
              <a:rPr sz="1200" spc="-5" dirty="0">
                <a:latin typeface="Calibri"/>
                <a:cs typeface="Calibri"/>
              </a:rPr>
              <a:t>produced.</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1200">
              <a:latin typeface="Calibri"/>
              <a:cs typeface="Calibri"/>
            </a:endParaRPr>
          </a:p>
          <a:p>
            <a:pPr marL="12700">
              <a:lnSpc>
                <a:spcPct val="100000"/>
              </a:lnSpc>
            </a:pPr>
            <a:r>
              <a:rPr sz="1200" dirty="0">
                <a:latin typeface="Calibri"/>
                <a:cs typeface="Calibri"/>
              </a:rPr>
              <a:t>Let us </a:t>
            </a:r>
            <a:r>
              <a:rPr sz="1200" spc="-5" dirty="0">
                <a:latin typeface="Calibri"/>
                <a:cs typeface="Calibri"/>
              </a:rPr>
              <a:t>define all fundamental elements which influence the</a:t>
            </a:r>
            <a:r>
              <a:rPr sz="1200" spc="30" dirty="0">
                <a:latin typeface="Calibri"/>
                <a:cs typeface="Calibri"/>
              </a:rPr>
              <a:t> </a:t>
            </a:r>
            <a:r>
              <a:rPr sz="1200" spc="-5" dirty="0">
                <a:latin typeface="Calibri"/>
                <a:cs typeface="Calibri"/>
              </a:rPr>
              <a:t>decision:</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annual production costs:</a:t>
            </a:r>
            <a:r>
              <a:rPr sz="1200" spc="15" dirty="0">
                <a:latin typeface="Calibri"/>
                <a:cs typeface="Calibri"/>
              </a:rPr>
              <a:t> </a:t>
            </a:r>
            <a:r>
              <a:rPr sz="1200" spc="-5" dirty="0">
                <a:latin typeface="Calibri"/>
                <a:cs typeface="Calibri"/>
              </a:rPr>
              <a:t>€150,000,</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annual production: </a:t>
            </a:r>
            <a:r>
              <a:rPr sz="1200" dirty="0">
                <a:latin typeface="Calibri"/>
                <a:cs typeface="Calibri"/>
              </a:rPr>
              <a:t>200,000 </a:t>
            </a:r>
            <a:r>
              <a:rPr sz="1200" spc="-5" dirty="0">
                <a:latin typeface="Calibri"/>
                <a:cs typeface="Calibri"/>
              </a:rPr>
              <a:t>units,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energy </a:t>
            </a:r>
            <a:r>
              <a:rPr sz="1200" spc="-5" dirty="0">
                <a:latin typeface="Calibri"/>
                <a:cs typeface="Calibri"/>
              </a:rPr>
              <a:t>costs per unit: </a:t>
            </a:r>
            <a:r>
              <a:rPr sz="1200" spc="-10" dirty="0">
                <a:latin typeface="Calibri"/>
                <a:cs typeface="Calibri"/>
              </a:rPr>
              <a:t>1/3 </a:t>
            </a:r>
            <a:r>
              <a:rPr sz="1200" spc="-5" dirty="0">
                <a:latin typeface="Calibri"/>
                <a:cs typeface="Calibri"/>
              </a:rPr>
              <a:t>of all</a:t>
            </a:r>
            <a:r>
              <a:rPr sz="1200" spc="35" dirty="0">
                <a:latin typeface="Calibri"/>
                <a:cs typeface="Calibri"/>
              </a:rPr>
              <a:t> </a:t>
            </a:r>
            <a:r>
              <a:rPr sz="1200" spc="-5" dirty="0">
                <a:latin typeface="Calibri"/>
                <a:cs typeface="Calibri"/>
              </a:rPr>
              <a:t>costs,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energy </a:t>
            </a:r>
            <a:r>
              <a:rPr sz="1200" spc="-5" dirty="0">
                <a:latin typeface="Calibri"/>
                <a:cs typeface="Calibri"/>
              </a:rPr>
              <a:t>consumption decreases </a:t>
            </a:r>
            <a:r>
              <a:rPr sz="1200" dirty="0">
                <a:latin typeface="Calibri"/>
                <a:cs typeface="Calibri"/>
              </a:rPr>
              <a:t>by 40% </a:t>
            </a:r>
            <a:r>
              <a:rPr sz="1200" spc="-5" dirty="0">
                <a:latin typeface="Calibri"/>
                <a:cs typeface="Calibri"/>
              </a:rPr>
              <a:t>with the introduced</a:t>
            </a:r>
            <a:r>
              <a:rPr sz="1200" spc="10" dirty="0">
                <a:latin typeface="Calibri"/>
                <a:cs typeface="Calibri"/>
              </a:rPr>
              <a:t> </a:t>
            </a:r>
            <a:r>
              <a:rPr sz="1200" spc="-5" dirty="0">
                <a:latin typeface="Calibri"/>
                <a:cs typeface="Calibri"/>
              </a:rPr>
              <a:t>modification,</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assets </a:t>
            </a:r>
            <a:r>
              <a:rPr sz="1200" spc="-5" dirty="0">
                <a:latin typeface="Calibri"/>
                <a:cs typeface="Calibri"/>
              </a:rPr>
              <a:t>required </a:t>
            </a:r>
            <a:r>
              <a:rPr sz="1200" dirty="0">
                <a:latin typeface="Calibri"/>
                <a:cs typeface="Calibri"/>
              </a:rPr>
              <a:t>for </a:t>
            </a:r>
            <a:r>
              <a:rPr sz="1200" spc="-5" dirty="0">
                <a:latin typeface="Calibri"/>
                <a:cs typeface="Calibri"/>
              </a:rPr>
              <a:t>modification:</a:t>
            </a:r>
            <a:r>
              <a:rPr sz="1200" spc="-15" dirty="0">
                <a:latin typeface="Calibri"/>
                <a:cs typeface="Calibri"/>
              </a:rPr>
              <a:t> </a:t>
            </a:r>
            <a:r>
              <a:rPr sz="1200" dirty="0">
                <a:latin typeface="Calibri"/>
                <a:cs typeface="Calibri"/>
              </a:rPr>
              <a:t>€3,000,</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additional production costs </a:t>
            </a:r>
            <a:r>
              <a:rPr sz="1200" dirty="0">
                <a:latin typeface="Calibri"/>
                <a:cs typeface="Calibri"/>
              </a:rPr>
              <a:t>per </a:t>
            </a:r>
            <a:r>
              <a:rPr sz="1200" spc="-5" dirty="0">
                <a:latin typeface="Calibri"/>
                <a:cs typeface="Calibri"/>
              </a:rPr>
              <a:t>unit:</a:t>
            </a:r>
            <a:r>
              <a:rPr sz="1200" spc="15" dirty="0">
                <a:latin typeface="Calibri"/>
                <a:cs typeface="Calibri"/>
              </a:rPr>
              <a:t> </a:t>
            </a:r>
            <a:r>
              <a:rPr sz="1200" spc="-5" dirty="0">
                <a:latin typeface="Calibri"/>
                <a:cs typeface="Calibri"/>
              </a:rPr>
              <a:t>€0,03.</a:t>
            </a:r>
            <a:endParaRPr sz="1200">
              <a:latin typeface="Calibri"/>
              <a:cs typeface="Calibri"/>
            </a:endParaRPr>
          </a:p>
          <a:p>
            <a:pPr>
              <a:lnSpc>
                <a:spcPct val="100000"/>
              </a:lnSpc>
              <a:spcBef>
                <a:spcPts val="20"/>
              </a:spcBef>
            </a:pPr>
            <a:endParaRPr sz="1650">
              <a:latin typeface="Calibri"/>
              <a:cs typeface="Calibri"/>
            </a:endParaRPr>
          </a:p>
          <a:p>
            <a:pPr marL="149225">
              <a:lnSpc>
                <a:spcPct val="100000"/>
              </a:lnSpc>
            </a:pPr>
            <a:r>
              <a:rPr sz="1000" b="1" spc="-5" dirty="0">
                <a:latin typeface="Calibri"/>
                <a:cs typeface="Calibri"/>
              </a:rPr>
              <a:t>112</a:t>
            </a:r>
            <a:endParaRPr sz="1000">
              <a:latin typeface="Calibri"/>
              <a:cs typeface="Calibri"/>
            </a:endParaRPr>
          </a:p>
        </p:txBody>
      </p:sp>
      <p:sp>
        <p:nvSpPr>
          <p:cNvPr id="3" name="object 3"/>
          <p:cNvSpPr txBox="1"/>
          <p:nvPr/>
        </p:nvSpPr>
        <p:spPr>
          <a:xfrm>
            <a:off x="888411" y="570066"/>
            <a:ext cx="5827395" cy="517652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07314">
              <a:lnSpc>
                <a:spcPct val="101699"/>
              </a:lnSpc>
            </a:pPr>
            <a:r>
              <a:rPr sz="1200" b="1" i="1" spc="-5" dirty="0">
                <a:latin typeface="Calibri"/>
                <a:cs typeface="Calibri"/>
              </a:rPr>
              <a:t>Improved flexibility </a:t>
            </a:r>
            <a:r>
              <a:rPr sz="1200" b="1" i="1" spc="-10" dirty="0">
                <a:latin typeface="Calibri"/>
                <a:cs typeface="Calibri"/>
              </a:rPr>
              <a:t>of </a:t>
            </a:r>
            <a:r>
              <a:rPr sz="1200" b="1" i="1" spc="-5" dirty="0">
                <a:latin typeface="Calibri"/>
                <a:cs typeface="Calibri"/>
              </a:rPr>
              <a:t>production. </a:t>
            </a:r>
            <a:r>
              <a:rPr sz="1200" spc="-5" dirty="0">
                <a:latin typeface="Calibri"/>
                <a:cs typeface="Calibri"/>
              </a:rPr>
              <a:t>Example: Automation in automotive industry greatly  increases </a:t>
            </a:r>
            <a:r>
              <a:rPr sz="1200" dirty="0">
                <a:latin typeface="Calibri"/>
                <a:cs typeface="Calibri"/>
              </a:rPr>
              <a:t>the </a:t>
            </a:r>
            <a:r>
              <a:rPr sz="1200" spc="-5" dirty="0">
                <a:latin typeface="Calibri"/>
                <a:cs typeface="Calibri"/>
              </a:rPr>
              <a:t>adjustability of producer </a:t>
            </a:r>
            <a:r>
              <a:rPr sz="1200" dirty="0">
                <a:latin typeface="Calibri"/>
                <a:cs typeface="Calibri"/>
              </a:rPr>
              <a:t>to </a:t>
            </a:r>
            <a:r>
              <a:rPr sz="1200" spc="-5" dirty="0">
                <a:latin typeface="Calibri"/>
                <a:cs typeface="Calibri"/>
              </a:rPr>
              <a:t>individual wishes </a:t>
            </a:r>
            <a:r>
              <a:rPr sz="1200" spc="-10" dirty="0">
                <a:latin typeface="Calibri"/>
                <a:cs typeface="Calibri"/>
              </a:rPr>
              <a:t>of </a:t>
            </a:r>
            <a:r>
              <a:rPr sz="1200" dirty="0">
                <a:latin typeface="Calibri"/>
                <a:cs typeface="Calibri"/>
              </a:rPr>
              <a:t>buyer </a:t>
            </a:r>
            <a:r>
              <a:rPr sz="1200" spc="-5" dirty="0">
                <a:latin typeface="Calibri"/>
                <a:cs typeface="Calibri"/>
              </a:rPr>
              <a:t>namely at lower costs.  Market share thus increases and delivery times </a:t>
            </a:r>
            <a:r>
              <a:rPr sz="1200" spc="-10" dirty="0">
                <a:latin typeface="Calibri"/>
                <a:cs typeface="Calibri"/>
              </a:rPr>
              <a:t>are </a:t>
            </a:r>
            <a:r>
              <a:rPr sz="1200" spc="-5" dirty="0">
                <a:latin typeface="Calibri"/>
                <a:cs typeface="Calibri"/>
              </a:rPr>
              <a:t>shortened due </a:t>
            </a:r>
            <a:r>
              <a:rPr sz="1200" dirty="0">
                <a:latin typeface="Calibri"/>
                <a:cs typeface="Calibri"/>
              </a:rPr>
              <a:t>to </a:t>
            </a:r>
            <a:r>
              <a:rPr sz="1200" spc="-5" dirty="0">
                <a:latin typeface="Calibri"/>
                <a:cs typeface="Calibri"/>
              </a:rPr>
              <a:t>the possibility of  modifications implemented </a:t>
            </a:r>
            <a:r>
              <a:rPr sz="1200" spc="-10" dirty="0">
                <a:latin typeface="Calibri"/>
                <a:cs typeface="Calibri"/>
              </a:rPr>
              <a:t>on </a:t>
            </a:r>
            <a:r>
              <a:rPr sz="1200" spc="-5" dirty="0">
                <a:latin typeface="Calibri"/>
                <a:cs typeface="Calibri"/>
              </a:rPr>
              <a:t>production lines. Consequently, a return </a:t>
            </a:r>
            <a:r>
              <a:rPr sz="1200" spc="-10" dirty="0">
                <a:latin typeface="Calibri"/>
                <a:cs typeface="Calibri"/>
              </a:rPr>
              <a:t>on </a:t>
            </a:r>
            <a:r>
              <a:rPr sz="1200" spc="-5" dirty="0">
                <a:latin typeface="Calibri"/>
                <a:cs typeface="Calibri"/>
              </a:rPr>
              <a:t>capital  accelerates. This is only a part </a:t>
            </a:r>
            <a:r>
              <a:rPr sz="1200" spc="-10" dirty="0">
                <a:latin typeface="Calibri"/>
                <a:cs typeface="Calibri"/>
              </a:rPr>
              <a:t>of </a:t>
            </a:r>
            <a:r>
              <a:rPr sz="1200" spc="-5" dirty="0">
                <a:latin typeface="Calibri"/>
                <a:cs typeface="Calibri"/>
              </a:rPr>
              <a:t>advantages brought </a:t>
            </a:r>
            <a:r>
              <a:rPr sz="1200" dirty="0">
                <a:latin typeface="Calibri"/>
                <a:cs typeface="Calibri"/>
              </a:rPr>
              <a:t>by </a:t>
            </a:r>
            <a:r>
              <a:rPr sz="1200" spc="-5" dirty="0">
                <a:latin typeface="Calibri"/>
                <a:cs typeface="Calibri"/>
              </a:rPr>
              <a:t>automation. Some parameters may  </a:t>
            </a:r>
            <a:r>
              <a:rPr sz="1200" dirty="0">
                <a:latin typeface="Calibri"/>
                <a:cs typeface="Calibri"/>
              </a:rPr>
              <a:t>be </a:t>
            </a:r>
            <a:r>
              <a:rPr sz="1200" spc="-5" dirty="0">
                <a:latin typeface="Calibri"/>
                <a:cs typeface="Calibri"/>
              </a:rPr>
              <a:t>assessed directly while others not (Likar,</a:t>
            </a:r>
            <a:r>
              <a:rPr sz="1200" spc="45" dirty="0">
                <a:latin typeface="Calibri"/>
                <a:cs typeface="Calibri"/>
              </a:rPr>
              <a:t> </a:t>
            </a:r>
            <a:r>
              <a:rPr sz="1200" spc="-5" dirty="0">
                <a:latin typeface="Calibri"/>
                <a:cs typeface="Calibri"/>
              </a:rPr>
              <a:t>2001).</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7335">
              <a:lnSpc>
                <a:spcPct val="100000"/>
              </a:lnSpc>
              <a:buAutoNum type="arabicPeriod" startAt="3"/>
              <a:tabLst>
                <a:tab pos="280035" algn="l"/>
              </a:tabLst>
            </a:pPr>
            <a:r>
              <a:rPr sz="1400" b="1" spc="-5" dirty="0">
                <a:latin typeface="Calibri"/>
                <a:cs typeface="Calibri"/>
              </a:rPr>
              <a:t>Numerical sensitivity</a:t>
            </a:r>
            <a:r>
              <a:rPr sz="1400" b="1" spc="-10" dirty="0">
                <a:latin typeface="Calibri"/>
                <a:cs typeface="Calibri"/>
              </a:rPr>
              <a:t> </a:t>
            </a:r>
            <a:r>
              <a:rPr sz="1400" b="1" spc="-5" dirty="0">
                <a:latin typeface="Calibri"/>
                <a:cs typeface="Calibri"/>
              </a:rPr>
              <a:t>analysis</a:t>
            </a:r>
            <a:endParaRPr sz="1400">
              <a:latin typeface="Calibri"/>
              <a:cs typeface="Calibri"/>
            </a:endParaRPr>
          </a:p>
          <a:p>
            <a:pPr marL="12700" marR="57150">
              <a:lnSpc>
                <a:spcPct val="101899"/>
              </a:lnSpc>
              <a:spcBef>
                <a:spcPts val="810"/>
              </a:spcBef>
            </a:pPr>
            <a:r>
              <a:rPr sz="1200" spc="-5" dirty="0">
                <a:latin typeface="Calibri"/>
                <a:cs typeface="Calibri"/>
              </a:rPr>
              <a:t>In particularly within the closed type systems with known parameters, the exact calculation  gives the final decision a particular importance. The </a:t>
            </a:r>
            <a:r>
              <a:rPr sz="1200" dirty="0">
                <a:latin typeface="Calibri"/>
                <a:cs typeface="Calibri"/>
              </a:rPr>
              <a:t>final </a:t>
            </a:r>
            <a:r>
              <a:rPr sz="1200" spc="-5" dirty="0">
                <a:latin typeface="Calibri"/>
                <a:cs typeface="Calibri"/>
              </a:rPr>
              <a:t>result of the calculation, being  positive or negative, does not necessarily mean that the invention shall prove </a:t>
            </a:r>
            <a:r>
              <a:rPr sz="1200" dirty="0">
                <a:latin typeface="Calibri"/>
                <a:cs typeface="Calibri"/>
              </a:rPr>
              <a:t>to </a:t>
            </a:r>
            <a:r>
              <a:rPr sz="1200" spc="-5" dirty="0">
                <a:latin typeface="Calibri"/>
                <a:cs typeface="Calibri"/>
              </a:rPr>
              <a:t>be all-round  successful </a:t>
            </a:r>
            <a:r>
              <a:rPr sz="1200" spc="-10" dirty="0">
                <a:latin typeface="Calibri"/>
                <a:cs typeface="Calibri"/>
              </a:rPr>
              <a:t>or </a:t>
            </a:r>
            <a:r>
              <a:rPr sz="1200" spc="-5" dirty="0">
                <a:latin typeface="Calibri"/>
                <a:cs typeface="Calibri"/>
              </a:rPr>
              <a:t>not. </a:t>
            </a:r>
            <a:r>
              <a:rPr sz="1200" spc="-10" dirty="0">
                <a:latin typeface="Calibri"/>
                <a:cs typeface="Calibri"/>
              </a:rPr>
              <a:t>It </a:t>
            </a:r>
            <a:r>
              <a:rPr sz="1200" spc="-5" dirty="0">
                <a:latin typeface="Calibri"/>
                <a:cs typeface="Calibri"/>
              </a:rPr>
              <a:t>primarily illustrates the financial side </a:t>
            </a:r>
            <a:r>
              <a:rPr sz="1200" dirty="0">
                <a:latin typeface="Calibri"/>
                <a:cs typeface="Calibri"/>
              </a:rPr>
              <a:t>by </a:t>
            </a:r>
            <a:r>
              <a:rPr sz="1200" spc="-5" dirty="0">
                <a:latin typeface="Calibri"/>
                <a:cs typeface="Calibri"/>
              </a:rPr>
              <a:t>taking into account the  parameters regarded during the</a:t>
            </a:r>
            <a:r>
              <a:rPr sz="1200" spc="10" dirty="0">
                <a:latin typeface="Calibri"/>
                <a:cs typeface="Calibri"/>
              </a:rPr>
              <a:t> </a:t>
            </a:r>
            <a:r>
              <a:rPr sz="1200" spc="-5" dirty="0">
                <a:latin typeface="Calibri"/>
                <a:cs typeface="Calibri"/>
              </a:rPr>
              <a:t>analysis.</a:t>
            </a:r>
            <a:endParaRPr sz="1200">
              <a:latin typeface="Calibri"/>
              <a:cs typeface="Calibri"/>
            </a:endParaRPr>
          </a:p>
          <a:p>
            <a:pPr>
              <a:lnSpc>
                <a:spcPct val="100000"/>
              </a:lnSpc>
              <a:spcBef>
                <a:spcPts val="5"/>
              </a:spcBef>
            </a:pPr>
            <a:endParaRPr sz="1400">
              <a:latin typeface="Calibri"/>
              <a:cs typeface="Calibri"/>
            </a:endParaRPr>
          </a:p>
          <a:p>
            <a:pPr marL="361315" lvl="2" indent="-349250">
              <a:lnSpc>
                <a:spcPct val="100000"/>
              </a:lnSpc>
              <a:buAutoNum type="arabicPeriod"/>
              <a:tabLst>
                <a:tab pos="361950" algn="l"/>
              </a:tabLst>
            </a:pPr>
            <a:r>
              <a:rPr sz="1200" b="1" spc="-5" dirty="0">
                <a:latin typeface="Calibri"/>
                <a:cs typeface="Calibri"/>
              </a:rPr>
              <a:t>Process</a:t>
            </a:r>
            <a:r>
              <a:rPr sz="1200" b="1" dirty="0">
                <a:latin typeface="Calibri"/>
                <a:cs typeface="Calibri"/>
              </a:rPr>
              <a:t> </a:t>
            </a:r>
            <a:r>
              <a:rPr sz="1200" b="1" spc="-5" dirty="0">
                <a:latin typeface="Calibri"/>
                <a:cs typeface="Calibri"/>
              </a:rPr>
              <a:t>simulation</a:t>
            </a:r>
            <a:endParaRPr sz="1200">
              <a:latin typeface="Calibri"/>
              <a:cs typeface="Calibri"/>
            </a:endParaRPr>
          </a:p>
          <a:p>
            <a:pPr marL="12700" marR="5080">
              <a:lnSpc>
                <a:spcPct val="101800"/>
              </a:lnSpc>
              <a:spcBef>
                <a:spcPts val="800"/>
              </a:spcBef>
            </a:pPr>
            <a:r>
              <a:rPr sz="1200" spc="-5" dirty="0">
                <a:latin typeface="Calibri"/>
                <a:cs typeface="Calibri"/>
              </a:rPr>
              <a:t>The process is run </a:t>
            </a:r>
            <a:r>
              <a:rPr sz="1200" spc="-10" dirty="0">
                <a:latin typeface="Calibri"/>
                <a:cs typeface="Calibri"/>
              </a:rPr>
              <a:t>in </a:t>
            </a:r>
            <a:r>
              <a:rPr sz="1200" spc="-5" dirty="0">
                <a:latin typeface="Calibri"/>
                <a:cs typeface="Calibri"/>
              </a:rPr>
              <a:t>the following manner: firstly, a model is designed – all fundamental  </a:t>
            </a:r>
            <a:r>
              <a:rPr sz="1200" dirty="0">
                <a:latin typeface="Calibri"/>
                <a:cs typeface="Calibri"/>
              </a:rPr>
              <a:t>elements </a:t>
            </a:r>
            <a:r>
              <a:rPr sz="1200" spc="-10" dirty="0">
                <a:latin typeface="Calibri"/>
                <a:cs typeface="Calibri"/>
              </a:rPr>
              <a:t>of </a:t>
            </a:r>
            <a:r>
              <a:rPr sz="1200" dirty="0">
                <a:latin typeface="Calibri"/>
                <a:cs typeface="Calibri"/>
              </a:rPr>
              <a:t>the </a:t>
            </a:r>
            <a:r>
              <a:rPr sz="1200" spc="-5" dirty="0">
                <a:latin typeface="Calibri"/>
                <a:cs typeface="Calibri"/>
              </a:rPr>
              <a:t>process are defined and correlations are established and expressed in the  form of equations. In case of a simple process, the aforementioned equations enable a  calculation. We should also </a:t>
            </a:r>
            <a:r>
              <a:rPr sz="1200" dirty="0">
                <a:latin typeface="Calibri"/>
                <a:cs typeface="Calibri"/>
              </a:rPr>
              <a:t>be </a:t>
            </a:r>
            <a:r>
              <a:rPr sz="1200" spc="-5" dirty="0">
                <a:latin typeface="Calibri"/>
                <a:cs typeface="Calibri"/>
              </a:rPr>
              <a:t>aware </a:t>
            </a:r>
            <a:r>
              <a:rPr sz="1200" spc="-10" dirty="0">
                <a:latin typeface="Calibri"/>
                <a:cs typeface="Calibri"/>
              </a:rPr>
              <a:t>of </a:t>
            </a:r>
            <a:r>
              <a:rPr sz="1200" dirty="0">
                <a:latin typeface="Calibri"/>
                <a:cs typeface="Calibri"/>
              </a:rPr>
              <a:t>the </a:t>
            </a:r>
            <a:r>
              <a:rPr sz="1200" spc="-5" dirty="0">
                <a:latin typeface="Calibri"/>
                <a:cs typeface="Calibri"/>
              </a:rPr>
              <a:t>fact that the aforementioned </a:t>
            </a:r>
            <a:r>
              <a:rPr sz="1200" dirty="0">
                <a:latin typeface="Calibri"/>
                <a:cs typeface="Calibri"/>
              </a:rPr>
              <a:t>data </a:t>
            </a:r>
            <a:r>
              <a:rPr sz="1200" spc="-5" dirty="0">
                <a:latin typeface="Calibri"/>
                <a:cs typeface="Calibri"/>
              </a:rPr>
              <a:t>are hard to </a:t>
            </a:r>
            <a:r>
              <a:rPr sz="1200" dirty="0">
                <a:latin typeface="Calibri"/>
                <a:cs typeface="Calibri"/>
              </a:rPr>
              <a:t>be  </a:t>
            </a:r>
            <a:r>
              <a:rPr sz="1200" spc="-5" dirty="0">
                <a:latin typeface="Calibri"/>
                <a:cs typeface="Calibri"/>
              </a:rPr>
              <a:t>obtained. In case we wish to know what proportion of energy out </a:t>
            </a:r>
            <a:r>
              <a:rPr sz="1200" spc="-10" dirty="0">
                <a:latin typeface="Calibri"/>
                <a:cs typeface="Calibri"/>
              </a:rPr>
              <a:t>of </a:t>
            </a:r>
            <a:r>
              <a:rPr sz="1200" spc="-5" dirty="0">
                <a:latin typeface="Calibri"/>
                <a:cs typeface="Calibri"/>
              </a:rPr>
              <a:t>entire production is  related </a:t>
            </a:r>
            <a:r>
              <a:rPr sz="1200" dirty="0">
                <a:latin typeface="Calibri"/>
                <a:cs typeface="Calibri"/>
              </a:rPr>
              <a:t>to </a:t>
            </a:r>
            <a:r>
              <a:rPr sz="1200" spc="-5" dirty="0">
                <a:latin typeface="Calibri"/>
                <a:cs typeface="Calibri"/>
              </a:rPr>
              <a:t>tempering the springs, the </a:t>
            </a:r>
            <a:r>
              <a:rPr sz="1200" dirty="0">
                <a:latin typeface="Calibri"/>
                <a:cs typeface="Calibri"/>
              </a:rPr>
              <a:t>data </a:t>
            </a:r>
            <a:r>
              <a:rPr sz="1200" spc="-5" dirty="0">
                <a:latin typeface="Calibri"/>
                <a:cs typeface="Calibri"/>
              </a:rPr>
              <a:t>need to </a:t>
            </a:r>
            <a:r>
              <a:rPr sz="1200" dirty="0">
                <a:latin typeface="Calibri"/>
                <a:cs typeface="Calibri"/>
              </a:rPr>
              <a:t>be </a:t>
            </a:r>
            <a:r>
              <a:rPr sz="1200" spc="-5" dirty="0">
                <a:latin typeface="Calibri"/>
                <a:cs typeface="Calibri"/>
              </a:rPr>
              <a:t>measured or the company </a:t>
            </a:r>
            <a:r>
              <a:rPr sz="1200" spc="-10" dirty="0">
                <a:latin typeface="Calibri"/>
                <a:cs typeface="Calibri"/>
              </a:rPr>
              <a:t>should </a:t>
            </a:r>
            <a:r>
              <a:rPr sz="1200" spc="-5" dirty="0">
                <a:latin typeface="Calibri"/>
                <a:cs typeface="Calibri"/>
              </a:rPr>
              <a:t>have  an exact cost management </a:t>
            </a:r>
            <a:r>
              <a:rPr sz="1200" spc="-10" dirty="0">
                <a:latin typeface="Calibri"/>
                <a:cs typeface="Calibri"/>
              </a:rPr>
              <a:t>in </a:t>
            </a:r>
            <a:r>
              <a:rPr sz="1200" spc="-5" dirty="0">
                <a:latin typeface="Calibri"/>
                <a:cs typeface="Calibri"/>
              </a:rPr>
              <a:t>place – which most of </a:t>
            </a:r>
            <a:r>
              <a:rPr sz="1200" dirty="0">
                <a:latin typeface="Calibri"/>
                <a:cs typeface="Calibri"/>
              </a:rPr>
              <a:t>the </a:t>
            </a:r>
            <a:r>
              <a:rPr sz="1200" spc="-5" dirty="0">
                <a:latin typeface="Calibri"/>
                <a:cs typeface="Calibri"/>
              </a:rPr>
              <a:t>companies </a:t>
            </a:r>
            <a:r>
              <a:rPr sz="1200" dirty="0">
                <a:latin typeface="Calibri"/>
                <a:cs typeface="Calibri"/>
              </a:rPr>
              <a:t>fail to</a:t>
            </a:r>
            <a:r>
              <a:rPr sz="1200" spc="60" dirty="0">
                <a:latin typeface="Calibri"/>
                <a:cs typeface="Calibri"/>
              </a:rPr>
              <a:t> </a:t>
            </a:r>
            <a:r>
              <a:rPr sz="1200" dirty="0">
                <a:latin typeface="Calibri"/>
                <a:cs typeface="Calibri"/>
              </a:rPr>
              <a:t>have!</a:t>
            </a:r>
            <a:endParaRPr sz="1200">
              <a:latin typeface="Calibri"/>
              <a:cs typeface="Calibri"/>
            </a:endParaRPr>
          </a:p>
        </p:txBody>
      </p:sp>
      <p:sp>
        <p:nvSpPr>
          <p:cNvPr id="4" name="object 4"/>
          <p:cNvSpPr/>
          <p:nvPr/>
        </p:nvSpPr>
        <p:spPr>
          <a:xfrm>
            <a:off x="986843" y="5956320"/>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113</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1" y="3532477"/>
            <a:ext cx="5786120" cy="4707255"/>
          </a:xfrm>
          <a:prstGeom prst="rect">
            <a:avLst/>
          </a:prstGeom>
        </p:spPr>
        <p:txBody>
          <a:bodyPr vert="horz" wrap="square" lIns="0" tIns="12700" rIns="0" bIns="0" rtlCol="0">
            <a:spAutoFit/>
          </a:bodyPr>
          <a:lstStyle/>
          <a:p>
            <a:pPr algn="ctr">
              <a:lnSpc>
                <a:spcPct val="100000"/>
              </a:lnSpc>
              <a:spcBef>
                <a:spcPts val="100"/>
              </a:spcBef>
            </a:pPr>
            <a:r>
              <a:rPr sz="1200" b="1" spc="-5" dirty="0">
                <a:latin typeface="Calibri"/>
                <a:cs typeface="Calibri"/>
              </a:rPr>
              <a:t>Difference </a:t>
            </a:r>
            <a:r>
              <a:rPr sz="1200" b="1" dirty="0">
                <a:latin typeface="Calibri"/>
                <a:cs typeface="Calibri"/>
              </a:rPr>
              <a:t>in </a:t>
            </a:r>
            <a:r>
              <a:rPr sz="1200" b="1" spc="-5" dirty="0">
                <a:latin typeface="Calibri"/>
                <a:cs typeface="Calibri"/>
              </a:rPr>
              <a:t>profit = €21.000 &gt;&gt; investment </a:t>
            </a:r>
            <a:r>
              <a:rPr sz="1200" b="1" dirty="0">
                <a:latin typeface="Calibri"/>
                <a:cs typeface="Calibri"/>
              </a:rPr>
              <a:t>is</a:t>
            </a:r>
            <a:r>
              <a:rPr sz="1200" b="1" spc="25" dirty="0">
                <a:latin typeface="Calibri"/>
                <a:cs typeface="Calibri"/>
              </a:rPr>
              <a:t> </a:t>
            </a:r>
            <a:r>
              <a:rPr sz="1200" b="1" spc="-5" dirty="0">
                <a:latin typeface="Calibri"/>
                <a:cs typeface="Calibri"/>
              </a:rPr>
              <a:t>justified</a:t>
            </a: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900">
              <a:latin typeface="Calibri"/>
              <a:cs typeface="Calibri"/>
            </a:endParaRPr>
          </a:p>
          <a:p>
            <a:pPr marL="12700">
              <a:lnSpc>
                <a:spcPct val="100000"/>
              </a:lnSpc>
            </a:pPr>
            <a:r>
              <a:rPr sz="1200" b="1" i="1" dirty="0">
                <a:latin typeface="Calibri"/>
                <a:cs typeface="Calibri"/>
              </a:rPr>
              <a:t>Table 9: </a:t>
            </a:r>
            <a:r>
              <a:rPr sz="1200" b="1" i="1" spc="-5" dirty="0">
                <a:latin typeface="Calibri"/>
                <a:cs typeface="Calibri"/>
              </a:rPr>
              <a:t>Comparison </a:t>
            </a:r>
            <a:r>
              <a:rPr sz="1200" b="1" i="1" spc="-10" dirty="0">
                <a:latin typeface="Calibri"/>
                <a:cs typeface="Calibri"/>
              </a:rPr>
              <a:t>of </a:t>
            </a:r>
            <a:r>
              <a:rPr sz="1200" b="1" i="1" spc="-5" dirty="0">
                <a:latin typeface="Calibri"/>
                <a:cs typeface="Calibri"/>
              </a:rPr>
              <a:t>costs arising from eventual</a:t>
            </a:r>
            <a:r>
              <a:rPr sz="1200" b="1" i="1" spc="30" dirty="0">
                <a:latin typeface="Calibri"/>
                <a:cs typeface="Calibri"/>
              </a:rPr>
              <a:t> </a:t>
            </a:r>
            <a:r>
              <a:rPr sz="1200" b="1" i="1" spc="-5" dirty="0">
                <a:latin typeface="Calibri"/>
                <a:cs typeface="Calibri"/>
              </a:rPr>
              <a:t>innovation</a:t>
            </a:r>
            <a:endParaRPr sz="1200">
              <a:latin typeface="Calibri"/>
              <a:cs typeface="Calibri"/>
            </a:endParaRPr>
          </a:p>
          <a:p>
            <a:pPr>
              <a:lnSpc>
                <a:spcPct val="100000"/>
              </a:lnSpc>
            </a:pPr>
            <a:endParaRPr sz="1200">
              <a:latin typeface="Calibri"/>
              <a:cs typeface="Calibri"/>
            </a:endParaRPr>
          </a:p>
          <a:p>
            <a:pPr>
              <a:lnSpc>
                <a:spcPct val="100000"/>
              </a:lnSpc>
              <a:spcBef>
                <a:spcPts val="40"/>
              </a:spcBef>
            </a:pPr>
            <a:endParaRPr sz="1600">
              <a:latin typeface="Calibri"/>
              <a:cs typeface="Calibri"/>
            </a:endParaRPr>
          </a:p>
          <a:p>
            <a:pPr marL="12700" marR="12700">
              <a:lnSpc>
                <a:spcPct val="101699"/>
              </a:lnSpc>
            </a:pPr>
            <a:r>
              <a:rPr sz="1200" i="1" spc="-5" dirty="0">
                <a:latin typeface="Calibri"/>
                <a:cs typeface="Calibri"/>
              </a:rPr>
              <a:t>The correlations among individual parameters </a:t>
            </a:r>
            <a:r>
              <a:rPr sz="1200" i="1" spc="-10" dirty="0">
                <a:latin typeface="Calibri"/>
                <a:cs typeface="Calibri"/>
              </a:rPr>
              <a:t>are </a:t>
            </a:r>
            <a:r>
              <a:rPr sz="1200" i="1" spc="-5" dirty="0">
                <a:latin typeface="Calibri"/>
                <a:cs typeface="Calibri"/>
              </a:rPr>
              <a:t>shown; left column demonstrates savings  arising from innovation while the right column shows the costs related </a:t>
            </a:r>
            <a:r>
              <a:rPr sz="1200" i="1" dirty="0">
                <a:latin typeface="Calibri"/>
                <a:cs typeface="Calibri"/>
              </a:rPr>
              <a:t>to </a:t>
            </a:r>
            <a:r>
              <a:rPr sz="1200" i="1" spc="-10" dirty="0">
                <a:latin typeface="Calibri"/>
                <a:cs typeface="Calibri"/>
              </a:rPr>
              <a:t>the </a:t>
            </a:r>
            <a:r>
              <a:rPr sz="1200" i="1" spc="-5" dirty="0">
                <a:latin typeface="Calibri"/>
                <a:cs typeface="Calibri"/>
              </a:rPr>
              <a:t>said</a:t>
            </a:r>
            <a:r>
              <a:rPr sz="1200" i="1" spc="204" dirty="0">
                <a:latin typeface="Calibri"/>
                <a:cs typeface="Calibri"/>
              </a:rPr>
              <a:t> </a:t>
            </a:r>
            <a:r>
              <a:rPr sz="1200" i="1" spc="-5" dirty="0">
                <a:latin typeface="Calibri"/>
                <a:cs typeface="Calibri"/>
              </a:rPr>
              <a:t>innovation.</a:t>
            </a:r>
            <a:endParaRPr sz="1200">
              <a:latin typeface="Calibri"/>
              <a:cs typeface="Calibri"/>
            </a:endParaRPr>
          </a:p>
          <a:p>
            <a:pPr marL="12700" marR="437515">
              <a:lnSpc>
                <a:spcPct val="101699"/>
              </a:lnSpc>
              <a:spcBef>
                <a:spcPts val="1005"/>
              </a:spcBef>
            </a:pPr>
            <a:r>
              <a:rPr sz="1200" spc="-5" dirty="0">
                <a:latin typeface="Calibri"/>
                <a:cs typeface="Calibri"/>
              </a:rPr>
              <a:t>A simple calculation enabled </a:t>
            </a:r>
            <a:r>
              <a:rPr sz="1200" dirty="0">
                <a:latin typeface="Calibri"/>
                <a:cs typeface="Calibri"/>
              </a:rPr>
              <a:t>us to </a:t>
            </a:r>
            <a:r>
              <a:rPr sz="1200" spc="-5" dirty="0">
                <a:latin typeface="Calibri"/>
                <a:cs typeface="Calibri"/>
              </a:rPr>
              <a:t>establish that </a:t>
            </a:r>
            <a:r>
              <a:rPr sz="1200" dirty="0">
                <a:latin typeface="Calibri"/>
                <a:cs typeface="Calibri"/>
              </a:rPr>
              <a:t>the </a:t>
            </a:r>
            <a:r>
              <a:rPr sz="1200" spc="-5" dirty="0">
                <a:latin typeface="Calibri"/>
                <a:cs typeface="Calibri"/>
              </a:rPr>
              <a:t>investment </a:t>
            </a:r>
            <a:r>
              <a:rPr sz="1200" spc="-10" dirty="0">
                <a:latin typeface="Calibri"/>
                <a:cs typeface="Calibri"/>
              </a:rPr>
              <a:t>in </a:t>
            </a:r>
            <a:r>
              <a:rPr sz="1200" spc="-5" dirty="0">
                <a:latin typeface="Calibri"/>
                <a:cs typeface="Calibri"/>
              </a:rPr>
              <a:t>development and  implementation </a:t>
            </a:r>
            <a:r>
              <a:rPr sz="1200" spc="-10" dirty="0">
                <a:latin typeface="Calibri"/>
                <a:cs typeface="Calibri"/>
              </a:rPr>
              <a:t>of </a:t>
            </a:r>
            <a:r>
              <a:rPr sz="1200" spc="-5" dirty="0">
                <a:latin typeface="Calibri"/>
                <a:cs typeface="Calibri"/>
              </a:rPr>
              <a:t>invention proves to be justified. Many different options need </a:t>
            </a:r>
            <a:r>
              <a:rPr sz="1200" dirty="0">
                <a:latin typeface="Calibri"/>
                <a:cs typeface="Calibri"/>
              </a:rPr>
              <a:t>to be  </a:t>
            </a:r>
            <a:r>
              <a:rPr sz="1200" spc="-5" dirty="0">
                <a:latin typeface="Calibri"/>
                <a:cs typeface="Calibri"/>
              </a:rPr>
              <a:t>inspected </a:t>
            </a:r>
            <a:r>
              <a:rPr sz="1200" spc="-10" dirty="0">
                <a:latin typeface="Calibri"/>
                <a:cs typeface="Calibri"/>
              </a:rPr>
              <a:t>in </a:t>
            </a:r>
            <a:r>
              <a:rPr sz="1200" spc="-5" dirty="0">
                <a:latin typeface="Calibri"/>
                <a:cs typeface="Calibri"/>
              </a:rPr>
              <a:t>praxis and only the </a:t>
            </a:r>
            <a:r>
              <a:rPr sz="1200" spc="-10" dirty="0">
                <a:latin typeface="Calibri"/>
                <a:cs typeface="Calibri"/>
              </a:rPr>
              <a:t>worst </a:t>
            </a:r>
            <a:r>
              <a:rPr sz="1200" spc="-5" dirty="0">
                <a:latin typeface="Calibri"/>
                <a:cs typeface="Calibri"/>
              </a:rPr>
              <a:t>case scenarios</a:t>
            </a:r>
            <a:r>
              <a:rPr sz="1200" spc="90" dirty="0">
                <a:latin typeface="Calibri"/>
                <a:cs typeface="Calibri"/>
              </a:rPr>
              <a:t> </a:t>
            </a:r>
            <a:r>
              <a:rPr sz="1200" spc="-5" dirty="0">
                <a:latin typeface="Calibri"/>
                <a:cs typeface="Calibri"/>
              </a:rPr>
              <a:t>considered.</a:t>
            </a:r>
            <a:endParaRPr sz="1200">
              <a:latin typeface="Calibri"/>
              <a:cs typeface="Calibri"/>
            </a:endParaRPr>
          </a:p>
          <a:p>
            <a:pPr marL="12700" marR="5080">
              <a:lnSpc>
                <a:spcPct val="101800"/>
              </a:lnSpc>
              <a:spcBef>
                <a:spcPts val="994"/>
              </a:spcBef>
            </a:pPr>
            <a:r>
              <a:rPr sz="1200" spc="-5" dirty="0">
                <a:latin typeface="Calibri"/>
                <a:cs typeface="Calibri"/>
              </a:rPr>
              <a:t>It is a fact that some parameters (for example development costs) fluctuate </a:t>
            </a:r>
            <a:r>
              <a:rPr sz="1200" dirty="0">
                <a:latin typeface="Calibri"/>
                <a:cs typeface="Calibri"/>
              </a:rPr>
              <a:t>by </a:t>
            </a:r>
            <a:r>
              <a:rPr sz="1200" spc="-5" dirty="0">
                <a:latin typeface="Calibri"/>
                <a:cs typeface="Calibri"/>
              </a:rPr>
              <a:t>more than  </a:t>
            </a:r>
            <a:r>
              <a:rPr sz="1200" dirty="0">
                <a:latin typeface="Calibri"/>
                <a:cs typeface="Calibri"/>
              </a:rPr>
              <a:t>100% </a:t>
            </a:r>
            <a:r>
              <a:rPr sz="1200" spc="-5" dirty="0">
                <a:latin typeface="Calibri"/>
                <a:cs typeface="Calibri"/>
              </a:rPr>
              <a:t>without any particular damage. There are also some parameters existing – in  particularly in less innovative segments (bread production and other basic necessities) where  </a:t>
            </a:r>
            <a:r>
              <a:rPr sz="1200" dirty="0">
                <a:latin typeface="Calibri"/>
                <a:cs typeface="Calibri"/>
              </a:rPr>
              <a:t>even the </a:t>
            </a:r>
            <a:r>
              <a:rPr sz="1200" spc="-5" dirty="0">
                <a:latin typeface="Calibri"/>
                <a:cs typeface="Calibri"/>
              </a:rPr>
              <a:t>smallest modification causes extremely unfavourable financial changes. </a:t>
            </a:r>
            <a:r>
              <a:rPr sz="1200" spc="-10" dirty="0">
                <a:latin typeface="Calibri"/>
                <a:cs typeface="Calibri"/>
              </a:rPr>
              <a:t>Such </a:t>
            </a:r>
            <a:r>
              <a:rPr sz="1200" spc="-5" dirty="0">
                <a:latin typeface="Calibri"/>
                <a:cs typeface="Calibri"/>
              </a:rPr>
              <a:t>case  may </a:t>
            </a:r>
            <a:r>
              <a:rPr sz="1200" dirty="0">
                <a:latin typeface="Calibri"/>
                <a:cs typeface="Calibri"/>
              </a:rPr>
              <a:t>be </a:t>
            </a:r>
            <a:r>
              <a:rPr sz="1200" spc="-5" dirty="0">
                <a:latin typeface="Calibri"/>
                <a:cs typeface="Calibri"/>
              </a:rPr>
              <a:t>simulated with demonstrated model. If </a:t>
            </a:r>
            <a:r>
              <a:rPr sz="1200" spc="-10" dirty="0">
                <a:latin typeface="Calibri"/>
                <a:cs typeface="Calibri"/>
              </a:rPr>
              <a:t>we </a:t>
            </a:r>
            <a:r>
              <a:rPr sz="1200" spc="-5" dirty="0">
                <a:latin typeface="Calibri"/>
                <a:cs typeface="Calibri"/>
              </a:rPr>
              <a:t>decided </a:t>
            </a:r>
            <a:r>
              <a:rPr sz="1200" dirty="0">
                <a:latin typeface="Calibri"/>
                <a:cs typeface="Calibri"/>
              </a:rPr>
              <a:t>to </a:t>
            </a:r>
            <a:r>
              <a:rPr sz="1200" spc="-5" dirty="0">
                <a:latin typeface="Calibri"/>
                <a:cs typeface="Calibri"/>
              </a:rPr>
              <a:t>lower </a:t>
            </a:r>
            <a:r>
              <a:rPr sz="1200" dirty="0">
                <a:latin typeface="Calibri"/>
                <a:cs typeface="Calibri"/>
              </a:rPr>
              <a:t>for </a:t>
            </a:r>
            <a:r>
              <a:rPr sz="1200" spc="-5" dirty="0">
                <a:latin typeface="Calibri"/>
                <a:cs typeface="Calibri"/>
              </a:rPr>
              <a:t>example the selling  price, lower profits would be incurred while the sensitivity </a:t>
            </a:r>
            <a:r>
              <a:rPr sz="1200" dirty="0">
                <a:latin typeface="Calibri"/>
                <a:cs typeface="Calibri"/>
              </a:rPr>
              <a:t>to </a:t>
            </a:r>
            <a:r>
              <a:rPr sz="1200" spc="-5" dirty="0">
                <a:latin typeface="Calibri"/>
                <a:cs typeface="Calibri"/>
              </a:rPr>
              <a:t>modifications would increase  dramatically.</a:t>
            </a:r>
            <a:endParaRPr sz="1200">
              <a:latin typeface="Calibri"/>
              <a:cs typeface="Calibri"/>
            </a:endParaRPr>
          </a:p>
          <a:p>
            <a:pPr>
              <a:lnSpc>
                <a:spcPct val="100000"/>
              </a:lnSpc>
              <a:spcBef>
                <a:spcPts val="5"/>
              </a:spcBef>
            </a:pPr>
            <a:endParaRPr sz="1400">
              <a:latin typeface="Calibri"/>
              <a:cs typeface="Calibri"/>
            </a:endParaRPr>
          </a:p>
          <a:p>
            <a:pPr marL="12700">
              <a:lnSpc>
                <a:spcPct val="100000"/>
              </a:lnSpc>
            </a:pPr>
            <a:r>
              <a:rPr sz="1200" b="1" spc="-5" dirty="0">
                <a:latin typeface="Calibri"/>
                <a:cs typeface="Calibri"/>
              </a:rPr>
              <a:t>8.3.2 Sensitivity</a:t>
            </a:r>
            <a:r>
              <a:rPr sz="1200" b="1" spc="10" dirty="0">
                <a:latin typeface="Calibri"/>
                <a:cs typeface="Calibri"/>
              </a:rPr>
              <a:t> </a:t>
            </a:r>
            <a:r>
              <a:rPr sz="1200" b="1" spc="-5" dirty="0">
                <a:latin typeface="Calibri"/>
                <a:cs typeface="Calibri"/>
              </a:rPr>
              <a:t>analysis</a:t>
            </a:r>
            <a:endParaRPr sz="1200">
              <a:latin typeface="Calibri"/>
              <a:cs typeface="Calibri"/>
            </a:endParaRPr>
          </a:p>
          <a:p>
            <a:pPr marL="12700" marR="201295">
              <a:lnSpc>
                <a:spcPct val="101699"/>
              </a:lnSpc>
              <a:spcBef>
                <a:spcPts val="805"/>
              </a:spcBef>
            </a:pPr>
            <a:r>
              <a:rPr sz="1200" spc="-5" dirty="0">
                <a:latin typeface="Calibri"/>
                <a:cs typeface="Calibri"/>
              </a:rPr>
              <a:t>It thus proves reasonable </a:t>
            </a:r>
            <a:r>
              <a:rPr sz="1200" dirty="0">
                <a:latin typeface="Calibri"/>
                <a:cs typeface="Calibri"/>
              </a:rPr>
              <a:t>to </a:t>
            </a:r>
            <a:r>
              <a:rPr sz="1200" spc="-5" dirty="0">
                <a:latin typeface="Calibri"/>
                <a:cs typeface="Calibri"/>
              </a:rPr>
              <a:t>perform also so-called sensitivity analysis </a:t>
            </a:r>
            <a:r>
              <a:rPr sz="1200" spc="-10" dirty="0">
                <a:latin typeface="Calibri"/>
                <a:cs typeface="Calibri"/>
              </a:rPr>
              <a:t>and </a:t>
            </a:r>
            <a:r>
              <a:rPr sz="1200" spc="-5" dirty="0">
                <a:latin typeface="Calibri"/>
                <a:cs typeface="Calibri"/>
              </a:rPr>
              <a:t>check what the  modification </a:t>
            </a:r>
            <a:r>
              <a:rPr sz="1200" spc="-10" dirty="0">
                <a:latin typeface="Calibri"/>
                <a:cs typeface="Calibri"/>
              </a:rPr>
              <a:t>of </a:t>
            </a:r>
            <a:r>
              <a:rPr sz="1200" spc="-5" dirty="0">
                <a:latin typeface="Calibri"/>
                <a:cs typeface="Calibri"/>
              </a:rPr>
              <a:t>certain input parameters brings. Demonstrated example encompassed  </a:t>
            </a:r>
            <a:r>
              <a:rPr sz="1200" dirty="0">
                <a:latin typeface="Calibri"/>
                <a:cs typeface="Calibri"/>
              </a:rPr>
              <a:t>sensitivity </a:t>
            </a:r>
            <a:r>
              <a:rPr sz="1200" spc="-5" dirty="0">
                <a:latin typeface="Calibri"/>
                <a:cs typeface="Calibri"/>
              </a:rPr>
              <a:t>analysis </a:t>
            </a:r>
            <a:r>
              <a:rPr sz="1200" spc="-10" dirty="0">
                <a:latin typeface="Calibri"/>
                <a:cs typeface="Calibri"/>
              </a:rPr>
              <a:t>of </a:t>
            </a:r>
            <a:r>
              <a:rPr sz="1200" spc="-5" dirty="0">
                <a:latin typeface="Calibri"/>
                <a:cs typeface="Calibri"/>
              </a:rPr>
              <a:t>a part </a:t>
            </a:r>
            <a:r>
              <a:rPr sz="1200" spc="-10" dirty="0">
                <a:latin typeface="Calibri"/>
                <a:cs typeface="Calibri"/>
              </a:rPr>
              <a:t>of </a:t>
            </a:r>
            <a:r>
              <a:rPr sz="1200" spc="-5" dirty="0">
                <a:latin typeface="Calibri"/>
                <a:cs typeface="Calibri"/>
              </a:rPr>
              <a:t>possible scenarios which are listed </a:t>
            </a:r>
            <a:r>
              <a:rPr sz="1200" spc="-10" dirty="0">
                <a:latin typeface="Calibri"/>
                <a:cs typeface="Calibri"/>
              </a:rPr>
              <a:t>in </a:t>
            </a:r>
            <a:r>
              <a:rPr sz="1200" spc="-5" dirty="0">
                <a:latin typeface="Calibri"/>
                <a:cs typeface="Calibri"/>
              </a:rPr>
              <a:t>Table</a:t>
            </a:r>
            <a:r>
              <a:rPr sz="1200" spc="120" dirty="0">
                <a:latin typeface="Calibri"/>
                <a:cs typeface="Calibri"/>
              </a:rPr>
              <a:t> </a:t>
            </a:r>
            <a:r>
              <a:rPr sz="1200" dirty="0">
                <a:latin typeface="Calibri"/>
                <a:cs typeface="Calibri"/>
              </a:rPr>
              <a:t>10.</a:t>
            </a:r>
            <a:endParaRPr sz="1200">
              <a:latin typeface="Calibri"/>
              <a:cs typeface="Calibri"/>
            </a:endParaRPr>
          </a:p>
        </p:txBody>
      </p:sp>
      <p:graphicFrame>
        <p:nvGraphicFramePr>
          <p:cNvPr id="5" name="object 5"/>
          <p:cNvGraphicFramePr>
            <a:graphicFrameLocks noGrp="1"/>
          </p:cNvGraphicFramePr>
          <p:nvPr/>
        </p:nvGraphicFramePr>
        <p:xfrm>
          <a:off x="866078" y="1082589"/>
          <a:ext cx="5759448" cy="2301801"/>
        </p:xfrm>
        <a:graphic>
          <a:graphicData uri="http://schemas.openxmlformats.org/drawingml/2006/table">
            <a:tbl>
              <a:tblPr firstRow="1" bandRow="1">
                <a:tableStyleId>{2D5ABB26-0587-4C30-8999-92F81FD0307C}</a:tableStyleId>
              </a:tblPr>
              <a:tblGrid>
                <a:gridCol w="1729105">
                  <a:extLst>
                    <a:ext uri="{9D8B030D-6E8A-4147-A177-3AD203B41FA5}">
                      <a16:colId xmlns:a16="http://schemas.microsoft.com/office/drawing/2014/main" val="20000"/>
                    </a:ext>
                  </a:extLst>
                </a:gridCol>
                <a:gridCol w="1511934">
                  <a:extLst>
                    <a:ext uri="{9D8B030D-6E8A-4147-A177-3AD203B41FA5}">
                      <a16:colId xmlns:a16="http://schemas.microsoft.com/office/drawing/2014/main" val="20001"/>
                    </a:ext>
                  </a:extLst>
                </a:gridCol>
                <a:gridCol w="1307464">
                  <a:extLst>
                    <a:ext uri="{9D8B030D-6E8A-4147-A177-3AD203B41FA5}">
                      <a16:colId xmlns:a16="http://schemas.microsoft.com/office/drawing/2014/main" val="20002"/>
                    </a:ext>
                  </a:extLst>
                </a:gridCol>
                <a:gridCol w="1210945">
                  <a:extLst>
                    <a:ext uri="{9D8B030D-6E8A-4147-A177-3AD203B41FA5}">
                      <a16:colId xmlns:a16="http://schemas.microsoft.com/office/drawing/2014/main" val="20003"/>
                    </a:ext>
                  </a:extLst>
                </a:gridCol>
              </a:tblGrid>
              <a:tr h="358871">
                <a:tc>
                  <a:txBody>
                    <a:bodyPr/>
                    <a:lstStyle/>
                    <a:p>
                      <a:pPr marL="8890">
                        <a:lnSpc>
                          <a:spcPct val="100000"/>
                        </a:lnSpc>
                        <a:spcBef>
                          <a:spcPts val="840"/>
                        </a:spcBef>
                      </a:pPr>
                      <a:r>
                        <a:rPr sz="1200" spc="-5" dirty="0">
                          <a:latin typeface="Calibri"/>
                          <a:cs typeface="Calibri"/>
                        </a:rPr>
                        <a:t>+ + +</a:t>
                      </a:r>
                      <a:r>
                        <a:rPr sz="1200" spc="5" dirty="0">
                          <a:latin typeface="Calibri"/>
                          <a:cs typeface="Calibri"/>
                        </a:rPr>
                        <a:t> </a:t>
                      </a:r>
                      <a:r>
                        <a:rPr sz="1200" spc="-5" dirty="0">
                          <a:latin typeface="Calibri"/>
                          <a:cs typeface="Calibri"/>
                        </a:rPr>
                        <a:t>+</a:t>
                      </a:r>
                      <a:endParaRPr sz="1200">
                        <a:latin typeface="Calibri"/>
                        <a:cs typeface="Calibri"/>
                      </a:endParaRPr>
                    </a:p>
                  </a:txBody>
                  <a:tcPr marL="0" marR="0" marT="106680" marB="0">
                    <a:lnR w="19050">
                      <a:solidFill>
                        <a:srgbClr val="CCCCCC"/>
                      </a:solidFill>
                      <a:prstDash val="solid"/>
                    </a:lnR>
                    <a:lnB w="19050">
                      <a:solidFill>
                        <a:srgbClr val="CCCCCC"/>
                      </a:solidFill>
                      <a:prstDash val="solid"/>
                    </a:lnB>
                    <a:solidFill>
                      <a:srgbClr val="FCB62C"/>
                    </a:solidFill>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13970">
                        <a:lnSpc>
                          <a:spcPct val="100000"/>
                        </a:lnSpc>
                        <a:spcBef>
                          <a:spcPts val="840"/>
                        </a:spcBef>
                      </a:pPr>
                      <a:r>
                        <a:rPr sz="1200" spc="-5" dirty="0">
                          <a:latin typeface="Calibri"/>
                          <a:cs typeface="Calibri"/>
                        </a:rPr>
                        <a:t>- - -</a:t>
                      </a:r>
                      <a:r>
                        <a:rPr sz="1200" dirty="0">
                          <a:latin typeface="Calibri"/>
                          <a:cs typeface="Calibri"/>
                        </a:rPr>
                        <a:t> </a:t>
                      </a:r>
                      <a:r>
                        <a:rPr sz="1200" spc="-5" dirty="0">
                          <a:latin typeface="Calibri"/>
                          <a:cs typeface="Calibri"/>
                        </a:rPr>
                        <a:t>-</a:t>
                      </a:r>
                      <a:endParaRPr sz="1200">
                        <a:latin typeface="Calibri"/>
                        <a:cs typeface="Calibri"/>
                      </a:endParaRPr>
                    </a:p>
                  </a:txBody>
                  <a:tcPr marL="0" marR="0" marT="10668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480029">
                <a:tc>
                  <a:txBody>
                    <a:bodyPr/>
                    <a:lstStyle/>
                    <a:p>
                      <a:pPr>
                        <a:lnSpc>
                          <a:spcPct val="100000"/>
                        </a:lnSpc>
                        <a:spcBef>
                          <a:spcPts val="50"/>
                        </a:spcBef>
                      </a:pPr>
                      <a:endParaRPr sz="900">
                        <a:latin typeface="Times New Roman"/>
                        <a:cs typeface="Times New Roman"/>
                      </a:endParaRPr>
                    </a:p>
                    <a:p>
                      <a:pPr marL="46990">
                        <a:lnSpc>
                          <a:spcPct val="100000"/>
                        </a:lnSpc>
                      </a:pPr>
                      <a:r>
                        <a:rPr sz="1200" spc="-5" dirty="0">
                          <a:latin typeface="Calibri"/>
                          <a:cs typeface="Calibri"/>
                        </a:rPr>
                        <a:t>Production price per</a:t>
                      </a:r>
                      <a:r>
                        <a:rPr sz="1200" dirty="0">
                          <a:latin typeface="Calibri"/>
                          <a:cs typeface="Calibri"/>
                        </a:rPr>
                        <a:t> </a:t>
                      </a:r>
                      <a:r>
                        <a:rPr sz="1200" spc="-5" dirty="0">
                          <a:latin typeface="Calibri"/>
                          <a:cs typeface="Calibri"/>
                        </a:rPr>
                        <a:t>unit</a:t>
                      </a:r>
                      <a:endParaRPr sz="1200">
                        <a:latin typeface="Calibri"/>
                        <a:cs typeface="Calibri"/>
                      </a:endParaRPr>
                    </a:p>
                  </a:txBody>
                  <a:tcPr marL="0" marR="0" marT="63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0800">
                        <a:lnSpc>
                          <a:spcPct val="100000"/>
                        </a:lnSpc>
                        <a:spcBef>
                          <a:spcPts val="350"/>
                        </a:spcBef>
                      </a:pPr>
                      <a:r>
                        <a:rPr sz="1200" dirty="0">
                          <a:latin typeface="Calibri"/>
                          <a:cs typeface="Calibri"/>
                        </a:rPr>
                        <a:t>€150,000 </a:t>
                      </a:r>
                      <a:r>
                        <a:rPr sz="1200" spc="-5" dirty="0">
                          <a:latin typeface="Calibri"/>
                          <a:cs typeface="Calibri"/>
                        </a:rPr>
                        <a:t>/ </a:t>
                      </a:r>
                      <a:r>
                        <a:rPr sz="1200" dirty="0">
                          <a:latin typeface="Calibri"/>
                          <a:cs typeface="Calibri"/>
                        </a:rPr>
                        <a:t>200,000</a:t>
                      </a:r>
                      <a:r>
                        <a:rPr sz="1200" spc="-50" dirty="0">
                          <a:latin typeface="Calibri"/>
                          <a:cs typeface="Calibri"/>
                        </a:rPr>
                        <a:t> </a:t>
                      </a:r>
                      <a:r>
                        <a:rPr sz="1200" spc="-5" dirty="0">
                          <a:latin typeface="Calibri"/>
                          <a:cs typeface="Calibri"/>
                        </a:rPr>
                        <a:t>=</a:t>
                      </a:r>
                      <a:endParaRPr sz="1200">
                        <a:latin typeface="Calibri"/>
                        <a:cs typeface="Calibri"/>
                      </a:endParaRPr>
                    </a:p>
                    <a:p>
                      <a:pPr marL="50800">
                        <a:lnSpc>
                          <a:spcPct val="100000"/>
                        </a:lnSpc>
                        <a:spcBef>
                          <a:spcPts val="25"/>
                        </a:spcBef>
                      </a:pPr>
                      <a:r>
                        <a:rPr sz="1200" dirty="0">
                          <a:latin typeface="Calibri"/>
                          <a:cs typeface="Calibri"/>
                        </a:rPr>
                        <a:t>€0.75</a:t>
                      </a:r>
                      <a:endParaRPr sz="1200">
                        <a:latin typeface="Calibri"/>
                        <a:cs typeface="Calibri"/>
                      </a:endParaRPr>
                    </a:p>
                  </a:txBody>
                  <a:tcPr marL="0" marR="0" marT="444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2069" marR="134620">
                        <a:lnSpc>
                          <a:spcPct val="101699"/>
                        </a:lnSpc>
                        <a:spcBef>
                          <a:spcPts val="330"/>
                        </a:spcBef>
                      </a:pPr>
                      <a:r>
                        <a:rPr sz="1200" dirty="0">
                          <a:latin typeface="Calibri"/>
                          <a:cs typeface="Calibri"/>
                        </a:rPr>
                        <a:t>Assets </a:t>
                      </a:r>
                      <a:r>
                        <a:rPr sz="1200" spc="-5" dirty="0">
                          <a:latin typeface="Calibri"/>
                          <a:cs typeface="Calibri"/>
                        </a:rPr>
                        <a:t>needed</a:t>
                      </a:r>
                      <a:r>
                        <a:rPr sz="1200" spc="-80" dirty="0">
                          <a:latin typeface="Calibri"/>
                          <a:cs typeface="Calibri"/>
                        </a:rPr>
                        <a:t> </a:t>
                      </a:r>
                      <a:r>
                        <a:rPr sz="1200" dirty="0">
                          <a:latin typeface="Calibri"/>
                          <a:cs typeface="Calibri"/>
                        </a:rPr>
                        <a:t>for  </a:t>
                      </a:r>
                      <a:r>
                        <a:rPr sz="1200" spc="-5" dirty="0">
                          <a:latin typeface="Calibri"/>
                          <a:cs typeface="Calibri"/>
                        </a:rPr>
                        <a:t>modification</a:t>
                      </a:r>
                      <a:endParaRPr sz="1200">
                        <a:latin typeface="Calibri"/>
                        <a:cs typeface="Calibri"/>
                      </a:endParaRPr>
                    </a:p>
                  </a:txBody>
                  <a:tcPr marL="0" marR="0" marT="4191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2069">
                        <a:lnSpc>
                          <a:spcPct val="100000"/>
                        </a:lnSpc>
                      </a:pPr>
                      <a:r>
                        <a:rPr sz="1200" spc="-5" dirty="0">
                          <a:latin typeface="Calibri"/>
                          <a:cs typeface="Calibri"/>
                        </a:rPr>
                        <a:t>€3,000</a:t>
                      </a:r>
                      <a:endParaRPr sz="1200">
                        <a:latin typeface="Calibri"/>
                        <a:cs typeface="Calibri"/>
                      </a:endParaRPr>
                    </a:p>
                  </a:txBody>
                  <a:tcPr marL="0" marR="0" marT="63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1"/>
                  </a:ext>
                </a:extLst>
              </a:tr>
              <a:tr h="480014">
                <a:tc>
                  <a:txBody>
                    <a:bodyPr/>
                    <a:lstStyle/>
                    <a:p>
                      <a:pPr>
                        <a:lnSpc>
                          <a:spcPct val="100000"/>
                        </a:lnSpc>
                        <a:spcBef>
                          <a:spcPts val="50"/>
                        </a:spcBef>
                      </a:pPr>
                      <a:endParaRPr sz="900">
                        <a:latin typeface="Times New Roman"/>
                        <a:cs typeface="Times New Roman"/>
                      </a:endParaRPr>
                    </a:p>
                    <a:p>
                      <a:pPr marL="46990">
                        <a:lnSpc>
                          <a:spcPct val="100000"/>
                        </a:lnSpc>
                      </a:pPr>
                      <a:r>
                        <a:rPr sz="1200" spc="-5" dirty="0">
                          <a:latin typeface="Calibri"/>
                          <a:cs typeface="Calibri"/>
                        </a:rPr>
                        <a:t>Energy costs</a:t>
                      </a:r>
                      <a:endParaRPr sz="1200">
                        <a:latin typeface="Calibri"/>
                        <a:cs typeface="Calibri"/>
                      </a:endParaRPr>
                    </a:p>
                  </a:txBody>
                  <a:tcPr marL="0" marR="0" marT="63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0800">
                        <a:lnSpc>
                          <a:spcPct val="100000"/>
                        </a:lnSpc>
                      </a:pPr>
                      <a:r>
                        <a:rPr sz="1200" dirty="0">
                          <a:latin typeface="Calibri"/>
                          <a:cs typeface="Calibri"/>
                        </a:rPr>
                        <a:t>€0.75 </a:t>
                      </a:r>
                      <a:r>
                        <a:rPr sz="1200" spc="-5" dirty="0">
                          <a:latin typeface="Calibri"/>
                          <a:cs typeface="Calibri"/>
                        </a:rPr>
                        <a:t>* 0.33 =</a:t>
                      </a:r>
                      <a:r>
                        <a:rPr sz="1200" spc="-20" dirty="0">
                          <a:latin typeface="Calibri"/>
                          <a:cs typeface="Calibri"/>
                        </a:rPr>
                        <a:t> </a:t>
                      </a:r>
                      <a:r>
                        <a:rPr sz="1200" spc="-5" dirty="0">
                          <a:latin typeface="Calibri"/>
                          <a:cs typeface="Calibri"/>
                        </a:rPr>
                        <a:t>€0.25</a:t>
                      </a:r>
                      <a:endParaRPr sz="1200">
                        <a:latin typeface="Calibri"/>
                        <a:cs typeface="Calibri"/>
                      </a:endParaRPr>
                    </a:p>
                  </a:txBody>
                  <a:tcPr marL="0" marR="0" marT="63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2069" marR="90170">
                        <a:lnSpc>
                          <a:spcPct val="101699"/>
                        </a:lnSpc>
                        <a:spcBef>
                          <a:spcPts val="330"/>
                        </a:spcBef>
                      </a:pPr>
                      <a:r>
                        <a:rPr sz="1200" spc="-5" dirty="0">
                          <a:latin typeface="Calibri"/>
                          <a:cs typeface="Calibri"/>
                        </a:rPr>
                        <a:t>Additional</a:t>
                      </a:r>
                      <a:r>
                        <a:rPr sz="1200" spc="-45" dirty="0">
                          <a:latin typeface="Calibri"/>
                          <a:cs typeface="Calibri"/>
                        </a:rPr>
                        <a:t> </a:t>
                      </a:r>
                      <a:r>
                        <a:rPr sz="1200" spc="-5" dirty="0">
                          <a:latin typeface="Calibri"/>
                          <a:cs typeface="Calibri"/>
                        </a:rPr>
                        <a:t>produc-  tion</a:t>
                      </a:r>
                      <a:r>
                        <a:rPr sz="1200" spc="-10" dirty="0">
                          <a:latin typeface="Calibri"/>
                          <a:cs typeface="Calibri"/>
                        </a:rPr>
                        <a:t> </a:t>
                      </a:r>
                      <a:r>
                        <a:rPr sz="1200" spc="-5" dirty="0">
                          <a:latin typeface="Calibri"/>
                          <a:cs typeface="Calibri"/>
                        </a:rPr>
                        <a:t>costs</a:t>
                      </a:r>
                      <a:endParaRPr sz="1200">
                        <a:latin typeface="Calibri"/>
                        <a:cs typeface="Calibri"/>
                      </a:endParaRPr>
                    </a:p>
                  </a:txBody>
                  <a:tcPr marL="0" marR="0" marT="4191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2069">
                        <a:lnSpc>
                          <a:spcPct val="100000"/>
                        </a:lnSpc>
                        <a:spcBef>
                          <a:spcPts val="350"/>
                        </a:spcBef>
                      </a:pPr>
                      <a:r>
                        <a:rPr sz="1200" dirty="0">
                          <a:latin typeface="Calibri"/>
                          <a:cs typeface="Calibri"/>
                        </a:rPr>
                        <a:t>€0.03 </a:t>
                      </a:r>
                      <a:r>
                        <a:rPr sz="1200" spc="-5" dirty="0">
                          <a:latin typeface="Calibri"/>
                          <a:cs typeface="Calibri"/>
                        </a:rPr>
                        <a:t>* 200,000</a:t>
                      </a:r>
                      <a:r>
                        <a:rPr sz="1200" spc="-35" dirty="0">
                          <a:latin typeface="Calibri"/>
                          <a:cs typeface="Calibri"/>
                        </a:rPr>
                        <a:t> </a:t>
                      </a:r>
                      <a:r>
                        <a:rPr sz="1200" spc="-5" dirty="0">
                          <a:latin typeface="Calibri"/>
                          <a:cs typeface="Calibri"/>
                        </a:rPr>
                        <a:t>=</a:t>
                      </a:r>
                      <a:endParaRPr sz="1200">
                        <a:latin typeface="Calibri"/>
                        <a:cs typeface="Calibri"/>
                      </a:endParaRPr>
                    </a:p>
                    <a:p>
                      <a:pPr marL="52069">
                        <a:lnSpc>
                          <a:spcPct val="100000"/>
                        </a:lnSpc>
                        <a:spcBef>
                          <a:spcPts val="25"/>
                        </a:spcBef>
                      </a:pPr>
                      <a:r>
                        <a:rPr sz="1200" spc="-5" dirty="0">
                          <a:latin typeface="Calibri"/>
                          <a:cs typeface="Calibri"/>
                        </a:rPr>
                        <a:t>€6,000</a:t>
                      </a:r>
                      <a:endParaRPr sz="1200">
                        <a:latin typeface="Calibri"/>
                        <a:cs typeface="Calibri"/>
                      </a:endParaRPr>
                    </a:p>
                  </a:txBody>
                  <a:tcPr marL="0" marR="0" marT="444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2"/>
                  </a:ext>
                </a:extLst>
              </a:tr>
              <a:tr h="348965">
                <a:tc>
                  <a:txBody>
                    <a:bodyPr/>
                    <a:lstStyle/>
                    <a:p>
                      <a:pPr marL="46990">
                        <a:lnSpc>
                          <a:spcPct val="100000"/>
                        </a:lnSpc>
                        <a:spcBef>
                          <a:spcPts val="580"/>
                        </a:spcBef>
                      </a:pPr>
                      <a:r>
                        <a:rPr sz="1200" spc="-5" dirty="0">
                          <a:latin typeface="Calibri"/>
                          <a:cs typeface="Calibri"/>
                        </a:rPr>
                        <a:t>Saving </a:t>
                      </a:r>
                      <a:r>
                        <a:rPr sz="1200" spc="-10" dirty="0">
                          <a:latin typeface="Calibri"/>
                          <a:cs typeface="Calibri"/>
                        </a:rPr>
                        <a:t>of </a:t>
                      </a:r>
                      <a:r>
                        <a:rPr sz="1200" spc="-5" dirty="0">
                          <a:latin typeface="Calibri"/>
                          <a:cs typeface="Calibri"/>
                        </a:rPr>
                        <a:t>energy </a:t>
                      </a:r>
                      <a:r>
                        <a:rPr sz="1200" dirty="0">
                          <a:latin typeface="Calibri"/>
                          <a:cs typeface="Calibri"/>
                        </a:rPr>
                        <a:t>per </a:t>
                      </a:r>
                      <a:r>
                        <a:rPr sz="1200" spc="-5" dirty="0">
                          <a:latin typeface="Calibri"/>
                          <a:cs typeface="Calibri"/>
                        </a:rPr>
                        <a:t>unit</a:t>
                      </a:r>
                      <a:endParaRPr sz="1200">
                        <a:latin typeface="Calibri"/>
                        <a:cs typeface="Calibri"/>
                      </a:endParaRPr>
                    </a:p>
                  </a:txBody>
                  <a:tcPr marL="0" marR="0" marT="73660" marB="0">
                    <a:lnR w="19050">
                      <a:solidFill>
                        <a:srgbClr val="CCCCCC"/>
                      </a:solidFill>
                      <a:prstDash val="solid"/>
                    </a:lnR>
                    <a:lnT w="19050">
                      <a:solidFill>
                        <a:srgbClr val="CCCCCC"/>
                      </a:solidFill>
                      <a:prstDash val="solid"/>
                    </a:lnT>
                    <a:lnB w="12700">
                      <a:solidFill>
                        <a:srgbClr val="CCCCCC"/>
                      </a:solidFill>
                      <a:prstDash val="solid"/>
                    </a:lnB>
                  </a:tcPr>
                </a:tc>
                <a:tc>
                  <a:txBody>
                    <a:bodyPr/>
                    <a:lstStyle/>
                    <a:p>
                      <a:pPr marL="50800">
                        <a:lnSpc>
                          <a:spcPct val="100000"/>
                        </a:lnSpc>
                        <a:spcBef>
                          <a:spcPts val="570"/>
                        </a:spcBef>
                      </a:pPr>
                      <a:r>
                        <a:rPr sz="1200" dirty="0">
                          <a:latin typeface="Calibri"/>
                          <a:cs typeface="Calibri"/>
                        </a:rPr>
                        <a:t>€0.25 </a:t>
                      </a:r>
                      <a:r>
                        <a:rPr sz="1200" spc="-5" dirty="0">
                          <a:latin typeface="Calibri"/>
                          <a:cs typeface="Calibri"/>
                        </a:rPr>
                        <a:t>* 0.6 =</a:t>
                      </a:r>
                      <a:r>
                        <a:rPr sz="1200" spc="-30" dirty="0">
                          <a:latin typeface="Calibri"/>
                          <a:cs typeface="Calibri"/>
                        </a:rPr>
                        <a:t> </a:t>
                      </a:r>
                      <a:r>
                        <a:rPr sz="1200" dirty="0">
                          <a:latin typeface="Calibri"/>
                          <a:cs typeface="Calibri"/>
                        </a:rPr>
                        <a:t>€0.15</a:t>
                      </a:r>
                      <a:endParaRPr sz="1200">
                        <a:latin typeface="Calibri"/>
                        <a:cs typeface="Calibri"/>
                      </a:endParaRPr>
                    </a:p>
                  </a:txBody>
                  <a:tcPr marL="0" marR="0" marT="7239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3"/>
                  </a:ext>
                </a:extLst>
              </a:tr>
              <a:tr h="153908">
                <a:tc gridSpan="2">
                  <a:txBody>
                    <a:bodyPr/>
                    <a:lstStyle/>
                    <a:p>
                      <a:pPr>
                        <a:lnSpc>
                          <a:spcPct val="100000"/>
                        </a:lnSpc>
                      </a:pPr>
                      <a:endParaRPr sz="800">
                        <a:latin typeface="Times New Roman"/>
                        <a:cs typeface="Times New Roman"/>
                      </a:endParaRPr>
                    </a:p>
                  </a:txBody>
                  <a:tcPr marL="0" marR="0" marT="0" marB="0">
                    <a:lnR w="19050">
                      <a:solidFill>
                        <a:srgbClr val="CCCCCC"/>
                      </a:solidFill>
                      <a:prstDash val="solid"/>
                    </a:lnR>
                    <a:lnT w="12700" cap="flat" cmpd="sng" algn="ctr">
                      <a:solidFill>
                        <a:srgbClr val="CCCCCC"/>
                      </a:solidFill>
                      <a:prstDash val="solid"/>
                      <a:round/>
                      <a:headEnd type="none" w="med" len="med"/>
                      <a:tailEnd type="none" w="med" len="med"/>
                    </a:lnT>
                    <a:lnB w="19050">
                      <a:solidFill>
                        <a:srgbClr val="CCCCCC"/>
                      </a:solidFill>
                      <a:prstDash val="solid"/>
                    </a:lnB>
                  </a:tcPr>
                </a:tc>
                <a:tc h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480014">
                <a:tc>
                  <a:txBody>
                    <a:bodyPr/>
                    <a:lstStyle/>
                    <a:p>
                      <a:pPr>
                        <a:lnSpc>
                          <a:spcPct val="100000"/>
                        </a:lnSpc>
                        <a:spcBef>
                          <a:spcPts val="50"/>
                        </a:spcBef>
                      </a:pPr>
                      <a:endParaRPr sz="900">
                        <a:latin typeface="Times New Roman"/>
                        <a:cs typeface="Times New Roman"/>
                      </a:endParaRPr>
                    </a:p>
                    <a:p>
                      <a:pPr marL="46990">
                        <a:lnSpc>
                          <a:spcPct val="100000"/>
                        </a:lnSpc>
                      </a:pPr>
                      <a:r>
                        <a:rPr sz="1200" b="1" dirty="0">
                          <a:latin typeface="Calibri"/>
                          <a:cs typeface="Calibri"/>
                        </a:rPr>
                        <a:t>Total</a:t>
                      </a:r>
                      <a:endParaRPr sz="1200">
                        <a:latin typeface="Calibri"/>
                        <a:cs typeface="Calibri"/>
                      </a:endParaRPr>
                    </a:p>
                  </a:txBody>
                  <a:tcPr marL="0" marR="0" marT="6350" marB="0">
                    <a:lnR w="19050">
                      <a:solidFill>
                        <a:srgbClr val="CCCCCC"/>
                      </a:solidFill>
                      <a:prstDash val="solid"/>
                    </a:lnR>
                    <a:lnT w="19050" cap="flat" cmpd="sng" algn="ctr">
                      <a:solidFill>
                        <a:srgbClr val="CCCCCC"/>
                      </a:solidFill>
                      <a:prstDash val="solid"/>
                      <a:round/>
                      <a:headEnd type="none" w="med" len="med"/>
                      <a:tailEnd type="none" w="med" len="med"/>
                    </a:lnT>
                    <a:lnB w="19050">
                      <a:solidFill>
                        <a:srgbClr val="CCCCCC"/>
                      </a:solidFill>
                      <a:prstDash val="solid"/>
                    </a:lnB>
                  </a:tcPr>
                </a:tc>
                <a:tc>
                  <a:txBody>
                    <a:bodyPr/>
                    <a:lstStyle/>
                    <a:p>
                      <a:pPr marL="50800">
                        <a:lnSpc>
                          <a:spcPct val="100000"/>
                        </a:lnSpc>
                        <a:spcBef>
                          <a:spcPts val="350"/>
                        </a:spcBef>
                      </a:pPr>
                      <a:r>
                        <a:rPr sz="1200" b="1" spc="-5" dirty="0">
                          <a:latin typeface="Calibri"/>
                          <a:cs typeface="Calibri"/>
                        </a:rPr>
                        <a:t>€0.15 * 200,000</a:t>
                      </a:r>
                      <a:r>
                        <a:rPr sz="1200" b="1" spc="10" dirty="0">
                          <a:latin typeface="Calibri"/>
                          <a:cs typeface="Calibri"/>
                        </a:rPr>
                        <a:t> </a:t>
                      </a:r>
                      <a:r>
                        <a:rPr sz="1200" b="1" spc="-5" dirty="0">
                          <a:latin typeface="Calibri"/>
                          <a:cs typeface="Calibri"/>
                        </a:rPr>
                        <a:t>=</a:t>
                      </a:r>
                      <a:endParaRPr sz="1200">
                        <a:latin typeface="Calibri"/>
                        <a:cs typeface="Calibri"/>
                      </a:endParaRPr>
                    </a:p>
                    <a:p>
                      <a:pPr marL="50800">
                        <a:lnSpc>
                          <a:spcPct val="100000"/>
                        </a:lnSpc>
                        <a:spcBef>
                          <a:spcPts val="25"/>
                        </a:spcBef>
                      </a:pPr>
                      <a:r>
                        <a:rPr sz="1200" b="1" spc="-5" dirty="0">
                          <a:latin typeface="Calibri"/>
                          <a:cs typeface="Calibri"/>
                        </a:rPr>
                        <a:t>€30,000</a:t>
                      </a:r>
                      <a:endParaRPr sz="1200">
                        <a:latin typeface="Calibri"/>
                        <a:cs typeface="Calibri"/>
                      </a:endParaRPr>
                    </a:p>
                  </a:txBody>
                  <a:tcPr marL="0" marR="0" marT="444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2069">
                        <a:lnSpc>
                          <a:spcPct val="100000"/>
                        </a:lnSpc>
                      </a:pPr>
                      <a:r>
                        <a:rPr sz="1200" b="1" dirty="0">
                          <a:latin typeface="Calibri"/>
                          <a:cs typeface="Calibri"/>
                        </a:rPr>
                        <a:t>Total</a:t>
                      </a:r>
                      <a:endParaRPr sz="1200">
                        <a:latin typeface="Calibri"/>
                        <a:cs typeface="Calibri"/>
                      </a:endParaRPr>
                    </a:p>
                  </a:txBody>
                  <a:tcPr marL="0" marR="0" marT="63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2069">
                        <a:lnSpc>
                          <a:spcPct val="100000"/>
                        </a:lnSpc>
                      </a:pPr>
                      <a:r>
                        <a:rPr sz="1200" b="1" spc="-5" dirty="0">
                          <a:latin typeface="Calibri"/>
                          <a:cs typeface="Calibri"/>
                        </a:rPr>
                        <a:t>€9,000</a:t>
                      </a:r>
                      <a:endParaRPr sz="1200">
                        <a:latin typeface="Calibri"/>
                        <a:cs typeface="Calibri"/>
                      </a:endParaRPr>
                    </a:p>
                  </a:txBody>
                  <a:tcPr marL="0" marR="0" marT="63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5"/>
                  </a:ext>
                </a:extLst>
              </a:tr>
            </a:tbl>
          </a:graphicData>
        </a:graphic>
      </p:graphicFrame>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114</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23" y="4266974"/>
            <a:ext cx="5841365" cy="2195830"/>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a:t>
            </a:r>
            <a:r>
              <a:rPr sz="1200" b="1" i="1" spc="-5" dirty="0">
                <a:latin typeface="Calibri"/>
                <a:cs typeface="Calibri"/>
              </a:rPr>
              <a:t>10: Results </a:t>
            </a:r>
            <a:r>
              <a:rPr sz="1200" b="1" i="1" spc="-10" dirty="0">
                <a:latin typeface="Calibri"/>
                <a:cs typeface="Calibri"/>
              </a:rPr>
              <a:t>of </a:t>
            </a:r>
            <a:r>
              <a:rPr sz="1200" b="1" i="1" spc="-5" dirty="0">
                <a:latin typeface="Calibri"/>
                <a:cs typeface="Calibri"/>
              </a:rPr>
              <a:t>sensitivity</a:t>
            </a:r>
            <a:r>
              <a:rPr sz="1200" b="1" i="1" spc="15" dirty="0">
                <a:latin typeface="Calibri"/>
                <a:cs typeface="Calibri"/>
              </a:rPr>
              <a:t> </a:t>
            </a:r>
            <a:r>
              <a:rPr sz="1200" b="1" i="1" spc="-5" dirty="0">
                <a:latin typeface="Calibri"/>
                <a:cs typeface="Calibri"/>
              </a:rPr>
              <a:t>analysis</a:t>
            </a:r>
            <a:endParaRPr sz="1200">
              <a:latin typeface="Calibri"/>
              <a:cs typeface="Calibri"/>
            </a:endParaRPr>
          </a:p>
          <a:p>
            <a:pPr marL="12700" marR="5080">
              <a:lnSpc>
                <a:spcPct val="101699"/>
              </a:lnSpc>
              <a:spcBef>
                <a:spcPts val="1005"/>
              </a:spcBef>
            </a:pPr>
            <a:r>
              <a:rPr sz="1200" i="1" spc="-5" dirty="0">
                <a:latin typeface="Calibri"/>
                <a:cs typeface="Calibri"/>
              </a:rPr>
              <a:t>Profit is </a:t>
            </a:r>
            <a:r>
              <a:rPr sz="1200" i="1" spc="-10" dirty="0">
                <a:latin typeface="Calibri"/>
                <a:cs typeface="Calibri"/>
              </a:rPr>
              <a:t>shown </a:t>
            </a:r>
            <a:r>
              <a:rPr sz="1200" i="1" spc="-5" dirty="0">
                <a:latin typeface="Calibri"/>
                <a:cs typeface="Calibri"/>
              </a:rPr>
              <a:t>as regards different input parameters. </a:t>
            </a:r>
            <a:r>
              <a:rPr sz="1200" spc="-5" dirty="0">
                <a:latin typeface="Calibri"/>
                <a:cs typeface="Calibri"/>
              </a:rPr>
              <a:t>An extremely simple example was  demonstrated which </a:t>
            </a:r>
            <a:r>
              <a:rPr sz="1200" spc="-10" dirty="0">
                <a:latin typeface="Calibri"/>
                <a:cs typeface="Calibri"/>
              </a:rPr>
              <a:t>was </a:t>
            </a:r>
            <a:r>
              <a:rPr sz="1200" spc="-5" dirty="0">
                <a:latin typeface="Calibri"/>
                <a:cs typeface="Calibri"/>
              </a:rPr>
              <a:t>easy </a:t>
            </a:r>
            <a:r>
              <a:rPr sz="1200" dirty="0">
                <a:latin typeface="Calibri"/>
                <a:cs typeface="Calibri"/>
              </a:rPr>
              <a:t>to </a:t>
            </a:r>
            <a:r>
              <a:rPr sz="1200" spc="-5" dirty="0">
                <a:latin typeface="Calibri"/>
                <a:cs typeface="Calibri"/>
              </a:rPr>
              <a:t>calculate (due to simplicity, Excel was used). However, when  there are more data, the process of model design is the same </a:t>
            </a:r>
            <a:r>
              <a:rPr sz="1200" spc="-10" dirty="0">
                <a:latin typeface="Calibri"/>
                <a:cs typeface="Calibri"/>
              </a:rPr>
              <a:t>yet </a:t>
            </a:r>
            <a:r>
              <a:rPr sz="1200" spc="-5" dirty="0">
                <a:latin typeface="Calibri"/>
                <a:cs typeface="Calibri"/>
              </a:rPr>
              <a:t>the appropriate computer  programmes need </a:t>
            </a:r>
            <a:r>
              <a:rPr sz="1200" dirty="0">
                <a:latin typeface="Calibri"/>
                <a:cs typeface="Calibri"/>
              </a:rPr>
              <a:t>to be used for </a:t>
            </a:r>
            <a:r>
              <a:rPr sz="1200" spc="-5" dirty="0">
                <a:latin typeface="Calibri"/>
                <a:cs typeface="Calibri"/>
              </a:rPr>
              <a:t>calculation; often </a:t>
            </a:r>
            <a:r>
              <a:rPr sz="1200" dirty="0">
                <a:latin typeface="Calibri"/>
                <a:cs typeface="Calibri"/>
              </a:rPr>
              <a:t>tables </a:t>
            </a:r>
            <a:r>
              <a:rPr sz="1200" spc="-5" dirty="0">
                <a:latin typeface="Calibri"/>
                <a:cs typeface="Calibri"/>
              </a:rPr>
              <a:t>prove to be sufficient (Excel,  QuattroPro and similar). In such a case more complicated relations may be included in the  </a:t>
            </a:r>
            <a:r>
              <a:rPr sz="1200" dirty="0">
                <a:latin typeface="Calibri"/>
                <a:cs typeface="Calibri"/>
              </a:rPr>
              <a:t>model </a:t>
            </a:r>
            <a:r>
              <a:rPr sz="1200" spc="-5" dirty="0">
                <a:latin typeface="Calibri"/>
                <a:cs typeface="Calibri"/>
              </a:rPr>
              <a:t>as well as time and quantity variable parameters, </a:t>
            </a:r>
            <a:r>
              <a:rPr sz="1200" dirty="0">
                <a:latin typeface="Calibri"/>
                <a:cs typeface="Calibri"/>
              </a:rPr>
              <a:t>for </a:t>
            </a:r>
            <a:r>
              <a:rPr sz="1200" spc="-5" dirty="0">
                <a:latin typeface="Calibri"/>
                <a:cs typeface="Calibri"/>
              </a:rPr>
              <a:t>example monthly fluctuations </a:t>
            </a:r>
            <a:r>
              <a:rPr sz="1200" spc="-10" dirty="0">
                <a:latin typeface="Calibri"/>
                <a:cs typeface="Calibri"/>
              </a:rPr>
              <a:t>of  </a:t>
            </a:r>
            <a:r>
              <a:rPr sz="1200" spc="-5" dirty="0">
                <a:latin typeface="Calibri"/>
                <a:cs typeface="Calibri"/>
              </a:rPr>
              <a:t>prices </a:t>
            </a:r>
            <a:r>
              <a:rPr sz="1200" spc="-10" dirty="0">
                <a:latin typeface="Calibri"/>
                <a:cs typeface="Calibri"/>
              </a:rPr>
              <a:t>of </a:t>
            </a:r>
            <a:r>
              <a:rPr sz="1200" spc="-5" dirty="0">
                <a:latin typeface="Calibri"/>
                <a:cs typeface="Calibri"/>
              </a:rPr>
              <a:t>electric energy, changes </a:t>
            </a:r>
            <a:r>
              <a:rPr sz="1200" spc="-10" dirty="0">
                <a:latin typeface="Calibri"/>
                <a:cs typeface="Calibri"/>
              </a:rPr>
              <a:t>in </a:t>
            </a:r>
            <a:r>
              <a:rPr sz="1200" spc="-5" dirty="0">
                <a:latin typeface="Calibri"/>
                <a:cs typeface="Calibri"/>
              </a:rPr>
              <a:t>quantities sold as a consequence </a:t>
            </a:r>
            <a:r>
              <a:rPr sz="1200" spc="-10" dirty="0">
                <a:latin typeface="Calibri"/>
                <a:cs typeface="Calibri"/>
              </a:rPr>
              <a:t>of </a:t>
            </a:r>
            <a:r>
              <a:rPr sz="1200" spc="-5" dirty="0">
                <a:latin typeface="Calibri"/>
                <a:cs typeface="Calibri"/>
              </a:rPr>
              <a:t>increased market  shares, decreasing of production price as a consequence </a:t>
            </a:r>
            <a:r>
              <a:rPr sz="1200" spc="-10" dirty="0">
                <a:latin typeface="Calibri"/>
                <a:cs typeface="Calibri"/>
              </a:rPr>
              <a:t>of </a:t>
            </a:r>
            <a:r>
              <a:rPr sz="1200" spc="-5" dirty="0">
                <a:latin typeface="Calibri"/>
                <a:cs typeface="Calibri"/>
              </a:rPr>
              <a:t>increased quantities produced  </a:t>
            </a:r>
            <a:r>
              <a:rPr sz="1200" dirty="0">
                <a:latin typeface="Calibri"/>
                <a:cs typeface="Calibri"/>
              </a:rPr>
              <a:t>(rebates </a:t>
            </a:r>
            <a:r>
              <a:rPr sz="1200" spc="-5" dirty="0">
                <a:latin typeface="Calibri"/>
                <a:cs typeface="Calibri"/>
              </a:rPr>
              <a:t>obtained at the supplier </a:t>
            </a:r>
            <a:r>
              <a:rPr sz="1200" dirty="0">
                <a:latin typeface="Calibri"/>
                <a:cs typeface="Calibri"/>
              </a:rPr>
              <a:t>for </a:t>
            </a:r>
            <a:r>
              <a:rPr sz="1200" spc="-5" dirty="0">
                <a:latin typeface="Calibri"/>
                <a:cs typeface="Calibri"/>
              </a:rPr>
              <a:t>purchasing larger quantities), and similar. There </a:t>
            </a:r>
            <a:r>
              <a:rPr sz="1200" spc="-10" dirty="0">
                <a:latin typeface="Calibri"/>
                <a:cs typeface="Calibri"/>
              </a:rPr>
              <a:t>are </a:t>
            </a:r>
            <a:r>
              <a:rPr sz="1200" spc="-5" dirty="0">
                <a:latin typeface="Calibri"/>
                <a:cs typeface="Calibri"/>
              </a:rPr>
              <a:t>also  some professional software programmes which simulate more challenging</a:t>
            </a:r>
            <a:r>
              <a:rPr sz="1200" spc="60" dirty="0">
                <a:latin typeface="Calibri"/>
                <a:cs typeface="Calibri"/>
              </a:rPr>
              <a:t> </a:t>
            </a:r>
            <a:r>
              <a:rPr sz="1200" spc="-5" dirty="0">
                <a:latin typeface="Calibri"/>
                <a:cs typeface="Calibri"/>
              </a:rPr>
              <a:t>cases.</a:t>
            </a:r>
            <a:endParaRPr sz="1200">
              <a:latin typeface="Calibri"/>
              <a:cs typeface="Calibri"/>
            </a:endParaRPr>
          </a:p>
        </p:txBody>
      </p:sp>
      <p:sp>
        <p:nvSpPr>
          <p:cNvPr id="5" name="object 5"/>
          <p:cNvSpPr txBox="1"/>
          <p:nvPr/>
        </p:nvSpPr>
        <p:spPr>
          <a:xfrm>
            <a:off x="888424" y="7063289"/>
            <a:ext cx="3996054" cy="617220"/>
          </a:xfrm>
          <a:prstGeom prst="rect">
            <a:avLst/>
          </a:prstGeom>
        </p:spPr>
        <p:txBody>
          <a:bodyPr vert="horz" wrap="square" lIns="0" tIns="12700" rIns="0" bIns="0" rtlCol="0">
            <a:spAutoFit/>
          </a:bodyPr>
          <a:lstStyle/>
          <a:p>
            <a:pPr marL="279400" lvl="1" indent="-266700">
              <a:lnSpc>
                <a:spcPct val="100000"/>
              </a:lnSpc>
              <a:spcBef>
                <a:spcPts val="100"/>
              </a:spcBef>
              <a:buAutoNum type="arabicPeriod" startAt="4"/>
              <a:tabLst>
                <a:tab pos="279400" algn="l"/>
              </a:tabLst>
            </a:pPr>
            <a:r>
              <a:rPr sz="1400" b="1" spc="-10" dirty="0">
                <a:latin typeface="Calibri"/>
                <a:cs typeface="Calibri"/>
              </a:rPr>
              <a:t>Effectiveness assessment by </a:t>
            </a:r>
            <a:r>
              <a:rPr sz="1400" b="1" spc="-5" dirty="0">
                <a:latin typeface="Calibri"/>
                <a:cs typeface="Calibri"/>
              </a:rPr>
              <a:t>introducing</a:t>
            </a:r>
            <a:r>
              <a:rPr sz="1400" b="1" spc="-15" dirty="0">
                <a:latin typeface="Calibri"/>
                <a:cs typeface="Calibri"/>
              </a:rPr>
              <a:t> </a:t>
            </a:r>
            <a:r>
              <a:rPr sz="1400" b="1" spc="-5" dirty="0">
                <a:latin typeface="Calibri"/>
                <a:cs typeface="Calibri"/>
              </a:rPr>
              <a:t>questions</a:t>
            </a:r>
            <a:endParaRPr sz="1400">
              <a:latin typeface="Calibri"/>
              <a:cs typeface="Calibri"/>
            </a:endParaRPr>
          </a:p>
          <a:p>
            <a:pPr lvl="1">
              <a:lnSpc>
                <a:spcPct val="100000"/>
              </a:lnSpc>
              <a:spcBef>
                <a:spcPts val="5"/>
              </a:spcBef>
              <a:buFont typeface="Calibri"/>
              <a:buAutoNum type="arabicPeriod" startAt="4"/>
            </a:pPr>
            <a:endParaRPr sz="1250">
              <a:latin typeface="Calibri"/>
              <a:cs typeface="Calibri"/>
            </a:endParaRPr>
          </a:p>
          <a:p>
            <a:pPr marL="361315" lvl="2" indent="-349250">
              <a:lnSpc>
                <a:spcPct val="100000"/>
              </a:lnSpc>
              <a:spcBef>
                <a:spcPts val="5"/>
              </a:spcBef>
              <a:buAutoNum type="arabicPeriod"/>
              <a:tabLst>
                <a:tab pos="361950" algn="l"/>
              </a:tabLst>
            </a:pPr>
            <a:r>
              <a:rPr sz="1200" b="1" spc="-5" dirty="0">
                <a:latin typeface="Calibri"/>
                <a:cs typeface="Calibri"/>
              </a:rPr>
              <a:t>Characteristics </a:t>
            </a:r>
            <a:r>
              <a:rPr sz="1200" b="1" dirty="0">
                <a:latin typeface="Calibri"/>
                <a:cs typeface="Calibri"/>
              </a:rPr>
              <a:t>of </a:t>
            </a:r>
            <a:r>
              <a:rPr sz="1200" b="1" spc="-5" dirty="0">
                <a:latin typeface="Calibri"/>
                <a:cs typeface="Calibri"/>
              </a:rPr>
              <a:t>the</a:t>
            </a:r>
            <a:r>
              <a:rPr sz="1200" b="1" spc="-10" dirty="0">
                <a:latin typeface="Calibri"/>
                <a:cs typeface="Calibri"/>
              </a:rPr>
              <a:t> </a:t>
            </a:r>
            <a:r>
              <a:rPr sz="1200" b="1" spc="-5" dirty="0">
                <a:latin typeface="Calibri"/>
                <a:cs typeface="Calibri"/>
              </a:rPr>
              <a:t>method</a:t>
            </a:r>
            <a:endParaRPr sz="1200">
              <a:latin typeface="Calibri"/>
              <a:cs typeface="Calibri"/>
            </a:endParaRPr>
          </a:p>
        </p:txBody>
      </p:sp>
      <p:sp>
        <p:nvSpPr>
          <p:cNvPr id="6" name="object 6"/>
          <p:cNvSpPr txBox="1"/>
          <p:nvPr/>
        </p:nvSpPr>
        <p:spPr>
          <a:xfrm>
            <a:off x="888420" y="8221428"/>
            <a:ext cx="5836285" cy="95250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The method systematically processes various aspects of innovation project as  regards </a:t>
            </a:r>
            <a:r>
              <a:rPr sz="1200" dirty="0">
                <a:latin typeface="Calibri"/>
                <a:cs typeface="Calibri"/>
              </a:rPr>
              <a:t>the </a:t>
            </a:r>
            <a:r>
              <a:rPr sz="1200" spc="-5" dirty="0">
                <a:latin typeface="Calibri"/>
                <a:cs typeface="Calibri"/>
              </a:rPr>
              <a:t>entire company and its interaction with the environment. In this case not only the  critical hypothesis prove </a:t>
            </a:r>
            <a:r>
              <a:rPr sz="1200" dirty="0">
                <a:latin typeface="Calibri"/>
                <a:cs typeface="Calibri"/>
              </a:rPr>
              <a:t>to be </a:t>
            </a:r>
            <a:r>
              <a:rPr sz="1200" spc="-5" dirty="0">
                <a:latin typeface="Calibri"/>
                <a:cs typeface="Calibri"/>
              </a:rPr>
              <a:t>important but also all the others which would be influenced </a:t>
            </a:r>
            <a:r>
              <a:rPr sz="1200" dirty="0">
                <a:latin typeface="Calibri"/>
                <a:cs typeface="Calibri"/>
              </a:rPr>
              <a:t>by  the </a:t>
            </a:r>
            <a:r>
              <a:rPr sz="1200" spc="-5" dirty="0">
                <a:latin typeface="Calibri"/>
                <a:cs typeface="Calibri"/>
              </a:rPr>
              <a:t>introduced invention; also those which have positive effects. The more thorough  questionnaire is, </a:t>
            </a:r>
            <a:r>
              <a:rPr sz="1200" dirty="0">
                <a:latin typeface="Calibri"/>
                <a:cs typeface="Calibri"/>
              </a:rPr>
              <a:t>the </a:t>
            </a:r>
            <a:r>
              <a:rPr sz="1200" spc="-5" dirty="0">
                <a:latin typeface="Calibri"/>
                <a:cs typeface="Calibri"/>
              </a:rPr>
              <a:t>more comprehensive picture is</a:t>
            </a:r>
            <a:r>
              <a:rPr sz="1200" spc="15" dirty="0">
                <a:latin typeface="Calibri"/>
                <a:cs typeface="Calibri"/>
              </a:rPr>
              <a:t> </a:t>
            </a:r>
            <a:r>
              <a:rPr sz="1200" spc="-5" dirty="0">
                <a:latin typeface="Calibri"/>
                <a:cs typeface="Calibri"/>
              </a:rPr>
              <a:t>obtained.</a:t>
            </a:r>
            <a:endParaRPr sz="1200">
              <a:latin typeface="Calibri"/>
              <a:cs typeface="Calibri"/>
            </a:endParaRPr>
          </a:p>
        </p:txBody>
      </p:sp>
      <p:sp>
        <p:nvSpPr>
          <p:cNvPr id="7" name="object 7"/>
          <p:cNvSpPr/>
          <p:nvPr/>
        </p:nvSpPr>
        <p:spPr>
          <a:xfrm>
            <a:off x="986843" y="7864200"/>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aphicFrame>
        <p:nvGraphicFramePr>
          <p:cNvPr id="9" name="object 9"/>
          <p:cNvGraphicFramePr>
            <a:graphicFrameLocks noGrp="1"/>
          </p:cNvGraphicFramePr>
          <p:nvPr/>
        </p:nvGraphicFramePr>
        <p:xfrm>
          <a:off x="1009322" y="1152693"/>
          <a:ext cx="5615939" cy="2910593"/>
        </p:xfrm>
        <a:graphic>
          <a:graphicData uri="http://schemas.openxmlformats.org/drawingml/2006/table">
            <a:tbl>
              <a:tblPr firstRow="1" bandRow="1">
                <a:tableStyleId>{2D5ABB26-0587-4C30-8999-92F81FD0307C}</a:tableStyleId>
              </a:tblPr>
              <a:tblGrid>
                <a:gridCol w="4104640">
                  <a:extLst>
                    <a:ext uri="{9D8B030D-6E8A-4147-A177-3AD203B41FA5}">
                      <a16:colId xmlns:a16="http://schemas.microsoft.com/office/drawing/2014/main" val="20000"/>
                    </a:ext>
                  </a:extLst>
                </a:gridCol>
                <a:gridCol w="1127760">
                  <a:extLst>
                    <a:ext uri="{9D8B030D-6E8A-4147-A177-3AD203B41FA5}">
                      <a16:colId xmlns:a16="http://schemas.microsoft.com/office/drawing/2014/main" val="20001"/>
                    </a:ext>
                  </a:extLst>
                </a:gridCol>
                <a:gridCol w="383539">
                  <a:extLst>
                    <a:ext uri="{9D8B030D-6E8A-4147-A177-3AD203B41FA5}">
                      <a16:colId xmlns:a16="http://schemas.microsoft.com/office/drawing/2014/main" val="20002"/>
                    </a:ext>
                  </a:extLst>
                </a:gridCol>
              </a:tblGrid>
              <a:tr h="398495">
                <a:tc>
                  <a:txBody>
                    <a:bodyPr/>
                    <a:lstStyle/>
                    <a:p>
                      <a:pPr marL="6985">
                        <a:lnSpc>
                          <a:spcPct val="100000"/>
                        </a:lnSpc>
                        <a:spcBef>
                          <a:spcPts val="740"/>
                        </a:spcBef>
                      </a:pPr>
                      <a:r>
                        <a:rPr sz="1200" b="1" spc="-5" dirty="0">
                          <a:latin typeface="Calibri"/>
                          <a:cs typeface="Calibri"/>
                        </a:rPr>
                        <a:t>Alterations </a:t>
                      </a:r>
                      <a:r>
                        <a:rPr sz="1200" b="1" dirty="0">
                          <a:latin typeface="Calibri"/>
                          <a:cs typeface="Calibri"/>
                        </a:rPr>
                        <a:t>of </a:t>
                      </a:r>
                      <a:r>
                        <a:rPr sz="1200" b="1" spc="-5" dirty="0">
                          <a:latin typeface="Calibri"/>
                          <a:cs typeface="Calibri"/>
                        </a:rPr>
                        <a:t>input</a:t>
                      </a:r>
                      <a:r>
                        <a:rPr sz="1200" b="1" spc="-15" dirty="0">
                          <a:latin typeface="Calibri"/>
                          <a:cs typeface="Calibri"/>
                        </a:rPr>
                        <a:t> </a:t>
                      </a:r>
                      <a:r>
                        <a:rPr sz="1200" b="1" spc="-5" dirty="0">
                          <a:latin typeface="Calibri"/>
                          <a:cs typeface="Calibri"/>
                        </a:rPr>
                        <a:t>parameters</a:t>
                      </a:r>
                      <a:endParaRPr sz="1200">
                        <a:latin typeface="Calibri"/>
                        <a:cs typeface="Calibri"/>
                      </a:endParaRPr>
                    </a:p>
                  </a:txBody>
                  <a:tcPr marL="0" marR="0" marT="93980" marB="0">
                    <a:lnR w="19050">
                      <a:solidFill>
                        <a:srgbClr val="CCCCCC"/>
                      </a:solidFill>
                      <a:prstDash val="solid"/>
                    </a:lnR>
                    <a:lnB w="19050">
                      <a:solidFill>
                        <a:srgbClr val="CCCCCC"/>
                      </a:solidFill>
                      <a:prstDash val="solid"/>
                    </a:lnB>
                    <a:solidFill>
                      <a:srgbClr val="FCB62C"/>
                    </a:solidFill>
                  </a:tcPr>
                </a:tc>
                <a:tc>
                  <a:txBody>
                    <a:bodyPr/>
                    <a:lstStyle/>
                    <a:p>
                      <a:pPr marL="12700" marR="292100">
                        <a:lnSpc>
                          <a:spcPts val="1460"/>
                        </a:lnSpc>
                        <a:spcBef>
                          <a:spcPts val="40"/>
                        </a:spcBef>
                      </a:pPr>
                      <a:r>
                        <a:rPr sz="1200" b="1" spc="-5" dirty="0">
                          <a:latin typeface="Calibri"/>
                          <a:cs typeface="Calibri"/>
                        </a:rPr>
                        <a:t>Difference</a:t>
                      </a:r>
                      <a:r>
                        <a:rPr sz="1200" b="1" spc="-55" dirty="0">
                          <a:latin typeface="Calibri"/>
                          <a:cs typeface="Calibri"/>
                        </a:rPr>
                        <a:t> </a:t>
                      </a:r>
                      <a:r>
                        <a:rPr sz="1200" b="1" dirty="0">
                          <a:latin typeface="Calibri"/>
                          <a:cs typeface="Calibri"/>
                        </a:rPr>
                        <a:t>in  profit</a:t>
                      </a:r>
                      <a:endParaRPr sz="1200">
                        <a:latin typeface="Calibri"/>
                        <a:cs typeface="Calibri"/>
                      </a:endParaRPr>
                    </a:p>
                  </a:txBody>
                  <a:tcPr marL="0" marR="0" marT="508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13970">
                        <a:lnSpc>
                          <a:spcPct val="100000"/>
                        </a:lnSpc>
                        <a:spcBef>
                          <a:spcPts val="740"/>
                        </a:spcBef>
                      </a:pPr>
                      <a:r>
                        <a:rPr sz="1200" b="1" dirty="0">
                          <a:latin typeface="Calibri"/>
                          <a:cs typeface="Calibri"/>
                        </a:rPr>
                        <a:t>%</a:t>
                      </a:r>
                      <a:endParaRPr sz="1200">
                        <a:latin typeface="Calibri"/>
                        <a:cs typeface="Calibri"/>
                      </a:endParaRPr>
                    </a:p>
                  </a:txBody>
                  <a:tcPr marL="0" marR="0" marT="9398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480014">
                <a:tc>
                  <a:txBody>
                    <a:bodyPr/>
                    <a:lstStyle/>
                    <a:p>
                      <a:pPr marL="45085">
                        <a:lnSpc>
                          <a:spcPct val="100000"/>
                        </a:lnSpc>
                        <a:spcBef>
                          <a:spcPts val="350"/>
                        </a:spcBef>
                      </a:pPr>
                      <a:r>
                        <a:rPr sz="1200" spc="-5" dirty="0">
                          <a:latin typeface="Calibri"/>
                          <a:cs typeface="Calibri"/>
                        </a:rPr>
                        <a:t>Additional production costs </a:t>
                      </a:r>
                      <a:r>
                        <a:rPr sz="1200" dirty="0">
                          <a:latin typeface="Calibri"/>
                          <a:cs typeface="Calibri"/>
                        </a:rPr>
                        <a:t>per </a:t>
                      </a:r>
                      <a:r>
                        <a:rPr sz="1200" spc="-5" dirty="0">
                          <a:latin typeface="Calibri"/>
                          <a:cs typeface="Calibri"/>
                        </a:rPr>
                        <a:t>unit increase </a:t>
                      </a:r>
                      <a:r>
                        <a:rPr sz="1200" dirty="0">
                          <a:latin typeface="Calibri"/>
                          <a:cs typeface="Calibri"/>
                        </a:rPr>
                        <a:t>by </a:t>
                      </a:r>
                      <a:r>
                        <a:rPr sz="1200" spc="-5" dirty="0">
                          <a:latin typeface="Calibri"/>
                          <a:cs typeface="Calibri"/>
                        </a:rPr>
                        <a:t>100 %</a:t>
                      </a:r>
                      <a:r>
                        <a:rPr sz="1200" spc="50" dirty="0">
                          <a:latin typeface="Calibri"/>
                          <a:cs typeface="Calibri"/>
                        </a:rPr>
                        <a:t> </a:t>
                      </a:r>
                      <a:r>
                        <a:rPr sz="1200" spc="-5" dirty="0">
                          <a:latin typeface="Calibri"/>
                          <a:cs typeface="Calibri"/>
                        </a:rPr>
                        <a:t>(from</a:t>
                      </a:r>
                      <a:endParaRPr sz="1200">
                        <a:latin typeface="Calibri"/>
                        <a:cs typeface="Calibri"/>
                      </a:endParaRPr>
                    </a:p>
                    <a:p>
                      <a:pPr marL="45085">
                        <a:lnSpc>
                          <a:spcPct val="100000"/>
                        </a:lnSpc>
                        <a:spcBef>
                          <a:spcPts val="25"/>
                        </a:spcBef>
                      </a:pPr>
                      <a:r>
                        <a:rPr sz="1200" dirty="0">
                          <a:latin typeface="Calibri"/>
                          <a:cs typeface="Calibri"/>
                        </a:rPr>
                        <a:t>€0.03 to</a:t>
                      </a:r>
                      <a:r>
                        <a:rPr sz="1200" spc="-15" dirty="0">
                          <a:latin typeface="Calibri"/>
                          <a:cs typeface="Calibri"/>
                        </a:rPr>
                        <a:t> </a:t>
                      </a:r>
                      <a:r>
                        <a:rPr sz="1200" spc="-5" dirty="0">
                          <a:latin typeface="Calibri"/>
                          <a:cs typeface="Calibri"/>
                        </a:rPr>
                        <a:t>€0.06)</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0800">
                        <a:lnSpc>
                          <a:spcPct val="100000"/>
                        </a:lnSpc>
                      </a:pPr>
                      <a:r>
                        <a:rPr sz="1200" spc="-5" dirty="0">
                          <a:latin typeface="Calibri"/>
                          <a:cs typeface="Calibri"/>
                        </a:rPr>
                        <a:t>is reduced</a:t>
                      </a:r>
                      <a:r>
                        <a:rPr sz="1200" spc="-15" dirty="0">
                          <a:latin typeface="Calibri"/>
                          <a:cs typeface="Calibri"/>
                        </a:rPr>
                        <a:t> </a:t>
                      </a:r>
                      <a:r>
                        <a:rPr sz="1200" dirty="0">
                          <a:latin typeface="Calibri"/>
                          <a:cs typeface="Calibri"/>
                        </a:rPr>
                        <a:t>by</a:t>
                      </a:r>
                      <a:endParaRPr sz="1200">
                        <a:latin typeface="Calibri"/>
                        <a:cs typeface="Calibri"/>
                      </a:endParaRPr>
                    </a:p>
                  </a:txBody>
                  <a:tcPr marL="0" marR="0" marT="63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2069">
                        <a:lnSpc>
                          <a:spcPct val="100000"/>
                        </a:lnSpc>
                      </a:pPr>
                      <a:r>
                        <a:rPr sz="1200" dirty="0">
                          <a:latin typeface="Calibri"/>
                          <a:cs typeface="Calibri"/>
                        </a:rPr>
                        <a:t>29</a:t>
                      </a:r>
                      <a:endParaRPr sz="1200">
                        <a:latin typeface="Calibri"/>
                        <a:cs typeface="Calibri"/>
                      </a:endParaRPr>
                    </a:p>
                  </a:txBody>
                  <a:tcPr marL="0" marR="0" marT="63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1"/>
                  </a:ext>
                </a:extLst>
              </a:tr>
              <a:tr h="490682">
                <a:tc>
                  <a:txBody>
                    <a:bodyPr/>
                    <a:lstStyle/>
                    <a:p>
                      <a:pPr marL="45085" marR="196850">
                        <a:lnSpc>
                          <a:spcPct val="101699"/>
                        </a:lnSpc>
                        <a:spcBef>
                          <a:spcPts val="375"/>
                        </a:spcBef>
                      </a:pPr>
                      <a:r>
                        <a:rPr sz="1200" spc="-5" dirty="0">
                          <a:latin typeface="Calibri"/>
                          <a:cs typeface="Calibri"/>
                        </a:rPr>
                        <a:t>Energy costs per unit are reduced </a:t>
                      </a:r>
                      <a:r>
                        <a:rPr sz="1200" dirty="0">
                          <a:latin typeface="Calibri"/>
                          <a:cs typeface="Calibri"/>
                        </a:rPr>
                        <a:t>by </a:t>
                      </a:r>
                      <a:r>
                        <a:rPr sz="1200" spc="-10" dirty="0">
                          <a:latin typeface="Calibri"/>
                          <a:cs typeface="Calibri"/>
                        </a:rPr>
                        <a:t>35 </a:t>
                      </a:r>
                      <a:r>
                        <a:rPr sz="1200" spc="-5" dirty="0">
                          <a:latin typeface="Calibri"/>
                          <a:cs typeface="Calibri"/>
                        </a:rPr>
                        <a:t>% (from </a:t>
                      </a:r>
                      <a:r>
                        <a:rPr sz="1200" spc="-10" dirty="0">
                          <a:latin typeface="Calibri"/>
                          <a:cs typeface="Calibri"/>
                        </a:rPr>
                        <a:t>33 </a:t>
                      </a:r>
                      <a:r>
                        <a:rPr sz="1200" spc="-5" dirty="0">
                          <a:latin typeface="Calibri"/>
                          <a:cs typeface="Calibri"/>
                        </a:rPr>
                        <a:t>% </a:t>
                      </a:r>
                      <a:r>
                        <a:rPr sz="1200" dirty="0">
                          <a:latin typeface="Calibri"/>
                          <a:cs typeface="Calibri"/>
                        </a:rPr>
                        <a:t>to 26 </a:t>
                      </a:r>
                      <a:r>
                        <a:rPr sz="1200" spc="-5" dirty="0">
                          <a:latin typeface="Calibri"/>
                          <a:cs typeface="Calibri"/>
                        </a:rPr>
                        <a:t>%)  </a:t>
                      </a:r>
                      <a:r>
                        <a:rPr sz="1200" dirty="0">
                          <a:latin typeface="Calibri"/>
                          <a:cs typeface="Calibri"/>
                        </a:rPr>
                        <a:t>due to </a:t>
                      </a:r>
                      <a:r>
                        <a:rPr sz="1200" spc="-5" dirty="0">
                          <a:latin typeface="Calibri"/>
                          <a:cs typeface="Calibri"/>
                        </a:rPr>
                        <a:t>price</a:t>
                      </a:r>
                      <a:r>
                        <a:rPr sz="1200" spc="-20" dirty="0">
                          <a:latin typeface="Calibri"/>
                          <a:cs typeface="Calibri"/>
                        </a:rPr>
                        <a:t> </a:t>
                      </a:r>
                      <a:r>
                        <a:rPr sz="1200" spc="-5" dirty="0">
                          <a:latin typeface="Calibri"/>
                          <a:cs typeface="Calibri"/>
                        </a:rPr>
                        <a:t>reduction</a:t>
                      </a:r>
                      <a:endParaRPr sz="1200">
                        <a:latin typeface="Calibri"/>
                        <a:cs typeface="Calibri"/>
                      </a:endParaRPr>
                    </a:p>
                  </a:txBody>
                  <a:tcPr marL="0" marR="0" marT="47625"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40"/>
                        </a:spcBef>
                      </a:pPr>
                      <a:endParaRPr sz="950">
                        <a:latin typeface="Times New Roman"/>
                        <a:cs typeface="Times New Roman"/>
                      </a:endParaRPr>
                    </a:p>
                    <a:p>
                      <a:pPr marL="50800">
                        <a:lnSpc>
                          <a:spcPct val="100000"/>
                        </a:lnSpc>
                      </a:pPr>
                      <a:r>
                        <a:rPr sz="1200" spc="-5" dirty="0">
                          <a:latin typeface="Calibri"/>
                          <a:cs typeface="Calibri"/>
                        </a:rPr>
                        <a:t>is reduced</a:t>
                      </a:r>
                      <a:r>
                        <a:rPr sz="1200" spc="-15" dirty="0">
                          <a:latin typeface="Calibri"/>
                          <a:cs typeface="Calibri"/>
                        </a:rPr>
                        <a:t> </a:t>
                      </a:r>
                      <a:r>
                        <a:rPr sz="1200" dirty="0">
                          <a:latin typeface="Calibri"/>
                          <a:cs typeface="Calibri"/>
                        </a:rPr>
                        <a:t>by</a:t>
                      </a:r>
                      <a:endParaRPr sz="1200">
                        <a:latin typeface="Calibri"/>
                        <a:cs typeface="Calibri"/>
                      </a:endParaRPr>
                    </a:p>
                  </a:txBody>
                  <a:tcPr marL="0" marR="0" marT="508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40"/>
                        </a:spcBef>
                      </a:pPr>
                      <a:endParaRPr sz="950">
                        <a:latin typeface="Times New Roman"/>
                        <a:cs typeface="Times New Roman"/>
                      </a:endParaRPr>
                    </a:p>
                    <a:p>
                      <a:pPr marL="52069">
                        <a:lnSpc>
                          <a:spcPct val="100000"/>
                        </a:lnSpc>
                      </a:pPr>
                      <a:r>
                        <a:rPr sz="1200" dirty="0">
                          <a:latin typeface="Calibri"/>
                          <a:cs typeface="Calibri"/>
                        </a:rPr>
                        <a:t>50</a:t>
                      </a:r>
                      <a:endParaRPr sz="1200">
                        <a:latin typeface="Calibri"/>
                        <a:cs typeface="Calibri"/>
                      </a:endParaRPr>
                    </a:p>
                  </a:txBody>
                  <a:tcPr marL="0" marR="0" marT="508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2"/>
                  </a:ext>
                </a:extLst>
              </a:tr>
              <a:tr h="294116">
                <a:tc>
                  <a:txBody>
                    <a:bodyPr/>
                    <a:lstStyle/>
                    <a:p>
                      <a:pPr marL="45085">
                        <a:lnSpc>
                          <a:spcPct val="100000"/>
                        </a:lnSpc>
                        <a:spcBef>
                          <a:spcPts val="350"/>
                        </a:spcBef>
                      </a:pPr>
                      <a:r>
                        <a:rPr sz="1200" spc="-5" dirty="0">
                          <a:latin typeface="Calibri"/>
                          <a:cs typeface="Calibri"/>
                        </a:rPr>
                        <a:t>Energy consumption is reduced </a:t>
                      </a:r>
                      <a:r>
                        <a:rPr sz="1200" dirty="0">
                          <a:latin typeface="Calibri"/>
                          <a:cs typeface="Calibri"/>
                        </a:rPr>
                        <a:t>by 61 </a:t>
                      </a:r>
                      <a:r>
                        <a:rPr sz="1200" spc="-5" dirty="0">
                          <a:latin typeface="Calibri"/>
                          <a:cs typeface="Calibri"/>
                        </a:rPr>
                        <a:t>% due to</a:t>
                      </a:r>
                      <a:r>
                        <a:rPr sz="1200" spc="40" dirty="0">
                          <a:latin typeface="Calibri"/>
                          <a:cs typeface="Calibri"/>
                        </a:rPr>
                        <a:t> </a:t>
                      </a:r>
                      <a:r>
                        <a:rPr sz="1200" spc="-5" dirty="0">
                          <a:latin typeface="Calibri"/>
                          <a:cs typeface="Calibri"/>
                        </a:rPr>
                        <a:t>modification</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0800">
                        <a:lnSpc>
                          <a:spcPct val="100000"/>
                        </a:lnSpc>
                        <a:spcBef>
                          <a:spcPts val="350"/>
                        </a:spcBef>
                      </a:pPr>
                      <a:r>
                        <a:rPr sz="1200" spc="-5" dirty="0">
                          <a:latin typeface="Calibri"/>
                          <a:cs typeface="Calibri"/>
                        </a:rPr>
                        <a:t>is reduced</a:t>
                      </a:r>
                      <a:r>
                        <a:rPr sz="1200" spc="-15" dirty="0">
                          <a:latin typeface="Calibri"/>
                          <a:cs typeface="Calibri"/>
                        </a:rPr>
                        <a:t> </a:t>
                      </a:r>
                      <a:r>
                        <a:rPr sz="1200" dirty="0">
                          <a:latin typeface="Calibri"/>
                          <a:cs typeface="Calibri"/>
                        </a:rPr>
                        <a:t>by</a:t>
                      </a:r>
                      <a:endParaRPr sz="1200">
                        <a:latin typeface="Calibri"/>
                        <a:cs typeface="Calibri"/>
                      </a:endParaRPr>
                    </a:p>
                  </a:txBody>
                  <a:tcPr marL="0" marR="0" marT="444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2069">
                        <a:lnSpc>
                          <a:spcPct val="100000"/>
                        </a:lnSpc>
                        <a:spcBef>
                          <a:spcPts val="350"/>
                        </a:spcBef>
                      </a:pPr>
                      <a:r>
                        <a:rPr sz="1200" dirty="0">
                          <a:latin typeface="Calibri"/>
                          <a:cs typeface="Calibri"/>
                        </a:rPr>
                        <a:t>50</a:t>
                      </a:r>
                      <a:endParaRPr sz="1200">
                        <a:latin typeface="Calibri"/>
                        <a:cs typeface="Calibri"/>
                      </a:endParaRPr>
                    </a:p>
                  </a:txBody>
                  <a:tcPr marL="0" marR="0" marT="444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3"/>
                  </a:ext>
                </a:extLst>
              </a:tr>
              <a:tr h="294101">
                <a:tc>
                  <a:txBody>
                    <a:bodyPr/>
                    <a:lstStyle/>
                    <a:p>
                      <a:pPr marL="45085">
                        <a:lnSpc>
                          <a:spcPct val="100000"/>
                        </a:lnSpc>
                        <a:spcBef>
                          <a:spcPts val="350"/>
                        </a:spcBef>
                      </a:pPr>
                      <a:r>
                        <a:rPr sz="1200" spc="-5" dirty="0">
                          <a:latin typeface="Calibri"/>
                          <a:cs typeface="Calibri"/>
                        </a:rPr>
                        <a:t>Energy consumption is reduced </a:t>
                      </a:r>
                      <a:r>
                        <a:rPr sz="1200" dirty="0">
                          <a:latin typeface="Calibri"/>
                          <a:cs typeface="Calibri"/>
                        </a:rPr>
                        <a:t>by 82 </a:t>
                      </a:r>
                      <a:r>
                        <a:rPr sz="1200" spc="-5" dirty="0">
                          <a:latin typeface="Calibri"/>
                          <a:cs typeface="Calibri"/>
                        </a:rPr>
                        <a:t>% due to</a:t>
                      </a:r>
                      <a:r>
                        <a:rPr sz="1200" spc="40" dirty="0">
                          <a:latin typeface="Calibri"/>
                          <a:cs typeface="Calibri"/>
                        </a:rPr>
                        <a:t> </a:t>
                      </a:r>
                      <a:r>
                        <a:rPr sz="1200" spc="-5" dirty="0">
                          <a:latin typeface="Calibri"/>
                          <a:cs typeface="Calibri"/>
                        </a:rPr>
                        <a:t>modification</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0800">
                        <a:lnSpc>
                          <a:spcPct val="100000"/>
                        </a:lnSpc>
                        <a:spcBef>
                          <a:spcPts val="350"/>
                        </a:spcBef>
                      </a:pPr>
                      <a:r>
                        <a:rPr sz="1200" dirty="0">
                          <a:latin typeface="Calibri"/>
                          <a:cs typeface="Calibri"/>
                        </a:rPr>
                        <a:t>the</a:t>
                      </a:r>
                      <a:r>
                        <a:rPr sz="1200" spc="-15" dirty="0">
                          <a:latin typeface="Calibri"/>
                          <a:cs typeface="Calibri"/>
                        </a:rPr>
                        <a:t> </a:t>
                      </a:r>
                      <a:r>
                        <a:rPr sz="1200" spc="-5" dirty="0">
                          <a:latin typeface="Calibri"/>
                          <a:cs typeface="Calibri"/>
                        </a:rPr>
                        <a:t>same</a:t>
                      </a:r>
                      <a:endParaRPr sz="1200">
                        <a:latin typeface="Calibri"/>
                        <a:cs typeface="Calibri"/>
                      </a:endParaRPr>
                    </a:p>
                  </a:txBody>
                  <a:tcPr marL="0" marR="0" marT="444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52069">
                        <a:lnSpc>
                          <a:spcPct val="100000"/>
                        </a:lnSpc>
                        <a:spcBef>
                          <a:spcPts val="350"/>
                        </a:spcBef>
                      </a:pPr>
                      <a:r>
                        <a:rPr sz="1200" dirty="0">
                          <a:latin typeface="Calibri"/>
                          <a:cs typeface="Calibri"/>
                        </a:rPr>
                        <a:t>0</a:t>
                      </a:r>
                      <a:endParaRPr sz="1200">
                        <a:latin typeface="Calibri"/>
                        <a:cs typeface="Calibri"/>
                      </a:endParaRPr>
                    </a:p>
                  </a:txBody>
                  <a:tcPr marL="0" marR="0" marT="444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4"/>
                  </a:ext>
                </a:extLst>
              </a:tr>
              <a:tr h="480014">
                <a:tc>
                  <a:txBody>
                    <a:bodyPr/>
                    <a:lstStyle/>
                    <a:p>
                      <a:pPr marL="45085" marR="72390">
                        <a:lnSpc>
                          <a:spcPct val="101699"/>
                        </a:lnSpc>
                        <a:spcBef>
                          <a:spcPts val="330"/>
                        </a:spcBef>
                      </a:pPr>
                      <a:r>
                        <a:rPr sz="1200" dirty="0">
                          <a:latin typeface="Calibri"/>
                          <a:cs typeface="Calibri"/>
                        </a:rPr>
                        <a:t>Assets </a:t>
                      </a:r>
                      <a:r>
                        <a:rPr sz="1200" spc="-5" dirty="0">
                          <a:latin typeface="Calibri"/>
                          <a:cs typeface="Calibri"/>
                        </a:rPr>
                        <a:t>required </a:t>
                      </a:r>
                      <a:r>
                        <a:rPr sz="1200" dirty="0">
                          <a:latin typeface="Calibri"/>
                          <a:cs typeface="Calibri"/>
                        </a:rPr>
                        <a:t>for </a:t>
                      </a:r>
                      <a:r>
                        <a:rPr sz="1200" spc="-5" dirty="0">
                          <a:latin typeface="Calibri"/>
                          <a:cs typeface="Calibri"/>
                        </a:rPr>
                        <a:t>modification increase </a:t>
                      </a:r>
                      <a:r>
                        <a:rPr sz="1200" dirty="0">
                          <a:latin typeface="Calibri"/>
                          <a:cs typeface="Calibri"/>
                        </a:rPr>
                        <a:t>by </a:t>
                      </a:r>
                      <a:r>
                        <a:rPr sz="1200" spc="-5" dirty="0">
                          <a:latin typeface="Calibri"/>
                          <a:cs typeface="Calibri"/>
                        </a:rPr>
                        <a:t>300 % (from €3,000  </a:t>
                      </a:r>
                      <a:r>
                        <a:rPr sz="1200" dirty="0">
                          <a:latin typeface="Calibri"/>
                          <a:cs typeface="Calibri"/>
                        </a:rPr>
                        <a:t>to </a:t>
                      </a:r>
                      <a:r>
                        <a:rPr sz="1200" spc="-5" dirty="0">
                          <a:latin typeface="Calibri"/>
                          <a:cs typeface="Calibri"/>
                        </a:rPr>
                        <a:t>€9,000)</a:t>
                      </a:r>
                      <a:endParaRPr sz="1200">
                        <a:latin typeface="Calibri"/>
                        <a:cs typeface="Calibri"/>
                      </a:endParaRPr>
                    </a:p>
                  </a:txBody>
                  <a:tcPr marL="0" marR="0" marT="4191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0800">
                        <a:lnSpc>
                          <a:spcPct val="100000"/>
                        </a:lnSpc>
                      </a:pPr>
                      <a:r>
                        <a:rPr sz="1200" spc="-5" dirty="0">
                          <a:latin typeface="Calibri"/>
                          <a:cs typeface="Calibri"/>
                        </a:rPr>
                        <a:t>is reduced</a:t>
                      </a:r>
                      <a:r>
                        <a:rPr sz="1200" spc="-15" dirty="0">
                          <a:latin typeface="Calibri"/>
                          <a:cs typeface="Calibri"/>
                        </a:rPr>
                        <a:t> </a:t>
                      </a:r>
                      <a:r>
                        <a:rPr sz="1200" dirty="0">
                          <a:latin typeface="Calibri"/>
                          <a:cs typeface="Calibri"/>
                        </a:rPr>
                        <a:t>by</a:t>
                      </a:r>
                      <a:endParaRPr sz="1200">
                        <a:latin typeface="Calibri"/>
                        <a:cs typeface="Calibri"/>
                      </a:endParaRPr>
                    </a:p>
                  </a:txBody>
                  <a:tcPr marL="0" marR="0" marT="635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0"/>
                        </a:spcBef>
                      </a:pPr>
                      <a:endParaRPr sz="900">
                        <a:latin typeface="Times New Roman"/>
                        <a:cs typeface="Times New Roman"/>
                      </a:endParaRPr>
                    </a:p>
                    <a:p>
                      <a:pPr marL="52069">
                        <a:lnSpc>
                          <a:spcPct val="100000"/>
                        </a:lnSpc>
                      </a:pPr>
                      <a:r>
                        <a:rPr sz="1200" dirty="0">
                          <a:latin typeface="Calibri"/>
                          <a:cs typeface="Calibri"/>
                        </a:rPr>
                        <a:t>29</a:t>
                      </a:r>
                      <a:endParaRPr sz="1200">
                        <a:latin typeface="Calibri"/>
                        <a:cs typeface="Calibri"/>
                      </a:endParaRPr>
                    </a:p>
                  </a:txBody>
                  <a:tcPr marL="0" marR="0" marT="635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5"/>
                  </a:ext>
                </a:extLst>
              </a:tr>
              <a:tr h="473171">
                <a:tc>
                  <a:txBody>
                    <a:bodyPr/>
                    <a:lstStyle/>
                    <a:p>
                      <a:pPr marL="45085" marR="327025">
                        <a:lnSpc>
                          <a:spcPct val="101699"/>
                        </a:lnSpc>
                        <a:spcBef>
                          <a:spcPts val="315"/>
                        </a:spcBef>
                      </a:pPr>
                      <a:r>
                        <a:rPr sz="1200" spc="-5" dirty="0">
                          <a:latin typeface="Calibri"/>
                          <a:cs typeface="Calibri"/>
                        </a:rPr>
                        <a:t>Energy costs per unit account </a:t>
                      </a:r>
                      <a:r>
                        <a:rPr sz="1200" dirty="0">
                          <a:latin typeface="Calibri"/>
                          <a:cs typeface="Calibri"/>
                        </a:rPr>
                        <a:t>for 15 </a:t>
                      </a:r>
                      <a:r>
                        <a:rPr sz="1200" spc="-5" dirty="0">
                          <a:latin typeface="Calibri"/>
                          <a:cs typeface="Calibri"/>
                        </a:rPr>
                        <a:t>% of all costs, </a:t>
                      </a:r>
                      <a:r>
                        <a:rPr sz="1200" dirty="0">
                          <a:latin typeface="Calibri"/>
                          <a:cs typeface="Calibri"/>
                        </a:rPr>
                        <a:t>assets </a:t>
                      </a:r>
                      <a:r>
                        <a:rPr sz="1200" spc="-5" dirty="0">
                          <a:latin typeface="Calibri"/>
                          <a:cs typeface="Calibri"/>
                        </a:rPr>
                        <a:t>re-  quired </a:t>
                      </a:r>
                      <a:r>
                        <a:rPr sz="1200" dirty="0">
                          <a:latin typeface="Calibri"/>
                          <a:cs typeface="Calibri"/>
                        </a:rPr>
                        <a:t>for </a:t>
                      </a:r>
                      <a:r>
                        <a:rPr sz="1200" spc="-5" dirty="0">
                          <a:latin typeface="Calibri"/>
                          <a:cs typeface="Calibri"/>
                        </a:rPr>
                        <a:t>modification amount </a:t>
                      </a:r>
                      <a:r>
                        <a:rPr sz="1200" dirty="0">
                          <a:latin typeface="Calibri"/>
                          <a:cs typeface="Calibri"/>
                        </a:rPr>
                        <a:t>to €10,000</a:t>
                      </a:r>
                      <a:endParaRPr sz="1200">
                        <a:latin typeface="Calibri"/>
                        <a:cs typeface="Calibri"/>
                      </a:endParaRPr>
                    </a:p>
                  </a:txBody>
                  <a:tcPr marL="0" marR="0" marT="40005" marB="0">
                    <a:lnR w="19050">
                      <a:solidFill>
                        <a:srgbClr val="CCCCCC"/>
                      </a:solidFill>
                      <a:prstDash val="solid"/>
                    </a:lnR>
                    <a:lnT w="19050">
                      <a:solidFill>
                        <a:srgbClr val="CCCCCC"/>
                      </a:solidFill>
                      <a:prstDash val="solid"/>
                    </a:lnT>
                  </a:tcPr>
                </a:tc>
                <a:tc>
                  <a:txBody>
                    <a:bodyPr/>
                    <a:lstStyle/>
                    <a:p>
                      <a:pPr marL="50800">
                        <a:lnSpc>
                          <a:spcPct val="100000"/>
                        </a:lnSpc>
                        <a:spcBef>
                          <a:spcPts val="340"/>
                        </a:spcBef>
                      </a:pPr>
                      <a:r>
                        <a:rPr sz="1200" spc="-5" dirty="0">
                          <a:latin typeface="Calibri"/>
                          <a:cs typeface="Calibri"/>
                        </a:rPr>
                        <a:t>loss amounts</a:t>
                      </a:r>
                      <a:r>
                        <a:rPr sz="1200" spc="-30" dirty="0">
                          <a:latin typeface="Calibri"/>
                          <a:cs typeface="Calibri"/>
                        </a:rPr>
                        <a:t> </a:t>
                      </a:r>
                      <a:r>
                        <a:rPr sz="1200" dirty="0">
                          <a:latin typeface="Calibri"/>
                          <a:cs typeface="Calibri"/>
                        </a:rPr>
                        <a:t>to</a:t>
                      </a:r>
                      <a:endParaRPr sz="1200">
                        <a:latin typeface="Calibri"/>
                        <a:cs typeface="Calibri"/>
                      </a:endParaRPr>
                    </a:p>
                    <a:p>
                      <a:pPr marL="50800">
                        <a:lnSpc>
                          <a:spcPct val="100000"/>
                        </a:lnSpc>
                        <a:spcBef>
                          <a:spcPts val="25"/>
                        </a:spcBef>
                      </a:pPr>
                      <a:r>
                        <a:rPr sz="1200" spc="-5" dirty="0">
                          <a:latin typeface="Calibri"/>
                          <a:cs typeface="Calibri"/>
                        </a:rPr>
                        <a:t>€2,500</a:t>
                      </a:r>
                      <a:endParaRPr sz="1200">
                        <a:latin typeface="Calibri"/>
                        <a:cs typeface="Calibri"/>
                      </a:endParaRPr>
                    </a:p>
                  </a:txBody>
                  <a:tcPr marL="0" marR="0" marT="4318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L="52069">
                        <a:lnSpc>
                          <a:spcPct val="100000"/>
                        </a:lnSpc>
                        <a:spcBef>
                          <a:spcPts val="1070"/>
                        </a:spcBef>
                      </a:pPr>
                      <a:r>
                        <a:rPr sz="1200" dirty="0">
                          <a:latin typeface="Calibri"/>
                          <a:cs typeface="Calibri"/>
                        </a:rPr>
                        <a:t>12</a:t>
                      </a:r>
                      <a:endParaRPr sz="1200">
                        <a:latin typeface="Calibri"/>
                        <a:cs typeface="Calibri"/>
                      </a:endParaRPr>
                    </a:p>
                  </a:txBody>
                  <a:tcPr marL="0" marR="0" marT="135890"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115</a:t>
            </a:r>
            <a:endParaRPr sz="1000">
              <a:latin typeface="Calibri"/>
              <a:cs typeface="Calibri"/>
            </a:endParaRPr>
          </a:p>
        </p:txBody>
      </p:sp>
      <p:sp>
        <p:nvSpPr>
          <p:cNvPr id="3" name="object 3"/>
          <p:cNvSpPr txBox="1"/>
          <p:nvPr/>
        </p:nvSpPr>
        <p:spPr>
          <a:xfrm>
            <a:off x="816802" y="570066"/>
            <a:ext cx="5837555" cy="113665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8.4.2 Main aspects </a:t>
            </a:r>
            <a:r>
              <a:rPr sz="1200" b="1" spc="-10" dirty="0">
                <a:latin typeface="Calibri"/>
                <a:cs typeface="Calibri"/>
              </a:rPr>
              <a:t>of </a:t>
            </a:r>
            <a:r>
              <a:rPr sz="1200" b="1" spc="-5" dirty="0">
                <a:latin typeface="Calibri"/>
                <a:cs typeface="Calibri"/>
              </a:rPr>
              <a:t>problem</a:t>
            </a:r>
            <a:r>
              <a:rPr sz="1200" b="1" spc="50" dirty="0">
                <a:latin typeface="Calibri"/>
                <a:cs typeface="Calibri"/>
              </a:rPr>
              <a:t> </a:t>
            </a:r>
            <a:r>
              <a:rPr sz="1200" b="1" spc="-5" dirty="0">
                <a:latin typeface="Calibri"/>
                <a:cs typeface="Calibri"/>
              </a:rPr>
              <a:t>processing</a:t>
            </a:r>
            <a:endParaRPr sz="1200">
              <a:latin typeface="Calibri"/>
              <a:cs typeface="Calibri"/>
            </a:endParaRPr>
          </a:p>
          <a:p>
            <a:pPr marL="12700" marR="274320">
              <a:lnSpc>
                <a:spcPct val="101699"/>
              </a:lnSpc>
              <a:spcBef>
                <a:spcPts val="800"/>
              </a:spcBef>
            </a:pPr>
            <a:r>
              <a:rPr sz="1200" dirty="0">
                <a:latin typeface="Calibri"/>
                <a:cs typeface="Calibri"/>
              </a:rPr>
              <a:t>Selected </a:t>
            </a:r>
            <a:r>
              <a:rPr sz="1200" spc="-5" dirty="0">
                <a:latin typeface="Calibri"/>
                <a:cs typeface="Calibri"/>
              </a:rPr>
              <a:t>problems may </a:t>
            </a:r>
            <a:r>
              <a:rPr sz="1200" dirty="0">
                <a:latin typeface="Calibri"/>
                <a:cs typeface="Calibri"/>
              </a:rPr>
              <a:t>be </a:t>
            </a:r>
            <a:r>
              <a:rPr sz="1200" spc="-5" dirty="0">
                <a:latin typeface="Calibri"/>
                <a:cs typeface="Calibri"/>
              </a:rPr>
              <a:t>systematically processed from many different, and particularly  </a:t>
            </a:r>
            <a:r>
              <a:rPr sz="1200" dirty="0">
                <a:latin typeface="Calibri"/>
                <a:cs typeface="Calibri"/>
              </a:rPr>
              <a:t>essential </a:t>
            </a:r>
            <a:r>
              <a:rPr sz="1200" spc="-5" dirty="0">
                <a:latin typeface="Calibri"/>
                <a:cs typeface="Calibri"/>
              </a:rPr>
              <a:t>points </a:t>
            </a:r>
            <a:r>
              <a:rPr sz="1200" spc="-10" dirty="0">
                <a:latin typeface="Calibri"/>
                <a:cs typeface="Calibri"/>
              </a:rPr>
              <a:t>of </a:t>
            </a:r>
            <a:r>
              <a:rPr sz="1200" spc="-5" dirty="0">
                <a:latin typeface="Calibri"/>
                <a:cs typeface="Calibri"/>
              </a:rPr>
              <a:t>view, while the basis includes the following</a:t>
            </a:r>
            <a:r>
              <a:rPr sz="1200" spc="35" dirty="0">
                <a:latin typeface="Calibri"/>
                <a:cs typeface="Calibri"/>
              </a:rPr>
              <a:t> </a:t>
            </a:r>
            <a:r>
              <a:rPr sz="1200" spc="-5" dirty="0">
                <a:latin typeface="Calibri"/>
                <a:cs typeface="Calibri"/>
              </a:rPr>
              <a:t>aspects:</a:t>
            </a:r>
            <a:endParaRPr sz="1200">
              <a:latin typeface="Calibri"/>
              <a:cs typeface="Calibri"/>
            </a:endParaRPr>
          </a:p>
        </p:txBody>
      </p:sp>
      <p:sp>
        <p:nvSpPr>
          <p:cNvPr id="4" name="object 4"/>
          <p:cNvSpPr txBox="1"/>
          <p:nvPr/>
        </p:nvSpPr>
        <p:spPr>
          <a:xfrm>
            <a:off x="816812" y="2272230"/>
            <a:ext cx="5848985" cy="6179185"/>
          </a:xfrm>
          <a:prstGeom prst="rect">
            <a:avLst/>
          </a:prstGeom>
        </p:spPr>
        <p:txBody>
          <a:bodyPr vert="horz" wrap="square" lIns="0" tIns="9525" rIns="0" bIns="0" rtlCol="0">
            <a:spAutoFit/>
          </a:bodyPr>
          <a:lstStyle/>
          <a:p>
            <a:pPr marL="12700" marR="226060" indent="641350">
              <a:lnSpc>
                <a:spcPct val="101699"/>
              </a:lnSpc>
              <a:spcBef>
                <a:spcPts val="75"/>
              </a:spcBef>
            </a:pPr>
            <a:r>
              <a:rPr sz="1200" b="1" spc="-5" dirty="0">
                <a:latin typeface="Calibri"/>
                <a:cs typeface="Calibri"/>
              </a:rPr>
              <a:t>Strategic aspects </a:t>
            </a:r>
            <a:r>
              <a:rPr sz="1200" spc="-5" dirty="0">
                <a:latin typeface="Calibri"/>
                <a:cs typeface="Calibri"/>
              </a:rPr>
              <a:t>reflect: harmonisation with the company’s vision </a:t>
            </a:r>
            <a:r>
              <a:rPr sz="1200" dirty="0">
                <a:latin typeface="Calibri"/>
                <a:cs typeface="Calibri"/>
              </a:rPr>
              <a:t>and </a:t>
            </a:r>
            <a:r>
              <a:rPr sz="1200" spc="-5" dirty="0">
                <a:latin typeface="Calibri"/>
                <a:cs typeface="Calibri"/>
              </a:rPr>
              <a:t>strategic  objectives, company’s image, social and ecological policy, harmonisation </a:t>
            </a:r>
            <a:r>
              <a:rPr sz="1200" spc="-10" dirty="0">
                <a:latin typeface="Calibri"/>
                <a:cs typeface="Calibri"/>
              </a:rPr>
              <a:t>with </a:t>
            </a:r>
            <a:r>
              <a:rPr sz="1200" spc="-5" dirty="0">
                <a:latin typeface="Calibri"/>
                <a:cs typeface="Calibri"/>
              </a:rPr>
              <a:t>actual  possibilities and similar.</a:t>
            </a:r>
            <a:endParaRPr sz="1200">
              <a:latin typeface="Calibri"/>
              <a:cs typeface="Calibri"/>
            </a:endParaRPr>
          </a:p>
          <a:p>
            <a:pPr marL="12700" marR="480695">
              <a:lnSpc>
                <a:spcPct val="101699"/>
              </a:lnSpc>
              <a:spcBef>
                <a:spcPts val="994"/>
              </a:spcBef>
            </a:pPr>
            <a:r>
              <a:rPr sz="1200" b="1" i="1" spc="-5" dirty="0">
                <a:latin typeface="Calibri"/>
                <a:cs typeface="Calibri"/>
              </a:rPr>
              <a:t>Economic aspects </a:t>
            </a:r>
            <a:r>
              <a:rPr sz="1200" spc="-10" dirty="0">
                <a:latin typeface="Calibri"/>
                <a:cs typeface="Calibri"/>
              </a:rPr>
              <a:t>are </a:t>
            </a:r>
            <a:r>
              <a:rPr sz="1200" spc="-5" dirty="0">
                <a:latin typeface="Calibri"/>
                <a:cs typeface="Calibri"/>
              </a:rPr>
              <a:t>related to: anticipated costs and benefits (cost/benefit), risk,  possibilities </a:t>
            </a:r>
            <a:r>
              <a:rPr sz="1200" spc="-10" dirty="0">
                <a:latin typeface="Calibri"/>
                <a:cs typeface="Calibri"/>
              </a:rPr>
              <a:t>of </a:t>
            </a:r>
            <a:r>
              <a:rPr sz="1200" spc="-5" dirty="0">
                <a:latin typeface="Calibri"/>
                <a:cs typeface="Calibri"/>
              </a:rPr>
              <a:t>financing and resource provision, market management, opening of </a:t>
            </a:r>
            <a:r>
              <a:rPr sz="1200" dirty="0">
                <a:latin typeface="Calibri"/>
                <a:cs typeface="Calibri"/>
              </a:rPr>
              <a:t>new  </a:t>
            </a:r>
            <a:r>
              <a:rPr sz="1200" spc="-5" dirty="0">
                <a:latin typeface="Calibri"/>
                <a:cs typeface="Calibri"/>
              </a:rPr>
              <a:t>markets, competition and</a:t>
            </a:r>
            <a:r>
              <a:rPr sz="1200" spc="30" dirty="0">
                <a:latin typeface="Calibri"/>
                <a:cs typeface="Calibri"/>
              </a:rPr>
              <a:t> </a:t>
            </a:r>
            <a:r>
              <a:rPr sz="1200" spc="-5" dirty="0">
                <a:latin typeface="Calibri"/>
                <a:cs typeface="Calibri"/>
              </a:rPr>
              <a:t>similar.</a:t>
            </a:r>
            <a:endParaRPr sz="1200">
              <a:latin typeface="Calibri"/>
              <a:cs typeface="Calibri"/>
            </a:endParaRPr>
          </a:p>
          <a:p>
            <a:pPr marL="12700" marR="267970">
              <a:lnSpc>
                <a:spcPct val="101699"/>
              </a:lnSpc>
              <a:spcBef>
                <a:spcPts val="1005"/>
              </a:spcBef>
            </a:pPr>
            <a:r>
              <a:rPr sz="1200" spc="-5" dirty="0">
                <a:latin typeface="Calibri"/>
                <a:cs typeface="Calibri"/>
              </a:rPr>
              <a:t>Main </a:t>
            </a:r>
            <a:r>
              <a:rPr sz="1200" b="1" i="1" spc="-5" dirty="0">
                <a:latin typeface="Calibri"/>
                <a:cs typeface="Calibri"/>
              </a:rPr>
              <a:t>technological aspects </a:t>
            </a:r>
            <a:r>
              <a:rPr sz="1200" spc="-5" dirty="0">
                <a:latin typeface="Calibri"/>
                <a:cs typeface="Calibri"/>
              </a:rPr>
              <a:t>which need </a:t>
            </a:r>
            <a:r>
              <a:rPr sz="1200" dirty="0">
                <a:latin typeface="Calibri"/>
                <a:cs typeface="Calibri"/>
              </a:rPr>
              <a:t>to be </a:t>
            </a:r>
            <a:r>
              <a:rPr sz="1200" spc="-5" dirty="0">
                <a:latin typeface="Calibri"/>
                <a:cs typeface="Calibri"/>
              </a:rPr>
              <a:t>tackled relate </a:t>
            </a:r>
            <a:r>
              <a:rPr sz="1200" dirty="0">
                <a:latin typeface="Calibri"/>
                <a:cs typeface="Calibri"/>
              </a:rPr>
              <a:t>to: </a:t>
            </a:r>
            <a:r>
              <a:rPr sz="1200" spc="-5" dirty="0">
                <a:latin typeface="Calibri"/>
                <a:cs typeface="Calibri"/>
              </a:rPr>
              <a:t>general technological  development, number and importance of core problems, relations </a:t>
            </a:r>
            <a:r>
              <a:rPr sz="1200" dirty="0">
                <a:latin typeface="Calibri"/>
                <a:cs typeface="Calibri"/>
              </a:rPr>
              <a:t>to </a:t>
            </a:r>
            <a:r>
              <a:rPr sz="1200" spc="-5" dirty="0">
                <a:latin typeface="Calibri"/>
                <a:cs typeface="Calibri"/>
              </a:rPr>
              <a:t>other projects,  application of knowledge in other projects, level </a:t>
            </a:r>
            <a:r>
              <a:rPr sz="1200" dirty="0">
                <a:latin typeface="Calibri"/>
                <a:cs typeface="Calibri"/>
              </a:rPr>
              <a:t>of </a:t>
            </a:r>
            <a:r>
              <a:rPr sz="1200" spc="-5" dirty="0">
                <a:latin typeface="Calibri"/>
                <a:cs typeface="Calibri"/>
              </a:rPr>
              <a:t>industrial protection and protection of  other intellectual property, availability </a:t>
            </a:r>
            <a:r>
              <a:rPr sz="1200" spc="-10" dirty="0">
                <a:latin typeface="Calibri"/>
                <a:cs typeface="Calibri"/>
              </a:rPr>
              <a:t>of </a:t>
            </a:r>
            <a:r>
              <a:rPr sz="1200" spc="-5" dirty="0">
                <a:latin typeface="Calibri"/>
                <a:cs typeface="Calibri"/>
              </a:rPr>
              <a:t>fixed and current</a:t>
            </a:r>
            <a:r>
              <a:rPr sz="1200" spc="65" dirty="0">
                <a:latin typeface="Calibri"/>
                <a:cs typeface="Calibri"/>
              </a:rPr>
              <a:t> </a:t>
            </a:r>
            <a:r>
              <a:rPr sz="1200" spc="-5" dirty="0">
                <a:latin typeface="Calibri"/>
                <a:cs typeface="Calibri"/>
              </a:rPr>
              <a:t>assets.</a:t>
            </a:r>
            <a:endParaRPr sz="1200">
              <a:latin typeface="Calibri"/>
              <a:cs typeface="Calibri"/>
            </a:endParaRPr>
          </a:p>
          <a:p>
            <a:pPr marL="12700" marR="143510">
              <a:lnSpc>
                <a:spcPct val="101699"/>
              </a:lnSpc>
              <a:spcBef>
                <a:spcPts val="1010"/>
              </a:spcBef>
            </a:pPr>
            <a:r>
              <a:rPr sz="1200" b="1" spc="-5" dirty="0">
                <a:latin typeface="Calibri"/>
                <a:cs typeface="Calibri"/>
              </a:rPr>
              <a:t>Long-term </a:t>
            </a:r>
            <a:r>
              <a:rPr sz="1200" i="1" spc="-5" dirty="0">
                <a:latin typeface="Calibri"/>
                <a:cs typeface="Calibri"/>
              </a:rPr>
              <a:t>timeframe aspects</a:t>
            </a:r>
            <a:r>
              <a:rPr sz="1200" spc="-5" dirty="0">
                <a:latin typeface="Calibri"/>
                <a:cs typeface="Calibri"/>
              </a:rPr>
              <a:t>should also </a:t>
            </a:r>
            <a:r>
              <a:rPr sz="1200" dirty="0">
                <a:latin typeface="Calibri"/>
                <a:cs typeface="Calibri"/>
              </a:rPr>
              <a:t>be </a:t>
            </a:r>
            <a:r>
              <a:rPr sz="1200" spc="-5" dirty="0">
                <a:latin typeface="Calibri"/>
                <a:cs typeface="Calibri"/>
              </a:rPr>
              <a:t>taken into consideration. Regardless </a:t>
            </a:r>
            <a:r>
              <a:rPr sz="1200" spc="-10" dirty="0">
                <a:latin typeface="Calibri"/>
                <a:cs typeface="Calibri"/>
              </a:rPr>
              <a:t>of </a:t>
            </a:r>
            <a:r>
              <a:rPr sz="1200" dirty="0">
                <a:latin typeface="Calibri"/>
                <a:cs typeface="Calibri"/>
              </a:rPr>
              <a:t>the  </a:t>
            </a:r>
            <a:r>
              <a:rPr sz="1200" spc="-5" dirty="0">
                <a:latin typeface="Calibri"/>
                <a:cs typeface="Calibri"/>
              </a:rPr>
              <a:t>wishes and short-term needs, which we would </a:t>
            </a:r>
            <a:r>
              <a:rPr sz="1200" spc="-10" dirty="0">
                <a:latin typeface="Calibri"/>
                <a:cs typeface="Calibri"/>
              </a:rPr>
              <a:t>wish </a:t>
            </a:r>
            <a:r>
              <a:rPr sz="1200" dirty="0">
                <a:latin typeface="Calibri"/>
                <a:cs typeface="Calibri"/>
              </a:rPr>
              <a:t>to </a:t>
            </a:r>
            <a:r>
              <a:rPr sz="1200" spc="-5" dirty="0">
                <a:latin typeface="Calibri"/>
                <a:cs typeface="Calibri"/>
              </a:rPr>
              <a:t>obtain with eventual innovation, the  effect </a:t>
            </a:r>
            <a:r>
              <a:rPr sz="1200" spc="-10" dirty="0">
                <a:latin typeface="Calibri"/>
                <a:cs typeface="Calibri"/>
              </a:rPr>
              <a:t>of </a:t>
            </a:r>
            <a:r>
              <a:rPr sz="1200" dirty="0">
                <a:latin typeface="Calibri"/>
                <a:cs typeface="Calibri"/>
              </a:rPr>
              <a:t>the </a:t>
            </a:r>
            <a:r>
              <a:rPr sz="1200" spc="-5" dirty="0">
                <a:latin typeface="Calibri"/>
                <a:cs typeface="Calibri"/>
              </a:rPr>
              <a:t>said innovation shall </a:t>
            </a:r>
            <a:r>
              <a:rPr sz="1200" dirty="0">
                <a:latin typeface="Calibri"/>
                <a:cs typeface="Calibri"/>
              </a:rPr>
              <a:t>be </a:t>
            </a:r>
            <a:r>
              <a:rPr sz="1200" spc="-5" dirty="0">
                <a:latin typeface="Calibri"/>
                <a:cs typeface="Calibri"/>
              </a:rPr>
              <a:t>present also </a:t>
            </a:r>
            <a:r>
              <a:rPr sz="1200" dirty="0">
                <a:latin typeface="Calibri"/>
                <a:cs typeface="Calibri"/>
              </a:rPr>
              <a:t>after </a:t>
            </a:r>
            <a:r>
              <a:rPr sz="1200" spc="-5" dirty="0">
                <a:latin typeface="Calibri"/>
                <a:cs typeface="Calibri"/>
              </a:rPr>
              <a:t>many years. An example of negative  long-term effects </a:t>
            </a:r>
            <a:r>
              <a:rPr sz="1200" spc="-10" dirty="0">
                <a:latin typeface="Calibri"/>
                <a:cs typeface="Calibri"/>
              </a:rPr>
              <a:t>may </a:t>
            </a:r>
            <a:r>
              <a:rPr sz="1200" dirty="0">
                <a:latin typeface="Calibri"/>
                <a:cs typeface="Calibri"/>
              </a:rPr>
              <a:t>be </a:t>
            </a:r>
            <a:r>
              <a:rPr sz="1200" spc="-5" dirty="0">
                <a:latin typeface="Calibri"/>
                <a:cs typeface="Calibri"/>
              </a:rPr>
              <a:t>presented with the costs </a:t>
            </a:r>
            <a:r>
              <a:rPr sz="1200" dirty="0">
                <a:latin typeface="Calibri"/>
                <a:cs typeface="Calibri"/>
              </a:rPr>
              <a:t>of </a:t>
            </a:r>
            <a:r>
              <a:rPr sz="1200" spc="-5" dirty="0">
                <a:latin typeface="Calibri"/>
                <a:cs typeface="Calibri"/>
              </a:rPr>
              <a:t>nuclear power plant decommissioning  and radioactive waste disposal. While </a:t>
            </a:r>
            <a:r>
              <a:rPr sz="1200" spc="-10" dirty="0">
                <a:latin typeface="Calibri"/>
                <a:cs typeface="Calibri"/>
              </a:rPr>
              <a:t>on </a:t>
            </a:r>
            <a:r>
              <a:rPr sz="1200" dirty="0">
                <a:latin typeface="Calibri"/>
                <a:cs typeface="Calibri"/>
              </a:rPr>
              <a:t>the </a:t>
            </a:r>
            <a:r>
              <a:rPr sz="1200" spc="-5" dirty="0">
                <a:latin typeface="Calibri"/>
                <a:cs typeface="Calibri"/>
              </a:rPr>
              <a:t>other hand the development </a:t>
            </a:r>
            <a:r>
              <a:rPr sz="1200" spc="-10" dirty="0">
                <a:latin typeface="Calibri"/>
                <a:cs typeface="Calibri"/>
              </a:rPr>
              <a:t>of </a:t>
            </a:r>
            <a:r>
              <a:rPr sz="1200" spc="-5" dirty="0">
                <a:latin typeface="Calibri"/>
                <a:cs typeface="Calibri"/>
              </a:rPr>
              <a:t>ecological  </a:t>
            </a:r>
            <a:r>
              <a:rPr sz="1200" dirty="0">
                <a:latin typeface="Calibri"/>
                <a:cs typeface="Calibri"/>
              </a:rPr>
              <a:t>engines </a:t>
            </a:r>
            <a:r>
              <a:rPr sz="1200" spc="-5" dirty="0">
                <a:latin typeface="Calibri"/>
                <a:cs typeface="Calibri"/>
              </a:rPr>
              <a:t>proves to be </a:t>
            </a:r>
            <a:r>
              <a:rPr sz="1200" spc="-10" dirty="0">
                <a:latin typeface="Calibri"/>
                <a:cs typeface="Calibri"/>
              </a:rPr>
              <a:t>an </a:t>
            </a:r>
            <a:r>
              <a:rPr sz="1200" spc="-5" dirty="0">
                <a:latin typeface="Calibri"/>
                <a:cs typeface="Calibri"/>
              </a:rPr>
              <a:t>example of positive long-term effects. Whoever fails </a:t>
            </a:r>
            <a:r>
              <a:rPr sz="1200" dirty="0">
                <a:latin typeface="Calibri"/>
                <a:cs typeface="Calibri"/>
              </a:rPr>
              <a:t>to </a:t>
            </a:r>
            <a:r>
              <a:rPr sz="1200" spc="-5" dirty="0">
                <a:latin typeface="Calibri"/>
                <a:cs typeface="Calibri"/>
              </a:rPr>
              <a:t>implement  such improvements shall pay </a:t>
            </a:r>
            <a:r>
              <a:rPr sz="1200" dirty="0">
                <a:latin typeface="Calibri"/>
                <a:cs typeface="Calibri"/>
              </a:rPr>
              <a:t>higher </a:t>
            </a:r>
            <a:r>
              <a:rPr sz="1200" spc="-5" dirty="0">
                <a:latin typeface="Calibri"/>
                <a:cs typeface="Calibri"/>
              </a:rPr>
              <a:t>taxes and decrease </a:t>
            </a:r>
            <a:r>
              <a:rPr sz="1200" dirty="0">
                <a:latin typeface="Calibri"/>
                <a:cs typeface="Calibri"/>
              </a:rPr>
              <a:t>its </a:t>
            </a:r>
            <a:r>
              <a:rPr sz="1200" spc="-5" dirty="0">
                <a:latin typeface="Calibri"/>
                <a:cs typeface="Calibri"/>
              </a:rPr>
              <a:t>market</a:t>
            </a:r>
            <a:r>
              <a:rPr sz="1200" spc="20" dirty="0">
                <a:latin typeface="Calibri"/>
                <a:cs typeface="Calibri"/>
              </a:rPr>
              <a:t> </a:t>
            </a:r>
            <a:r>
              <a:rPr sz="1200" dirty="0">
                <a:latin typeface="Calibri"/>
                <a:cs typeface="Calibri"/>
              </a:rPr>
              <a:t>share.</a:t>
            </a:r>
            <a:endParaRPr sz="1200">
              <a:latin typeface="Calibri"/>
              <a:cs typeface="Calibri"/>
            </a:endParaRPr>
          </a:p>
          <a:p>
            <a:pPr marL="12700" marR="5080">
              <a:lnSpc>
                <a:spcPct val="101699"/>
              </a:lnSpc>
              <a:spcBef>
                <a:spcPts val="994"/>
              </a:spcBef>
            </a:pPr>
            <a:r>
              <a:rPr sz="1200" spc="-5" dirty="0">
                <a:latin typeface="Calibri"/>
                <a:cs typeface="Calibri"/>
              </a:rPr>
              <a:t>The advantage of this method is that the problems are tackled comprehensively. The  questions encompass aspects which cannot </a:t>
            </a:r>
            <a:r>
              <a:rPr sz="1200" dirty="0">
                <a:latin typeface="Calibri"/>
                <a:cs typeface="Calibri"/>
              </a:rPr>
              <a:t>be </a:t>
            </a:r>
            <a:r>
              <a:rPr sz="1200" spc="-5" dirty="0">
                <a:latin typeface="Calibri"/>
                <a:cs typeface="Calibri"/>
              </a:rPr>
              <a:t>demonstrated numerically. Another advantage  is that higher number </a:t>
            </a:r>
            <a:r>
              <a:rPr sz="1200" spc="-10" dirty="0">
                <a:latin typeface="Calibri"/>
                <a:cs typeface="Calibri"/>
              </a:rPr>
              <a:t>of </a:t>
            </a:r>
            <a:r>
              <a:rPr sz="1200" spc="-5" dirty="0">
                <a:latin typeface="Calibri"/>
                <a:cs typeface="Calibri"/>
              </a:rPr>
              <a:t>colleagues </a:t>
            </a:r>
            <a:r>
              <a:rPr sz="1200" spc="-10" dirty="0">
                <a:latin typeface="Calibri"/>
                <a:cs typeface="Calibri"/>
              </a:rPr>
              <a:t>may </a:t>
            </a:r>
            <a:r>
              <a:rPr sz="1200" dirty="0">
                <a:latin typeface="Calibri"/>
                <a:cs typeface="Calibri"/>
              </a:rPr>
              <a:t>be </a:t>
            </a:r>
            <a:r>
              <a:rPr sz="1200" spc="-5" dirty="0">
                <a:latin typeface="Calibri"/>
                <a:cs typeface="Calibri"/>
              </a:rPr>
              <a:t>attracted </a:t>
            </a:r>
            <a:r>
              <a:rPr sz="1200" dirty="0">
                <a:latin typeface="Calibri"/>
                <a:cs typeface="Calibri"/>
              </a:rPr>
              <a:t>to</a:t>
            </a:r>
            <a:r>
              <a:rPr sz="1200" spc="50" dirty="0">
                <a:latin typeface="Calibri"/>
                <a:cs typeface="Calibri"/>
              </a:rPr>
              <a:t> </a:t>
            </a:r>
            <a:r>
              <a:rPr sz="1200" spc="-5" dirty="0">
                <a:latin typeface="Calibri"/>
                <a:cs typeface="Calibri"/>
              </a:rPr>
              <a:t>cooperate.</a:t>
            </a:r>
            <a:endParaRPr sz="1200">
              <a:latin typeface="Calibri"/>
              <a:cs typeface="Calibri"/>
            </a:endParaRPr>
          </a:p>
          <a:p>
            <a:pPr marL="12700" marR="12065">
              <a:lnSpc>
                <a:spcPct val="101699"/>
              </a:lnSpc>
              <a:spcBef>
                <a:spcPts val="1005"/>
              </a:spcBef>
            </a:pPr>
            <a:r>
              <a:rPr sz="1200" spc="-5" dirty="0">
                <a:latin typeface="Calibri"/>
                <a:cs typeface="Calibri"/>
              </a:rPr>
              <a:t>Beside the advantage, </a:t>
            </a:r>
            <a:r>
              <a:rPr sz="1200" spc="-10" dirty="0">
                <a:latin typeface="Calibri"/>
                <a:cs typeface="Calibri"/>
              </a:rPr>
              <a:t>the </a:t>
            </a:r>
            <a:r>
              <a:rPr sz="1200" spc="-5" dirty="0">
                <a:latin typeface="Calibri"/>
                <a:cs typeface="Calibri"/>
              </a:rPr>
              <a:t>aforementioned method has also some disadvantages. </a:t>
            </a:r>
            <a:r>
              <a:rPr sz="1200" dirty="0">
                <a:latin typeface="Calibri"/>
                <a:cs typeface="Calibri"/>
              </a:rPr>
              <a:t>Many  </a:t>
            </a:r>
            <a:r>
              <a:rPr sz="1200" spc="-5" dirty="0">
                <a:latin typeface="Calibri"/>
                <a:cs typeface="Calibri"/>
              </a:rPr>
              <a:t>different standpoints are gathered in a simple </a:t>
            </a:r>
            <a:r>
              <a:rPr sz="1200" spc="-10" dirty="0">
                <a:latin typeface="Calibri"/>
                <a:cs typeface="Calibri"/>
              </a:rPr>
              <a:t>way; </a:t>
            </a:r>
            <a:r>
              <a:rPr sz="1200" spc="-5" dirty="0">
                <a:latin typeface="Calibri"/>
                <a:cs typeface="Calibri"/>
              </a:rPr>
              <a:t>however the processing of the </a:t>
            </a:r>
            <a:r>
              <a:rPr sz="1200" spc="-10" dirty="0">
                <a:latin typeface="Calibri"/>
                <a:cs typeface="Calibri"/>
              </a:rPr>
              <a:t>said </a:t>
            </a:r>
            <a:r>
              <a:rPr sz="1200" spc="-5" dirty="0">
                <a:latin typeface="Calibri"/>
                <a:cs typeface="Calibri"/>
              </a:rPr>
              <a:t>proves  </a:t>
            </a:r>
            <a:r>
              <a:rPr sz="1200" dirty="0">
                <a:latin typeface="Calibri"/>
                <a:cs typeface="Calibri"/>
              </a:rPr>
              <a:t>to be </a:t>
            </a:r>
            <a:r>
              <a:rPr sz="1200" spc="-5" dirty="0">
                <a:latin typeface="Calibri"/>
                <a:cs typeface="Calibri"/>
              </a:rPr>
              <a:t>complicated. The reason lies in the fact that the opinions frequently conflict and </a:t>
            </a:r>
            <a:r>
              <a:rPr sz="1200" dirty="0">
                <a:latin typeface="Calibri"/>
                <a:cs typeface="Calibri"/>
              </a:rPr>
              <a:t>the  </a:t>
            </a:r>
            <a:r>
              <a:rPr sz="1200" spc="-5" dirty="0">
                <a:latin typeface="Calibri"/>
                <a:cs typeface="Calibri"/>
              </a:rPr>
              <a:t>analysis is lengthy due </a:t>
            </a:r>
            <a:r>
              <a:rPr sz="1200" dirty="0">
                <a:latin typeface="Calibri"/>
                <a:cs typeface="Calibri"/>
              </a:rPr>
              <a:t>to </a:t>
            </a:r>
            <a:r>
              <a:rPr sz="1200" spc="-5" dirty="0">
                <a:latin typeface="Calibri"/>
                <a:cs typeface="Calibri"/>
              </a:rPr>
              <a:t>descriptive answers which </a:t>
            </a:r>
            <a:r>
              <a:rPr sz="1200" dirty="0">
                <a:latin typeface="Calibri"/>
                <a:cs typeface="Calibri"/>
              </a:rPr>
              <a:t>do </a:t>
            </a:r>
            <a:r>
              <a:rPr sz="1200" spc="-5" dirty="0">
                <a:latin typeface="Calibri"/>
                <a:cs typeface="Calibri"/>
              </a:rPr>
              <a:t>not allow simple comparison (Likar,  </a:t>
            </a:r>
            <a:r>
              <a:rPr sz="1200" dirty="0">
                <a:latin typeface="Calibri"/>
                <a:cs typeface="Calibri"/>
              </a:rPr>
              <a:t>1998).</a:t>
            </a:r>
            <a:endParaRPr sz="1200">
              <a:latin typeface="Calibri"/>
              <a:cs typeface="Calibri"/>
            </a:endParaRPr>
          </a:p>
          <a:p>
            <a:pPr marL="12700" marR="295910">
              <a:lnSpc>
                <a:spcPct val="101699"/>
              </a:lnSpc>
              <a:spcBef>
                <a:spcPts val="1010"/>
              </a:spcBef>
            </a:pPr>
            <a:r>
              <a:rPr sz="1200" spc="-5" dirty="0">
                <a:latin typeface="Calibri"/>
                <a:cs typeface="Calibri"/>
              </a:rPr>
              <a:t>All things considered, collection of numerous answers is recommended which should  subsequently </a:t>
            </a:r>
            <a:r>
              <a:rPr sz="1200" dirty="0">
                <a:latin typeface="Calibri"/>
                <a:cs typeface="Calibri"/>
              </a:rPr>
              <a:t>be </a:t>
            </a:r>
            <a:r>
              <a:rPr sz="1200" spc="-5" dirty="0">
                <a:latin typeface="Calibri"/>
                <a:cs typeface="Calibri"/>
              </a:rPr>
              <a:t>regarded according </a:t>
            </a:r>
            <a:r>
              <a:rPr sz="1200" dirty="0">
                <a:latin typeface="Calibri"/>
                <a:cs typeface="Calibri"/>
              </a:rPr>
              <a:t>to </a:t>
            </a:r>
            <a:r>
              <a:rPr sz="1200" spc="-5" dirty="0">
                <a:latin typeface="Calibri"/>
                <a:cs typeface="Calibri"/>
              </a:rPr>
              <a:t>appropriate statistical process. This may only </a:t>
            </a:r>
            <a:r>
              <a:rPr sz="1200" dirty="0">
                <a:latin typeface="Calibri"/>
                <a:cs typeface="Calibri"/>
              </a:rPr>
              <a:t>be </a:t>
            </a:r>
            <a:r>
              <a:rPr sz="1200" spc="-5" dirty="0">
                <a:latin typeface="Calibri"/>
                <a:cs typeface="Calibri"/>
              </a:rPr>
              <a:t>a  “consolidated text” of opinions or a summary of all answers, </a:t>
            </a:r>
            <a:r>
              <a:rPr sz="1200" spc="-10" dirty="0">
                <a:latin typeface="Calibri"/>
                <a:cs typeface="Calibri"/>
              </a:rPr>
              <a:t>or </a:t>
            </a:r>
            <a:r>
              <a:rPr sz="1200" spc="-5" dirty="0">
                <a:latin typeface="Calibri"/>
                <a:cs typeface="Calibri"/>
              </a:rPr>
              <a:t>a </a:t>
            </a:r>
            <a:r>
              <a:rPr sz="1200" spc="-10" dirty="0">
                <a:latin typeface="Calibri"/>
                <a:cs typeface="Calibri"/>
              </a:rPr>
              <a:t>combined </a:t>
            </a:r>
            <a:r>
              <a:rPr sz="1200" spc="-5" dirty="0">
                <a:latin typeface="Calibri"/>
                <a:cs typeface="Calibri"/>
              </a:rPr>
              <a:t>method of  answer evaluation, which is presented </a:t>
            </a:r>
            <a:r>
              <a:rPr sz="1200" spc="-10" dirty="0">
                <a:latin typeface="Calibri"/>
                <a:cs typeface="Calibri"/>
              </a:rPr>
              <a:t>in </a:t>
            </a:r>
            <a:r>
              <a:rPr sz="1200" dirty="0">
                <a:latin typeface="Calibri"/>
                <a:cs typeface="Calibri"/>
              </a:rPr>
              <a:t>the </a:t>
            </a:r>
            <a:r>
              <a:rPr sz="1200" spc="-5" dirty="0">
                <a:latin typeface="Calibri"/>
                <a:cs typeface="Calibri"/>
              </a:rPr>
              <a:t>“Assessment of key success</a:t>
            </a:r>
            <a:r>
              <a:rPr sz="1200" spc="90" dirty="0">
                <a:latin typeface="Calibri"/>
                <a:cs typeface="Calibri"/>
              </a:rPr>
              <a:t> </a:t>
            </a:r>
            <a:r>
              <a:rPr sz="1200" spc="-5" dirty="0">
                <a:latin typeface="Calibri"/>
                <a:cs typeface="Calibri"/>
              </a:rPr>
              <a:t>factors”.</a:t>
            </a:r>
            <a:endParaRPr sz="1200">
              <a:latin typeface="Calibri"/>
              <a:cs typeface="Calibri"/>
            </a:endParaRPr>
          </a:p>
        </p:txBody>
      </p:sp>
      <p:sp>
        <p:nvSpPr>
          <p:cNvPr id="5" name="object 5"/>
          <p:cNvSpPr/>
          <p:nvPr/>
        </p:nvSpPr>
        <p:spPr>
          <a:xfrm>
            <a:off x="923222" y="1915007"/>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116</a:t>
            </a:r>
            <a:endParaRPr sz="1000">
              <a:latin typeface="Calibri"/>
              <a:cs typeface="Calibri"/>
            </a:endParaRPr>
          </a:p>
        </p:txBody>
      </p:sp>
      <p:sp>
        <p:nvSpPr>
          <p:cNvPr id="3" name="object 3"/>
          <p:cNvSpPr txBox="1"/>
          <p:nvPr/>
        </p:nvSpPr>
        <p:spPr>
          <a:xfrm>
            <a:off x="888424" y="570066"/>
            <a:ext cx="2773680" cy="69215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95"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900">
              <a:latin typeface="Calibri"/>
              <a:cs typeface="Calibri"/>
            </a:endParaRPr>
          </a:p>
          <a:p>
            <a:pPr marL="12700">
              <a:lnSpc>
                <a:spcPct val="100000"/>
              </a:lnSpc>
            </a:pPr>
            <a:r>
              <a:rPr sz="1400" b="1" spc="-5" dirty="0">
                <a:latin typeface="Calibri"/>
                <a:cs typeface="Calibri"/>
              </a:rPr>
              <a:t>8.5 Assessment of </a:t>
            </a:r>
            <a:r>
              <a:rPr sz="1400" b="1" spc="-30" dirty="0">
                <a:latin typeface="Calibri"/>
                <a:cs typeface="Calibri"/>
              </a:rPr>
              <a:t>key </a:t>
            </a:r>
            <a:r>
              <a:rPr sz="1400" b="1" spc="-5" dirty="0">
                <a:latin typeface="Calibri"/>
                <a:cs typeface="Calibri"/>
              </a:rPr>
              <a:t>success</a:t>
            </a:r>
            <a:r>
              <a:rPr sz="1400" b="1" spc="20" dirty="0">
                <a:latin typeface="Calibri"/>
                <a:cs typeface="Calibri"/>
              </a:rPr>
              <a:t> </a:t>
            </a:r>
            <a:r>
              <a:rPr sz="1400" b="1" spc="-15" dirty="0">
                <a:latin typeface="Calibri"/>
                <a:cs typeface="Calibri"/>
              </a:rPr>
              <a:t>factors</a:t>
            </a:r>
            <a:endParaRPr sz="1400">
              <a:latin typeface="Calibri"/>
              <a:cs typeface="Calibri"/>
            </a:endParaRPr>
          </a:p>
        </p:txBody>
      </p:sp>
      <p:sp>
        <p:nvSpPr>
          <p:cNvPr id="4" name="object 4"/>
          <p:cNvSpPr txBox="1"/>
          <p:nvPr/>
        </p:nvSpPr>
        <p:spPr>
          <a:xfrm>
            <a:off x="888414" y="1804404"/>
            <a:ext cx="5839460" cy="4436110"/>
          </a:xfrm>
          <a:prstGeom prst="rect">
            <a:avLst/>
          </a:prstGeom>
        </p:spPr>
        <p:txBody>
          <a:bodyPr vert="horz" wrap="square" lIns="0" tIns="9525" rIns="0" bIns="0" rtlCol="0">
            <a:spAutoFit/>
          </a:bodyPr>
          <a:lstStyle/>
          <a:p>
            <a:pPr marL="12700" marR="265430" indent="641350">
              <a:lnSpc>
                <a:spcPct val="101699"/>
              </a:lnSpc>
              <a:spcBef>
                <a:spcPts val="75"/>
              </a:spcBef>
            </a:pPr>
            <a:r>
              <a:rPr sz="1200" spc="-5" dirty="0">
                <a:latin typeface="Calibri"/>
                <a:cs typeface="Calibri"/>
              </a:rPr>
              <a:t>This method focuses </a:t>
            </a:r>
            <a:r>
              <a:rPr sz="1200" spc="-10" dirty="0">
                <a:latin typeface="Calibri"/>
                <a:cs typeface="Calibri"/>
              </a:rPr>
              <a:t>on </a:t>
            </a:r>
            <a:r>
              <a:rPr sz="1200" dirty="0">
                <a:latin typeface="Calibri"/>
                <a:cs typeface="Calibri"/>
              </a:rPr>
              <a:t>those </a:t>
            </a:r>
            <a:r>
              <a:rPr sz="1200" spc="-5" dirty="0">
                <a:latin typeface="Calibri"/>
                <a:cs typeface="Calibri"/>
              </a:rPr>
              <a:t>factors which are the </a:t>
            </a:r>
            <a:r>
              <a:rPr sz="1200" spc="-10" dirty="0">
                <a:latin typeface="Calibri"/>
                <a:cs typeface="Calibri"/>
              </a:rPr>
              <a:t>most </a:t>
            </a:r>
            <a:r>
              <a:rPr sz="1200" spc="-5" dirty="0">
                <a:latin typeface="Calibri"/>
                <a:cs typeface="Calibri"/>
              </a:rPr>
              <a:t>important </a:t>
            </a:r>
            <a:r>
              <a:rPr sz="1200" dirty="0">
                <a:latin typeface="Calibri"/>
                <a:cs typeface="Calibri"/>
              </a:rPr>
              <a:t>for </a:t>
            </a:r>
            <a:r>
              <a:rPr sz="1200" spc="-10" dirty="0">
                <a:latin typeface="Calibri"/>
                <a:cs typeface="Calibri"/>
              </a:rPr>
              <a:t>success  </a:t>
            </a:r>
            <a:r>
              <a:rPr sz="1200" spc="-5" dirty="0">
                <a:latin typeface="Calibri"/>
                <a:cs typeface="Calibri"/>
              </a:rPr>
              <a:t>(Key Success Factors or KSF) and on the basis </a:t>
            </a:r>
            <a:r>
              <a:rPr sz="1200" spc="-10" dirty="0">
                <a:latin typeface="Calibri"/>
                <a:cs typeface="Calibri"/>
              </a:rPr>
              <a:t>of </a:t>
            </a:r>
            <a:r>
              <a:rPr sz="1200" spc="-5" dirty="0">
                <a:latin typeface="Calibri"/>
                <a:cs typeface="Calibri"/>
              </a:rPr>
              <a:t>which </a:t>
            </a:r>
            <a:r>
              <a:rPr sz="1200" dirty="0">
                <a:latin typeface="Calibri"/>
                <a:cs typeface="Calibri"/>
              </a:rPr>
              <a:t>the ideas </a:t>
            </a:r>
            <a:r>
              <a:rPr sz="1200" spc="-5" dirty="0">
                <a:latin typeface="Calibri"/>
                <a:cs typeface="Calibri"/>
              </a:rPr>
              <a:t>are</a:t>
            </a:r>
            <a:r>
              <a:rPr sz="1200" spc="60" dirty="0">
                <a:latin typeface="Calibri"/>
                <a:cs typeface="Calibri"/>
              </a:rPr>
              <a:t> </a:t>
            </a:r>
            <a:r>
              <a:rPr sz="1200" spc="-5" dirty="0">
                <a:latin typeface="Calibri"/>
                <a:cs typeface="Calibri"/>
              </a:rPr>
              <a:t>evaluated.</a:t>
            </a:r>
            <a:endParaRPr sz="1200">
              <a:latin typeface="Calibri"/>
              <a:cs typeface="Calibri"/>
            </a:endParaRPr>
          </a:p>
          <a:p>
            <a:pPr marL="12700" marR="13335">
              <a:lnSpc>
                <a:spcPct val="101699"/>
              </a:lnSpc>
              <a:spcBef>
                <a:spcPts val="994"/>
              </a:spcBef>
            </a:pPr>
            <a:r>
              <a:rPr sz="1200" spc="-5" dirty="0">
                <a:latin typeface="Calibri"/>
                <a:cs typeface="Calibri"/>
              </a:rPr>
              <a:t>The more precise the selection of factors is, the more comprehensive picture is obtained.  Similar to </a:t>
            </a:r>
            <a:r>
              <a:rPr sz="1200" dirty="0">
                <a:latin typeface="Calibri"/>
                <a:cs typeface="Calibri"/>
              </a:rPr>
              <a:t>the </a:t>
            </a:r>
            <a:r>
              <a:rPr sz="1200" spc="-5" dirty="0">
                <a:latin typeface="Calibri"/>
                <a:cs typeface="Calibri"/>
              </a:rPr>
              <a:t>method “Assessment </a:t>
            </a:r>
            <a:r>
              <a:rPr sz="1200" spc="-10" dirty="0">
                <a:latin typeface="Calibri"/>
                <a:cs typeface="Calibri"/>
              </a:rPr>
              <a:t>with </a:t>
            </a:r>
            <a:r>
              <a:rPr sz="1200" spc="-5" dirty="0">
                <a:latin typeface="Calibri"/>
                <a:cs typeface="Calibri"/>
              </a:rPr>
              <a:t>questions”, the answers frequently turn out </a:t>
            </a:r>
            <a:r>
              <a:rPr sz="1200" dirty="0">
                <a:latin typeface="Calibri"/>
                <a:cs typeface="Calibri"/>
              </a:rPr>
              <a:t>to </a:t>
            </a:r>
            <a:r>
              <a:rPr sz="1200" spc="-5" dirty="0">
                <a:latin typeface="Calibri"/>
                <a:cs typeface="Calibri"/>
              </a:rPr>
              <a:t>be </a:t>
            </a:r>
            <a:r>
              <a:rPr sz="1200" spc="-10" dirty="0">
                <a:latin typeface="Calibri"/>
                <a:cs typeface="Calibri"/>
              </a:rPr>
              <a:t>of  </a:t>
            </a:r>
            <a:r>
              <a:rPr sz="1200" spc="-5" dirty="0">
                <a:latin typeface="Calibri"/>
                <a:cs typeface="Calibri"/>
              </a:rPr>
              <a:t>subjective nature and collection of many answers is thus recommended which should then </a:t>
            </a:r>
            <a:r>
              <a:rPr sz="1200" dirty="0">
                <a:latin typeface="Calibri"/>
                <a:cs typeface="Calibri"/>
              </a:rPr>
              <a:t>be  </a:t>
            </a:r>
            <a:r>
              <a:rPr sz="1200" spc="-5" dirty="0">
                <a:latin typeface="Calibri"/>
                <a:cs typeface="Calibri"/>
              </a:rPr>
              <a:t>appropriately considered.</a:t>
            </a:r>
            <a:endParaRPr sz="1200">
              <a:latin typeface="Calibri"/>
              <a:cs typeface="Calibri"/>
            </a:endParaRPr>
          </a:p>
          <a:p>
            <a:pPr marL="12700" marR="5080">
              <a:lnSpc>
                <a:spcPct val="101699"/>
              </a:lnSpc>
              <a:spcBef>
                <a:spcPts val="1005"/>
              </a:spcBef>
            </a:pPr>
            <a:r>
              <a:rPr sz="1200" spc="-5" dirty="0">
                <a:latin typeface="Calibri"/>
                <a:cs typeface="Calibri"/>
              </a:rPr>
              <a:t>The first step is the selection of the most important factors. It is important that they are  </a:t>
            </a:r>
            <a:r>
              <a:rPr sz="1200" dirty="0">
                <a:latin typeface="Calibri"/>
                <a:cs typeface="Calibri"/>
              </a:rPr>
              <a:t>selected </a:t>
            </a:r>
            <a:r>
              <a:rPr sz="1200" spc="-5" dirty="0">
                <a:latin typeface="Calibri"/>
                <a:cs typeface="Calibri"/>
              </a:rPr>
              <a:t>before the beginning of the assessment process. Individual factors are weighted with  factor 0-1 (poor-excellent) according to their importance and </a:t>
            </a:r>
            <a:r>
              <a:rPr sz="1200" dirty="0">
                <a:latin typeface="Calibri"/>
                <a:cs typeface="Calibri"/>
              </a:rPr>
              <a:t>the </a:t>
            </a:r>
            <a:r>
              <a:rPr sz="1200" spc="-5" dirty="0">
                <a:latin typeface="Calibri"/>
                <a:cs typeface="Calibri"/>
              </a:rPr>
              <a:t>mean value – </a:t>
            </a:r>
            <a:r>
              <a:rPr sz="1200" dirty="0">
                <a:latin typeface="Calibri"/>
                <a:cs typeface="Calibri"/>
              </a:rPr>
              <a:t>its </a:t>
            </a:r>
            <a:r>
              <a:rPr sz="1200" spc="-5" dirty="0">
                <a:latin typeface="Calibri"/>
                <a:cs typeface="Calibri"/>
              </a:rPr>
              <a:t>potential  usefulness (values 0-5) is established </a:t>
            </a:r>
            <a:r>
              <a:rPr sz="1200" dirty="0">
                <a:latin typeface="Calibri"/>
                <a:cs typeface="Calibri"/>
              </a:rPr>
              <a:t>for </a:t>
            </a:r>
            <a:r>
              <a:rPr sz="1200" spc="-5" dirty="0">
                <a:latin typeface="Calibri"/>
                <a:cs typeface="Calibri"/>
              </a:rPr>
              <a:t>each of the ideas. Selected factors and weights need  </a:t>
            </a:r>
            <a:r>
              <a:rPr sz="1200" dirty="0">
                <a:latin typeface="Calibri"/>
                <a:cs typeface="Calibri"/>
              </a:rPr>
              <a:t>to </a:t>
            </a:r>
            <a:r>
              <a:rPr sz="1200" spc="-5" dirty="0">
                <a:latin typeface="Calibri"/>
                <a:cs typeface="Calibri"/>
              </a:rPr>
              <a:t>reflect the objectives which we wish </a:t>
            </a:r>
            <a:r>
              <a:rPr sz="1200" dirty="0">
                <a:latin typeface="Calibri"/>
                <a:cs typeface="Calibri"/>
              </a:rPr>
              <a:t>to </a:t>
            </a:r>
            <a:r>
              <a:rPr sz="1200" spc="-5" dirty="0">
                <a:latin typeface="Calibri"/>
                <a:cs typeface="Calibri"/>
              </a:rPr>
              <a:t>reach </a:t>
            </a:r>
            <a:r>
              <a:rPr sz="1200" dirty="0">
                <a:latin typeface="Calibri"/>
                <a:cs typeface="Calibri"/>
              </a:rPr>
              <a:t>by </a:t>
            </a:r>
            <a:r>
              <a:rPr sz="1200" spc="-5" dirty="0">
                <a:latin typeface="Calibri"/>
                <a:cs typeface="Calibri"/>
              </a:rPr>
              <a:t>introducing our invention (for example  </a:t>
            </a:r>
            <a:r>
              <a:rPr sz="1200" dirty="0">
                <a:latin typeface="Calibri"/>
                <a:cs typeface="Calibri"/>
              </a:rPr>
              <a:t>higher </a:t>
            </a:r>
            <a:r>
              <a:rPr sz="1200" spc="-5" dirty="0">
                <a:latin typeface="Calibri"/>
                <a:cs typeface="Calibri"/>
              </a:rPr>
              <a:t>motivation </a:t>
            </a:r>
            <a:r>
              <a:rPr sz="1200" spc="-10" dirty="0">
                <a:latin typeface="Calibri"/>
                <a:cs typeface="Calibri"/>
              </a:rPr>
              <a:t>of </a:t>
            </a:r>
            <a:r>
              <a:rPr sz="1200" spc="-5" dirty="0">
                <a:latin typeface="Calibri"/>
                <a:cs typeface="Calibri"/>
              </a:rPr>
              <a:t>employees, lower number </a:t>
            </a:r>
            <a:r>
              <a:rPr sz="1200" spc="-10" dirty="0">
                <a:latin typeface="Calibri"/>
                <a:cs typeface="Calibri"/>
              </a:rPr>
              <a:t>of </a:t>
            </a:r>
            <a:r>
              <a:rPr sz="1200" spc="-5" dirty="0">
                <a:latin typeface="Calibri"/>
                <a:cs typeface="Calibri"/>
              </a:rPr>
              <a:t>claims and similar) and actual situation in  </a:t>
            </a:r>
            <a:r>
              <a:rPr sz="1200" dirty="0">
                <a:latin typeface="Calibri"/>
                <a:cs typeface="Calibri"/>
              </a:rPr>
              <a:t>the </a:t>
            </a:r>
            <a:r>
              <a:rPr sz="1200" spc="-5" dirty="0">
                <a:latin typeface="Calibri"/>
                <a:cs typeface="Calibri"/>
              </a:rPr>
              <a:t>company (the price shall be </a:t>
            </a:r>
            <a:r>
              <a:rPr sz="1200" spc="-10" dirty="0">
                <a:latin typeface="Calibri"/>
                <a:cs typeface="Calibri"/>
              </a:rPr>
              <a:t>an </a:t>
            </a:r>
            <a:r>
              <a:rPr sz="1200" spc="-5" dirty="0">
                <a:latin typeface="Calibri"/>
                <a:cs typeface="Calibri"/>
              </a:rPr>
              <a:t>important factor in case we have poor financial</a:t>
            </a:r>
            <a:r>
              <a:rPr sz="1200" spc="190" dirty="0">
                <a:latin typeface="Calibri"/>
                <a:cs typeface="Calibri"/>
              </a:rPr>
              <a:t> </a:t>
            </a:r>
            <a:r>
              <a:rPr sz="1200" spc="-5" dirty="0">
                <a:latin typeface="Calibri"/>
                <a:cs typeface="Calibri"/>
              </a:rPr>
              <a:t>resources).</a:t>
            </a:r>
            <a:endParaRPr sz="1200">
              <a:latin typeface="Calibri"/>
              <a:cs typeface="Calibri"/>
            </a:endParaRPr>
          </a:p>
          <a:p>
            <a:pPr marL="12700" marR="77470">
              <a:lnSpc>
                <a:spcPct val="101699"/>
              </a:lnSpc>
              <a:spcBef>
                <a:spcPts val="1010"/>
              </a:spcBef>
            </a:pPr>
            <a:r>
              <a:rPr sz="1200" i="1" spc="-5" dirty="0">
                <a:latin typeface="Calibri"/>
                <a:cs typeface="Calibri"/>
              </a:rPr>
              <a:t>Example</a:t>
            </a:r>
            <a:r>
              <a:rPr sz="1200" spc="-5" dirty="0">
                <a:latin typeface="Calibri"/>
                <a:cs typeface="Calibri"/>
              </a:rPr>
              <a:t>: The company which records relatively well </a:t>
            </a:r>
            <a:r>
              <a:rPr sz="1200" dirty="0">
                <a:latin typeface="Calibri"/>
                <a:cs typeface="Calibri"/>
              </a:rPr>
              <a:t>standing </a:t>
            </a:r>
            <a:r>
              <a:rPr sz="1200" spc="-5" dirty="0">
                <a:latin typeface="Calibri"/>
                <a:cs typeface="Calibri"/>
              </a:rPr>
              <a:t>financial position wishes </a:t>
            </a:r>
            <a:r>
              <a:rPr sz="1200" dirty="0">
                <a:latin typeface="Calibri"/>
                <a:cs typeface="Calibri"/>
              </a:rPr>
              <a:t>to  </a:t>
            </a:r>
            <a:r>
              <a:rPr sz="1200" spc="-5" dirty="0">
                <a:latin typeface="Calibri"/>
                <a:cs typeface="Calibri"/>
              </a:rPr>
              <a:t>change its strategy and become a leading company in </a:t>
            </a:r>
            <a:r>
              <a:rPr sz="1200" dirty="0">
                <a:latin typeface="Calibri"/>
                <a:cs typeface="Calibri"/>
              </a:rPr>
              <a:t>the </a:t>
            </a:r>
            <a:r>
              <a:rPr sz="1200" spc="-5" dirty="0">
                <a:latin typeface="Calibri"/>
                <a:cs typeface="Calibri"/>
              </a:rPr>
              <a:t>segment of panelling girder. In the  framework </a:t>
            </a:r>
            <a:r>
              <a:rPr sz="1200" spc="-10" dirty="0">
                <a:latin typeface="Calibri"/>
                <a:cs typeface="Calibri"/>
              </a:rPr>
              <a:t>of </a:t>
            </a:r>
            <a:r>
              <a:rPr sz="1200" spc="-5" dirty="0">
                <a:latin typeface="Calibri"/>
                <a:cs typeface="Calibri"/>
              </a:rPr>
              <a:t>a </a:t>
            </a:r>
            <a:r>
              <a:rPr sz="1200" dirty="0">
                <a:latin typeface="Calibri"/>
                <a:cs typeface="Calibri"/>
              </a:rPr>
              <a:t>new </a:t>
            </a:r>
            <a:r>
              <a:rPr sz="1200" spc="-5" dirty="0">
                <a:latin typeface="Calibri"/>
                <a:cs typeface="Calibri"/>
              </a:rPr>
              <a:t>strategy we wish </a:t>
            </a:r>
            <a:r>
              <a:rPr sz="1200" dirty="0">
                <a:latin typeface="Calibri"/>
                <a:cs typeface="Calibri"/>
              </a:rPr>
              <a:t>to </a:t>
            </a:r>
            <a:r>
              <a:rPr sz="1200" spc="-5" dirty="0">
                <a:latin typeface="Calibri"/>
                <a:cs typeface="Calibri"/>
              </a:rPr>
              <a:t>develop a new market product, for which the idea  already exists. Novelty </a:t>
            </a:r>
            <a:r>
              <a:rPr sz="1200" dirty="0">
                <a:latin typeface="Calibri"/>
                <a:cs typeface="Calibri"/>
              </a:rPr>
              <a:t>needs to be </a:t>
            </a:r>
            <a:r>
              <a:rPr sz="1200" spc="-5" dirty="0">
                <a:latin typeface="Calibri"/>
                <a:cs typeface="Calibri"/>
              </a:rPr>
              <a:t>patented since high value added is expected as well as an  </a:t>
            </a:r>
            <a:r>
              <a:rPr sz="1200" dirty="0">
                <a:latin typeface="Calibri"/>
                <a:cs typeface="Calibri"/>
              </a:rPr>
              <a:t>entry </a:t>
            </a:r>
            <a:r>
              <a:rPr sz="1200" spc="-5" dirty="0">
                <a:latin typeface="Calibri"/>
                <a:cs typeface="Calibri"/>
              </a:rPr>
              <a:t>on foreign markets. Our research and development department fails </a:t>
            </a:r>
            <a:r>
              <a:rPr sz="1200" dirty="0">
                <a:latin typeface="Calibri"/>
                <a:cs typeface="Calibri"/>
              </a:rPr>
              <a:t>to </a:t>
            </a:r>
            <a:r>
              <a:rPr sz="1200" spc="-5" dirty="0">
                <a:latin typeface="Calibri"/>
                <a:cs typeface="Calibri"/>
              </a:rPr>
              <a:t>have enough  apt staff. The existing production programme </a:t>
            </a:r>
            <a:r>
              <a:rPr sz="1200" spc="-10" dirty="0">
                <a:latin typeface="Calibri"/>
                <a:cs typeface="Calibri"/>
              </a:rPr>
              <a:t>shall </a:t>
            </a:r>
            <a:r>
              <a:rPr sz="1200" dirty="0">
                <a:latin typeface="Calibri"/>
                <a:cs typeface="Calibri"/>
              </a:rPr>
              <a:t>be </a:t>
            </a:r>
            <a:r>
              <a:rPr sz="1200" spc="-5" dirty="0">
                <a:latin typeface="Calibri"/>
                <a:cs typeface="Calibri"/>
              </a:rPr>
              <a:t>topical only </a:t>
            </a:r>
            <a:r>
              <a:rPr sz="1200" spc="-10" dirty="0">
                <a:latin typeface="Calibri"/>
                <a:cs typeface="Calibri"/>
              </a:rPr>
              <a:t>in </a:t>
            </a:r>
            <a:r>
              <a:rPr sz="1200" spc="-5" dirty="0">
                <a:latin typeface="Calibri"/>
                <a:cs typeface="Calibri"/>
              </a:rPr>
              <a:t>2 years</a:t>
            </a:r>
            <a:r>
              <a:rPr sz="1200" spc="105" dirty="0">
                <a:latin typeface="Calibri"/>
                <a:cs typeface="Calibri"/>
              </a:rPr>
              <a:t> </a:t>
            </a:r>
            <a:r>
              <a:rPr sz="1200" dirty="0">
                <a:latin typeface="Calibri"/>
                <a:cs typeface="Calibri"/>
              </a:rPr>
              <a:t>time.</a:t>
            </a:r>
            <a:endParaRPr sz="1200">
              <a:latin typeface="Calibri"/>
              <a:cs typeface="Calibri"/>
            </a:endParaRPr>
          </a:p>
          <a:p>
            <a:pPr marL="12700" marR="95885">
              <a:lnSpc>
                <a:spcPct val="101699"/>
              </a:lnSpc>
              <a:spcBef>
                <a:spcPts val="994"/>
              </a:spcBef>
            </a:pPr>
            <a:r>
              <a:rPr sz="1200" dirty="0">
                <a:latin typeface="Calibri"/>
                <a:cs typeface="Calibri"/>
              </a:rPr>
              <a:t>Many </a:t>
            </a:r>
            <a:r>
              <a:rPr sz="1200" spc="-5" dirty="0">
                <a:latin typeface="Calibri"/>
                <a:cs typeface="Calibri"/>
              </a:rPr>
              <a:t>ideas </a:t>
            </a:r>
            <a:r>
              <a:rPr sz="1200" spc="-10" dirty="0">
                <a:latin typeface="Calibri"/>
                <a:cs typeface="Calibri"/>
              </a:rPr>
              <a:t>are </a:t>
            </a:r>
            <a:r>
              <a:rPr sz="1200" spc="-5" dirty="0">
                <a:latin typeface="Calibri"/>
                <a:cs typeface="Calibri"/>
              </a:rPr>
              <a:t>available as a result </a:t>
            </a:r>
            <a:r>
              <a:rPr sz="1200" spc="-10" dirty="0">
                <a:latin typeface="Calibri"/>
                <a:cs typeface="Calibri"/>
              </a:rPr>
              <a:t>of </a:t>
            </a:r>
            <a:r>
              <a:rPr sz="1200" spc="-5" dirty="0">
                <a:latin typeface="Calibri"/>
                <a:cs typeface="Calibri"/>
              </a:rPr>
              <a:t>one of the techniques </a:t>
            </a:r>
            <a:r>
              <a:rPr sz="1200" spc="-10" dirty="0">
                <a:latin typeface="Calibri"/>
                <a:cs typeface="Calibri"/>
              </a:rPr>
              <a:t>of </a:t>
            </a:r>
            <a:r>
              <a:rPr sz="1200" spc="-5" dirty="0">
                <a:latin typeface="Calibri"/>
                <a:cs typeface="Calibri"/>
              </a:rPr>
              <a:t>idea creation and we wish to  assess </a:t>
            </a:r>
            <a:r>
              <a:rPr sz="1200" dirty="0">
                <a:latin typeface="Calibri"/>
                <a:cs typeface="Calibri"/>
              </a:rPr>
              <a:t>the </a:t>
            </a:r>
            <a:r>
              <a:rPr sz="1200" spc="-5" dirty="0">
                <a:latin typeface="Calibri"/>
                <a:cs typeface="Calibri"/>
              </a:rPr>
              <a:t>aforementioned ideas. However, the criteria need </a:t>
            </a:r>
            <a:r>
              <a:rPr sz="1200" dirty="0">
                <a:latin typeface="Calibri"/>
                <a:cs typeface="Calibri"/>
              </a:rPr>
              <a:t>to be </a:t>
            </a:r>
            <a:r>
              <a:rPr sz="1200" spc="-5" dirty="0">
                <a:latin typeface="Calibri"/>
                <a:cs typeface="Calibri"/>
              </a:rPr>
              <a:t>defined firstly (Table</a:t>
            </a:r>
            <a:r>
              <a:rPr sz="1200" spc="120" dirty="0">
                <a:latin typeface="Calibri"/>
                <a:cs typeface="Calibri"/>
              </a:rPr>
              <a:t> </a:t>
            </a:r>
            <a:r>
              <a:rPr sz="1200" spc="-5" dirty="0">
                <a:latin typeface="Calibri"/>
                <a:cs typeface="Calibri"/>
              </a:rPr>
              <a:t>11).</a:t>
            </a:r>
            <a:endParaRPr sz="1200">
              <a:latin typeface="Calibri"/>
              <a:cs typeface="Calibri"/>
            </a:endParaRPr>
          </a:p>
        </p:txBody>
      </p:sp>
      <p:sp>
        <p:nvSpPr>
          <p:cNvPr id="5" name="object 5"/>
          <p:cNvSpPr txBox="1"/>
          <p:nvPr/>
        </p:nvSpPr>
        <p:spPr>
          <a:xfrm>
            <a:off x="888414" y="8222952"/>
            <a:ext cx="5741035" cy="894080"/>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a:t>
            </a:r>
            <a:r>
              <a:rPr sz="1200" b="1" i="1" spc="-5" dirty="0">
                <a:latin typeface="Calibri"/>
                <a:cs typeface="Calibri"/>
              </a:rPr>
              <a:t>11: Assessment</a:t>
            </a:r>
            <a:r>
              <a:rPr sz="1200" b="1" i="1" spc="10" dirty="0">
                <a:latin typeface="Calibri"/>
                <a:cs typeface="Calibri"/>
              </a:rPr>
              <a:t> </a:t>
            </a:r>
            <a:r>
              <a:rPr sz="1200" b="1" i="1" spc="-5" dirty="0">
                <a:latin typeface="Calibri"/>
                <a:cs typeface="Calibri"/>
              </a:rPr>
              <a:t>criteria</a:t>
            </a:r>
            <a:endParaRPr sz="1200">
              <a:latin typeface="Calibri"/>
              <a:cs typeface="Calibri"/>
            </a:endParaRPr>
          </a:p>
          <a:p>
            <a:pPr marL="12700" marR="5080">
              <a:lnSpc>
                <a:spcPct val="101699"/>
              </a:lnSpc>
              <a:spcBef>
                <a:spcPts val="1005"/>
              </a:spcBef>
            </a:pPr>
            <a:r>
              <a:rPr sz="1200" spc="-5" dirty="0">
                <a:latin typeface="Calibri"/>
                <a:cs typeface="Calibri"/>
              </a:rPr>
              <a:t>According </a:t>
            </a:r>
            <a:r>
              <a:rPr sz="1200" dirty="0">
                <a:latin typeface="Calibri"/>
                <a:cs typeface="Calibri"/>
              </a:rPr>
              <a:t>to </a:t>
            </a:r>
            <a:r>
              <a:rPr sz="1200" spc="-5" dirty="0">
                <a:latin typeface="Calibri"/>
                <a:cs typeface="Calibri"/>
              </a:rPr>
              <a:t>the selected criteria and weights (Table 11), we decide on a joint R&amp;D project –  we have </a:t>
            </a:r>
            <a:r>
              <a:rPr sz="1200" dirty="0">
                <a:latin typeface="Calibri"/>
                <a:cs typeface="Calibri"/>
              </a:rPr>
              <a:t>plenty </a:t>
            </a:r>
            <a:r>
              <a:rPr sz="1200" spc="-10" dirty="0">
                <a:latin typeface="Calibri"/>
                <a:cs typeface="Calibri"/>
              </a:rPr>
              <a:t>of </a:t>
            </a:r>
            <a:r>
              <a:rPr sz="1200" dirty="0">
                <a:latin typeface="Calibri"/>
                <a:cs typeface="Calibri"/>
              </a:rPr>
              <a:t>time, </a:t>
            </a:r>
            <a:r>
              <a:rPr sz="1200" spc="-5" dirty="0">
                <a:latin typeface="Calibri"/>
                <a:cs typeface="Calibri"/>
              </a:rPr>
              <a:t>we expect the establishment of long-term cooperation, and the  project shall </a:t>
            </a:r>
            <a:r>
              <a:rPr sz="1200" dirty="0">
                <a:latin typeface="Calibri"/>
                <a:cs typeface="Calibri"/>
              </a:rPr>
              <a:t>be </a:t>
            </a:r>
            <a:r>
              <a:rPr sz="1200" spc="-5" dirty="0">
                <a:latin typeface="Calibri"/>
                <a:cs typeface="Calibri"/>
              </a:rPr>
              <a:t>financed </a:t>
            </a:r>
            <a:r>
              <a:rPr sz="1200" dirty="0">
                <a:latin typeface="Calibri"/>
                <a:cs typeface="Calibri"/>
              </a:rPr>
              <a:t>by </a:t>
            </a:r>
            <a:r>
              <a:rPr sz="1200" spc="-5" dirty="0">
                <a:latin typeface="Calibri"/>
                <a:cs typeface="Calibri"/>
              </a:rPr>
              <a:t>the</a:t>
            </a:r>
            <a:r>
              <a:rPr sz="1200" dirty="0">
                <a:latin typeface="Calibri"/>
                <a:cs typeface="Calibri"/>
              </a:rPr>
              <a:t> </a:t>
            </a:r>
            <a:r>
              <a:rPr sz="1200" spc="-5" dirty="0">
                <a:latin typeface="Calibri"/>
                <a:cs typeface="Calibri"/>
              </a:rPr>
              <a:t>EU.</a:t>
            </a:r>
            <a:endParaRPr sz="1200">
              <a:latin typeface="Calibri"/>
              <a:cs typeface="Calibri"/>
            </a:endParaRPr>
          </a:p>
        </p:txBody>
      </p:sp>
      <p:sp>
        <p:nvSpPr>
          <p:cNvPr id="6" name="object 6"/>
          <p:cNvSpPr/>
          <p:nvPr/>
        </p:nvSpPr>
        <p:spPr>
          <a:xfrm>
            <a:off x="986843" y="1448693"/>
            <a:ext cx="438113" cy="438113"/>
          </a:xfrm>
          <a:prstGeom prst="rect">
            <a:avLst/>
          </a:prstGeom>
          <a:blipFill>
            <a:blip r:embed="rId2"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939224" y="6403957"/>
          <a:ext cx="5637528" cy="1677782"/>
        </p:xfrm>
        <a:graphic>
          <a:graphicData uri="http://schemas.openxmlformats.org/drawingml/2006/table">
            <a:tbl>
              <a:tblPr firstRow="1" bandRow="1">
                <a:tableStyleId>{2D5ABB26-0587-4C30-8999-92F81FD0307C}</a:tableStyleId>
              </a:tblPr>
              <a:tblGrid>
                <a:gridCol w="934719">
                  <a:extLst>
                    <a:ext uri="{9D8B030D-6E8A-4147-A177-3AD203B41FA5}">
                      <a16:colId xmlns:a16="http://schemas.microsoft.com/office/drawing/2014/main" val="20000"/>
                    </a:ext>
                  </a:extLst>
                </a:gridCol>
                <a:gridCol w="3743959">
                  <a:extLst>
                    <a:ext uri="{9D8B030D-6E8A-4147-A177-3AD203B41FA5}">
                      <a16:colId xmlns:a16="http://schemas.microsoft.com/office/drawing/2014/main" val="20001"/>
                    </a:ext>
                  </a:extLst>
                </a:gridCol>
                <a:gridCol w="958850">
                  <a:extLst>
                    <a:ext uri="{9D8B030D-6E8A-4147-A177-3AD203B41FA5}">
                      <a16:colId xmlns:a16="http://schemas.microsoft.com/office/drawing/2014/main" val="20002"/>
                    </a:ext>
                  </a:extLst>
                </a:gridCol>
              </a:tblGrid>
              <a:tr h="457913">
                <a:tc>
                  <a:txBody>
                    <a:bodyPr/>
                    <a:lstStyle/>
                    <a:p>
                      <a:pPr marL="6985">
                        <a:lnSpc>
                          <a:spcPct val="100000"/>
                        </a:lnSpc>
                        <a:spcBef>
                          <a:spcPts val="95"/>
                        </a:spcBef>
                      </a:pPr>
                      <a:r>
                        <a:rPr sz="1200" b="1" spc="-5" dirty="0">
                          <a:latin typeface="Calibri"/>
                          <a:cs typeface="Calibri"/>
                        </a:rPr>
                        <a:t>Assessment</a:t>
                      </a:r>
                      <a:endParaRPr sz="1200">
                        <a:latin typeface="Calibri"/>
                        <a:cs typeface="Calibri"/>
                      </a:endParaRPr>
                    </a:p>
                    <a:p>
                      <a:pPr marL="6985">
                        <a:lnSpc>
                          <a:spcPct val="100000"/>
                        </a:lnSpc>
                        <a:spcBef>
                          <a:spcPts val="335"/>
                        </a:spcBef>
                      </a:pPr>
                      <a:r>
                        <a:rPr sz="1200" b="1" spc="-5" dirty="0">
                          <a:latin typeface="Calibri"/>
                          <a:cs typeface="Calibri"/>
                        </a:rPr>
                        <a:t>Criterion</a:t>
                      </a:r>
                      <a:endParaRPr sz="1200">
                        <a:latin typeface="Calibri"/>
                        <a:cs typeface="Calibri"/>
                      </a:endParaRPr>
                    </a:p>
                  </a:txBody>
                  <a:tcPr marL="0" marR="0" marT="12065" marB="0">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95"/>
                        </a:spcBef>
                      </a:pPr>
                      <a:r>
                        <a:rPr sz="1200" b="1" spc="-5" dirty="0">
                          <a:latin typeface="Calibri"/>
                          <a:cs typeface="Calibri"/>
                        </a:rPr>
                        <a:t>Ccriteria</a:t>
                      </a:r>
                      <a:endParaRPr sz="1200">
                        <a:latin typeface="Calibri"/>
                        <a:cs typeface="Calibri"/>
                      </a:endParaRPr>
                    </a:p>
                    <a:p>
                      <a:pPr marL="12700">
                        <a:lnSpc>
                          <a:spcPct val="100000"/>
                        </a:lnSpc>
                        <a:spcBef>
                          <a:spcPts val="335"/>
                        </a:spcBef>
                      </a:pPr>
                      <a:r>
                        <a:rPr sz="1200" b="1" spc="-5" dirty="0">
                          <a:latin typeface="Calibri"/>
                          <a:cs typeface="Calibri"/>
                        </a:rPr>
                        <a:t>Criterion</a:t>
                      </a:r>
                      <a:r>
                        <a:rPr sz="1200" b="1" spc="-10" dirty="0">
                          <a:latin typeface="Calibri"/>
                          <a:cs typeface="Calibri"/>
                        </a:rPr>
                        <a:t> </a:t>
                      </a:r>
                      <a:r>
                        <a:rPr sz="1200" b="1" spc="-5" dirty="0">
                          <a:latin typeface="Calibri"/>
                          <a:cs typeface="Calibri"/>
                        </a:rPr>
                        <a:t>description</a:t>
                      </a:r>
                      <a:endParaRPr sz="1200">
                        <a:latin typeface="Calibri"/>
                        <a:cs typeface="Calibri"/>
                      </a:endParaRPr>
                    </a:p>
                  </a:txBody>
                  <a:tcPr marL="0" marR="0" marT="1206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a:lnSpc>
                          <a:spcPct val="100000"/>
                        </a:lnSpc>
                        <a:spcBef>
                          <a:spcPts val="30"/>
                        </a:spcBef>
                      </a:pPr>
                      <a:endParaRPr sz="1600">
                        <a:latin typeface="Times New Roman"/>
                        <a:cs typeface="Times New Roman"/>
                      </a:endParaRPr>
                    </a:p>
                    <a:p>
                      <a:pPr marL="12700">
                        <a:lnSpc>
                          <a:spcPct val="100000"/>
                        </a:lnSpc>
                      </a:pPr>
                      <a:r>
                        <a:rPr sz="1200" b="1" spc="-5" dirty="0">
                          <a:latin typeface="Calibri"/>
                          <a:cs typeface="Calibri"/>
                        </a:rPr>
                        <a:t>Weight (0-1)</a:t>
                      </a:r>
                      <a:endParaRPr sz="1200">
                        <a:latin typeface="Calibri"/>
                        <a:cs typeface="Calibri"/>
                      </a:endParaRPr>
                    </a:p>
                  </a:txBody>
                  <a:tcPr marL="0" marR="0" marT="3810" marB="0">
                    <a:lnL w="12700">
                      <a:solidFill>
                        <a:srgbClr val="CCCCCC"/>
                      </a:solidFill>
                      <a:prstDash val="solid"/>
                    </a:lnL>
                    <a:lnB w="12700">
                      <a:solidFill>
                        <a:srgbClr val="CCCCCC"/>
                      </a:solidFill>
                      <a:prstDash val="solid"/>
                    </a:lnB>
                    <a:solidFill>
                      <a:srgbClr val="FCB62C"/>
                    </a:solidFill>
                  </a:tcPr>
                </a:tc>
                <a:extLst>
                  <a:ext uri="{0D108BD9-81ED-4DB2-BD59-A6C34878D82A}">
                    <a16:rowId xmlns:a16="http://schemas.microsoft.com/office/drawing/2014/main" val="10000"/>
                  </a:ext>
                </a:extLst>
              </a:tr>
              <a:tr h="483080">
                <a:tc>
                  <a:txBody>
                    <a:bodyPr/>
                    <a:lstStyle/>
                    <a:p>
                      <a:pPr marL="45720">
                        <a:lnSpc>
                          <a:spcPct val="100000"/>
                        </a:lnSpc>
                        <a:spcBef>
                          <a:spcPts val="1060"/>
                        </a:spcBef>
                      </a:pPr>
                      <a:r>
                        <a:rPr sz="1200" spc="-5" dirty="0">
                          <a:latin typeface="Calibri"/>
                          <a:cs typeface="Calibri"/>
                        </a:rPr>
                        <a:t>K1</a:t>
                      </a:r>
                      <a:endParaRPr sz="1200">
                        <a:latin typeface="Calibri"/>
                        <a:cs typeface="Calibri"/>
                      </a:endParaRPr>
                    </a:p>
                  </a:txBody>
                  <a:tcPr marL="0" marR="0" marT="134620" marB="0">
                    <a:lnR w="12700">
                      <a:solidFill>
                        <a:srgbClr val="CCCCCC"/>
                      </a:solidFill>
                      <a:prstDash val="solid"/>
                    </a:lnR>
                    <a:lnT w="12700">
                      <a:solidFill>
                        <a:srgbClr val="CCCCCC"/>
                      </a:solidFill>
                      <a:prstDash val="solid"/>
                    </a:lnT>
                  </a:tcPr>
                </a:tc>
                <a:tc>
                  <a:txBody>
                    <a:bodyPr/>
                    <a:lstStyle/>
                    <a:p>
                      <a:pPr marL="50800" marR="106680">
                        <a:lnSpc>
                          <a:spcPct val="101699"/>
                        </a:lnSpc>
                        <a:spcBef>
                          <a:spcPts val="305"/>
                        </a:spcBef>
                      </a:pPr>
                      <a:r>
                        <a:rPr sz="1200" spc="-5" dirty="0">
                          <a:latin typeface="Calibri"/>
                          <a:cs typeface="Calibri"/>
                        </a:rPr>
                        <a:t>efficiency of the solution </a:t>
                      </a:r>
                      <a:r>
                        <a:rPr sz="1200" dirty="0">
                          <a:latin typeface="Calibri"/>
                          <a:cs typeface="Calibri"/>
                        </a:rPr>
                        <a:t>for </a:t>
                      </a:r>
                      <a:r>
                        <a:rPr sz="1200" spc="-5" dirty="0">
                          <a:latin typeface="Calibri"/>
                          <a:cs typeface="Calibri"/>
                        </a:rPr>
                        <a:t>concrete product (good solu-  tion means high</a:t>
                      </a:r>
                      <a:r>
                        <a:rPr sz="1200" spc="10" dirty="0">
                          <a:latin typeface="Calibri"/>
                          <a:cs typeface="Calibri"/>
                        </a:rPr>
                        <a:t> </a:t>
                      </a:r>
                      <a:r>
                        <a:rPr sz="1200" spc="-5" dirty="0">
                          <a:latin typeface="Calibri"/>
                          <a:cs typeface="Calibri"/>
                        </a:rPr>
                        <a:t>value)</a:t>
                      </a:r>
                      <a:endParaRPr sz="1200">
                        <a:latin typeface="Calibri"/>
                        <a:cs typeface="Calibri"/>
                      </a:endParaRPr>
                    </a:p>
                  </a:txBody>
                  <a:tcPr marL="0" marR="0" marT="38735"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marL="50800">
                        <a:lnSpc>
                          <a:spcPct val="100000"/>
                        </a:lnSpc>
                        <a:spcBef>
                          <a:spcPts val="1060"/>
                        </a:spcBef>
                      </a:pPr>
                      <a:r>
                        <a:rPr sz="1200" dirty="0">
                          <a:latin typeface="Calibri"/>
                          <a:cs typeface="Calibri"/>
                        </a:rPr>
                        <a:t>0,7</a:t>
                      </a:r>
                      <a:endParaRPr sz="1200">
                        <a:latin typeface="Calibri"/>
                        <a:cs typeface="Calibri"/>
                      </a:endParaRPr>
                    </a:p>
                  </a:txBody>
                  <a:tcPr marL="0" marR="0" marT="134620" marB="0">
                    <a:lnL w="12700">
                      <a:solidFill>
                        <a:srgbClr val="CCCCCC"/>
                      </a:solidFill>
                      <a:prstDash val="solid"/>
                    </a:lnL>
                    <a:lnT w="12700">
                      <a:solidFill>
                        <a:srgbClr val="CCCCCC"/>
                      </a:solidFill>
                      <a:prstDash val="solid"/>
                    </a:lnT>
                  </a:tcPr>
                </a:tc>
                <a:extLst>
                  <a:ext uri="{0D108BD9-81ED-4DB2-BD59-A6C34878D82A}">
                    <a16:rowId xmlns:a16="http://schemas.microsoft.com/office/drawing/2014/main" val="10001"/>
                  </a:ext>
                </a:extLst>
              </a:tr>
              <a:tr h="467829">
                <a:tc>
                  <a:txBody>
                    <a:bodyPr/>
                    <a:lstStyle/>
                    <a:p>
                      <a:pPr marL="45085">
                        <a:lnSpc>
                          <a:spcPct val="100000"/>
                        </a:lnSpc>
                        <a:spcBef>
                          <a:spcPts val="940"/>
                        </a:spcBef>
                      </a:pPr>
                      <a:r>
                        <a:rPr sz="1200" spc="-5" dirty="0">
                          <a:latin typeface="Calibri"/>
                          <a:cs typeface="Calibri"/>
                        </a:rPr>
                        <a:t>K2</a:t>
                      </a:r>
                      <a:endParaRPr sz="1200">
                        <a:latin typeface="Calibri"/>
                        <a:cs typeface="Calibri"/>
                      </a:endParaRPr>
                    </a:p>
                  </a:txBody>
                  <a:tcPr marL="0" marR="0" marT="119380" marB="0">
                    <a:lnR w="12700">
                      <a:solidFill>
                        <a:srgbClr val="CCCCCC"/>
                      </a:solidFill>
                      <a:prstDash val="solid"/>
                    </a:lnR>
                  </a:tcPr>
                </a:tc>
                <a:tc>
                  <a:txBody>
                    <a:bodyPr/>
                    <a:lstStyle/>
                    <a:p>
                      <a:pPr marL="50800" marR="109855">
                        <a:lnSpc>
                          <a:spcPct val="101699"/>
                        </a:lnSpc>
                        <a:spcBef>
                          <a:spcPts val="185"/>
                        </a:spcBef>
                      </a:pPr>
                      <a:r>
                        <a:rPr sz="1200" spc="-5" dirty="0">
                          <a:latin typeface="Calibri"/>
                          <a:cs typeface="Calibri"/>
                        </a:rPr>
                        <a:t>long-term fulfilment of strategic objectives </a:t>
                      </a:r>
                      <a:r>
                        <a:rPr sz="1200" spc="-10" dirty="0">
                          <a:latin typeface="Calibri"/>
                          <a:cs typeface="Calibri"/>
                        </a:rPr>
                        <a:t>of </a:t>
                      </a:r>
                      <a:r>
                        <a:rPr sz="1200" spc="-5" dirty="0">
                          <a:latin typeface="Calibri"/>
                          <a:cs typeface="Calibri"/>
                        </a:rPr>
                        <a:t>the product  (good solution means high</a:t>
                      </a:r>
                      <a:r>
                        <a:rPr sz="1200" spc="30" dirty="0">
                          <a:latin typeface="Calibri"/>
                          <a:cs typeface="Calibri"/>
                        </a:rPr>
                        <a:t> </a:t>
                      </a:r>
                      <a:r>
                        <a:rPr sz="1200" dirty="0">
                          <a:latin typeface="Calibri"/>
                          <a:cs typeface="Calibri"/>
                        </a:rPr>
                        <a:t>value)</a:t>
                      </a:r>
                      <a:endParaRPr sz="1200">
                        <a:latin typeface="Calibri"/>
                        <a:cs typeface="Calibri"/>
                      </a:endParaRPr>
                    </a:p>
                  </a:txBody>
                  <a:tcPr marL="0" marR="0" marT="23495" marB="0">
                    <a:lnL w="12700">
                      <a:solidFill>
                        <a:srgbClr val="CCCCCC"/>
                      </a:solidFill>
                      <a:prstDash val="solid"/>
                    </a:lnL>
                    <a:lnR w="12700">
                      <a:solidFill>
                        <a:srgbClr val="CCCCCC"/>
                      </a:solidFill>
                      <a:prstDash val="solid"/>
                    </a:lnR>
                  </a:tcPr>
                </a:tc>
                <a:tc>
                  <a:txBody>
                    <a:bodyPr/>
                    <a:lstStyle/>
                    <a:p>
                      <a:pPr marL="50800">
                        <a:lnSpc>
                          <a:spcPct val="100000"/>
                        </a:lnSpc>
                        <a:spcBef>
                          <a:spcPts val="940"/>
                        </a:spcBef>
                      </a:pPr>
                      <a:r>
                        <a:rPr sz="1200" dirty="0">
                          <a:latin typeface="Calibri"/>
                          <a:cs typeface="Calibri"/>
                        </a:rPr>
                        <a:t>1</a:t>
                      </a:r>
                      <a:endParaRPr sz="1200">
                        <a:latin typeface="Calibri"/>
                        <a:cs typeface="Calibri"/>
                      </a:endParaRPr>
                    </a:p>
                  </a:txBody>
                  <a:tcPr marL="0" marR="0" marT="119380" marB="0">
                    <a:lnL w="12700">
                      <a:solidFill>
                        <a:srgbClr val="CCCCCC"/>
                      </a:solidFill>
                      <a:prstDash val="solid"/>
                    </a:lnL>
                  </a:tcPr>
                </a:tc>
                <a:extLst>
                  <a:ext uri="{0D108BD9-81ED-4DB2-BD59-A6C34878D82A}">
                    <a16:rowId xmlns:a16="http://schemas.microsoft.com/office/drawing/2014/main" val="10002"/>
                  </a:ext>
                </a:extLst>
              </a:tr>
              <a:tr h="268960">
                <a:tc>
                  <a:txBody>
                    <a:bodyPr/>
                    <a:lstStyle/>
                    <a:p>
                      <a:pPr marL="45085">
                        <a:lnSpc>
                          <a:spcPct val="100000"/>
                        </a:lnSpc>
                        <a:spcBef>
                          <a:spcPts val="209"/>
                        </a:spcBef>
                      </a:pPr>
                      <a:r>
                        <a:rPr sz="1200" spc="-5" dirty="0">
                          <a:latin typeface="Calibri"/>
                          <a:cs typeface="Calibri"/>
                        </a:rPr>
                        <a:t>K3</a:t>
                      </a:r>
                      <a:endParaRPr sz="1200">
                        <a:latin typeface="Calibri"/>
                        <a:cs typeface="Calibri"/>
                      </a:endParaRPr>
                    </a:p>
                  </a:txBody>
                  <a:tcPr marL="0" marR="0" marT="26669" marB="0">
                    <a:lnR w="12700">
                      <a:solidFill>
                        <a:srgbClr val="CCCCCC"/>
                      </a:solidFill>
                      <a:prstDash val="solid"/>
                    </a:lnR>
                  </a:tcPr>
                </a:tc>
                <a:tc>
                  <a:txBody>
                    <a:bodyPr/>
                    <a:lstStyle/>
                    <a:p>
                      <a:pPr marL="50800">
                        <a:lnSpc>
                          <a:spcPct val="100000"/>
                        </a:lnSpc>
                        <a:spcBef>
                          <a:spcPts val="209"/>
                        </a:spcBef>
                      </a:pPr>
                      <a:r>
                        <a:rPr sz="1200" spc="-5" dirty="0">
                          <a:latin typeface="Calibri"/>
                          <a:cs typeface="Calibri"/>
                        </a:rPr>
                        <a:t>price (high price means poor solution and low</a:t>
                      </a:r>
                      <a:r>
                        <a:rPr sz="1200" spc="60" dirty="0">
                          <a:latin typeface="Calibri"/>
                          <a:cs typeface="Calibri"/>
                        </a:rPr>
                        <a:t> </a:t>
                      </a:r>
                      <a:r>
                        <a:rPr sz="1200" spc="-5" dirty="0">
                          <a:latin typeface="Calibri"/>
                          <a:cs typeface="Calibri"/>
                        </a:rPr>
                        <a:t>value)</a:t>
                      </a:r>
                      <a:endParaRPr sz="1200">
                        <a:latin typeface="Calibri"/>
                        <a:cs typeface="Calibri"/>
                      </a:endParaRPr>
                    </a:p>
                  </a:txBody>
                  <a:tcPr marL="0" marR="0" marT="26669" marB="0">
                    <a:lnL w="12700">
                      <a:solidFill>
                        <a:srgbClr val="CCCCCC"/>
                      </a:solidFill>
                      <a:prstDash val="solid"/>
                    </a:lnL>
                    <a:lnR w="12700">
                      <a:solidFill>
                        <a:srgbClr val="CCCCCC"/>
                      </a:solidFill>
                      <a:prstDash val="solid"/>
                    </a:lnR>
                  </a:tcPr>
                </a:tc>
                <a:tc>
                  <a:txBody>
                    <a:bodyPr/>
                    <a:lstStyle/>
                    <a:p>
                      <a:pPr marL="50800">
                        <a:lnSpc>
                          <a:spcPct val="100000"/>
                        </a:lnSpc>
                        <a:spcBef>
                          <a:spcPts val="209"/>
                        </a:spcBef>
                      </a:pPr>
                      <a:r>
                        <a:rPr sz="1200" dirty="0">
                          <a:latin typeface="Calibri"/>
                          <a:cs typeface="Calibri"/>
                        </a:rPr>
                        <a:t>0,4</a:t>
                      </a:r>
                      <a:endParaRPr sz="1200">
                        <a:latin typeface="Calibri"/>
                        <a:cs typeface="Calibri"/>
                      </a:endParaRPr>
                    </a:p>
                  </a:txBody>
                  <a:tcPr marL="0" marR="0" marT="26669" marB="0">
                    <a:lnL w="12700">
                      <a:solidFill>
                        <a:srgbClr val="CCCCCC"/>
                      </a:solidFill>
                      <a:prstDash val="solid"/>
                    </a:lnL>
                  </a:tcPr>
                </a:tc>
                <a:extLst>
                  <a:ext uri="{0D108BD9-81ED-4DB2-BD59-A6C34878D82A}">
                    <a16:rowId xmlns:a16="http://schemas.microsoft.com/office/drawing/2014/main" val="10003"/>
                  </a:ext>
                </a:extLst>
              </a:tr>
            </a:tbl>
          </a:graphicData>
        </a:graphic>
      </p:graphicFrame>
      <p:sp>
        <p:nvSpPr>
          <p:cNvPr id="8" name="object 8"/>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2" y="7136429"/>
            <a:ext cx="5854700" cy="2823210"/>
          </a:xfrm>
          <a:prstGeom prst="rect">
            <a:avLst/>
          </a:prstGeom>
        </p:spPr>
        <p:txBody>
          <a:bodyPr vert="horz" wrap="square" lIns="0" tIns="8890" rIns="0" bIns="0" rtlCol="0">
            <a:spAutoFit/>
          </a:bodyPr>
          <a:lstStyle/>
          <a:p>
            <a:pPr marL="12700" marR="5080" indent="641350">
              <a:lnSpc>
                <a:spcPct val="101800"/>
              </a:lnSpc>
              <a:spcBef>
                <a:spcPts val="70"/>
              </a:spcBef>
            </a:pPr>
            <a:r>
              <a:rPr sz="1200" spc="-5" dirty="0">
                <a:latin typeface="Calibri"/>
                <a:cs typeface="Calibri"/>
              </a:rPr>
              <a:t>The technique is based on presumption that a certain technology shall develop </a:t>
            </a:r>
            <a:r>
              <a:rPr sz="1200" spc="-10" dirty="0">
                <a:latin typeface="Calibri"/>
                <a:cs typeface="Calibri"/>
              </a:rPr>
              <a:t>with  </a:t>
            </a:r>
            <a:r>
              <a:rPr sz="1200" dirty="0">
                <a:latin typeface="Calibri"/>
                <a:cs typeface="Calibri"/>
              </a:rPr>
              <a:t>the </a:t>
            </a:r>
            <a:r>
              <a:rPr sz="1200" spc="-5" dirty="0">
                <a:latin typeface="Calibri"/>
                <a:cs typeface="Calibri"/>
              </a:rPr>
              <a:t>same trend or mathematically speaking congruent </a:t>
            </a:r>
            <a:r>
              <a:rPr sz="1200" dirty="0">
                <a:latin typeface="Calibri"/>
                <a:cs typeface="Calibri"/>
              </a:rPr>
              <a:t>to the </a:t>
            </a:r>
            <a:r>
              <a:rPr sz="1200" spc="-5" dirty="0">
                <a:latin typeface="Calibri"/>
                <a:cs typeface="Calibri"/>
              </a:rPr>
              <a:t>shape of the curve as </a:t>
            </a:r>
            <a:r>
              <a:rPr sz="1200" spc="-10" dirty="0">
                <a:latin typeface="Calibri"/>
                <a:cs typeface="Calibri"/>
              </a:rPr>
              <a:t>it </a:t>
            </a:r>
            <a:r>
              <a:rPr sz="1200" dirty="0">
                <a:latin typeface="Calibri"/>
                <a:cs typeface="Calibri"/>
              </a:rPr>
              <a:t>did </a:t>
            </a:r>
            <a:r>
              <a:rPr sz="1200" spc="-10" dirty="0">
                <a:latin typeface="Calibri"/>
                <a:cs typeface="Calibri"/>
              </a:rPr>
              <a:t>in  </a:t>
            </a:r>
            <a:r>
              <a:rPr sz="1200" dirty="0">
                <a:latin typeface="Calibri"/>
                <a:cs typeface="Calibri"/>
              </a:rPr>
              <a:t>the </a:t>
            </a:r>
            <a:r>
              <a:rPr sz="1200" spc="-5" dirty="0">
                <a:latin typeface="Calibri"/>
                <a:cs typeface="Calibri"/>
              </a:rPr>
              <a:t>past and shall thus continue also in the future. The technique is valid </a:t>
            </a:r>
            <a:r>
              <a:rPr sz="1200" dirty="0">
                <a:latin typeface="Calibri"/>
                <a:cs typeface="Calibri"/>
              </a:rPr>
              <a:t>for </a:t>
            </a:r>
            <a:r>
              <a:rPr sz="1200" spc="-5" dirty="0">
                <a:latin typeface="Calibri"/>
                <a:cs typeface="Calibri"/>
              </a:rPr>
              <a:t>various </a:t>
            </a:r>
            <a:r>
              <a:rPr sz="1200" dirty="0">
                <a:latin typeface="Calibri"/>
                <a:cs typeface="Calibri"/>
              </a:rPr>
              <a:t>types </a:t>
            </a:r>
            <a:r>
              <a:rPr sz="1200" spc="-5" dirty="0">
                <a:latin typeface="Calibri"/>
                <a:cs typeface="Calibri"/>
              </a:rPr>
              <a:t>of  curves; however, </a:t>
            </a:r>
            <a:r>
              <a:rPr sz="1200" dirty="0">
                <a:latin typeface="Calibri"/>
                <a:cs typeface="Calibri"/>
              </a:rPr>
              <a:t>the </a:t>
            </a:r>
            <a:r>
              <a:rPr sz="1200" spc="-5" dirty="0">
                <a:latin typeface="Calibri"/>
                <a:cs typeface="Calibri"/>
              </a:rPr>
              <a:t>forecast is only reliable in stable conditions. This means that the trend  shall surely change with </a:t>
            </a:r>
            <a:r>
              <a:rPr sz="1200" dirty="0">
                <a:latin typeface="Calibri"/>
                <a:cs typeface="Calibri"/>
              </a:rPr>
              <a:t>the </a:t>
            </a:r>
            <a:r>
              <a:rPr sz="1200" spc="-5" dirty="0">
                <a:latin typeface="Calibri"/>
                <a:cs typeface="Calibri"/>
              </a:rPr>
              <a:t>influence </a:t>
            </a:r>
            <a:r>
              <a:rPr sz="1200" spc="-10" dirty="0">
                <a:latin typeface="Calibri"/>
                <a:cs typeface="Calibri"/>
              </a:rPr>
              <a:t>of </a:t>
            </a:r>
            <a:r>
              <a:rPr sz="1200" spc="-5" dirty="0">
                <a:latin typeface="Calibri"/>
                <a:cs typeface="Calibri"/>
              </a:rPr>
              <a:t>unforeseen factor and the extrapolation shall not  forecast </a:t>
            </a:r>
            <a:r>
              <a:rPr sz="1200" dirty="0">
                <a:latin typeface="Calibri"/>
                <a:cs typeface="Calibri"/>
              </a:rPr>
              <a:t>it.</a:t>
            </a:r>
            <a:endParaRPr sz="1200">
              <a:latin typeface="Calibri"/>
              <a:cs typeface="Calibri"/>
            </a:endParaRPr>
          </a:p>
          <a:p>
            <a:pPr marL="12700" marR="193675" algn="just">
              <a:lnSpc>
                <a:spcPct val="101699"/>
              </a:lnSpc>
              <a:spcBef>
                <a:spcPts val="1000"/>
              </a:spcBef>
            </a:pPr>
            <a:r>
              <a:rPr sz="1200" spc="-5" dirty="0">
                <a:latin typeface="Calibri"/>
                <a:cs typeface="Calibri"/>
              </a:rPr>
              <a:t>The aforementioned </a:t>
            </a:r>
            <a:r>
              <a:rPr sz="1200" spc="-10" dirty="0">
                <a:latin typeface="Calibri"/>
                <a:cs typeface="Calibri"/>
              </a:rPr>
              <a:t>may </a:t>
            </a:r>
            <a:r>
              <a:rPr sz="1200" dirty="0">
                <a:latin typeface="Calibri"/>
                <a:cs typeface="Calibri"/>
              </a:rPr>
              <a:t>be </a:t>
            </a:r>
            <a:r>
              <a:rPr sz="1200" spc="-5" dirty="0">
                <a:latin typeface="Calibri"/>
                <a:cs typeface="Calibri"/>
              </a:rPr>
              <a:t>avoided </a:t>
            </a:r>
            <a:r>
              <a:rPr sz="1200" dirty="0">
                <a:latin typeface="Calibri"/>
                <a:cs typeface="Calibri"/>
              </a:rPr>
              <a:t>by </a:t>
            </a:r>
            <a:r>
              <a:rPr sz="1200" spc="-5" dirty="0">
                <a:latin typeface="Calibri"/>
                <a:cs typeface="Calibri"/>
              </a:rPr>
              <a:t>combining the method with other methods and </a:t>
            </a:r>
            <a:r>
              <a:rPr sz="1200" dirty="0">
                <a:latin typeface="Calibri"/>
                <a:cs typeface="Calibri"/>
              </a:rPr>
              <a:t>by  </a:t>
            </a:r>
            <a:r>
              <a:rPr sz="1200" spc="-5" dirty="0">
                <a:latin typeface="Calibri"/>
                <a:cs typeface="Calibri"/>
              </a:rPr>
              <a:t>altering the results </a:t>
            </a:r>
            <a:r>
              <a:rPr sz="1200" spc="-10" dirty="0">
                <a:latin typeface="Calibri"/>
                <a:cs typeface="Calibri"/>
              </a:rPr>
              <a:t>of </a:t>
            </a:r>
            <a:r>
              <a:rPr sz="1200" spc="-5" dirty="0">
                <a:latin typeface="Calibri"/>
                <a:cs typeface="Calibri"/>
              </a:rPr>
              <a:t>the extrapolation accordingly. Typical example is the development </a:t>
            </a:r>
            <a:r>
              <a:rPr sz="1200" spc="-10" dirty="0">
                <a:latin typeface="Calibri"/>
                <a:cs typeface="Calibri"/>
              </a:rPr>
              <a:t>of  </a:t>
            </a:r>
            <a:r>
              <a:rPr sz="1200" spc="-5" dirty="0">
                <a:latin typeface="Calibri"/>
                <a:cs typeface="Calibri"/>
              </a:rPr>
              <a:t>civil aviation. Civil aviation has been developing </a:t>
            </a:r>
            <a:r>
              <a:rPr sz="1200" spc="-10" dirty="0">
                <a:latin typeface="Calibri"/>
                <a:cs typeface="Calibri"/>
              </a:rPr>
              <a:t>on </a:t>
            </a:r>
            <a:r>
              <a:rPr sz="1200" spc="-5" dirty="0">
                <a:latin typeface="Calibri"/>
                <a:cs typeface="Calibri"/>
              </a:rPr>
              <a:t>the basis </a:t>
            </a:r>
            <a:r>
              <a:rPr sz="1200" spc="-10" dirty="0">
                <a:latin typeface="Calibri"/>
                <a:cs typeface="Calibri"/>
              </a:rPr>
              <a:t>of </a:t>
            </a:r>
            <a:r>
              <a:rPr sz="1200" spc="-5" dirty="0">
                <a:latin typeface="Calibri"/>
                <a:cs typeface="Calibri"/>
              </a:rPr>
              <a:t>military aviation</a:t>
            </a:r>
            <a:r>
              <a:rPr sz="1200" spc="185" dirty="0">
                <a:latin typeface="Calibri"/>
                <a:cs typeface="Calibri"/>
              </a:rPr>
              <a:t> </a:t>
            </a:r>
            <a:r>
              <a:rPr sz="1200" spc="-5" dirty="0">
                <a:latin typeface="Calibri"/>
                <a:cs typeface="Calibri"/>
              </a:rPr>
              <a:t>findings.</a:t>
            </a:r>
            <a:endParaRPr sz="1200">
              <a:latin typeface="Calibri"/>
              <a:cs typeface="Calibri"/>
            </a:endParaRPr>
          </a:p>
          <a:p>
            <a:pPr marL="12700" marR="170180">
              <a:lnSpc>
                <a:spcPct val="101699"/>
              </a:lnSpc>
            </a:pPr>
            <a:r>
              <a:rPr sz="1200" spc="-5" dirty="0">
                <a:latin typeface="Calibri"/>
                <a:cs typeface="Calibri"/>
              </a:rPr>
              <a:t>Knowledge on the speed of military planes has enabled the predictions </a:t>
            </a:r>
            <a:r>
              <a:rPr sz="1200" spc="-10" dirty="0">
                <a:latin typeface="Calibri"/>
                <a:cs typeface="Calibri"/>
              </a:rPr>
              <a:t>on </a:t>
            </a:r>
            <a:r>
              <a:rPr sz="1200" dirty="0">
                <a:latin typeface="Calibri"/>
                <a:cs typeface="Calibri"/>
              </a:rPr>
              <a:t>the </a:t>
            </a:r>
            <a:r>
              <a:rPr sz="1200" spc="-5" dirty="0">
                <a:latin typeface="Calibri"/>
                <a:cs typeface="Calibri"/>
              </a:rPr>
              <a:t>speed of civil  </a:t>
            </a:r>
            <a:r>
              <a:rPr sz="1200" dirty="0">
                <a:latin typeface="Calibri"/>
                <a:cs typeface="Calibri"/>
              </a:rPr>
              <a:t>planes for </a:t>
            </a:r>
            <a:r>
              <a:rPr sz="1200" spc="-5" dirty="0">
                <a:latin typeface="Calibri"/>
                <a:cs typeface="Calibri"/>
              </a:rPr>
              <a:t>many decades since </a:t>
            </a:r>
            <a:r>
              <a:rPr sz="1200" dirty="0">
                <a:latin typeface="Calibri"/>
                <a:cs typeface="Calibri"/>
              </a:rPr>
              <a:t>the </a:t>
            </a:r>
            <a:r>
              <a:rPr sz="1200" spc="-5" dirty="0">
                <a:latin typeface="Calibri"/>
                <a:cs typeface="Calibri"/>
              </a:rPr>
              <a:t>latter has followed the speed </a:t>
            </a:r>
            <a:r>
              <a:rPr sz="1200" spc="-10" dirty="0">
                <a:latin typeface="Calibri"/>
                <a:cs typeface="Calibri"/>
              </a:rPr>
              <a:t>of </a:t>
            </a:r>
            <a:r>
              <a:rPr sz="1200" spc="-5" dirty="0">
                <a:latin typeface="Calibri"/>
                <a:cs typeface="Calibri"/>
              </a:rPr>
              <a:t>military </a:t>
            </a:r>
            <a:r>
              <a:rPr sz="1200" dirty="0">
                <a:latin typeface="Calibri"/>
                <a:cs typeface="Calibri"/>
              </a:rPr>
              <a:t>planes </a:t>
            </a:r>
            <a:r>
              <a:rPr sz="1200" spc="-5" dirty="0">
                <a:latin typeface="Calibri"/>
                <a:cs typeface="Calibri"/>
              </a:rPr>
              <a:t>after a  certain</a:t>
            </a:r>
            <a:r>
              <a:rPr sz="1200" spc="-10" dirty="0">
                <a:latin typeface="Calibri"/>
                <a:cs typeface="Calibri"/>
              </a:rPr>
              <a:t> </a:t>
            </a:r>
            <a:r>
              <a:rPr sz="1200" dirty="0">
                <a:latin typeface="Calibri"/>
                <a:cs typeface="Calibri"/>
              </a:rPr>
              <a:t>time.</a:t>
            </a:r>
            <a:endParaRPr sz="1200">
              <a:latin typeface="Calibri"/>
              <a:cs typeface="Calibri"/>
            </a:endParaRPr>
          </a:p>
          <a:p>
            <a:pPr>
              <a:lnSpc>
                <a:spcPct val="100000"/>
              </a:lnSpc>
            </a:pPr>
            <a:endParaRPr sz="1200">
              <a:latin typeface="Calibri"/>
              <a:cs typeface="Calibri"/>
            </a:endParaRPr>
          </a:p>
          <a:p>
            <a:pPr marR="131445" algn="r">
              <a:lnSpc>
                <a:spcPct val="100000"/>
              </a:lnSpc>
              <a:spcBef>
                <a:spcPts val="810"/>
              </a:spcBef>
            </a:pPr>
            <a:r>
              <a:rPr sz="1000" b="1" spc="-5" dirty="0">
                <a:latin typeface="Calibri"/>
                <a:cs typeface="Calibri"/>
              </a:rPr>
              <a:t>117</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5265117"/>
            <a:ext cx="1831975" cy="208279"/>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a:t>
            </a:r>
            <a:r>
              <a:rPr sz="1200" b="1" i="1" spc="-5" dirty="0">
                <a:latin typeface="Calibri"/>
                <a:cs typeface="Calibri"/>
              </a:rPr>
              <a:t>12: Assessment</a:t>
            </a:r>
            <a:r>
              <a:rPr sz="1200" b="1" i="1" spc="-35" dirty="0">
                <a:latin typeface="Calibri"/>
                <a:cs typeface="Calibri"/>
              </a:rPr>
              <a:t> </a:t>
            </a:r>
            <a:r>
              <a:rPr sz="1200" b="1" i="1" spc="-5" dirty="0">
                <a:latin typeface="Calibri"/>
                <a:cs typeface="Calibri"/>
              </a:rPr>
              <a:t>results</a:t>
            </a:r>
            <a:endParaRPr sz="1200">
              <a:latin typeface="Calibri"/>
              <a:cs typeface="Calibri"/>
            </a:endParaRPr>
          </a:p>
        </p:txBody>
      </p:sp>
      <p:sp>
        <p:nvSpPr>
          <p:cNvPr id="5" name="object 5"/>
          <p:cNvSpPr txBox="1"/>
          <p:nvPr/>
        </p:nvSpPr>
        <p:spPr>
          <a:xfrm>
            <a:off x="816799" y="5978288"/>
            <a:ext cx="1757680" cy="618490"/>
          </a:xfrm>
          <a:prstGeom prst="rect">
            <a:avLst/>
          </a:prstGeom>
        </p:spPr>
        <p:txBody>
          <a:bodyPr vert="horz" wrap="square" lIns="0" tIns="12700" rIns="0" bIns="0" rtlCol="0">
            <a:spAutoFit/>
          </a:bodyPr>
          <a:lstStyle/>
          <a:p>
            <a:pPr marL="279400" lvl="1" indent="-267335">
              <a:lnSpc>
                <a:spcPct val="100000"/>
              </a:lnSpc>
              <a:spcBef>
                <a:spcPts val="100"/>
              </a:spcBef>
              <a:buAutoNum type="arabicPeriod" startAt="6"/>
              <a:tabLst>
                <a:tab pos="280035" algn="l"/>
              </a:tabLst>
            </a:pPr>
            <a:r>
              <a:rPr sz="1400" b="1" spc="-10" dirty="0">
                <a:latin typeface="Calibri"/>
                <a:cs typeface="Calibri"/>
              </a:rPr>
              <a:t>Forecast</a:t>
            </a:r>
            <a:r>
              <a:rPr sz="1400" b="1" spc="-40" dirty="0">
                <a:latin typeface="Calibri"/>
                <a:cs typeface="Calibri"/>
              </a:rPr>
              <a:t> </a:t>
            </a:r>
            <a:r>
              <a:rPr sz="1400" b="1" spc="-10" dirty="0">
                <a:latin typeface="Calibri"/>
                <a:cs typeface="Calibri"/>
              </a:rPr>
              <a:t>techniques</a:t>
            </a:r>
            <a:endParaRPr sz="1400">
              <a:latin typeface="Calibri"/>
              <a:cs typeface="Calibri"/>
            </a:endParaRPr>
          </a:p>
          <a:p>
            <a:pPr lvl="1">
              <a:lnSpc>
                <a:spcPct val="100000"/>
              </a:lnSpc>
              <a:spcBef>
                <a:spcPts val="20"/>
              </a:spcBef>
              <a:buFont typeface="Calibri"/>
              <a:buAutoNum type="arabicPeriod" startAt="6"/>
            </a:pPr>
            <a:endParaRPr sz="1250">
              <a:latin typeface="Calibri"/>
              <a:cs typeface="Calibri"/>
            </a:endParaRPr>
          </a:p>
          <a:p>
            <a:pPr marL="361315" lvl="2" indent="-349250">
              <a:lnSpc>
                <a:spcPct val="100000"/>
              </a:lnSpc>
              <a:buAutoNum type="arabicPeriod"/>
              <a:tabLst>
                <a:tab pos="361950" algn="l"/>
              </a:tabLst>
            </a:pPr>
            <a:r>
              <a:rPr sz="1200" b="1" spc="-5" dirty="0">
                <a:latin typeface="Calibri"/>
                <a:cs typeface="Calibri"/>
              </a:rPr>
              <a:t>Trend</a:t>
            </a:r>
            <a:r>
              <a:rPr sz="1200" b="1" spc="-15" dirty="0">
                <a:latin typeface="Calibri"/>
                <a:cs typeface="Calibri"/>
              </a:rPr>
              <a:t> </a:t>
            </a:r>
            <a:r>
              <a:rPr sz="1200" b="1" spc="-5" dirty="0">
                <a:latin typeface="Calibri"/>
                <a:cs typeface="Calibri"/>
              </a:rPr>
              <a:t>extrapolation</a:t>
            </a:r>
            <a:endParaRPr sz="1200">
              <a:latin typeface="Calibri"/>
              <a:cs typeface="Calibri"/>
            </a:endParaRPr>
          </a:p>
        </p:txBody>
      </p:sp>
      <p:sp>
        <p:nvSpPr>
          <p:cNvPr id="6" name="object 6"/>
          <p:cNvSpPr/>
          <p:nvPr/>
        </p:nvSpPr>
        <p:spPr>
          <a:xfrm>
            <a:off x="913698" y="6780727"/>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aphicFrame>
        <p:nvGraphicFramePr>
          <p:cNvPr id="8" name="object 8"/>
          <p:cNvGraphicFramePr>
            <a:graphicFrameLocks noGrp="1"/>
          </p:cNvGraphicFramePr>
          <p:nvPr/>
        </p:nvGraphicFramePr>
        <p:xfrm>
          <a:off x="937700" y="1225832"/>
          <a:ext cx="5691502" cy="3882824"/>
        </p:xfrm>
        <a:graphic>
          <a:graphicData uri="http://schemas.openxmlformats.org/drawingml/2006/table">
            <a:tbl>
              <a:tblPr firstRow="1" bandRow="1">
                <a:tableStyleId>{2D5ABB26-0587-4C30-8999-92F81FD0307C}</a:tableStyleId>
              </a:tblPr>
              <a:tblGrid>
                <a:gridCol w="2880995">
                  <a:extLst>
                    <a:ext uri="{9D8B030D-6E8A-4147-A177-3AD203B41FA5}">
                      <a16:colId xmlns:a16="http://schemas.microsoft.com/office/drawing/2014/main" val="20000"/>
                    </a:ext>
                  </a:extLst>
                </a:gridCol>
                <a:gridCol w="360044">
                  <a:extLst>
                    <a:ext uri="{9D8B030D-6E8A-4147-A177-3AD203B41FA5}">
                      <a16:colId xmlns:a16="http://schemas.microsoft.com/office/drawing/2014/main" val="20001"/>
                    </a:ext>
                  </a:extLst>
                </a:gridCol>
                <a:gridCol w="360045">
                  <a:extLst>
                    <a:ext uri="{9D8B030D-6E8A-4147-A177-3AD203B41FA5}">
                      <a16:colId xmlns:a16="http://schemas.microsoft.com/office/drawing/2014/main" val="20002"/>
                    </a:ext>
                  </a:extLst>
                </a:gridCol>
                <a:gridCol w="361314">
                  <a:extLst>
                    <a:ext uri="{9D8B030D-6E8A-4147-A177-3AD203B41FA5}">
                      <a16:colId xmlns:a16="http://schemas.microsoft.com/office/drawing/2014/main" val="20003"/>
                    </a:ext>
                  </a:extLst>
                </a:gridCol>
                <a:gridCol w="360045">
                  <a:extLst>
                    <a:ext uri="{9D8B030D-6E8A-4147-A177-3AD203B41FA5}">
                      <a16:colId xmlns:a16="http://schemas.microsoft.com/office/drawing/2014/main" val="20004"/>
                    </a:ext>
                  </a:extLst>
                </a:gridCol>
                <a:gridCol w="288289">
                  <a:extLst>
                    <a:ext uri="{9D8B030D-6E8A-4147-A177-3AD203B41FA5}">
                      <a16:colId xmlns:a16="http://schemas.microsoft.com/office/drawing/2014/main" val="20005"/>
                    </a:ext>
                  </a:extLst>
                </a:gridCol>
                <a:gridCol w="360045">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tblGrid>
              <a:tr h="797749">
                <a:tc>
                  <a:txBody>
                    <a:bodyPr/>
                    <a:lstStyle/>
                    <a:p>
                      <a:pPr marL="8890">
                        <a:lnSpc>
                          <a:spcPct val="100000"/>
                        </a:lnSpc>
                        <a:spcBef>
                          <a:spcPts val="45"/>
                        </a:spcBef>
                      </a:pPr>
                      <a:r>
                        <a:rPr sz="1200" b="1" spc="-5" dirty="0">
                          <a:latin typeface="Calibri"/>
                          <a:cs typeface="Calibri"/>
                        </a:rPr>
                        <a:t>Idea assessment</a:t>
                      </a:r>
                      <a:endParaRPr sz="1200">
                        <a:latin typeface="Calibri"/>
                        <a:cs typeface="Calibri"/>
                      </a:endParaRPr>
                    </a:p>
                    <a:p>
                      <a:pPr>
                        <a:lnSpc>
                          <a:spcPct val="100000"/>
                        </a:lnSpc>
                        <a:spcBef>
                          <a:spcPts val="15"/>
                        </a:spcBef>
                      </a:pPr>
                      <a:endParaRPr sz="1450">
                        <a:latin typeface="Times New Roman"/>
                        <a:cs typeface="Times New Roman"/>
                      </a:endParaRPr>
                    </a:p>
                    <a:p>
                      <a:pPr marL="8890">
                        <a:lnSpc>
                          <a:spcPct val="100000"/>
                        </a:lnSpc>
                      </a:pPr>
                      <a:r>
                        <a:rPr sz="1200" b="1" spc="-5" dirty="0">
                          <a:latin typeface="Calibri"/>
                          <a:cs typeface="Calibri"/>
                        </a:rPr>
                        <a:t>Idea</a:t>
                      </a:r>
                      <a:endParaRPr sz="1200">
                        <a:latin typeface="Calibri"/>
                        <a:cs typeface="Calibri"/>
                      </a:endParaRPr>
                    </a:p>
                  </a:txBody>
                  <a:tcPr marL="0" marR="0" marT="5715" marB="0">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45"/>
                        </a:spcBef>
                      </a:pPr>
                      <a:r>
                        <a:rPr sz="1200" b="1" dirty="0">
                          <a:latin typeface="Calibri"/>
                          <a:cs typeface="Calibri"/>
                        </a:rPr>
                        <a:t>K1</a:t>
                      </a:r>
                      <a:endParaRPr sz="1200">
                        <a:latin typeface="Calibri"/>
                        <a:cs typeface="Calibri"/>
                      </a:endParaRPr>
                    </a:p>
                    <a:p>
                      <a:pPr>
                        <a:lnSpc>
                          <a:spcPct val="100000"/>
                        </a:lnSpc>
                        <a:spcBef>
                          <a:spcPts val="15"/>
                        </a:spcBef>
                      </a:pPr>
                      <a:endParaRPr sz="1450">
                        <a:latin typeface="Times New Roman"/>
                        <a:cs typeface="Times New Roman"/>
                      </a:endParaRPr>
                    </a:p>
                    <a:p>
                      <a:pPr marL="12700">
                        <a:lnSpc>
                          <a:spcPct val="100000"/>
                        </a:lnSpc>
                      </a:pPr>
                      <a:r>
                        <a:rPr sz="1200" b="1" dirty="0">
                          <a:latin typeface="Calibri"/>
                          <a:cs typeface="Calibri"/>
                        </a:rPr>
                        <a:t>1-5</a:t>
                      </a:r>
                      <a:endParaRPr sz="1200">
                        <a:latin typeface="Calibri"/>
                        <a:cs typeface="Calibri"/>
                      </a:endParaRPr>
                    </a:p>
                  </a:txBody>
                  <a:tcPr marL="0" marR="0" marT="571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45"/>
                        </a:spcBef>
                      </a:pPr>
                      <a:r>
                        <a:rPr sz="1200" b="1" spc="-5" dirty="0">
                          <a:latin typeface="Calibri"/>
                          <a:cs typeface="Calibri"/>
                        </a:rPr>
                        <a:t>W1</a:t>
                      </a:r>
                      <a:endParaRPr sz="1200">
                        <a:latin typeface="Calibri"/>
                        <a:cs typeface="Calibri"/>
                      </a:endParaRPr>
                    </a:p>
                    <a:p>
                      <a:pPr>
                        <a:lnSpc>
                          <a:spcPct val="100000"/>
                        </a:lnSpc>
                        <a:spcBef>
                          <a:spcPts val="15"/>
                        </a:spcBef>
                      </a:pPr>
                      <a:endParaRPr sz="1450">
                        <a:latin typeface="Times New Roman"/>
                        <a:cs typeface="Times New Roman"/>
                      </a:endParaRPr>
                    </a:p>
                    <a:p>
                      <a:pPr marL="12700">
                        <a:lnSpc>
                          <a:spcPct val="100000"/>
                        </a:lnSpc>
                      </a:pPr>
                      <a:r>
                        <a:rPr sz="1200" b="1" dirty="0">
                          <a:latin typeface="Calibri"/>
                          <a:cs typeface="Calibri"/>
                        </a:rPr>
                        <a:t>0-1</a:t>
                      </a:r>
                      <a:endParaRPr sz="1200">
                        <a:latin typeface="Calibri"/>
                        <a:cs typeface="Calibri"/>
                      </a:endParaRPr>
                    </a:p>
                  </a:txBody>
                  <a:tcPr marL="0" marR="0" marT="571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45"/>
                        </a:spcBef>
                      </a:pPr>
                      <a:r>
                        <a:rPr sz="1200" b="1" dirty="0">
                          <a:latin typeface="Calibri"/>
                          <a:cs typeface="Calibri"/>
                        </a:rPr>
                        <a:t>K2</a:t>
                      </a:r>
                      <a:endParaRPr sz="1200">
                        <a:latin typeface="Calibri"/>
                        <a:cs typeface="Calibri"/>
                      </a:endParaRPr>
                    </a:p>
                    <a:p>
                      <a:pPr>
                        <a:lnSpc>
                          <a:spcPct val="100000"/>
                        </a:lnSpc>
                        <a:spcBef>
                          <a:spcPts val="15"/>
                        </a:spcBef>
                      </a:pPr>
                      <a:endParaRPr sz="1450">
                        <a:latin typeface="Times New Roman"/>
                        <a:cs typeface="Times New Roman"/>
                      </a:endParaRPr>
                    </a:p>
                    <a:p>
                      <a:pPr marL="12700">
                        <a:lnSpc>
                          <a:spcPct val="100000"/>
                        </a:lnSpc>
                      </a:pPr>
                      <a:r>
                        <a:rPr sz="1200" b="1" dirty="0">
                          <a:latin typeface="Calibri"/>
                          <a:cs typeface="Calibri"/>
                        </a:rPr>
                        <a:t>1-5</a:t>
                      </a:r>
                      <a:endParaRPr sz="1200">
                        <a:latin typeface="Calibri"/>
                        <a:cs typeface="Calibri"/>
                      </a:endParaRPr>
                    </a:p>
                  </a:txBody>
                  <a:tcPr marL="0" marR="0" marT="571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10795">
                        <a:lnSpc>
                          <a:spcPct val="100000"/>
                        </a:lnSpc>
                        <a:spcBef>
                          <a:spcPts val="45"/>
                        </a:spcBef>
                      </a:pPr>
                      <a:r>
                        <a:rPr sz="1200" b="1" spc="-5" dirty="0">
                          <a:latin typeface="Calibri"/>
                          <a:cs typeface="Calibri"/>
                        </a:rPr>
                        <a:t>W2</a:t>
                      </a:r>
                      <a:endParaRPr sz="1200">
                        <a:latin typeface="Calibri"/>
                        <a:cs typeface="Calibri"/>
                      </a:endParaRPr>
                    </a:p>
                    <a:p>
                      <a:pPr>
                        <a:lnSpc>
                          <a:spcPct val="100000"/>
                        </a:lnSpc>
                        <a:spcBef>
                          <a:spcPts val="15"/>
                        </a:spcBef>
                      </a:pPr>
                      <a:endParaRPr sz="1450">
                        <a:latin typeface="Times New Roman"/>
                        <a:cs typeface="Times New Roman"/>
                      </a:endParaRPr>
                    </a:p>
                    <a:p>
                      <a:pPr marL="10795">
                        <a:lnSpc>
                          <a:spcPct val="100000"/>
                        </a:lnSpc>
                      </a:pPr>
                      <a:r>
                        <a:rPr sz="1200" b="1" dirty="0">
                          <a:latin typeface="Calibri"/>
                          <a:cs typeface="Calibri"/>
                        </a:rPr>
                        <a:t>0-1</a:t>
                      </a:r>
                      <a:endParaRPr sz="1200">
                        <a:latin typeface="Calibri"/>
                        <a:cs typeface="Calibri"/>
                      </a:endParaRPr>
                    </a:p>
                  </a:txBody>
                  <a:tcPr marL="0" marR="0" marT="571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45"/>
                        </a:spcBef>
                      </a:pPr>
                      <a:r>
                        <a:rPr sz="1200" b="1" dirty="0">
                          <a:latin typeface="Calibri"/>
                          <a:cs typeface="Calibri"/>
                        </a:rPr>
                        <a:t>K3</a:t>
                      </a:r>
                      <a:endParaRPr sz="1200">
                        <a:latin typeface="Calibri"/>
                        <a:cs typeface="Calibri"/>
                      </a:endParaRPr>
                    </a:p>
                    <a:p>
                      <a:pPr>
                        <a:lnSpc>
                          <a:spcPct val="100000"/>
                        </a:lnSpc>
                        <a:spcBef>
                          <a:spcPts val="15"/>
                        </a:spcBef>
                      </a:pPr>
                      <a:endParaRPr sz="1450">
                        <a:latin typeface="Times New Roman"/>
                        <a:cs typeface="Times New Roman"/>
                      </a:endParaRPr>
                    </a:p>
                    <a:p>
                      <a:pPr marL="47625">
                        <a:lnSpc>
                          <a:spcPct val="100000"/>
                        </a:lnSpc>
                      </a:pPr>
                      <a:r>
                        <a:rPr sz="1200" b="1" dirty="0">
                          <a:latin typeface="Calibri"/>
                          <a:cs typeface="Calibri"/>
                        </a:rPr>
                        <a:t>1-5</a:t>
                      </a:r>
                      <a:endParaRPr sz="1200">
                        <a:latin typeface="Calibri"/>
                        <a:cs typeface="Calibri"/>
                      </a:endParaRPr>
                    </a:p>
                  </a:txBody>
                  <a:tcPr marL="0" marR="0" marT="571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10795">
                        <a:lnSpc>
                          <a:spcPct val="100000"/>
                        </a:lnSpc>
                        <a:spcBef>
                          <a:spcPts val="45"/>
                        </a:spcBef>
                      </a:pPr>
                      <a:r>
                        <a:rPr sz="1200" b="1" spc="-5" dirty="0">
                          <a:latin typeface="Calibri"/>
                          <a:cs typeface="Calibri"/>
                        </a:rPr>
                        <a:t>W3</a:t>
                      </a:r>
                      <a:endParaRPr sz="1200">
                        <a:latin typeface="Calibri"/>
                        <a:cs typeface="Calibri"/>
                      </a:endParaRPr>
                    </a:p>
                    <a:p>
                      <a:pPr>
                        <a:lnSpc>
                          <a:spcPct val="100000"/>
                        </a:lnSpc>
                        <a:spcBef>
                          <a:spcPts val="15"/>
                        </a:spcBef>
                      </a:pPr>
                      <a:endParaRPr sz="1450">
                        <a:latin typeface="Times New Roman"/>
                        <a:cs typeface="Times New Roman"/>
                      </a:endParaRPr>
                    </a:p>
                    <a:p>
                      <a:pPr marL="46355">
                        <a:lnSpc>
                          <a:spcPct val="100000"/>
                        </a:lnSpc>
                      </a:pPr>
                      <a:r>
                        <a:rPr sz="1200" b="1" dirty="0">
                          <a:latin typeface="Calibri"/>
                          <a:cs typeface="Calibri"/>
                        </a:rPr>
                        <a:t>0-1</a:t>
                      </a:r>
                      <a:endParaRPr sz="1200">
                        <a:latin typeface="Calibri"/>
                        <a:cs typeface="Calibri"/>
                      </a:endParaRPr>
                    </a:p>
                  </a:txBody>
                  <a:tcPr marL="0" marR="0" marT="5715"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45"/>
                        </a:spcBef>
                      </a:pPr>
                      <a:r>
                        <a:rPr sz="1200" b="1" dirty="0">
                          <a:latin typeface="Calibri"/>
                          <a:cs typeface="Calibri"/>
                        </a:rPr>
                        <a:t>Total</a:t>
                      </a:r>
                      <a:endParaRPr sz="1200">
                        <a:latin typeface="Calibri"/>
                        <a:cs typeface="Calibri"/>
                      </a:endParaRPr>
                    </a:p>
                    <a:p>
                      <a:pPr marL="12700" marR="135890" algn="just">
                        <a:lnSpc>
                          <a:spcPct val="101699"/>
                        </a:lnSpc>
                        <a:spcBef>
                          <a:spcPts val="195"/>
                        </a:spcBef>
                      </a:pPr>
                      <a:r>
                        <a:rPr sz="1200" b="1" dirty="0">
                          <a:latin typeface="Calibri"/>
                          <a:cs typeface="Calibri"/>
                        </a:rPr>
                        <a:t>K1+W1</a:t>
                      </a:r>
                      <a:r>
                        <a:rPr sz="1200" b="1" spc="-90" dirty="0">
                          <a:latin typeface="Calibri"/>
                          <a:cs typeface="Calibri"/>
                        </a:rPr>
                        <a:t> </a:t>
                      </a:r>
                      <a:r>
                        <a:rPr sz="1200" b="1" spc="-5" dirty="0">
                          <a:latin typeface="Calibri"/>
                          <a:cs typeface="Calibri"/>
                        </a:rPr>
                        <a:t>+  </a:t>
                      </a:r>
                      <a:r>
                        <a:rPr sz="1200" b="1" dirty="0">
                          <a:latin typeface="Calibri"/>
                          <a:cs typeface="Calibri"/>
                        </a:rPr>
                        <a:t>K2+W2</a:t>
                      </a:r>
                      <a:r>
                        <a:rPr sz="1200" b="1" spc="-90" dirty="0">
                          <a:latin typeface="Calibri"/>
                          <a:cs typeface="Calibri"/>
                        </a:rPr>
                        <a:t> </a:t>
                      </a:r>
                      <a:r>
                        <a:rPr sz="1200" b="1" spc="-5" dirty="0">
                          <a:latin typeface="Calibri"/>
                          <a:cs typeface="Calibri"/>
                        </a:rPr>
                        <a:t>+  </a:t>
                      </a:r>
                      <a:r>
                        <a:rPr sz="1200" b="1" dirty="0">
                          <a:latin typeface="Calibri"/>
                          <a:cs typeface="Calibri"/>
                        </a:rPr>
                        <a:t>K3+W3</a:t>
                      </a:r>
                      <a:endParaRPr sz="1200">
                        <a:latin typeface="Calibri"/>
                        <a:cs typeface="Calibri"/>
                      </a:endParaRPr>
                    </a:p>
                  </a:txBody>
                  <a:tcPr marL="0" marR="0" marT="5715" marB="0">
                    <a:lnL w="12700">
                      <a:solidFill>
                        <a:srgbClr val="CCCCCC"/>
                      </a:solidFill>
                      <a:prstDash val="solid"/>
                    </a:lnL>
                    <a:lnB w="12700">
                      <a:solidFill>
                        <a:srgbClr val="CCCCCC"/>
                      </a:solidFill>
                      <a:prstDash val="solid"/>
                    </a:lnB>
                    <a:solidFill>
                      <a:srgbClr val="FCB62C"/>
                    </a:solidFill>
                  </a:tcPr>
                </a:tc>
                <a:extLst>
                  <a:ext uri="{0D108BD9-81ED-4DB2-BD59-A6C34878D82A}">
                    <a16:rowId xmlns:a16="http://schemas.microsoft.com/office/drawing/2014/main" val="10000"/>
                  </a:ext>
                </a:extLst>
              </a:tr>
              <a:tr h="856436">
                <a:tc>
                  <a:txBody>
                    <a:bodyPr/>
                    <a:lstStyle/>
                    <a:p>
                      <a:pPr marL="46990" marR="75565">
                        <a:lnSpc>
                          <a:spcPct val="101699"/>
                        </a:lnSpc>
                        <a:spcBef>
                          <a:spcPts val="315"/>
                        </a:spcBef>
                      </a:pPr>
                      <a:r>
                        <a:rPr sz="1200" spc="-5" dirty="0">
                          <a:latin typeface="Calibri"/>
                          <a:cs typeface="Calibri"/>
                        </a:rPr>
                        <a:t>Find a connection with the university and  </a:t>
                      </a:r>
                      <a:r>
                        <a:rPr sz="1200" dirty="0">
                          <a:latin typeface="Calibri"/>
                          <a:cs typeface="Calibri"/>
                        </a:rPr>
                        <a:t>order </a:t>
                      </a:r>
                      <a:r>
                        <a:rPr sz="1200" spc="-5" dirty="0">
                          <a:latin typeface="Calibri"/>
                          <a:cs typeface="Calibri"/>
                        </a:rPr>
                        <a:t>a development which shall take more  than half a year and which shall </a:t>
                      </a:r>
                      <a:r>
                        <a:rPr sz="1200" dirty="0">
                          <a:latin typeface="Calibri"/>
                          <a:cs typeface="Calibri"/>
                        </a:rPr>
                        <a:t>be </a:t>
                      </a:r>
                      <a:r>
                        <a:rPr sz="1200" spc="-5" dirty="0">
                          <a:latin typeface="Calibri"/>
                          <a:cs typeface="Calibri"/>
                        </a:rPr>
                        <a:t>relatively  </a:t>
                      </a:r>
                      <a:r>
                        <a:rPr sz="1200" dirty="0">
                          <a:latin typeface="Calibri"/>
                          <a:cs typeface="Calibri"/>
                        </a:rPr>
                        <a:t>expensive.</a:t>
                      </a:r>
                      <a:endParaRPr sz="1200">
                        <a:latin typeface="Calibri"/>
                        <a:cs typeface="Calibri"/>
                      </a:endParaRPr>
                    </a:p>
                  </a:txBody>
                  <a:tcPr marL="0" marR="0" marT="40005" marB="0">
                    <a:lnR w="12700">
                      <a:solidFill>
                        <a:srgbClr val="CCCCCC"/>
                      </a:solidFill>
                      <a:prstDash val="solid"/>
                    </a:lnR>
                    <a:lnT w="12700">
                      <a:solidFill>
                        <a:srgbClr val="CCCCCC"/>
                      </a:solidFill>
                      <a:prstDash val="solid"/>
                    </a:lnT>
                  </a:tcPr>
                </a:tc>
                <a:tc>
                  <a:txBody>
                    <a:bodyPr/>
                    <a:lstStyle/>
                    <a:p>
                      <a:pPr>
                        <a:lnSpc>
                          <a:spcPct val="100000"/>
                        </a:lnSpc>
                      </a:pPr>
                      <a:endParaRPr sz="1200">
                        <a:latin typeface="Times New Roman"/>
                        <a:cs typeface="Times New Roman"/>
                      </a:endParaRPr>
                    </a:p>
                    <a:p>
                      <a:pPr>
                        <a:lnSpc>
                          <a:spcPct val="100000"/>
                        </a:lnSpc>
                        <a:spcBef>
                          <a:spcPts val="5"/>
                        </a:spcBef>
                      </a:pPr>
                      <a:endParaRPr sz="1000">
                        <a:latin typeface="Times New Roman"/>
                        <a:cs typeface="Times New Roman"/>
                      </a:endParaRPr>
                    </a:p>
                    <a:p>
                      <a:pPr marL="85725">
                        <a:lnSpc>
                          <a:spcPct val="100000"/>
                        </a:lnSpc>
                      </a:pPr>
                      <a:r>
                        <a:rPr sz="1200" dirty="0">
                          <a:latin typeface="Calibri"/>
                          <a:cs typeface="Calibri"/>
                        </a:rPr>
                        <a:t>5</a:t>
                      </a:r>
                      <a:endParaRPr sz="1200">
                        <a:latin typeface="Calibri"/>
                        <a:cs typeface="Calibri"/>
                      </a:endParaRPr>
                    </a:p>
                  </a:txBody>
                  <a:tcPr marL="0" marR="0" marT="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pPr>
                      <a:endParaRPr sz="1200">
                        <a:latin typeface="Times New Roman"/>
                        <a:cs typeface="Times New Roman"/>
                      </a:endParaRPr>
                    </a:p>
                    <a:p>
                      <a:pPr>
                        <a:lnSpc>
                          <a:spcPct val="100000"/>
                        </a:lnSpc>
                        <a:spcBef>
                          <a:spcPts val="5"/>
                        </a:spcBef>
                      </a:pPr>
                      <a:endParaRPr sz="1000">
                        <a:latin typeface="Times New Roman"/>
                        <a:cs typeface="Times New Roman"/>
                      </a:endParaRPr>
                    </a:p>
                    <a:p>
                      <a:pPr marL="85725">
                        <a:lnSpc>
                          <a:spcPct val="100000"/>
                        </a:lnSpc>
                      </a:pPr>
                      <a:r>
                        <a:rPr sz="1200" dirty="0">
                          <a:latin typeface="Calibri"/>
                          <a:cs typeface="Calibri"/>
                        </a:rPr>
                        <a:t>2</a:t>
                      </a:r>
                      <a:endParaRPr sz="1200">
                        <a:latin typeface="Calibri"/>
                        <a:cs typeface="Calibri"/>
                      </a:endParaRPr>
                    </a:p>
                  </a:txBody>
                  <a:tcPr marL="0" marR="0" marT="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pPr>
                      <a:endParaRPr sz="1200">
                        <a:latin typeface="Times New Roman"/>
                        <a:cs typeface="Times New Roman"/>
                      </a:endParaRPr>
                    </a:p>
                    <a:p>
                      <a:pPr>
                        <a:lnSpc>
                          <a:spcPct val="100000"/>
                        </a:lnSpc>
                        <a:spcBef>
                          <a:spcPts val="5"/>
                        </a:spcBef>
                      </a:pPr>
                      <a:endParaRPr sz="1000">
                        <a:latin typeface="Times New Roman"/>
                        <a:cs typeface="Times New Roman"/>
                      </a:endParaRPr>
                    </a:p>
                    <a:p>
                      <a:pPr marL="85725">
                        <a:lnSpc>
                          <a:spcPct val="100000"/>
                        </a:lnSpc>
                      </a:pPr>
                      <a:r>
                        <a:rPr sz="1200" dirty="0">
                          <a:latin typeface="Calibri"/>
                          <a:cs typeface="Calibri"/>
                        </a:rPr>
                        <a:t>2</a:t>
                      </a:r>
                      <a:endParaRPr sz="1200">
                        <a:latin typeface="Calibri"/>
                        <a:cs typeface="Calibri"/>
                      </a:endParaRPr>
                    </a:p>
                  </a:txBody>
                  <a:tcPr marL="0" marR="0" marT="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pPr>
                      <a:endParaRPr sz="1200">
                        <a:latin typeface="Times New Roman"/>
                        <a:cs typeface="Times New Roman"/>
                      </a:endParaRPr>
                    </a:p>
                    <a:p>
                      <a:pPr>
                        <a:lnSpc>
                          <a:spcPct val="100000"/>
                        </a:lnSpc>
                        <a:spcBef>
                          <a:spcPts val="5"/>
                        </a:spcBef>
                      </a:pPr>
                      <a:endParaRPr sz="1000">
                        <a:latin typeface="Times New Roman"/>
                        <a:cs typeface="Times New Roman"/>
                      </a:endParaRPr>
                    </a:p>
                    <a:p>
                      <a:pPr marL="85725">
                        <a:lnSpc>
                          <a:spcPct val="100000"/>
                        </a:lnSpc>
                      </a:pPr>
                      <a:r>
                        <a:rPr sz="1200" dirty="0">
                          <a:latin typeface="Calibri"/>
                          <a:cs typeface="Calibri"/>
                        </a:rPr>
                        <a:t>6,3</a:t>
                      </a:r>
                      <a:endParaRPr sz="1200">
                        <a:latin typeface="Calibri"/>
                        <a:cs typeface="Calibri"/>
                      </a:endParaRPr>
                    </a:p>
                  </a:txBody>
                  <a:tcPr marL="0" marR="0" marT="0" marB="0">
                    <a:lnL w="12700">
                      <a:solidFill>
                        <a:srgbClr val="CCCCCC"/>
                      </a:solidFill>
                      <a:prstDash val="solid"/>
                    </a:lnL>
                    <a:lnT w="12700">
                      <a:solidFill>
                        <a:srgbClr val="CCCCCC"/>
                      </a:solidFill>
                      <a:prstDash val="solid"/>
                    </a:lnT>
                  </a:tcPr>
                </a:tc>
                <a:extLst>
                  <a:ext uri="{0D108BD9-81ED-4DB2-BD59-A6C34878D82A}">
                    <a16:rowId xmlns:a16="http://schemas.microsoft.com/office/drawing/2014/main" val="10001"/>
                  </a:ext>
                </a:extLst>
              </a:tr>
              <a:tr h="652990">
                <a:tc>
                  <a:txBody>
                    <a:bodyPr/>
                    <a:lstStyle/>
                    <a:p>
                      <a:pPr marL="46990" marR="54610">
                        <a:lnSpc>
                          <a:spcPct val="101699"/>
                        </a:lnSpc>
                        <a:spcBef>
                          <a:spcPts val="185"/>
                        </a:spcBef>
                      </a:pPr>
                      <a:r>
                        <a:rPr sz="1200" dirty="0">
                          <a:latin typeface="Calibri"/>
                          <a:cs typeface="Calibri"/>
                        </a:rPr>
                        <a:t>Apply for </a:t>
                      </a:r>
                      <a:r>
                        <a:rPr sz="1200" spc="-5" dirty="0">
                          <a:latin typeface="Calibri"/>
                          <a:cs typeface="Calibri"/>
                        </a:rPr>
                        <a:t>a joint 1 year </a:t>
                      </a:r>
                      <a:r>
                        <a:rPr sz="1200" spc="-10" dirty="0">
                          <a:latin typeface="Calibri"/>
                          <a:cs typeface="Calibri"/>
                        </a:rPr>
                        <a:t>R&amp;D </a:t>
                      </a:r>
                      <a:r>
                        <a:rPr sz="1200" spc="-5" dirty="0">
                          <a:latin typeface="Calibri"/>
                          <a:cs typeface="Calibri"/>
                        </a:rPr>
                        <a:t>project which  shall be EU financed and is expected </a:t>
                      </a:r>
                      <a:r>
                        <a:rPr sz="1200" dirty="0">
                          <a:latin typeface="Calibri"/>
                          <a:cs typeface="Calibri"/>
                        </a:rPr>
                        <a:t>to bring  </a:t>
                      </a:r>
                      <a:r>
                        <a:rPr sz="1200" spc="-5" dirty="0">
                          <a:latin typeface="Calibri"/>
                          <a:cs typeface="Calibri"/>
                        </a:rPr>
                        <a:t>solution </a:t>
                      </a:r>
                      <a:r>
                        <a:rPr sz="1200" dirty="0">
                          <a:latin typeface="Calibri"/>
                          <a:cs typeface="Calibri"/>
                        </a:rPr>
                        <a:t>to</a:t>
                      </a:r>
                      <a:r>
                        <a:rPr sz="1200" spc="-10" dirty="0">
                          <a:latin typeface="Calibri"/>
                          <a:cs typeface="Calibri"/>
                        </a:rPr>
                        <a:t> </a:t>
                      </a:r>
                      <a:r>
                        <a:rPr sz="1200" spc="-5" dirty="0">
                          <a:latin typeface="Calibri"/>
                          <a:cs typeface="Calibri"/>
                        </a:rPr>
                        <a:t>problem</a:t>
                      </a:r>
                      <a:endParaRPr sz="1200">
                        <a:latin typeface="Calibri"/>
                        <a:cs typeface="Calibri"/>
                      </a:endParaRPr>
                    </a:p>
                  </a:txBody>
                  <a:tcPr marL="0" marR="0" marT="23495" marB="0">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5</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0,7</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4</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49530">
                        <a:lnSpc>
                          <a:spcPct val="100000"/>
                        </a:lnSpc>
                      </a:pPr>
                      <a:r>
                        <a:rPr sz="1200" dirty="0">
                          <a:latin typeface="Calibri"/>
                          <a:cs typeface="Calibri"/>
                        </a:rPr>
                        <a:t>1</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5</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4455">
                        <a:lnSpc>
                          <a:spcPct val="100000"/>
                        </a:lnSpc>
                      </a:pPr>
                      <a:r>
                        <a:rPr sz="1200" dirty="0">
                          <a:latin typeface="Calibri"/>
                          <a:cs typeface="Calibri"/>
                        </a:rPr>
                        <a:t>0,4</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9,5</a:t>
                      </a:r>
                      <a:endParaRPr sz="1200">
                        <a:latin typeface="Calibri"/>
                        <a:cs typeface="Calibri"/>
                      </a:endParaRPr>
                    </a:p>
                  </a:txBody>
                  <a:tcPr marL="0" marR="0" marT="635" marB="0">
                    <a:lnL w="12700">
                      <a:solidFill>
                        <a:srgbClr val="CCCCCC"/>
                      </a:solidFill>
                      <a:prstDash val="solid"/>
                    </a:lnL>
                  </a:tcPr>
                </a:tc>
                <a:extLst>
                  <a:ext uri="{0D108BD9-81ED-4DB2-BD59-A6C34878D82A}">
                    <a16:rowId xmlns:a16="http://schemas.microsoft.com/office/drawing/2014/main" val="10002"/>
                  </a:ext>
                </a:extLst>
              </a:tr>
              <a:tr h="467073">
                <a:tc>
                  <a:txBody>
                    <a:bodyPr/>
                    <a:lstStyle/>
                    <a:p>
                      <a:pPr marL="46990" marR="76200">
                        <a:lnSpc>
                          <a:spcPct val="101699"/>
                        </a:lnSpc>
                        <a:spcBef>
                          <a:spcPts val="180"/>
                        </a:spcBef>
                      </a:pPr>
                      <a:r>
                        <a:rPr sz="1200" dirty="0">
                          <a:latin typeface="Calibri"/>
                          <a:cs typeface="Calibri"/>
                        </a:rPr>
                        <a:t>Send </a:t>
                      </a:r>
                      <a:r>
                        <a:rPr sz="1200" spc="-5" dirty="0">
                          <a:latin typeface="Calibri"/>
                          <a:cs typeface="Calibri"/>
                        </a:rPr>
                        <a:t>our employee </a:t>
                      </a:r>
                      <a:r>
                        <a:rPr sz="1200" dirty="0">
                          <a:latin typeface="Calibri"/>
                          <a:cs typeface="Calibri"/>
                        </a:rPr>
                        <a:t>to </a:t>
                      </a:r>
                      <a:r>
                        <a:rPr sz="1200" spc="-5" dirty="0">
                          <a:latin typeface="Calibri"/>
                          <a:cs typeface="Calibri"/>
                        </a:rPr>
                        <a:t>obtained further edu-  cation at the university</a:t>
                      </a:r>
                      <a:endParaRPr sz="1200">
                        <a:latin typeface="Calibri"/>
                        <a:cs typeface="Calibri"/>
                      </a:endParaRPr>
                    </a:p>
                  </a:txBody>
                  <a:tcPr marL="0" marR="0" marT="22860" marB="0">
                    <a:lnR w="12700">
                      <a:solidFill>
                        <a:srgbClr val="CCCCCC"/>
                      </a:solidFill>
                      <a:prstDash val="solid"/>
                    </a:lnR>
                  </a:tcPr>
                </a:tc>
                <a:tc>
                  <a:txBody>
                    <a:bodyPr/>
                    <a:lstStyle/>
                    <a:p>
                      <a:pPr marL="85725">
                        <a:lnSpc>
                          <a:spcPct val="100000"/>
                        </a:lnSpc>
                        <a:spcBef>
                          <a:spcPts val="935"/>
                        </a:spcBef>
                      </a:pPr>
                      <a:r>
                        <a:rPr sz="1200" dirty="0">
                          <a:latin typeface="Calibri"/>
                          <a:cs typeface="Calibri"/>
                        </a:rPr>
                        <a:t>2</a:t>
                      </a:r>
                      <a:endParaRPr sz="1200">
                        <a:latin typeface="Calibri"/>
                        <a:cs typeface="Calibri"/>
                      </a:endParaRPr>
                    </a:p>
                  </a:txBody>
                  <a:tcPr marL="0" marR="0" marT="118745"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marL="85725">
                        <a:lnSpc>
                          <a:spcPct val="100000"/>
                        </a:lnSpc>
                        <a:spcBef>
                          <a:spcPts val="935"/>
                        </a:spcBef>
                      </a:pPr>
                      <a:r>
                        <a:rPr sz="1200" dirty="0">
                          <a:latin typeface="Calibri"/>
                          <a:cs typeface="Calibri"/>
                        </a:rPr>
                        <a:t>4</a:t>
                      </a:r>
                      <a:endParaRPr sz="1200">
                        <a:latin typeface="Calibri"/>
                        <a:cs typeface="Calibri"/>
                      </a:endParaRPr>
                    </a:p>
                  </a:txBody>
                  <a:tcPr marL="0" marR="0" marT="118745"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marL="85725">
                        <a:lnSpc>
                          <a:spcPct val="100000"/>
                        </a:lnSpc>
                        <a:spcBef>
                          <a:spcPts val="935"/>
                        </a:spcBef>
                      </a:pPr>
                      <a:r>
                        <a:rPr sz="1200" dirty="0">
                          <a:latin typeface="Calibri"/>
                          <a:cs typeface="Calibri"/>
                        </a:rPr>
                        <a:t>4</a:t>
                      </a:r>
                      <a:endParaRPr sz="1200">
                        <a:latin typeface="Calibri"/>
                        <a:cs typeface="Calibri"/>
                      </a:endParaRPr>
                    </a:p>
                  </a:txBody>
                  <a:tcPr marL="0" marR="0" marT="118745"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marL="85725">
                        <a:lnSpc>
                          <a:spcPct val="100000"/>
                        </a:lnSpc>
                        <a:spcBef>
                          <a:spcPts val="935"/>
                        </a:spcBef>
                      </a:pPr>
                      <a:r>
                        <a:rPr sz="1200" dirty="0">
                          <a:latin typeface="Calibri"/>
                          <a:cs typeface="Calibri"/>
                        </a:rPr>
                        <a:t>7</a:t>
                      </a:r>
                      <a:endParaRPr sz="1200">
                        <a:latin typeface="Calibri"/>
                        <a:cs typeface="Calibri"/>
                      </a:endParaRPr>
                    </a:p>
                  </a:txBody>
                  <a:tcPr marL="0" marR="0" marT="118745" marB="0">
                    <a:lnL w="12700">
                      <a:solidFill>
                        <a:srgbClr val="CCCCCC"/>
                      </a:solidFill>
                      <a:prstDash val="solid"/>
                    </a:lnL>
                  </a:tcPr>
                </a:tc>
                <a:extLst>
                  <a:ext uri="{0D108BD9-81ED-4DB2-BD59-A6C34878D82A}">
                    <a16:rowId xmlns:a16="http://schemas.microsoft.com/office/drawing/2014/main" val="10003"/>
                  </a:ext>
                </a:extLst>
              </a:tr>
              <a:tr h="467832">
                <a:tc>
                  <a:txBody>
                    <a:bodyPr/>
                    <a:lstStyle/>
                    <a:p>
                      <a:pPr marL="46990" marR="264795">
                        <a:lnSpc>
                          <a:spcPct val="101699"/>
                        </a:lnSpc>
                        <a:spcBef>
                          <a:spcPts val="185"/>
                        </a:spcBef>
                      </a:pPr>
                      <a:r>
                        <a:rPr sz="1200" spc="-5" dirty="0">
                          <a:latin typeface="Calibri"/>
                          <a:cs typeface="Calibri"/>
                        </a:rPr>
                        <a:t>Purchase a licence which solves the same  problem </a:t>
                      </a:r>
                      <a:r>
                        <a:rPr sz="1200" spc="-10" dirty="0">
                          <a:latin typeface="Calibri"/>
                          <a:cs typeface="Calibri"/>
                        </a:rPr>
                        <a:t>in </a:t>
                      </a:r>
                      <a:r>
                        <a:rPr sz="1200" spc="-5" dirty="0">
                          <a:latin typeface="Calibri"/>
                          <a:cs typeface="Calibri"/>
                        </a:rPr>
                        <a:t>a different</a:t>
                      </a:r>
                      <a:r>
                        <a:rPr sz="1200" spc="35" dirty="0">
                          <a:latin typeface="Calibri"/>
                          <a:cs typeface="Calibri"/>
                        </a:rPr>
                        <a:t> </a:t>
                      </a:r>
                      <a:r>
                        <a:rPr sz="1200" spc="-5" dirty="0">
                          <a:latin typeface="Calibri"/>
                          <a:cs typeface="Calibri"/>
                        </a:rPr>
                        <a:t>manner</a:t>
                      </a:r>
                      <a:endParaRPr sz="1200">
                        <a:latin typeface="Calibri"/>
                        <a:cs typeface="Calibri"/>
                      </a:endParaRPr>
                    </a:p>
                  </a:txBody>
                  <a:tcPr marL="0" marR="0" marT="23495" marB="0">
                    <a:lnR w="12700">
                      <a:solidFill>
                        <a:srgbClr val="CCCCCC"/>
                      </a:solidFill>
                      <a:prstDash val="solid"/>
                    </a:lnR>
                  </a:tcPr>
                </a:tc>
                <a:tc>
                  <a:txBody>
                    <a:bodyPr/>
                    <a:lstStyle/>
                    <a:p>
                      <a:pPr marL="85725">
                        <a:lnSpc>
                          <a:spcPct val="100000"/>
                        </a:lnSpc>
                        <a:spcBef>
                          <a:spcPts val="940"/>
                        </a:spcBef>
                      </a:pPr>
                      <a:r>
                        <a:rPr sz="1200" dirty="0">
                          <a:latin typeface="Calibri"/>
                          <a:cs typeface="Calibri"/>
                        </a:rPr>
                        <a:t>5</a:t>
                      </a:r>
                      <a:endParaRPr sz="1200">
                        <a:latin typeface="Calibri"/>
                        <a:cs typeface="Calibri"/>
                      </a:endParaRPr>
                    </a:p>
                  </a:txBody>
                  <a:tcPr marL="0" marR="0" marT="119380"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marL="85725">
                        <a:lnSpc>
                          <a:spcPct val="100000"/>
                        </a:lnSpc>
                        <a:spcBef>
                          <a:spcPts val="940"/>
                        </a:spcBef>
                      </a:pPr>
                      <a:r>
                        <a:rPr sz="1200" dirty="0">
                          <a:latin typeface="Calibri"/>
                          <a:cs typeface="Calibri"/>
                        </a:rPr>
                        <a:t>1</a:t>
                      </a:r>
                      <a:endParaRPr sz="1200">
                        <a:latin typeface="Calibri"/>
                        <a:cs typeface="Calibri"/>
                      </a:endParaRPr>
                    </a:p>
                  </a:txBody>
                  <a:tcPr marL="0" marR="0" marT="119380"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marL="85725">
                        <a:lnSpc>
                          <a:spcPct val="100000"/>
                        </a:lnSpc>
                        <a:spcBef>
                          <a:spcPts val="940"/>
                        </a:spcBef>
                      </a:pPr>
                      <a:r>
                        <a:rPr sz="1200" dirty="0">
                          <a:latin typeface="Calibri"/>
                          <a:cs typeface="Calibri"/>
                        </a:rPr>
                        <a:t>4</a:t>
                      </a:r>
                      <a:endParaRPr sz="1200">
                        <a:latin typeface="Calibri"/>
                        <a:cs typeface="Calibri"/>
                      </a:endParaRPr>
                    </a:p>
                  </a:txBody>
                  <a:tcPr marL="0" marR="0" marT="119380"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marL="85725">
                        <a:lnSpc>
                          <a:spcPct val="100000"/>
                        </a:lnSpc>
                        <a:spcBef>
                          <a:spcPts val="940"/>
                        </a:spcBef>
                      </a:pPr>
                      <a:r>
                        <a:rPr sz="1200" dirty="0">
                          <a:latin typeface="Calibri"/>
                          <a:cs typeface="Calibri"/>
                        </a:rPr>
                        <a:t>6,1</a:t>
                      </a:r>
                      <a:endParaRPr sz="1200">
                        <a:latin typeface="Calibri"/>
                        <a:cs typeface="Calibri"/>
                      </a:endParaRPr>
                    </a:p>
                  </a:txBody>
                  <a:tcPr marL="0" marR="0" marT="119380" marB="0">
                    <a:lnL w="12700">
                      <a:solidFill>
                        <a:srgbClr val="CCCCCC"/>
                      </a:solidFill>
                      <a:prstDash val="solid"/>
                    </a:lnL>
                  </a:tcPr>
                </a:tc>
                <a:extLst>
                  <a:ext uri="{0D108BD9-81ED-4DB2-BD59-A6C34878D82A}">
                    <a16:rowId xmlns:a16="http://schemas.microsoft.com/office/drawing/2014/main" val="10004"/>
                  </a:ext>
                </a:extLst>
              </a:tr>
              <a:tr h="640744">
                <a:tc>
                  <a:txBody>
                    <a:bodyPr/>
                    <a:lstStyle/>
                    <a:p>
                      <a:pPr marL="46990" marR="180340" algn="just">
                        <a:lnSpc>
                          <a:spcPct val="101699"/>
                        </a:lnSpc>
                        <a:spcBef>
                          <a:spcPts val="185"/>
                        </a:spcBef>
                      </a:pPr>
                      <a:r>
                        <a:rPr sz="1200" spc="-5" dirty="0">
                          <a:latin typeface="Calibri"/>
                          <a:cs typeface="Calibri"/>
                        </a:rPr>
                        <a:t>Lease a commercial service from the </a:t>
                      </a:r>
                      <a:r>
                        <a:rPr sz="1200" spc="-10" dirty="0">
                          <a:latin typeface="Calibri"/>
                          <a:cs typeface="Calibri"/>
                        </a:rPr>
                        <a:t>com-  </a:t>
                      </a:r>
                      <a:r>
                        <a:rPr sz="1200" dirty="0">
                          <a:latin typeface="Calibri"/>
                          <a:cs typeface="Calibri"/>
                        </a:rPr>
                        <a:t>pany </a:t>
                      </a:r>
                      <a:r>
                        <a:rPr sz="1200" spc="-5" dirty="0">
                          <a:latin typeface="Calibri"/>
                          <a:cs typeface="Calibri"/>
                        </a:rPr>
                        <a:t>which has a technical solution for </a:t>
                      </a:r>
                      <a:r>
                        <a:rPr sz="1200" dirty="0">
                          <a:latin typeface="Calibri"/>
                          <a:cs typeface="Calibri"/>
                        </a:rPr>
                        <a:t>the  </a:t>
                      </a:r>
                      <a:r>
                        <a:rPr sz="1200" spc="-5" dirty="0">
                          <a:latin typeface="Calibri"/>
                          <a:cs typeface="Calibri"/>
                        </a:rPr>
                        <a:t>concrete</a:t>
                      </a:r>
                      <a:r>
                        <a:rPr sz="1200" spc="-10" dirty="0">
                          <a:latin typeface="Calibri"/>
                          <a:cs typeface="Calibri"/>
                        </a:rPr>
                        <a:t> </a:t>
                      </a:r>
                      <a:r>
                        <a:rPr sz="1200" spc="-5" dirty="0">
                          <a:latin typeface="Calibri"/>
                          <a:cs typeface="Calibri"/>
                        </a:rPr>
                        <a:t>problem</a:t>
                      </a:r>
                      <a:endParaRPr sz="1200">
                        <a:latin typeface="Calibri"/>
                        <a:cs typeface="Calibri"/>
                      </a:endParaRPr>
                    </a:p>
                  </a:txBody>
                  <a:tcPr marL="0" marR="0" marT="23495" marB="0">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5</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2</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3</a:t>
                      </a:r>
                      <a:endParaRPr sz="1200">
                        <a:latin typeface="Calibri"/>
                        <a:cs typeface="Calibri"/>
                      </a:endParaRPr>
                    </a:p>
                  </a:txBody>
                  <a:tcPr marL="0" marR="0" marT="635" marB="0">
                    <a:lnL w="12700">
                      <a:solidFill>
                        <a:srgbClr val="CCCCCC"/>
                      </a:solidFill>
                      <a:prstDash val="solid"/>
                    </a:lnL>
                    <a:lnR w="12700">
                      <a:solidFill>
                        <a:srgbClr val="CCCCCC"/>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CCCCCC"/>
                      </a:solidFill>
                      <a:prstDash val="solid"/>
                    </a:lnL>
                    <a:lnR w="12700">
                      <a:solidFill>
                        <a:srgbClr val="CCCCCC"/>
                      </a:solidFill>
                      <a:prstDash val="solid"/>
                    </a:lnR>
                  </a:tcPr>
                </a:tc>
                <a:tc>
                  <a:txBody>
                    <a:bodyPr/>
                    <a:lstStyle/>
                    <a:p>
                      <a:pPr>
                        <a:lnSpc>
                          <a:spcPct val="100000"/>
                        </a:lnSpc>
                        <a:spcBef>
                          <a:spcPts val="5"/>
                        </a:spcBef>
                      </a:pPr>
                      <a:endParaRPr sz="1450">
                        <a:latin typeface="Times New Roman"/>
                        <a:cs typeface="Times New Roman"/>
                      </a:endParaRPr>
                    </a:p>
                    <a:p>
                      <a:pPr marL="85725">
                        <a:lnSpc>
                          <a:spcPct val="100000"/>
                        </a:lnSpc>
                      </a:pPr>
                      <a:r>
                        <a:rPr sz="1200" dirty="0">
                          <a:latin typeface="Calibri"/>
                          <a:cs typeface="Calibri"/>
                        </a:rPr>
                        <a:t>6,7</a:t>
                      </a:r>
                      <a:endParaRPr sz="1200">
                        <a:latin typeface="Calibri"/>
                        <a:cs typeface="Calibri"/>
                      </a:endParaRPr>
                    </a:p>
                  </a:txBody>
                  <a:tcPr marL="0" marR="0" marT="635" marB="0">
                    <a:lnL w="12700">
                      <a:solidFill>
                        <a:srgbClr val="CCCCCC"/>
                      </a:solidFill>
                      <a:prstDash val="solid"/>
                    </a:lnL>
                  </a:tcPr>
                </a:tc>
                <a:extLst>
                  <a:ext uri="{0D108BD9-81ED-4DB2-BD59-A6C34878D82A}">
                    <a16:rowId xmlns:a16="http://schemas.microsoft.com/office/drawing/2014/main" val="10005"/>
                  </a:ext>
                </a:extLst>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48" y="8146755"/>
            <a:ext cx="5820410" cy="1812289"/>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Nikas – winning market share </a:t>
            </a:r>
            <a:r>
              <a:rPr sz="1200" b="1" dirty="0">
                <a:latin typeface="Calibri"/>
                <a:cs typeface="Calibri"/>
              </a:rPr>
              <a:t>by </a:t>
            </a:r>
            <a:r>
              <a:rPr sz="1200" b="1" spc="-5" dirty="0">
                <a:latin typeface="Calibri"/>
                <a:cs typeface="Calibri"/>
              </a:rPr>
              <a:t>the new product</a:t>
            </a:r>
            <a:r>
              <a:rPr sz="1200" b="1" spc="40" dirty="0">
                <a:latin typeface="Calibri"/>
                <a:cs typeface="Calibri"/>
              </a:rPr>
              <a:t> </a:t>
            </a:r>
            <a:r>
              <a:rPr sz="1200" b="1" spc="-5" dirty="0">
                <a:latin typeface="Calibri"/>
                <a:cs typeface="Calibri"/>
              </a:rPr>
              <a:t>development</a:t>
            </a:r>
            <a:endParaRPr sz="1200">
              <a:latin typeface="Calibri"/>
              <a:cs typeface="Calibri"/>
            </a:endParaRPr>
          </a:p>
          <a:p>
            <a:pPr marL="12700">
              <a:lnSpc>
                <a:spcPct val="100000"/>
              </a:lnSpc>
              <a:spcBef>
                <a:spcPts val="530"/>
              </a:spcBef>
            </a:pPr>
            <a:r>
              <a:rPr sz="1200" b="1" i="1" spc="-5" dirty="0">
                <a:latin typeface="Calibri"/>
                <a:cs typeface="Calibri"/>
              </a:rPr>
              <a:t>Eugenia</a:t>
            </a:r>
            <a:r>
              <a:rPr sz="1200" b="1" i="1" spc="-10" dirty="0">
                <a:latin typeface="Calibri"/>
                <a:cs typeface="Calibri"/>
              </a:rPr>
              <a:t> </a:t>
            </a:r>
            <a:r>
              <a:rPr sz="1200" b="1" i="1" spc="-5" dirty="0">
                <a:latin typeface="Calibri"/>
                <a:cs typeface="Calibri"/>
              </a:rPr>
              <a:t>Kanellakopoulou</a:t>
            </a:r>
            <a:endParaRPr sz="1200">
              <a:latin typeface="Calibri"/>
              <a:cs typeface="Calibri"/>
            </a:endParaRPr>
          </a:p>
          <a:p>
            <a:pPr marL="12700" marR="5080">
              <a:lnSpc>
                <a:spcPct val="101699"/>
              </a:lnSpc>
              <a:spcBef>
                <a:spcPts val="505"/>
              </a:spcBef>
            </a:pPr>
            <a:r>
              <a:rPr sz="1200" i="1" spc="-5" dirty="0">
                <a:latin typeface="Calibri"/>
                <a:cs typeface="Calibri"/>
              </a:rPr>
              <a:t>Nikas is a leading food company in Greece, with a focus on processed meat. The company </a:t>
            </a:r>
            <a:r>
              <a:rPr sz="1200" i="1" spc="-10" dirty="0">
                <a:latin typeface="Calibri"/>
                <a:cs typeface="Calibri"/>
              </a:rPr>
              <a:t>was  </a:t>
            </a:r>
            <a:r>
              <a:rPr sz="1200" i="1" spc="-5" dirty="0">
                <a:latin typeface="Calibri"/>
                <a:cs typeface="Calibri"/>
              </a:rPr>
              <a:t>founded in </a:t>
            </a:r>
            <a:r>
              <a:rPr sz="1200" i="1" dirty="0">
                <a:latin typeface="Calibri"/>
                <a:cs typeface="Calibri"/>
              </a:rPr>
              <a:t>1971 </a:t>
            </a:r>
            <a:r>
              <a:rPr sz="1200" i="1" spc="-10" dirty="0">
                <a:latin typeface="Calibri"/>
                <a:cs typeface="Calibri"/>
              </a:rPr>
              <a:t>and was run </a:t>
            </a:r>
            <a:r>
              <a:rPr sz="1200" i="1" spc="-5" dirty="0">
                <a:latin typeface="Calibri"/>
                <a:cs typeface="Calibri"/>
              </a:rPr>
              <a:t>as a family-owned business until 2004, that a professional  management </a:t>
            </a:r>
            <a:r>
              <a:rPr sz="1200" i="1" spc="-10" dirty="0">
                <a:latin typeface="Calibri"/>
                <a:cs typeface="Calibri"/>
              </a:rPr>
              <a:t>was </a:t>
            </a:r>
            <a:r>
              <a:rPr sz="1200" i="1" spc="-5" dirty="0">
                <a:latin typeface="Calibri"/>
                <a:cs typeface="Calibri"/>
              </a:rPr>
              <a:t>introduced </a:t>
            </a:r>
            <a:r>
              <a:rPr sz="1200" i="1" spc="-10" dirty="0">
                <a:latin typeface="Calibri"/>
                <a:cs typeface="Calibri"/>
              </a:rPr>
              <a:t>and </a:t>
            </a:r>
            <a:r>
              <a:rPr sz="1200" i="1" spc="-5" dirty="0">
                <a:latin typeface="Calibri"/>
                <a:cs typeface="Calibri"/>
              </a:rPr>
              <a:t>undertook a serious restructuring effort, focused both on  streamlining operations </a:t>
            </a:r>
            <a:r>
              <a:rPr sz="1200" i="1" spc="-10" dirty="0">
                <a:latin typeface="Calibri"/>
                <a:cs typeface="Calibri"/>
              </a:rPr>
              <a:t>but </a:t>
            </a:r>
            <a:r>
              <a:rPr sz="1200" i="1" spc="-5" dirty="0">
                <a:latin typeface="Calibri"/>
                <a:cs typeface="Calibri"/>
              </a:rPr>
              <a:t>on setting an aggressive growth</a:t>
            </a:r>
            <a:r>
              <a:rPr sz="1200" i="1" spc="85" dirty="0">
                <a:latin typeface="Calibri"/>
                <a:cs typeface="Calibri"/>
              </a:rPr>
              <a:t> </a:t>
            </a:r>
            <a:r>
              <a:rPr sz="1200" i="1" spc="-5" dirty="0">
                <a:latin typeface="Calibri"/>
                <a:cs typeface="Calibri"/>
              </a:rPr>
              <a:t>strategy.</a:t>
            </a:r>
            <a:endParaRPr sz="1200">
              <a:latin typeface="Calibri"/>
              <a:cs typeface="Calibri"/>
            </a:endParaRPr>
          </a:p>
          <a:p>
            <a:pPr>
              <a:lnSpc>
                <a:spcPct val="100000"/>
              </a:lnSpc>
            </a:pPr>
            <a:endParaRPr sz="1200">
              <a:latin typeface="Calibri"/>
              <a:cs typeface="Calibri"/>
            </a:endParaRPr>
          </a:p>
          <a:p>
            <a:pPr>
              <a:lnSpc>
                <a:spcPct val="100000"/>
              </a:lnSpc>
              <a:spcBef>
                <a:spcPts val="10"/>
              </a:spcBef>
            </a:pPr>
            <a:endParaRPr sz="900">
              <a:latin typeface="Calibri"/>
              <a:cs typeface="Calibri"/>
            </a:endParaRPr>
          </a:p>
          <a:p>
            <a:pPr marL="149860">
              <a:lnSpc>
                <a:spcPct val="100000"/>
              </a:lnSpc>
            </a:pPr>
            <a:r>
              <a:rPr sz="1000" b="1" spc="-5" dirty="0">
                <a:latin typeface="Calibri"/>
                <a:cs typeface="Calibri"/>
              </a:rPr>
              <a:t>118</a:t>
            </a:r>
            <a:endParaRPr sz="1000">
              <a:latin typeface="Calibri"/>
              <a:cs typeface="Calibri"/>
            </a:endParaRPr>
          </a:p>
        </p:txBody>
      </p:sp>
      <p:sp>
        <p:nvSpPr>
          <p:cNvPr id="3" name="object 3"/>
          <p:cNvSpPr txBox="1"/>
          <p:nvPr/>
        </p:nvSpPr>
        <p:spPr>
          <a:xfrm>
            <a:off x="888424" y="570066"/>
            <a:ext cx="1731010" cy="6629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8.6.2 Delphi</a:t>
            </a:r>
            <a:r>
              <a:rPr sz="1200" b="1" dirty="0">
                <a:latin typeface="Calibri"/>
                <a:cs typeface="Calibri"/>
              </a:rPr>
              <a:t> </a:t>
            </a:r>
            <a:r>
              <a:rPr sz="1200" b="1" spc="-5" dirty="0">
                <a:latin typeface="Calibri"/>
                <a:cs typeface="Calibri"/>
              </a:rPr>
              <a:t>technique</a:t>
            </a:r>
            <a:endParaRPr sz="1200">
              <a:latin typeface="Calibri"/>
              <a:cs typeface="Calibri"/>
            </a:endParaRPr>
          </a:p>
        </p:txBody>
      </p:sp>
      <p:sp>
        <p:nvSpPr>
          <p:cNvPr id="4" name="object 4"/>
          <p:cNvSpPr txBox="1"/>
          <p:nvPr/>
        </p:nvSpPr>
        <p:spPr>
          <a:xfrm>
            <a:off x="888416" y="1772400"/>
            <a:ext cx="5847715" cy="1823720"/>
          </a:xfrm>
          <a:prstGeom prst="rect">
            <a:avLst/>
          </a:prstGeom>
        </p:spPr>
        <p:txBody>
          <a:bodyPr vert="horz" wrap="square" lIns="0" tIns="9525" rIns="0" bIns="0" rtlCol="0">
            <a:spAutoFit/>
          </a:bodyPr>
          <a:lstStyle/>
          <a:p>
            <a:pPr marL="12700" marR="71120" indent="641350">
              <a:lnSpc>
                <a:spcPct val="101699"/>
              </a:lnSpc>
              <a:spcBef>
                <a:spcPts val="75"/>
              </a:spcBef>
            </a:pPr>
            <a:r>
              <a:rPr sz="1200" spc="-5" dirty="0">
                <a:latin typeface="Calibri"/>
                <a:cs typeface="Calibri"/>
              </a:rPr>
              <a:t>This technique was developed with a purpose </a:t>
            </a:r>
            <a:r>
              <a:rPr sz="1200" dirty="0">
                <a:latin typeface="Calibri"/>
                <a:cs typeface="Calibri"/>
              </a:rPr>
              <a:t>to surpass the </a:t>
            </a:r>
            <a:r>
              <a:rPr sz="1200" spc="-5" dirty="0">
                <a:latin typeface="Calibri"/>
                <a:cs typeface="Calibri"/>
              </a:rPr>
              <a:t>weaknesses of  methods, </a:t>
            </a:r>
            <a:r>
              <a:rPr sz="1200" dirty="0">
                <a:latin typeface="Calibri"/>
                <a:cs typeface="Calibri"/>
              </a:rPr>
              <a:t>for </a:t>
            </a:r>
            <a:r>
              <a:rPr sz="1200" spc="-5" dirty="0">
                <a:latin typeface="Calibri"/>
                <a:cs typeface="Calibri"/>
              </a:rPr>
              <a:t>example extrapolations </a:t>
            </a:r>
            <a:r>
              <a:rPr sz="1200" spc="-10" dirty="0">
                <a:latin typeface="Calibri"/>
                <a:cs typeface="Calibri"/>
              </a:rPr>
              <a:t>of </a:t>
            </a:r>
            <a:r>
              <a:rPr sz="1200" spc="-5" dirty="0">
                <a:latin typeface="Calibri"/>
                <a:cs typeface="Calibri"/>
              </a:rPr>
              <a:t>trends which </a:t>
            </a:r>
            <a:r>
              <a:rPr sz="1200" spc="-10" dirty="0">
                <a:latin typeface="Calibri"/>
                <a:cs typeface="Calibri"/>
              </a:rPr>
              <a:t>are </a:t>
            </a:r>
            <a:r>
              <a:rPr sz="1200" spc="-5" dirty="0">
                <a:latin typeface="Calibri"/>
                <a:cs typeface="Calibri"/>
              </a:rPr>
              <a:t>based on the principle of individual  </a:t>
            </a:r>
            <a:r>
              <a:rPr sz="1200" dirty="0">
                <a:latin typeface="Calibri"/>
                <a:cs typeface="Calibri"/>
              </a:rPr>
              <a:t>member </a:t>
            </a:r>
            <a:r>
              <a:rPr sz="1200" spc="-5" dirty="0">
                <a:latin typeface="Calibri"/>
                <a:cs typeface="Calibri"/>
              </a:rPr>
              <a:t>assessment </a:t>
            </a:r>
            <a:r>
              <a:rPr sz="1200" spc="-10" dirty="0">
                <a:latin typeface="Calibri"/>
                <a:cs typeface="Calibri"/>
              </a:rPr>
              <a:t>who </a:t>
            </a:r>
            <a:r>
              <a:rPr sz="1200" spc="-5" dirty="0">
                <a:latin typeface="Calibri"/>
                <a:cs typeface="Calibri"/>
              </a:rPr>
              <a:t>most frequently negatively influence the objectiveness </a:t>
            </a:r>
            <a:r>
              <a:rPr sz="1200" spc="-10" dirty="0">
                <a:latin typeface="Calibri"/>
                <a:cs typeface="Calibri"/>
              </a:rPr>
              <a:t>of </a:t>
            </a:r>
            <a:r>
              <a:rPr sz="1200" dirty="0">
                <a:latin typeface="Calibri"/>
                <a:cs typeface="Calibri"/>
              </a:rPr>
              <a:t>the </a:t>
            </a:r>
            <a:r>
              <a:rPr sz="1200" spc="-5" dirty="0">
                <a:latin typeface="Calibri"/>
                <a:cs typeface="Calibri"/>
              </a:rPr>
              <a:t>work  with their personal</a:t>
            </a:r>
            <a:r>
              <a:rPr sz="1200" dirty="0">
                <a:latin typeface="Calibri"/>
                <a:cs typeface="Calibri"/>
              </a:rPr>
              <a:t> </a:t>
            </a:r>
            <a:r>
              <a:rPr sz="1200" spc="-5" dirty="0">
                <a:latin typeface="Calibri"/>
                <a:cs typeface="Calibri"/>
              </a:rPr>
              <a:t>views.</a:t>
            </a:r>
            <a:endParaRPr sz="1200">
              <a:latin typeface="Calibri"/>
              <a:cs typeface="Calibri"/>
            </a:endParaRPr>
          </a:p>
          <a:p>
            <a:pPr marL="12700" marR="5080">
              <a:lnSpc>
                <a:spcPct val="101699"/>
              </a:lnSpc>
              <a:spcBef>
                <a:spcPts val="1005"/>
              </a:spcBef>
            </a:pPr>
            <a:r>
              <a:rPr sz="1200" spc="-5" dirty="0">
                <a:latin typeface="Calibri"/>
                <a:cs typeface="Calibri"/>
              </a:rPr>
              <a:t>Persuasive individuals often influence </a:t>
            </a:r>
            <a:r>
              <a:rPr sz="1200" spc="-10" dirty="0">
                <a:latin typeface="Calibri"/>
                <a:cs typeface="Calibri"/>
              </a:rPr>
              <a:t>on </a:t>
            </a:r>
            <a:r>
              <a:rPr sz="1200" dirty="0">
                <a:latin typeface="Calibri"/>
                <a:cs typeface="Calibri"/>
              </a:rPr>
              <a:t>the </a:t>
            </a:r>
            <a:r>
              <a:rPr sz="1200" spc="-5" dirty="0">
                <a:latin typeface="Calibri"/>
                <a:cs typeface="Calibri"/>
              </a:rPr>
              <a:t>decisions </a:t>
            </a:r>
            <a:r>
              <a:rPr sz="1200" spc="-10" dirty="0">
                <a:latin typeface="Calibri"/>
                <a:cs typeface="Calibri"/>
              </a:rPr>
              <a:t>of </a:t>
            </a:r>
            <a:r>
              <a:rPr sz="1200" spc="-5" dirty="0">
                <a:latin typeface="Calibri"/>
                <a:cs typeface="Calibri"/>
              </a:rPr>
              <a:t>others. Furthermore, </a:t>
            </a:r>
            <a:r>
              <a:rPr sz="1200" dirty="0">
                <a:latin typeface="Calibri"/>
                <a:cs typeface="Calibri"/>
              </a:rPr>
              <a:t>the </a:t>
            </a:r>
            <a:r>
              <a:rPr sz="1200" spc="-5" dirty="0">
                <a:latin typeface="Calibri"/>
                <a:cs typeface="Calibri"/>
              </a:rPr>
              <a:t>authorities  regularly influence on </a:t>
            </a:r>
            <a:r>
              <a:rPr sz="1200" spc="-10" dirty="0">
                <a:latin typeface="Calibri"/>
                <a:cs typeface="Calibri"/>
              </a:rPr>
              <a:t>the </a:t>
            </a:r>
            <a:r>
              <a:rPr sz="1200" spc="-5" dirty="0">
                <a:latin typeface="Calibri"/>
                <a:cs typeface="Calibri"/>
              </a:rPr>
              <a:t>group members with their incorrect conclusions. Delphi technique  eliminates </a:t>
            </a:r>
            <a:r>
              <a:rPr sz="1200" dirty="0">
                <a:latin typeface="Calibri"/>
                <a:cs typeface="Calibri"/>
              </a:rPr>
              <a:t>the </a:t>
            </a:r>
            <a:r>
              <a:rPr sz="1200" spc="-5" dirty="0">
                <a:latin typeface="Calibri"/>
                <a:cs typeface="Calibri"/>
              </a:rPr>
              <a:t>aforementioned problems </a:t>
            </a:r>
            <a:r>
              <a:rPr sz="1200" dirty="0">
                <a:latin typeface="Calibri"/>
                <a:cs typeface="Calibri"/>
              </a:rPr>
              <a:t>to </a:t>
            </a:r>
            <a:r>
              <a:rPr sz="1200" spc="-5" dirty="0">
                <a:latin typeface="Calibri"/>
                <a:cs typeface="Calibri"/>
              </a:rPr>
              <a:t>great extent. In some aspects, it </a:t>
            </a:r>
            <a:r>
              <a:rPr sz="1200" spc="-10" dirty="0">
                <a:latin typeface="Calibri"/>
                <a:cs typeface="Calibri"/>
              </a:rPr>
              <a:t>may </a:t>
            </a:r>
            <a:r>
              <a:rPr sz="1200" dirty="0">
                <a:latin typeface="Calibri"/>
                <a:cs typeface="Calibri"/>
              </a:rPr>
              <a:t>be  </a:t>
            </a:r>
            <a:r>
              <a:rPr sz="1200" spc="-5" dirty="0">
                <a:latin typeface="Calibri"/>
                <a:cs typeface="Calibri"/>
              </a:rPr>
              <a:t>compared to a difference between brainstorming and brain-writing. The latter eliminates the  influence of individuals’ opinion and</a:t>
            </a:r>
            <a:r>
              <a:rPr sz="1200" spc="5" dirty="0">
                <a:latin typeface="Calibri"/>
                <a:cs typeface="Calibri"/>
              </a:rPr>
              <a:t> </a:t>
            </a:r>
            <a:r>
              <a:rPr sz="1200" spc="-5" dirty="0">
                <a:latin typeface="Calibri"/>
                <a:cs typeface="Calibri"/>
              </a:rPr>
              <a:t>authority.</a:t>
            </a:r>
            <a:endParaRPr sz="1200">
              <a:latin typeface="Calibri"/>
              <a:cs typeface="Calibri"/>
            </a:endParaRPr>
          </a:p>
        </p:txBody>
      </p:sp>
      <p:sp>
        <p:nvSpPr>
          <p:cNvPr id="5" name="object 5"/>
          <p:cNvSpPr txBox="1"/>
          <p:nvPr/>
        </p:nvSpPr>
        <p:spPr>
          <a:xfrm>
            <a:off x="888421" y="4090218"/>
            <a:ext cx="5725160" cy="3348990"/>
          </a:xfrm>
          <a:prstGeom prst="rect">
            <a:avLst/>
          </a:prstGeom>
        </p:spPr>
        <p:txBody>
          <a:bodyPr vert="horz" wrap="square" lIns="0" tIns="85725" rIns="0" bIns="0" rtlCol="0">
            <a:spAutoFit/>
          </a:bodyPr>
          <a:lstStyle/>
          <a:p>
            <a:pPr marL="654050">
              <a:lnSpc>
                <a:spcPct val="100000"/>
              </a:lnSpc>
              <a:spcBef>
                <a:spcPts val="675"/>
              </a:spcBef>
            </a:pPr>
            <a:r>
              <a:rPr sz="1200" spc="-5" dirty="0">
                <a:latin typeface="Calibri"/>
                <a:cs typeface="Calibri"/>
              </a:rPr>
              <a:t>Delphi technique is composed of the following</a:t>
            </a:r>
            <a:r>
              <a:rPr sz="1200" spc="10" dirty="0">
                <a:latin typeface="Calibri"/>
                <a:cs typeface="Calibri"/>
              </a:rPr>
              <a:t> </a:t>
            </a:r>
            <a:r>
              <a:rPr sz="1200" spc="-5" dirty="0">
                <a:latin typeface="Calibri"/>
                <a:cs typeface="Calibri"/>
              </a:rPr>
              <a:t>phases: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first phase: problem description with a questionnaire being </a:t>
            </a:r>
            <a:r>
              <a:rPr sz="1200" spc="-10" dirty="0">
                <a:latin typeface="Calibri"/>
                <a:cs typeface="Calibri"/>
              </a:rPr>
              <a:t>sent </a:t>
            </a:r>
            <a:r>
              <a:rPr sz="1200" spc="-5" dirty="0">
                <a:latin typeface="Calibri"/>
                <a:cs typeface="Calibri"/>
              </a:rPr>
              <a:t>to all group</a:t>
            </a:r>
            <a:r>
              <a:rPr sz="1200" spc="190" dirty="0">
                <a:latin typeface="Calibri"/>
                <a:cs typeface="Calibri"/>
              </a:rPr>
              <a:t> </a:t>
            </a:r>
            <a:r>
              <a:rPr sz="1200" spc="-5" dirty="0">
                <a:latin typeface="Calibri"/>
                <a:cs typeface="Calibri"/>
              </a:rPr>
              <a:t>members;</a:t>
            </a:r>
            <a:endParaRPr sz="1200">
              <a:latin typeface="Calibri"/>
              <a:cs typeface="Calibri"/>
            </a:endParaRPr>
          </a:p>
          <a:p>
            <a:pPr marL="12700" marR="24130" indent="-635">
              <a:lnSpc>
                <a:spcPct val="101899"/>
              </a:lnSpc>
              <a:spcBef>
                <a:spcPts val="55"/>
              </a:spcBef>
              <a:buFont typeface="Symbol"/>
              <a:buChar char=""/>
              <a:tabLst>
                <a:tab pos="240665" algn="l"/>
                <a:tab pos="241300" algn="l"/>
              </a:tabLst>
            </a:pPr>
            <a:r>
              <a:rPr sz="1200" spc="-5" dirty="0">
                <a:latin typeface="Calibri"/>
                <a:cs typeface="Calibri"/>
              </a:rPr>
              <a:t>second phase: answers </a:t>
            </a:r>
            <a:r>
              <a:rPr sz="1200" spc="-10" dirty="0">
                <a:latin typeface="Calibri"/>
                <a:cs typeface="Calibri"/>
              </a:rPr>
              <a:t>are </a:t>
            </a:r>
            <a:r>
              <a:rPr sz="1200" spc="-5" dirty="0">
                <a:latin typeface="Calibri"/>
                <a:cs typeface="Calibri"/>
              </a:rPr>
              <a:t>analysed while the members </a:t>
            </a:r>
            <a:r>
              <a:rPr sz="1200" spc="-10" dirty="0">
                <a:latin typeface="Calibri"/>
                <a:cs typeface="Calibri"/>
              </a:rPr>
              <a:t>are </a:t>
            </a:r>
            <a:r>
              <a:rPr sz="1200" spc="-5" dirty="0">
                <a:latin typeface="Calibri"/>
                <a:cs typeface="Calibri"/>
              </a:rPr>
              <a:t>informed on all “average or  mean” answers and asked to reconsider the said answers. The members whose answers  exceptionally deviated </a:t>
            </a:r>
            <a:r>
              <a:rPr sz="1200" spc="-10" dirty="0">
                <a:latin typeface="Calibri"/>
                <a:cs typeface="Calibri"/>
              </a:rPr>
              <a:t>are </a:t>
            </a:r>
            <a:r>
              <a:rPr sz="1200" spc="-5" dirty="0">
                <a:latin typeface="Calibri"/>
                <a:cs typeface="Calibri"/>
              </a:rPr>
              <a:t>asked </a:t>
            </a:r>
            <a:r>
              <a:rPr sz="1200" dirty="0">
                <a:latin typeface="Calibri"/>
                <a:cs typeface="Calibri"/>
              </a:rPr>
              <a:t>to </a:t>
            </a:r>
            <a:r>
              <a:rPr sz="1200" spc="-5" dirty="0">
                <a:latin typeface="Calibri"/>
                <a:cs typeface="Calibri"/>
              </a:rPr>
              <a:t>explain their opinion (they might have additional  information or substantiated opinion, </a:t>
            </a:r>
            <a:r>
              <a:rPr sz="1200" spc="-10" dirty="0">
                <a:latin typeface="Calibri"/>
                <a:cs typeface="Calibri"/>
              </a:rPr>
              <a:t>or </a:t>
            </a:r>
            <a:r>
              <a:rPr sz="1200" spc="-5" dirty="0">
                <a:latin typeface="Calibri"/>
                <a:cs typeface="Calibri"/>
              </a:rPr>
              <a:t>just </a:t>
            </a:r>
            <a:r>
              <a:rPr sz="1200" spc="-10" dirty="0">
                <a:latin typeface="Calibri"/>
                <a:cs typeface="Calibri"/>
              </a:rPr>
              <a:t>an </a:t>
            </a:r>
            <a:r>
              <a:rPr sz="1200" spc="-5" dirty="0">
                <a:latin typeface="Calibri"/>
                <a:cs typeface="Calibri"/>
              </a:rPr>
              <a:t>inaccurate</a:t>
            </a:r>
            <a:r>
              <a:rPr sz="1200" spc="75" dirty="0">
                <a:latin typeface="Calibri"/>
                <a:cs typeface="Calibri"/>
              </a:rPr>
              <a:t> </a:t>
            </a:r>
            <a:r>
              <a:rPr sz="1200" spc="-5" dirty="0">
                <a:latin typeface="Calibri"/>
                <a:cs typeface="Calibri"/>
              </a:rPr>
              <a:t>opinion);</a:t>
            </a:r>
            <a:endParaRPr sz="1200">
              <a:latin typeface="Calibri"/>
              <a:cs typeface="Calibri"/>
            </a:endParaRPr>
          </a:p>
          <a:p>
            <a:pPr marL="12700" marR="5080">
              <a:lnSpc>
                <a:spcPct val="102099"/>
              </a:lnSpc>
              <a:spcBef>
                <a:spcPts val="55"/>
              </a:spcBef>
              <a:buFont typeface="Symbol"/>
              <a:buChar char=""/>
              <a:tabLst>
                <a:tab pos="240665" algn="l"/>
                <a:tab pos="241300" algn="l"/>
              </a:tabLst>
            </a:pPr>
            <a:r>
              <a:rPr sz="1200" spc="-5" dirty="0">
                <a:latin typeface="Calibri"/>
                <a:cs typeface="Calibri"/>
              </a:rPr>
              <a:t>third phase: answers analysis from the previous phase </a:t>
            </a:r>
            <a:r>
              <a:rPr sz="1200" dirty="0">
                <a:latin typeface="Calibri"/>
                <a:cs typeface="Calibri"/>
              </a:rPr>
              <a:t>together </a:t>
            </a:r>
            <a:r>
              <a:rPr sz="1200" spc="-5" dirty="0">
                <a:latin typeface="Calibri"/>
                <a:cs typeface="Calibri"/>
              </a:rPr>
              <a:t>with an explanation </a:t>
            </a:r>
            <a:r>
              <a:rPr sz="1200" spc="-10" dirty="0">
                <a:latin typeface="Calibri"/>
                <a:cs typeface="Calibri"/>
              </a:rPr>
              <a:t>of  </a:t>
            </a:r>
            <a:r>
              <a:rPr sz="1200" spc="-5" dirty="0">
                <a:latin typeface="Calibri"/>
                <a:cs typeface="Calibri"/>
              </a:rPr>
              <a:t>extreme standpoints are again sent </a:t>
            </a:r>
            <a:r>
              <a:rPr sz="1200" dirty="0">
                <a:latin typeface="Calibri"/>
                <a:cs typeface="Calibri"/>
              </a:rPr>
              <a:t>to </a:t>
            </a:r>
            <a:r>
              <a:rPr sz="1200" spc="-5" dirty="0">
                <a:latin typeface="Calibri"/>
                <a:cs typeface="Calibri"/>
              </a:rPr>
              <a:t>participants who are asked </a:t>
            </a:r>
            <a:r>
              <a:rPr sz="1200" dirty="0">
                <a:latin typeface="Calibri"/>
                <a:cs typeface="Calibri"/>
              </a:rPr>
              <a:t>to </a:t>
            </a:r>
            <a:r>
              <a:rPr sz="1200" spc="-5" dirty="0">
                <a:latin typeface="Calibri"/>
                <a:cs typeface="Calibri"/>
              </a:rPr>
              <a:t>reconsider and send </a:t>
            </a:r>
            <a:r>
              <a:rPr sz="1200" spc="-10" dirty="0">
                <a:latin typeface="Calibri"/>
                <a:cs typeface="Calibri"/>
              </a:rPr>
              <a:t>an  </a:t>
            </a:r>
            <a:r>
              <a:rPr sz="1200" spc="-5" dirty="0">
                <a:latin typeface="Calibri"/>
                <a:cs typeface="Calibri"/>
              </a:rPr>
              <a:t>answer.</a:t>
            </a:r>
            <a:endParaRPr sz="1200">
              <a:latin typeface="Calibri"/>
              <a:cs typeface="Calibri"/>
            </a:endParaRPr>
          </a:p>
          <a:p>
            <a:pPr marL="12700">
              <a:lnSpc>
                <a:spcPct val="100000"/>
              </a:lnSpc>
              <a:spcBef>
                <a:spcPts val="530"/>
              </a:spcBef>
            </a:pPr>
            <a:r>
              <a:rPr sz="1200" spc="-5" dirty="0">
                <a:latin typeface="Calibri"/>
                <a:cs typeface="Calibri"/>
              </a:rPr>
              <a:t>If the answers remain inconsistent, the </a:t>
            </a:r>
            <a:r>
              <a:rPr sz="1200" dirty="0">
                <a:latin typeface="Calibri"/>
                <a:cs typeface="Calibri"/>
              </a:rPr>
              <a:t>phases </a:t>
            </a:r>
            <a:r>
              <a:rPr sz="1200" spc="-10" dirty="0">
                <a:latin typeface="Calibri"/>
                <a:cs typeface="Calibri"/>
              </a:rPr>
              <a:t>may </a:t>
            </a:r>
            <a:r>
              <a:rPr sz="1200" dirty="0">
                <a:latin typeface="Calibri"/>
                <a:cs typeface="Calibri"/>
              </a:rPr>
              <a:t>be</a:t>
            </a:r>
            <a:r>
              <a:rPr sz="1200" spc="60" dirty="0">
                <a:latin typeface="Calibri"/>
                <a:cs typeface="Calibri"/>
              </a:rPr>
              <a:t> </a:t>
            </a:r>
            <a:r>
              <a:rPr sz="1200" spc="-5" dirty="0">
                <a:latin typeface="Calibri"/>
                <a:cs typeface="Calibri"/>
              </a:rPr>
              <a:t>repeated.</a:t>
            </a:r>
            <a:endParaRPr sz="1200">
              <a:latin typeface="Calibri"/>
              <a:cs typeface="Calibri"/>
            </a:endParaRPr>
          </a:p>
          <a:p>
            <a:pPr marL="12700" marR="93980">
              <a:lnSpc>
                <a:spcPct val="101699"/>
              </a:lnSpc>
              <a:spcBef>
                <a:spcPts val="995"/>
              </a:spcBef>
            </a:pPr>
            <a:r>
              <a:rPr sz="1200" spc="-5" dirty="0">
                <a:latin typeface="Calibri"/>
                <a:cs typeface="Calibri"/>
              </a:rPr>
              <a:t>The technique proves </a:t>
            </a:r>
            <a:r>
              <a:rPr sz="1200" dirty="0">
                <a:latin typeface="Calibri"/>
                <a:cs typeface="Calibri"/>
              </a:rPr>
              <a:t>to be </a:t>
            </a:r>
            <a:r>
              <a:rPr sz="1200" spc="-5" dirty="0">
                <a:latin typeface="Calibri"/>
                <a:cs typeface="Calibri"/>
              </a:rPr>
              <a:t>one of the most </a:t>
            </a:r>
            <a:r>
              <a:rPr sz="1200" spc="-10" dirty="0">
                <a:latin typeface="Calibri"/>
                <a:cs typeface="Calibri"/>
              </a:rPr>
              <a:t>widely </a:t>
            </a:r>
            <a:r>
              <a:rPr sz="1200" spc="-5" dirty="0">
                <a:latin typeface="Calibri"/>
                <a:cs typeface="Calibri"/>
              </a:rPr>
              <a:t>spread techniques of forecasting and is  </a:t>
            </a:r>
            <a:r>
              <a:rPr sz="1200" dirty="0">
                <a:latin typeface="Calibri"/>
                <a:cs typeface="Calibri"/>
              </a:rPr>
              <a:t>thus </a:t>
            </a:r>
            <a:r>
              <a:rPr sz="1200" spc="-5" dirty="0">
                <a:latin typeface="Calibri"/>
                <a:cs typeface="Calibri"/>
              </a:rPr>
              <a:t>appropriate for assessing inventive and development solutions where </a:t>
            </a:r>
            <a:r>
              <a:rPr sz="1200" dirty="0">
                <a:latin typeface="Calibri"/>
                <a:cs typeface="Calibri"/>
              </a:rPr>
              <a:t>the </a:t>
            </a:r>
            <a:r>
              <a:rPr sz="1200" spc="-5" dirty="0">
                <a:latin typeface="Calibri"/>
                <a:cs typeface="Calibri"/>
              </a:rPr>
              <a:t>effects of  </a:t>
            </a:r>
            <a:r>
              <a:rPr sz="1200" dirty="0">
                <a:latin typeface="Calibri"/>
                <a:cs typeface="Calibri"/>
              </a:rPr>
              <a:t>eventual </a:t>
            </a:r>
            <a:r>
              <a:rPr sz="1200" spc="-5" dirty="0">
                <a:latin typeface="Calibri"/>
                <a:cs typeface="Calibri"/>
              </a:rPr>
              <a:t>innovation shall </a:t>
            </a:r>
            <a:r>
              <a:rPr sz="1200" dirty="0">
                <a:latin typeface="Calibri"/>
                <a:cs typeface="Calibri"/>
              </a:rPr>
              <a:t>be </a:t>
            </a:r>
            <a:r>
              <a:rPr sz="1200" spc="-5" dirty="0">
                <a:latin typeface="Calibri"/>
                <a:cs typeface="Calibri"/>
              </a:rPr>
              <a:t>long-term and hard to forecast (for example potential market  successfulness of mobile telephone sets with a possibility </a:t>
            </a:r>
            <a:r>
              <a:rPr sz="1200" spc="-10" dirty="0">
                <a:latin typeface="Calibri"/>
                <a:cs typeface="Calibri"/>
              </a:rPr>
              <a:t>of </a:t>
            </a:r>
            <a:r>
              <a:rPr sz="1200" spc="-5" dirty="0">
                <a:latin typeface="Calibri"/>
                <a:cs typeface="Calibri"/>
              </a:rPr>
              <a:t>picture transmission). Like in  brainstorming, we </a:t>
            </a:r>
            <a:r>
              <a:rPr sz="1200" dirty="0">
                <a:latin typeface="Calibri"/>
                <a:cs typeface="Calibri"/>
              </a:rPr>
              <a:t>need to be </a:t>
            </a:r>
            <a:r>
              <a:rPr sz="1200" spc="-5" dirty="0">
                <a:latin typeface="Calibri"/>
                <a:cs typeface="Calibri"/>
              </a:rPr>
              <a:t>careful when selecting group members and questions (Likar,  </a:t>
            </a:r>
            <a:r>
              <a:rPr sz="1200" dirty="0">
                <a:latin typeface="Calibri"/>
                <a:cs typeface="Calibri"/>
              </a:rPr>
              <a:t>2001).</a:t>
            </a:r>
            <a:endParaRPr sz="1200">
              <a:latin typeface="Calibri"/>
              <a:cs typeface="Calibri"/>
            </a:endParaRPr>
          </a:p>
        </p:txBody>
      </p:sp>
      <p:sp>
        <p:nvSpPr>
          <p:cNvPr id="6" name="object 6"/>
          <p:cNvSpPr/>
          <p:nvPr/>
        </p:nvSpPr>
        <p:spPr>
          <a:xfrm>
            <a:off x="986843" y="1416705"/>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96368" y="3807662"/>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86843" y="7650855"/>
            <a:ext cx="438113" cy="43811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119</a:t>
            </a:r>
            <a:endParaRPr sz="1000">
              <a:latin typeface="Calibri"/>
              <a:cs typeface="Calibri"/>
            </a:endParaRPr>
          </a:p>
        </p:txBody>
      </p:sp>
      <p:sp>
        <p:nvSpPr>
          <p:cNvPr id="3" name="object 3"/>
          <p:cNvSpPr txBox="1"/>
          <p:nvPr/>
        </p:nvSpPr>
        <p:spPr>
          <a:xfrm>
            <a:off x="816726" y="570066"/>
            <a:ext cx="5837555" cy="475488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67335">
              <a:lnSpc>
                <a:spcPct val="101699"/>
              </a:lnSpc>
            </a:pPr>
            <a:r>
              <a:rPr sz="1200" i="1" spc="-5" dirty="0">
                <a:latin typeface="Calibri"/>
                <a:cs typeface="Calibri"/>
              </a:rPr>
              <a:t>The management decided </a:t>
            </a:r>
            <a:r>
              <a:rPr sz="1200" i="1" dirty="0">
                <a:latin typeface="Calibri"/>
                <a:cs typeface="Calibri"/>
              </a:rPr>
              <a:t>to </a:t>
            </a:r>
            <a:r>
              <a:rPr sz="1200" i="1" spc="-5" dirty="0">
                <a:latin typeface="Calibri"/>
                <a:cs typeface="Calibri"/>
              </a:rPr>
              <a:t>implement this strategy by increasing the company’s leading  market share with aggressive introduction of new products </a:t>
            </a:r>
            <a:r>
              <a:rPr sz="1200" i="1" spc="-10" dirty="0">
                <a:latin typeface="Calibri"/>
                <a:cs typeface="Calibri"/>
              </a:rPr>
              <a:t>and </a:t>
            </a:r>
            <a:r>
              <a:rPr sz="1200" i="1" spc="-5" dirty="0">
                <a:latin typeface="Calibri"/>
                <a:cs typeface="Calibri"/>
              </a:rPr>
              <a:t>their focused marketing.  Exploiting the strong brand visibility from </a:t>
            </a:r>
            <a:r>
              <a:rPr sz="1200" i="1" dirty="0">
                <a:latin typeface="Calibri"/>
                <a:cs typeface="Calibri"/>
              </a:rPr>
              <a:t>its </a:t>
            </a:r>
            <a:r>
              <a:rPr sz="1200" i="1" spc="-5" dirty="0">
                <a:latin typeface="Calibri"/>
                <a:cs typeface="Calibri"/>
              </a:rPr>
              <a:t>core business—processed meat—that the  company enjoyed in </a:t>
            </a:r>
            <a:r>
              <a:rPr sz="1200" i="1" dirty="0">
                <a:latin typeface="Calibri"/>
                <a:cs typeface="Calibri"/>
              </a:rPr>
              <a:t>Greece, </a:t>
            </a:r>
            <a:r>
              <a:rPr sz="1200" i="1" spc="-5" dirty="0">
                <a:latin typeface="Calibri"/>
                <a:cs typeface="Calibri"/>
              </a:rPr>
              <a:t>Nikas started entering new niches in the Greek food </a:t>
            </a:r>
            <a:r>
              <a:rPr sz="1200" i="1" dirty="0">
                <a:latin typeface="Calibri"/>
                <a:cs typeface="Calibri"/>
              </a:rPr>
              <a:t>sector </a:t>
            </a:r>
            <a:r>
              <a:rPr sz="1200" i="1" spc="-5" dirty="0">
                <a:latin typeface="Calibri"/>
                <a:cs typeface="Calibri"/>
              </a:rPr>
              <a:t>by  launching new products such as frozen foods (pizza), cheese products </a:t>
            </a:r>
            <a:r>
              <a:rPr sz="1200" i="1" spc="-10" dirty="0">
                <a:latin typeface="Calibri"/>
                <a:cs typeface="Calibri"/>
              </a:rPr>
              <a:t>and </a:t>
            </a:r>
            <a:r>
              <a:rPr sz="1200" i="1" spc="-5" dirty="0">
                <a:latin typeface="Calibri"/>
                <a:cs typeface="Calibri"/>
              </a:rPr>
              <a:t>fresh</a:t>
            </a:r>
            <a:r>
              <a:rPr sz="1200" i="1" spc="145" dirty="0">
                <a:latin typeface="Calibri"/>
                <a:cs typeface="Calibri"/>
              </a:rPr>
              <a:t> </a:t>
            </a:r>
            <a:r>
              <a:rPr sz="1200" i="1" spc="-5" dirty="0">
                <a:latin typeface="Calibri"/>
                <a:cs typeface="Calibri"/>
              </a:rPr>
              <a:t>meat.</a:t>
            </a:r>
            <a:endParaRPr sz="1200">
              <a:latin typeface="Calibri"/>
              <a:cs typeface="Calibri"/>
            </a:endParaRPr>
          </a:p>
          <a:p>
            <a:pPr marL="12700" marR="59055">
              <a:lnSpc>
                <a:spcPct val="101699"/>
              </a:lnSpc>
              <a:spcBef>
                <a:spcPts val="505"/>
              </a:spcBef>
            </a:pPr>
            <a:r>
              <a:rPr sz="1200" i="1" spc="-5" dirty="0">
                <a:latin typeface="Calibri"/>
                <a:cs typeface="Calibri"/>
              </a:rPr>
              <a:t>Within these efforts, Nikas developed a modern Parizaki with good taste &amp; high quality  standards. It is addressed at young people and company’s expectation is to become young  people’s favourite. The new product </a:t>
            </a:r>
            <a:r>
              <a:rPr sz="1200" i="1" spc="-10" dirty="0">
                <a:latin typeface="Calibri"/>
                <a:cs typeface="Calibri"/>
              </a:rPr>
              <a:t>was </a:t>
            </a:r>
            <a:r>
              <a:rPr sz="1200" i="1" spc="-5" dirty="0">
                <a:latin typeface="Calibri"/>
                <a:cs typeface="Calibri"/>
              </a:rPr>
              <a:t>launched </a:t>
            </a:r>
            <a:r>
              <a:rPr sz="1200" i="1" dirty="0">
                <a:latin typeface="Calibri"/>
                <a:cs typeface="Calibri"/>
              </a:rPr>
              <a:t>to </a:t>
            </a:r>
            <a:r>
              <a:rPr sz="1200" i="1" spc="-5" dirty="0">
                <a:latin typeface="Calibri"/>
                <a:cs typeface="Calibri"/>
              </a:rPr>
              <a:t>the market on Mid September 2005 </a:t>
            </a:r>
            <a:r>
              <a:rPr sz="1200" i="1" spc="-10" dirty="0">
                <a:latin typeface="Calibri"/>
                <a:cs typeface="Calibri"/>
              </a:rPr>
              <a:t>and  </a:t>
            </a:r>
            <a:r>
              <a:rPr sz="1200" i="1" spc="-5" dirty="0">
                <a:latin typeface="Calibri"/>
                <a:cs typeface="Calibri"/>
              </a:rPr>
              <a:t>gained market leadership in less than 6</a:t>
            </a:r>
            <a:r>
              <a:rPr sz="1200" i="1" spc="55" dirty="0">
                <a:latin typeface="Calibri"/>
                <a:cs typeface="Calibri"/>
              </a:rPr>
              <a:t> </a:t>
            </a:r>
            <a:r>
              <a:rPr sz="1200" i="1" spc="-5" dirty="0">
                <a:latin typeface="Calibri"/>
                <a:cs typeface="Calibri"/>
              </a:rPr>
              <a:t>months.</a:t>
            </a:r>
            <a:endParaRPr sz="1200">
              <a:latin typeface="Calibri"/>
              <a:cs typeface="Calibri"/>
            </a:endParaRPr>
          </a:p>
          <a:p>
            <a:pPr marL="12700" marR="12700">
              <a:lnSpc>
                <a:spcPct val="101699"/>
              </a:lnSpc>
              <a:spcBef>
                <a:spcPts val="500"/>
              </a:spcBef>
            </a:pPr>
            <a:r>
              <a:rPr sz="1200" i="1" spc="-5" dirty="0">
                <a:latin typeface="Calibri"/>
                <a:cs typeface="Calibri"/>
              </a:rPr>
              <a:t>For the 2005 nine month period, Nikas' consolidated turnover increased by 7.8 % compared </a:t>
            </a:r>
            <a:r>
              <a:rPr sz="1200" i="1" dirty="0">
                <a:latin typeface="Calibri"/>
                <a:cs typeface="Calibri"/>
              </a:rPr>
              <a:t>to  </a:t>
            </a:r>
            <a:r>
              <a:rPr sz="1200" i="1" spc="-5" dirty="0">
                <a:latin typeface="Calibri"/>
                <a:cs typeface="Calibri"/>
              </a:rPr>
              <a:t>the corresponding period of 2004, mainly </a:t>
            </a:r>
            <a:r>
              <a:rPr sz="1200" i="1" spc="-10" dirty="0">
                <a:latin typeface="Calibri"/>
                <a:cs typeface="Calibri"/>
              </a:rPr>
              <a:t>due </a:t>
            </a:r>
            <a:r>
              <a:rPr sz="1200" i="1" dirty="0">
                <a:latin typeface="Calibri"/>
                <a:cs typeface="Calibri"/>
              </a:rPr>
              <a:t>to </a:t>
            </a:r>
            <a:r>
              <a:rPr sz="1200" i="1" spc="-10" dirty="0">
                <a:latin typeface="Calibri"/>
                <a:cs typeface="Calibri"/>
              </a:rPr>
              <a:t>the </a:t>
            </a:r>
            <a:r>
              <a:rPr sz="1200" i="1" spc="-5" dirty="0">
                <a:latin typeface="Calibri"/>
                <a:cs typeface="Calibri"/>
              </a:rPr>
              <a:t>introduction of new products such as "Sto  Piato", Parizaki "Filaraki", pizza </a:t>
            </a:r>
            <a:r>
              <a:rPr sz="1200" i="1" spc="-10" dirty="0">
                <a:latin typeface="Calibri"/>
                <a:cs typeface="Calibri"/>
              </a:rPr>
              <a:t>and </a:t>
            </a:r>
            <a:r>
              <a:rPr sz="1200" i="1" spc="-5" dirty="0">
                <a:latin typeface="Calibri"/>
                <a:cs typeface="Calibri"/>
              </a:rPr>
              <a:t>cheese "Ek Domokou". Currently, as much as </a:t>
            </a:r>
            <a:r>
              <a:rPr sz="1200" i="1" dirty="0">
                <a:latin typeface="Calibri"/>
                <a:cs typeface="Calibri"/>
              </a:rPr>
              <a:t>32 </a:t>
            </a:r>
            <a:r>
              <a:rPr sz="1200" i="1" spc="-5" dirty="0">
                <a:latin typeface="Calibri"/>
                <a:cs typeface="Calibri"/>
              </a:rPr>
              <a:t>% of the  company’s sales derive </a:t>
            </a:r>
            <a:r>
              <a:rPr sz="1200" i="1" spc="-10" dirty="0">
                <a:latin typeface="Calibri"/>
                <a:cs typeface="Calibri"/>
              </a:rPr>
              <a:t>from </a:t>
            </a:r>
            <a:r>
              <a:rPr sz="1200" i="1" spc="-5" dirty="0">
                <a:latin typeface="Calibri"/>
                <a:cs typeface="Calibri"/>
              </a:rPr>
              <a:t>these products, something hardly imaginable </a:t>
            </a:r>
            <a:r>
              <a:rPr sz="1200" i="1" dirty="0">
                <a:latin typeface="Calibri"/>
                <a:cs typeface="Calibri"/>
              </a:rPr>
              <a:t>in </a:t>
            </a:r>
            <a:r>
              <a:rPr sz="1200" i="1" spc="-5" dirty="0">
                <a:latin typeface="Calibri"/>
                <a:cs typeface="Calibri"/>
              </a:rPr>
              <a:t>a traditional  industry of food</a:t>
            </a:r>
            <a:r>
              <a:rPr sz="1200" i="1" spc="20" dirty="0">
                <a:latin typeface="Calibri"/>
                <a:cs typeface="Calibri"/>
              </a:rPr>
              <a:t> </a:t>
            </a:r>
            <a:r>
              <a:rPr sz="1200" i="1" spc="-5" dirty="0">
                <a:latin typeface="Calibri"/>
                <a:cs typeface="Calibri"/>
              </a:rPr>
              <a:t>products.</a:t>
            </a:r>
            <a:endParaRPr sz="1200">
              <a:latin typeface="Calibri"/>
              <a:cs typeface="Calibri"/>
            </a:endParaRPr>
          </a:p>
          <a:p>
            <a:pPr marL="12700" marR="48895">
              <a:lnSpc>
                <a:spcPct val="101699"/>
              </a:lnSpc>
              <a:spcBef>
                <a:spcPts val="505"/>
              </a:spcBef>
            </a:pPr>
            <a:r>
              <a:rPr sz="1200" i="1" spc="-5" dirty="0">
                <a:latin typeface="Calibri"/>
                <a:cs typeface="Calibri"/>
              </a:rPr>
              <a:t>So, the managements’ efforts proved </a:t>
            </a:r>
            <a:r>
              <a:rPr sz="1200" i="1" dirty="0">
                <a:latin typeface="Calibri"/>
                <a:cs typeface="Calibri"/>
              </a:rPr>
              <a:t>to </a:t>
            </a:r>
            <a:r>
              <a:rPr sz="1200" i="1" spc="-5" dirty="0">
                <a:latin typeface="Calibri"/>
                <a:cs typeface="Calibri"/>
              </a:rPr>
              <a:t>be successful </a:t>
            </a:r>
            <a:r>
              <a:rPr sz="1200" i="1" spc="-10" dirty="0">
                <a:latin typeface="Calibri"/>
                <a:cs typeface="Calibri"/>
              </a:rPr>
              <a:t>and </a:t>
            </a:r>
            <a:r>
              <a:rPr sz="1200" i="1" spc="-5" dirty="0">
                <a:latin typeface="Calibri"/>
                <a:cs typeface="Calibri"/>
              </a:rPr>
              <a:t>Nikas today </a:t>
            </a:r>
            <a:r>
              <a:rPr sz="1200" i="1" spc="-10" dirty="0">
                <a:latin typeface="Calibri"/>
                <a:cs typeface="Calibri"/>
              </a:rPr>
              <a:t>has </a:t>
            </a:r>
            <a:r>
              <a:rPr sz="1200" i="1" spc="-5" dirty="0">
                <a:latin typeface="Calibri"/>
                <a:cs typeface="Calibri"/>
              </a:rPr>
              <a:t>been transformed  into a corporate </a:t>
            </a:r>
            <a:r>
              <a:rPr sz="1200" i="1" dirty="0">
                <a:latin typeface="Calibri"/>
                <a:cs typeface="Calibri"/>
              </a:rPr>
              <a:t>entity </a:t>
            </a:r>
            <a:r>
              <a:rPr sz="1200" i="1" spc="-5" dirty="0">
                <a:latin typeface="Calibri"/>
                <a:cs typeface="Calibri"/>
              </a:rPr>
              <a:t>with an international orientation </a:t>
            </a:r>
            <a:r>
              <a:rPr sz="1200" i="1" spc="-10" dirty="0">
                <a:latin typeface="Calibri"/>
                <a:cs typeface="Calibri"/>
              </a:rPr>
              <a:t>and </a:t>
            </a:r>
            <a:r>
              <a:rPr sz="1200" i="1" spc="-5" dirty="0">
                <a:latin typeface="Calibri"/>
                <a:cs typeface="Calibri"/>
              </a:rPr>
              <a:t>is </a:t>
            </a:r>
            <a:r>
              <a:rPr sz="1200" i="1" dirty="0">
                <a:latin typeface="Calibri"/>
                <a:cs typeface="Calibri"/>
              </a:rPr>
              <a:t>set to </a:t>
            </a:r>
            <a:r>
              <a:rPr sz="1200" i="1" spc="-5" dirty="0">
                <a:latin typeface="Calibri"/>
                <a:cs typeface="Calibri"/>
              </a:rPr>
              <a:t>become a dominant  player in South Eastern Europe. Nikas' goals for the next years </a:t>
            </a:r>
            <a:r>
              <a:rPr sz="1200" i="1" spc="-10" dirty="0">
                <a:latin typeface="Calibri"/>
                <a:cs typeface="Calibri"/>
              </a:rPr>
              <a:t>are </a:t>
            </a:r>
            <a:r>
              <a:rPr sz="1200" i="1" dirty="0">
                <a:latin typeface="Calibri"/>
                <a:cs typeface="Calibri"/>
              </a:rPr>
              <a:t>set </a:t>
            </a:r>
            <a:r>
              <a:rPr sz="1200" i="1" spc="-5" dirty="0">
                <a:latin typeface="Calibri"/>
                <a:cs typeface="Calibri"/>
              </a:rPr>
              <a:t>on achieving organic  sales growth of more than </a:t>
            </a:r>
            <a:r>
              <a:rPr sz="1200" i="1" dirty="0">
                <a:latin typeface="Calibri"/>
                <a:cs typeface="Calibri"/>
              </a:rPr>
              <a:t>10 </a:t>
            </a:r>
            <a:r>
              <a:rPr sz="1200" i="1" spc="-5" dirty="0">
                <a:latin typeface="Calibri"/>
                <a:cs typeface="Calibri"/>
              </a:rPr>
              <a:t>% annually through constantly offering innovative products </a:t>
            </a:r>
            <a:r>
              <a:rPr sz="1200" i="1" spc="-10" dirty="0">
                <a:latin typeface="Calibri"/>
                <a:cs typeface="Calibri"/>
              </a:rPr>
              <a:t>and  </a:t>
            </a:r>
            <a:r>
              <a:rPr sz="1200" i="1" spc="-5" dirty="0">
                <a:latin typeface="Calibri"/>
                <a:cs typeface="Calibri"/>
              </a:rPr>
              <a:t>strong support of the Nikas brand</a:t>
            </a:r>
            <a:r>
              <a:rPr sz="1200" i="1" spc="55" dirty="0">
                <a:latin typeface="Calibri"/>
                <a:cs typeface="Calibri"/>
              </a:rPr>
              <a:t> </a:t>
            </a:r>
            <a:r>
              <a:rPr sz="1200" i="1" spc="-5" dirty="0">
                <a:latin typeface="Calibri"/>
                <a:cs typeface="Calibri"/>
              </a:rPr>
              <a:t>name.</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950">
              <a:latin typeface="Calibri"/>
              <a:cs typeface="Calibri"/>
            </a:endParaRPr>
          </a:p>
          <a:p>
            <a:pPr marL="12700">
              <a:lnSpc>
                <a:spcPct val="100000"/>
              </a:lnSpc>
            </a:pPr>
            <a:r>
              <a:rPr sz="1400" b="1" spc="-5" dirty="0">
                <a:latin typeface="Calibri"/>
                <a:cs typeface="Calibri"/>
              </a:rPr>
              <a:t>8.7 </a:t>
            </a:r>
            <a:r>
              <a:rPr sz="1400" b="1" dirty="0">
                <a:latin typeface="Calibri"/>
                <a:cs typeface="Calibri"/>
              </a:rPr>
              <a:t>Other</a:t>
            </a:r>
            <a:r>
              <a:rPr sz="1400" b="1" spc="-10" dirty="0">
                <a:latin typeface="Calibri"/>
                <a:cs typeface="Calibri"/>
              </a:rPr>
              <a:t> </a:t>
            </a:r>
            <a:r>
              <a:rPr sz="1400" b="1" spc="-5" dirty="0">
                <a:latin typeface="Calibri"/>
                <a:cs typeface="Calibri"/>
              </a:rPr>
              <a:t>methods</a:t>
            </a:r>
            <a:endParaRPr sz="1400">
              <a:latin typeface="Calibri"/>
              <a:cs typeface="Calibri"/>
            </a:endParaRPr>
          </a:p>
        </p:txBody>
      </p:sp>
      <p:sp>
        <p:nvSpPr>
          <p:cNvPr id="4" name="object 4"/>
          <p:cNvSpPr txBox="1"/>
          <p:nvPr/>
        </p:nvSpPr>
        <p:spPr>
          <a:xfrm>
            <a:off x="816794" y="5803038"/>
            <a:ext cx="5808980" cy="3249930"/>
          </a:xfrm>
          <a:prstGeom prst="rect">
            <a:avLst/>
          </a:prstGeom>
        </p:spPr>
        <p:txBody>
          <a:bodyPr vert="horz" wrap="square" lIns="0" tIns="9525" rIns="0" bIns="0" rtlCol="0">
            <a:spAutoFit/>
          </a:bodyPr>
          <a:lstStyle/>
          <a:p>
            <a:pPr marL="12700" marR="171450" indent="641350">
              <a:lnSpc>
                <a:spcPct val="101699"/>
              </a:lnSpc>
              <a:spcBef>
                <a:spcPts val="75"/>
              </a:spcBef>
            </a:pPr>
            <a:r>
              <a:rPr sz="1200" spc="-5" dirty="0">
                <a:latin typeface="Calibri"/>
                <a:cs typeface="Calibri"/>
              </a:rPr>
              <a:t>Beside </a:t>
            </a:r>
            <a:r>
              <a:rPr sz="1200" dirty="0">
                <a:latin typeface="Calibri"/>
                <a:cs typeface="Calibri"/>
              </a:rPr>
              <a:t>the </a:t>
            </a:r>
            <a:r>
              <a:rPr sz="1200" spc="-5" dirty="0">
                <a:latin typeface="Calibri"/>
                <a:cs typeface="Calibri"/>
              </a:rPr>
              <a:t>aforementioned methods </a:t>
            </a:r>
            <a:r>
              <a:rPr sz="1200" spc="-10" dirty="0">
                <a:latin typeface="Calibri"/>
                <a:cs typeface="Calibri"/>
              </a:rPr>
              <a:t>of </a:t>
            </a:r>
            <a:r>
              <a:rPr sz="1200" spc="-5" dirty="0">
                <a:latin typeface="Calibri"/>
                <a:cs typeface="Calibri"/>
              </a:rPr>
              <a:t>assessment and selection </a:t>
            </a:r>
            <a:r>
              <a:rPr sz="1200" spc="-10" dirty="0">
                <a:latin typeface="Calibri"/>
                <a:cs typeface="Calibri"/>
              </a:rPr>
              <a:t>of </a:t>
            </a:r>
            <a:r>
              <a:rPr sz="1200" spc="-5" dirty="0">
                <a:latin typeface="Calibri"/>
                <a:cs typeface="Calibri"/>
              </a:rPr>
              <a:t>ideas, there  are also many others, </a:t>
            </a:r>
            <a:r>
              <a:rPr sz="1200" dirty="0">
                <a:latin typeface="Calibri"/>
                <a:cs typeface="Calibri"/>
              </a:rPr>
              <a:t>for</a:t>
            </a:r>
            <a:r>
              <a:rPr sz="1200" spc="-5" dirty="0">
                <a:latin typeface="Calibri"/>
                <a:cs typeface="Calibri"/>
              </a:rPr>
              <a:t> example:</a:t>
            </a:r>
            <a:endParaRPr sz="1200" dirty="0">
              <a:latin typeface="Calibri"/>
              <a:cs typeface="Calibri"/>
            </a:endParaRPr>
          </a:p>
          <a:p>
            <a:pPr marL="12700" marR="519430">
              <a:lnSpc>
                <a:spcPct val="102499"/>
              </a:lnSpc>
              <a:spcBef>
                <a:spcPts val="45"/>
              </a:spcBef>
              <a:buFont typeface="Symbol"/>
              <a:buChar char=""/>
              <a:tabLst>
                <a:tab pos="240665" algn="l"/>
                <a:tab pos="241300" algn="l"/>
              </a:tabLst>
            </a:pPr>
            <a:r>
              <a:rPr sz="1200" spc="-5" dirty="0">
                <a:latin typeface="Calibri"/>
                <a:cs typeface="Calibri"/>
              </a:rPr>
              <a:t>methods </a:t>
            </a:r>
            <a:r>
              <a:rPr sz="1200" dirty="0">
                <a:latin typeface="Calibri"/>
                <a:cs typeface="Calibri"/>
              </a:rPr>
              <a:t>for </a:t>
            </a:r>
            <a:r>
              <a:rPr sz="1200" spc="-5" dirty="0">
                <a:latin typeface="Calibri"/>
                <a:cs typeface="Calibri"/>
              </a:rPr>
              <a:t>exact simulation of business processes (also in the form of computer  programmes),</a:t>
            </a:r>
            <a:endParaRPr sz="1200" dirty="0">
              <a:latin typeface="Calibri"/>
              <a:cs typeface="Calibri"/>
            </a:endParaRPr>
          </a:p>
          <a:p>
            <a:pPr marL="12700" marR="5080">
              <a:lnSpc>
                <a:spcPct val="101699"/>
              </a:lnSpc>
              <a:spcBef>
                <a:spcPts val="60"/>
              </a:spcBef>
              <a:buFont typeface="Symbol"/>
              <a:buChar char=""/>
              <a:tabLst>
                <a:tab pos="240665" algn="l"/>
                <a:tab pos="241300" algn="l"/>
              </a:tabLst>
            </a:pPr>
            <a:r>
              <a:rPr sz="1200" spc="-5" dirty="0">
                <a:latin typeface="Calibri"/>
                <a:cs typeface="Calibri"/>
              </a:rPr>
              <a:t>SWOT (Strengths, Weaknesses, Opportunities, Threats) analysis – see detailed description  in Chapter 3 “Need analysis tools supporting</a:t>
            </a:r>
            <a:r>
              <a:rPr sz="1200" spc="10" dirty="0">
                <a:latin typeface="Calibri"/>
                <a:cs typeface="Calibri"/>
              </a:rPr>
              <a:t> </a:t>
            </a:r>
            <a:r>
              <a:rPr sz="1200" spc="-5" dirty="0">
                <a:latin typeface="Calibri"/>
                <a:cs typeface="Calibri"/>
              </a:rPr>
              <a:t>innovation”,</a:t>
            </a:r>
            <a:endParaRPr sz="1200" dirty="0">
              <a:latin typeface="Calibri"/>
              <a:cs typeface="Calibri"/>
            </a:endParaRPr>
          </a:p>
          <a:p>
            <a:pPr marL="12700" marR="433070">
              <a:lnSpc>
                <a:spcPct val="102499"/>
              </a:lnSpc>
              <a:spcBef>
                <a:spcPts val="50"/>
              </a:spcBef>
              <a:buFont typeface="Symbol"/>
              <a:buChar char=""/>
              <a:tabLst>
                <a:tab pos="240665" algn="l"/>
                <a:tab pos="241300" algn="l"/>
              </a:tabLst>
            </a:pPr>
            <a:r>
              <a:rPr sz="1200" spc="-5" dirty="0">
                <a:latin typeface="Calibri"/>
                <a:cs typeface="Calibri"/>
              </a:rPr>
              <a:t>comparative method with a help </a:t>
            </a:r>
            <a:r>
              <a:rPr sz="1200" spc="-10" dirty="0">
                <a:latin typeface="Calibri"/>
                <a:cs typeface="Calibri"/>
              </a:rPr>
              <a:t>of </a:t>
            </a:r>
            <a:r>
              <a:rPr sz="1200" spc="-5" dirty="0">
                <a:latin typeface="Calibri"/>
                <a:cs typeface="Calibri"/>
              </a:rPr>
              <a:t>matrix or a method of comparing </a:t>
            </a:r>
            <a:r>
              <a:rPr sz="1200" spc="-10" dirty="0">
                <a:latin typeface="Calibri"/>
                <a:cs typeface="Calibri"/>
              </a:rPr>
              <a:t>in </a:t>
            </a:r>
            <a:r>
              <a:rPr sz="1200" spc="-5" dirty="0">
                <a:latin typeface="Calibri"/>
                <a:cs typeface="Calibri"/>
              </a:rPr>
              <a:t>pairs (non-  numerical method </a:t>
            </a:r>
            <a:r>
              <a:rPr sz="1200" spc="-10" dirty="0">
                <a:latin typeface="Calibri"/>
                <a:cs typeface="Calibri"/>
              </a:rPr>
              <a:t>of idea </a:t>
            </a:r>
            <a:r>
              <a:rPr sz="1200" spc="-5" dirty="0">
                <a:latin typeface="Calibri"/>
                <a:cs typeface="Calibri"/>
              </a:rPr>
              <a:t>assessment, where each idea is compared </a:t>
            </a:r>
            <a:r>
              <a:rPr sz="1200" dirty="0">
                <a:latin typeface="Calibri"/>
                <a:cs typeface="Calibri"/>
              </a:rPr>
              <a:t>to </a:t>
            </a:r>
            <a:r>
              <a:rPr sz="1200" spc="-5" dirty="0">
                <a:latin typeface="Calibri"/>
                <a:cs typeface="Calibri"/>
              </a:rPr>
              <a:t>all</a:t>
            </a:r>
            <a:r>
              <a:rPr sz="1200" spc="135" dirty="0">
                <a:latin typeface="Calibri"/>
                <a:cs typeface="Calibri"/>
              </a:rPr>
              <a:t> </a:t>
            </a:r>
            <a:r>
              <a:rPr sz="1200" spc="-5" dirty="0">
                <a:latin typeface="Calibri"/>
                <a:cs typeface="Calibri"/>
              </a:rPr>
              <a:t>others),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decision-making </a:t>
            </a:r>
            <a:r>
              <a:rPr sz="1200" dirty="0">
                <a:latin typeface="Calibri"/>
                <a:cs typeface="Calibri"/>
              </a:rPr>
              <a:t>tree </a:t>
            </a:r>
            <a:r>
              <a:rPr sz="1200" spc="-5" dirty="0">
                <a:latin typeface="Calibri"/>
                <a:cs typeface="Calibri"/>
              </a:rPr>
              <a:t>(an analysis </a:t>
            </a:r>
            <a:r>
              <a:rPr sz="1200" spc="-10" dirty="0">
                <a:latin typeface="Calibri"/>
                <a:cs typeface="Calibri"/>
              </a:rPr>
              <a:t>of </a:t>
            </a:r>
            <a:r>
              <a:rPr sz="1200" spc="-5" dirty="0">
                <a:latin typeface="Calibri"/>
                <a:cs typeface="Calibri"/>
              </a:rPr>
              <a:t>various</a:t>
            </a:r>
            <a:r>
              <a:rPr sz="1200" spc="15" dirty="0">
                <a:latin typeface="Calibri"/>
                <a:cs typeface="Calibri"/>
              </a:rPr>
              <a:t> </a:t>
            </a:r>
            <a:r>
              <a:rPr sz="1200" spc="-5" dirty="0">
                <a:latin typeface="Calibri"/>
                <a:cs typeface="Calibri"/>
              </a:rPr>
              <a:t>scenarios),</a:t>
            </a:r>
            <a:endParaRPr sz="1200" dirty="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Pareto’s analysis (focusing on </a:t>
            </a:r>
            <a:r>
              <a:rPr sz="1200" spc="-10" dirty="0">
                <a:latin typeface="Calibri"/>
                <a:cs typeface="Calibri"/>
              </a:rPr>
              <a:t>core </a:t>
            </a:r>
            <a:r>
              <a:rPr sz="1200" spc="-5" dirty="0">
                <a:latin typeface="Calibri"/>
                <a:cs typeface="Calibri"/>
              </a:rPr>
              <a:t>elements according </a:t>
            </a:r>
            <a:r>
              <a:rPr sz="1200" dirty="0">
                <a:latin typeface="Calibri"/>
                <a:cs typeface="Calibri"/>
              </a:rPr>
              <a:t>to </a:t>
            </a:r>
            <a:r>
              <a:rPr sz="1200" spc="-5" dirty="0">
                <a:latin typeface="Calibri"/>
                <a:cs typeface="Calibri"/>
              </a:rPr>
              <a:t>the formula 80% –</a:t>
            </a:r>
            <a:r>
              <a:rPr sz="1200" spc="90" dirty="0">
                <a:latin typeface="Calibri"/>
                <a:cs typeface="Calibri"/>
              </a:rPr>
              <a:t> </a:t>
            </a:r>
            <a:r>
              <a:rPr sz="1200" spc="-5" dirty="0">
                <a:latin typeface="Calibri"/>
                <a:cs typeface="Calibri"/>
              </a:rPr>
              <a:t>20%),</a:t>
            </a:r>
            <a:endParaRPr sz="1200" dirty="0">
              <a:latin typeface="Calibri"/>
              <a:cs typeface="Calibri"/>
            </a:endParaRPr>
          </a:p>
          <a:p>
            <a:pPr marL="12700" marR="129539">
              <a:lnSpc>
                <a:spcPct val="101699"/>
              </a:lnSpc>
              <a:spcBef>
                <a:spcPts val="75"/>
              </a:spcBef>
              <a:buFont typeface="Symbol"/>
              <a:buChar char=""/>
              <a:tabLst>
                <a:tab pos="240665" algn="l"/>
                <a:tab pos="241300" algn="l"/>
              </a:tabLst>
            </a:pPr>
            <a:r>
              <a:rPr sz="1200" spc="-5" dirty="0">
                <a:latin typeface="Calibri"/>
                <a:cs typeface="Calibri"/>
              </a:rPr>
              <a:t>Ishikawa diagram or fish </a:t>
            </a:r>
            <a:r>
              <a:rPr sz="1200" dirty="0">
                <a:latin typeface="Calibri"/>
                <a:cs typeface="Calibri"/>
              </a:rPr>
              <a:t>bone </a:t>
            </a:r>
            <a:r>
              <a:rPr sz="1200" spc="-5" dirty="0">
                <a:latin typeface="Calibri"/>
                <a:cs typeface="Calibri"/>
              </a:rPr>
              <a:t>diagram (related primarily </a:t>
            </a:r>
            <a:r>
              <a:rPr sz="1200" dirty="0">
                <a:latin typeface="Calibri"/>
                <a:cs typeface="Calibri"/>
              </a:rPr>
              <a:t>to </a:t>
            </a:r>
            <a:r>
              <a:rPr sz="1200" spc="-5" dirty="0">
                <a:latin typeface="Calibri"/>
                <a:cs typeface="Calibri"/>
              </a:rPr>
              <a:t>the definition of problem) –  see detailed description </a:t>
            </a:r>
            <a:r>
              <a:rPr sz="1200" spc="-10" dirty="0">
                <a:latin typeface="Calibri"/>
                <a:cs typeface="Calibri"/>
              </a:rPr>
              <a:t>in </a:t>
            </a:r>
            <a:r>
              <a:rPr sz="1200" spc="-5" dirty="0">
                <a:latin typeface="Calibri"/>
                <a:cs typeface="Calibri"/>
              </a:rPr>
              <a:t>Chapter 4 “Techniques </a:t>
            </a:r>
            <a:r>
              <a:rPr sz="1200" dirty="0">
                <a:latin typeface="Calibri"/>
                <a:cs typeface="Calibri"/>
              </a:rPr>
              <a:t>of </a:t>
            </a:r>
            <a:r>
              <a:rPr sz="1200" spc="-5" dirty="0">
                <a:latin typeface="Calibri"/>
                <a:cs typeface="Calibri"/>
              </a:rPr>
              <a:t>idea</a:t>
            </a:r>
            <a:r>
              <a:rPr sz="1200" spc="55" dirty="0">
                <a:latin typeface="Calibri"/>
                <a:cs typeface="Calibri"/>
              </a:rPr>
              <a:t> </a:t>
            </a:r>
            <a:r>
              <a:rPr sz="1200" spc="-5" dirty="0">
                <a:latin typeface="Calibri"/>
                <a:cs typeface="Calibri"/>
              </a:rPr>
              <a:t>creation”,</a:t>
            </a:r>
            <a:endParaRPr sz="1200" dirty="0">
              <a:latin typeface="Calibri"/>
              <a:cs typeface="Calibri"/>
            </a:endParaRPr>
          </a:p>
          <a:p>
            <a:pPr marL="12700" marR="360680">
              <a:lnSpc>
                <a:spcPct val="102499"/>
              </a:lnSpc>
              <a:spcBef>
                <a:spcPts val="45"/>
              </a:spcBef>
              <a:buFont typeface="Symbol"/>
              <a:buChar char=""/>
              <a:tabLst>
                <a:tab pos="240665" algn="l"/>
                <a:tab pos="241300" algn="l"/>
              </a:tabLst>
            </a:pPr>
            <a:r>
              <a:rPr sz="1200" spc="-5" dirty="0">
                <a:latin typeface="Calibri"/>
                <a:cs typeface="Calibri"/>
              </a:rPr>
              <a:t>multivariate analyses </a:t>
            </a:r>
            <a:r>
              <a:rPr sz="1200" spc="-10" dirty="0">
                <a:latin typeface="Calibri"/>
                <a:cs typeface="Calibri"/>
              </a:rPr>
              <a:t>(which </a:t>
            </a:r>
            <a:r>
              <a:rPr sz="1200" spc="-5" dirty="0">
                <a:latin typeface="Calibri"/>
                <a:cs typeface="Calibri"/>
              </a:rPr>
              <a:t>support a comprehensiveness of analysis </a:t>
            </a:r>
            <a:r>
              <a:rPr sz="1200" dirty="0">
                <a:latin typeface="Calibri"/>
                <a:cs typeface="Calibri"/>
              </a:rPr>
              <a:t>by </a:t>
            </a:r>
            <a:r>
              <a:rPr sz="1200" spc="-5" dirty="0">
                <a:latin typeface="Calibri"/>
                <a:cs typeface="Calibri"/>
              </a:rPr>
              <a:t>interlacing  numerous aspects and their</a:t>
            </a:r>
            <a:r>
              <a:rPr sz="1200" spc="10" dirty="0">
                <a:latin typeface="Calibri"/>
                <a:cs typeface="Calibri"/>
              </a:rPr>
              <a:t> </a:t>
            </a:r>
            <a:r>
              <a:rPr sz="1200" spc="-5" dirty="0">
                <a:latin typeface="Calibri"/>
                <a:cs typeface="Calibri"/>
              </a:rPr>
              <a:t>quantification)</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and</a:t>
            </a:r>
            <a:r>
              <a:rPr sz="1200" spc="-10" dirty="0">
                <a:latin typeface="Calibri"/>
                <a:cs typeface="Calibri"/>
              </a:rPr>
              <a:t> </a:t>
            </a:r>
            <a:r>
              <a:rPr sz="1200" spc="-5" dirty="0">
                <a:latin typeface="Calibri"/>
                <a:cs typeface="Calibri"/>
              </a:rPr>
              <a:t>others.</a:t>
            </a:r>
            <a:endParaRPr sz="1200" dirty="0">
              <a:latin typeface="Calibri"/>
              <a:cs typeface="Calibri"/>
            </a:endParaRPr>
          </a:p>
          <a:p>
            <a:pPr marL="12700" marR="9525">
              <a:lnSpc>
                <a:spcPct val="101699"/>
              </a:lnSpc>
            </a:pPr>
            <a:r>
              <a:rPr sz="1200" spc="-5" dirty="0">
                <a:latin typeface="Calibri"/>
                <a:cs typeface="Calibri"/>
              </a:rPr>
              <a:t>It depends on the type </a:t>
            </a:r>
            <a:r>
              <a:rPr sz="1200" spc="-10" dirty="0">
                <a:latin typeface="Calibri"/>
                <a:cs typeface="Calibri"/>
              </a:rPr>
              <a:t>of </a:t>
            </a:r>
            <a:r>
              <a:rPr sz="1200" spc="-5" dirty="0">
                <a:latin typeface="Calibri"/>
                <a:cs typeface="Calibri"/>
              </a:rPr>
              <a:t>a problem, availability </a:t>
            </a:r>
            <a:r>
              <a:rPr sz="1200" dirty="0">
                <a:latin typeface="Calibri"/>
                <a:cs typeface="Calibri"/>
              </a:rPr>
              <a:t>of data </a:t>
            </a:r>
            <a:r>
              <a:rPr sz="1200" spc="-5" dirty="0">
                <a:latin typeface="Calibri"/>
                <a:cs typeface="Calibri"/>
              </a:rPr>
              <a:t>and requirements on the precision of  </a:t>
            </a:r>
            <a:r>
              <a:rPr sz="1200" dirty="0">
                <a:latin typeface="Calibri"/>
                <a:cs typeface="Calibri"/>
              </a:rPr>
              <a:t>result </a:t>
            </a:r>
            <a:r>
              <a:rPr sz="1200" spc="-5" dirty="0">
                <a:latin typeface="Calibri"/>
                <a:cs typeface="Calibri"/>
              </a:rPr>
              <a:t>which </a:t>
            </a:r>
            <a:r>
              <a:rPr sz="1200" spc="-10" dirty="0">
                <a:latin typeface="Calibri"/>
                <a:cs typeface="Calibri"/>
              </a:rPr>
              <a:t>of </a:t>
            </a:r>
            <a:r>
              <a:rPr sz="1200" spc="-5" dirty="0">
                <a:latin typeface="Calibri"/>
                <a:cs typeface="Calibri"/>
              </a:rPr>
              <a:t>the methods we opt</a:t>
            </a:r>
            <a:r>
              <a:rPr sz="1200" spc="50" dirty="0">
                <a:latin typeface="Calibri"/>
                <a:cs typeface="Calibri"/>
              </a:rPr>
              <a:t> </a:t>
            </a:r>
            <a:r>
              <a:rPr sz="1200" spc="-5" dirty="0">
                <a:latin typeface="Calibri"/>
                <a:cs typeface="Calibri"/>
              </a:rPr>
              <a:t>for.</a:t>
            </a:r>
            <a:endParaRPr sz="1200" dirty="0">
              <a:latin typeface="Calibri"/>
              <a:cs typeface="Calibri"/>
            </a:endParaRPr>
          </a:p>
        </p:txBody>
      </p:sp>
      <p:sp>
        <p:nvSpPr>
          <p:cNvPr id="5" name="object 5"/>
          <p:cNvSpPr/>
          <p:nvPr/>
        </p:nvSpPr>
        <p:spPr>
          <a:xfrm>
            <a:off x="923222" y="5445825"/>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32" y="3482187"/>
            <a:ext cx="5854700" cy="6477000"/>
          </a:xfrm>
          <a:prstGeom prst="rect">
            <a:avLst/>
          </a:prstGeom>
        </p:spPr>
        <p:txBody>
          <a:bodyPr vert="horz" wrap="square" lIns="0" tIns="8890" rIns="0" bIns="0" rtlCol="0">
            <a:spAutoFit/>
          </a:bodyPr>
          <a:lstStyle/>
          <a:p>
            <a:pPr marL="12700" marR="5080" indent="641350">
              <a:lnSpc>
                <a:spcPct val="101800"/>
              </a:lnSpc>
              <a:spcBef>
                <a:spcPts val="70"/>
              </a:spcBef>
            </a:pPr>
            <a:r>
              <a:rPr sz="1200" spc="-5" dirty="0">
                <a:latin typeface="Calibri"/>
                <a:cs typeface="Calibri"/>
              </a:rPr>
              <a:t>Objective data </a:t>
            </a:r>
            <a:r>
              <a:rPr sz="1200" spc="-10" dirty="0">
                <a:latin typeface="Calibri"/>
                <a:cs typeface="Calibri"/>
              </a:rPr>
              <a:t>are </a:t>
            </a:r>
            <a:r>
              <a:rPr sz="1200" spc="-5" dirty="0">
                <a:latin typeface="Calibri"/>
                <a:cs typeface="Calibri"/>
              </a:rPr>
              <a:t>a result of standardised procedures of data acquisition and  processing. The results </a:t>
            </a:r>
            <a:r>
              <a:rPr sz="1200" spc="-10" dirty="0">
                <a:latin typeface="Calibri"/>
                <a:cs typeface="Calibri"/>
              </a:rPr>
              <a:t>are </a:t>
            </a:r>
            <a:r>
              <a:rPr sz="1200" spc="-5" dirty="0">
                <a:latin typeface="Calibri"/>
                <a:cs typeface="Calibri"/>
              </a:rPr>
              <a:t>repeatable and independent from </a:t>
            </a:r>
            <a:r>
              <a:rPr sz="1200" dirty="0">
                <a:latin typeface="Calibri"/>
                <a:cs typeface="Calibri"/>
              </a:rPr>
              <a:t>the </a:t>
            </a:r>
            <a:r>
              <a:rPr sz="1200" spc="-5" dirty="0">
                <a:latin typeface="Calibri"/>
                <a:cs typeface="Calibri"/>
              </a:rPr>
              <a:t>collector. The objective  resources </a:t>
            </a:r>
            <a:r>
              <a:rPr sz="1200" spc="-10" dirty="0">
                <a:latin typeface="Calibri"/>
                <a:cs typeface="Calibri"/>
              </a:rPr>
              <a:t>are </a:t>
            </a:r>
            <a:r>
              <a:rPr sz="1200" dirty="0">
                <a:latin typeface="Calibri"/>
                <a:cs typeface="Calibri"/>
              </a:rPr>
              <a:t>for </a:t>
            </a:r>
            <a:r>
              <a:rPr sz="1200" spc="-5" dirty="0">
                <a:latin typeface="Calibri"/>
                <a:cs typeface="Calibri"/>
              </a:rPr>
              <a:t>example measurement results, official reports of an institution, undisputed  opinions of experts and similar. Such results represent firm grounds </a:t>
            </a:r>
            <a:r>
              <a:rPr sz="1200" dirty="0">
                <a:latin typeface="Calibri"/>
                <a:cs typeface="Calibri"/>
              </a:rPr>
              <a:t>for </a:t>
            </a:r>
            <a:r>
              <a:rPr sz="1200" spc="-5" dirty="0">
                <a:latin typeface="Calibri"/>
                <a:cs typeface="Calibri"/>
              </a:rPr>
              <a:t>further analysis. In the  </a:t>
            </a:r>
            <a:r>
              <a:rPr sz="1200" dirty="0">
                <a:latin typeface="Calibri"/>
                <a:cs typeface="Calibri"/>
              </a:rPr>
              <a:t>phase </a:t>
            </a:r>
            <a:r>
              <a:rPr sz="1200" spc="-5" dirty="0">
                <a:latin typeface="Calibri"/>
                <a:cs typeface="Calibri"/>
              </a:rPr>
              <a:t>of data collection, we often </a:t>
            </a:r>
            <a:r>
              <a:rPr sz="1200" dirty="0">
                <a:latin typeface="Calibri"/>
                <a:cs typeface="Calibri"/>
              </a:rPr>
              <a:t>try to </a:t>
            </a:r>
            <a:r>
              <a:rPr sz="1200" spc="-5" dirty="0">
                <a:latin typeface="Calibri"/>
                <a:cs typeface="Calibri"/>
              </a:rPr>
              <a:t>use reachable </a:t>
            </a:r>
            <a:r>
              <a:rPr sz="1200" dirty="0">
                <a:latin typeface="Calibri"/>
                <a:cs typeface="Calibri"/>
              </a:rPr>
              <a:t>data </a:t>
            </a:r>
            <a:r>
              <a:rPr sz="1200" spc="-5" dirty="0">
                <a:latin typeface="Calibri"/>
                <a:cs typeface="Calibri"/>
              </a:rPr>
              <a:t>from </a:t>
            </a:r>
            <a:r>
              <a:rPr sz="1200" dirty="0">
                <a:latin typeface="Calibri"/>
                <a:cs typeface="Calibri"/>
              </a:rPr>
              <a:t>the </a:t>
            </a:r>
            <a:r>
              <a:rPr sz="1200" spc="-5" dirty="0">
                <a:latin typeface="Calibri"/>
                <a:cs typeface="Calibri"/>
              </a:rPr>
              <a:t>so-called secondary  sources. These </a:t>
            </a:r>
            <a:r>
              <a:rPr sz="1200" dirty="0">
                <a:latin typeface="Calibri"/>
                <a:cs typeface="Calibri"/>
              </a:rPr>
              <a:t>data </a:t>
            </a:r>
            <a:r>
              <a:rPr sz="1200" spc="-5" dirty="0">
                <a:latin typeface="Calibri"/>
                <a:cs typeface="Calibri"/>
              </a:rPr>
              <a:t>are of internal nature and have been collected earlier and processed </a:t>
            </a:r>
            <a:r>
              <a:rPr sz="1200" dirty="0">
                <a:latin typeface="Calibri"/>
                <a:cs typeface="Calibri"/>
              </a:rPr>
              <a:t>for  </a:t>
            </a:r>
            <a:r>
              <a:rPr sz="1200" spc="-5" dirty="0">
                <a:latin typeface="Calibri"/>
                <a:cs typeface="Calibri"/>
              </a:rPr>
              <a:t>our own needs. </a:t>
            </a:r>
            <a:r>
              <a:rPr sz="1200" dirty="0">
                <a:latin typeface="Calibri"/>
                <a:cs typeface="Calibri"/>
              </a:rPr>
              <a:t>These </a:t>
            </a:r>
            <a:r>
              <a:rPr sz="1200" spc="-10" dirty="0">
                <a:latin typeface="Calibri"/>
                <a:cs typeface="Calibri"/>
              </a:rPr>
              <a:t>may </a:t>
            </a:r>
            <a:r>
              <a:rPr sz="1200" dirty="0">
                <a:latin typeface="Calibri"/>
                <a:cs typeface="Calibri"/>
              </a:rPr>
              <a:t>be data </a:t>
            </a:r>
            <a:r>
              <a:rPr sz="1200" spc="-5" dirty="0">
                <a:latin typeface="Calibri"/>
                <a:cs typeface="Calibri"/>
              </a:rPr>
              <a:t>gathered during similar projects </a:t>
            </a:r>
            <a:r>
              <a:rPr sz="1200" spc="-10" dirty="0">
                <a:latin typeface="Calibri"/>
                <a:cs typeface="Calibri"/>
              </a:rPr>
              <a:t>or </a:t>
            </a:r>
            <a:r>
              <a:rPr sz="1200" spc="-5" dirty="0">
                <a:latin typeface="Calibri"/>
                <a:cs typeface="Calibri"/>
              </a:rPr>
              <a:t>those which relate to  regular operations (accounts, stock, production, costs) (Kotler,</a:t>
            </a:r>
            <a:r>
              <a:rPr sz="1200" dirty="0">
                <a:latin typeface="Calibri"/>
                <a:cs typeface="Calibri"/>
              </a:rPr>
              <a:t> </a:t>
            </a:r>
            <a:r>
              <a:rPr sz="1200" spc="-5" dirty="0">
                <a:latin typeface="Calibri"/>
                <a:cs typeface="Calibri"/>
              </a:rPr>
              <a:t>1996).</a:t>
            </a:r>
            <a:endParaRPr sz="1200">
              <a:latin typeface="Calibri"/>
              <a:cs typeface="Calibri"/>
            </a:endParaRPr>
          </a:p>
          <a:p>
            <a:pPr marL="12700" marR="46355">
              <a:lnSpc>
                <a:spcPct val="101699"/>
              </a:lnSpc>
              <a:spcBef>
                <a:spcPts val="1000"/>
              </a:spcBef>
            </a:pPr>
            <a:r>
              <a:rPr sz="1200" spc="-5" dirty="0">
                <a:latin typeface="Calibri"/>
                <a:cs typeface="Calibri"/>
              </a:rPr>
              <a:t>Expert data from books and journals also prove to </a:t>
            </a:r>
            <a:r>
              <a:rPr sz="1200" dirty="0">
                <a:latin typeface="Calibri"/>
                <a:cs typeface="Calibri"/>
              </a:rPr>
              <a:t>be </a:t>
            </a:r>
            <a:r>
              <a:rPr sz="1200" spc="-5" dirty="0">
                <a:latin typeface="Calibri"/>
                <a:cs typeface="Calibri"/>
              </a:rPr>
              <a:t>most valuable. Yet type </a:t>
            </a:r>
            <a:r>
              <a:rPr sz="1200" spc="-10" dirty="0">
                <a:latin typeface="Calibri"/>
                <a:cs typeface="Calibri"/>
              </a:rPr>
              <a:t>of </a:t>
            </a:r>
            <a:r>
              <a:rPr sz="1200" spc="-5" dirty="0">
                <a:latin typeface="Calibri"/>
                <a:cs typeface="Calibri"/>
              </a:rPr>
              <a:t>source </a:t>
            </a:r>
            <a:r>
              <a:rPr sz="1200" dirty="0">
                <a:latin typeface="Calibri"/>
                <a:cs typeface="Calibri"/>
              </a:rPr>
              <a:t>needs  to be </a:t>
            </a:r>
            <a:r>
              <a:rPr sz="1200" spc="-5" dirty="0">
                <a:latin typeface="Calibri"/>
                <a:cs typeface="Calibri"/>
              </a:rPr>
              <a:t>taken into consideration. Reviewed sources are the most reliable. </a:t>
            </a:r>
            <a:r>
              <a:rPr sz="1200" spc="-10" dirty="0">
                <a:latin typeface="Calibri"/>
                <a:cs typeface="Calibri"/>
              </a:rPr>
              <a:t>The </a:t>
            </a:r>
            <a:r>
              <a:rPr sz="1200" spc="-5" dirty="0">
                <a:latin typeface="Calibri"/>
                <a:cs typeface="Calibri"/>
              </a:rPr>
              <a:t>data gathered  from the daily newspapers are frequently attractive yet less useful. Beside the  aforementioned three sources, the organisations </a:t>
            </a:r>
            <a:r>
              <a:rPr sz="1200" dirty="0">
                <a:latin typeface="Calibri"/>
                <a:cs typeface="Calibri"/>
              </a:rPr>
              <a:t>prove to be </a:t>
            </a:r>
            <a:r>
              <a:rPr sz="1200" spc="-5" dirty="0">
                <a:latin typeface="Calibri"/>
                <a:cs typeface="Calibri"/>
              </a:rPr>
              <a:t>an important source </a:t>
            </a:r>
            <a:r>
              <a:rPr sz="1200" spc="-10" dirty="0">
                <a:latin typeface="Calibri"/>
                <a:cs typeface="Calibri"/>
              </a:rPr>
              <a:t>of </a:t>
            </a:r>
            <a:r>
              <a:rPr sz="1200" dirty="0">
                <a:latin typeface="Calibri"/>
                <a:cs typeface="Calibri"/>
              </a:rPr>
              <a:t>data  </a:t>
            </a:r>
            <a:r>
              <a:rPr sz="1200" spc="-5" dirty="0">
                <a:latin typeface="Calibri"/>
                <a:cs typeface="Calibri"/>
              </a:rPr>
              <a:t>since they collect data systematically according </a:t>
            </a:r>
            <a:r>
              <a:rPr sz="1200" dirty="0">
                <a:latin typeface="Calibri"/>
                <a:cs typeface="Calibri"/>
              </a:rPr>
              <a:t>to </a:t>
            </a:r>
            <a:r>
              <a:rPr sz="1200" spc="-5" dirty="0">
                <a:latin typeface="Calibri"/>
                <a:cs typeface="Calibri"/>
              </a:rPr>
              <a:t>particular fields and update them  periodically – </a:t>
            </a:r>
            <a:r>
              <a:rPr sz="1200" dirty="0">
                <a:latin typeface="Calibri"/>
                <a:cs typeface="Calibri"/>
              </a:rPr>
              <a:t>they </a:t>
            </a:r>
            <a:r>
              <a:rPr sz="1200" spc="-5" dirty="0">
                <a:latin typeface="Calibri"/>
                <a:cs typeface="Calibri"/>
              </a:rPr>
              <a:t>may be obtained via specialised databases, which are often</a:t>
            </a:r>
            <a:r>
              <a:rPr sz="1200" spc="105" dirty="0">
                <a:latin typeface="Calibri"/>
                <a:cs typeface="Calibri"/>
              </a:rPr>
              <a:t> </a:t>
            </a:r>
            <a:r>
              <a:rPr sz="1200" spc="-5" dirty="0">
                <a:latin typeface="Calibri"/>
                <a:cs typeface="Calibri"/>
              </a:rPr>
              <a:t>payable.</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pPr>
            <a:r>
              <a:rPr sz="1200" b="1" spc="-5" dirty="0">
                <a:latin typeface="Calibri"/>
                <a:cs typeface="Calibri"/>
              </a:rPr>
              <a:t>8.8.2 Making final</a:t>
            </a:r>
            <a:r>
              <a:rPr sz="1200" b="1" spc="10" dirty="0">
                <a:latin typeface="Calibri"/>
                <a:cs typeface="Calibri"/>
              </a:rPr>
              <a:t> </a:t>
            </a:r>
            <a:r>
              <a:rPr sz="1200" b="1" spc="-5" dirty="0">
                <a:latin typeface="Calibri"/>
                <a:cs typeface="Calibri"/>
              </a:rPr>
              <a:t>decision</a:t>
            </a:r>
            <a:endParaRPr sz="1200">
              <a:latin typeface="Calibri"/>
              <a:cs typeface="Calibri"/>
            </a:endParaRPr>
          </a:p>
          <a:p>
            <a:pPr marL="12700" marR="21590">
              <a:lnSpc>
                <a:spcPct val="101699"/>
              </a:lnSpc>
              <a:spcBef>
                <a:spcPts val="805"/>
              </a:spcBef>
            </a:pPr>
            <a:r>
              <a:rPr sz="1200" dirty="0">
                <a:latin typeface="Calibri"/>
                <a:cs typeface="Calibri"/>
              </a:rPr>
              <a:t>When </a:t>
            </a:r>
            <a:r>
              <a:rPr sz="1200" spc="-5" dirty="0">
                <a:latin typeface="Calibri"/>
                <a:cs typeface="Calibri"/>
              </a:rPr>
              <a:t>assessing </a:t>
            </a:r>
            <a:r>
              <a:rPr sz="1200" dirty="0">
                <a:latin typeface="Calibri"/>
                <a:cs typeface="Calibri"/>
              </a:rPr>
              <a:t>the </a:t>
            </a:r>
            <a:r>
              <a:rPr sz="1200" spc="-5" dirty="0">
                <a:latin typeface="Calibri"/>
                <a:cs typeface="Calibri"/>
              </a:rPr>
              <a:t>effects of invention, we need to pay attention </a:t>
            </a:r>
            <a:r>
              <a:rPr sz="1200" dirty="0">
                <a:latin typeface="Calibri"/>
                <a:cs typeface="Calibri"/>
              </a:rPr>
              <a:t>to </a:t>
            </a:r>
            <a:r>
              <a:rPr sz="1200" spc="-5" dirty="0">
                <a:latin typeface="Calibri"/>
                <a:cs typeface="Calibri"/>
              </a:rPr>
              <a:t>all aspects, not only firm  facts </a:t>
            </a:r>
            <a:r>
              <a:rPr sz="1200" dirty="0">
                <a:latin typeface="Calibri"/>
                <a:cs typeface="Calibri"/>
              </a:rPr>
              <a:t>but </a:t>
            </a:r>
            <a:r>
              <a:rPr sz="1200" spc="-5" dirty="0">
                <a:latin typeface="Calibri"/>
                <a:cs typeface="Calibri"/>
              </a:rPr>
              <a:t>also “soft” data and various opinions which cannot </a:t>
            </a:r>
            <a:r>
              <a:rPr sz="1200" dirty="0">
                <a:latin typeface="Calibri"/>
                <a:cs typeface="Calibri"/>
              </a:rPr>
              <a:t>be </a:t>
            </a:r>
            <a:r>
              <a:rPr sz="1200" spc="-5" dirty="0">
                <a:latin typeface="Calibri"/>
                <a:cs typeface="Calibri"/>
              </a:rPr>
              <a:t>expressed in</a:t>
            </a:r>
            <a:r>
              <a:rPr sz="1200" spc="75" dirty="0">
                <a:latin typeface="Calibri"/>
                <a:cs typeface="Calibri"/>
              </a:rPr>
              <a:t> </a:t>
            </a:r>
            <a:r>
              <a:rPr sz="1200" spc="-5" dirty="0">
                <a:latin typeface="Calibri"/>
                <a:cs typeface="Calibri"/>
              </a:rPr>
              <a:t>figures.</a:t>
            </a:r>
            <a:endParaRPr sz="1200">
              <a:latin typeface="Calibri"/>
              <a:cs typeface="Calibri"/>
            </a:endParaRPr>
          </a:p>
          <a:p>
            <a:pPr marL="12700" marR="30480">
              <a:lnSpc>
                <a:spcPct val="101699"/>
              </a:lnSpc>
            </a:pPr>
            <a:r>
              <a:rPr sz="1200" spc="-5" dirty="0">
                <a:latin typeface="Calibri"/>
                <a:cs typeface="Calibri"/>
              </a:rPr>
              <a:t>Reliability of data also needs to </a:t>
            </a:r>
            <a:r>
              <a:rPr sz="1200" dirty="0">
                <a:latin typeface="Calibri"/>
                <a:cs typeface="Calibri"/>
              </a:rPr>
              <a:t>be </a:t>
            </a:r>
            <a:r>
              <a:rPr sz="1200" spc="-5" dirty="0">
                <a:latin typeface="Calibri"/>
                <a:cs typeface="Calibri"/>
              </a:rPr>
              <a:t>considered together with data selection and knowledge </a:t>
            </a:r>
            <a:r>
              <a:rPr sz="1200" spc="-10" dirty="0">
                <a:latin typeface="Calibri"/>
                <a:cs typeface="Calibri"/>
              </a:rPr>
              <a:t>on  </a:t>
            </a:r>
            <a:r>
              <a:rPr sz="1200" dirty="0">
                <a:latin typeface="Calibri"/>
                <a:cs typeface="Calibri"/>
              </a:rPr>
              <a:t>the </a:t>
            </a:r>
            <a:r>
              <a:rPr sz="1200" spc="-5" dirty="0">
                <a:latin typeface="Calibri"/>
                <a:cs typeface="Calibri"/>
              </a:rPr>
              <a:t>characteristics and limitation of individual methods applied. The decision is of course left  </a:t>
            </a:r>
            <a:r>
              <a:rPr sz="1200" dirty="0">
                <a:latin typeface="Calibri"/>
                <a:cs typeface="Calibri"/>
              </a:rPr>
              <a:t>to </a:t>
            </a:r>
            <a:r>
              <a:rPr sz="1200" spc="-5" dirty="0">
                <a:latin typeface="Calibri"/>
                <a:cs typeface="Calibri"/>
              </a:rPr>
              <a:t>a person </a:t>
            </a:r>
            <a:r>
              <a:rPr sz="1200" spc="-10" dirty="0">
                <a:latin typeface="Calibri"/>
                <a:cs typeface="Calibri"/>
              </a:rPr>
              <a:t>who </a:t>
            </a:r>
            <a:r>
              <a:rPr sz="1200" spc="-5" dirty="0">
                <a:latin typeface="Calibri"/>
                <a:cs typeface="Calibri"/>
              </a:rPr>
              <a:t>shall decide </a:t>
            </a:r>
            <a:r>
              <a:rPr sz="1200" spc="-10" dirty="0">
                <a:latin typeface="Calibri"/>
                <a:cs typeface="Calibri"/>
              </a:rPr>
              <a:t>on </a:t>
            </a:r>
            <a:r>
              <a:rPr sz="1200" spc="-5" dirty="0">
                <a:latin typeface="Calibri"/>
                <a:cs typeface="Calibri"/>
              </a:rPr>
              <a:t>the basis of facts, knowledge and experience. If </a:t>
            </a:r>
            <a:r>
              <a:rPr sz="1200" dirty="0">
                <a:latin typeface="Calibri"/>
                <a:cs typeface="Calibri"/>
              </a:rPr>
              <a:t>the </a:t>
            </a:r>
            <a:r>
              <a:rPr sz="1200" spc="-5" dirty="0">
                <a:latin typeface="Calibri"/>
                <a:cs typeface="Calibri"/>
              </a:rPr>
              <a:t>scales </a:t>
            </a:r>
            <a:r>
              <a:rPr sz="1200" dirty="0">
                <a:latin typeface="Calibri"/>
                <a:cs typeface="Calibri"/>
              </a:rPr>
              <a:t>fail  to tip </a:t>
            </a:r>
            <a:r>
              <a:rPr sz="1200" spc="-5" dirty="0">
                <a:latin typeface="Calibri"/>
                <a:cs typeface="Calibri"/>
              </a:rPr>
              <a:t>on any side, the intuition, person’s character, anticipation, well-considered boldness  and other characteristics prove </a:t>
            </a:r>
            <a:r>
              <a:rPr sz="1200" dirty="0">
                <a:latin typeface="Calibri"/>
                <a:cs typeface="Calibri"/>
              </a:rPr>
              <a:t>to </a:t>
            </a:r>
            <a:r>
              <a:rPr sz="1200" spc="-5" dirty="0">
                <a:latin typeface="Calibri"/>
                <a:cs typeface="Calibri"/>
              </a:rPr>
              <a:t>be the most important. The data gathered </a:t>
            </a:r>
            <a:r>
              <a:rPr sz="1200" spc="-10" dirty="0">
                <a:latin typeface="Calibri"/>
                <a:cs typeface="Calibri"/>
              </a:rPr>
              <a:t>in </a:t>
            </a:r>
            <a:r>
              <a:rPr sz="1200" spc="-5" dirty="0">
                <a:latin typeface="Calibri"/>
                <a:cs typeface="Calibri"/>
              </a:rPr>
              <a:t>the American  surveys on problems of competitive capabilities </a:t>
            </a:r>
            <a:r>
              <a:rPr sz="1200" spc="-10" dirty="0">
                <a:latin typeface="Calibri"/>
                <a:cs typeface="Calibri"/>
              </a:rPr>
              <a:t>of </a:t>
            </a:r>
            <a:r>
              <a:rPr sz="1200" spc="-5" dirty="0">
                <a:latin typeface="Calibri"/>
                <a:cs typeface="Calibri"/>
              </a:rPr>
              <a:t>companies show that economic data </a:t>
            </a:r>
            <a:r>
              <a:rPr sz="1200" spc="-10" dirty="0">
                <a:latin typeface="Calibri"/>
                <a:cs typeface="Calibri"/>
              </a:rPr>
              <a:t>can  </a:t>
            </a:r>
            <a:r>
              <a:rPr sz="1200" spc="-5" dirty="0">
                <a:latin typeface="Calibri"/>
                <a:cs typeface="Calibri"/>
              </a:rPr>
              <a:t>explain only a half of these problems while </a:t>
            </a:r>
            <a:r>
              <a:rPr sz="1200" dirty="0">
                <a:latin typeface="Calibri"/>
                <a:cs typeface="Calibri"/>
              </a:rPr>
              <a:t>the </a:t>
            </a:r>
            <a:r>
              <a:rPr sz="1200" spc="-5" dirty="0">
                <a:latin typeface="Calibri"/>
                <a:cs typeface="Calibri"/>
              </a:rPr>
              <a:t>other half is presented </a:t>
            </a:r>
            <a:r>
              <a:rPr sz="1200" dirty="0">
                <a:latin typeface="Calibri"/>
                <a:cs typeface="Calibri"/>
              </a:rPr>
              <a:t>by</a:t>
            </a:r>
            <a:r>
              <a:rPr sz="1200" spc="70" dirty="0">
                <a:latin typeface="Calibri"/>
                <a:cs typeface="Calibri"/>
              </a:rPr>
              <a:t> </a:t>
            </a:r>
            <a:r>
              <a:rPr sz="1200" spc="-5" dirty="0">
                <a:latin typeface="Calibri"/>
                <a:cs typeface="Calibri"/>
              </a:rPr>
              <a:t>non-economic</a:t>
            </a:r>
            <a:endParaRPr sz="1200">
              <a:latin typeface="Calibri"/>
              <a:cs typeface="Calibri"/>
            </a:endParaRPr>
          </a:p>
          <a:p>
            <a:pPr marL="12700">
              <a:lnSpc>
                <a:spcPct val="100000"/>
              </a:lnSpc>
              <a:spcBef>
                <a:spcPts val="35"/>
              </a:spcBef>
            </a:pPr>
            <a:r>
              <a:rPr sz="1200" spc="-5" dirty="0">
                <a:latin typeface="Calibri"/>
                <a:cs typeface="Calibri"/>
              </a:rPr>
              <a:t>effects (Likar,</a:t>
            </a:r>
            <a:r>
              <a:rPr sz="1200" spc="5" dirty="0">
                <a:latin typeface="Calibri"/>
                <a:cs typeface="Calibri"/>
              </a:rPr>
              <a:t> </a:t>
            </a:r>
            <a:r>
              <a:rPr sz="1200" spc="-5" dirty="0">
                <a:latin typeface="Calibri"/>
                <a:cs typeface="Calibri"/>
              </a:rPr>
              <a:t>1998).</a:t>
            </a:r>
            <a:endParaRPr sz="1200">
              <a:latin typeface="Calibri"/>
              <a:cs typeface="Calibri"/>
            </a:endParaRPr>
          </a:p>
          <a:p>
            <a:pPr marL="12700" marR="135255">
              <a:lnSpc>
                <a:spcPct val="101699"/>
              </a:lnSpc>
              <a:spcBef>
                <a:spcPts val="994"/>
              </a:spcBef>
            </a:pPr>
            <a:r>
              <a:rPr sz="1200" spc="-5" dirty="0">
                <a:latin typeface="Calibri"/>
                <a:cs typeface="Calibri"/>
              </a:rPr>
              <a:t>On the long-run an analytical approach towards solving problems in the decision-making  process presents a step towards more reliable results as previously offered </a:t>
            </a:r>
            <a:r>
              <a:rPr sz="1200" dirty="0">
                <a:latin typeface="Calibri"/>
                <a:cs typeface="Calibri"/>
              </a:rPr>
              <a:t>by </a:t>
            </a:r>
            <a:r>
              <a:rPr sz="1200" spc="-5" dirty="0">
                <a:latin typeface="Calibri"/>
                <a:cs typeface="Calibri"/>
              </a:rPr>
              <a:t>a mare  manager’s instinct. Many years of experience have shown that the sixth sense </a:t>
            </a:r>
            <a:r>
              <a:rPr sz="1200" spc="-10" dirty="0">
                <a:latin typeface="Calibri"/>
                <a:cs typeface="Calibri"/>
              </a:rPr>
              <a:t>of an </a:t>
            </a:r>
            <a:r>
              <a:rPr sz="1200" spc="-5" dirty="0">
                <a:latin typeface="Calibri"/>
                <a:cs typeface="Calibri"/>
              </a:rPr>
              <a:t>average  manager may </a:t>
            </a:r>
            <a:r>
              <a:rPr sz="1200" dirty="0">
                <a:latin typeface="Calibri"/>
                <a:cs typeface="Calibri"/>
              </a:rPr>
              <a:t>be </a:t>
            </a:r>
            <a:r>
              <a:rPr sz="1200" spc="-5" dirty="0">
                <a:latin typeface="Calibri"/>
                <a:cs typeface="Calibri"/>
              </a:rPr>
              <a:t>a </a:t>
            </a:r>
            <a:r>
              <a:rPr sz="1200" spc="-10" dirty="0">
                <a:latin typeface="Calibri"/>
                <a:cs typeface="Calibri"/>
              </a:rPr>
              <a:t>source </a:t>
            </a:r>
            <a:r>
              <a:rPr sz="1200" spc="-5" dirty="0">
                <a:latin typeface="Calibri"/>
                <a:cs typeface="Calibri"/>
              </a:rPr>
              <a:t>of many mistakes. (Smith and Reinersten,</a:t>
            </a:r>
            <a:r>
              <a:rPr sz="1200" spc="65" dirty="0">
                <a:latin typeface="Calibri"/>
                <a:cs typeface="Calibri"/>
              </a:rPr>
              <a:t> </a:t>
            </a:r>
            <a:r>
              <a:rPr sz="1200" spc="-5" dirty="0">
                <a:latin typeface="Calibri"/>
                <a:cs typeface="Calibri"/>
              </a:rPr>
              <a:t>1991).</a:t>
            </a: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950">
              <a:latin typeface="Calibri"/>
              <a:cs typeface="Calibri"/>
            </a:endParaRPr>
          </a:p>
          <a:p>
            <a:pPr marL="149225">
              <a:lnSpc>
                <a:spcPct val="100000"/>
              </a:lnSpc>
            </a:pPr>
            <a:r>
              <a:rPr sz="1000" b="1" spc="-5" dirty="0">
                <a:latin typeface="Calibri"/>
                <a:cs typeface="Calibri"/>
              </a:rPr>
              <a:t>120</a:t>
            </a:r>
            <a:endParaRPr sz="1000">
              <a:latin typeface="Calibri"/>
              <a:cs typeface="Calibri"/>
            </a:endParaRPr>
          </a:p>
        </p:txBody>
      </p:sp>
      <p:sp>
        <p:nvSpPr>
          <p:cNvPr id="3" name="object 3"/>
          <p:cNvSpPr txBox="1"/>
          <p:nvPr/>
        </p:nvSpPr>
        <p:spPr>
          <a:xfrm>
            <a:off x="888424" y="570066"/>
            <a:ext cx="5745480" cy="241046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900">
              <a:latin typeface="Calibri"/>
              <a:cs typeface="Calibri"/>
            </a:endParaRPr>
          </a:p>
          <a:p>
            <a:pPr marL="279400" lvl="1" indent="-266700">
              <a:lnSpc>
                <a:spcPct val="100000"/>
              </a:lnSpc>
              <a:buAutoNum type="arabicPeriod" startAt="8"/>
              <a:tabLst>
                <a:tab pos="279400" algn="l"/>
              </a:tabLst>
            </a:pPr>
            <a:r>
              <a:rPr sz="1400" b="1" spc="10" dirty="0">
                <a:latin typeface="Calibri"/>
                <a:cs typeface="Calibri"/>
              </a:rPr>
              <a:t>Final </a:t>
            </a:r>
            <a:r>
              <a:rPr sz="1400" b="1" spc="-5" dirty="0">
                <a:latin typeface="Calibri"/>
                <a:cs typeface="Calibri"/>
              </a:rPr>
              <a:t>decision</a:t>
            </a:r>
            <a:r>
              <a:rPr sz="1400" b="1" spc="-15" dirty="0">
                <a:latin typeface="Calibri"/>
                <a:cs typeface="Calibri"/>
              </a:rPr>
              <a:t> </a:t>
            </a:r>
            <a:r>
              <a:rPr sz="1400" b="1" spc="-5" dirty="0">
                <a:latin typeface="Calibri"/>
                <a:cs typeface="Calibri"/>
              </a:rPr>
              <a:t>making</a:t>
            </a:r>
            <a:endParaRPr sz="1400">
              <a:latin typeface="Calibri"/>
              <a:cs typeface="Calibri"/>
            </a:endParaRPr>
          </a:p>
          <a:p>
            <a:pPr lvl="1">
              <a:lnSpc>
                <a:spcPct val="100000"/>
              </a:lnSpc>
              <a:spcBef>
                <a:spcPts val="5"/>
              </a:spcBef>
              <a:buFont typeface="Calibri"/>
              <a:buAutoNum type="arabicPeriod" startAt="8"/>
            </a:pPr>
            <a:endParaRPr sz="1250">
              <a:latin typeface="Calibri"/>
              <a:cs typeface="Calibri"/>
            </a:endParaRPr>
          </a:p>
          <a:p>
            <a:pPr marL="361315" lvl="2" indent="-349250">
              <a:lnSpc>
                <a:spcPct val="100000"/>
              </a:lnSpc>
              <a:spcBef>
                <a:spcPts val="5"/>
              </a:spcBef>
              <a:buAutoNum type="arabicPeriod"/>
              <a:tabLst>
                <a:tab pos="361950" algn="l"/>
              </a:tabLst>
            </a:pPr>
            <a:r>
              <a:rPr sz="1200" b="1" spc="-5" dirty="0">
                <a:latin typeface="Calibri"/>
                <a:cs typeface="Calibri"/>
              </a:rPr>
              <a:t>Influential data</a:t>
            </a:r>
            <a:r>
              <a:rPr sz="1200" b="1" spc="10" dirty="0">
                <a:latin typeface="Calibri"/>
                <a:cs typeface="Calibri"/>
              </a:rPr>
              <a:t> </a:t>
            </a:r>
            <a:r>
              <a:rPr sz="1200" b="1" spc="-5" dirty="0">
                <a:latin typeface="Calibri"/>
                <a:cs typeface="Calibri"/>
              </a:rPr>
              <a:t>acquisition</a:t>
            </a:r>
            <a:endParaRPr sz="1200">
              <a:latin typeface="Calibri"/>
              <a:cs typeface="Calibri"/>
            </a:endParaRPr>
          </a:p>
          <a:p>
            <a:pPr marL="12700" marR="5080">
              <a:lnSpc>
                <a:spcPct val="101800"/>
              </a:lnSpc>
              <a:spcBef>
                <a:spcPts val="295"/>
              </a:spcBef>
            </a:pPr>
            <a:r>
              <a:rPr sz="1200" spc="-5" dirty="0">
                <a:latin typeface="Calibri"/>
                <a:cs typeface="Calibri"/>
              </a:rPr>
              <a:t>An important aspect before </a:t>
            </a:r>
            <a:r>
              <a:rPr sz="1200" dirty="0">
                <a:latin typeface="Calibri"/>
                <a:cs typeface="Calibri"/>
              </a:rPr>
              <a:t>the </a:t>
            </a:r>
            <a:r>
              <a:rPr sz="1200" spc="-5" dirty="0">
                <a:latin typeface="Calibri"/>
                <a:cs typeface="Calibri"/>
              </a:rPr>
              <a:t>phase </a:t>
            </a:r>
            <a:r>
              <a:rPr sz="1200" spc="-10" dirty="0">
                <a:latin typeface="Calibri"/>
                <a:cs typeface="Calibri"/>
              </a:rPr>
              <a:t>of </a:t>
            </a:r>
            <a:r>
              <a:rPr sz="1200" spc="-5" dirty="0">
                <a:latin typeface="Calibri"/>
                <a:cs typeface="Calibri"/>
              </a:rPr>
              <a:t>idea assessment is collection of </a:t>
            </a:r>
            <a:r>
              <a:rPr sz="1200" dirty="0">
                <a:latin typeface="Calibri"/>
                <a:cs typeface="Calibri"/>
              </a:rPr>
              <a:t>data. </a:t>
            </a:r>
            <a:r>
              <a:rPr sz="1200" spc="-10" dirty="0">
                <a:latin typeface="Calibri"/>
                <a:cs typeface="Calibri"/>
              </a:rPr>
              <a:t>It </a:t>
            </a:r>
            <a:r>
              <a:rPr sz="1200" spc="-5" dirty="0">
                <a:latin typeface="Calibri"/>
                <a:cs typeface="Calibri"/>
              </a:rPr>
              <a:t>is  particularly important since all the following implementations, calculations and comparisons  are based on the collected data. The principle is similar to cooking. The quality </a:t>
            </a:r>
            <a:r>
              <a:rPr sz="1200" spc="-10" dirty="0">
                <a:latin typeface="Calibri"/>
                <a:cs typeface="Calibri"/>
              </a:rPr>
              <a:t>of </a:t>
            </a:r>
            <a:r>
              <a:rPr sz="1200" spc="-5" dirty="0">
                <a:latin typeface="Calibri"/>
                <a:cs typeface="Calibri"/>
              </a:rPr>
              <a:t>dish  </a:t>
            </a:r>
            <a:r>
              <a:rPr sz="1200" dirty="0">
                <a:latin typeface="Calibri"/>
                <a:cs typeface="Calibri"/>
              </a:rPr>
              <a:t>depends </a:t>
            </a:r>
            <a:r>
              <a:rPr sz="1200" spc="-5" dirty="0">
                <a:latin typeface="Calibri"/>
                <a:cs typeface="Calibri"/>
              </a:rPr>
              <a:t>on the input ingredients. Even </a:t>
            </a:r>
            <a:r>
              <a:rPr sz="1200" dirty="0">
                <a:latin typeface="Calibri"/>
                <a:cs typeface="Calibri"/>
              </a:rPr>
              <a:t>the </a:t>
            </a:r>
            <a:r>
              <a:rPr sz="1200" spc="-5" dirty="0">
                <a:latin typeface="Calibri"/>
                <a:cs typeface="Calibri"/>
              </a:rPr>
              <a:t>best </a:t>
            </a:r>
            <a:r>
              <a:rPr sz="1200" spc="-10" dirty="0">
                <a:latin typeface="Calibri"/>
                <a:cs typeface="Calibri"/>
              </a:rPr>
              <a:t>of </a:t>
            </a:r>
            <a:r>
              <a:rPr sz="1200" spc="-5" dirty="0">
                <a:latin typeface="Calibri"/>
                <a:cs typeface="Calibri"/>
              </a:rPr>
              <a:t>chef cannot make a delicious pie from  rotten eggs and apples. Even the most careful baking and </a:t>
            </a:r>
            <a:r>
              <a:rPr sz="1200" dirty="0">
                <a:latin typeface="Calibri"/>
                <a:cs typeface="Calibri"/>
              </a:rPr>
              <a:t>final </a:t>
            </a:r>
            <a:r>
              <a:rPr sz="1200" spc="-5" dirty="0">
                <a:latin typeface="Calibri"/>
                <a:cs typeface="Calibri"/>
              </a:rPr>
              <a:t>decorating of our </a:t>
            </a:r>
            <a:r>
              <a:rPr sz="1200" dirty="0">
                <a:latin typeface="Calibri"/>
                <a:cs typeface="Calibri"/>
              </a:rPr>
              <a:t>pie </a:t>
            </a:r>
            <a:r>
              <a:rPr sz="1200" spc="-5" dirty="0">
                <a:latin typeface="Calibri"/>
                <a:cs typeface="Calibri"/>
              </a:rPr>
              <a:t>cannot  leave a </a:t>
            </a:r>
            <a:r>
              <a:rPr sz="1200" spc="-10" dirty="0">
                <a:latin typeface="Calibri"/>
                <a:cs typeface="Calibri"/>
              </a:rPr>
              <a:t>good </a:t>
            </a:r>
            <a:r>
              <a:rPr sz="1200" spc="-5" dirty="0">
                <a:latin typeface="Calibri"/>
                <a:cs typeface="Calibri"/>
              </a:rPr>
              <a:t>impression. It is similar with </a:t>
            </a:r>
            <a:r>
              <a:rPr sz="1200" dirty="0">
                <a:latin typeface="Calibri"/>
                <a:cs typeface="Calibri"/>
              </a:rPr>
              <a:t>data. </a:t>
            </a:r>
            <a:r>
              <a:rPr sz="1200" spc="-10" dirty="0">
                <a:latin typeface="Calibri"/>
                <a:cs typeface="Calibri"/>
              </a:rPr>
              <a:t>If </a:t>
            </a:r>
            <a:r>
              <a:rPr sz="1200" dirty="0">
                <a:latin typeface="Calibri"/>
                <a:cs typeface="Calibri"/>
              </a:rPr>
              <a:t>they </a:t>
            </a:r>
            <a:r>
              <a:rPr sz="1200" spc="-5" dirty="0">
                <a:latin typeface="Calibri"/>
                <a:cs typeface="Calibri"/>
              </a:rPr>
              <a:t>prove </a:t>
            </a:r>
            <a:r>
              <a:rPr sz="1200" dirty="0">
                <a:latin typeface="Calibri"/>
                <a:cs typeface="Calibri"/>
              </a:rPr>
              <a:t>to be </a:t>
            </a:r>
            <a:r>
              <a:rPr sz="1200" spc="-5" dirty="0">
                <a:latin typeface="Calibri"/>
                <a:cs typeface="Calibri"/>
              </a:rPr>
              <a:t>inconsistent and  inaccurate, the final results shall prove </a:t>
            </a:r>
            <a:r>
              <a:rPr sz="1200" dirty="0">
                <a:latin typeface="Calibri"/>
                <a:cs typeface="Calibri"/>
              </a:rPr>
              <a:t>to be </a:t>
            </a:r>
            <a:r>
              <a:rPr sz="1200" spc="-5" dirty="0">
                <a:latin typeface="Calibri"/>
                <a:cs typeface="Calibri"/>
              </a:rPr>
              <a:t>just as</a:t>
            </a:r>
            <a:r>
              <a:rPr sz="1200" spc="5" dirty="0">
                <a:latin typeface="Calibri"/>
                <a:cs typeface="Calibri"/>
              </a:rPr>
              <a:t> </a:t>
            </a:r>
            <a:r>
              <a:rPr sz="1200" spc="-5" dirty="0">
                <a:latin typeface="Calibri"/>
                <a:cs typeface="Calibri"/>
              </a:rPr>
              <a:t>imprecise.</a:t>
            </a:r>
            <a:endParaRPr sz="1200">
              <a:latin typeface="Calibri"/>
              <a:cs typeface="Calibri"/>
            </a:endParaRPr>
          </a:p>
        </p:txBody>
      </p:sp>
      <p:sp>
        <p:nvSpPr>
          <p:cNvPr id="4" name="object 4"/>
          <p:cNvSpPr/>
          <p:nvPr/>
        </p:nvSpPr>
        <p:spPr>
          <a:xfrm>
            <a:off x="986843" y="3124956"/>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121</a:t>
            </a:r>
            <a:endParaRPr sz="1000">
              <a:latin typeface="Calibri"/>
              <a:cs typeface="Calibri"/>
            </a:endParaRPr>
          </a:p>
        </p:txBody>
      </p:sp>
      <p:sp>
        <p:nvSpPr>
          <p:cNvPr id="3" name="object 3"/>
          <p:cNvSpPr txBox="1"/>
          <p:nvPr/>
        </p:nvSpPr>
        <p:spPr>
          <a:xfrm>
            <a:off x="816797" y="570066"/>
            <a:ext cx="5848985" cy="4213225"/>
          </a:xfrm>
          <a:prstGeom prst="rect">
            <a:avLst/>
          </a:prstGeom>
        </p:spPr>
        <p:txBody>
          <a:bodyPr vert="horz" wrap="square" lIns="0" tIns="12065" rIns="0" bIns="0" rtlCol="0">
            <a:spAutoFit/>
          </a:bodyPr>
          <a:lstStyle/>
          <a:p>
            <a:pPr marR="1587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900">
              <a:latin typeface="Calibri"/>
              <a:cs typeface="Calibri"/>
            </a:endParaRPr>
          </a:p>
          <a:p>
            <a:pPr marL="279400" lvl="1" indent="-267335">
              <a:lnSpc>
                <a:spcPct val="100000"/>
              </a:lnSpc>
              <a:buAutoNum type="arabicPeriod" startAt="9"/>
              <a:tabLst>
                <a:tab pos="280035" algn="l"/>
              </a:tabLst>
            </a:pPr>
            <a:r>
              <a:rPr sz="1400" b="1" dirty="0">
                <a:latin typeface="Calibri"/>
                <a:cs typeface="Calibri"/>
              </a:rPr>
              <a:t>Summary</a:t>
            </a:r>
            <a:endParaRPr sz="1400">
              <a:latin typeface="Calibri"/>
              <a:cs typeface="Calibri"/>
            </a:endParaRPr>
          </a:p>
          <a:p>
            <a:pPr marL="12700" marR="5080">
              <a:lnSpc>
                <a:spcPct val="101699"/>
              </a:lnSpc>
              <a:spcBef>
                <a:spcPts val="815"/>
              </a:spcBef>
            </a:pPr>
            <a:r>
              <a:rPr sz="1200" spc="-5" dirty="0">
                <a:latin typeface="Calibri"/>
                <a:cs typeface="Calibri"/>
              </a:rPr>
              <a:t>The presented module tackles various techniques of idea assessment and selection. Firstly the  </a:t>
            </a:r>
            <a:r>
              <a:rPr sz="1200" dirty="0">
                <a:latin typeface="Calibri"/>
                <a:cs typeface="Calibri"/>
              </a:rPr>
              <a:t>need </a:t>
            </a:r>
            <a:r>
              <a:rPr sz="1200" spc="-5" dirty="0">
                <a:latin typeface="Calibri"/>
                <a:cs typeface="Calibri"/>
              </a:rPr>
              <a:t>for invention assessment was presented along with numerical sensitivity analysis,  followed </a:t>
            </a:r>
            <a:r>
              <a:rPr sz="1200" dirty="0">
                <a:latin typeface="Calibri"/>
                <a:cs typeface="Calibri"/>
              </a:rPr>
              <a:t>by </a:t>
            </a:r>
            <a:r>
              <a:rPr sz="1200" spc="-5" dirty="0">
                <a:latin typeface="Calibri"/>
                <a:cs typeface="Calibri"/>
              </a:rPr>
              <a:t>presentation of assessment with questions, assessment </a:t>
            </a:r>
            <a:r>
              <a:rPr sz="1200" spc="-10" dirty="0">
                <a:latin typeface="Calibri"/>
                <a:cs typeface="Calibri"/>
              </a:rPr>
              <a:t>of </a:t>
            </a:r>
            <a:r>
              <a:rPr sz="1200" spc="-5" dirty="0">
                <a:latin typeface="Calibri"/>
                <a:cs typeface="Calibri"/>
              </a:rPr>
              <a:t>key success factors  and forecast techniques. Beside individual methods, a </a:t>
            </a:r>
            <a:r>
              <a:rPr sz="1200" dirty="0">
                <a:latin typeface="Calibri"/>
                <a:cs typeface="Calibri"/>
              </a:rPr>
              <a:t>final </a:t>
            </a:r>
            <a:r>
              <a:rPr sz="1200" spc="-5" dirty="0">
                <a:latin typeface="Calibri"/>
                <a:cs typeface="Calibri"/>
              </a:rPr>
              <a:t>decision methodology is  presented. For further reading, we prepared some additional materials </a:t>
            </a:r>
            <a:r>
              <a:rPr sz="1200" spc="-10" dirty="0">
                <a:latin typeface="Calibri"/>
                <a:cs typeface="Calibri"/>
              </a:rPr>
              <a:t>(see </a:t>
            </a:r>
            <a:r>
              <a:rPr sz="1200" spc="-5" dirty="0">
                <a:latin typeface="Calibri"/>
                <a:cs typeface="Calibri"/>
              </a:rPr>
              <a:t>Further</a:t>
            </a:r>
            <a:r>
              <a:rPr sz="1200" spc="170" dirty="0">
                <a:latin typeface="Calibri"/>
                <a:cs typeface="Calibri"/>
              </a:rPr>
              <a:t> </a:t>
            </a:r>
            <a:r>
              <a:rPr sz="1200" spc="-5" dirty="0">
                <a:latin typeface="Calibri"/>
                <a:cs typeface="Calibri"/>
              </a:rPr>
              <a:t>reading).</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368935" lvl="1" indent="-356870">
              <a:lnSpc>
                <a:spcPct val="100000"/>
              </a:lnSpc>
              <a:buAutoNum type="arabicPeriod" startAt="10"/>
              <a:tabLst>
                <a:tab pos="369570" algn="l"/>
              </a:tabLst>
            </a:pPr>
            <a:r>
              <a:rPr sz="1400" b="1" dirty="0">
                <a:latin typeface="Calibri"/>
                <a:cs typeface="Calibri"/>
              </a:rPr>
              <a:t>Further</a:t>
            </a:r>
            <a:r>
              <a:rPr sz="1400" b="1" spc="-20" dirty="0">
                <a:latin typeface="Calibri"/>
                <a:cs typeface="Calibri"/>
              </a:rPr>
              <a:t> </a:t>
            </a:r>
            <a:r>
              <a:rPr sz="1400" b="1" spc="-10" dirty="0">
                <a:latin typeface="Calibri"/>
                <a:cs typeface="Calibri"/>
              </a:rPr>
              <a:t>reading</a:t>
            </a:r>
            <a:endParaRPr sz="1400">
              <a:latin typeface="Calibri"/>
              <a:cs typeface="Calibri"/>
            </a:endParaRPr>
          </a:p>
          <a:p>
            <a:pPr marL="12700">
              <a:lnSpc>
                <a:spcPct val="100000"/>
              </a:lnSpc>
              <a:spcBef>
                <a:spcPts val="850"/>
              </a:spcBef>
            </a:pPr>
            <a:r>
              <a:rPr sz="1200" spc="-5" dirty="0">
                <a:latin typeface="Calibri"/>
                <a:cs typeface="Calibri"/>
              </a:rPr>
              <a:t>Links:</a:t>
            </a:r>
            <a:endParaRPr sz="1200">
              <a:latin typeface="Calibri"/>
              <a:cs typeface="Calibri"/>
            </a:endParaRPr>
          </a:p>
          <a:p>
            <a:pPr>
              <a:lnSpc>
                <a:spcPct val="100000"/>
              </a:lnSpc>
              <a:spcBef>
                <a:spcPts val="40"/>
              </a:spcBef>
            </a:pPr>
            <a:endParaRPr sz="850">
              <a:latin typeface="Calibri"/>
              <a:cs typeface="Calibri"/>
            </a:endParaRPr>
          </a:p>
          <a:p>
            <a:pPr marL="240665" indent="-228600">
              <a:lnSpc>
                <a:spcPct val="100000"/>
              </a:lnSpc>
              <a:buClr>
                <a:srgbClr val="000000"/>
              </a:buClr>
              <a:buFont typeface="Symbol"/>
              <a:buChar char=""/>
              <a:tabLst>
                <a:tab pos="240665" algn="l"/>
                <a:tab pos="241300" algn="l"/>
              </a:tabLst>
            </a:pPr>
            <a:r>
              <a:rPr sz="1200" u="sng" spc="-5" dirty="0">
                <a:solidFill>
                  <a:srgbClr val="0065FF"/>
                </a:solidFill>
                <a:uFill>
                  <a:solidFill>
                    <a:srgbClr val="0065FF"/>
                  </a:solidFill>
                </a:uFill>
                <a:latin typeface="Calibri"/>
                <a:cs typeface="Calibri"/>
                <a:hlinkClick r:id="rId2"/>
              </a:rPr>
              <a:t>http://cordis.europa.eu/aoi/article.cfm?article=406&amp;lang=EN</a:t>
            </a:r>
            <a:endParaRPr sz="1200">
              <a:latin typeface="Calibri"/>
              <a:cs typeface="Calibri"/>
            </a:endParaRPr>
          </a:p>
          <a:p>
            <a:pPr marL="12700" marR="3023235">
              <a:lnSpc>
                <a:spcPct val="171600"/>
              </a:lnSpc>
              <a:spcBef>
                <a:spcPts val="65"/>
              </a:spcBef>
              <a:buClr>
                <a:srgbClr val="000000"/>
              </a:buClr>
              <a:buFont typeface="Symbol"/>
              <a:buChar char=""/>
              <a:tabLst>
                <a:tab pos="240665" algn="l"/>
                <a:tab pos="241300" algn="l"/>
              </a:tabLst>
            </a:pPr>
            <a:r>
              <a:rPr sz="1200" u="sng" spc="-5" dirty="0">
                <a:solidFill>
                  <a:srgbClr val="0065FF"/>
                </a:solidFill>
                <a:uFill>
                  <a:solidFill>
                    <a:srgbClr val="0065FF"/>
                  </a:solidFill>
                </a:uFill>
                <a:latin typeface="Calibri"/>
                <a:cs typeface="Calibri"/>
                <a:hlinkClick r:id="rId3"/>
              </a:rPr>
              <a:t>http://www.mindtools.com/dectree.html </a:t>
            </a:r>
            <a:r>
              <a:rPr sz="1200" spc="-5" dirty="0">
                <a:latin typeface="Calibri"/>
                <a:cs typeface="Calibri"/>
              </a:rPr>
              <a:t> Book:</a:t>
            </a:r>
            <a:endParaRPr sz="1200">
              <a:latin typeface="Calibri"/>
              <a:cs typeface="Calibri"/>
            </a:endParaRPr>
          </a:p>
          <a:p>
            <a:pPr marL="12700" marR="469900">
              <a:lnSpc>
                <a:spcPct val="101699"/>
              </a:lnSpc>
              <a:spcBef>
                <a:spcPts val="995"/>
              </a:spcBef>
            </a:pPr>
            <a:r>
              <a:rPr sz="1200" spc="-5" dirty="0">
                <a:latin typeface="Calibri"/>
                <a:cs typeface="Calibri"/>
              </a:rPr>
              <a:t>Harold A. Linstone and Murray Turoff (eds), 1975: The Delphi Method: Techniques and  Applications</a:t>
            </a:r>
            <a:r>
              <a:rPr sz="1200" dirty="0">
                <a:latin typeface="Calibri"/>
                <a:cs typeface="Calibri"/>
              </a:rPr>
              <a:t> </a:t>
            </a:r>
            <a:r>
              <a:rPr sz="1200" spc="-5" dirty="0">
                <a:latin typeface="Calibri"/>
                <a:cs typeface="Calibri"/>
              </a:rPr>
              <a:t>(</a:t>
            </a:r>
            <a:r>
              <a:rPr sz="1200" u="sng" spc="-5" dirty="0">
                <a:solidFill>
                  <a:srgbClr val="0065FF"/>
                </a:solidFill>
                <a:uFill>
                  <a:solidFill>
                    <a:srgbClr val="0065FF"/>
                  </a:solidFill>
                </a:uFill>
                <a:latin typeface="Calibri"/>
                <a:cs typeface="Calibri"/>
                <a:hlinkClick r:id="rId4"/>
              </a:rPr>
              <a:t>http://is.njit.edu/pubs/delphibook/index.html</a:t>
            </a:r>
            <a:r>
              <a:rPr sz="1200" spc="-5" dirty="0">
                <a:latin typeface="Calibri"/>
                <a:cs typeface="Calibri"/>
                <a:hlinkClick r:id="rId4"/>
              </a:rPr>
              <a:t>)</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7" y="8861453"/>
            <a:ext cx="5687695" cy="1097915"/>
          </a:xfrm>
          <a:prstGeom prst="rect">
            <a:avLst/>
          </a:prstGeom>
        </p:spPr>
        <p:txBody>
          <a:bodyPr vert="horz" wrap="square" lIns="0" tIns="9525" rIns="0" bIns="0" rtlCol="0">
            <a:spAutoFit/>
          </a:bodyPr>
          <a:lstStyle/>
          <a:p>
            <a:pPr marL="12700" marR="477520" indent="641350">
              <a:lnSpc>
                <a:spcPct val="101699"/>
              </a:lnSpc>
              <a:spcBef>
                <a:spcPts val="75"/>
              </a:spcBef>
            </a:pPr>
            <a:r>
              <a:rPr sz="1200" spc="-5" dirty="0">
                <a:latin typeface="Calibri"/>
                <a:cs typeface="Calibri"/>
              </a:rPr>
              <a:t>According </a:t>
            </a:r>
            <a:r>
              <a:rPr sz="1200" dirty="0">
                <a:latin typeface="Calibri"/>
                <a:cs typeface="Calibri"/>
              </a:rPr>
              <a:t>to </a:t>
            </a:r>
            <a:r>
              <a:rPr sz="1200" spc="-5" dirty="0">
                <a:latin typeface="Calibri"/>
                <a:cs typeface="Calibri"/>
              </a:rPr>
              <a:t>R&amp;D strategic significance on company’s structure, </a:t>
            </a:r>
            <a:r>
              <a:rPr sz="1200" dirty="0">
                <a:latin typeface="Calibri"/>
                <a:cs typeface="Calibri"/>
              </a:rPr>
              <a:t>the </a:t>
            </a:r>
            <a:r>
              <a:rPr sz="1200" spc="-5" dirty="0">
                <a:latin typeface="Calibri"/>
                <a:cs typeface="Calibri"/>
              </a:rPr>
              <a:t>work  undertaken </a:t>
            </a:r>
            <a:r>
              <a:rPr sz="1200" dirty="0">
                <a:latin typeface="Calibri"/>
                <a:cs typeface="Calibri"/>
              </a:rPr>
              <a:t>by </a:t>
            </a:r>
            <a:r>
              <a:rPr sz="1200" spc="-5" dirty="0">
                <a:latin typeface="Calibri"/>
                <a:cs typeface="Calibri"/>
              </a:rPr>
              <a:t>company’s own R&amp;D department could </a:t>
            </a:r>
            <a:r>
              <a:rPr sz="1200" dirty="0">
                <a:latin typeface="Calibri"/>
                <a:cs typeface="Calibri"/>
              </a:rPr>
              <a:t>be </a:t>
            </a:r>
            <a:r>
              <a:rPr sz="1200" spc="-5" dirty="0">
                <a:latin typeface="Calibri"/>
                <a:cs typeface="Calibri"/>
              </a:rPr>
              <a:t>categorised</a:t>
            </a:r>
            <a:r>
              <a:rPr sz="1200" spc="40" dirty="0">
                <a:latin typeface="Calibri"/>
                <a:cs typeface="Calibri"/>
              </a:rPr>
              <a:t> </a:t>
            </a:r>
            <a:r>
              <a:rPr sz="1200" spc="-5" dirty="0">
                <a:latin typeface="Calibri"/>
                <a:cs typeface="Calibri"/>
              </a:rPr>
              <a:t>as:</a:t>
            </a:r>
            <a:endParaRPr sz="1200">
              <a:latin typeface="Calibri"/>
              <a:cs typeface="Calibri"/>
            </a:endParaRPr>
          </a:p>
          <a:p>
            <a:pPr marL="240665" indent="-228600">
              <a:lnSpc>
                <a:spcPct val="100000"/>
              </a:lnSpc>
              <a:spcBef>
                <a:spcPts val="585"/>
              </a:spcBef>
              <a:buFont typeface="Symbol"/>
              <a:buChar char=""/>
              <a:tabLst>
                <a:tab pos="240665" algn="l"/>
                <a:tab pos="241300" algn="l"/>
              </a:tabLst>
            </a:pPr>
            <a:r>
              <a:rPr sz="1200" b="1" i="1" spc="-5" dirty="0">
                <a:latin typeface="Calibri"/>
                <a:cs typeface="Calibri"/>
              </a:rPr>
              <a:t>Incremental </a:t>
            </a:r>
            <a:r>
              <a:rPr sz="1200" b="1" i="1" spc="-10" dirty="0">
                <a:latin typeface="Calibri"/>
                <a:cs typeface="Calibri"/>
              </a:rPr>
              <a:t>R&amp;D </a:t>
            </a:r>
            <a:r>
              <a:rPr sz="1200" spc="-5" dirty="0">
                <a:latin typeface="Calibri"/>
                <a:cs typeface="Calibri"/>
              </a:rPr>
              <a:t>is work intended </a:t>
            </a:r>
            <a:r>
              <a:rPr sz="1200" dirty="0">
                <a:latin typeface="Calibri"/>
                <a:cs typeface="Calibri"/>
              </a:rPr>
              <a:t>to </a:t>
            </a:r>
            <a:r>
              <a:rPr sz="1200" spc="-5" dirty="0">
                <a:latin typeface="Calibri"/>
                <a:cs typeface="Calibri"/>
              </a:rPr>
              <a:t>bring about a definable modest improvement </a:t>
            </a:r>
            <a:r>
              <a:rPr sz="1200" spc="-10" dirty="0">
                <a:latin typeface="Calibri"/>
                <a:cs typeface="Calibri"/>
              </a:rPr>
              <a:t>in</a:t>
            </a:r>
            <a:r>
              <a:rPr sz="1200" spc="175" dirty="0">
                <a:latin typeface="Calibri"/>
                <a:cs typeface="Calibri"/>
              </a:rPr>
              <a:t> </a:t>
            </a:r>
            <a:r>
              <a:rPr sz="1200" spc="-5" dirty="0">
                <a:latin typeface="Calibri"/>
                <a:cs typeface="Calibri"/>
              </a:rPr>
              <a:t>a</a:t>
            </a:r>
            <a:endParaRPr sz="1200">
              <a:latin typeface="Calibri"/>
              <a:cs typeface="Calibri"/>
            </a:endParaRPr>
          </a:p>
          <a:p>
            <a:pPr>
              <a:lnSpc>
                <a:spcPct val="100000"/>
              </a:lnSpc>
              <a:spcBef>
                <a:spcPts val="55"/>
              </a:spcBef>
            </a:pPr>
            <a:endParaRPr sz="1850">
              <a:latin typeface="Calibri"/>
              <a:cs typeface="Calibri"/>
            </a:endParaRPr>
          </a:p>
          <a:p>
            <a:pPr marL="149225">
              <a:lnSpc>
                <a:spcPct val="100000"/>
              </a:lnSpc>
            </a:pPr>
            <a:r>
              <a:rPr sz="1000" b="1" spc="-5" dirty="0">
                <a:latin typeface="Calibri"/>
                <a:cs typeface="Calibri"/>
              </a:rPr>
              <a:t>122</a:t>
            </a:r>
            <a:endParaRPr sz="1000">
              <a:latin typeface="Calibri"/>
              <a:cs typeface="Calibri"/>
            </a:endParaRPr>
          </a:p>
        </p:txBody>
      </p:sp>
      <p:sp>
        <p:nvSpPr>
          <p:cNvPr id="3" name="object 3"/>
          <p:cNvSpPr txBox="1"/>
          <p:nvPr/>
        </p:nvSpPr>
        <p:spPr>
          <a:xfrm>
            <a:off x="888424" y="570066"/>
            <a:ext cx="5734685" cy="393192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60020" indent="-147955">
              <a:lnSpc>
                <a:spcPct val="100000"/>
              </a:lnSpc>
              <a:buAutoNum type="arabicPlain" startAt="9"/>
              <a:tabLst>
                <a:tab pos="160655" algn="l"/>
              </a:tabLst>
            </a:pPr>
            <a:r>
              <a:rPr sz="1600" b="1" spc="-10" dirty="0">
                <a:latin typeface="Calibri"/>
                <a:cs typeface="Calibri"/>
              </a:rPr>
              <a:t>IDEA</a:t>
            </a:r>
            <a:r>
              <a:rPr sz="1600" b="1" dirty="0">
                <a:latin typeface="Calibri"/>
                <a:cs typeface="Calibri"/>
              </a:rPr>
              <a:t> </a:t>
            </a:r>
            <a:r>
              <a:rPr sz="1600" b="1" spc="-5" dirty="0">
                <a:latin typeface="Calibri"/>
                <a:cs typeface="Calibri"/>
              </a:rPr>
              <a:t>DEVELOPMENT</a:t>
            </a:r>
            <a:endParaRPr sz="1600">
              <a:latin typeface="Calibri"/>
              <a:cs typeface="Calibri"/>
            </a:endParaRPr>
          </a:p>
          <a:p>
            <a:pPr marL="12700">
              <a:lnSpc>
                <a:spcPct val="100000"/>
              </a:lnSpc>
              <a:spcBef>
                <a:spcPts val="1045"/>
              </a:spcBef>
            </a:pPr>
            <a:r>
              <a:rPr sz="1200" i="1" spc="-5" dirty="0">
                <a:latin typeface="Calibri"/>
                <a:cs typeface="Calibri"/>
              </a:rPr>
              <a:t>Vassilis Tsaggaris, Borut Likar, Urška</a:t>
            </a:r>
            <a:r>
              <a:rPr sz="1200" i="1" spc="40" dirty="0">
                <a:latin typeface="Calibri"/>
                <a:cs typeface="Calibri"/>
              </a:rPr>
              <a:t> </a:t>
            </a:r>
            <a:r>
              <a:rPr sz="1200" i="1" spc="-5" dirty="0">
                <a:latin typeface="Calibri"/>
                <a:cs typeface="Calibri"/>
              </a:rPr>
              <a:t>Mrgole</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6700">
              <a:lnSpc>
                <a:spcPct val="100000"/>
              </a:lnSpc>
              <a:buAutoNum type="arabicPeriod"/>
              <a:tabLst>
                <a:tab pos="279400"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a:t>
            </a:r>
            <a:endParaRPr sz="1400">
              <a:latin typeface="Calibri"/>
              <a:cs typeface="Calibri"/>
            </a:endParaRPr>
          </a:p>
          <a:p>
            <a:pPr marL="12700" marR="5080">
              <a:lnSpc>
                <a:spcPct val="101699"/>
              </a:lnSpc>
              <a:spcBef>
                <a:spcPts val="810"/>
              </a:spcBef>
            </a:pPr>
            <a:r>
              <a:rPr sz="1200" spc="-5" dirty="0">
                <a:latin typeface="Calibri"/>
                <a:cs typeface="Calibri"/>
              </a:rPr>
              <a:t>This module deals with the idea development process. In case </a:t>
            </a:r>
            <a:r>
              <a:rPr sz="1200" spc="-10" dirty="0">
                <a:latin typeface="Calibri"/>
                <a:cs typeface="Calibri"/>
              </a:rPr>
              <a:t>of </a:t>
            </a:r>
            <a:r>
              <a:rPr sz="1200" spc="-5" dirty="0">
                <a:latin typeface="Calibri"/>
                <a:cs typeface="Calibri"/>
              </a:rPr>
              <a:t>small, incremental  inventions there is no need </a:t>
            </a:r>
            <a:r>
              <a:rPr sz="1200" dirty="0">
                <a:latin typeface="Calibri"/>
                <a:cs typeface="Calibri"/>
              </a:rPr>
              <a:t>for </a:t>
            </a:r>
            <a:r>
              <a:rPr sz="1200" spc="-5" dirty="0">
                <a:latin typeface="Calibri"/>
                <a:cs typeface="Calibri"/>
              </a:rPr>
              <a:t>professional R&amp;D </a:t>
            </a:r>
            <a:r>
              <a:rPr sz="1200" dirty="0">
                <a:latin typeface="Calibri"/>
                <a:cs typeface="Calibri"/>
              </a:rPr>
              <a:t>support. </a:t>
            </a:r>
            <a:r>
              <a:rPr sz="1200" spc="-10" dirty="0">
                <a:latin typeface="Calibri"/>
                <a:cs typeface="Calibri"/>
              </a:rPr>
              <a:t>But </a:t>
            </a:r>
            <a:r>
              <a:rPr sz="1200" spc="-5" dirty="0">
                <a:latin typeface="Calibri"/>
                <a:cs typeface="Calibri"/>
              </a:rPr>
              <a:t>many ideas request a  professional internal </a:t>
            </a:r>
            <a:r>
              <a:rPr sz="1200" spc="-10" dirty="0">
                <a:latin typeface="Calibri"/>
                <a:cs typeface="Calibri"/>
              </a:rPr>
              <a:t>R&amp;D </a:t>
            </a:r>
            <a:r>
              <a:rPr sz="1200" spc="-5" dirty="0">
                <a:latin typeface="Calibri"/>
                <a:cs typeface="Calibri"/>
              </a:rPr>
              <a:t>supported idea development </a:t>
            </a:r>
            <a:r>
              <a:rPr sz="1200" dirty="0">
                <a:latin typeface="Calibri"/>
                <a:cs typeface="Calibri"/>
              </a:rPr>
              <a:t>phase, </a:t>
            </a:r>
            <a:r>
              <a:rPr sz="1200" spc="-5" dirty="0">
                <a:latin typeface="Calibri"/>
                <a:cs typeface="Calibri"/>
              </a:rPr>
              <a:t>which will </a:t>
            </a:r>
            <a:r>
              <a:rPr sz="1200" dirty="0">
                <a:latin typeface="Calibri"/>
                <a:cs typeface="Calibri"/>
              </a:rPr>
              <a:t>be </a:t>
            </a:r>
            <a:r>
              <a:rPr sz="1200" spc="-5" dirty="0">
                <a:latin typeface="Calibri"/>
                <a:cs typeface="Calibri"/>
              </a:rPr>
              <a:t>presented. Also  some other models of know-how acquiring and technology transfer will </a:t>
            </a:r>
            <a:r>
              <a:rPr sz="1200" dirty="0">
                <a:latin typeface="Calibri"/>
                <a:cs typeface="Calibri"/>
              </a:rPr>
              <a:t>be </a:t>
            </a:r>
            <a:r>
              <a:rPr sz="1200" spc="-5" dirty="0">
                <a:latin typeface="Calibri"/>
                <a:cs typeface="Calibri"/>
              </a:rPr>
              <a:t>presented,</a:t>
            </a:r>
            <a:r>
              <a:rPr sz="1200" spc="125" dirty="0">
                <a:latin typeface="Calibri"/>
                <a:cs typeface="Calibri"/>
              </a:rPr>
              <a:t> </a:t>
            </a:r>
            <a:r>
              <a:rPr sz="1200" spc="-5" dirty="0">
                <a:latin typeface="Calibri"/>
                <a:cs typeface="Calibri"/>
              </a:rPr>
              <a:t>e.g.</a:t>
            </a:r>
            <a:endParaRPr sz="1200">
              <a:latin typeface="Calibri"/>
              <a:cs typeface="Calibri"/>
            </a:endParaRPr>
          </a:p>
          <a:p>
            <a:pPr marL="12700">
              <a:lnSpc>
                <a:spcPct val="100000"/>
              </a:lnSpc>
              <a:spcBef>
                <a:spcPts val="25"/>
              </a:spcBef>
            </a:pPr>
            <a:r>
              <a:rPr sz="1200" spc="-5" dirty="0">
                <a:latin typeface="Calibri"/>
                <a:cs typeface="Calibri"/>
              </a:rPr>
              <a:t>R&amp;D outsourcing, National and European research</a:t>
            </a:r>
            <a:r>
              <a:rPr sz="1200" spc="60" dirty="0">
                <a:latin typeface="Calibri"/>
                <a:cs typeface="Calibri"/>
              </a:rPr>
              <a:t> </a:t>
            </a:r>
            <a:r>
              <a:rPr sz="1200" spc="-5" dirty="0">
                <a:latin typeface="Calibri"/>
                <a:cs typeface="Calibri"/>
              </a:rPr>
              <a:t>programmes.</a:t>
            </a:r>
            <a:endParaRPr sz="1200">
              <a:latin typeface="Calibri"/>
              <a:cs typeface="Calibri"/>
            </a:endParaRPr>
          </a:p>
          <a:p>
            <a:pPr marL="12700" marR="36830">
              <a:lnSpc>
                <a:spcPct val="101699"/>
              </a:lnSpc>
              <a:spcBef>
                <a:spcPts val="1010"/>
              </a:spcBef>
            </a:pPr>
            <a:r>
              <a:rPr sz="1200" spc="-5" dirty="0">
                <a:latin typeface="Calibri"/>
                <a:cs typeface="Calibri"/>
              </a:rPr>
              <a:t>A reader can find basic forms </a:t>
            </a:r>
            <a:r>
              <a:rPr sz="1200" spc="-10" dirty="0">
                <a:latin typeface="Calibri"/>
                <a:cs typeface="Calibri"/>
              </a:rPr>
              <a:t>of </a:t>
            </a:r>
            <a:r>
              <a:rPr sz="1200" spc="-5" dirty="0">
                <a:latin typeface="Calibri"/>
                <a:cs typeface="Calibri"/>
              </a:rPr>
              <a:t>R&amp;D, its properties and financial aspects connected </a:t>
            </a:r>
            <a:r>
              <a:rPr sz="1200" dirty="0">
                <a:latin typeface="Calibri"/>
                <a:cs typeface="Calibri"/>
              </a:rPr>
              <a:t>to </a:t>
            </a:r>
            <a:r>
              <a:rPr sz="1200" spc="-5" dirty="0">
                <a:latin typeface="Calibri"/>
                <a:cs typeface="Calibri"/>
              </a:rPr>
              <a:t>the  topics. Some practical tips regarding </a:t>
            </a:r>
            <a:r>
              <a:rPr sz="1200" dirty="0">
                <a:latin typeface="Calibri"/>
                <a:cs typeface="Calibri"/>
              </a:rPr>
              <a:t>the </a:t>
            </a:r>
            <a:r>
              <a:rPr sz="1200" spc="-5" dirty="0">
                <a:latin typeface="Calibri"/>
                <a:cs typeface="Calibri"/>
              </a:rPr>
              <a:t>usage of R&amp;D forms and partner selection could </a:t>
            </a:r>
            <a:r>
              <a:rPr sz="1200" dirty="0">
                <a:latin typeface="Calibri"/>
                <a:cs typeface="Calibri"/>
              </a:rPr>
              <a:t>be  </a:t>
            </a:r>
            <a:r>
              <a:rPr sz="1200" spc="-5" dirty="0">
                <a:latin typeface="Calibri"/>
                <a:cs typeface="Calibri"/>
              </a:rPr>
              <a:t>found. </a:t>
            </a:r>
            <a:r>
              <a:rPr sz="1200" spc="-10" dirty="0">
                <a:latin typeface="Calibri"/>
                <a:cs typeface="Calibri"/>
              </a:rPr>
              <a:t>In </a:t>
            </a:r>
            <a:r>
              <a:rPr sz="1200" spc="-5" dirty="0">
                <a:latin typeface="Calibri"/>
                <a:cs typeface="Calibri"/>
              </a:rPr>
              <a:t>addition some examples from praxis </a:t>
            </a:r>
            <a:r>
              <a:rPr sz="1200" spc="-10" dirty="0">
                <a:latin typeface="Calibri"/>
                <a:cs typeface="Calibri"/>
              </a:rPr>
              <a:t>are</a:t>
            </a:r>
            <a:r>
              <a:rPr sz="1200" spc="30" dirty="0">
                <a:latin typeface="Calibri"/>
                <a:cs typeface="Calibri"/>
              </a:rPr>
              <a:t> </a:t>
            </a:r>
            <a:r>
              <a:rPr sz="1200" spc="-5" dirty="0">
                <a:latin typeface="Calibri"/>
                <a:cs typeface="Calibri"/>
              </a:rPr>
              <a:t>shown.</a:t>
            </a:r>
            <a:endParaRPr sz="1200">
              <a:latin typeface="Calibri"/>
              <a:cs typeface="Calibri"/>
            </a:endParaRPr>
          </a:p>
          <a:p>
            <a:pPr>
              <a:lnSpc>
                <a:spcPct val="100000"/>
              </a:lnSpc>
              <a:spcBef>
                <a:spcPts val="10"/>
              </a:spcBef>
            </a:pPr>
            <a:endParaRPr sz="1400">
              <a:latin typeface="Calibri"/>
              <a:cs typeface="Calibri"/>
            </a:endParaRPr>
          </a:p>
          <a:p>
            <a:pPr marL="279400" lvl="1" indent="-266700">
              <a:lnSpc>
                <a:spcPct val="100000"/>
              </a:lnSpc>
              <a:buAutoNum type="arabicPeriod" startAt="2"/>
              <a:tabLst>
                <a:tab pos="279400" algn="l"/>
              </a:tabLst>
            </a:pPr>
            <a:r>
              <a:rPr sz="1400" b="1" spc="-5" dirty="0">
                <a:latin typeface="Calibri"/>
                <a:cs typeface="Calibri"/>
              </a:rPr>
              <a:t>Own </a:t>
            </a:r>
            <a:r>
              <a:rPr sz="1400" b="1" spc="-10" dirty="0">
                <a:latin typeface="Calibri"/>
                <a:cs typeface="Calibri"/>
              </a:rPr>
              <a:t>research </a:t>
            </a:r>
            <a:r>
              <a:rPr sz="1400" b="1" spc="-5" dirty="0">
                <a:latin typeface="Calibri"/>
                <a:cs typeface="Calibri"/>
              </a:rPr>
              <a:t>and development</a:t>
            </a:r>
            <a:r>
              <a:rPr sz="1400" b="1" spc="15" dirty="0">
                <a:latin typeface="Calibri"/>
                <a:cs typeface="Calibri"/>
              </a:rPr>
              <a:t> </a:t>
            </a:r>
            <a:r>
              <a:rPr sz="1400" b="1" spc="-5" dirty="0">
                <a:latin typeface="Calibri"/>
                <a:cs typeface="Calibri"/>
              </a:rPr>
              <a:t>activities</a:t>
            </a:r>
            <a:endParaRPr sz="1400">
              <a:latin typeface="Calibri"/>
              <a:cs typeface="Calibri"/>
            </a:endParaRPr>
          </a:p>
        </p:txBody>
      </p:sp>
      <p:sp>
        <p:nvSpPr>
          <p:cNvPr id="4" name="object 4"/>
          <p:cNvSpPr txBox="1"/>
          <p:nvPr/>
        </p:nvSpPr>
        <p:spPr>
          <a:xfrm>
            <a:off x="888425" y="5044154"/>
            <a:ext cx="5855335" cy="3251835"/>
          </a:xfrm>
          <a:prstGeom prst="rect">
            <a:avLst/>
          </a:prstGeom>
        </p:spPr>
        <p:txBody>
          <a:bodyPr vert="horz" wrap="square" lIns="0" tIns="9525" rIns="0" bIns="0" rtlCol="0">
            <a:spAutoFit/>
          </a:bodyPr>
          <a:lstStyle/>
          <a:p>
            <a:pPr marL="12700" marR="89535" indent="641350">
              <a:lnSpc>
                <a:spcPct val="101699"/>
              </a:lnSpc>
              <a:spcBef>
                <a:spcPts val="75"/>
              </a:spcBef>
            </a:pPr>
            <a:r>
              <a:rPr sz="1200" spc="-5" dirty="0">
                <a:latin typeface="Calibri"/>
                <a:cs typeface="Calibri"/>
              </a:rPr>
              <a:t>Research and experimental development (R&amp;D) comprises creative work  undertaken </a:t>
            </a:r>
            <a:r>
              <a:rPr sz="1200" spc="-10" dirty="0">
                <a:latin typeface="Calibri"/>
                <a:cs typeface="Calibri"/>
              </a:rPr>
              <a:t>on </a:t>
            </a:r>
            <a:r>
              <a:rPr sz="1200" spc="-5" dirty="0">
                <a:latin typeface="Calibri"/>
                <a:cs typeface="Calibri"/>
              </a:rPr>
              <a:t>a systematic basis in order </a:t>
            </a:r>
            <a:r>
              <a:rPr sz="1200" dirty="0">
                <a:latin typeface="Calibri"/>
                <a:cs typeface="Calibri"/>
              </a:rPr>
              <a:t>to </a:t>
            </a:r>
            <a:r>
              <a:rPr sz="1200" spc="-5" dirty="0">
                <a:latin typeface="Calibri"/>
                <a:cs typeface="Calibri"/>
              </a:rPr>
              <a:t>increase the stock of knowledge, including  knowledge </a:t>
            </a:r>
            <a:r>
              <a:rPr sz="1200" spc="-10" dirty="0">
                <a:latin typeface="Calibri"/>
                <a:cs typeface="Calibri"/>
              </a:rPr>
              <a:t>of </a:t>
            </a:r>
            <a:r>
              <a:rPr sz="1200" spc="-5" dirty="0">
                <a:latin typeface="Calibri"/>
                <a:cs typeface="Calibri"/>
              </a:rPr>
              <a:t>man, culture and society, and the use of this stock of knowledge </a:t>
            </a:r>
            <a:r>
              <a:rPr sz="1200" dirty="0">
                <a:latin typeface="Calibri"/>
                <a:cs typeface="Calibri"/>
              </a:rPr>
              <a:t>to devise new  </a:t>
            </a:r>
            <a:r>
              <a:rPr sz="1200" spc="-5" dirty="0">
                <a:latin typeface="Calibri"/>
                <a:cs typeface="Calibri"/>
              </a:rPr>
              <a:t>applications (Frascati,</a:t>
            </a:r>
            <a:r>
              <a:rPr sz="1200" spc="5" dirty="0">
                <a:latin typeface="Calibri"/>
                <a:cs typeface="Calibri"/>
              </a:rPr>
              <a:t> </a:t>
            </a:r>
            <a:r>
              <a:rPr sz="1200" spc="-5" dirty="0">
                <a:latin typeface="Calibri"/>
                <a:cs typeface="Calibri"/>
              </a:rPr>
              <a:t>1992).</a:t>
            </a:r>
            <a:endParaRPr sz="1200" dirty="0">
              <a:latin typeface="Calibri"/>
              <a:cs typeface="Calibri"/>
            </a:endParaRPr>
          </a:p>
          <a:p>
            <a:pPr marL="12700" marR="5080">
              <a:lnSpc>
                <a:spcPct val="101699"/>
              </a:lnSpc>
              <a:spcBef>
                <a:spcPts val="994"/>
              </a:spcBef>
            </a:pPr>
            <a:r>
              <a:rPr sz="1200" dirty="0">
                <a:latin typeface="Calibri"/>
                <a:cs typeface="Calibri"/>
              </a:rPr>
              <a:t>No </a:t>
            </a:r>
            <a:r>
              <a:rPr sz="1200" spc="-5" dirty="0">
                <a:latin typeface="Calibri"/>
                <a:cs typeface="Calibri"/>
              </a:rPr>
              <a:t>general guidance </a:t>
            </a:r>
            <a:r>
              <a:rPr sz="1200" spc="-10" dirty="0">
                <a:latin typeface="Calibri"/>
                <a:cs typeface="Calibri"/>
              </a:rPr>
              <a:t>can </a:t>
            </a:r>
            <a:r>
              <a:rPr sz="1200" dirty="0">
                <a:latin typeface="Calibri"/>
                <a:cs typeface="Calibri"/>
              </a:rPr>
              <a:t>be </a:t>
            </a:r>
            <a:r>
              <a:rPr sz="1200" spc="-5" dirty="0">
                <a:latin typeface="Calibri"/>
                <a:cs typeface="Calibri"/>
              </a:rPr>
              <a:t>given </a:t>
            </a:r>
            <a:r>
              <a:rPr sz="1200" spc="-10" dirty="0">
                <a:latin typeface="Calibri"/>
                <a:cs typeface="Calibri"/>
              </a:rPr>
              <a:t>on </a:t>
            </a:r>
            <a:r>
              <a:rPr sz="1200" spc="-5" dirty="0">
                <a:latin typeface="Calibri"/>
                <a:cs typeface="Calibri"/>
              </a:rPr>
              <a:t>managing R&amp;D and defining the </a:t>
            </a:r>
            <a:r>
              <a:rPr sz="1200" spc="-10" dirty="0">
                <a:latin typeface="Calibri"/>
                <a:cs typeface="Calibri"/>
              </a:rPr>
              <a:t>R&amp;D </a:t>
            </a:r>
            <a:r>
              <a:rPr sz="1200" spc="-5" dirty="0">
                <a:latin typeface="Calibri"/>
                <a:cs typeface="Calibri"/>
              </a:rPr>
              <a:t>tasks because the  work </a:t>
            </a:r>
            <a:r>
              <a:rPr sz="1200" dirty="0">
                <a:latin typeface="Calibri"/>
                <a:cs typeface="Calibri"/>
              </a:rPr>
              <a:t>to </a:t>
            </a:r>
            <a:r>
              <a:rPr sz="1200" spc="-5" dirty="0">
                <a:latin typeface="Calibri"/>
                <a:cs typeface="Calibri"/>
              </a:rPr>
              <a:t>be </a:t>
            </a:r>
            <a:r>
              <a:rPr sz="1200" dirty="0">
                <a:latin typeface="Calibri"/>
                <a:cs typeface="Calibri"/>
              </a:rPr>
              <a:t>done </a:t>
            </a:r>
            <a:r>
              <a:rPr sz="1200" spc="-5" dirty="0">
                <a:latin typeface="Calibri"/>
                <a:cs typeface="Calibri"/>
              </a:rPr>
              <a:t>varies greatly with </a:t>
            </a:r>
            <a:r>
              <a:rPr sz="1200" dirty="0">
                <a:latin typeface="Calibri"/>
                <a:cs typeface="Calibri"/>
              </a:rPr>
              <a:t>the </a:t>
            </a:r>
            <a:r>
              <a:rPr sz="1200" spc="-5" dirty="0">
                <a:latin typeface="Calibri"/>
                <a:cs typeface="Calibri"/>
              </a:rPr>
              <a:t>type </a:t>
            </a:r>
            <a:r>
              <a:rPr sz="1200" spc="-10" dirty="0">
                <a:latin typeface="Calibri"/>
                <a:cs typeface="Calibri"/>
              </a:rPr>
              <a:t>of </a:t>
            </a:r>
            <a:r>
              <a:rPr sz="1200" spc="-5" dirty="0">
                <a:latin typeface="Calibri"/>
                <a:cs typeface="Calibri"/>
              </a:rPr>
              <a:t>company and </a:t>
            </a:r>
            <a:r>
              <a:rPr sz="1200" dirty="0">
                <a:latin typeface="Calibri"/>
                <a:cs typeface="Calibri"/>
              </a:rPr>
              <a:t>its </a:t>
            </a:r>
            <a:r>
              <a:rPr sz="1200" spc="-5" dirty="0">
                <a:latin typeface="Calibri"/>
                <a:cs typeface="Calibri"/>
              </a:rPr>
              <a:t>circumstances. Some of the  work is reactive </a:t>
            </a:r>
            <a:r>
              <a:rPr sz="1200" dirty="0">
                <a:latin typeface="Calibri"/>
                <a:cs typeface="Calibri"/>
              </a:rPr>
              <a:t>to </a:t>
            </a:r>
            <a:r>
              <a:rPr sz="1200" spc="-5" dirty="0">
                <a:latin typeface="Calibri"/>
                <a:cs typeface="Calibri"/>
              </a:rPr>
              <a:t>events, but most is concerned with creating the future, and </a:t>
            </a:r>
            <a:r>
              <a:rPr sz="1200" dirty="0">
                <a:latin typeface="Calibri"/>
                <a:cs typeface="Calibri"/>
              </a:rPr>
              <a:t>this </a:t>
            </a:r>
            <a:r>
              <a:rPr sz="1200" spc="-5" dirty="0">
                <a:latin typeface="Calibri"/>
                <a:cs typeface="Calibri"/>
              </a:rPr>
              <a:t>must  necessarily start with decisions about where the company wants </a:t>
            </a:r>
            <a:r>
              <a:rPr sz="1200" dirty="0">
                <a:latin typeface="Calibri"/>
                <a:cs typeface="Calibri"/>
              </a:rPr>
              <a:t>to </a:t>
            </a:r>
            <a:r>
              <a:rPr sz="1200" spc="-5" dirty="0">
                <a:latin typeface="Calibri"/>
                <a:cs typeface="Calibri"/>
              </a:rPr>
              <a:t>go and how much it wants  </a:t>
            </a:r>
            <a:r>
              <a:rPr sz="1200" dirty="0">
                <a:latin typeface="Calibri"/>
                <a:cs typeface="Calibri"/>
              </a:rPr>
              <a:t>to </a:t>
            </a:r>
            <a:r>
              <a:rPr sz="1200" spc="-5" dirty="0">
                <a:latin typeface="Calibri"/>
                <a:cs typeface="Calibri"/>
              </a:rPr>
              <a:t>invest in trying </a:t>
            </a:r>
            <a:r>
              <a:rPr sz="1200" dirty="0">
                <a:latin typeface="Calibri"/>
                <a:cs typeface="Calibri"/>
              </a:rPr>
              <a:t>to </a:t>
            </a:r>
            <a:r>
              <a:rPr sz="1200" spc="-5" dirty="0">
                <a:latin typeface="Calibri"/>
                <a:cs typeface="Calibri"/>
              </a:rPr>
              <a:t>create technology that </a:t>
            </a:r>
            <a:r>
              <a:rPr sz="1200" spc="-10" dirty="0">
                <a:latin typeface="Calibri"/>
                <a:cs typeface="Calibri"/>
              </a:rPr>
              <a:t>it </a:t>
            </a:r>
            <a:r>
              <a:rPr sz="1200" spc="-5" dirty="0">
                <a:latin typeface="Calibri"/>
                <a:cs typeface="Calibri"/>
              </a:rPr>
              <a:t>will </a:t>
            </a:r>
            <a:r>
              <a:rPr sz="1200" dirty="0">
                <a:latin typeface="Calibri"/>
                <a:cs typeface="Calibri"/>
              </a:rPr>
              <a:t>be </a:t>
            </a:r>
            <a:r>
              <a:rPr sz="1200" spc="-5" dirty="0">
                <a:latin typeface="Calibri"/>
                <a:cs typeface="Calibri"/>
              </a:rPr>
              <a:t>able </a:t>
            </a:r>
            <a:r>
              <a:rPr sz="1200" dirty="0">
                <a:latin typeface="Calibri"/>
                <a:cs typeface="Calibri"/>
              </a:rPr>
              <a:t>to </a:t>
            </a:r>
            <a:r>
              <a:rPr sz="1200" spc="-5" dirty="0">
                <a:latin typeface="Calibri"/>
                <a:cs typeface="Calibri"/>
              </a:rPr>
              <a:t>own and use to the exclusion of  others.</a:t>
            </a:r>
            <a:endParaRPr sz="1200" dirty="0">
              <a:latin typeface="Calibri"/>
              <a:cs typeface="Calibri"/>
            </a:endParaRPr>
          </a:p>
          <a:p>
            <a:pPr marL="12700" marR="15875">
              <a:lnSpc>
                <a:spcPct val="101699"/>
              </a:lnSpc>
              <a:spcBef>
                <a:spcPts val="1005"/>
              </a:spcBef>
            </a:pPr>
            <a:r>
              <a:rPr sz="1200" spc="-5" dirty="0">
                <a:latin typeface="Calibri"/>
                <a:cs typeface="Calibri"/>
              </a:rPr>
              <a:t>In almost all industrial companies R&amp;D is considered as a vital department that contributes to  sustain and grow of a company's businesses. Within </a:t>
            </a:r>
            <a:r>
              <a:rPr sz="1200" dirty="0">
                <a:latin typeface="Calibri"/>
                <a:cs typeface="Calibri"/>
              </a:rPr>
              <a:t>firms, </a:t>
            </a:r>
            <a:r>
              <a:rPr sz="1200" spc="-5" dirty="0">
                <a:latin typeface="Calibri"/>
                <a:cs typeface="Calibri"/>
              </a:rPr>
              <a:t>decisions about the magnitude and  nature of R&amp;D performance are mainly guided </a:t>
            </a:r>
            <a:r>
              <a:rPr sz="1200" dirty="0">
                <a:latin typeface="Calibri"/>
                <a:cs typeface="Calibri"/>
              </a:rPr>
              <a:t>by </a:t>
            </a:r>
            <a:r>
              <a:rPr sz="1200" spc="-5" dirty="0">
                <a:latin typeface="Calibri"/>
                <a:cs typeface="Calibri"/>
              </a:rPr>
              <a:t>consideration of economic returns. Studies  show that the rates of return </a:t>
            </a:r>
            <a:r>
              <a:rPr sz="1200" spc="-10" dirty="0">
                <a:latin typeface="Calibri"/>
                <a:cs typeface="Calibri"/>
              </a:rPr>
              <a:t>of </a:t>
            </a:r>
            <a:r>
              <a:rPr sz="1200" spc="-5" dirty="0">
                <a:latin typeface="Calibri"/>
                <a:cs typeface="Calibri"/>
              </a:rPr>
              <a:t>R&amp;D </a:t>
            </a:r>
            <a:r>
              <a:rPr sz="1200" dirty="0">
                <a:latin typeface="Calibri"/>
                <a:cs typeface="Calibri"/>
              </a:rPr>
              <a:t>to </a:t>
            </a:r>
            <a:r>
              <a:rPr sz="1200" spc="-5" dirty="0">
                <a:latin typeface="Calibri"/>
                <a:cs typeface="Calibri"/>
              </a:rPr>
              <a:t>firms, although difficult </a:t>
            </a:r>
            <a:r>
              <a:rPr sz="1200" dirty="0">
                <a:latin typeface="Calibri"/>
                <a:cs typeface="Calibri"/>
              </a:rPr>
              <a:t>to </a:t>
            </a:r>
            <a:r>
              <a:rPr sz="1200" spc="-5" dirty="0">
                <a:latin typeface="Calibri"/>
                <a:cs typeface="Calibri"/>
              </a:rPr>
              <a:t>measure precisely, are high  and that returns </a:t>
            </a:r>
            <a:r>
              <a:rPr sz="1200" dirty="0">
                <a:latin typeface="Calibri"/>
                <a:cs typeface="Calibri"/>
              </a:rPr>
              <a:t>to </a:t>
            </a:r>
            <a:r>
              <a:rPr sz="1200" spc="-5" dirty="0">
                <a:latin typeface="Calibri"/>
                <a:cs typeface="Calibri"/>
              </a:rPr>
              <a:t>society, from lower cost, improved, </a:t>
            </a:r>
            <a:r>
              <a:rPr sz="1200" spc="-10" dirty="0">
                <a:latin typeface="Calibri"/>
                <a:cs typeface="Calibri"/>
              </a:rPr>
              <a:t>or </a:t>
            </a:r>
            <a:r>
              <a:rPr sz="1200" spc="-5" dirty="0">
                <a:latin typeface="Calibri"/>
                <a:cs typeface="Calibri"/>
              </a:rPr>
              <a:t>new products and services, are  </a:t>
            </a:r>
            <a:r>
              <a:rPr sz="1200" dirty="0">
                <a:latin typeface="Calibri"/>
                <a:cs typeface="Calibri"/>
              </a:rPr>
              <a:t>even</a:t>
            </a:r>
            <a:r>
              <a:rPr sz="1200" spc="-10" dirty="0">
                <a:latin typeface="Calibri"/>
                <a:cs typeface="Calibri"/>
              </a:rPr>
              <a:t> </a:t>
            </a:r>
            <a:r>
              <a:rPr sz="1200" dirty="0">
                <a:latin typeface="Calibri"/>
                <a:cs typeface="Calibri"/>
              </a:rPr>
              <a:t>higher.</a:t>
            </a:r>
          </a:p>
        </p:txBody>
      </p:sp>
      <p:sp>
        <p:nvSpPr>
          <p:cNvPr id="5" name="object 5"/>
          <p:cNvSpPr/>
          <p:nvPr/>
        </p:nvSpPr>
        <p:spPr>
          <a:xfrm>
            <a:off x="986843" y="468845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6368" y="8505759"/>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1" y="3192645"/>
            <a:ext cx="5828030" cy="6766559"/>
          </a:xfrm>
          <a:prstGeom prst="rect">
            <a:avLst/>
          </a:prstGeom>
        </p:spPr>
        <p:txBody>
          <a:bodyPr vert="horz" wrap="square" lIns="0" tIns="9525" rIns="0" bIns="0" rtlCol="0">
            <a:spAutoFit/>
          </a:bodyPr>
          <a:lstStyle/>
          <a:p>
            <a:pPr marL="12700" marR="51435" indent="641350">
              <a:lnSpc>
                <a:spcPct val="101699"/>
              </a:lnSpc>
              <a:spcBef>
                <a:spcPts val="75"/>
              </a:spcBef>
            </a:pPr>
            <a:r>
              <a:rPr sz="1200" spc="-5" dirty="0">
                <a:latin typeface="Calibri"/>
                <a:cs typeface="Calibri"/>
              </a:rPr>
              <a:t>According </a:t>
            </a:r>
            <a:r>
              <a:rPr sz="1200" dirty="0">
                <a:latin typeface="Calibri"/>
                <a:cs typeface="Calibri"/>
              </a:rPr>
              <a:t>to </a:t>
            </a:r>
            <a:r>
              <a:rPr sz="1200" spc="-5" dirty="0">
                <a:latin typeface="Calibri"/>
                <a:cs typeface="Calibri"/>
              </a:rPr>
              <a:t>OECD definition (Frascati, 1992) the </a:t>
            </a:r>
            <a:r>
              <a:rPr sz="1200" dirty="0">
                <a:latin typeface="Calibri"/>
                <a:cs typeface="Calibri"/>
              </a:rPr>
              <a:t>term </a:t>
            </a:r>
            <a:r>
              <a:rPr sz="1200" spc="-5" dirty="0">
                <a:latin typeface="Calibri"/>
                <a:cs typeface="Calibri"/>
              </a:rPr>
              <a:t>R&amp;D covers three activities:  basic research, applied research and experimental</a:t>
            </a:r>
            <a:r>
              <a:rPr sz="1200" spc="55" dirty="0">
                <a:latin typeface="Calibri"/>
                <a:cs typeface="Calibri"/>
              </a:rPr>
              <a:t> </a:t>
            </a:r>
            <a:r>
              <a:rPr sz="1200" spc="-5" dirty="0">
                <a:latin typeface="Calibri"/>
                <a:cs typeface="Calibri"/>
              </a:rPr>
              <a:t>development.</a:t>
            </a:r>
            <a:endParaRPr sz="1200">
              <a:latin typeface="Calibri"/>
              <a:cs typeface="Calibri"/>
            </a:endParaRPr>
          </a:p>
          <a:p>
            <a:pPr marL="12700" marR="163830">
              <a:lnSpc>
                <a:spcPct val="101699"/>
              </a:lnSpc>
              <a:spcBef>
                <a:spcPts val="60"/>
              </a:spcBef>
              <a:buFont typeface="Symbol"/>
              <a:buChar char=""/>
              <a:tabLst>
                <a:tab pos="240665" algn="l"/>
                <a:tab pos="241300" algn="l"/>
              </a:tabLst>
            </a:pPr>
            <a:r>
              <a:rPr sz="1200" b="1" i="1" spc="-5" dirty="0">
                <a:latin typeface="Calibri"/>
                <a:cs typeface="Calibri"/>
              </a:rPr>
              <a:t>Basic research </a:t>
            </a:r>
            <a:r>
              <a:rPr sz="1200" spc="-5" dirty="0">
                <a:latin typeface="Calibri"/>
                <a:cs typeface="Calibri"/>
              </a:rPr>
              <a:t>is experimental or theoretical </a:t>
            </a:r>
            <a:r>
              <a:rPr sz="1200" spc="-10" dirty="0">
                <a:latin typeface="Calibri"/>
                <a:cs typeface="Calibri"/>
              </a:rPr>
              <a:t>work </a:t>
            </a:r>
            <a:r>
              <a:rPr sz="1200" spc="-5" dirty="0">
                <a:latin typeface="Calibri"/>
                <a:cs typeface="Calibri"/>
              </a:rPr>
              <a:t>undertaken primarily to acquire </a:t>
            </a:r>
            <a:r>
              <a:rPr sz="1200" dirty="0">
                <a:latin typeface="Calibri"/>
                <a:cs typeface="Calibri"/>
              </a:rPr>
              <a:t>new  </a:t>
            </a:r>
            <a:r>
              <a:rPr sz="1200" spc="-5" dirty="0">
                <a:latin typeface="Calibri"/>
                <a:cs typeface="Calibri"/>
              </a:rPr>
              <a:t>knowledge </a:t>
            </a:r>
            <a:r>
              <a:rPr sz="1200" spc="-10" dirty="0">
                <a:latin typeface="Calibri"/>
                <a:cs typeface="Calibri"/>
              </a:rPr>
              <a:t>of </a:t>
            </a:r>
            <a:r>
              <a:rPr sz="1200" dirty="0">
                <a:latin typeface="Calibri"/>
                <a:cs typeface="Calibri"/>
              </a:rPr>
              <a:t>the </a:t>
            </a:r>
            <a:r>
              <a:rPr sz="1200" spc="-5" dirty="0">
                <a:latin typeface="Calibri"/>
                <a:cs typeface="Calibri"/>
              </a:rPr>
              <a:t>underlying foundation of phenomena and observable facts, without any  particular application or use in</a:t>
            </a:r>
            <a:r>
              <a:rPr sz="1200" spc="20" dirty="0">
                <a:latin typeface="Calibri"/>
                <a:cs typeface="Calibri"/>
              </a:rPr>
              <a:t> </a:t>
            </a:r>
            <a:r>
              <a:rPr sz="1200" spc="-5" dirty="0">
                <a:latin typeface="Calibri"/>
                <a:cs typeface="Calibri"/>
              </a:rPr>
              <a:t>view.</a:t>
            </a:r>
            <a:endParaRPr sz="1200">
              <a:latin typeface="Calibri"/>
              <a:cs typeface="Calibri"/>
            </a:endParaRPr>
          </a:p>
          <a:p>
            <a:pPr marL="12700" marR="264795">
              <a:lnSpc>
                <a:spcPct val="102499"/>
              </a:lnSpc>
              <a:spcBef>
                <a:spcPts val="45"/>
              </a:spcBef>
              <a:buFont typeface="Symbol"/>
              <a:buChar char=""/>
              <a:tabLst>
                <a:tab pos="240665" algn="l"/>
                <a:tab pos="241300" algn="l"/>
              </a:tabLst>
            </a:pPr>
            <a:r>
              <a:rPr sz="1200" b="1" i="1" spc="-5" dirty="0">
                <a:latin typeface="Calibri"/>
                <a:cs typeface="Calibri"/>
              </a:rPr>
              <a:t>Applied research </a:t>
            </a:r>
            <a:r>
              <a:rPr sz="1200" spc="-5" dirty="0">
                <a:latin typeface="Calibri"/>
                <a:cs typeface="Calibri"/>
              </a:rPr>
              <a:t>is also original investigation undertaken </a:t>
            </a:r>
            <a:r>
              <a:rPr sz="1200" spc="-10" dirty="0">
                <a:latin typeface="Calibri"/>
                <a:cs typeface="Calibri"/>
              </a:rPr>
              <a:t>in </a:t>
            </a:r>
            <a:r>
              <a:rPr sz="1200" spc="-5" dirty="0">
                <a:latin typeface="Calibri"/>
                <a:cs typeface="Calibri"/>
              </a:rPr>
              <a:t>order </a:t>
            </a:r>
            <a:r>
              <a:rPr sz="1200" dirty="0">
                <a:latin typeface="Calibri"/>
                <a:cs typeface="Calibri"/>
              </a:rPr>
              <a:t>to </a:t>
            </a:r>
            <a:r>
              <a:rPr sz="1200" spc="-5" dirty="0">
                <a:latin typeface="Calibri"/>
                <a:cs typeface="Calibri"/>
              </a:rPr>
              <a:t>acquire </a:t>
            </a:r>
            <a:r>
              <a:rPr sz="1200" dirty="0">
                <a:latin typeface="Calibri"/>
                <a:cs typeface="Calibri"/>
              </a:rPr>
              <a:t>new  </a:t>
            </a:r>
            <a:r>
              <a:rPr sz="1200" spc="-5" dirty="0">
                <a:latin typeface="Calibri"/>
                <a:cs typeface="Calibri"/>
              </a:rPr>
              <a:t>knowledge. It is, however, directed primarily towards a specific practical </a:t>
            </a:r>
            <a:r>
              <a:rPr sz="1200" spc="-10" dirty="0">
                <a:latin typeface="Calibri"/>
                <a:cs typeface="Calibri"/>
              </a:rPr>
              <a:t>aim </a:t>
            </a:r>
            <a:r>
              <a:rPr sz="1200" spc="-5" dirty="0">
                <a:latin typeface="Calibri"/>
                <a:cs typeface="Calibri"/>
              </a:rPr>
              <a:t>or</a:t>
            </a:r>
            <a:r>
              <a:rPr sz="1200" spc="204" dirty="0">
                <a:latin typeface="Calibri"/>
                <a:cs typeface="Calibri"/>
              </a:rPr>
              <a:t> </a:t>
            </a:r>
            <a:r>
              <a:rPr sz="1200" spc="-5" dirty="0">
                <a:latin typeface="Calibri"/>
                <a:cs typeface="Calibri"/>
              </a:rPr>
              <a:t>objective.</a:t>
            </a:r>
            <a:endParaRPr sz="1200">
              <a:latin typeface="Calibri"/>
              <a:cs typeface="Calibri"/>
            </a:endParaRPr>
          </a:p>
          <a:p>
            <a:pPr marL="12700" marR="114300" indent="-635">
              <a:lnSpc>
                <a:spcPct val="101699"/>
              </a:lnSpc>
              <a:spcBef>
                <a:spcPts val="60"/>
              </a:spcBef>
              <a:buFont typeface="Symbol"/>
              <a:buChar char=""/>
              <a:tabLst>
                <a:tab pos="240665" algn="l"/>
                <a:tab pos="241300" algn="l"/>
              </a:tabLst>
            </a:pPr>
            <a:r>
              <a:rPr sz="1200" b="1" i="1" spc="-5" dirty="0">
                <a:latin typeface="Calibri"/>
                <a:cs typeface="Calibri"/>
              </a:rPr>
              <a:t>Experimental development </a:t>
            </a:r>
            <a:r>
              <a:rPr sz="1200" spc="-5" dirty="0">
                <a:latin typeface="Calibri"/>
                <a:cs typeface="Calibri"/>
              </a:rPr>
              <a:t>is systematic work, drawing on existing knowledge gained  from research and/or practical experience, which is directed to producing </a:t>
            </a:r>
            <a:r>
              <a:rPr sz="1200" dirty="0">
                <a:latin typeface="Calibri"/>
                <a:cs typeface="Calibri"/>
              </a:rPr>
              <a:t>new </a:t>
            </a:r>
            <a:r>
              <a:rPr sz="1200" spc="-5" dirty="0">
                <a:latin typeface="Calibri"/>
                <a:cs typeface="Calibri"/>
              </a:rPr>
              <a:t>materials,  products or devices, to installing new processes, systems and services, or </a:t>
            </a:r>
            <a:r>
              <a:rPr sz="1200" dirty="0">
                <a:latin typeface="Calibri"/>
                <a:cs typeface="Calibri"/>
              </a:rPr>
              <a:t>to </a:t>
            </a:r>
            <a:r>
              <a:rPr sz="1200" spc="-5" dirty="0">
                <a:latin typeface="Calibri"/>
                <a:cs typeface="Calibri"/>
              </a:rPr>
              <a:t>improving  substantially those already produced </a:t>
            </a:r>
            <a:r>
              <a:rPr sz="1200" spc="-10" dirty="0">
                <a:latin typeface="Calibri"/>
                <a:cs typeface="Calibri"/>
              </a:rPr>
              <a:t>or </a:t>
            </a:r>
            <a:r>
              <a:rPr sz="1200" spc="-5" dirty="0">
                <a:latin typeface="Calibri"/>
                <a:cs typeface="Calibri"/>
              </a:rPr>
              <a:t>installed. R&amp;D covers both formal R&amp;D in R&amp;D units  and informal or occasional R&amp;D in other</a:t>
            </a:r>
            <a:r>
              <a:rPr sz="1200" spc="35" dirty="0">
                <a:latin typeface="Calibri"/>
                <a:cs typeface="Calibri"/>
              </a:rPr>
              <a:t> </a:t>
            </a:r>
            <a:r>
              <a:rPr sz="1200" spc="-5" dirty="0">
                <a:latin typeface="Calibri"/>
                <a:cs typeface="Calibri"/>
              </a:rPr>
              <a:t>units.</a:t>
            </a:r>
            <a:endParaRPr sz="1200">
              <a:latin typeface="Calibri"/>
              <a:cs typeface="Calibri"/>
            </a:endParaRPr>
          </a:p>
          <a:p>
            <a:pPr>
              <a:lnSpc>
                <a:spcPct val="100000"/>
              </a:lnSpc>
              <a:spcBef>
                <a:spcPts val="5"/>
              </a:spcBef>
            </a:pPr>
            <a:endParaRPr sz="1000">
              <a:latin typeface="Calibri"/>
              <a:cs typeface="Calibri"/>
            </a:endParaRPr>
          </a:p>
          <a:p>
            <a:pPr marL="12700">
              <a:lnSpc>
                <a:spcPct val="100000"/>
              </a:lnSpc>
            </a:pPr>
            <a:r>
              <a:rPr sz="1200" b="1" spc="-5" dirty="0">
                <a:latin typeface="Calibri"/>
                <a:cs typeface="Calibri"/>
              </a:rPr>
              <a:t>9.2.1 Human resources and efficient</a:t>
            </a:r>
            <a:r>
              <a:rPr sz="1200" b="1" spc="25" dirty="0">
                <a:latin typeface="Calibri"/>
                <a:cs typeface="Calibri"/>
              </a:rPr>
              <a:t> </a:t>
            </a:r>
            <a:r>
              <a:rPr sz="1200" b="1" spc="-5" dirty="0">
                <a:latin typeface="Calibri"/>
                <a:cs typeface="Calibri"/>
              </a:rPr>
              <a:t>management</a:t>
            </a:r>
            <a:endParaRPr sz="1200">
              <a:latin typeface="Calibri"/>
              <a:cs typeface="Calibri"/>
            </a:endParaRPr>
          </a:p>
          <a:p>
            <a:pPr marL="12700" marR="146685" algn="just">
              <a:lnSpc>
                <a:spcPct val="101699"/>
              </a:lnSpc>
              <a:spcBef>
                <a:spcPts val="800"/>
              </a:spcBef>
            </a:pPr>
            <a:r>
              <a:rPr sz="1200" spc="-5" dirty="0">
                <a:latin typeface="Calibri"/>
                <a:cs typeface="Calibri"/>
              </a:rPr>
              <a:t>Naturally, firms will usually engage in R&amp;D only </a:t>
            </a:r>
            <a:r>
              <a:rPr sz="1200" dirty="0">
                <a:latin typeface="Calibri"/>
                <a:cs typeface="Calibri"/>
              </a:rPr>
              <a:t>when </a:t>
            </a:r>
            <a:r>
              <a:rPr sz="1200" spc="-5" dirty="0">
                <a:latin typeface="Calibri"/>
                <a:cs typeface="Calibri"/>
              </a:rPr>
              <a:t>the results are appropriable and offer  </a:t>
            </a:r>
            <a:r>
              <a:rPr sz="1200" dirty="0">
                <a:latin typeface="Calibri"/>
                <a:cs typeface="Calibri"/>
              </a:rPr>
              <a:t>rates </a:t>
            </a:r>
            <a:r>
              <a:rPr sz="1200" spc="-5" dirty="0">
                <a:latin typeface="Calibri"/>
                <a:cs typeface="Calibri"/>
              </a:rPr>
              <a:t>of return exceeding those </a:t>
            </a:r>
            <a:r>
              <a:rPr sz="1200" spc="-10" dirty="0">
                <a:latin typeface="Calibri"/>
                <a:cs typeface="Calibri"/>
              </a:rPr>
              <a:t>of </a:t>
            </a:r>
            <a:r>
              <a:rPr sz="1200" spc="-5" dirty="0">
                <a:latin typeface="Calibri"/>
                <a:cs typeface="Calibri"/>
              </a:rPr>
              <a:t>other available investment options such as acquisition of  </a:t>
            </a:r>
            <a:r>
              <a:rPr sz="1200" dirty="0">
                <a:latin typeface="Calibri"/>
                <a:cs typeface="Calibri"/>
              </a:rPr>
              <a:t>new </a:t>
            </a:r>
            <a:r>
              <a:rPr sz="1200" spc="-5" dirty="0">
                <a:latin typeface="Calibri"/>
                <a:cs typeface="Calibri"/>
              </a:rPr>
              <a:t>machinery, advertising and marketing investments, or asset</a:t>
            </a:r>
            <a:r>
              <a:rPr sz="1200" spc="40" dirty="0">
                <a:latin typeface="Calibri"/>
                <a:cs typeface="Calibri"/>
              </a:rPr>
              <a:t> </a:t>
            </a:r>
            <a:r>
              <a:rPr sz="1200" spc="-5" dirty="0">
                <a:latin typeface="Calibri"/>
                <a:cs typeface="Calibri"/>
              </a:rPr>
              <a:t>purchases.</a:t>
            </a:r>
            <a:endParaRPr sz="1200">
              <a:latin typeface="Calibri"/>
              <a:cs typeface="Calibri"/>
            </a:endParaRPr>
          </a:p>
          <a:p>
            <a:pPr marL="12700" marR="5080">
              <a:lnSpc>
                <a:spcPct val="101699"/>
              </a:lnSpc>
              <a:spcBef>
                <a:spcPts val="1010"/>
              </a:spcBef>
            </a:pPr>
            <a:r>
              <a:rPr sz="1200" dirty="0">
                <a:latin typeface="Calibri"/>
                <a:cs typeface="Calibri"/>
              </a:rPr>
              <a:t>Thus, </a:t>
            </a:r>
            <a:r>
              <a:rPr sz="1200" spc="-5" dirty="0">
                <a:latin typeface="Calibri"/>
                <a:cs typeface="Calibri"/>
              </a:rPr>
              <a:t>managers </a:t>
            </a:r>
            <a:r>
              <a:rPr sz="1200" spc="-10" dirty="0">
                <a:latin typeface="Calibri"/>
                <a:cs typeface="Calibri"/>
              </a:rPr>
              <a:t>of </a:t>
            </a:r>
            <a:r>
              <a:rPr sz="1200" spc="-5" dirty="0">
                <a:latin typeface="Calibri"/>
                <a:cs typeface="Calibri"/>
              </a:rPr>
              <a:t>R&amp;D must develop methods for integrating R&amp;D into business operations,  while simultaneously ensuring that the necessary research is accomplished. That means </a:t>
            </a:r>
            <a:r>
              <a:rPr sz="1200" dirty="0">
                <a:latin typeface="Calibri"/>
                <a:cs typeface="Calibri"/>
              </a:rPr>
              <a:t>they  </a:t>
            </a:r>
            <a:r>
              <a:rPr sz="1200" spc="-5" dirty="0">
                <a:latin typeface="Calibri"/>
                <a:cs typeface="Calibri"/>
              </a:rPr>
              <a:t>must translate R&amp;D results into </a:t>
            </a:r>
            <a:r>
              <a:rPr sz="1200" dirty="0">
                <a:latin typeface="Calibri"/>
                <a:cs typeface="Calibri"/>
              </a:rPr>
              <a:t>terms </a:t>
            </a:r>
            <a:r>
              <a:rPr sz="1200" spc="-5" dirty="0">
                <a:latin typeface="Calibri"/>
                <a:cs typeface="Calibri"/>
              </a:rPr>
              <a:t>that business managers </a:t>
            </a:r>
            <a:r>
              <a:rPr sz="1200" spc="-10" dirty="0">
                <a:latin typeface="Calibri"/>
                <a:cs typeface="Calibri"/>
              </a:rPr>
              <a:t>can </a:t>
            </a:r>
            <a:r>
              <a:rPr sz="1200" spc="-5" dirty="0">
                <a:latin typeface="Calibri"/>
                <a:cs typeface="Calibri"/>
              </a:rPr>
              <a:t>understand and support.  Furthermore, R&amp;D managers must establish procedures for selecting, planning, executing,  and transferring R&amp;D effectively, while at the same time nurturing a climate that promotes  creativity. Therefore they must educate R&amp;D people about </a:t>
            </a:r>
            <a:r>
              <a:rPr sz="1200" dirty="0">
                <a:latin typeface="Calibri"/>
                <a:cs typeface="Calibri"/>
              </a:rPr>
              <a:t>using </a:t>
            </a:r>
            <a:r>
              <a:rPr sz="1200" spc="-5" dirty="0">
                <a:latin typeface="Calibri"/>
                <a:cs typeface="Calibri"/>
              </a:rPr>
              <a:t>their skills </a:t>
            </a:r>
            <a:r>
              <a:rPr sz="1200" dirty="0">
                <a:latin typeface="Calibri"/>
                <a:cs typeface="Calibri"/>
              </a:rPr>
              <a:t>for </a:t>
            </a:r>
            <a:r>
              <a:rPr sz="1200" spc="-5" dirty="0">
                <a:latin typeface="Calibri"/>
                <a:cs typeface="Calibri"/>
              </a:rPr>
              <a:t>the company's  </a:t>
            </a:r>
            <a:r>
              <a:rPr sz="1200" dirty="0">
                <a:latin typeface="Calibri"/>
                <a:cs typeface="Calibri"/>
              </a:rPr>
              <a:t>benefit, </a:t>
            </a:r>
            <a:r>
              <a:rPr sz="1200" spc="-5" dirty="0">
                <a:latin typeface="Calibri"/>
                <a:cs typeface="Calibri"/>
              </a:rPr>
              <a:t>while preserving the excitement </a:t>
            </a:r>
            <a:r>
              <a:rPr sz="1200" spc="-10" dirty="0">
                <a:latin typeface="Calibri"/>
                <a:cs typeface="Calibri"/>
              </a:rPr>
              <a:t>of </a:t>
            </a:r>
            <a:r>
              <a:rPr sz="1200" spc="-5" dirty="0">
                <a:latin typeface="Calibri"/>
                <a:cs typeface="Calibri"/>
              </a:rPr>
              <a:t>discovery within their</a:t>
            </a:r>
            <a:r>
              <a:rPr sz="1200" spc="60" dirty="0">
                <a:latin typeface="Calibri"/>
                <a:cs typeface="Calibri"/>
              </a:rPr>
              <a:t> </a:t>
            </a:r>
            <a:r>
              <a:rPr sz="1200" spc="-5" dirty="0">
                <a:latin typeface="Calibri"/>
                <a:cs typeface="Calibri"/>
              </a:rPr>
              <a:t>organization.</a:t>
            </a:r>
            <a:endParaRPr sz="1200">
              <a:latin typeface="Calibri"/>
              <a:cs typeface="Calibri"/>
            </a:endParaRPr>
          </a:p>
          <a:p>
            <a:pPr marL="12700" marR="146685">
              <a:lnSpc>
                <a:spcPct val="101899"/>
              </a:lnSpc>
              <a:spcBef>
                <a:spcPts val="990"/>
              </a:spcBef>
            </a:pPr>
            <a:r>
              <a:rPr sz="1200" spc="-5" dirty="0">
                <a:latin typeface="Calibri"/>
                <a:cs typeface="Calibri"/>
              </a:rPr>
              <a:t>Human resources are the principal asset in R&amp;D work. </a:t>
            </a:r>
            <a:r>
              <a:rPr sz="1200" dirty="0">
                <a:latin typeface="Calibri"/>
                <a:cs typeface="Calibri"/>
              </a:rPr>
              <a:t>They </a:t>
            </a:r>
            <a:r>
              <a:rPr sz="1200" spc="-5" dirty="0">
                <a:latin typeface="Calibri"/>
                <a:cs typeface="Calibri"/>
              </a:rPr>
              <a:t>comprise people with different  skills and levels </a:t>
            </a:r>
            <a:r>
              <a:rPr sz="1200" spc="-10" dirty="0">
                <a:latin typeface="Calibri"/>
                <a:cs typeface="Calibri"/>
              </a:rPr>
              <a:t>of </a:t>
            </a:r>
            <a:r>
              <a:rPr sz="1200" spc="-5" dirty="0">
                <a:latin typeface="Calibri"/>
                <a:cs typeface="Calibri"/>
              </a:rPr>
              <a:t>training who are involved </a:t>
            </a:r>
            <a:r>
              <a:rPr sz="1200" spc="-10" dirty="0">
                <a:latin typeface="Calibri"/>
                <a:cs typeface="Calibri"/>
              </a:rPr>
              <a:t>in </a:t>
            </a:r>
            <a:r>
              <a:rPr sz="1200" spc="-5" dirty="0">
                <a:latin typeface="Calibri"/>
                <a:cs typeface="Calibri"/>
              </a:rPr>
              <a:t>a wide range </a:t>
            </a:r>
            <a:r>
              <a:rPr sz="1200" spc="-10" dirty="0">
                <a:latin typeface="Calibri"/>
                <a:cs typeface="Calibri"/>
              </a:rPr>
              <a:t>of </a:t>
            </a:r>
            <a:r>
              <a:rPr sz="1200" spc="-5" dirty="0">
                <a:latin typeface="Calibri"/>
                <a:cs typeface="Calibri"/>
              </a:rPr>
              <a:t>activities. Qualified scientific  personnel are the key component </a:t>
            </a:r>
            <a:r>
              <a:rPr sz="1200" spc="-10" dirty="0">
                <a:latin typeface="Calibri"/>
                <a:cs typeface="Calibri"/>
              </a:rPr>
              <a:t>of an </a:t>
            </a:r>
            <a:r>
              <a:rPr sz="1200" spc="-5" dirty="0">
                <a:latin typeface="Calibri"/>
                <a:cs typeface="Calibri"/>
              </a:rPr>
              <a:t>R&amp;D establishment and they must </a:t>
            </a:r>
            <a:r>
              <a:rPr sz="1200" dirty="0">
                <a:latin typeface="Calibri"/>
                <a:cs typeface="Calibri"/>
              </a:rPr>
              <a:t>be </a:t>
            </a:r>
            <a:r>
              <a:rPr sz="1200" spc="-5" dirty="0">
                <a:latin typeface="Calibri"/>
                <a:cs typeface="Calibri"/>
              </a:rPr>
              <a:t>supported </a:t>
            </a:r>
            <a:r>
              <a:rPr sz="1200" dirty="0">
                <a:latin typeface="Calibri"/>
                <a:cs typeface="Calibri"/>
              </a:rPr>
              <a:t>by  </a:t>
            </a:r>
            <a:r>
              <a:rPr sz="1200" spc="-5" dirty="0">
                <a:latin typeface="Calibri"/>
                <a:cs typeface="Calibri"/>
              </a:rPr>
              <a:t>technicians, specialist services and engineering facilities, and they must </a:t>
            </a:r>
            <a:r>
              <a:rPr sz="1200" spc="-10" dirty="0">
                <a:latin typeface="Calibri"/>
                <a:cs typeface="Calibri"/>
              </a:rPr>
              <a:t>draw </a:t>
            </a:r>
            <a:r>
              <a:rPr sz="1200" spc="-5" dirty="0">
                <a:latin typeface="Calibri"/>
                <a:cs typeface="Calibri"/>
              </a:rPr>
              <a:t>on many  </a:t>
            </a:r>
            <a:r>
              <a:rPr sz="1200" dirty="0">
                <a:latin typeface="Calibri"/>
                <a:cs typeface="Calibri"/>
              </a:rPr>
              <a:t>external</a:t>
            </a:r>
            <a:r>
              <a:rPr sz="1200" spc="-15" dirty="0">
                <a:latin typeface="Calibri"/>
                <a:cs typeface="Calibri"/>
              </a:rPr>
              <a:t> </a:t>
            </a:r>
            <a:r>
              <a:rPr sz="1200" spc="-5" dirty="0">
                <a:latin typeface="Calibri"/>
                <a:cs typeface="Calibri"/>
              </a:rPr>
              <a:t>contacts.</a:t>
            </a:r>
            <a:endParaRPr sz="1200">
              <a:latin typeface="Calibri"/>
              <a:cs typeface="Calibri"/>
            </a:endParaRPr>
          </a:p>
          <a:p>
            <a:pPr marL="12700" marR="55880">
              <a:lnSpc>
                <a:spcPct val="101699"/>
              </a:lnSpc>
              <a:spcBef>
                <a:spcPts val="994"/>
              </a:spcBef>
            </a:pPr>
            <a:r>
              <a:rPr sz="1200" spc="-5" dirty="0">
                <a:latin typeface="Calibri"/>
                <a:cs typeface="Calibri"/>
              </a:rPr>
              <a:t>Like any other aspect </a:t>
            </a:r>
            <a:r>
              <a:rPr sz="1200" spc="-10" dirty="0">
                <a:latin typeface="Calibri"/>
                <a:cs typeface="Calibri"/>
              </a:rPr>
              <a:t>of </a:t>
            </a:r>
            <a:r>
              <a:rPr sz="1200" spc="-5" dirty="0">
                <a:latin typeface="Calibri"/>
                <a:cs typeface="Calibri"/>
              </a:rPr>
              <a:t>a business, carrying out research and development into </a:t>
            </a:r>
            <a:r>
              <a:rPr sz="1200" dirty="0">
                <a:latin typeface="Calibri"/>
                <a:cs typeface="Calibri"/>
              </a:rPr>
              <a:t>new  </a:t>
            </a:r>
            <a:r>
              <a:rPr sz="1200" spc="-5" dirty="0">
                <a:latin typeface="Calibri"/>
                <a:cs typeface="Calibri"/>
              </a:rPr>
              <a:t>products, services or business processes </a:t>
            </a:r>
            <a:r>
              <a:rPr sz="1200" dirty="0">
                <a:latin typeface="Calibri"/>
                <a:cs typeface="Calibri"/>
              </a:rPr>
              <a:t>needs </a:t>
            </a:r>
            <a:r>
              <a:rPr sz="1200" spc="-5" dirty="0">
                <a:latin typeface="Calibri"/>
                <a:cs typeface="Calibri"/>
              </a:rPr>
              <a:t>efficient management. </a:t>
            </a:r>
            <a:r>
              <a:rPr sz="1200" spc="-10" dirty="0">
                <a:latin typeface="Calibri"/>
                <a:cs typeface="Calibri"/>
              </a:rPr>
              <a:t>It </a:t>
            </a:r>
            <a:r>
              <a:rPr sz="1200" spc="-5" dirty="0">
                <a:latin typeface="Calibri"/>
                <a:cs typeface="Calibri"/>
              </a:rPr>
              <a:t>is essential R&amp;D</a:t>
            </a:r>
            <a:r>
              <a:rPr sz="1200" spc="190" dirty="0">
                <a:latin typeface="Calibri"/>
                <a:cs typeface="Calibri"/>
              </a:rPr>
              <a:t> </a:t>
            </a:r>
            <a:r>
              <a:rPr sz="1200" spc="-5" dirty="0">
                <a:latin typeface="Calibri"/>
                <a:cs typeface="Calibri"/>
              </a:rPr>
              <a:t>and</a:t>
            </a:r>
            <a:endParaRPr sz="1200">
              <a:latin typeface="Calibri"/>
              <a:cs typeface="Calibri"/>
            </a:endParaRPr>
          </a:p>
          <a:p>
            <a:pPr>
              <a:lnSpc>
                <a:spcPct val="100000"/>
              </a:lnSpc>
            </a:pPr>
            <a:endParaRPr sz="1200">
              <a:latin typeface="Calibri"/>
              <a:cs typeface="Calibri"/>
            </a:endParaRPr>
          </a:p>
          <a:p>
            <a:pPr>
              <a:lnSpc>
                <a:spcPct val="100000"/>
              </a:lnSpc>
              <a:spcBef>
                <a:spcPts val="35"/>
              </a:spcBef>
            </a:pPr>
            <a:endParaRPr sz="1050">
              <a:latin typeface="Calibri"/>
              <a:cs typeface="Calibri"/>
            </a:endParaRPr>
          </a:p>
          <a:p>
            <a:pPr marR="104775" algn="r">
              <a:lnSpc>
                <a:spcPct val="100000"/>
              </a:lnSpc>
            </a:pPr>
            <a:r>
              <a:rPr sz="1000" b="1" spc="-5" dirty="0">
                <a:latin typeface="Calibri"/>
                <a:cs typeface="Calibri"/>
              </a:rPr>
              <a:t>123</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1" y="1013525"/>
            <a:ext cx="5662295" cy="1552575"/>
          </a:xfrm>
          <a:prstGeom prst="rect">
            <a:avLst/>
          </a:prstGeom>
        </p:spPr>
        <p:txBody>
          <a:bodyPr vert="horz" wrap="square" lIns="0" tIns="22860" rIns="0" bIns="0" rtlCol="0">
            <a:spAutoFit/>
          </a:bodyPr>
          <a:lstStyle/>
          <a:p>
            <a:pPr marL="12700">
              <a:lnSpc>
                <a:spcPct val="100000"/>
              </a:lnSpc>
              <a:spcBef>
                <a:spcPts val="180"/>
              </a:spcBef>
            </a:pPr>
            <a:r>
              <a:rPr sz="1200" spc="-5" dirty="0">
                <a:latin typeface="Calibri"/>
                <a:cs typeface="Calibri"/>
              </a:rPr>
              <a:t>particular product or a</a:t>
            </a:r>
            <a:r>
              <a:rPr sz="1200" spc="5" dirty="0">
                <a:latin typeface="Calibri"/>
                <a:cs typeface="Calibri"/>
              </a:rPr>
              <a:t> </a:t>
            </a:r>
            <a:r>
              <a:rPr sz="1200" spc="-5" dirty="0">
                <a:latin typeface="Calibri"/>
                <a:cs typeface="Calibri"/>
              </a:rPr>
              <a:t>process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b="1" i="1" spc="-5" dirty="0">
                <a:latin typeface="Calibri"/>
                <a:cs typeface="Calibri"/>
              </a:rPr>
              <a:t>Radical </a:t>
            </a:r>
            <a:r>
              <a:rPr sz="1200" b="1" i="1" spc="-10" dirty="0">
                <a:latin typeface="Calibri"/>
                <a:cs typeface="Calibri"/>
              </a:rPr>
              <a:t>R&amp;D </a:t>
            </a:r>
            <a:r>
              <a:rPr sz="1200" spc="-5" dirty="0">
                <a:latin typeface="Calibri"/>
                <a:cs typeface="Calibri"/>
              </a:rPr>
              <a:t>is work </a:t>
            </a:r>
            <a:r>
              <a:rPr sz="1200" spc="-10" dirty="0">
                <a:latin typeface="Calibri"/>
                <a:cs typeface="Calibri"/>
              </a:rPr>
              <a:t>which </a:t>
            </a:r>
            <a:r>
              <a:rPr sz="1200" spc="-5" dirty="0">
                <a:latin typeface="Calibri"/>
                <a:cs typeface="Calibri"/>
              </a:rPr>
              <a:t>promises to produce a </a:t>
            </a:r>
            <a:r>
              <a:rPr sz="1200" dirty="0">
                <a:latin typeface="Calibri"/>
                <a:cs typeface="Calibri"/>
              </a:rPr>
              <a:t>new </a:t>
            </a:r>
            <a:r>
              <a:rPr sz="1200" spc="-5" dirty="0">
                <a:latin typeface="Calibri"/>
                <a:cs typeface="Calibri"/>
              </a:rPr>
              <a:t>product or</a:t>
            </a:r>
            <a:r>
              <a:rPr sz="1200" spc="80" dirty="0">
                <a:latin typeface="Calibri"/>
                <a:cs typeface="Calibri"/>
              </a:rPr>
              <a:t> </a:t>
            </a:r>
            <a:r>
              <a:rPr sz="1200" spc="-5" dirty="0">
                <a:latin typeface="Calibri"/>
                <a:cs typeface="Calibri"/>
              </a:rPr>
              <a:t>process</a:t>
            </a:r>
            <a:endParaRPr sz="1200">
              <a:latin typeface="Calibri"/>
              <a:cs typeface="Calibri"/>
            </a:endParaRPr>
          </a:p>
          <a:p>
            <a:pPr marL="12700" marR="5080" indent="-635">
              <a:lnSpc>
                <a:spcPct val="102099"/>
              </a:lnSpc>
              <a:spcBef>
                <a:spcPts val="55"/>
              </a:spcBef>
              <a:buFont typeface="Symbol"/>
              <a:buChar char=""/>
              <a:tabLst>
                <a:tab pos="240665" algn="l"/>
                <a:tab pos="241300" algn="l"/>
              </a:tabLst>
            </a:pPr>
            <a:r>
              <a:rPr sz="1200" b="1" i="1" spc="-5" dirty="0">
                <a:latin typeface="Calibri"/>
                <a:cs typeface="Calibri"/>
              </a:rPr>
              <a:t>Fundamental </a:t>
            </a:r>
            <a:r>
              <a:rPr sz="1200" b="1" i="1" spc="-10" dirty="0">
                <a:latin typeface="Calibri"/>
                <a:cs typeface="Calibri"/>
              </a:rPr>
              <a:t>R&amp;D </a:t>
            </a:r>
            <a:r>
              <a:rPr sz="1200" spc="-5" dirty="0">
                <a:latin typeface="Calibri"/>
                <a:cs typeface="Calibri"/>
              </a:rPr>
              <a:t>is </a:t>
            </a:r>
            <a:r>
              <a:rPr sz="1200" spc="-10" dirty="0">
                <a:latin typeface="Calibri"/>
                <a:cs typeface="Calibri"/>
              </a:rPr>
              <a:t>work </a:t>
            </a:r>
            <a:r>
              <a:rPr sz="1200" spc="-5" dirty="0">
                <a:latin typeface="Calibri"/>
                <a:cs typeface="Calibri"/>
              </a:rPr>
              <a:t>which is not intended </a:t>
            </a:r>
            <a:r>
              <a:rPr sz="1200" dirty="0">
                <a:latin typeface="Calibri"/>
                <a:cs typeface="Calibri"/>
              </a:rPr>
              <a:t>to </a:t>
            </a:r>
            <a:r>
              <a:rPr sz="1200" spc="-5" dirty="0">
                <a:latin typeface="Calibri"/>
                <a:cs typeface="Calibri"/>
              </a:rPr>
              <a:t>produce a specific business benefit,  </a:t>
            </a:r>
            <a:r>
              <a:rPr sz="1200" dirty="0">
                <a:latin typeface="Calibri"/>
                <a:cs typeface="Calibri"/>
              </a:rPr>
              <a:t>but </a:t>
            </a:r>
            <a:r>
              <a:rPr sz="1200" spc="-5" dirty="0">
                <a:latin typeface="Calibri"/>
                <a:cs typeface="Calibri"/>
              </a:rPr>
              <a:t>is intended </a:t>
            </a:r>
            <a:r>
              <a:rPr sz="1200" dirty="0">
                <a:latin typeface="Calibri"/>
                <a:cs typeface="Calibri"/>
              </a:rPr>
              <a:t>to </a:t>
            </a:r>
            <a:r>
              <a:rPr sz="1200" spc="-5" dirty="0">
                <a:latin typeface="Calibri"/>
                <a:cs typeface="Calibri"/>
              </a:rPr>
              <a:t>produce scientific and technical information; this information might </a:t>
            </a:r>
            <a:r>
              <a:rPr sz="1200" dirty="0">
                <a:latin typeface="Calibri"/>
                <a:cs typeface="Calibri"/>
              </a:rPr>
              <a:t>for  </a:t>
            </a:r>
            <a:r>
              <a:rPr sz="1200" spc="-5" dirty="0">
                <a:latin typeface="Calibri"/>
                <a:cs typeface="Calibri"/>
              </a:rPr>
              <a:t>example lead </a:t>
            </a:r>
            <a:r>
              <a:rPr sz="1200" dirty="0">
                <a:latin typeface="Calibri"/>
                <a:cs typeface="Calibri"/>
              </a:rPr>
              <a:t>to </a:t>
            </a:r>
            <a:r>
              <a:rPr sz="1200" spc="-5" dirty="0">
                <a:latin typeface="Calibri"/>
                <a:cs typeface="Calibri"/>
              </a:rPr>
              <a:t>a decision </a:t>
            </a:r>
            <a:r>
              <a:rPr sz="1200" dirty="0">
                <a:latin typeface="Calibri"/>
                <a:cs typeface="Calibri"/>
              </a:rPr>
              <a:t>to try to </a:t>
            </a:r>
            <a:r>
              <a:rPr sz="1200" spc="-5" dirty="0">
                <a:latin typeface="Calibri"/>
                <a:cs typeface="Calibri"/>
              </a:rPr>
              <a:t>develop a new line </a:t>
            </a:r>
            <a:r>
              <a:rPr sz="1200" spc="-10" dirty="0">
                <a:latin typeface="Calibri"/>
                <a:cs typeface="Calibri"/>
              </a:rPr>
              <a:t>of</a:t>
            </a:r>
            <a:r>
              <a:rPr sz="1200" spc="35" dirty="0">
                <a:latin typeface="Calibri"/>
                <a:cs typeface="Calibri"/>
              </a:rPr>
              <a:t> </a:t>
            </a:r>
            <a:r>
              <a:rPr sz="1200" spc="-5" dirty="0">
                <a:latin typeface="Calibri"/>
                <a:cs typeface="Calibri"/>
              </a:rPr>
              <a:t>business</a:t>
            </a:r>
            <a:endParaRPr sz="1200">
              <a:latin typeface="Calibri"/>
              <a:cs typeface="Calibri"/>
            </a:endParaRPr>
          </a:p>
          <a:p>
            <a:pPr marL="12700" marR="337185">
              <a:lnSpc>
                <a:spcPct val="101699"/>
              </a:lnSpc>
              <a:spcBef>
                <a:spcPts val="60"/>
              </a:spcBef>
              <a:buFont typeface="Symbol"/>
              <a:buChar char=""/>
              <a:tabLst>
                <a:tab pos="240665" algn="l"/>
                <a:tab pos="241300" algn="l"/>
              </a:tabLst>
            </a:pPr>
            <a:r>
              <a:rPr sz="1200" b="1" i="1" spc="-5" dirty="0">
                <a:latin typeface="Calibri"/>
                <a:cs typeface="Calibri"/>
              </a:rPr>
              <a:t>Compliance work</a:t>
            </a:r>
            <a:r>
              <a:rPr sz="1200" spc="-5" dirty="0">
                <a:latin typeface="Calibri"/>
                <a:cs typeface="Calibri"/>
              </a:rPr>
              <a:t>, which is undertaken </a:t>
            </a:r>
            <a:r>
              <a:rPr sz="1200" dirty="0">
                <a:latin typeface="Calibri"/>
                <a:cs typeface="Calibri"/>
              </a:rPr>
              <a:t>to </a:t>
            </a:r>
            <a:r>
              <a:rPr sz="1200" spc="-5" dirty="0">
                <a:latin typeface="Calibri"/>
                <a:cs typeface="Calibri"/>
              </a:rPr>
              <a:t>meet environmental or other legislative  requirements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b="1" i="1" spc="-5" dirty="0">
                <a:latin typeface="Calibri"/>
                <a:cs typeface="Calibri"/>
              </a:rPr>
              <a:t>Customer support work</a:t>
            </a:r>
            <a:r>
              <a:rPr sz="1200" spc="-5" dirty="0">
                <a:latin typeface="Calibri"/>
                <a:cs typeface="Calibri"/>
              </a:rPr>
              <a:t>, in which R&amp;D staff work on </a:t>
            </a:r>
            <a:r>
              <a:rPr sz="1200" dirty="0">
                <a:latin typeface="Calibri"/>
                <a:cs typeface="Calibri"/>
              </a:rPr>
              <a:t>the </a:t>
            </a:r>
            <a:r>
              <a:rPr sz="1200" spc="-5" dirty="0">
                <a:latin typeface="Calibri"/>
                <a:cs typeface="Calibri"/>
              </a:rPr>
              <a:t>problems of existing</a:t>
            </a:r>
            <a:r>
              <a:rPr sz="1200" spc="110" dirty="0">
                <a:latin typeface="Calibri"/>
                <a:cs typeface="Calibri"/>
              </a:rPr>
              <a:t> </a:t>
            </a:r>
            <a:r>
              <a:rPr sz="1200" spc="-5" dirty="0">
                <a:latin typeface="Calibri"/>
                <a:cs typeface="Calibri"/>
              </a:rPr>
              <a:t>products</a:t>
            </a:r>
            <a:endParaRPr sz="1200">
              <a:latin typeface="Calibri"/>
              <a:cs typeface="Calibri"/>
            </a:endParaRPr>
          </a:p>
        </p:txBody>
      </p:sp>
      <p:sp>
        <p:nvSpPr>
          <p:cNvPr id="5" name="object 5"/>
          <p:cNvSpPr/>
          <p:nvPr/>
        </p:nvSpPr>
        <p:spPr>
          <a:xfrm>
            <a:off x="923222" y="2835427"/>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124</a:t>
            </a:r>
            <a:endParaRPr sz="1000">
              <a:latin typeface="Calibri"/>
              <a:cs typeface="Calibri"/>
            </a:endParaRPr>
          </a:p>
        </p:txBody>
      </p:sp>
      <p:sp>
        <p:nvSpPr>
          <p:cNvPr id="3" name="object 3"/>
          <p:cNvSpPr txBox="1"/>
          <p:nvPr/>
        </p:nvSpPr>
        <p:spPr>
          <a:xfrm>
            <a:off x="888424" y="570066"/>
            <a:ext cx="5739130" cy="196405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business managers </a:t>
            </a:r>
            <a:r>
              <a:rPr sz="1200" dirty="0">
                <a:latin typeface="Calibri"/>
                <a:cs typeface="Calibri"/>
              </a:rPr>
              <a:t>to </a:t>
            </a:r>
            <a:r>
              <a:rPr sz="1200" spc="-10" dirty="0">
                <a:latin typeface="Calibri"/>
                <a:cs typeface="Calibri"/>
              </a:rPr>
              <a:t>work </a:t>
            </a:r>
            <a:r>
              <a:rPr sz="1200" spc="-5" dirty="0">
                <a:latin typeface="Calibri"/>
                <a:cs typeface="Calibri"/>
              </a:rPr>
              <a:t>together in managing R&amp;D, </a:t>
            </a:r>
            <a:r>
              <a:rPr sz="1200" dirty="0">
                <a:latin typeface="Calibri"/>
                <a:cs typeface="Calibri"/>
              </a:rPr>
              <a:t>to </a:t>
            </a:r>
            <a:r>
              <a:rPr sz="1200" spc="-5" dirty="0">
                <a:latin typeface="Calibri"/>
                <a:cs typeface="Calibri"/>
              </a:rPr>
              <a:t>ensure that R&amp;D people are  creative and able to manage their projects effectively. R&amp;D shouldn’t isolate itself from  business functions, and business shouldn’t </a:t>
            </a:r>
            <a:r>
              <a:rPr sz="1200" dirty="0">
                <a:latin typeface="Calibri"/>
                <a:cs typeface="Calibri"/>
              </a:rPr>
              <a:t>let </a:t>
            </a:r>
            <a:r>
              <a:rPr sz="1200" spc="-10" dirty="0">
                <a:latin typeface="Calibri"/>
                <a:cs typeface="Calibri"/>
              </a:rPr>
              <a:t>R&amp;D </a:t>
            </a:r>
            <a:r>
              <a:rPr sz="1200" spc="-5" dirty="0">
                <a:latin typeface="Calibri"/>
                <a:cs typeface="Calibri"/>
              </a:rPr>
              <a:t>isolate itself. This allows company’s  manager or owner </a:t>
            </a:r>
            <a:r>
              <a:rPr sz="1200" dirty="0">
                <a:latin typeface="Calibri"/>
                <a:cs typeface="Calibri"/>
              </a:rPr>
              <a:t>to </a:t>
            </a:r>
            <a:r>
              <a:rPr sz="1200" spc="-5" dirty="0">
                <a:latin typeface="Calibri"/>
                <a:cs typeface="Calibri"/>
              </a:rPr>
              <a:t>reduce the risks of failure </a:t>
            </a:r>
            <a:r>
              <a:rPr sz="1200" spc="-10" dirty="0">
                <a:latin typeface="Calibri"/>
                <a:cs typeface="Calibri"/>
              </a:rPr>
              <a:t>and </a:t>
            </a:r>
            <a:r>
              <a:rPr sz="1200" spc="-5" dirty="0">
                <a:latin typeface="Calibri"/>
                <a:cs typeface="Calibri"/>
              </a:rPr>
              <a:t>allow as many ideas as possible </a:t>
            </a:r>
            <a:r>
              <a:rPr sz="1200" dirty="0">
                <a:latin typeface="Calibri"/>
                <a:cs typeface="Calibri"/>
              </a:rPr>
              <a:t>to </a:t>
            </a:r>
            <a:r>
              <a:rPr sz="1200" spc="-5" dirty="0">
                <a:latin typeface="Calibri"/>
                <a:cs typeface="Calibri"/>
              </a:rPr>
              <a:t>come  </a:t>
            </a:r>
            <a:r>
              <a:rPr sz="1200" dirty="0">
                <a:latin typeface="Calibri"/>
                <a:cs typeface="Calibri"/>
              </a:rPr>
              <a:t>to </a:t>
            </a:r>
            <a:r>
              <a:rPr sz="1200" spc="-5" dirty="0">
                <a:latin typeface="Calibri"/>
                <a:cs typeface="Calibri"/>
              </a:rPr>
              <a:t>fruition. Company leader </a:t>
            </a:r>
            <a:r>
              <a:rPr sz="1200" spc="-10" dirty="0">
                <a:latin typeface="Calibri"/>
                <a:cs typeface="Calibri"/>
              </a:rPr>
              <a:t>should </a:t>
            </a:r>
            <a:r>
              <a:rPr sz="1200" spc="-5" dirty="0">
                <a:latin typeface="Calibri"/>
                <a:cs typeface="Calibri"/>
              </a:rPr>
              <a:t>make sure staff involved in research </a:t>
            </a:r>
            <a:r>
              <a:rPr sz="1200" spc="-10" dirty="0">
                <a:latin typeface="Calibri"/>
                <a:cs typeface="Calibri"/>
              </a:rPr>
              <a:t>and </a:t>
            </a:r>
            <a:r>
              <a:rPr sz="1200" spc="-5" dirty="0">
                <a:latin typeface="Calibri"/>
                <a:cs typeface="Calibri"/>
              </a:rPr>
              <a:t>development  understands the business' overall strategy and what is commercially realistic. It is becoming  important to build close working relationships between marketing, research and  development teams.</a:t>
            </a:r>
            <a:endParaRPr sz="1200">
              <a:latin typeface="Calibri"/>
              <a:cs typeface="Calibri"/>
            </a:endParaRPr>
          </a:p>
        </p:txBody>
      </p:sp>
      <p:sp>
        <p:nvSpPr>
          <p:cNvPr id="4" name="object 4"/>
          <p:cNvSpPr txBox="1"/>
          <p:nvPr/>
        </p:nvSpPr>
        <p:spPr>
          <a:xfrm>
            <a:off x="888350" y="3241421"/>
            <a:ext cx="5854700" cy="5842635"/>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Joinery manufacturing</a:t>
            </a:r>
            <a:endParaRPr sz="1200">
              <a:latin typeface="Calibri"/>
              <a:cs typeface="Calibri"/>
            </a:endParaRPr>
          </a:p>
          <a:p>
            <a:pPr marL="12700">
              <a:lnSpc>
                <a:spcPct val="100000"/>
              </a:lnSpc>
              <a:spcBef>
                <a:spcPts val="530"/>
              </a:spcBef>
            </a:pPr>
            <a:r>
              <a:rPr sz="1200" b="1" i="1" spc="-5" dirty="0">
                <a:latin typeface="Calibri"/>
                <a:cs typeface="Calibri"/>
              </a:rPr>
              <a:t>Arne Kullbjer</a:t>
            </a:r>
            <a:endParaRPr sz="1200">
              <a:latin typeface="Calibri"/>
              <a:cs typeface="Calibri"/>
            </a:endParaRPr>
          </a:p>
          <a:p>
            <a:pPr marL="12700" marR="184785">
              <a:lnSpc>
                <a:spcPct val="101699"/>
              </a:lnSpc>
              <a:spcBef>
                <a:spcPts val="505"/>
              </a:spcBef>
            </a:pPr>
            <a:r>
              <a:rPr sz="1200" i="1" spc="-5" dirty="0">
                <a:latin typeface="Calibri"/>
                <a:cs typeface="Calibri"/>
              </a:rPr>
              <a:t>Joinery industry in wood processing </a:t>
            </a:r>
            <a:r>
              <a:rPr sz="1200" i="1" dirty="0">
                <a:latin typeface="Calibri"/>
                <a:cs typeface="Calibri"/>
              </a:rPr>
              <a:t>sector </a:t>
            </a:r>
            <a:r>
              <a:rPr sz="1200" i="1" spc="-5" dirty="0">
                <a:latin typeface="Calibri"/>
                <a:cs typeface="Calibri"/>
              </a:rPr>
              <a:t>is defined as the combination of </a:t>
            </a:r>
            <a:r>
              <a:rPr sz="1200" i="1" spc="-10" dirty="0">
                <a:latin typeface="Calibri"/>
                <a:cs typeface="Calibri"/>
              </a:rPr>
              <a:t>wood </a:t>
            </a:r>
            <a:r>
              <a:rPr sz="1200" i="1" spc="-5" dirty="0">
                <a:latin typeface="Calibri"/>
                <a:cs typeface="Calibri"/>
              </a:rPr>
              <a:t>with other  materials. </a:t>
            </a:r>
            <a:r>
              <a:rPr sz="1200" i="1" spc="-10" dirty="0">
                <a:latin typeface="Calibri"/>
                <a:cs typeface="Calibri"/>
              </a:rPr>
              <a:t>One </a:t>
            </a:r>
            <a:r>
              <a:rPr sz="1200" i="1" spc="-5" dirty="0">
                <a:latin typeface="Calibri"/>
                <a:cs typeface="Calibri"/>
              </a:rPr>
              <a:t>of the </a:t>
            </a:r>
            <a:r>
              <a:rPr sz="1200" i="1" spc="-10" dirty="0">
                <a:latin typeface="Calibri"/>
                <a:cs typeface="Calibri"/>
              </a:rPr>
              <a:t>important </a:t>
            </a:r>
            <a:r>
              <a:rPr sz="1200" i="1" spc="-5" dirty="0">
                <a:latin typeface="Calibri"/>
                <a:cs typeface="Calibri"/>
              </a:rPr>
              <a:t>sectors for this is windows where wood and aluminium is  combined </a:t>
            </a:r>
            <a:r>
              <a:rPr sz="1200" i="1" dirty="0">
                <a:latin typeface="Calibri"/>
                <a:cs typeface="Calibri"/>
              </a:rPr>
              <a:t>to </a:t>
            </a:r>
            <a:r>
              <a:rPr sz="1200" i="1" spc="-5" dirty="0">
                <a:latin typeface="Calibri"/>
                <a:cs typeface="Calibri"/>
              </a:rPr>
              <a:t>give a better performance of the windows. One thing is that they </a:t>
            </a:r>
            <a:r>
              <a:rPr sz="1200" i="1" spc="-10" dirty="0">
                <a:latin typeface="Calibri"/>
                <a:cs typeface="Calibri"/>
              </a:rPr>
              <a:t>are </a:t>
            </a:r>
            <a:r>
              <a:rPr sz="1200" i="1" dirty="0">
                <a:latin typeface="Calibri"/>
                <a:cs typeface="Calibri"/>
              </a:rPr>
              <a:t>better  </a:t>
            </a:r>
            <a:r>
              <a:rPr sz="1200" i="1" spc="-5" dirty="0">
                <a:latin typeface="Calibri"/>
                <a:cs typeface="Calibri"/>
              </a:rPr>
              <a:t>withstanding the weather </a:t>
            </a:r>
            <a:r>
              <a:rPr sz="1200" i="1" spc="-10" dirty="0">
                <a:latin typeface="Calibri"/>
                <a:cs typeface="Calibri"/>
              </a:rPr>
              <a:t>and </a:t>
            </a:r>
            <a:r>
              <a:rPr sz="1200" i="1" spc="-5" dirty="0">
                <a:latin typeface="Calibri"/>
                <a:cs typeface="Calibri"/>
              </a:rPr>
              <a:t>also </a:t>
            </a:r>
            <a:r>
              <a:rPr sz="1200" i="1" dirty="0">
                <a:latin typeface="Calibri"/>
                <a:cs typeface="Calibri"/>
              </a:rPr>
              <a:t>do </a:t>
            </a:r>
            <a:r>
              <a:rPr sz="1200" i="1" spc="-10" dirty="0">
                <a:latin typeface="Calibri"/>
                <a:cs typeface="Calibri"/>
              </a:rPr>
              <a:t>not </a:t>
            </a:r>
            <a:r>
              <a:rPr sz="1200" i="1" spc="-5" dirty="0">
                <a:latin typeface="Calibri"/>
                <a:cs typeface="Calibri"/>
              </a:rPr>
              <a:t>need </a:t>
            </a:r>
            <a:r>
              <a:rPr sz="1200" i="1" dirty="0">
                <a:latin typeface="Calibri"/>
                <a:cs typeface="Calibri"/>
              </a:rPr>
              <a:t>to </a:t>
            </a:r>
            <a:r>
              <a:rPr sz="1200" i="1" spc="-5" dirty="0">
                <a:latin typeface="Calibri"/>
                <a:cs typeface="Calibri"/>
              </a:rPr>
              <a:t>be repainted </a:t>
            </a:r>
            <a:r>
              <a:rPr sz="1200" i="1" dirty="0">
                <a:latin typeface="Calibri"/>
                <a:cs typeface="Calibri"/>
              </a:rPr>
              <a:t>etc. </a:t>
            </a:r>
            <a:r>
              <a:rPr sz="1200" i="1" spc="-5" dirty="0">
                <a:latin typeface="Calibri"/>
                <a:cs typeface="Calibri"/>
              </a:rPr>
              <a:t>as </a:t>
            </a:r>
            <a:r>
              <a:rPr sz="1200" i="1" spc="-10" dirty="0">
                <a:latin typeface="Calibri"/>
                <a:cs typeface="Calibri"/>
              </a:rPr>
              <a:t>most </a:t>
            </a:r>
            <a:r>
              <a:rPr sz="1200" i="1" spc="-5" dirty="0">
                <a:latin typeface="Calibri"/>
                <a:cs typeface="Calibri"/>
              </a:rPr>
              <a:t>of the visible  parts on the outside is covered with aluminium. </a:t>
            </a:r>
            <a:r>
              <a:rPr sz="1200" i="1" dirty="0">
                <a:latin typeface="Calibri"/>
                <a:cs typeface="Calibri"/>
              </a:rPr>
              <a:t>They </a:t>
            </a:r>
            <a:r>
              <a:rPr sz="1200" i="1" spc="-5" dirty="0">
                <a:latin typeface="Calibri"/>
                <a:cs typeface="Calibri"/>
              </a:rPr>
              <a:t>also have a better thermal</a:t>
            </a:r>
            <a:r>
              <a:rPr sz="1200" i="1" spc="185" dirty="0">
                <a:latin typeface="Calibri"/>
                <a:cs typeface="Calibri"/>
              </a:rPr>
              <a:t> </a:t>
            </a:r>
            <a:r>
              <a:rPr sz="1200" i="1" spc="-5" dirty="0">
                <a:latin typeface="Calibri"/>
                <a:cs typeface="Calibri"/>
              </a:rPr>
              <a:t>resistance.</a:t>
            </a:r>
            <a:endParaRPr sz="1200">
              <a:latin typeface="Calibri"/>
              <a:cs typeface="Calibri"/>
            </a:endParaRPr>
          </a:p>
          <a:p>
            <a:pPr marL="12700" marR="81915">
              <a:lnSpc>
                <a:spcPct val="101699"/>
              </a:lnSpc>
              <a:spcBef>
                <a:spcPts val="500"/>
              </a:spcBef>
            </a:pPr>
            <a:r>
              <a:rPr sz="1200" i="1" spc="-5" dirty="0">
                <a:latin typeface="Calibri"/>
                <a:cs typeface="Calibri"/>
              </a:rPr>
              <a:t>The problem Swedish producers in the industry were facing </a:t>
            </a:r>
            <a:r>
              <a:rPr sz="1200" i="1" spc="-10" dirty="0">
                <a:latin typeface="Calibri"/>
                <a:cs typeface="Calibri"/>
              </a:rPr>
              <a:t>was how </a:t>
            </a:r>
            <a:r>
              <a:rPr sz="1200" i="1" dirty="0">
                <a:latin typeface="Calibri"/>
                <a:cs typeface="Calibri"/>
              </a:rPr>
              <a:t>to </a:t>
            </a:r>
            <a:r>
              <a:rPr sz="1200" i="1" spc="-5" dirty="0">
                <a:latin typeface="Calibri"/>
                <a:cs typeface="Calibri"/>
              </a:rPr>
              <a:t>make the production  as efficient as possible, as the idea of aluminium </a:t>
            </a:r>
            <a:r>
              <a:rPr sz="1200" i="1" dirty="0">
                <a:latin typeface="Calibri"/>
                <a:cs typeface="Calibri"/>
              </a:rPr>
              <a:t>cover </a:t>
            </a:r>
            <a:r>
              <a:rPr sz="1200" i="1" spc="-5" dirty="0">
                <a:latin typeface="Calibri"/>
                <a:cs typeface="Calibri"/>
              </a:rPr>
              <a:t>of </a:t>
            </a:r>
            <a:r>
              <a:rPr sz="1200" i="1" spc="-10" dirty="0">
                <a:latin typeface="Calibri"/>
                <a:cs typeface="Calibri"/>
              </a:rPr>
              <a:t>wood </a:t>
            </a:r>
            <a:r>
              <a:rPr sz="1200" i="1" spc="-5" dirty="0">
                <a:latin typeface="Calibri"/>
                <a:cs typeface="Calibri"/>
              </a:rPr>
              <a:t>constructions is old </a:t>
            </a:r>
            <a:r>
              <a:rPr sz="1200" i="1" spc="-10" dirty="0">
                <a:latin typeface="Calibri"/>
                <a:cs typeface="Calibri"/>
              </a:rPr>
              <a:t>but not </a:t>
            </a:r>
            <a:r>
              <a:rPr sz="1200" i="1" spc="-5" dirty="0">
                <a:latin typeface="Calibri"/>
                <a:cs typeface="Calibri"/>
              </a:rPr>
              <a:t>as  easy </a:t>
            </a:r>
            <a:r>
              <a:rPr sz="1200" i="1" dirty="0">
                <a:latin typeface="Calibri"/>
                <a:cs typeface="Calibri"/>
              </a:rPr>
              <a:t>to </a:t>
            </a:r>
            <a:r>
              <a:rPr sz="1200" i="1" spc="-5" dirty="0">
                <a:latin typeface="Calibri"/>
                <a:cs typeface="Calibri"/>
              </a:rPr>
              <a:t>implement in complicated constructions such as windows. Obviously, the solution </a:t>
            </a:r>
            <a:r>
              <a:rPr sz="1200" i="1" spc="-10" dirty="0">
                <a:latin typeface="Calibri"/>
                <a:cs typeface="Calibri"/>
              </a:rPr>
              <a:t>has  </a:t>
            </a:r>
            <a:r>
              <a:rPr sz="1200" i="1" spc="-5" dirty="0">
                <a:latin typeface="Calibri"/>
                <a:cs typeface="Calibri"/>
              </a:rPr>
              <a:t>been found in close cooperation with the aluminium</a:t>
            </a:r>
            <a:r>
              <a:rPr sz="1200" i="1" spc="65" dirty="0">
                <a:latin typeface="Calibri"/>
                <a:cs typeface="Calibri"/>
              </a:rPr>
              <a:t> </a:t>
            </a:r>
            <a:r>
              <a:rPr sz="1200" i="1" spc="-5" dirty="0">
                <a:latin typeface="Calibri"/>
                <a:cs typeface="Calibri"/>
              </a:rPr>
              <a:t>producers.</a:t>
            </a:r>
            <a:endParaRPr sz="1200">
              <a:latin typeface="Calibri"/>
              <a:cs typeface="Calibri"/>
            </a:endParaRPr>
          </a:p>
          <a:p>
            <a:pPr marL="12700" marR="95885">
              <a:lnSpc>
                <a:spcPct val="101699"/>
              </a:lnSpc>
              <a:spcBef>
                <a:spcPts val="505"/>
              </a:spcBef>
            </a:pPr>
            <a:r>
              <a:rPr sz="1200" i="1" spc="-5" dirty="0">
                <a:latin typeface="Calibri"/>
                <a:cs typeface="Calibri"/>
              </a:rPr>
              <a:t>This type </a:t>
            </a:r>
            <a:r>
              <a:rPr sz="1200" i="1" spc="-10" dirty="0">
                <a:latin typeface="Calibri"/>
                <a:cs typeface="Calibri"/>
              </a:rPr>
              <a:t>of windows </a:t>
            </a:r>
            <a:r>
              <a:rPr sz="1200" i="1" spc="-5" dirty="0">
                <a:latin typeface="Calibri"/>
                <a:cs typeface="Calibri"/>
              </a:rPr>
              <a:t>is now very well established and widely used on the Swedish domestic  market, </a:t>
            </a:r>
            <a:r>
              <a:rPr sz="1200" i="1" spc="-10" dirty="0">
                <a:latin typeface="Calibri"/>
                <a:cs typeface="Calibri"/>
              </a:rPr>
              <a:t>but </a:t>
            </a:r>
            <a:r>
              <a:rPr sz="1200" i="1" spc="-5" dirty="0">
                <a:latin typeface="Calibri"/>
                <a:cs typeface="Calibri"/>
              </a:rPr>
              <a:t>the majority of products </a:t>
            </a:r>
            <a:r>
              <a:rPr sz="1200" i="1" spc="-10" dirty="0">
                <a:latin typeface="Calibri"/>
                <a:cs typeface="Calibri"/>
              </a:rPr>
              <a:t>are </a:t>
            </a:r>
            <a:r>
              <a:rPr sz="1200" i="1" spc="-5" dirty="0">
                <a:latin typeface="Calibri"/>
                <a:cs typeface="Calibri"/>
              </a:rPr>
              <a:t>exported, </a:t>
            </a:r>
            <a:r>
              <a:rPr sz="1200" i="1" spc="-10" dirty="0">
                <a:latin typeface="Calibri"/>
                <a:cs typeface="Calibri"/>
              </a:rPr>
              <a:t>not </a:t>
            </a:r>
            <a:r>
              <a:rPr sz="1200" i="1" spc="-5" dirty="0">
                <a:latin typeface="Calibri"/>
                <a:cs typeface="Calibri"/>
              </a:rPr>
              <a:t>only </a:t>
            </a:r>
            <a:r>
              <a:rPr sz="1200" i="1" dirty="0">
                <a:latin typeface="Calibri"/>
                <a:cs typeface="Calibri"/>
              </a:rPr>
              <a:t>to </a:t>
            </a:r>
            <a:r>
              <a:rPr sz="1200" i="1" spc="-5" dirty="0">
                <a:latin typeface="Calibri"/>
                <a:cs typeface="Calibri"/>
              </a:rPr>
              <a:t>countries having cold weather,  rain </a:t>
            </a:r>
            <a:r>
              <a:rPr sz="1200" i="1" dirty="0">
                <a:latin typeface="Calibri"/>
                <a:cs typeface="Calibri"/>
              </a:rPr>
              <a:t>etc </a:t>
            </a:r>
            <a:r>
              <a:rPr sz="1200" i="1" spc="-10" dirty="0">
                <a:latin typeface="Calibri"/>
                <a:cs typeface="Calibri"/>
              </a:rPr>
              <a:t>but </a:t>
            </a:r>
            <a:r>
              <a:rPr sz="1200" i="1" spc="-5" dirty="0">
                <a:latin typeface="Calibri"/>
                <a:cs typeface="Calibri"/>
              </a:rPr>
              <a:t>also </a:t>
            </a:r>
            <a:r>
              <a:rPr sz="1200" i="1" dirty="0">
                <a:latin typeface="Calibri"/>
                <a:cs typeface="Calibri"/>
              </a:rPr>
              <a:t>to </a:t>
            </a:r>
            <a:r>
              <a:rPr sz="1200" i="1" spc="-5" dirty="0">
                <a:latin typeface="Calibri"/>
                <a:cs typeface="Calibri"/>
              </a:rPr>
              <a:t>those with </a:t>
            </a:r>
            <a:r>
              <a:rPr sz="1200" i="1" spc="-10" dirty="0">
                <a:latin typeface="Calibri"/>
                <a:cs typeface="Calibri"/>
              </a:rPr>
              <a:t>hot </a:t>
            </a:r>
            <a:r>
              <a:rPr sz="1200" i="1" spc="-5" dirty="0">
                <a:latin typeface="Calibri"/>
                <a:cs typeface="Calibri"/>
              </a:rPr>
              <a:t>climate where this type of </a:t>
            </a:r>
            <a:r>
              <a:rPr sz="1200" i="1" spc="-10" dirty="0">
                <a:latin typeface="Calibri"/>
                <a:cs typeface="Calibri"/>
              </a:rPr>
              <a:t>windows </a:t>
            </a:r>
            <a:r>
              <a:rPr sz="1200" i="1" dirty="0">
                <a:latin typeface="Calibri"/>
                <a:cs typeface="Calibri"/>
              </a:rPr>
              <a:t>proved to </a:t>
            </a:r>
            <a:r>
              <a:rPr sz="1200" i="1" spc="-5" dirty="0">
                <a:latin typeface="Calibri"/>
                <a:cs typeface="Calibri"/>
              </a:rPr>
              <a:t>have an  excellent performance as</a:t>
            </a:r>
            <a:r>
              <a:rPr sz="1200" i="1" spc="15" dirty="0">
                <a:latin typeface="Calibri"/>
                <a:cs typeface="Calibri"/>
              </a:rPr>
              <a:t> </a:t>
            </a:r>
            <a:r>
              <a:rPr sz="1200" i="1" spc="-5" dirty="0">
                <a:latin typeface="Calibri"/>
                <a:cs typeface="Calibri"/>
              </a:rPr>
              <a:t>well.</a:t>
            </a:r>
            <a:endParaRPr sz="1200">
              <a:latin typeface="Calibri"/>
              <a:cs typeface="Calibri"/>
            </a:endParaRPr>
          </a:p>
          <a:p>
            <a:pPr marL="12700" marR="5080">
              <a:lnSpc>
                <a:spcPct val="101699"/>
              </a:lnSpc>
              <a:spcBef>
                <a:spcPts val="505"/>
              </a:spcBef>
            </a:pPr>
            <a:r>
              <a:rPr sz="1200" i="1" spc="-5" dirty="0">
                <a:latin typeface="Calibri"/>
                <a:cs typeface="Calibri"/>
              </a:rPr>
              <a:t>The cooperation of two different sectors, </a:t>
            </a:r>
            <a:r>
              <a:rPr sz="1200" i="1" spc="-10" dirty="0">
                <a:latin typeface="Calibri"/>
                <a:cs typeface="Calibri"/>
              </a:rPr>
              <a:t>wood </a:t>
            </a:r>
            <a:r>
              <a:rPr sz="1200" i="1" spc="-5" dirty="0">
                <a:latin typeface="Calibri"/>
                <a:cs typeface="Calibri"/>
              </a:rPr>
              <a:t>and aluminium industry, enabled development  of new technologies that resulted in new products which more or less dominated the market in  a short period. The window segment of </a:t>
            </a:r>
            <a:r>
              <a:rPr sz="1200" i="1" spc="-10" dirty="0">
                <a:latin typeface="Calibri"/>
                <a:cs typeface="Calibri"/>
              </a:rPr>
              <a:t>wood </a:t>
            </a:r>
            <a:r>
              <a:rPr sz="1200" i="1" dirty="0">
                <a:latin typeface="Calibri"/>
                <a:cs typeface="Calibri"/>
              </a:rPr>
              <a:t>processing </a:t>
            </a:r>
            <a:r>
              <a:rPr sz="1200" i="1" spc="-5" dirty="0">
                <a:latin typeface="Calibri"/>
                <a:cs typeface="Calibri"/>
              </a:rPr>
              <a:t>industry in Sweden is </a:t>
            </a:r>
            <a:r>
              <a:rPr sz="1200" i="1" spc="-10" dirty="0">
                <a:latin typeface="Calibri"/>
                <a:cs typeface="Calibri"/>
              </a:rPr>
              <a:t>now </a:t>
            </a:r>
            <a:r>
              <a:rPr sz="1200" i="1" spc="-5" dirty="0">
                <a:latin typeface="Calibri"/>
                <a:cs typeface="Calibri"/>
              </a:rPr>
              <a:t>dominated  by two companies Elitfönster </a:t>
            </a:r>
            <a:r>
              <a:rPr sz="1200" i="1" spc="-10" dirty="0">
                <a:latin typeface="Calibri"/>
                <a:cs typeface="Calibri"/>
              </a:rPr>
              <a:t>and </a:t>
            </a:r>
            <a:r>
              <a:rPr sz="1200" i="1" spc="-5" dirty="0">
                <a:latin typeface="Calibri"/>
                <a:cs typeface="Calibri"/>
              </a:rPr>
              <a:t>SP-fönster (Fönster = Windows) with a turnover on </a:t>
            </a:r>
            <a:r>
              <a:rPr sz="1200" i="1" dirty="0">
                <a:latin typeface="Calibri"/>
                <a:cs typeface="Calibri"/>
              </a:rPr>
              <a:t>200  </a:t>
            </a:r>
            <a:r>
              <a:rPr sz="1200" i="1" spc="-5" dirty="0">
                <a:latin typeface="Calibri"/>
                <a:cs typeface="Calibri"/>
              </a:rPr>
              <a:t>Million Euro.</a:t>
            </a:r>
            <a:endParaRPr sz="1200">
              <a:latin typeface="Calibri"/>
              <a:cs typeface="Calibri"/>
            </a:endParaRPr>
          </a:p>
          <a:p>
            <a:pPr>
              <a:lnSpc>
                <a:spcPct val="100000"/>
              </a:lnSpc>
            </a:pPr>
            <a:endParaRPr sz="1200">
              <a:latin typeface="Calibri"/>
              <a:cs typeface="Calibri"/>
            </a:endParaRPr>
          </a:p>
          <a:p>
            <a:pPr>
              <a:lnSpc>
                <a:spcPct val="100000"/>
              </a:lnSpc>
              <a:spcBef>
                <a:spcPts val="50"/>
              </a:spcBef>
            </a:pPr>
            <a:endParaRPr sz="950">
              <a:latin typeface="Calibri"/>
              <a:cs typeface="Calibri"/>
            </a:endParaRPr>
          </a:p>
          <a:p>
            <a:pPr marL="279400" lvl="1" indent="-267335">
              <a:lnSpc>
                <a:spcPct val="100000"/>
              </a:lnSpc>
              <a:spcBef>
                <a:spcPts val="5"/>
              </a:spcBef>
              <a:buAutoNum type="arabicPeriod" startAt="3"/>
              <a:tabLst>
                <a:tab pos="280035" algn="l"/>
              </a:tabLst>
            </a:pPr>
            <a:r>
              <a:rPr sz="1400" b="1" spc="-5" dirty="0">
                <a:latin typeface="Calibri"/>
                <a:cs typeface="Calibri"/>
              </a:rPr>
              <a:t>External </a:t>
            </a:r>
            <a:r>
              <a:rPr sz="1400" b="1" spc="-10" dirty="0">
                <a:latin typeface="Calibri"/>
                <a:cs typeface="Calibri"/>
              </a:rPr>
              <a:t>sources </a:t>
            </a:r>
            <a:r>
              <a:rPr sz="1400" b="1" spc="-5" dirty="0">
                <a:latin typeface="Calibri"/>
                <a:cs typeface="Calibri"/>
              </a:rPr>
              <a:t>- technology</a:t>
            </a:r>
            <a:r>
              <a:rPr sz="1400" b="1" spc="5" dirty="0">
                <a:latin typeface="Calibri"/>
                <a:cs typeface="Calibri"/>
              </a:rPr>
              <a:t> </a:t>
            </a:r>
            <a:r>
              <a:rPr sz="1400" b="1" spc="-15" dirty="0">
                <a:latin typeface="Calibri"/>
                <a:cs typeface="Calibri"/>
              </a:rPr>
              <a:t>transfer</a:t>
            </a:r>
            <a:endParaRPr sz="1400">
              <a:latin typeface="Calibri"/>
              <a:cs typeface="Calibri"/>
            </a:endParaRPr>
          </a:p>
          <a:p>
            <a:pPr lvl="1">
              <a:lnSpc>
                <a:spcPct val="100000"/>
              </a:lnSpc>
              <a:spcBef>
                <a:spcPts val="15"/>
              </a:spcBef>
              <a:buFont typeface="Calibri"/>
              <a:buAutoNum type="arabicPeriod" startAt="3"/>
            </a:pPr>
            <a:endParaRPr sz="1250">
              <a:latin typeface="Calibri"/>
              <a:cs typeface="Calibri"/>
            </a:endParaRPr>
          </a:p>
          <a:p>
            <a:pPr marL="361315" lvl="2" indent="-349250">
              <a:lnSpc>
                <a:spcPct val="100000"/>
              </a:lnSpc>
              <a:buAutoNum type="arabicPeriod"/>
              <a:tabLst>
                <a:tab pos="361950" algn="l"/>
              </a:tabLst>
            </a:pPr>
            <a:r>
              <a:rPr sz="1200" b="1" spc="-5" dirty="0">
                <a:latin typeface="Calibri"/>
                <a:cs typeface="Calibri"/>
              </a:rPr>
              <a:t>National </a:t>
            </a:r>
            <a:r>
              <a:rPr sz="1200" b="1" spc="-10" dirty="0">
                <a:latin typeface="Calibri"/>
                <a:cs typeface="Calibri"/>
              </a:rPr>
              <a:t>and </a:t>
            </a:r>
            <a:r>
              <a:rPr sz="1200" b="1" spc="-5" dirty="0">
                <a:latin typeface="Calibri"/>
                <a:cs typeface="Calibri"/>
              </a:rPr>
              <a:t>European research</a:t>
            </a:r>
            <a:r>
              <a:rPr sz="1200" b="1" spc="55" dirty="0">
                <a:latin typeface="Calibri"/>
                <a:cs typeface="Calibri"/>
              </a:rPr>
              <a:t> </a:t>
            </a:r>
            <a:r>
              <a:rPr sz="1200" b="1" spc="-5" dirty="0">
                <a:latin typeface="Calibri"/>
                <a:cs typeface="Calibri"/>
              </a:rPr>
              <a:t>programmes</a:t>
            </a:r>
            <a:endParaRPr sz="1200">
              <a:latin typeface="Calibri"/>
              <a:cs typeface="Calibri"/>
            </a:endParaRPr>
          </a:p>
          <a:p>
            <a:pPr marL="12700" marR="120014">
              <a:lnSpc>
                <a:spcPct val="101699"/>
              </a:lnSpc>
              <a:spcBef>
                <a:spcPts val="300"/>
              </a:spcBef>
            </a:pPr>
            <a:r>
              <a:rPr sz="1200" spc="-5" dirty="0">
                <a:latin typeface="Calibri"/>
                <a:cs typeface="Calibri"/>
              </a:rPr>
              <a:t>Participation </a:t>
            </a:r>
            <a:r>
              <a:rPr sz="1200" spc="-10" dirty="0">
                <a:latin typeface="Calibri"/>
                <a:cs typeface="Calibri"/>
              </a:rPr>
              <a:t>in </a:t>
            </a:r>
            <a:r>
              <a:rPr sz="1200" spc="-5" dirty="0">
                <a:latin typeface="Calibri"/>
                <a:cs typeface="Calibri"/>
              </a:rPr>
              <a:t>European and national R&amp;D projects is a good opportunity </a:t>
            </a:r>
            <a:r>
              <a:rPr sz="1200" dirty="0">
                <a:latin typeface="Calibri"/>
                <a:cs typeface="Calibri"/>
              </a:rPr>
              <a:t>for </a:t>
            </a:r>
            <a:r>
              <a:rPr sz="1200" spc="-5" dirty="0">
                <a:latin typeface="Calibri"/>
                <a:cs typeface="Calibri"/>
              </a:rPr>
              <a:t>businesses </a:t>
            </a:r>
            <a:r>
              <a:rPr sz="1200" dirty="0">
                <a:latin typeface="Calibri"/>
                <a:cs typeface="Calibri"/>
              </a:rPr>
              <a:t>to  </a:t>
            </a:r>
            <a:r>
              <a:rPr sz="1200" spc="-5" dirty="0">
                <a:latin typeface="Calibri"/>
                <a:cs typeface="Calibri"/>
              </a:rPr>
              <a:t>gain advanced knowledge. A company participating in a project could offer </a:t>
            </a:r>
            <a:r>
              <a:rPr sz="1200" dirty="0">
                <a:latin typeface="Calibri"/>
                <a:cs typeface="Calibri"/>
              </a:rPr>
              <a:t>its </a:t>
            </a:r>
            <a:r>
              <a:rPr sz="1200" spc="-5" dirty="0">
                <a:latin typeface="Calibri"/>
                <a:cs typeface="Calibri"/>
              </a:rPr>
              <a:t>current  knowledge and expertise on specific project tasks </a:t>
            </a:r>
            <a:r>
              <a:rPr sz="1200" dirty="0">
                <a:latin typeface="Calibri"/>
                <a:cs typeface="Calibri"/>
              </a:rPr>
              <a:t>and </a:t>
            </a:r>
            <a:r>
              <a:rPr sz="1200" spc="-5" dirty="0">
                <a:latin typeface="Calibri"/>
                <a:cs typeface="Calibri"/>
              </a:rPr>
              <a:t>get a benefit from the experience and  know-how </a:t>
            </a:r>
            <a:r>
              <a:rPr sz="1200" spc="-10" dirty="0">
                <a:latin typeface="Calibri"/>
                <a:cs typeface="Calibri"/>
              </a:rPr>
              <a:t>of </a:t>
            </a:r>
            <a:r>
              <a:rPr sz="1200" spc="-5" dirty="0">
                <a:latin typeface="Calibri"/>
                <a:cs typeface="Calibri"/>
              </a:rPr>
              <a:t>the other consortium partners to other complementary</a:t>
            </a:r>
            <a:r>
              <a:rPr sz="1200" spc="75" dirty="0">
                <a:latin typeface="Calibri"/>
                <a:cs typeface="Calibri"/>
              </a:rPr>
              <a:t> </a:t>
            </a:r>
            <a:r>
              <a:rPr sz="1200" spc="-5" dirty="0">
                <a:latin typeface="Calibri"/>
                <a:cs typeface="Calibri"/>
              </a:rPr>
              <a:t>fields.</a:t>
            </a:r>
            <a:endParaRPr sz="1200">
              <a:latin typeface="Calibri"/>
              <a:cs typeface="Calibri"/>
            </a:endParaRPr>
          </a:p>
        </p:txBody>
      </p:sp>
      <p:sp>
        <p:nvSpPr>
          <p:cNvPr id="5" name="object 5"/>
          <p:cNvSpPr/>
          <p:nvPr/>
        </p:nvSpPr>
        <p:spPr>
          <a:xfrm>
            <a:off x="986843" y="2743987"/>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125</a:t>
            </a:r>
            <a:endParaRPr sz="1000">
              <a:latin typeface="Calibri"/>
              <a:cs typeface="Calibri"/>
            </a:endParaRPr>
          </a:p>
        </p:txBody>
      </p:sp>
      <p:sp>
        <p:nvSpPr>
          <p:cNvPr id="3" name="object 3"/>
          <p:cNvSpPr txBox="1"/>
          <p:nvPr/>
        </p:nvSpPr>
        <p:spPr>
          <a:xfrm>
            <a:off x="816802" y="570066"/>
            <a:ext cx="5840095" cy="1778000"/>
          </a:xfrm>
          <a:prstGeom prst="rect">
            <a:avLst/>
          </a:prstGeom>
        </p:spPr>
        <p:txBody>
          <a:bodyPr vert="horz" wrap="square" lIns="0" tIns="12065" rIns="0" bIns="0" rtlCol="0">
            <a:spAutoFit/>
          </a:bodyPr>
          <a:lstStyle/>
          <a:p>
            <a:pPr marR="698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EU has developed a </a:t>
            </a:r>
            <a:r>
              <a:rPr sz="1200" spc="-10" dirty="0">
                <a:latin typeface="Calibri"/>
                <a:cs typeface="Calibri"/>
              </a:rPr>
              <a:t>range </a:t>
            </a:r>
            <a:r>
              <a:rPr sz="1200" spc="-5" dirty="0">
                <a:latin typeface="Calibri"/>
                <a:cs typeface="Calibri"/>
              </a:rPr>
              <a:t>of services </a:t>
            </a:r>
            <a:r>
              <a:rPr sz="1200" dirty="0">
                <a:latin typeface="Calibri"/>
                <a:cs typeface="Calibri"/>
              </a:rPr>
              <a:t>for </a:t>
            </a:r>
            <a:r>
              <a:rPr sz="1200" spc="-5" dirty="0">
                <a:latin typeface="Calibri"/>
                <a:cs typeface="Calibri"/>
              </a:rPr>
              <a:t>enterprises in order to facilitate their participation in  common European projects and national initiatives. Cordis (</a:t>
            </a:r>
            <a:r>
              <a:rPr sz="1200" u="sng" spc="-5" dirty="0">
                <a:solidFill>
                  <a:srgbClr val="0065FF"/>
                </a:solidFill>
                <a:uFill>
                  <a:solidFill>
                    <a:srgbClr val="0065FF"/>
                  </a:solidFill>
                </a:uFill>
                <a:latin typeface="Calibri"/>
                <a:cs typeface="Calibri"/>
              </a:rPr>
              <a:t>http://cordis.europa.eu</a:t>
            </a:r>
            <a:r>
              <a:rPr sz="1200" spc="-5" dirty="0">
                <a:latin typeface="Calibri"/>
                <a:cs typeface="Calibri"/>
              </a:rPr>
              <a:t>) is </a:t>
            </a:r>
            <a:r>
              <a:rPr sz="1200" dirty="0">
                <a:latin typeface="Calibri"/>
                <a:cs typeface="Calibri"/>
              </a:rPr>
              <a:t>the  </a:t>
            </a:r>
            <a:r>
              <a:rPr sz="1200" spc="-5" dirty="0">
                <a:latin typeface="Calibri"/>
                <a:cs typeface="Calibri"/>
              </a:rPr>
              <a:t>official Community Research &amp; Development Information Service where interest parties could  </a:t>
            </a:r>
            <a:r>
              <a:rPr sz="1200" dirty="0">
                <a:latin typeface="Calibri"/>
                <a:cs typeface="Calibri"/>
              </a:rPr>
              <a:t>find </a:t>
            </a:r>
            <a:r>
              <a:rPr sz="1200" spc="-5" dirty="0">
                <a:latin typeface="Calibri"/>
                <a:cs typeface="Calibri"/>
              </a:rPr>
              <a:t>all the available and foreseen initiatives and business opportunities partially funded from  EU. Also, Cordis has an extended database of </a:t>
            </a:r>
            <a:r>
              <a:rPr sz="1200" dirty="0">
                <a:latin typeface="Calibri"/>
                <a:cs typeface="Calibri"/>
              </a:rPr>
              <a:t>partners </a:t>
            </a:r>
            <a:r>
              <a:rPr sz="1200" spc="-5" dirty="0">
                <a:latin typeface="Calibri"/>
                <a:cs typeface="Calibri"/>
              </a:rPr>
              <a:t>(</a:t>
            </a:r>
            <a:r>
              <a:rPr sz="1200" u="sng" spc="-5" dirty="0">
                <a:solidFill>
                  <a:srgbClr val="0065FF"/>
                </a:solidFill>
                <a:uFill>
                  <a:solidFill>
                    <a:srgbClr val="0065FF"/>
                  </a:solidFill>
                </a:uFill>
                <a:latin typeface="Calibri"/>
                <a:cs typeface="Calibri"/>
                <a:hlinkClick r:id="rId2"/>
              </a:rPr>
              <a:t>http://cordis.europa.eu/partners-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service</a:t>
            </a:r>
            <a:r>
              <a:rPr sz="1200" spc="-5" dirty="0">
                <a:latin typeface="Calibri"/>
                <a:cs typeface="Calibri"/>
              </a:rPr>
              <a:t>) that facilitates partner search either in </a:t>
            </a:r>
            <a:r>
              <a:rPr sz="1200" spc="-10" dirty="0">
                <a:latin typeface="Calibri"/>
                <a:cs typeface="Calibri"/>
              </a:rPr>
              <a:t>the </a:t>
            </a:r>
            <a:r>
              <a:rPr sz="1200" spc="-5" dirty="0">
                <a:latin typeface="Calibri"/>
                <a:cs typeface="Calibri"/>
              </a:rPr>
              <a:t>context of EU-funded Research and  Development projects or within a broader search </a:t>
            </a:r>
            <a:r>
              <a:rPr sz="1200" dirty="0">
                <a:latin typeface="Calibri"/>
                <a:cs typeface="Calibri"/>
              </a:rPr>
              <a:t>for </a:t>
            </a:r>
            <a:r>
              <a:rPr sz="1200" spc="-5" dirty="0">
                <a:latin typeface="Calibri"/>
                <a:cs typeface="Calibri"/>
              </a:rPr>
              <a:t>technology-orientated</a:t>
            </a:r>
            <a:r>
              <a:rPr sz="1200" spc="85" dirty="0">
                <a:latin typeface="Calibri"/>
                <a:cs typeface="Calibri"/>
              </a:rPr>
              <a:t> </a:t>
            </a:r>
            <a:r>
              <a:rPr sz="1200" spc="-5" dirty="0">
                <a:latin typeface="Calibri"/>
                <a:cs typeface="Calibri"/>
              </a:rPr>
              <a:t>partnerships.</a:t>
            </a:r>
            <a:endParaRPr sz="1200">
              <a:latin typeface="Calibri"/>
              <a:cs typeface="Calibri"/>
            </a:endParaRPr>
          </a:p>
        </p:txBody>
      </p:sp>
      <p:sp>
        <p:nvSpPr>
          <p:cNvPr id="4" name="object 4"/>
          <p:cNvSpPr txBox="1"/>
          <p:nvPr/>
        </p:nvSpPr>
        <p:spPr>
          <a:xfrm>
            <a:off x="816806" y="2787297"/>
            <a:ext cx="2134870" cy="546735"/>
          </a:xfrm>
          <a:prstGeom prst="rect">
            <a:avLst/>
          </a:prstGeom>
        </p:spPr>
        <p:txBody>
          <a:bodyPr vert="horz" wrap="square" lIns="0" tIns="12700" rIns="0" bIns="0" rtlCol="0">
            <a:spAutoFit/>
          </a:bodyPr>
          <a:lstStyle/>
          <a:p>
            <a:pPr marL="654050">
              <a:lnSpc>
                <a:spcPct val="100000"/>
              </a:lnSpc>
              <a:spcBef>
                <a:spcPts val="100"/>
              </a:spcBef>
            </a:pPr>
            <a:r>
              <a:rPr sz="1200" u="sng" spc="-5" dirty="0">
                <a:solidFill>
                  <a:srgbClr val="0065FF"/>
                </a:solidFill>
                <a:uFill>
                  <a:solidFill>
                    <a:srgbClr val="0065FF"/>
                  </a:solidFill>
                </a:uFill>
                <a:latin typeface="Calibri"/>
                <a:cs typeface="Calibri"/>
                <a:hlinkClick r:id="rId3"/>
              </a:rPr>
              <a:t>http://cordis.europa.eu</a:t>
            </a:r>
            <a:endParaRPr sz="1200">
              <a:latin typeface="Calibri"/>
              <a:cs typeface="Calibri"/>
            </a:endParaRPr>
          </a:p>
          <a:p>
            <a:pPr>
              <a:lnSpc>
                <a:spcPct val="100000"/>
              </a:lnSpc>
            </a:pPr>
            <a:endParaRPr sz="1000">
              <a:latin typeface="Calibri"/>
              <a:cs typeface="Calibri"/>
            </a:endParaRPr>
          </a:p>
          <a:p>
            <a:pPr marL="12700">
              <a:lnSpc>
                <a:spcPct val="100000"/>
              </a:lnSpc>
            </a:pPr>
            <a:r>
              <a:rPr sz="1200" b="1" spc="-5" dirty="0">
                <a:latin typeface="Calibri"/>
                <a:cs typeface="Calibri"/>
              </a:rPr>
              <a:t>9.3.2</a:t>
            </a:r>
            <a:r>
              <a:rPr sz="1200" b="1" spc="5" dirty="0">
                <a:latin typeface="Calibri"/>
                <a:cs typeface="Calibri"/>
              </a:rPr>
              <a:t> </a:t>
            </a:r>
            <a:r>
              <a:rPr sz="1200" b="1" spc="-5" dirty="0">
                <a:latin typeface="Calibri"/>
                <a:cs typeface="Calibri"/>
              </a:rPr>
              <a:t>Outsourcing</a:t>
            </a:r>
            <a:endParaRPr sz="1200">
              <a:latin typeface="Calibri"/>
              <a:cs typeface="Calibri"/>
            </a:endParaRPr>
          </a:p>
        </p:txBody>
      </p:sp>
      <p:sp>
        <p:nvSpPr>
          <p:cNvPr id="5" name="object 5"/>
          <p:cNvSpPr txBox="1"/>
          <p:nvPr/>
        </p:nvSpPr>
        <p:spPr>
          <a:xfrm>
            <a:off x="816811" y="3875344"/>
            <a:ext cx="5855335" cy="5371465"/>
          </a:xfrm>
          <a:prstGeom prst="rect">
            <a:avLst/>
          </a:prstGeom>
        </p:spPr>
        <p:txBody>
          <a:bodyPr vert="horz" wrap="square" lIns="0" tIns="9525" rIns="0" bIns="0" rtlCol="0">
            <a:spAutoFit/>
          </a:bodyPr>
          <a:lstStyle/>
          <a:p>
            <a:pPr marL="12700" marR="128270" indent="641350">
              <a:lnSpc>
                <a:spcPct val="101699"/>
              </a:lnSpc>
              <a:spcBef>
                <a:spcPts val="75"/>
              </a:spcBef>
            </a:pPr>
            <a:r>
              <a:rPr sz="1200" spc="-5" dirty="0">
                <a:latin typeface="Calibri"/>
                <a:cs typeface="Calibri"/>
              </a:rPr>
              <a:t>Outsourcing is the delegation of non-core operations or jobs from internal  production within a business to </a:t>
            </a:r>
            <a:r>
              <a:rPr sz="1200" spc="-10" dirty="0">
                <a:latin typeface="Calibri"/>
                <a:cs typeface="Calibri"/>
              </a:rPr>
              <a:t>an </a:t>
            </a:r>
            <a:r>
              <a:rPr sz="1200" spc="-5" dirty="0">
                <a:latin typeface="Calibri"/>
                <a:cs typeface="Calibri"/>
              </a:rPr>
              <a:t>external entity that specializes in that operation.  Outsourcing is a business decision that is often made </a:t>
            </a:r>
            <a:r>
              <a:rPr sz="1200" dirty="0">
                <a:latin typeface="Calibri"/>
                <a:cs typeface="Calibri"/>
              </a:rPr>
              <a:t>to </a:t>
            </a:r>
            <a:r>
              <a:rPr sz="1200" spc="-5" dirty="0">
                <a:latin typeface="Calibri"/>
                <a:cs typeface="Calibri"/>
              </a:rPr>
              <a:t>reduce costs or focus on  competencies. Outsourcing is usually preferred for undertaking tasks and business functions  such as </a:t>
            </a:r>
            <a:r>
              <a:rPr sz="1200" dirty="0">
                <a:latin typeface="Calibri"/>
                <a:cs typeface="Calibri"/>
              </a:rPr>
              <a:t>data </a:t>
            </a:r>
            <a:r>
              <a:rPr sz="1200" spc="-5" dirty="0">
                <a:latin typeface="Calibri"/>
                <a:cs typeface="Calibri"/>
              </a:rPr>
              <a:t>analysis, research process, information technology operations, engineering  </a:t>
            </a:r>
            <a:r>
              <a:rPr sz="1200" dirty="0">
                <a:latin typeface="Calibri"/>
                <a:cs typeface="Calibri"/>
              </a:rPr>
              <a:t>design, </a:t>
            </a:r>
            <a:r>
              <a:rPr sz="1200" spc="-5" dirty="0">
                <a:latin typeface="Calibri"/>
                <a:cs typeface="Calibri"/>
              </a:rPr>
              <a:t>medicare, legal support services and </a:t>
            </a:r>
            <a:r>
              <a:rPr sz="1200" spc="-10" dirty="0">
                <a:latin typeface="Calibri"/>
                <a:cs typeface="Calibri"/>
              </a:rPr>
              <a:t>software</a:t>
            </a:r>
            <a:r>
              <a:rPr sz="1200" spc="40" dirty="0">
                <a:latin typeface="Calibri"/>
                <a:cs typeface="Calibri"/>
              </a:rPr>
              <a:t> </a:t>
            </a:r>
            <a:r>
              <a:rPr sz="1200" spc="-5" dirty="0">
                <a:latin typeface="Calibri"/>
                <a:cs typeface="Calibri"/>
              </a:rPr>
              <a:t>development.</a:t>
            </a:r>
            <a:endParaRPr sz="1200">
              <a:latin typeface="Calibri"/>
              <a:cs typeface="Calibri"/>
            </a:endParaRPr>
          </a:p>
          <a:p>
            <a:pPr>
              <a:lnSpc>
                <a:spcPct val="100000"/>
              </a:lnSpc>
            </a:pPr>
            <a:endParaRPr sz="1200">
              <a:latin typeface="Calibri"/>
              <a:cs typeface="Calibri"/>
            </a:endParaRPr>
          </a:p>
          <a:p>
            <a:pPr marL="12700" marR="122555">
              <a:lnSpc>
                <a:spcPct val="102099"/>
              </a:lnSpc>
              <a:spcBef>
                <a:spcPts val="990"/>
              </a:spcBef>
            </a:pPr>
            <a:r>
              <a:rPr sz="1200" spc="-5" dirty="0">
                <a:latin typeface="Calibri"/>
                <a:cs typeface="Calibri"/>
              </a:rPr>
              <a:t>The main advantage of outsourcing lies in the fact that </a:t>
            </a:r>
            <a:r>
              <a:rPr sz="1200" spc="-10" dirty="0">
                <a:latin typeface="Calibri"/>
                <a:cs typeface="Calibri"/>
              </a:rPr>
              <a:t>it </a:t>
            </a:r>
            <a:r>
              <a:rPr sz="1200" dirty="0">
                <a:latin typeface="Calibri"/>
                <a:cs typeface="Calibri"/>
              </a:rPr>
              <a:t>helps </a:t>
            </a:r>
            <a:r>
              <a:rPr sz="1200" spc="-5" dirty="0">
                <a:latin typeface="Calibri"/>
                <a:cs typeface="Calibri"/>
              </a:rPr>
              <a:t>companies lower costs, stay  </a:t>
            </a:r>
            <a:r>
              <a:rPr sz="1200" dirty="0">
                <a:latin typeface="Calibri"/>
                <a:cs typeface="Calibri"/>
              </a:rPr>
              <a:t>ahead </a:t>
            </a:r>
            <a:r>
              <a:rPr sz="1200" spc="-5" dirty="0">
                <a:latin typeface="Calibri"/>
                <a:cs typeface="Calibri"/>
              </a:rPr>
              <a:t>in the competition and concentrate </a:t>
            </a:r>
            <a:r>
              <a:rPr sz="1200" spc="-10" dirty="0">
                <a:latin typeface="Calibri"/>
                <a:cs typeface="Calibri"/>
              </a:rPr>
              <a:t>on </a:t>
            </a:r>
            <a:r>
              <a:rPr sz="1200" spc="-5" dirty="0">
                <a:latin typeface="Calibri"/>
                <a:cs typeface="Calibri"/>
              </a:rPr>
              <a:t>their core competencies </a:t>
            </a:r>
            <a:r>
              <a:rPr sz="1200" dirty="0">
                <a:latin typeface="Calibri"/>
                <a:cs typeface="Calibri"/>
              </a:rPr>
              <a:t>by spending </a:t>
            </a:r>
            <a:r>
              <a:rPr sz="1200" spc="-5" dirty="0">
                <a:latin typeface="Calibri"/>
                <a:cs typeface="Calibri"/>
              </a:rPr>
              <a:t>time and  efforts </a:t>
            </a:r>
            <a:r>
              <a:rPr sz="1200" spc="-10" dirty="0">
                <a:latin typeface="Calibri"/>
                <a:cs typeface="Calibri"/>
              </a:rPr>
              <a:t>at</a:t>
            </a:r>
            <a:r>
              <a:rPr sz="1200" dirty="0">
                <a:latin typeface="Calibri"/>
                <a:cs typeface="Calibri"/>
              </a:rPr>
              <a:t> </a:t>
            </a:r>
            <a:r>
              <a:rPr sz="1200" spc="-5" dirty="0">
                <a:latin typeface="Calibri"/>
                <a:cs typeface="Calibri"/>
              </a:rPr>
              <a:t>them.</a:t>
            </a:r>
            <a:endParaRPr sz="1200">
              <a:latin typeface="Calibri"/>
              <a:cs typeface="Calibri"/>
            </a:endParaRPr>
          </a:p>
          <a:p>
            <a:pPr marL="12700" marR="5080">
              <a:lnSpc>
                <a:spcPct val="101699"/>
              </a:lnSpc>
              <a:spcBef>
                <a:spcPts val="995"/>
              </a:spcBef>
            </a:pPr>
            <a:r>
              <a:rPr sz="1200" spc="-5" dirty="0">
                <a:latin typeface="Calibri"/>
                <a:cs typeface="Calibri"/>
              </a:rPr>
              <a:t>On the other hand, </a:t>
            </a:r>
            <a:r>
              <a:rPr sz="1200" dirty="0">
                <a:latin typeface="Calibri"/>
                <a:cs typeface="Calibri"/>
              </a:rPr>
              <a:t>the </a:t>
            </a:r>
            <a:r>
              <a:rPr sz="1200" spc="-5" dirty="0">
                <a:latin typeface="Calibri"/>
                <a:cs typeface="Calibri"/>
              </a:rPr>
              <a:t>company that outsources can </a:t>
            </a:r>
            <a:r>
              <a:rPr sz="1200" dirty="0">
                <a:latin typeface="Calibri"/>
                <a:cs typeface="Calibri"/>
              </a:rPr>
              <a:t>get </a:t>
            </a:r>
            <a:r>
              <a:rPr sz="1200" spc="-5" dirty="0">
                <a:latin typeface="Calibri"/>
                <a:cs typeface="Calibri"/>
              </a:rPr>
              <a:t>into serious trouble </a:t>
            </a:r>
            <a:r>
              <a:rPr sz="1200" spc="-10" dirty="0">
                <a:latin typeface="Calibri"/>
                <a:cs typeface="Calibri"/>
              </a:rPr>
              <a:t>if </a:t>
            </a:r>
            <a:r>
              <a:rPr sz="1200" dirty="0">
                <a:latin typeface="Calibri"/>
                <a:cs typeface="Calibri"/>
              </a:rPr>
              <a:t>the </a:t>
            </a:r>
            <a:r>
              <a:rPr sz="1200" spc="-5" dirty="0">
                <a:latin typeface="Calibri"/>
                <a:cs typeface="Calibri"/>
              </a:rPr>
              <a:t>service  provider, subcontractor refuses or is unable to provide business due </a:t>
            </a:r>
            <a:r>
              <a:rPr sz="1200" dirty="0">
                <a:latin typeface="Calibri"/>
                <a:cs typeface="Calibri"/>
              </a:rPr>
              <a:t>to </a:t>
            </a:r>
            <a:r>
              <a:rPr sz="1200" spc="-5" dirty="0">
                <a:latin typeface="Calibri"/>
                <a:cs typeface="Calibri"/>
              </a:rPr>
              <a:t>bankruptcy, lack of  </a:t>
            </a:r>
            <a:r>
              <a:rPr sz="1200" dirty="0">
                <a:latin typeface="Calibri"/>
                <a:cs typeface="Calibri"/>
              </a:rPr>
              <a:t>funds, </a:t>
            </a:r>
            <a:r>
              <a:rPr sz="1200" spc="-5" dirty="0">
                <a:latin typeface="Calibri"/>
                <a:cs typeface="Calibri"/>
              </a:rPr>
              <a:t>labour etc. In addition </a:t>
            </a:r>
            <a:r>
              <a:rPr sz="1200" dirty="0">
                <a:latin typeface="Calibri"/>
                <a:cs typeface="Calibri"/>
              </a:rPr>
              <a:t>to </a:t>
            </a:r>
            <a:r>
              <a:rPr sz="1200" spc="-5" dirty="0">
                <a:latin typeface="Calibri"/>
                <a:cs typeface="Calibri"/>
              </a:rPr>
              <a:t>that outsourcing requires the control of the process </a:t>
            </a:r>
            <a:r>
              <a:rPr sz="1200" dirty="0">
                <a:latin typeface="Calibri"/>
                <a:cs typeface="Calibri"/>
              </a:rPr>
              <a:t>being  </a:t>
            </a:r>
            <a:r>
              <a:rPr sz="1200" spc="-5" dirty="0">
                <a:latin typeface="Calibri"/>
                <a:cs typeface="Calibri"/>
              </a:rPr>
              <a:t>outsourced to the service provider. Thus the company may loose control over </a:t>
            </a:r>
            <a:r>
              <a:rPr sz="1200" dirty="0">
                <a:latin typeface="Calibri"/>
                <a:cs typeface="Calibri"/>
              </a:rPr>
              <a:t>its </a:t>
            </a:r>
            <a:r>
              <a:rPr sz="1200" spc="-5" dirty="0">
                <a:latin typeface="Calibri"/>
                <a:cs typeface="Calibri"/>
              </a:rPr>
              <a:t>process.  However, we should stress out that both supporters and criticisers </a:t>
            </a:r>
            <a:r>
              <a:rPr sz="1200" spc="-10" dirty="0">
                <a:latin typeface="Calibri"/>
                <a:cs typeface="Calibri"/>
              </a:rPr>
              <a:t>of </a:t>
            </a:r>
            <a:r>
              <a:rPr sz="1200" spc="-5" dirty="0">
                <a:latin typeface="Calibri"/>
                <a:cs typeface="Calibri"/>
              </a:rPr>
              <a:t>outsourcing agree that a  company </a:t>
            </a:r>
            <a:r>
              <a:rPr sz="1200" spc="-10" dirty="0">
                <a:latin typeface="Calibri"/>
                <a:cs typeface="Calibri"/>
              </a:rPr>
              <a:t>should </a:t>
            </a:r>
            <a:r>
              <a:rPr sz="1200" spc="-5" dirty="0">
                <a:latin typeface="Calibri"/>
                <a:cs typeface="Calibri"/>
              </a:rPr>
              <a:t>outsource only </a:t>
            </a:r>
            <a:r>
              <a:rPr sz="1200" dirty="0">
                <a:latin typeface="Calibri"/>
                <a:cs typeface="Calibri"/>
              </a:rPr>
              <a:t>the </a:t>
            </a:r>
            <a:r>
              <a:rPr sz="1200" spc="-5" dirty="0">
                <a:latin typeface="Calibri"/>
                <a:cs typeface="Calibri"/>
              </a:rPr>
              <a:t>non-core</a:t>
            </a:r>
            <a:r>
              <a:rPr sz="1200" spc="40" dirty="0">
                <a:latin typeface="Calibri"/>
                <a:cs typeface="Calibri"/>
              </a:rPr>
              <a:t> </a:t>
            </a:r>
            <a:r>
              <a:rPr sz="1200" spc="-5" dirty="0">
                <a:latin typeface="Calibri"/>
                <a:cs typeface="Calibri"/>
              </a:rPr>
              <a:t>competences.</a:t>
            </a:r>
            <a:endParaRPr sz="1200">
              <a:latin typeface="Calibri"/>
              <a:cs typeface="Calibri"/>
            </a:endParaRPr>
          </a:p>
          <a:p>
            <a:pPr marL="12700" marR="127635">
              <a:lnSpc>
                <a:spcPct val="101699"/>
              </a:lnSpc>
              <a:spcBef>
                <a:spcPts val="1005"/>
              </a:spcBef>
            </a:pPr>
            <a:r>
              <a:rPr sz="1200" spc="-5" dirty="0">
                <a:latin typeface="Calibri"/>
                <a:cs typeface="Calibri"/>
              </a:rPr>
              <a:t>Consequently, if R&amp;D is not a core competence, a crucial function </a:t>
            </a:r>
            <a:r>
              <a:rPr sz="1200" spc="-10" dirty="0">
                <a:latin typeface="Calibri"/>
                <a:cs typeface="Calibri"/>
              </a:rPr>
              <a:t>of </a:t>
            </a:r>
            <a:r>
              <a:rPr sz="1200" spc="-5" dirty="0">
                <a:latin typeface="Calibri"/>
                <a:cs typeface="Calibri"/>
              </a:rPr>
              <a:t>your company, it is  recommended to find a subcontractor </a:t>
            </a:r>
            <a:r>
              <a:rPr sz="1200" dirty="0">
                <a:latin typeface="Calibri"/>
                <a:cs typeface="Calibri"/>
              </a:rPr>
              <a:t>to </a:t>
            </a:r>
            <a:r>
              <a:rPr sz="1200" spc="-5" dirty="0">
                <a:latin typeface="Calibri"/>
                <a:cs typeface="Calibri"/>
              </a:rPr>
              <a:t>perform </a:t>
            </a:r>
            <a:r>
              <a:rPr sz="1200" dirty="0">
                <a:latin typeface="Calibri"/>
                <a:cs typeface="Calibri"/>
              </a:rPr>
              <a:t>the </a:t>
            </a:r>
            <a:r>
              <a:rPr sz="1200" spc="-5" dirty="0">
                <a:latin typeface="Calibri"/>
                <a:cs typeface="Calibri"/>
              </a:rPr>
              <a:t>related </a:t>
            </a:r>
            <a:r>
              <a:rPr sz="1200" dirty="0">
                <a:latin typeface="Calibri"/>
                <a:cs typeface="Calibri"/>
              </a:rPr>
              <a:t>to </a:t>
            </a:r>
            <a:r>
              <a:rPr sz="1200" spc="-5" dirty="0">
                <a:latin typeface="Calibri"/>
                <a:cs typeface="Calibri"/>
              </a:rPr>
              <a:t>R&amp;D business tasks for you.  Hence, you should make an extended market research to find a reliable </a:t>
            </a:r>
            <a:r>
              <a:rPr sz="1200" spc="-10" dirty="0">
                <a:latin typeface="Calibri"/>
                <a:cs typeface="Calibri"/>
              </a:rPr>
              <a:t>and </a:t>
            </a:r>
            <a:r>
              <a:rPr sz="1200" spc="-5" dirty="0">
                <a:latin typeface="Calibri"/>
                <a:cs typeface="Calibri"/>
              </a:rPr>
              <a:t>experienced  partner and minimize </a:t>
            </a:r>
            <a:r>
              <a:rPr sz="1200" spc="-10" dirty="0">
                <a:latin typeface="Calibri"/>
                <a:cs typeface="Calibri"/>
              </a:rPr>
              <a:t>the </a:t>
            </a:r>
            <a:r>
              <a:rPr sz="1200" spc="-5" dirty="0">
                <a:latin typeface="Calibri"/>
                <a:cs typeface="Calibri"/>
              </a:rPr>
              <a:t>risks that outsourcing</a:t>
            </a:r>
            <a:r>
              <a:rPr sz="1200" spc="20" dirty="0">
                <a:latin typeface="Calibri"/>
                <a:cs typeface="Calibri"/>
              </a:rPr>
              <a:t> </a:t>
            </a:r>
            <a:r>
              <a:rPr sz="1200" dirty="0">
                <a:latin typeface="Calibri"/>
                <a:cs typeface="Calibri"/>
              </a:rPr>
              <a:t>bears.</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9.3.3 Selecting a business</a:t>
            </a:r>
            <a:r>
              <a:rPr sz="1200" b="1" spc="25" dirty="0">
                <a:latin typeface="Calibri"/>
                <a:cs typeface="Calibri"/>
              </a:rPr>
              <a:t> </a:t>
            </a:r>
            <a:r>
              <a:rPr sz="1200" b="1" spc="-5" dirty="0">
                <a:latin typeface="Calibri"/>
                <a:cs typeface="Calibri"/>
              </a:rPr>
              <a:t>partner</a:t>
            </a:r>
            <a:endParaRPr sz="1200">
              <a:latin typeface="Calibri"/>
              <a:cs typeface="Calibri"/>
            </a:endParaRPr>
          </a:p>
          <a:p>
            <a:pPr marL="12700" marR="165100">
              <a:lnSpc>
                <a:spcPct val="101699"/>
              </a:lnSpc>
              <a:spcBef>
                <a:spcPts val="800"/>
              </a:spcBef>
            </a:pPr>
            <a:r>
              <a:rPr sz="1200" spc="-5" dirty="0">
                <a:latin typeface="Calibri"/>
                <a:cs typeface="Calibri"/>
              </a:rPr>
              <a:t>One determining factor of a project success is </a:t>
            </a:r>
            <a:r>
              <a:rPr sz="1200" spc="-10" dirty="0">
                <a:latin typeface="Calibri"/>
                <a:cs typeface="Calibri"/>
              </a:rPr>
              <a:t>the </a:t>
            </a:r>
            <a:r>
              <a:rPr sz="1200" spc="-5" dirty="0">
                <a:latin typeface="Calibri"/>
                <a:cs typeface="Calibri"/>
              </a:rPr>
              <a:t>quality of the partnership. Selecting  business partners is as essential as project planning. </a:t>
            </a:r>
            <a:r>
              <a:rPr sz="1200" dirty="0">
                <a:latin typeface="Calibri"/>
                <a:cs typeface="Calibri"/>
              </a:rPr>
              <a:t>No </a:t>
            </a:r>
            <a:r>
              <a:rPr sz="1200" spc="-5" dirty="0">
                <a:latin typeface="Calibri"/>
                <a:cs typeface="Calibri"/>
              </a:rPr>
              <a:t>matter how well a project is broken  down </a:t>
            </a:r>
            <a:r>
              <a:rPr sz="1200" spc="-10" dirty="0">
                <a:latin typeface="Calibri"/>
                <a:cs typeface="Calibri"/>
              </a:rPr>
              <a:t>on </a:t>
            </a:r>
            <a:r>
              <a:rPr sz="1200" spc="-5" dirty="0">
                <a:latin typeface="Calibri"/>
                <a:cs typeface="Calibri"/>
              </a:rPr>
              <a:t>different tasks and activities, it will not </a:t>
            </a:r>
            <a:r>
              <a:rPr sz="1200" dirty="0">
                <a:latin typeface="Calibri"/>
                <a:cs typeface="Calibri"/>
              </a:rPr>
              <a:t>be </a:t>
            </a:r>
            <a:r>
              <a:rPr sz="1200" spc="-5" dirty="0">
                <a:latin typeface="Calibri"/>
                <a:cs typeface="Calibri"/>
              </a:rPr>
              <a:t>successfully implemented </a:t>
            </a:r>
            <a:r>
              <a:rPr sz="1200" spc="-10" dirty="0">
                <a:latin typeface="Calibri"/>
                <a:cs typeface="Calibri"/>
              </a:rPr>
              <a:t>if </a:t>
            </a:r>
            <a:r>
              <a:rPr sz="1200" spc="-5" dirty="0">
                <a:latin typeface="Calibri"/>
                <a:cs typeface="Calibri"/>
              </a:rPr>
              <a:t>the  collaborating bodies </a:t>
            </a:r>
            <a:r>
              <a:rPr sz="1200" spc="-10" dirty="0">
                <a:latin typeface="Calibri"/>
                <a:cs typeface="Calibri"/>
              </a:rPr>
              <a:t>are </a:t>
            </a:r>
            <a:r>
              <a:rPr sz="1200" spc="-5" dirty="0">
                <a:latin typeface="Calibri"/>
                <a:cs typeface="Calibri"/>
              </a:rPr>
              <a:t>not reliable or expert in their business</a:t>
            </a:r>
            <a:r>
              <a:rPr sz="1200" spc="60" dirty="0">
                <a:latin typeface="Calibri"/>
                <a:cs typeface="Calibri"/>
              </a:rPr>
              <a:t> </a:t>
            </a:r>
            <a:r>
              <a:rPr sz="1200" spc="-5" dirty="0">
                <a:latin typeface="Calibri"/>
                <a:cs typeface="Calibri"/>
              </a:rPr>
              <a:t>field.</a:t>
            </a:r>
            <a:endParaRPr sz="1200">
              <a:latin typeface="Calibri"/>
              <a:cs typeface="Calibri"/>
            </a:endParaRPr>
          </a:p>
        </p:txBody>
      </p:sp>
      <p:sp>
        <p:nvSpPr>
          <p:cNvPr id="6" name="object 6"/>
          <p:cNvSpPr/>
          <p:nvPr/>
        </p:nvSpPr>
        <p:spPr>
          <a:xfrm>
            <a:off x="913698" y="2431597"/>
            <a:ext cx="438113" cy="43811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13698" y="3519642"/>
            <a:ext cx="438113" cy="43811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38" y="3085968"/>
            <a:ext cx="5838190" cy="6873240"/>
          </a:xfrm>
          <a:prstGeom prst="rect">
            <a:avLst/>
          </a:prstGeom>
        </p:spPr>
        <p:txBody>
          <a:bodyPr vert="horz" wrap="square" lIns="0" tIns="79375" rIns="0" bIns="0" rtlCol="0">
            <a:spAutoFit/>
          </a:bodyPr>
          <a:lstStyle/>
          <a:p>
            <a:pPr marL="12700">
              <a:lnSpc>
                <a:spcPct val="100000"/>
              </a:lnSpc>
              <a:spcBef>
                <a:spcPts val="625"/>
              </a:spcBef>
            </a:pPr>
            <a:r>
              <a:rPr sz="1200" b="1" dirty="0">
                <a:latin typeface="Calibri"/>
                <a:cs typeface="Calibri"/>
              </a:rPr>
              <a:t>Building </a:t>
            </a:r>
            <a:r>
              <a:rPr sz="1200" b="1" spc="-5" dirty="0">
                <a:latin typeface="Calibri"/>
                <a:cs typeface="Calibri"/>
              </a:rPr>
              <a:t>new knowledge </a:t>
            </a:r>
            <a:r>
              <a:rPr sz="1200" b="1" dirty="0">
                <a:latin typeface="Calibri"/>
                <a:cs typeface="Calibri"/>
              </a:rPr>
              <a:t>in the </a:t>
            </a:r>
            <a:r>
              <a:rPr sz="1200" b="1" spc="-5" dirty="0">
                <a:latin typeface="Calibri"/>
                <a:cs typeface="Calibri"/>
              </a:rPr>
              <a:t>University-Industry</a:t>
            </a:r>
            <a:r>
              <a:rPr sz="1200" b="1" dirty="0">
                <a:latin typeface="Calibri"/>
                <a:cs typeface="Calibri"/>
              </a:rPr>
              <a:t> </a:t>
            </a:r>
            <a:r>
              <a:rPr sz="1200" b="1" spc="-5" dirty="0">
                <a:latin typeface="Calibri"/>
                <a:cs typeface="Calibri"/>
              </a:rPr>
              <a:t>cooperation</a:t>
            </a:r>
            <a:endParaRPr sz="1200">
              <a:latin typeface="Calibri"/>
              <a:cs typeface="Calibri"/>
            </a:endParaRPr>
          </a:p>
          <a:p>
            <a:pPr marL="12700">
              <a:lnSpc>
                <a:spcPct val="100000"/>
              </a:lnSpc>
              <a:spcBef>
                <a:spcPts val="530"/>
              </a:spcBef>
            </a:pPr>
            <a:r>
              <a:rPr sz="1200" b="1" i="1" spc="-5" dirty="0">
                <a:latin typeface="Calibri"/>
                <a:cs typeface="Calibri"/>
              </a:rPr>
              <a:t>Janez</a:t>
            </a:r>
            <a:r>
              <a:rPr sz="1200" b="1" i="1" dirty="0">
                <a:latin typeface="Calibri"/>
                <a:cs typeface="Calibri"/>
              </a:rPr>
              <a:t> </a:t>
            </a:r>
            <a:r>
              <a:rPr sz="1200" b="1" i="1" spc="-5" dirty="0">
                <a:latin typeface="Calibri"/>
                <a:cs typeface="Calibri"/>
              </a:rPr>
              <a:t>Kopač</a:t>
            </a:r>
            <a:endParaRPr sz="1200">
              <a:latin typeface="Calibri"/>
              <a:cs typeface="Calibri"/>
            </a:endParaRPr>
          </a:p>
          <a:p>
            <a:pPr marL="12700" marR="7620">
              <a:lnSpc>
                <a:spcPct val="101699"/>
              </a:lnSpc>
              <a:spcBef>
                <a:spcPts val="505"/>
              </a:spcBef>
            </a:pPr>
            <a:r>
              <a:rPr sz="1200" i="1" spc="-5" dirty="0">
                <a:latin typeface="Calibri"/>
                <a:cs typeface="Calibri"/>
              </a:rPr>
              <a:t>Recent years have </a:t>
            </a:r>
            <a:r>
              <a:rPr sz="1200" i="1" spc="-10" dirty="0">
                <a:latin typeface="Calibri"/>
                <a:cs typeface="Calibri"/>
              </a:rPr>
              <a:t>shown </a:t>
            </a:r>
            <a:r>
              <a:rPr sz="1200" i="1" spc="-5" dirty="0">
                <a:latin typeface="Calibri"/>
                <a:cs typeface="Calibri"/>
              </a:rPr>
              <a:t>a sign of a real need for cooperation between technical faculties </a:t>
            </a:r>
            <a:r>
              <a:rPr sz="1200" i="1" spc="-10" dirty="0">
                <a:latin typeface="Calibri"/>
                <a:cs typeface="Calibri"/>
              </a:rPr>
              <a:t>and  </a:t>
            </a:r>
            <a:r>
              <a:rPr sz="1200" i="1" spc="-5" dirty="0">
                <a:latin typeface="Calibri"/>
                <a:cs typeface="Calibri"/>
              </a:rPr>
              <a:t>production companies. Intense production within the Slovenian environment </a:t>
            </a:r>
            <a:r>
              <a:rPr sz="1200" i="1" spc="-10" dirty="0">
                <a:latin typeface="Calibri"/>
                <a:cs typeface="Calibri"/>
              </a:rPr>
              <a:t>has </a:t>
            </a:r>
            <a:r>
              <a:rPr sz="1200" i="1" spc="-5" dirty="0">
                <a:latin typeface="Calibri"/>
                <a:cs typeface="Calibri"/>
              </a:rPr>
              <a:t>been  performed mainly in the automotive industry. The said industry is further divided into two  characteristic areas. The first </a:t>
            </a:r>
            <a:r>
              <a:rPr sz="1200" i="1" spc="-10" dirty="0">
                <a:latin typeface="Calibri"/>
                <a:cs typeface="Calibri"/>
              </a:rPr>
              <a:t>one </a:t>
            </a:r>
            <a:r>
              <a:rPr sz="1200" i="1" spc="-5" dirty="0">
                <a:latin typeface="Calibri"/>
                <a:cs typeface="Calibri"/>
              </a:rPr>
              <a:t>is mass production of automotive parts with the batches  from 100,000 units </a:t>
            </a:r>
            <a:r>
              <a:rPr sz="1200" i="1" dirty="0">
                <a:latin typeface="Calibri"/>
                <a:cs typeface="Calibri"/>
              </a:rPr>
              <a:t>to </a:t>
            </a:r>
            <a:r>
              <a:rPr sz="1200" i="1" spc="-10" dirty="0">
                <a:latin typeface="Calibri"/>
                <a:cs typeface="Calibri"/>
              </a:rPr>
              <a:t>one </a:t>
            </a:r>
            <a:r>
              <a:rPr sz="1200" i="1" spc="-5" dirty="0">
                <a:latin typeface="Calibri"/>
                <a:cs typeface="Calibri"/>
              </a:rPr>
              <a:t>million </a:t>
            </a:r>
            <a:r>
              <a:rPr sz="1200" i="1" spc="-10" dirty="0">
                <a:latin typeface="Calibri"/>
                <a:cs typeface="Calibri"/>
              </a:rPr>
              <a:t>and </a:t>
            </a:r>
            <a:r>
              <a:rPr sz="1200" i="1" spc="-5" dirty="0">
                <a:latin typeface="Calibri"/>
                <a:cs typeface="Calibri"/>
              </a:rPr>
              <a:t>more. This production encompasses material  processing, such as Al-alloy, grey casting </a:t>
            </a:r>
            <a:r>
              <a:rPr sz="1200" i="1" spc="-10" dirty="0">
                <a:latin typeface="Calibri"/>
                <a:cs typeface="Calibri"/>
              </a:rPr>
              <a:t>and </a:t>
            </a:r>
            <a:r>
              <a:rPr sz="1200" i="1" spc="-5" dirty="0">
                <a:latin typeface="Calibri"/>
                <a:cs typeface="Calibri"/>
              </a:rPr>
              <a:t>steel. Value added per unit amounts from </a:t>
            </a:r>
            <a:r>
              <a:rPr sz="1200" i="1" spc="-10" dirty="0">
                <a:latin typeface="Calibri"/>
                <a:cs typeface="Calibri"/>
              </a:rPr>
              <a:t>one </a:t>
            </a:r>
            <a:r>
              <a:rPr sz="1200" i="1" dirty="0">
                <a:latin typeface="Calibri"/>
                <a:cs typeface="Calibri"/>
              </a:rPr>
              <a:t>to  </a:t>
            </a:r>
            <a:r>
              <a:rPr sz="1200" i="1" spc="-5" dirty="0">
                <a:latin typeface="Calibri"/>
                <a:cs typeface="Calibri"/>
              </a:rPr>
              <a:t>a </a:t>
            </a:r>
            <a:r>
              <a:rPr sz="1200" i="1" dirty="0">
                <a:latin typeface="Calibri"/>
                <a:cs typeface="Calibri"/>
              </a:rPr>
              <a:t>few </a:t>
            </a:r>
            <a:r>
              <a:rPr sz="1200" i="1" spc="-5" dirty="0">
                <a:latin typeface="Calibri"/>
                <a:cs typeface="Calibri"/>
              </a:rPr>
              <a:t>euros, however, multiplied by a number of units in the batch, the </a:t>
            </a:r>
            <a:r>
              <a:rPr sz="1200" i="1" spc="-10" dirty="0">
                <a:latin typeface="Calibri"/>
                <a:cs typeface="Calibri"/>
              </a:rPr>
              <a:t>value </a:t>
            </a:r>
            <a:r>
              <a:rPr sz="1200" i="1" spc="-5" dirty="0">
                <a:latin typeface="Calibri"/>
                <a:cs typeface="Calibri"/>
              </a:rPr>
              <a:t>of production  may reach sky-scraping amounts. The second characteristic area is tool-making where high-  quality three-dimensional engravings </a:t>
            </a:r>
            <a:r>
              <a:rPr sz="1200" i="1" spc="-10" dirty="0">
                <a:latin typeface="Calibri"/>
                <a:cs typeface="Calibri"/>
              </a:rPr>
              <a:t>are </a:t>
            </a:r>
            <a:r>
              <a:rPr sz="1200" i="1" spc="-5" dirty="0">
                <a:latin typeface="Calibri"/>
                <a:cs typeface="Calibri"/>
              </a:rPr>
              <a:t>produced and which make a part of the model for  injecting Al-alloys or plastic, i.e. products produced for automotive industry. The future shall  bring emphasis </a:t>
            </a:r>
            <a:r>
              <a:rPr sz="1200" i="1" dirty="0">
                <a:latin typeface="Calibri"/>
                <a:cs typeface="Calibri"/>
              </a:rPr>
              <a:t>to </a:t>
            </a:r>
            <a:r>
              <a:rPr sz="1200" i="1" spc="-5" dirty="0">
                <a:latin typeface="Calibri"/>
                <a:cs typeface="Calibri"/>
              </a:rPr>
              <a:t>mass production – processing of products made of grey</a:t>
            </a:r>
            <a:r>
              <a:rPr sz="1200" i="1" spc="114" dirty="0">
                <a:latin typeface="Calibri"/>
                <a:cs typeface="Calibri"/>
              </a:rPr>
              <a:t> </a:t>
            </a:r>
            <a:r>
              <a:rPr sz="1200" i="1" spc="-5" dirty="0">
                <a:latin typeface="Calibri"/>
                <a:cs typeface="Calibri"/>
              </a:rPr>
              <a:t>casting.</a:t>
            </a:r>
            <a:endParaRPr sz="1200">
              <a:latin typeface="Calibri"/>
              <a:cs typeface="Calibri"/>
            </a:endParaRPr>
          </a:p>
          <a:p>
            <a:pPr marL="12700" marR="127000">
              <a:lnSpc>
                <a:spcPct val="101699"/>
              </a:lnSpc>
              <a:spcBef>
                <a:spcPts val="500"/>
              </a:spcBef>
            </a:pPr>
            <a:r>
              <a:rPr sz="1200" i="1" spc="-5" dirty="0">
                <a:latin typeface="Calibri"/>
                <a:cs typeface="Calibri"/>
              </a:rPr>
              <a:t>Modern flow of information and connections enable companies </a:t>
            </a:r>
            <a:r>
              <a:rPr sz="1200" i="1" dirty="0">
                <a:latin typeface="Calibri"/>
                <a:cs typeface="Calibri"/>
              </a:rPr>
              <a:t>to </a:t>
            </a:r>
            <a:r>
              <a:rPr sz="1200" i="1" spc="-5" dirty="0">
                <a:latin typeface="Calibri"/>
                <a:cs typeface="Calibri"/>
              </a:rPr>
              <a:t>swiftly find providers who  </a:t>
            </a:r>
            <a:r>
              <a:rPr sz="1200" i="1" spc="-10" dirty="0">
                <a:latin typeface="Calibri"/>
                <a:cs typeface="Calibri"/>
              </a:rPr>
              <a:t>are </a:t>
            </a:r>
            <a:r>
              <a:rPr sz="1200" i="1" spc="-5" dirty="0">
                <a:latin typeface="Calibri"/>
                <a:cs typeface="Calibri"/>
              </a:rPr>
              <a:t>able </a:t>
            </a:r>
            <a:r>
              <a:rPr sz="1200" i="1" dirty="0">
                <a:latin typeface="Calibri"/>
                <a:cs typeface="Calibri"/>
              </a:rPr>
              <a:t>to </a:t>
            </a:r>
            <a:r>
              <a:rPr sz="1200" i="1" spc="-5" dirty="0">
                <a:latin typeface="Calibri"/>
                <a:cs typeface="Calibri"/>
              </a:rPr>
              <a:t>solve the problems which they face in the production process. Regardless of the  excellent knowledge on the grey casting as a basic material of automotive parts, numerous  technical problems arise during the processing when new modern materials </a:t>
            </a:r>
            <a:r>
              <a:rPr sz="1200" i="1" spc="-10" dirty="0">
                <a:latin typeface="Calibri"/>
                <a:cs typeface="Calibri"/>
              </a:rPr>
              <a:t>are </a:t>
            </a:r>
            <a:r>
              <a:rPr sz="1200" i="1" spc="-5" dirty="0">
                <a:latin typeface="Calibri"/>
                <a:cs typeface="Calibri"/>
              </a:rPr>
              <a:t>introduced  into high-speed</a:t>
            </a:r>
            <a:r>
              <a:rPr sz="1200" i="1" dirty="0">
                <a:latin typeface="Calibri"/>
                <a:cs typeface="Calibri"/>
              </a:rPr>
              <a:t> </a:t>
            </a:r>
            <a:r>
              <a:rPr sz="1200" i="1" spc="-5" dirty="0">
                <a:latin typeface="Calibri"/>
                <a:cs typeface="Calibri"/>
              </a:rPr>
              <a:t>cutting.</a:t>
            </a:r>
            <a:endParaRPr sz="1200">
              <a:latin typeface="Calibri"/>
              <a:cs typeface="Calibri"/>
            </a:endParaRPr>
          </a:p>
          <a:p>
            <a:pPr marL="12700" marR="85725">
              <a:lnSpc>
                <a:spcPct val="101699"/>
              </a:lnSpc>
              <a:spcBef>
                <a:spcPts val="505"/>
              </a:spcBef>
            </a:pPr>
            <a:r>
              <a:rPr sz="1200" i="1" spc="-5" dirty="0">
                <a:latin typeface="Calibri"/>
                <a:cs typeface="Calibri"/>
              </a:rPr>
              <a:t>The present article describes the connection </a:t>
            </a:r>
            <a:r>
              <a:rPr sz="1200" i="1" spc="-10" dirty="0">
                <a:latin typeface="Calibri"/>
                <a:cs typeface="Calibri"/>
              </a:rPr>
              <a:t>among </a:t>
            </a:r>
            <a:r>
              <a:rPr sz="1200" i="1" spc="-5" dirty="0">
                <a:latin typeface="Calibri"/>
                <a:cs typeface="Calibri"/>
              </a:rPr>
              <a:t>the experts within a </a:t>
            </a:r>
            <a:r>
              <a:rPr sz="1200" i="1" spc="-10" dirty="0">
                <a:latin typeface="Calibri"/>
                <a:cs typeface="Calibri"/>
              </a:rPr>
              <a:t>company </a:t>
            </a:r>
            <a:r>
              <a:rPr sz="1200" i="1" spc="-5" dirty="0">
                <a:latin typeface="Calibri"/>
                <a:cs typeface="Calibri"/>
              </a:rPr>
              <a:t>where the  processing is performed </a:t>
            </a:r>
            <a:r>
              <a:rPr sz="1200" i="1" spc="-10" dirty="0">
                <a:latin typeface="Calibri"/>
                <a:cs typeface="Calibri"/>
              </a:rPr>
              <a:t>and </a:t>
            </a:r>
            <a:r>
              <a:rPr sz="1200" i="1" spc="-5" dirty="0">
                <a:latin typeface="Calibri"/>
                <a:cs typeface="Calibri"/>
              </a:rPr>
              <a:t>the Faculty of Materials </a:t>
            </a:r>
            <a:r>
              <a:rPr sz="1200" i="1" spc="-10" dirty="0">
                <a:latin typeface="Calibri"/>
                <a:cs typeface="Calibri"/>
              </a:rPr>
              <a:t>and </a:t>
            </a:r>
            <a:r>
              <a:rPr sz="1200" i="1" spc="-5" dirty="0">
                <a:latin typeface="Calibri"/>
                <a:cs typeface="Calibri"/>
              </a:rPr>
              <a:t>Metallurgy as </a:t>
            </a:r>
            <a:r>
              <a:rPr sz="1200" i="1" dirty="0">
                <a:latin typeface="Calibri"/>
                <a:cs typeface="Calibri"/>
              </a:rPr>
              <a:t>well </a:t>
            </a:r>
            <a:r>
              <a:rPr sz="1200" i="1" spc="-5" dirty="0">
                <a:latin typeface="Calibri"/>
                <a:cs typeface="Calibri"/>
              </a:rPr>
              <a:t>as the Faculty of  Mechanical Engineering </a:t>
            </a:r>
            <a:r>
              <a:rPr sz="1200" i="1" dirty="0">
                <a:latin typeface="Calibri"/>
                <a:cs typeface="Calibri"/>
              </a:rPr>
              <a:t>in</a:t>
            </a:r>
            <a:r>
              <a:rPr sz="1200" i="1" spc="10" dirty="0">
                <a:latin typeface="Calibri"/>
                <a:cs typeface="Calibri"/>
              </a:rPr>
              <a:t> </a:t>
            </a:r>
            <a:r>
              <a:rPr sz="1200" i="1" spc="-5" dirty="0">
                <a:latin typeface="Calibri"/>
                <a:cs typeface="Calibri"/>
              </a:rPr>
              <a:t>Ljubljana.</a:t>
            </a:r>
            <a:endParaRPr sz="1200">
              <a:latin typeface="Calibri"/>
              <a:cs typeface="Calibri"/>
            </a:endParaRPr>
          </a:p>
          <a:p>
            <a:pPr marL="12700" marR="62865">
              <a:lnSpc>
                <a:spcPct val="101699"/>
              </a:lnSpc>
              <a:spcBef>
                <a:spcPts val="505"/>
              </a:spcBef>
            </a:pPr>
            <a:r>
              <a:rPr sz="1200" i="1" spc="-5" dirty="0">
                <a:latin typeface="Calibri"/>
                <a:cs typeface="Calibri"/>
              </a:rPr>
              <a:t>In order </a:t>
            </a:r>
            <a:r>
              <a:rPr sz="1200" i="1" dirty="0">
                <a:latin typeface="Calibri"/>
                <a:cs typeface="Calibri"/>
              </a:rPr>
              <a:t>to </a:t>
            </a:r>
            <a:r>
              <a:rPr sz="1200" i="1" spc="-5" dirty="0">
                <a:latin typeface="Calibri"/>
                <a:cs typeface="Calibri"/>
              </a:rPr>
              <a:t>review the problems </a:t>
            </a:r>
            <a:r>
              <a:rPr sz="1200" i="1" spc="-10" dirty="0">
                <a:latin typeface="Calibri"/>
                <a:cs typeface="Calibri"/>
              </a:rPr>
              <a:t>and </a:t>
            </a:r>
            <a:r>
              <a:rPr sz="1200" i="1" spc="-5" dirty="0">
                <a:latin typeface="Calibri"/>
                <a:cs typeface="Calibri"/>
              </a:rPr>
              <a:t>the research, experts on working material </a:t>
            </a:r>
            <a:r>
              <a:rPr sz="1200" i="1" spc="-10" dirty="0">
                <a:latin typeface="Calibri"/>
                <a:cs typeface="Calibri"/>
              </a:rPr>
              <a:t>and </a:t>
            </a:r>
            <a:r>
              <a:rPr sz="1200" i="1" spc="-5" dirty="0">
                <a:latin typeface="Calibri"/>
                <a:cs typeface="Calibri"/>
              </a:rPr>
              <a:t>cutting  tools, processing machinery </a:t>
            </a:r>
            <a:r>
              <a:rPr sz="1200" i="1" spc="-10" dirty="0">
                <a:latin typeface="Calibri"/>
                <a:cs typeface="Calibri"/>
              </a:rPr>
              <a:t>and </a:t>
            </a:r>
            <a:r>
              <a:rPr sz="1200" i="1" spc="-5" dirty="0">
                <a:latin typeface="Calibri"/>
                <a:cs typeface="Calibri"/>
              </a:rPr>
              <a:t>cutting technology were involved. After </a:t>
            </a:r>
            <a:r>
              <a:rPr sz="1200" i="1" spc="-10" dirty="0">
                <a:latin typeface="Calibri"/>
                <a:cs typeface="Calibri"/>
              </a:rPr>
              <a:t>having </a:t>
            </a:r>
            <a:r>
              <a:rPr sz="1200" i="1" spc="-5" dirty="0">
                <a:latin typeface="Calibri"/>
                <a:cs typeface="Calibri"/>
              </a:rPr>
              <a:t>studied the  reasons which caused the mistakes occurring during the working process, a new “recipe” </a:t>
            </a:r>
            <a:r>
              <a:rPr sz="1200" i="1" spc="-10" dirty="0">
                <a:latin typeface="Calibri"/>
                <a:cs typeface="Calibri"/>
              </a:rPr>
              <a:t>was  </a:t>
            </a:r>
            <a:r>
              <a:rPr sz="1200" i="1" spc="-5" dirty="0">
                <a:latin typeface="Calibri"/>
                <a:cs typeface="Calibri"/>
              </a:rPr>
              <a:t>drawn up indicating which tool </a:t>
            </a:r>
            <a:r>
              <a:rPr sz="1200" i="1" spc="-10" dirty="0">
                <a:latin typeface="Calibri"/>
                <a:cs typeface="Calibri"/>
              </a:rPr>
              <a:t>and </a:t>
            </a:r>
            <a:r>
              <a:rPr sz="1200" i="1" spc="-5" dirty="0">
                <a:latin typeface="Calibri"/>
                <a:cs typeface="Calibri"/>
              </a:rPr>
              <a:t>which parameters should be applied </a:t>
            </a:r>
            <a:r>
              <a:rPr sz="1200" i="1" dirty="0">
                <a:latin typeface="Calibri"/>
                <a:cs typeface="Calibri"/>
              </a:rPr>
              <a:t>to </a:t>
            </a:r>
            <a:r>
              <a:rPr sz="1200" i="1" spc="-5" dirty="0">
                <a:latin typeface="Calibri"/>
                <a:cs typeface="Calibri"/>
              </a:rPr>
              <a:t>improve the  working process. Special emphasis </a:t>
            </a:r>
            <a:r>
              <a:rPr sz="1200" i="1" spc="-10" dirty="0">
                <a:latin typeface="Calibri"/>
                <a:cs typeface="Calibri"/>
              </a:rPr>
              <a:t>was </a:t>
            </a:r>
            <a:r>
              <a:rPr sz="1200" i="1" spc="-5" dirty="0">
                <a:latin typeface="Calibri"/>
                <a:cs typeface="Calibri"/>
              </a:rPr>
              <a:t>given </a:t>
            </a:r>
            <a:r>
              <a:rPr sz="1200" i="1" dirty="0">
                <a:latin typeface="Calibri"/>
                <a:cs typeface="Calibri"/>
              </a:rPr>
              <a:t>to </a:t>
            </a:r>
            <a:r>
              <a:rPr sz="1200" i="1" spc="-5" dirty="0">
                <a:latin typeface="Calibri"/>
                <a:cs typeface="Calibri"/>
              </a:rPr>
              <a:t>the time of </a:t>
            </a:r>
            <a:r>
              <a:rPr sz="1200" i="1" spc="-10" dirty="0">
                <a:latin typeface="Calibri"/>
                <a:cs typeface="Calibri"/>
              </a:rPr>
              <a:t>working </a:t>
            </a:r>
            <a:r>
              <a:rPr sz="1200" i="1" spc="-5" dirty="0">
                <a:latin typeface="Calibri"/>
                <a:cs typeface="Calibri"/>
              </a:rPr>
              <a:t>process which should </a:t>
            </a:r>
            <a:r>
              <a:rPr sz="1200" i="1" spc="-10" dirty="0">
                <a:latin typeface="Calibri"/>
                <a:cs typeface="Calibri"/>
              </a:rPr>
              <a:t>not  </a:t>
            </a:r>
            <a:r>
              <a:rPr sz="1200" i="1" spc="-5" dirty="0">
                <a:latin typeface="Calibri"/>
                <a:cs typeface="Calibri"/>
              </a:rPr>
              <a:t>be prolonged. Innovative suggestions were implemented as regards </a:t>
            </a:r>
            <a:r>
              <a:rPr sz="1200" i="1" spc="-10" dirty="0">
                <a:latin typeface="Calibri"/>
                <a:cs typeface="Calibri"/>
              </a:rPr>
              <a:t>not </a:t>
            </a:r>
            <a:r>
              <a:rPr sz="1200" i="1" spc="-5" dirty="0">
                <a:latin typeface="Calibri"/>
                <a:cs typeface="Calibri"/>
              </a:rPr>
              <a:t>only a new cutting  geometry of the tool </a:t>
            </a:r>
            <a:r>
              <a:rPr sz="1200" i="1" spc="-10" dirty="0">
                <a:latin typeface="Calibri"/>
                <a:cs typeface="Calibri"/>
              </a:rPr>
              <a:t>but </a:t>
            </a:r>
            <a:r>
              <a:rPr sz="1200" i="1" spc="-5" dirty="0">
                <a:latin typeface="Calibri"/>
                <a:cs typeface="Calibri"/>
              </a:rPr>
              <a:t>also considerably altered parameters of</a:t>
            </a:r>
            <a:r>
              <a:rPr sz="1200" i="1" spc="105" dirty="0">
                <a:latin typeface="Calibri"/>
                <a:cs typeface="Calibri"/>
              </a:rPr>
              <a:t> </a:t>
            </a:r>
            <a:r>
              <a:rPr sz="1200" i="1" spc="-5" dirty="0">
                <a:latin typeface="Calibri"/>
                <a:cs typeface="Calibri"/>
              </a:rPr>
              <a:t>cutting.</a:t>
            </a:r>
            <a:endParaRPr sz="1200">
              <a:latin typeface="Calibri"/>
              <a:cs typeface="Calibri"/>
            </a:endParaRPr>
          </a:p>
          <a:p>
            <a:pPr marL="12700" marR="5080">
              <a:lnSpc>
                <a:spcPct val="101699"/>
              </a:lnSpc>
              <a:spcBef>
                <a:spcPts val="500"/>
              </a:spcBef>
            </a:pPr>
            <a:r>
              <a:rPr sz="1200" i="1" spc="-5" dirty="0">
                <a:latin typeface="Calibri"/>
                <a:cs typeface="Calibri"/>
              </a:rPr>
              <a:t>When preparing all the anticipated </a:t>
            </a:r>
            <a:r>
              <a:rPr sz="1200" i="1" spc="-10" dirty="0">
                <a:latin typeface="Calibri"/>
                <a:cs typeface="Calibri"/>
              </a:rPr>
              <a:t>and </a:t>
            </a:r>
            <a:r>
              <a:rPr sz="1200" i="1" spc="-5" dirty="0">
                <a:latin typeface="Calibri"/>
                <a:cs typeface="Calibri"/>
              </a:rPr>
              <a:t>necessary </a:t>
            </a:r>
            <a:r>
              <a:rPr sz="1200" i="1" dirty="0">
                <a:latin typeface="Calibri"/>
                <a:cs typeface="Calibri"/>
              </a:rPr>
              <a:t>novelties </a:t>
            </a:r>
            <a:r>
              <a:rPr sz="1200" i="1" spc="-10" dirty="0">
                <a:latin typeface="Calibri"/>
                <a:cs typeface="Calibri"/>
              </a:rPr>
              <a:t>and </a:t>
            </a:r>
            <a:r>
              <a:rPr sz="1200" i="1" spc="-5" dirty="0">
                <a:latin typeface="Calibri"/>
                <a:cs typeface="Calibri"/>
              </a:rPr>
              <a:t>approaches </a:t>
            </a:r>
            <a:r>
              <a:rPr sz="1200" i="1" dirty="0">
                <a:latin typeface="Calibri"/>
                <a:cs typeface="Calibri"/>
              </a:rPr>
              <a:t>to </a:t>
            </a:r>
            <a:r>
              <a:rPr sz="1200" i="1" spc="-5" dirty="0">
                <a:latin typeface="Calibri"/>
                <a:cs typeface="Calibri"/>
              </a:rPr>
              <a:t>the working  process, the testing </a:t>
            </a:r>
            <a:r>
              <a:rPr sz="1200" i="1" spc="-10" dirty="0">
                <a:latin typeface="Calibri"/>
                <a:cs typeface="Calibri"/>
              </a:rPr>
              <a:t>was </a:t>
            </a:r>
            <a:r>
              <a:rPr sz="1200" i="1" spc="-5" dirty="0">
                <a:latin typeface="Calibri"/>
                <a:cs typeface="Calibri"/>
              </a:rPr>
              <a:t>first preformed on the samples. </a:t>
            </a:r>
            <a:r>
              <a:rPr sz="1200" i="1" dirty="0">
                <a:latin typeface="Calibri"/>
                <a:cs typeface="Calibri"/>
              </a:rPr>
              <a:t>After </a:t>
            </a:r>
            <a:r>
              <a:rPr sz="1200" i="1" spc="-5" dirty="0">
                <a:latin typeface="Calibri"/>
                <a:cs typeface="Calibri"/>
              </a:rPr>
              <a:t>having analysed the precision of  measurements, assessment of new products, which were produced according </a:t>
            </a:r>
            <a:r>
              <a:rPr sz="1200" i="1" dirty="0">
                <a:latin typeface="Calibri"/>
                <a:cs typeface="Calibri"/>
              </a:rPr>
              <a:t>to </a:t>
            </a:r>
            <a:r>
              <a:rPr sz="1200" i="1" spc="-5" dirty="0">
                <a:latin typeface="Calibri"/>
                <a:cs typeface="Calibri"/>
              </a:rPr>
              <a:t>the new –  innovative – technology, </a:t>
            </a:r>
            <a:r>
              <a:rPr sz="1200" i="1" spc="-10" dirty="0">
                <a:latin typeface="Calibri"/>
                <a:cs typeface="Calibri"/>
              </a:rPr>
              <a:t>was </a:t>
            </a:r>
            <a:r>
              <a:rPr sz="1200" i="1" spc="-5" dirty="0">
                <a:latin typeface="Calibri"/>
                <a:cs typeface="Calibri"/>
              </a:rPr>
              <a:t>performed and compared with previous products. The</a:t>
            </a:r>
            <a:r>
              <a:rPr sz="1200" i="1" spc="165" dirty="0">
                <a:latin typeface="Calibri"/>
                <a:cs typeface="Calibri"/>
              </a:rPr>
              <a:t> </a:t>
            </a:r>
            <a:r>
              <a:rPr sz="1200" i="1" spc="-5" dirty="0">
                <a:latin typeface="Calibri"/>
                <a:cs typeface="Calibri"/>
              </a:rPr>
              <a:t>results</a:t>
            </a:r>
            <a:endParaRPr sz="1200">
              <a:latin typeface="Calibri"/>
              <a:cs typeface="Calibri"/>
            </a:endParaRPr>
          </a:p>
          <a:p>
            <a:pPr>
              <a:lnSpc>
                <a:spcPct val="100000"/>
              </a:lnSpc>
            </a:pPr>
            <a:endParaRPr sz="1200">
              <a:latin typeface="Calibri"/>
              <a:cs typeface="Calibri"/>
            </a:endParaRPr>
          </a:p>
          <a:p>
            <a:pPr marL="149860">
              <a:lnSpc>
                <a:spcPct val="100000"/>
              </a:lnSpc>
              <a:spcBef>
                <a:spcPts val="885"/>
              </a:spcBef>
            </a:pPr>
            <a:r>
              <a:rPr sz="1000" b="1" spc="-5" dirty="0">
                <a:latin typeface="Calibri"/>
                <a:cs typeface="Calibri"/>
              </a:rPr>
              <a:t>126</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30" y="1485904"/>
            <a:ext cx="5773420" cy="58039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When selecting partners, financial viability and work experience </a:t>
            </a:r>
            <a:r>
              <a:rPr sz="1200" dirty="0">
                <a:latin typeface="Calibri"/>
                <a:cs typeface="Calibri"/>
              </a:rPr>
              <a:t>the </a:t>
            </a:r>
            <a:r>
              <a:rPr sz="1200" spc="-5" dirty="0">
                <a:latin typeface="Calibri"/>
                <a:cs typeface="Calibri"/>
              </a:rPr>
              <a:t>potential  partners </a:t>
            </a:r>
            <a:r>
              <a:rPr sz="1200" dirty="0">
                <a:latin typeface="Calibri"/>
                <a:cs typeface="Calibri"/>
              </a:rPr>
              <a:t>bear </a:t>
            </a:r>
            <a:r>
              <a:rPr sz="1200" spc="-5" dirty="0">
                <a:latin typeface="Calibri"/>
                <a:cs typeface="Calibri"/>
              </a:rPr>
              <a:t>are essential components. Try </a:t>
            </a:r>
            <a:r>
              <a:rPr sz="1200" dirty="0">
                <a:latin typeface="Calibri"/>
                <a:cs typeface="Calibri"/>
              </a:rPr>
              <a:t>to </a:t>
            </a:r>
            <a:r>
              <a:rPr sz="1200" spc="-5" dirty="0">
                <a:latin typeface="Calibri"/>
                <a:cs typeface="Calibri"/>
              </a:rPr>
              <a:t>gather as much information as possible and </a:t>
            </a:r>
            <a:r>
              <a:rPr sz="1200" spc="-10" dirty="0">
                <a:latin typeface="Calibri"/>
                <a:cs typeface="Calibri"/>
              </a:rPr>
              <a:t>if  </a:t>
            </a:r>
            <a:r>
              <a:rPr sz="1200" spc="-5" dirty="0">
                <a:latin typeface="Calibri"/>
                <a:cs typeface="Calibri"/>
              </a:rPr>
              <a:t>possible take recommendations </a:t>
            </a:r>
            <a:r>
              <a:rPr sz="1200" spc="-10" dirty="0">
                <a:latin typeface="Calibri"/>
                <a:cs typeface="Calibri"/>
              </a:rPr>
              <a:t>on </a:t>
            </a:r>
            <a:r>
              <a:rPr sz="1200" spc="-5" dirty="0">
                <a:latin typeface="Calibri"/>
                <a:cs typeface="Calibri"/>
              </a:rPr>
              <a:t>potential partners from others </a:t>
            </a:r>
            <a:r>
              <a:rPr sz="1200" spc="-10" dirty="0">
                <a:latin typeface="Calibri"/>
                <a:cs typeface="Calibri"/>
              </a:rPr>
              <a:t>you </a:t>
            </a:r>
            <a:r>
              <a:rPr sz="1200" spc="-5" dirty="0">
                <a:latin typeface="Calibri"/>
                <a:cs typeface="Calibri"/>
              </a:rPr>
              <a:t>can</a:t>
            </a:r>
            <a:r>
              <a:rPr sz="1200" spc="65" dirty="0">
                <a:latin typeface="Calibri"/>
                <a:cs typeface="Calibri"/>
              </a:rPr>
              <a:t> </a:t>
            </a:r>
            <a:r>
              <a:rPr sz="1200" spc="-5" dirty="0">
                <a:latin typeface="Calibri"/>
                <a:cs typeface="Calibri"/>
              </a:rPr>
              <a:t>trust.</a:t>
            </a:r>
            <a:endParaRPr sz="1200">
              <a:latin typeface="Calibri"/>
              <a:cs typeface="Calibri"/>
            </a:endParaRPr>
          </a:p>
        </p:txBody>
      </p:sp>
      <p:sp>
        <p:nvSpPr>
          <p:cNvPr id="5" name="object 5"/>
          <p:cNvSpPr/>
          <p:nvPr/>
        </p:nvSpPr>
        <p:spPr>
          <a:xfrm>
            <a:off x="996368" y="113020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86843" y="2590078"/>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127</a:t>
            </a:r>
            <a:endParaRPr sz="1000">
              <a:latin typeface="Calibri"/>
              <a:cs typeface="Calibri"/>
            </a:endParaRPr>
          </a:p>
        </p:txBody>
      </p:sp>
      <p:sp>
        <p:nvSpPr>
          <p:cNvPr id="3" name="object 3"/>
          <p:cNvSpPr txBox="1"/>
          <p:nvPr/>
        </p:nvSpPr>
        <p:spPr>
          <a:xfrm>
            <a:off x="816715" y="570066"/>
            <a:ext cx="5837555" cy="879856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47650">
              <a:lnSpc>
                <a:spcPct val="101699"/>
              </a:lnSpc>
            </a:pPr>
            <a:r>
              <a:rPr sz="1200" i="1" spc="-5" dirty="0">
                <a:latin typeface="Calibri"/>
                <a:cs typeface="Calibri"/>
              </a:rPr>
              <a:t>proved surprisingly positive from two points of view: the required </a:t>
            </a:r>
            <a:r>
              <a:rPr sz="1200" i="1" spc="-10" dirty="0">
                <a:latin typeface="Calibri"/>
                <a:cs typeface="Calibri"/>
              </a:rPr>
              <a:t>and </a:t>
            </a:r>
            <a:r>
              <a:rPr sz="1200" i="1" dirty="0">
                <a:latin typeface="Calibri"/>
                <a:cs typeface="Calibri"/>
              </a:rPr>
              <a:t>higher </a:t>
            </a:r>
            <a:r>
              <a:rPr sz="1200" i="1" spc="-5" dirty="0">
                <a:latin typeface="Calibri"/>
                <a:cs typeface="Calibri"/>
              </a:rPr>
              <a:t>quality of the  product as well as the precision of measurements were achieved. Moreover, considerably  shorter time of technological working process was</a:t>
            </a:r>
            <a:r>
              <a:rPr sz="1200" i="1" spc="60" dirty="0">
                <a:latin typeface="Calibri"/>
                <a:cs typeface="Calibri"/>
              </a:rPr>
              <a:t> </a:t>
            </a:r>
            <a:r>
              <a:rPr sz="1200" i="1" spc="-5" dirty="0">
                <a:latin typeface="Calibri"/>
                <a:cs typeface="Calibri"/>
              </a:rPr>
              <a:t>achieved.</a:t>
            </a:r>
            <a:endParaRPr sz="1200">
              <a:latin typeface="Calibri"/>
              <a:cs typeface="Calibri"/>
            </a:endParaRPr>
          </a:p>
          <a:p>
            <a:pPr marL="12700" marR="91440">
              <a:lnSpc>
                <a:spcPct val="101699"/>
              </a:lnSpc>
              <a:spcBef>
                <a:spcPts val="505"/>
              </a:spcBef>
            </a:pPr>
            <a:r>
              <a:rPr sz="1200" i="1" dirty="0">
                <a:latin typeface="Calibri"/>
                <a:cs typeface="Calibri"/>
              </a:rPr>
              <a:t>After </a:t>
            </a:r>
            <a:r>
              <a:rPr sz="1200" i="1" spc="-5" dirty="0">
                <a:latin typeface="Calibri"/>
                <a:cs typeface="Calibri"/>
              </a:rPr>
              <a:t>introducing the new technology into the </a:t>
            </a:r>
            <a:r>
              <a:rPr sz="1200" i="1" spc="-10" dirty="0">
                <a:latin typeface="Calibri"/>
                <a:cs typeface="Calibri"/>
              </a:rPr>
              <a:t>regular </a:t>
            </a:r>
            <a:r>
              <a:rPr sz="1200" i="1" spc="-5" dirty="0">
                <a:latin typeface="Calibri"/>
                <a:cs typeface="Calibri"/>
              </a:rPr>
              <a:t>working process, all three partners  engaged in another analysis, i.e. management of implementing the innovation. The objective  </a:t>
            </a:r>
            <a:r>
              <a:rPr sz="1200" i="1" spc="-10" dirty="0">
                <a:latin typeface="Calibri"/>
                <a:cs typeface="Calibri"/>
              </a:rPr>
              <a:t>was </a:t>
            </a:r>
            <a:r>
              <a:rPr sz="1200" i="1" dirty="0">
                <a:latin typeface="Calibri"/>
                <a:cs typeface="Calibri"/>
              </a:rPr>
              <a:t>to </a:t>
            </a:r>
            <a:r>
              <a:rPr sz="1200" i="1" spc="-5" dirty="0">
                <a:latin typeface="Calibri"/>
                <a:cs typeface="Calibri"/>
              </a:rPr>
              <a:t>establish the advantages of cooperation and thus warn about certain deficiencies </a:t>
            </a:r>
            <a:r>
              <a:rPr sz="1200" i="1" spc="-10" dirty="0">
                <a:latin typeface="Calibri"/>
                <a:cs typeface="Calibri"/>
              </a:rPr>
              <a:t>and  </a:t>
            </a:r>
            <a:r>
              <a:rPr sz="1200" i="1" spc="-5" dirty="0">
                <a:latin typeface="Calibri"/>
                <a:cs typeface="Calibri"/>
              </a:rPr>
              <a:t>faults. There </a:t>
            </a:r>
            <a:r>
              <a:rPr sz="1200" i="1" spc="-10" dirty="0">
                <a:latin typeface="Calibri"/>
                <a:cs typeface="Calibri"/>
              </a:rPr>
              <a:t>was </a:t>
            </a:r>
            <a:r>
              <a:rPr sz="1200" i="1" spc="-5" dirty="0">
                <a:latin typeface="Calibri"/>
                <a:cs typeface="Calibri"/>
              </a:rPr>
              <a:t>a need for establishing the reasons for such a long response time, i.e. the  time from the point when the idea </a:t>
            </a:r>
            <a:r>
              <a:rPr sz="1200" i="1" spc="-10" dirty="0">
                <a:latin typeface="Calibri"/>
                <a:cs typeface="Calibri"/>
              </a:rPr>
              <a:t>was </a:t>
            </a:r>
            <a:r>
              <a:rPr sz="1200" i="1" spc="-5" dirty="0">
                <a:latin typeface="Calibri"/>
                <a:cs typeface="Calibri"/>
              </a:rPr>
              <a:t>created to </a:t>
            </a:r>
            <a:r>
              <a:rPr sz="1200" i="1" dirty="0">
                <a:latin typeface="Calibri"/>
                <a:cs typeface="Calibri"/>
              </a:rPr>
              <a:t>its </a:t>
            </a:r>
            <a:r>
              <a:rPr sz="1200" i="1" spc="-5" dirty="0">
                <a:latin typeface="Calibri"/>
                <a:cs typeface="Calibri"/>
              </a:rPr>
              <a:t>introduction into </a:t>
            </a:r>
            <a:r>
              <a:rPr sz="1200" i="1" spc="-10" dirty="0">
                <a:latin typeface="Calibri"/>
                <a:cs typeface="Calibri"/>
              </a:rPr>
              <a:t>the</a:t>
            </a:r>
            <a:r>
              <a:rPr sz="1200" i="1" spc="140" dirty="0">
                <a:latin typeface="Calibri"/>
                <a:cs typeface="Calibri"/>
              </a:rPr>
              <a:t> </a:t>
            </a:r>
            <a:r>
              <a:rPr sz="1200" i="1" spc="-5" dirty="0">
                <a:latin typeface="Calibri"/>
                <a:cs typeface="Calibri"/>
              </a:rPr>
              <a:t>production.</a:t>
            </a:r>
            <a:endParaRPr sz="1200">
              <a:latin typeface="Calibri"/>
              <a:cs typeface="Calibri"/>
            </a:endParaRPr>
          </a:p>
          <a:p>
            <a:pPr marL="12700" marR="26670" indent="-635">
              <a:lnSpc>
                <a:spcPct val="101699"/>
              </a:lnSpc>
            </a:pPr>
            <a:r>
              <a:rPr sz="1200" i="1" spc="-5" dirty="0">
                <a:latin typeface="Calibri"/>
                <a:cs typeface="Calibri"/>
              </a:rPr>
              <a:t>Administration and initial arrangements in particular (such as order forms, drawing up and  concluding a contract, signing a contract) proved </a:t>
            </a:r>
            <a:r>
              <a:rPr sz="1200" i="1" dirty="0">
                <a:latin typeface="Calibri"/>
                <a:cs typeface="Calibri"/>
              </a:rPr>
              <a:t>to </a:t>
            </a:r>
            <a:r>
              <a:rPr sz="1200" i="1" spc="-5" dirty="0">
                <a:latin typeface="Calibri"/>
                <a:cs typeface="Calibri"/>
              </a:rPr>
              <a:t>have contributed </a:t>
            </a:r>
            <a:r>
              <a:rPr sz="1200" i="1" dirty="0">
                <a:latin typeface="Calibri"/>
                <a:cs typeface="Calibri"/>
              </a:rPr>
              <a:t>to </a:t>
            </a:r>
            <a:r>
              <a:rPr sz="1200" i="1" spc="-5" dirty="0">
                <a:latin typeface="Calibri"/>
                <a:cs typeface="Calibri"/>
              </a:rPr>
              <a:t>the longer  implementation </a:t>
            </a:r>
            <a:r>
              <a:rPr sz="1200" i="1" dirty="0">
                <a:latin typeface="Calibri"/>
                <a:cs typeface="Calibri"/>
              </a:rPr>
              <a:t>time. At </a:t>
            </a:r>
            <a:r>
              <a:rPr sz="1200" i="1" spc="-5" dirty="0">
                <a:latin typeface="Calibri"/>
                <a:cs typeface="Calibri"/>
              </a:rPr>
              <a:t>the same time, the appropriate providers and key persons need </a:t>
            </a:r>
            <a:r>
              <a:rPr sz="1200" i="1" dirty="0">
                <a:latin typeface="Calibri"/>
                <a:cs typeface="Calibri"/>
              </a:rPr>
              <a:t>to </a:t>
            </a:r>
            <a:r>
              <a:rPr sz="1200" i="1" spc="-5" dirty="0">
                <a:latin typeface="Calibri"/>
                <a:cs typeface="Calibri"/>
              </a:rPr>
              <a:t>be  defined, </a:t>
            </a:r>
            <a:r>
              <a:rPr sz="1200" i="1" spc="-10" dirty="0">
                <a:latin typeface="Calibri"/>
                <a:cs typeface="Calibri"/>
              </a:rPr>
              <a:t>who </a:t>
            </a:r>
            <a:r>
              <a:rPr sz="1200" i="1" spc="-5" dirty="0">
                <a:latin typeface="Calibri"/>
                <a:cs typeface="Calibri"/>
              </a:rPr>
              <a:t>have the possibility </a:t>
            </a:r>
            <a:r>
              <a:rPr sz="1200" i="1" dirty="0">
                <a:latin typeface="Calibri"/>
                <a:cs typeface="Calibri"/>
              </a:rPr>
              <a:t>to </a:t>
            </a:r>
            <a:r>
              <a:rPr sz="1200" i="1" spc="-5" dirty="0">
                <a:latin typeface="Calibri"/>
                <a:cs typeface="Calibri"/>
              </a:rPr>
              <a:t>act innovatively </a:t>
            </a:r>
            <a:r>
              <a:rPr sz="1200" i="1" spc="-10" dirty="0">
                <a:latin typeface="Calibri"/>
                <a:cs typeface="Calibri"/>
              </a:rPr>
              <a:t>and </a:t>
            </a:r>
            <a:r>
              <a:rPr sz="1200" i="1" spc="-5" dirty="0">
                <a:latin typeface="Calibri"/>
                <a:cs typeface="Calibri"/>
              </a:rPr>
              <a:t>also implement the idea. </a:t>
            </a:r>
            <a:r>
              <a:rPr sz="1200" i="1" dirty="0">
                <a:latin typeface="Calibri"/>
                <a:cs typeface="Calibri"/>
              </a:rPr>
              <a:t>Yet </a:t>
            </a:r>
            <a:r>
              <a:rPr sz="1200" i="1" spc="-10" dirty="0">
                <a:latin typeface="Calibri"/>
                <a:cs typeface="Calibri"/>
              </a:rPr>
              <a:t>it was  </a:t>
            </a:r>
            <a:r>
              <a:rPr sz="1200" i="1" spc="-5" dirty="0">
                <a:latin typeface="Calibri"/>
                <a:cs typeface="Calibri"/>
              </a:rPr>
              <a:t>discovered that problems arose when an umbrella contract needed </a:t>
            </a:r>
            <a:r>
              <a:rPr sz="1200" i="1" dirty="0">
                <a:latin typeface="Calibri"/>
                <a:cs typeface="Calibri"/>
              </a:rPr>
              <a:t>to </a:t>
            </a:r>
            <a:r>
              <a:rPr sz="1200" i="1" spc="-5" dirty="0">
                <a:latin typeface="Calibri"/>
                <a:cs typeface="Calibri"/>
              </a:rPr>
              <a:t>be drawn</a:t>
            </a:r>
            <a:r>
              <a:rPr sz="1200" i="1" spc="100" dirty="0">
                <a:latin typeface="Calibri"/>
                <a:cs typeface="Calibri"/>
              </a:rPr>
              <a:t> </a:t>
            </a:r>
            <a:r>
              <a:rPr sz="1200" i="1" spc="-5" dirty="0">
                <a:latin typeface="Calibri"/>
                <a:cs typeface="Calibri"/>
              </a:rPr>
              <a:t>up.</a:t>
            </a:r>
            <a:endParaRPr sz="1200">
              <a:latin typeface="Calibri"/>
              <a:cs typeface="Calibri"/>
            </a:endParaRPr>
          </a:p>
          <a:p>
            <a:pPr marL="12700" marR="32384">
              <a:lnSpc>
                <a:spcPct val="101699"/>
              </a:lnSpc>
              <a:spcBef>
                <a:spcPts val="500"/>
              </a:spcBef>
            </a:pPr>
            <a:r>
              <a:rPr sz="1200" i="1" dirty="0">
                <a:latin typeface="Calibri"/>
                <a:cs typeface="Calibri"/>
              </a:rPr>
              <a:t>At </a:t>
            </a:r>
            <a:r>
              <a:rPr sz="1200" i="1" spc="-5" dirty="0">
                <a:latin typeface="Calibri"/>
                <a:cs typeface="Calibri"/>
              </a:rPr>
              <a:t>the moment </a:t>
            </a:r>
            <a:r>
              <a:rPr sz="1200" i="1" spc="-10" dirty="0">
                <a:latin typeface="Calibri"/>
                <a:cs typeface="Calibri"/>
              </a:rPr>
              <a:t>one </a:t>
            </a:r>
            <a:r>
              <a:rPr sz="1200" i="1" spc="-5" dirty="0">
                <a:latin typeface="Calibri"/>
                <a:cs typeface="Calibri"/>
              </a:rPr>
              <a:t>of the biggest shortcomings of academic institutions </a:t>
            </a:r>
            <a:r>
              <a:rPr sz="1200" i="1" spc="-10" dirty="0">
                <a:latin typeface="Calibri"/>
                <a:cs typeface="Calibri"/>
              </a:rPr>
              <a:t>remains </a:t>
            </a:r>
            <a:r>
              <a:rPr sz="1200" i="1" spc="-5" dirty="0">
                <a:latin typeface="Calibri"/>
                <a:cs typeface="Calibri"/>
              </a:rPr>
              <a:t>the  organisation of ordering process which does </a:t>
            </a:r>
            <a:r>
              <a:rPr sz="1200" i="1" spc="-10" dirty="0">
                <a:latin typeface="Calibri"/>
                <a:cs typeface="Calibri"/>
              </a:rPr>
              <a:t>not run </a:t>
            </a:r>
            <a:r>
              <a:rPr sz="1200" i="1" spc="-5" dirty="0">
                <a:latin typeface="Calibri"/>
                <a:cs typeface="Calibri"/>
              </a:rPr>
              <a:t>according </a:t>
            </a:r>
            <a:r>
              <a:rPr sz="1200" i="1" dirty="0">
                <a:latin typeface="Calibri"/>
                <a:cs typeface="Calibri"/>
              </a:rPr>
              <a:t>to </a:t>
            </a:r>
            <a:r>
              <a:rPr sz="1200" i="1" spc="-5" dirty="0">
                <a:latin typeface="Calibri"/>
                <a:cs typeface="Calibri"/>
              </a:rPr>
              <a:t>the system “top </a:t>
            </a:r>
            <a:r>
              <a:rPr sz="1200" i="1" spc="-10" dirty="0">
                <a:latin typeface="Calibri"/>
                <a:cs typeface="Calibri"/>
              </a:rPr>
              <a:t>down” but  </a:t>
            </a:r>
            <a:r>
              <a:rPr sz="1200" i="1" spc="-5" dirty="0">
                <a:latin typeface="Calibri"/>
                <a:cs typeface="Calibri"/>
              </a:rPr>
              <a:t>the individuals, i.e. researchers from the faculty </a:t>
            </a:r>
            <a:r>
              <a:rPr sz="1200" i="1" spc="-10" dirty="0">
                <a:latin typeface="Calibri"/>
                <a:cs typeface="Calibri"/>
              </a:rPr>
              <a:t>make </a:t>
            </a:r>
            <a:r>
              <a:rPr sz="1200" i="1" spc="-5" dirty="0">
                <a:latin typeface="Calibri"/>
                <a:cs typeface="Calibri"/>
              </a:rPr>
              <a:t>arrangements with </a:t>
            </a:r>
            <a:r>
              <a:rPr sz="1200" i="1" spc="-10" dirty="0">
                <a:latin typeface="Calibri"/>
                <a:cs typeface="Calibri"/>
              </a:rPr>
              <a:t>the </a:t>
            </a:r>
            <a:r>
              <a:rPr sz="1200" i="1" spc="-5" dirty="0">
                <a:latin typeface="Calibri"/>
                <a:cs typeface="Calibri"/>
              </a:rPr>
              <a:t>contractor  individually </a:t>
            </a:r>
            <a:r>
              <a:rPr sz="1200" i="1" spc="-10" dirty="0">
                <a:latin typeface="Calibri"/>
                <a:cs typeface="Calibri"/>
              </a:rPr>
              <a:t>and </a:t>
            </a:r>
            <a:r>
              <a:rPr sz="1200" i="1" spc="-5" dirty="0">
                <a:latin typeface="Calibri"/>
                <a:cs typeface="Calibri"/>
              </a:rPr>
              <a:t>independently. This is also the reason why the companies started establishing  their </a:t>
            </a:r>
            <a:r>
              <a:rPr sz="1200" i="1" spc="-10" dirty="0">
                <a:latin typeface="Calibri"/>
                <a:cs typeface="Calibri"/>
              </a:rPr>
              <a:t>own </a:t>
            </a:r>
            <a:r>
              <a:rPr sz="1200" i="1" spc="-5" dirty="0">
                <a:latin typeface="Calibri"/>
                <a:cs typeface="Calibri"/>
              </a:rPr>
              <a:t>R&amp;D institutes. These institutes need less time </a:t>
            </a:r>
            <a:r>
              <a:rPr sz="1200" i="1" dirty="0">
                <a:latin typeface="Calibri"/>
                <a:cs typeface="Calibri"/>
              </a:rPr>
              <a:t>to </a:t>
            </a:r>
            <a:r>
              <a:rPr sz="1200" i="1" spc="-5" dirty="0">
                <a:latin typeface="Calibri"/>
                <a:cs typeface="Calibri"/>
              </a:rPr>
              <a:t>respond </a:t>
            </a:r>
            <a:r>
              <a:rPr sz="1200" i="1" dirty="0">
                <a:latin typeface="Calibri"/>
                <a:cs typeface="Calibri"/>
              </a:rPr>
              <a:t>to </a:t>
            </a:r>
            <a:r>
              <a:rPr sz="1200" i="1" spc="-10" dirty="0">
                <a:latin typeface="Calibri"/>
                <a:cs typeface="Calibri"/>
              </a:rPr>
              <a:t>company’s </a:t>
            </a:r>
            <a:r>
              <a:rPr sz="1200" i="1" spc="-5" dirty="0">
                <a:latin typeface="Calibri"/>
                <a:cs typeface="Calibri"/>
              </a:rPr>
              <a:t>needs since  they activate all their knowledge and time </a:t>
            </a:r>
            <a:r>
              <a:rPr sz="1200" i="1" dirty="0">
                <a:latin typeface="Calibri"/>
                <a:cs typeface="Calibri"/>
              </a:rPr>
              <a:t>to </a:t>
            </a:r>
            <a:r>
              <a:rPr sz="1200" i="1" spc="-5" dirty="0">
                <a:latin typeface="Calibri"/>
                <a:cs typeface="Calibri"/>
              </a:rPr>
              <a:t>solve the problems which occur in the company.  Academic structure </a:t>
            </a:r>
            <a:r>
              <a:rPr sz="1200" i="1" spc="-10" dirty="0">
                <a:latin typeface="Calibri"/>
                <a:cs typeface="Calibri"/>
              </a:rPr>
              <a:t>is </a:t>
            </a:r>
            <a:r>
              <a:rPr sz="1200" i="1" spc="-5" dirty="0">
                <a:latin typeface="Calibri"/>
                <a:cs typeface="Calibri"/>
              </a:rPr>
              <a:t>primarily dedicated </a:t>
            </a:r>
            <a:r>
              <a:rPr sz="1200" i="1" dirty="0">
                <a:latin typeface="Calibri"/>
                <a:cs typeface="Calibri"/>
              </a:rPr>
              <a:t>to </a:t>
            </a:r>
            <a:r>
              <a:rPr sz="1200" i="1" spc="-5" dirty="0">
                <a:latin typeface="Calibri"/>
                <a:cs typeface="Calibri"/>
              </a:rPr>
              <a:t>training and only the remainder of time is  dedicated </a:t>
            </a:r>
            <a:r>
              <a:rPr sz="1200" i="1" dirty="0">
                <a:latin typeface="Calibri"/>
                <a:cs typeface="Calibri"/>
              </a:rPr>
              <a:t>to </a:t>
            </a:r>
            <a:r>
              <a:rPr sz="1200" i="1" spc="-5" dirty="0">
                <a:latin typeface="Calibri"/>
                <a:cs typeface="Calibri"/>
              </a:rPr>
              <a:t>solving problems arising in the</a:t>
            </a:r>
            <a:r>
              <a:rPr sz="1200" i="1" spc="40" dirty="0">
                <a:latin typeface="Calibri"/>
                <a:cs typeface="Calibri"/>
              </a:rPr>
              <a:t> </a:t>
            </a:r>
            <a:r>
              <a:rPr sz="1200" i="1" spc="-5" dirty="0">
                <a:latin typeface="Calibri"/>
                <a:cs typeface="Calibri"/>
              </a:rPr>
              <a:t>industry.</a:t>
            </a:r>
            <a:endParaRPr sz="1200">
              <a:latin typeface="Calibri"/>
              <a:cs typeface="Calibri"/>
            </a:endParaRPr>
          </a:p>
          <a:p>
            <a:pPr marL="12700" marR="65405">
              <a:lnSpc>
                <a:spcPct val="101800"/>
              </a:lnSpc>
              <a:spcBef>
                <a:spcPts val="505"/>
              </a:spcBef>
            </a:pPr>
            <a:r>
              <a:rPr sz="1200" i="1" spc="-5" dirty="0">
                <a:latin typeface="Calibri"/>
                <a:cs typeface="Calibri"/>
              </a:rPr>
              <a:t>Finally, it may be established that the relations between the academic institutions </a:t>
            </a:r>
            <a:r>
              <a:rPr sz="1200" i="1" spc="-10" dirty="0">
                <a:latin typeface="Calibri"/>
                <a:cs typeface="Calibri"/>
              </a:rPr>
              <a:t>and  </a:t>
            </a:r>
            <a:r>
              <a:rPr sz="1200" i="1" spc="-5" dirty="0">
                <a:latin typeface="Calibri"/>
                <a:cs typeface="Calibri"/>
              </a:rPr>
              <a:t>production companies may prove </a:t>
            </a:r>
            <a:r>
              <a:rPr sz="1200" i="1" dirty="0">
                <a:latin typeface="Calibri"/>
                <a:cs typeface="Calibri"/>
              </a:rPr>
              <a:t>to </a:t>
            </a:r>
            <a:r>
              <a:rPr sz="1200" i="1" spc="-5" dirty="0">
                <a:latin typeface="Calibri"/>
                <a:cs typeface="Calibri"/>
              </a:rPr>
              <a:t>be very successful. It ensures innovativeness </a:t>
            </a:r>
            <a:r>
              <a:rPr sz="1200" i="1" spc="-10" dirty="0">
                <a:latin typeface="Calibri"/>
                <a:cs typeface="Calibri"/>
              </a:rPr>
              <a:t>and </a:t>
            </a:r>
            <a:r>
              <a:rPr sz="1200" i="1" spc="-5" dirty="0">
                <a:latin typeface="Calibri"/>
                <a:cs typeface="Calibri"/>
              </a:rPr>
              <a:t>modern  approaches. However, it may sometimes be too </a:t>
            </a:r>
            <a:r>
              <a:rPr sz="1200" i="1" spc="-10" dirty="0">
                <a:latin typeface="Calibri"/>
                <a:cs typeface="Calibri"/>
              </a:rPr>
              <a:t>slow </a:t>
            </a:r>
            <a:r>
              <a:rPr sz="1200" i="1" spc="-5" dirty="0">
                <a:latin typeface="Calibri"/>
                <a:cs typeface="Calibri"/>
              </a:rPr>
              <a:t>given that it imposes on companies </a:t>
            </a:r>
            <a:r>
              <a:rPr sz="1200" i="1" dirty="0">
                <a:latin typeface="Calibri"/>
                <a:cs typeface="Calibri"/>
              </a:rPr>
              <a:t>to  </a:t>
            </a:r>
            <a:r>
              <a:rPr sz="1200" i="1" spc="-5" dirty="0">
                <a:latin typeface="Calibri"/>
                <a:cs typeface="Calibri"/>
              </a:rPr>
              <a:t>create their </a:t>
            </a:r>
            <a:r>
              <a:rPr sz="1200" i="1" spc="-10" dirty="0">
                <a:latin typeface="Calibri"/>
                <a:cs typeface="Calibri"/>
              </a:rPr>
              <a:t>own </a:t>
            </a:r>
            <a:r>
              <a:rPr sz="1200" i="1" spc="-5" dirty="0">
                <a:latin typeface="Calibri"/>
                <a:cs typeface="Calibri"/>
              </a:rPr>
              <a:t>expert teams which on the other hand may also prove </a:t>
            </a:r>
            <a:r>
              <a:rPr sz="1200" i="1" dirty="0">
                <a:latin typeface="Calibri"/>
                <a:cs typeface="Calibri"/>
              </a:rPr>
              <a:t>to </a:t>
            </a:r>
            <a:r>
              <a:rPr sz="1200" i="1" spc="-5" dirty="0">
                <a:latin typeface="Calibri"/>
                <a:cs typeface="Calibri"/>
              </a:rPr>
              <a:t>be an advantage  since thus established connection enables transfer of experts with Masters </a:t>
            </a:r>
            <a:r>
              <a:rPr sz="1200" i="1" spc="-10" dirty="0">
                <a:latin typeface="Calibri"/>
                <a:cs typeface="Calibri"/>
              </a:rPr>
              <a:t>and </a:t>
            </a:r>
            <a:r>
              <a:rPr sz="1200" i="1" spc="-5" dirty="0">
                <a:latin typeface="Calibri"/>
                <a:cs typeface="Calibri"/>
              </a:rPr>
              <a:t>PhD degrees  into production</a:t>
            </a:r>
            <a:r>
              <a:rPr sz="1200" i="1" dirty="0">
                <a:latin typeface="Calibri"/>
                <a:cs typeface="Calibri"/>
              </a:rPr>
              <a:t> </a:t>
            </a:r>
            <a:r>
              <a:rPr sz="1200" i="1" spc="-5" dirty="0">
                <a:latin typeface="Calibri"/>
                <a:cs typeface="Calibri"/>
              </a:rPr>
              <a:t>companies.</a:t>
            </a:r>
            <a:endParaRPr sz="1200">
              <a:latin typeface="Calibri"/>
              <a:cs typeface="Calibri"/>
            </a:endParaRPr>
          </a:p>
          <a:p>
            <a:pPr>
              <a:lnSpc>
                <a:spcPct val="100000"/>
              </a:lnSpc>
            </a:pPr>
            <a:endParaRPr sz="1200">
              <a:latin typeface="Calibri"/>
              <a:cs typeface="Calibri"/>
            </a:endParaRPr>
          </a:p>
          <a:p>
            <a:pPr>
              <a:lnSpc>
                <a:spcPct val="100000"/>
              </a:lnSpc>
              <a:spcBef>
                <a:spcPts val="45"/>
              </a:spcBef>
            </a:pPr>
            <a:endParaRPr sz="1200">
              <a:latin typeface="Calibri"/>
              <a:cs typeface="Calibri"/>
            </a:endParaRPr>
          </a:p>
          <a:p>
            <a:pPr marL="279400" lvl="1" indent="-267335">
              <a:lnSpc>
                <a:spcPct val="100000"/>
              </a:lnSpc>
              <a:spcBef>
                <a:spcPts val="5"/>
              </a:spcBef>
              <a:buAutoNum type="arabicPeriod" startAt="4"/>
              <a:tabLst>
                <a:tab pos="280035" algn="l"/>
              </a:tabLst>
            </a:pPr>
            <a:r>
              <a:rPr sz="1400" b="1" dirty="0">
                <a:latin typeface="Calibri"/>
                <a:cs typeface="Calibri"/>
              </a:rPr>
              <a:t>Summary</a:t>
            </a:r>
            <a:endParaRPr sz="1400">
              <a:latin typeface="Calibri"/>
              <a:cs typeface="Calibri"/>
            </a:endParaRPr>
          </a:p>
          <a:p>
            <a:pPr marL="12700" marR="189865">
              <a:lnSpc>
                <a:spcPct val="101699"/>
              </a:lnSpc>
              <a:spcBef>
                <a:spcPts val="305"/>
              </a:spcBef>
            </a:pPr>
            <a:r>
              <a:rPr sz="1200" spc="-5" dirty="0">
                <a:latin typeface="Calibri"/>
                <a:cs typeface="Calibri"/>
              </a:rPr>
              <a:t>This module deals with the idea development process; e.g. internal/professional R&amp;D and  some other models of know-how acquiring. A reader can find basic forms of R&amp;D, </a:t>
            </a:r>
            <a:r>
              <a:rPr sz="1200" dirty="0">
                <a:latin typeface="Calibri"/>
                <a:cs typeface="Calibri"/>
              </a:rPr>
              <a:t>its  </a:t>
            </a:r>
            <a:r>
              <a:rPr sz="1200" spc="-5" dirty="0">
                <a:latin typeface="Calibri"/>
                <a:cs typeface="Calibri"/>
              </a:rPr>
              <a:t>properties and financial aspects connected </a:t>
            </a:r>
            <a:r>
              <a:rPr sz="1200" dirty="0">
                <a:latin typeface="Calibri"/>
                <a:cs typeface="Calibri"/>
              </a:rPr>
              <a:t>to </a:t>
            </a:r>
            <a:r>
              <a:rPr sz="1200" spc="-5" dirty="0">
                <a:latin typeface="Calibri"/>
                <a:cs typeface="Calibri"/>
              </a:rPr>
              <a:t>the topics. Some practical tips regarding the  usage </a:t>
            </a:r>
            <a:r>
              <a:rPr sz="1200" spc="-10" dirty="0">
                <a:latin typeface="Calibri"/>
                <a:cs typeface="Calibri"/>
              </a:rPr>
              <a:t>of </a:t>
            </a:r>
            <a:r>
              <a:rPr sz="1200" spc="-5" dirty="0">
                <a:latin typeface="Calibri"/>
                <a:cs typeface="Calibri"/>
              </a:rPr>
              <a:t>R&amp;D forms and partner selection could be found. In addition </a:t>
            </a:r>
            <a:r>
              <a:rPr sz="1200" spc="-10" dirty="0">
                <a:latin typeface="Calibri"/>
                <a:cs typeface="Calibri"/>
              </a:rPr>
              <a:t>some </a:t>
            </a:r>
            <a:r>
              <a:rPr sz="1200" spc="-5" dirty="0">
                <a:latin typeface="Calibri"/>
                <a:cs typeface="Calibri"/>
              </a:rPr>
              <a:t>examples from  praxis are shown. </a:t>
            </a:r>
            <a:r>
              <a:rPr sz="1200" spc="-10" dirty="0">
                <a:latin typeface="Calibri"/>
                <a:cs typeface="Calibri"/>
              </a:rPr>
              <a:t>For </a:t>
            </a:r>
            <a:r>
              <a:rPr sz="1200" dirty="0">
                <a:latin typeface="Calibri"/>
                <a:cs typeface="Calibri"/>
              </a:rPr>
              <a:t>further </a:t>
            </a:r>
            <a:r>
              <a:rPr sz="1200" spc="-5" dirty="0">
                <a:latin typeface="Calibri"/>
                <a:cs typeface="Calibri"/>
              </a:rPr>
              <a:t>reading, we prepared some additional materials (see Further  reading).</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000">
              <a:latin typeface="Calibri"/>
              <a:cs typeface="Calibri"/>
            </a:endParaRPr>
          </a:p>
          <a:p>
            <a:pPr marL="279400" lvl="1" indent="-267335">
              <a:lnSpc>
                <a:spcPct val="100000"/>
              </a:lnSpc>
              <a:buAutoNum type="arabicPeriod" startAt="5"/>
              <a:tabLst>
                <a:tab pos="280035" algn="l"/>
              </a:tabLst>
            </a:pPr>
            <a:r>
              <a:rPr sz="1400" b="1" dirty="0">
                <a:latin typeface="Calibri"/>
                <a:cs typeface="Calibri"/>
              </a:rPr>
              <a:t>Further</a:t>
            </a:r>
            <a:r>
              <a:rPr sz="1400" b="1" spc="-20" dirty="0">
                <a:latin typeface="Calibri"/>
                <a:cs typeface="Calibri"/>
              </a:rPr>
              <a:t> </a:t>
            </a:r>
            <a:r>
              <a:rPr sz="1400" b="1" spc="-10" dirty="0">
                <a:latin typeface="Calibri"/>
                <a:cs typeface="Calibri"/>
              </a:rPr>
              <a:t>reading</a:t>
            </a:r>
            <a:endParaRPr sz="1400">
              <a:latin typeface="Calibri"/>
              <a:cs typeface="Calibri"/>
            </a:endParaRPr>
          </a:p>
          <a:p>
            <a:pPr marL="12700">
              <a:lnSpc>
                <a:spcPct val="100000"/>
              </a:lnSpc>
              <a:spcBef>
                <a:spcPts val="334"/>
              </a:spcBef>
            </a:pPr>
            <a:r>
              <a:rPr sz="1200" spc="-5" dirty="0">
                <a:latin typeface="Calibri"/>
                <a:cs typeface="Calibri"/>
              </a:rPr>
              <a:t>Links:</a:t>
            </a:r>
            <a:endParaRPr sz="1200">
              <a:latin typeface="Calibri"/>
              <a:cs typeface="Calibri"/>
            </a:endParaRPr>
          </a:p>
          <a:p>
            <a:pPr marL="241300" indent="-229235">
              <a:lnSpc>
                <a:spcPct val="100000"/>
              </a:lnSpc>
              <a:spcBef>
                <a:spcPts val="80"/>
              </a:spcBef>
              <a:buClr>
                <a:srgbClr val="000000"/>
              </a:buClr>
              <a:buFont typeface="Symbol"/>
              <a:buChar char=""/>
              <a:tabLst>
                <a:tab pos="241300" algn="l"/>
                <a:tab pos="241935" algn="l"/>
              </a:tabLst>
            </a:pPr>
            <a:r>
              <a:rPr sz="1200" u="sng" spc="-5" dirty="0">
                <a:solidFill>
                  <a:srgbClr val="0065FF"/>
                </a:solidFill>
                <a:uFill>
                  <a:solidFill>
                    <a:srgbClr val="0065FF"/>
                  </a:solidFill>
                </a:uFill>
                <a:latin typeface="Calibri"/>
                <a:cs typeface="Calibri"/>
                <a:hlinkClick r:id="rId2"/>
              </a:rPr>
              <a:t>http://www.frompatenttoprofit.com/</a:t>
            </a:r>
            <a:endParaRPr sz="1200">
              <a:latin typeface="Calibri"/>
              <a:cs typeface="Calibri"/>
            </a:endParaRPr>
          </a:p>
          <a:p>
            <a:pPr marL="241300" indent="-229235">
              <a:lnSpc>
                <a:spcPct val="100000"/>
              </a:lnSpc>
              <a:spcBef>
                <a:spcPts val="100"/>
              </a:spcBef>
              <a:buClr>
                <a:srgbClr val="000000"/>
              </a:buClr>
              <a:buFont typeface="Symbol"/>
              <a:buChar char=""/>
              <a:tabLst>
                <a:tab pos="241300" algn="l"/>
                <a:tab pos="241935" algn="l"/>
              </a:tabLst>
            </a:pPr>
            <a:r>
              <a:rPr sz="1200" u="sng" spc="-5" dirty="0">
                <a:solidFill>
                  <a:srgbClr val="0065FF"/>
                </a:solidFill>
                <a:uFill>
                  <a:solidFill>
                    <a:srgbClr val="0065FF"/>
                  </a:solidFill>
                </a:uFill>
                <a:latin typeface="Calibri"/>
                <a:cs typeface="Calibri"/>
                <a:hlinkClick r:id="rId3"/>
              </a:rPr>
              <a:t>http://www.inventorfraud.com/marketanalysis.htm</a:t>
            </a:r>
            <a:endParaRPr sz="1200">
              <a:latin typeface="Calibri"/>
              <a:cs typeface="Calibri"/>
            </a:endParaRPr>
          </a:p>
          <a:p>
            <a:pPr marL="241300" indent="-229235">
              <a:lnSpc>
                <a:spcPct val="100000"/>
              </a:lnSpc>
              <a:spcBef>
                <a:spcPts val="80"/>
              </a:spcBef>
              <a:buClr>
                <a:srgbClr val="000000"/>
              </a:buClr>
              <a:buFont typeface="Symbol"/>
              <a:buChar char=""/>
              <a:tabLst>
                <a:tab pos="241300" algn="l"/>
                <a:tab pos="241935" algn="l"/>
              </a:tabLst>
            </a:pPr>
            <a:r>
              <a:rPr sz="1200" u="sng" spc="-5" dirty="0">
                <a:solidFill>
                  <a:srgbClr val="0065FF"/>
                </a:solidFill>
                <a:uFill>
                  <a:solidFill>
                    <a:srgbClr val="0065FF"/>
                  </a:solidFill>
                </a:uFill>
                <a:latin typeface="Calibri"/>
                <a:cs typeface="Calibri"/>
                <a:hlinkClick r:id="rId4"/>
              </a:rPr>
              <a:t>http://cordis.europa.eu/marketplace/</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128</a:t>
            </a:r>
            <a:endParaRPr sz="1000">
              <a:latin typeface="Calibri"/>
              <a:cs typeface="Calibri"/>
            </a:endParaRPr>
          </a:p>
        </p:txBody>
      </p:sp>
      <p:sp>
        <p:nvSpPr>
          <p:cNvPr id="3" name="object 3"/>
          <p:cNvSpPr txBox="1"/>
          <p:nvPr/>
        </p:nvSpPr>
        <p:spPr>
          <a:xfrm>
            <a:off x="888420" y="570066"/>
            <a:ext cx="5749290" cy="165608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Article:</a:t>
            </a:r>
            <a:endParaRPr sz="1200">
              <a:latin typeface="Calibri"/>
              <a:cs typeface="Calibri"/>
            </a:endParaRPr>
          </a:p>
          <a:p>
            <a:pPr marL="12700" marR="5080">
              <a:lnSpc>
                <a:spcPct val="101699"/>
              </a:lnSpc>
              <a:spcBef>
                <a:spcPts val="500"/>
              </a:spcBef>
            </a:pPr>
            <a:r>
              <a:rPr sz="1200" dirty="0">
                <a:latin typeface="Calibri"/>
                <a:cs typeface="Calibri"/>
              </a:rPr>
              <a:t>Stanley </a:t>
            </a:r>
            <a:r>
              <a:rPr sz="1200" spc="-5" dirty="0">
                <a:latin typeface="Calibri"/>
                <a:cs typeface="Calibri"/>
              </a:rPr>
              <a:t>F. Slater and Jakki J. Mohr (2006): Successful Development and Commercialization </a:t>
            </a:r>
            <a:r>
              <a:rPr sz="1200" spc="-10" dirty="0">
                <a:latin typeface="Calibri"/>
                <a:cs typeface="Calibri"/>
              </a:rPr>
              <a:t>of  </a:t>
            </a:r>
            <a:r>
              <a:rPr sz="1200" spc="-5" dirty="0">
                <a:latin typeface="Calibri"/>
                <a:cs typeface="Calibri"/>
              </a:rPr>
              <a:t>Technological Innovation: Insights Based on Strategy Type (</a:t>
            </a:r>
            <a:r>
              <a:rPr sz="1200" u="sng" spc="-5" dirty="0">
                <a:solidFill>
                  <a:srgbClr val="0065FF"/>
                </a:solidFill>
                <a:uFill>
                  <a:solidFill>
                    <a:srgbClr val="0065FF"/>
                  </a:solidFill>
                </a:uFill>
                <a:latin typeface="Calibri"/>
                <a:cs typeface="Calibri"/>
              </a:rPr>
              <a:t>http://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leonardopublic.innovation.si/6.Idea%20development/Successful%20Development%20and%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20Commercialization%20of%20</a:t>
            </a:r>
            <a:endParaRPr sz="1200">
              <a:latin typeface="Calibri"/>
              <a:cs typeface="Calibri"/>
            </a:endParaRPr>
          </a:p>
          <a:p>
            <a:pPr marL="12700">
              <a:lnSpc>
                <a:spcPct val="100000"/>
              </a:lnSpc>
              <a:spcBef>
                <a:spcPts val="25"/>
              </a:spcBef>
            </a:pPr>
            <a:r>
              <a:rPr sz="1200" u="sng" spc="-5" dirty="0">
                <a:solidFill>
                  <a:srgbClr val="0065FF"/>
                </a:solidFill>
                <a:uFill>
                  <a:solidFill>
                    <a:srgbClr val="0065FF"/>
                  </a:solidFill>
                </a:uFill>
                <a:latin typeface="Calibri"/>
                <a:cs typeface="Calibri"/>
              </a:rPr>
              <a:t>Technological%20Innovation-%20Insights%20Based%20on%20Strategy%20Type.pdf</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1" y="9144888"/>
            <a:ext cx="5727700" cy="814705"/>
          </a:xfrm>
          <a:prstGeom prst="rect">
            <a:avLst/>
          </a:prstGeom>
        </p:spPr>
        <p:txBody>
          <a:bodyPr vert="horz" wrap="square" lIns="0" tIns="9525" rIns="0" bIns="0" rtlCol="0">
            <a:spAutoFit/>
          </a:bodyPr>
          <a:lstStyle/>
          <a:p>
            <a:pPr marL="12700" marR="115570" indent="606425">
              <a:lnSpc>
                <a:spcPct val="101699"/>
              </a:lnSpc>
              <a:spcBef>
                <a:spcPts val="75"/>
              </a:spcBef>
            </a:pPr>
            <a:r>
              <a:rPr sz="1200" spc="-5" dirty="0">
                <a:latin typeface="Calibri"/>
                <a:cs typeface="Calibri"/>
              </a:rPr>
              <a:t>Below are listed </a:t>
            </a:r>
            <a:r>
              <a:rPr sz="1200" spc="-10" dirty="0">
                <a:latin typeface="Calibri"/>
                <a:cs typeface="Calibri"/>
              </a:rPr>
              <a:t>some </a:t>
            </a:r>
            <a:r>
              <a:rPr sz="1200" spc="-5" dirty="0">
                <a:latin typeface="Calibri"/>
                <a:cs typeface="Calibri"/>
              </a:rPr>
              <a:t>steps/items that should be included and considered when  forming the strategic</a:t>
            </a:r>
            <a:r>
              <a:rPr sz="1200" spc="5" dirty="0">
                <a:latin typeface="Calibri"/>
                <a:cs typeface="Calibri"/>
              </a:rPr>
              <a:t> </a:t>
            </a:r>
            <a:r>
              <a:rPr sz="1200" spc="-5" dirty="0">
                <a:latin typeface="Calibri"/>
                <a:cs typeface="Calibri"/>
              </a:rPr>
              <a:t>plan;</a:t>
            </a:r>
            <a:endParaRPr sz="1200">
              <a:latin typeface="Calibri"/>
              <a:cs typeface="Calibri"/>
            </a:endParaRPr>
          </a:p>
          <a:p>
            <a:pPr>
              <a:lnSpc>
                <a:spcPct val="100000"/>
              </a:lnSpc>
              <a:spcBef>
                <a:spcPts val="30"/>
              </a:spcBef>
            </a:pPr>
            <a:endParaRPr sz="1700">
              <a:latin typeface="Calibri"/>
              <a:cs typeface="Calibri"/>
            </a:endParaRPr>
          </a:p>
          <a:p>
            <a:pPr marR="5080" algn="r">
              <a:lnSpc>
                <a:spcPct val="100000"/>
              </a:lnSpc>
            </a:pPr>
            <a:r>
              <a:rPr sz="1000" b="1" spc="-5" dirty="0">
                <a:latin typeface="Calibri"/>
                <a:cs typeface="Calibri"/>
              </a:rPr>
              <a:t>129</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21" y="1022649"/>
            <a:ext cx="4259580" cy="1555750"/>
          </a:xfrm>
          <a:prstGeom prst="rect">
            <a:avLst/>
          </a:prstGeom>
        </p:spPr>
        <p:txBody>
          <a:bodyPr vert="horz" wrap="square" lIns="0" tIns="12065" rIns="0" bIns="0" rtlCol="0">
            <a:spAutoFit/>
          </a:bodyPr>
          <a:lstStyle/>
          <a:p>
            <a:pPr marL="262255" indent="-250190">
              <a:lnSpc>
                <a:spcPct val="100000"/>
              </a:lnSpc>
              <a:spcBef>
                <a:spcPts val="95"/>
              </a:spcBef>
              <a:buAutoNum type="arabicPlain" startAt="10"/>
              <a:tabLst>
                <a:tab pos="262890" algn="l"/>
              </a:tabLst>
            </a:pPr>
            <a:r>
              <a:rPr sz="1600" b="1" spc="-5" dirty="0">
                <a:latin typeface="Calibri"/>
                <a:cs typeface="Calibri"/>
              </a:rPr>
              <a:t>ENTREPRENEURSHIP AND BUSINESS</a:t>
            </a:r>
            <a:r>
              <a:rPr sz="1600" b="1" spc="-15" dirty="0">
                <a:latin typeface="Calibri"/>
                <a:cs typeface="Calibri"/>
              </a:rPr>
              <a:t> </a:t>
            </a:r>
            <a:r>
              <a:rPr sz="1600" b="1" spc="-5" dirty="0">
                <a:latin typeface="Calibri"/>
                <a:cs typeface="Calibri"/>
              </a:rPr>
              <a:t>PLANNING</a:t>
            </a:r>
            <a:endParaRPr sz="1600" dirty="0">
              <a:latin typeface="Calibri"/>
              <a:cs typeface="Calibri"/>
            </a:endParaRPr>
          </a:p>
          <a:p>
            <a:pPr marL="12700">
              <a:lnSpc>
                <a:spcPct val="100000"/>
              </a:lnSpc>
              <a:spcBef>
                <a:spcPts val="1045"/>
              </a:spcBef>
            </a:pPr>
            <a:r>
              <a:rPr sz="1200" i="1" spc="-5" dirty="0">
                <a:latin typeface="Calibri"/>
                <a:cs typeface="Calibri"/>
              </a:rPr>
              <a:t>Arne</a:t>
            </a:r>
            <a:r>
              <a:rPr sz="1200" i="1" spc="5" dirty="0">
                <a:latin typeface="Calibri"/>
                <a:cs typeface="Calibri"/>
              </a:rPr>
              <a:t> </a:t>
            </a:r>
            <a:r>
              <a:rPr sz="1200" i="1" spc="-5" dirty="0">
                <a:latin typeface="Calibri"/>
                <a:cs typeface="Calibri"/>
              </a:rPr>
              <a:t>Kullbjer</a:t>
            </a:r>
            <a:endParaRPr sz="1200" dirty="0">
              <a:latin typeface="Calibri"/>
              <a:cs typeface="Calibri"/>
            </a:endParaRPr>
          </a:p>
          <a:p>
            <a:pPr>
              <a:lnSpc>
                <a:spcPct val="100000"/>
              </a:lnSpc>
            </a:pPr>
            <a:endParaRPr sz="1200" dirty="0">
              <a:latin typeface="Calibri"/>
              <a:cs typeface="Calibri"/>
            </a:endParaRPr>
          </a:p>
          <a:p>
            <a:pPr>
              <a:lnSpc>
                <a:spcPct val="100000"/>
              </a:lnSpc>
              <a:spcBef>
                <a:spcPts val="5"/>
              </a:spcBef>
            </a:pPr>
            <a:endParaRPr sz="1650" dirty="0">
              <a:latin typeface="Calibri"/>
              <a:cs typeface="Calibri"/>
            </a:endParaRPr>
          </a:p>
          <a:p>
            <a:pPr marL="368935" lvl="1" indent="-356870">
              <a:lnSpc>
                <a:spcPct val="100000"/>
              </a:lnSpc>
              <a:buAutoNum type="arabicPeriod"/>
              <a:tabLst>
                <a:tab pos="369570" algn="l"/>
              </a:tabLst>
            </a:pPr>
            <a:r>
              <a:rPr sz="1400" b="1" spc="-5" dirty="0">
                <a:latin typeface="Calibri"/>
                <a:cs typeface="Calibri"/>
              </a:rPr>
              <a:t>Entrepreneurship, </a:t>
            </a:r>
            <a:r>
              <a:rPr sz="1400" b="1" spc="-10" dirty="0">
                <a:latin typeface="Calibri"/>
                <a:cs typeface="Calibri"/>
              </a:rPr>
              <a:t>creativity </a:t>
            </a:r>
            <a:r>
              <a:rPr sz="1400" b="1" spc="-5" dirty="0">
                <a:latin typeface="Calibri"/>
                <a:cs typeface="Calibri"/>
              </a:rPr>
              <a:t>and</a:t>
            </a:r>
            <a:r>
              <a:rPr sz="1400" b="1" spc="-10" dirty="0">
                <a:latin typeface="Calibri"/>
                <a:cs typeface="Calibri"/>
              </a:rPr>
              <a:t> innovation</a:t>
            </a:r>
            <a:endParaRPr sz="1400" dirty="0">
              <a:latin typeface="Calibri"/>
              <a:cs typeface="Calibri"/>
            </a:endParaRPr>
          </a:p>
          <a:p>
            <a:pPr marL="437515" lvl="2" indent="-425450">
              <a:lnSpc>
                <a:spcPct val="100000"/>
              </a:lnSpc>
              <a:spcBef>
                <a:spcPts val="1040"/>
              </a:spcBef>
              <a:buAutoNum type="arabicPeriod"/>
              <a:tabLst>
                <a:tab pos="438150" algn="l"/>
              </a:tabLst>
            </a:pPr>
            <a:r>
              <a:rPr sz="1200" b="1" spc="-5" dirty="0">
                <a:latin typeface="Calibri"/>
                <a:cs typeface="Calibri"/>
              </a:rPr>
              <a:t>Implementation </a:t>
            </a:r>
            <a:r>
              <a:rPr sz="1200" b="1" dirty="0">
                <a:latin typeface="Calibri"/>
                <a:cs typeface="Calibri"/>
              </a:rPr>
              <a:t>of </a:t>
            </a:r>
            <a:r>
              <a:rPr sz="1200" b="1" spc="-5" dirty="0">
                <a:latin typeface="Calibri"/>
                <a:cs typeface="Calibri"/>
              </a:rPr>
              <a:t>ideas</a:t>
            </a:r>
            <a:endParaRPr sz="1200" dirty="0">
              <a:latin typeface="Calibri"/>
              <a:cs typeface="Calibri"/>
            </a:endParaRPr>
          </a:p>
        </p:txBody>
      </p:sp>
      <p:sp>
        <p:nvSpPr>
          <p:cNvPr id="5" name="object 5"/>
          <p:cNvSpPr txBox="1"/>
          <p:nvPr/>
        </p:nvSpPr>
        <p:spPr>
          <a:xfrm>
            <a:off x="816796" y="3143886"/>
            <a:ext cx="5821045" cy="5433695"/>
          </a:xfrm>
          <a:prstGeom prst="rect">
            <a:avLst/>
          </a:prstGeom>
        </p:spPr>
        <p:txBody>
          <a:bodyPr vert="horz" wrap="square" lIns="0" tIns="9525" rIns="0" bIns="0" rtlCol="0">
            <a:spAutoFit/>
          </a:bodyPr>
          <a:lstStyle/>
          <a:p>
            <a:pPr marL="12700" marR="363220" indent="606425">
              <a:lnSpc>
                <a:spcPct val="101699"/>
              </a:lnSpc>
              <a:spcBef>
                <a:spcPts val="75"/>
              </a:spcBef>
            </a:pPr>
            <a:r>
              <a:rPr sz="1200" spc="-5" dirty="0">
                <a:latin typeface="Calibri"/>
                <a:cs typeface="Calibri"/>
              </a:rPr>
              <a:t>Before we look more </a:t>
            </a:r>
            <a:r>
              <a:rPr sz="1200" spc="-10" dirty="0">
                <a:latin typeface="Calibri"/>
                <a:cs typeface="Calibri"/>
              </a:rPr>
              <a:t>into </a:t>
            </a:r>
            <a:r>
              <a:rPr sz="1200" spc="-5" dirty="0">
                <a:latin typeface="Calibri"/>
                <a:cs typeface="Calibri"/>
              </a:rPr>
              <a:t>the development of a </a:t>
            </a:r>
            <a:r>
              <a:rPr sz="1200" i="1" spc="-5" dirty="0">
                <a:latin typeface="Calibri"/>
                <a:cs typeface="Calibri"/>
              </a:rPr>
              <a:t>business plan</a:t>
            </a:r>
            <a:r>
              <a:rPr sz="1200" spc="-5" dirty="0">
                <a:latin typeface="Calibri"/>
                <a:cs typeface="Calibri"/>
              </a:rPr>
              <a:t>, which is </a:t>
            </a:r>
            <a:r>
              <a:rPr sz="1200" spc="-10" dirty="0">
                <a:latin typeface="Calibri"/>
                <a:cs typeface="Calibri"/>
              </a:rPr>
              <a:t>always  </a:t>
            </a:r>
            <a:r>
              <a:rPr sz="1200" dirty="0">
                <a:latin typeface="Calibri"/>
                <a:cs typeface="Calibri"/>
              </a:rPr>
              <a:t>needed </a:t>
            </a:r>
            <a:r>
              <a:rPr sz="1200" spc="-5" dirty="0">
                <a:latin typeface="Calibri"/>
                <a:cs typeface="Calibri"/>
              </a:rPr>
              <a:t>when implementing a </a:t>
            </a:r>
            <a:r>
              <a:rPr sz="1200" dirty="0">
                <a:latin typeface="Calibri"/>
                <a:cs typeface="Calibri"/>
              </a:rPr>
              <a:t>new </a:t>
            </a:r>
            <a:r>
              <a:rPr sz="1200" spc="-5" dirty="0">
                <a:latin typeface="Calibri"/>
                <a:cs typeface="Calibri"/>
              </a:rPr>
              <a:t>innovative product </a:t>
            </a:r>
            <a:r>
              <a:rPr sz="1200" dirty="0">
                <a:latin typeface="Calibri"/>
                <a:cs typeface="Calibri"/>
              </a:rPr>
              <a:t>or </a:t>
            </a:r>
            <a:r>
              <a:rPr sz="1200" spc="-5" dirty="0">
                <a:latin typeface="Calibri"/>
                <a:cs typeface="Calibri"/>
              </a:rPr>
              <a:t>service, let </a:t>
            </a:r>
            <a:r>
              <a:rPr sz="1200" dirty="0">
                <a:latin typeface="Calibri"/>
                <a:cs typeface="Calibri"/>
              </a:rPr>
              <a:t>us </a:t>
            </a:r>
            <a:r>
              <a:rPr sz="1200" spc="-5" dirty="0">
                <a:latin typeface="Calibri"/>
                <a:cs typeface="Calibri"/>
              </a:rPr>
              <a:t>just define </a:t>
            </a:r>
            <a:r>
              <a:rPr sz="1200" dirty="0">
                <a:latin typeface="Calibri"/>
                <a:cs typeface="Calibri"/>
              </a:rPr>
              <a:t>the  </a:t>
            </a:r>
            <a:r>
              <a:rPr sz="1200" spc="-5" dirty="0">
                <a:latin typeface="Calibri"/>
                <a:cs typeface="Calibri"/>
              </a:rPr>
              <a:t>differences and relations between entrepreneurship, creativity and</a:t>
            </a:r>
            <a:r>
              <a:rPr sz="1200" spc="70" dirty="0">
                <a:latin typeface="Calibri"/>
                <a:cs typeface="Calibri"/>
              </a:rPr>
              <a:t> </a:t>
            </a:r>
            <a:r>
              <a:rPr sz="1200" spc="-5" dirty="0">
                <a:latin typeface="Calibri"/>
                <a:cs typeface="Calibri"/>
              </a:rPr>
              <a:t>innovation.</a:t>
            </a:r>
            <a:endParaRPr sz="1200">
              <a:latin typeface="Calibri"/>
              <a:cs typeface="Calibri"/>
            </a:endParaRPr>
          </a:p>
          <a:p>
            <a:pPr marL="12700" marR="5080">
              <a:lnSpc>
                <a:spcPct val="101699"/>
              </a:lnSpc>
              <a:spcBef>
                <a:spcPts val="994"/>
              </a:spcBef>
            </a:pPr>
            <a:r>
              <a:rPr sz="1200" spc="-5" dirty="0">
                <a:latin typeface="Calibri"/>
                <a:cs typeface="Calibri"/>
              </a:rPr>
              <a:t>The most important thing </a:t>
            </a:r>
            <a:r>
              <a:rPr sz="1200" dirty="0">
                <a:latin typeface="Calibri"/>
                <a:cs typeface="Calibri"/>
              </a:rPr>
              <a:t>to </a:t>
            </a:r>
            <a:r>
              <a:rPr sz="1200" spc="-5" dirty="0">
                <a:latin typeface="Calibri"/>
                <a:cs typeface="Calibri"/>
              </a:rPr>
              <a:t>the entrepreneur is </a:t>
            </a:r>
            <a:r>
              <a:rPr sz="1200" dirty="0">
                <a:latin typeface="Calibri"/>
                <a:cs typeface="Calibri"/>
              </a:rPr>
              <a:t>to </a:t>
            </a:r>
            <a:r>
              <a:rPr sz="1200" spc="-5" dirty="0">
                <a:latin typeface="Calibri"/>
                <a:cs typeface="Calibri"/>
              </a:rPr>
              <a:t>use </a:t>
            </a:r>
            <a:r>
              <a:rPr sz="1200" dirty="0">
                <a:latin typeface="Calibri"/>
                <a:cs typeface="Calibri"/>
              </a:rPr>
              <a:t>the </a:t>
            </a:r>
            <a:r>
              <a:rPr sz="1200" spc="-5" dirty="0">
                <a:latin typeface="Calibri"/>
                <a:cs typeface="Calibri"/>
              </a:rPr>
              <a:t>outcome of a creativity and  innovation process to solve problems and to </a:t>
            </a:r>
            <a:r>
              <a:rPr sz="1200" spc="-10" dirty="0">
                <a:latin typeface="Calibri"/>
                <a:cs typeface="Calibri"/>
              </a:rPr>
              <a:t>make </a:t>
            </a:r>
            <a:r>
              <a:rPr sz="1200" spc="-5" dirty="0">
                <a:latin typeface="Calibri"/>
                <a:cs typeface="Calibri"/>
              </a:rPr>
              <a:t>it available </a:t>
            </a:r>
            <a:r>
              <a:rPr sz="1200" spc="-10" dirty="0">
                <a:latin typeface="Calibri"/>
                <a:cs typeface="Calibri"/>
              </a:rPr>
              <a:t>on </a:t>
            </a:r>
            <a:r>
              <a:rPr sz="1200" dirty="0">
                <a:latin typeface="Calibri"/>
                <a:cs typeface="Calibri"/>
              </a:rPr>
              <a:t>the </a:t>
            </a:r>
            <a:r>
              <a:rPr sz="1200" spc="-5" dirty="0">
                <a:latin typeface="Calibri"/>
                <a:cs typeface="Calibri"/>
              </a:rPr>
              <a:t>market. </a:t>
            </a:r>
            <a:r>
              <a:rPr sz="1200" i="1" spc="-5" dirty="0">
                <a:latin typeface="Calibri"/>
                <a:cs typeface="Calibri"/>
              </a:rPr>
              <a:t>Creativity </a:t>
            </a:r>
            <a:r>
              <a:rPr sz="1200" spc="-5" dirty="0">
                <a:latin typeface="Calibri"/>
                <a:cs typeface="Calibri"/>
              </a:rPr>
              <a:t>is </a:t>
            </a:r>
            <a:r>
              <a:rPr sz="1200" dirty="0">
                <a:latin typeface="Calibri"/>
                <a:cs typeface="Calibri"/>
              </a:rPr>
              <a:t>the  </a:t>
            </a:r>
            <a:r>
              <a:rPr sz="1200" spc="-5" dirty="0">
                <a:latin typeface="Calibri"/>
                <a:cs typeface="Calibri"/>
              </a:rPr>
              <a:t>process </a:t>
            </a:r>
            <a:r>
              <a:rPr sz="1200" spc="-10" dirty="0">
                <a:latin typeface="Calibri"/>
                <a:cs typeface="Calibri"/>
              </a:rPr>
              <a:t>of </a:t>
            </a:r>
            <a:r>
              <a:rPr sz="1200" spc="-5" dirty="0">
                <a:latin typeface="Calibri"/>
                <a:cs typeface="Calibri"/>
              </a:rPr>
              <a:t>developing new </a:t>
            </a:r>
            <a:r>
              <a:rPr sz="1200" dirty="0">
                <a:latin typeface="Calibri"/>
                <a:cs typeface="Calibri"/>
              </a:rPr>
              <a:t>ideas </a:t>
            </a:r>
            <a:r>
              <a:rPr sz="1200" spc="-5" dirty="0">
                <a:latin typeface="Calibri"/>
                <a:cs typeface="Calibri"/>
              </a:rPr>
              <a:t>and </a:t>
            </a:r>
            <a:r>
              <a:rPr sz="1200" dirty="0">
                <a:latin typeface="Calibri"/>
                <a:cs typeface="Calibri"/>
              </a:rPr>
              <a:t>to </a:t>
            </a:r>
            <a:r>
              <a:rPr sz="1200" spc="-5" dirty="0">
                <a:latin typeface="Calibri"/>
                <a:cs typeface="Calibri"/>
              </a:rPr>
              <a:t>find </a:t>
            </a:r>
            <a:r>
              <a:rPr sz="1200" dirty="0">
                <a:latin typeface="Calibri"/>
                <a:cs typeface="Calibri"/>
              </a:rPr>
              <a:t>new </a:t>
            </a:r>
            <a:r>
              <a:rPr sz="1200" spc="-5" dirty="0">
                <a:latin typeface="Calibri"/>
                <a:cs typeface="Calibri"/>
              </a:rPr>
              <a:t>solutions while the </a:t>
            </a:r>
            <a:r>
              <a:rPr sz="1200" i="1" spc="-5" dirty="0">
                <a:latin typeface="Calibri"/>
                <a:cs typeface="Calibri"/>
              </a:rPr>
              <a:t>innovation </a:t>
            </a:r>
            <a:r>
              <a:rPr sz="1200" spc="-5" dirty="0">
                <a:latin typeface="Calibri"/>
                <a:cs typeface="Calibri"/>
              </a:rPr>
              <a:t>is </a:t>
            </a:r>
            <a:r>
              <a:rPr sz="1200" dirty="0">
                <a:latin typeface="Calibri"/>
                <a:cs typeface="Calibri"/>
              </a:rPr>
              <a:t>the </a:t>
            </a:r>
            <a:r>
              <a:rPr sz="1200" spc="-5" dirty="0">
                <a:latin typeface="Calibri"/>
                <a:cs typeface="Calibri"/>
              </a:rPr>
              <a:t>process  of applying </a:t>
            </a:r>
            <a:r>
              <a:rPr sz="1200" dirty="0">
                <a:latin typeface="Calibri"/>
                <a:cs typeface="Calibri"/>
              </a:rPr>
              <a:t>new </a:t>
            </a:r>
            <a:r>
              <a:rPr sz="1200" spc="-5" dirty="0">
                <a:latin typeface="Calibri"/>
                <a:cs typeface="Calibri"/>
              </a:rPr>
              <a:t>ideas </a:t>
            </a:r>
            <a:r>
              <a:rPr sz="1200" dirty="0">
                <a:latin typeface="Calibri"/>
                <a:cs typeface="Calibri"/>
              </a:rPr>
              <a:t>to </a:t>
            </a:r>
            <a:r>
              <a:rPr sz="1200" spc="-5" dirty="0">
                <a:latin typeface="Calibri"/>
                <a:cs typeface="Calibri"/>
              </a:rPr>
              <a:t>solve problems and </a:t>
            </a:r>
            <a:r>
              <a:rPr sz="1200" dirty="0">
                <a:latin typeface="Calibri"/>
                <a:cs typeface="Calibri"/>
              </a:rPr>
              <a:t>to </a:t>
            </a:r>
            <a:r>
              <a:rPr sz="1200" spc="-10" dirty="0">
                <a:latin typeface="Calibri"/>
                <a:cs typeface="Calibri"/>
              </a:rPr>
              <a:t>give </a:t>
            </a:r>
            <a:r>
              <a:rPr sz="1200" dirty="0">
                <a:latin typeface="Calibri"/>
                <a:cs typeface="Calibri"/>
              </a:rPr>
              <a:t>new </a:t>
            </a:r>
            <a:r>
              <a:rPr sz="1200" spc="-5" dirty="0">
                <a:latin typeface="Calibri"/>
                <a:cs typeface="Calibri"/>
              </a:rPr>
              <a:t>business opportunities. Creativity  and innovation </a:t>
            </a:r>
            <a:r>
              <a:rPr sz="1200" spc="-10" dirty="0">
                <a:latin typeface="Calibri"/>
                <a:cs typeface="Calibri"/>
              </a:rPr>
              <a:t>are in this </a:t>
            </a:r>
            <a:r>
              <a:rPr sz="1200" dirty="0">
                <a:latin typeface="Calibri"/>
                <a:cs typeface="Calibri"/>
              </a:rPr>
              <a:t>sense </a:t>
            </a:r>
            <a:r>
              <a:rPr sz="1200" spc="-5" dirty="0">
                <a:latin typeface="Calibri"/>
                <a:cs typeface="Calibri"/>
              </a:rPr>
              <a:t>very closely related and form an integrated part of  entrepreneurship.</a:t>
            </a:r>
            <a:endParaRPr sz="1200">
              <a:latin typeface="Calibri"/>
              <a:cs typeface="Calibri"/>
            </a:endParaRPr>
          </a:p>
          <a:p>
            <a:pPr marL="12700" marR="84455">
              <a:lnSpc>
                <a:spcPct val="101699"/>
              </a:lnSpc>
              <a:spcBef>
                <a:spcPts val="1005"/>
              </a:spcBef>
            </a:pPr>
            <a:r>
              <a:rPr sz="1200" spc="-5" dirty="0">
                <a:latin typeface="Calibri"/>
                <a:cs typeface="Calibri"/>
              </a:rPr>
              <a:t>Creativity is something open almost to anybody to learn how </a:t>
            </a:r>
            <a:r>
              <a:rPr sz="1200" dirty="0">
                <a:latin typeface="Calibri"/>
                <a:cs typeface="Calibri"/>
              </a:rPr>
              <a:t>to </a:t>
            </a:r>
            <a:r>
              <a:rPr sz="1200" spc="-5" dirty="0">
                <a:latin typeface="Calibri"/>
                <a:cs typeface="Calibri"/>
              </a:rPr>
              <a:t>develop. </a:t>
            </a:r>
            <a:r>
              <a:rPr sz="1200" spc="-10" dirty="0">
                <a:latin typeface="Calibri"/>
                <a:cs typeface="Calibri"/>
              </a:rPr>
              <a:t>It </a:t>
            </a:r>
            <a:r>
              <a:rPr sz="1200" spc="-5" dirty="0">
                <a:latin typeface="Calibri"/>
                <a:cs typeface="Calibri"/>
              </a:rPr>
              <a:t>concerns how to  </a:t>
            </a:r>
            <a:r>
              <a:rPr sz="1200" dirty="0">
                <a:latin typeface="Calibri"/>
                <a:cs typeface="Calibri"/>
              </a:rPr>
              <a:t>behave </a:t>
            </a:r>
            <a:r>
              <a:rPr sz="1200" spc="-5" dirty="0">
                <a:latin typeface="Calibri"/>
                <a:cs typeface="Calibri"/>
              </a:rPr>
              <a:t>and </a:t>
            </a:r>
            <a:r>
              <a:rPr sz="1200" dirty="0">
                <a:latin typeface="Calibri"/>
                <a:cs typeface="Calibri"/>
              </a:rPr>
              <a:t>to </a:t>
            </a:r>
            <a:r>
              <a:rPr sz="1200" spc="-5" dirty="0">
                <a:latin typeface="Calibri"/>
                <a:cs typeface="Calibri"/>
              </a:rPr>
              <a:t>work </a:t>
            </a:r>
            <a:r>
              <a:rPr sz="1200" spc="-10" dirty="0">
                <a:latin typeface="Calibri"/>
                <a:cs typeface="Calibri"/>
              </a:rPr>
              <a:t>in </a:t>
            </a:r>
            <a:r>
              <a:rPr sz="1200" spc="-5" dirty="0">
                <a:latin typeface="Calibri"/>
                <a:cs typeface="Calibri"/>
              </a:rPr>
              <a:t>different situations, and how </a:t>
            </a:r>
            <a:r>
              <a:rPr sz="1200" dirty="0">
                <a:latin typeface="Calibri"/>
                <a:cs typeface="Calibri"/>
              </a:rPr>
              <a:t>to </a:t>
            </a:r>
            <a:r>
              <a:rPr sz="1200" spc="-5" dirty="0">
                <a:latin typeface="Calibri"/>
                <a:cs typeface="Calibri"/>
              </a:rPr>
              <a:t>use </a:t>
            </a:r>
            <a:r>
              <a:rPr sz="1200" dirty="0">
                <a:latin typeface="Calibri"/>
                <a:cs typeface="Calibri"/>
              </a:rPr>
              <a:t>the </a:t>
            </a:r>
            <a:r>
              <a:rPr sz="1200" spc="-5" dirty="0">
                <a:latin typeface="Calibri"/>
                <a:cs typeface="Calibri"/>
              </a:rPr>
              <a:t>correct </a:t>
            </a:r>
            <a:r>
              <a:rPr sz="1200" spc="-10" dirty="0">
                <a:latin typeface="Calibri"/>
                <a:cs typeface="Calibri"/>
              </a:rPr>
              <a:t>part of </a:t>
            </a:r>
            <a:r>
              <a:rPr sz="1200" dirty="0">
                <a:latin typeface="Calibri"/>
                <a:cs typeface="Calibri"/>
              </a:rPr>
              <a:t>the </a:t>
            </a:r>
            <a:r>
              <a:rPr sz="1200" spc="-5" dirty="0">
                <a:latin typeface="Calibri"/>
                <a:cs typeface="Calibri"/>
              </a:rPr>
              <a:t>brain. This  is also </a:t>
            </a:r>
            <a:r>
              <a:rPr sz="1200" dirty="0">
                <a:latin typeface="Calibri"/>
                <a:cs typeface="Calibri"/>
              </a:rPr>
              <a:t>the </a:t>
            </a:r>
            <a:r>
              <a:rPr sz="1200" spc="-5" dirty="0">
                <a:latin typeface="Calibri"/>
                <a:cs typeface="Calibri"/>
              </a:rPr>
              <a:t>reason why all people </a:t>
            </a:r>
            <a:r>
              <a:rPr sz="1200" spc="-10" dirty="0">
                <a:latin typeface="Calibri"/>
                <a:cs typeface="Calibri"/>
              </a:rPr>
              <a:t>within </a:t>
            </a:r>
            <a:r>
              <a:rPr sz="1200" spc="-5" dirty="0">
                <a:latin typeface="Calibri"/>
                <a:cs typeface="Calibri"/>
              </a:rPr>
              <a:t>an organisation must be involved </a:t>
            </a:r>
            <a:r>
              <a:rPr sz="1200" spc="-10" dirty="0">
                <a:latin typeface="Calibri"/>
                <a:cs typeface="Calibri"/>
              </a:rPr>
              <a:t>in </a:t>
            </a:r>
            <a:r>
              <a:rPr sz="1200" spc="-5" dirty="0">
                <a:latin typeface="Calibri"/>
                <a:cs typeface="Calibri"/>
              </a:rPr>
              <a:t>and take part in  </a:t>
            </a:r>
            <a:r>
              <a:rPr sz="1200" dirty="0">
                <a:latin typeface="Calibri"/>
                <a:cs typeface="Calibri"/>
              </a:rPr>
              <a:t>the </a:t>
            </a:r>
            <a:r>
              <a:rPr sz="1200" spc="-5" dirty="0">
                <a:latin typeface="Calibri"/>
                <a:cs typeface="Calibri"/>
              </a:rPr>
              <a:t>development </a:t>
            </a:r>
            <a:r>
              <a:rPr sz="1200" spc="-10" dirty="0">
                <a:latin typeface="Calibri"/>
                <a:cs typeface="Calibri"/>
              </a:rPr>
              <a:t>of </a:t>
            </a:r>
            <a:r>
              <a:rPr sz="1200" spc="-5" dirty="0">
                <a:latin typeface="Calibri"/>
                <a:cs typeface="Calibri"/>
              </a:rPr>
              <a:t>new </a:t>
            </a:r>
            <a:r>
              <a:rPr sz="1200" dirty="0">
                <a:latin typeface="Calibri"/>
                <a:cs typeface="Calibri"/>
              </a:rPr>
              <a:t>ideas </a:t>
            </a:r>
            <a:r>
              <a:rPr sz="1200" spc="-5" dirty="0">
                <a:latin typeface="Calibri"/>
                <a:cs typeface="Calibri"/>
              </a:rPr>
              <a:t>and innovations. The entrepreneurs </a:t>
            </a:r>
            <a:r>
              <a:rPr sz="1200" spc="-10" dirty="0">
                <a:latin typeface="Calibri"/>
                <a:cs typeface="Calibri"/>
              </a:rPr>
              <a:t>are </a:t>
            </a:r>
            <a:r>
              <a:rPr sz="1200" spc="-5" dirty="0">
                <a:latin typeface="Calibri"/>
                <a:cs typeface="Calibri"/>
              </a:rPr>
              <a:t>special people in the  organisation that enhance and take care of the creativity within the organisation through  employees and </a:t>
            </a:r>
            <a:r>
              <a:rPr sz="1200" dirty="0">
                <a:latin typeface="Calibri"/>
                <a:cs typeface="Calibri"/>
              </a:rPr>
              <a:t>to </a:t>
            </a:r>
            <a:r>
              <a:rPr sz="1200" spc="-5" dirty="0">
                <a:latin typeface="Calibri"/>
                <a:cs typeface="Calibri"/>
              </a:rPr>
              <a:t>some extent also of</a:t>
            </a:r>
            <a:r>
              <a:rPr sz="1200" spc="10" dirty="0">
                <a:latin typeface="Calibri"/>
                <a:cs typeface="Calibri"/>
              </a:rPr>
              <a:t> </a:t>
            </a:r>
            <a:r>
              <a:rPr sz="1200" spc="-5" dirty="0">
                <a:latin typeface="Calibri"/>
                <a:cs typeface="Calibri"/>
              </a:rPr>
              <a:t>themselves.</a:t>
            </a:r>
            <a:endParaRPr sz="1200">
              <a:latin typeface="Calibri"/>
              <a:cs typeface="Calibri"/>
            </a:endParaRPr>
          </a:p>
          <a:p>
            <a:pPr marL="12700" marR="43180" algn="just">
              <a:lnSpc>
                <a:spcPct val="101699"/>
              </a:lnSpc>
              <a:spcBef>
                <a:spcPts val="1010"/>
              </a:spcBef>
            </a:pPr>
            <a:r>
              <a:rPr sz="1200" spc="-5" dirty="0">
                <a:latin typeface="Calibri"/>
                <a:cs typeface="Calibri"/>
              </a:rPr>
              <a:t>The entrepreneur </a:t>
            </a:r>
            <a:r>
              <a:rPr sz="1200" spc="-10" dirty="0">
                <a:latin typeface="Calibri"/>
                <a:cs typeface="Calibri"/>
              </a:rPr>
              <a:t>can </a:t>
            </a:r>
            <a:r>
              <a:rPr sz="1200" spc="-5" dirty="0">
                <a:latin typeface="Calibri"/>
                <a:cs typeface="Calibri"/>
              </a:rPr>
              <a:t>stimulate the creativity in many different ways in encouraging people,  </a:t>
            </a:r>
            <a:r>
              <a:rPr sz="1200" dirty="0">
                <a:latin typeface="Calibri"/>
                <a:cs typeface="Calibri"/>
              </a:rPr>
              <a:t>by </a:t>
            </a:r>
            <a:r>
              <a:rPr sz="1200" spc="-5" dirty="0">
                <a:latin typeface="Calibri"/>
                <a:cs typeface="Calibri"/>
              </a:rPr>
              <a:t>tolerating mistakes and giving support etc. but also in being </a:t>
            </a:r>
            <a:r>
              <a:rPr sz="1200" spc="-10" dirty="0">
                <a:latin typeface="Calibri"/>
                <a:cs typeface="Calibri"/>
              </a:rPr>
              <a:t>open </a:t>
            </a:r>
            <a:r>
              <a:rPr sz="1200" spc="-5" dirty="0">
                <a:latin typeface="Calibri"/>
                <a:cs typeface="Calibri"/>
              </a:rPr>
              <a:t>minded, recording </a:t>
            </a:r>
            <a:r>
              <a:rPr sz="1200" dirty="0">
                <a:latin typeface="Calibri"/>
                <a:cs typeface="Calibri"/>
              </a:rPr>
              <a:t>ideas  </a:t>
            </a:r>
            <a:r>
              <a:rPr sz="1200" spc="-5" dirty="0">
                <a:latin typeface="Calibri"/>
                <a:cs typeface="Calibri"/>
              </a:rPr>
              <a:t>etc.</a:t>
            </a:r>
            <a:endParaRPr sz="1200">
              <a:latin typeface="Calibri"/>
              <a:cs typeface="Calibri"/>
            </a:endParaRPr>
          </a:p>
          <a:p>
            <a:pPr marL="12700">
              <a:lnSpc>
                <a:spcPct val="100000"/>
              </a:lnSpc>
              <a:spcBef>
                <a:spcPts val="1030"/>
              </a:spcBef>
            </a:pPr>
            <a:r>
              <a:rPr sz="1200" b="1" spc="-5" dirty="0">
                <a:latin typeface="Calibri"/>
                <a:cs typeface="Calibri"/>
              </a:rPr>
              <a:t>10.1.2 Strategic</a:t>
            </a:r>
            <a:r>
              <a:rPr sz="1200" b="1" spc="15" dirty="0">
                <a:latin typeface="Calibri"/>
                <a:cs typeface="Calibri"/>
              </a:rPr>
              <a:t> </a:t>
            </a:r>
            <a:r>
              <a:rPr sz="1200" b="1" spc="-5" dirty="0">
                <a:latin typeface="Calibri"/>
                <a:cs typeface="Calibri"/>
              </a:rPr>
              <a:t>management</a:t>
            </a:r>
            <a:endParaRPr sz="1200">
              <a:latin typeface="Calibri"/>
              <a:cs typeface="Calibri"/>
            </a:endParaRPr>
          </a:p>
          <a:p>
            <a:pPr marL="12700" marR="6985">
              <a:lnSpc>
                <a:spcPct val="101699"/>
              </a:lnSpc>
              <a:spcBef>
                <a:spcPts val="994"/>
              </a:spcBef>
            </a:pPr>
            <a:r>
              <a:rPr sz="1200" spc="-5" dirty="0">
                <a:latin typeface="Calibri"/>
                <a:cs typeface="Calibri"/>
              </a:rPr>
              <a:t>A strategic plan needs </a:t>
            </a:r>
            <a:r>
              <a:rPr sz="1200" dirty="0">
                <a:latin typeface="Calibri"/>
                <a:cs typeface="Calibri"/>
              </a:rPr>
              <a:t>to be </a:t>
            </a:r>
            <a:r>
              <a:rPr sz="1200" spc="-5" dirty="0">
                <a:latin typeface="Calibri"/>
                <a:cs typeface="Calibri"/>
              </a:rPr>
              <a:t>developed </a:t>
            </a:r>
            <a:r>
              <a:rPr sz="1200" dirty="0">
                <a:latin typeface="Calibri"/>
                <a:cs typeface="Calibri"/>
              </a:rPr>
              <a:t>to </a:t>
            </a:r>
            <a:r>
              <a:rPr sz="1200" spc="-5" dirty="0">
                <a:latin typeface="Calibri"/>
                <a:cs typeface="Calibri"/>
              </a:rPr>
              <a:t>show how </a:t>
            </a:r>
            <a:r>
              <a:rPr sz="1200" dirty="0">
                <a:latin typeface="Calibri"/>
                <a:cs typeface="Calibri"/>
              </a:rPr>
              <a:t>the new </a:t>
            </a:r>
            <a:r>
              <a:rPr sz="1200" spc="-5" dirty="0">
                <a:latin typeface="Calibri"/>
                <a:cs typeface="Calibri"/>
              </a:rPr>
              <a:t>innovation is secured to </a:t>
            </a:r>
            <a:r>
              <a:rPr sz="1200" dirty="0">
                <a:latin typeface="Calibri"/>
                <a:cs typeface="Calibri"/>
              </a:rPr>
              <a:t>be  </a:t>
            </a:r>
            <a:r>
              <a:rPr sz="1200" spc="-5" dirty="0">
                <a:latin typeface="Calibri"/>
                <a:cs typeface="Calibri"/>
              </a:rPr>
              <a:t>valuable on the market, and </a:t>
            </a:r>
            <a:r>
              <a:rPr sz="1200" dirty="0">
                <a:latin typeface="Calibri"/>
                <a:cs typeface="Calibri"/>
              </a:rPr>
              <a:t>to </a:t>
            </a:r>
            <a:r>
              <a:rPr sz="1200" spc="-5" dirty="0">
                <a:latin typeface="Calibri"/>
                <a:cs typeface="Calibri"/>
              </a:rPr>
              <a:t>recognize competition from others. It is essential </a:t>
            </a:r>
            <a:r>
              <a:rPr sz="1200" dirty="0">
                <a:latin typeface="Calibri"/>
                <a:cs typeface="Calibri"/>
              </a:rPr>
              <a:t>to </a:t>
            </a:r>
            <a:r>
              <a:rPr sz="1200" spc="-5" dirty="0">
                <a:latin typeface="Calibri"/>
                <a:cs typeface="Calibri"/>
              </a:rPr>
              <a:t>find out </a:t>
            </a:r>
            <a:r>
              <a:rPr sz="1200" spc="-10" dirty="0">
                <a:latin typeface="Calibri"/>
                <a:cs typeface="Calibri"/>
              </a:rPr>
              <a:t>if  </a:t>
            </a:r>
            <a:r>
              <a:rPr sz="1200" dirty="0">
                <a:latin typeface="Calibri"/>
                <a:cs typeface="Calibri"/>
              </a:rPr>
              <a:t>the new </a:t>
            </a:r>
            <a:r>
              <a:rPr sz="1200" spc="-5" dirty="0">
                <a:latin typeface="Calibri"/>
                <a:cs typeface="Calibri"/>
              </a:rPr>
              <a:t>innovation could create a competitive advantage </a:t>
            </a:r>
            <a:r>
              <a:rPr sz="1200" spc="-10" dirty="0">
                <a:latin typeface="Calibri"/>
                <a:cs typeface="Calibri"/>
              </a:rPr>
              <a:t>on </a:t>
            </a:r>
            <a:r>
              <a:rPr sz="1200" dirty="0">
                <a:latin typeface="Calibri"/>
                <a:cs typeface="Calibri"/>
              </a:rPr>
              <a:t>the </a:t>
            </a:r>
            <a:r>
              <a:rPr sz="1200" spc="-5" dirty="0">
                <a:latin typeface="Calibri"/>
                <a:cs typeface="Calibri"/>
              </a:rPr>
              <a:t>market, otherwise </a:t>
            </a:r>
            <a:r>
              <a:rPr sz="1200" spc="-10" dirty="0">
                <a:latin typeface="Calibri"/>
                <a:cs typeface="Calibri"/>
              </a:rPr>
              <a:t>it </a:t>
            </a:r>
            <a:r>
              <a:rPr sz="1200" spc="-5" dirty="0">
                <a:latin typeface="Calibri"/>
                <a:cs typeface="Calibri"/>
              </a:rPr>
              <a:t>will not  </a:t>
            </a:r>
            <a:r>
              <a:rPr sz="1200" dirty="0">
                <a:latin typeface="Calibri"/>
                <a:cs typeface="Calibri"/>
              </a:rPr>
              <a:t>be </a:t>
            </a:r>
            <a:r>
              <a:rPr sz="1200" spc="-5" dirty="0">
                <a:latin typeface="Calibri"/>
                <a:cs typeface="Calibri"/>
              </a:rPr>
              <a:t>worthwhile </a:t>
            </a:r>
            <a:r>
              <a:rPr sz="1200" dirty="0">
                <a:latin typeface="Calibri"/>
                <a:cs typeface="Calibri"/>
              </a:rPr>
              <a:t>to </a:t>
            </a:r>
            <a:r>
              <a:rPr sz="1200" spc="-5" dirty="0">
                <a:latin typeface="Calibri"/>
                <a:cs typeface="Calibri"/>
              </a:rPr>
              <a:t>continue even </a:t>
            </a:r>
            <a:r>
              <a:rPr sz="1200" spc="-10" dirty="0">
                <a:latin typeface="Calibri"/>
                <a:cs typeface="Calibri"/>
              </a:rPr>
              <a:t>you </a:t>
            </a:r>
            <a:r>
              <a:rPr sz="1200" spc="-5" dirty="0">
                <a:latin typeface="Calibri"/>
                <a:cs typeface="Calibri"/>
              </a:rPr>
              <a:t>possess </a:t>
            </a:r>
            <a:r>
              <a:rPr sz="1200" spc="-10" dirty="0">
                <a:latin typeface="Calibri"/>
                <a:cs typeface="Calibri"/>
              </a:rPr>
              <a:t>of </a:t>
            </a:r>
            <a:r>
              <a:rPr sz="1200" spc="-5" dirty="0">
                <a:latin typeface="Calibri"/>
                <a:cs typeface="Calibri"/>
              </a:rPr>
              <a:t>the “best innovation” ever</a:t>
            </a:r>
            <a:r>
              <a:rPr sz="1200" spc="100" dirty="0">
                <a:latin typeface="Calibri"/>
                <a:cs typeface="Calibri"/>
              </a:rPr>
              <a:t> </a:t>
            </a:r>
            <a:r>
              <a:rPr sz="1200" dirty="0">
                <a:latin typeface="Calibri"/>
                <a:cs typeface="Calibri"/>
              </a:rPr>
              <a:t>made.</a:t>
            </a:r>
            <a:endParaRPr sz="1200">
              <a:latin typeface="Calibri"/>
              <a:cs typeface="Calibri"/>
            </a:endParaRPr>
          </a:p>
          <a:p>
            <a:pPr marL="12700" marR="109855" algn="just">
              <a:lnSpc>
                <a:spcPct val="101699"/>
              </a:lnSpc>
              <a:spcBef>
                <a:spcPts val="994"/>
              </a:spcBef>
            </a:pPr>
            <a:r>
              <a:rPr sz="1200" spc="-5" dirty="0">
                <a:latin typeface="Calibri"/>
                <a:cs typeface="Calibri"/>
              </a:rPr>
              <a:t>The process of the strategic planning needs </a:t>
            </a:r>
            <a:r>
              <a:rPr sz="1200" dirty="0">
                <a:latin typeface="Calibri"/>
                <a:cs typeface="Calibri"/>
              </a:rPr>
              <a:t>to be made </a:t>
            </a:r>
            <a:r>
              <a:rPr sz="1200" spc="-10" dirty="0">
                <a:latin typeface="Calibri"/>
                <a:cs typeface="Calibri"/>
              </a:rPr>
              <a:t>in </a:t>
            </a:r>
            <a:r>
              <a:rPr sz="1200" spc="-5" dirty="0">
                <a:latin typeface="Calibri"/>
                <a:cs typeface="Calibri"/>
              </a:rPr>
              <a:t>different steps. The strategic plan  should be quite short and easy </a:t>
            </a:r>
            <a:r>
              <a:rPr sz="1200" dirty="0">
                <a:latin typeface="Calibri"/>
                <a:cs typeface="Calibri"/>
              </a:rPr>
              <a:t>to </a:t>
            </a:r>
            <a:r>
              <a:rPr sz="1200" spc="-5" dirty="0">
                <a:latin typeface="Calibri"/>
                <a:cs typeface="Calibri"/>
              </a:rPr>
              <a:t>understand and </a:t>
            </a:r>
            <a:r>
              <a:rPr sz="1200" dirty="0">
                <a:latin typeface="Calibri"/>
                <a:cs typeface="Calibri"/>
              </a:rPr>
              <a:t>needs </a:t>
            </a:r>
            <a:r>
              <a:rPr sz="1200" spc="-5" dirty="0">
                <a:latin typeface="Calibri"/>
                <a:cs typeface="Calibri"/>
              </a:rPr>
              <a:t>employee</a:t>
            </a:r>
            <a:r>
              <a:rPr sz="1200" spc="75" dirty="0">
                <a:latin typeface="Calibri"/>
                <a:cs typeface="Calibri"/>
              </a:rPr>
              <a:t> </a:t>
            </a:r>
            <a:r>
              <a:rPr sz="1200" spc="-5" dirty="0">
                <a:latin typeface="Calibri"/>
                <a:cs typeface="Calibri"/>
              </a:rPr>
              <a:t>involvement.</a:t>
            </a:r>
            <a:endParaRPr sz="1200">
              <a:latin typeface="Calibri"/>
              <a:cs typeface="Calibri"/>
            </a:endParaRPr>
          </a:p>
        </p:txBody>
      </p:sp>
      <p:sp>
        <p:nvSpPr>
          <p:cNvPr id="6" name="object 6"/>
          <p:cNvSpPr/>
          <p:nvPr/>
        </p:nvSpPr>
        <p:spPr>
          <a:xfrm>
            <a:off x="923222" y="2786659"/>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13698" y="8789196"/>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7" y="8608491"/>
            <a:ext cx="5859145" cy="1350645"/>
          </a:xfrm>
          <a:prstGeom prst="rect">
            <a:avLst/>
          </a:prstGeom>
        </p:spPr>
        <p:txBody>
          <a:bodyPr vert="horz" wrap="square" lIns="0" tIns="9525" rIns="0" bIns="0" rtlCol="0">
            <a:spAutoFit/>
          </a:bodyPr>
          <a:lstStyle/>
          <a:p>
            <a:pPr marL="12700" marR="5080" indent="654685" algn="just">
              <a:lnSpc>
                <a:spcPct val="101699"/>
              </a:lnSpc>
              <a:spcBef>
                <a:spcPts val="75"/>
              </a:spcBef>
            </a:pPr>
            <a:r>
              <a:rPr sz="1200" spc="-5" dirty="0">
                <a:latin typeface="Calibri"/>
                <a:cs typeface="Calibri"/>
              </a:rPr>
              <a:t>Just reflect </a:t>
            </a:r>
            <a:r>
              <a:rPr sz="1200" dirty="0">
                <a:latin typeface="Calibri"/>
                <a:cs typeface="Calibri"/>
              </a:rPr>
              <a:t>for </a:t>
            </a:r>
            <a:r>
              <a:rPr sz="1200" spc="-5" dirty="0">
                <a:latin typeface="Calibri"/>
                <a:cs typeface="Calibri"/>
              </a:rPr>
              <a:t>a moment </a:t>
            </a:r>
            <a:r>
              <a:rPr sz="1200" dirty="0">
                <a:latin typeface="Calibri"/>
                <a:cs typeface="Calibri"/>
              </a:rPr>
              <a:t>to </a:t>
            </a:r>
            <a:r>
              <a:rPr sz="1200" spc="-5" dirty="0">
                <a:latin typeface="Calibri"/>
                <a:cs typeface="Calibri"/>
              </a:rPr>
              <a:t>identify the greatest innovations </a:t>
            </a:r>
            <a:r>
              <a:rPr sz="1200" spc="-10" dirty="0">
                <a:latin typeface="Calibri"/>
                <a:cs typeface="Calibri"/>
              </a:rPr>
              <a:t>of </a:t>
            </a:r>
            <a:r>
              <a:rPr sz="1200" spc="-5" dirty="0">
                <a:latin typeface="Calibri"/>
                <a:cs typeface="Calibri"/>
              </a:rPr>
              <a:t>the last century.  What is </a:t>
            </a:r>
            <a:r>
              <a:rPr sz="1200" spc="-10" dirty="0">
                <a:latin typeface="Calibri"/>
                <a:cs typeface="Calibri"/>
              </a:rPr>
              <a:t>on </a:t>
            </a:r>
            <a:r>
              <a:rPr sz="1200" spc="-5" dirty="0">
                <a:latin typeface="Calibri"/>
                <a:cs typeface="Calibri"/>
              </a:rPr>
              <a:t>your list of suggestions? What </a:t>
            </a:r>
            <a:r>
              <a:rPr sz="1200" dirty="0">
                <a:latin typeface="Calibri"/>
                <a:cs typeface="Calibri"/>
              </a:rPr>
              <a:t>led </a:t>
            </a:r>
            <a:r>
              <a:rPr sz="1200" spc="-10" dirty="0">
                <a:latin typeface="Calibri"/>
                <a:cs typeface="Calibri"/>
              </a:rPr>
              <a:t>you </a:t>
            </a:r>
            <a:r>
              <a:rPr sz="1200" dirty="0">
                <a:latin typeface="Calibri"/>
                <a:cs typeface="Calibri"/>
              </a:rPr>
              <a:t>to </a:t>
            </a:r>
            <a:r>
              <a:rPr sz="1200" spc="-5" dirty="0">
                <a:latin typeface="Calibri"/>
                <a:cs typeface="Calibri"/>
              </a:rPr>
              <a:t>put forward those particulars  innovations? What do </a:t>
            </a:r>
            <a:r>
              <a:rPr sz="1200" spc="-10" dirty="0">
                <a:latin typeface="Calibri"/>
                <a:cs typeface="Calibri"/>
              </a:rPr>
              <a:t>you </a:t>
            </a:r>
            <a:r>
              <a:rPr sz="1200" spc="-5" dirty="0">
                <a:latin typeface="Calibri"/>
                <a:cs typeface="Calibri"/>
              </a:rPr>
              <a:t>feel makes them particularly</a:t>
            </a:r>
            <a:r>
              <a:rPr sz="1200" spc="55" dirty="0">
                <a:latin typeface="Calibri"/>
                <a:cs typeface="Calibri"/>
              </a:rPr>
              <a:t> </a:t>
            </a:r>
            <a:r>
              <a:rPr sz="1200" spc="-5" dirty="0">
                <a:latin typeface="Calibri"/>
                <a:cs typeface="Calibri"/>
              </a:rPr>
              <a:t>innovative?</a:t>
            </a:r>
            <a:endParaRPr sz="1200">
              <a:latin typeface="Calibri"/>
              <a:cs typeface="Calibri"/>
            </a:endParaRPr>
          </a:p>
          <a:p>
            <a:pPr marL="12700">
              <a:lnSpc>
                <a:spcPct val="100000"/>
              </a:lnSpc>
              <a:spcBef>
                <a:spcPts val="1030"/>
              </a:spcBef>
            </a:pPr>
            <a:r>
              <a:rPr sz="1200" spc="-5" dirty="0">
                <a:latin typeface="Calibri"/>
                <a:cs typeface="Calibri"/>
              </a:rPr>
              <a:t>Click</a:t>
            </a:r>
            <a:r>
              <a:rPr sz="1200" spc="105" dirty="0">
                <a:latin typeface="Calibri"/>
                <a:cs typeface="Calibri"/>
              </a:rPr>
              <a:t> </a:t>
            </a:r>
            <a:r>
              <a:rPr sz="1200" spc="-5" dirty="0">
                <a:latin typeface="Calibri"/>
                <a:cs typeface="Calibri"/>
              </a:rPr>
              <a:t>on</a:t>
            </a:r>
            <a:r>
              <a:rPr sz="1200" spc="120" dirty="0">
                <a:latin typeface="Calibri"/>
                <a:cs typeface="Calibri"/>
              </a:rPr>
              <a:t> </a:t>
            </a:r>
            <a:r>
              <a:rPr sz="1200" dirty="0">
                <a:latin typeface="Calibri"/>
                <a:cs typeface="Calibri"/>
              </a:rPr>
              <a:t>the</a:t>
            </a:r>
            <a:r>
              <a:rPr sz="1200" spc="120" dirty="0">
                <a:latin typeface="Calibri"/>
                <a:cs typeface="Calibri"/>
              </a:rPr>
              <a:t> </a:t>
            </a:r>
            <a:r>
              <a:rPr sz="1200" spc="-5" dirty="0">
                <a:latin typeface="Calibri"/>
                <a:cs typeface="Calibri"/>
              </a:rPr>
              <a:t>link</a:t>
            </a:r>
            <a:r>
              <a:rPr sz="1200" spc="110" dirty="0">
                <a:latin typeface="Calibri"/>
                <a:cs typeface="Calibri"/>
              </a:rPr>
              <a:t> </a:t>
            </a:r>
            <a:r>
              <a:rPr sz="1200" dirty="0">
                <a:latin typeface="Calibri"/>
                <a:cs typeface="Calibri"/>
              </a:rPr>
              <a:t>below</a:t>
            </a:r>
            <a:r>
              <a:rPr sz="1200" spc="110" dirty="0">
                <a:latin typeface="Calibri"/>
                <a:cs typeface="Calibri"/>
              </a:rPr>
              <a:t> </a:t>
            </a:r>
            <a:r>
              <a:rPr sz="1200" dirty="0">
                <a:latin typeface="Calibri"/>
                <a:cs typeface="Calibri"/>
              </a:rPr>
              <a:t>to</a:t>
            </a:r>
            <a:r>
              <a:rPr sz="1200" spc="120" dirty="0">
                <a:latin typeface="Calibri"/>
                <a:cs typeface="Calibri"/>
              </a:rPr>
              <a:t> </a:t>
            </a:r>
            <a:r>
              <a:rPr sz="1200" spc="-5" dirty="0">
                <a:latin typeface="Calibri"/>
                <a:cs typeface="Calibri"/>
              </a:rPr>
              <a:t>read</a:t>
            </a:r>
            <a:r>
              <a:rPr sz="1200" spc="120" dirty="0">
                <a:latin typeface="Calibri"/>
                <a:cs typeface="Calibri"/>
              </a:rPr>
              <a:t> </a:t>
            </a:r>
            <a:r>
              <a:rPr sz="1200" spc="-5" dirty="0">
                <a:latin typeface="Calibri"/>
                <a:cs typeface="Calibri"/>
              </a:rPr>
              <a:t>a</a:t>
            </a:r>
            <a:r>
              <a:rPr sz="1200" spc="120" dirty="0">
                <a:latin typeface="Calibri"/>
                <a:cs typeface="Calibri"/>
              </a:rPr>
              <a:t> </a:t>
            </a:r>
            <a:r>
              <a:rPr sz="1200" dirty="0">
                <a:latin typeface="Calibri"/>
                <a:cs typeface="Calibri"/>
              </a:rPr>
              <a:t>few</a:t>
            </a:r>
            <a:r>
              <a:rPr sz="1200" spc="110" dirty="0">
                <a:latin typeface="Calibri"/>
                <a:cs typeface="Calibri"/>
              </a:rPr>
              <a:t> </a:t>
            </a:r>
            <a:r>
              <a:rPr sz="1200" spc="-5" dirty="0">
                <a:latin typeface="Calibri"/>
                <a:cs typeface="Calibri"/>
              </a:rPr>
              <a:t>quotes</a:t>
            </a:r>
            <a:r>
              <a:rPr sz="1200" spc="114" dirty="0">
                <a:latin typeface="Calibri"/>
                <a:cs typeface="Calibri"/>
              </a:rPr>
              <a:t> </a:t>
            </a:r>
            <a:r>
              <a:rPr sz="1200" spc="-5" dirty="0">
                <a:latin typeface="Calibri"/>
                <a:cs typeface="Calibri"/>
              </a:rPr>
              <a:t>which</a:t>
            </a:r>
            <a:r>
              <a:rPr sz="1200" spc="130" dirty="0">
                <a:latin typeface="Calibri"/>
                <a:cs typeface="Calibri"/>
              </a:rPr>
              <a:t> </a:t>
            </a:r>
            <a:r>
              <a:rPr sz="1200" spc="-5" dirty="0">
                <a:latin typeface="Calibri"/>
                <a:cs typeface="Calibri"/>
              </a:rPr>
              <a:t>might</a:t>
            </a:r>
            <a:r>
              <a:rPr sz="1200" spc="125" dirty="0">
                <a:latin typeface="Calibri"/>
                <a:cs typeface="Calibri"/>
              </a:rPr>
              <a:t> </a:t>
            </a:r>
            <a:r>
              <a:rPr sz="1200" spc="-5" dirty="0">
                <a:latin typeface="Calibri"/>
                <a:cs typeface="Calibri"/>
              </a:rPr>
              <a:t>help</a:t>
            </a:r>
            <a:r>
              <a:rPr sz="1200" spc="120" dirty="0">
                <a:latin typeface="Calibri"/>
                <a:cs typeface="Calibri"/>
              </a:rPr>
              <a:t> </a:t>
            </a:r>
            <a:r>
              <a:rPr sz="1200" dirty="0">
                <a:latin typeface="Calibri"/>
                <a:cs typeface="Calibri"/>
              </a:rPr>
              <a:t>us</a:t>
            </a:r>
            <a:r>
              <a:rPr sz="1200" spc="114" dirty="0">
                <a:latin typeface="Calibri"/>
                <a:cs typeface="Calibri"/>
              </a:rPr>
              <a:t> </a:t>
            </a:r>
            <a:r>
              <a:rPr sz="1200" spc="-5" dirty="0">
                <a:latin typeface="Calibri"/>
                <a:cs typeface="Calibri"/>
              </a:rPr>
              <a:t>decide</a:t>
            </a:r>
            <a:r>
              <a:rPr sz="1200" spc="110" dirty="0">
                <a:latin typeface="Calibri"/>
                <a:cs typeface="Calibri"/>
              </a:rPr>
              <a:t> </a:t>
            </a:r>
            <a:r>
              <a:rPr sz="1200" spc="-5" dirty="0">
                <a:latin typeface="Calibri"/>
                <a:cs typeface="Calibri"/>
              </a:rPr>
              <a:t>what</a:t>
            </a:r>
            <a:r>
              <a:rPr sz="1200" spc="125" dirty="0">
                <a:latin typeface="Calibri"/>
                <a:cs typeface="Calibri"/>
              </a:rPr>
              <a:t> </a:t>
            </a:r>
            <a:r>
              <a:rPr sz="1200" spc="-5" dirty="0">
                <a:latin typeface="Calibri"/>
                <a:cs typeface="Calibri"/>
              </a:rPr>
              <a:t>we</a:t>
            </a:r>
            <a:r>
              <a:rPr sz="1200" spc="120" dirty="0">
                <a:latin typeface="Calibri"/>
                <a:cs typeface="Calibri"/>
              </a:rPr>
              <a:t> </a:t>
            </a:r>
            <a:r>
              <a:rPr sz="1200" spc="-5" dirty="0">
                <a:latin typeface="Calibri"/>
                <a:cs typeface="Calibri"/>
              </a:rPr>
              <a:t>mean</a:t>
            </a:r>
            <a:r>
              <a:rPr sz="1200" spc="120" dirty="0">
                <a:latin typeface="Calibri"/>
                <a:cs typeface="Calibri"/>
              </a:rPr>
              <a:t> </a:t>
            </a:r>
            <a:r>
              <a:rPr sz="1200" dirty="0">
                <a:latin typeface="Calibri"/>
                <a:cs typeface="Calibri"/>
              </a:rPr>
              <a:t>by</a:t>
            </a:r>
            <a:endParaRPr sz="1200">
              <a:latin typeface="Calibri"/>
              <a:cs typeface="Calibri"/>
            </a:endParaRPr>
          </a:p>
          <a:p>
            <a:pPr>
              <a:lnSpc>
                <a:spcPct val="100000"/>
              </a:lnSpc>
            </a:pPr>
            <a:endParaRPr sz="1200">
              <a:latin typeface="Calibri"/>
              <a:cs typeface="Calibri"/>
            </a:endParaRPr>
          </a:p>
          <a:p>
            <a:pPr marR="167640" algn="r">
              <a:lnSpc>
                <a:spcPct val="100000"/>
              </a:lnSpc>
              <a:spcBef>
                <a:spcPts val="930"/>
              </a:spcBef>
            </a:pPr>
            <a:r>
              <a:rPr sz="1000" b="1" spc="-5" dirty="0">
                <a:latin typeface="Calibri"/>
                <a:cs typeface="Calibri"/>
              </a:rPr>
              <a:t>13</a:t>
            </a:r>
            <a:endParaRPr sz="1000">
              <a:latin typeface="Calibri"/>
              <a:cs typeface="Calibri"/>
            </a:endParaRPr>
          </a:p>
        </p:txBody>
      </p:sp>
      <p:sp>
        <p:nvSpPr>
          <p:cNvPr id="3" name="object 3"/>
          <p:cNvSpPr txBox="1"/>
          <p:nvPr/>
        </p:nvSpPr>
        <p:spPr>
          <a:xfrm>
            <a:off x="816792" y="570066"/>
            <a:ext cx="5859145" cy="3717925"/>
          </a:xfrm>
          <a:prstGeom prst="rect">
            <a:avLst/>
          </a:prstGeom>
        </p:spPr>
        <p:txBody>
          <a:bodyPr vert="horz" wrap="square" lIns="0" tIns="12065" rIns="0" bIns="0" rtlCol="0">
            <a:spAutoFit/>
          </a:bodyPr>
          <a:lstStyle/>
          <a:p>
            <a:pPr marR="2667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300">
              <a:latin typeface="Calibri"/>
              <a:cs typeface="Calibri"/>
            </a:endParaRPr>
          </a:p>
          <a:p>
            <a:pPr marL="160020" indent="-147955">
              <a:lnSpc>
                <a:spcPct val="100000"/>
              </a:lnSpc>
              <a:buAutoNum type="arabicPlain"/>
              <a:tabLst>
                <a:tab pos="160655" algn="l"/>
              </a:tabLst>
            </a:pPr>
            <a:r>
              <a:rPr sz="1600" b="1" spc="-5" dirty="0">
                <a:latin typeface="Calibri"/>
                <a:cs typeface="Calibri"/>
              </a:rPr>
              <a:t>BASIC </a:t>
            </a:r>
            <a:r>
              <a:rPr sz="1600" b="1" spc="-10" dirty="0">
                <a:latin typeface="Calibri"/>
                <a:cs typeface="Calibri"/>
              </a:rPr>
              <a:t>ON</a:t>
            </a:r>
            <a:r>
              <a:rPr sz="1600" b="1" spc="10" dirty="0">
                <a:latin typeface="Calibri"/>
                <a:cs typeface="Calibri"/>
              </a:rPr>
              <a:t> </a:t>
            </a:r>
            <a:r>
              <a:rPr sz="1600" b="1" spc="-5" dirty="0">
                <a:latin typeface="Calibri"/>
                <a:cs typeface="Calibri"/>
              </a:rPr>
              <a:t>INNOVATION</a:t>
            </a:r>
            <a:endParaRPr sz="1600">
              <a:latin typeface="Calibri"/>
              <a:cs typeface="Calibri"/>
            </a:endParaRPr>
          </a:p>
          <a:p>
            <a:pPr marL="12700" marR="180975">
              <a:lnSpc>
                <a:spcPct val="101699"/>
              </a:lnSpc>
              <a:spcBef>
                <a:spcPts val="1025"/>
              </a:spcBef>
            </a:pPr>
            <a:r>
              <a:rPr sz="1200" i="1" spc="-5" dirty="0">
                <a:latin typeface="Calibri"/>
                <a:cs typeface="Calibri"/>
              </a:rPr>
              <a:t>Yannis Kalivas, Fanianna Gkofa, Christos Rakovitis, Aleksander Tonkov, Velizar Petrov, </a:t>
            </a:r>
            <a:r>
              <a:rPr sz="1200" i="1" spc="-10" dirty="0">
                <a:latin typeface="Calibri"/>
                <a:cs typeface="Calibri"/>
              </a:rPr>
              <a:t>Borut  </a:t>
            </a:r>
            <a:r>
              <a:rPr sz="1200" i="1" spc="-5" dirty="0">
                <a:latin typeface="Calibri"/>
                <a:cs typeface="Calibri"/>
              </a:rPr>
              <a:t>Likar</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279400" lvl="1" indent="-267335">
              <a:lnSpc>
                <a:spcPct val="100000"/>
              </a:lnSpc>
              <a:buAutoNum type="arabicPeriod"/>
              <a:tabLst>
                <a:tab pos="280035"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objectives</a:t>
            </a:r>
            <a:endParaRPr sz="1400">
              <a:latin typeface="Calibri"/>
              <a:cs typeface="Calibri"/>
            </a:endParaRPr>
          </a:p>
          <a:p>
            <a:pPr marL="12700">
              <a:lnSpc>
                <a:spcPct val="100000"/>
              </a:lnSpc>
              <a:spcBef>
                <a:spcPts val="840"/>
              </a:spcBef>
            </a:pPr>
            <a:r>
              <a:rPr sz="1200" spc="-5" dirty="0">
                <a:latin typeface="Calibri"/>
                <a:cs typeface="Calibri"/>
              </a:rPr>
              <a:t>The </a:t>
            </a:r>
            <a:r>
              <a:rPr sz="1200" spc="-10" dirty="0">
                <a:latin typeface="Calibri"/>
                <a:cs typeface="Calibri"/>
              </a:rPr>
              <a:t>aims </a:t>
            </a:r>
            <a:r>
              <a:rPr sz="1200" spc="-5" dirty="0">
                <a:latin typeface="Calibri"/>
                <a:cs typeface="Calibri"/>
              </a:rPr>
              <a:t>and objectives of </a:t>
            </a:r>
            <a:r>
              <a:rPr sz="1200" dirty="0">
                <a:latin typeface="Calibri"/>
                <a:cs typeface="Calibri"/>
              </a:rPr>
              <a:t>the </a:t>
            </a:r>
            <a:r>
              <a:rPr sz="1200" spc="-5" dirty="0">
                <a:latin typeface="Calibri"/>
                <a:cs typeface="Calibri"/>
              </a:rPr>
              <a:t>module are as</a:t>
            </a:r>
            <a:r>
              <a:rPr sz="1200" spc="15" dirty="0">
                <a:latin typeface="Calibri"/>
                <a:cs typeface="Calibri"/>
              </a:rPr>
              <a:t> </a:t>
            </a:r>
            <a:r>
              <a:rPr sz="1200" spc="-5" dirty="0">
                <a:latin typeface="Calibri"/>
                <a:cs typeface="Calibri"/>
              </a:rPr>
              <a:t>follows:</a:t>
            </a:r>
            <a:endParaRPr sz="1200">
              <a:latin typeface="Calibri"/>
              <a:cs typeface="Calibri"/>
            </a:endParaRPr>
          </a:p>
          <a:p>
            <a:pPr marL="12700" marR="5080">
              <a:lnSpc>
                <a:spcPct val="101699"/>
              </a:lnSpc>
              <a:spcBef>
                <a:spcPts val="560"/>
              </a:spcBef>
              <a:buFont typeface="Symbol"/>
              <a:buChar char=""/>
              <a:tabLst>
                <a:tab pos="240665" algn="l"/>
                <a:tab pos="241300" algn="l"/>
              </a:tabLst>
            </a:pPr>
            <a:r>
              <a:rPr sz="1200" dirty="0">
                <a:latin typeface="Calibri"/>
                <a:cs typeface="Calibri"/>
              </a:rPr>
              <a:t>to </a:t>
            </a:r>
            <a:r>
              <a:rPr sz="1200" spc="-5" dirty="0">
                <a:latin typeface="Calibri"/>
                <a:cs typeface="Calibri"/>
              </a:rPr>
              <a:t>build on the education and experience that </a:t>
            </a:r>
            <a:r>
              <a:rPr sz="1200" spc="-10" dirty="0">
                <a:latin typeface="Calibri"/>
                <a:cs typeface="Calibri"/>
              </a:rPr>
              <a:t>each </a:t>
            </a:r>
            <a:r>
              <a:rPr sz="1200" spc="-5" dirty="0">
                <a:latin typeface="Calibri"/>
                <a:cs typeface="Calibri"/>
              </a:rPr>
              <a:t>manager in </a:t>
            </a:r>
            <a:r>
              <a:rPr sz="1200" dirty="0">
                <a:latin typeface="Calibri"/>
                <a:cs typeface="Calibri"/>
              </a:rPr>
              <a:t>the </a:t>
            </a:r>
            <a:r>
              <a:rPr sz="1200" spc="-5" dirty="0">
                <a:latin typeface="Calibri"/>
                <a:cs typeface="Calibri"/>
              </a:rPr>
              <a:t>forest sector already  possesses</a:t>
            </a:r>
            <a:endParaRPr sz="1200">
              <a:latin typeface="Calibri"/>
              <a:cs typeface="Calibri"/>
            </a:endParaRPr>
          </a:p>
          <a:p>
            <a:pPr marL="12700" marR="6350">
              <a:lnSpc>
                <a:spcPct val="101699"/>
              </a:lnSpc>
              <a:spcBef>
                <a:spcPts val="60"/>
              </a:spcBef>
              <a:buFont typeface="Symbol"/>
              <a:buChar char=""/>
              <a:tabLst>
                <a:tab pos="240665" algn="l"/>
                <a:tab pos="241300" algn="l"/>
              </a:tabLst>
            </a:pPr>
            <a:r>
              <a:rPr sz="1200" dirty="0">
                <a:latin typeface="Calibri"/>
                <a:cs typeface="Calibri"/>
              </a:rPr>
              <a:t>to </a:t>
            </a:r>
            <a:r>
              <a:rPr sz="1200" spc="-5" dirty="0">
                <a:latin typeface="Calibri"/>
                <a:cs typeface="Calibri"/>
              </a:rPr>
              <a:t>enable managers to manage innovation processes with </a:t>
            </a:r>
            <a:r>
              <a:rPr sz="1200" dirty="0">
                <a:latin typeface="Calibri"/>
                <a:cs typeface="Calibri"/>
              </a:rPr>
              <a:t>greater </a:t>
            </a:r>
            <a:r>
              <a:rPr sz="1200" spc="-5" dirty="0">
                <a:latin typeface="Calibri"/>
                <a:cs typeface="Calibri"/>
              </a:rPr>
              <a:t>understanding in the  forest</a:t>
            </a:r>
            <a:r>
              <a:rPr sz="1200" spc="5" dirty="0">
                <a:latin typeface="Calibri"/>
                <a:cs typeface="Calibri"/>
              </a:rPr>
              <a:t> </a:t>
            </a:r>
            <a:r>
              <a:rPr sz="1200" spc="-5" dirty="0">
                <a:latin typeface="Calibri"/>
                <a:cs typeface="Calibri"/>
              </a:rPr>
              <a:t>sector</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to help </a:t>
            </a:r>
            <a:r>
              <a:rPr sz="1200" spc="-5" dirty="0">
                <a:latin typeface="Calibri"/>
                <a:cs typeface="Calibri"/>
              </a:rPr>
              <a:t>managers </a:t>
            </a:r>
            <a:r>
              <a:rPr sz="1200" dirty="0">
                <a:latin typeface="Calibri"/>
                <a:cs typeface="Calibri"/>
              </a:rPr>
              <a:t>to </a:t>
            </a:r>
            <a:r>
              <a:rPr sz="1200" spc="-5" dirty="0">
                <a:latin typeface="Calibri"/>
                <a:cs typeface="Calibri"/>
              </a:rPr>
              <a:t>appreciate the breath and complexity of</a:t>
            </a:r>
            <a:r>
              <a:rPr sz="1200" spc="20" dirty="0">
                <a:latin typeface="Calibri"/>
                <a:cs typeface="Calibri"/>
              </a:rPr>
              <a:t> </a:t>
            </a:r>
            <a:r>
              <a:rPr sz="1200" spc="-5" dirty="0">
                <a:latin typeface="Calibri"/>
                <a:cs typeface="Calibri"/>
              </a:rPr>
              <a:t>innovations</a:t>
            </a:r>
            <a:endParaRPr sz="1200">
              <a:latin typeface="Calibri"/>
              <a:cs typeface="Calibri"/>
            </a:endParaRPr>
          </a:p>
          <a:p>
            <a:pPr marL="12700" marR="5080">
              <a:lnSpc>
                <a:spcPct val="101699"/>
              </a:lnSpc>
              <a:spcBef>
                <a:spcPts val="70"/>
              </a:spcBef>
              <a:buFont typeface="Symbol"/>
              <a:buChar char=""/>
              <a:tabLst>
                <a:tab pos="240665" algn="l"/>
                <a:tab pos="241300" algn="l"/>
              </a:tabLst>
            </a:pPr>
            <a:r>
              <a:rPr sz="1200" dirty="0">
                <a:latin typeface="Calibri"/>
                <a:cs typeface="Calibri"/>
              </a:rPr>
              <a:t>to </a:t>
            </a:r>
            <a:r>
              <a:rPr sz="1200" spc="-5" dirty="0">
                <a:latin typeface="Calibri"/>
                <a:cs typeface="Calibri"/>
              </a:rPr>
              <a:t>develop managerial skills </a:t>
            </a:r>
            <a:r>
              <a:rPr sz="1200" dirty="0">
                <a:latin typeface="Calibri"/>
                <a:cs typeface="Calibri"/>
              </a:rPr>
              <a:t>that </a:t>
            </a:r>
            <a:r>
              <a:rPr sz="1200" spc="-5" dirty="0">
                <a:latin typeface="Calibri"/>
                <a:cs typeface="Calibri"/>
              </a:rPr>
              <a:t>will enable managers </a:t>
            </a:r>
            <a:r>
              <a:rPr sz="1200" dirty="0">
                <a:latin typeface="Calibri"/>
                <a:cs typeface="Calibri"/>
              </a:rPr>
              <a:t>to </a:t>
            </a:r>
            <a:r>
              <a:rPr sz="1200" spc="-5" dirty="0">
                <a:latin typeface="Calibri"/>
                <a:cs typeface="Calibri"/>
              </a:rPr>
              <a:t>achieve success in </a:t>
            </a:r>
            <a:r>
              <a:rPr sz="1200" dirty="0">
                <a:latin typeface="Calibri"/>
                <a:cs typeface="Calibri"/>
              </a:rPr>
              <a:t>the </a:t>
            </a:r>
            <a:r>
              <a:rPr sz="1200" spc="-5" dirty="0">
                <a:latin typeface="Calibri"/>
                <a:cs typeface="Calibri"/>
              </a:rPr>
              <a:t>field of  innovation management in the forest</a:t>
            </a:r>
            <a:r>
              <a:rPr sz="1200" spc="30" dirty="0">
                <a:latin typeface="Calibri"/>
                <a:cs typeface="Calibri"/>
              </a:rPr>
              <a:t> </a:t>
            </a:r>
            <a:r>
              <a:rPr sz="1200" spc="-5" dirty="0">
                <a:latin typeface="Calibri"/>
                <a:cs typeface="Calibri"/>
              </a:rPr>
              <a:t>sector</a:t>
            </a:r>
            <a:endParaRPr sz="1200">
              <a:latin typeface="Calibri"/>
              <a:cs typeface="Calibri"/>
            </a:endParaRPr>
          </a:p>
        </p:txBody>
      </p:sp>
      <p:sp>
        <p:nvSpPr>
          <p:cNvPr id="4" name="object 4"/>
          <p:cNvSpPr txBox="1"/>
          <p:nvPr/>
        </p:nvSpPr>
        <p:spPr>
          <a:xfrm>
            <a:off x="816790" y="4260891"/>
            <a:ext cx="5858510" cy="415925"/>
          </a:xfrm>
          <a:prstGeom prst="rect">
            <a:avLst/>
          </a:prstGeom>
        </p:spPr>
        <p:txBody>
          <a:bodyPr vert="horz" wrap="square" lIns="0" tIns="24765" rIns="0" bIns="0" rtlCol="0">
            <a:spAutoFit/>
          </a:bodyPr>
          <a:lstStyle/>
          <a:p>
            <a:pPr marL="240665" indent="-228600">
              <a:lnSpc>
                <a:spcPct val="100000"/>
              </a:lnSpc>
              <a:spcBef>
                <a:spcPts val="195"/>
              </a:spcBef>
              <a:buFont typeface="Symbol"/>
              <a:buChar char=""/>
              <a:tabLst>
                <a:tab pos="240665" algn="l"/>
                <a:tab pos="241300" algn="l"/>
              </a:tabLst>
            </a:pPr>
            <a:r>
              <a:rPr sz="1200" dirty="0">
                <a:latin typeface="Calibri"/>
                <a:cs typeface="Calibri"/>
              </a:rPr>
              <a:t>to </a:t>
            </a:r>
            <a:r>
              <a:rPr sz="1200" spc="-5" dirty="0">
                <a:latin typeface="Calibri"/>
                <a:cs typeface="Calibri"/>
              </a:rPr>
              <a:t>enable managers </a:t>
            </a:r>
            <a:r>
              <a:rPr sz="1200" dirty="0">
                <a:latin typeface="Calibri"/>
                <a:cs typeface="Calibri"/>
              </a:rPr>
              <a:t>to </a:t>
            </a:r>
            <a:r>
              <a:rPr sz="1200" spc="-5" dirty="0">
                <a:latin typeface="Calibri"/>
                <a:cs typeface="Calibri"/>
              </a:rPr>
              <a:t>evaluate and plan innovations </a:t>
            </a:r>
            <a:r>
              <a:rPr sz="1200" spc="-10" dirty="0">
                <a:latin typeface="Calibri"/>
                <a:cs typeface="Calibri"/>
              </a:rPr>
              <a:t>in </a:t>
            </a:r>
            <a:r>
              <a:rPr sz="1200" spc="-5" dirty="0">
                <a:latin typeface="Calibri"/>
                <a:cs typeface="Calibri"/>
              </a:rPr>
              <a:t>the forest</a:t>
            </a:r>
            <a:r>
              <a:rPr sz="1200" spc="65" dirty="0">
                <a:latin typeface="Calibri"/>
                <a:cs typeface="Calibri"/>
              </a:rPr>
              <a:t> </a:t>
            </a:r>
            <a:r>
              <a:rPr sz="1200" spc="-5" dirty="0">
                <a:latin typeface="Calibri"/>
                <a:cs typeface="Calibri"/>
              </a:rPr>
              <a:t>sector</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to </a:t>
            </a:r>
            <a:r>
              <a:rPr sz="1200" spc="-5" dirty="0">
                <a:latin typeface="Calibri"/>
                <a:cs typeface="Calibri"/>
              </a:rPr>
              <a:t>allow individuals </a:t>
            </a:r>
            <a:r>
              <a:rPr sz="1200" spc="-10" dirty="0">
                <a:latin typeface="Calibri"/>
                <a:cs typeface="Calibri"/>
              </a:rPr>
              <a:t>who </a:t>
            </a:r>
            <a:r>
              <a:rPr sz="1200" spc="-5" dirty="0">
                <a:latin typeface="Calibri"/>
                <a:cs typeface="Calibri"/>
              </a:rPr>
              <a:t>are involved in innovations to contribute more </a:t>
            </a:r>
            <a:r>
              <a:rPr sz="1200" dirty="0">
                <a:latin typeface="Calibri"/>
                <a:cs typeface="Calibri"/>
              </a:rPr>
              <a:t>fully to</a:t>
            </a:r>
            <a:r>
              <a:rPr sz="1200" spc="20" dirty="0">
                <a:latin typeface="Calibri"/>
                <a:cs typeface="Calibri"/>
              </a:rPr>
              <a:t> </a:t>
            </a:r>
            <a:r>
              <a:rPr sz="1200" spc="-5" dirty="0">
                <a:latin typeface="Calibri"/>
                <a:cs typeface="Calibri"/>
              </a:rPr>
              <a:t>their</a:t>
            </a:r>
            <a:endParaRPr sz="1200">
              <a:latin typeface="Calibri"/>
              <a:cs typeface="Calibri"/>
            </a:endParaRPr>
          </a:p>
        </p:txBody>
      </p:sp>
      <p:sp>
        <p:nvSpPr>
          <p:cNvPr id="5" name="object 5"/>
          <p:cNvSpPr txBox="1"/>
          <p:nvPr/>
        </p:nvSpPr>
        <p:spPr>
          <a:xfrm>
            <a:off x="816787" y="4587010"/>
            <a:ext cx="2404745" cy="525780"/>
          </a:xfrm>
          <a:prstGeom prst="rect">
            <a:avLst/>
          </a:prstGeom>
        </p:spPr>
        <p:txBody>
          <a:bodyPr vert="horz" wrap="square" lIns="0" tIns="79375" rIns="0" bIns="0" rtlCol="0">
            <a:spAutoFit/>
          </a:bodyPr>
          <a:lstStyle/>
          <a:p>
            <a:pPr marL="12700">
              <a:lnSpc>
                <a:spcPct val="100000"/>
              </a:lnSpc>
              <a:spcBef>
                <a:spcPts val="625"/>
              </a:spcBef>
            </a:pPr>
            <a:r>
              <a:rPr sz="1200" spc="-5" dirty="0">
                <a:latin typeface="Calibri"/>
                <a:cs typeface="Calibri"/>
              </a:rPr>
              <a:t>satisfactory outcomes</a:t>
            </a:r>
            <a:endParaRPr sz="1200">
              <a:latin typeface="Calibri"/>
              <a:cs typeface="Calibri"/>
            </a:endParaRPr>
          </a:p>
          <a:p>
            <a:pPr marL="12700">
              <a:lnSpc>
                <a:spcPct val="100000"/>
              </a:lnSpc>
              <a:spcBef>
                <a:spcPts val="530"/>
              </a:spcBef>
            </a:pPr>
            <a:r>
              <a:rPr sz="1200" dirty="0">
                <a:latin typeface="Calibri"/>
                <a:cs typeface="Calibri"/>
              </a:rPr>
              <a:t>After </a:t>
            </a:r>
            <a:r>
              <a:rPr sz="1200" spc="-5" dirty="0">
                <a:latin typeface="Calibri"/>
                <a:cs typeface="Calibri"/>
              </a:rPr>
              <a:t>reading this module, you</a:t>
            </a:r>
            <a:r>
              <a:rPr sz="1200" spc="-10" dirty="0">
                <a:latin typeface="Calibri"/>
                <a:cs typeface="Calibri"/>
              </a:rPr>
              <a:t> </a:t>
            </a:r>
            <a:r>
              <a:rPr sz="1200" spc="-5" dirty="0">
                <a:latin typeface="Calibri"/>
                <a:cs typeface="Calibri"/>
              </a:rPr>
              <a:t>should:</a:t>
            </a:r>
            <a:endParaRPr sz="1200">
              <a:latin typeface="Calibri"/>
              <a:cs typeface="Calibri"/>
            </a:endParaRPr>
          </a:p>
        </p:txBody>
      </p:sp>
      <p:sp>
        <p:nvSpPr>
          <p:cNvPr id="6" name="object 6"/>
          <p:cNvSpPr txBox="1"/>
          <p:nvPr/>
        </p:nvSpPr>
        <p:spPr>
          <a:xfrm>
            <a:off x="816782" y="5150841"/>
            <a:ext cx="5859780" cy="2917825"/>
          </a:xfrm>
          <a:prstGeom prst="rect">
            <a:avLst/>
          </a:prstGeom>
        </p:spPr>
        <p:txBody>
          <a:bodyPr vert="horz" wrap="square" lIns="0" tIns="22860" rIns="0" bIns="0" rtlCol="0">
            <a:spAutoFit/>
          </a:bodyPr>
          <a:lstStyle/>
          <a:p>
            <a:pPr marL="240665" indent="-228600">
              <a:lnSpc>
                <a:spcPct val="100000"/>
              </a:lnSpc>
              <a:spcBef>
                <a:spcPts val="180"/>
              </a:spcBef>
              <a:buFont typeface="Symbol"/>
              <a:buChar char=""/>
              <a:tabLst>
                <a:tab pos="240665" algn="l"/>
                <a:tab pos="241300" algn="l"/>
              </a:tabLst>
            </a:pPr>
            <a:r>
              <a:rPr sz="1200" spc="-5" dirty="0">
                <a:latin typeface="Calibri"/>
                <a:cs typeface="Calibri"/>
              </a:rPr>
              <a:t>Have a better understanding </a:t>
            </a:r>
            <a:r>
              <a:rPr sz="1200" dirty="0">
                <a:latin typeface="Calibri"/>
                <a:cs typeface="Calibri"/>
              </a:rPr>
              <a:t>pf </a:t>
            </a:r>
            <a:r>
              <a:rPr sz="1200" spc="-5" dirty="0">
                <a:latin typeface="Calibri"/>
                <a:cs typeface="Calibri"/>
              </a:rPr>
              <a:t>the impact of the innovation </a:t>
            </a:r>
            <a:r>
              <a:rPr sz="1200" spc="-10" dirty="0">
                <a:latin typeface="Calibri"/>
                <a:cs typeface="Calibri"/>
              </a:rPr>
              <a:t>on </a:t>
            </a:r>
            <a:r>
              <a:rPr sz="1200" spc="-5" dirty="0">
                <a:latin typeface="Calibri"/>
                <a:cs typeface="Calibri"/>
              </a:rPr>
              <a:t>your</a:t>
            </a:r>
            <a:r>
              <a:rPr sz="1200" spc="100" dirty="0">
                <a:latin typeface="Calibri"/>
                <a:cs typeface="Calibri"/>
              </a:rPr>
              <a:t> </a:t>
            </a:r>
            <a:r>
              <a:rPr sz="1200" spc="-5" dirty="0">
                <a:latin typeface="Calibri"/>
                <a:cs typeface="Calibri"/>
              </a:rPr>
              <a:t>company</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Appreciate the complexity of defining</a:t>
            </a:r>
            <a:r>
              <a:rPr sz="1200" spc="25" dirty="0">
                <a:latin typeface="Calibri"/>
                <a:cs typeface="Calibri"/>
              </a:rPr>
              <a:t> </a:t>
            </a:r>
            <a:r>
              <a:rPr sz="1200" spc="-5" dirty="0">
                <a:latin typeface="Calibri"/>
                <a:cs typeface="Calibri"/>
              </a:rPr>
              <a:t>innovation</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Understand the different </a:t>
            </a:r>
            <a:r>
              <a:rPr sz="1200" dirty="0">
                <a:latin typeface="Calibri"/>
                <a:cs typeface="Calibri"/>
              </a:rPr>
              <a:t>types </a:t>
            </a:r>
            <a:r>
              <a:rPr sz="1200" spc="-5" dirty="0">
                <a:latin typeface="Calibri"/>
                <a:cs typeface="Calibri"/>
              </a:rPr>
              <a:t>of innovation and </a:t>
            </a:r>
            <a:r>
              <a:rPr sz="1200" dirty="0">
                <a:latin typeface="Calibri"/>
                <a:cs typeface="Calibri"/>
              </a:rPr>
              <a:t>how to </a:t>
            </a:r>
            <a:r>
              <a:rPr sz="1200" spc="-5" dirty="0">
                <a:latin typeface="Calibri"/>
                <a:cs typeface="Calibri"/>
              </a:rPr>
              <a:t>recognize</a:t>
            </a:r>
            <a:r>
              <a:rPr sz="1200" spc="10" dirty="0">
                <a:latin typeface="Calibri"/>
                <a:cs typeface="Calibri"/>
              </a:rPr>
              <a:t> </a:t>
            </a:r>
            <a:r>
              <a:rPr sz="1200" spc="-5" dirty="0">
                <a:latin typeface="Calibri"/>
                <a:cs typeface="Calibri"/>
              </a:rPr>
              <a:t>them</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Appreciate many </a:t>
            </a:r>
            <a:r>
              <a:rPr sz="1200" spc="-10" dirty="0">
                <a:latin typeface="Calibri"/>
                <a:cs typeface="Calibri"/>
              </a:rPr>
              <a:t>of </a:t>
            </a:r>
            <a:r>
              <a:rPr sz="1200" spc="-5" dirty="0">
                <a:latin typeface="Calibri"/>
                <a:cs typeface="Calibri"/>
              </a:rPr>
              <a:t>the characteristics </a:t>
            </a:r>
            <a:r>
              <a:rPr sz="1200" spc="-10" dirty="0">
                <a:latin typeface="Calibri"/>
                <a:cs typeface="Calibri"/>
              </a:rPr>
              <a:t>of</a:t>
            </a:r>
            <a:r>
              <a:rPr sz="1200" spc="50" dirty="0">
                <a:latin typeface="Calibri"/>
                <a:cs typeface="Calibri"/>
              </a:rPr>
              <a:t> </a:t>
            </a:r>
            <a:r>
              <a:rPr sz="1200" spc="-5" dirty="0">
                <a:latin typeface="Calibri"/>
                <a:cs typeface="Calibri"/>
              </a:rPr>
              <a:t>innovation</a:t>
            </a:r>
            <a:endParaRPr sz="1200" dirty="0">
              <a:latin typeface="Calibri"/>
              <a:cs typeface="Calibri"/>
            </a:endParaRPr>
          </a:p>
          <a:p>
            <a:pPr>
              <a:lnSpc>
                <a:spcPct val="100000"/>
              </a:lnSpc>
            </a:pPr>
            <a:endParaRPr sz="1500" dirty="0">
              <a:latin typeface="Calibri"/>
              <a:cs typeface="Calibri"/>
            </a:endParaRPr>
          </a:p>
          <a:p>
            <a:pPr>
              <a:lnSpc>
                <a:spcPct val="100000"/>
              </a:lnSpc>
              <a:spcBef>
                <a:spcPts val="25"/>
              </a:spcBef>
            </a:pPr>
            <a:endParaRPr sz="1500" dirty="0">
              <a:latin typeface="Calibri"/>
              <a:cs typeface="Calibri"/>
            </a:endParaRPr>
          </a:p>
          <a:p>
            <a:pPr marL="279400" lvl="1" indent="-267335" algn="just">
              <a:lnSpc>
                <a:spcPct val="100000"/>
              </a:lnSpc>
              <a:buAutoNum type="arabicPeriod" startAt="2"/>
              <a:tabLst>
                <a:tab pos="280035" algn="l"/>
              </a:tabLst>
            </a:pPr>
            <a:r>
              <a:rPr sz="1400" b="1" spc="-5" dirty="0">
                <a:latin typeface="Calibri"/>
                <a:cs typeface="Calibri"/>
              </a:rPr>
              <a:t>Introduction</a:t>
            </a:r>
            <a:endParaRPr sz="1400" dirty="0">
              <a:latin typeface="Calibri"/>
              <a:cs typeface="Calibri"/>
            </a:endParaRPr>
          </a:p>
          <a:p>
            <a:pPr marL="12700" marR="5080" algn="just">
              <a:lnSpc>
                <a:spcPct val="101699"/>
              </a:lnSpc>
              <a:spcBef>
                <a:spcPts val="815"/>
              </a:spcBef>
            </a:pPr>
            <a:r>
              <a:rPr sz="1200" spc="-5" dirty="0">
                <a:latin typeface="Calibri"/>
                <a:cs typeface="Calibri"/>
              </a:rPr>
              <a:t>This module seeks to introduce participants </a:t>
            </a:r>
            <a:r>
              <a:rPr sz="1200" dirty="0">
                <a:latin typeface="Calibri"/>
                <a:cs typeface="Calibri"/>
              </a:rPr>
              <a:t>to </a:t>
            </a:r>
            <a:r>
              <a:rPr sz="1200" spc="-5" dirty="0">
                <a:latin typeface="Calibri"/>
                <a:cs typeface="Calibri"/>
              </a:rPr>
              <a:t>the </a:t>
            </a:r>
            <a:r>
              <a:rPr sz="1200" dirty="0">
                <a:latin typeface="Calibri"/>
                <a:cs typeface="Calibri"/>
              </a:rPr>
              <a:t>issues </a:t>
            </a:r>
            <a:r>
              <a:rPr sz="1200" spc="-5" dirty="0">
                <a:latin typeface="Calibri"/>
                <a:cs typeface="Calibri"/>
              </a:rPr>
              <a:t>that affect managers and owners of  </a:t>
            </a:r>
            <a:r>
              <a:rPr sz="1200" dirty="0">
                <a:latin typeface="Calibri"/>
                <a:cs typeface="Calibri"/>
              </a:rPr>
              <a:t>the </a:t>
            </a:r>
            <a:r>
              <a:rPr sz="1200" spc="-5" dirty="0">
                <a:latin typeface="Calibri"/>
                <a:cs typeface="Calibri"/>
              </a:rPr>
              <a:t>enterprises in </a:t>
            </a:r>
            <a:r>
              <a:rPr sz="1200" dirty="0">
                <a:latin typeface="Calibri"/>
                <a:cs typeface="Calibri"/>
              </a:rPr>
              <a:t>the </a:t>
            </a:r>
            <a:r>
              <a:rPr sz="1200" spc="-5" dirty="0">
                <a:latin typeface="Calibri"/>
                <a:cs typeface="Calibri"/>
              </a:rPr>
              <a:t>Forest sector when they are attempting </a:t>
            </a:r>
            <a:r>
              <a:rPr sz="1200" dirty="0">
                <a:latin typeface="Calibri"/>
                <a:cs typeface="Calibri"/>
              </a:rPr>
              <a:t>to </a:t>
            </a:r>
            <a:r>
              <a:rPr sz="1200" spc="-5" dirty="0">
                <a:latin typeface="Calibri"/>
                <a:cs typeface="Calibri"/>
              </a:rPr>
              <a:t>undertake an innovation.  </a:t>
            </a:r>
            <a:r>
              <a:rPr sz="1200" dirty="0">
                <a:latin typeface="Calibri"/>
                <a:cs typeface="Calibri"/>
              </a:rPr>
              <a:t>Many </a:t>
            </a:r>
            <a:r>
              <a:rPr sz="1200" spc="-5" dirty="0">
                <a:latin typeface="Calibri"/>
                <a:cs typeface="Calibri"/>
              </a:rPr>
              <a:t>management theorists suggest that innovation </a:t>
            </a:r>
            <a:r>
              <a:rPr sz="1200" dirty="0">
                <a:latin typeface="Calibri"/>
                <a:cs typeface="Calibri"/>
              </a:rPr>
              <a:t>equates to </a:t>
            </a:r>
            <a:r>
              <a:rPr sz="1200" spc="-5" dirty="0">
                <a:latin typeface="Calibri"/>
                <a:cs typeface="Calibri"/>
              </a:rPr>
              <a:t>the everyday running of </a:t>
            </a:r>
            <a:r>
              <a:rPr sz="1200" spc="-10" dirty="0">
                <a:latin typeface="Calibri"/>
                <a:cs typeface="Calibri"/>
              </a:rPr>
              <a:t>an  </a:t>
            </a:r>
            <a:r>
              <a:rPr sz="1200" spc="-5" dirty="0">
                <a:latin typeface="Calibri"/>
                <a:cs typeface="Calibri"/>
              </a:rPr>
              <a:t>organization. The management </a:t>
            </a:r>
            <a:r>
              <a:rPr sz="1200" spc="-10" dirty="0">
                <a:latin typeface="Calibri"/>
                <a:cs typeface="Calibri"/>
              </a:rPr>
              <a:t>of </a:t>
            </a:r>
            <a:r>
              <a:rPr sz="1200" spc="-5" dirty="0">
                <a:latin typeface="Calibri"/>
                <a:cs typeface="Calibri"/>
              </a:rPr>
              <a:t>innovation should </a:t>
            </a:r>
            <a:r>
              <a:rPr sz="1200" spc="5" dirty="0">
                <a:latin typeface="Calibri"/>
                <a:cs typeface="Calibri"/>
              </a:rPr>
              <a:t>be </a:t>
            </a:r>
            <a:r>
              <a:rPr sz="1200" spc="-5" dirty="0">
                <a:latin typeface="Calibri"/>
                <a:cs typeface="Calibri"/>
              </a:rPr>
              <a:t>seen as commonplace rather than a  special function and all organizations should </a:t>
            </a:r>
            <a:r>
              <a:rPr sz="1200" dirty="0">
                <a:latin typeface="Calibri"/>
                <a:cs typeface="Calibri"/>
              </a:rPr>
              <a:t>be </a:t>
            </a:r>
            <a:r>
              <a:rPr sz="1200" spc="-5" dirty="0">
                <a:latin typeface="Calibri"/>
                <a:cs typeface="Calibri"/>
              </a:rPr>
              <a:t>credited with a need </a:t>
            </a:r>
            <a:r>
              <a:rPr sz="1200" dirty="0">
                <a:latin typeface="Calibri"/>
                <a:cs typeface="Calibri"/>
              </a:rPr>
              <a:t>to </a:t>
            </a:r>
            <a:r>
              <a:rPr sz="1200" spc="-5" dirty="0">
                <a:latin typeface="Calibri"/>
                <a:cs typeface="Calibri"/>
              </a:rPr>
              <a:t>behave</a:t>
            </a:r>
            <a:r>
              <a:rPr sz="1200" spc="140" dirty="0">
                <a:latin typeface="Calibri"/>
                <a:cs typeface="Calibri"/>
              </a:rPr>
              <a:t> </a:t>
            </a:r>
            <a:r>
              <a:rPr sz="1200" spc="-5" dirty="0">
                <a:latin typeface="Calibri"/>
                <a:cs typeface="Calibri"/>
              </a:rPr>
              <a:t>innovatively.</a:t>
            </a:r>
            <a:endParaRPr sz="1200" dirty="0">
              <a:latin typeface="Calibri"/>
              <a:cs typeface="Calibri"/>
            </a:endParaRPr>
          </a:p>
          <a:p>
            <a:pPr>
              <a:lnSpc>
                <a:spcPct val="100000"/>
              </a:lnSpc>
              <a:spcBef>
                <a:spcPts val="15"/>
              </a:spcBef>
            </a:pPr>
            <a:endParaRPr sz="1400" dirty="0">
              <a:latin typeface="Calibri"/>
              <a:cs typeface="Calibri"/>
            </a:endParaRPr>
          </a:p>
          <a:p>
            <a:pPr marL="361315" lvl="2" indent="-349250" algn="just">
              <a:lnSpc>
                <a:spcPct val="100000"/>
              </a:lnSpc>
              <a:buAutoNum type="arabicPeriod"/>
              <a:tabLst>
                <a:tab pos="361950" algn="l"/>
              </a:tabLst>
            </a:pPr>
            <a:r>
              <a:rPr sz="1200" b="1" spc="-5" dirty="0">
                <a:latin typeface="Calibri"/>
                <a:cs typeface="Calibri"/>
              </a:rPr>
              <a:t>What </a:t>
            </a:r>
            <a:r>
              <a:rPr sz="1200" b="1" spc="-10" dirty="0">
                <a:latin typeface="Calibri"/>
                <a:cs typeface="Calibri"/>
              </a:rPr>
              <a:t>do </a:t>
            </a:r>
            <a:r>
              <a:rPr sz="1200" b="1" dirty="0">
                <a:latin typeface="Calibri"/>
                <a:cs typeface="Calibri"/>
              </a:rPr>
              <a:t>we </a:t>
            </a:r>
            <a:r>
              <a:rPr sz="1200" b="1" spc="-10" dirty="0">
                <a:latin typeface="Calibri"/>
                <a:cs typeface="Calibri"/>
              </a:rPr>
              <a:t>mean </a:t>
            </a:r>
            <a:r>
              <a:rPr sz="1200" b="1" dirty="0">
                <a:latin typeface="Calibri"/>
                <a:cs typeface="Calibri"/>
              </a:rPr>
              <a:t>by</a:t>
            </a:r>
            <a:r>
              <a:rPr sz="1200" b="1" spc="35" dirty="0">
                <a:latin typeface="Calibri"/>
                <a:cs typeface="Calibri"/>
              </a:rPr>
              <a:t> </a:t>
            </a:r>
            <a:r>
              <a:rPr sz="1200" b="1" spc="-5" dirty="0">
                <a:latin typeface="Calibri"/>
                <a:cs typeface="Calibri"/>
              </a:rPr>
              <a:t>innovation?</a:t>
            </a:r>
            <a:endParaRPr sz="1200" dirty="0">
              <a:latin typeface="Calibri"/>
              <a:cs typeface="Calibri"/>
            </a:endParaRPr>
          </a:p>
        </p:txBody>
      </p:sp>
      <p:sp>
        <p:nvSpPr>
          <p:cNvPr id="7" name="object 7"/>
          <p:cNvSpPr/>
          <p:nvPr/>
        </p:nvSpPr>
        <p:spPr>
          <a:xfrm>
            <a:off x="913698" y="8252790"/>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07" y="3317612"/>
            <a:ext cx="5851525" cy="6641465"/>
          </a:xfrm>
          <a:prstGeom prst="rect">
            <a:avLst/>
          </a:prstGeom>
        </p:spPr>
        <p:txBody>
          <a:bodyPr vert="horz" wrap="square" lIns="0" tIns="9525" rIns="0" bIns="0" rtlCol="0">
            <a:spAutoFit/>
          </a:bodyPr>
          <a:lstStyle/>
          <a:p>
            <a:pPr marL="12700" marR="337820">
              <a:lnSpc>
                <a:spcPct val="101699"/>
              </a:lnSpc>
              <a:spcBef>
                <a:spcPts val="75"/>
              </a:spcBef>
            </a:pPr>
            <a:r>
              <a:rPr sz="1200" spc="-5" dirty="0">
                <a:latin typeface="Calibri"/>
                <a:cs typeface="Calibri"/>
              </a:rPr>
              <a:t>The strategic planning should not </a:t>
            </a:r>
            <a:r>
              <a:rPr sz="1200" dirty="0">
                <a:latin typeface="Calibri"/>
                <a:cs typeface="Calibri"/>
              </a:rPr>
              <a:t>be </a:t>
            </a:r>
            <a:r>
              <a:rPr sz="1200" spc="-5" dirty="0">
                <a:latin typeface="Calibri"/>
                <a:cs typeface="Calibri"/>
              </a:rPr>
              <a:t>seen as a one short process but more as an ongoing  process where the responsibility lies </a:t>
            </a:r>
            <a:r>
              <a:rPr sz="1200" spc="-10" dirty="0">
                <a:latin typeface="Calibri"/>
                <a:cs typeface="Calibri"/>
              </a:rPr>
              <a:t>on </a:t>
            </a:r>
            <a:r>
              <a:rPr sz="1200" spc="-5" dirty="0">
                <a:latin typeface="Calibri"/>
                <a:cs typeface="Calibri"/>
              </a:rPr>
              <a:t>the entrepreneur within the</a:t>
            </a:r>
            <a:r>
              <a:rPr sz="1200" spc="110" dirty="0">
                <a:latin typeface="Calibri"/>
                <a:cs typeface="Calibri"/>
              </a:rPr>
              <a:t> </a:t>
            </a:r>
            <a:r>
              <a:rPr sz="1200" spc="-5" dirty="0">
                <a:latin typeface="Calibri"/>
                <a:cs typeface="Calibri"/>
              </a:rPr>
              <a:t>organisation.</a:t>
            </a:r>
            <a:endParaRPr sz="1200">
              <a:latin typeface="Calibri"/>
              <a:cs typeface="Calibri"/>
            </a:endParaRPr>
          </a:p>
          <a:p>
            <a:pPr marL="439420" lvl="2" indent="-427355">
              <a:lnSpc>
                <a:spcPct val="100000"/>
              </a:lnSpc>
              <a:spcBef>
                <a:spcPts val="1030"/>
              </a:spcBef>
              <a:buAutoNum type="arabicPeriod" startAt="3"/>
              <a:tabLst>
                <a:tab pos="440055" algn="l"/>
              </a:tabLst>
            </a:pPr>
            <a:r>
              <a:rPr sz="1200" b="1" spc="-5" dirty="0">
                <a:latin typeface="Calibri"/>
                <a:cs typeface="Calibri"/>
              </a:rPr>
              <a:t>Marketing, business and financial</a:t>
            </a:r>
            <a:r>
              <a:rPr sz="1200" b="1" spc="40" dirty="0">
                <a:latin typeface="Calibri"/>
                <a:cs typeface="Calibri"/>
              </a:rPr>
              <a:t> </a:t>
            </a:r>
            <a:r>
              <a:rPr sz="1200" b="1" spc="-5" dirty="0">
                <a:latin typeface="Calibri"/>
                <a:cs typeface="Calibri"/>
              </a:rPr>
              <a:t>planning</a:t>
            </a:r>
            <a:endParaRPr sz="1200">
              <a:latin typeface="Calibri"/>
              <a:cs typeface="Calibri"/>
            </a:endParaRPr>
          </a:p>
          <a:p>
            <a:pPr marL="12700" marR="335915">
              <a:lnSpc>
                <a:spcPct val="101699"/>
              </a:lnSpc>
              <a:spcBef>
                <a:spcPts val="994"/>
              </a:spcBef>
            </a:pPr>
            <a:r>
              <a:rPr sz="1200" spc="-5" dirty="0">
                <a:latin typeface="Calibri"/>
                <a:cs typeface="Calibri"/>
              </a:rPr>
              <a:t>An important part of the business plan is the </a:t>
            </a:r>
            <a:r>
              <a:rPr sz="1200" i="1" spc="-5" dirty="0">
                <a:latin typeface="Calibri"/>
                <a:cs typeface="Calibri"/>
              </a:rPr>
              <a:t>marketing plan </a:t>
            </a:r>
            <a:r>
              <a:rPr sz="1200" dirty="0">
                <a:latin typeface="Calibri"/>
                <a:cs typeface="Calibri"/>
              </a:rPr>
              <a:t>that </a:t>
            </a:r>
            <a:r>
              <a:rPr sz="1200" spc="-5" dirty="0">
                <a:latin typeface="Calibri"/>
                <a:cs typeface="Calibri"/>
              </a:rPr>
              <a:t>actually focuses </a:t>
            </a:r>
            <a:r>
              <a:rPr sz="1200" spc="-10" dirty="0">
                <a:latin typeface="Calibri"/>
                <a:cs typeface="Calibri"/>
              </a:rPr>
              <a:t>on </a:t>
            </a:r>
            <a:r>
              <a:rPr sz="1200" spc="-5" dirty="0">
                <a:latin typeface="Calibri"/>
                <a:cs typeface="Calibri"/>
              </a:rPr>
              <a:t>the  expected customers and </a:t>
            </a:r>
            <a:r>
              <a:rPr sz="1200" dirty="0">
                <a:latin typeface="Calibri"/>
                <a:cs typeface="Calibri"/>
              </a:rPr>
              <a:t>their </a:t>
            </a:r>
            <a:r>
              <a:rPr sz="1200" spc="-5" dirty="0">
                <a:latin typeface="Calibri"/>
                <a:cs typeface="Calibri"/>
              </a:rPr>
              <a:t>needs and willingness </a:t>
            </a:r>
            <a:r>
              <a:rPr sz="1200" dirty="0">
                <a:latin typeface="Calibri"/>
                <a:cs typeface="Calibri"/>
              </a:rPr>
              <a:t>to </a:t>
            </a:r>
            <a:r>
              <a:rPr sz="1200" spc="-5" dirty="0">
                <a:latin typeface="Calibri"/>
                <a:cs typeface="Calibri"/>
              </a:rPr>
              <a:t>accept the product/service. The  marketing plan should be based </a:t>
            </a:r>
            <a:r>
              <a:rPr sz="1200" spc="-10" dirty="0">
                <a:latin typeface="Calibri"/>
                <a:cs typeface="Calibri"/>
              </a:rPr>
              <a:t>on </a:t>
            </a:r>
            <a:r>
              <a:rPr sz="1200" spc="-5" dirty="0">
                <a:latin typeface="Calibri"/>
                <a:cs typeface="Calibri"/>
              </a:rPr>
              <a:t>a market research to give a view </a:t>
            </a:r>
            <a:r>
              <a:rPr sz="1200" spc="-10" dirty="0">
                <a:latin typeface="Calibri"/>
                <a:cs typeface="Calibri"/>
              </a:rPr>
              <a:t>of </a:t>
            </a:r>
            <a:r>
              <a:rPr sz="1200" dirty="0">
                <a:latin typeface="Calibri"/>
                <a:cs typeface="Calibri"/>
              </a:rPr>
              <a:t>the </a:t>
            </a:r>
            <a:r>
              <a:rPr sz="1200" spc="-5" dirty="0">
                <a:latin typeface="Calibri"/>
                <a:cs typeface="Calibri"/>
              </a:rPr>
              <a:t>market of the  product/service</a:t>
            </a:r>
            <a:r>
              <a:rPr sz="1200" spc="5" dirty="0">
                <a:latin typeface="Calibri"/>
                <a:cs typeface="Calibri"/>
              </a:rPr>
              <a:t> </a:t>
            </a:r>
            <a:r>
              <a:rPr sz="1200" spc="-5" dirty="0">
                <a:latin typeface="Calibri"/>
                <a:cs typeface="Calibri"/>
              </a:rPr>
              <a:t>offered.</a:t>
            </a:r>
            <a:endParaRPr sz="1200">
              <a:latin typeface="Calibri"/>
              <a:cs typeface="Calibri"/>
            </a:endParaRPr>
          </a:p>
          <a:p>
            <a:pPr marL="12700" marR="26034">
              <a:lnSpc>
                <a:spcPct val="101699"/>
              </a:lnSpc>
              <a:spcBef>
                <a:spcPts val="994"/>
              </a:spcBef>
            </a:pPr>
            <a:r>
              <a:rPr sz="1200" spc="-5" dirty="0">
                <a:latin typeface="Calibri"/>
                <a:cs typeface="Calibri"/>
              </a:rPr>
              <a:t>The market research must not </a:t>
            </a:r>
            <a:r>
              <a:rPr sz="1200" dirty="0">
                <a:latin typeface="Calibri"/>
                <a:cs typeface="Calibri"/>
              </a:rPr>
              <a:t>be </a:t>
            </a:r>
            <a:r>
              <a:rPr sz="1200" spc="-5" dirty="0">
                <a:latin typeface="Calibri"/>
                <a:cs typeface="Calibri"/>
              </a:rPr>
              <a:t>complicated but </a:t>
            </a:r>
            <a:r>
              <a:rPr sz="1200" dirty="0">
                <a:latin typeface="Calibri"/>
                <a:cs typeface="Calibri"/>
              </a:rPr>
              <a:t>needs to </a:t>
            </a:r>
            <a:r>
              <a:rPr sz="1200" spc="-5" dirty="0">
                <a:latin typeface="Calibri"/>
                <a:cs typeface="Calibri"/>
              </a:rPr>
              <a:t>show what </a:t>
            </a:r>
            <a:r>
              <a:rPr sz="1200" spc="-10" dirty="0">
                <a:latin typeface="Calibri"/>
                <a:cs typeface="Calibri"/>
              </a:rPr>
              <a:t>you </a:t>
            </a:r>
            <a:r>
              <a:rPr sz="1200" spc="-5" dirty="0">
                <a:latin typeface="Calibri"/>
                <a:cs typeface="Calibri"/>
              </a:rPr>
              <a:t>want to know and  </a:t>
            </a:r>
            <a:r>
              <a:rPr sz="1200" dirty="0">
                <a:latin typeface="Calibri"/>
                <a:cs typeface="Calibri"/>
              </a:rPr>
              <a:t>to </a:t>
            </a:r>
            <a:r>
              <a:rPr sz="1200" spc="-5" dirty="0">
                <a:latin typeface="Calibri"/>
                <a:cs typeface="Calibri"/>
              </a:rPr>
              <a:t>collect and analyse data from different sources available. Need analysis tools </a:t>
            </a:r>
            <a:r>
              <a:rPr sz="1200" spc="-10" dirty="0">
                <a:latin typeface="Calibri"/>
                <a:cs typeface="Calibri"/>
              </a:rPr>
              <a:t>can </a:t>
            </a:r>
            <a:r>
              <a:rPr sz="1200" spc="-5" dirty="0">
                <a:latin typeface="Calibri"/>
                <a:cs typeface="Calibri"/>
              </a:rPr>
              <a:t>be </a:t>
            </a:r>
            <a:r>
              <a:rPr sz="1200" dirty="0">
                <a:latin typeface="Calibri"/>
                <a:cs typeface="Calibri"/>
              </a:rPr>
              <a:t>used,  but </a:t>
            </a:r>
            <a:r>
              <a:rPr sz="1200" spc="-5" dirty="0">
                <a:latin typeface="Calibri"/>
                <a:cs typeface="Calibri"/>
              </a:rPr>
              <a:t>even other available </a:t>
            </a:r>
            <a:r>
              <a:rPr sz="1200" dirty="0">
                <a:latin typeface="Calibri"/>
                <a:cs typeface="Calibri"/>
              </a:rPr>
              <a:t>data. </a:t>
            </a:r>
            <a:r>
              <a:rPr sz="1200" spc="-5" dirty="0">
                <a:latin typeface="Calibri"/>
                <a:cs typeface="Calibri"/>
              </a:rPr>
              <a:t>The result </a:t>
            </a:r>
            <a:r>
              <a:rPr sz="1200" spc="-10" dirty="0">
                <a:latin typeface="Calibri"/>
                <a:cs typeface="Calibri"/>
              </a:rPr>
              <a:t>should </a:t>
            </a:r>
            <a:r>
              <a:rPr sz="1200" spc="-5" dirty="0">
                <a:latin typeface="Calibri"/>
                <a:cs typeface="Calibri"/>
              </a:rPr>
              <a:t>give a clear picture of the customers </a:t>
            </a:r>
            <a:r>
              <a:rPr sz="1200" dirty="0">
                <a:latin typeface="Calibri"/>
                <a:cs typeface="Calibri"/>
              </a:rPr>
              <a:t>to </a:t>
            </a:r>
            <a:r>
              <a:rPr sz="1200" spc="-5" dirty="0">
                <a:latin typeface="Calibri"/>
                <a:cs typeface="Calibri"/>
              </a:rPr>
              <a:t>the  product/service.</a:t>
            </a:r>
            <a:endParaRPr sz="1200">
              <a:latin typeface="Calibri"/>
              <a:cs typeface="Calibri"/>
            </a:endParaRPr>
          </a:p>
          <a:p>
            <a:pPr marL="12700" marR="22225">
              <a:lnSpc>
                <a:spcPct val="101699"/>
              </a:lnSpc>
              <a:spcBef>
                <a:spcPts val="1010"/>
              </a:spcBef>
            </a:pPr>
            <a:r>
              <a:rPr sz="1200" spc="-5" dirty="0">
                <a:latin typeface="Calibri"/>
                <a:cs typeface="Calibri"/>
              </a:rPr>
              <a:t>World Wide Web must then </a:t>
            </a:r>
            <a:r>
              <a:rPr sz="1200" dirty="0">
                <a:latin typeface="Calibri"/>
                <a:cs typeface="Calibri"/>
              </a:rPr>
              <a:t>be </a:t>
            </a:r>
            <a:r>
              <a:rPr sz="1200" spc="-5" dirty="0">
                <a:latin typeface="Calibri"/>
                <a:cs typeface="Calibri"/>
              </a:rPr>
              <a:t>mentioned as </a:t>
            </a:r>
            <a:r>
              <a:rPr sz="1200" spc="-10" dirty="0">
                <a:latin typeface="Calibri"/>
                <a:cs typeface="Calibri"/>
              </a:rPr>
              <a:t>an </a:t>
            </a:r>
            <a:r>
              <a:rPr sz="1200" spc="-5" dirty="0">
                <a:latin typeface="Calibri"/>
                <a:cs typeface="Calibri"/>
              </a:rPr>
              <a:t>important tool </a:t>
            </a:r>
            <a:r>
              <a:rPr sz="1200" dirty="0">
                <a:latin typeface="Calibri"/>
                <a:cs typeface="Calibri"/>
              </a:rPr>
              <a:t>for </a:t>
            </a:r>
            <a:r>
              <a:rPr sz="1200" spc="-5" dirty="0">
                <a:latin typeface="Calibri"/>
                <a:cs typeface="Calibri"/>
              </a:rPr>
              <a:t>marketing. Presence and  visibility </a:t>
            </a:r>
            <a:r>
              <a:rPr sz="1200" spc="-10" dirty="0">
                <a:latin typeface="Calibri"/>
                <a:cs typeface="Calibri"/>
              </a:rPr>
              <a:t>on </a:t>
            </a:r>
            <a:r>
              <a:rPr sz="1200" dirty="0">
                <a:latin typeface="Calibri"/>
                <a:cs typeface="Calibri"/>
              </a:rPr>
              <a:t>the </a:t>
            </a:r>
            <a:r>
              <a:rPr sz="1200" spc="-5" dirty="0">
                <a:latin typeface="Calibri"/>
                <a:cs typeface="Calibri"/>
              </a:rPr>
              <a:t>web </a:t>
            </a:r>
            <a:r>
              <a:rPr sz="1200" spc="-10" dirty="0">
                <a:latin typeface="Calibri"/>
                <a:cs typeface="Calibri"/>
              </a:rPr>
              <a:t>at an </a:t>
            </a:r>
            <a:r>
              <a:rPr sz="1200" spc="-5" dirty="0">
                <a:latin typeface="Calibri"/>
                <a:cs typeface="Calibri"/>
              </a:rPr>
              <a:t>early stage are important factors for any </a:t>
            </a:r>
            <a:r>
              <a:rPr sz="1200" dirty="0">
                <a:latin typeface="Calibri"/>
                <a:cs typeface="Calibri"/>
              </a:rPr>
              <a:t>new </a:t>
            </a:r>
            <a:r>
              <a:rPr sz="1200" spc="-5" dirty="0">
                <a:latin typeface="Calibri"/>
                <a:cs typeface="Calibri"/>
              </a:rPr>
              <a:t>product/service  offered. An extended number of customers make Internet search </a:t>
            </a:r>
            <a:r>
              <a:rPr sz="1200" dirty="0">
                <a:latin typeface="Calibri"/>
                <a:cs typeface="Calibri"/>
              </a:rPr>
              <a:t>to </a:t>
            </a:r>
            <a:r>
              <a:rPr sz="1200" spc="-5" dirty="0">
                <a:latin typeface="Calibri"/>
                <a:cs typeface="Calibri"/>
              </a:rPr>
              <a:t>find new products and  services. It is thus </a:t>
            </a:r>
            <a:r>
              <a:rPr sz="1200" spc="-10" dirty="0">
                <a:latin typeface="Calibri"/>
                <a:cs typeface="Calibri"/>
              </a:rPr>
              <a:t>of </a:t>
            </a:r>
            <a:r>
              <a:rPr sz="1200" spc="-5" dirty="0">
                <a:latin typeface="Calibri"/>
                <a:cs typeface="Calibri"/>
              </a:rPr>
              <a:t>great importance </a:t>
            </a:r>
            <a:r>
              <a:rPr sz="1200" dirty="0">
                <a:latin typeface="Calibri"/>
                <a:cs typeface="Calibri"/>
              </a:rPr>
              <a:t>to </a:t>
            </a:r>
            <a:r>
              <a:rPr sz="1200" spc="-5" dirty="0">
                <a:latin typeface="Calibri"/>
                <a:cs typeface="Calibri"/>
              </a:rPr>
              <a:t>make </a:t>
            </a:r>
            <a:r>
              <a:rPr sz="1200" spc="-10" dirty="0">
                <a:latin typeface="Calibri"/>
                <a:cs typeface="Calibri"/>
              </a:rPr>
              <a:t>the </a:t>
            </a:r>
            <a:r>
              <a:rPr sz="1200" spc="-5" dirty="0">
                <a:latin typeface="Calibri"/>
                <a:cs typeface="Calibri"/>
              </a:rPr>
              <a:t>tool attractive, easy </a:t>
            </a:r>
            <a:r>
              <a:rPr sz="1200" dirty="0">
                <a:latin typeface="Calibri"/>
                <a:cs typeface="Calibri"/>
              </a:rPr>
              <a:t>to </a:t>
            </a:r>
            <a:r>
              <a:rPr sz="1200" spc="-5" dirty="0">
                <a:latin typeface="Calibri"/>
                <a:cs typeface="Calibri"/>
              </a:rPr>
              <a:t>navigate </a:t>
            </a:r>
            <a:r>
              <a:rPr sz="1200" dirty="0">
                <a:latin typeface="Calibri"/>
                <a:cs typeface="Calibri"/>
              </a:rPr>
              <a:t>etc to </a:t>
            </a:r>
            <a:r>
              <a:rPr sz="1200" spc="-5" dirty="0">
                <a:latin typeface="Calibri"/>
                <a:cs typeface="Calibri"/>
              </a:rPr>
              <a:t>give  a quick message to </a:t>
            </a:r>
            <a:r>
              <a:rPr sz="1200" dirty="0">
                <a:latin typeface="Calibri"/>
                <a:cs typeface="Calibri"/>
              </a:rPr>
              <a:t>the </a:t>
            </a:r>
            <a:r>
              <a:rPr sz="1200" spc="-5" dirty="0">
                <a:latin typeface="Calibri"/>
                <a:cs typeface="Calibri"/>
              </a:rPr>
              <a:t>customer using </a:t>
            </a:r>
            <a:r>
              <a:rPr sz="1200" dirty="0">
                <a:latin typeface="Calibri"/>
                <a:cs typeface="Calibri"/>
              </a:rPr>
              <a:t>this </a:t>
            </a:r>
            <a:r>
              <a:rPr sz="1200" spc="-5" dirty="0">
                <a:latin typeface="Calibri"/>
                <a:cs typeface="Calibri"/>
              </a:rPr>
              <a:t>tool to find a product or</a:t>
            </a:r>
            <a:r>
              <a:rPr sz="1200" spc="65" dirty="0">
                <a:latin typeface="Calibri"/>
                <a:cs typeface="Calibri"/>
              </a:rPr>
              <a:t> </a:t>
            </a:r>
            <a:r>
              <a:rPr sz="1200" spc="-5" dirty="0">
                <a:latin typeface="Calibri"/>
                <a:cs typeface="Calibri"/>
              </a:rPr>
              <a:t>service.</a:t>
            </a:r>
            <a:endParaRPr sz="1200">
              <a:latin typeface="Calibri"/>
              <a:cs typeface="Calibri"/>
            </a:endParaRPr>
          </a:p>
          <a:p>
            <a:pPr marL="12700" marR="12065">
              <a:lnSpc>
                <a:spcPct val="101699"/>
              </a:lnSpc>
              <a:spcBef>
                <a:spcPts val="1005"/>
              </a:spcBef>
            </a:pPr>
            <a:r>
              <a:rPr sz="1200" spc="-5" dirty="0">
                <a:latin typeface="Calibri"/>
                <a:cs typeface="Calibri"/>
              </a:rPr>
              <a:t>A </a:t>
            </a:r>
            <a:r>
              <a:rPr sz="1200" i="1" spc="-5" dirty="0">
                <a:latin typeface="Calibri"/>
                <a:cs typeface="Calibri"/>
              </a:rPr>
              <a:t>financial plan </a:t>
            </a:r>
            <a:r>
              <a:rPr sz="1200" spc="-5" dirty="0">
                <a:latin typeface="Calibri"/>
                <a:cs typeface="Calibri"/>
              </a:rPr>
              <a:t>is crucial </a:t>
            </a:r>
            <a:r>
              <a:rPr sz="1200" dirty="0">
                <a:latin typeface="Calibri"/>
                <a:cs typeface="Calibri"/>
              </a:rPr>
              <a:t>to the </a:t>
            </a:r>
            <a:r>
              <a:rPr sz="1200" spc="-5" dirty="0">
                <a:latin typeface="Calibri"/>
                <a:cs typeface="Calibri"/>
              </a:rPr>
              <a:t>success </a:t>
            </a:r>
            <a:r>
              <a:rPr sz="1200" spc="-10" dirty="0">
                <a:latin typeface="Calibri"/>
                <a:cs typeface="Calibri"/>
              </a:rPr>
              <a:t>of </a:t>
            </a:r>
            <a:r>
              <a:rPr sz="1200" dirty="0">
                <a:latin typeface="Calibri"/>
                <a:cs typeface="Calibri"/>
              </a:rPr>
              <a:t>the </a:t>
            </a:r>
            <a:r>
              <a:rPr sz="1200" spc="-5" dirty="0">
                <a:latin typeface="Calibri"/>
                <a:cs typeface="Calibri"/>
              </a:rPr>
              <a:t>new product/service. It is not only </a:t>
            </a:r>
            <a:r>
              <a:rPr sz="1200" dirty="0">
                <a:latin typeface="Calibri"/>
                <a:cs typeface="Calibri"/>
              </a:rPr>
              <a:t>to </a:t>
            </a:r>
            <a:r>
              <a:rPr sz="1200" spc="-5" dirty="0">
                <a:latin typeface="Calibri"/>
                <a:cs typeface="Calibri"/>
              </a:rPr>
              <a:t>define the  </a:t>
            </a:r>
            <a:r>
              <a:rPr sz="1200" dirty="0">
                <a:latin typeface="Calibri"/>
                <a:cs typeface="Calibri"/>
              </a:rPr>
              <a:t>need </a:t>
            </a:r>
            <a:r>
              <a:rPr sz="1200" spc="-10" dirty="0">
                <a:latin typeface="Calibri"/>
                <a:cs typeface="Calibri"/>
              </a:rPr>
              <a:t>of </a:t>
            </a:r>
            <a:r>
              <a:rPr sz="1200" spc="-5" dirty="0">
                <a:latin typeface="Calibri"/>
                <a:cs typeface="Calibri"/>
              </a:rPr>
              <a:t>new financial means or other economical support but also </a:t>
            </a:r>
            <a:r>
              <a:rPr sz="1200" dirty="0">
                <a:latin typeface="Calibri"/>
                <a:cs typeface="Calibri"/>
              </a:rPr>
              <a:t>to </a:t>
            </a:r>
            <a:r>
              <a:rPr sz="1200" spc="-5" dirty="0">
                <a:latin typeface="Calibri"/>
                <a:cs typeface="Calibri"/>
              </a:rPr>
              <a:t>show how it could </a:t>
            </a:r>
            <a:r>
              <a:rPr sz="1200" dirty="0">
                <a:latin typeface="Calibri"/>
                <a:cs typeface="Calibri"/>
              </a:rPr>
              <a:t>be  </a:t>
            </a:r>
            <a:r>
              <a:rPr sz="1200" spc="-5" dirty="0">
                <a:latin typeface="Calibri"/>
                <a:cs typeface="Calibri"/>
              </a:rPr>
              <a:t>profitable </a:t>
            </a:r>
            <a:r>
              <a:rPr sz="1200" spc="-10" dirty="0">
                <a:latin typeface="Calibri"/>
                <a:cs typeface="Calibri"/>
              </a:rPr>
              <a:t>in </a:t>
            </a:r>
            <a:r>
              <a:rPr sz="1200" dirty="0">
                <a:latin typeface="Calibri"/>
                <a:cs typeface="Calibri"/>
              </a:rPr>
              <a:t>the </a:t>
            </a:r>
            <a:r>
              <a:rPr sz="1200" spc="-5" dirty="0">
                <a:latin typeface="Calibri"/>
                <a:cs typeface="Calibri"/>
              </a:rPr>
              <a:t>long run. How are income related to expenses? Will the new product or  service create cash flow problems during </a:t>
            </a:r>
            <a:r>
              <a:rPr sz="1200" dirty="0">
                <a:latin typeface="Calibri"/>
                <a:cs typeface="Calibri"/>
              </a:rPr>
              <a:t>its </a:t>
            </a:r>
            <a:r>
              <a:rPr sz="1200" spc="-5" dirty="0">
                <a:latin typeface="Calibri"/>
                <a:cs typeface="Calibri"/>
              </a:rPr>
              <a:t>life cycle? </a:t>
            </a:r>
            <a:r>
              <a:rPr sz="1200" dirty="0">
                <a:latin typeface="Calibri"/>
                <a:cs typeface="Calibri"/>
              </a:rPr>
              <a:t>When </a:t>
            </a:r>
            <a:r>
              <a:rPr sz="1200" spc="-5" dirty="0">
                <a:latin typeface="Calibri"/>
                <a:cs typeface="Calibri"/>
              </a:rPr>
              <a:t>will the break-even point occur?  Will it happen when </a:t>
            </a:r>
            <a:r>
              <a:rPr sz="1200" dirty="0">
                <a:latin typeface="Calibri"/>
                <a:cs typeface="Calibri"/>
              </a:rPr>
              <a:t>the </a:t>
            </a:r>
            <a:r>
              <a:rPr sz="1200" spc="-5" dirty="0">
                <a:latin typeface="Calibri"/>
                <a:cs typeface="Calibri"/>
              </a:rPr>
              <a:t>company starts </a:t>
            </a:r>
            <a:r>
              <a:rPr sz="1200" dirty="0">
                <a:latin typeface="Calibri"/>
                <a:cs typeface="Calibri"/>
              </a:rPr>
              <a:t>to </a:t>
            </a:r>
            <a:r>
              <a:rPr sz="1200" spc="-5" dirty="0">
                <a:latin typeface="Calibri"/>
                <a:cs typeface="Calibri"/>
              </a:rPr>
              <a:t>make profit on the product/service? The financial  plan could </a:t>
            </a:r>
            <a:r>
              <a:rPr sz="1200" dirty="0">
                <a:latin typeface="Calibri"/>
                <a:cs typeface="Calibri"/>
              </a:rPr>
              <a:t>be </a:t>
            </a:r>
            <a:r>
              <a:rPr sz="1200" spc="-5" dirty="0">
                <a:latin typeface="Calibri"/>
                <a:cs typeface="Calibri"/>
              </a:rPr>
              <a:t>presented in different diagrams that could later on </a:t>
            </a:r>
            <a:r>
              <a:rPr sz="1200" dirty="0">
                <a:latin typeface="Calibri"/>
                <a:cs typeface="Calibri"/>
              </a:rPr>
              <a:t>be </a:t>
            </a:r>
            <a:r>
              <a:rPr sz="1200" spc="-5" dirty="0">
                <a:latin typeface="Calibri"/>
                <a:cs typeface="Calibri"/>
              </a:rPr>
              <a:t>compared with actual  </a:t>
            </a:r>
            <a:r>
              <a:rPr sz="1200" dirty="0">
                <a:latin typeface="Calibri"/>
                <a:cs typeface="Calibri"/>
              </a:rPr>
              <a:t>results </a:t>
            </a:r>
            <a:r>
              <a:rPr sz="1200" spc="-5" dirty="0">
                <a:latin typeface="Calibri"/>
                <a:cs typeface="Calibri"/>
              </a:rPr>
              <a:t>and adjusted when</a:t>
            </a:r>
            <a:r>
              <a:rPr sz="1200" spc="10" dirty="0">
                <a:latin typeface="Calibri"/>
                <a:cs typeface="Calibri"/>
              </a:rPr>
              <a:t> </a:t>
            </a:r>
            <a:r>
              <a:rPr sz="1200" spc="-5" dirty="0">
                <a:latin typeface="Calibri"/>
                <a:cs typeface="Calibri"/>
              </a:rPr>
              <a:t>needed.</a:t>
            </a:r>
            <a:endParaRPr sz="1200">
              <a:latin typeface="Calibri"/>
              <a:cs typeface="Calibri"/>
            </a:endParaRPr>
          </a:p>
          <a:p>
            <a:pPr marL="437515" lvl="2" indent="-425450">
              <a:lnSpc>
                <a:spcPct val="100000"/>
              </a:lnSpc>
              <a:spcBef>
                <a:spcPts val="1035"/>
              </a:spcBef>
              <a:buAutoNum type="arabicPeriod" startAt="4"/>
              <a:tabLst>
                <a:tab pos="438150" algn="l"/>
              </a:tabLst>
            </a:pPr>
            <a:r>
              <a:rPr sz="1200" b="1" dirty="0">
                <a:latin typeface="Calibri"/>
                <a:cs typeface="Calibri"/>
              </a:rPr>
              <a:t>The </a:t>
            </a:r>
            <a:r>
              <a:rPr sz="1200" b="1" spc="-5" dirty="0">
                <a:latin typeface="Calibri"/>
                <a:cs typeface="Calibri"/>
              </a:rPr>
              <a:t>international</a:t>
            </a:r>
            <a:r>
              <a:rPr sz="1200" b="1" spc="-15" dirty="0">
                <a:latin typeface="Calibri"/>
                <a:cs typeface="Calibri"/>
              </a:rPr>
              <a:t> </a:t>
            </a:r>
            <a:r>
              <a:rPr sz="1200" b="1" spc="-5" dirty="0">
                <a:latin typeface="Calibri"/>
                <a:cs typeface="Calibri"/>
              </a:rPr>
              <a:t>entrepreneurship</a:t>
            </a:r>
            <a:endParaRPr sz="1200">
              <a:latin typeface="Calibri"/>
              <a:cs typeface="Calibri"/>
            </a:endParaRPr>
          </a:p>
          <a:p>
            <a:pPr marL="12700" marR="5080">
              <a:lnSpc>
                <a:spcPct val="101699"/>
              </a:lnSpc>
              <a:spcBef>
                <a:spcPts val="995"/>
              </a:spcBef>
            </a:pPr>
            <a:r>
              <a:rPr sz="1200" spc="-5" dirty="0">
                <a:latin typeface="Calibri"/>
                <a:cs typeface="Calibri"/>
              </a:rPr>
              <a:t>Global </a:t>
            </a:r>
            <a:r>
              <a:rPr sz="1200" spc="-10" dirty="0">
                <a:latin typeface="Calibri"/>
                <a:cs typeface="Calibri"/>
              </a:rPr>
              <a:t>or </a:t>
            </a:r>
            <a:r>
              <a:rPr sz="1200" spc="-5" dirty="0">
                <a:latin typeface="Calibri"/>
                <a:cs typeface="Calibri"/>
              </a:rPr>
              <a:t>international </a:t>
            </a:r>
            <a:r>
              <a:rPr sz="1200" spc="-10" dirty="0">
                <a:latin typeface="Calibri"/>
                <a:cs typeface="Calibri"/>
              </a:rPr>
              <a:t>are </a:t>
            </a:r>
            <a:r>
              <a:rPr sz="1200" spc="-5" dirty="0">
                <a:latin typeface="Calibri"/>
                <a:cs typeface="Calibri"/>
              </a:rPr>
              <a:t>leading words </a:t>
            </a:r>
            <a:r>
              <a:rPr sz="1200" dirty="0">
                <a:latin typeface="Calibri"/>
                <a:cs typeface="Calibri"/>
              </a:rPr>
              <a:t>for </a:t>
            </a:r>
            <a:r>
              <a:rPr sz="1200" spc="-10" dirty="0">
                <a:latin typeface="Calibri"/>
                <a:cs typeface="Calibri"/>
              </a:rPr>
              <a:t>most </a:t>
            </a:r>
            <a:r>
              <a:rPr sz="1200" spc="-5" dirty="0">
                <a:latin typeface="Calibri"/>
                <a:cs typeface="Calibri"/>
              </a:rPr>
              <a:t>business nowadays. To </a:t>
            </a:r>
            <a:r>
              <a:rPr sz="1200" dirty="0">
                <a:latin typeface="Calibri"/>
                <a:cs typeface="Calibri"/>
              </a:rPr>
              <a:t>the </a:t>
            </a:r>
            <a:r>
              <a:rPr sz="1200" spc="-5" dirty="0">
                <a:latin typeface="Calibri"/>
                <a:cs typeface="Calibri"/>
              </a:rPr>
              <a:t>large number of  companies it is not enough to stay domestic but at the same time it is not easy </a:t>
            </a:r>
            <a:r>
              <a:rPr sz="1200" dirty="0">
                <a:latin typeface="Calibri"/>
                <a:cs typeface="Calibri"/>
              </a:rPr>
              <a:t>to </a:t>
            </a:r>
            <a:r>
              <a:rPr sz="1200" spc="-5" dirty="0">
                <a:latin typeface="Calibri"/>
                <a:cs typeface="Calibri"/>
              </a:rPr>
              <a:t>get  established on foreign</a:t>
            </a:r>
            <a:r>
              <a:rPr sz="1200" spc="-10" dirty="0">
                <a:latin typeface="Calibri"/>
                <a:cs typeface="Calibri"/>
              </a:rPr>
              <a:t> </a:t>
            </a:r>
            <a:r>
              <a:rPr sz="1200" spc="-5" dirty="0">
                <a:latin typeface="Calibri"/>
                <a:cs typeface="Calibri"/>
              </a:rPr>
              <a:t>markets.</a:t>
            </a:r>
            <a:endParaRPr sz="1200">
              <a:latin typeface="Calibri"/>
              <a:cs typeface="Calibri"/>
            </a:endParaRPr>
          </a:p>
          <a:p>
            <a:pPr marL="12700">
              <a:lnSpc>
                <a:spcPct val="100000"/>
              </a:lnSpc>
              <a:spcBef>
                <a:spcPts val="1020"/>
              </a:spcBef>
            </a:pPr>
            <a:r>
              <a:rPr sz="1200" dirty="0">
                <a:latin typeface="Calibri"/>
                <a:cs typeface="Calibri"/>
              </a:rPr>
              <a:t>There </a:t>
            </a:r>
            <a:r>
              <a:rPr sz="1200" spc="-5" dirty="0">
                <a:latin typeface="Calibri"/>
                <a:cs typeface="Calibri"/>
              </a:rPr>
              <a:t>are many obstacles such as visibility, currency problems, </a:t>
            </a:r>
            <a:r>
              <a:rPr sz="1200" spc="-10" dirty="0">
                <a:latin typeface="Calibri"/>
                <a:cs typeface="Calibri"/>
              </a:rPr>
              <a:t>local</a:t>
            </a:r>
            <a:r>
              <a:rPr sz="1200" spc="65" dirty="0">
                <a:latin typeface="Calibri"/>
                <a:cs typeface="Calibri"/>
              </a:rPr>
              <a:t> </a:t>
            </a:r>
            <a:r>
              <a:rPr sz="1200" spc="-5" dirty="0">
                <a:latin typeface="Calibri"/>
                <a:cs typeface="Calibri"/>
              </a:rPr>
              <a:t>representatives,</a:t>
            </a:r>
            <a:endParaRPr sz="1200">
              <a:latin typeface="Calibri"/>
              <a:cs typeface="Calibri"/>
            </a:endParaRPr>
          </a:p>
          <a:p>
            <a:pPr>
              <a:lnSpc>
                <a:spcPct val="100000"/>
              </a:lnSpc>
              <a:spcBef>
                <a:spcPts val="20"/>
              </a:spcBef>
            </a:pPr>
            <a:endParaRPr sz="1550">
              <a:latin typeface="Calibri"/>
              <a:cs typeface="Calibri"/>
            </a:endParaRPr>
          </a:p>
          <a:p>
            <a:pPr marL="149860">
              <a:lnSpc>
                <a:spcPct val="100000"/>
              </a:lnSpc>
            </a:pPr>
            <a:r>
              <a:rPr sz="1000" b="1" spc="-5" dirty="0">
                <a:latin typeface="Calibri"/>
                <a:cs typeface="Calibri"/>
              </a:rPr>
              <a:t>130</a:t>
            </a:r>
            <a:endParaRPr sz="1000">
              <a:latin typeface="Calibri"/>
              <a:cs typeface="Calibri"/>
            </a:endParaRPr>
          </a:p>
        </p:txBody>
      </p:sp>
      <p:sp>
        <p:nvSpPr>
          <p:cNvPr id="3" name="object 3"/>
          <p:cNvSpPr txBox="1"/>
          <p:nvPr/>
        </p:nvSpPr>
        <p:spPr>
          <a:xfrm>
            <a:off x="888421" y="570066"/>
            <a:ext cx="5671820" cy="85598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50">
              <a:latin typeface="Calibri"/>
              <a:cs typeface="Calibri"/>
            </a:endParaRPr>
          </a:p>
          <a:p>
            <a:pPr marL="12700" marR="5080">
              <a:lnSpc>
                <a:spcPct val="101699"/>
              </a:lnSpc>
              <a:buFont typeface="Symbol"/>
              <a:buChar char=""/>
              <a:tabLst>
                <a:tab pos="240665" algn="l"/>
                <a:tab pos="241300" algn="l"/>
              </a:tabLst>
            </a:pPr>
            <a:r>
              <a:rPr sz="1200" spc="-5" dirty="0">
                <a:latin typeface="Calibri"/>
                <a:cs typeface="Calibri"/>
              </a:rPr>
              <a:t>A mission statement is the </a:t>
            </a:r>
            <a:r>
              <a:rPr sz="1200" spc="-10" dirty="0">
                <a:latin typeface="Calibri"/>
                <a:cs typeface="Calibri"/>
              </a:rPr>
              <a:t>most </a:t>
            </a:r>
            <a:r>
              <a:rPr sz="1200" spc="-5" dirty="0">
                <a:latin typeface="Calibri"/>
                <a:cs typeface="Calibri"/>
              </a:rPr>
              <a:t>important step. </a:t>
            </a:r>
            <a:r>
              <a:rPr sz="1200" dirty="0">
                <a:latin typeface="Calibri"/>
                <a:cs typeface="Calibri"/>
              </a:rPr>
              <a:t>This </a:t>
            </a:r>
            <a:r>
              <a:rPr sz="1200" spc="-5" dirty="0">
                <a:latin typeface="Calibri"/>
                <a:cs typeface="Calibri"/>
              </a:rPr>
              <a:t>is the vision </a:t>
            </a:r>
            <a:r>
              <a:rPr sz="1200" spc="-10" dirty="0">
                <a:latin typeface="Calibri"/>
                <a:cs typeface="Calibri"/>
              </a:rPr>
              <a:t>of </a:t>
            </a:r>
            <a:r>
              <a:rPr sz="1200" dirty="0">
                <a:latin typeface="Calibri"/>
                <a:cs typeface="Calibri"/>
              </a:rPr>
              <a:t>the </a:t>
            </a:r>
            <a:r>
              <a:rPr sz="1200" spc="-5" dirty="0">
                <a:latin typeface="Calibri"/>
                <a:cs typeface="Calibri"/>
              </a:rPr>
              <a:t>new innovative  product or service that has been</a:t>
            </a:r>
            <a:r>
              <a:rPr sz="1200" spc="15" dirty="0">
                <a:latin typeface="Calibri"/>
                <a:cs typeface="Calibri"/>
              </a:rPr>
              <a:t> </a:t>
            </a:r>
            <a:r>
              <a:rPr sz="1200" dirty="0">
                <a:latin typeface="Calibri"/>
                <a:cs typeface="Calibri"/>
              </a:rPr>
              <a:t>developed.</a:t>
            </a:r>
            <a:endParaRPr sz="1200">
              <a:latin typeface="Calibri"/>
              <a:cs typeface="Calibri"/>
            </a:endParaRPr>
          </a:p>
        </p:txBody>
      </p:sp>
      <p:sp>
        <p:nvSpPr>
          <p:cNvPr id="4" name="object 4"/>
          <p:cNvSpPr txBox="1"/>
          <p:nvPr/>
        </p:nvSpPr>
        <p:spPr>
          <a:xfrm>
            <a:off x="888414" y="1399046"/>
            <a:ext cx="5646420" cy="1191260"/>
          </a:xfrm>
          <a:prstGeom prst="rect">
            <a:avLst/>
          </a:prstGeom>
        </p:spPr>
        <p:txBody>
          <a:bodyPr vert="horz" wrap="square" lIns="0" tIns="24765" rIns="0" bIns="0" rtlCol="0">
            <a:spAutoFit/>
          </a:bodyPr>
          <a:lstStyle/>
          <a:p>
            <a:pPr marL="240665" indent="-228600">
              <a:lnSpc>
                <a:spcPct val="100000"/>
              </a:lnSpc>
              <a:spcBef>
                <a:spcPts val="195"/>
              </a:spcBef>
              <a:buFont typeface="Symbol"/>
              <a:buChar char=""/>
              <a:tabLst>
                <a:tab pos="240665" algn="l"/>
                <a:tab pos="241300" algn="l"/>
              </a:tabLst>
            </a:pPr>
            <a:r>
              <a:rPr sz="1200" spc="-5" dirty="0">
                <a:latin typeface="Calibri"/>
                <a:cs typeface="Calibri"/>
              </a:rPr>
              <a:t>Competencies/resources needed for </a:t>
            </a:r>
            <a:r>
              <a:rPr sz="1200" dirty="0">
                <a:latin typeface="Calibri"/>
                <a:cs typeface="Calibri"/>
              </a:rPr>
              <a:t>the</a:t>
            </a:r>
            <a:r>
              <a:rPr sz="1200" spc="-10" dirty="0">
                <a:latin typeface="Calibri"/>
                <a:cs typeface="Calibri"/>
              </a:rPr>
              <a:t> </a:t>
            </a:r>
            <a:r>
              <a:rPr sz="1200" spc="-5" dirty="0">
                <a:latin typeface="Calibri"/>
                <a:cs typeface="Calibri"/>
              </a:rPr>
              <a:t>product.</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What are the strengths/weaknesses/opportunities/threats? SWOT</a:t>
            </a:r>
            <a:r>
              <a:rPr sz="1200" spc="40" dirty="0">
                <a:latin typeface="Calibri"/>
                <a:cs typeface="Calibri"/>
              </a:rPr>
              <a:t> </a:t>
            </a:r>
            <a:r>
              <a:rPr sz="1200" spc="-5" dirty="0">
                <a:latin typeface="Calibri"/>
                <a:cs typeface="Calibri"/>
              </a:rPr>
              <a:t>analysis.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Competition from</a:t>
            </a:r>
            <a:r>
              <a:rPr sz="1200" spc="5" dirty="0">
                <a:latin typeface="Calibri"/>
                <a:cs typeface="Calibri"/>
              </a:rPr>
              <a:t> </a:t>
            </a:r>
            <a:r>
              <a:rPr sz="1200" spc="-5" dirty="0">
                <a:latin typeface="Calibri"/>
                <a:cs typeface="Calibri"/>
              </a:rPr>
              <a:t>others?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Success and failure factors? Which is/are the </a:t>
            </a:r>
            <a:r>
              <a:rPr sz="1200" spc="-10" dirty="0">
                <a:latin typeface="Calibri"/>
                <a:cs typeface="Calibri"/>
              </a:rPr>
              <a:t>most </a:t>
            </a:r>
            <a:r>
              <a:rPr sz="1200" spc="-5" dirty="0">
                <a:latin typeface="Calibri"/>
                <a:cs typeface="Calibri"/>
              </a:rPr>
              <a:t>important success</a:t>
            </a:r>
            <a:r>
              <a:rPr sz="1200" spc="95" dirty="0">
                <a:latin typeface="Calibri"/>
                <a:cs typeface="Calibri"/>
              </a:rPr>
              <a:t> </a:t>
            </a:r>
            <a:r>
              <a:rPr sz="1200" spc="-5" dirty="0">
                <a:latin typeface="Calibri"/>
                <a:cs typeface="Calibri"/>
              </a:rPr>
              <a:t>factor(s)?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Goals and objectives of the business opportunities </a:t>
            </a:r>
            <a:r>
              <a:rPr sz="1200" dirty="0">
                <a:latin typeface="Calibri"/>
                <a:cs typeface="Calibri"/>
              </a:rPr>
              <a:t>the </a:t>
            </a:r>
            <a:r>
              <a:rPr sz="1200" spc="-5" dirty="0">
                <a:latin typeface="Calibri"/>
                <a:cs typeface="Calibri"/>
              </a:rPr>
              <a:t>new product/service can</a:t>
            </a:r>
            <a:r>
              <a:rPr sz="1200" spc="160" dirty="0">
                <a:latin typeface="Calibri"/>
                <a:cs typeface="Calibri"/>
              </a:rPr>
              <a:t> </a:t>
            </a:r>
            <a:r>
              <a:rPr sz="1200" spc="-5" dirty="0">
                <a:latin typeface="Calibri"/>
                <a:cs typeface="Calibri"/>
              </a:rPr>
              <a:t>create.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An action plan that is related </a:t>
            </a:r>
            <a:r>
              <a:rPr sz="1200" dirty="0">
                <a:latin typeface="Calibri"/>
                <a:cs typeface="Calibri"/>
              </a:rPr>
              <a:t>to </a:t>
            </a:r>
            <a:r>
              <a:rPr sz="1200" spc="-5" dirty="0">
                <a:latin typeface="Calibri"/>
                <a:cs typeface="Calibri"/>
              </a:rPr>
              <a:t>the strategic plan and that gives a more</a:t>
            </a:r>
            <a:r>
              <a:rPr sz="1200" spc="105" dirty="0">
                <a:latin typeface="Calibri"/>
                <a:cs typeface="Calibri"/>
              </a:rPr>
              <a:t> </a:t>
            </a:r>
            <a:r>
              <a:rPr sz="1200" spc="-5" dirty="0">
                <a:latin typeface="Calibri"/>
                <a:cs typeface="Calibri"/>
              </a:rPr>
              <a:t>concrete</a:t>
            </a:r>
            <a:endParaRPr sz="1200">
              <a:latin typeface="Calibri"/>
              <a:cs typeface="Calibri"/>
            </a:endParaRPr>
          </a:p>
        </p:txBody>
      </p:sp>
      <p:sp>
        <p:nvSpPr>
          <p:cNvPr id="5" name="object 5"/>
          <p:cNvSpPr txBox="1"/>
          <p:nvPr/>
        </p:nvSpPr>
        <p:spPr>
          <a:xfrm>
            <a:off x="888411" y="2503858"/>
            <a:ext cx="5770880" cy="708660"/>
          </a:xfrm>
          <a:prstGeom prst="rect">
            <a:avLst/>
          </a:prstGeom>
        </p:spPr>
        <p:txBody>
          <a:bodyPr vert="horz" wrap="square" lIns="0" tIns="78105" rIns="0" bIns="0" rtlCol="0">
            <a:spAutoFit/>
          </a:bodyPr>
          <a:lstStyle/>
          <a:p>
            <a:pPr marL="12700">
              <a:lnSpc>
                <a:spcPct val="100000"/>
              </a:lnSpc>
              <a:spcBef>
                <a:spcPts val="615"/>
              </a:spcBef>
            </a:pPr>
            <a:r>
              <a:rPr sz="1200" spc="-5" dirty="0">
                <a:latin typeface="Calibri"/>
                <a:cs typeface="Calibri"/>
              </a:rPr>
              <a:t>description of actions </a:t>
            </a:r>
            <a:r>
              <a:rPr sz="1200" dirty="0">
                <a:latin typeface="Calibri"/>
                <a:cs typeface="Calibri"/>
              </a:rPr>
              <a:t>to be taken, </a:t>
            </a:r>
            <a:r>
              <a:rPr sz="1200" spc="-5" dirty="0">
                <a:latin typeface="Calibri"/>
                <a:cs typeface="Calibri"/>
              </a:rPr>
              <a:t>time plan</a:t>
            </a:r>
            <a:r>
              <a:rPr sz="1200" spc="-20" dirty="0">
                <a:latin typeface="Calibri"/>
                <a:cs typeface="Calibri"/>
              </a:rPr>
              <a:t> </a:t>
            </a:r>
            <a:r>
              <a:rPr sz="1200" spc="-5" dirty="0">
                <a:latin typeface="Calibri"/>
                <a:cs typeface="Calibri"/>
              </a:rPr>
              <a:t>etc.</a:t>
            </a:r>
            <a:endParaRPr sz="1200">
              <a:latin typeface="Calibri"/>
              <a:cs typeface="Calibri"/>
            </a:endParaRPr>
          </a:p>
          <a:p>
            <a:pPr marL="12700" marR="5080">
              <a:lnSpc>
                <a:spcPct val="101699"/>
              </a:lnSpc>
              <a:spcBef>
                <a:spcPts val="490"/>
              </a:spcBef>
            </a:pPr>
            <a:r>
              <a:rPr sz="1200" dirty="0">
                <a:latin typeface="Calibri"/>
                <a:cs typeface="Calibri"/>
              </a:rPr>
              <a:t>There </a:t>
            </a:r>
            <a:r>
              <a:rPr sz="1200" spc="-5" dirty="0">
                <a:latin typeface="Calibri"/>
                <a:cs typeface="Calibri"/>
              </a:rPr>
              <a:t>are probably also other items that need to </a:t>
            </a:r>
            <a:r>
              <a:rPr sz="1200" dirty="0">
                <a:latin typeface="Calibri"/>
                <a:cs typeface="Calibri"/>
              </a:rPr>
              <a:t>be </a:t>
            </a:r>
            <a:r>
              <a:rPr sz="1200" spc="-5" dirty="0">
                <a:latin typeface="Calibri"/>
                <a:cs typeface="Calibri"/>
              </a:rPr>
              <a:t>considered depending on what product/  service </a:t>
            </a:r>
            <a:r>
              <a:rPr sz="1200" dirty="0">
                <a:latin typeface="Calibri"/>
                <a:cs typeface="Calibri"/>
              </a:rPr>
              <a:t>to be </a:t>
            </a:r>
            <a:r>
              <a:rPr sz="1200" spc="-5" dirty="0">
                <a:latin typeface="Calibri"/>
                <a:cs typeface="Calibri"/>
              </a:rPr>
              <a:t>taken to the</a:t>
            </a:r>
            <a:r>
              <a:rPr sz="1200" spc="25" dirty="0">
                <a:latin typeface="Calibri"/>
                <a:cs typeface="Calibri"/>
              </a:rPr>
              <a:t> </a:t>
            </a:r>
            <a:r>
              <a:rPr sz="1200" spc="-5" dirty="0">
                <a:latin typeface="Calibri"/>
                <a:cs typeface="Calibri"/>
              </a:rPr>
              <a:t>market.</a:t>
            </a:r>
            <a:endParaRPr sz="1200">
              <a:latin typeface="Calibri"/>
              <a:cs typeface="Calibri"/>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131</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96" y="1024182"/>
            <a:ext cx="5831840" cy="1764664"/>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licensing, different political and cultural barriers</a:t>
            </a:r>
            <a:r>
              <a:rPr sz="1200" dirty="0">
                <a:latin typeface="Calibri"/>
                <a:cs typeface="Calibri"/>
              </a:rPr>
              <a:t> </a:t>
            </a:r>
            <a:r>
              <a:rPr sz="1200" spc="-5" dirty="0">
                <a:latin typeface="Calibri"/>
                <a:cs typeface="Calibri"/>
              </a:rPr>
              <a:t>etc.</a:t>
            </a:r>
            <a:endParaRPr sz="1200">
              <a:latin typeface="Calibri"/>
              <a:cs typeface="Calibri"/>
            </a:endParaRPr>
          </a:p>
          <a:p>
            <a:pPr marL="12700" marR="52069">
              <a:lnSpc>
                <a:spcPct val="101699"/>
              </a:lnSpc>
              <a:spcBef>
                <a:spcPts val="994"/>
              </a:spcBef>
            </a:pPr>
            <a:r>
              <a:rPr sz="1200" spc="-5" dirty="0">
                <a:latin typeface="Calibri"/>
                <a:cs typeface="Calibri"/>
              </a:rPr>
              <a:t>The visibility is of course again possible through the World Wide </a:t>
            </a:r>
            <a:r>
              <a:rPr sz="1200" dirty="0">
                <a:latin typeface="Calibri"/>
                <a:cs typeface="Calibri"/>
              </a:rPr>
              <a:t>Web, </a:t>
            </a:r>
            <a:r>
              <a:rPr sz="1200" spc="-5" dirty="0">
                <a:latin typeface="Calibri"/>
                <a:cs typeface="Calibri"/>
              </a:rPr>
              <a:t>but how </a:t>
            </a:r>
            <a:r>
              <a:rPr sz="1200" dirty="0">
                <a:latin typeface="Calibri"/>
                <a:cs typeface="Calibri"/>
              </a:rPr>
              <a:t>to </a:t>
            </a:r>
            <a:r>
              <a:rPr sz="1200" spc="-5" dirty="0">
                <a:latin typeface="Calibri"/>
                <a:cs typeface="Calibri"/>
              </a:rPr>
              <a:t>approach  other problems? In most cases you cannot exclude the foreign market but must accept it and  tackle the problems </a:t>
            </a:r>
            <a:r>
              <a:rPr sz="1200" spc="-10" dirty="0">
                <a:latin typeface="Calibri"/>
                <a:cs typeface="Calibri"/>
              </a:rPr>
              <a:t>it</a:t>
            </a:r>
            <a:r>
              <a:rPr sz="1200" spc="25" dirty="0">
                <a:latin typeface="Calibri"/>
                <a:cs typeface="Calibri"/>
              </a:rPr>
              <a:t> </a:t>
            </a:r>
            <a:r>
              <a:rPr sz="1200" spc="-5" dirty="0">
                <a:latin typeface="Calibri"/>
                <a:cs typeface="Calibri"/>
              </a:rPr>
              <a:t>causes.</a:t>
            </a:r>
            <a:endParaRPr sz="1200">
              <a:latin typeface="Calibri"/>
              <a:cs typeface="Calibri"/>
            </a:endParaRPr>
          </a:p>
          <a:p>
            <a:pPr marL="12700" marR="5080">
              <a:lnSpc>
                <a:spcPct val="101699"/>
              </a:lnSpc>
              <a:spcBef>
                <a:spcPts val="1005"/>
              </a:spcBef>
            </a:pPr>
            <a:r>
              <a:rPr sz="1200" i="1" spc="-5" dirty="0">
                <a:latin typeface="Calibri"/>
                <a:cs typeface="Calibri"/>
              </a:rPr>
              <a:t>E-commerce </a:t>
            </a:r>
            <a:r>
              <a:rPr sz="1200" spc="-5" dirty="0">
                <a:latin typeface="Calibri"/>
                <a:cs typeface="Calibri"/>
              </a:rPr>
              <a:t>is now creating new business opportunities which connect producers, </a:t>
            </a:r>
            <a:r>
              <a:rPr sz="1200" dirty="0">
                <a:latin typeface="Calibri"/>
                <a:cs typeface="Calibri"/>
              </a:rPr>
              <a:t>sellers </a:t>
            </a:r>
            <a:r>
              <a:rPr sz="1200" spc="-5" dirty="0">
                <a:latin typeface="Calibri"/>
                <a:cs typeface="Calibri"/>
              </a:rPr>
              <a:t>and  customers through technology independent of national borders. E-commerce is a tool the  entrepreneur must take into consideration when executing the market plan and overall  business plan.</a:t>
            </a:r>
            <a:endParaRPr sz="1200">
              <a:latin typeface="Calibri"/>
              <a:cs typeface="Calibri"/>
            </a:endParaRPr>
          </a:p>
        </p:txBody>
      </p:sp>
      <p:sp>
        <p:nvSpPr>
          <p:cNvPr id="5" name="object 5"/>
          <p:cNvSpPr txBox="1"/>
          <p:nvPr/>
        </p:nvSpPr>
        <p:spPr>
          <a:xfrm>
            <a:off x="816720" y="3495899"/>
            <a:ext cx="5786120" cy="5924550"/>
          </a:xfrm>
          <a:prstGeom prst="rect">
            <a:avLst/>
          </a:prstGeom>
        </p:spPr>
        <p:txBody>
          <a:bodyPr vert="horz" wrap="square" lIns="0" tIns="79375" rIns="0" bIns="0" rtlCol="0">
            <a:spAutoFit/>
          </a:bodyPr>
          <a:lstStyle/>
          <a:p>
            <a:pPr marL="12700" algn="just">
              <a:lnSpc>
                <a:spcPct val="100000"/>
              </a:lnSpc>
              <a:spcBef>
                <a:spcPts val="625"/>
              </a:spcBef>
            </a:pPr>
            <a:r>
              <a:rPr sz="1200" b="1" dirty="0">
                <a:latin typeface="Calibri"/>
                <a:cs typeface="Calibri"/>
              </a:rPr>
              <a:t>The </a:t>
            </a:r>
            <a:r>
              <a:rPr sz="1200" b="1" spc="-5" dirty="0">
                <a:latin typeface="Calibri"/>
                <a:cs typeface="Calibri"/>
              </a:rPr>
              <a:t>Manna Culinary</a:t>
            </a:r>
            <a:r>
              <a:rPr sz="1200" b="1" dirty="0">
                <a:latin typeface="Calibri"/>
                <a:cs typeface="Calibri"/>
              </a:rPr>
              <a:t> </a:t>
            </a:r>
            <a:r>
              <a:rPr sz="1200" b="1" spc="-10" dirty="0">
                <a:latin typeface="Calibri"/>
                <a:cs typeface="Calibri"/>
              </a:rPr>
              <a:t>House</a:t>
            </a:r>
            <a:endParaRPr sz="1200">
              <a:latin typeface="Calibri"/>
              <a:cs typeface="Calibri"/>
            </a:endParaRPr>
          </a:p>
          <a:p>
            <a:pPr marL="12700" algn="just">
              <a:lnSpc>
                <a:spcPct val="100000"/>
              </a:lnSpc>
              <a:spcBef>
                <a:spcPts val="530"/>
              </a:spcBef>
            </a:pPr>
            <a:r>
              <a:rPr sz="1200" b="1" i="1" spc="-5" dirty="0">
                <a:latin typeface="Calibri"/>
                <a:cs typeface="Calibri"/>
              </a:rPr>
              <a:t>Nada</a:t>
            </a:r>
            <a:r>
              <a:rPr sz="1200" b="1" i="1" dirty="0">
                <a:latin typeface="Calibri"/>
                <a:cs typeface="Calibri"/>
              </a:rPr>
              <a:t> </a:t>
            </a:r>
            <a:r>
              <a:rPr sz="1200" b="1" i="1" spc="-5" dirty="0">
                <a:latin typeface="Calibri"/>
                <a:cs typeface="Calibri"/>
              </a:rPr>
              <a:t>Matičič</a:t>
            </a:r>
            <a:endParaRPr sz="1200">
              <a:latin typeface="Calibri"/>
              <a:cs typeface="Calibri"/>
            </a:endParaRPr>
          </a:p>
          <a:p>
            <a:pPr marL="12700" marR="2598420" algn="just">
              <a:lnSpc>
                <a:spcPct val="101699"/>
              </a:lnSpc>
              <a:spcBef>
                <a:spcPts val="505"/>
              </a:spcBef>
            </a:pPr>
            <a:r>
              <a:rPr sz="1200" i="1" spc="-5" dirty="0">
                <a:latin typeface="Calibri"/>
                <a:cs typeface="Calibri"/>
              </a:rPr>
              <a:t>This best practice example encompasses a  comprehensive and multidisciplinary approach </a:t>
            </a:r>
            <a:r>
              <a:rPr sz="1200" i="1" dirty="0">
                <a:latin typeface="Calibri"/>
                <a:cs typeface="Calibri"/>
              </a:rPr>
              <a:t>in  </a:t>
            </a:r>
            <a:r>
              <a:rPr sz="1200" i="1" spc="-5" dirty="0">
                <a:latin typeface="Calibri"/>
                <a:cs typeface="Calibri"/>
              </a:rPr>
              <a:t>designing the “Culinary House Manna” </a:t>
            </a:r>
            <a:r>
              <a:rPr sz="1200" i="1" dirty="0">
                <a:latin typeface="Calibri"/>
                <a:cs typeface="Calibri"/>
              </a:rPr>
              <a:t>in </a:t>
            </a:r>
            <a:r>
              <a:rPr sz="1200" i="1" spc="-5" dirty="0">
                <a:latin typeface="Calibri"/>
                <a:cs typeface="Calibri"/>
              </a:rPr>
              <a:t>Trnovo,  Ljubljana.</a:t>
            </a:r>
            <a:endParaRPr sz="1200">
              <a:latin typeface="Calibri"/>
              <a:cs typeface="Calibri"/>
            </a:endParaRPr>
          </a:p>
          <a:p>
            <a:pPr marL="12700" marR="2597785" algn="just">
              <a:lnSpc>
                <a:spcPct val="101800"/>
              </a:lnSpc>
              <a:spcBef>
                <a:spcPts val="489"/>
              </a:spcBef>
            </a:pPr>
            <a:r>
              <a:rPr sz="1200" i="1" spc="-5" dirty="0">
                <a:latin typeface="Calibri"/>
                <a:cs typeface="Calibri"/>
              </a:rPr>
              <a:t>The creation of the Manna concept fuses together  with </a:t>
            </a:r>
            <a:r>
              <a:rPr sz="1200" i="1" dirty="0">
                <a:latin typeface="Calibri"/>
                <a:cs typeface="Calibri"/>
              </a:rPr>
              <a:t>its </a:t>
            </a:r>
            <a:r>
              <a:rPr sz="1200" i="1" spc="-5" dirty="0">
                <a:latin typeface="Calibri"/>
                <a:cs typeface="Calibri"/>
              </a:rPr>
              <a:t>slogan “heavenly dishes on earth”, which  takes the work of the creators into designing a  concept of the culinary </a:t>
            </a:r>
            <a:r>
              <a:rPr sz="1200" i="1" dirty="0">
                <a:latin typeface="Calibri"/>
                <a:cs typeface="Calibri"/>
              </a:rPr>
              <a:t>offer </a:t>
            </a:r>
            <a:r>
              <a:rPr sz="1200" i="1" spc="-5" dirty="0">
                <a:latin typeface="Calibri"/>
                <a:cs typeface="Calibri"/>
              </a:rPr>
              <a:t>with a story. This was  achieved with interdisciplinary approach that  encompassed cooperation of different branches of  design which contributed </a:t>
            </a:r>
            <a:r>
              <a:rPr sz="1200" i="1" dirty="0">
                <a:latin typeface="Calibri"/>
                <a:cs typeface="Calibri"/>
              </a:rPr>
              <a:t>to </a:t>
            </a:r>
            <a:r>
              <a:rPr sz="1200" i="1" spc="-5" dirty="0">
                <a:latin typeface="Calibri"/>
                <a:cs typeface="Calibri"/>
              </a:rPr>
              <a:t>the optimal solution of  integrated image of </a:t>
            </a:r>
            <a:r>
              <a:rPr sz="1200" i="1" dirty="0">
                <a:latin typeface="Calibri"/>
                <a:cs typeface="Calibri"/>
              </a:rPr>
              <a:t>the </a:t>
            </a:r>
            <a:r>
              <a:rPr sz="1200" i="1" spc="-5" dirty="0">
                <a:latin typeface="Calibri"/>
                <a:cs typeface="Calibri"/>
              </a:rPr>
              <a:t>venue </a:t>
            </a:r>
            <a:r>
              <a:rPr sz="1200" i="1" spc="-10" dirty="0">
                <a:latin typeface="Calibri"/>
                <a:cs typeface="Calibri"/>
              </a:rPr>
              <a:t>and </a:t>
            </a:r>
            <a:r>
              <a:rPr sz="1200" i="1" dirty="0">
                <a:latin typeface="Calibri"/>
                <a:cs typeface="Calibri"/>
              </a:rPr>
              <a:t>its </a:t>
            </a:r>
            <a:r>
              <a:rPr sz="1200" i="1" spc="-5" dirty="0">
                <a:latin typeface="Calibri"/>
                <a:cs typeface="Calibri"/>
              </a:rPr>
              <a:t>culinary  offer.</a:t>
            </a:r>
            <a:endParaRPr sz="1200">
              <a:latin typeface="Calibri"/>
              <a:cs typeface="Calibri"/>
            </a:endParaRPr>
          </a:p>
          <a:p>
            <a:pPr marL="12700" marR="2597150" algn="just">
              <a:lnSpc>
                <a:spcPct val="101699"/>
              </a:lnSpc>
              <a:spcBef>
                <a:spcPts val="500"/>
              </a:spcBef>
            </a:pPr>
            <a:r>
              <a:rPr sz="1200" i="1" spc="-5" dirty="0">
                <a:latin typeface="Calibri"/>
                <a:cs typeface="Calibri"/>
              </a:rPr>
              <a:t>Starting-point and inspiration for the </a:t>
            </a:r>
            <a:r>
              <a:rPr sz="1200" i="1" dirty="0">
                <a:latin typeface="Calibri"/>
                <a:cs typeface="Calibri"/>
              </a:rPr>
              <a:t>created  </a:t>
            </a:r>
            <a:r>
              <a:rPr sz="1200" i="1" spc="-5" dirty="0">
                <a:latin typeface="Calibri"/>
                <a:cs typeface="Calibri"/>
              </a:rPr>
              <a:t>ambience as well as the created patterns, selection  of colours and wall paintings </a:t>
            </a:r>
            <a:r>
              <a:rPr sz="1200" i="1" spc="-10" dirty="0">
                <a:latin typeface="Calibri"/>
                <a:cs typeface="Calibri"/>
              </a:rPr>
              <a:t>are </a:t>
            </a:r>
            <a:r>
              <a:rPr sz="1200" i="1" spc="-5" dirty="0">
                <a:latin typeface="Calibri"/>
                <a:cs typeface="Calibri"/>
              </a:rPr>
              <a:t>the paintings  made by the painter G. </a:t>
            </a:r>
            <a:r>
              <a:rPr sz="1200" i="1" dirty="0">
                <a:latin typeface="Calibri"/>
                <a:cs typeface="Calibri"/>
              </a:rPr>
              <a:t>Klimt </a:t>
            </a:r>
            <a:r>
              <a:rPr sz="1200" i="1" spc="-5" dirty="0">
                <a:latin typeface="Calibri"/>
                <a:cs typeface="Calibri"/>
              </a:rPr>
              <a:t>(1862-1918) </a:t>
            </a:r>
            <a:r>
              <a:rPr sz="1200" i="1" spc="-10" dirty="0">
                <a:latin typeface="Calibri"/>
                <a:cs typeface="Calibri"/>
              </a:rPr>
              <a:t>who </a:t>
            </a:r>
            <a:r>
              <a:rPr sz="1200" i="1" spc="-5" dirty="0">
                <a:latin typeface="Calibri"/>
                <a:cs typeface="Calibri"/>
              </a:rPr>
              <a:t>was  </a:t>
            </a:r>
            <a:r>
              <a:rPr sz="1200" i="1" spc="-10" dirty="0">
                <a:latin typeface="Calibri"/>
                <a:cs typeface="Calibri"/>
              </a:rPr>
              <a:t>one </a:t>
            </a:r>
            <a:r>
              <a:rPr sz="1200" i="1" spc="-5" dirty="0">
                <a:latin typeface="Calibri"/>
                <a:cs typeface="Calibri"/>
              </a:rPr>
              <a:t>of the leading </a:t>
            </a:r>
            <a:r>
              <a:rPr sz="1200" i="1" dirty="0">
                <a:latin typeface="Calibri"/>
                <a:cs typeface="Calibri"/>
              </a:rPr>
              <a:t>artists </a:t>
            </a:r>
            <a:r>
              <a:rPr sz="1200" i="1" spc="-5" dirty="0">
                <a:latin typeface="Calibri"/>
                <a:cs typeface="Calibri"/>
              </a:rPr>
              <a:t>of the Viennese Art </a:t>
            </a:r>
            <a:r>
              <a:rPr sz="1200" i="1" spc="50" dirty="0">
                <a:latin typeface="Calibri"/>
                <a:cs typeface="Calibri"/>
              </a:rPr>
              <a:t> </a:t>
            </a:r>
            <a:r>
              <a:rPr sz="1200" i="1" dirty="0">
                <a:latin typeface="Calibri"/>
                <a:cs typeface="Calibri"/>
              </a:rPr>
              <a:t>Deco.</a:t>
            </a:r>
            <a:endParaRPr sz="1200">
              <a:latin typeface="Calibri"/>
              <a:cs typeface="Calibri"/>
            </a:endParaRPr>
          </a:p>
          <a:p>
            <a:pPr marL="12700" algn="just">
              <a:lnSpc>
                <a:spcPct val="100000"/>
              </a:lnSpc>
              <a:spcBef>
                <a:spcPts val="25"/>
              </a:spcBef>
            </a:pPr>
            <a:r>
              <a:rPr sz="1200" i="1" spc="-5" dirty="0">
                <a:latin typeface="Calibri"/>
                <a:cs typeface="Calibri"/>
              </a:rPr>
              <a:t>Uniquely  drawn  </a:t>
            </a:r>
            <a:r>
              <a:rPr sz="1200" i="1" dirty="0">
                <a:latin typeface="Calibri"/>
                <a:cs typeface="Calibri"/>
              </a:rPr>
              <a:t>up  </a:t>
            </a:r>
            <a:r>
              <a:rPr sz="1200" i="1" spc="-5" dirty="0">
                <a:latin typeface="Calibri"/>
                <a:cs typeface="Calibri"/>
              </a:rPr>
              <a:t>concept  thus  intertwined</a:t>
            </a:r>
            <a:r>
              <a:rPr sz="1200" i="1" spc="235" dirty="0">
                <a:latin typeface="Calibri"/>
                <a:cs typeface="Calibri"/>
              </a:rPr>
              <a:t> </a:t>
            </a:r>
            <a:r>
              <a:rPr sz="1200" i="1" spc="-10" dirty="0">
                <a:latin typeface="Calibri"/>
                <a:cs typeface="Calibri"/>
              </a:rPr>
              <a:t>the</a:t>
            </a:r>
            <a:endParaRPr sz="1200">
              <a:latin typeface="Calibri"/>
              <a:cs typeface="Calibri"/>
            </a:endParaRPr>
          </a:p>
          <a:p>
            <a:pPr marL="12700" marR="5080" algn="just">
              <a:lnSpc>
                <a:spcPct val="101699"/>
              </a:lnSpc>
            </a:pPr>
            <a:r>
              <a:rPr sz="1200" i="1" spc="-5" dirty="0">
                <a:latin typeface="Calibri"/>
                <a:cs typeface="Calibri"/>
              </a:rPr>
              <a:t>cooperation of architects, an interior designer, an expert on feng shui, a textile fashion  designer, a painter, a visual communication designer and at the very end </a:t>
            </a:r>
            <a:r>
              <a:rPr sz="1200" i="1" dirty="0">
                <a:latin typeface="Calibri"/>
                <a:cs typeface="Calibri"/>
              </a:rPr>
              <a:t>of </a:t>
            </a:r>
            <a:r>
              <a:rPr sz="1200" i="1" spc="-5" dirty="0">
                <a:latin typeface="Calibri"/>
                <a:cs typeface="Calibri"/>
              </a:rPr>
              <a:t>the project also a  decoration designer. </a:t>
            </a:r>
            <a:r>
              <a:rPr sz="1200" i="1" dirty="0">
                <a:latin typeface="Calibri"/>
                <a:cs typeface="Calibri"/>
              </a:rPr>
              <a:t>On </a:t>
            </a:r>
            <a:r>
              <a:rPr sz="1200" i="1" spc="-5" dirty="0">
                <a:latin typeface="Calibri"/>
                <a:cs typeface="Calibri"/>
              </a:rPr>
              <a:t>the basis of the plan designed by the </a:t>
            </a:r>
            <a:r>
              <a:rPr sz="1200" i="1" dirty="0">
                <a:latin typeface="Calibri"/>
                <a:cs typeface="Calibri"/>
              </a:rPr>
              <a:t>architect </a:t>
            </a:r>
            <a:r>
              <a:rPr sz="1200" i="1" spc="-10" dirty="0">
                <a:latin typeface="Calibri"/>
                <a:cs typeface="Calibri"/>
              </a:rPr>
              <a:t>and </a:t>
            </a:r>
            <a:r>
              <a:rPr sz="1200" i="1" spc="-5" dirty="0">
                <a:latin typeface="Calibri"/>
                <a:cs typeface="Calibri"/>
              </a:rPr>
              <a:t>the interior  designer, the existing building obtained a </a:t>
            </a:r>
            <a:r>
              <a:rPr sz="1200" i="1" dirty="0">
                <a:latin typeface="Calibri"/>
                <a:cs typeface="Calibri"/>
              </a:rPr>
              <a:t>thematic </a:t>
            </a:r>
            <a:r>
              <a:rPr sz="1200" i="1" spc="-5" dirty="0">
                <a:latin typeface="Calibri"/>
                <a:cs typeface="Calibri"/>
              </a:rPr>
              <a:t>concept of a </a:t>
            </a:r>
            <a:r>
              <a:rPr sz="1200" i="1" spc="-10" dirty="0">
                <a:latin typeface="Calibri"/>
                <a:cs typeface="Calibri"/>
              </a:rPr>
              <a:t>new </a:t>
            </a:r>
            <a:r>
              <a:rPr sz="1200" i="1" spc="-5" dirty="0">
                <a:latin typeface="Calibri"/>
                <a:cs typeface="Calibri"/>
              </a:rPr>
              <a:t>integrated image,  ground plan rearrangement of rooms with a new layout, setting and </a:t>
            </a:r>
            <a:r>
              <a:rPr sz="1200" i="1" dirty="0">
                <a:latin typeface="Calibri"/>
                <a:cs typeface="Calibri"/>
              </a:rPr>
              <a:t>selection </a:t>
            </a:r>
            <a:r>
              <a:rPr sz="1200" i="1" spc="-5" dirty="0">
                <a:latin typeface="Calibri"/>
                <a:cs typeface="Calibri"/>
              </a:rPr>
              <a:t>of equipment,  tables,  chairs, floors,  lighting and textile  patterns. The  freshly  designed concept  of</a:t>
            </a:r>
            <a:r>
              <a:rPr sz="1200" i="1" spc="-60" dirty="0">
                <a:latin typeface="Calibri"/>
                <a:cs typeface="Calibri"/>
              </a:rPr>
              <a:t> </a:t>
            </a:r>
            <a:r>
              <a:rPr sz="1200" i="1" spc="-5" dirty="0">
                <a:latin typeface="Calibri"/>
                <a:cs typeface="Calibri"/>
              </a:rPr>
              <a:t>patterns</a:t>
            </a:r>
            <a:endParaRPr sz="1200">
              <a:latin typeface="Calibri"/>
              <a:cs typeface="Calibri"/>
            </a:endParaRPr>
          </a:p>
          <a:p>
            <a:pPr marL="12700" marR="5715" algn="just">
              <a:lnSpc>
                <a:spcPct val="101699"/>
              </a:lnSpc>
              <a:spcBef>
                <a:spcPts val="10"/>
              </a:spcBef>
            </a:pPr>
            <a:r>
              <a:rPr sz="1200" i="1" spc="-5" dirty="0">
                <a:latin typeface="Calibri"/>
                <a:cs typeface="Calibri"/>
              </a:rPr>
              <a:t>(flower motif) </a:t>
            </a:r>
            <a:r>
              <a:rPr sz="1200" i="1" spc="-10" dirty="0">
                <a:latin typeface="Calibri"/>
                <a:cs typeface="Calibri"/>
              </a:rPr>
              <a:t>and </a:t>
            </a:r>
            <a:r>
              <a:rPr sz="1200" i="1" spc="-5" dirty="0">
                <a:latin typeface="Calibri"/>
                <a:cs typeface="Calibri"/>
              </a:rPr>
              <a:t>colours may thus be </a:t>
            </a:r>
            <a:r>
              <a:rPr sz="1200" i="1" dirty="0">
                <a:latin typeface="Calibri"/>
                <a:cs typeface="Calibri"/>
              </a:rPr>
              <a:t>admired </a:t>
            </a:r>
            <a:r>
              <a:rPr sz="1200" i="1" spc="-5" dirty="0">
                <a:latin typeface="Calibri"/>
                <a:cs typeface="Calibri"/>
              </a:rPr>
              <a:t>on all fabrics (tablecloths, place-mats,  covers, chair upholstery, cushions …). The said concept is also used for the flooring in the  form</a:t>
            </a:r>
            <a:r>
              <a:rPr sz="1200" i="1" spc="70" dirty="0">
                <a:latin typeface="Calibri"/>
                <a:cs typeface="Calibri"/>
              </a:rPr>
              <a:t> </a:t>
            </a:r>
            <a:r>
              <a:rPr sz="1200" i="1" spc="-5" dirty="0">
                <a:latin typeface="Calibri"/>
                <a:cs typeface="Calibri"/>
              </a:rPr>
              <a:t>of</a:t>
            </a:r>
            <a:r>
              <a:rPr sz="1200" i="1" spc="80" dirty="0">
                <a:latin typeface="Calibri"/>
                <a:cs typeface="Calibri"/>
              </a:rPr>
              <a:t> </a:t>
            </a:r>
            <a:r>
              <a:rPr sz="1200" i="1" spc="-5" dirty="0">
                <a:latin typeface="Calibri"/>
                <a:cs typeface="Calibri"/>
              </a:rPr>
              <a:t>carpets</a:t>
            </a:r>
            <a:r>
              <a:rPr sz="1200" i="1" spc="75" dirty="0">
                <a:latin typeface="Calibri"/>
                <a:cs typeface="Calibri"/>
              </a:rPr>
              <a:t> </a:t>
            </a:r>
            <a:r>
              <a:rPr sz="1200" i="1" spc="-5" dirty="0">
                <a:latin typeface="Calibri"/>
                <a:cs typeface="Calibri"/>
              </a:rPr>
              <a:t>which</a:t>
            </a:r>
            <a:r>
              <a:rPr sz="1200" i="1" spc="70" dirty="0">
                <a:latin typeface="Calibri"/>
                <a:cs typeface="Calibri"/>
              </a:rPr>
              <a:t> </a:t>
            </a:r>
            <a:r>
              <a:rPr sz="1200" i="1" dirty="0">
                <a:latin typeface="Calibri"/>
                <a:cs typeface="Calibri"/>
              </a:rPr>
              <a:t>create</a:t>
            </a:r>
            <a:r>
              <a:rPr sz="1200" i="1" spc="80" dirty="0">
                <a:latin typeface="Calibri"/>
                <a:cs typeface="Calibri"/>
              </a:rPr>
              <a:t> </a:t>
            </a:r>
            <a:r>
              <a:rPr sz="1200" i="1" spc="-5" dirty="0">
                <a:latin typeface="Calibri"/>
                <a:cs typeface="Calibri"/>
              </a:rPr>
              <a:t>different</a:t>
            </a:r>
            <a:r>
              <a:rPr sz="1200" i="1" spc="80" dirty="0">
                <a:latin typeface="Calibri"/>
                <a:cs typeface="Calibri"/>
              </a:rPr>
              <a:t> </a:t>
            </a:r>
            <a:r>
              <a:rPr sz="1200" i="1" spc="-5" dirty="0">
                <a:latin typeface="Calibri"/>
                <a:cs typeface="Calibri"/>
              </a:rPr>
              <a:t>atmospheres</a:t>
            </a:r>
            <a:r>
              <a:rPr sz="1200" i="1" spc="75" dirty="0">
                <a:latin typeface="Calibri"/>
                <a:cs typeface="Calibri"/>
              </a:rPr>
              <a:t> </a:t>
            </a:r>
            <a:r>
              <a:rPr sz="1200" i="1" spc="-5" dirty="0">
                <a:latin typeface="Calibri"/>
                <a:cs typeface="Calibri"/>
              </a:rPr>
              <a:t>in</a:t>
            </a:r>
            <a:r>
              <a:rPr sz="1200" i="1" spc="65" dirty="0">
                <a:latin typeface="Calibri"/>
                <a:cs typeface="Calibri"/>
              </a:rPr>
              <a:t> </a:t>
            </a:r>
            <a:r>
              <a:rPr sz="1200" i="1" spc="-5" dirty="0">
                <a:latin typeface="Calibri"/>
                <a:cs typeface="Calibri"/>
              </a:rPr>
              <a:t>different</a:t>
            </a:r>
            <a:r>
              <a:rPr sz="1200" i="1" spc="80" dirty="0">
                <a:latin typeface="Calibri"/>
                <a:cs typeface="Calibri"/>
              </a:rPr>
              <a:t> </a:t>
            </a:r>
            <a:r>
              <a:rPr sz="1200" i="1" spc="-5" dirty="0">
                <a:latin typeface="Calibri"/>
                <a:cs typeface="Calibri"/>
              </a:rPr>
              <a:t>rooms.</a:t>
            </a:r>
            <a:r>
              <a:rPr sz="1200" i="1" spc="70" dirty="0">
                <a:latin typeface="Calibri"/>
                <a:cs typeface="Calibri"/>
              </a:rPr>
              <a:t> </a:t>
            </a:r>
            <a:r>
              <a:rPr sz="1200" i="1" dirty="0">
                <a:latin typeface="Calibri"/>
                <a:cs typeface="Calibri"/>
              </a:rPr>
              <a:t>The</a:t>
            </a:r>
            <a:r>
              <a:rPr sz="1200" i="1" spc="75" dirty="0">
                <a:latin typeface="Calibri"/>
                <a:cs typeface="Calibri"/>
              </a:rPr>
              <a:t> </a:t>
            </a:r>
            <a:r>
              <a:rPr sz="1200" i="1" spc="-5" dirty="0">
                <a:latin typeface="Calibri"/>
                <a:cs typeface="Calibri"/>
              </a:rPr>
              <a:t>pattern</a:t>
            </a:r>
            <a:r>
              <a:rPr sz="1200" i="1" spc="70" dirty="0">
                <a:latin typeface="Calibri"/>
                <a:cs typeface="Calibri"/>
              </a:rPr>
              <a:t> </a:t>
            </a:r>
            <a:r>
              <a:rPr sz="1200" i="1" spc="-5" dirty="0">
                <a:latin typeface="Calibri"/>
                <a:cs typeface="Calibri"/>
              </a:rPr>
              <a:t>–</a:t>
            </a:r>
            <a:r>
              <a:rPr sz="1200" i="1" spc="75" dirty="0">
                <a:latin typeface="Calibri"/>
                <a:cs typeface="Calibri"/>
              </a:rPr>
              <a:t> </a:t>
            </a:r>
            <a:r>
              <a:rPr sz="1200" i="1" dirty="0">
                <a:latin typeface="Calibri"/>
                <a:cs typeface="Calibri"/>
              </a:rPr>
              <a:t>flower</a:t>
            </a:r>
            <a:endParaRPr sz="1200">
              <a:latin typeface="Calibri"/>
              <a:cs typeface="Calibri"/>
            </a:endParaRPr>
          </a:p>
        </p:txBody>
      </p:sp>
      <p:sp>
        <p:nvSpPr>
          <p:cNvPr id="6" name="object 6"/>
          <p:cNvSpPr/>
          <p:nvPr/>
        </p:nvSpPr>
        <p:spPr>
          <a:xfrm>
            <a:off x="913698" y="3000003"/>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8" name="object 8"/>
          <p:cNvSpPr/>
          <p:nvPr/>
        </p:nvSpPr>
        <p:spPr>
          <a:xfrm>
            <a:off x="4034210" y="4104421"/>
            <a:ext cx="2643926" cy="354301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132</a:t>
            </a:r>
            <a:endParaRPr sz="1000">
              <a:latin typeface="Calibri"/>
              <a:cs typeface="Calibri"/>
            </a:endParaRPr>
          </a:p>
        </p:txBody>
      </p:sp>
      <p:sp>
        <p:nvSpPr>
          <p:cNvPr id="3" name="object 3"/>
          <p:cNvSpPr txBox="1"/>
          <p:nvPr/>
        </p:nvSpPr>
        <p:spPr>
          <a:xfrm>
            <a:off x="888348" y="570066"/>
            <a:ext cx="5851525" cy="874395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71755" algn="just">
              <a:lnSpc>
                <a:spcPct val="101699"/>
              </a:lnSpc>
            </a:pPr>
            <a:r>
              <a:rPr sz="1200" i="1" spc="-5" dirty="0">
                <a:latin typeface="Calibri"/>
                <a:cs typeface="Calibri"/>
              </a:rPr>
              <a:t>motif is repeated again on the copper </a:t>
            </a:r>
            <a:r>
              <a:rPr sz="1200" i="1" dirty="0">
                <a:latin typeface="Calibri"/>
                <a:cs typeface="Calibri"/>
              </a:rPr>
              <a:t>fence, </a:t>
            </a:r>
            <a:r>
              <a:rPr sz="1200" i="1" spc="-5" dirty="0">
                <a:latin typeface="Calibri"/>
                <a:cs typeface="Calibri"/>
              </a:rPr>
              <a:t>various décor and glass. Fashion designer used  all the aforementioned when designing waiters’ and cooks’</a:t>
            </a:r>
            <a:r>
              <a:rPr sz="1200" i="1" spc="65" dirty="0">
                <a:latin typeface="Calibri"/>
                <a:cs typeface="Calibri"/>
              </a:rPr>
              <a:t> </a:t>
            </a:r>
            <a:r>
              <a:rPr sz="1200" i="1" spc="-5" dirty="0">
                <a:latin typeface="Calibri"/>
                <a:cs typeface="Calibri"/>
              </a:rPr>
              <a:t>uniforms.</a:t>
            </a:r>
            <a:endParaRPr sz="1200">
              <a:latin typeface="Calibri"/>
              <a:cs typeface="Calibri"/>
            </a:endParaRPr>
          </a:p>
          <a:p>
            <a:pPr marL="12700" marR="69215" algn="just">
              <a:lnSpc>
                <a:spcPct val="101699"/>
              </a:lnSpc>
              <a:spcBef>
                <a:spcPts val="505"/>
              </a:spcBef>
            </a:pPr>
            <a:r>
              <a:rPr sz="1200" i="1" spc="-5" dirty="0">
                <a:latin typeface="Calibri"/>
                <a:cs typeface="Calibri"/>
              </a:rPr>
              <a:t>Integrated graphical corporate image (logo, business cards, menu, </a:t>
            </a:r>
            <a:r>
              <a:rPr sz="1200" i="1" dirty="0">
                <a:latin typeface="Calibri"/>
                <a:cs typeface="Calibri"/>
              </a:rPr>
              <a:t>web sites </a:t>
            </a:r>
            <a:r>
              <a:rPr sz="1200" i="1" spc="-5" dirty="0">
                <a:latin typeface="Calibri"/>
                <a:cs typeface="Calibri"/>
              </a:rPr>
              <a:t>…) also </a:t>
            </a:r>
            <a:r>
              <a:rPr sz="1200" i="1" dirty="0">
                <a:latin typeface="Calibri"/>
                <a:cs typeface="Calibri"/>
              </a:rPr>
              <a:t>reflects  </a:t>
            </a:r>
            <a:r>
              <a:rPr sz="1200" i="1" spc="-5" dirty="0">
                <a:latin typeface="Calibri"/>
                <a:cs typeface="Calibri"/>
              </a:rPr>
              <a:t>the</a:t>
            </a:r>
            <a:r>
              <a:rPr sz="1200" i="1" spc="5" dirty="0">
                <a:latin typeface="Calibri"/>
                <a:cs typeface="Calibri"/>
              </a:rPr>
              <a:t> </a:t>
            </a:r>
            <a:r>
              <a:rPr sz="1200" i="1" spc="-5" dirty="0">
                <a:latin typeface="Calibri"/>
                <a:cs typeface="Calibri"/>
              </a:rPr>
              <a:t>concept.</a:t>
            </a:r>
            <a:endParaRPr sz="1200">
              <a:latin typeface="Calibri"/>
              <a:cs typeface="Calibri"/>
            </a:endParaRPr>
          </a:p>
          <a:p>
            <a:pPr marL="12700" marR="72390" algn="just">
              <a:lnSpc>
                <a:spcPct val="101699"/>
              </a:lnSpc>
              <a:spcBef>
                <a:spcPts val="490"/>
              </a:spcBef>
            </a:pPr>
            <a:r>
              <a:rPr sz="1200" i="1" spc="-5" dirty="0">
                <a:latin typeface="Calibri"/>
                <a:cs typeface="Calibri"/>
              </a:rPr>
              <a:t>Carefully selected furniture, antique </a:t>
            </a:r>
            <a:r>
              <a:rPr sz="1200" i="1" dirty="0">
                <a:latin typeface="Calibri"/>
                <a:cs typeface="Calibri"/>
              </a:rPr>
              <a:t>pieces </a:t>
            </a:r>
            <a:r>
              <a:rPr sz="1200" i="1" spc="-5" dirty="0">
                <a:latin typeface="Calibri"/>
                <a:cs typeface="Calibri"/>
              </a:rPr>
              <a:t>of furniture, mirrors and paintings as well as  Murano lights give the place the desired</a:t>
            </a:r>
            <a:r>
              <a:rPr sz="1200" i="1" spc="60" dirty="0">
                <a:latin typeface="Calibri"/>
                <a:cs typeface="Calibri"/>
              </a:rPr>
              <a:t> </a:t>
            </a:r>
            <a:r>
              <a:rPr sz="1200" i="1" spc="-5" dirty="0">
                <a:latin typeface="Calibri"/>
                <a:cs typeface="Calibri"/>
              </a:rPr>
              <a:t>image.</a:t>
            </a:r>
            <a:endParaRPr sz="1200">
              <a:latin typeface="Calibri"/>
              <a:cs typeface="Calibri"/>
            </a:endParaRPr>
          </a:p>
          <a:p>
            <a:pPr marL="12700" marR="69850" algn="just">
              <a:lnSpc>
                <a:spcPct val="101800"/>
              </a:lnSpc>
              <a:spcBef>
                <a:spcPts val="500"/>
              </a:spcBef>
            </a:pPr>
            <a:r>
              <a:rPr sz="1200" i="1" spc="-5" dirty="0">
                <a:latin typeface="Calibri"/>
                <a:cs typeface="Calibri"/>
              </a:rPr>
              <a:t>The presented concept of a trendy restaurant is </a:t>
            </a:r>
            <a:r>
              <a:rPr sz="1200" i="1" spc="-10" dirty="0">
                <a:latin typeface="Calibri"/>
                <a:cs typeface="Calibri"/>
              </a:rPr>
              <a:t>not </a:t>
            </a:r>
            <a:r>
              <a:rPr sz="1200" i="1" spc="-5" dirty="0">
                <a:latin typeface="Calibri"/>
                <a:cs typeface="Calibri"/>
              </a:rPr>
              <a:t>a novelty in </a:t>
            </a:r>
            <a:r>
              <a:rPr sz="1200" i="1" spc="-10" dirty="0">
                <a:latin typeface="Calibri"/>
                <a:cs typeface="Calibri"/>
              </a:rPr>
              <a:t>our </a:t>
            </a:r>
            <a:r>
              <a:rPr sz="1200" i="1" spc="-5" dirty="0">
                <a:latin typeface="Calibri"/>
                <a:cs typeface="Calibri"/>
              </a:rPr>
              <a:t>environment </a:t>
            </a:r>
            <a:r>
              <a:rPr sz="1200" i="1" dirty="0">
                <a:latin typeface="Calibri"/>
                <a:cs typeface="Calibri"/>
              </a:rPr>
              <a:t>yet </a:t>
            </a:r>
            <a:r>
              <a:rPr sz="1200" i="1" spc="-5" dirty="0">
                <a:latin typeface="Calibri"/>
                <a:cs typeface="Calibri"/>
              </a:rPr>
              <a:t>it  enables unique solution which places a particular ambience and </a:t>
            </a:r>
            <a:r>
              <a:rPr sz="1200" i="1" dirty="0">
                <a:latin typeface="Calibri"/>
                <a:cs typeface="Calibri"/>
              </a:rPr>
              <a:t>its contents </a:t>
            </a:r>
            <a:r>
              <a:rPr sz="1200" i="1" spc="-5" dirty="0">
                <a:latin typeface="Calibri"/>
                <a:cs typeface="Calibri"/>
              </a:rPr>
              <a:t>among designer  masterpieces. </a:t>
            </a:r>
            <a:r>
              <a:rPr sz="1200" i="1" dirty="0">
                <a:latin typeface="Calibri"/>
                <a:cs typeface="Calibri"/>
              </a:rPr>
              <a:t>After </a:t>
            </a:r>
            <a:r>
              <a:rPr sz="1200" i="1" spc="-5" dirty="0">
                <a:latin typeface="Calibri"/>
                <a:cs typeface="Calibri"/>
              </a:rPr>
              <a:t>the success experienced by the interior </a:t>
            </a:r>
            <a:r>
              <a:rPr sz="1200" i="1" spc="-10" dirty="0">
                <a:latin typeface="Calibri"/>
                <a:cs typeface="Calibri"/>
              </a:rPr>
              <a:t>and </a:t>
            </a:r>
            <a:r>
              <a:rPr sz="1200" i="1" spc="-5" dirty="0">
                <a:latin typeface="Calibri"/>
                <a:cs typeface="Calibri"/>
              </a:rPr>
              <a:t>integrated image of Manna  among </a:t>
            </a:r>
            <a:r>
              <a:rPr sz="1200" i="1" dirty="0">
                <a:latin typeface="Calibri"/>
                <a:cs typeface="Calibri"/>
              </a:rPr>
              <a:t>its </a:t>
            </a:r>
            <a:r>
              <a:rPr sz="1200" i="1" spc="-5" dirty="0">
                <a:latin typeface="Calibri"/>
                <a:cs typeface="Calibri"/>
              </a:rPr>
              <a:t>customers, it may be established that such type of carefully-planned and expert-  grounded links enable prolific </a:t>
            </a:r>
            <a:r>
              <a:rPr sz="1200" i="1" spc="-10" dirty="0">
                <a:latin typeface="Calibri"/>
                <a:cs typeface="Calibri"/>
              </a:rPr>
              <a:t>and </a:t>
            </a:r>
            <a:r>
              <a:rPr sz="1200" i="1" dirty="0">
                <a:latin typeface="Calibri"/>
                <a:cs typeface="Calibri"/>
              </a:rPr>
              <a:t>successful </a:t>
            </a:r>
            <a:r>
              <a:rPr sz="1200" i="1" spc="-5" dirty="0">
                <a:latin typeface="Calibri"/>
                <a:cs typeface="Calibri"/>
              </a:rPr>
              <a:t>work of the </a:t>
            </a:r>
            <a:r>
              <a:rPr sz="1200" i="1" dirty="0">
                <a:latin typeface="Calibri"/>
                <a:cs typeface="Calibri"/>
              </a:rPr>
              <a:t>entire </a:t>
            </a:r>
            <a:r>
              <a:rPr sz="1200" i="1" spc="-5" dirty="0">
                <a:latin typeface="Calibri"/>
                <a:cs typeface="Calibri"/>
              </a:rPr>
              <a:t>designer segment. Manna is  also a good example in praxis, i.e. the future of Slovenian design lies in creating unique  products – ambiences or only products in smaller numbers which can so remain</a:t>
            </a:r>
            <a:r>
              <a:rPr sz="1200" i="1" spc="145" dirty="0">
                <a:latin typeface="Calibri"/>
                <a:cs typeface="Calibri"/>
              </a:rPr>
              <a:t> </a:t>
            </a:r>
            <a:r>
              <a:rPr sz="1200" i="1" spc="-5" dirty="0">
                <a:latin typeface="Calibri"/>
                <a:cs typeface="Calibri"/>
              </a:rPr>
              <a:t>exclusive.</a:t>
            </a:r>
            <a:endParaRPr sz="1200">
              <a:latin typeface="Calibri"/>
              <a:cs typeface="Calibri"/>
            </a:endParaRPr>
          </a:p>
          <a:p>
            <a:pPr>
              <a:lnSpc>
                <a:spcPct val="100000"/>
              </a:lnSpc>
            </a:pPr>
            <a:endParaRPr sz="1200">
              <a:latin typeface="Calibri"/>
              <a:cs typeface="Calibri"/>
            </a:endParaRPr>
          </a:p>
          <a:p>
            <a:pPr>
              <a:lnSpc>
                <a:spcPct val="100000"/>
              </a:lnSpc>
              <a:spcBef>
                <a:spcPts val="50"/>
              </a:spcBef>
            </a:pPr>
            <a:endParaRPr sz="1200">
              <a:latin typeface="Calibri"/>
              <a:cs typeface="Calibri"/>
            </a:endParaRPr>
          </a:p>
          <a:p>
            <a:pPr marL="368935" lvl="1" indent="-356870">
              <a:lnSpc>
                <a:spcPct val="100000"/>
              </a:lnSpc>
              <a:buAutoNum type="arabicPeriod" startAt="2"/>
              <a:tabLst>
                <a:tab pos="369570" algn="l"/>
              </a:tabLst>
            </a:pPr>
            <a:r>
              <a:rPr sz="1400" b="1" spc="-5" dirty="0">
                <a:latin typeface="Calibri"/>
                <a:cs typeface="Calibri"/>
              </a:rPr>
              <a:t>Business plan</a:t>
            </a:r>
            <a:r>
              <a:rPr sz="1400" b="1" dirty="0">
                <a:latin typeface="Calibri"/>
                <a:cs typeface="Calibri"/>
              </a:rPr>
              <a:t> </a:t>
            </a:r>
            <a:r>
              <a:rPr sz="1400" b="1" spc="-5" dirty="0">
                <a:latin typeface="Calibri"/>
                <a:cs typeface="Calibri"/>
              </a:rPr>
              <a:t>development</a:t>
            </a:r>
            <a:endParaRPr sz="1400">
              <a:latin typeface="Calibri"/>
              <a:cs typeface="Calibri"/>
            </a:endParaRPr>
          </a:p>
          <a:p>
            <a:pPr marL="439420" lvl="2" indent="-427355">
              <a:lnSpc>
                <a:spcPct val="100000"/>
              </a:lnSpc>
              <a:spcBef>
                <a:spcPts val="1040"/>
              </a:spcBef>
              <a:buAutoNum type="arabicPeriod"/>
              <a:tabLst>
                <a:tab pos="440055" algn="l"/>
              </a:tabLst>
            </a:pPr>
            <a:r>
              <a:rPr sz="1200" b="1" spc="-5" dirty="0">
                <a:latin typeface="Calibri"/>
                <a:cs typeface="Calibri"/>
              </a:rPr>
              <a:t>General</a:t>
            </a:r>
            <a:r>
              <a:rPr sz="1200" b="1" spc="5" dirty="0">
                <a:latin typeface="Calibri"/>
                <a:cs typeface="Calibri"/>
              </a:rPr>
              <a:t> </a:t>
            </a:r>
            <a:r>
              <a:rPr sz="1200" b="1" spc="-5" dirty="0">
                <a:latin typeface="Calibri"/>
                <a:cs typeface="Calibri"/>
              </a:rPr>
              <a:t>aspects</a:t>
            </a:r>
            <a:endParaRPr sz="1200">
              <a:latin typeface="Calibri"/>
              <a:cs typeface="Calibri"/>
            </a:endParaRPr>
          </a:p>
          <a:p>
            <a:pPr marL="12700" marR="48260">
              <a:lnSpc>
                <a:spcPct val="101699"/>
              </a:lnSpc>
              <a:spcBef>
                <a:spcPts val="994"/>
              </a:spcBef>
            </a:pPr>
            <a:r>
              <a:rPr sz="1200" spc="-5" dirty="0">
                <a:latin typeface="Calibri"/>
                <a:cs typeface="Calibri"/>
              </a:rPr>
              <a:t>If you </a:t>
            </a:r>
            <a:r>
              <a:rPr sz="1200" dirty="0">
                <a:latin typeface="Calibri"/>
                <a:cs typeface="Calibri"/>
              </a:rPr>
              <a:t>do </a:t>
            </a:r>
            <a:r>
              <a:rPr sz="1200" spc="-5" dirty="0">
                <a:latin typeface="Calibri"/>
                <a:cs typeface="Calibri"/>
              </a:rPr>
              <a:t>not have a clear business idea and a new product/service </a:t>
            </a:r>
            <a:r>
              <a:rPr sz="1200" dirty="0">
                <a:latin typeface="Calibri"/>
                <a:cs typeface="Calibri"/>
              </a:rPr>
              <a:t>to </a:t>
            </a:r>
            <a:r>
              <a:rPr sz="1200" spc="-5" dirty="0">
                <a:latin typeface="Calibri"/>
                <a:cs typeface="Calibri"/>
              </a:rPr>
              <a:t>offer the market then </a:t>
            </a:r>
            <a:r>
              <a:rPr sz="1200" spc="-10" dirty="0">
                <a:latin typeface="Calibri"/>
                <a:cs typeface="Calibri"/>
              </a:rPr>
              <a:t>it  </a:t>
            </a:r>
            <a:r>
              <a:rPr sz="1200" spc="-5" dirty="0">
                <a:latin typeface="Calibri"/>
                <a:cs typeface="Calibri"/>
              </a:rPr>
              <a:t>is of course not easy </a:t>
            </a:r>
            <a:r>
              <a:rPr sz="1200" dirty="0">
                <a:latin typeface="Calibri"/>
                <a:cs typeface="Calibri"/>
              </a:rPr>
              <a:t>to </a:t>
            </a:r>
            <a:r>
              <a:rPr sz="1200" spc="-5" dirty="0">
                <a:latin typeface="Calibri"/>
                <a:cs typeface="Calibri"/>
              </a:rPr>
              <a:t>make a successful business. In such a case business </a:t>
            </a:r>
            <a:r>
              <a:rPr sz="1200" dirty="0">
                <a:latin typeface="Calibri"/>
                <a:cs typeface="Calibri"/>
              </a:rPr>
              <a:t>idea </a:t>
            </a:r>
            <a:r>
              <a:rPr sz="1200" spc="-5" dirty="0">
                <a:latin typeface="Calibri"/>
                <a:cs typeface="Calibri"/>
              </a:rPr>
              <a:t>needs </a:t>
            </a:r>
            <a:r>
              <a:rPr sz="1200" dirty="0">
                <a:latin typeface="Calibri"/>
                <a:cs typeface="Calibri"/>
              </a:rPr>
              <a:t>to be  firstly </a:t>
            </a:r>
            <a:r>
              <a:rPr sz="1200" spc="-5" dirty="0">
                <a:latin typeface="Calibri"/>
                <a:cs typeface="Calibri"/>
              </a:rPr>
              <a:t>developed, then tested and in the end financed in order </a:t>
            </a:r>
            <a:r>
              <a:rPr sz="1200" dirty="0">
                <a:latin typeface="Calibri"/>
                <a:cs typeface="Calibri"/>
              </a:rPr>
              <a:t>for us to </a:t>
            </a:r>
            <a:r>
              <a:rPr sz="1200" spc="-5" dirty="0">
                <a:latin typeface="Calibri"/>
                <a:cs typeface="Calibri"/>
              </a:rPr>
              <a:t>create a realistic and  viable business plan.</a:t>
            </a:r>
            <a:endParaRPr sz="1200">
              <a:latin typeface="Calibri"/>
              <a:cs typeface="Calibri"/>
            </a:endParaRPr>
          </a:p>
          <a:p>
            <a:pPr marL="12700" marR="5080" indent="-635">
              <a:lnSpc>
                <a:spcPct val="101699"/>
              </a:lnSpc>
              <a:spcBef>
                <a:spcPts val="1010"/>
              </a:spcBef>
            </a:pPr>
            <a:r>
              <a:rPr sz="1200" spc="-5" dirty="0">
                <a:latin typeface="Calibri"/>
                <a:cs typeface="Calibri"/>
              </a:rPr>
              <a:t>Very often a </a:t>
            </a:r>
            <a:r>
              <a:rPr sz="1200" i="1" spc="-5" dirty="0">
                <a:latin typeface="Calibri"/>
                <a:cs typeface="Calibri"/>
              </a:rPr>
              <a:t>reference </a:t>
            </a:r>
            <a:r>
              <a:rPr sz="1200" i="1" spc="-10" dirty="0">
                <a:latin typeface="Calibri"/>
                <a:cs typeface="Calibri"/>
              </a:rPr>
              <a:t>group </a:t>
            </a:r>
            <a:r>
              <a:rPr sz="1200" spc="-5" dirty="0">
                <a:latin typeface="Calibri"/>
                <a:cs typeface="Calibri"/>
              </a:rPr>
              <a:t>or management group needs to </a:t>
            </a:r>
            <a:r>
              <a:rPr sz="1200" dirty="0">
                <a:latin typeface="Calibri"/>
                <a:cs typeface="Calibri"/>
              </a:rPr>
              <a:t>be </a:t>
            </a:r>
            <a:r>
              <a:rPr sz="1200" spc="-5" dirty="0">
                <a:latin typeface="Calibri"/>
                <a:cs typeface="Calibri"/>
              </a:rPr>
              <a:t>established including persons  with different backgrounds and experience, well suited </a:t>
            </a:r>
            <a:r>
              <a:rPr sz="1200" dirty="0">
                <a:latin typeface="Calibri"/>
                <a:cs typeface="Calibri"/>
              </a:rPr>
              <a:t>to the </a:t>
            </a:r>
            <a:r>
              <a:rPr sz="1200" spc="-5" dirty="0">
                <a:latin typeface="Calibri"/>
                <a:cs typeface="Calibri"/>
              </a:rPr>
              <a:t>new product/service  </a:t>
            </a:r>
            <a:r>
              <a:rPr sz="1200" dirty="0">
                <a:latin typeface="Calibri"/>
                <a:cs typeface="Calibri"/>
              </a:rPr>
              <a:t>developed. </a:t>
            </a:r>
            <a:r>
              <a:rPr sz="1200" spc="-10" dirty="0">
                <a:latin typeface="Calibri"/>
                <a:cs typeface="Calibri"/>
              </a:rPr>
              <a:t>If </a:t>
            </a:r>
            <a:r>
              <a:rPr sz="1200" spc="-5" dirty="0">
                <a:latin typeface="Calibri"/>
                <a:cs typeface="Calibri"/>
              </a:rPr>
              <a:t>extra </a:t>
            </a:r>
            <a:r>
              <a:rPr sz="1200" spc="-10" dirty="0">
                <a:latin typeface="Calibri"/>
                <a:cs typeface="Calibri"/>
              </a:rPr>
              <a:t>means </a:t>
            </a:r>
            <a:r>
              <a:rPr sz="1200" spc="-5" dirty="0">
                <a:latin typeface="Calibri"/>
                <a:cs typeface="Calibri"/>
              </a:rPr>
              <a:t>are needed </a:t>
            </a:r>
            <a:r>
              <a:rPr sz="1200" dirty="0">
                <a:latin typeface="Calibri"/>
                <a:cs typeface="Calibri"/>
              </a:rPr>
              <a:t>to </a:t>
            </a:r>
            <a:r>
              <a:rPr sz="1200" spc="-5" dirty="0">
                <a:latin typeface="Calibri"/>
                <a:cs typeface="Calibri"/>
              </a:rPr>
              <a:t>finance the </a:t>
            </a:r>
            <a:r>
              <a:rPr sz="1200" dirty="0">
                <a:latin typeface="Calibri"/>
                <a:cs typeface="Calibri"/>
              </a:rPr>
              <a:t>new </a:t>
            </a:r>
            <a:r>
              <a:rPr sz="1200" spc="-5" dirty="0">
                <a:latin typeface="Calibri"/>
                <a:cs typeface="Calibri"/>
              </a:rPr>
              <a:t>product one of the </a:t>
            </a:r>
            <a:r>
              <a:rPr sz="1200" spc="-10" dirty="0">
                <a:latin typeface="Calibri"/>
                <a:cs typeface="Calibri"/>
              </a:rPr>
              <a:t>most </a:t>
            </a:r>
            <a:r>
              <a:rPr sz="1200" spc="-5" dirty="0">
                <a:latin typeface="Calibri"/>
                <a:cs typeface="Calibri"/>
              </a:rPr>
              <a:t>important  </a:t>
            </a:r>
            <a:r>
              <a:rPr sz="1200" dirty="0">
                <a:latin typeface="Calibri"/>
                <a:cs typeface="Calibri"/>
              </a:rPr>
              <a:t>things </a:t>
            </a:r>
            <a:r>
              <a:rPr sz="1200" spc="-5" dirty="0">
                <a:latin typeface="Calibri"/>
                <a:cs typeface="Calibri"/>
              </a:rPr>
              <a:t>is a </a:t>
            </a:r>
            <a:r>
              <a:rPr sz="1200" spc="-10" dirty="0">
                <a:latin typeface="Calibri"/>
                <a:cs typeface="Calibri"/>
              </a:rPr>
              <a:t>good </a:t>
            </a:r>
            <a:r>
              <a:rPr sz="1200" spc="-5" dirty="0">
                <a:latin typeface="Calibri"/>
                <a:cs typeface="Calibri"/>
              </a:rPr>
              <a:t>business and marketing </a:t>
            </a:r>
            <a:r>
              <a:rPr sz="1200" dirty="0">
                <a:latin typeface="Calibri"/>
                <a:cs typeface="Calibri"/>
              </a:rPr>
              <a:t>plan. </a:t>
            </a:r>
            <a:r>
              <a:rPr sz="1200" spc="-5" dirty="0">
                <a:latin typeface="Calibri"/>
                <a:cs typeface="Calibri"/>
              </a:rPr>
              <a:t>Most investors, within or outside the company,  often have very high demands </a:t>
            </a:r>
            <a:r>
              <a:rPr sz="1200" dirty="0">
                <a:latin typeface="Calibri"/>
                <a:cs typeface="Calibri"/>
              </a:rPr>
              <a:t>to </a:t>
            </a:r>
            <a:r>
              <a:rPr sz="1200" spc="-5" dirty="0">
                <a:latin typeface="Calibri"/>
                <a:cs typeface="Calibri"/>
              </a:rPr>
              <a:t>feel sure </a:t>
            </a:r>
            <a:r>
              <a:rPr sz="1200" dirty="0">
                <a:latin typeface="Calibri"/>
                <a:cs typeface="Calibri"/>
              </a:rPr>
              <a:t>the </a:t>
            </a:r>
            <a:r>
              <a:rPr sz="1200" spc="-5" dirty="0">
                <a:latin typeface="Calibri"/>
                <a:cs typeface="Calibri"/>
              </a:rPr>
              <a:t>investment will </a:t>
            </a:r>
            <a:r>
              <a:rPr sz="1200" spc="-10" dirty="0">
                <a:latin typeface="Calibri"/>
                <a:cs typeface="Calibri"/>
              </a:rPr>
              <a:t>in </a:t>
            </a:r>
            <a:r>
              <a:rPr sz="1200" spc="-5" dirty="0">
                <a:latin typeface="Calibri"/>
                <a:cs typeface="Calibri"/>
              </a:rPr>
              <a:t>some </a:t>
            </a:r>
            <a:r>
              <a:rPr sz="1200" spc="-10" dirty="0">
                <a:latin typeface="Calibri"/>
                <a:cs typeface="Calibri"/>
              </a:rPr>
              <a:t>way </a:t>
            </a:r>
            <a:r>
              <a:rPr sz="1200" dirty="0">
                <a:latin typeface="Calibri"/>
                <a:cs typeface="Calibri"/>
              </a:rPr>
              <a:t>be </a:t>
            </a:r>
            <a:r>
              <a:rPr sz="1200" spc="-5" dirty="0">
                <a:latin typeface="Calibri"/>
                <a:cs typeface="Calibri"/>
              </a:rPr>
              <a:t>profitable. The  reference group is </a:t>
            </a:r>
            <a:r>
              <a:rPr sz="1200" spc="-10" dirty="0">
                <a:latin typeface="Calibri"/>
                <a:cs typeface="Calibri"/>
              </a:rPr>
              <a:t>in </a:t>
            </a:r>
            <a:r>
              <a:rPr sz="1200" dirty="0">
                <a:latin typeface="Calibri"/>
                <a:cs typeface="Calibri"/>
              </a:rPr>
              <a:t>this </a:t>
            </a:r>
            <a:r>
              <a:rPr sz="1200" spc="-5" dirty="0">
                <a:latin typeface="Calibri"/>
                <a:cs typeface="Calibri"/>
              </a:rPr>
              <a:t>respect very</a:t>
            </a:r>
            <a:r>
              <a:rPr sz="1200" spc="45" dirty="0">
                <a:latin typeface="Calibri"/>
                <a:cs typeface="Calibri"/>
              </a:rPr>
              <a:t> </a:t>
            </a:r>
            <a:r>
              <a:rPr sz="1200" spc="-5" dirty="0">
                <a:latin typeface="Calibri"/>
                <a:cs typeface="Calibri"/>
              </a:rPr>
              <a:t>important.</a:t>
            </a:r>
            <a:endParaRPr sz="1200">
              <a:latin typeface="Calibri"/>
              <a:cs typeface="Calibri"/>
            </a:endParaRPr>
          </a:p>
          <a:p>
            <a:pPr marL="12700">
              <a:lnSpc>
                <a:spcPct val="100000"/>
              </a:lnSpc>
              <a:spcBef>
                <a:spcPts val="1030"/>
              </a:spcBef>
            </a:pPr>
            <a:r>
              <a:rPr sz="1200" spc="-5" dirty="0">
                <a:latin typeface="Calibri"/>
                <a:cs typeface="Calibri"/>
              </a:rPr>
              <a:t>Most </a:t>
            </a:r>
            <a:r>
              <a:rPr sz="1200" dirty="0">
                <a:latin typeface="Calibri"/>
                <a:cs typeface="Calibri"/>
              </a:rPr>
              <a:t>new </a:t>
            </a:r>
            <a:r>
              <a:rPr sz="1200" spc="-5" dirty="0">
                <a:latin typeface="Calibri"/>
                <a:cs typeface="Calibri"/>
              </a:rPr>
              <a:t>business ideas need </a:t>
            </a:r>
            <a:r>
              <a:rPr sz="1200" dirty="0">
                <a:latin typeface="Calibri"/>
                <a:cs typeface="Calibri"/>
              </a:rPr>
              <a:t>to be </a:t>
            </a:r>
            <a:r>
              <a:rPr sz="1200" spc="-5" dirty="0">
                <a:latin typeface="Calibri"/>
                <a:cs typeface="Calibri"/>
              </a:rPr>
              <a:t>developed </a:t>
            </a:r>
            <a:r>
              <a:rPr sz="1200" spc="-10" dirty="0">
                <a:latin typeface="Calibri"/>
                <a:cs typeface="Calibri"/>
              </a:rPr>
              <a:t>in </a:t>
            </a:r>
            <a:r>
              <a:rPr sz="1200" spc="-5" dirty="0">
                <a:latin typeface="Calibri"/>
                <a:cs typeface="Calibri"/>
              </a:rPr>
              <a:t>several </a:t>
            </a:r>
            <a:r>
              <a:rPr sz="1200" dirty="0">
                <a:latin typeface="Calibri"/>
                <a:cs typeface="Calibri"/>
              </a:rPr>
              <a:t>phases, </a:t>
            </a:r>
            <a:r>
              <a:rPr sz="1200" spc="-5" dirty="0">
                <a:latin typeface="Calibri"/>
                <a:cs typeface="Calibri"/>
              </a:rPr>
              <a:t>one likely </a:t>
            </a:r>
            <a:r>
              <a:rPr sz="1200" dirty="0">
                <a:latin typeface="Calibri"/>
                <a:cs typeface="Calibri"/>
              </a:rPr>
              <a:t>model </a:t>
            </a:r>
            <a:r>
              <a:rPr sz="1200" spc="-5" dirty="0">
                <a:latin typeface="Calibri"/>
                <a:cs typeface="Calibri"/>
              </a:rPr>
              <a:t>would</a:t>
            </a:r>
            <a:r>
              <a:rPr sz="1200" spc="60" dirty="0">
                <a:latin typeface="Calibri"/>
                <a:cs typeface="Calibri"/>
              </a:rPr>
              <a:t> </a:t>
            </a:r>
            <a:r>
              <a:rPr sz="1200" spc="-5" dirty="0">
                <a:latin typeface="Calibri"/>
                <a:cs typeface="Calibri"/>
              </a:rPr>
              <a:t>be:</a:t>
            </a:r>
            <a:endParaRPr sz="1200">
              <a:latin typeface="Calibri"/>
              <a:cs typeface="Calibri"/>
            </a:endParaRPr>
          </a:p>
          <a:p>
            <a:pPr marL="241300" indent="-229235">
              <a:lnSpc>
                <a:spcPct val="100000"/>
              </a:lnSpc>
              <a:spcBef>
                <a:spcPts val="575"/>
              </a:spcBef>
              <a:buFont typeface="Symbol"/>
              <a:buChar char=""/>
              <a:tabLst>
                <a:tab pos="241300" algn="l"/>
                <a:tab pos="241935" algn="l"/>
              </a:tabLst>
            </a:pPr>
            <a:r>
              <a:rPr sz="1200" spc="-5" dirty="0">
                <a:latin typeface="Calibri"/>
                <a:cs typeface="Calibri"/>
              </a:rPr>
              <a:t>Further development of </a:t>
            </a:r>
            <a:r>
              <a:rPr sz="1200" dirty="0">
                <a:latin typeface="Calibri"/>
                <a:cs typeface="Calibri"/>
              </a:rPr>
              <a:t>the </a:t>
            </a:r>
            <a:r>
              <a:rPr sz="1200" spc="-5" dirty="0">
                <a:latin typeface="Calibri"/>
                <a:cs typeface="Calibri"/>
              </a:rPr>
              <a:t>innovation business</a:t>
            </a:r>
            <a:r>
              <a:rPr sz="1200" spc="-10" dirty="0">
                <a:latin typeface="Calibri"/>
                <a:cs typeface="Calibri"/>
              </a:rPr>
              <a:t> </a:t>
            </a:r>
            <a:r>
              <a:rPr sz="1200" spc="-5" dirty="0">
                <a:latin typeface="Calibri"/>
                <a:cs typeface="Calibri"/>
              </a:rPr>
              <a:t>idea</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Business plan development</a:t>
            </a:r>
            <a:endParaRPr sz="1200">
              <a:latin typeface="Calibri"/>
              <a:cs typeface="Calibri"/>
            </a:endParaRPr>
          </a:p>
          <a:p>
            <a:pPr marL="241300" indent="-229235">
              <a:lnSpc>
                <a:spcPct val="100000"/>
              </a:lnSpc>
              <a:spcBef>
                <a:spcPts val="95"/>
              </a:spcBef>
              <a:buFont typeface="Symbol"/>
              <a:buChar char=""/>
              <a:tabLst>
                <a:tab pos="240665" algn="l"/>
                <a:tab pos="241935" algn="l"/>
              </a:tabLst>
            </a:pPr>
            <a:r>
              <a:rPr sz="1200" spc="-5" dirty="0">
                <a:latin typeface="Calibri"/>
                <a:cs typeface="Calibri"/>
              </a:rPr>
              <a:t>Production</a:t>
            </a:r>
            <a:r>
              <a:rPr sz="1200" spc="5" dirty="0">
                <a:latin typeface="Calibri"/>
                <a:cs typeface="Calibri"/>
              </a:rPr>
              <a:t> </a:t>
            </a:r>
            <a:r>
              <a:rPr sz="1200" spc="-5" dirty="0">
                <a:latin typeface="Calibri"/>
                <a:cs typeface="Calibri"/>
              </a:rPr>
              <a:t>start-up</a:t>
            </a:r>
            <a:endParaRPr sz="1200">
              <a:latin typeface="Calibri"/>
              <a:cs typeface="Calibri"/>
            </a:endParaRPr>
          </a:p>
          <a:p>
            <a:pPr marL="12700" marR="165735">
              <a:lnSpc>
                <a:spcPct val="101699"/>
              </a:lnSpc>
              <a:spcBef>
                <a:spcPts val="505"/>
              </a:spcBef>
            </a:pPr>
            <a:r>
              <a:rPr sz="1200" i="1" spc="-5" dirty="0">
                <a:latin typeface="Calibri"/>
                <a:cs typeface="Calibri"/>
              </a:rPr>
              <a:t>Further development </a:t>
            </a:r>
            <a:r>
              <a:rPr sz="1200" spc="-5" dirty="0">
                <a:latin typeface="Calibri"/>
                <a:cs typeface="Calibri"/>
              </a:rPr>
              <a:t>of the innovation and business </a:t>
            </a:r>
            <a:r>
              <a:rPr sz="1200" dirty="0">
                <a:latin typeface="Calibri"/>
                <a:cs typeface="Calibri"/>
              </a:rPr>
              <a:t>idea </a:t>
            </a:r>
            <a:r>
              <a:rPr sz="1200" spc="-5" dirty="0">
                <a:latin typeface="Calibri"/>
                <a:cs typeface="Calibri"/>
              </a:rPr>
              <a:t>is to analyse and </a:t>
            </a:r>
            <a:r>
              <a:rPr sz="1200" dirty="0">
                <a:latin typeface="Calibri"/>
                <a:cs typeface="Calibri"/>
              </a:rPr>
              <a:t>to </a:t>
            </a:r>
            <a:r>
              <a:rPr sz="1200" spc="-5" dirty="0">
                <a:latin typeface="Calibri"/>
                <a:cs typeface="Calibri"/>
              </a:rPr>
              <a:t>document </a:t>
            </a:r>
            <a:r>
              <a:rPr sz="1200" dirty="0">
                <a:latin typeface="Calibri"/>
                <a:cs typeface="Calibri"/>
              </a:rPr>
              <a:t>the  </a:t>
            </a:r>
            <a:r>
              <a:rPr sz="1200" spc="-5" dirty="0">
                <a:latin typeface="Calibri"/>
                <a:cs typeface="Calibri"/>
              </a:rPr>
              <a:t>product and the possibility </a:t>
            </a:r>
            <a:r>
              <a:rPr sz="1200" dirty="0">
                <a:latin typeface="Calibri"/>
                <a:cs typeface="Calibri"/>
              </a:rPr>
              <a:t>to </a:t>
            </a:r>
            <a:r>
              <a:rPr sz="1200" spc="-5" dirty="0">
                <a:latin typeface="Calibri"/>
                <a:cs typeface="Calibri"/>
              </a:rPr>
              <a:t>produce </a:t>
            </a:r>
            <a:r>
              <a:rPr sz="1200" dirty="0">
                <a:latin typeface="Calibri"/>
                <a:cs typeface="Calibri"/>
              </a:rPr>
              <a:t>it, </a:t>
            </a:r>
            <a:r>
              <a:rPr sz="1200" spc="-5" dirty="0">
                <a:latin typeface="Calibri"/>
                <a:cs typeface="Calibri"/>
              </a:rPr>
              <a:t>market </a:t>
            </a:r>
            <a:r>
              <a:rPr sz="1200" dirty="0">
                <a:latin typeface="Calibri"/>
                <a:cs typeface="Calibri"/>
              </a:rPr>
              <a:t>and </a:t>
            </a:r>
            <a:r>
              <a:rPr sz="1200" spc="-5" dirty="0">
                <a:latin typeface="Calibri"/>
                <a:cs typeface="Calibri"/>
              </a:rPr>
              <a:t>sell</a:t>
            </a:r>
            <a:r>
              <a:rPr sz="1200" spc="25" dirty="0">
                <a:latin typeface="Calibri"/>
                <a:cs typeface="Calibri"/>
              </a:rPr>
              <a:t> </a:t>
            </a:r>
            <a:r>
              <a:rPr sz="1200" spc="-5" dirty="0">
                <a:latin typeface="Calibri"/>
                <a:cs typeface="Calibri"/>
              </a:rPr>
              <a:t>it.</a:t>
            </a:r>
            <a:endParaRPr sz="1200">
              <a:latin typeface="Calibri"/>
              <a:cs typeface="Calibri"/>
            </a:endParaRPr>
          </a:p>
          <a:p>
            <a:pPr marL="12700" marR="95885" indent="-635">
              <a:lnSpc>
                <a:spcPct val="101800"/>
              </a:lnSpc>
              <a:spcBef>
                <a:spcPts val="994"/>
              </a:spcBef>
            </a:pPr>
            <a:r>
              <a:rPr sz="1200" i="1" spc="-5" dirty="0">
                <a:latin typeface="Calibri"/>
                <a:cs typeface="Calibri"/>
              </a:rPr>
              <a:t>Business planning </a:t>
            </a:r>
            <a:r>
              <a:rPr sz="1200" spc="-5" dirty="0">
                <a:latin typeface="Calibri"/>
                <a:cs typeface="Calibri"/>
              </a:rPr>
              <a:t>is crucial </a:t>
            </a:r>
            <a:r>
              <a:rPr sz="1200" dirty="0">
                <a:latin typeface="Calibri"/>
                <a:cs typeface="Calibri"/>
              </a:rPr>
              <a:t>for </a:t>
            </a:r>
            <a:r>
              <a:rPr sz="1200" spc="-5" dirty="0">
                <a:latin typeface="Calibri"/>
                <a:cs typeface="Calibri"/>
              </a:rPr>
              <a:t>showing and working out how </a:t>
            </a:r>
            <a:r>
              <a:rPr sz="1200" dirty="0">
                <a:latin typeface="Calibri"/>
                <a:cs typeface="Calibri"/>
              </a:rPr>
              <a:t>the new </a:t>
            </a:r>
            <a:r>
              <a:rPr sz="1200" spc="-5" dirty="0">
                <a:latin typeface="Calibri"/>
                <a:cs typeface="Calibri"/>
              </a:rPr>
              <a:t>business will be  organised, how marketing will </a:t>
            </a:r>
            <a:r>
              <a:rPr sz="1200" dirty="0">
                <a:latin typeface="Calibri"/>
                <a:cs typeface="Calibri"/>
              </a:rPr>
              <a:t>be </a:t>
            </a:r>
            <a:r>
              <a:rPr sz="1200" spc="-5" dirty="0">
                <a:latin typeface="Calibri"/>
                <a:cs typeface="Calibri"/>
              </a:rPr>
              <a:t>done, management, implementation, </a:t>
            </a:r>
            <a:r>
              <a:rPr sz="1200" spc="-10" dirty="0">
                <a:latin typeface="Calibri"/>
                <a:cs typeface="Calibri"/>
              </a:rPr>
              <a:t>risks </a:t>
            </a:r>
            <a:r>
              <a:rPr sz="1200" spc="-5" dirty="0">
                <a:latin typeface="Calibri"/>
                <a:cs typeface="Calibri"/>
              </a:rPr>
              <a:t>and threats and  last but not least how financing and resources could </a:t>
            </a:r>
            <a:r>
              <a:rPr sz="1200" dirty="0">
                <a:latin typeface="Calibri"/>
                <a:cs typeface="Calibri"/>
              </a:rPr>
              <a:t>be </a:t>
            </a:r>
            <a:r>
              <a:rPr sz="1200" spc="-5" dirty="0">
                <a:latin typeface="Calibri"/>
                <a:cs typeface="Calibri"/>
              </a:rPr>
              <a:t>obtained. It is important </a:t>
            </a:r>
            <a:r>
              <a:rPr sz="1200" dirty="0">
                <a:latin typeface="Calibri"/>
                <a:cs typeface="Calibri"/>
              </a:rPr>
              <a:t>to </a:t>
            </a:r>
            <a:r>
              <a:rPr sz="1200" spc="-5" dirty="0">
                <a:latin typeface="Calibri"/>
                <a:cs typeface="Calibri"/>
              </a:rPr>
              <a:t>create an  overview of the realisation </a:t>
            </a:r>
            <a:r>
              <a:rPr sz="1200" spc="-10" dirty="0">
                <a:latin typeface="Calibri"/>
                <a:cs typeface="Calibri"/>
              </a:rPr>
              <a:t>of </a:t>
            </a:r>
            <a:r>
              <a:rPr sz="1200" dirty="0">
                <a:latin typeface="Calibri"/>
                <a:cs typeface="Calibri"/>
              </a:rPr>
              <a:t>the </a:t>
            </a:r>
            <a:r>
              <a:rPr sz="1200" spc="-5" dirty="0">
                <a:latin typeface="Calibri"/>
                <a:cs typeface="Calibri"/>
              </a:rPr>
              <a:t>new product, try </a:t>
            </a:r>
            <a:r>
              <a:rPr sz="1200" dirty="0">
                <a:latin typeface="Calibri"/>
                <a:cs typeface="Calibri"/>
              </a:rPr>
              <a:t>to </a:t>
            </a:r>
            <a:r>
              <a:rPr sz="1200" spc="-5" dirty="0">
                <a:latin typeface="Calibri"/>
                <a:cs typeface="Calibri"/>
              </a:rPr>
              <a:t>find different scenarios. Production,  marketing and target group </a:t>
            </a:r>
            <a:r>
              <a:rPr sz="1200" dirty="0">
                <a:latin typeface="Calibri"/>
                <a:cs typeface="Calibri"/>
              </a:rPr>
              <a:t>for </a:t>
            </a:r>
            <a:r>
              <a:rPr sz="1200" spc="-5" dirty="0">
                <a:latin typeface="Calibri"/>
                <a:cs typeface="Calibri"/>
              </a:rPr>
              <a:t>the product are important aspects. What are the risks and  threats when </a:t>
            </a:r>
            <a:r>
              <a:rPr sz="1200" spc="-10" dirty="0">
                <a:latin typeface="Calibri"/>
                <a:cs typeface="Calibri"/>
              </a:rPr>
              <a:t>you </a:t>
            </a:r>
            <a:r>
              <a:rPr sz="1200" spc="-5" dirty="0">
                <a:latin typeface="Calibri"/>
                <a:cs typeface="Calibri"/>
              </a:rPr>
              <a:t>prepare for entering </a:t>
            </a:r>
            <a:r>
              <a:rPr sz="1200" dirty="0">
                <a:latin typeface="Calibri"/>
                <a:cs typeface="Calibri"/>
              </a:rPr>
              <a:t>the </a:t>
            </a:r>
            <a:r>
              <a:rPr sz="1200" spc="-5" dirty="0">
                <a:latin typeface="Calibri"/>
                <a:cs typeface="Calibri"/>
              </a:rPr>
              <a:t>market with the </a:t>
            </a:r>
            <a:r>
              <a:rPr sz="1200" dirty="0">
                <a:latin typeface="Calibri"/>
                <a:cs typeface="Calibri"/>
              </a:rPr>
              <a:t>new</a:t>
            </a:r>
            <a:r>
              <a:rPr sz="1200" spc="65" dirty="0">
                <a:latin typeface="Calibri"/>
                <a:cs typeface="Calibri"/>
              </a:rPr>
              <a:t> </a:t>
            </a:r>
            <a:r>
              <a:rPr sz="1200" spc="-5" dirty="0">
                <a:latin typeface="Calibri"/>
                <a:cs typeface="Calibri"/>
              </a:rPr>
              <a:t>product?</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6" y="8009604"/>
            <a:ext cx="5836285" cy="1949450"/>
          </a:xfrm>
          <a:prstGeom prst="rect">
            <a:avLst/>
          </a:prstGeom>
        </p:spPr>
        <p:txBody>
          <a:bodyPr vert="horz" wrap="square" lIns="0" tIns="85725" rIns="0" bIns="0" rtlCol="0">
            <a:spAutoFit/>
          </a:bodyPr>
          <a:lstStyle/>
          <a:p>
            <a:pPr marL="619125">
              <a:lnSpc>
                <a:spcPct val="100000"/>
              </a:lnSpc>
              <a:spcBef>
                <a:spcPts val="675"/>
              </a:spcBef>
            </a:pPr>
            <a:r>
              <a:rPr sz="1200" spc="-5" dirty="0">
                <a:latin typeface="Calibri"/>
                <a:cs typeface="Calibri"/>
              </a:rPr>
              <a:t>The business idea </a:t>
            </a:r>
            <a:r>
              <a:rPr sz="1200" spc="-10" dirty="0">
                <a:latin typeface="Calibri"/>
                <a:cs typeface="Calibri"/>
              </a:rPr>
              <a:t>should </a:t>
            </a:r>
            <a:r>
              <a:rPr sz="1200" spc="-5" dirty="0">
                <a:latin typeface="Calibri"/>
                <a:cs typeface="Calibri"/>
              </a:rPr>
              <a:t>contain the following</a:t>
            </a:r>
            <a:r>
              <a:rPr sz="1200" spc="45" dirty="0">
                <a:latin typeface="Calibri"/>
                <a:cs typeface="Calibri"/>
              </a:rPr>
              <a:t> </a:t>
            </a:r>
            <a:r>
              <a:rPr sz="1200" spc="-5" dirty="0">
                <a:latin typeface="Calibri"/>
                <a:cs typeface="Calibri"/>
              </a:rPr>
              <a:t>information</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Type </a:t>
            </a:r>
            <a:r>
              <a:rPr sz="1200" spc="-10" dirty="0">
                <a:latin typeface="Calibri"/>
                <a:cs typeface="Calibri"/>
              </a:rPr>
              <a:t>of</a:t>
            </a:r>
            <a:r>
              <a:rPr sz="1200" spc="5" dirty="0">
                <a:latin typeface="Calibri"/>
                <a:cs typeface="Calibri"/>
              </a:rPr>
              <a:t> </a:t>
            </a:r>
            <a:r>
              <a:rPr sz="1200" spc="-5" dirty="0">
                <a:latin typeface="Calibri"/>
                <a:cs typeface="Calibri"/>
              </a:rPr>
              <a:t>product/service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The need </a:t>
            </a:r>
            <a:r>
              <a:rPr sz="1200" spc="-10" dirty="0">
                <a:latin typeface="Calibri"/>
                <a:cs typeface="Calibri"/>
              </a:rPr>
              <a:t>of </a:t>
            </a:r>
            <a:r>
              <a:rPr sz="1200" dirty="0">
                <a:latin typeface="Calibri"/>
                <a:cs typeface="Calibri"/>
              </a:rPr>
              <a:t>the </a:t>
            </a:r>
            <a:r>
              <a:rPr sz="1200" spc="-5" dirty="0">
                <a:latin typeface="Calibri"/>
                <a:cs typeface="Calibri"/>
              </a:rPr>
              <a:t>customer/target</a:t>
            </a:r>
            <a:r>
              <a:rPr sz="1200" spc="20" dirty="0">
                <a:latin typeface="Calibri"/>
                <a:cs typeface="Calibri"/>
              </a:rPr>
              <a:t> </a:t>
            </a:r>
            <a:r>
              <a:rPr sz="1200" spc="-5" dirty="0">
                <a:latin typeface="Calibri"/>
                <a:cs typeface="Calibri"/>
              </a:rPr>
              <a:t>group</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What is the potential market?</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What is the innovative part </a:t>
            </a:r>
            <a:r>
              <a:rPr sz="1200" spc="-10" dirty="0">
                <a:latin typeface="Calibri"/>
                <a:cs typeface="Calibri"/>
              </a:rPr>
              <a:t>of </a:t>
            </a:r>
            <a:r>
              <a:rPr sz="1200" dirty="0">
                <a:latin typeface="Calibri"/>
                <a:cs typeface="Calibri"/>
              </a:rPr>
              <a:t>the </a:t>
            </a:r>
            <a:r>
              <a:rPr sz="1200" spc="-5" dirty="0">
                <a:latin typeface="Calibri"/>
                <a:cs typeface="Calibri"/>
              </a:rPr>
              <a:t>product and how unique is</a:t>
            </a:r>
            <a:r>
              <a:rPr sz="1200" spc="70" dirty="0">
                <a:latin typeface="Calibri"/>
                <a:cs typeface="Calibri"/>
              </a:rPr>
              <a:t> </a:t>
            </a:r>
            <a:r>
              <a:rPr sz="1200" spc="-5" dirty="0">
                <a:latin typeface="Calibri"/>
                <a:cs typeface="Calibri"/>
              </a:rPr>
              <a:t>it?</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Will it </a:t>
            </a:r>
            <a:r>
              <a:rPr sz="1200" dirty="0">
                <a:latin typeface="Calibri"/>
                <a:cs typeface="Calibri"/>
              </a:rPr>
              <a:t>be </a:t>
            </a:r>
            <a:r>
              <a:rPr sz="1200" spc="-5" dirty="0">
                <a:latin typeface="Calibri"/>
                <a:cs typeface="Calibri"/>
              </a:rPr>
              <a:t>profitable in </a:t>
            </a:r>
            <a:r>
              <a:rPr sz="1200" spc="-10" dirty="0">
                <a:latin typeface="Calibri"/>
                <a:cs typeface="Calibri"/>
              </a:rPr>
              <a:t>the</a:t>
            </a:r>
            <a:r>
              <a:rPr sz="1200" spc="20" dirty="0">
                <a:latin typeface="Calibri"/>
                <a:cs typeface="Calibri"/>
              </a:rPr>
              <a:t> </a:t>
            </a:r>
            <a:r>
              <a:rPr sz="1200" spc="-5" dirty="0">
                <a:latin typeface="Calibri"/>
                <a:cs typeface="Calibri"/>
              </a:rPr>
              <a:t>future?</a:t>
            </a:r>
            <a:endParaRPr sz="1200">
              <a:latin typeface="Calibri"/>
              <a:cs typeface="Calibri"/>
            </a:endParaRPr>
          </a:p>
          <a:p>
            <a:pPr marL="12700">
              <a:lnSpc>
                <a:spcPct val="100000"/>
              </a:lnSpc>
              <a:spcBef>
                <a:spcPts val="525"/>
              </a:spcBef>
            </a:pPr>
            <a:r>
              <a:rPr sz="1200" spc="-5" dirty="0">
                <a:latin typeface="Calibri"/>
                <a:cs typeface="Calibri"/>
              </a:rPr>
              <a:t>The business idea </a:t>
            </a:r>
            <a:r>
              <a:rPr sz="1200" spc="-10" dirty="0">
                <a:latin typeface="Calibri"/>
                <a:cs typeface="Calibri"/>
              </a:rPr>
              <a:t>should </a:t>
            </a:r>
            <a:r>
              <a:rPr sz="1200" spc="-5" dirty="0">
                <a:latin typeface="Calibri"/>
                <a:cs typeface="Calibri"/>
              </a:rPr>
              <a:t>initially be kept secret, which might include writing agreements</a:t>
            </a:r>
            <a:r>
              <a:rPr sz="1200" spc="220" dirty="0">
                <a:latin typeface="Calibri"/>
                <a:cs typeface="Calibri"/>
              </a:rPr>
              <a:t> </a:t>
            </a:r>
            <a:r>
              <a:rPr sz="1200" spc="-5" dirty="0">
                <a:latin typeface="Calibri"/>
                <a:cs typeface="Calibri"/>
              </a:rPr>
              <a:t>with</a:t>
            </a:r>
            <a:endParaRPr sz="1200">
              <a:latin typeface="Calibri"/>
              <a:cs typeface="Calibri"/>
            </a:endParaRPr>
          </a:p>
          <a:p>
            <a:pPr>
              <a:lnSpc>
                <a:spcPct val="100000"/>
              </a:lnSpc>
            </a:pPr>
            <a:endParaRPr sz="1500">
              <a:latin typeface="Calibri"/>
              <a:cs typeface="Calibri"/>
            </a:endParaRPr>
          </a:p>
          <a:p>
            <a:pPr marR="113030" algn="r">
              <a:lnSpc>
                <a:spcPct val="100000"/>
              </a:lnSpc>
              <a:spcBef>
                <a:spcPts val="5"/>
              </a:spcBef>
            </a:pPr>
            <a:r>
              <a:rPr sz="1000" b="1" spc="-5" dirty="0">
                <a:latin typeface="Calibri"/>
                <a:cs typeface="Calibri"/>
              </a:rPr>
              <a:t>133</a:t>
            </a:r>
            <a:endParaRPr sz="1000">
              <a:latin typeface="Calibri"/>
              <a:cs typeface="Calibri"/>
            </a:endParaRPr>
          </a:p>
        </p:txBody>
      </p:sp>
      <p:sp>
        <p:nvSpPr>
          <p:cNvPr id="3" name="object 3"/>
          <p:cNvSpPr txBox="1"/>
          <p:nvPr/>
        </p:nvSpPr>
        <p:spPr>
          <a:xfrm>
            <a:off x="816802" y="570066"/>
            <a:ext cx="5857240" cy="6945630"/>
          </a:xfrm>
          <a:prstGeom prst="rect">
            <a:avLst/>
          </a:prstGeom>
        </p:spPr>
        <p:txBody>
          <a:bodyPr vert="horz" wrap="square" lIns="0" tIns="12065" rIns="0" bIns="0" rtlCol="0">
            <a:spAutoFit/>
          </a:bodyPr>
          <a:lstStyle/>
          <a:p>
            <a:pPr marR="2413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6985">
              <a:lnSpc>
                <a:spcPct val="101699"/>
              </a:lnSpc>
            </a:pPr>
            <a:r>
              <a:rPr sz="1200" spc="-5" dirty="0">
                <a:latin typeface="Calibri"/>
                <a:cs typeface="Calibri"/>
              </a:rPr>
              <a:t>The </a:t>
            </a:r>
            <a:r>
              <a:rPr sz="1200" spc="-10" dirty="0">
                <a:latin typeface="Calibri"/>
                <a:cs typeface="Calibri"/>
              </a:rPr>
              <a:t>last </a:t>
            </a:r>
            <a:r>
              <a:rPr sz="1200" dirty="0">
                <a:latin typeface="Calibri"/>
                <a:cs typeface="Calibri"/>
              </a:rPr>
              <a:t>phase </a:t>
            </a:r>
            <a:r>
              <a:rPr sz="1200" spc="-5" dirty="0">
                <a:latin typeface="Calibri"/>
                <a:cs typeface="Calibri"/>
              </a:rPr>
              <a:t>is </a:t>
            </a:r>
            <a:r>
              <a:rPr sz="1200" dirty="0">
                <a:latin typeface="Calibri"/>
                <a:cs typeface="Calibri"/>
              </a:rPr>
              <a:t>to </a:t>
            </a:r>
            <a:r>
              <a:rPr sz="1200" i="1" spc="-5" dirty="0">
                <a:latin typeface="Calibri"/>
                <a:cs typeface="Calibri"/>
              </a:rPr>
              <a:t>start the new production/service </a:t>
            </a:r>
            <a:r>
              <a:rPr sz="1200" spc="-5" dirty="0">
                <a:latin typeface="Calibri"/>
                <a:cs typeface="Calibri"/>
              </a:rPr>
              <a:t>and </a:t>
            </a:r>
            <a:r>
              <a:rPr sz="1200" dirty="0">
                <a:latin typeface="Calibri"/>
                <a:cs typeface="Calibri"/>
              </a:rPr>
              <a:t>to </a:t>
            </a:r>
            <a:r>
              <a:rPr sz="1200" spc="-5" dirty="0">
                <a:latin typeface="Calibri"/>
                <a:cs typeface="Calibri"/>
              </a:rPr>
              <a:t>establish the business on the  market according </a:t>
            </a:r>
            <a:r>
              <a:rPr sz="1200" dirty="0">
                <a:latin typeface="Calibri"/>
                <a:cs typeface="Calibri"/>
              </a:rPr>
              <a:t>to </a:t>
            </a:r>
            <a:r>
              <a:rPr sz="1200" spc="-5" dirty="0">
                <a:latin typeface="Calibri"/>
                <a:cs typeface="Calibri"/>
              </a:rPr>
              <a:t>the planning. From </a:t>
            </a:r>
            <a:r>
              <a:rPr sz="1200" dirty="0">
                <a:latin typeface="Calibri"/>
                <a:cs typeface="Calibri"/>
              </a:rPr>
              <a:t>this </a:t>
            </a:r>
            <a:r>
              <a:rPr sz="1200" spc="-5" dirty="0">
                <a:latin typeface="Calibri"/>
                <a:cs typeface="Calibri"/>
              </a:rPr>
              <a:t>phase </a:t>
            </a:r>
            <a:r>
              <a:rPr sz="1200" dirty="0">
                <a:latin typeface="Calibri"/>
                <a:cs typeface="Calibri"/>
              </a:rPr>
              <a:t>it </a:t>
            </a:r>
            <a:r>
              <a:rPr sz="1200" spc="-5" dirty="0">
                <a:latin typeface="Calibri"/>
                <a:cs typeface="Calibri"/>
              </a:rPr>
              <a:t>is more important to look at </a:t>
            </a:r>
            <a:r>
              <a:rPr sz="1200" dirty="0">
                <a:latin typeface="Calibri"/>
                <a:cs typeface="Calibri"/>
              </a:rPr>
              <a:t>issues </a:t>
            </a:r>
            <a:r>
              <a:rPr sz="1200" spc="-5" dirty="0">
                <a:latin typeface="Calibri"/>
                <a:cs typeface="Calibri"/>
              </a:rPr>
              <a:t>like  management, establishing production line, visibility and advertisement, market issues, threats  and further development </a:t>
            </a:r>
            <a:r>
              <a:rPr sz="1200" spc="-10" dirty="0">
                <a:latin typeface="Calibri"/>
                <a:cs typeface="Calibri"/>
              </a:rPr>
              <a:t>of </a:t>
            </a:r>
            <a:r>
              <a:rPr sz="1200" dirty="0">
                <a:latin typeface="Calibri"/>
                <a:cs typeface="Calibri"/>
              </a:rPr>
              <a:t>the </a:t>
            </a:r>
            <a:r>
              <a:rPr sz="1200" spc="-5" dirty="0">
                <a:latin typeface="Calibri"/>
                <a:cs typeface="Calibri"/>
              </a:rPr>
              <a:t>product or </a:t>
            </a:r>
            <a:r>
              <a:rPr sz="1200" dirty="0">
                <a:latin typeface="Calibri"/>
                <a:cs typeface="Calibri"/>
              </a:rPr>
              <a:t>new</a:t>
            </a:r>
            <a:r>
              <a:rPr sz="1200" spc="15" dirty="0">
                <a:latin typeface="Calibri"/>
                <a:cs typeface="Calibri"/>
              </a:rPr>
              <a:t> </a:t>
            </a:r>
            <a:r>
              <a:rPr sz="1200" spc="-5" dirty="0">
                <a:latin typeface="Calibri"/>
                <a:cs typeface="Calibri"/>
              </a:rPr>
              <a:t>products.</a:t>
            </a:r>
            <a:endParaRPr sz="1200">
              <a:latin typeface="Calibri"/>
              <a:cs typeface="Calibri"/>
            </a:endParaRPr>
          </a:p>
          <a:p>
            <a:pPr marL="12700">
              <a:lnSpc>
                <a:spcPct val="100000"/>
              </a:lnSpc>
              <a:spcBef>
                <a:spcPts val="1030"/>
              </a:spcBef>
            </a:pPr>
            <a:r>
              <a:rPr sz="1200" b="1" spc="-5" dirty="0">
                <a:latin typeface="Calibri"/>
                <a:cs typeface="Calibri"/>
              </a:rPr>
              <a:t>10.2.2 Business</a:t>
            </a:r>
            <a:r>
              <a:rPr sz="1200" b="1" spc="5" dirty="0">
                <a:latin typeface="Calibri"/>
                <a:cs typeface="Calibri"/>
              </a:rPr>
              <a:t> </a:t>
            </a:r>
            <a:r>
              <a:rPr sz="1200" b="1" spc="-5" dirty="0">
                <a:latin typeface="Calibri"/>
                <a:cs typeface="Calibri"/>
              </a:rPr>
              <a:t>idea</a:t>
            </a:r>
            <a:endParaRPr sz="1200">
              <a:latin typeface="Calibri"/>
              <a:cs typeface="Calibri"/>
            </a:endParaRPr>
          </a:p>
          <a:p>
            <a:pPr marL="12700" marR="205740">
              <a:lnSpc>
                <a:spcPct val="101699"/>
              </a:lnSpc>
              <a:spcBef>
                <a:spcPts val="994"/>
              </a:spcBef>
            </a:pPr>
            <a:r>
              <a:rPr sz="1200" spc="-5" dirty="0">
                <a:latin typeface="Calibri"/>
                <a:cs typeface="Calibri"/>
              </a:rPr>
              <a:t>Most of creative thinking and </a:t>
            </a:r>
            <a:r>
              <a:rPr sz="1200" dirty="0">
                <a:latin typeface="Calibri"/>
                <a:cs typeface="Calibri"/>
              </a:rPr>
              <a:t>new </a:t>
            </a:r>
            <a:r>
              <a:rPr sz="1200" spc="-5" dirty="0">
                <a:latin typeface="Calibri"/>
                <a:cs typeface="Calibri"/>
              </a:rPr>
              <a:t>innovations </a:t>
            </a:r>
            <a:r>
              <a:rPr sz="1200" spc="-10" dirty="0">
                <a:latin typeface="Calibri"/>
                <a:cs typeface="Calibri"/>
              </a:rPr>
              <a:t>are </a:t>
            </a:r>
            <a:r>
              <a:rPr sz="1200" spc="-5" dirty="0">
                <a:latin typeface="Calibri"/>
                <a:cs typeface="Calibri"/>
              </a:rPr>
              <a:t>done </a:t>
            </a:r>
            <a:r>
              <a:rPr sz="1200" dirty="0">
                <a:latin typeface="Calibri"/>
                <a:cs typeface="Calibri"/>
              </a:rPr>
              <a:t>by </a:t>
            </a:r>
            <a:r>
              <a:rPr sz="1200" spc="-5" dirty="0">
                <a:latin typeface="Calibri"/>
                <a:cs typeface="Calibri"/>
              </a:rPr>
              <a:t>persons who have some  experience from </a:t>
            </a:r>
            <a:r>
              <a:rPr sz="1200" dirty="0">
                <a:latin typeface="Calibri"/>
                <a:cs typeface="Calibri"/>
              </a:rPr>
              <a:t>the </a:t>
            </a:r>
            <a:r>
              <a:rPr sz="1200" spc="-5" dirty="0">
                <a:latin typeface="Calibri"/>
                <a:cs typeface="Calibri"/>
              </a:rPr>
              <a:t>industrial sector which </a:t>
            </a:r>
            <a:r>
              <a:rPr sz="1200" dirty="0">
                <a:latin typeface="Calibri"/>
                <a:cs typeface="Calibri"/>
              </a:rPr>
              <a:t>the new </a:t>
            </a:r>
            <a:r>
              <a:rPr sz="1200" spc="-5" dirty="0">
                <a:latin typeface="Calibri"/>
                <a:cs typeface="Calibri"/>
              </a:rPr>
              <a:t>product/service is related to. But the  innovation and </a:t>
            </a:r>
            <a:r>
              <a:rPr sz="1200" dirty="0">
                <a:latin typeface="Calibri"/>
                <a:cs typeface="Calibri"/>
              </a:rPr>
              <a:t>the </a:t>
            </a:r>
            <a:r>
              <a:rPr sz="1200" spc="-5" dirty="0">
                <a:latin typeface="Calibri"/>
                <a:cs typeface="Calibri"/>
              </a:rPr>
              <a:t>business </a:t>
            </a:r>
            <a:r>
              <a:rPr sz="1200" dirty="0">
                <a:latin typeface="Calibri"/>
                <a:cs typeface="Calibri"/>
              </a:rPr>
              <a:t>idea </a:t>
            </a:r>
            <a:r>
              <a:rPr sz="1200" spc="-5" dirty="0">
                <a:latin typeface="Calibri"/>
                <a:cs typeface="Calibri"/>
              </a:rPr>
              <a:t>is worth nothing </a:t>
            </a:r>
            <a:r>
              <a:rPr sz="1200" dirty="0">
                <a:latin typeface="Calibri"/>
                <a:cs typeface="Calibri"/>
              </a:rPr>
              <a:t>if </a:t>
            </a:r>
            <a:r>
              <a:rPr sz="1200" spc="-10" dirty="0">
                <a:latin typeface="Calibri"/>
                <a:cs typeface="Calibri"/>
              </a:rPr>
              <a:t>it </a:t>
            </a:r>
            <a:r>
              <a:rPr sz="1200" spc="-5" dirty="0">
                <a:latin typeface="Calibri"/>
                <a:cs typeface="Calibri"/>
              </a:rPr>
              <a:t>is not developed in cooperation with  other</a:t>
            </a:r>
            <a:r>
              <a:rPr sz="1200" dirty="0">
                <a:latin typeface="Calibri"/>
                <a:cs typeface="Calibri"/>
              </a:rPr>
              <a:t> </a:t>
            </a:r>
            <a:r>
              <a:rPr sz="1200" spc="-5" dirty="0">
                <a:latin typeface="Calibri"/>
                <a:cs typeface="Calibri"/>
              </a:rPr>
              <a:t>actors.</a:t>
            </a:r>
            <a:endParaRPr sz="1200">
              <a:latin typeface="Calibri"/>
              <a:cs typeface="Calibri"/>
            </a:endParaRPr>
          </a:p>
          <a:p>
            <a:pPr marL="12700" marR="7620">
              <a:lnSpc>
                <a:spcPct val="101699"/>
              </a:lnSpc>
              <a:spcBef>
                <a:spcPts val="1000"/>
              </a:spcBef>
            </a:pPr>
            <a:r>
              <a:rPr sz="1200" spc="-5" dirty="0">
                <a:latin typeface="Calibri"/>
                <a:cs typeface="Calibri"/>
              </a:rPr>
              <a:t>The </a:t>
            </a:r>
            <a:r>
              <a:rPr sz="1200" dirty="0">
                <a:latin typeface="Calibri"/>
                <a:cs typeface="Calibri"/>
              </a:rPr>
              <a:t>“idea” </a:t>
            </a:r>
            <a:r>
              <a:rPr sz="1200" spc="-5" dirty="0">
                <a:latin typeface="Calibri"/>
                <a:cs typeface="Calibri"/>
              </a:rPr>
              <a:t>must </a:t>
            </a:r>
            <a:r>
              <a:rPr sz="1200" dirty="0">
                <a:latin typeface="Calibri"/>
                <a:cs typeface="Calibri"/>
              </a:rPr>
              <a:t>be </a:t>
            </a:r>
            <a:r>
              <a:rPr sz="1200" spc="-5" dirty="0">
                <a:latin typeface="Calibri"/>
                <a:cs typeface="Calibri"/>
              </a:rPr>
              <a:t>analysed before implementation. Is it realistic and will </a:t>
            </a:r>
            <a:r>
              <a:rPr sz="1200" dirty="0">
                <a:latin typeface="Calibri"/>
                <a:cs typeface="Calibri"/>
              </a:rPr>
              <a:t>the </a:t>
            </a:r>
            <a:r>
              <a:rPr sz="1200" spc="-5" dirty="0">
                <a:latin typeface="Calibri"/>
                <a:cs typeface="Calibri"/>
              </a:rPr>
              <a:t>market swallow  </a:t>
            </a:r>
            <a:r>
              <a:rPr sz="1200" dirty="0">
                <a:latin typeface="Calibri"/>
                <a:cs typeface="Calibri"/>
              </a:rPr>
              <a:t>it? </a:t>
            </a:r>
            <a:r>
              <a:rPr sz="1200" spc="-5" dirty="0">
                <a:latin typeface="Calibri"/>
                <a:cs typeface="Calibri"/>
              </a:rPr>
              <a:t>Does the product already exist? </a:t>
            </a:r>
            <a:r>
              <a:rPr sz="1200" spc="-10" dirty="0">
                <a:latin typeface="Calibri"/>
                <a:cs typeface="Calibri"/>
              </a:rPr>
              <a:t>Are </a:t>
            </a:r>
            <a:r>
              <a:rPr sz="1200" spc="-5" dirty="0">
                <a:latin typeface="Calibri"/>
                <a:cs typeface="Calibri"/>
              </a:rPr>
              <a:t>there others who have already developed </a:t>
            </a:r>
            <a:r>
              <a:rPr sz="1200" dirty="0">
                <a:latin typeface="Calibri"/>
                <a:cs typeface="Calibri"/>
              </a:rPr>
              <a:t>this</a:t>
            </a:r>
            <a:r>
              <a:rPr sz="1200" spc="150" dirty="0">
                <a:latin typeface="Calibri"/>
                <a:cs typeface="Calibri"/>
              </a:rPr>
              <a:t> </a:t>
            </a:r>
            <a:r>
              <a:rPr sz="1200" spc="-5" dirty="0">
                <a:latin typeface="Calibri"/>
                <a:cs typeface="Calibri"/>
              </a:rPr>
              <a:t>idea?</a:t>
            </a:r>
            <a:endParaRPr sz="1200">
              <a:latin typeface="Calibri"/>
              <a:cs typeface="Calibri"/>
            </a:endParaRPr>
          </a:p>
          <a:p>
            <a:pPr marL="12700" marR="5080">
              <a:lnSpc>
                <a:spcPct val="101699"/>
              </a:lnSpc>
              <a:spcBef>
                <a:spcPts val="10"/>
              </a:spcBef>
            </a:pPr>
            <a:r>
              <a:rPr sz="1200" dirty="0">
                <a:latin typeface="Calibri"/>
                <a:cs typeface="Calibri"/>
              </a:rPr>
              <a:t>There </a:t>
            </a:r>
            <a:r>
              <a:rPr sz="1200" spc="-5" dirty="0">
                <a:latin typeface="Calibri"/>
                <a:cs typeface="Calibri"/>
              </a:rPr>
              <a:t>are many questions </a:t>
            </a:r>
            <a:r>
              <a:rPr sz="1200" dirty="0">
                <a:latin typeface="Calibri"/>
                <a:cs typeface="Calibri"/>
              </a:rPr>
              <a:t>to be </a:t>
            </a:r>
            <a:r>
              <a:rPr sz="1200" spc="-5" dirty="0">
                <a:latin typeface="Calibri"/>
                <a:cs typeface="Calibri"/>
              </a:rPr>
              <a:t>answered. A discussion with different type of people, experts,  customers and other possible stakeholders must take place. Try </a:t>
            </a:r>
            <a:r>
              <a:rPr sz="1200" dirty="0">
                <a:latin typeface="Calibri"/>
                <a:cs typeface="Calibri"/>
              </a:rPr>
              <a:t>to </a:t>
            </a:r>
            <a:r>
              <a:rPr sz="1200" spc="-5" dirty="0">
                <a:latin typeface="Calibri"/>
                <a:cs typeface="Calibri"/>
              </a:rPr>
              <a:t>establish a reference group  already during </a:t>
            </a:r>
            <a:r>
              <a:rPr sz="1200" dirty="0">
                <a:latin typeface="Calibri"/>
                <a:cs typeface="Calibri"/>
              </a:rPr>
              <a:t>the </a:t>
            </a:r>
            <a:r>
              <a:rPr sz="1200" spc="-5" dirty="0">
                <a:latin typeface="Calibri"/>
                <a:cs typeface="Calibri"/>
              </a:rPr>
              <a:t>development of the business idea. This analyse phase will not happen </a:t>
            </a:r>
            <a:r>
              <a:rPr sz="1200" spc="-10" dirty="0">
                <a:latin typeface="Calibri"/>
                <a:cs typeface="Calibri"/>
              </a:rPr>
              <a:t>in  </a:t>
            </a:r>
            <a:r>
              <a:rPr sz="1200" spc="-5" dirty="0">
                <a:latin typeface="Calibri"/>
                <a:cs typeface="Calibri"/>
              </a:rPr>
              <a:t>one or two days, more likely is a time span of months or maybe a year, depending on how  concrete and how high the</a:t>
            </a:r>
            <a:r>
              <a:rPr sz="1200" spc="25" dirty="0">
                <a:latin typeface="Calibri"/>
                <a:cs typeface="Calibri"/>
              </a:rPr>
              <a:t> </a:t>
            </a:r>
            <a:r>
              <a:rPr sz="1200" spc="-5" dirty="0">
                <a:latin typeface="Calibri"/>
                <a:cs typeface="Calibri"/>
              </a:rPr>
              <a:t>risks.</a:t>
            </a:r>
            <a:endParaRPr sz="1200">
              <a:latin typeface="Calibri"/>
              <a:cs typeface="Calibri"/>
            </a:endParaRPr>
          </a:p>
          <a:p>
            <a:pPr marL="12700" marR="180975">
              <a:lnSpc>
                <a:spcPct val="101699"/>
              </a:lnSpc>
              <a:spcBef>
                <a:spcPts val="994"/>
              </a:spcBef>
            </a:pPr>
            <a:r>
              <a:rPr sz="1200" spc="-5" dirty="0">
                <a:latin typeface="Calibri"/>
                <a:cs typeface="Calibri"/>
              </a:rPr>
              <a:t>The analysis should not result in very technical conclusions but more how “entrepreneur-  like”, telling how extraordinary the product is </a:t>
            </a:r>
            <a:r>
              <a:rPr sz="1200" dirty="0">
                <a:latin typeface="Calibri"/>
                <a:cs typeface="Calibri"/>
              </a:rPr>
              <a:t>to </a:t>
            </a:r>
            <a:r>
              <a:rPr sz="1200" spc="-5" dirty="0">
                <a:latin typeface="Calibri"/>
                <a:cs typeface="Calibri"/>
              </a:rPr>
              <a:t>the potential customers, how </a:t>
            </a:r>
            <a:r>
              <a:rPr sz="1200" dirty="0">
                <a:latin typeface="Calibri"/>
                <a:cs typeface="Calibri"/>
              </a:rPr>
              <a:t>big </a:t>
            </a:r>
            <a:r>
              <a:rPr sz="1200" spc="-5" dirty="0">
                <a:latin typeface="Calibri"/>
                <a:cs typeface="Calibri"/>
              </a:rPr>
              <a:t>the  potential market is, how </a:t>
            </a:r>
            <a:r>
              <a:rPr sz="1200" dirty="0">
                <a:latin typeface="Calibri"/>
                <a:cs typeface="Calibri"/>
              </a:rPr>
              <a:t>the </a:t>
            </a:r>
            <a:r>
              <a:rPr sz="1200" spc="-5" dirty="0">
                <a:latin typeface="Calibri"/>
                <a:cs typeface="Calibri"/>
              </a:rPr>
              <a:t>product could </a:t>
            </a:r>
            <a:r>
              <a:rPr sz="1200" dirty="0">
                <a:latin typeface="Calibri"/>
                <a:cs typeface="Calibri"/>
              </a:rPr>
              <a:t>be </a:t>
            </a:r>
            <a:r>
              <a:rPr sz="1200" spc="-5" dirty="0">
                <a:latin typeface="Calibri"/>
                <a:cs typeface="Calibri"/>
              </a:rPr>
              <a:t>marketed and distributed. This is much more  important to investors or those within or outside the company </a:t>
            </a:r>
            <a:r>
              <a:rPr sz="1200" spc="-10" dirty="0">
                <a:latin typeface="Calibri"/>
                <a:cs typeface="Calibri"/>
              </a:rPr>
              <a:t>who </a:t>
            </a:r>
            <a:r>
              <a:rPr sz="1200" spc="-5" dirty="0">
                <a:latin typeface="Calibri"/>
                <a:cs typeface="Calibri"/>
              </a:rPr>
              <a:t>have to supply </a:t>
            </a:r>
            <a:r>
              <a:rPr sz="1200" dirty="0">
                <a:latin typeface="Calibri"/>
                <a:cs typeface="Calibri"/>
              </a:rPr>
              <a:t>the new  </a:t>
            </a:r>
            <a:r>
              <a:rPr sz="1200" spc="-5" dirty="0">
                <a:latin typeface="Calibri"/>
                <a:cs typeface="Calibri"/>
              </a:rPr>
              <a:t>product with</a:t>
            </a:r>
            <a:r>
              <a:rPr sz="1200" spc="20" dirty="0">
                <a:latin typeface="Calibri"/>
                <a:cs typeface="Calibri"/>
              </a:rPr>
              <a:t> </a:t>
            </a:r>
            <a:r>
              <a:rPr sz="1200" spc="-5" dirty="0">
                <a:latin typeface="Calibri"/>
                <a:cs typeface="Calibri"/>
              </a:rPr>
              <a:t>capital.</a:t>
            </a:r>
            <a:endParaRPr sz="1200">
              <a:latin typeface="Calibri"/>
              <a:cs typeface="Calibri"/>
            </a:endParaRPr>
          </a:p>
          <a:p>
            <a:pPr marL="12700" marR="73025">
              <a:lnSpc>
                <a:spcPct val="101699"/>
              </a:lnSpc>
              <a:spcBef>
                <a:spcPts val="1005"/>
              </a:spcBef>
            </a:pPr>
            <a:r>
              <a:rPr sz="1200" spc="-5" dirty="0">
                <a:latin typeface="Calibri"/>
                <a:cs typeface="Calibri"/>
              </a:rPr>
              <a:t>The expression “innovation” that </a:t>
            </a:r>
            <a:r>
              <a:rPr sz="1200" spc="-10" dirty="0">
                <a:latin typeface="Calibri"/>
                <a:cs typeface="Calibri"/>
              </a:rPr>
              <a:t>you </a:t>
            </a:r>
            <a:r>
              <a:rPr sz="1200" spc="-5" dirty="0">
                <a:latin typeface="Calibri"/>
                <a:cs typeface="Calibri"/>
              </a:rPr>
              <a:t>have come across several </a:t>
            </a:r>
            <a:r>
              <a:rPr sz="1200" dirty="0">
                <a:latin typeface="Calibri"/>
                <a:cs typeface="Calibri"/>
              </a:rPr>
              <a:t>times </a:t>
            </a:r>
            <a:r>
              <a:rPr sz="1200" spc="-10" dirty="0">
                <a:latin typeface="Calibri"/>
                <a:cs typeface="Calibri"/>
              </a:rPr>
              <a:t>in </a:t>
            </a:r>
            <a:r>
              <a:rPr sz="1200" spc="-5" dirty="0">
                <a:latin typeface="Calibri"/>
                <a:cs typeface="Calibri"/>
              </a:rPr>
              <a:t>this book is mainly  </a:t>
            </a:r>
            <a:r>
              <a:rPr sz="1200" dirty="0">
                <a:latin typeface="Calibri"/>
                <a:cs typeface="Calibri"/>
              </a:rPr>
              <a:t>used to </a:t>
            </a:r>
            <a:r>
              <a:rPr sz="1200" spc="-5" dirty="0">
                <a:latin typeface="Calibri"/>
                <a:cs typeface="Calibri"/>
              </a:rPr>
              <a:t>define and </a:t>
            </a:r>
            <a:r>
              <a:rPr sz="1200" dirty="0">
                <a:latin typeface="Calibri"/>
                <a:cs typeface="Calibri"/>
              </a:rPr>
              <a:t>to </a:t>
            </a:r>
            <a:r>
              <a:rPr sz="1200" spc="-5" dirty="0">
                <a:latin typeface="Calibri"/>
                <a:cs typeface="Calibri"/>
              </a:rPr>
              <a:t>develop </a:t>
            </a:r>
            <a:r>
              <a:rPr sz="1200" dirty="0">
                <a:latin typeface="Calibri"/>
                <a:cs typeface="Calibri"/>
              </a:rPr>
              <a:t>new </a:t>
            </a:r>
            <a:r>
              <a:rPr sz="1200" spc="-5" dirty="0">
                <a:latin typeface="Calibri"/>
                <a:cs typeface="Calibri"/>
              </a:rPr>
              <a:t>products within the existing production and might also </a:t>
            </a:r>
            <a:r>
              <a:rPr sz="1200" dirty="0">
                <a:latin typeface="Calibri"/>
                <a:cs typeface="Calibri"/>
              </a:rPr>
              <a:t>be  </a:t>
            </a:r>
            <a:r>
              <a:rPr sz="1200" spc="-5" dirty="0">
                <a:latin typeface="Calibri"/>
                <a:cs typeface="Calibri"/>
              </a:rPr>
              <a:t>marketed through existing marketing</a:t>
            </a:r>
            <a:r>
              <a:rPr sz="1200" spc="15" dirty="0">
                <a:latin typeface="Calibri"/>
                <a:cs typeface="Calibri"/>
              </a:rPr>
              <a:t> </a:t>
            </a:r>
            <a:r>
              <a:rPr sz="1200" spc="-5" dirty="0">
                <a:latin typeface="Calibri"/>
                <a:cs typeface="Calibri"/>
              </a:rPr>
              <a:t>channels.</a:t>
            </a:r>
            <a:endParaRPr sz="1200">
              <a:latin typeface="Calibri"/>
              <a:cs typeface="Calibri"/>
            </a:endParaRPr>
          </a:p>
          <a:p>
            <a:pPr marL="12700" marR="71120">
              <a:lnSpc>
                <a:spcPct val="101699"/>
              </a:lnSpc>
              <a:spcBef>
                <a:spcPts val="1010"/>
              </a:spcBef>
            </a:pPr>
            <a:r>
              <a:rPr sz="1200" dirty="0">
                <a:latin typeface="Calibri"/>
                <a:cs typeface="Calibri"/>
              </a:rPr>
              <a:t>When </a:t>
            </a:r>
            <a:r>
              <a:rPr sz="1200" spc="-5" dirty="0">
                <a:latin typeface="Calibri"/>
                <a:cs typeface="Calibri"/>
              </a:rPr>
              <a:t>developing new innovative products the customers are always </a:t>
            </a:r>
            <a:r>
              <a:rPr sz="1200" spc="-10" dirty="0">
                <a:latin typeface="Calibri"/>
                <a:cs typeface="Calibri"/>
              </a:rPr>
              <a:t>in focus </a:t>
            </a:r>
            <a:r>
              <a:rPr sz="1200" spc="-5" dirty="0">
                <a:latin typeface="Calibri"/>
                <a:cs typeface="Calibri"/>
              </a:rPr>
              <a:t>where the  usability lowers </a:t>
            </a:r>
            <a:r>
              <a:rPr sz="1200" dirty="0">
                <a:latin typeface="Calibri"/>
                <a:cs typeface="Calibri"/>
              </a:rPr>
              <a:t>the </a:t>
            </a:r>
            <a:r>
              <a:rPr sz="1200" spc="-5" dirty="0">
                <a:latin typeface="Calibri"/>
                <a:cs typeface="Calibri"/>
              </a:rPr>
              <a:t>costs and/or other advantages </a:t>
            </a:r>
            <a:r>
              <a:rPr sz="1200" dirty="0">
                <a:latin typeface="Calibri"/>
                <a:cs typeface="Calibri"/>
              </a:rPr>
              <a:t>for </a:t>
            </a:r>
            <a:r>
              <a:rPr sz="1200" spc="-5" dirty="0">
                <a:latin typeface="Calibri"/>
                <a:cs typeface="Calibri"/>
              </a:rPr>
              <a:t>the end </a:t>
            </a:r>
            <a:r>
              <a:rPr sz="1200" dirty="0">
                <a:latin typeface="Calibri"/>
                <a:cs typeface="Calibri"/>
              </a:rPr>
              <a:t>user. </a:t>
            </a:r>
            <a:r>
              <a:rPr sz="1200" spc="-5" dirty="0">
                <a:latin typeface="Calibri"/>
                <a:cs typeface="Calibri"/>
              </a:rPr>
              <a:t>Always keep </a:t>
            </a:r>
            <a:r>
              <a:rPr sz="1200" dirty="0">
                <a:latin typeface="Calibri"/>
                <a:cs typeface="Calibri"/>
              </a:rPr>
              <a:t>this </a:t>
            </a:r>
            <a:r>
              <a:rPr sz="1200" spc="-10" dirty="0">
                <a:latin typeface="Calibri"/>
                <a:cs typeface="Calibri"/>
              </a:rPr>
              <a:t>in </a:t>
            </a:r>
            <a:r>
              <a:rPr sz="1200" spc="-5" dirty="0">
                <a:latin typeface="Calibri"/>
                <a:cs typeface="Calibri"/>
              </a:rPr>
              <a:t>mind  when </a:t>
            </a:r>
            <a:r>
              <a:rPr sz="1200" spc="-10" dirty="0">
                <a:latin typeface="Calibri"/>
                <a:cs typeface="Calibri"/>
              </a:rPr>
              <a:t>you </a:t>
            </a:r>
            <a:r>
              <a:rPr sz="1200" spc="-5" dirty="0">
                <a:latin typeface="Calibri"/>
                <a:cs typeface="Calibri"/>
              </a:rPr>
              <a:t>are developing the business</a:t>
            </a:r>
            <a:r>
              <a:rPr sz="1200" spc="50" dirty="0">
                <a:latin typeface="Calibri"/>
                <a:cs typeface="Calibri"/>
              </a:rPr>
              <a:t> </a:t>
            </a:r>
            <a:r>
              <a:rPr sz="1200" dirty="0">
                <a:latin typeface="Calibri"/>
                <a:cs typeface="Calibri"/>
              </a:rPr>
              <a:t>idea.</a:t>
            </a:r>
            <a:endParaRPr sz="1200">
              <a:latin typeface="Calibri"/>
              <a:cs typeface="Calibri"/>
            </a:endParaRPr>
          </a:p>
          <a:p>
            <a:pPr marL="12700" marR="100330">
              <a:lnSpc>
                <a:spcPct val="101699"/>
              </a:lnSpc>
              <a:spcBef>
                <a:spcPts val="994"/>
              </a:spcBef>
            </a:pPr>
            <a:r>
              <a:rPr sz="1200" spc="-5" dirty="0">
                <a:latin typeface="Calibri"/>
                <a:cs typeface="Calibri"/>
              </a:rPr>
              <a:t>The end </a:t>
            </a:r>
            <a:r>
              <a:rPr sz="1200" spc="-10" dirty="0">
                <a:latin typeface="Calibri"/>
                <a:cs typeface="Calibri"/>
              </a:rPr>
              <a:t>of </a:t>
            </a:r>
            <a:r>
              <a:rPr sz="1200" dirty="0">
                <a:latin typeface="Calibri"/>
                <a:cs typeface="Calibri"/>
              </a:rPr>
              <a:t>this phase </a:t>
            </a:r>
            <a:r>
              <a:rPr sz="1200" spc="-5" dirty="0">
                <a:latin typeface="Calibri"/>
                <a:cs typeface="Calibri"/>
              </a:rPr>
              <a:t>should </a:t>
            </a:r>
            <a:r>
              <a:rPr sz="1200" dirty="0">
                <a:latin typeface="Calibri"/>
                <a:cs typeface="Calibri"/>
              </a:rPr>
              <a:t>be </a:t>
            </a:r>
            <a:r>
              <a:rPr sz="1200" spc="-5" dirty="0">
                <a:latin typeface="Calibri"/>
                <a:cs typeface="Calibri"/>
              </a:rPr>
              <a:t>a formulation of a business idea, which is simple </a:t>
            </a:r>
            <a:r>
              <a:rPr sz="1200" dirty="0">
                <a:latin typeface="Calibri"/>
                <a:cs typeface="Calibri"/>
              </a:rPr>
              <a:t>to </a:t>
            </a:r>
            <a:r>
              <a:rPr sz="1200" spc="-5" dirty="0">
                <a:latin typeface="Calibri"/>
                <a:cs typeface="Calibri"/>
              </a:rPr>
              <a:t>read and  </a:t>
            </a:r>
            <a:r>
              <a:rPr sz="1200" dirty="0">
                <a:latin typeface="Calibri"/>
                <a:cs typeface="Calibri"/>
              </a:rPr>
              <a:t>to </a:t>
            </a:r>
            <a:r>
              <a:rPr sz="1200" spc="-5" dirty="0">
                <a:latin typeface="Calibri"/>
                <a:cs typeface="Calibri"/>
              </a:rPr>
              <a:t>understand and much focused on what </a:t>
            </a:r>
            <a:r>
              <a:rPr sz="1200" spc="-10" dirty="0">
                <a:latin typeface="Calibri"/>
                <a:cs typeface="Calibri"/>
              </a:rPr>
              <a:t>you are </a:t>
            </a:r>
            <a:r>
              <a:rPr sz="1200" dirty="0">
                <a:latin typeface="Calibri"/>
                <a:cs typeface="Calibri"/>
              </a:rPr>
              <a:t>going to </a:t>
            </a:r>
            <a:r>
              <a:rPr sz="1200" spc="-5" dirty="0">
                <a:latin typeface="Calibri"/>
                <a:cs typeface="Calibri"/>
              </a:rPr>
              <a:t>establish. All people involved </a:t>
            </a:r>
            <a:r>
              <a:rPr sz="1200" spc="-10" dirty="0">
                <a:latin typeface="Calibri"/>
                <a:cs typeface="Calibri"/>
              </a:rPr>
              <a:t>in  </a:t>
            </a:r>
            <a:r>
              <a:rPr sz="1200" dirty="0">
                <a:latin typeface="Calibri"/>
                <a:cs typeface="Calibri"/>
              </a:rPr>
              <a:t>this phase </a:t>
            </a:r>
            <a:r>
              <a:rPr sz="1200" spc="-5" dirty="0">
                <a:latin typeface="Calibri"/>
                <a:cs typeface="Calibri"/>
              </a:rPr>
              <a:t>should read, scrutinize and give input to the business</a:t>
            </a:r>
            <a:r>
              <a:rPr sz="1200" spc="35" dirty="0">
                <a:latin typeface="Calibri"/>
                <a:cs typeface="Calibri"/>
              </a:rPr>
              <a:t> </a:t>
            </a:r>
            <a:r>
              <a:rPr sz="1200" spc="-5" dirty="0">
                <a:latin typeface="Calibri"/>
                <a:cs typeface="Calibri"/>
              </a:rPr>
              <a:t>idea.</a:t>
            </a:r>
            <a:endParaRPr sz="1200">
              <a:latin typeface="Calibri"/>
              <a:cs typeface="Calibri"/>
            </a:endParaRPr>
          </a:p>
        </p:txBody>
      </p:sp>
      <p:sp>
        <p:nvSpPr>
          <p:cNvPr id="4" name="object 4"/>
          <p:cNvSpPr/>
          <p:nvPr/>
        </p:nvSpPr>
        <p:spPr>
          <a:xfrm>
            <a:off x="913698" y="7727055"/>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570066"/>
            <a:ext cx="5855335"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438150">
              <a:lnSpc>
                <a:spcPct val="101699"/>
              </a:lnSpc>
            </a:pPr>
            <a:r>
              <a:rPr sz="1200" spc="-5" dirty="0">
                <a:latin typeface="Calibri"/>
                <a:cs typeface="Calibri"/>
              </a:rPr>
              <a:t>potential investors and other stakeholders. What about intellectual property rights and  patents and other types of</a:t>
            </a:r>
            <a:r>
              <a:rPr sz="1200" spc="10" dirty="0">
                <a:latin typeface="Calibri"/>
                <a:cs typeface="Calibri"/>
              </a:rPr>
              <a:t> </a:t>
            </a:r>
            <a:r>
              <a:rPr sz="1200" spc="-5" dirty="0">
                <a:latin typeface="Calibri"/>
                <a:cs typeface="Calibri"/>
              </a:rPr>
              <a:t>protection?</a:t>
            </a:r>
            <a:endParaRPr sz="1200">
              <a:latin typeface="Calibri"/>
              <a:cs typeface="Calibri"/>
            </a:endParaRPr>
          </a:p>
          <a:p>
            <a:pPr marL="12700">
              <a:lnSpc>
                <a:spcPct val="100000"/>
              </a:lnSpc>
              <a:spcBef>
                <a:spcPts val="1030"/>
              </a:spcBef>
            </a:pPr>
            <a:r>
              <a:rPr sz="1200" b="1" spc="-5" dirty="0">
                <a:latin typeface="Calibri"/>
                <a:cs typeface="Calibri"/>
              </a:rPr>
              <a:t>10.2.3 Marketing</a:t>
            </a:r>
            <a:r>
              <a:rPr sz="1200" b="1" spc="10" dirty="0">
                <a:latin typeface="Calibri"/>
                <a:cs typeface="Calibri"/>
              </a:rPr>
              <a:t> </a:t>
            </a:r>
            <a:r>
              <a:rPr sz="1200" b="1" spc="-5" dirty="0">
                <a:latin typeface="Calibri"/>
                <a:cs typeface="Calibri"/>
              </a:rPr>
              <a:t>plan</a:t>
            </a:r>
            <a:endParaRPr sz="1200">
              <a:latin typeface="Calibri"/>
              <a:cs typeface="Calibri"/>
            </a:endParaRPr>
          </a:p>
          <a:p>
            <a:pPr marL="12700" marR="74930">
              <a:lnSpc>
                <a:spcPct val="101699"/>
              </a:lnSpc>
              <a:spcBef>
                <a:spcPts val="994"/>
              </a:spcBef>
            </a:pPr>
            <a:r>
              <a:rPr sz="1200" spc="-5" dirty="0">
                <a:latin typeface="Calibri"/>
                <a:cs typeface="Calibri"/>
              </a:rPr>
              <a:t>An integral and important part of the business </a:t>
            </a:r>
            <a:r>
              <a:rPr sz="1200" spc="-10" dirty="0">
                <a:latin typeface="Calibri"/>
                <a:cs typeface="Calibri"/>
              </a:rPr>
              <a:t>plan </a:t>
            </a:r>
            <a:r>
              <a:rPr sz="1200" spc="-5" dirty="0">
                <a:latin typeface="Calibri"/>
                <a:cs typeface="Calibri"/>
              </a:rPr>
              <a:t>is </a:t>
            </a:r>
            <a:r>
              <a:rPr sz="1200" dirty="0">
                <a:latin typeface="Calibri"/>
                <a:cs typeface="Calibri"/>
              </a:rPr>
              <a:t>the </a:t>
            </a:r>
            <a:r>
              <a:rPr sz="1200" spc="-5" dirty="0">
                <a:latin typeface="Calibri"/>
                <a:cs typeface="Calibri"/>
              </a:rPr>
              <a:t>market plan. The market will not </a:t>
            </a:r>
            <a:r>
              <a:rPr sz="1200" dirty="0">
                <a:latin typeface="Calibri"/>
                <a:cs typeface="Calibri"/>
              </a:rPr>
              <a:t>to  100 </a:t>
            </a:r>
            <a:r>
              <a:rPr sz="1200" spc="-5" dirty="0">
                <a:latin typeface="Calibri"/>
                <a:cs typeface="Calibri"/>
              </a:rPr>
              <a:t>% </a:t>
            </a:r>
            <a:r>
              <a:rPr sz="1200" dirty="0">
                <a:latin typeface="Calibri"/>
                <a:cs typeface="Calibri"/>
              </a:rPr>
              <a:t>be </a:t>
            </a:r>
            <a:r>
              <a:rPr sz="1200" spc="-5" dirty="0">
                <a:latin typeface="Calibri"/>
                <a:cs typeface="Calibri"/>
              </a:rPr>
              <a:t>predictable but ought </a:t>
            </a:r>
            <a:r>
              <a:rPr sz="1200" dirty="0">
                <a:latin typeface="Calibri"/>
                <a:cs typeface="Calibri"/>
              </a:rPr>
              <a:t>to be </a:t>
            </a:r>
            <a:r>
              <a:rPr sz="1200" spc="-5" dirty="0">
                <a:latin typeface="Calibri"/>
                <a:cs typeface="Calibri"/>
              </a:rPr>
              <a:t>analysed </a:t>
            </a:r>
            <a:r>
              <a:rPr sz="1200" spc="-10" dirty="0">
                <a:latin typeface="Calibri"/>
                <a:cs typeface="Calibri"/>
              </a:rPr>
              <a:t>and </a:t>
            </a:r>
            <a:r>
              <a:rPr sz="1200" spc="-5" dirty="0">
                <a:latin typeface="Calibri"/>
                <a:cs typeface="Calibri"/>
              </a:rPr>
              <a:t>some kind of estimation should be  established using merely common </a:t>
            </a:r>
            <a:r>
              <a:rPr sz="1200" dirty="0">
                <a:latin typeface="Calibri"/>
                <a:cs typeface="Calibri"/>
              </a:rPr>
              <a:t>sense. </a:t>
            </a:r>
            <a:r>
              <a:rPr sz="1200" spc="-5" dirty="0">
                <a:latin typeface="Calibri"/>
                <a:cs typeface="Calibri"/>
              </a:rPr>
              <a:t>The better </a:t>
            </a:r>
            <a:r>
              <a:rPr sz="1200" spc="-10" dirty="0">
                <a:latin typeface="Calibri"/>
                <a:cs typeface="Calibri"/>
              </a:rPr>
              <a:t>you </a:t>
            </a:r>
            <a:r>
              <a:rPr sz="1200" spc="-5" dirty="0">
                <a:latin typeface="Calibri"/>
                <a:cs typeface="Calibri"/>
              </a:rPr>
              <a:t>know your target group </a:t>
            </a:r>
            <a:r>
              <a:rPr sz="1200" dirty="0">
                <a:latin typeface="Calibri"/>
                <a:cs typeface="Calibri"/>
              </a:rPr>
              <a:t>the easier </a:t>
            </a:r>
            <a:r>
              <a:rPr sz="1200" spc="-5" dirty="0">
                <a:latin typeface="Calibri"/>
                <a:cs typeface="Calibri"/>
              </a:rPr>
              <a:t>it  will become </a:t>
            </a:r>
            <a:r>
              <a:rPr sz="1200" dirty="0">
                <a:latin typeface="Calibri"/>
                <a:cs typeface="Calibri"/>
              </a:rPr>
              <a:t>to </a:t>
            </a:r>
            <a:r>
              <a:rPr sz="1200" spc="-5" dirty="0">
                <a:latin typeface="Calibri"/>
                <a:cs typeface="Calibri"/>
              </a:rPr>
              <a:t>predict their reaction </a:t>
            </a:r>
            <a:r>
              <a:rPr sz="1200" dirty="0">
                <a:latin typeface="Calibri"/>
                <a:cs typeface="Calibri"/>
              </a:rPr>
              <a:t>to </a:t>
            </a:r>
            <a:r>
              <a:rPr sz="1200" spc="-5" dirty="0">
                <a:latin typeface="Calibri"/>
                <a:cs typeface="Calibri"/>
              </a:rPr>
              <a:t>the </a:t>
            </a:r>
            <a:r>
              <a:rPr sz="1200" dirty="0">
                <a:latin typeface="Calibri"/>
                <a:cs typeface="Calibri"/>
              </a:rPr>
              <a:t>new </a:t>
            </a:r>
            <a:r>
              <a:rPr sz="1200" spc="-5" dirty="0">
                <a:latin typeface="Calibri"/>
                <a:cs typeface="Calibri"/>
              </a:rPr>
              <a:t>product/service. So the marketing plan  should always start with a phase where you (1) </a:t>
            </a:r>
            <a:r>
              <a:rPr sz="1200" i="1" spc="-5" dirty="0">
                <a:latin typeface="Calibri"/>
                <a:cs typeface="Calibri"/>
              </a:rPr>
              <a:t>investigate the</a:t>
            </a:r>
            <a:r>
              <a:rPr sz="1200" i="1" spc="100" dirty="0">
                <a:latin typeface="Calibri"/>
                <a:cs typeface="Calibri"/>
              </a:rPr>
              <a:t> </a:t>
            </a:r>
            <a:r>
              <a:rPr sz="1200" i="1" spc="-5" dirty="0">
                <a:latin typeface="Calibri"/>
                <a:cs typeface="Calibri"/>
              </a:rPr>
              <a:t>market</a:t>
            </a:r>
            <a:r>
              <a:rPr sz="1200" spc="-5" dirty="0">
                <a:latin typeface="Calibri"/>
                <a:cs typeface="Calibri"/>
              </a:rPr>
              <a:t>.</a:t>
            </a:r>
            <a:endParaRPr sz="1200">
              <a:latin typeface="Calibri"/>
              <a:cs typeface="Calibri"/>
            </a:endParaRPr>
          </a:p>
          <a:p>
            <a:pPr marL="12700" marR="157480">
              <a:lnSpc>
                <a:spcPct val="101699"/>
              </a:lnSpc>
              <a:spcBef>
                <a:spcPts val="1000"/>
              </a:spcBef>
            </a:pPr>
            <a:r>
              <a:rPr sz="1200" spc="-5" dirty="0">
                <a:latin typeface="Calibri"/>
                <a:cs typeface="Calibri"/>
              </a:rPr>
              <a:t>During this </a:t>
            </a:r>
            <a:r>
              <a:rPr sz="1200" dirty="0">
                <a:latin typeface="Calibri"/>
                <a:cs typeface="Calibri"/>
              </a:rPr>
              <a:t>phase </a:t>
            </a:r>
            <a:r>
              <a:rPr sz="1200" spc="-5" dirty="0">
                <a:latin typeface="Calibri"/>
                <a:cs typeface="Calibri"/>
              </a:rPr>
              <a:t>you might </a:t>
            </a:r>
            <a:r>
              <a:rPr sz="1200" spc="-10" dirty="0">
                <a:latin typeface="Calibri"/>
                <a:cs typeface="Calibri"/>
              </a:rPr>
              <a:t>also </a:t>
            </a:r>
            <a:r>
              <a:rPr sz="1200" spc="-5" dirty="0">
                <a:latin typeface="Calibri"/>
                <a:cs typeface="Calibri"/>
              </a:rPr>
              <a:t>look </a:t>
            </a:r>
            <a:r>
              <a:rPr sz="1200" dirty="0">
                <a:latin typeface="Calibri"/>
                <a:cs typeface="Calibri"/>
              </a:rPr>
              <a:t>for </a:t>
            </a:r>
            <a:r>
              <a:rPr sz="1200" spc="-5" dirty="0">
                <a:latin typeface="Calibri"/>
                <a:cs typeface="Calibri"/>
              </a:rPr>
              <a:t>possible competition and what your strengths and  threats </a:t>
            </a:r>
            <a:r>
              <a:rPr sz="1200" spc="-10" dirty="0">
                <a:latin typeface="Calibri"/>
                <a:cs typeface="Calibri"/>
              </a:rPr>
              <a:t>are in </a:t>
            </a:r>
            <a:r>
              <a:rPr sz="1200" spc="-5" dirty="0">
                <a:latin typeface="Calibri"/>
                <a:cs typeface="Calibri"/>
              </a:rPr>
              <a:t>relation </a:t>
            </a:r>
            <a:r>
              <a:rPr sz="1200" dirty="0">
                <a:latin typeface="Calibri"/>
                <a:cs typeface="Calibri"/>
              </a:rPr>
              <a:t>to the </a:t>
            </a:r>
            <a:r>
              <a:rPr sz="1200" spc="-5" dirty="0">
                <a:latin typeface="Calibri"/>
                <a:cs typeface="Calibri"/>
              </a:rPr>
              <a:t>competitors. This could </a:t>
            </a:r>
            <a:r>
              <a:rPr sz="1200" dirty="0">
                <a:latin typeface="Calibri"/>
                <a:cs typeface="Calibri"/>
              </a:rPr>
              <a:t>be </a:t>
            </a:r>
            <a:r>
              <a:rPr sz="1200" spc="-5" dirty="0">
                <a:latin typeface="Calibri"/>
                <a:cs typeface="Calibri"/>
              </a:rPr>
              <a:t>done through a </a:t>
            </a:r>
            <a:r>
              <a:rPr sz="1200" spc="-10" dirty="0">
                <a:latin typeface="Calibri"/>
                <a:cs typeface="Calibri"/>
              </a:rPr>
              <a:t>(2)</a:t>
            </a:r>
            <a:r>
              <a:rPr sz="1200" spc="145" dirty="0">
                <a:latin typeface="Calibri"/>
                <a:cs typeface="Calibri"/>
              </a:rPr>
              <a:t> </a:t>
            </a:r>
            <a:r>
              <a:rPr sz="1200" i="1" spc="-5" dirty="0">
                <a:latin typeface="Calibri"/>
                <a:cs typeface="Calibri"/>
              </a:rPr>
              <a:t>SWOT-analysis</a:t>
            </a:r>
            <a:r>
              <a:rPr sz="1200" spc="-5" dirty="0">
                <a:latin typeface="Calibri"/>
                <a:cs typeface="Calibri"/>
              </a:rPr>
              <a:t>.</a:t>
            </a:r>
            <a:endParaRPr sz="1200">
              <a:latin typeface="Calibri"/>
              <a:cs typeface="Calibri"/>
            </a:endParaRPr>
          </a:p>
          <a:p>
            <a:pPr marL="12700" marR="12700">
              <a:lnSpc>
                <a:spcPct val="101699"/>
              </a:lnSpc>
              <a:spcBef>
                <a:spcPts val="1005"/>
              </a:spcBef>
            </a:pPr>
            <a:r>
              <a:rPr sz="1200" spc="-5" dirty="0">
                <a:latin typeface="Calibri"/>
                <a:cs typeface="Calibri"/>
              </a:rPr>
              <a:t>Even </a:t>
            </a:r>
            <a:r>
              <a:rPr sz="1200" spc="-10" dirty="0">
                <a:latin typeface="Calibri"/>
                <a:cs typeface="Calibri"/>
              </a:rPr>
              <a:t>if </a:t>
            </a:r>
            <a:r>
              <a:rPr sz="1200" spc="-5" dirty="0">
                <a:latin typeface="Calibri"/>
                <a:cs typeface="Calibri"/>
              </a:rPr>
              <a:t>you do not meet with any competition </a:t>
            </a:r>
            <a:r>
              <a:rPr sz="1200" dirty="0">
                <a:latin typeface="Calibri"/>
                <a:cs typeface="Calibri"/>
              </a:rPr>
              <a:t>for </a:t>
            </a:r>
            <a:r>
              <a:rPr sz="1200" spc="-5" dirty="0">
                <a:latin typeface="Calibri"/>
                <a:cs typeface="Calibri"/>
              </a:rPr>
              <a:t>the moment </a:t>
            </a:r>
            <a:r>
              <a:rPr sz="1200" spc="-10" dirty="0">
                <a:latin typeface="Calibri"/>
                <a:cs typeface="Calibri"/>
              </a:rPr>
              <a:t>you </a:t>
            </a:r>
            <a:r>
              <a:rPr sz="1200" spc="-5" dirty="0">
                <a:latin typeface="Calibri"/>
                <a:cs typeface="Calibri"/>
              </a:rPr>
              <a:t>must </a:t>
            </a:r>
            <a:r>
              <a:rPr sz="1200" spc="-10" dirty="0">
                <a:latin typeface="Calibri"/>
                <a:cs typeface="Calibri"/>
              </a:rPr>
              <a:t>always </a:t>
            </a:r>
            <a:r>
              <a:rPr sz="1200" dirty="0">
                <a:latin typeface="Calibri"/>
                <a:cs typeface="Calibri"/>
              </a:rPr>
              <a:t>be </a:t>
            </a:r>
            <a:r>
              <a:rPr sz="1200" spc="-5" dirty="0">
                <a:latin typeface="Calibri"/>
                <a:cs typeface="Calibri"/>
              </a:rPr>
              <a:t>aware that  in the future similar products or products that can substitute your product, </a:t>
            </a:r>
            <a:r>
              <a:rPr sz="1200" dirty="0">
                <a:latin typeface="Calibri"/>
                <a:cs typeface="Calibri"/>
              </a:rPr>
              <a:t>using </a:t>
            </a:r>
            <a:r>
              <a:rPr sz="1200" spc="-5" dirty="0">
                <a:latin typeface="Calibri"/>
                <a:cs typeface="Calibri"/>
              </a:rPr>
              <a:t>better price/  performance, can arise. </a:t>
            </a:r>
            <a:r>
              <a:rPr sz="1200" dirty="0">
                <a:latin typeface="Calibri"/>
                <a:cs typeface="Calibri"/>
              </a:rPr>
              <a:t>There </a:t>
            </a:r>
            <a:r>
              <a:rPr sz="1200" spc="-5" dirty="0">
                <a:latin typeface="Calibri"/>
                <a:cs typeface="Calibri"/>
              </a:rPr>
              <a:t>will always </a:t>
            </a:r>
            <a:r>
              <a:rPr sz="1200" dirty="0">
                <a:latin typeface="Calibri"/>
                <a:cs typeface="Calibri"/>
              </a:rPr>
              <a:t>be </a:t>
            </a:r>
            <a:r>
              <a:rPr sz="1200" spc="-5" dirty="0">
                <a:latin typeface="Calibri"/>
                <a:cs typeface="Calibri"/>
              </a:rPr>
              <a:t>opportunities to duplicate your business idea,  </a:t>
            </a:r>
            <a:r>
              <a:rPr sz="1200" dirty="0">
                <a:latin typeface="Calibri"/>
                <a:cs typeface="Calibri"/>
              </a:rPr>
              <a:t>being </a:t>
            </a:r>
            <a:r>
              <a:rPr sz="1200" spc="-5" dirty="0">
                <a:latin typeface="Calibri"/>
                <a:cs typeface="Calibri"/>
              </a:rPr>
              <a:t>only a question of time and resources. Compare with what </a:t>
            </a:r>
            <a:r>
              <a:rPr sz="1200" dirty="0">
                <a:latin typeface="Calibri"/>
                <a:cs typeface="Calibri"/>
              </a:rPr>
              <a:t>the </a:t>
            </a:r>
            <a:r>
              <a:rPr sz="1200" spc="-5" dirty="0">
                <a:latin typeface="Calibri"/>
                <a:cs typeface="Calibri"/>
              </a:rPr>
              <a:t>Asian companies have  </a:t>
            </a:r>
            <a:r>
              <a:rPr sz="1200" dirty="0">
                <a:latin typeface="Calibri"/>
                <a:cs typeface="Calibri"/>
              </a:rPr>
              <a:t>done </a:t>
            </a:r>
            <a:r>
              <a:rPr sz="1200" spc="-5" dirty="0">
                <a:latin typeface="Calibri"/>
                <a:cs typeface="Calibri"/>
              </a:rPr>
              <a:t>in car industry and</a:t>
            </a:r>
            <a:r>
              <a:rPr sz="1200" dirty="0">
                <a:latin typeface="Calibri"/>
                <a:cs typeface="Calibri"/>
              </a:rPr>
              <a:t> </a:t>
            </a:r>
            <a:r>
              <a:rPr sz="1200" spc="-5" dirty="0">
                <a:latin typeface="Calibri"/>
                <a:cs typeface="Calibri"/>
              </a:rPr>
              <a:t>electronics!</a:t>
            </a:r>
            <a:endParaRPr sz="1200">
              <a:latin typeface="Calibri"/>
              <a:cs typeface="Calibri"/>
            </a:endParaRPr>
          </a:p>
          <a:p>
            <a:pPr marL="12700" marR="11430">
              <a:lnSpc>
                <a:spcPct val="101699"/>
              </a:lnSpc>
              <a:spcBef>
                <a:spcPts val="1005"/>
              </a:spcBef>
            </a:pPr>
            <a:r>
              <a:rPr sz="1200" dirty="0">
                <a:latin typeface="Calibri"/>
                <a:cs typeface="Calibri"/>
              </a:rPr>
              <a:t>After </a:t>
            </a:r>
            <a:r>
              <a:rPr sz="1200" spc="-5" dirty="0">
                <a:latin typeface="Calibri"/>
                <a:cs typeface="Calibri"/>
              </a:rPr>
              <a:t>this </a:t>
            </a:r>
            <a:r>
              <a:rPr sz="1200" spc="-10" dirty="0">
                <a:latin typeface="Calibri"/>
                <a:cs typeface="Calibri"/>
              </a:rPr>
              <a:t>you </a:t>
            </a:r>
            <a:r>
              <a:rPr sz="1200" spc="-5" dirty="0">
                <a:latin typeface="Calibri"/>
                <a:cs typeface="Calibri"/>
              </a:rPr>
              <a:t>are in a </a:t>
            </a:r>
            <a:r>
              <a:rPr sz="1200" dirty="0">
                <a:latin typeface="Calibri"/>
                <a:cs typeface="Calibri"/>
              </a:rPr>
              <a:t>better </a:t>
            </a:r>
            <a:r>
              <a:rPr sz="1200" spc="-5" dirty="0">
                <a:latin typeface="Calibri"/>
                <a:cs typeface="Calibri"/>
              </a:rPr>
              <a:t>position </a:t>
            </a:r>
            <a:r>
              <a:rPr sz="1200" dirty="0">
                <a:latin typeface="Calibri"/>
                <a:cs typeface="Calibri"/>
              </a:rPr>
              <a:t>to </a:t>
            </a:r>
            <a:r>
              <a:rPr sz="1200" spc="-5" dirty="0">
                <a:latin typeface="Calibri"/>
                <a:cs typeface="Calibri"/>
              </a:rPr>
              <a:t>choose and focus on the target group which is the  main focus of your product/service. This is also called (3) </a:t>
            </a:r>
            <a:r>
              <a:rPr sz="1200" i="1" spc="-5" dirty="0">
                <a:latin typeface="Calibri"/>
                <a:cs typeface="Calibri"/>
              </a:rPr>
              <a:t>customer “segment”</a:t>
            </a:r>
            <a:r>
              <a:rPr sz="1200" spc="-5" dirty="0">
                <a:latin typeface="Calibri"/>
                <a:cs typeface="Calibri"/>
              </a:rPr>
              <a:t>, which </a:t>
            </a:r>
            <a:r>
              <a:rPr sz="1200" spc="-10" dirty="0">
                <a:latin typeface="Calibri"/>
                <a:cs typeface="Calibri"/>
              </a:rPr>
              <a:t>you can  </a:t>
            </a:r>
            <a:r>
              <a:rPr sz="1200" spc="-5" dirty="0">
                <a:latin typeface="Calibri"/>
                <a:cs typeface="Calibri"/>
              </a:rPr>
              <a:t>concentrate on in the </a:t>
            </a:r>
            <a:r>
              <a:rPr sz="1200" dirty="0">
                <a:latin typeface="Calibri"/>
                <a:cs typeface="Calibri"/>
              </a:rPr>
              <a:t>further </a:t>
            </a:r>
            <a:r>
              <a:rPr sz="1200" spc="-5" dirty="0">
                <a:latin typeface="Calibri"/>
                <a:cs typeface="Calibri"/>
              </a:rPr>
              <a:t>marketing. The segmentation could happen due to many  different criteria, young people, people living in </a:t>
            </a:r>
            <a:r>
              <a:rPr sz="1200" spc="-10" dirty="0">
                <a:latin typeface="Calibri"/>
                <a:cs typeface="Calibri"/>
              </a:rPr>
              <a:t>own </a:t>
            </a:r>
            <a:r>
              <a:rPr sz="1200" spc="-5" dirty="0">
                <a:latin typeface="Calibri"/>
                <a:cs typeface="Calibri"/>
              </a:rPr>
              <a:t>small houses, people interested </a:t>
            </a:r>
            <a:r>
              <a:rPr sz="1200" spc="-10" dirty="0">
                <a:latin typeface="Calibri"/>
                <a:cs typeface="Calibri"/>
              </a:rPr>
              <a:t>in  </a:t>
            </a:r>
            <a:r>
              <a:rPr sz="1200" spc="-5" dirty="0">
                <a:latin typeface="Calibri"/>
                <a:cs typeface="Calibri"/>
              </a:rPr>
              <a:t>fashion, etc. It could </a:t>
            </a:r>
            <a:r>
              <a:rPr sz="1200" dirty="0">
                <a:latin typeface="Calibri"/>
                <a:cs typeface="Calibri"/>
              </a:rPr>
              <a:t>be </a:t>
            </a:r>
            <a:r>
              <a:rPr sz="1200" spc="-5" dirty="0">
                <a:latin typeface="Calibri"/>
                <a:cs typeface="Calibri"/>
              </a:rPr>
              <a:t>geographical, demographical, buying style or situation influenced, and  is of course dependent </a:t>
            </a:r>
            <a:r>
              <a:rPr sz="1200" spc="-10" dirty="0">
                <a:latin typeface="Calibri"/>
                <a:cs typeface="Calibri"/>
              </a:rPr>
              <a:t>on </a:t>
            </a:r>
            <a:r>
              <a:rPr sz="1200" spc="-5" dirty="0">
                <a:latin typeface="Calibri"/>
                <a:cs typeface="Calibri"/>
              </a:rPr>
              <a:t>if you are offering a industrial product or a consumer</a:t>
            </a:r>
            <a:r>
              <a:rPr sz="1200" spc="135" dirty="0">
                <a:latin typeface="Calibri"/>
                <a:cs typeface="Calibri"/>
              </a:rPr>
              <a:t> </a:t>
            </a:r>
            <a:r>
              <a:rPr sz="1200" spc="-5" dirty="0">
                <a:latin typeface="Calibri"/>
                <a:cs typeface="Calibri"/>
              </a:rPr>
              <a:t>product.</a:t>
            </a:r>
            <a:endParaRPr sz="1200">
              <a:latin typeface="Calibri"/>
              <a:cs typeface="Calibri"/>
            </a:endParaRPr>
          </a:p>
          <a:p>
            <a:pPr marL="12700" marR="143510">
              <a:lnSpc>
                <a:spcPct val="101699"/>
              </a:lnSpc>
              <a:spcBef>
                <a:spcPts val="1000"/>
              </a:spcBef>
            </a:pPr>
            <a:r>
              <a:rPr sz="1200" spc="-5" dirty="0">
                <a:latin typeface="Calibri"/>
                <a:cs typeface="Calibri"/>
              </a:rPr>
              <a:t>The success of an innovation often depends on if </a:t>
            </a:r>
            <a:r>
              <a:rPr sz="1200" dirty="0">
                <a:latin typeface="Calibri"/>
                <a:cs typeface="Calibri"/>
              </a:rPr>
              <a:t>the </a:t>
            </a:r>
            <a:r>
              <a:rPr sz="1200" spc="-5" dirty="0">
                <a:latin typeface="Calibri"/>
                <a:cs typeface="Calibri"/>
              </a:rPr>
              <a:t>segmentation has been done, and that  </a:t>
            </a:r>
            <a:r>
              <a:rPr sz="1200" dirty="0">
                <a:latin typeface="Calibri"/>
                <a:cs typeface="Calibri"/>
              </a:rPr>
              <a:t>the </a:t>
            </a:r>
            <a:r>
              <a:rPr sz="1200" spc="-5" dirty="0">
                <a:latin typeface="Calibri"/>
                <a:cs typeface="Calibri"/>
              </a:rPr>
              <a:t>marketing and production </a:t>
            </a:r>
            <a:r>
              <a:rPr sz="1200" spc="-10" dirty="0">
                <a:latin typeface="Calibri"/>
                <a:cs typeface="Calibri"/>
              </a:rPr>
              <a:t>are </a:t>
            </a:r>
            <a:r>
              <a:rPr sz="1200" spc="-5" dirty="0">
                <a:latin typeface="Calibri"/>
                <a:cs typeface="Calibri"/>
              </a:rPr>
              <a:t>not coherent with the target group of the</a:t>
            </a:r>
            <a:r>
              <a:rPr sz="1200" spc="125" dirty="0">
                <a:latin typeface="Calibri"/>
                <a:cs typeface="Calibri"/>
              </a:rPr>
              <a:t> </a:t>
            </a:r>
            <a:r>
              <a:rPr sz="1200" spc="-5" dirty="0">
                <a:latin typeface="Calibri"/>
                <a:cs typeface="Calibri"/>
              </a:rPr>
              <a:t>product.</a:t>
            </a:r>
            <a:endParaRPr sz="1200">
              <a:latin typeface="Calibri"/>
              <a:cs typeface="Calibri"/>
            </a:endParaRPr>
          </a:p>
          <a:p>
            <a:pPr marL="12700" marR="85090" indent="-635">
              <a:lnSpc>
                <a:spcPct val="101699"/>
              </a:lnSpc>
              <a:spcBef>
                <a:spcPts val="1005"/>
              </a:spcBef>
            </a:pPr>
            <a:r>
              <a:rPr sz="1200" spc="-5" dirty="0">
                <a:latin typeface="Calibri"/>
                <a:cs typeface="Calibri"/>
              </a:rPr>
              <a:t>(4) </a:t>
            </a:r>
            <a:r>
              <a:rPr sz="1200" i="1" spc="-5" dirty="0">
                <a:latin typeface="Calibri"/>
                <a:cs typeface="Calibri"/>
              </a:rPr>
              <a:t>Positioning </a:t>
            </a:r>
            <a:r>
              <a:rPr sz="1200" spc="-5" dirty="0">
                <a:latin typeface="Calibri"/>
                <a:cs typeface="Calibri"/>
              </a:rPr>
              <a:t>is another important aspect as concerns your success in relations </a:t>
            </a:r>
            <a:r>
              <a:rPr sz="1200" dirty="0">
                <a:latin typeface="Calibri"/>
                <a:cs typeface="Calibri"/>
              </a:rPr>
              <a:t>to  </a:t>
            </a:r>
            <a:r>
              <a:rPr sz="1200" spc="-5" dirty="0">
                <a:latin typeface="Calibri"/>
                <a:cs typeface="Calibri"/>
              </a:rPr>
              <a:t>competitors. You must offer a unique possibility to the customer segment you target, it must  </a:t>
            </a:r>
            <a:r>
              <a:rPr sz="1200" dirty="0">
                <a:latin typeface="Calibri"/>
                <a:cs typeface="Calibri"/>
              </a:rPr>
              <a:t>be </a:t>
            </a:r>
            <a:r>
              <a:rPr sz="1200" spc="-5" dirty="0">
                <a:latin typeface="Calibri"/>
                <a:cs typeface="Calibri"/>
              </a:rPr>
              <a:t>improved, have a good visibility, and </a:t>
            </a:r>
            <a:r>
              <a:rPr sz="1200" dirty="0">
                <a:latin typeface="Calibri"/>
                <a:cs typeface="Calibri"/>
              </a:rPr>
              <a:t>be </a:t>
            </a:r>
            <a:r>
              <a:rPr sz="1200" spc="-5" dirty="0">
                <a:latin typeface="Calibri"/>
                <a:cs typeface="Calibri"/>
              </a:rPr>
              <a:t>something extra and attractive. The customer  should easy discover </a:t>
            </a:r>
            <a:r>
              <a:rPr sz="1200" dirty="0">
                <a:latin typeface="Calibri"/>
                <a:cs typeface="Calibri"/>
              </a:rPr>
              <a:t>the </a:t>
            </a:r>
            <a:r>
              <a:rPr sz="1200" spc="-5" dirty="0">
                <a:latin typeface="Calibri"/>
                <a:cs typeface="Calibri"/>
              </a:rPr>
              <a:t>usefulness and feel comfortable with </a:t>
            </a:r>
            <a:r>
              <a:rPr sz="1200" dirty="0">
                <a:latin typeface="Calibri"/>
                <a:cs typeface="Calibri"/>
              </a:rPr>
              <a:t>the</a:t>
            </a:r>
            <a:r>
              <a:rPr sz="1200" spc="25" dirty="0">
                <a:latin typeface="Calibri"/>
                <a:cs typeface="Calibri"/>
              </a:rPr>
              <a:t> </a:t>
            </a:r>
            <a:r>
              <a:rPr sz="1200" spc="-5" dirty="0">
                <a:latin typeface="Calibri"/>
                <a:cs typeface="Calibri"/>
              </a:rPr>
              <a:t>product.</a:t>
            </a:r>
            <a:endParaRPr sz="1200">
              <a:latin typeface="Calibri"/>
              <a:cs typeface="Calibri"/>
            </a:endParaRPr>
          </a:p>
          <a:p>
            <a:pPr marL="12700" marR="184150">
              <a:lnSpc>
                <a:spcPct val="101699"/>
              </a:lnSpc>
              <a:spcBef>
                <a:spcPts val="994"/>
              </a:spcBef>
            </a:pPr>
            <a:r>
              <a:rPr sz="1200" spc="-5" dirty="0">
                <a:latin typeface="Calibri"/>
                <a:cs typeface="Calibri"/>
              </a:rPr>
              <a:t>Now you are </a:t>
            </a:r>
            <a:r>
              <a:rPr sz="1200" spc="-10" dirty="0">
                <a:latin typeface="Calibri"/>
                <a:cs typeface="Calibri"/>
              </a:rPr>
              <a:t>in </a:t>
            </a:r>
            <a:r>
              <a:rPr sz="1200" dirty="0">
                <a:latin typeface="Calibri"/>
                <a:cs typeface="Calibri"/>
              </a:rPr>
              <a:t>the </a:t>
            </a:r>
            <a:r>
              <a:rPr sz="1200" spc="-5" dirty="0">
                <a:latin typeface="Calibri"/>
                <a:cs typeface="Calibri"/>
              </a:rPr>
              <a:t>position </a:t>
            </a:r>
            <a:r>
              <a:rPr sz="1200" dirty="0">
                <a:latin typeface="Calibri"/>
                <a:cs typeface="Calibri"/>
              </a:rPr>
              <a:t>to </a:t>
            </a:r>
            <a:r>
              <a:rPr sz="1200" spc="-5" dirty="0">
                <a:latin typeface="Calibri"/>
                <a:cs typeface="Calibri"/>
              </a:rPr>
              <a:t>produce a (5) </a:t>
            </a:r>
            <a:r>
              <a:rPr sz="1200" i="1" spc="-5" dirty="0">
                <a:latin typeface="Calibri"/>
                <a:cs typeface="Calibri"/>
              </a:rPr>
              <a:t>marketing strategy </a:t>
            </a:r>
            <a:r>
              <a:rPr sz="1200" spc="-5" dirty="0">
                <a:latin typeface="Calibri"/>
                <a:cs typeface="Calibri"/>
              </a:rPr>
              <a:t>which includes concrete  information about the product, costs, marketing and distribution. The marketing strategy is  often mentioned as the 4 P </a:t>
            </a:r>
            <a:r>
              <a:rPr sz="1200" spc="-10" dirty="0">
                <a:latin typeface="Calibri"/>
                <a:cs typeface="Calibri"/>
              </a:rPr>
              <a:t>in </a:t>
            </a:r>
            <a:r>
              <a:rPr sz="1200" spc="-5" dirty="0">
                <a:latin typeface="Calibri"/>
                <a:cs typeface="Calibri"/>
              </a:rPr>
              <a:t>marketing, </a:t>
            </a:r>
            <a:r>
              <a:rPr sz="1200" i="1" spc="-5" dirty="0">
                <a:latin typeface="Calibri"/>
                <a:cs typeface="Calibri"/>
              </a:rPr>
              <a:t>Product, Price, Promotion </a:t>
            </a:r>
            <a:r>
              <a:rPr sz="1200" i="1" spc="-10" dirty="0">
                <a:latin typeface="Calibri"/>
                <a:cs typeface="Calibri"/>
              </a:rPr>
              <a:t>and</a:t>
            </a:r>
            <a:r>
              <a:rPr sz="1200" i="1" spc="110" dirty="0">
                <a:latin typeface="Calibri"/>
                <a:cs typeface="Calibri"/>
              </a:rPr>
              <a:t> </a:t>
            </a:r>
            <a:r>
              <a:rPr sz="1200" i="1" spc="-5" dirty="0">
                <a:latin typeface="Calibri"/>
                <a:cs typeface="Calibri"/>
              </a:rPr>
              <a:t>Place</a:t>
            </a:r>
            <a:r>
              <a:rPr sz="1200" spc="-5" dirty="0">
                <a:latin typeface="Calibri"/>
                <a:cs typeface="Calibri"/>
              </a:rPr>
              <a:t>.</a:t>
            </a:r>
            <a:endParaRPr sz="1200">
              <a:latin typeface="Calibri"/>
              <a:cs typeface="Calibri"/>
            </a:endParaRPr>
          </a:p>
          <a:p>
            <a:pPr marL="12700" marR="5080">
              <a:lnSpc>
                <a:spcPct val="101699"/>
              </a:lnSpc>
              <a:spcBef>
                <a:spcPts val="1010"/>
              </a:spcBef>
            </a:pPr>
            <a:r>
              <a:rPr sz="1200" spc="-5" dirty="0">
                <a:latin typeface="Calibri"/>
                <a:cs typeface="Calibri"/>
              </a:rPr>
              <a:t>The </a:t>
            </a:r>
            <a:r>
              <a:rPr sz="1200" i="1" spc="-5" dirty="0">
                <a:latin typeface="Calibri"/>
                <a:cs typeface="Calibri"/>
              </a:rPr>
              <a:t>Product </a:t>
            </a:r>
            <a:r>
              <a:rPr sz="1200" spc="-5" dirty="0">
                <a:latin typeface="Calibri"/>
                <a:cs typeface="Calibri"/>
              </a:rPr>
              <a:t>is a description </a:t>
            </a:r>
            <a:r>
              <a:rPr sz="1200" spc="-10" dirty="0">
                <a:latin typeface="Calibri"/>
                <a:cs typeface="Calibri"/>
              </a:rPr>
              <a:t>of </a:t>
            </a:r>
            <a:r>
              <a:rPr sz="1200" dirty="0">
                <a:latin typeface="Calibri"/>
                <a:cs typeface="Calibri"/>
              </a:rPr>
              <a:t>the </a:t>
            </a:r>
            <a:r>
              <a:rPr sz="1200" spc="-5" dirty="0">
                <a:latin typeface="Calibri"/>
                <a:cs typeface="Calibri"/>
              </a:rPr>
              <a:t>product and if </a:t>
            </a:r>
            <a:r>
              <a:rPr sz="1200" spc="-10" dirty="0">
                <a:latin typeface="Calibri"/>
                <a:cs typeface="Calibri"/>
              </a:rPr>
              <a:t>it </a:t>
            </a:r>
            <a:r>
              <a:rPr sz="1200" spc="-5" dirty="0">
                <a:latin typeface="Calibri"/>
                <a:cs typeface="Calibri"/>
              </a:rPr>
              <a:t>is adapted to </a:t>
            </a:r>
            <a:r>
              <a:rPr sz="1200" dirty="0">
                <a:latin typeface="Calibri"/>
                <a:cs typeface="Calibri"/>
              </a:rPr>
              <a:t>the </a:t>
            </a:r>
            <a:r>
              <a:rPr sz="1200" spc="-5" dirty="0">
                <a:latin typeface="Calibri"/>
                <a:cs typeface="Calibri"/>
              </a:rPr>
              <a:t>special segment </a:t>
            </a:r>
            <a:r>
              <a:rPr sz="1200" spc="-10" dirty="0">
                <a:latin typeface="Calibri"/>
                <a:cs typeface="Calibri"/>
              </a:rPr>
              <a:t>you are  </a:t>
            </a:r>
            <a:r>
              <a:rPr sz="1200" spc="-5" dirty="0">
                <a:latin typeface="Calibri"/>
                <a:cs typeface="Calibri"/>
              </a:rPr>
              <a:t>targeting. The </a:t>
            </a:r>
            <a:r>
              <a:rPr sz="1200" i="1" spc="-5" dirty="0">
                <a:latin typeface="Calibri"/>
                <a:cs typeface="Calibri"/>
              </a:rPr>
              <a:t>Price </a:t>
            </a:r>
            <a:r>
              <a:rPr sz="1200" spc="-5" dirty="0">
                <a:latin typeface="Calibri"/>
                <a:cs typeface="Calibri"/>
              </a:rPr>
              <a:t>is dependent </a:t>
            </a:r>
            <a:r>
              <a:rPr sz="1200" spc="-10" dirty="0">
                <a:latin typeface="Calibri"/>
                <a:cs typeface="Calibri"/>
              </a:rPr>
              <a:t>on </a:t>
            </a:r>
            <a:r>
              <a:rPr sz="1200" spc="-5" dirty="0">
                <a:latin typeface="Calibri"/>
                <a:cs typeface="Calibri"/>
              </a:rPr>
              <a:t>the strategy you follow, low price </a:t>
            </a:r>
            <a:r>
              <a:rPr sz="1200" dirty="0">
                <a:latin typeface="Calibri"/>
                <a:cs typeface="Calibri"/>
              </a:rPr>
              <a:t>to easier </a:t>
            </a:r>
            <a:r>
              <a:rPr sz="1200" spc="-5" dirty="0">
                <a:latin typeface="Calibri"/>
                <a:cs typeface="Calibri"/>
              </a:rPr>
              <a:t>take a market  share </a:t>
            </a:r>
            <a:r>
              <a:rPr sz="1200" spc="-10" dirty="0">
                <a:latin typeface="Calibri"/>
                <a:cs typeface="Calibri"/>
              </a:rPr>
              <a:t>or </a:t>
            </a:r>
            <a:r>
              <a:rPr sz="1200" spc="-5" dirty="0">
                <a:latin typeface="Calibri"/>
                <a:cs typeface="Calibri"/>
              </a:rPr>
              <a:t>high price </a:t>
            </a:r>
            <a:r>
              <a:rPr sz="1200" dirty="0">
                <a:latin typeface="Calibri"/>
                <a:cs typeface="Calibri"/>
              </a:rPr>
              <a:t>to </a:t>
            </a:r>
            <a:r>
              <a:rPr sz="1200" spc="-10" dirty="0">
                <a:latin typeface="Calibri"/>
                <a:cs typeface="Calibri"/>
              </a:rPr>
              <a:t>make </a:t>
            </a:r>
            <a:r>
              <a:rPr sz="1200" spc="-5" dirty="0">
                <a:latin typeface="Calibri"/>
                <a:cs typeface="Calibri"/>
              </a:rPr>
              <a:t>a </a:t>
            </a:r>
            <a:r>
              <a:rPr sz="1200" dirty="0">
                <a:latin typeface="Calibri"/>
                <a:cs typeface="Calibri"/>
              </a:rPr>
              <a:t>bigger </a:t>
            </a:r>
            <a:r>
              <a:rPr sz="1200" spc="-5" dirty="0">
                <a:latin typeface="Calibri"/>
                <a:cs typeface="Calibri"/>
              </a:rPr>
              <a:t>profit from start. The </a:t>
            </a:r>
            <a:r>
              <a:rPr sz="1200" i="1" spc="-5" dirty="0">
                <a:latin typeface="Calibri"/>
                <a:cs typeface="Calibri"/>
              </a:rPr>
              <a:t>Promotion </a:t>
            </a:r>
            <a:r>
              <a:rPr sz="1200" spc="-5" dirty="0">
                <a:latin typeface="Calibri"/>
                <a:cs typeface="Calibri"/>
              </a:rPr>
              <a:t>is how you communicate  with customers through advertisement, media communication, Internet, exhibitions,  telemarketing etc. The </a:t>
            </a:r>
            <a:r>
              <a:rPr sz="1200" i="1" spc="-5" dirty="0">
                <a:latin typeface="Calibri"/>
                <a:cs typeface="Calibri"/>
              </a:rPr>
              <a:t>Place</a:t>
            </a:r>
            <a:r>
              <a:rPr sz="1200" spc="-5" dirty="0">
                <a:latin typeface="Calibri"/>
                <a:cs typeface="Calibri"/>
              </a:rPr>
              <a:t>, P number four </a:t>
            </a:r>
            <a:r>
              <a:rPr sz="1200" spc="-10" dirty="0">
                <a:latin typeface="Calibri"/>
                <a:cs typeface="Calibri"/>
              </a:rPr>
              <a:t>in </a:t>
            </a:r>
            <a:r>
              <a:rPr sz="1200" spc="-5" dirty="0">
                <a:latin typeface="Calibri"/>
                <a:cs typeface="Calibri"/>
              </a:rPr>
              <a:t>the marketing, is how </a:t>
            </a:r>
            <a:r>
              <a:rPr sz="1200" dirty="0">
                <a:latin typeface="Calibri"/>
                <a:cs typeface="Calibri"/>
              </a:rPr>
              <a:t>the </a:t>
            </a:r>
            <a:r>
              <a:rPr sz="1200" spc="-5" dirty="0">
                <a:latin typeface="Calibri"/>
                <a:cs typeface="Calibri"/>
              </a:rPr>
              <a:t>distribution of the  products </a:t>
            </a:r>
            <a:r>
              <a:rPr sz="1200" dirty="0">
                <a:latin typeface="Calibri"/>
                <a:cs typeface="Calibri"/>
              </a:rPr>
              <a:t>to </a:t>
            </a:r>
            <a:r>
              <a:rPr sz="1200" spc="-5" dirty="0">
                <a:latin typeface="Calibri"/>
                <a:cs typeface="Calibri"/>
              </a:rPr>
              <a:t>the customers will </a:t>
            </a:r>
            <a:r>
              <a:rPr sz="1200" dirty="0">
                <a:latin typeface="Calibri"/>
                <a:cs typeface="Calibri"/>
              </a:rPr>
              <a:t>be </a:t>
            </a:r>
            <a:r>
              <a:rPr sz="1200" spc="-5" dirty="0">
                <a:latin typeface="Calibri"/>
                <a:cs typeface="Calibri"/>
              </a:rPr>
              <a:t>done. It can </a:t>
            </a:r>
            <a:r>
              <a:rPr sz="1200" spc="-10" dirty="0">
                <a:latin typeface="Calibri"/>
                <a:cs typeface="Calibri"/>
              </a:rPr>
              <a:t>vary </a:t>
            </a:r>
            <a:r>
              <a:rPr sz="1200" spc="-5" dirty="0">
                <a:latin typeface="Calibri"/>
                <a:cs typeface="Calibri"/>
              </a:rPr>
              <a:t>a lot through shops, franchising, post,  Internet orders etc. E-commerce is getting more and more important </a:t>
            </a:r>
            <a:r>
              <a:rPr sz="1200" dirty="0">
                <a:latin typeface="Calibri"/>
                <a:cs typeface="Calibri"/>
              </a:rPr>
              <a:t>to </a:t>
            </a:r>
            <a:r>
              <a:rPr sz="1200" spc="-5" dirty="0">
                <a:latin typeface="Calibri"/>
                <a:cs typeface="Calibri"/>
              </a:rPr>
              <a:t>the selling process as  a whole, orders, invoicing, payment, distribution. This </a:t>
            </a:r>
            <a:r>
              <a:rPr sz="1200" dirty="0">
                <a:latin typeface="Calibri"/>
                <a:cs typeface="Calibri"/>
              </a:rPr>
              <a:t>does </a:t>
            </a:r>
            <a:r>
              <a:rPr sz="1200" spc="-5" dirty="0">
                <a:latin typeface="Calibri"/>
                <a:cs typeface="Calibri"/>
              </a:rPr>
              <a:t>not however exclude other types  of marketing </a:t>
            </a:r>
            <a:r>
              <a:rPr sz="1200" dirty="0">
                <a:latin typeface="Calibri"/>
                <a:cs typeface="Calibri"/>
              </a:rPr>
              <a:t>by </a:t>
            </a:r>
            <a:r>
              <a:rPr sz="1200" spc="-5" dirty="0">
                <a:latin typeface="Calibri"/>
                <a:cs typeface="Calibri"/>
              </a:rPr>
              <a:t>other means, but the buying and distribution is handled through</a:t>
            </a:r>
            <a:r>
              <a:rPr sz="1200" spc="135" dirty="0">
                <a:latin typeface="Calibri"/>
                <a:cs typeface="Calibri"/>
              </a:rPr>
              <a:t> </a:t>
            </a:r>
            <a:r>
              <a:rPr sz="1200" spc="-5" dirty="0">
                <a:latin typeface="Calibri"/>
                <a:cs typeface="Calibri"/>
              </a:rPr>
              <a:t>Internet.</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1100">
              <a:latin typeface="Calibri"/>
              <a:cs typeface="Calibri"/>
            </a:endParaRPr>
          </a:p>
          <a:p>
            <a:pPr marL="149225">
              <a:lnSpc>
                <a:spcPct val="100000"/>
              </a:lnSpc>
            </a:pPr>
            <a:r>
              <a:rPr sz="1000" b="1" spc="-5" dirty="0">
                <a:latin typeface="Calibri"/>
                <a:cs typeface="Calibri"/>
              </a:rPr>
              <a:t>134</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5" y="4522998"/>
            <a:ext cx="5838825" cy="5436235"/>
          </a:xfrm>
          <a:prstGeom prst="rect">
            <a:avLst/>
          </a:prstGeom>
        </p:spPr>
        <p:txBody>
          <a:bodyPr vert="horz" wrap="square" lIns="0" tIns="86995" rIns="0" bIns="0" rtlCol="0">
            <a:spAutoFit/>
          </a:bodyPr>
          <a:lstStyle/>
          <a:p>
            <a:pPr marL="619125">
              <a:lnSpc>
                <a:spcPct val="100000"/>
              </a:lnSpc>
              <a:spcBef>
                <a:spcPts val="685"/>
              </a:spcBef>
            </a:pPr>
            <a:r>
              <a:rPr sz="1200" spc="-5" dirty="0">
                <a:latin typeface="Calibri"/>
                <a:cs typeface="Calibri"/>
              </a:rPr>
              <a:t>The business system should take into account following</a:t>
            </a:r>
            <a:r>
              <a:rPr sz="1200" spc="40" dirty="0">
                <a:latin typeface="Calibri"/>
                <a:cs typeface="Calibri"/>
              </a:rPr>
              <a:t> </a:t>
            </a:r>
            <a:r>
              <a:rPr sz="1200" spc="-5" dirty="0">
                <a:latin typeface="Calibri"/>
                <a:cs typeface="Calibri"/>
              </a:rPr>
              <a:t>aspects;</a:t>
            </a:r>
            <a:endParaRPr sz="1200">
              <a:latin typeface="Calibri"/>
              <a:cs typeface="Calibri"/>
            </a:endParaRPr>
          </a:p>
          <a:p>
            <a:pPr marL="240665" indent="-228600">
              <a:lnSpc>
                <a:spcPct val="100000"/>
              </a:lnSpc>
              <a:spcBef>
                <a:spcPts val="590"/>
              </a:spcBef>
              <a:buFont typeface="Symbol"/>
              <a:buChar char=""/>
              <a:tabLst>
                <a:tab pos="240665" algn="l"/>
                <a:tab pos="241300" algn="l"/>
              </a:tabLst>
            </a:pPr>
            <a:r>
              <a:rPr sz="1200" spc="-5" dirty="0">
                <a:latin typeface="Calibri"/>
                <a:cs typeface="Calibri"/>
              </a:rPr>
              <a:t>Development (which includes creativity and innovation given focus in this</a:t>
            </a:r>
            <a:r>
              <a:rPr sz="1200" spc="65" dirty="0">
                <a:latin typeface="Calibri"/>
                <a:cs typeface="Calibri"/>
              </a:rPr>
              <a:t> </a:t>
            </a:r>
            <a:r>
              <a:rPr sz="1200" spc="-5" dirty="0">
                <a:latin typeface="Calibri"/>
                <a:cs typeface="Calibri"/>
              </a:rPr>
              <a:t>book)</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Marketing</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Logistics</a:t>
            </a:r>
            <a:endParaRPr sz="1200">
              <a:latin typeface="Calibri"/>
              <a:cs typeface="Calibri"/>
            </a:endParaRPr>
          </a:p>
          <a:p>
            <a:pPr marL="240665" indent="-228600">
              <a:lnSpc>
                <a:spcPct val="100000"/>
              </a:lnSpc>
              <a:spcBef>
                <a:spcPts val="100"/>
              </a:spcBef>
              <a:buFont typeface="Symbol"/>
              <a:buChar char=""/>
              <a:tabLst>
                <a:tab pos="240665" algn="l"/>
                <a:tab pos="241300" algn="l"/>
              </a:tabLst>
            </a:pPr>
            <a:r>
              <a:rPr sz="1200" spc="-5" dirty="0">
                <a:latin typeface="Calibri"/>
                <a:cs typeface="Calibri"/>
              </a:rPr>
              <a:t>Production</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Distribution</a:t>
            </a:r>
            <a:endParaRPr sz="1200">
              <a:latin typeface="Calibri"/>
              <a:cs typeface="Calibri"/>
            </a:endParaRPr>
          </a:p>
          <a:p>
            <a:pPr marL="240665" indent="-228600">
              <a:lnSpc>
                <a:spcPct val="100000"/>
              </a:lnSpc>
              <a:spcBef>
                <a:spcPts val="100"/>
              </a:spcBef>
              <a:buFont typeface="Symbol"/>
              <a:buChar char=""/>
              <a:tabLst>
                <a:tab pos="240665" algn="l"/>
                <a:tab pos="241300" algn="l"/>
              </a:tabLst>
            </a:pPr>
            <a:r>
              <a:rPr sz="1200" spc="-5" dirty="0">
                <a:latin typeface="Calibri"/>
                <a:cs typeface="Calibri"/>
              </a:rPr>
              <a:t>Customer</a:t>
            </a:r>
            <a:r>
              <a:rPr sz="1200" spc="-10" dirty="0">
                <a:latin typeface="Calibri"/>
                <a:cs typeface="Calibri"/>
              </a:rPr>
              <a:t> </a:t>
            </a:r>
            <a:r>
              <a:rPr sz="1200" spc="-5" dirty="0">
                <a:latin typeface="Calibri"/>
                <a:cs typeface="Calibri"/>
              </a:rPr>
              <a:t>follow-up</a:t>
            </a:r>
            <a:endParaRPr sz="1200">
              <a:latin typeface="Calibri"/>
              <a:cs typeface="Calibri"/>
            </a:endParaRPr>
          </a:p>
          <a:p>
            <a:pPr marL="12700" marR="5080">
              <a:lnSpc>
                <a:spcPct val="101699"/>
              </a:lnSpc>
              <a:spcBef>
                <a:spcPts val="500"/>
              </a:spcBef>
            </a:pPr>
            <a:r>
              <a:rPr sz="1200" spc="-5" dirty="0">
                <a:latin typeface="Calibri"/>
                <a:cs typeface="Calibri"/>
              </a:rPr>
              <a:t>Business systems nowadays are very often supported </a:t>
            </a:r>
            <a:r>
              <a:rPr sz="1200" dirty="0">
                <a:latin typeface="Calibri"/>
                <a:cs typeface="Calibri"/>
              </a:rPr>
              <a:t>by </a:t>
            </a:r>
            <a:r>
              <a:rPr sz="1200" spc="-5" dirty="0">
                <a:latin typeface="Calibri"/>
                <a:cs typeface="Calibri"/>
              </a:rPr>
              <a:t>integrated software systems, offered  </a:t>
            </a:r>
            <a:r>
              <a:rPr sz="1200" dirty="0">
                <a:latin typeface="Calibri"/>
                <a:cs typeface="Calibri"/>
              </a:rPr>
              <a:t>by </a:t>
            </a:r>
            <a:r>
              <a:rPr sz="1200" spc="-5" dirty="0">
                <a:latin typeface="Calibri"/>
                <a:cs typeface="Calibri"/>
              </a:rPr>
              <a:t>special software companies taking all </a:t>
            </a:r>
            <a:r>
              <a:rPr sz="1200" dirty="0">
                <a:latin typeface="Calibri"/>
                <a:cs typeface="Calibri"/>
              </a:rPr>
              <a:t>these </a:t>
            </a:r>
            <a:r>
              <a:rPr sz="1200" spc="-5" dirty="0">
                <a:latin typeface="Calibri"/>
                <a:cs typeface="Calibri"/>
              </a:rPr>
              <a:t>aspects into account. Anyhow, </a:t>
            </a:r>
            <a:r>
              <a:rPr sz="1200" dirty="0">
                <a:latin typeface="Calibri"/>
                <a:cs typeface="Calibri"/>
              </a:rPr>
              <a:t>the </a:t>
            </a:r>
            <a:r>
              <a:rPr sz="1200" spc="-5" dirty="0">
                <a:latin typeface="Calibri"/>
                <a:cs typeface="Calibri"/>
              </a:rPr>
              <a:t>general  business system must often </a:t>
            </a:r>
            <a:r>
              <a:rPr sz="1200" dirty="0">
                <a:latin typeface="Calibri"/>
                <a:cs typeface="Calibri"/>
              </a:rPr>
              <a:t>be </a:t>
            </a:r>
            <a:r>
              <a:rPr sz="1200" spc="-5" dirty="0">
                <a:latin typeface="Calibri"/>
                <a:cs typeface="Calibri"/>
              </a:rPr>
              <a:t>transferred to the own situation and adapted </a:t>
            </a:r>
            <a:r>
              <a:rPr sz="1200" dirty="0">
                <a:latin typeface="Calibri"/>
                <a:cs typeface="Calibri"/>
              </a:rPr>
              <a:t>to </a:t>
            </a:r>
            <a:r>
              <a:rPr sz="1200" spc="-5" dirty="0">
                <a:latin typeface="Calibri"/>
                <a:cs typeface="Calibri"/>
              </a:rPr>
              <a:t>your own  product(s). When doing business with other companies, </a:t>
            </a:r>
            <a:r>
              <a:rPr sz="1200" dirty="0">
                <a:latin typeface="Calibri"/>
                <a:cs typeface="Calibri"/>
              </a:rPr>
              <a:t>for </a:t>
            </a:r>
            <a:r>
              <a:rPr sz="1200" spc="-5" dirty="0">
                <a:latin typeface="Calibri"/>
                <a:cs typeface="Calibri"/>
              </a:rPr>
              <a:t>instance as subcontractors, it is  getting more common that you do this through other software specialised </a:t>
            </a:r>
            <a:r>
              <a:rPr sz="1200" dirty="0">
                <a:latin typeface="Calibri"/>
                <a:cs typeface="Calibri"/>
              </a:rPr>
              <a:t>for </a:t>
            </a:r>
            <a:r>
              <a:rPr sz="1200" i="1" spc="-5" dirty="0">
                <a:latin typeface="Calibri"/>
                <a:cs typeface="Calibri"/>
              </a:rPr>
              <a:t>Business </a:t>
            </a:r>
            <a:r>
              <a:rPr sz="1200" i="1" dirty="0">
                <a:latin typeface="Calibri"/>
                <a:cs typeface="Calibri"/>
              </a:rPr>
              <a:t>to  </a:t>
            </a:r>
            <a:r>
              <a:rPr sz="1200" i="1" spc="-5" dirty="0">
                <a:latin typeface="Calibri"/>
                <a:cs typeface="Calibri"/>
              </a:rPr>
              <a:t>Business relations</a:t>
            </a:r>
            <a:r>
              <a:rPr sz="1200" spc="-5" dirty="0">
                <a:latin typeface="Calibri"/>
                <a:cs typeface="Calibri"/>
              </a:rPr>
              <a:t>, often referred </a:t>
            </a:r>
            <a:r>
              <a:rPr sz="1200" dirty="0">
                <a:latin typeface="Calibri"/>
                <a:cs typeface="Calibri"/>
              </a:rPr>
              <a:t>to </a:t>
            </a:r>
            <a:r>
              <a:rPr sz="1200" spc="-5" dirty="0">
                <a:latin typeface="Calibri"/>
                <a:cs typeface="Calibri"/>
              </a:rPr>
              <a:t>as</a:t>
            </a:r>
            <a:r>
              <a:rPr sz="1200" spc="15" dirty="0">
                <a:latin typeface="Calibri"/>
                <a:cs typeface="Calibri"/>
              </a:rPr>
              <a:t> </a:t>
            </a:r>
            <a:r>
              <a:rPr sz="1200" i="1" spc="-5" dirty="0">
                <a:latin typeface="Calibri"/>
                <a:cs typeface="Calibri"/>
              </a:rPr>
              <a:t>B2B</a:t>
            </a:r>
            <a:r>
              <a:rPr sz="1200" spc="-5" dirty="0">
                <a:latin typeface="Calibri"/>
                <a:cs typeface="Calibri"/>
              </a:rPr>
              <a:t>.</a:t>
            </a:r>
            <a:endParaRPr sz="1200">
              <a:latin typeface="Calibri"/>
              <a:cs typeface="Calibri"/>
            </a:endParaRPr>
          </a:p>
          <a:p>
            <a:pPr marL="12700">
              <a:lnSpc>
                <a:spcPct val="100000"/>
              </a:lnSpc>
              <a:spcBef>
                <a:spcPts val="1035"/>
              </a:spcBef>
            </a:pPr>
            <a:r>
              <a:rPr sz="1200" b="1" spc="-5" dirty="0">
                <a:latin typeface="Calibri"/>
                <a:cs typeface="Calibri"/>
              </a:rPr>
              <a:t>10.2.5</a:t>
            </a:r>
            <a:r>
              <a:rPr sz="1200" b="1" spc="-10" dirty="0">
                <a:latin typeface="Calibri"/>
                <a:cs typeface="Calibri"/>
              </a:rPr>
              <a:t> </a:t>
            </a:r>
            <a:r>
              <a:rPr sz="1200" b="1" spc="-5" dirty="0">
                <a:latin typeface="Calibri"/>
                <a:cs typeface="Calibri"/>
              </a:rPr>
              <a:t>Organisation</a:t>
            </a:r>
            <a:endParaRPr sz="1200">
              <a:latin typeface="Calibri"/>
              <a:cs typeface="Calibri"/>
            </a:endParaRPr>
          </a:p>
          <a:p>
            <a:pPr marL="12700" marR="34290">
              <a:lnSpc>
                <a:spcPct val="101699"/>
              </a:lnSpc>
              <a:spcBef>
                <a:spcPts val="995"/>
              </a:spcBef>
            </a:pPr>
            <a:r>
              <a:rPr sz="1200" spc="-5" dirty="0">
                <a:latin typeface="Calibri"/>
                <a:cs typeface="Calibri"/>
              </a:rPr>
              <a:t>Organisation has to </a:t>
            </a:r>
            <a:r>
              <a:rPr sz="1200" dirty="0">
                <a:latin typeface="Calibri"/>
                <a:cs typeface="Calibri"/>
              </a:rPr>
              <a:t>do </a:t>
            </a:r>
            <a:r>
              <a:rPr sz="1200" spc="-5" dirty="0">
                <a:latin typeface="Calibri"/>
                <a:cs typeface="Calibri"/>
              </a:rPr>
              <a:t>with people in the organisation/company. It is important </a:t>
            </a:r>
            <a:r>
              <a:rPr sz="1200" dirty="0">
                <a:latin typeface="Calibri"/>
                <a:cs typeface="Calibri"/>
              </a:rPr>
              <a:t>to </a:t>
            </a:r>
            <a:r>
              <a:rPr sz="1200" spc="-5" dirty="0">
                <a:latin typeface="Calibri"/>
                <a:cs typeface="Calibri"/>
              </a:rPr>
              <a:t>make a  simple and easy structure of responsibilities. Already at the beginning, when </a:t>
            </a:r>
            <a:r>
              <a:rPr sz="1200" spc="-10" dirty="0">
                <a:latin typeface="Calibri"/>
                <a:cs typeface="Calibri"/>
              </a:rPr>
              <a:t>you </a:t>
            </a:r>
            <a:r>
              <a:rPr sz="1200" spc="-5" dirty="0">
                <a:latin typeface="Calibri"/>
                <a:cs typeface="Calibri"/>
              </a:rPr>
              <a:t>organised  </a:t>
            </a:r>
            <a:r>
              <a:rPr sz="1200" dirty="0">
                <a:latin typeface="Calibri"/>
                <a:cs typeface="Calibri"/>
              </a:rPr>
              <a:t>the </a:t>
            </a:r>
            <a:r>
              <a:rPr sz="1200" spc="-5" dirty="0">
                <a:latin typeface="Calibri"/>
                <a:cs typeface="Calibri"/>
              </a:rPr>
              <a:t>reference group or management group </a:t>
            </a:r>
            <a:r>
              <a:rPr sz="1200" dirty="0">
                <a:latin typeface="Calibri"/>
                <a:cs typeface="Calibri"/>
              </a:rPr>
              <a:t>for </a:t>
            </a:r>
            <a:r>
              <a:rPr sz="1200" spc="-5" dirty="0">
                <a:latin typeface="Calibri"/>
                <a:cs typeface="Calibri"/>
              </a:rPr>
              <a:t>the </a:t>
            </a:r>
            <a:r>
              <a:rPr sz="1200" dirty="0">
                <a:latin typeface="Calibri"/>
                <a:cs typeface="Calibri"/>
              </a:rPr>
              <a:t>new </a:t>
            </a:r>
            <a:r>
              <a:rPr sz="1200" spc="-5" dirty="0">
                <a:latin typeface="Calibri"/>
                <a:cs typeface="Calibri"/>
              </a:rPr>
              <a:t>product/innovation, </a:t>
            </a:r>
            <a:r>
              <a:rPr sz="1200" spc="-10" dirty="0">
                <a:latin typeface="Calibri"/>
                <a:cs typeface="Calibri"/>
              </a:rPr>
              <a:t>you </a:t>
            </a:r>
            <a:r>
              <a:rPr sz="1200" spc="-5" dirty="0">
                <a:latin typeface="Calibri"/>
                <a:cs typeface="Calibri"/>
              </a:rPr>
              <a:t>discussed  competencies required for different </a:t>
            </a:r>
            <a:r>
              <a:rPr sz="1200" dirty="0">
                <a:latin typeface="Calibri"/>
                <a:cs typeface="Calibri"/>
              </a:rPr>
              <a:t>parts. </a:t>
            </a:r>
            <a:r>
              <a:rPr sz="1200" spc="-5" dirty="0">
                <a:latin typeface="Calibri"/>
                <a:cs typeface="Calibri"/>
              </a:rPr>
              <a:t>As a minimum you need </a:t>
            </a:r>
            <a:r>
              <a:rPr sz="1200" spc="-10" dirty="0">
                <a:latin typeface="Calibri"/>
                <a:cs typeface="Calibri"/>
              </a:rPr>
              <a:t>at least </a:t>
            </a:r>
            <a:r>
              <a:rPr sz="1200" spc="-5" dirty="0">
                <a:latin typeface="Calibri"/>
                <a:cs typeface="Calibri"/>
              </a:rPr>
              <a:t>persons  responsible </a:t>
            </a:r>
            <a:r>
              <a:rPr sz="1200" dirty="0">
                <a:latin typeface="Calibri"/>
                <a:cs typeface="Calibri"/>
              </a:rPr>
              <a:t>for </a:t>
            </a:r>
            <a:r>
              <a:rPr sz="1200" i="1" spc="-5" dirty="0">
                <a:latin typeface="Calibri"/>
                <a:cs typeface="Calibri"/>
              </a:rPr>
              <a:t>Production </a:t>
            </a:r>
            <a:r>
              <a:rPr sz="1200" i="1" spc="-10" dirty="0">
                <a:latin typeface="Calibri"/>
                <a:cs typeface="Calibri"/>
              </a:rPr>
              <a:t>and </a:t>
            </a:r>
            <a:r>
              <a:rPr sz="1200" i="1" dirty="0">
                <a:latin typeface="Calibri"/>
                <a:cs typeface="Calibri"/>
              </a:rPr>
              <a:t>Logistics, </a:t>
            </a:r>
            <a:r>
              <a:rPr sz="1200" i="1" spc="-5" dirty="0">
                <a:latin typeface="Calibri"/>
                <a:cs typeface="Calibri"/>
              </a:rPr>
              <a:t>Marketing </a:t>
            </a:r>
            <a:r>
              <a:rPr sz="1200" i="1" spc="-10" dirty="0">
                <a:latin typeface="Calibri"/>
                <a:cs typeface="Calibri"/>
              </a:rPr>
              <a:t>and </a:t>
            </a:r>
            <a:r>
              <a:rPr sz="1200" i="1" spc="-5" dirty="0">
                <a:latin typeface="Calibri"/>
                <a:cs typeface="Calibri"/>
              </a:rPr>
              <a:t>Economy</a:t>
            </a:r>
            <a:r>
              <a:rPr sz="1200" spc="-5" dirty="0">
                <a:latin typeface="Calibri"/>
                <a:cs typeface="Calibri"/>
              </a:rPr>
              <a:t>. Probably also some kind of  administration is needed </a:t>
            </a:r>
            <a:r>
              <a:rPr sz="1200" dirty="0">
                <a:latin typeface="Calibri"/>
                <a:cs typeface="Calibri"/>
              </a:rPr>
              <a:t>to </a:t>
            </a:r>
            <a:r>
              <a:rPr sz="1200" spc="-5" dirty="0">
                <a:latin typeface="Calibri"/>
                <a:cs typeface="Calibri"/>
              </a:rPr>
              <a:t>handle the </a:t>
            </a:r>
            <a:r>
              <a:rPr sz="1200" dirty="0">
                <a:latin typeface="Calibri"/>
                <a:cs typeface="Calibri"/>
              </a:rPr>
              <a:t>new </a:t>
            </a:r>
            <a:r>
              <a:rPr sz="1200" spc="-5" dirty="0">
                <a:latin typeface="Calibri"/>
                <a:cs typeface="Calibri"/>
              </a:rPr>
              <a:t>product or service</a:t>
            </a:r>
            <a:r>
              <a:rPr sz="1200" spc="25" dirty="0">
                <a:latin typeface="Calibri"/>
                <a:cs typeface="Calibri"/>
              </a:rPr>
              <a:t> </a:t>
            </a:r>
            <a:r>
              <a:rPr sz="1200" spc="-5" dirty="0">
                <a:latin typeface="Calibri"/>
                <a:cs typeface="Calibri"/>
              </a:rPr>
              <a:t>offered.</a:t>
            </a:r>
            <a:endParaRPr sz="1200">
              <a:latin typeface="Calibri"/>
              <a:cs typeface="Calibri"/>
            </a:endParaRPr>
          </a:p>
          <a:p>
            <a:pPr marL="12700" marR="53975">
              <a:lnSpc>
                <a:spcPct val="101699"/>
              </a:lnSpc>
              <a:spcBef>
                <a:spcPts val="1005"/>
              </a:spcBef>
            </a:pPr>
            <a:r>
              <a:rPr sz="1200" spc="-5" dirty="0">
                <a:latin typeface="Calibri"/>
                <a:cs typeface="Calibri"/>
              </a:rPr>
              <a:t>The organisational aspect also includes decisions </a:t>
            </a:r>
            <a:r>
              <a:rPr sz="1200" dirty="0">
                <a:latin typeface="Calibri"/>
                <a:cs typeface="Calibri"/>
              </a:rPr>
              <a:t>on </a:t>
            </a:r>
            <a:r>
              <a:rPr sz="1200" spc="-5" dirty="0">
                <a:latin typeface="Calibri"/>
                <a:cs typeface="Calibri"/>
              </a:rPr>
              <a:t>where </a:t>
            </a:r>
            <a:r>
              <a:rPr sz="1200" dirty="0">
                <a:latin typeface="Calibri"/>
                <a:cs typeface="Calibri"/>
              </a:rPr>
              <a:t>to </a:t>
            </a:r>
            <a:r>
              <a:rPr sz="1200" spc="-5" dirty="0">
                <a:latin typeface="Calibri"/>
                <a:cs typeface="Calibri"/>
              </a:rPr>
              <a:t>establish the </a:t>
            </a:r>
            <a:r>
              <a:rPr sz="1200" dirty="0">
                <a:latin typeface="Calibri"/>
                <a:cs typeface="Calibri"/>
              </a:rPr>
              <a:t>new </a:t>
            </a:r>
            <a:r>
              <a:rPr sz="1200" spc="-5" dirty="0">
                <a:latin typeface="Calibri"/>
                <a:cs typeface="Calibri"/>
              </a:rPr>
              <a:t>business,  whether it should be in a </a:t>
            </a:r>
            <a:r>
              <a:rPr sz="1200" dirty="0">
                <a:latin typeface="Calibri"/>
                <a:cs typeface="Calibri"/>
              </a:rPr>
              <a:t>new </a:t>
            </a:r>
            <a:r>
              <a:rPr sz="1200" spc="-5" dirty="0">
                <a:latin typeface="Calibri"/>
                <a:cs typeface="Calibri"/>
              </a:rPr>
              <a:t>company </a:t>
            </a:r>
            <a:r>
              <a:rPr sz="1200" spc="-10" dirty="0">
                <a:latin typeface="Calibri"/>
                <a:cs typeface="Calibri"/>
              </a:rPr>
              <a:t>or </a:t>
            </a:r>
            <a:r>
              <a:rPr sz="1200" spc="-5" dirty="0">
                <a:latin typeface="Calibri"/>
                <a:cs typeface="Calibri"/>
              </a:rPr>
              <a:t>organisation or just stay within the organisation  where the </a:t>
            </a:r>
            <a:r>
              <a:rPr sz="1200" dirty="0">
                <a:latin typeface="Calibri"/>
                <a:cs typeface="Calibri"/>
              </a:rPr>
              <a:t>new </a:t>
            </a:r>
            <a:r>
              <a:rPr sz="1200" spc="-5" dirty="0">
                <a:latin typeface="Calibri"/>
                <a:cs typeface="Calibri"/>
              </a:rPr>
              <a:t>innovation was made. How </a:t>
            </a:r>
            <a:r>
              <a:rPr sz="1200" dirty="0">
                <a:latin typeface="Calibri"/>
                <a:cs typeface="Calibri"/>
              </a:rPr>
              <a:t>big </a:t>
            </a:r>
            <a:r>
              <a:rPr sz="1200" spc="-5" dirty="0">
                <a:latin typeface="Calibri"/>
                <a:cs typeface="Calibri"/>
              </a:rPr>
              <a:t>part </a:t>
            </a:r>
            <a:r>
              <a:rPr sz="1200" spc="-10" dirty="0">
                <a:latin typeface="Calibri"/>
                <a:cs typeface="Calibri"/>
              </a:rPr>
              <a:t>of </a:t>
            </a:r>
            <a:r>
              <a:rPr sz="1200" dirty="0">
                <a:latin typeface="Calibri"/>
                <a:cs typeface="Calibri"/>
              </a:rPr>
              <a:t>the </a:t>
            </a:r>
            <a:r>
              <a:rPr sz="1200" spc="-5" dirty="0">
                <a:latin typeface="Calibri"/>
                <a:cs typeface="Calibri"/>
              </a:rPr>
              <a:t>production should </a:t>
            </a:r>
            <a:r>
              <a:rPr sz="1200" dirty="0">
                <a:latin typeface="Calibri"/>
                <a:cs typeface="Calibri"/>
              </a:rPr>
              <a:t>be </a:t>
            </a:r>
            <a:r>
              <a:rPr sz="1200" spc="-5" dirty="0">
                <a:latin typeface="Calibri"/>
                <a:cs typeface="Calibri"/>
              </a:rPr>
              <a:t>done </a:t>
            </a:r>
            <a:r>
              <a:rPr sz="1200" dirty="0">
                <a:latin typeface="Calibri"/>
                <a:cs typeface="Calibri"/>
              </a:rPr>
              <a:t>by</a:t>
            </a:r>
            <a:r>
              <a:rPr sz="1200" spc="105" dirty="0">
                <a:latin typeface="Calibri"/>
                <a:cs typeface="Calibri"/>
              </a:rPr>
              <a:t> </a:t>
            </a:r>
            <a:r>
              <a:rPr sz="1200" spc="-5" dirty="0">
                <a:latin typeface="Calibri"/>
                <a:cs typeface="Calibri"/>
              </a:rPr>
              <a:t>you,</a:t>
            </a:r>
            <a:endParaRPr sz="1200">
              <a:latin typeface="Calibri"/>
              <a:cs typeface="Calibri"/>
            </a:endParaRPr>
          </a:p>
          <a:p>
            <a:pPr>
              <a:lnSpc>
                <a:spcPct val="100000"/>
              </a:lnSpc>
            </a:pPr>
            <a:endParaRPr sz="1200">
              <a:latin typeface="Calibri"/>
              <a:cs typeface="Calibri"/>
            </a:endParaRPr>
          </a:p>
          <a:p>
            <a:pPr>
              <a:lnSpc>
                <a:spcPct val="100000"/>
              </a:lnSpc>
              <a:spcBef>
                <a:spcPts val="20"/>
              </a:spcBef>
            </a:pPr>
            <a:endParaRPr sz="1050">
              <a:latin typeface="Calibri"/>
              <a:cs typeface="Calibri"/>
            </a:endParaRPr>
          </a:p>
          <a:p>
            <a:pPr marR="115570" algn="r">
              <a:lnSpc>
                <a:spcPct val="100000"/>
              </a:lnSpc>
            </a:pPr>
            <a:r>
              <a:rPr sz="1000" b="1" spc="-5" dirty="0">
                <a:latin typeface="Calibri"/>
                <a:cs typeface="Calibri"/>
              </a:rPr>
              <a:t>135</a:t>
            </a:r>
            <a:endParaRPr sz="1000">
              <a:latin typeface="Calibri"/>
              <a:cs typeface="Calibri"/>
            </a:endParaRPr>
          </a:p>
        </p:txBody>
      </p:sp>
      <p:sp>
        <p:nvSpPr>
          <p:cNvPr id="3" name="object 3"/>
          <p:cNvSpPr txBox="1"/>
          <p:nvPr/>
        </p:nvSpPr>
        <p:spPr>
          <a:xfrm>
            <a:off x="816801" y="570066"/>
            <a:ext cx="5837555" cy="346202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5400">
              <a:lnSpc>
                <a:spcPct val="101699"/>
              </a:lnSpc>
            </a:pPr>
            <a:r>
              <a:rPr sz="1200" dirty="0">
                <a:latin typeface="Calibri"/>
                <a:cs typeface="Calibri"/>
              </a:rPr>
              <a:t>Dell </a:t>
            </a:r>
            <a:r>
              <a:rPr sz="1200" spc="-5" dirty="0">
                <a:latin typeface="Calibri"/>
                <a:cs typeface="Calibri"/>
              </a:rPr>
              <a:t>is a good example using this strategy. </a:t>
            </a:r>
            <a:r>
              <a:rPr sz="1200" dirty="0">
                <a:latin typeface="Calibri"/>
                <a:cs typeface="Calibri"/>
              </a:rPr>
              <a:t>They </a:t>
            </a:r>
            <a:r>
              <a:rPr sz="1200" spc="-5" dirty="0">
                <a:latin typeface="Calibri"/>
                <a:cs typeface="Calibri"/>
              </a:rPr>
              <a:t>advertise their products through different  kind </a:t>
            </a:r>
            <a:r>
              <a:rPr sz="1200" spc="-10" dirty="0">
                <a:latin typeface="Calibri"/>
                <a:cs typeface="Calibri"/>
              </a:rPr>
              <a:t>of </a:t>
            </a:r>
            <a:r>
              <a:rPr sz="1200" spc="-5" dirty="0">
                <a:latin typeface="Calibri"/>
                <a:cs typeface="Calibri"/>
              </a:rPr>
              <a:t>media but </a:t>
            </a:r>
            <a:r>
              <a:rPr sz="1200" dirty="0">
                <a:latin typeface="Calibri"/>
                <a:cs typeface="Calibri"/>
              </a:rPr>
              <a:t>the </a:t>
            </a:r>
            <a:r>
              <a:rPr sz="1200" spc="-5" dirty="0">
                <a:latin typeface="Calibri"/>
                <a:cs typeface="Calibri"/>
              </a:rPr>
              <a:t>purchase happens mainly </a:t>
            </a:r>
            <a:r>
              <a:rPr sz="1200" spc="-10" dirty="0">
                <a:latin typeface="Calibri"/>
                <a:cs typeface="Calibri"/>
              </a:rPr>
              <a:t>on </a:t>
            </a:r>
            <a:r>
              <a:rPr sz="1200" spc="-5" dirty="0">
                <a:latin typeface="Calibri"/>
                <a:cs typeface="Calibri"/>
              </a:rPr>
              <a:t>Internet and their products are assembled  once </a:t>
            </a:r>
            <a:r>
              <a:rPr sz="1200" dirty="0">
                <a:latin typeface="Calibri"/>
                <a:cs typeface="Calibri"/>
              </a:rPr>
              <a:t>they </a:t>
            </a:r>
            <a:r>
              <a:rPr sz="1200" spc="-5" dirty="0">
                <a:latin typeface="Calibri"/>
                <a:cs typeface="Calibri"/>
              </a:rPr>
              <a:t>have received </a:t>
            </a:r>
            <a:r>
              <a:rPr sz="1200" dirty="0">
                <a:latin typeface="Calibri"/>
                <a:cs typeface="Calibri"/>
              </a:rPr>
              <a:t>the </a:t>
            </a:r>
            <a:r>
              <a:rPr sz="1200" spc="-5" dirty="0">
                <a:latin typeface="Calibri"/>
                <a:cs typeface="Calibri"/>
              </a:rPr>
              <a:t>order and directly being delivered to </a:t>
            </a:r>
            <a:r>
              <a:rPr sz="1200" dirty="0">
                <a:latin typeface="Calibri"/>
                <a:cs typeface="Calibri"/>
              </a:rPr>
              <a:t>the</a:t>
            </a:r>
            <a:r>
              <a:rPr sz="1200" spc="35" dirty="0">
                <a:latin typeface="Calibri"/>
                <a:cs typeface="Calibri"/>
              </a:rPr>
              <a:t> </a:t>
            </a:r>
            <a:r>
              <a:rPr sz="1200" spc="-5" dirty="0">
                <a:latin typeface="Calibri"/>
                <a:cs typeface="Calibri"/>
              </a:rPr>
              <a:t>customer.</a:t>
            </a:r>
            <a:endParaRPr sz="1200">
              <a:latin typeface="Calibri"/>
              <a:cs typeface="Calibri"/>
            </a:endParaRPr>
          </a:p>
          <a:p>
            <a:pPr marL="12700" marR="27305">
              <a:lnSpc>
                <a:spcPct val="101899"/>
              </a:lnSpc>
              <a:spcBef>
                <a:spcPts val="995"/>
              </a:spcBef>
            </a:pPr>
            <a:r>
              <a:rPr sz="1200" spc="-5" dirty="0">
                <a:latin typeface="Calibri"/>
                <a:cs typeface="Calibri"/>
              </a:rPr>
              <a:t>The marketing plan should give answers to questions like </a:t>
            </a:r>
            <a:r>
              <a:rPr sz="1200" dirty="0">
                <a:latin typeface="Calibri"/>
                <a:cs typeface="Calibri"/>
              </a:rPr>
              <a:t>the </a:t>
            </a:r>
            <a:r>
              <a:rPr sz="1200" i="1" spc="-5" dirty="0">
                <a:latin typeface="Calibri"/>
                <a:cs typeface="Calibri"/>
              </a:rPr>
              <a:t>size of the market, growth and  also about the competition</a:t>
            </a:r>
            <a:r>
              <a:rPr sz="1200" spc="-5" dirty="0">
                <a:latin typeface="Calibri"/>
                <a:cs typeface="Calibri"/>
              </a:rPr>
              <a:t>. Which market share </a:t>
            </a:r>
            <a:r>
              <a:rPr sz="1200" spc="-10" dirty="0">
                <a:latin typeface="Calibri"/>
                <a:cs typeface="Calibri"/>
              </a:rPr>
              <a:t>is </a:t>
            </a:r>
            <a:r>
              <a:rPr sz="1200" spc="-5" dirty="0">
                <a:latin typeface="Calibri"/>
                <a:cs typeface="Calibri"/>
              </a:rPr>
              <a:t>realistic </a:t>
            </a:r>
            <a:r>
              <a:rPr sz="1200" dirty="0">
                <a:latin typeface="Calibri"/>
                <a:cs typeface="Calibri"/>
              </a:rPr>
              <a:t>to </a:t>
            </a:r>
            <a:r>
              <a:rPr sz="1200" spc="-5" dirty="0">
                <a:latin typeface="Calibri"/>
                <a:cs typeface="Calibri"/>
              </a:rPr>
              <a:t>expect from </a:t>
            </a:r>
            <a:r>
              <a:rPr sz="1200" dirty="0">
                <a:latin typeface="Calibri"/>
                <a:cs typeface="Calibri"/>
              </a:rPr>
              <a:t>this </a:t>
            </a:r>
            <a:r>
              <a:rPr sz="1200" spc="-5" dirty="0">
                <a:latin typeface="Calibri"/>
                <a:cs typeface="Calibri"/>
              </a:rPr>
              <a:t>analysis? If the  product is a brand </a:t>
            </a:r>
            <a:r>
              <a:rPr sz="1200" dirty="0">
                <a:latin typeface="Calibri"/>
                <a:cs typeface="Calibri"/>
              </a:rPr>
              <a:t>new </a:t>
            </a:r>
            <a:r>
              <a:rPr sz="1200" spc="-5" dirty="0">
                <a:latin typeface="Calibri"/>
                <a:cs typeface="Calibri"/>
              </a:rPr>
              <a:t>one, then </a:t>
            </a:r>
            <a:r>
              <a:rPr sz="1200" spc="-10" dirty="0">
                <a:latin typeface="Calibri"/>
                <a:cs typeface="Calibri"/>
              </a:rPr>
              <a:t>it </a:t>
            </a:r>
            <a:r>
              <a:rPr sz="1200" spc="-5" dirty="0">
                <a:latin typeface="Calibri"/>
                <a:cs typeface="Calibri"/>
              </a:rPr>
              <a:t>is more difficult to analyse </a:t>
            </a:r>
            <a:r>
              <a:rPr sz="1200" dirty="0">
                <a:latin typeface="Calibri"/>
                <a:cs typeface="Calibri"/>
              </a:rPr>
              <a:t>the </a:t>
            </a:r>
            <a:r>
              <a:rPr sz="1200" spc="-5" dirty="0">
                <a:latin typeface="Calibri"/>
                <a:cs typeface="Calibri"/>
              </a:rPr>
              <a:t>customers and </a:t>
            </a:r>
            <a:r>
              <a:rPr sz="1200" dirty="0">
                <a:latin typeface="Calibri"/>
                <a:cs typeface="Calibri"/>
              </a:rPr>
              <a:t>the  </a:t>
            </a:r>
            <a:r>
              <a:rPr sz="1200" spc="-5" dirty="0">
                <a:latin typeface="Calibri"/>
                <a:cs typeface="Calibri"/>
              </a:rPr>
              <a:t>customer</a:t>
            </a:r>
            <a:r>
              <a:rPr sz="1200" spc="-10" dirty="0">
                <a:latin typeface="Calibri"/>
                <a:cs typeface="Calibri"/>
              </a:rPr>
              <a:t> </a:t>
            </a:r>
            <a:r>
              <a:rPr sz="1200" spc="-5" dirty="0">
                <a:latin typeface="Calibri"/>
                <a:cs typeface="Calibri"/>
              </a:rPr>
              <a:t>segment..</a:t>
            </a:r>
            <a:endParaRPr sz="1200">
              <a:latin typeface="Calibri"/>
              <a:cs typeface="Calibri"/>
            </a:endParaRPr>
          </a:p>
          <a:p>
            <a:pPr marL="12700">
              <a:lnSpc>
                <a:spcPct val="100000"/>
              </a:lnSpc>
              <a:spcBef>
                <a:spcPts val="1020"/>
              </a:spcBef>
            </a:pPr>
            <a:r>
              <a:rPr sz="1200" b="1" spc="-5" dirty="0">
                <a:latin typeface="Calibri"/>
                <a:cs typeface="Calibri"/>
              </a:rPr>
              <a:t>10.2.4 Business</a:t>
            </a:r>
            <a:r>
              <a:rPr sz="1200" b="1" spc="5" dirty="0">
                <a:latin typeface="Calibri"/>
                <a:cs typeface="Calibri"/>
              </a:rPr>
              <a:t> </a:t>
            </a:r>
            <a:r>
              <a:rPr sz="1200" b="1" spc="-5" dirty="0">
                <a:latin typeface="Calibri"/>
                <a:cs typeface="Calibri"/>
              </a:rPr>
              <a:t>system</a:t>
            </a:r>
            <a:endParaRPr sz="1200">
              <a:latin typeface="Calibri"/>
              <a:cs typeface="Calibri"/>
            </a:endParaRPr>
          </a:p>
          <a:p>
            <a:pPr marL="12700" marR="119380">
              <a:lnSpc>
                <a:spcPct val="101800"/>
              </a:lnSpc>
              <a:spcBef>
                <a:spcPts val="990"/>
              </a:spcBef>
            </a:pPr>
            <a:r>
              <a:rPr sz="1200" dirty="0">
                <a:latin typeface="Calibri"/>
                <a:cs typeface="Calibri"/>
              </a:rPr>
              <a:t>When </a:t>
            </a:r>
            <a:r>
              <a:rPr sz="1200" spc="-5" dirty="0">
                <a:latin typeface="Calibri"/>
                <a:cs typeface="Calibri"/>
              </a:rPr>
              <a:t>there is a marketing plan </a:t>
            </a:r>
            <a:r>
              <a:rPr sz="1200" spc="-10" dirty="0">
                <a:latin typeface="Calibri"/>
                <a:cs typeface="Calibri"/>
              </a:rPr>
              <a:t>it </a:t>
            </a:r>
            <a:r>
              <a:rPr sz="1200" spc="-5" dirty="0">
                <a:latin typeface="Calibri"/>
                <a:cs typeface="Calibri"/>
              </a:rPr>
              <a:t>is important that your organisation is ready </a:t>
            </a:r>
            <a:r>
              <a:rPr sz="1200" dirty="0">
                <a:latin typeface="Calibri"/>
                <a:cs typeface="Calibri"/>
              </a:rPr>
              <a:t>to </a:t>
            </a:r>
            <a:r>
              <a:rPr sz="1200" spc="-5" dirty="0">
                <a:latin typeface="Calibri"/>
                <a:cs typeface="Calibri"/>
              </a:rPr>
              <a:t>deliver </a:t>
            </a:r>
            <a:r>
              <a:rPr sz="1200" dirty="0">
                <a:latin typeface="Calibri"/>
                <a:cs typeface="Calibri"/>
              </a:rPr>
              <a:t>the  </a:t>
            </a:r>
            <a:r>
              <a:rPr sz="1200" spc="-5" dirty="0">
                <a:latin typeface="Calibri"/>
                <a:cs typeface="Calibri"/>
              </a:rPr>
              <a:t>product. The process within the organisation/company is called </a:t>
            </a:r>
            <a:r>
              <a:rPr sz="1200" i="1" spc="-5" dirty="0">
                <a:latin typeface="Calibri"/>
                <a:cs typeface="Calibri"/>
              </a:rPr>
              <a:t>business system</a:t>
            </a:r>
            <a:r>
              <a:rPr sz="1200" spc="-5" dirty="0">
                <a:latin typeface="Calibri"/>
                <a:cs typeface="Calibri"/>
              </a:rPr>
              <a:t>. This is  mainly a description </a:t>
            </a:r>
            <a:r>
              <a:rPr sz="1200" spc="-10" dirty="0">
                <a:latin typeface="Calibri"/>
                <a:cs typeface="Calibri"/>
              </a:rPr>
              <a:t>on </a:t>
            </a:r>
            <a:r>
              <a:rPr sz="1200" spc="-5" dirty="0">
                <a:latin typeface="Calibri"/>
                <a:cs typeface="Calibri"/>
              </a:rPr>
              <a:t>how </a:t>
            </a:r>
            <a:r>
              <a:rPr sz="1200" dirty="0">
                <a:latin typeface="Calibri"/>
                <a:cs typeface="Calibri"/>
              </a:rPr>
              <a:t>the </a:t>
            </a:r>
            <a:r>
              <a:rPr sz="1200" spc="-5" dirty="0">
                <a:latin typeface="Calibri"/>
                <a:cs typeface="Calibri"/>
              </a:rPr>
              <a:t>internal work should </a:t>
            </a:r>
            <a:r>
              <a:rPr sz="1200" dirty="0">
                <a:latin typeface="Calibri"/>
                <a:cs typeface="Calibri"/>
              </a:rPr>
              <a:t>be </a:t>
            </a:r>
            <a:r>
              <a:rPr sz="1200" spc="-5" dirty="0">
                <a:latin typeface="Calibri"/>
                <a:cs typeface="Calibri"/>
              </a:rPr>
              <a:t>coordinated. </a:t>
            </a:r>
            <a:r>
              <a:rPr sz="1200" spc="-10" dirty="0">
                <a:latin typeface="Calibri"/>
                <a:cs typeface="Calibri"/>
              </a:rPr>
              <a:t>It also </a:t>
            </a:r>
            <a:r>
              <a:rPr sz="1200" spc="-5" dirty="0">
                <a:latin typeface="Calibri"/>
                <a:cs typeface="Calibri"/>
              </a:rPr>
              <a:t>takes </a:t>
            </a:r>
            <a:r>
              <a:rPr sz="1200" spc="-10" dirty="0">
                <a:latin typeface="Calibri"/>
                <a:cs typeface="Calibri"/>
              </a:rPr>
              <a:t>into  </a:t>
            </a:r>
            <a:r>
              <a:rPr sz="1200" spc="-5" dirty="0">
                <a:latin typeface="Calibri"/>
                <a:cs typeface="Calibri"/>
              </a:rPr>
              <a:t>account if the product should </a:t>
            </a:r>
            <a:r>
              <a:rPr sz="1200" dirty="0">
                <a:latin typeface="Calibri"/>
                <a:cs typeface="Calibri"/>
              </a:rPr>
              <a:t>be </a:t>
            </a:r>
            <a:r>
              <a:rPr sz="1200" spc="-5" dirty="0">
                <a:latin typeface="Calibri"/>
                <a:cs typeface="Calibri"/>
              </a:rPr>
              <a:t>totally produced </a:t>
            </a:r>
            <a:r>
              <a:rPr sz="1200" spc="5" dirty="0">
                <a:latin typeface="Calibri"/>
                <a:cs typeface="Calibri"/>
              </a:rPr>
              <a:t>by </a:t>
            </a:r>
            <a:r>
              <a:rPr sz="1200" spc="-5" dirty="0">
                <a:latin typeface="Calibri"/>
                <a:cs typeface="Calibri"/>
              </a:rPr>
              <a:t>you or made through subcontractor(s).  One </a:t>
            </a:r>
            <a:r>
              <a:rPr sz="1200" spc="-10" dirty="0">
                <a:latin typeface="Calibri"/>
                <a:cs typeface="Calibri"/>
              </a:rPr>
              <a:t>of </a:t>
            </a:r>
            <a:r>
              <a:rPr sz="1200" dirty="0">
                <a:latin typeface="Calibri"/>
                <a:cs typeface="Calibri"/>
              </a:rPr>
              <a:t>the </a:t>
            </a:r>
            <a:r>
              <a:rPr sz="1200" spc="-5" dirty="0">
                <a:latin typeface="Calibri"/>
                <a:cs typeface="Calibri"/>
              </a:rPr>
              <a:t>most important aspects </a:t>
            </a:r>
            <a:r>
              <a:rPr sz="1200" dirty="0">
                <a:latin typeface="Calibri"/>
                <a:cs typeface="Calibri"/>
              </a:rPr>
              <a:t>to </a:t>
            </a:r>
            <a:r>
              <a:rPr sz="1200" spc="-5" dirty="0">
                <a:latin typeface="Calibri"/>
                <a:cs typeface="Calibri"/>
              </a:rPr>
              <a:t>consider when designing the business system is what  you plan </a:t>
            </a:r>
            <a:r>
              <a:rPr sz="1200" dirty="0">
                <a:latin typeface="Calibri"/>
                <a:cs typeface="Calibri"/>
              </a:rPr>
              <a:t>to do </a:t>
            </a:r>
            <a:r>
              <a:rPr sz="1200" spc="-5" dirty="0">
                <a:latin typeface="Calibri"/>
                <a:cs typeface="Calibri"/>
              </a:rPr>
              <a:t>within your company and what </a:t>
            </a:r>
            <a:r>
              <a:rPr sz="1200" spc="-10" dirty="0">
                <a:latin typeface="Calibri"/>
                <a:cs typeface="Calibri"/>
              </a:rPr>
              <a:t>are </a:t>
            </a:r>
            <a:r>
              <a:rPr sz="1200" spc="-5" dirty="0">
                <a:latin typeface="Calibri"/>
                <a:cs typeface="Calibri"/>
              </a:rPr>
              <a:t>you going </a:t>
            </a:r>
            <a:r>
              <a:rPr sz="1200" dirty="0">
                <a:latin typeface="Calibri"/>
                <a:cs typeface="Calibri"/>
              </a:rPr>
              <a:t>to</a:t>
            </a:r>
            <a:r>
              <a:rPr sz="1200" spc="80" dirty="0">
                <a:latin typeface="Calibri"/>
                <a:cs typeface="Calibri"/>
              </a:rPr>
              <a:t> </a:t>
            </a:r>
            <a:r>
              <a:rPr sz="1200" spc="-5" dirty="0">
                <a:latin typeface="Calibri"/>
                <a:cs typeface="Calibri"/>
              </a:rPr>
              <a:t>buy/subcontract.</a:t>
            </a:r>
            <a:endParaRPr sz="1200">
              <a:latin typeface="Calibri"/>
              <a:cs typeface="Calibri"/>
            </a:endParaRPr>
          </a:p>
        </p:txBody>
      </p:sp>
      <p:sp>
        <p:nvSpPr>
          <p:cNvPr id="4" name="object 4"/>
          <p:cNvSpPr/>
          <p:nvPr/>
        </p:nvSpPr>
        <p:spPr>
          <a:xfrm>
            <a:off x="913698" y="4240433"/>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136</a:t>
            </a:r>
            <a:endParaRPr sz="1000">
              <a:latin typeface="Calibri"/>
              <a:cs typeface="Calibri"/>
            </a:endParaRPr>
          </a:p>
        </p:txBody>
      </p:sp>
      <p:sp>
        <p:nvSpPr>
          <p:cNvPr id="3" name="object 3"/>
          <p:cNvSpPr txBox="1"/>
          <p:nvPr/>
        </p:nvSpPr>
        <p:spPr>
          <a:xfrm>
            <a:off x="837548" y="570066"/>
            <a:ext cx="5923280" cy="8256270"/>
          </a:xfrm>
          <a:prstGeom prst="rect">
            <a:avLst/>
          </a:prstGeom>
        </p:spPr>
        <p:txBody>
          <a:bodyPr vert="horz" wrap="square" lIns="0" tIns="12065" rIns="0" bIns="0" rtlCol="0">
            <a:spAutoFit/>
          </a:bodyPr>
          <a:lstStyle/>
          <a:p>
            <a:pPr marL="635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63500" marR="267970">
              <a:lnSpc>
                <a:spcPct val="101699"/>
              </a:lnSpc>
            </a:pPr>
            <a:r>
              <a:rPr sz="1200" spc="-5" dirty="0">
                <a:latin typeface="Calibri"/>
                <a:cs typeface="Calibri"/>
              </a:rPr>
              <a:t>and how much should </a:t>
            </a:r>
            <a:r>
              <a:rPr sz="1200" dirty="0">
                <a:latin typeface="Calibri"/>
                <a:cs typeface="Calibri"/>
              </a:rPr>
              <a:t>be </a:t>
            </a:r>
            <a:r>
              <a:rPr sz="1200" spc="-5" dirty="0">
                <a:latin typeface="Calibri"/>
                <a:cs typeface="Calibri"/>
              </a:rPr>
              <a:t>subcontracted? </a:t>
            </a:r>
            <a:r>
              <a:rPr sz="1200" spc="-10" dirty="0">
                <a:latin typeface="Calibri"/>
                <a:cs typeface="Calibri"/>
              </a:rPr>
              <a:t>Would it </a:t>
            </a:r>
            <a:r>
              <a:rPr sz="1200" spc="-5" dirty="0">
                <a:latin typeface="Calibri"/>
                <a:cs typeface="Calibri"/>
              </a:rPr>
              <a:t>possible </a:t>
            </a:r>
            <a:r>
              <a:rPr sz="1200" dirty="0">
                <a:latin typeface="Calibri"/>
                <a:cs typeface="Calibri"/>
              </a:rPr>
              <a:t>to </a:t>
            </a:r>
            <a:r>
              <a:rPr sz="1200" spc="-5" dirty="0">
                <a:latin typeface="Calibri"/>
                <a:cs typeface="Calibri"/>
              </a:rPr>
              <a:t>establish a partnership with  other companies on a win-win basis? On </a:t>
            </a:r>
            <a:r>
              <a:rPr sz="1200" dirty="0">
                <a:latin typeface="Calibri"/>
                <a:cs typeface="Calibri"/>
              </a:rPr>
              <a:t>the </a:t>
            </a:r>
            <a:r>
              <a:rPr sz="1200" spc="-5" dirty="0">
                <a:latin typeface="Calibri"/>
                <a:cs typeface="Calibri"/>
              </a:rPr>
              <a:t>other hand </a:t>
            </a:r>
            <a:r>
              <a:rPr sz="1200" spc="-10" dirty="0">
                <a:latin typeface="Calibri"/>
                <a:cs typeface="Calibri"/>
              </a:rPr>
              <a:t>it </a:t>
            </a:r>
            <a:r>
              <a:rPr sz="1200" spc="-5" dirty="0">
                <a:latin typeface="Calibri"/>
                <a:cs typeface="Calibri"/>
              </a:rPr>
              <a:t>could </a:t>
            </a:r>
            <a:r>
              <a:rPr sz="1200" dirty="0">
                <a:latin typeface="Calibri"/>
                <a:cs typeface="Calibri"/>
              </a:rPr>
              <a:t>be </a:t>
            </a:r>
            <a:r>
              <a:rPr sz="1200" spc="-5" dirty="0">
                <a:latin typeface="Calibri"/>
                <a:cs typeface="Calibri"/>
              </a:rPr>
              <a:t>risky if </a:t>
            </a:r>
            <a:r>
              <a:rPr sz="1200" dirty="0">
                <a:latin typeface="Calibri"/>
                <a:cs typeface="Calibri"/>
              </a:rPr>
              <a:t>the </a:t>
            </a:r>
            <a:r>
              <a:rPr sz="1200" spc="-5" dirty="0">
                <a:latin typeface="Calibri"/>
                <a:cs typeface="Calibri"/>
              </a:rPr>
              <a:t>partner </a:t>
            </a:r>
            <a:r>
              <a:rPr sz="1200" spc="-10" dirty="0">
                <a:latin typeface="Calibri"/>
                <a:cs typeface="Calibri"/>
              </a:rPr>
              <a:t>in  </a:t>
            </a:r>
            <a:r>
              <a:rPr sz="1200" spc="-5" dirty="0">
                <a:latin typeface="Calibri"/>
                <a:cs typeface="Calibri"/>
              </a:rPr>
              <a:t>some way fails </a:t>
            </a:r>
            <a:r>
              <a:rPr sz="1200" dirty="0">
                <a:latin typeface="Calibri"/>
                <a:cs typeface="Calibri"/>
              </a:rPr>
              <a:t>to </a:t>
            </a:r>
            <a:r>
              <a:rPr sz="1200" spc="-5" dirty="0">
                <a:latin typeface="Calibri"/>
                <a:cs typeface="Calibri"/>
              </a:rPr>
              <a:t>fulfil his obligation through not delivering their parts </a:t>
            </a:r>
            <a:r>
              <a:rPr sz="1200" spc="-10" dirty="0">
                <a:latin typeface="Calibri"/>
                <a:cs typeface="Calibri"/>
              </a:rPr>
              <a:t>of </a:t>
            </a:r>
            <a:r>
              <a:rPr sz="1200" spc="-5" dirty="0">
                <a:latin typeface="Calibri"/>
                <a:cs typeface="Calibri"/>
              </a:rPr>
              <a:t>the</a:t>
            </a:r>
            <a:r>
              <a:rPr sz="1200" spc="130" dirty="0">
                <a:latin typeface="Calibri"/>
                <a:cs typeface="Calibri"/>
              </a:rPr>
              <a:t> </a:t>
            </a:r>
            <a:r>
              <a:rPr sz="1200" spc="-5" dirty="0">
                <a:latin typeface="Calibri"/>
                <a:cs typeface="Calibri"/>
              </a:rPr>
              <a:t>product.</a:t>
            </a:r>
            <a:endParaRPr sz="1200">
              <a:latin typeface="Calibri"/>
              <a:cs typeface="Calibri"/>
            </a:endParaRPr>
          </a:p>
          <a:p>
            <a:pPr marL="490220" lvl="2" indent="-427355">
              <a:lnSpc>
                <a:spcPct val="100000"/>
              </a:lnSpc>
              <a:spcBef>
                <a:spcPts val="1030"/>
              </a:spcBef>
              <a:buAutoNum type="arabicPeriod" startAt="6"/>
              <a:tabLst>
                <a:tab pos="490855" algn="l"/>
              </a:tabLst>
            </a:pPr>
            <a:r>
              <a:rPr sz="1200" b="1" spc="-5" dirty="0">
                <a:latin typeface="Calibri"/>
                <a:cs typeface="Calibri"/>
              </a:rPr>
              <a:t>Management</a:t>
            </a:r>
            <a:endParaRPr sz="1200">
              <a:latin typeface="Calibri"/>
              <a:cs typeface="Calibri"/>
            </a:endParaRPr>
          </a:p>
          <a:p>
            <a:pPr marL="63500" marR="236854">
              <a:lnSpc>
                <a:spcPct val="101699"/>
              </a:lnSpc>
              <a:spcBef>
                <a:spcPts val="994"/>
              </a:spcBef>
            </a:pPr>
            <a:r>
              <a:rPr sz="1200" spc="-5" dirty="0">
                <a:latin typeface="Calibri"/>
                <a:cs typeface="Calibri"/>
              </a:rPr>
              <a:t>We have already mentioned that a reference group or management group is important </a:t>
            </a:r>
            <a:r>
              <a:rPr sz="1200" dirty="0">
                <a:latin typeface="Calibri"/>
                <a:cs typeface="Calibri"/>
              </a:rPr>
              <a:t>for  the </a:t>
            </a:r>
            <a:r>
              <a:rPr sz="1200" spc="-5" dirty="0">
                <a:latin typeface="Calibri"/>
                <a:cs typeface="Calibri"/>
              </a:rPr>
              <a:t>success of the </a:t>
            </a:r>
            <a:r>
              <a:rPr sz="1200" dirty="0">
                <a:latin typeface="Calibri"/>
                <a:cs typeface="Calibri"/>
              </a:rPr>
              <a:t>new</a:t>
            </a:r>
            <a:r>
              <a:rPr sz="1200" spc="-20" dirty="0">
                <a:latin typeface="Calibri"/>
                <a:cs typeface="Calibri"/>
              </a:rPr>
              <a:t> </a:t>
            </a:r>
            <a:r>
              <a:rPr sz="1200" spc="-5" dirty="0">
                <a:latin typeface="Calibri"/>
                <a:cs typeface="Calibri"/>
              </a:rPr>
              <a:t>business.</a:t>
            </a:r>
            <a:endParaRPr sz="1200">
              <a:latin typeface="Calibri"/>
              <a:cs typeface="Calibri"/>
            </a:endParaRPr>
          </a:p>
          <a:p>
            <a:pPr marL="63500" marR="416559" algn="just">
              <a:lnSpc>
                <a:spcPct val="101699"/>
              </a:lnSpc>
              <a:spcBef>
                <a:spcPts val="1000"/>
              </a:spcBef>
            </a:pPr>
            <a:r>
              <a:rPr sz="1200" spc="-5" dirty="0">
                <a:latin typeface="Calibri"/>
                <a:cs typeface="Calibri"/>
              </a:rPr>
              <a:t>The management group </a:t>
            </a:r>
            <a:r>
              <a:rPr sz="1200" spc="-10" dirty="0">
                <a:latin typeface="Calibri"/>
                <a:cs typeface="Calibri"/>
              </a:rPr>
              <a:t>is </a:t>
            </a:r>
            <a:r>
              <a:rPr sz="1200" dirty="0">
                <a:latin typeface="Calibri"/>
                <a:cs typeface="Calibri"/>
              </a:rPr>
              <a:t>the </a:t>
            </a:r>
            <a:r>
              <a:rPr sz="1200" spc="-5" dirty="0">
                <a:latin typeface="Calibri"/>
                <a:cs typeface="Calibri"/>
              </a:rPr>
              <a:t>one who can support </a:t>
            </a:r>
            <a:r>
              <a:rPr sz="1200" spc="-10" dirty="0">
                <a:latin typeface="Calibri"/>
                <a:cs typeface="Calibri"/>
              </a:rPr>
              <a:t>in </a:t>
            </a:r>
            <a:r>
              <a:rPr sz="1200" spc="-5" dirty="0">
                <a:latin typeface="Calibri"/>
                <a:cs typeface="Calibri"/>
              </a:rPr>
              <a:t>all different tasks that have </a:t>
            </a:r>
            <a:r>
              <a:rPr sz="1200" dirty="0">
                <a:latin typeface="Calibri"/>
                <a:cs typeface="Calibri"/>
              </a:rPr>
              <a:t>to be  </a:t>
            </a:r>
            <a:r>
              <a:rPr sz="1200" spc="-5" dirty="0">
                <a:latin typeface="Calibri"/>
                <a:cs typeface="Calibri"/>
              </a:rPr>
              <a:t>solved, from technical problems, economy, marketing and organisation. </a:t>
            </a:r>
            <a:r>
              <a:rPr sz="1200" spc="-10" dirty="0">
                <a:latin typeface="Calibri"/>
                <a:cs typeface="Calibri"/>
              </a:rPr>
              <a:t>For </a:t>
            </a:r>
            <a:r>
              <a:rPr sz="1200" spc="-5" dirty="0">
                <a:latin typeface="Calibri"/>
                <a:cs typeface="Calibri"/>
              </a:rPr>
              <a:t>investment  </a:t>
            </a:r>
            <a:r>
              <a:rPr sz="1200" dirty="0">
                <a:latin typeface="Calibri"/>
                <a:cs typeface="Calibri"/>
              </a:rPr>
              <a:t>needed </a:t>
            </a:r>
            <a:r>
              <a:rPr sz="1200" spc="-5" dirty="0">
                <a:latin typeface="Calibri"/>
                <a:cs typeface="Calibri"/>
              </a:rPr>
              <a:t>in the new innovative product and business </a:t>
            </a:r>
            <a:r>
              <a:rPr sz="1200" dirty="0">
                <a:latin typeface="Calibri"/>
                <a:cs typeface="Calibri"/>
              </a:rPr>
              <a:t>the </a:t>
            </a:r>
            <a:r>
              <a:rPr sz="1200" spc="-5" dirty="0">
                <a:latin typeface="Calibri"/>
                <a:cs typeface="Calibri"/>
              </a:rPr>
              <a:t>management group is</a:t>
            </a:r>
            <a:r>
              <a:rPr sz="1200" spc="105" dirty="0">
                <a:latin typeface="Calibri"/>
                <a:cs typeface="Calibri"/>
              </a:rPr>
              <a:t> </a:t>
            </a:r>
            <a:r>
              <a:rPr sz="1200" spc="-5" dirty="0">
                <a:latin typeface="Calibri"/>
                <a:cs typeface="Calibri"/>
              </a:rPr>
              <a:t>crucial.</a:t>
            </a:r>
            <a:endParaRPr sz="1200">
              <a:latin typeface="Calibri"/>
              <a:cs typeface="Calibri"/>
            </a:endParaRPr>
          </a:p>
          <a:p>
            <a:pPr marL="63500" marR="30480">
              <a:lnSpc>
                <a:spcPct val="101699"/>
              </a:lnSpc>
              <a:spcBef>
                <a:spcPts val="1005"/>
              </a:spcBef>
            </a:pPr>
            <a:r>
              <a:rPr sz="1200" spc="-5" dirty="0">
                <a:latin typeface="Calibri"/>
                <a:cs typeface="Calibri"/>
              </a:rPr>
              <a:t>The management group should be a well composed involving people that can work effectively  </a:t>
            </a:r>
            <a:r>
              <a:rPr sz="1200" dirty="0">
                <a:latin typeface="Calibri"/>
                <a:cs typeface="Calibri"/>
              </a:rPr>
              <a:t>together, </a:t>
            </a:r>
            <a:r>
              <a:rPr sz="1200" spc="-5" dirty="0">
                <a:latin typeface="Calibri"/>
                <a:cs typeface="Calibri"/>
              </a:rPr>
              <a:t>and who have complementing competencies and contacts. </a:t>
            </a:r>
            <a:r>
              <a:rPr sz="1200" spc="-10" dirty="0">
                <a:latin typeface="Calibri"/>
                <a:cs typeface="Calibri"/>
              </a:rPr>
              <a:t>It </a:t>
            </a:r>
            <a:r>
              <a:rPr sz="1200" spc="-5" dirty="0">
                <a:latin typeface="Calibri"/>
                <a:cs typeface="Calibri"/>
              </a:rPr>
              <a:t>is important that they  all share the same</a:t>
            </a:r>
            <a:r>
              <a:rPr sz="1200" spc="30" dirty="0">
                <a:latin typeface="Calibri"/>
                <a:cs typeface="Calibri"/>
              </a:rPr>
              <a:t> </a:t>
            </a:r>
            <a:r>
              <a:rPr sz="1200" spc="-5" dirty="0">
                <a:latin typeface="Calibri"/>
                <a:cs typeface="Calibri"/>
              </a:rPr>
              <a:t>vision.</a:t>
            </a:r>
            <a:endParaRPr sz="1200">
              <a:latin typeface="Calibri"/>
              <a:cs typeface="Calibri"/>
            </a:endParaRPr>
          </a:p>
          <a:p>
            <a:pPr marL="63500" marR="166370">
              <a:lnSpc>
                <a:spcPct val="101699"/>
              </a:lnSpc>
              <a:spcBef>
                <a:spcPts val="994"/>
              </a:spcBef>
            </a:pPr>
            <a:r>
              <a:rPr sz="1200" spc="-5" dirty="0">
                <a:latin typeface="Calibri"/>
                <a:cs typeface="Calibri"/>
              </a:rPr>
              <a:t>The competence profile should be carefully considered to include persons covering all types  of competence needed, </a:t>
            </a:r>
            <a:r>
              <a:rPr sz="1200" spc="-10" dirty="0">
                <a:latin typeface="Calibri"/>
                <a:cs typeface="Calibri"/>
              </a:rPr>
              <a:t>like </a:t>
            </a:r>
            <a:r>
              <a:rPr sz="1200" spc="-5" dirty="0">
                <a:latin typeface="Calibri"/>
                <a:cs typeface="Calibri"/>
              </a:rPr>
              <a:t>financial, marketing, techniques, production</a:t>
            </a:r>
            <a:r>
              <a:rPr sz="1200" spc="80" dirty="0">
                <a:latin typeface="Calibri"/>
                <a:cs typeface="Calibri"/>
              </a:rPr>
              <a:t> </a:t>
            </a:r>
            <a:r>
              <a:rPr sz="1200" spc="-5" dirty="0">
                <a:latin typeface="Calibri"/>
                <a:cs typeface="Calibri"/>
              </a:rPr>
              <a:t>etc.</a:t>
            </a:r>
            <a:endParaRPr sz="1200">
              <a:latin typeface="Calibri"/>
              <a:cs typeface="Calibri"/>
            </a:endParaRPr>
          </a:p>
          <a:p>
            <a:pPr marL="63500" marR="51435">
              <a:lnSpc>
                <a:spcPct val="101699"/>
              </a:lnSpc>
              <a:spcBef>
                <a:spcPts val="1010"/>
              </a:spcBef>
            </a:pPr>
            <a:r>
              <a:rPr sz="1200" spc="-5" dirty="0">
                <a:latin typeface="Calibri"/>
                <a:cs typeface="Calibri"/>
              </a:rPr>
              <a:t>The reference or management group should </a:t>
            </a:r>
            <a:r>
              <a:rPr sz="1200" dirty="0">
                <a:latin typeface="Calibri"/>
                <a:cs typeface="Calibri"/>
              </a:rPr>
              <a:t>be </a:t>
            </a:r>
            <a:r>
              <a:rPr sz="1200" spc="-5" dirty="0">
                <a:latin typeface="Calibri"/>
                <a:cs typeface="Calibri"/>
              </a:rPr>
              <a:t>established as early as possible </a:t>
            </a:r>
            <a:r>
              <a:rPr sz="1200" spc="-10" dirty="0">
                <a:latin typeface="Calibri"/>
                <a:cs typeface="Calibri"/>
              </a:rPr>
              <a:t>in </a:t>
            </a:r>
            <a:r>
              <a:rPr sz="1200" spc="-5" dirty="0">
                <a:latin typeface="Calibri"/>
                <a:cs typeface="Calibri"/>
              </a:rPr>
              <a:t>the  business planning process. If needed </a:t>
            </a:r>
            <a:r>
              <a:rPr sz="1200" spc="-10" dirty="0">
                <a:latin typeface="Calibri"/>
                <a:cs typeface="Calibri"/>
              </a:rPr>
              <a:t>it </a:t>
            </a:r>
            <a:r>
              <a:rPr sz="1200" spc="-5" dirty="0">
                <a:latin typeface="Calibri"/>
                <a:cs typeface="Calibri"/>
              </a:rPr>
              <a:t>can </a:t>
            </a:r>
            <a:r>
              <a:rPr sz="1200" dirty="0">
                <a:latin typeface="Calibri"/>
                <a:cs typeface="Calibri"/>
              </a:rPr>
              <a:t>be </a:t>
            </a:r>
            <a:r>
              <a:rPr sz="1200" spc="-5" dirty="0">
                <a:latin typeface="Calibri"/>
                <a:cs typeface="Calibri"/>
              </a:rPr>
              <a:t>complemented or exchanged with other  </a:t>
            </a:r>
            <a:r>
              <a:rPr sz="1200" dirty="0">
                <a:latin typeface="Calibri"/>
                <a:cs typeface="Calibri"/>
              </a:rPr>
              <a:t>persons </a:t>
            </a:r>
            <a:r>
              <a:rPr sz="1200" spc="-5" dirty="0">
                <a:latin typeface="Calibri"/>
                <a:cs typeface="Calibri"/>
              </a:rPr>
              <a:t>during </a:t>
            </a:r>
            <a:r>
              <a:rPr sz="1200" dirty="0">
                <a:latin typeface="Calibri"/>
                <a:cs typeface="Calibri"/>
              </a:rPr>
              <a:t>its </a:t>
            </a:r>
            <a:r>
              <a:rPr sz="1200" spc="-5" dirty="0">
                <a:latin typeface="Calibri"/>
                <a:cs typeface="Calibri"/>
              </a:rPr>
              <a:t>life cycle, but </a:t>
            </a:r>
            <a:r>
              <a:rPr sz="1200" dirty="0">
                <a:latin typeface="Calibri"/>
                <a:cs typeface="Calibri"/>
              </a:rPr>
              <a:t>the </a:t>
            </a:r>
            <a:r>
              <a:rPr sz="1200" spc="-5" dirty="0">
                <a:latin typeface="Calibri"/>
                <a:cs typeface="Calibri"/>
              </a:rPr>
              <a:t>continuity </a:t>
            </a:r>
            <a:r>
              <a:rPr sz="1200" dirty="0">
                <a:latin typeface="Calibri"/>
                <a:cs typeface="Calibri"/>
              </a:rPr>
              <a:t>is </a:t>
            </a:r>
            <a:r>
              <a:rPr sz="1200" spc="-5" dirty="0">
                <a:latin typeface="Calibri"/>
                <a:cs typeface="Calibri"/>
              </a:rPr>
              <a:t>also an important factor, and that those </a:t>
            </a:r>
            <a:r>
              <a:rPr sz="1200" spc="-10" dirty="0">
                <a:latin typeface="Calibri"/>
                <a:cs typeface="Calibri"/>
              </a:rPr>
              <a:t>who  </a:t>
            </a:r>
            <a:r>
              <a:rPr sz="1200" spc="-5" dirty="0">
                <a:latin typeface="Calibri"/>
                <a:cs typeface="Calibri"/>
              </a:rPr>
              <a:t>really are devoted to </a:t>
            </a:r>
            <a:r>
              <a:rPr sz="1200" dirty="0">
                <a:latin typeface="Calibri"/>
                <a:cs typeface="Calibri"/>
              </a:rPr>
              <a:t>the new </a:t>
            </a:r>
            <a:r>
              <a:rPr sz="1200" spc="-5" dirty="0">
                <a:latin typeface="Calibri"/>
                <a:cs typeface="Calibri"/>
              </a:rPr>
              <a:t>product also should </a:t>
            </a:r>
            <a:r>
              <a:rPr sz="1200" dirty="0">
                <a:latin typeface="Calibri"/>
                <a:cs typeface="Calibri"/>
              </a:rPr>
              <a:t>be </a:t>
            </a:r>
            <a:r>
              <a:rPr sz="1200" spc="-5" dirty="0">
                <a:latin typeface="Calibri"/>
                <a:cs typeface="Calibri"/>
              </a:rPr>
              <a:t>involved </a:t>
            </a:r>
            <a:r>
              <a:rPr sz="1200" spc="-10" dirty="0">
                <a:latin typeface="Calibri"/>
                <a:cs typeface="Calibri"/>
              </a:rPr>
              <a:t>in </a:t>
            </a:r>
            <a:r>
              <a:rPr sz="1200" spc="-5" dirty="0">
                <a:latin typeface="Calibri"/>
                <a:cs typeface="Calibri"/>
              </a:rPr>
              <a:t>the whole</a:t>
            </a:r>
            <a:r>
              <a:rPr sz="1200" spc="90" dirty="0">
                <a:latin typeface="Calibri"/>
                <a:cs typeface="Calibri"/>
              </a:rPr>
              <a:t> </a:t>
            </a:r>
            <a:r>
              <a:rPr sz="1200" spc="-5" dirty="0">
                <a:latin typeface="Calibri"/>
                <a:cs typeface="Calibri"/>
              </a:rPr>
              <a:t>process.</a:t>
            </a:r>
            <a:endParaRPr sz="1200">
              <a:latin typeface="Calibri"/>
              <a:cs typeface="Calibri"/>
            </a:endParaRPr>
          </a:p>
          <a:p>
            <a:pPr marL="488315" lvl="2" indent="-425450">
              <a:lnSpc>
                <a:spcPct val="100000"/>
              </a:lnSpc>
              <a:spcBef>
                <a:spcPts val="1030"/>
              </a:spcBef>
              <a:buAutoNum type="arabicPeriod" startAt="7"/>
              <a:tabLst>
                <a:tab pos="488950" algn="l"/>
              </a:tabLst>
            </a:pPr>
            <a:r>
              <a:rPr sz="1200" b="1" spc="-5" dirty="0">
                <a:latin typeface="Calibri"/>
                <a:cs typeface="Calibri"/>
              </a:rPr>
              <a:t>Implementation</a:t>
            </a:r>
            <a:endParaRPr sz="1200">
              <a:latin typeface="Calibri"/>
              <a:cs typeface="Calibri"/>
            </a:endParaRPr>
          </a:p>
          <a:p>
            <a:pPr marL="63500" marR="53975">
              <a:lnSpc>
                <a:spcPct val="101699"/>
              </a:lnSpc>
              <a:spcBef>
                <a:spcPts val="994"/>
              </a:spcBef>
            </a:pPr>
            <a:r>
              <a:rPr sz="1200" dirty="0">
                <a:latin typeface="Calibri"/>
                <a:cs typeface="Calibri"/>
              </a:rPr>
              <a:t>When </a:t>
            </a:r>
            <a:r>
              <a:rPr sz="1200" spc="-5" dirty="0">
                <a:latin typeface="Calibri"/>
                <a:cs typeface="Calibri"/>
              </a:rPr>
              <a:t>the Business idea and the marketing plan </a:t>
            </a:r>
            <a:r>
              <a:rPr sz="1200" spc="-10" dirty="0">
                <a:latin typeface="Calibri"/>
                <a:cs typeface="Calibri"/>
              </a:rPr>
              <a:t>are </a:t>
            </a:r>
            <a:r>
              <a:rPr sz="1200" spc="-5" dirty="0">
                <a:latin typeface="Calibri"/>
                <a:cs typeface="Calibri"/>
              </a:rPr>
              <a:t>decided upon you </a:t>
            </a:r>
            <a:r>
              <a:rPr sz="1200" spc="-10" dirty="0">
                <a:latin typeface="Calibri"/>
                <a:cs typeface="Calibri"/>
              </a:rPr>
              <a:t>need </a:t>
            </a:r>
            <a:r>
              <a:rPr sz="1200" spc="-5" dirty="0">
                <a:latin typeface="Calibri"/>
                <a:cs typeface="Calibri"/>
              </a:rPr>
              <a:t>to make a  working plan which </a:t>
            </a:r>
            <a:r>
              <a:rPr sz="1200" spc="-10" dirty="0">
                <a:latin typeface="Calibri"/>
                <a:cs typeface="Calibri"/>
              </a:rPr>
              <a:t>can </a:t>
            </a:r>
            <a:r>
              <a:rPr sz="1200" dirty="0">
                <a:latin typeface="Calibri"/>
                <a:cs typeface="Calibri"/>
              </a:rPr>
              <a:t>be </a:t>
            </a:r>
            <a:r>
              <a:rPr sz="1200" spc="-5" dirty="0">
                <a:latin typeface="Calibri"/>
                <a:cs typeface="Calibri"/>
              </a:rPr>
              <a:t>divided into different working packages (Figure 7). Working  packages define tasks, responsibilities and </a:t>
            </a:r>
            <a:r>
              <a:rPr sz="1200" dirty="0">
                <a:latin typeface="Calibri"/>
                <a:cs typeface="Calibri"/>
              </a:rPr>
              <a:t>deadlines </a:t>
            </a:r>
            <a:r>
              <a:rPr sz="1200" spc="-5" dirty="0">
                <a:latin typeface="Calibri"/>
                <a:cs typeface="Calibri"/>
              </a:rPr>
              <a:t>as well as describe sequential and  parallel activities. Contents and time milestones </a:t>
            </a:r>
            <a:r>
              <a:rPr sz="1200" dirty="0">
                <a:latin typeface="Calibri"/>
                <a:cs typeface="Calibri"/>
              </a:rPr>
              <a:t>need </a:t>
            </a:r>
            <a:r>
              <a:rPr sz="1200" spc="-5" dirty="0">
                <a:latin typeface="Calibri"/>
                <a:cs typeface="Calibri"/>
              </a:rPr>
              <a:t>to be included since they very often  </a:t>
            </a:r>
            <a:r>
              <a:rPr sz="1200" dirty="0">
                <a:latin typeface="Calibri"/>
                <a:cs typeface="Calibri"/>
              </a:rPr>
              <a:t>relate to </a:t>
            </a:r>
            <a:r>
              <a:rPr sz="1200" spc="-5" dirty="0">
                <a:latin typeface="Calibri"/>
                <a:cs typeface="Calibri"/>
              </a:rPr>
              <a:t>larger, completed packages. A delay in one work package could influence on several  other work packages and the project as a whole. A Gantt Scheme is the normal way to  proceed, and there is software available </a:t>
            </a:r>
            <a:r>
              <a:rPr sz="1200" dirty="0">
                <a:latin typeface="Calibri"/>
                <a:cs typeface="Calibri"/>
              </a:rPr>
              <a:t>to </a:t>
            </a:r>
            <a:r>
              <a:rPr sz="1200" spc="-5" dirty="0">
                <a:latin typeface="Calibri"/>
                <a:cs typeface="Calibri"/>
              </a:rPr>
              <a:t>assist </a:t>
            </a:r>
            <a:r>
              <a:rPr sz="1200" spc="-10" dirty="0">
                <a:latin typeface="Calibri"/>
                <a:cs typeface="Calibri"/>
              </a:rPr>
              <a:t>in </a:t>
            </a:r>
            <a:r>
              <a:rPr sz="1200" spc="-5" dirty="0">
                <a:latin typeface="Calibri"/>
                <a:cs typeface="Calibri"/>
              </a:rPr>
              <a:t>the construction </a:t>
            </a:r>
            <a:r>
              <a:rPr sz="1200" spc="-10" dirty="0">
                <a:latin typeface="Calibri"/>
                <a:cs typeface="Calibri"/>
              </a:rPr>
              <a:t>of </a:t>
            </a:r>
            <a:r>
              <a:rPr sz="1200" spc="-5" dirty="0">
                <a:latin typeface="Calibri"/>
                <a:cs typeface="Calibri"/>
              </a:rPr>
              <a:t>the Gantt scheme. MS  Project is one</a:t>
            </a:r>
            <a:r>
              <a:rPr sz="1200" dirty="0">
                <a:latin typeface="Calibri"/>
                <a:cs typeface="Calibri"/>
              </a:rPr>
              <a:t> </a:t>
            </a:r>
            <a:r>
              <a:rPr sz="1200" spc="-5" dirty="0">
                <a:latin typeface="Calibri"/>
                <a:cs typeface="Calibri"/>
              </a:rPr>
              <a:t>example.</a:t>
            </a:r>
            <a:endParaRPr sz="1200">
              <a:latin typeface="Calibri"/>
              <a:cs typeface="Calibri"/>
            </a:endParaRPr>
          </a:p>
          <a:p>
            <a:pPr marL="63500" marR="91440" algn="just">
              <a:lnSpc>
                <a:spcPct val="101699"/>
              </a:lnSpc>
              <a:spcBef>
                <a:spcPts val="1005"/>
              </a:spcBef>
            </a:pPr>
            <a:r>
              <a:rPr sz="1200" i="1" spc="-5" dirty="0">
                <a:latin typeface="Calibri"/>
                <a:cs typeface="Calibri"/>
              </a:rPr>
              <a:t>Demonstrates basic tasks </a:t>
            </a:r>
            <a:r>
              <a:rPr sz="1200" i="1" spc="-10" dirty="0">
                <a:latin typeface="Calibri"/>
                <a:cs typeface="Calibri"/>
              </a:rPr>
              <a:t>and </a:t>
            </a:r>
            <a:r>
              <a:rPr sz="1200" i="1" spc="-5" dirty="0">
                <a:latin typeface="Calibri"/>
                <a:cs typeface="Calibri"/>
              </a:rPr>
              <a:t>subtasks, anticipated starting </a:t>
            </a:r>
            <a:r>
              <a:rPr sz="1200" i="1" spc="-10" dirty="0">
                <a:latin typeface="Calibri"/>
                <a:cs typeface="Calibri"/>
              </a:rPr>
              <a:t>and </a:t>
            </a:r>
            <a:r>
              <a:rPr sz="1200" i="1" spc="-5" dirty="0">
                <a:latin typeface="Calibri"/>
                <a:cs typeface="Calibri"/>
              </a:rPr>
              <a:t>final </a:t>
            </a:r>
            <a:r>
              <a:rPr sz="1200" i="1" dirty="0">
                <a:latin typeface="Calibri"/>
                <a:cs typeface="Calibri"/>
              </a:rPr>
              <a:t>data, </a:t>
            </a:r>
            <a:r>
              <a:rPr sz="1200" i="1" spc="-5" dirty="0">
                <a:latin typeface="Calibri"/>
                <a:cs typeface="Calibri"/>
              </a:rPr>
              <a:t>time envisaged  for activities, data on feasibility of the assignment </a:t>
            </a:r>
            <a:r>
              <a:rPr sz="1200" i="1" spc="-10" dirty="0">
                <a:latin typeface="Calibri"/>
                <a:cs typeface="Calibri"/>
              </a:rPr>
              <a:t>and </a:t>
            </a:r>
            <a:r>
              <a:rPr sz="1200" i="1" spc="-5" dirty="0">
                <a:latin typeface="Calibri"/>
                <a:cs typeface="Calibri"/>
              </a:rPr>
              <a:t>graphical presentation of tasks </a:t>
            </a:r>
            <a:r>
              <a:rPr sz="1200" i="1" spc="-10" dirty="0">
                <a:latin typeface="Calibri"/>
                <a:cs typeface="Calibri"/>
              </a:rPr>
              <a:t>and  </a:t>
            </a:r>
            <a:r>
              <a:rPr sz="1200" i="1" spc="-5" dirty="0">
                <a:latin typeface="Calibri"/>
                <a:cs typeface="Calibri"/>
              </a:rPr>
              <a:t>interrelations </a:t>
            </a:r>
            <a:r>
              <a:rPr sz="1200" i="1" dirty="0">
                <a:latin typeface="Calibri"/>
                <a:cs typeface="Calibri"/>
              </a:rPr>
              <a:t>(Visio</a:t>
            </a:r>
            <a:r>
              <a:rPr sz="1125" i="1" baseline="40740" dirty="0">
                <a:latin typeface="Calibri"/>
                <a:cs typeface="Calibri"/>
              </a:rPr>
              <a:t>®</a:t>
            </a:r>
            <a:r>
              <a:rPr sz="1125" i="1" spc="165" baseline="40740" dirty="0">
                <a:latin typeface="Calibri"/>
                <a:cs typeface="Calibri"/>
              </a:rPr>
              <a:t> </a:t>
            </a:r>
            <a:r>
              <a:rPr sz="1200" i="1" spc="-5" dirty="0">
                <a:latin typeface="Calibri"/>
                <a:cs typeface="Calibri"/>
              </a:rPr>
              <a:t>2002).</a:t>
            </a:r>
            <a:endParaRPr sz="1200">
              <a:latin typeface="Calibri"/>
              <a:cs typeface="Calibri"/>
            </a:endParaRPr>
          </a:p>
          <a:p>
            <a:pPr marL="63500" marR="67945">
              <a:lnSpc>
                <a:spcPct val="101699"/>
              </a:lnSpc>
              <a:spcBef>
                <a:spcPts val="994"/>
              </a:spcBef>
            </a:pPr>
            <a:r>
              <a:rPr sz="1200" spc="-5" dirty="0">
                <a:latin typeface="Calibri"/>
                <a:cs typeface="Calibri"/>
              </a:rPr>
              <a:t>Try </a:t>
            </a:r>
            <a:r>
              <a:rPr sz="1200" dirty="0">
                <a:latin typeface="Calibri"/>
                <a:cs typeface="Calibri"/>
              </a:rPr>
              <a:t>to </a:t>
            </a:r>
            <a:r>
              <a:rPr sz="1200" spc="-5" dirty="0">
                <a:latin typeface="Calibri"/>
                <a:cs typeface="Calibri"/>
              </a:rPr>
              <a:t>make </a:t>
            </a:r>
            <a:r>
              <a:rPr sz="1200" dirty="0">
                <a:latin typeface="Calibri"/>
                <a:cs typeface="Calibri"/>
              </a:rPr>
              <a:t>the </a:t>
            </a:r>
            <a:r>
              <a:rPr sz="1200" spc="-5" dirty="0">
                <a:latin typeface="Calibri"/>
                <a:cs typeface="Calibri"/>
              </a:rPr>
              <a:t>Gantt scheme as realistic as possible. Overly optimistic planning or  pessimistic planning could have a negative influence on the project. Available resources are  crucial both in the </a:t>
            </a:r>
            <a:r>
              <a:rPr sz="1200" spc="-10" dirty="0">
                <a:latin typeface="Calibri"/>
                <a:cs typeface="Calibri"/>
              </a:rPr>
              <a:t>aspect of man </a:t>
            </a:r>
            <a:r>
              <a:rPr sz="1200" spc="-5" dirty="0">
                <a:latin typeface="Calibri"/>
                <a:cs typeface="Calibri"/>
              </a:rPr>
              <a:t>power, economy </a:t>
            </a:r>
            <a:r>
              <a:rPr sz="1200" dirty="0">
                <a:latin typeface="Calibri"/>
                <a:cs typeface="Calibri"/>
              </a:rPr>
              <a:t>and </a:t>
            </a:r>
            <a:r>
              <a:rPr sz="1200" spc="-5" dirty="0">
                <a:latin typeface="Calibri"/>
                <a:cs typeface="Calibri"/>
              </a:rPr>
              <a:t>equipment. Overly optimistic planning  might create resource problems and overly pessimistic planning might result </a:t>
            </a:r>
            <a:r>
              <a:rPr sz="1200" spc="-10" dirty="0">
                <a:latin typeface="Calibri"/>
                <a:cs typeface="Calibri"/>
              </a:rPr>
              <a:t>in </a:t>
            </a:r>
            <a:r>
              <a:rPr sz="1200" dirty="0">
                <a:latin typeface="Calibri"/>
                <a:cs typeface="Calibri"/>
              </a:rPr>
              <a:t>delivery  </a:t>
            </a:r>
            <a:r>
              <a:rPr sz="1200" spc="-5" dirty="0">
                <a:latin typeface="Calibri"/>
                <a:cs typeface="Calibri"/>
              </a:rPr>
              <a:t>problems </a:t>
            </a:r>
            <a:r>
              <a:rPr sz="1200" spc="-10" dirty="0">
                <a:latin typeface="Calibri"/>
                <a:cs typeface="Calibri"/>
              </a:rPr>
              <a:t>on </a:t>
            </a:r>
            <a:r>
              <a:rPr sz="1200" spc="-5" dirty="0">
                <a:latin typeface="Calibri"/>
                <a:cs typeface="Calibri"/>
              </a:rPr>
              <a:t>a growing</a:t>
            </a:r>
            <a:r>
              <a:rPr sz="1200" spc="10" dirty="0">
                <a:latin typeface="Calibri"/>
                <a:cs typeface="Calibri"/>
              </a:rPr>
              <a:t> </a:t>
            </a:r>
            <a:r>
              <a:rPr sz="1200" spc="-5" dirty="0">
                <a:latin typeface="Calibri"/>
                <a:cs typeface="Calibri"/>
              </a:rPr>
              <a:t>market.</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137</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4458995"/>
            <a:ext cx="5833745" cy="488061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a:t>
            </a:r>
            <a:r>
              <a:rPr sz="1200" b="1" i="1" spc="-10" dirty="0">
                <a:latin typeface="Calibri"/>
                <a:cs typeface="Calibri"/>
              </a:rPr>
              <a:t>7: </a:t>
            </a:r>
            <a:r>
              <a:rPr sz="1200" b="1" i="1" dirty="0">
                <a:latin typeface="Calibri"/>
                <a:cs typeface="Calibri"/>
              </a:rPr>
              <a:t>Simple </a:t>
            </a:r>
            <a:r>
              <a:rPr sz="1200" b="1" i="1" spc="-5" dirty="0">
                <a:latin typeface="Calibri"/>
                <a:cs typeface="Calibri"/>
              </a:rPr>
              <a:t>Gantt</a:t>
            </a:r>
            <a:r>
              <a:rPr sz="1200" b="1" i="1" spc="-10" dirty="0">
                <a:latin typeface="Calibri"/>
                <a:cs typeface="Calibri"/>
              </a:rPr>
              <a:t> </a:t>
            </a:r>
            <a:r>
              <a:rPr sz="1200" b="1" i="1" spc="-5" dirty="0">
                <a:latin typeface="Calibri"/>
                <a:cs typeface="Calibri"/>
              </a:rPr>
              <a:t>Scheme</a:t>
            </a:r>
            <a:endParaRPr sz="1200">
              <a:latin typeface="Calibri"/>
              <a:cs typeface="Calibri"/>
            </a:endParaRPr>
          </a:p>
          <a:p>
            <a:pPr>
              <a:lnSpc>
                <a:spcPct val="100000"/>
              </a:lnSpc>
              <a:spcBef>
                <a:spcPts val="55"/>
              </a:spcBef>
            </a:pPr>
            <a:endParaRPr sz="1200">
              <a:latin typeface="Calibri"/>
              <a:cs typeface="Calibri"/>
            </a:endParaRPr>
          </a:p>
          <a:p>
            <a:pPr marL="439420" lvl="2" indent="-427355">
              <a:lnSpc>
                <a:spcPct val="100000"/>
              </a:lnSpc>
              <a:buAutoNum type="arabicPeriod" startAt="8"/>
              <a:tabLst>
                <a:tab pos="440055" algn="l"/>
              </a:tabLst>
            </a:pPr>
            <a:r>
              <a:rPr sz="1200" b="1" spc="-5" dirty="0">
                <a:latin typeface="Calibri"/>
                <a:cs typeface="Calibri"/>
              </a:rPr>
              <a:t>Risks</a:t>
            </a:r>
            <a:endParaRPr sz="1200">
              <a:latin typeface="Calibri"/>
              <a:cs typeface="Calibri"/>
            </a:endParaRPr>
          </a:p>
          <a:p>
            <a:pPr marL="12700" marR="120650">
              <a:lnSpc>
                <a:spcPct val="101699"/>
              </a:lnSpc>
              <a:spcBef>
                <a:spcPts val="1000"/>
              </a:spcBef>
            </a:pPr>
            <a:r>
              <a:rPr sz="1200" spc="-5" dirty="0">
                <a:latin typeface="Calibri"/>
                <a:cs typeface="Calibri"/>
              </a:rPr>
              <a:t>Try </a:t>
            </a:r>
            <a:r>
              <a:rPr sz="1200" dirty="0">
                <a:latin typeface="Calibri"/>
                <a:cs typeface="Calibri"/>
              </a:rPr>
              <a:t>to </a:t>
            </a:r>
            <a:r>
              <a:rPr sz="1200" spc="-5" dirty="0">
                <a:latin typeface="Calibri"/>
                <a:cs typeface="Calibri"/>
              </a:rPr>
              <a:t>make a risk analysis and include it </a:t>
            </a:r>
            <a:r>
              <a:rPr sz="1200" spc="-10" dirty="0">
                <a:latin typeface="Calibri"/>
                <a:cs typeface="Calibri"/>
              </a:rPr>
              <a:t>into </a:t>
            </a:r>
            <a:r>
              <a:rPr sz="1200" dirty="0">
                <a:latin typeface="Calibri"/>
                <a:cs typeface="Calibri"/>
              </a:rPr>
              <a:t>the </a:t>
            </a:r>
            <a:r>
              <a:rPr sz="1200" spc="-5" dirty="0">
                <a:latin typeface="Calibri"/>
                <a:cs typeface="Calibri"/>
              </a:rPr>
              <a:t>business plan. Risks are events that might  occur in the </a:t>
            </a:r>
            <a:r>
              <a:rPr sz="1200" dirty="0">
                <a:latin typeface="Calibri"/>
                <a:cs typeface="Calibri"/>
              </a:rPr>
              <a:t>future. </a:t>
            </a:r>
            <a:r>
              <a:rPr sz="1200" spc="-5" dirty="0">
                <a:latin typeface="Calibri"/>
                <a:cs typeface="Calibri"/>
              </a:rPr>
              <a:t>Thus </a:t>
            </a:r>
            <a:r>
              <a:rPr sz="1200" dirty="0">
                <a:latin typeface="Calibri"/>
                <a:cs typeface="Calibri"/>
              </a:rPr>
              <a:t>they </a:t>
            </a:r>
            <a:r>
              <a:rPr sz="1200" spc="-5" dirty="0">
                <a:latin typeface="Calibri"/>
                <a:cs typeface="Calibri"/>
              </a:rPr>
              <a:t>cannot </a:t>
            </a:r>
            <a:r>
              <a:rPr sz="1200" dirty="0">
                <a:latin typeface="Calibri"/>
                <a:cs typeface="Calibri"/>
              </a:rPr>
              <a:t>be </a:t>
            </a:r>
            <a:r>
              <a:rPr sz="1200" spc="-5" dirty="0">
                <a:latin typeface="Calibri"/>
                <a:cs typeface="Calibri"/>
              </a:rPr>
              <a:t>exactly </a:t>
            </a:r>
            <a:r>
              <a:rPr sz="1200" dirty="0">
                <a:latin typeface="Calibri"/>
                <a:cs typeface="Calibri"/>
              </a:rPr>
              <a:t>presented. </a:t>
            </a:r>
            <a:r>
              <a:rPr sz="1200" spc="-5" dirty="0">
                <a:latin typeface="Calibri"/>
                <a:cs typeface="Calibri"/>
              </a:rPr>
              <a:t>Typical examples of risks are  related </a:t>
            </a:r>
            <a:r>
              <a:rPr sz="1200" dirty="0">
                <a:latin typeface="Calibri"/>
                <a:cs typeface="Calibri"/>
              </a:rPr>
              <a:t>to </a:t>
            </a:r>
            <a:r>
              <a:rPr sz="1200" spc="-5" dirty="0">
                <a:latin typeface="Calibri"/>
                <a:cs typeface="Calibri"/>
              </a:rPr>
              <a:t>unforeseen reaction of the market, competition, subcontractors unable </a:t>
            </a:r>
            <a:r>
              <a:rPr sz="1200" dirty="0">
                <a:latin typeface="Calibri"/>
                <a:cs typeface="Calibri"/>
              </a:rPr>
              <a:t>to </a:t>
            </a:r>
            <a:r>
              <a:rPr sz="1200" spc="-5" dirty="0">
                <a:latin typeface="Calibri"/>
                <a:cs typeface="Calibri"/>
              </a:rPr>
              <a:t>deliver  </a:t>
            </a:r>
            <a:r>
              <a:rPr sz="1200" dirty="0">
                <a:latin typeface="Calibri"/>
                <a:cs typeface="Calibri"/>
              </a:rPr>
              <a:t>the </a:t>
            </a:r>
            <a:r>
              <a:rPr sz="1200" spc="-5" dirty="0">
                <a:latin typeface="Calibri"/>
                <a:cs typeface="Calibri"/>
              </a:rPr>
              <a:t>required work, technical problems</a:t>
            </a:r>
            <a:r>
              <a:rPr sz="1200" spc="5" dirty="0">
                <a:latin typeface="Calibri"/>
                <a:cs typeface="Calibri"/>
              </a:rPr>
              <a:t> </a:t>
            </a:r>
            <a:r>
              <a:rPr sz="1200" spc="-5" dirty="0">
                <a:latin typeface="Calibri"/>
                <a:cs typeface="Calibri"/>
              </a:rPr>
              <a:t>etc.</a:t>
            </a:r>
            <a:endParaRPr sz="1200">
              <a:latin typeface="Calibri"/>
              <a:cs typeface="Calibri"/>
            </a:endParaRPr>
          </a:p>
          <a:p>
            <a:pPr marL="12700" marR="5080">
              <a:lnSpc>
                <a:spcPct val="102099"/>
              </a:lnSpc>
              <a:spcBef>
                <a:spcPts val="985"/>
              </a:spcBef>
            </a:pPr>
            <a:r>
              <a:rPr sz="1200" spc="-5" dirty="0">
                <a:latin typeface="Calibri"/>
                <a:cs typeface="Calibri"/>
              </a:rPr>
              <a:t>In the business plan </a:t>
            </a:r>
            <a:r>
              <a:rPr sz="1200" dirty="0">
                <a:latin typeface="Calibri"/>
                <a:cs typeface="Calibri"/>
              </a:rPr>
              <a:t>this </a:t>
            </a:r>
            <a:r>
              <a:rPr sz="1200" spc="-10" dirty="0">
                <a:latin typeface="Calibri"/>
                <a:cs typeface="Calibri"/>
              </a:rPr>
              <a:t>is </a:t>
            </a:r>
            <a:r>
              <a:rPr sz="1200" spc="-5" dirty="0">
                <a:latin typeface="Calibri"/>
                <a:cs typeface="Calibri"/>
              </a:rPr>
              <a:t>often handled </a:t>
            </a:r>
            <a:r>
              <a:rPr sz="1200" spc="-10" dirty="0">
                <a:latin typeface="Calibri"/>
                <a:cs typeface="Calibri"/>
              </a:rPr>
              <a:t>in </a:t>
            </a:r>
            <a:r>
              <a:rPr sz="1200" dirty="0">
                <a:latin typeface="Calibri"/>
                <a:cs typeface="Calibri"/>
              </a:rPr>
              <a:t>the </a:t>
            </a:r>
            <a:r>
              <a:rPr sz="1200" spc="-5" dirty="0">
                <a:latin typeface="Calibri"/>
                <a:cs typeface="Calibri"/>
              </a:rPr>
              <a:t>way that starting from the presented plan </a:t>
            </a:r>
            <a:r>
              <a:rPr sz="1200" spc="-10" dirty="0">
                <a:latin typeface="Calibri"/>
                <a:cs typeface="Calibri"/>
              </a:rPr>
              <a:t>you  </a:t>
            </a:r>
            <a:r>
              <a:rPr sz="1200" spc="-5" dirty="0">
                <a:latin typeface="Calibri"/>
                <a:cs typeface="Calibri"/>
              </a:rPr>
              <a:t>make a best case description and a worst case description. What will happen </a:t>
            </a:r>
            <a:r>
              <a:rPr sz="1200" spc="-10" dirty="0">
                <a:latin typeface="Calibri"/>
                <a:cs typeface="Calibri"/>
              </a:rPr>
              <a:t>if </a:t>
            </a:r>
            <a:r>
              <a:rPr sz="1200" spc="-5" dirty="0">
                <a:latin typeface="Calibri"/>
                <a:cs typeface="Calibri"/>
              </a:rPr>
              <a:t>selling  becomes much lower than</a:t>
            </a:r>
            <a:r>
              <a:rPr sz="1200" spc="25" dirty="0">
                <a:latin typeface="Calibri"/>
                <a:cs typeface="Calibri"/>
              </a:rPr>
              <a:t> </a:t>
            </a:r>
            <a:r>
              <a:rPr sz="1200" spc="-5" dirty="0">
                <a:latin typeface="Calibri"/>
                <a:cs typeface="Calibri"/>
              </a:rPr>
              <a:t>expected?</a:t>
            </a:r>
            <a:endParaRPr sz="1200">
              <a:latin typeface="Calibri"/>
              <a:cs typeface="Calibri"/>
            </a:endParaRPr>
          </a:p>
          <a:p>
            <a:pPr marL="12700" marR="26670">
              <a:lnSpc>
                <a:spcPct val="101699"/>
              </a:lnSpc>
              <a:spcBef>
                <a:spcPts val="994"/>
              </a:spcBef>
            </a:pPr>
            <a:r>
              <a:rPr sz="1200" spc="-5" dirty="0">
                <a:latin typeface="Calibri"/>
                <a:cs typeface="Calibri"/>
              </a:rPr>
              <a:t>Your business plan should answer questions about risks and how you will handle </a:t>
            </a:r>
            <a:r>
              <a:rPr sz="1200" dirty="0">
                <a:latin typeface="Calibri"/>
                <a:cs typeface="Calibri"/>
              </a:rPr>
              <a:t>those </a:t>
            </a:r>
            <a:r>
              <a:rPr sz="1200" spc="-5" dirty="0">
                <a:latin typeface="Calibri"/>
                <a:cs typeface="Calibri"/>
              </a:rPr>
              <a:t>risks if  </a:t>
            </a:r>
            <a:r>
              <a:rPr sz="1200" dirty="0">
                <a:latin typeface="Calibri"/>
                <a:cs typeface="Calibri"/>
              </a:rPr>
              <a:t>they </a:t>
            </a:r>
            <a:r>
              <a:rPr sz="1200" spc="-5" dirty="0">
                <a:latin typeface="Calibri"/>
                <a:cs typeface="Calibri"/>
              </a:rPr>
              <a:t>happen and how they influence the business. </a:t>
            </a:r>
            <a:r>
              <a:rPr sz="1200" dirty="0">
                <a:latin typeface="Calibri"/>
                <a:cs typeface="Calibri"/>
              </a:rPr>
              <a:t>What </a:t>
            </a:r>
            <a:r>
              <a:rPr sz="1200" spc="-5" dirty="0">
                <a:latin typeface="Calibri"/>
                <a:cs typeface="Calibri"/>
              </a:rPr>
              <a:t>will happen </a:t>
            </a:r>
            <a:r>
              <a:rPr sz="1200" spc="-10" dirty="0">
                <a:latin typeface="Calibri"/>
                <a:cs typeface="Calibri"/>
              </a:rPr>
              <a:t>in </a:t>
            </a:r>
            <a:r>
              <a:rPr sz="1200" dirty="0">
                <a:latin typeface="Calibri"/>
                <a:cs typeface="Calibri"/>
              </a:rPr>
              <a:t>the </a:t>
            </a:r>
            <a:r>
              <a:rPr sz="1200" spc="-5" dirty="0">
                <a:latin typeface="Calibri"/>
                <a:cs typeface="Calibri"/>
              </a:rPr>
              <a:t>worst case  scenario?</a:t>
            </a:r>
            <a:endParaRPr sz="1200">
              <a:latin typeface="Calibri"/>
              <a:cs typeface="Calibri"/>
            </a:endParaRPr>
          </a:p>
          <a:p>
            <a:pPr marL="439420" lvl="2" indent="-427355">
              <a:lnSpc>
                <a:spcPct val="100000"/>
              </a:lnSpc>
              <a:spcBef>
                <a:spcPts val="1035"/>
              </a:spcBef>
              <a:buAutoNum type="arabicPeriod" startAt="9"/>
              <a:tabLst>
                <a:tab pos="440055" algn="l"/>
              </a:tabLst>
            </a:pPr>
            <a:r>
              <a:rPr sz="1200" b="1" spc="-5" dirty="0">
                <a:latin typeface="Calibri"/>
                <a:cs typeface="Calibri"/>
              </a:rPr>
              <a:t>Financing</a:t>
            </a:r>
            <a:endParaRPr sz="1200">
              <a:latin typeface="Calibri"/>
              <a:cs typeface="Calibri"/>
            </a:endParaRPr>
          </a:p>
          <a:p>
            <a:pPr marL="12700" marR="53975">
              <a:lnSpc>
                <a:spcPct val="101699"/>
              </a:lnSpc>
              <a:spcBef>
                <a:spcPts val="994"/>
              </a:spcBef>
            </a:pPr>
            <a:r>
              <a:rPr sz="1200" spc="-5" dirty="0">
                <a:latin typeface="Calibri"/>
                <a:cs typeface="Calibri"/>
              </a:rPr>
              <a:t>If you made a solid business plan it will probably also </a:t>
            </a:r>
            <a:r>
              <a:rPr sz="1200" dirty="0">
                <a:latin typeface="Calibri"/>
                <a:cs typeface="Calibri"/>
              </a:rPr>
              <a:t>be </a:t>
            </a:r>
            <a:r>
              <a:rPr sz="1200" spc="-5" dirty="0">
                <a:latin typeface="Calibri"/>
                <a:cs typeface="Calibri"/>
              </a:rPr>
              <a:t>possible </a:t>
            </a:r>
            <a:r>
              <a:rPr sz="1200" dirty="0">
                <a:latin typeface="Calibri"/>
                <a:cs typeface="Calibri"/>
              </a:rPr>
              <a:t>to </a:t>
            </a:r>
            <a:r>
              <a:rPr sz="1200" spc="-5" dirty="0">
                <a:latin typeface="Calibri"/>
                <a:cs typeface="Calibri"/>
              </a:rPr>
              <a:t>see how much financing  you need and when </a:t>
            </a:r>
            <a:r>
              <a:rPr sz="1200" spc="-10" dirty="0">
                <a:latin typeface="Calibri"/>
                <a:cs typeface="Calibri"/>
              </a:rPr>
              <a:t>you </a:t>
            </a:r>
            <a:r>
              <a:rPr sz="1200" spc="-5" dirty="0">
                <a:latin typeface="Calibri"/>
                <a:cs typeface="Calibri"/>
              </a:rPr>
              <a:t>can expect to reach break </a:t>
            </a:r>
            <a:r>
              <a:rPr sz="1200" dirty="0">
                <a:latin typeface="Calibri"/>
                <a:cs typeface="Calibri"/>
              </a:rPr>
              <a:t>even </a:t>
            </a:r>
            <a:r>
              <a:rPr sz="1200" spc="-5" dirty="0">
                <a:latin typeface="Calibri"/>
                <a:cs typeface="Calibri"/>
              </a:rPr>
              <a:t>and make profit </a:t>
            </a:r>
            <a:r>
              <a:rPr sz="1200" spc="-10" dirty="0">
                <a:latin typeface="Calibri"/>
                <a:cs typeface="Calibri"/>
              </a:rPr>
              <a:t>on </a:t>
            </a:r>
            <a:r>
              <a:rPr sz="1200" spc="-5" dirty="0">
                <a:latin typeface="Calibri"/>
                <a:cs typeface="Calibri"/>
              </a:rPr>
              <a:t>the product. The  financing could of course </a:t>
            </a:r>
            <a:r>
              <a:rPr sz="1200" dirty="0">
                <a:latin typeface="Calibri"/>
                <a:cs typeface="Calibri"/>
              </a:rPr>
              <a:t>be </a:t>
            </a:r>
            <a:r>
              <a:rPr sz="1200" spc="-5" dirty="0">
                <a:latin typeface="Calibri"/>
                <a:cs typeface="Calibri"/>
              </a:rPr>
              <a:t>found internally </a:t>
            </a:r>
            <a:r>
              <a:rPr sz="1200" spc="-10" dirty="0">
                <a:latin typeface="Calibri"/>
                <a:cs typeface="Calibri"/>
              </a:rPr>
              <a:t>in </a:t>
            </a:r>
            <a:r>
              <a:rPr sz="1200" dirty="0">
                <a:latin typeface="Calibri"/>
                <a:cs typeface="Calibri"/>
              </a:rPr>
              <a:t>the </a:t>
            </a:r>
            <a:r>
              <a:rPr sz="1200" spc="-5" dirty="0">
                <a:latin typeface="Calibri"/>
                <a:cs typeface="Calibri"/>
              </a:rPr>
              <a:t>company or happen through different  </a:t>
            </a:r>
            <a:r>
              <a:rPr sz="1200" dirty="0">
                <a:latin typeface="Calibri"/>
                <a:cs typeface="Calibri"/>
              </a:rPr>
              <a:t>external </a:t>
            </a:r>
            <a:r>
              <a:rPr sz="1200" spc="-5" dirty="0">
                <a:latin typeface="Calibri"/>
                <a:cs typeface="Calibri"/>
              </a:rPr>
              <a:t>financing sources like banks, private loans, and national or international sources</a:t>
            </a:r>
            <a:r>
              <a:rPr sz="1200" spc="135" dirty="0">
                <a:latin typeface="Calibri"/>
                <a:cs typeface="Calibri"/>
              </a:rPr>
              <a:t> </a:t>
            </a:r>
            <a:r>
              <a:rPr sz="1200" spc="-5" dirty="0">
                <a:latin typeface="Calibri"/>
                <a:cs typeface="Calibri"/>
              </a:rPr>
              <a:t>etc.</a:t>
            </a:r>
            <a:endParaRPr sz="1200">
              <a:latin typeface="Calibri"/>
              <a:cs typeface="Calibri"/>
            </a:endParaRPr>
          </a:p>
          <a:p>
            <a:pPr marL="12700" marR="120650">
              <a:lnSpc>
                <a:spcPct val="101699"/>
              </a:lnSpc>
              <a:spcBef>
                <a:spcPts val="1005"/>
              </a:spcBef>
            </a:pPr>
            <a:r>
              <a:rPr sz="1200" spc="-5" dirty="0">
                <a:latin typeface="Calibri"/>
                <a:cs typeface="Calibri"/>
              </a:rPr>
              <a:t>Even though the financing is secured there could </a:t>
            </a:r>
            <a:r>
              <a:rPr sz="1200" dirty="0">
                <a:latin typeface="Calibri"/>
                <a:cs typeface="Calibri"/>
              </a:rPr>
              <a:t>still </a:t>
            </a:r>
            <a:r>
              <a:rPr sz="1200" spc="-5" dirty="0">
                <a:latin typeface="Calibri"/>
                <a:cs typeface="Calibri"/>
              </a:rPr>
              <a:t>be problem regarding cash flow. You  have </a:t>
            </a:r>
            <a:r>
              <a:rPr sz="1200" dirty="0">
                <a:latin typeface="Calibri"/>
                <a:cs typeface="Calibri"/>
              </a:rPr>
              <a:t>to </a:t>
            </a:r>
            <a:r>
              <a:rPr sz="1200" spc="-5" dirty="0">
                <a:latin typeface="Calibri"/>
                <a:cs typeface="Calibri"/>
              </a:rPr>
              <a:t>pay much </a:t>
            </a:r>
            <a:r>
              <a:rPr sz="1200" spc="-10" dirty="0">
                <a:latin typeface="Calibri"/>
                <a:cs typeface="Calibri"/>
              </a:rPr>
              <a:t>money </a:t>
            </a:r>
            <a:r>
              <a:rPr sz="1200" spc="-5" dirty="0">
                <a:latin typeface="Calibri"/>
                <a:cs typeface="Calibri"/>
              </a:rPr>
              <a:t>during the first phase </a:t>
            </a:r>
            <a:r>
              <a:rPr sz="1200" spc="-10" dirty="0">
                <a:latin typeface="Calibri"/>
                <a:cs typeface="Calibri"/>
              </a:rPr>
              <a:t>of </a:t>
            </a:r>
            <a:r>
              <a:rPr sz="1200" spc="-5" dirty="0">
                <a:latin typeface="Calibri"/>
                <a:cs typeface="Calibri"/>
              </a:rPr>
              <a:t>the project and will generate </a:t>
            </a:r>
            <a:r>
              <a:rPr sz="1200" dirty="0">
                <a:latin typeface="Calibri"/>
                <a:cs typeface="Calibri"/>
              </a:rPr>
              <a:t>no </a:t>
            </a:r>
            <a:r>
              <a:rPr sz="1200" spc="-5" dirty="0">
                <a:latin typeface="Calibri"/>
                <a:cs typeface="Calibri"/>
              </a:rPr>
              <a:t>incomes.  In the business plan </a:t>
            </a:r>
            <a:r>
              <a:rPr sz="1200" spc="-10" dirty="0">
                <a:latin typeface="Calibri"/>
                <a:cs typeface="Calibri"/>
              </a:rPr>
              <a:t>you </a:t>
            </a:r>
            <a:r>
              <a:rPr sz="1200" spc="-5" dirty="0">
                <a:latin typeface="Calibri"/>
                <a:cs typeface="Calibri"/>
              </a:rPr>
              <a:t>must include </a:t>
            </a:r>
            <a:r>
              <a:rPr sz="1200" spc="-10" dirty="0">
                <a:latin typeface="Calibri"/>
                <a:cs typeface="Calibri"/>
              </a:rPr>
              <a:t>an </a:t>
            </a:r>
            <a:r>
              <a:rPr sz="1200" spc="-5" dirty="0">
                <a:latin typeface="Calibri"/>
                <a:cs typeface="Calibri"/>
              </a:rPr>
              <a:t>analysis </a:t>
            </a:r>
            <a:r>
              <a:rPr sz="1200" dirty="0">
                <a:latin typeface="Calibri"/>
                <a:cs typeface="Calibri"/>
              </a:rPr>
              <a:t>of </a:t>
            </a:r>
            <a:r>
              <a:rPr sz="1200" spc="-5" dirty="0">
                <a:latin typeface="Calibri"/>
                <a:cs typeface="Calibri"/>
              </a:rPr>
              <a:t>cash flow. The capital </a:t>
            </a:r>
            <a:r>
              <a:rPr sz="1200" dirty="0">
                <a:latin typeface="Calibri"/>
                <a:cs typeface="Calibri"/>
              </a:rPr>
              <a:t>to </a:t>
            </a:r>
            <a:r>
              <a:rPr sz="1200" spc="-5" dirty="0">
                <a:latin typeface="Calibri"/>
                <a:cs typeface="Calibri"/>
              </a:rPr>
              <a:t>generate the  </a:t>
            </a:r>
            <a:r>
              <a:rPr sz="1200" dirty="0">
                <a:latin typeface="Calibri"/>
                <a:cs typeface="Calibri"/>
              </a:rPr>
              <a:t>new </a:t>
            </a:r>
            <a:r>
              <a:rPr sz="1200" spc="-5" dirty="0">
                <a:latin typeface="Calibri"/>
                <a:cs typeface="Calibri"/>
              </a:rPr>
              <a:t>business will probably not </a:t>
            </a:r>
            <a:r>
              <a:rPr sz="1200" dirty="0">
                <a:latin typeface="Calibri"/>
                <a:cs typeface="Calibri"/>
              </a:rPr>
              <a:t>be </a:t>
            </a:r>
            <a:r>
              <a:rPr sz="1200" spc="-5" dirty="0">
                <a:latin typeface="Calibri"/>
                <a:cs typeface="Calibri"/>
              </a:rPr>
              <a:t>fully available at the very</a:t>
            </a:r>
            <a:r>
              <a:rPr sz="1200" spc="70" dirty="0">
                <a:latin typeface="Calibri"/>
                <a:cs typeface="Calibri"/>
              </a:rPr>
              <a:t> </a:t>
            </a:r>
            <a:r>
              <a:rPr sz="1200" spc="-5" dirty="0">
                <a:latin typeface="Calibri"/>
                <a:cs typeface="Calibri"/>
              </a:rPr>
              <a:t>beginning.</a:t>
            </a:r>
            <a:endParaRPr sz="1200">
              <a:latin typeface="Calibri"/>
              <a:cs typeface="Calibri"/>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6" name="object 6"/>
          <p:cNvSpPr/>
          <p:nvPr/>
        </p:nvSpPr>
        <p:spPr>
          <a:xfrm>
            <a:off x="1101481" y="1164500"/>
            <a:ext cx="5262358" cy="30073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138</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30" y="1412755"/>
            <a:ext cx="5271770" cy="926465"/>
          </a:xfrm>
          <a:prstGeom prst="rect">
            <a:avLst/>
          </a:prstGeom>
        </p:spPr>
        <p:txBody>
          <a:bodyPr vert="horz" wrap="square" lIns="0" tIns="85725" rIns="0" bIns="0" rtlCol="0">
            <a:spAutoFit/>
          </a:bodyPr>
          <a:lstStyle/>
          <a:p>
            <a:pPr marR="76200" algn="ctr">
              <a:lnSpc>
                <a:spcPct val="100000"/>
              </a:lnSpc>
              <a:spcBef>
                <a:spcPts val="675"/>
              </a:spcBef>
            </a:pPr>
            <a:r>
              <a:rPr sz="1200" spc="-5" dirty="0">
                <a:latin typeface="Calibri"/>
                <a:cs typeface="Calibri"/>
              </a:rPr>
              <a:t>The Business plan should as a minimum include following</a:t>
            </a:r>
            <a:r>
              <a:rPr sz="1200" spc="55" dirty="0">
                <a:latin typeface="Calibri"/>
                <a:cs typeface="Calibri"/>
              </a:rPr>
              <a:t> </a:t>
            </a:r>
            <a:r>
              <a:rPr sz="1200" spc="-5" dirty="0">
                <a:latin typeface="Calibri"/>
                <a:cs typeface="Calibri"/>
              </a:rPr>
              <a:t>plans;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Estimated results and balance</a:t>
            </a:r>
            <a:r>
              <a:rPr sz="1200" spc="15" dirty="0">
                <a:latin typeface="Calibri"/>
                <a:cs typeface="Calibri"/>
              </a:rPr>
              <a:t> </a:t>
            </a:r>
            <a:r>
              <a:rPr sz="1200" spc="-5" dirty="0">
                <a:latin typeface="Calibri"/>
                <a:cs typeface="Calibri"/>
              </a:rPr>
              <a:t>sheets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Cash flow</a:t>
            </a:r>
            <a:r>
              <a:rPr sz="1200" spc="10" dirty="0">
                <a:latin typeface="Calibri"/>
                <a:cs typeface="Calibri"/>
              </a:rPr>
              <a:t> </a:t>
            </a:r>
            <a:r>
              <a:rPr sz="1200" spc="-5" dirty="0">
                <a:latin typeface="Calibri"/>
                <a:cs typeface="Calibri"/>
              </a:rPr>
              <a:t>analysis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Long term analysis up </a:t>
            </a:r>
            <a:r>
              <a:rPr sz="1200" dirty="0">
                <a:latin typeface="Calibri"/>
                <a:cs typeface="Calibri"/>
              </a:rPr>
              <a:t>to </a:t>
            </a:r>
            <a:r>
              <a:rPr sz="1200" spc="-5" dirty="0">
                <a:latin typeface="Calibri"/>
                <a:cs typeface="Calibri"/>
              </a:rPr>
              <a:t>and after </a:t>
            </a:r>
            <a:r>
              <a:rPr sz="1200" dirty="0">
                <a:latin typeface="Calibri"/>
                <a:cs typeface="Calibri"/>
              </a:rPr>
              <a:t>the </a:t>
            </a:r>
            <a:r>
              <a:rPr sz="1200" spc="-5" dirty="0">
                <a:latin typeface="Calibri"/>
                <a:cs typeface="Calibri"/>
              </a:rPr>
              <a:t>financial breakpoint when </a:t>
            </a:r>
            <a:r>
              <a:rPr sz="1200" dirty="0">
                <a:latin typeface="Calibri"/>
                <a:cs typeface="Calibri"/>
              </a:rPr>
              <a:t>the </a:t>
            </a:r>
            <a:r>
              <a:rPr sz="1200" spc="-5" dirty="0">
                <a:latin typeface="Calibri"/>
                <a:cs typeface="Calibri"/>
              </a:rPr>
              <a:t>product</a:t>
            </a:r>
            <a:r>
              <a:rPr sz="1200" spc="105" dirty="0">
                <a:latin typeface="Calibri"/>
                <a:cs typeface="Calibri"/>
              </a:rPr>
              <a:t> </a:t>
            </a:r>
            <a:r>
              <a:rPr sz="1200" spc="-5" dirty="0">
                <a:latin typeface="Calibri"/>
                <a:cs typeface="Calibri"/>
              </a:rPr>
              <a:t>will</a:t>
            </a:r>
            <a:endParaRPr sz="1200">
              <a:latin typeface="Calibri"/>
              <a:cs typeface="Calibri"/>
            </a:endParaRPr>
          </a:p>
        </p:txBody>
      </p:sp>
      <p:sp>
        <p:nvSpPr>
          <p:cNvPr id="5" name="object 5"/>
          <p:cNvSpPr txBox="1"/>
          <p:nvPr/>
        </p:nvSpPr>
        <p:spPr>
          <a:xfrm>
            <a:off x="888427" y="2249371"/>
            <a:ext cx="5629910" cy="897255"/>
          </a:xfrm>
          <a:prstGeom prst="rect">
            <a:avLst/>
          </a:prstGeom>
        </p:spPr>
        <p:txBody>
          <a:bodyPr vert="horz" wrap="square" lIns="0" tIns="79375" rIns="0" bIns="0" rtlCol="0">
            <a:spAutoFit/>
          </a:bodyPr>
          <a:lstStyle/>
          <a:p>
            <a:pPr marL="12700">
              <a:lnSpc>
                <a:spcPct val="100000"/>
              </a:lnSpc>
              <a:spcBef>
                <a:spcPts val="625"/>
              </a:spcBef>
            </a:pPr>
            <a:r>
              <a:rPr sz="1200" spc="-5" dirty="0">
                <a:latin typeface="Calibri"/>
                <a:cs typeface="Calibri"/>
              </a:rPr>
              <a:t>generate</a:t>
            </a:r>
            <a:r>
              <a:rPr sz="1200" spc="-10" dirty="0">
                <a:latin typeface="Calibri"/>
                <a:cs typeface="Calibri"/>
              </a:rPr>
              <a:t> </a:t>
            </a:r>
            <a:r>
              <a:rPr sz="1200" spc="-5" dirty="0">
                <a:latin typeface="Calibri"/>
                <a:cs typeface="Calibri"/>
              </a:rPr>
              <a:t>profit.</a:t>
            </a:r>
            <a:endParaRPr sz="1200">
              <a:latin typeface="Calibri"/>
              <a:cs typeface="Calibri"/>
            </a:endParaRPr>
          </a:p>
          <a:p>
            <a:pPr marL="12700" marR="5080">
              <a:lnSpc>
                <a:spcPct val="101699"/>
              </a:lnSpc>
              <a:spcBef>
                <a:spcPts val="505"/>
              </a:spcBef>
            </a:pPr>
            <a:r>
              <a:rPr sz="1200" spc="-5" dirty="0">
                <a:latin typeface="Calibri"/>
                <a:cs typeface="Calibri"/>
              </a:rPr>
              <a:t>Everything is made on estimations and worst case analysis should be included. </a:t>
            </a:r>
            <a:r>
              <a:rPr sz="1200" spc="-10" dirty="0">
                <a:latin typeface="Calibri"/>
                <a:cs typeface="Calibri"/>
              </a:rPr>
              <a:t>Also </a:t>
            </a:r>
            <a:r>
              <a:rPr sz="1200" spc="-5" dirty="0">
                <a:latin typeface="Calibri"/>
                <a:cs typeface="Calibri"/>
              </a:rPr>
              <a:t>a best  case analysis could </a:t>
            </a:r>
            <a:r>
              <a:rPr sz="1200" dirty="0">
                <a:latin typeface="Calibri"/>
                <a:cs typeface="Calibri"/>
              </a:rPr>
              <a:t>be </a:t>
            </a:r>
            <a:r>
              <a:rPr sz="1200" spc="-5" dirty="0">
                <a:latin typeface="Calibri"/>
                <a:cs typeface="Calibri"/>
              </a:rPr>
              <a:t>made and presented in the same format </a:t>
            </a:r>
            <a:r>
              <a:rPr sz="1200" dirty="0">
                <a:latin typeface="Calibri"/>
                <a:cs typeface="Calibri"/>
              </a:rPr>
              <a:t>to </a:t>
            </a:r>
            <a:r>
              <a:rPr sz="1200" spc="-5" dirty="0">
                <a:latin typeface="Calibri"/>
                <a:cs typeface="Calibri"/>
              </a:rPr>
              <a:t>give an easy overview </a:t>
            </a:r>
            <a:r>
              <a:rPr sz="1200" spc="-10" dirty="0">
                <a:latin typeface="Calibri"/>
                <a:cs typeface="Calibri"/>
              </a:rPr>
              <a:t>of  </a:t>
            </a:r>
            <a:r>
              <a:rPr sz="1200" dirty="0">
                <a:latin typeface="Calibri"/>
                <a:cs typeface="Calibri"/>
              </a:rPr>
              <a:t>the </a:t>
            </a:r>
            <a:r>
              <a:rPr sz="1200" spc="-5" dirty="0">
                <a:latin typeface="Calibri"/>
                <a:cs typeface="Calibri"/>
              </a:rPr>
              <a:t>risks (and</a:t>
            </a:r>
            <a:r>
              <a:rPr sz="1200" spc="-10" dirty="0">
                <a:latin typeface="Calibri"/>
                <a:cs typeface="Calibri"/>
              </a:rPr>
              <a:t> </a:t>
            </a:r>
            <a:r>
              <a:rPr sz="1200" spc="-5" dirty="0">
                <a:latin typeface="Calibri"/>
                <a:cs typeface="Calibri"/>
              </a:rPr>
              <a:t>opportunities).</a:t>
            </a:r>
            <a:endParaRPr sz="1200">
              <a:latin typeface="Calibri"/>
              <a:cs typeface="Calibri"/>
            </a:endParaRPr>
          </a:p>
        </p:txBody>
      </p:sp>
      <p:sp>
        <p:nvSpPr>
          <p:cNvPr id="6" name="object 6"/>
          <p:cNvSpPr txBox="1"/>
          <p:nvPr/>
        </p:nvSpPr>
        <p:spPr>
          <a:xfrm>
            <a:off x="888424" y="3252077"/>
            <a:ext cx="5635625" cy="1236345"/>
          </a:xfrm>
          <a:prstGeom prst="rect">
            <a:avLst/>
          </a:prstGeom>
        </p:spPr>
        <p:txBody>
          <a:bodyPr vert="horz" wrap="square" lIns="0" tIns="9525" rIns="0" bIns="0" rtlCol="0">
            <a:spAutoFit/>
          </a:bodyPr>
          <a:lstStyle/>
          <a:p>
            <a:pPr marL="12700" marR="5080">
              <a:lnSpc>
                <a:spcPct val="101699"/>
              </a:lnSpc>
              <a:spcBef>
                <a:spcPts val="75"/>
              </a:spcBef>
            </a:pPr>
            <a:r>
              <a:rPr sz="1200" spc="-5" dirty="0">
                <a:latin typeface="Calibri"/>
                <a:cs typeface="Calibri"/>
              </a:rPr>
              <a:t>Try </a:t>
            </a:r>
            <a:r>
              <a:rPr sz="1200" dirty="0">
                <a:latin typeface="Calibri"/>
                <a:cs typeface="Calibri"/>
              </a:rPr>
              <a:t>to </a:t>
            </a:r>
            <a:r>
              <a:rPr sz="1200" spc="-5" dirty="0">
                <a:latin typeface="Calibri"/>
                <a:cs typeface="Calibri"/>
              </a:rPr>
              <a:t>make a calculation on return </a:t>
            </a:r>
            <a:r>
              <a:rPr sz="1200" spc="-10" dirty="0">
                <a:latin typeface="Calibri"/>
                <a:cs typeface="Calibri"/>
              </a:rPr>
              <a:t>on </a:t>
            </a:r>
            <a:r>
              <a:rPr sz="1200" spc="-5" dirty="0">
                <a:latin typeface="Calibri"/>
                <a:cs typeface="Calibri"/>
              </a:rPr>
              <a:t>investments, which is very interesting for external  financing sources, especially if </a:t>
            </a:r>
            <a:r>
              <a:rPr sz="1200" dirty="0">
                <a:latin typeface="Calibri"/>
                <a:cs typeface="Calibri"/>
              </a:rPr>
              <a:t>the </a:t>
            </a:r>
            <a:r>
              <a:rPr sz="1200" spc="-5" dirty="0">
                <a:latin typeface="Calibri"/>
                <a:cs typeface="Calibri"/>
              </a:rPr>
              <a:t>plan </a:t>
            </a:r>
            <a:r>
              <a:rPr sz="1200" dirty="0">
                <a:latin typeface="Calibri"/>
                <a:cs typeface="Calibri"/>
              </a:rPr>
              <a:t>to be </a:t>
            </a:r>
            <a:r>
              <a:rPr sz="1200" spc="-5" dirty="0">
                <a:latin typeface="Calibri"/>
                <a:cs typeface="Calibri"/>
              </a:rPr>
              <a:t>highly involved in the </a:t>
            </a:r>
            <a:r>
              <a:rPr sz="1200" dirty="0">
                <a:latin typeface="Calibri"/>
                <a:cs typeface="Calibri"/>
              </a:rPr>
              <a:t>future </a:t>
            </a:r>
            <a:r>
              <a:rPr sz="1200" spc="-5" dirty="0">
                <a:latin typeface="Calibri"/>
                <a:cs typeface="Calibri"/>
              </a:rPr>
              <a:t>as owner or long  </a:t>
            </a:r>
            <a:r>
              <a:rPr sz="1200" dirty="0">
                <a:latin typeface="Calibri"/>
                <a:cs typeface="Calibri"/>
              </a:rPr>
              <a:t>term </a:t>
            </a:r>
            <a:r>
              <a:rPr sz="1200" spc="-5" dirty="0">
                <a:latin typeface="Calibri"/>
                <a:cs typeface="Calibri"/>
              </a:rPr>
              <a:t>financing source.</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650">
              <a:latin typeface="Calibri"/>
              <a:cs typeface="Calibri"/>
            </a:endParaRPr>
          </a:p>
          <a:p>
            <a:pPr marL="12700">
              <a:lnSpc>
                <a:spcPct val="100000"/>
              </a:lnSpc>
            </a:pPr>
            <a:r>
              <a:rPr sz="1400" b="1" spc="-5" dirty="0">
                <a:latin typeface="Calibri"/>
                <a:cs typeface="Calibri"/>
              </a:rPr>
              <a:t>10.3 </a:t>
            </a:r>
            <a:r>
              <a:rPr sz="1400" b="1" dirty="0">
                <a:latin typeface="Calibri"/>
                <a:cs typeface="Calibri"/>
              </a:rPr>
              <a:t>Further</a:t>
            </a:r>
            <a:r>
              <a:rPr sz="1400" b="1" spc="-25" dirty="0">
                <a:latin typeface="Calibri"/>
                <a:cs typeface="Calibri"/>
              </a:rPr>
              <a:t> </a:t>
            </a:r>
            <a:r>
              <a:rPr sz="1400" b="1" spc="-10" dirty="0">
                <a:latin typeface="Calibri"/>
                <a:cs typeface="Calibri"/>
              </a:rPr>
              <a:t>reading</a:t>
            </a:r>
            <a:endParaRPr sz="1400">
              <a:latin typeface="Calibri"/>
              <a:cs typeface="Calibri"/>
            </a:endParaRPr>
          </a:p>
        </p:txBody>
      </p:sp>
      <p:sp>
        <p:nvSpPr>
          <p:cNvPr id="7" name="object 7"/>
          <p:cNvSpPr txBox="1"/>
          <p:nvPr/>
        </p:nvSpPr>
        <p:spPr>
          <a:xfrm>
            <a:off x="888424" y="5327596"/>
            <a:ext cx="2556510" cy="52070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Invention </a:t>
            </a:r>
            <a:r>
              <a:rPr sz="1200" spc="-10" dirty="0">
                <a:latin typeface="Calibri"/>
                <a:cs typeface="Calibri"/>
              </a:rPr>
              <a:t>City </a:t>
            </a:r>
            <a:r>
              <a:rPr sz="1200" spc="-5" dirty="0">
                <a:latin typeface="Calibri"/>
                <a:cs typeface="Calibri"/>
              </a:rPr>
              <a:t>- how </a:t>
            </a:r>
            <a:r>
              <a:rPr sz="1200" dirty="0">
                <a:latin typeface="Calibri"/>
                <a:cs typeface="Calibri"/>
              </a:rPr>
              <a:t>to </a:t>
            </a:r>
            <a:r>
              <a:rPr sz="1200" spc="-5" dirty="0">
                <a:latin typeface="Calibri"/>
                <a:cs typeface="Calibri"/>
              </a:rPr>
              <a:t>sell an</a:t>
            </a:r>
            <a:r>
              <a:rPr sz="1200" spc="30" dirty="0">
                <a:latin typeface="Calibri"/>
                <a:cs typeface="Calibri"/>
              </a:rPr>
              <a:t> </a:t>
            </a:r>
            <a:r>
              <a:rPr sz="1200" spc="-5" dirty="0">
                <a:latin typeface="Calibri"/>
                <a:cs typeface="Calibri"/>
              </a:rPr>
              <a:t>invention?</a:t>
            </a:r>
            <a:endParaRPr sz="1200">
              <a:latin typeface="Calibri"/>
              <a:cs typeface="Calibri"/>
            </a:endParaRPr>
          </a:p>
          <a:p>
            <a:pPr marL="12700">
              <a:lnSpc>
                <a:spcPct val="100000"/>
              </a:lnSpc>
              <a:spcBef>
                <a:spcPts val="1020"/>
              </a:spcBef>
            </a:pPr>
            <a:r>
              <a:rPr sz="1200" u="sng" spc="-5" dirty="0">
                <a:solidFill>
                  <a:srgbClr val="0065FF"/>
                </a:solidFill>
                <a:uFill>
                  <a:solidFill>
                    <a:srgbClr val="0065FF"/>
                  </a:solidFill>
                </a:uFill>
                <a:latin typeface="Calibri"/>
                <a:cs typeface="Calibri"/>
                <a:hlinkClick r:id="rId2"/>
              </a:rPr>
              <a:t>http://www.inventioncity.com/</a:t>
            </a:r>
            <a:endParaRPr sz="1200">
              <a:latin typeface="Calibri"/>
              <a:cs typeface="Calibri"/>
            </a:endParaRPr>
          </a:p>
        </p:txBody>
      </p:sp>
      <p:sp>
        <p:nvSpPr>
          <p:cNvPr id="8" name="object 8"/>
          <p:cNvSpPr/>
          <p:nvPr/>
        </p:nvSpPr>
        <p:spPr>
          <a:xfrm>
            <a:off x="986843" y="1130208"/>
            <a:ext cx="438113" cy="4381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86843" y="4700650"/>
            <a:ext cx="438113" cy="43811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32" y="570066"/>
            <a:ext cx="5837555" cy="103759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2700">
              <a:lnSpc>
                <a:spcPct val="100000"/>
              </a:lnSpc>
            </a:pPr>
            <a:r>
              <a:rPr sz="1600" b="1" spc="-10" dirty="0">
                <a:latin typeface="Calibri"/>
                <a:cs typeface="Calibri"/>
              </a:rPr>
              <a:t>11 </a:t>
            </a:r>
            <a:r>
              <a:rPr sz="1600" b="1" spc="-5" dirty="0">
                <a:latin typeface="Calibri"/>
                <a:cs typeface="Calibri"/>
              </a:rPr>
              <a:t>INTELLECTUAL PROPERTY</a:t>
            </a:r>
            <a:r>
              <a:rPr sz="1600" b="1" spc="35" dirty="0">
                <a:latin typeface="Calibri"/>
                <a:cs typeface="Calibri"/>
              </a:rPr>
              <a:t> </a:t>
            </a:r>
            <a:r>
              <a:rPr sz="1600" b="1" spc="-5" dirty="0">
                <a:latin typeface="Calibri"/>
                <a:cs typeface="Calibri"/>
              </a:rPr>
              <a:t>RIGHTS</a:t>
            </a:r>
            <a:endParaRPr sz="1600">
              <a:latin typeface="Calibri"/>
              <a:cs typeface="Calibri"/>
            </a:endParaRPr>
          </a:p>
          <a:p>
            <a:pPr marL="12700">
              <a:lnSpc>
                <a:spcPct val="100000"/>
              </a:lnSpc>
              <a:spcBef>
                <a:spcPts val="1045"/>
              </a:spcBef>
            </a:pPr>
            <a:r>
              <a:rPr sz="1200" i="1" spc="-5" dirty="0">
                <a:latin typeface="Calibri"/>
                <a:cs typeface="Calibri"/>
              </a:rPr>
              <a:t>Arne Kullbjer, Borut Likar, Aleksander Tonkov, Velizar</a:t>
            </a:r>
            <a:r>
              <a:rPr sz="1200" i="1" spc="65" dirty="0">
                <a:latin typeface="Calibri"/>
                <a:cs typeface="Calibri"/>
              </a:rPr>
              <a:t> </a:t>
            </a:r>
            <a:r>
              <a:rPr sz="1200" i="1" spc="-5" dirty="0">
                <a:latin typeface="Calibri"/>
                <a:cs typeface="Calibri"/>
              </a:rPr>
              <a:t>Petrov</a:t>
            </a:r>
            <a:endParaRPr sz="1200">
              <a:latin typeface="Calibri"/>
              <a:cs typeface="Calibri"/>
            </a:endParaRPr>
          </a:p>
        </p:txBody>
      </p:sp>
      <p:sp>
        <p:nvSpPr>
          <p:cNvPr id="3" name="object 3"/>
          <p:cNvSpPr/>
          <p:nvPr/>
        </p:nvSpPr>
        <p:spPr>
          <a:xfrm>
            <a:off x="999034" y="2686090"/>
            <a:ext cx="438113" cy="4381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16802" y="2112219"/>
            <a:ext cx="5842635" cy="784733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11.1 Intellectual </a:t>
            </a:r>
            <a:r>
              <a:rPr sz="1400" b="1" spc="-10" dirty="0">
                <a:latin typeface="Calibri"/>
                <a:cs typeface="Calibri"/>
              </a:rPr>
              <a:t>property</a:t>
            </a:r>
            <a:r>
              <a:rPr sz="1400" b="1" spc="-15" dirty="0">
                <a:latin typeface="Calibri"/>
                <a:cs typeface="Calibri"/>
              </a:rPr>
              <a:t> </a:t>
            </a:r>
            <a:r>
              <a:rPr sz="1400" b="1" spc="-5" dirty="0">
                <a:latin typeface="Calibri"/>
                <a:cs typeface="Calibri"/>
              </a:rPr>
              <a:t>rights</a:t>
            </a:r>
            <a:endParaRPr sz="1400" dirty="0">
              <a:latin typeface="Calibri"/>
              <a:cs typeface="Calibri"/>
            </a:endParaRPr>
          </a:p>
          <a:p>
            <a:pPr>
              <a:lnSpc>
                <a:spcPct val="100000"/>
              </a:lnSpc>
              <a:spcBef>
                <a:spcPts val="5"/>
              </a:spcBef>
            </a:pPr>
            <a:endParaRPr sz="1200" dirty="0">
              <a:latin typeface="Calibri"/>
              <a:cs typeface="Calibri"/>
            </a:endParaRPr>
          </a:p>
          <a:p>
            <a:pPr marL="901065" marR="83820">
              <a:lnSpc>
                <a:spcPct val="101800"/>
              </a:lnSpc>
            </a:pPr>
            <a:r>
              <a:rPr sz="1200" spc="-5" dirty="0">
                <a:latin typeface="Calibri"/>
                <a:cs typeface="Calibri"/>
              </a:rPr>
              <a:t>The World Intellectual Property Organization </a:t>
            </a:r>
            <a:r>
              <a:rPr sz="1200" spc="-10" dirty="0">
                <a:latin typeface="Calibri"/>
                <a:cs typeface="Calibri"/>
              </a:rPr>
              <a:t>(WIPO) </a:t>
            </a:r>
            <a:r>
              <a:rPr sz="1200" spc="-5" dirty="0">
                <a:latin typeface="Calibri"/>
                <a:cs typeface="Calibri"/>
              </a:rPr>
              <a:t>defines intellectual prop-  </a:t>
            </a:r>
            <a:r>
              <a:rPr sz="1200" dirty="0">
                <a:latin typeface="Calibri"/>
                <a:cs typeface="Calibri"/>
              </a:rPr>
              <a:t>erty </a:t>
            </a:r>
            <a:r>
              <a:rPr sz="1200" spc="-5" dirty="0">
                <a:latin typeface="Calibri"/>
                <a:cs typeface="Calibri"/>
              </a:rPr>
              <a:t>(IP) as “creations </a:t>
            </a:r>
            <a:r>
              <a:rPr sz="1200" spc="-10" dirty="0">
                <a:latin typeface="Calibri"/>
                <a:cs typeface="Calibri"/>
              </a:rPr>
              <a:t>of </a:t>
            </a:r>
            <a:r>
              <a:rPr sz="1200" dirty="0">
                <a:latin typeface="Calibri"/>
                <a:cs typeface="Calibri"/>
              </a:rPr>
              <a:t>the </a:t>
            </a:r>
            <a:r>
              <a:rPr sz="1200" spc="-5" dirty="0">
                <a:latin typeface="Calibri"/>
                <a:cs typeface="Calibri"/>
              </a:rPr>
              <a:t>mind: inventions, literary and artistic works, and  symbols, names, images, and designs </a:t>
            </a:r>
            <a:r>
              <a:rPr sz="1200" dirty="0">
                <a:latin typeface="Calibri"/>
                <a:cs typeface="Calibri"/>
              </a:rPr>
              <a:t>used </a:t>
            </a:r>
            <a:r>
              <a:rPr sz="1200" spc="-5" dirty="0">
                <a:latin typeface="Calibri"/>
                <a:cs typeface="Calibri"/>
              </a:rPr>
              <a:t>in commerce.” More specifically,  intellectual property refers </a:t>
            </a:r>
            <a:r>
              <a:rPr sz="1200" dirty="0">
                <a:latin typeface="Calibri"/>
                <a:cs typeface="Calibri"/>
              </a:rPr>
              <a:t>to </a:t>
            </a:r>
            <a:r>
              <a:rPr sz="1200" spc="-5" dirty="0">
                <a:latin typeface="Calibri"/>
                <a:cs typeface="Calibri"/>
              </a:rPr>
              <a:t>a broad collection </a:t>
            </a:r>
            <a:r>
              <a:rPr sz="1200" spc="-10" dirty="0">
                <a:latin typeface="Calibri"/>
                <a:cs typeface="Calibri"/>
              </a:rPr>
              <a:t>of </a:t>
            </a:r>
            <a:r>
              <a:rPr sz="1200" spc="-5" dirty="0">
                <a:latin typeface="Calibri"/>
                <a:cs typeface="Calibri"/>
              </a:rPr>
              <a:t>rights relating </a:t>
            </a:r>
            <a:r>
              <a:rPr sz="1200" dirty="0">
                <a:latin typeface="Calibri"/>
                <a:cs typeface="Calibri"/>
              </a:rPr>
              <a:t>to </a:t>
            </a:r>
            <a:r>
              <a:rPr sz="1200" spc="-10" dirty="0">
                <a:latin typeface="Calibri"/>
                <a:cs typeface="Calibri"/>
              </a:rPr>
              <a:t>such </a:t>
            </a:r>
            <a:r>
              <a:rPr sz="1200" spc="-5" dirty="0">
                <a:latin typeface="Calibri"/>
                <a:cs typeface="Calibri"/>
              </a:rPr>
              <a:t>mat-  </a:t>
            </a:r>
            <a:r>
              <a:rPr sz="1200" dirty="0">
                <a:latin typeface="Calibri"/>
                <a:cs typeface="Calibri"/>
              </a:rPr>
              <a:t>ters </a:t>
            </a:r>
            <a:r>
              <a:rPr sz="1200" spc="-5" dirty="0">
                <a:latin typeface="Calibri"/>
                <a:cs typeface="Calibri"/>
              </a:rPr>
              <a:t>as works of authorship, which are protected </a:t>
            </a:r>
            <a:r>
              <a:rPr sz="1200" dirty="0">
                <a:latin typeface="Calibri"/>
                <a:cs typeface="Calibri"/>
              </a:rPr>
              <a:t>under </a:t>
            </a:r>
            <a:r>
              <a:rPr sz="1200" spc="-5" dirty="0">
                <a:latin typeface="Calibri"/>
                <a:cs typeface="Calibri"/>
              </a:rPr>
              <a:t>copyright law; inven-  </a:t>
            </a:r>
            <a:r>
              <a:rPr sz="1200" dirty="0">
                <a:latin typeface="Calibri"/>
                <a:cs typeface="Calibri"/>
              </a:rPr>
              <a:t>tions, </a:t>
            </a:r>
            <a:r>
              <a:rPr sz="1200" spc="-5" dirty="0">
                <a:latin typeface="Calibri"/>
                <a:cs typeface="Calibri"/>
              </a:rPr>
              <a:t>which </a:t>
            </a:r>
            <a:r>
              <a:rPr sz="1200" spc="-10" dirty="0">
                <a:latin typeface="Calibri"/>
                <a:cs typeface="Calibri"/>
              </a:rPr>
              <a:t>are </a:t>
            </a:r>
            <a:r>
              <a:rPr sz="1200" spc="-5" dirty="0">
                <a:latin typeface="Calibri"/>
                <a:cs typeface="Calibri"/>
              </a:rPr>
              <a:t>protected under patent law; marks, which are protected </a:t>
            </a:r>
            <a:r>
              <a:rPr sz="1200" dirty="0">
                <a:latin typeface="Calibri"/>
                <a:cs typeface="Calibri"/>
              </a:rPr>
              <a:t>by  </a:t>
            </a:r>
            <a:r>
              <a:rPr sz="1200" spc="-5" dirty="0">
                <a:latin typeface="Calibri"/>
                <a:cs typeface="Calibri"/>
              </a:rPr>
              <a:t>trademark law; as well </a:t>
            </a:r>
            <a:r>
              <a:rPr sz="1200" spc="-10" dirty="0">
                <a:latin typeface="Calibri"/>
                <a:cs typeface="Calibri"/>
              </a:rPr>
              <a:t>as </a:t>
            </a:r>
            <a:r>
              <a:rPr sz="1200" spc="-5" dirty="0">
                <a:latin typeface="Calibri"/>
                <a:cs typeface="Calibri"/>
              </a:rPr>
              <a:t>trade secrets, </a:t>
            </a:r>
            <a:r>
              <a:rPr sz="1200" dirty="0">
                <a:latin typeface="Calibri"/>
                <a:cs typeface="Calibri"/>
              </a:rPr>
              <a:t>designs </a:t>
            </a:r>
            <a:r>
              <a:rPr sz="1200" spc="-5" dirty="0">
                <a:latin typeface="Calibri"/>
                <a:cs typeface="Calibri"/>
              </a:rPr>
              <a:t>and other related</a:t>
            </a:r>
            <a:r>
              <a:rPr sz="1200" spc="50" dirty="0">
                <a:latin typeface="Calibri"/>
                <a:cs typeface="Calibri"/>
              </a:rPr>
              <a:t> </a:t>
            </a:r>
            <a:r>
              <a:rPr sz="1200" dirty="0">
                <a:latin typeface="Calibri"/>
                <a:cs typeface="Calibri"/>
              </a:rPr>
              <a:t>rights.</a:t>
            </a:r>
          </a:p>
          <a:p>
            <a:pPr>
              <a:lnSpc>
                <a:spcPct val="100000"/>
              </a:lnSpc>
              <a:spcBef>
                <a:spcPts val="5"/>
              </a:spcBef>
            </a:pPr>
            <a:endParaRPr sz="1350" dirty="0">
              <a:latin typeface="Calibri"/>
              <a:cs typeface="Calibri"/>
            </a:endParaRPr>
          </a:p>
          <a:p>
            <a:pPr marL="12700" marR="13335">
              <a:lnSpc>
                <a:spcPct val="101800"/>
              </a:lnSpc>
              <a:spcBef>
                <a:spcPts val="5"/>
              </a:spcBef>
            </a:pPr>
            <a:r>
              <a:rPr sz="1200" spc="-5" dirty="0">
                <a:latin typeface="Calibri"/>
                <a:cs typeface="Calibri"/>
              </a:rPr>
              <a:t>It is important to note that these forms </a:t>
            </a:r>
            <a:r>
              <a:rPr sz="1200" spc="-10" dirty="0">
                <a:latin typeface="Calibri"/>
                <a:cs typeface="Calibri"/>
              </a:rPr>
              <a:t>of </a:t>
            </a:r>
            <a:r>
              <a:rPr sz="1200" spc="-5" dirty="0">
                <a:latin typeface="Calibri"/>
                <a:cs typeface="Calibri"/>
              </a:rPr>
              <a:t>intellectual property are very different and the  protections afforded under them serve different purposes. Intellectual property relates to </a:t>
            </a:r>
            <a:r>
              <a:rPr sz="1200" dirty="0">
                <a:latin typeface="Calibri"/>
                <a:cs typeface="Calibri"/>
              </a:rPr>
              <a:t>the  results </a:t>
            </a:r>
            <a:r>
              <a:rPr sz="1200" spc="-5" dirty="0">
                <a:latin typeface="Calibri"/>
                <a:cs typeface="Calibri"/>
              </a:rPr>
              <a:t>of created and RR work, </a:t>
            </a:r>
            <a:r>
              <a:rPr sz="1200" dirty="0">
                <a:latin typeface="Calibri"/>
                <a:cs typeface="Calibri"/>
              </a:rPr>
              <a:t>new </a:t>
            </a:r>
            <a:r>
              <a:rPr sz="1200" spc="-5" dirty="0">
                <a:latin typeface="Calibri"/>
                <a:cs typeface="Calibri"/>
              </a:rPr>
              <a:t>solutions, inventions, </a:t>
            </a:r>
            <a:r>
              <a:rPr sz="1200" dirty="0">
                <a:latin typeface="Calibri"/>
                <a:cs typeface="Calibri"/>
              </a:rPr>
              <a:t>new </a:t>
            </a:r>
            <a:r>
              <a:rPr sz="1200" spc="-5" dirty="0">
                <a:latin typeface="Calibri"/>
                <a:cs typeface="Calibri"/>
              </a:rPr>
              <a:t>technology or technological  development, software, </a:t>
            </a:r>
            <a:r>
              <a:rPr sz="1200" dirty="0">
                <a:latin typeface="Calibri"/>
                <a:cs typeface="Calibri"/>
              </a:rPr>
              <a:t>new </a:t>
            </a:r>
            <a:r>
              <a:rPr sz="1200" spc="-5" dirty="0">
                <a:latin typeface="Calibri"/>
                <a:cs typeface="Calibri"/>
              </a:rPr>
              <a:t>design </a:t>
            </a:r>
            <a:r>
              <a:rPr sz="1200" spc="-10" dirty="0">
                <a:latin typeface="Calibri"/>
                <a:cs typeface="Calibri"/>
              </a:rPr>
              <a:t>of </a:t>
            </a:r>
            <a:r>
              <a:rPr sz="1200" spc="-5" dirty="0">
                <a:latin typeface="Calibri"/>
                <a:cs typeface="Calibri"/>
              </a:rPr>
              <a:t>industrial and other products and others. A part of  aforementioned categories could be protected through copyright laws, patents, trademarks  and industrial design. </a:t>
            </a:r>
            <a:r>
              <a:rPr sz="1200" spc="-10" dirty="0">
                <a:latin typeface="Calibri"/>
                <a:cs typeface="Calibri"/>
              </a:rPr>
              <a:t>Any </a:t>
            </a:r>
            <a:r>
              <a:rPr sz="1200" spc="-5" dirty="0">
                <a:latin typeface="Calibri"/>
                <a:cs typeface="Calibri"/>
              </a:rPr>
              <a:t>know-how involved in the product could </a:t>
            </a:r>
            <a:r>
              <a:rPr sz="1200" spc="-10" dirty="0">
                <a:latin typeface="Calibri"/>
                <a:cs typeface="Calibri"/>
              </a:rPr>
              <a:t>of </a:t>
            </a:r>
            <a:r>
              <a:rPr sz="1200" spc="-5" dirty="0">
                <a:latin typeface="Calibri"/>
                <a:cs typeface="Calibri"/>
              </a:rPr>
              <a:t>course also </a:t>
            </a:r>
            <a:r>
              <a:rPr sz="1200" dirty="0">
                <a:latin typeface="Calibri"/>
                <a:cs typeface="Calibri"/>
              </a:rPr>
              <a:t>be </a:t>
            </a:r>
            <a:r>
              <a:rPr sz="1200" spc="-5" dirty="0">
                <a:latin typeface="Calibri"/>
                <a:cs typeface="Calibri"/>
              </a:rPr>
              <a:t>kept  secret within the company, through internal agreements, to</a:t>
            </a:r>
            <a:r>
              <a:rPr sz="1200" spc="70" dirty="0">
                <a:latin typeface="Calibri"/>
                <a:cs typeface="Calibri"/>
              </a:rPr>
              <a:t> </a:t>
            </a:r>
            <a:r>
              <a:rPr sz="1200" spc="-5" dirty="0">
                <a:latin typeface="Calibri"/>
                <a:cs typeface="Calibri"/>
              </a:rPr>
              <a:t>others.</a:t>
            </a:r>
            <a:endParaRPr sz="1200" dirty="0">
              <a:latin typeface="Calibri"/>
              <a:cs typeface="Calibri"/>
            </a:endParaRPr>
          </a:p>
          <a:p>
            <a:pPr marL="12700" marR="5080">
              <a:lnSpc>
                <a:spcPct val="101800"/>
              </a:lnSpc>
              <a:spcBef>
                <a:spcPts val="990"/>
              </a:spcBef>
            </a:pPr>
            <a:r>
              <a:rPr sz="1200" spc="-5" dirty="0">
                <a:latin typeface="Calibri"/>
                <a:cs typeface="Calibri"/>
              </a:rPr>
              <a:t>The needs </a:t>
            </a:r>
            <a:r>
              <a:rPr sz="1200" dirty="0">
                <a:latin typeface="Calibri"/>
                <a:cs typeface="Calibri"/>
              </a:rPr>
              <a:t>for </a:t>
            </a:r>
            <a:r>
              <a:rPr sz="1200" spc="-5" dirty="0">
                <a:latin typeface="Calibri"/>
                <a:cs typeface="Calibri"/>
              </a:rPr>
              <a:t>copyright and related laws have become more and more evident especially  through the opening </a:t>
            </a:r>
            <a:r>
              <a:rPr sz="1200" dirty="0">
                <a:latin typeface="Calibri"/>
                <a:cs typeface="Calibri"/>
              </a:rPr>
              <a:t>up </a:t>
            </a:r>
            <a:r>
              <a:rPr sz="1200" spc="-5" dirty="0">
                <a:latin typeface="Calibri"/>
                <a:cs typeface="Calibri"/>
              </a:rPr>
              <a:t>of </a:t>
            </a:r>
            <a:r>
              <a:rPr sz="1200" dirty="0">
                <a:latin typeface="Calibri"/>
                <a:cs typeface="Calibri"/>
              </a:rPr>
              <a:t>the </a:t>
            </a:r>
            <a:r>
              <a:rPr sz="1200" spc="-5" dirty="0">
                <a:latin typeface="Calibri"/>
                <a:cs typeface="Calibri"/>
              </a:rPr>
              <a:t>Information Society. </a:t>
            </a:r>
            <a:r>
              <a:rPr sz="1200" dirty="0">
                <a:latin typeface="Calibri"/>
                <a:cs typeface="Calibri"/>
              </a:rPr>
              <a:t>Music </a:t>
            </a:r>
            <a:r>
              <a:rPr sz="1200" spc="-5" dirty="0">
                <a:latin typeface="Calibri"/>
                <a:cs typeface="Calibri"/>
              </a:rPr>
              <a:t>and software </a:t>
            </a:r>
            <a:r>
              <a:rPr sz="1200" spc="-10" dirty="0">
                <a:latin typeface="Calibri"/>
                <a:cs typeface="Calibri"/>
              </a:rPr>
              <a:t>are </a:t>
            </a:r>
            <a:r>
              <a:rPr sz="1200" spc="-5" dirty="0">
                <a:latin typeface="Calibri"/>
                <a:cs typeface="Calibri"/>
              </a:rPr>
              <a:t>examples </a:t>
            </a:r>
            <a:r>
              <a:rPr sz="1200" spc="-10" dirty="0">
                <a:latin typeface="Calibri"/>
                <a:cs typeface="Calibri"/>
              </a:rPr>
              <a:t>on </a:t>
            </a:r>
            <a:r>
              <a:rPr sz="1200" spc="-5" dirty="0">
                <a:latin typeface="Calibri"/>
                <a:cs typeface="Calibri"/>
              </a:rPr>
              <a:t>this.  The intellectual property </a:t>
            </a:r>
            <a:r>
              <a:rPr sz="1200" dirty="0">
                <a:latin typeface="Calibri"/>
                <a:cs typeface="Calibri"/>
              </a:rPr>
              <a:t>rights </a:t>
            </a:r>
            <a:r>
              <a:rPr sz="1200" spc="-5" dirty="0">
                <a:latin typeface="Calibri"/>
                <a:cs typeface="Calibri"/>
              </a:rPr>
              <a:t>have changed over time but the </a:t>
            </a:r>
            <a:r>
              <a:rPr sz="1200" spc="-10" dirty="0">
                <a:latin typeface="Calibri"/>
                <a:cs typeface="Calibri"/>
              </a:rPr>
              <a:t>main </a:t>
            </a:r>
            <a:r>
              <a:rPr sz="1200" spc="-5" dirty="0">
                <a:latin typeface="Calibri"/>
                <a:cs typeface="Calibri"/>
              </a:rPr>
              <a:t>objectives have always  </a:t>
            </a:r>
            <a:r>
              <a:rPr sz="1200" dirty="0">
                <a:latin typeface="Calibri"/>
                <a:cs typeface="Calibri"/>
              </a:rPr>
              <a:t>been </a:t>
            </a:r>
            <a:r>
              <a:rPr sz="1200" spc="-5" dirty="0">
                <a:latin typeface="Calibri"/>
                <a:cs typeface="Calibri"/>
              </a:rPr>
              <a:t>the same </a:t>
            </a:r>
            <a:r>
              <a:rPr sz="1200" dirty="0">
                <a:latin typeface="Calibri"/>
                <a:cs typeface="Calibri"/>
              </a:rPr>
              <a:t>to </a:t>
            </a:r>
            <a:r>
              <a:rPr sz="1200" spc="-5" dirty="0">
                <a:latin typeface="Calibri"/>
                <a:cs typeface="Calibri"/>
              </a:rPr>
              <a:t>encourage the inventing of </a:t>
            </a:r>
            <a:r>
              <a:rPr sz="1200" dirty="0">
                <a:latin typeface="Calibri"/>
                <a:cs typeface="Calibri"/>
              </a:rPr>
              <a:t>new </a:t>
            </a:r>
            <a:r>
              <a:rPr sz="1200" spc="-5" dirty="0">
                <a:latin typeface="Calibri"/>
                <a:cs typeface="Calibri"/>
              </a:rPr>
              <a:t>products and services </a:t>
            </a:r>
            <a:r>
              <a:rPr sz="1200" dirty="0">
                <a:latin typeface="Calibri"/>
                <a:cs typeface="Calibri"/>
              </a:rPr>
              <a:t>to </a:t>
            </a:r>
            <a:r>
              <a:rPr sz="1200" spc="-5" dirty="0">
                <a:latin typeface="Calibri"/>
                <a:cs typeface="Calibri"/>
              </a:rPr>
              <a:t>the benefit </a:t>
            </a:r>
            <a:r>
              <a:rPr sz="1200" spc="-10" dirty="0">
                <a:latin typeface="Calibri"/>
                <a:cs typeface="Calibri"/>
              </a:rPr>
              <a:t>of </a:t>
            </a:r>
            <a:r>
              <a:rPr sz="1200" spc="-5" dirty="0">
                <a:latin typeface="Calibri"/>
                <a:cs typeface="Calibri"/>
              </a:rPr>
              <a:t>the  </a:t>
            </a:r>
            <a:r>
              <a:rPr sz="1200" dirty="0">
                <a:latin typeface="Calibri"/>
                <a:cs typeface="Calibri"/>
              </a:rPr>
              <a:t>end-users. </a:t>
            </a:r>
            <a:r>
              <a:rPr sz="1200" spc="-5" dirty="0">
                <a:latin typeface="Calibri"/>
                <a:cs typeface="Calibri"/>
              </a:rPr>
              <a:t>The word copyright is mainly </a:t>
            </a:r>
            <a:r>
              <a:rPr sz="1200" dirty="0">
                <a:latin typeface="Calibri"/>
                <a:cs typeface="Calibri"/>
              </a:rPr>
              <a:t>used </a:t>
            </a:r>
            <a:r>
              <a:rPr sz="1200" spc="-5" dirty="0">
                <a:latin typeface="Calibri"/>
                <a:cs typeface="Calibri"/>
              </a:rPr>
              <a:t>to protect the rights of writings or production  </a:t>
            </a:r>
            <a:r>
              <a:rPr sz="1200" dirty="0">
                <a:latin typeface="Calibri"/>
                <a:cs typeface="Calibri"/>
              </a:rPr>
              <a:t>by </a:t>
            </a:r>
            <a:r>
              <a:rPr sz="1200" spc="-5" dirty="0">
                <a:latin typeface="Calibri"/>
                <a:cs typeface="Calibri"/>
              </a:rPr>
              <a:t>an author but nowadays also includes the software development. Copyright only protects  </a:t>
            </a:r>
            <a:r>
              <a:rPr sz="1200" dirty="0">
                <a:latin typeface="Calibri"/>
                <a:cs typeface="Calibri"/>
              </a:rPr>
              <a:t>the </a:t>
            </a:r>
            <a:r>
              <a:rPr sz="1200" spc="-5" dirty="0">
                <a:latin typeface="Calibri"/>
                <a:cs typeface="Calibri"/>
              </a:rPr>
              <a:t>“expression” from </a:t>
            </a:r>
            <a:r>
              <a:rPr sz="1200" spc="-10" dirty="0">
                <a:latin typeface="Calibri"/>
                <a:cs typeface="Calibri"/>
              </a:rPr>
              <a:t>the </a:t>
            </a:r>
            <a:r>
              <a:rPr sz="1200" spc="-5" dirty="0">
                <a:latin typeface="Calibri"/>
                <a:cs typeface="Calibri"/>
              </a:rPr>
              <a:t>author and not the idea behind it. More and more products </a:t>
            </a:r>
            <a:r>
              <a:rPr sz="1200" dirty="0">
                <a:latin typeface="Calibri"/>
                <a:cs typeface="Calibri"/>
              </a:rPr>
              <a:t>even </a:t>
            </a:r>
            <a:r>
              <a:rPr sz="1200" spc="-10" dirty="0">
                <a:latin typeface="Calibri"/>
                <a:cs typeface="Calibri"/>
              </a:rPr>
              <a:t>in  </a:t>
            </a:r>
            <a:r>
              <a:rPr sz="1200" dirty="0">
                <a:latin typeface="Calibri"/>
                <a:cs typeface="Calibri"/>
              </a:rPr>
              <a:t>the </a:t>
            </a:r>
            <a:r>
              <a:rPr sz="1200" spc="-5" dirty="0">
                <a:latin typeface="Calibri"/>
                <a:cs typeface="Calibri"/>
              </a:rPr>
              <a:t>mechanical industry nowadays have software included directly to </a:t>
            </a:r>
            <a:r>
              <a:rPr sz="1200" dirty="0">
                <a:latin typeface="Calibri"/>
                <a:cs typeface="Calibri"/>
              </a:rPr>
              <a:t>the </a:t>
            </a:r>
            <a:r>
              <a:rPr sz="1200" spc="-5" dirty="0">
                <a:latin typeface="Calibri"/>
                <a:cs typeface="Calibri"/>
              </a:rPr>
              <a:t>product or </a:t>
            </a:r>
            <a:r>
              <a:rPr sz="1200" spc="-10" dirty="0">
                <a:latin typeface="Calibri"/>
                <a:cs typeface="Calibri"/>
              </a:rPr>
              <a:t>in </a:t>
            </a:r>
            <a:r>
              <a:rPr sz="1200" dirty="0">
                <a:latin typeface="Calibri"/>
                <a:cs typeface="Calibri"/>
              </a:rPr>
              <a:t>the  </a:t>
            </a:r>
            <a:r>
              <a:rPr sz="1200" spc="-5" dirty="0">
                <a:latin typeface="Calibri"/>
                <a:cs typeface="Calibri"/>
              </a:rPr>
              <a:t>production </a:t>
            </a:r>
            <a:r>
              <a:rPr sz="1200" spc="-10" dirty="0">
                <a:latin typeface="Calibri"/>
                <a:cs typeface="Calibri"/>
              </a:rPr>
              <a:t>of it </a:t>
            </a:r>
            <a:r>
              <a:rPr sz="1200" spc="-5" dirty="0">
                <a:latin typeface="Calibri"/>
                <a:cs typeface="Calibri"/>
              </a:rPr>
              <a:t>which might </a:t>
            </a:r>
            <a:r>
              <a:rPr sz="1200" dirty="0">
                <a:latin typeface="Calibri"/>
                <a:cs typeface="Calibri"/>
              </a:rPr>
              <a:t>be </a:t>
            </a:r>
            <a:r>
              <a:rPr sz="1200" spc="-5" dirty="0">
                <a:latin typeface="Calibri"/>
                <a:cs typeface="Calibri"/>
              </a:rPr>
              <a:t>interesting </a:t>
            </a:r>
            <a:r>
              <a:rPr sz="1200" dirty="0">
                <a:latin typeface="Calibri"/>
                <a:cs typeface="Calibri"/>
              </a:rPr>
              <a:t>for </a:t>
            </a:r>
            <a:r>
              <a:rPr sz="1200" spc="-5" dirty="0">
                <a:latin typeface="Calibri"/>
                <a:cs typeface="Calibri"/>
              </a:rPr>
              <a:t>the company to</a:t>
            </a:r>
            <a:r>
              <a:rPr sz="1200" spc="95" dirty="0">
                <a:latin typeface="Calibri"/>
                <a:cs typeface="Calibri"/>
              </a:rPr>
              <a:t> </a:t>
            </a:r>
            <a:r>
              <a:rPr sz="1200" spc="-5" dirty="0">
                <a:latin typeface="Calibri"/>
                <a:cs typeface="Calibri"/>
              </a:rPr>
              <a:t>protect.</a:t>
            </a:r>
            <a:endParaRPr sz="1200" dirty="0">
              <a:latin typeface="Calibri"/>
              <a:cs typeface="Calibri"/>
            </a:endParaRPr>
          </a:p>
          <a:p>
            <a:pPr marL="12700" marR="461645" algn="just">
              <a:lnSpc>
                <a:spcPct val="101699"/>
              </a:lnSpc>
              <a:spcBef>
                <a:spcPts val="994"/>
              </a:spcBef>
            </a:pPr>
            <a:r>
              <a:rPr sz="1200" spc="-5" dirty="0">
                <a:latin typeface="Calibri"/>
                <a:cs typeface="Calibri"/>
              </a:rPr>
              <a:t>Borders </a:t>
            </a:r>
            <a:r>
              <a:rPr sz="1200" dirty="0">
                <a:latin typeface="Calibri"/>
                <a:cs typeface="Calibri"/>
              </a:rPr>
              <a:t>for </a:t>
            </a:r>
            <a:r>
              <a:rPr sz="1200" spc="-5" dirty="0">
                <a:latin typeface="Calibri"/>
                <a:cs typeface="Calibri"/>
              </a:rPr>
              <a:t>marketing </a:t>
            </a:r>
            <a:r>
              <a:rPr sz="1200" spc="-10" dirty="0">
                <a:latin typeface="Calibri"/>
                <a:cs typeface="Calibri"/>
              </a:rPr>
              <a:t>of </a:t>
            </a:r>
            <a:r>
              <a:rPr sz="1200" spc="-5" dirty="0">
                <a:latin typeface="Calibri"/>
                <a:cs typeface="Calibri"/>
              </a:rPr>
              <a:t>goods and services </a:t>
            </a:r>
            <a:r>
              <a:rPr sz="1200" spc="-10" dirty="0">
                <a:latin typeface="Calibri"/>
                <a:cs typeface="Calibri"/>
              </a:rPr>
              <a:t>are </a:t>
            </a:r>
            <a:r>
              <a:rPr sz="1200" spc="-5" dirty="0">
                <a:latin typeface="Calibri"/>
                <a:cs typeface="Calibri"/>
              </a:rPr>
              <a:t>disappearing </a:t>
            </a:r>
            <a:r>
              <a:rPr sz="1200" spc="-10" dirty="0">
                <a:latin typeface="Calibri"/>
                <a:cs typeface="Calibri"/>
              </a:rPr>
              <a:t>in </a:t>
            </a:r>
            <a:r>
              <a:rPr sz="1200" spc="-5" dirty="0">
                <a:latin typeface="Calibri"/>
                <a:cs typeface="Calibri"/>
              </a:rPr>
              <a:t>a European and global  market. Copyright </a:t>
            </a:r>
            <a:r>
              <a:rPr sz="1200" dirty="0">
                <a:latin typeface="Calibri"/>
                <a:cs typeface="Calibri"/>
              </a:rPr>
              <a:t>based </a:t>
            </a:r>
            <a:r>
              <a:rPr sz="1200" spc="-5" dirty="0">
                <a:latin typeface="Calibri"/>
                <a:cs typeface="Calibri"/>
              </a:rPr>
              <a:t>services and goods should be and </a:t>
            </a:r>
            <a:r>
              <a:rPr sz="1200" spc="-10" dirty="0">
                <a:latin typeface="Calibri"/>
                <a:cs typeface="Calibri"/>
              </a:rPr>
              <a:t>are </a:t>
            </a:r>
            <a:r>
              <a:rPr sz="1200" spc="-5" dirty="0">
                <a:latin typeface="Calibri"/>
                <a:cs typeface="Calibri"/>
              </a:rPr>
              <a:t>available and marketed  especially within the European</a:t>
            </a:r>
            <a:r>
              <a:rPr sz="1200" spc="25" dirty="0">
                <a:latin typeface="Calibri"/>
                <a:cs typeface="Calibri"/>
              </a:rPr>
              <a:t> </a:t>
            </a:r>
            <a:r>
              <a:rPr sz="1200" spc="-5" dirty="0">
                <a:latin typeface="Calibri"/>
                <a:cs typeface="Calibri"/>
              </a:rPr>
              <a:t>Community.</a:t>
            </a:r>
            <a:endParaRPr sz="1200" dirty="0">
              <a:latin typeface="Calibri"/>
              <a:cs typeface="Calibri"/>
            </a:endParaRPr>
          </a:p>
          <a:p>
            <a:pPr marL="12700" marR="86360">
              <a:lnSpc>
                <a:spcPct val="101699"/>
              </a:lnSpc>
              <a:spcBef>
                <a:spcPts val="1010"/>
              </a:spcBef>
            </a:pPr>
            <a:r>
              <a:rPr sz="1200" spc="-5" dirty="0">
                <a:latin typeface="Calibri"/>
                <a:cs typeface="Calibri"/>
              </a:rPr>
              <a:t>Intellectual property rights (IPRs) give the owners of ideas, inventions, and creative  expression the right </a:t>
            </a:r>
            <a:r>
              <a:rPr sz="1200" dirty="0">
                <a:latin typeface="Calibri"/>
                <a:cs typeface="Calibri"/>
              </a:rPr>
              <a:t>to </a:t>
            </a:r>
            <a:r>
              <a:rPr sz="1200" spc="-5" dirty="0">
                <a:latin typeface="Calibri"/>
                <a:cs typeface="Calibri"/>
              </a:rPr>
              <a:t>exclude others from access </a:t>
            </a:r>
            <a:r>
              <a:rPr sz="1200" dirty="0">
                <a:latin typeface="Calibri"/>
                <a:cs typeface="Calibri"/>
              </a:rPr>
              <a:t>to </a:t>
            </a:r>
            <a:r>
              <a:rPr sz="1200" spc="-5" dirty="0">
                <a:latin typeface="Calibri"/>
                <a:cs typeface="Calibri"/>
              </a:rPr>
              <a:t>or use </a:t>
            </a:r>
            <a:r>
              <a:rPr sz="1200" spc="-10" dirty="0">
                <a:latin typeface="Calibri"/>
                <a:cs typeface="Calibri"/>
              </a:rPr>
              <a:t>of </a:t>
            </a:r>
            <a:r>
              <a:rPr sz="1200" spc="-5" dirty="0">
                <a:latin typeface="Calibri"/>
                <a:cs typeface="Calibri"/>
              </a:rPr>
              <a:t>their property for a certain  period </a:t>
            </a:r>
            <a:r>
              <a:rPr sz="1200" spc="-10" dirty="0">
                <a:latin typeface="Calibri"/>
                <a:cs typeface="Calibri"/>
              </a:rPr>
              <a:t>of </a:t>
            </a:r>
            <a:r>
              <a:rPr sz="1200" dirty="0">
                <a:latin typeface="Calibri"/>
                <a:cs typeface="Calibri"/>
              </a:rPr>
              <a:t>time. </a:t>
            </a:r>
            <a:r>
              <a:rPr sz="1200" spc="-5" dirty="0">
                <a:latin typeface="Calibri"/>
                <a:cs typeface="Calibri"/>
              </a:rPr>
              <a:t>International treaties and the </a:t>
            </a:r>
            <a:r>
              <a:rPr sz="1200" spc="-10" dirty="0">
                <a:latin typeface="Calibri"/>
                <a:cs typeface="Calibri"/>
              </a:rPr>
              <a:t>laws </a:t>
            </a:r>
            <a:r>
              <a:rPr sz="1200" spc="-5" dirty="0">
                <a:latin typeface="Calibri"/>
                <a:cs typeface="Calibri"/>
              </a:rPr>
              <a:t>of the various countries differ significantly  in terms </a:t>
            </a:r>
            <a:r>
              <a:rPr sz="1200" spc="-10" dirty="0">
                <a:latin typeface="Calibri"/>
                <a:cs typeface="Calibri"/>
              </a:rPr>
              <a:t>of </a:t>
            </a:r>
            <a:r>
              <a:rPr sz="1200" dirty="0">
                <a:latin typeface="Calibri"/>
                <a:cs typeface="Calibri"/>
              </a:rPr>
              <a:t>the </a:t>
            </a:r>
            <a:r>
              <a:rPr sz="1200" spc="-5" dirty="0">
                <a:latin typeface="Calibri"/>
                <a:cs typeface="Calibri"/>
              </a:rPr>
              <a:t>degree of protection and enforcement</a:t>
            </a:r>
            <a:r>
              <a:rPr sz="1200" spc="40" dirty="0">
                <a:latin typeface="Calibri"/>
                <a:cs typeface="Calibri"/>
              </a:rPr>
              <a:t> </a:t>
            </a:r>
            <a:r>
              <a:rPr sz="1200" spc="-5" dirty="0">
                <a:latin typeface="Calibri"/>
                <a:cs typeface="Calibri"/>
              </a:rPr>
              <a:t>available.</a:t>
            </a:r>
            <a:endParaRPr sz="1200" dirty="0">
              <a:latin typeface="Calibri"/>
              <a:cs typeface="Calibri"/>
            </a:endParaRPr>
          </a:p>
          <a:p>
            <a:pPr marL="12700" marR="43815">
              <a:lnSpc>
                <a:spcPct val="101899"/>
              </a:lnSpc>
              <a:spcBef>
                <a:spcPts val="990"/>
              </a:spcBef>
            </a:pPr>
            <a:r>
              <a:rPr sz="1200" spc="-5" dirty="0">
                <a:latin typeface="Calibri"/>
                <a:cs typeface="Calibri"/>
              </a:rPr>
              <a:t>The need </a:t>
            </a:r>
            <a:r>
              <a:rPr sz="1200" dirty="0">
                <a:latin typeface="Calibri"/>
                <a:cs typeface="Calibri"/>
              </a:rPr>
              <a:t>for </a:t>
            </a:r>
            <a:r>
              <a:rPr sz="1200" spc="-5" dirty="0">
                <a:latin typeface="Calibri"/>
                <a:cs typeface="Calibri"/>
              </a:rPr>
              <a:t>intellectual property rights and related laws is </a:t>
            </a:r>
            <a:r>
              <a:rPr sz="1200" dirty="0">
                <a:latin typeface="Calibri"/>
                <a:cs typeface="Calibri"/>
              </a:rPr>
              <a:t>to </a:t>
            </a:r>
            <a:r>
              <a:rPr sz="1200" spc="-5" dirty="0">
                <a:latin typeface="Calibri"/>
                <a:cs typeface="Calibri"/>
              </a:rPr>
              <a:t>protect innovative products  and services and also to secure companies and persons on the investment they have made </a:t>
            </a:r>
            <a:r>
              <a:rPr sz="1200" dirty="0">
                <a:latin typeface="Calibri"/>
                <a:cs typeface="Calibri"/>
              </a:rPr>
              <a:t>to  be </a:t>
            </a:r>
            <a:r>
              <a:rPr sz="1200" spc="-5" dirty="0">
                <a:latin typeface="Calibri"/>
                <a:cs typeface="Calibri"/>
              </a:rPr>
              <a:t>able </a:t>
            </a:r>
            <a:r>
              <a:rPr sz="1200" dirty="0">
                <a:latin typeface="Calibri"/>
                <a:cs typeface="Calibri"/>
              </a:rPr>
              <a:t>to </a:t>
            </a:r>
            <a:r>
              <a:rPr sz="1200" spc="-5" dirty="0">
                <a:latin typeface="Calibri"/>
                <a:cs typeface="Calibri"/>
              </a:rPr>
              <a:t>marketing and distributing them </a:t>
            </a:r>
            <a:r>
              <a:rPr sz="1200" dirty="0">
                <a:latin typeface="Calibri"/>
                <a:cs typeface="Calibri"/>
              </a:rPr>
              <a:t>to </a:t>
            </a:r>
            <a:r>
              <a:rPr sz="1200" spc="-5" dirty="0">
                <a:latin typeface="Calibri"/>
                <a:cs typeface="Calibri"/>
              </a:rPr>
              <a:t>end </a:t>
            </a:r>
            <a:r>
              <a:rPr sz="1200" dirty="0">
                <a:latin typeface="Calibri"/>
                <a:cs typeface="Calibri"/>
              </a:rPr>
              <a:t>users </a:t>
            </a:r>
            <a:r>
              <a:rPr sz="1200" spc="-5" dirty="0">
                <a:latin typeface="Calibri"/>
                <a:cs typeface="Calibri"/>
              </a:rPr>
              <a:t>not to </a:t>
            </a:r>
            <a:r>
              <a:rPr sz="1200" dirty="0">
                <a:latin typeface="Calibri"/>
                <a:cs typeface="Calibri"/>
              </a:rPr>
              <a:t>be </a:t>
            </a:r>
            <a:r>
              <a:rPr sz="1200" spc="-5" dirty="0">
                <a:latin typeface="Calibri"/>
                <a:cs typeface="Calibri"/>
              </a:rPr>
              <a:t>copied by others. The  intellectual property rights are becoming increasingly important as they often cover</a:t>
            </a:r>
            <a:r>
              <a:rPr sz="1200" spc="90" dirty="0">
                <a:latin typeface="Calibri"/>
                <a:cs typeface="Calibri"/>
              </a:rPr>
              <a:t> </a:t>
            </a:r>
            <a:r>
              <a:rPr sz="1200" dirty="0">
                <a:latin typeface="Calibri"/>
                <a:cs typeface="Calibri"/>
              </a:rPr>
              <a:t>huge</a:t>
            </a:r>
          </a:p>
          <a:p>
            <a:pPr>
              <a:lnSpc>
                <a:spcPct val="100000"/>
              </a:lnSpc>
              <a:spcBef>
                <a:spcPts val="50"/>
              </a:spcBef>
            </a:pPr>
            <a:endParaRPr sz="1400" dirty="0">
              <a:latin typeface="Calibri"/>
              <a:cs typeface="Calibri"/>
            </a:endParaRPr>
          </a:p>
          <a:p>
            <a:pPr marR="119380" algn="r">
              <a:lnSpc>
                <a:spcPct val="100000"/>
              </a:lnSpc>
              <a:spcBef>
                <a:spcPts val="5"/>
              </a:spcBef>
            </a:pPr>
            <a:r>
              <a:rPr sz="1000" b="1" spc="-5" dirty="0">
                <a:latin typeface="Calibri"/>
                <a:cs typeface="Calibri"/>
              </a:rPr>
              <a:t>139</a:t>
            </a:r>
            <a:endParaRPr sz="1000" dirty="0">
              <a:latin typeface="Calibri"/>
              <a:cs typeface="Calibri"/>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1798308"/>
            <a:ext cx="5859145" cy="8161020"/>
          </a:xfrm>
          <a:prstGeom prst="rect">
            <a:avLst/>
          </a:prstGeom>
        </p:spPr>
        <p:txBody>
          <a:bodyPr vert="horz" wrap="square" lIns="0" tIns="9525" rIns="0" bIns="0" rtlCol="0">
            <a:spAutoFit/>
          </a:bodyPr>
          <a:lstStyle/>
          <a:p>
            <a:pPr marL="12700" marR="5080" indent="653415" algn="just">
              <a:lnSpc>
                <a:spcPct val="101699"/>
              </a:lnSpc>
              <a:spcBef>
                <a:spcPts val="75"/>
              </a:spcBef>
            </a:pPr>
            <a:r>
              <a:rPr sz="1200" spc="-5" dirty="0">
                <a:latin typeface="Calibri"/>
                <a:cs typeface="Calibri"/>
              </a:rPr>
              <a:t>Innovation is both a necessary means and a desirable end </a:t>
            </a:r>
            <a:r>
              <a:rPr sz="1200" dirty="0">
                <a:latin typeface="Calibri"/>
                <a:cs typeface="Calibri"/>
              </a:rPr>
              <a:t>for </a:t>
            </a:r>
            <a:r>
              <a:rPr sz="1200" spc="-5" dirty="0">
                <a:latin typeface="Calibri"/>
                <a:cs typeface="Calibri"/>
              </a:rPr>
              <a:t>businesses in a fast  moving global economy. It is </a:t>
            </a:r>
            <a:r>
              <a:rPr sz="1200" dirty="0">
                <a:latin typeface="Calibri"/>
                <a:cs typeface="Calibri"/>
              </a:rPr>
              <a:t>about </a:t>
            </a:r>
            <a:r>
              <a:rPr sz="1200" spc="-5" dirty="0">
                <a:latin typeface="Calibri"/>
                <a:cs typeface="Calibri"/>
              </a:rPr>
              <a:t>managing a process </a:t>
            </a:r>
            <a:r>
              <a:rPr sz="1200" dirty="0">
                <a:latin typeface="Calibri"/>
                <a:cs typeface="Calibri"/>
              </a:rPr>
              <a:t>that </a:t>
            </a:r>
            <a:r>
              <a:rPr sz="1200" spc="-5" dirty="0">
                <a:latin typeface="Calibri"/>
                <a:cs typeface="Calibri"/>
              </a:rPr>
              <a:t>delivers </a:t>
            </a:r>
            <a:r>
              <a:rPr sz="1200" dirty="0">
                <a:latin typeface="Calibri"/>
                <a:cs typeface="Calibri"/>
              </a:rPr>
              <a:t>either new </a:t>
            </a:r>
            <a:r>
              <a:rPr sz="1200" spc="-5" dirty="0">
                <a:latin typeface="Calibri"/>
                <a:cs typeface="Calibri"/>
              </a:rPr>
              <a:t>products and  services </a:t>
            </a:r>
            <a:r>
              <a:rPr sz="1200" dirty="0">
                <a:latin typeface="Calibri"/>
                <a:cs typeface="Calibri"/>
              </a:rPr>
              <a:t>to the </a:t>
            </a:r>
            <a:r>
              <a:rPr sz="1200" spc="-5" dirty="0">
                <a:latin typeface="Calibri"/>
                <a:cs typeface="Calibri"/>
              </a:rPr>
              <a:t>customers, efficiently, effectively and faster than the competition, or about  enhancing the </a:t>
            </a:r>
            <a:r>
              <a:rPr sz="1200" dirty="0">
                <a:latin typeface="Calibri"/>
                <a:cs typeface="Calibri"/>
              </a:rPr>
              <a:t>delivery </a:t>
            </a:r>
            <a:r>
              <a:rPr sz="1200" spc="-5" dirty="0">
                <a:latin typeface="Calibri"/>
                <a:cs typeface="Calibri"/>
              </a:rPr>
              <a:t>of existing products and services </a:t>
            </a:r>
            <a:r>
              <a:rPr sz="1200" dirty="0">
                <a:latin typeface="Calibri"/>
                <a:cs typeface="Calibri"/>
              </a:rPr>
              <a:t>by </a:t>
            </a:r>
            <a:r>
              <a:rPr sz="1200" spc="-5" dirty="0">
                <a:latin typeface="Calibri"/>
                <a:cs typeface="Calibri"/>
              </a:rPr>
              <a:t>process improvement. Generally  innovation involves managing a complex mix of procedures in a context that often conditions  </a:t>
            </a:r>
            <a:r>
              <a:rPr sz="1200" dirty="0">
                <a:latin typeface="Calibri"/>
                <a:cs typeface="Calibri"/>
              </a:rPr>
              <a:t>the </a:t>
            </a:r>
            <a:r>
              <a:rPr sz="1200" spc="-5" dirty="0">
                <a:latin typeface="Calibri"/>
                <a:cs typeface="Calibri"/>
              </a:rPr>
              <a:t>way the end result </a:t>
            </a:r>
            <a:r>
              <a:rPr sz="1200" spc="-10" dirty="0">
                <a:latin typeface="Calibri"/>
                <a:cs typeface="Calibri"/>
              </a:rPr>
              <a:t>will </a:t>
            </a:r>
            <a:r>
              <a:rPr sz="1200" dirty="0">
                <a:latin typeface="Calibri"/>
                <a:cs typeface="Calibri"/>
              </a:rPr>
              <a:t>be</a:t>
            </a:r>
            <a:r>
              <a:rPr sz="1200" spc="35" dirty="0">
                <a:latin typeface="Calibri"/>
                <a:cs typeface="Calibri"/>
              </a:rPr>
              <a:t> </a:t>
            </a:r>
            <a:r>
              <a:rPr sz="1200" spc="-5" dirty="0">
                <a:latin typeface="Calibri"/>
                <a:cs typeface="Calibri"/>
              </a:rPr>
              <a:t>achieved.</a:t>
            </a:r>
            <a:endParaRPr sz="1200" dirty="0">
              <a:latin typeface="Calibri"/>
              <a:cs typeface="Calibri"/>
            </a:endParaRPr>
          </a:p>
          <a:p>
            <a:pPr marL="12700">
              <a:lnSpc>
                <a:spcPct val="100000"/>
              </a:lnSpc>
              <a:spcBef>
                <a:spcPts val="1030"/>
              </a:spcBef>
            </a:pPr>
            <a:r>
              <a:rPr sz="1200" spc="-5" dirty="0">
                <a:latin typeface="Calibri"/>
                <a:cs typeface="Calibri"/>
              </a:rPr>
              <a:t>Download:</a:t>
            </a:r>
            <a:endParaRPr sz="1200" dirty="0">
              <a:latin typeface="Calibri"/>
              <a:cs typeface="Calibri"/>
            </a:endParaRPr>
          </a:p>
          <a:p>
            <a:pPr marL="12700">
              <a:lnSpc>
                <a:spcPct val="100000"/>
              </a:lnSpc>
              <a:spcBef>
                <a:spcPts val="1019"/>
              </a:spcBef>
            </a:pPr>
            <a:r>
              <a:rPr sz="1200" u="sng" spc="-5" dirty="0">
                <a:solidFill>
                  <a:srgbClr val="0065FF"/>
                </a:solidFill>
                <a:uFill>
                  <a:solidFill>
                    <a:srgbClr val="0065FF"/>
                  </a:solidFill>
                </a:uFill>
                <a:latin typeface="Calibri"/>
                <a:cs typeface="Calibri"/>
              </a:rPr>
              <a:t>Statements about</a:t>
            </a:r>
            <a:r>
              <a:rPr sz="1200" u="sng" spc="10" dirty="0">
                <a:solidFill>
                  <a:srgbClr val="0065FF"/>
                </a:solidFill>
                <a:uFill>
                  <a:solidFill>
                    <a:srgbClr val="0065FF"/>
                  </a:solidFill>
                </a:uFill>
                <a:latin typeface="Calibri"/>
                <a:cs typeface="Calibri"/>
              </a:rPr>
              <a:t> </a:t>
            </a:r>
            <a:r>
              <a:rPr sz="1200" u="sng" spc="-5" dirty="0">
                <a:solidFill>
                  <a:srgbClr val="0065FF"/>
                </a:solidFill>
                <a:uFill>
                  <a:solidFill>
                    <a:srgbClr val="0065FF"/>
                  </a:solidFill>
                </a:uFill>
                <a:latin typeface="Calibri"/>
                <a:cs typeface="Calibri"/>
              </a:rPr>
              <a:t>innovation</a:t>
            </a:r>
            <a:endParaRPr sz="1200" dirty="0">
              <a:latin typeface="Calibri"/>
              <a:cs typeface="Calibri"/>
            </a:endParaRPr>
          </a:p>
          <a:p>
            <a:pPr>
              <a:lnSpc>
                <a:spcPct val="100000"/>
              </a:lnSpc>
            </a:pPr>
            <a:endParaRPr sz="1200" dirty="0">
              <a:latin typeface="Calibri"/>
              <a:cs typeface="Calibri"/>
            </a:endParaRPr>
          </a:p>
          <a:p>
            <a:pPr>
              <a:lnSpc>
                <a:spcPct val="100000"/>
              </a:lnSpc>
            </a:pPr>
            <a:endParaRPr sz="1200" dirty="0">
              <a:latin typeface="Calibri"/>
              <a:cs typeface="Calibri"/>
            </a:endParaRPr>
          </a:p>
          <a:p>
            <a:pPr>
              <a:lnSpc>
                <a:spcPct val="100000"/>
              </a:lnSpc>
              <a:spcBef>
                <a:spcPts val="30"/>
              </a:spcBef>
            </a:pPr>
            <a:endParaRPr sz="1000" dirty="0">
              <a:latin typeface="Calibri"/>
              <a:cs typeface="Calibri"/>
            </a:endParaRPr>
          </a:p>
          <a:p>
            <a:pPr marL="12700">
              <a:lnSpc>
                <a:spcPct val="100000"/>
              </a:lnSpc>
            </a:pPr>
            <a:r>
              <a:rPr sz="1400" b="1" spc="-5" dirty="0">
                <a:latin typeface="Calibri"/>
                <a:cs typeface="Calibri"/>
              </a:rPr>
              <a:t>1.3 Importance of</a:t>
            </a:r>
            <a:r>
              <a:rPr sz="1400" b="1" spc="-15" dirty="0">
                <a:latin typeface="Calibri"/>
                <a:cs typeface="Calibri"/>
              </a:rPr>
              <a:t> </a:t>
            </a:r>
            <a:r>
              <a:rPr sz="1400" b="1" spc="-10" dirty="0">
                <a:latin typeface="Calibri"/>
                <a:cs typeface="Calibri"/>
              </a:rPr>
              <a:t>innovation</a:t>
            </a:r>
            <a:endParaRPr sz="1400" dirty="0">
              <a:latin typeface="Calibri"/>
              <a:cs typeface="Calibri"/>
            </a:endParaRPr>
          </a:p>
          <a:p>
            <a:pPr marL="12700">
              <a:lnSpc>
                <a:spcPct val="100000"/>
              </a:lnSpc>
              <a:spcBef>
                <a:spcPts val="844"/>
              </a:spcBef>
            </a:pPr>
            <a:r>
              <a:rPr sz="1200" spc="-5" dirty="0">
                <a:latin typeface="Calibri"/>
                <a:cs typeface="Calibri"/>
              </a:rPr>
              <a:t>Innovation is important to organizations in the </a:t>
            </a:r>
            <a:r>
              <a:rPr sz="1200" dirty="0">
                <a:latin typeface="Calibri"/>
                <a:cs typeface="Calibri"/>
              </a:rPr>
              <a:t>forest </a:t>
            </a:r>
            <a:r>
              <a:rPr sz="1200" spc="-5" dirty="0">
                <a:latin typeface="Calibri"/>
                <a:cs typeface="Calibri"/>
              </a:rPr>
              <a:t>sector because</a:t>
            </a:r>
            <a:r>
              <a:rPr sz="1200" spc="30" dirty="0">
                <a:latin typeface="Calibri"/>
                <a:cs typeface="Calibri"/>
              </a:rPr>
              <a:t> </a:t>
            </a:r>
            <a:r>
              <a:rPr sz="1200" spc="-5" dirty="0">
                <a:latin typeface="Calibri"/>
                <a:cs typeface="Calibri"/>
              </a:rPr>
              <a:t>of:</a:t>
            </a:r>
            <a:endParaRPr sz="1200" dirty="0">
              <a:latin typeface="Calibri"/>
              <a:cs typeface="Calibri"/>
            </a:endParaRPr>
          </a:p>
          <a:p>
            <a:pPr marL="240665" indent="-228600">
              <a:lnSpc>
                <a:spcPct val="100000"/>
              </a:lnSpc>
              <a:spcBef>
                <a:spcPts val="580"/>
              </a:spcBef>
              <a:buFont typeface="Symbol"/>
              <a:buChar char=""/>
              <a:tabLst>
                <a:tab pos="240665" algn="l"/>
                <a:tab pos="241300" algn="l"/>
              </a:tabLst>
            </a:pPr>
            <a:r>
              <a:rPr sz="1200" spc="-5" dirty="0">
                <a:latin typeface="Calibri"/>
                <a:cs typeface="Calibri"/>
              </a:rPr>
              <a:t>Competitive pressures and the need </a:t>
            </a:r>
            <a:r>
              <a:rPr sz="1200" dirty="0">
                <a:latin typeface="Calibri"/>
                <a:cs typeface="Calibri"/>
              </a:rPr>
              <a:t>to</a:t>
            </a:r>
            <a:r>
              <a:rPr sz="1200" spc="15" dirty="0">
                <a:latin typeface="Calibri"/>
                <a:cs typeface="Calibri"/>
              </a:rPr>
              <a:t> </a:t>
            </a:r>
            <a:r>
              <a:rPr sz="1200" spc="-5" dirty="0">
                <a:latin typeface="Calibri"/>
                <a:cs typeface="Calibri"/>
              </a:rPr>
              <a:t>survive</a:t>
            </a:r>
            <a:endParaRPr sz="1200" dirty="0">
              <a:latin typeface="Calibri"/>
              <a:cs typeface="Calibri"/>
            </a:endParaRPr>
          </a:p>
          <a:p>
            <a:pPr marL="12700" marR="5715" indent="-635">
              <a:lnSpc>
                <a:spcPct val="102499"/>
              </a:lnSpc>
              <a:spcBef>
                <a:spcPts val="45"/>
              </a:spcBef>
              <a:buFont typeface="Symbol"/>
              <a:buChar char=""/>
              <a:tabLst>
                <a:tab pos="240665" algn="l"/>
                <a:tab pos="241300" algn="l"/>
              </a:tabLst>
            </a:pPr>
            <a:r>
              <a:rPr sz="1200" spc="-5" dirty="0">
                <a:latin typeface="Calibri"/>
                <a:cs typeface="Calibri"/>
              </a:rPr>
              <a:t>The management of a firm or enterprise. Managers have </a:t>
            </a:r>
            <a:r>
              <a:rPr sz="1200" dirty="0">
                <a:latin typeface="Calibri"/>
                <a:cs typeface="Calibri"/>
              </a:rPr>
              <a:t>to </a:t>
            </a:r>
            <a:r>
              <a:rPr sz="1200" spc="-5" dirty="0">
                <a:latin typeface="Calibri"/>
                <a:cs typeface="Calibri"/>
              </a:rPr>
              <a:t>implement change, </a:t>
            </a:r>
            <a:r>
              <a:rPr sz="1200" dirty="0">
                <a:latin typeface="Calibri"/>
                <a:cs typeface="Calibri"/>
              </a:rPr>
              <a:t>new  </a:t>
            </a:r>
            <a:r>
              <a:rPr sz="1200" spc="-5" dirty="0">
                <a:latin typeface="Calibri"/>
                <a:cs typeface="Calibri"/>
              </a:rPr>
              <a:t>processes and improvement in</a:t>
            </a:r>
            <a:r>
              <a:rPr sz="1200" spc="20" dirty="0">
                <a:latin typeface="Calibri"/>
                <a:cs typeface="Calibri"/>
              </a:rPr>
              <a:t> </a:t>
            </a:r>
            <a:r>
              <a:rPr sz="1200" spc="-5" dirty="0">
                <a:latin typeface="Calibri"/>
                <a:cs typeface="Calibri"/>
              </a:rPr>
              <a:t>systems.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The impact of innovation on organizational</a:t>
            </a:r>
            <a:r>
              <a:rPr sz="1200" spc="10" dirty="0">
                <a:latin typeface="Calibri"/>
                <a:cs typeface="Calibri"/>
              </a:rPr>
              <a:t> </a:t>
            </a:r>
            <a:r>
              <a:rPr sz="1200" spc="-5" dirty="0">
                <a:latin typeface="Calibri"/>
                <a:cs typeface="Calibri"/>
              </a:rPr>
              <a:t>life.</a:t>
            </a:r>
            <a:endParaRPr sz="1200" dirty="0">
              <a:latin typeface="Calibri"/>
              <a:cs typeface="Calibri"/>
            </a:endParaRPr>
          </a:p>
          <a:p>
            <a:pPr>
              <a:lnSpc>
                <a:spcPct val="100000"/>
              </a:lnSpc>
              <a:spcBef>
                <a:spcPts val="40"/>
              </a:spcBef>
            </a:pPr>
            <a:endParaRPr sz="1600" dirty="0">
              <a:latin typeface="Calibri"/>
              <a:cs typeface="Calibri"/>
            </a:endParaRPr>
          </a:p>
          <a:p>
            <a:pPr marL="12700">
              <a:lnSpc>
                <a:spcPct val="100000"/>
              </a:lnSpc>
            </a:pPr>
            <a:r>
              <a:rPr sz="1200" b="1" spc="-5" dirty="0">
                <a:latin typeface="Calibri"/>
                <a:cs typeface="Calibri"/>
              </a:rPr>
              <a:t>Competitive pressure </a:t>
            </a:r>
            <a:r>
              <a:rPr sz="1200" b="1" spc="-10" dirty="0">
                <a:latin typeface="Calibri"/>
                <a:cs typeface="Calibri"/>
              </a:rPr>
              <a:t>and </a:t>
            </a:r>
            <a:r>
              <a:rPr sz="1200" b="1" dirty="0">
                <a:latin typeface="Calibri"/>
                <a:cs typeface="Calibri"/>
              </a:rPr>
              <a:t>the </a:t>
            </a:r>
            <a:r>
              <a:rPr sz="1200" b="1" spc="-5" dirty="0">
                <a:latin typeface="Calibri"/>
                <a:cs typeface="Calibri"/>
              </a:rPr>
              <a:t>need </a:t>
            </a:r>
            <a:r>
              <a:rPr sz="1200" b="1" dirty="0">
                <a:latin typeface="Calibri"/>
                <a:cs typeface="Calibri"/>
              </a:rPr>
              <a:t>to</a:t>
            </a:r>
            <a:r>
              <a:rPr sz="1200" b="1" spc="20" dirty="0">
                <a:latin typeface="Calibri"/>
                <a:cs typeface="Calibri"/>
              </a:rPr>
              <a:t> </a:t>
            </a:r>
            <a:r>
              <a:rPr sz="1200" b="1" spc="-5" dirty="0">
                <a:latin typeface="Calibri"/>
                <a:cs typeface="Calibri"/>
              </a:rPr>
              <a:t>survive</a:t>
            </a:r>
            <a:endParaRPr sz="1200" dirty="0">
              <a:latin typeface="Calibri"/>
              <a:cs typeface="Calibri"/>
            </a:endParaRPr>
          </a:p>
          <a:p>
            <a:pPr marL="12700" marR="8890" algn="just">
              <a:lnSpc>
                <a:spcPct val="101699"/>
              </a:lnSpc>
              <a:spcBef>
                <a:spcPts val="1005"/>
              </a:spcBef>
            </a:pPr>
            <a:r>
              <a:rPr sz="1200" spc="-5" dirty="0">
                <a:latin typeface="Calibri"/>
                <a:cs typeface="Calibri"/>
              </a:rPr>
              <a:t>Gary Hamel (1998), </a:t>
            </a:r>
            <a:r>
              <a:rPr sz="1200" dirty="0">
                <a:latin typeface="Calibri"/>
                <a:cs typeface="Calibri"/>
              </a:rPr>
              <a:t>writing </a:t>
            </a:r>
            <a:r>
              <a:rPr sz="1200" spc="-5" dirty="0">
                <a:latin typeface="Calibri"/>
                <a:cs typeface="Calibri"/>
              </a:rPr>
              <a:t>in the Sloan Management Review, suggests that </a:t>
            </a:r>
            <a:r>
              <a:rPr sz="1200" i="1" spc="-5" dirty="0">
                <a:latin typeface="Calibri"/>
                <a:cs typeface="Calibri"/>
              </a:rPr>
              <a:t>only those  companies that </a:t>
            </a:r>
            <a:r>
              <a:rPr sz="1200" i="1" spc="-10" dirty="0">
                <a:latin typeface="Calibri"/>
                <a:cs typeface="Calibri"/>
              </a:rPr>
              <a:t>are </a:t>
            </a:r>
            <a:r>
              <a:rPr sz="1200" i="1" spc="-5" dirty="0">
                <a:latin typeface="Calibri"/>
                <a:cs typeface="Calibri"/>
              </a:rPr>
              <a:t>capable of recreating </a:t>
            </a:r>
            <a:r>
              <a:rPr sz="1200" i="1" dirty="0">
                <a:latin typeface="Calibri"/>
                <a:cs typeface="Calibri"/>
              </a:rPr>
              <a:t>themselves </a:t>
            </a:r>
            <a:r>
              <a:rPr sz="1200" i="1" spc="-10" dirty="0">
                <a:latin typeface="Calibri"/>
                <a:cs typeface="Calibri"/>
              </a:rPr>
              <a:t>and </a:t>
            </a:r>
            <a:r>
              <a:rPr sz="1200" i="1" spc="-5" dirty="0">
                <a:latin typeface="Calibri"/>
                <a:cs typeface="Calibri"/>
              </a:rPr>
              <a:t>their industries in a profound way  will be around a decade hence</a:t>
            </a:r>
            <a:r>
              <a:rPr sz="1200" spc="-5" dirty="0">
                <a:latin typeface="Calibri"/>
                <a:cs typeface="Calibri"/>
              </a:rPr>
              <a:t>. The warning is simple, innovate or</a:t>
            </a:r>
            <a:r>
              <a:rPr sz="1200" spc="114" dirty="0">
                <a:latin typeface="Calibri"/>
                <a:cs typeface="Calibri"/>
              </a:rPr>
              <a:t> </a:t>
            </a:r>
            <a:r>
              <a:rPr sz="1200" spc="-5" dirty="0">
                <a:latin typeface="Calibri"/>
                <a:cs typeface="Calibri"/>
              </a:rPr>
              <a:t>perish!</a:t>
            </a:r>
            <a:endParaRPr sz="1200" dirty="0">
              <a:latin typeface="Calibri"/>
              <a:cs typeface="Calibri"/>
            </a:endParaRPr>
          </a:p>
          <a:p>
            <a:pPr marL="12700" marR="6350" algn="just">
              <a:lnSpc>
                <a:spcPct val="101699"/>
              </a:lnSpc>
              <a:spcBef>
                <a:spcPts val="994"/>
              </a:spcBef>
            </a:pPr>
            <a:r>
              <a:rPr sz="1200" spc="-5" dirty="0">
                <a:latin typeface="Calibri"/>
                <a:cs typeface="Calibri"/>
              </a:rPr>
              <a:t>Research in the </a:t>
            </a:r>
            <a:r>
              <a:rPr sz="1200" dirty="0">
                <a:latin typeface="Calibri"/>
                <a:cs typeface="Calibri"/>
              </a:rPr>
              <a:t>fields </a:t>
            </a:r>
            <a:r>
              <a:rPr sz="1200" spc="-5" dirty="0">
                <a:latin typeface="Calibri"/>
                <a:cs typeface="Calibri"/>
              </a:rPr>
              <a:t>of organisational management and marketing suggests that companies  and organizations that use the innovation process </a:t>
            </a:r>
            <a:r>
              <a:rPr sz="1200" dirty="0">
                <a:latin typeface="Calibri"/>
                <a:cs typeface="Calibri"/>
              </a:rPr>
              <a:t>to </a:t>
            </a:r>
            <a:r>
              <a:rPr sz="1200" spc="-5" dirty="0">
                <a:latin typeface="Calibri"/>
                <a:cs typeface="Calibri"/>
              </a:rPr>
              <a:t>differentiate their own products and  services from their competitors are twice as likely </a:t>
            </a:r>
            <a:r>
              <a:rPr sz="1200" dirty="0">
                <a:latin typeface="Calibri"/>
                <a:cs typeface="Calibri"/>
              </a:rPr>
              <a:t>to be </a:t>
            </a:r>
            <a:r>
              <a:rPr sz="1200" spc="-5" dirty="0">
                <a:latin typeface="Calibri"/>
                <a:cs typeface="Calibri"/>
              </a:rPr>
              <a:t>successful both strategically and  financially.</a:t>
            </a:r>
            <a:endParaRPr sz="1200" dirty="0">
              <a:latin typeface="Calibri"/>
              <a:cs typeface="Calibri"/>
            </a:endParaRPr>
          </a:p>
          <a:p>
            <a:pPr marL="12700" marR="5715" algn="just">
              <a:lnSpc>
                <a:spcPct val="101699"/>
              </a:lnSpc>
              <a:spcBef>
                <a:spcPts val="1010"/>
              </a:spcBef>
            </a:pPr>
            <a:r>
              <a:rPr sz="1200" spc="-5" dirty="0">
                <a:latin typeface="Calibri"/>
                <a:cs typeface="Calibri"/>
              </a:rPr>
              <a:t>Competitors often observe that innovative organisations represent a threat </a:t>
            </a:r>
            <a:r>
              <a:rPr sz="1200" dirty="0">
                <a:latin typeface="Calibri"/>
                <a:cs typeface="Calibri"/>
              </a:rPr>
              <a:t>to </a:t>
            </a:r>
            <a:r>
              <a:rPr sz="1200" spc="-5" dirty="0">
                <a:latin typeface="Calibri"/>
                <a:cs typeface="Calibri"/>
              </a:rPr>
              <a:t>them out of all  proportion </a:t>
            </a:r>
            <a:r>
              <a:rPr sz="1200" dirty="0">
                <a:latin typeface="Calibri"/>
                <a:cs typeface="Calibri"/>
              </a:rPr>
              <a:t>to </a:t>
            </a:r>
            <a:r>
              <a:rPr sz="1200" spc="-5" dirty="0">
                <a:latin typeface="Calibri"/>
                <a:cs typeface="Calibri"/>
              </a:rPr>
              <a:t>the size </a:t>
            </a:r>
            <a:r>
              <a:rPr sz="1200" spc="-10" dirty="0">
                <a:latin typeface="Calibri"/>
                <a:cs typeface="Calibri"/>
              </a:rPr>
              <a:t>or </a:t>
            </a:r>
            <a:r>
              <a:rPr sz="1200" spc="-5" dirty="0">
                <a:latin typeface="Calibri"/>
                <a:cs typeface="Calibri"/>
              </a:rPr>
              <a:t>financial performance of </a:t>
            </a:r>
            <a:r>
              <a:rPr sz="1200" dirty="0">
                <a:latin typeface="Calibri"/>
                <a:cs typeface="Calibri"/>
              </a:rPr>
              <a:t>the </a:t>
            </a:r>
            <a:r>
              <a:rPr sz="1200" spc="-5" dirty="0">
                <a:latin typeface="Calibri"/>
                <a:cs typeface="Calibri"/>
              </a:rPr>
              <a:t>innovative organization</a:t>
            </a:r>
            <a:r>
              <a:rPr sz="1200" spc="90" dirty="0">
                <a:latin typeface="Calibri"/>
                <a:cs typeface="Calibri"/>
              </a:rPr>
              <a:t> </a:t>
            </a:r>
            <a:r>
              <a:rPr sz="1200" spc="-5" dirty="0">
                <a:latin typeface="Calibri"/>
                <a:cs typeface="Calibri"/>
              </a:rPr>
              <a:t>concerned.</a:t>
            </a:r>
            <a:endParaRPr sz="1200" dirty="0">
              <a:latin typeface="Calibri"/>
              <a:cs typeface="Calibri"/>
            </a:endParaRPr>
          </a:p>
          <a:p>
            <a:pPr marL="12700">
              <a:lnSpc>
                <a:spcPct val="100000"/>
              </a:lnSpc>
              <a:spcBef>
                <a:spcPts val="1020"/>
              </a:spcBef>
            </a:pPr>
            <a:r>
              <a:rPr sz="1200" b="1" dirty="0">
                <a:latin typeface="Calibri"/>
                <a:cs typeface="Calibri"/>
              </a:rPr>
              <a:t>The </a:t>
            </a:r>
            <a:r>
              <a:rPr sz="1200" b="1" spc="-5" dirty="0">
                <a:latin typeface="Calibri"/>
                <a:cs typeface="Calibri"/>
              </a:rPr>
              <a:t>impact </a:t>
            </a:r>
            <a:r>
              <a:rPr sz="1200" b="1" dirty="0">
                <a:latin typeface="Calibri"/>
                <a:cs typeface="Calibri"/>
              </a:rPr>
              <a:t>of </a:t>
            </a:r>
            <a:r>
              <a:rPr sz="1200" b="1" spc="-5" dirty="0">
                <a:latin typeface="Calibri"/>
                <a:cs typeface="Calibri"/>
              </a:rPr>
              <a:t>innovation </a:t>
            </a:r>
            <a:r>
              <a:rPr sz="1200" b="1" dirty="0">
                <a:latin typeface="Calibri"/>
                <a:cs typeface="Calibri"/>
              </a:rPr>
              <a:t>on the</a:t>
            </a:r>
            <a:r>
              <a:rPr sz="1200" b="1" spc="-5" dirty="0">
                <a:latin typeface="Calibri"/>
                <a:cs typeface="Calibri"/>
              </a:rPr>
              <a:t> organisation</a:t>
            </a:r>
            <a:endParaRPr sz="1200" dirty="0">
              <a:latin typeface="Calibri"/>
              <a:cs typeface="Calibri"/>
            </a:endParaRPr>
          </a:p>
          <a:p>
            <a:pPr marL="12700" marR="5080" algn="just">
              <a:lnSpc>
                <a:spcPct val="101699"/>
              </a:lnSpc>
              <a:spcBef>
                <a:spcPts val="1005"/>
              </a:spcBef>
            </a:pPr>
            <a:r>
              <a:rPr sz="1200" spc="-5" dirty="0">
                <a:latin typeface="Calibri"/>
                <a:cs typeface="Calibri"/>
              </a:rPr>
              <a:t>As with most complex relationships, innovation is </a:t>
            </a:r>
            <a:r>
              <a:rPr sz="1200" dirty="0">
                <a:latin typeface="Calibri"/>
                <a:cs typeface="Calibri"/>
              </a:rPr>
              <a:t>more, </a:t>
            </a:r>
            <a:r>
              <a:rPr sz="1200" spc="-5" dirty="0">
                <a:latin typeface="Calibri"/>
                <a:cs typeface="Calibri"/>
              </a:rPr>
              <a:t>‘art than science’ and outcomes tend  </a:t>
            </a:r>
            <a:r>
              <a:rPr sz="1200" dirty="0">
                <a:latin typeface="Calibri"/>
                <a:cs typeface="Calibri"/>
              </a:rPr>
              <a:t>to be </a:t>
            </a:r>
            <a:r>
              <a:rPr sz="1200" spc="-5" dirty="0">
                <a:latin typeface="Calibri"/>
                <a:cs typeface="Calibri"/>
              </a:rPr>
              <a:t>both psychological and materialistic in nature. In any particular case, </a:t>
            </a:r>
            <a:r>
              <a:rPr sz="1200" dirty="0">
                <a:latin typeface="Calibri"/>
                <a:cs typeface="Calibri"/>
              </a:rPr>
              <a:t>the </a:t>
            </a:r>
            <a:r>
              <a:rPr sz="1200" spc="-5" dirty="0">
                <a:latin typeface="Calibri"/>
                <a:cs typeface="Calibri"/>
              </a:rPr>
              <a:t>‘outcomes mix’  varies according to the nature </a:t>
            </a:r>
            <a:r>
              <a:rPr sz="1200" spc="-10" dirty="0">
                <a:latin typeface="Calibri"/>
                <a:cs typeface="Calibri"/>
              </a:rPr>
              <a:t>of </a:t>
            </a:r>
            <a:r>
              <a:rPr sz="1200" spc="-5" dirty="0">
                <a:latin typeface="Calibri"/>
                <a:cs typeface="Calibri"/>
              </a:rPr>
              <a:t>the innovation and the organisation undertaking</a:t>
            </a:r>
            <a:r>
              <a:rPr sz="1200" spc="114" dirty="0">
                <a:latin typeface="Calibri"/>
                <a:cs typeface="Calibri"/>
              </a:rPr>
              <a:t> </a:t>
            </a:r>
            <a:r>
              <a:rPr sz="1200" spc="-5" dirty="0">
                <a:latin typeface="Calibri"/>
                <a:cs typeface="Calibri"/>
              </a:rPr>
              <a:t>it.</a:t>
            </a:r>
            <a:endParaRPr sz="1200" dirty="0">
              <a:latin typeface="Calibri"/>
              <a:cs typeface="Calibri"/>
            </a:endParaRPr>
          </a:p>
          <a:p>
            <a:pPr marL="12700">
              <a:lnSpc>
                <a:spcPct val="100000"/>
              </a:lnSpc>
              <a:spcBef>
                <a:spcPts val="1019"/>
              </a:spcBef>
            </a:pPr>
            <a:r>
              <a:rPr sz="1200" b="1" spc="-5" dirty="0">
                <a:latin typeface="Calibri"/>
                <a:cs typeface="Calibri"/>
              </a:rPr>
              <a:t>Outcomes </a:t>
            </a:r>
            <a:r>
              <a:rPr sz="1200" b="1" dirty="0">
                <a:latin typeface="Calibri"/>
                <a:cs typeface="Calibri"/>
              </a:rPr>
              <a:t>from the </a:t>
            </a:r>
            <a:r>
              <a:rPr sz="1200" b="1" spc="-5" dirty="0">
                <a:latin typeface="Calibri"/>
                <a:cs typeface="Calibri"/>
              </a:rPr>
              <a:t>innovation process</a:t>
            </a:r>
            <a:endParaRPr sz="1200" dirty="0">
              <a:latin typeface="Calibri"/>
              <a:cs typeface="Calibri"/>
            </a:endParaRPr>
          </a:p>
          <a:p>
            <a:pPr marL="12700">
              <a:lnSpc>
                <a:spcPct val="100000"/>
              </a:lnSpc>
              <a:spcBef>
                <a:spcPts val="1030"/>
              </a:spcBef>
            </a:pPr>
            <a:r>
              <a:rPr sz="1200" b="1" dirty="0">
                <a:latin typeface="Calibri"/>
                <a:cs typeface="Calibri"/>
              </a:rPr>
              <a:t>Tangible </a:t>
            </a:r>
            <a:r>
              <a:rPr sz="1200" b="1" spc="-5" dirty="0">
                <a:latin typeface="Calibri"/>
                <a:cs typeface="Calibri"/>
              </a:rPr>
              <a:t>outcomes </a:t>
            </a:r>
            <a:r>
              <a:rPr sz="1200" spc="-5" dirty="0">
                <a:latin typeface="Calibri"/>
                <a:cs typeface="Calibri"/>
              </a:rPr>
              <a:t>are outcomes which </a:t>
            </a:r>
            <a:r>
              <a:rPr sz="1200" spc="-10" dirty="0">
                <a:latin typeface="Calibri"/>
                <a:cs typeface="Calibri"/>
              </a:rPr>
              <a:t>are </a:t>
            </a:r>
            <a:r>
              <a:rPr sz="1200" spc="-5" dirty="0">
                <a:latin typeface="Calibri"/>
                <a:cs typeface="Calibri"/>
              </a:rPr>
              <a:t>observable and apparent. They</a:t>
            </a:r>
            <a:r>
              <a:rPr sz="1200" spc="95" dirty="0">
                <a:latin typeface="Calibri"/>
                <a:cs typeface="Calibri"/>
              </a:rPr>
              <a:t> </a:t>
            </a:r>
            <a:r>
              <a:rPr sz="1200" spc="-5" dirty="0">
                <a:latin typeface="Calibri"/>
                <a:cs typeface="Calibri"/>
              </a:rPr>
              <a:t>include:</a:t>
            </a:r>
            <a:endParaRPr sz="1200" dirty="0">
              <a:latin typeface="Calibri"/>
              <a:cs typeface="Calibri"/>
            </a:endParaRPr>
          </a:p>
          <a:p>
            <a:pPr>
              <a:lnSpc>
                <a:spcPct val="100000"/>
              </a:lnSpc>
            </a:pPr>
            <a:endParaRPr sz="1700" dirty="0">
              <a:latin typeface="Calibri"/>
              <a:cs typeface="Calibri"/>
            </a:endParaRPr>
          </a:p>
          <a:p>
            <a:pPr marL="181610">
              <a:lnSpc>
                <a:spcPct val="100000"/>
              </a:lnSpc>
            </a:pPr>
            <a:r>
              <a:rPr sz="1000" b="1" spc="-5" dirty="0">
                <a:latin typeface="Calibri"/>
                <a:cs typeface="Calibri"/>
              </a:rPr>
              <a:t>14</a:t>
            </a:r>
            <a:endParaRPr sz="1000" dirty="0">
              <a:latin typeface="Calibri"/>
              <a:cs typeface="Calibri"/>
            </a:endParaRPr>
          </a:p>
        </p:txBody>
      </p:sp>
      <p:sp>
        <p:nvSpPr>
          <p:cNvPr id="3" name="object 3"/>
          <p:cNvSpPr txBox="1"/>
          <p:nvPr/>
        </p:nvSpPr>
        <p:spPr>
          <a:xfrm>
            <a:off x="888424" y="570066"/>
            <a:ext cx="1731010" cy="6629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innovation.</a:t>
            </a:r>
            <a:endParaRPr sz="1200">
              <a:latin typeface="Calibri"/>
              <a:cs typeface="Calibri"/>
            </a:endParaRPr>
          </a:p>
        </p:txBody>
      </p:sp>
      <p:sp>
        <p:nvSpPr>
          <p:cNvPr id="4" name="object 4"/>
          <p:cNvSpPr/>
          <p:nvPr/>
        </p:nvSpPr>
        <p:spPr>
          <a:xfrm>
            <a:off x="986843" y="1442597"/>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6" y="5527228"/>
            <a:ext cx="5840095" cy="443230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Intellectual property rights have a growing economic importance and </a:t>
            </a:r>
            <a:r>
              <a:rPr sz="1200" spc="-10" dirty="0">
                <a:latin typeface="Calibri"/>
                <a:cs typeface="Calibri"/>
              </a:rPr>
              <a:t>will </a:t>
            </a:r>
            <a:r>
              <a:rPr sz="1200" spc="-5" dirty="0">
                <a:latin typeface="Calibri"/>
                <a:cs typeface="Calibri"/>
              </a:rPr>
              <a:t>in many  companies </a:t>
            </a:r>
            <a:r>
              <a:rPr sz="1200" dirty="0">
                <a:latin typeface="Calibri"/>
                <a:cs typeface="Calibri"/>
              </a:rPr>
              <a:t>be </a:t>
            </a:r>
            <a:r>
              <a:rPr sz="1200" spc="-5" dirty="0">
                <a:latin typeface="Calibri"/>
                <a:cs typeface="Calibri"/>
              </a:rPr>
              <a:t>the most valuable </a:t>
            </a:r>
            <a:r>
              <a:rPr sz="1200" dirty="0">
                <a:latin typeface="Calibri"/>
                <a:cs typeface="Calibri"/>
              </a:rPr>
              <a:t>asset. </a:t>
            </a:r>
            <a:r>
              <a:rPr sz="1200" spc="-5" dirty="0">
                <a:latin typeface="Calibri"/>
                <a:cs typeface="Calibri"/>
              </a:rPr>
              <a:t>Most important issues </a:t>
            </a:r>
            <a:r>
              <a:rPr sz="1200" spc="-10" dirty="0">
                <a:latin typeface="Calibri"/>
                <a:cs typeface="Calibri"/>
              </a:rPr>
              <a:t>of </a:t>
            </a:r>
            <a:r>
              <a:rPr sz="1200" dirty="0">
                <a:latin typeface="Calibri"/>
                <a:cs typeface="Calibri"/>
              </a:rPr>
              <a:t>the </a:t>
            </a:r>
            <a:r>
              <a:rPr sz="1200" spc="-5" dirty="0">
                <a:latin typeface="Calibri"/>
                <a:cs typeface="Calibri"/>
              </a:rPr>
              <a:t>intellectual property  </a:t>
            </a:r>
            <a:r>
              <a:rPr sz="1200" dirty="0">
                <a:latin typeface="Calibri"/>
                <a:cs typeface="Calibri"/>
              </a:rPr>
              <a:t>rights </a:t>
            </a:r>
            <a:r>
              <a:rPr sz="1200" spc="-5" dirty="0">
                <a:latin typeface="Calibri"/>
                <a:cs typeface="Calibri"/>
              </a:rPr>
              <a:t>seem </a:t>
            </a:r>
            <a:r>
              <a:rPr sz="1200" dirty="0">
                <a:latin typeface="Calibri"/>
                <a:cs typeface="Calibri"/>
              </a:rPr>
              <a:t>to be </a:t>
            </a:r>
            <a:r>
              <a:rPr sz="1200" spc="-5" dirty="0">
                <a:latin typeface="Calibri"/>
                <a:cs typeface="Calibri"/>
              </a:rPr>
              <a:t>patent and trademarks, especially within hi-tech production like electronics,  biotechnology and medicine production, but it becomes increasingly important </a:t>
            </a:r>
            <a:r>
              <a:rPr sz="1200" spc="-10" dirty="0">
                <a:latin typeface="Calibri"/>
                <a:cs typeface="Calibri"/>
              </a:rPr>
              <a:t>in </a:t>
            </a:r>
            <a:r>
              <a:rPr sz="1200" spc="-5" dirty="0">
                <a:latin typeface="Calibri"/>
                <a:cs typeface="Calibri"/>
              </a:rPr>
              <a:t>mechanical  industry.</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40"/>
              </a:spcBef>
            </a:pPr>
            <a:endParaRPr sz="1000">
              <a:latin typeface="Calibri"/>
              <a:cs typeface="Calibri"/>
            </a:endParaRPr>
          </a:p>
          <a:p>
            <a:pPr marL="12700">
              <a:lnSpc>
                <a:spcPct val="100000"/>
              </a:lnSpc>
            </a:pPr>
            <a:r>
              <a:rPr sz="1400" b="1" spc="-5" dirty="0">
                <a:latin typeface="Calibri"/>
                <a:cs typeface="Calibri"/>
              </a:rPr>
              <a:t>11.2</a:t>
            </a:r>
            <a:r>
              <a:rPr sz="1400" b="1" spc="-15" dirty="0">
                <a:latin typeface="Calibri"/>
                <a:cs typeface="Calibri"/>
              </a:rPr>
              <a:t> Patent</a:t>
            </a:r>
            <a:endParaRPr sz="1400">
              <a:latin typeface="Calibri"/>
              <a:cs typeface="Calibri"/>
            </a:endParaRPr>
          </a:p>
          <a:p>
            <a:pPr marL="12700" marR="189230">
              <a:lnSpc>
                <a:spcPct val="101699"/>
              </a:lnSpc>
              <a:spcBef>
                <a:spcPts val="810"/>
              </a:spcBef>
            </a:pPr>
            <a:r>
              <a:rPr sz="1200" spc="-5" dirty="0">
                <a:latin typeface="Calibri"/>
                <a:cs typeface="Calibri"/>
              </a:rPr>
              <a:t>A patent is an exclusive right granted </a:t>
            </a:r>
            <a:r>
              <a:rPr sz="1200" dirty="0">
                <a:latin typeface="Calibri"/>
                <a:cs typeface="Calibri"/>
              </a:rPr>
              <a:t>for </a:t>
            </a:r>
            <a:r>
              <a:rPr sz="1200" spc="-5" dirty="0">
                <a:latin typeface="Calibri"/>
                <a:cs typeface="Calibri"/>
              </a:rPr>
              <a:t>a product or a process that provides a new way of  </a:t>
            </a:r>
            <a:r>
              <a:rPr sz="1200" dirty="0">
                <a:latin typeface="Calibri"/>
                <a:cs typeface="Calibri"/>
              </a:rPr>
              <a:t>doing </a:t>
            </a:r>
            <a:r>
              <a:rPr sz="1200" spc="-5" dirty="0">
                <a:latin typeface="Calibri"/>
                <a:cs typeface="Calibri"/>
              </a:rPr>
              <a:t>something or offers a </a:t>
            </a:r>
            <a:r>
              <a:rPr sz="1200" dirty="0">
                <a:latin typeface="Calibri"/>
                <a:cs typeface="Calibri"/>
              </a:rPr>
              <a:t>new </a:t>
            </a:r>
            <a:r>
              <a:rPr sz="1200" spc="-5" dirty="0">
                <a:latin typeface="Calibri"/>
                <a:cs typeface="Calibri"/>
              </a:rPr>
              <a:t>technical solution to a</a:t>
            </a:r>
            <a:r>
              <a:rPr sz="1200" spc="35" dirty="0">
                <a:latin typeface="Calibri"/>
                <a:cs typeface="Calibri"/>
              </a:rPr>
              <a:t> </a:t>
            </a:r>
            <a:r>
              <a:rPr sz="1200" spc="-5" dirty="0">
                <a:latin typeface="Calibri"/>
                <a:cs typeface="Calibri"/>
              </a:rPr>
              <a:t>problem.</a:t>
            </a:r>
            <a:endParaRPr sz="1200">
              <a:latin typeface="Calibri"/>
              <a:cs typeface="Calibri"/>
            </a:endParaRPr>
          </a:p>
          <a:p>
            <a:pPr marL="12700" marR="49530">
              <a:lnSpc>
                <a:spcPct val="101800"/>
              </a:lnSpc>
              <a:spcBef>
                <a:spcPts val="994"/>
              </a:spcBef>
            </a:pPr>
            <a:r>
              <a:rPr sz="1200" spc="-5" dirty="0">
                <a:latin typeface="Calibri"/>
                <a:cs typeface="Calibri"/>
              </a:rPr>
              <a:t>A patent is regarded as a property right which can </a:t>
            </a:r>
            <a:r>
              <a:rPr sz="1200" dirty="0">
                <a:latin typeface="Calibri"/>
                <a:cs typeface="Calibri"/>
              </a:rPr>
              <a:t>be issued </a:t>
            </a:r>
            <a:r>
              <a:rPr sz="1200" spc="-5" dirty="0">
                <a:latin typeface="Calibri"/>
                <a:cs typeface="Calibri"/>
              </a:rPr>
              <a:t>nationally and/or </a:t>
            </a:r>
            <a:r>
              <a:rPr sz="1200" spc="-10" dirty="0">
                <a:latin typeface="Calibri"/>
                <a:cs typeface="Calibri"/>
              </a:rPr>
              <a:t>in </a:t>
            </a:r>
            <a:r>
              <a:rPr sz="1200" spc="-5" dirty="0">
                <a:latin typeface="Calibri"/>
                <a:cs typeface="Calibri"/>
              </a:rPr>
              <a:t>other  countries where </a:t>
            </a:r>
            <a:r>
              <a:rPr sz="1200" dirty="0">
                <a:latin typeface="Calibri"/>
                <a:cs typeface="Calibri"/>
              </a:rPr>
              <a:t>the </a:t>
            </a:r>
            <a:r>
              <a:rPr sz="1200" spc="-5" dirty="0">
                <a:latin typeface="Calibri"/>
                <a:cs typeface="Calibri"/>
              </a:rPr>
              <a:t>company wants to protect its solution. The patent gives the company  exclusive right to manufacture, </a:t>
            </a:r>
            <a:r>
              <a:rPr sz="1200" dirty="0">
                <a:latin typeface="Calibri"/>
                <a:cs typeface="Calibri"/>
              </a:rPr>
              <a:t>to </a:t>
            </a:r>
            <a:r>
              <a:rPr sz="1200" spc="-5" dirty="0">
                <a:latin typeface="Calibri"/>
                <a:cs typeface="Calibri"/>
              </a:rPr>
              <a:t>use and </a:t>
            </a:r>
            <a:r>
              <a:rPr sz="1200" dirty="0">
                <a:latin typeface="Calibri"/>
                <a:cs typeface="Calibri"/>
              </a:rPr>
              <a:t>to </a:t>
            </a:r>
            <a:r>
              <a:rPr sz="1200" spc="-5" dirty="0">
                <a:latin typeface="Calibri"/>
                <a:cs typeface="Calibri"/>
              </a:rPr>
              <a:t>sell </a:t>
            </a:r>
            <a:r>
              <a:rPr sz="1200" dirty="0">
                <a:latin typeface="Calibri"/>
                <a:cs typeface="Calibri"/>
              </a:rPr>
              <a:t>the </a:t>
            </a:r>
            <a:r>
              <a:rPr sz="1200" spc="-5" dirty="0">
                <a:latin typeface="Calibri"/>
                <a:cs typeface="Calibri"/>
              </a:rPr>
              <a:t>product within a limited time period (20  years; can vary from country </a:t>
            </a:r>
            <a:r>
              <a:rPr sz="1200" dirty="0">
                <a:latin typeface="Calibri"/>
                <a:cs typeface="Calibri"/>
              </a:rPr>
              <a:t>to </a:t>
            </a:r>
            <a:r>
              <a:rPr sz="1200" spc="-5" dirty="0">
                <a:latin typeface="Calibri"/>
                <a:cs typeface="Calibri"/>
              </a:rPr>
              <a:t>country). As it is a property it could be </a:t>
            </a:r>
            <a:r>
              <a:rPr sz="1200" spc="-10" dirty="0">
                <a:latin typeface="Calibri"/>
                <a:cs typeface="Calibri"/>
              </a:rPr>
              <a:t>sold </a:t>
            </a:r>
            <a:r>
              <a:rPr sz="1200" spc="-5" dirty="0">
                <a:latin typeface="Calibri"/>
                <a:cs typeface="Calibri"/>
              </a:rPr>
              <a:t>or licensed </a:t>
            </a:r>
            <a:r>
              <a:rPr sz="1200" dirty="0">
                <a:latin typeface="Calibri"/>
                <a:cs typeface="Calibri"/>
              </a:rPr>
              <a:t>to  </a:t>
            </a:r>
            <a:r>
              <a:rPr sz="1200" spc="-5" dirty="0">
                <a:latin typeface="Calibri"/>
                <a:cs typeface="Calibri"/>
              </a:rPr>
              <a:t>others or </a:t>
            </a:r>
            <a:r>
              <a:rPr sz="1200" dirty="0">
                <a:latin typeface="Calibri"/>
                <a:cs typeface="Calibri"/>
              </a:rPr>
              <a:t>be </a:t>
            </a:r>
            <a:r>
              <a:rPr sz="1200" spc="-5" dirty="0">
                <a:latin typeface="Calibri"/>
                <a:cs typeface="Calibri"/>
              </a:rPr>
              <a:t>subject </a:t>
            </a:r>
            <a:r>
              <a:rPr sz="1200" dirty="0">
                <a:latin typeface="Calibri"/>
                <a:cs typeface="Calibri"/>
              </a:rPr>
              <a:t>to </a:t>
            </a:r>
            <a:r>
              <a:rPr sz="1200" spc="-5" dirty="0">
                <a:latin typeface="Calibri"/>
                <a:cs typeface="Calibri"/>
              </a:rPr>
              <a:t>contracts and/or other agreements. Once a patent is issued </a:t>
            </a:r>
            <a:r>
              <a:rPr sz="1200" spc="-10" dirty="0">
                <a:latin typeface="Calibri"/>
                <a:cs typeface="Calibri"/>
              </a:rPr>
              <a:t>it </a:t>
            </a:r>
            <a:r>
              <a:rPr sz="1200" spc="-5" dirty="0">
                <a:latin typeface="Calibri"/>
                <a:cs typeface="Calibri"/>
              </a:rPr>
              <a:t>is  possible </a:t>
            </a:r>
            <a:r>
              <a:rPr sz="1200" dirty="0">
                <a:latin typeface="Calibri"/>
                <a:cs typeface="Calibri"/>
              </a:rPr>
              <a:t>to </a:t>
            </a:r>
            <a:r>
              <a:rPr sz="1200" spc="-5" dirty="0">
                <a:latin typeface="Calibri"/>
                <a:cs typeface="Calibri"/>
              </a:rPr>
              <a:t>make profit </a:t>
            </a:r>
            <a:r>
              <a:rPr sz="1200" spc="-10" dirty="0">
                <a:latin typeface="Calibri"/>
                <a:cs typeface="Calibri"/>
              </a:rPr>
              <a:t>on </a:t>
            </a:r>
            <a:r>
              <a:rPr sz="1200" spc="-5" dirty="0">
                <a:latin typeface="Calibri"/>
                <a:cs typeface="Calibri"/>
              </a:rPr>
              <a:t>it especially for the person(s) who is </a:t>
            </a:r>
            <a:r>
              <a:rPr sz="1200" dirty="0">
                <a:latin typeface="Calibri"/>
                <a:cs typeface="Calibri"/>
              </a:rPr>
              <a:t>the </a:t>
            </a:r>
            <a:r>
              <a:rPr sz="1200" spc="-5" dirty="0">
                <a:latin typeface="Calibri"/>
                <a:cs typeface="Calibri"/>
              </a:rPr>
              <a:t>inventor. The patent </a:t>
            </a:r>
            <a:r>
              <a:rPr sz="1200" spc="-10" dirty="0">
                <a:latin typeface="Calibri"/>
                <a:cs typeface="Calibri"/>
              </a:rPr>
              <a:t>can  </a:t>
            </a:r>
            <a:r>
              <a:rPr sz="1200" spc="-5" dirty="0">
                <a:latin typeface="Calibri"/>
                <a:cs typeface="Calibri"/>
              </a:rPr>
              <a:t>not </a:t>
            </a:r>
            <a:r>
              <a:rPr sz="1200" dirty="0">
                <a:latin typeface="Calibri"/>
                <a:cs typeface="Calibri"/>
              </a:rPr>
              <a:t>be </a:t>
            </a:r>
            <a:r>
              <a:rPr sz="1200" spc="-5" dirty="0">
                <a:latin typeface="Calibri"/>
                <a:cs typeface="Calibri"/>
              </a:rPr>
              <a:t>global so it must </a:t>
            </a:r>
            <a:r>
              <a:rPr sz="1200" dirty="0">
                <a:latin typeface="Calibri"/>
                <a:cs typeface="Calibri"/>
              </a:rPr>
              <a:t>be </a:t>
            </a:r>
            <a:r>
              <a:rPr sz="1200" spc="-5" dirty="0">
                <a:latin typeface="Calibri"/>
                <a:cs typeface="Calibri"/>
              </a:rPr>
              <a:t>protected in the countries where </a:t>
            </a:r>
            <a:r>
              <a:rPr sz="1200" spc="-10" dirty="0">
                <a:latin typeface="Calibri"/>
                <a:cs typeface="Calibri"/>
              </a:rPr>
              <a:t>you </a:t>
            </a:r>
            <a:r>
              <a:rPr sz="1200" spc="-5" dirty="0">
                <a:latin typeface="Calibri"/>
                <a:cs typeface="Calibri"/>
              </a:rPr>
              <a:t>want to market and </a:t>
            </a:r>
            <a:r>
              <a:rPr sz="1200" dirty="0">
                <a:latin typeface="Calibri"/>
                <a:cs typeface="Calibri"/>
              </a:rPr>
              <a:t>to </a:t>
            </a:r>
            <a:r>
              <a:rPr sz="1200" spc="-5" dirty="0">
                <a:latin typeface="Calibri"/>
                <a:cs typeface="Calibri"/>
              </a:rPr>
              <a:t>sell  </a:t>
            </a:r>
            <a:r>
              <a:rPr sz="1200" dirty="0">
                <a:latin typeface="Calibri"/>
                <a:cs typeface="Calibri"/>
              </a:rPr>
              <a:t>the </a:t>
            </a:r>
            <a:r>
              <a:rPr sz="1200" spc="-5" dirty="0">
                <a:latin typeface="Calibri"/>
                <a:cs typeface="Calibri"/>
              </a:rPr>
              <a:t>product. If there </a:t>
            </a:r>
            <a:r>
              <a:rPr sz="1200" spc="-10" dirty="0">
                <a:latin typeface="Calibri"/>
                <a:cs typeface="Calibri"/>
              </a:rPr>
              <a:t>are </a:t>
            </a:r>
            <a:r>
              <a:rPr sz="1200" spc="-5" dirty="0">
                <a:latin typeface="Calibri"/>
                <a:cs typeface="Calibri"/>
              </a:rPr>
              <a:t>many countries where </a:t>
            </a:r>
            <a:r>
              <a:rPr sz="1200" spc="-10" dirty="0">
                <a:latin typeface="Calibri"/>
                <a:cs typeface="Calibri"/>
              </a:rPr>
              <a:t>the </a:t>
            </a:r>
            <a:r>
              <a:rPr sz="1200" spc="-5" dirty="0">
                <a:latin typeface="Calibri"/>
                <a:cs typeface="Calibri"/>
              </a:rPr>
              <a:t>patent is needed, </a:t>
            </a:r>
            <a:r>
              <a:rPr sz="1200" spc="-10" dirty="0">
                <a:latin typeface="Calibri"/>
                <a:cs typeface="Calibri"/>
              </a:rPr>
              <a:t>it </a:t>
            </a:r>
            <a:r>
              <a:rPr sz="1200" spc="-5" dirty="0">
                <a:latin typeface="Calibri"/>
                <a:cs typeface="Calibri"/>
              </a:rPr>
              <a:t>might </a:t>
            </a:r>
            <a:r>
              <a:rPr sz="1200" dirty="0">
                <a:latin typeface="Calibri"/>
                <a:cs typeface="Calibri"/>
              </a:rPr>
              <a:t>be </a:t>
            </a:r>
            <a:r>
              <a:rPr sz="1200" spc="-5" dirty="0">
                <a:latin typeface="Calibri"/>
                <a:cs typeface="Calibri"/>
              </a:rPr>
              <a:t>a costly and  administrative procedure. International Patent Application (PCT Application) exists, but </a:t>
            </a:r>
            <a:r>
              <a:rPr sz="1200" spc="-10" dirty="0">
                <a:latin typeface="Calibri"/>
                <a:cs typeface="Calibri"/>
              </a:rPr>
              <a:t>it</a:t>
            </a:r>
            <a:r>
              <a:rPr sz="1200" spc="145" dirty="0">
                <a:latin typeface="Calibri"/>
                <a:cs typeface="Calibri"/>
              </a:rPr>
              <a:t> </a:t>
            </a:r>
            <a:r>
              <a:rPr sz="1200" spc="-5" dirty="0">
                <a:latin typeface="Calibri"/>
                <a:cs typeface="Calibri"/>
              </a:rPr>
              <a:t>is</a:t>
            </a:r>
            <a:endParaRPr sz="1200">
              <a:latin typeface="Calibri"/>
              <a:cs typeface="Calibri"/>
            </a:endParaRPr>
          </a:p>
          <a:p>
            <a:pPr>
              <a:lnSpc>
                <a:spcPct val="100000"/>
              </a:lnSpc>
            </a:pPr>
            <a:endParaRPr sz="1200">
              <a:latin typeface="Calibri"/>
              <a:cs typeface="Calibri"/>
            </a:endParaRPr>
          </a:p>
          <a:p>
            <a:pPr marL="149225">
              <a:lnSpc>
                <a:spcPct val="100000"/>
              </a:lnSpc>
              <a:spcBef>
                <a:spcPts val="945"/>
              </a:spcBef>
            </a:pPr>
            <a:r>
              <a:rPr sz="1000" b="1" spc="-5" dirty="0">
                <a:latin typeface="Calibri"/>
                <a:cs typeface="Calibri"/>
              </a:rPr>
              <a:t>140</a:t>
            </a:r>
            <a:endParaRPr sz="1000">
              <a:latin typeface="Calibri"/>
              <a:cs typeface="Calibri"/>
            </a:endParaRPr>
          </a:p>
        </p:txBody>
      </p:sp>
      <p:sp>
        <p:nvSpPr>
          <p:cNvPr id="3" name="object 3"/>
          <p:cNvSpPr txBox="1"/>
          <p:nvPr/>
        </p:nvSpPr>
        <p:spPr>
          <a:xfrm>
            <a:off x="888424" y="570066"/>
            <a:ext cx="5836920" cy="439166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economical</a:t>
            </a:r>
            <a:r>
              <a:rPr sz="1200" dirty="0">
                <a:latin typeface="Calibri"/>
                <a:cs typeface="Calibri"/>
              </a:rPr>
              <a:t> </a:t>
            </a:r>
            <a:r>
              <a:rPr sz="1200" spc="-5" dirty="0">
                <a:latin typeface="Calibri"/>
                <a:cs typeface="Calibri"/>
              </a:rPr>
              <a:t>values.</a:t>
            </a:r>
            <a:endParaRPr sz="1200">
              <a:latin typeface="Calibri"/>
              <a:cs typeface="Calibri"/>
            </a:endParaRPr>
          </a:p>
          <a:p>
            <a:pPr marL="12700" marR="45085">
              <a:lnSpc>
                <a:spcPct val="101699"/>
              </a:lnSpc>
              <a:spcBef>
                <a:spcPts val="994"/>
              </a:spcBef>
            </a:pPr>
            <a:r>
              <a:rPr sz="1200" spc="-5" dirty="0">
                <a:latin typeface="Calibri"/>
                <a:cs typeface="Calibri"/>
              </a:rPr>
              <a:t>On the other hand not everything can </a:t>
            </a:r>
            <a:r>
              <a:rPr sz="1200" dirty="0">
                <a:latin typeface="Calibri"/>
                <a:cs typeface="Calibri"/>
              </a:rPr>
              <a:t>be </a:t>
            </a:r>
            <a:r>
              <a:rPr sz="1200" spc="-5" dirty="0">
                <a:latin typeface="Calibri"/>
                <a:cs typeface="Calibri"/>
              </a:rPr>
              <a:t>protected </a:t>
            </a:r>
            <a:r>
              <a:rPr sz="1200" dirty="0">
                <a:latin typeface="Calibri"/>
                <a:cs typeface="Calibri"/>
              </a:rPr>
              <a:t>as </a:t>
            </a:r>
            <a:r>
              <a:rPr sz="1200" spc="-5" dirty="0">
                <a:latin typeface="Calibri"/>
                <a:cs typeface="Calibri"/>
              </a:rPr>
              <a:t>it should prevent the </a:t>
            </a:r>
            <a:r>
              <a:rPr sz="1200" dirty="0">
                <a:latin typeface="Calibri"/>
                <a:cs typeface="Calibri"/>
              </a:rPr>
              <a:t>free </a:t>
            </a:r>
            <a:r>
              <a:rPr sz="1200" spc="-5" dirty="0">
                <a:latin typeface="Calibri"/>
                <a:cs typeface="Calibri"/>
              </a:rPr>
              <a:t>competition  on </a:t>
            </a:r>
            <a:r>
              <a:rPr sz="1200" dirty="0">
                <a:latin typeface="Calibri"/>
                <a:cs typeface="Calibri"/>
              </a:rPr>
              <a:t>the </a:t>
            </a:r>
            <a:r>
              <a:rPr sz="1200" spc="-5" dirty="0">
                <a:latin typeface="Calibri"/>
                <a:cs typeface="Calibri"/>
              </a:rPr>
              <a:t>market and </a:t>
            </a:r>
            <a:r>
              <a:rPr sz="1200" dirty="0">
                <a:latin typeface="Calibri"/>
                <a:cs typeface="Calibri"/>
              </a:rPr>
              <a:t>the </a:t>
            </a:r>
            <a:r>
              <a:rPr sz="1200" spc="-10" dirty="0">
                <a:latin typeface="Calibri"/>
                <a:cs typeface="Calibri"/>
              </a:rPr>
              <a:t>laws </a:t>
            </a:r>
            <a:r>
              <a:rPr sz="1200" dirty="0">
                <a:latin typeface="Calibri"/>
                <a:cs typeface="Calibri"/>
              </a:rPr>
              <a:t>for </a:t>
            </a:r>
            <a:r>
              <a:rPr sz="1200" spc="-5" dirty="0">
                <a:latin typeface="Calibri"/>
                <a:cs typeface="Calibri"/>
              </a:rPr>
              <a:t>intellectual property are in that sense very complicated and  differ from country </a:t>
            </a:r>
            <a:r>
              <a:rPr sz="1200" dirty="0">
                <a:latin typeface="Calibri"/>
                <a:cs typeface="Calibri"/>
              </a:rPr>
              <a:t>to </a:t>
            </a:r>
            <a:r>
              <a:rPr sz="1200" spc="-5" dirty="0">
                <a:latin typeface="Calibri"/>
                <a:cs typeface="Calibri"/>
              </a:rPr>
              <a:t>country. Certain type of inventions, </a:t>
            </a:r>
            <a:r>
              <a:rPr sz="1200" dirty="0">
                <a:latin typeface="Calibri"/>
                <a:cs typeface="Calibri"/>
              </a:rPr>
              <a:t>for </a:t>
            </a:r>
            <a:r>
              <a:rPr sz="1200" spc="-5" dirty="0">
                <a:latin typeface="Calibri"/>
                <a:cs typeface="Calibri"/>
              </a:rPr>
              <a:t>instance results from academic  research, </a:t>
            </a:r>
            <a:r>
              <a:rPr sz="1200" spc="-10" dirty="0">
                <a:latin typeface="Calibri"/>
                <a:cs typeface="Calibri"/>
              </a:rPr>
              <a:t>can </a:t>
            </a:r>
            <a:r>
              <a:rPr sz="1200" spc="-5" dirty="0">
                <a:latin typeface="Calibri"/>
                <a:cs typeface="Calibri"/>
              </a:rPr>
              <a:t>not </a:t>
            </a:r>
            <a:r>
              <a:rPr sz="1200" dirty="0">
                <a:latin typeface="Calibri"/>
                <a:cs typeface="Calibri"/>
              </a:rPr>
              <a:t>be </a:t>
            </a:r>
            <a:r>
              <a:rPr sz="1200" spc="-5" dirty="0">
                <a:latin typeface="Calibri"/>
                <a:cs typeface="Calibri"/>
              </a:rPr>
              <a:t>protected. Inventions that have not been protected could </a:t>
            </a:r>
            <a:r>
              <a:rPr sz="1200" dirty="0">
                <a:latin typeface="Calibri"/>
                <a:cs typeface="Calibri"/>
              </a:rPr>
              <a:t>be </a:t>
            </a:r>
            <a:r>
              <a:rPr sz="1200" spc="-5" dirty="0">
                <a:latin typeface="Calibri"/>
                <a:cs typeface="Calibri"/>
              </a:rPr>
              <a:t>copied and  reproduced</a:t>
            </a:r>
            <a:endParaRPr sz="1200">
              <a:latin typeface="Calibri"/>
              <a:cs typeface="Calibri"/>
            </a:endParaRPr>
          </a:p>
          <a:p>
            <a:pPr marL="12700" marR="499745">
              <a:lnSpc>
                <a:spcPct val="101699"/>
              </a:lnSpc>
              <a:spcBef>
                <a:spcPts val="1005"/>
              </a:spcBef>
            </a:pPr>
            <a:r>
              <a:rPr sz="1200" spc="-5" dirty="0">
                <a:latin typeface="Calibri"/>
                <a:cs typeface="Calibri"/>
              </a:rPr>
              <a:t>Intellectual property and related rights are, as mentioned, based on national laws and  legislations. Within Europe there is a tendency now </a:t>
            </a:r>
            <a:r>
              <a:rPr sz="1200" dirty="0">
                <a:latin typeface="Calibri"/>
                <a:cs typeface="Calibri"/>
              </a:rPr>
              <a:t>to </a:t>
            </a:r>
            <a:r>
              <a:rPr sz="1200" spc="-5" dirty="0">
                <a:latin typeface="Calibri"/>
                <a:cs typeface="Calibri"/>
              </a:rPr>
              <a:t>adjust </a:t>
            </a:r>
            <a:r>
              <a:rPr sz="1200" dirty="0">
                <a:latin typeface="Calibri"/>
                <a:cs typeface="Calibri"/>
              </a:rPr>
              <a:t>the </a:t>
            </a:r>
            <a:r>
              <a:rPr sz="1200" spc="-5" dirty="0">
                <a:latin typeface="Calibri"/>
                <a:cs typeface="Calibri"/>
              </a:rPr>
              <a:t>national laws and  legislations through a common European</a:t>
            </a:r>
            <a:r>
              <a:rPr sz="1200" spc="40" dirty="0">
                <a:latin typeface="Calibri"/>
                <a:cs typeface="Calibri"/>
              </a:rPr>
              <a:t> </a:t>
            </a:r>
            <a:r>
              <a:rPr sz="1200" spc="-5" dirty="0">
                <a:latin typeface="Calibri"/>
                <a:cs typeface="Calibri"/>
              </a:rPr>
              <a:t>legislation.</a:t>
            </a:r>
            <a:endParaRPr sz="1200">
              <a:latin typeface="Calibri"/>
              <a:cs typeface="Calibri"/>
            </a:endParaRPr>
          </a:p>
          <a:p>
            <a:pPr marL="12700" marR="5080">
              <a:lnSpc>
                <a:spcPct val="101800"/>
              </a:lnSpc>
              <a:spcBef>
                <a:spcPts val="994"/>
              </a:spcBef>
            </a:pPr>
            <a:r>
              <a:rPr sz="1200" spc="-5" dirty="0">
                <a:latin typeface="Calibri"/>
                <a:cs typeface="Calibri"/>
              </a:rPr>
              <a:t>A typical example </a:t>
            </a:r>
            <a:r>
              <a:rPr sz="1200" spc="-10" dirty="0">
                <a:latin typeface="Calibri"/>
                <a:cs typeface="Calibri"/>
              </a:rPr>
              <a:t>on </a:t>
            </a:r>
            <a:r>
              <a:rPr sz="1200" spc="-5" dirty="0">
                <a:latin typeface="Calibri"/>
                <a:cs typeface="Calibri"/>
              </a:rPr>
              <a:t>the needs </a:t>
            </a:r>
            <a:r>
              <a:rPr sz="1200" spc="-10" dirty="0">
                <a:latin typeface="Calibri"/>
                <a:cs typeface="Calibri"/>
              </a:rPr>
              <a:t>of </a:t>
            </a:r>
            <a:r>
              <a:rPr sz="1200" spc="-5" dirty="0">
                <a:latin typeface="Calibri"/>
                <a:cs typeface="Calibri"/>
              </a:rPr>
              <a:t>intellectual property rights is when a company wants </a:t>
            </a:r>
            <a:r>
              <a:rPr sz="1200" dirty="0">
                <a:latin typeface="Calibri"/>
                <a:cs typeface="Calibri"/>
              </a:rPr>
              <a:t>to  </a:t>
            </a:r>
            <a:r>
              <a:rPr sz="1200" spc="-5" dirty="0">
                <a:latin typeface="Calibri"/>
                <a:cs typeface="Calibri"/>
              </a:rPr>
              <a:t>market a </a:t>
            </a:r>
            <a:r>
              <a:rPr sz="1200" dirty="0">
                <a:latin typeface="Calibri"/>
                <a:cs typeface="Calibri"/>
              </a:rPr>
              <a:t>new </a:t>
            </a:r>
            <a:r>
              <a:rPr sz="1200" spc="-5" dirty="0">
                <a:latin typeface="Calibri"/>
                <a:cs typeface="Calibri"/>
              </a:rPr>
              <a:t>product based </a:t>
            </a:r>
            <a:r>
              <a:rPr sz="1200" spc="-10" dirty="0">
                <a:latin typeface="Calibri"/>
                <a:cs typeface="Calibri"/>
              </a:rPr>
              <a:t>on </a:t>
            </a:r>
            <a:r>
              <a:rPr sz="1200" spc="-5" dirty="0">
                <a:latin typeface="Calibri"/>
                <a:cs typeface="Calibri"/>
              </a:rPr>
              <a:t>some technical invention. The company wants the product to  </a:t>
            </a:r>
            <a:r>
              <a:rPr sz="1200" dirty="0">
                <a:latin typeface="Calibri"/>
                <a:cs typeface="Calibri"/>
              </a:rPr>
              <a:t>be </a:t>
            </a:r>
            <a:r>
              <a:rPr sz="1200" spc="-5" dirty="0">
                <a:latin typeface="Calibri"/>
                <a:cs typeface="Calibri"/>
              </a:rPr>
              <a:t>exclusive and easy </a:t>
            </a:r>
            <a:r>
              <a:rPr sz="1200" dirty="0">
                <a:latin typeface="Calibri"/>
                <a:cs typeface="Calibri"/>
              </a:rPr>
              <a:t>to </a:t>
            </a:r>
            <a:r>
              <a:rPr sz="1200" spc="-5" dirty="0">
                <a:latin typeface="Calibri"/>
                <a:cs typeface="Calibri"/>
              </a:rPr>
              <a:t>separate from other similar products and </a:t>
            </a:r>
            <a:r>
              <a:rPr sz="1200" spc="-10" dirty="0">
                <a:latin typeface="Calibri"/>
                <a:cs typeface="Calibri"/>
              </a:rPr>
              <a:t>also </a:t>
            </a:r>
            <a:r>
              <a:rPr sz="1200" spc="-5" dirty="0">
                <a:latin typeface="Calibri"/>
                <a:cs typeface="Calibri"/>
              </a:rPr>
              <a:t>be protected as </a:t>
            </a:r>
            <a:r>
              <a:rPr sz="1200" dirty="0">
                <a:latin typeface="Calibri"/>
                <a:cs typeface="Calibri"/>
              </a:rPr>
              <a:t>far </a:t>
            </a:r>
            <a:r>
              <a:rPr sz="1200" spc="-5" dirty="0">
                <a:latin typeface="Calibri"/>
                <a:cs typeface="Calibri"/>
              </a:rPr>
              <a:t>as  possible from reproduction </a:t>
            </a:r>
            <a:r>
              <a:rPr sz="1200" dirty="0">
                <a:latin typeface="Calibri"/>
                <a:cs typeface="Calibri"/>
              </a:rPr>
              <a:t>by </a:t>
            </a:r>
            <a:r>
              <a:rPr sz="1200" spc="-5" dirty="0">
                <a:latin typeface="Calibri"/>
                <a:cs typeface="Calibri"/>
              </a:rPr>
              <a:t>competitors. In that case the company </a:t>
            </a:r>
            <a:r>
              <a:rPr sz="1200" spc="-10" dirty="0">
                <a:latin typeface="Calibri"/>
                <a:cs typeface="Calibri"/>
              </a:rPr>
              <a:t>could </a:t>
            </a:r>
            <a:r>
              <a:rPr sz="1200" spc="-5" dirty="0">
                <a:latin typeface="Calibri"/>
                <a:cs typeface="Calibri"/>
              </a:rPr>
              <a:t>think of patenting  </a:t>
            </a:r>
            <a:r>
              <a:rPr sz="1200" dirty="0">
                <a:latin typeface="Calibri"/>
                <a:cs typeface="Calibri"/>
              </a:rPr>
              <a:t>the </a:t>
            </a:r>
            <a:r>
              <a:rPr sz="1200" spc="-5" dirty="0">
                <a:latin typeface="Calibri"/>
                <a:cs typeface="Calibri"/>
              </a:rPr>
              <a:t>technical solution behind the </a:t>
            </a:r>
            <a:r>
              <a:rPr sz="1200" dirty="0">
                <a:latin typeface="Calibri"/>
                <a:cs typeface="Calibri"/>
              </a:rPr>
              <a:t>new </a:t>
            </a:r>
            <a:r>
              <a:rPr sz="1200" spc="-5" dirty="0">
                <a:latin typeface="Calibri"/>
                <a:cs typeface="Calibri"/>
              </a:rPr>
              <a:t>product combined with some protection of the design  (based </a:t>
            </a:r>
            <a:r>
              <a:rPr sz="1200" spc="-10" dirty="0">
                <a:latin typeface="Calibri"/>
                <a:cs typeface="Calibri"/>
              </a:rPr>
              <a:t>on </a:t>
            </a:r>
            <a:r>
              <a:rPr sz="1200" spc="-5" dirty="0">
                <a:latin typeface="Calibri"/>
                <a:cs typeface="Calibri"/>
              </a:rPr>
              <a:t>artistic rights) as well as a trademark of the product. In addition some protection  </a:t>
            </a:r>
            <a:r>
              <a:rPr sz="1200" dirty="0">
                <a:latin typeface="Calibri"/>
                <a:cs typeface="Calibri"/>
              </a:rPr>
              <a:t>for the </a:t>
            </a:r>
            <a:r>
              <a:rPr sz="1200" spc="-5" dirty="0">
                <a:latin typeface="Calibri"/>
                <a:cs typeface="Calibri"/>
              </a:rPr>
              <a:t>marketing of products, similar </a:t>
            </a:r>
            <a:r>
              <a:rPr sz="1200" spc="-10" dirty="0">
                <a:latin typeface="Calibri"/>
                <a:cs typeface="Calibri"/>
              </a:rPr>
              <a:t>in </a:t>
            </a:r>
            <a:r>
              <a:rPr sz="1200" spc="-5" dirty="0">
                <a:latin typeface="Calibri"/>
                <a:cs typeface="Calibri"/>
              </a:rPr>
              <a:t>form and design, could </a:t>
            </a:r>
            <a:r>
              <a:rPr sz="1200" dirty="0">
                <a:latin typeface="Calibri"/>
                <a:cs typeface="Calibri"/>
              </a:rPr>
              <a:t>be </a:t>
            </a:r>
            <a:r>
              <a:rPr sz="1200" spc="-5" dirty="0">
                <a:latin typeface="Calibri"/>
                <a:cs typeface="Calibri"/>
              </a:rPr>
              <a:t>secured through the  marketing legislations available. It is </a:t>
            </a:r>
            <a:r>
              <a:rPr sz="1200" dirty="0">
                <a:latin typeface="Calibri"/>
                <a:cs typeface="Calibri"/>
              </a:rPr>
              <a:t>for </a:t>
            </a:r>
            <a:r>
              <a:rPr sz="1200" spc="-5" dirty="0">
                <a:latin typeface="Calibri"/>
                <a:cs typeface="Calibri"/>
              </a:rPr>
              <a:t>instance not allowed </a:t>
            </a:r>
            <a:r>
              <a:rPr sz="1200" dirty="0">
                <a:latin typeface="Calibri"/>
                <a:cs typeface="Calibri"/>
              </a:rPr>
              <a:t>to </a:t>
            </a:r>
            <a:r>
              <a:rPr sz="1200" spc="-5" dirty="0">
                <a:latin typeface="Calibri"/>
                <a:cs typeface="Calibri"/>
              </a:rPr>
              <a:t>market a product which is  very similar </a:t>
            </a:r>
            <a:r>
              <a:rPr sz="1200" spc="-10" dirty="0">
                <a:latin typeface="Calibri"/>
                <a:cs typeface="Calibri"/>
              </a:rPr>
              <a:t>in </a:t>
            </a:r>
            <a:r>
              <a:rPr sz="1200" spc="-5" dirty="0">
                <a:latin typeface="Calibri"/>
                <a:cs typeface="Calibri"/>
              </a:rPr>
              <a:t>its design as another well known product to benefit from the good will that  product might</a:t>
            </a:r>
            <a:r>
              <a:rPr sz="1200" spc="10" dirty="0">
                <a:latin typeface="Calibri"/>
                <a:cs typeface="Calibri"/>
              </a:rPr>
              <a:t> </a:t>
            </a:r>
            <a:r>
              <a:rPr sz="1200" dirty="0">
                <a:latin typeface="Calibri"/>
                <a:cs typeface="Calibri"/>
              </a:rPr>
              <a:t>have.</a:t>
            </a:r>
            <a:endParaRPr sz="1200">
              <a:latin typeface="Calibri"/>
              <a:cs typeface="Calibri"/>
            </a:endParaRPr>
          </a:p>
        </p:txBody>
      </p:sp>
      <p:sp>
        <p:nvSpPr>
          <p:cNvPr id="4" name="object 4"/>
          <p:cNvSpPr/>
          <p:nvPr/>
        </p:nvSpPr>
        <p:spPr>
          <a:xfrm>
            <a:off x="996368" y="5169997"/>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9034" y="4389770"/>
            <a:ext cx="438113" cy="438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16797" y="570066"/>
            <a:ext cx="5855970" cy="9389110"/>
          </a:xfrm>
          <a:prstGeom prst="rect">
            <a:avLst/>
          </a:prstGeom>
        </p:spPr>
        <p:txBody>
          <a:bodyPr vert="horz" wrap="square" lIns="0" tIns="12065" rIns="0" bIns="0" rtlCol="0">
            <a:spAutoFit/>
          </a:bodyPr>
          <a:lstStyle/>
          <a:p>
            <a:pPr marR="2286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08915">
              <a:lnSpc>
                <a:spcPct val="101699"/>
              </a:lnSpc>
            </a:pPr>
            <a:r>
              <a:rPr sz="1200" spc="-5" dirty="0">
                <a:latin typeface="Calibri"/>
                <a:cs typeface="Calibri"/>
              </a:rPr>
              <a:t>more a matter of an application system which will not give a global patent </a:t>
            </a:r>
            <a:r>
              <a:rPr sz="1200" dirty="0">
                <a:latin typeface="Calibri"/>
                <a:cs typeface="Calibri"/>
              </a:rPr>
              <a:t>but </a:t>
            </a:r>
            <a:r>
              <a:rPr sz="1200" spc="-5" dirty="0">
                <a:latin typeface="Calibri"/>
                <a:cs typeface="Calibri"/>
              </a:rPr>
              <a:t>a number of  national</a:t>
            </a:r>
            <a:r>
              <a:rPr sz="1200" spc="-15" dirty="0">
                <a:latin typeface="Calibri"/>
                <a:cs typeface="Calibri"/>
              </a:rPr>
              <a:t> </a:t>
            </a:r>
            <a:r>
              <a:rPr sz="1200" spc="-5" dirty="0">
                <a:latin typeface="Calibri"/>
                <a:cs typeface="Calibri"/>
              </a:rPr>
              <a:t>patents.</a:t>
            </a:r>
            <a:endParaRPr sz="1200">
              <a:latin typeface="Calibri"/>
              <a:cs typeface="Calibri"/>
            </a:endParaRPr>
          </a:p>
          <a:p>
            <a:pPr marL="439420" lvl="2" indent="-427355">
              <a:lnSpc>
                <a:spcPct val="100000"/>
              </a:lnSpc>
              <a:spcBef>
                <a:spcPts val="1030"/>
              </a:spcBef>
              <a:buAutoNum type="arabicPeriod"/>
              <a:tabLst>
                <a:tab pos="440055" algn="l"/>
              </a:tabLst>
            </a:pPr>
            <a:r>
              <a:rPr sz="1200" b="1" spc="-5" dirty="0">
                <a:latin typeface="Calibri"/>
                <a:cs typeface="Calibri"/>
              </a:rPr>
              <a:t>Preconditions </a:t>
            </a:r>
            <a:r>
              <a:rPr sz="1200" b="1" dirty="0">
                <a:latin typeface="Calibri"/>
                <a:cs typeface="Calibri"/>
              </a:rPr>
              <a:t>for</a:t>
            </a:r>
            <a:r>
              <a:rPr sz="1200" b="1" spc="-20" dirty="0">
                <a:latin typeface="Calibri"/>
                <a:cs typeface="Calibri"/>
              </a:rPr>
              <a:t> </a:t>
            </a:r>
            <a:r>
              <a:rPr sz="1200" b="1" dirty="0">
                <a:latin typeface="Calibri"/>
                <a:cs typeface="Calibri"/>
              </a:rPr>
              <a:t>patenting</a:t>
            </a:r>
            <a:endParaRPr sz="1200">
              <a:latin typeface="Calibri"/>
              <a:cs typeface="Calibri"/>
            </a:endParaRPr>
          </a:p>
          <a:p>
            <a:pPr marL="12700" marR="55244">
              <a:lnSpc>
                <a:spcPct val="101699"/>
              </a:lnSpc>
              <a:spcBef>
                <a:spcPts val="994"/>
              </a:spcBef>
            </a:pPr>
            <a:r>
              <a:rPr sz="1200" spc="-5" dirty="0">
                <a:latin typeface="Calibri"/>
                <a:cs typeface="Calibri"/>
              </a:rPr>
              <a:t>It is not possible </a:t>
            </a:r>
            <a:r>
              <a:rPr sz="1200" dirty="0">
                <a:latin typeface="Calibri"/>
                <a:cs typeface="Calibri"/>
              </a:rPr>
              <a:t>to </a:t>
            </a:r>
            <a:r>
              <a:rPr sz="1200" spc="-5" dirty="0">
                <a:latin typeface="Calibri"/>
                <a:cs typeface="Calibri"/>
              </a:rPr>
              <a:t>reward a patent </a:t>
            </a:r>
            <a:r>
              <a:rPr sz="1200" dirty="0">
                <a:latin typeface="Calibri"/>
                <a:cs typeface="Calibri"/>
              </a:rPr>
              <a:t>to every </a:t>
            </a:r>
            <a:r>
              <a:rPr sz="1200" spc="-5" dirty="0">
                <a:latin typeface="Calibri"/>
                <a:cs typeface="Calibri"/>
              </a:rPr>
              <a:t>invention. An invention must, in general, fulfil  </a:t>
            </a:r>
            <a:r>
              <a:rPr sz="1200" dirty="0">
                <a:latin typeface="Calibri"/>
                <a:cs typeface="Calibri"/>
              </a:rPr>
              <a:t>the </a:t>
            </a:r>
            <a:r>
              <a:rPr sz="1200" spc="-5" dirty="0">
                <a:latin typeface="Calibri"/>
                <a:cs typeface="Calibri"/>
              </a:rPr>
              <a:t>following conditions </a:t>
            </a:r>
            <a:r>
              <a:rPr sz="1200" dirty="0">
                <a:latin typeface="Calibri"/>
                <a:cs typeface="Calibri"/>
              </a:rPr>
              <a:t>to be </a:t>
            </a:r>
            <a:r>
              <a:rPr sz="1200" spc="-5" dirty="0">
                <a:latin typeface="Calibri"/>
                <a:cs typeface="Calibri"/>
              </a:rPr>
              <a:t>protected </a:t>
            </a:r>
            <a:r>
              <a:rPr sz="1200" dirty="0">
                <a:latin typeface="Calibri"/>
                <a:cs typeface="Calibri"/>
              </a:rPr>
              <a:t>by </a:t>
            </a:r>
            <a:r>
              <a:rPr sz="1200" spc="-5" dirty="0">
                <a:latin typeface="Calibri"/>
                <a:cs typeface="Calibri"/>
              </a:rPr>
              <a:t>a </a:t>
            </a:r>
            <a:r>
              <a:rPr sz="1200" dirty="0">
                <a:latin typeface="Calibri"/>
                <a:cs typeface="Calibri"/>
              </a:rPr>
              <a:t>patent. </a:t>
            </a:r>
            <a:r>
              <a:rPr sz="1200" spc="-10" dirty="0">
                <a:latin typeface="Calibri"/>
                <a:cs typeface="Calibri"/>
              </a:rPr>
              <a:t>It </a:t>
            </a:r>
            <a:r>
              <a:rPr sz="1200" spc="-5" dirty="0">
                <a:latin typeface="Calibri"/>
                <a:cs typeface="Calibri"/>
              </a:rPr>
              <a:t>must </a:t>
            </a:r>
            <a:r>
              <a:rPr sz="1200" dirty="0">
                <a:latin typeface="Calibri"/>
                <a:cs typeface="Calibri"/>
              </a:rPr>
              <a:t>be </a:t>
            </a:r>
            <a:r>
              <a:rPr sz="1200" spc="-5" dirty="0">
                <a:latin typeface="Calibri"/>
                <a:cs typeface="Calibri"/>
              </a:rPr>
              <a:t>of practical </a:t>
            </a:r>
            <a:r>
              <a:rPr sz="1200" dirty="0">
                <a:latin typeface="Calibri"/>
                <a:cs typeface="Calibri"/>
              </a:rPr>
              <a:t>use; </a:t>
            </a:r>
            <a:r>
              <a:rPr sz="1200" spc="-5" dirty="0">
                <a:latin typeface="Calibri"/>
                <a:cs typeface="Calibri"/>
              </a:rPr>
              <a:t>it must show  an element </a:t>
            </a:r>
            <a:r>
              <a:rPr sz="1200" spc="-10" dirty="0">
                <a:latin typeface="Calibri"/>
                <a:cs typeface="Calibri"/>
              </a:rPr>
              <a:t>of </a:t>
            </a:r>
            <a:r>
              <a:rPr sz="1200" spc="-5" dirty="0">
                <a:latin typeface="Calibri"/>
                <a:cs typeface="Calibri"/>
              </a:rPr>
              <a:t>novelty, that is, some </a:t>
            </a:r>
            <a:r>
              <a:rPr sz="1200" dirty="0">
                <a:latin typeface="Calibri"/>
                <a:cs typeface="Calibri"/>
              </a:rPr>
              <a:t>new </a:t>
            </a:r>
            <a:r>
              <a:rPr sz="1200" spc="-5" dirty="0">
                <a:latin typeface="Calibri"/>
                <a:cs typeface="Calibri"/>
              </a:rPr>
              <a:t>characteristic which is not </a:t>
            </a:r>
            <a:r>
              <a:rPr sz="1200" spc="-10" dirty="0">
                <a:latin typeface="Calibri"/>
                <a:cs typeface="Calibri"/>
              </a:rPr>
              <a:t>known </a:t>
            </a:r>
            <a:r>
              <a:rPr sz="1200" spc="-5" dirty="0">
                <a:latin typeface="Calibri"/>
                <a:cs typeface="Calibri"/>
              </a:rPr>
              <a:t>in the body of  existing knowledge </a:t>
            </a:r>
            <a:r>
              <a:rPr sz="1200" spc="-10" dirty="0">
                <a:latin typeface="Calibri"/>
                <a:cs typeface="Calibri"/>
              </a:rPr>
              <a:t>in </a:t>
            </a:r>
            <a:r>
              <a:rPr sz="1200" spc="-5" dirty="0">
                <a:latin typeface="Calibri"/>
                <a:cs typeface="Calibri"/>
              </a:rPr>
              <a:t>its technical</a:t>
            </a:r>
            <a:r>
              <a:rPr sz="1200" spc="30" dirty="0">
                <a:latin typeface="Calibri"/>
                <a:cs typeface="Calibri"/>
              </a:rPr>
              <a:t> </a:t>
            </a:r>
            <a:r>
              <a:rPr sz="1200" spc="-5" dirty="0">
                <a:latin typeface="Calibri"/>
                <a:cs typeface="Calibri"/>
              </a:rPr>
              <a:t>field.</a:t>
            </a:r>
            <a:endParaRPr sz="1200">
              <a:latin typeface="Calibri"/>
              <a:cs typeface="Calibri"/>
            </a:endParaRPr>
          </a:p>
          <a:p>
            <a:pPr marL="12700" marR="5080">
              <a:lnSpc>
                <a:spcPct val="101800"/>
              </a:lnSpc>
              <a:spcBef>
                <a:spcPts val="994"/>
              </a:spcBef>
            </a:pPr>
            <a:r>
              <a:rPr sz="1200" spc="-5" dirty="0">
                <a:latin typeface="Calibri"/>
                <a:cs typeface="Calibri"/>
              </a:rPr>
              <a:t>This </a:t>
            </a:r>
            <a:r>
              <a:rPr sz="1200" dirty="0">
                <a:latin typeface="Calibri"/>
                <a:cs typeface="Calibri"/>
              </a:rPr>
              <a:t>body </a:t>
            </a:r>
            <a:r>
              <a:rPr sz="1200" spc="-5" dirty="0">
                <a:latin typeface="Calibri"/>
                <a:cs typeface="Calibri"/>
              </a:rPr>
              <a:t>of existing knowledge, called "prior art", could </a:t>
            </a:r>
            <a:r>
              <a:rPr sz="1200" dirty="0">
                <a:latin typeface="Calibri"/>
                <a:cs typeface="Calibri"/>
              </a:rPr>
              <a:t>be </a:t>
            </a:r>
            <a:r>
              <a:rPr sz="1200" spc="-5" dirty="0">
                <a:latin typeface="Calibri"/>
                <a:cs typeface="Calibri"/>
              </a:rPr>
              <a:t>checked </a:t>
            </a:r>
            <a:r>
              <a:rPr sz="1200" dirty="0">
                <a:latin typeface="Calibri"/>
                <a:cs typeface="Calibri"/>
              </a:rPr>
              <a:t>using </a:t>
            </a:r>
            <a:r>
              <a:rPr sz="1200" spc="-5" dirty="0">
                <a:latin typeface="Calibri"/>
                <a:cs typeface="Calibri"/>
              </a:rPr>
              <a:t>e.g. patent  databases </a:t>
            </a:r>
            <a:r>
              <a:rPr sz="1200" spc="-10" dirty="0">
                <a:latin typeface="Calibri"/>
                <a:cs typeface="Calibri"/>
              </a:rPr>
              <a:t>or </a:t>
            </a:r>
            <a:r>
              <a:rPr sz="1200" spc="-5" dirty="0">
                <a:latin typeface="Calibri"/>
                <a:cs typeface="Calibri"/>
              </a:rPr>
              <a:t>general and technology-specific search engines. The invention must show an  inventive step which </a:t>
            </a:r>
            <a:r>
              <a:rPr sz="1200" spc="-10" dirty="0">
                <a:latin typeface="Calibri"/>
                <a:cs typeface="Calibri"/>
              </a:rPr>
              <a:t>could </a:t>
            </a:r>
            <a:r>
              <a:rPr sz="1200" spc="-5" dirty="0">
                <a:latin typeface="Calibri"/>
                <a:cs typeface="Calibri"/>
              </a:rPr>
              <a:t>not </a:t>
            </a:r>
            <a:r>
              <a:rPr sz="1200" dirty="0">
                <a:latin typeface="Calibri"/>
                <a:cs typeface="Calibri"/>
              </a:rPr>
              <a:t>be </a:t>
            </a:r>
            <a:r>
              <a:rPr sz="1200" spc="-5" dirty="0">
                <a:latin typeface="Calibri"/>
                <a:cs typeface="Calibri"/>
              </a:rPr>
              <a:t>deduced </a:t>
            </a:r>
            <a:r>
              <a:rPr sz="1200" dirty="0">
                <a:latin typeface="Calibri"/>
                <a:cs typeface="Calibri"/>
              </a:rPr>
              <a:t>by </a:t>
            </a:r>
            <a:r>
              <a:rPr sz="1200" spc="-5" dirty="0">
                <a:latin typeface="Calibri"/>
                <a:cs typeface="Calibri"/>
              </a:rPr>
              <a:t>a person with average knowledge of the  technical field. Finally, its subject matter must </a:t>
            </a:r>
            <a:r>
              <a:rPr sz="1200" dirty="0">
                <a:latin typeface="Calibri"/>
                <a:cs typeface="Calibri"/>
              </a:rPr>
              <a:t>be </a:t>
            </a:r>
            <a:r>
              <a:rPr sz="1200" spc="-5" dirty="0">
                <a:latin typeface="Calibri"/>
                <a:cs typeface="Calibri"/>
              </a:rPr>
              <a:t>accepted as "patentable" </a:t>
            </a:r>
            <a:r>
              <a:rPr sz="1200" dirty="0">
                <a:latin typeface="Calibri"/>
                <a:cs typeface="Calibri"/>
              </a:rPr>
              <a:t>under </a:t>
            </a:r>
            <a:r>
              <a:rPr sz="1200" spc="-10" dirty="0">
                <a:latin typeface="Calibri"/>
                <a:cs typeface="Calibri"/>
              </a:rPr>
              <a:t>law. </a:t>
            </a:r>
            <a:r>
              <a:rPr sz="1200" spc="-5" dirty="0">
                <a:latin typeface="Calibri"/>
                <a:cs typeface="Calibri"/>
              </a:rPr>
              <a:t>In  many countries, scientific theories, mathematical </a:t>
            </a:r>
            <a:r>
              <a:rPr sz="1200" dirty="0">
                <a:latin typeface="Calibri"/>
                <a:cs typeface="Calibri"/>
              </a:rPr>
              <a:t>methods, </a:t>
            </a:r>
            <a:r>
              <a:rPr sz="1200" spc="-5" dirty="0">
                <a:latin typeface="Calibri"/>
                <a:cs typeface="Calibri"/>
              </a:rPr>
              <a:t>plant or animal varieties,  discoveries </a:t>
            </a:r>
            <a:r>
              <a:rPr sz="1200" spc="-10" dirty="0">
                <a:latin typeface="Calibri"/>
                <a:cs typeface="Calibri"/>
              </a:rPr>
              <a:t>of </a:t>
            </a:r>
            <a:r>
              <a:rPr sz="1200" spc="-5" dirty="0">
                <a:latin typeface="Calibri"/>
                <a:cs typeface="Calibri"/>
              </a:rPr>
              <a:t>natural substances, commercial methods, or methods </a:t>
            </a:r>
            <a:r>
              <a:rPr sz="1200" dirty="0">
                <a:latin typeface="Calibri"/>
                <a:cs typeface="Calibri"/>
              </a:rPr>
              <a:t>for </a:t>
            </a:r>
            <a:r>
              <a:rPr sz="1200" spc="-5" dirty="0">
                <a:latin typeface="Calibri"/>
                <a:cs typeface="Calibri"/>
              </a:rPr>
              <a:t>medical treatment (as  opposed </a:t>
            </a:r>
            <a:r>
              <a:rPr sz="1200" dirty="0">
                <a:latin typeface="Calibri"/>
                <a:cs typeface="Calibri"/>
              </a:rPr>
              <a:t>to </a:t>
            </a:r>
            <a:r>
              <a:rPr sz="1200" spc="-5" dirty="0">
                <a:latin typeface="Calibri"/>
                <a:cs typeface="Calibri"/>
              </a:rPr>
              <a:t>medical products) are generally not patentable (WIPO,</a:t>
            </a:r>
            <a:r>
              <a:rPr sz="1200" spc="50" dirty="0">
                <a:latin typeface="Calibri"/>
                <a:cs typeface="Calibri"/>
              </a:rPr>
              <a:t> </a:t>
            </a:r>
            <a:r>
              <a:rPr sz="1200" spc="-5" dirty="0">
                <a:latin typeface="Calibri"/>
                <a:cs typeface="Calibri"/>
              </a:rPr>
              <a:t>2006).</a:t>
            </a:r>
            <a:endParaRPr sz="1200">
              <a:latin typeface="Calibri"/>
              <a:cs typeface="Calibri"/>
            </a:endParaRPr>
          </a:p>
          <a:p>
            <a:pPr>
              <a:lnSpc>
                <a:spcPct val="100000"/>
              </a:lnSpc>
              <a:spcBef>
                <a:spcPts val="5"/>
              </a:spcBef>
            </a:pPr>
            <a:endParaRPr sz="1350">
              <a:latin typeface="Calibri"/>
              <a:cs typeface="Calibri"/>
            </a:endParaRPr>
          </a:p>
          <a:p>
            <a:pPr marL="815340" marR="112395">
              <a:lnSpc>
                <a:spcPct val="101800"/>
              </a:lnSpc>
            </a:pPr>
            <a:r>
              <a:rPr sz="1200" spc="-5" dirty="0">
                <a:latin typeface="Calibri"/>
                <a:cs typeface="Calibri"/>
              </a:rPr>
              <a:t>The </a:t>
            </a:r>
            <a:r>
              <a:rPr sz="1200" dirty="0">
                <a:latin typeface="Calibri"/>
                <a:cs typeface="Calibri"/>
              </a:rPr>
              <a:t>term </a:t>
            </a:r>
            <a:r>
              <a:rPr sz="1200" spc="-5" dirty="0">
                <a:latin typeface="Calibri"/>
                <a:cs typeface="Calibri"/>
              </a:rPr>
              <a:t>“</a:t>
            </a:r>
            <a:r>
              <a:rPr sz="1200" b="1" spc="-5" dirty="0">
                <a:latin typeface="Calibri"/>
                <a:cs typeface="Calibri"/>
              </a:rPr>
              <a:t>patent” </a:t>
            </a:r>
            <a:r>
              <a:rPr sz="1200" spc="-5" dirty="0">
                <a:latin typeface="Calibri"/>
                <a:cs typeface="Calibri"/>
              </a:rPr>
              <a:t>usually </a:t>
            </a:r>
            <a:r>
              <a:rPr sz="1200" dirty="0">
                <a:latin typeface="Calibri"/>
                <a:cs typeface="Calibri"/>
              </a:rPr>
              <a:t>refers to </a:t>
            </a:r>
            <a:r>
              <a:rPr sz="1200" spc="-5" dirty="0">
                <a:latin typeface="Calibri"/>
                <a:cs typeface="Calibri"/>
              </a:rPr>
              <a:t>an exclusive right granted </a:t>
            </a:r>
            <a:r>
              <a:rPr sz="1200" dirty="0">
                <a:latin typeface="Calibri"/>
                <a:cs typeface="Calibri"/>
              </a:rPr>
              <a:t>to </a:t>
            </a:r>
            <a:r>
              <a:rPr sz="1200" spc="-5" dirty="0">
                <a:latin typeface="Calibri"/>
                <a:cs typeface="Calibri"/>
              </a:rPr>
              <a:t>anyone </a:t>
            </a:r>
            <a:r>
              <a:rPr sz="1200" spc="-10" dirty="0">
                <a:latin typeface="Calibri"/>
                <a:cs typeface="Calibri"/>
              </a:rPr>
              <a:t>who  </a:t>
            </a:r>
            <a:r>
              <a:rPr sz="1200" spc="-5" dirty="0">
                <a:latin typeface="Calibri"/>
                <a:cs typeface="Calibri"/>
              </a:rPr>
              <a:t>invents any new, useful, and non-obvious process, machine, article </a:t>
            </a:r>
            <a:r>
              <a:rPr sz="1200" spc="-10" dirty="0">
                <a:latin typeface="Calibri"/>
                <a:cs typeface="Calibri"/>
              </a:rPr>
              <a:t>of </a:t>
            </a:r>
            <a:r>
              <a:rPr sz="1200" spc="-5" dirty="0">
                <a:latin typeface="Calibri"/>
                <a:cs typeface="Calibri"/>
              </a:rPr>
              <a:t>manufac-  </a:t>
            </a:r>
            <a:r>
              <a:rPr sz="1200" dirty="0">
                <a:latin typeface="Calibri"/>
                <a:cs typeface="Calibri"/>
              </a:rPr>
              <a:t>ture, </a:t>
            </a:r>
            <a:r>
              <a:rPr sz="1200" spc="-5" dirty="0">
                <a:latin typeface="Calibri"/>
                <a:cs typeface="Calibri"/>
              </a:rPr>
              <a:t>or composition </a:t>
            </a:r>
            <a:r>
              <a:rPr sz="1200" spc="-10" dirty="0">
                <a:latin typeface="Calibri"/>
                <a:cs typeface="Calibri"/>
              </a:rPr>
              <a:t>of </a:t>
            </a:r>
            <a:r>
              <a:rPr sz="1200" spc="-5" dirty="0">
                <a:latin typeface="Calibri"/>
                <a:cs typeface="Calibri"/>
              </a:rPr>
              <a:t>matter, or any </a:t>
            </a:r>
            <a:r>
              <a:rPr sz="1200" dirty="0">
                <a:latin typeface="Calibri"/>
                <a:cs typeface="Calibri"/>
              </a:rPr>
              <a:t>new </a:t>
            </a:r>
            <a:r>
              <a:rPr sz="1200" spc="-5" dirty="0">
                <a:latin typeface="Calibri"/>
                <a:cs typeface="Calibri"/>
              </a:rPr>
              <a:t>and </a:t>
            </a:r>
            <a:r>
              <a:rPr sz="1200" dirty="0">
                <a:latin typeface="Calibri"/>
                <a:cs typeface="Calibri"/>
              </a:rPr>
              <a:t>useful </a:t>
            </a:r>
            <a:r>
              <a:rPr sz="1200" spc="-5" dirty="0">
                <a:latin typeface="Calibri"/>
                <a:cs typeface="Calibri"/>
              </a:rPr>
              <a:t>improvement thereof,  and claims that right </a:t>
            </a:r>
            <a:r>
              <a:rPr sz="1200" spc="-10" dirty="0">
                <a:latin typeface="Calibri"/>
                <a:cs typeface="Calibri"/>
              </a:rPr>
              <a:t>in </a:t>
            </a:r>
            <a:r>
              <a:rPr sz="1200" spc="-5" dirty="0">
                <a:latin typeface="Calibri"/>
                <a:cs typeface="Calibri"/>
              </a:rPr>
              <a:t>a formal patent application.The patent is a government  license that gives </a:t>
            </a:r>
            <a:r>
              <a:rPr sz="1200" dirty="0">
                <a:latin typeface="Calibri"/>
                <a:cs typeface="Calibri"/>
              </a:rPr>
              <a:t>the </a:t>
            </a:r>
            <a:r>
              <a:rPr sz="1200" spc="-5" dirty="0">
                <a:latin typeface="Calibri"/>
                <a:cs typeface="Calibri"/>
              </a:rPr>
              <a:t>holder exclusive rights </a:t>
            </a:r>
            <a:r>
              <a:rPr sz="1200" dirty="0">
                <a:latin typeface="Calibri"/>
                <a:cs typeface="Calibri"/>
              </a:rPr>
              <a:t>to </a:t>
            </a:r>
            <a:r>
              <a:rPr sz="1200" spc="-5" dirty="0">
                <a:latin typeface="Calibri"/>
                <a:cs typeface="Calibri"/>
              </a:rPr>
              <a:t>a process, design or </a:t>
            </a:r>
            <a:r>
              <a:rPr sz="1200" dirty="0">
                <a:latin typeface="Calibri"/>
                <a:cs typeface="Calibri"/>
              </a:rPr>
              <a:t>new </a:t>
            </a:r>
            <a:r>
              <a:rPr sz="1200" spc="-5" dirty="0">
                <a:latin typeface="Calibri"/>
                <a:cs typeface="Calibri"/>
              </a:rPr>
              <a:t>inven-  tion for a designated period </a:t>
            </a:r>
            <a:r>
              <a:rPr sz="1200" spc="-10" dirty="0">
                <a:latin typeface="Calibri"/>
                <a:cs typeface="Calibri"/>
              </a:rPr>
              <a:t>of </a:t>
            </a:r>
            <a:r>
              <a:rPr sz="1200" dirty="0">
                <a:latin typeface="Calibri"/>
                <a:cs typeface="Calibri"/>
              </a:rPr>
              <a:t>time. </a:t>
            </a:r>
            <a:r>
              <a:rPr sz="1200" spc="-5" dirty="0">
                <a:latin typeface="Calibri"/>
                <a:cs typeface="Calibri"/>
              </a:rPr>
              <a:t>Applications </a:t>
            </a:r>
            <a:r>
              <a:rPr sz="1200" dirty="0">
                <a:latin typeface="Calibri"/>
                <a:cs typeface="Calibri"/>
              </a:rPr>
              <a:t>for </a:t>
            </a:r>
            <a:r>
              <a:rPr sz="1200" spc="-5" dirty="0">
                <a:latin typeface="Calibri"/>
                <a:cs typeface="Calibri"/>
              </a:rPr>
              <a:t>patents are usually han-  </a:t>
            </a:r>
            <a:r>
              <a:rPr sz="1200" dirty="0">
                <a:latin typeface="Calibri"/>
                <a:cs typeface="Calibri"/>
              </a:rPr>
              <a:t>dled by </a:t>
            </a:r>
            <a:r>
              <a:rPr sz="1200" spc="-5" dirty="0">
                <a:latin typeface="Calibri"/>
                <a:cs typeface="Calibri"/>
              </a:rPr>
              <a:t>a government</a:t>
            </a:r>
            <a:r>
              <a:rPr sz="1200" dirty="0">
                <a:latin typeface="Calibri"/>
                <a:cs typeface="Calibri"/>
              </a:rPr>
              <a:t> </a:t>
            </a:r>
            <a:r>
              <a:rPr sz="1200" spc="-5" dirty="0">
                <a:latin typeface="Calibri"/>
                <a:cs typeface="Calibri"/>
              </a:rPr>
              <a:t>agency.</a:t>
            </a:r>
            <a:endParaRPr sz="1200">
              <a:latin typeface="Calibri"/>
              <a:cs typeface="Calibri"/>
            </a:endParaRPr>
          </a:p>
          <a:p>
            <a:pPr>
              <a:lnSpc>
                <a:spcPct val="100000"/>
              </a:lnSpc>
              <a:spcBef>
                <a:spcPts val="45"/>
              </a:spcBef>
            </a:pPr>
            <a:endParaRPr sz="1350">
              <a:latin typeface="Calibri"/>
              <a:cs typeface="Calibri"/>
            </a:endParaRPr>
          </a:p>
          <a:p>
            <a:pPr marL="437515" lvl="2" indent="-425450">
              <a:lnSpc>
                <a:spcPct val="100000"/>
              </a:lnSpc>
              <a:buAutoNum type="arabicPeriod" startAt="2"/>
              <a:tabLst>
                <a:tab pos="438150" algn="l"/>
              </a:tabLst>
            </a:pPr>
            <a:r>
              <a:rPr sz="1200" b="1" spc="-5" dirty="0">
                <a:latin typeface="Calibri"/>
                <a:cs typeface="Calibri"/>
              </a:rPr>
              <a:t>Applying for a</a:t>
            </a:r>
            <a:r>
              <a:rPr sz="1200" b="1" dirty="0">
                <a:latin typeface="Calibri"/>
                <a:cs typeface="Calibri"/>
              </a:rPr>
              <a:t> </a:t>
            </a:r>
            <a:r>
              <a:rPr sz="1200" b="1" spc="-5" dirty="0">
                <a:latin typeface="Calibri"/>
                <a:cs typeface="Calibri"/>
              </a:rPr>
              <a:t>patent</a:t>
            </a:r>
            <a:endParaRPr sz="1200">
              <a:latin typeface="Calibri"/>
              <a:cs typeface="Calibri"/>
            </a:endParaRPr>
          </a:p>
          <a:p>
            <a:pPr marL="12700" marR="38100">
              <a:lnSpc>
                <a:spcPct val="101699"/>
              </a:lnSpc>
              <a:spcBef>
                <a:spcPts val="994"/>
              </a:spcBef>
            </a:pPr>
            <a:r>
              <a:rPr sz="1200" spc="-5" dirty="0">
                <a:latin typeface="Calibri"/>
                <a:cs typeface="Calibri"/>
              </a:rPr>
              <a:t>You have </a:t>
            </a:r>
            <a:r>
              <a:rPr sz="1200" dirty="0">
                <a:latin typeface="Calibri"/>
                <a:cs typeface="Calibri"/>
              </a:rPr>
              <a:t>to </a:t>
            </a:r>
            <a:r>
              <a:rPr sz="1200" spc="-5" dirty="0">
                <a:latin typeface="Calibri"/>
                <a:cs typeface="Calibri"/>
              </a:rPr>
              <a:t>apply for </a:t>
            </a:r>
            <a:r>
              <a:rPr sz="1200" spc="-10" dirty="0">
                <a:latin typeface="Calibri"/>
                <a:cs typeface="Calibri"/>
              </a:rPr>
              <a:t>the </a:t>
            </a:r>
            <a:r>
              <a:rPr sz="1200" spc="-5" dirty="0">
                <a:latin typeface="Calibri"/>
                <a:cs typeface="Calibri"/>
              </a:rPr>
              <a:t>patent through a </a:t>
            </a:r>
            <a:r>
              <a:rPr sz="1200" spc="-10" dirty="0">
                <a:latin typeface="Calibri"/>
                <a:cs typeface="Calibri"/>
              </a:rPr>
              <a:t>special </a:t>
            </a:r>
            <a:r>
              <a:rPr sz="1200" spc="-5" dirty="0">
                <a:latin typeface="Calibri"/>
                <a:cs typeface="Calibri"/>
              </a:rPr>
              <a:t>application procedure given </a:t>
            </a:r>
            <a:r>
              <a:rPr sz="1200" dirty="0">
                <a:latin typeface="Calibri"/>
                <a:cs typeface="Calibri"/>
              </a:rPr>
              <a:t>by </a:t>
            </a:r>
            <a:r>
              <a:rPr sz="1200" spc="-5" dirty="0">
                <a:latin typeface="Calibri"/>
                <a:cs typeface="Calibri"/>
              </a:rPr>
              <a:t>the  national authorities responsible for patents and </a:t>
            </a:r>
            <a:r>
              <a:rPr sz="1200" dirty="0">
                <a:latin typeface="Calibri"/>
                <a:cs typeface="Calibri"/>
              </a:rPr>
              <a:t>patenting. </a:t>
            </a:r>
            <a:r>
              <a:rPr sz="1200" spc="-10" dirty="0">
                <a:latin typeface="Calibri"/>
                <a:cs typeface="Calibri"/>
              </a:rPr>
              <a:t>It </a:t>
            </a:r>
            <a:r>
              <a:rPr sz="1200" spc="-5" dirty="0">
                <a:latin typeface="Calibri"/>
                <a:cs typeface="Calibri"/>
              </a:rPr>
              <a:t>must </a:t>
            </a:r>
            <a:r>
              <a:rPr sz="1200" dirty="0">
                <a:latin typeface="Calibri"/>
                <a:cs typeface="Calibri"/>
              </a:rPr>
              <a:t>be </a:t>
            </a:r>
            <a:r>
              <a:rPr sz="1200" spc="-5" dirty="0">
                <a:latin typeface="Calibri"/>
                <a:cs typeface="Calibri"/>
              </a:rPr>
              <a:t>written </a:t>
            </a:r>
            <a:r>
              <a:rPr sz="1200" spc="-10" dirty="0">
                <a:latin typeface="Calibri"/>
                <a:cs typeface="Calibri"/>
              </a:rPr>
              <a:t>in </a:t>
            </a:r>
            <a:r>
              <a:rPr sz="1200" spc="-5" dirty="0">
                <a:latin typeface="Calibri"/>
                <a:cs typeface="Calibri"/>
              </a:rPr>
              <a:t>a manner  that a technical person </a:t>
            </a:r>
            <a:r>
              <a:rPr sz="1200" spc="-10" dirty="0">
                <a:latin typeface="Calibri"/>
                <a:cs typeface="Calibri"/>
              </a:rPr>
              <a:t>in </a:t>
            </a:r>
            <a:r>
              <a:rPr sz="1200" spc="-5" dirty="0">
                <a:latin typeface="Calibri"/>
                <a:cs typeface="Calibri"/>
              </a:rPr>
              <a:t>the field should </a:t>
            </a:r>
            <a:r>
              <a:rPr sz="1200" dirty="0">
                <a:latin typeface="Calibri"/>
                <a:cs typeface="Calibri"/>
              </a:rPr>
              <a:t>be </a:t>
            </a:r>
            <a:r>
              <a:rPr sz="1200" spc="-10" dirty="0">
                <a:latin typeface="Calibri"/>
                <a:cs typeface="Calibri"/>
              </a:rPr>
              <a:t>able </a:t>
            </a:r>
            <a:r>
              <a:rPr sz="1200" dirty="0">
                <a:latin typeface="Calibri"/>
                <a:cs typeface="Calibri"/>
              </a:rPr>
              <a:t>to </a:t>
            </a:r>
            <a:r>
              <a:rPr sz="1200" spc="-5" dirty="0">
                <a:latin typeface="Calibri"/>
                <a:cs typeface="Calibri"/>
              </a:rPr>
              <a:t>understand and </a:t>
            </a:r>
            <a:r>
              <a:rPr sz="1200" dirty="0">
                <a:latin typeface="Calibri"/>
                <a:cs typeface="Calibri"/>
              </a:rPr>
              <a:t>to </a:t>
            </a:r>
            <a:r>
              <a:rPr sz="1200" spc="-5" dirty="0">
                <a:latin typeface="Calibri"/>
                <a:cs typeface="Calibri"/>
              </a:rPr>
              <a:t>use the invention in  research and development or </a:t>
            </a:r>
            <a:r>
              <a:rPr sz="1200" spc="-10" dirty="0">
                <a:latin typeface="Calibri"/>
                <a:cs typeface="Calibri"/>
              </a:rPr>
              <a:t>in </a:t>
            </a:r>
            <a:r>
              <a:rPr sz="1200" spc="-5" dirty="0">
                <a:latin typeface="Calibri"/>
                <a:cs typeface="Calibri"/>
              </a:rPr>
              <a:t>industrial production. </a:t>
            </a:r>
            <a:r>
              <a:rPr sz="1200" spc="-10" dirty="0">
                <a:latin typeface="Calibri"/>
                <a:cs typeface="Calibri"/>
              </a:rPr>
              <a:t>In most </a:t>
            </a:r>
            <a:r>
              <a:rPr sz="1200" spc="-5" dirty="0">
                <a:latin typeface="Calibri"/>
                <a:cs typeface="Calibri"/>
              </a:rPr>
              <a:t>countries </a:t>
            </a:r>
            <a:r>
              <a:rPr sz="1200" spc="-10" dirty="0">
                <a:latin typeface="Calibri"/>
                <a:cs typeface="Calibri"/>
              </a:rPr>
              <a:t>it </a:t>
            </a:r>
            <a:r>
              <a:rPr sz="1200" spc="-5" dirty="0">
                <a:latin typeface="Calibri"/>
                <a:cs typeface="Calibri"/>
              </a:rPr>
              <a:t>is possible </a:t>
            </a:r>
            <a:r>
              <a:rPr sz="1200" dirty="0">
                <a:latin typeface="Calibri"/>
                <a:cs typeface="Calibri"/>
              </a:rPr>
              <a:t>to </a:t>
            </a:r>
            <a:r>
              <a:rPr sz="1200" spc="-5" dirty="0">
                <a:latin typeface="Calibri"/>
                <a:cs typeface="Calibri"/>
              </a:rPr>
              <a:t>make  a pre-application and after that has been judged </a:t>
            </a:r>
            <a:r>
              <a:rPr sz="1200" dirty="0">
                <a:latin typeface="Calibri"/>
                <a:cs typeface="Calibri"/>
              </a:rPr>
              <a:t>and </a:t>
            </a:r>
            <a:r>
              <a:rPr sz="1200" spc="-5" dirty="0">
                <a:latin typeface="Calibri"/>
                <a:cs typeface="Calibri"/>
              </a:rPr>
              <a:t>looked upon from </a:t>
            </a:r>
            <a:r>
              <a:rPr sz="1200" spc="-10" dirty="0">
                <a:latin typeface="Calibri"/>
                <a:cs typeface="Calibri"/>
              </a:rPr>
              <a:t>the </a:t>
            </a:r>
            <a:r>
              <a:rPr sz="1200" spc="-5" dirty="0">
                <a:latin typeface="Calibri"/>
                <a:cs typeface="Calibri"/>
              </a:rPr>
              <a:t>possibility </a:t>
            </a:r>
            <a:r>
              <a:rPr sz="1200" dirty="0">
                <a:latin typeface="Calibri"/>
                <a:cs typeface="Calibri"/>
              </a:rPr>
              <a:t>to be  </a:t>
            </a:r>
            <a:r>
              <a:rPr sz="1200" spc="-5" dirty="0">
                <a:latin typeface="Calibri"/>
                <a:cs typeface="Calibri"/>
              </a:rPr>
              <a:t>rewarded, a </a:t>
            </a:r>
            <a:r>
              <a:rPr sz="1200" dirty="0">
                <a:latin typeface="Calibri"/>
                <a:cs typeface="Calibri"/>
              </a:rPr>
              <a:t>final </a:t>
            </a:r>
            <a:r>
              <a:rPr sz="1200" spc="-5" dirty="0">
                <a:latin typeface="Calibri"/>
                <a:cs typeface="Calibri"/>
              </a:rPr>
              <a:t>application will </a:t>
            </a:r>
            <a:r>
              <a:rPr sz="1200" dirty="0">
                <a:latin typeface="Calibri"/>
                <a:cs typeface="Calibri"/>
              </a:rPr>
              <a:t>be</a:t>
            </a:r>
            <a:r>
              <a:rPr sz="1200" spc="-10" dirty="0">
                <a:latin typeface="Calibri"/>
                <a:cs typeface="Calibri"/>
              </a:rPr>
              <a:t> </a:t>
            </a:r>
            <a:r>
              <a:rPr sz="1200" spc="-5" dirty="0">
                <a:latin typeface="Calibri"/>
                <a:cs typeface="Calibri"/>
              </a:rPr>
              <a:t>made.</a:t>
            </a:r>
            <a:endParaRPr sz="1200">
              <a:latin typeface="Calibri"/>
              <a:cs typeface="Calibri"/>
            </a:endParaRPr>
          </a:p>
          <a:p>
            <a:pPr marL="12700">
              <a:lnSpc>
                <a:spcPct val="100000"/>
              </a:lnSpc>
              <a:spcBef>
                <a:spcPts val="530"/>
              </a:spcBef>
            </a:pPr>
            <a:r>
              <a:rPr sz="1200" spc="-5" dirty="0">
                <a:latin typeface="Calibri"/>
                <a:cs typeface="Calibri"/>
              </a:rPr>
              <a:t>A normal patent application could in Europe </a:t>
            </a:r>
            <a:r>
              <a:rPr sz="1200" dirty="0">
                <a:latin typeface="Calibri"/>
                <a:cs typeface="Calibri"/>
              </a:rPr>
              <a:t>be </a:t>
            </a:r>
            <a:r>
              <a:rPr sz="1200" spc="-5" dirty="0">
                <a:latin typeface="Calibri"/>
                <a:cs typeface="Calibri"/>
              </a:rPr>
              <a:t>done </a:t>
            </a:r>
            <a:r>
              <a:rPr sz="1200" spc="-10" dirty="0">
                <a:latin typeface="Calibri"/>
                <a:cs typeface="Calibri"/>
              </a:rPr>
              <a:t>in </a:t>
            </a:r>
            <a:r>
              <a:rPr sz="1200" spc="-5" dirty="0">
                <a:latin typeface="Calibri"/>
                <a:cs typeface="Calibri"/>
              </a:rPr>
              <a:t>three possible</a:t>
            </a:r>
            <a:r>
              <a:rPr sz="1200" spc="70" dirty="0">
                <a:latin typeface="Calibri"/>
                <a:cs typeface="Calibri"/>
              </a:rPr>
              <a:t> </a:t>
            </a:r>
            <a:r>
              <a:rPr sz="1200" spc="-5" dirty="0">
                <a:latin typeface="Calibri"/>
                <a:cs typeface="Calibri"/>
              </a:rPr>
              <a:t>ways: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National patent application which can </a:t>
            </a:r>
            <a:r>
              <a:rPr sz="1200" dirty="0">
                <a:latin typeface="Calibri"/>
                <a:cs typeface="Calibri"/>
              </a:rPr>
              <a:t>be </a:t>
            </a:r>
            <a:r>
              <a:rPr sz="1200" spc="-5" dirty="0">
                <a:latin typeface="Calibri"/>
                <a:cs typeface="Calibri"/>
              </a:rPr>
              <a:t>rewarded </a:t>
            </a:r>
            <a:r>
              <a:rPr sz="1200" dirty="0">
                <a:latin typeface="Calibri"/>
                <a:cs typeface="Calibri"/>
              </a:rPr>
              <a:t>by </a:t>
            </a:r>
            <a:r>
              <a:rPr sz="1200" spc="-5" dirty="0">
                <a:latin typeface="Calibri"/>
                <a:cs typeface="Calibri"/>
              </a:rPr>
              <a:t>the national</a:t>
            </a:r>
            <a:r>
              <a:rPr sz="1200" spc="35" dirty="0">
                <a:latin typeface="Calibri"/>
                <a:cs typeface="Calibri"/>
              </a:rPr>
              <a:t> </a:t>
            </a:r>
            <a:r>
              <a:rPr sz="1200" spc="-5" dirty="0">
                <a:latin typeface="Calibri"/>
                <a:cs typeface="Calibri"/>
              </a:rPr>
              <a:t>organization</a:t>
            </a:r>
            <a:endParaRPr sz="1200">
              <a:latin typeface="Calibri"/>
              <a:cs typeface="Calibri"/>
            </a:endParaRPr>
          </a:p>
          <a:p>
            <a:pPr marL="12700" marR="16510">
              <a:lnSpc>
                <a:spcPct val="101899"/>
              </a:lnSpc>
              <a:spcBef>
                <a:spcPts val="55"/>
              </a:spcBef>
              <a:buFont typeface="Symbol"/>
              <a:buChar char=""/>
              <a:tabLst>
                <a:tab pos="240665" algn="l"/>
                <a:tab pos="241300" algn="l"/>
              </a:tabLst>
            </a:pPr>
            <a:r>
              <a:rPr sz="1200" spc="-5" dirty="0">
                <a:latin typeface="Calibri"/>
                <a:cs typeface="Calibri"/>
              </a:rPr>
              <a:t>International patent application (according </a:t>
            </a:r>
            <a:r>
              <a:rPr sz="1200" dirty="0">
                <a:latin typeface="Calibri"/>
                <a:cs typeface="Calibri"/>
              </a:rPr>
              <a:t>to </a:t>
            </a:r>
            <a:r>
              <a:rPr sz="1200" spc="-5" dirty="0">
                <a:latin typeface="Calibri"/>
                <a:cs typeface="Calibri"/>
              </a:rPr>
              <a:t>the international patent application- PCT-  system) which are sent to international organizations that have been given the right to handle  </a:t>
            </a:r>
            <a:r>
              <a:rPr sz="1200" dirty="0">
                <a:latin typeface="Calibri"/>
                <a:cs typeface="Calibri"/>
              </a:rPr>
              <a:t>these </a:t>
            </a:r>
            <a:r>
              <a:rPr sz="1200" spc="-5" dirty="0">
                <a:latin typeface="Calibri"/>
                <a:cs typeface="Calibri"/>
              </a:rPr>
              <a:t>applications. </a:t>
            </a:r>
            <a:r>
              <a:rPr sz="1200" spc="-10" dirty="0">
                <a:latin typeface="Calibri"/>
                <a:cs typeface="Calibri"/>
              </a:rPr>
              <a:t>At the </a:t>
            </a:r>
            <a:r>
              <a:rPr sz="1200" spc="-5" dirty="0">
                <a:latin typeface="Calibri"/>
                <a:cs typeface="Calibri"/>
              </a:rPr>
              <a:t>end </a:t>
            </a:r>
            <a:r>
              <a:rPr sz="1200" dirty="0">
                <a:latin typeface="Calibri"/>
                <a:cs typeface="Calibri"/>
              </a:rPr>
              <a:t>the </a:t>
            </a:r>
            <a:r>
              <a:rPr sz="1200" spc="-5" dirty="0">
                <a:latin typeface="Calibri"/>
                <a:cs typeface="Calibri"/>
              </a:rPr>
              <a:t>national organizations </a:t>
            </a:r>
            <a:r>
              <a:rPr sz="1200" spc="-10" dirty="0">
                <a:latin typeface="Calibri"/>
                <a:cs typeface="Calibri"/>
              </a:rPr>
              <a:t>in </a:t>
            </a:r>
            <a:r>
              <a:rPr sz="1200" dirty="0">
                <a:latin typeface="Calibri"/>
                <a:cs typeface="Calibri"/>
              </a:rPr>
              <a:t>the </a:t>
            </a:r>
            <a:r>
              <a:rPr sz="1200" spc="-5" dirty="0">
                <a:latin typeface="Calibri"/>
                <a:cs typeface="Calibri"/>
              </a:rPr>
              <a:t>country/ countries involved  will </a:t>
            </a:r>
            <a:r>
              <a:rPr sz="1200" dirty="0">
                <a:latin typeface="Calibri"/>
                <a:cs typeface="Calibri"/>
              </a:rPr>
              <a:t>be </a:t>
            </a:r>
            <a:r>
              <a:rPr sz="1200" spc="-5" dirty="0">
                <a:latin typeface="Calibri"/>
                <a:cs typeface="Calibri"/>
              </a:rPr>
              <a:t>given </a:t>
            </a:r>
            <a:r>
              <a:rPr sz="1200" dirty="0">
                <a:latin typeface="Calibri"/>
                <a:cs typeface="Calibri"/>
              </a:rPr>
              <a:t>the </a:t>
            </a:r>
            <a:r>
              <a:rPr sz="1200" spc="-5" dirty="0">
                <a:latin typeface="Calibri"/>
                <a:cs typeface="Calibri"/>
              </a:rPr>
              <a:t>final</a:t>
            </a:r>
            <a:r>
              <a:rPr sz="1200" spc="15" dirty="0">
                <a:latin typeface="Calibri"/>
                <a:cs typeface="Calibri"/>
              </a:rPr>
              <a:t> </a:t>
            </a:r>
            <a:r>
              <a:rPr sz="1200" spc="-5" dirty="0">
                <a:latin typeface="Calibri"/>
                <a:cs typeface="Calibri"/>
              </a:rPr>
              <a:t>reward.</a:t>
            </a:r>
            <a:endParaRPr sz="1200">
              <a:latin typeface="Calibri"/>
              <a:cs typeface="Calibri"/>
            </a:endParaRPr>
          </a:p>
          <a:p>
            <a:pPr marL="12700" marR="307975">
              <a:lnSpc>
                <a:spcPct val="101699"/>
              </a:lnSpc>
              <a:spcBef>
                <a:spcPts val="60"/>
              </a:spcBef>
              <a:buFont typeface="Symbol"/>
              <a:buChar char=""/>
              <a:tabLst>
                <a:tab pos="240665" algn="l"/>
                <a:tab pos="241300" algn="l"/>
              </a:tabLst>
            </a:pPr>
            <a:r>
              <a:rPr sz="1200" spc="-5" dirty="0">
                <a:latin typeface="Calibri"/>
                <a:cs typeface="Calibri"/>
              </a:rPr>
              <a:t>European patent application, where the European organization </a:t>
            </a:r>
            <a:r>
              <a:rPr sz="1200" dirty="0">
                <a:latin typeface="Calibri"/>
                <a:cs typeface="Calibri"/>
              </a:rPr>
              <a:t>for </a:t>
            </a:r>
            <a:r>
              <a:rPr sz="1200" spc="-5" dirty="0">
                <a:latin typeface="Calibri"/>
                <a:cs typeface="Calibri"/>
              </a:rPr>
              <a:t>patents, European  Patent Office-EPO, could reward a</a:t>
            </a:r>
            <a:r>
              <a:rPr sz="1200" spc="25" dirty="0">
                <a:latin typeface="Calibri"/>
                <a:cs typeface="Calibri"/>
              </a:rPr>
              <a:t> </a:t>
            </a:r>
            <a:r>
              <a:rPr sz="1200" spc="-5" dirty="0">
                <a:latin typeface="Calibri"/>
                <a:cs typeface="Calibri"/>
              </a:rPr>
              <a:t>patent.</a:t>
            </a:r>
            <a:endParaRPr sz="1200">
              <a:latin typeface="Calibri"/>
              <a:cs typeface="Calibri"/>
            </a:endParaRPr>
          </a:p>
          <a:p>
            <a:pPr marL="12700" marR="7620">
              <a:lnSpc>
                <a:spcPct val="101699"/>
              </a:lnSpc>
              <a:spcBef>
                <a:spcPts val="500"/>
              </a:spcBef>
            </a:pPr>
            <a:r>
              <a:rPr sz="1200" spc="-5" dirty="0">
                <a:latin typeface="Calibri"/>
                <a:cs typeface="Calibri"/>
              </a:rPr>
              <a:t>The procedures are costly and take long </a:t>
            </a:r>
            <a:r>
              <a:rPr sz="1200" dirty="0">
                <a:latin typeface="Calibri"/>
                <a:cs typeface="Calibri"/>
              </a:rPr>
              <a:t>time, </a:t>
            </a:r>
            <a:r>
              <a:rPr sz="1200" spc="-5" dirty="0">
                <a:latin typeface="Calibri"/>
                <a:cs typeface="Calibri"/>
              </a:rPr>
              <a:t>often some years, and less than one year is very  rare. Consulting organizations are the </a:t>
            </a:r>
            <a:r>
              <a:rPr sz="1200" spc="-10" dirty="0">
                <a:latin typeface="Calibri"/>
                <a:cs typeface="Calibri"/>
              </a:rPr>
              <a:t>main </a:t>
            </a:r>
            <a:r>
              <a:rPr sz="1200" spc="-5" dirty="0">
                <a:latin typeface="Calibri"/>
                <a:cs typeface="Calibri"/>
              </a:rPr>
              <a:t>actors on behalf of the company or individual that  wants a patent. The </a:t>
            </a:r>
            <a:r>
              <a:rPr sz="1200" spc="-10" dirty="0">
                <a:latin typeface="Calibri"/>
                <a:cs typeface="Calibri"/>
              </a:rPr>
              <a:t>more </a:t>
            </a:r>
            <a:r>
              <a:rPr sz="1200" spc="-5" dirty="0">
                <a:latin typeface="Calibri"/>
                <a:cs typeface="Calibri"/>
              </a:rPr>
              <a:t>countries you want your patent rewarded in, the more costs you  will have </a:t>
            </a:r>
            <a:r>
              <a:rPr sz="1200" dirty="0">
                <a:latin typeface="Calibri"/>
                <a:cs typeface="Calibri"/>
              </a:rPr>
              <a:t>for </a:t>
            </a:r>
            <a:r>
              <a:rPr sz="1200" spc="-5" dirty="0">
                <a:latin typeface="Calibri"/>
                <a:cs typeface="Calibri"/>
              </a:rPr>
              <a:t>consulting, translation and different</a:t>
            </a:r>
            <a:r>
              <a:rPr sz="1200" spc="30" dirty="0">
                <a:latin typeface="Calibri"/>
                <a:cs typeface="Calibri"/>
              </a:rPr>
              <a:t> </a:t>
            </a:r>
            <a:r>
              <a:rPr sz="1200" spc="-5" dirty="0">
                <a:latin typeface="Calibri"/>
                <a:cs typeface="Calibri"/>
              </a:rPr>
              <a:t>fees.</a:t>
            </a:r>
            <a:endParaRPr sz="1200">
              <a:latin typeface="Calibri"/>
              <a:cs typeface="Calibri"/>
            </a:endParaRPr>
          </a:p>
          <a:p>
            <a:pPr>
              <a:lnSpc>
                <a:spcPct val="100000"/>
              </a:lnSpc>
              <a:spcBef>
                <a:spcPts val="50"/>
              </a:spcBef>
            </a:pPr>
            <a:endParaRPr sz="1500">
              <a:latin typeface="Calibri"/>
              <a:cs typeface="Calibri"/>
            </a:endParaRPr>
          </a:p>
          <a:p>
            <a:pPr marR="132715" algn="r">
              <a:lnSpc>
                <a:spcPct val="100000"/>
              </a:lnSpc>
            </a:pPr>
            <a:r>
              <a:rPr sz="1000" b="1" spc="-5" dirty="0">
                <a:latin typeface="Calibri"/>
                <a:cs typeface="Calibri"/>
              </a:rPr>
              <a:t>141</a:t>
            </a:r>
            <a:endParaRPr sz="10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5" y="4373652"/>
            <a:ext cx="5854700" cy="558546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As already mentioned </a:t>
            </a:r>
            <a:r>
              <a:rPr sz="1200" spc="-10" dirty="0">
                <a:latin typeface="Calibri"/>
                <a:cs typeface="Calibri"/>
              </a:rPr>
              <a:t>it </a:t>
            </a:r>
            <a:r>
              <a:rPr sz="1200" spc="-5" dirty="0">
                <a:latin typeface="Calibri"/>
                <a:cs typeface="Calibri"/>
              </a:rPr>
              <a:t>is possible </a:t>
            </a:r>
            <a:r>
              <a:rPr sz="1200" dirty="0">
                <a:latin typeface="Calibri"/>
                <a:cs typeface="Calibri"/>
              </a:rPr>
              <a:t>to </a:t>
            </a:r>
            <a:r>
              <a:rPr sz="1200" spc="-5" dirty="0">
                <a:latin typeface="Calibri"/>
                <a:cs typeface="Calibri"/>
              </a:rPr>
              <a:t>protect a product also internationally </a:t>
            </a:r>
            <a:r>
              <a:rPr sz="1200" dirty="0">
                <a:latin typeface="Calibri"/>
                <a:cs typeface="Calibri"/>
              </a:rPr>
              <a:t>even </a:t>
            </a:r>
            <a:r>
              <a:rPr sz="1200" spc="-10" dirty="0">
                <a:latin typeface="Calibri"/>
                <a:cs typeface="Calibri"/>
              </a:rPr>
              <a:t>if  </a:t>
            </a:r>
            <a:r>
              <a:rPr sz="1200" spc="-5" dirty="0">
                <a:latin typeface="Calibri"/>
                <a:cs typeface="Calibri"/>
              </a:rPr>
              <a:t>always coming back to national patent protection. </a:t>
            </a:r>
            <a:r>
              <a:rPr sz="1200" dirty="0">
                <a:latin typeface="Calibri"/>
                <a:cs typeface="Calibri"/>
              </a:rPr>
              <a:t>The </a:t>
            </a:r>
            <a:r>
              <a:rPr sz="1200" spc="-5" dirty="0">
                <a:latin typeface="Calibri"/>
                <a:cs typeface="Calibri"/>
              </a:rPr>
              <a:t>international patent protection (Patent  Cooperation Treaty – PCT) or </a:t>
            </a:r>
            <a:r>
              <a:rPr sz="1200" dirty="0">
                <a:latin typeface="Calibri"/>
                <a:cs typeface="Calibri"/>
              </a:rPr>
              <a:t>the </a:t>
            </a:r>
            <a:r>
              <a:rPr sz="1200" spc="-5" dirty="0">
                <a:latin typeface="Calibri"/>
                <a:cs typeface="Calibri"/>
              </a:rPr>
              <a:t>European patent protection (European Patent Convention –  EPC) represent an opportunity </a:t>
            </a:r>
            <a:r>
              <a:rPr sz="1200" dirty="0">
                <a:latin typeface="Calibri"/>
                <a:cs typeface="Calibri"/>
              </a:rPr>
              <a:t>for </a:t>
            </a:r>
            <a:r>
              <a:rPr sz="1200" spc="-10" dirty="0">
                <a:latin typeface="Calibri"/>
                <a:cs typeface="Calibri"/>
              </a:rPr>
              <a:t>an </a:t>
            </a:r>
            <a:r>
              <a:rPr sz="1200" spc="-5" dirty="0">
                <a:latin typeface="Calibri"/>
                <a:cs typeface="Calibri"/>
              </a:rPr>
              <a:t>international</a:t>
            </a:r>
            <a:r>
              <a:rPr sz="1200" spc="50" dirty="0">
                <a:latin typeface="Calibri"/>
                <a:cs typeface="Calibri"/>
              </a:rPr>
              <a:t> </a:t>
            </a:r>
            <a:r>
              <a:rPr sz="1200" spc="-5" dirty="0">
                <a:latin typeface="Calibri"/>
                <a:cs typeface="Calibri"/>
              </a:rPr>
              <a:t>protection.</a:t>
            </a:r>
            <a:endParaRPr sz="1200">
              <a:latin typeface="Calibri"/>
              <a:cs typeface="Calibri"/>
            </a:endParaRPr>
          </a:p>
          <a:p>
            <a:pPr marL="12700">
              <a:lnSpc>
                <a:spcPct val="100000"/>
              </a:lnSpc>
              <a:spcBef>
                <a:spcPts val="1030"/>
              </a:spcBef>
            </a:pPr>
            <a:r>
              <a:rPr sz="1200" b="1" spc="-5" dirty="0">
                <a:latin typeface="Calibri"/>
                <a:cs typeface="Calibri"/>
              </a:rPr>
              <a:t>PCT</a:t>
            </a:r>
            <a:r>
              <a:rPr sz="1200" b="1" spc="5" dirty="0">
                <a:latin typeface="Calibri"/>
                <a:cs typeface="Calibri"/>
              </a:rPr>
              <a:t> </a:t>
            </a:r>
            <a:r>
              <a:rPr sz="1200" b="1" spc="-5" dirty="0">
                <a:latin typeface="Calibri"/>
                <a:cs typeface="Calibri"/>
              </a:rPr>
              <a:t>application</a:t>
            </a:r>
            <a:endParaRPr sz="1200">
              <a:latin typeface="Calibri"/>
              <a:cs typeface="Calibri"/>
            </a:endParaRPr>
          </a:p>
          <a:p>
            <a:pPr marL="12700" marR="59690">
              <a:lnSpc>
                <a:spcPct val="101699"/>
              </a:lnSpc>
              <a:spcBef>
                <a:spcPts val="994"/>
              </a:spcBef>
            </a:pPr>
            <a:r>
              <a:rPr sz="1200" spc="-5" dirty="0">
                <a:latin typeface="Calibri"/>
                <a:cs typeface="Calibri"/>
              </a:rPr>
              <a:t>The Patent Cooperation </a:t>
            </a:r>
            <a:r>
              <a:rPr sz="1200" dirty="0">
                <a:latin typeface="Calibri"/>
                <a:cs typeface="Calibri"/>
              </a:rPr>
              <a:t>Treaty </a:t>
            </a:r>
            <a:r>
              <a:rPr sz="1200" spc="-5" dirty="0">
                <a:latin typeface="Calibri"/>
                <a:cs typeface="Calibri"/>
              </a:rPr>
              <a:t>(PCT) is an international patent </a:t>
            </a:r>
            <a:r>
              <a:rPr sz="1200" spc="-10" dirty="0">
                <a:latin typeface="Calibri"/>
                <a:cs typeface="Calibri"/>
              </a:rPr>
              <a:t>law </a:t>
            </a:r>
            <a:r>
              <a:rPr sz="1200" spc="-5" dirty="0">
                <a:latin typeface="Calibri"/>
                <a:cs typeface="Calibri"/>
              </a:rPr>
              <a:t>treaty, concluded </a:t>
            </a:r>
            <a:r>
              <a:rPr sz="1200" spc="-10" dirty="0">
                <a:latin typeface="Calibri"/>
                <a:cs typeface="Calibri"/>
              </a:rPr>
              <a:t>in </a:t>
            </a:r>
            <a:r>
              <a:rPr sz="1200" spc="-5" dirty="0">
                <a:latin typeface="Calibri"/>
                <a:cs typeface="Calibri"/>
              </a:rPr>
              <a:t>1970.  It provides a unified procedure for </a:t>
            </a:r>
            <a:r>
              <a:rPr sz="1200" dirty="0">
                <a:latin typeface="Calibri"/>
                <a:cs typeface="Calibri"/>
              </a:rPr>
              <a:t>filing </a:t>
            </a:r>
            <a:r>
              <a:rPr sz="1200" spc="-5" dirty="0">
                <a:latin typeface="Calibri"/>
                <a:cs typeface="Calibri"/>
              </a:rPr>
              <a:t>patent applications to protect inventions </a:t>
            </a:r>
            <a:r>
              <a:rPr sz="1200" spc="-10" dirty="0">
                <a:latin typeface="Calibri"/>
                <a:cs typeface="Calibri"/>
              </a:rPr>
              <a:t>in </a:t>
            </a:r>
            <a:r>
              <a:rPr sz="1200" spc="-5" dirty="0">
                <a:latin typeface="Calibri"/>
                <a:cs typeface="Calibri"/>
              </a:rPr>
              <a:t>each </a:t>
            </a:r>
            <a:r>
              <a:rPr sz="1200" spc="-10" dirty="0">
                <a:latin typeface="Calibri"/>
                <a:cs typeface="Calibri"/>
              </a:rPr>
              <a:t>of  </a:t>
            </a:r>
            <a:r>
              <a:rPr sz="1200" dirty="0">
                <a:latin typeface="Calibri"/>
                <a:cs typeface="Calibri"/>
              </a:rPr>
              <a:t>its </a:t>
            </a:r>
            <a:r>
              <a:rPr sz="1200" spc="-5" dirty="0">
                <a:latin typeface="Calibri"/>
                <a:cs typeface="Calibri"/>
              </a:rPr>
              <a:t>contracting states. A patent application </a:t>
            </a:r>
            <a:r>
              <a:rPr sz="1200" dirty="0">
                <a:latin typeface="Calibri"/>
                <a:cs typeface="Calibri"/>
              </a:rPr>
              <a:t>filed under </a:t>
            </a:r>
            <a:r>
              <a:rPr sz="1200" spc="-5" dirty="0">
                <a:latin typeface="Calibri"/>
                <a:cs typeface="Calibri"/>
              </a:rPr>
              <a:t>the PCT is called </a:t>
            </a:r>
            <a:r>
              <a:rPr sz="1200" spc="-10" dirty="0">
                <a:latin typeface="Calibri"/>
                <a:cs typeface="Calibri"/>
              </a:rPr>
              <a:t>an </a:t>
            </a:r>
            <a:r>
              <a:rPr sz="1200" spc="-5" dirty="0">
                <a:latin typeface="Calibri"/>
                <a:cs typeface="Calibri"/>
              </a:rPr>
              <a:t>international  application, or PCT application</a:t>
            </a:r>
            <a:r>
              <a:rPr sz="1200" b="1" spc="-5" dirty="0">
                <a:latin typeface="Calibri"/>
                <a:cs typeface="Calibri"/>
              </a:rPr>
              <a:t>. </a:t>
            </a:r>
            <a:r>
              <a:rPr sz="1200" spc="-5" dirty="0">
                <a:latin typeface="Calibri"/>
                <a:cs typeface="Calibri"/>
              </a:rPr>
              <a:t>PCT is based on agreements between </a:t>
            </a:r>
            <a:r>
              <a:rPr sz="1200" spc="-10" dirty="0">
                <a:latin typeface="Calibri"/>
                <a:cs typeface="Calibri"/>
              </a:rPr>
              <a:t>more </a:t>
            </a:r>
            <a:r>
              <a:rPr sz="1200" spc="-5" dirty="0">
                <a:latin typeface="Calibri"/>
                <a:cs typeface="Calibri"/>
              </a:rPr>
              <a:t>than </a:t>
            </a:r>
            <a:r>
              <a:rPr sz="1200" dirty="0">
                <a:latin typeface="Calibri"/>
                <a:cs typeface="Calibri"/>
              </a:rPr>
              <a:t>100  </a:t>
            </a:r>
            <a:r>
              <a:rPr sz="1200" spc="-5" dirty="0">
                <a:latin typeface="Calibri"/>
                <a:cs typeface="Calibri"/>
              </a:rPr>
              <a:t>countries. The </a:t>
            </a:r>
            <a:r>
              <a:rPr sz="1200" spc="-10" dirty="0">
                <a:latin typeface="Calibri"/>
                <a:cs typeface="Calibri"/>
              </a:rPr>
              <a:t>main </a:t>
            </a:r>
            <a:r>
              <a:rPr sz="1200" spc="-5" dirty="0">
                <a:latin typeface="Calibri"/>
                <a:cs typeface="Calibri"/>
              </a:rPr>
              <a:t>idea is that </a:t>
            </a:r>
            <a:r>
              <a:rPr sz="1200" dirty="0">
                <a:latin typeface="Calibri"/>
                <a:cs typeface="Calibri"/>
              </a:rPr>
              <a:t>the </a:t>
            </a:r>
            <a:r>
              <a:rPr sz="1200" spc="-5" dirty="0">
                <a:latin typeface="Calibri"/>
                <a:cs typeface="Calibri"/>
              </a:rPr>
              <a:t>application could partly </a:t>
            </a:r>
            <a:r>
              <a:rPr sz="1200" dirty="0">
                <a:latin typeface="Calibri"/>
                <a:cs typeface="Calibri"/>
              </a:rPr>
              <a:t>be </a:t>
            </a:r>
            <a:r>
              <a:rPr sz="1200" spc="-5" dirty="0">
                <a:latin typeface="Calibri"/>
                <a:cs typeface="Calibri"/>
              </a:rPr>
              <a:t>made through a single  application and you need to define the countries </a:t>
            </a:r>
            <a:r>
              <a:rPr sz="1200" dirty="0">
                <a:latin typeface="Calibri"/>
                <a:cs typeface="Calibri"/>
              </a:rPr>
              <a:t>where </a:t>
            </a:r>
            <a:r>
              <a:rPr sz="1200" spc="-5" dirty="0">
                <a:latin typeface="Calibri"/>
                <a:cs typeface="Calibri"/>
              </a:rPr>
              <a:t>the patent should be</a:t>
            </a:r>
            <a:r>
              <a:rPr sz="1200" spc="105" dirty="0">
                <a:latin typeface="Calibri"/>
                <a:cs typeface="Calibri"/>
              </a:rPr>
              <a:t> </a:t>
            </a:r>
            <a:r>
              <a:rPr sz="1200" spc="-5" dirty="0">
                <a:latin typeface="Calibri"/>
                <a:cs typeface="Calibri"/>
              </a:rPr>
              <a:t>issued.</a:t>
            </a:r>
            <a:endParaRPr sz="1200">
              <a:latin typeface="Calibri"/>
              <a:cs typeface="Calibri"/>
            </a:endParaRPr>
          </a:p>
          <a:p>
            <a:pPr marL="12700" marR="75565">
              <a:lnSpc>
                <a:spcPct val="101699"/>
              </a:lnSpc>
              <a:spcBef>
                <a:spcPts val="1010"/>
              </a:spcBef>
            </a:pPr>
            <a:r>
              <a:rPr sz="1200" spc="-5" dirty="0">
                <a:latin typeface="Calibri"/>
                <a:cs typeface="Calibri"/>
              </a:rPr>
              <a:t>The application could </a:t>
            </a:r>
            <a:r>
              <a:rPr sz="1200" dirty="0">
                <a:latin typeface="Calibri"/>
                <a:cs typeface="Calibri"/>
              </a:rPr>
              <a:t>be done </a:t>
            </a:r>
            <a:r>
              <a:rPr sz="1200" spc="-5" dirty="0">
                <a:latin typeface="Calibri"/>
                <a:cs typeface="Calibri"/>
              </a:rPr>
              <a:t>through the national patent registration office or, which often  is the case, through the World Intellectual Property Organization (WIPO – </a:t>
            </a:r>
            <a:r>
              <a:rPr sz="1200" u="sng" spc="-5" dirty="0">
                <a:solidFill>
                  <a:srgbClr val="0065FF"/>
                </a:solidFill>
                <a:uFill>
                  <a:solidFill>
                    <a:srgbClr val="0065FF"/>
                  </a:solidFill>
                </a:uFill>
                <a:latin typeface="Calibri"/>
                <a:cs typeface="Calibri"/>
              </a:rPr>
              <a:t>www.wipo.int</a:t>
            </a:r>
            <a:r>
              <a:rPr sz="1200" spc="-5" dirty="0">
                <a:latin typeface="Calibri"/>
                <a:cs typeface="Calibri"/>
              </a:rPr>
              <a:t>) in  </a:t>
            </a:r>
            <a:r>
              <a:rPr sz="1200" dirty="0">
                <a:latin typeface="Calibri"/>
                <a:cs typeface="Calibri"/>
              </a:rPr>
              <a:t>Geneva </a:t>
            </a:r>
            <a:r>
              <a:rPr sz="1200" spc="-10" dirty="0">
                <a:latin typeface="Calibri"/>
                <a:cs typeface="Calibri"/>
              </a:rPr>
              <a:t>or </a:t>
            </a:r>
            <a:r>
              <a:rPr sz="1200" spc="-5" dirty="0">
                <a:latin typeface="Calibri"/>
                <a:cs typeface="Calibri"/>
              </a:rPr>
              <a:t>the European Patent Office (EPO – </a:t>
            </a:r>
            <a:r>
              <a:rPr sz="1200" u="sng" spc="-5" dirty="0">
                <a:solidFill>
                  <a:srgbClr val="0065FF"/>
                </a:solidFill>
                <a:uFill>
                  <a:solidFill>
                    <a:srgbClr val="0065FF"/>
                  </a:solidFill>
                </a:uFill>
                <a:latin typeface="Calibri"/>
                <a:cs typeface="Calibri"/>
              </a:rPr>
              <a:t>www.epo.org</a:t>
            </a:r>
            <a:r>
              <a:rPr sz="1200" spc="-5" dirty="0">
                <a:latin typeface="Calibri"/>
                <a:cs typeface="Calibri"/>
              </a:rPr>
              <a:t>). Application forms are</a:t>
            </a:r>
            <a:r>
              <a:rPr sz="1200" spc="130" dirty="0">
                <a:latin typeface="Calibri"/>
                <a:cs typeface="Calibri"/>
              </a:rPr>
              <a:t> </a:t>
            </a:r>
            <a:r>
              <a:rPr sz="1200" spc="-5" dirty="0">
                <a:latin typeface="Calibri"/>
                <a:cs typeface="Calibri"/>
              </a:rPr>
              <a:t>available.</a:t>
            </a:r>
            <a:endParaRPr sz="1200">
              <a:latin typeface="Calibri"/>
              <a:cs typeface="Calibri"/>
            </a:endParaRPr>
          </a:p>
          <a:p>
            <a:pPr marL="12700" marR="25400">
              <a:lnSpc>
                <a:spcPct val="101800"/>
              </a:lnSpc>
              <a:spcBef>
                <a:spcPts val="990"/>
              </a:spcBef>
            </a:pPr>
            <a:r>
              <a:rPr sz="1200" spc="-5" dirty="0">
                <a:latin typeface="Calibri"/>
                <a:cs typeface="Calibri"/>
              </a:rPr>
              <a:t>The PCT application process starts with an international search and gives the applicant a  possibility to see what option there is </a:t>
            </a:r>
            <a:r>
              <a:rPr sz="1200" dirty="0">
                <a:latin typeface="Calibri"/>
                <a:cs typeface="Calibri"/>
              </a:rPr>
              <a:t>to </a:t>
            </a:r>
            <a:r>
              <a:rPr sz="1200" spc="-5" dirty="0">
                <a:latin typeface="Calibri"/>
                <a:cs typeface="Calibri"/>
              </a:rPr>
              <a:t>receive a patent. After that an examination is made  </a:t>
            </a:r>
            <a:r>
              <a:rPr sz="1200" dirty="0">
                <a:latin typeface="Calibri"/>
                <a:cs typeface="Calibri"/>
              </a:rPr>
              <a:t>by </a:t>
            </a:r>
            <a:r>
              <a:rPr sz="1200" spc="-5" dirty="0">
                <a:latin typeface="Calibri"/>
                <a:cs typeface="Calibri"/>
              </a:rPr>
              <a:t>an expert who gives his opinion of the possibility </a:t>
            </a:r>
            <a:r>
              <a:rPr sz="1200" dirty="0">
                <a:latin typeface="Calibri"/>
                <a:cs typeface="Calibri"/>
              </a:rPr>
              <a:t>to </a:t>
            </a:r>
            <a:r>
              <a:rPr sz="1200" spc="-5" dirty="0">
                <a:latin typeface="Calibri"/>
                <a:cs typeface="Calibri"/>
              </a:rPr>
              <a:t>receive the patent. The international  </a:t>
            </a:r>
            <a:r>
              <a:rPr sz="1200" dirty="0">
                <a:latin typeface="Calibri"/>
                <a:cs typeface="Calibri"/>
              </a:rPr>
              <a:t>phase </a:t>
            </a:r>
            <a:r>
              <a:rPr sz="1200" spc="-5" dirty="0">
                <a:latin typeface="Calibri"/>
                <a:cs typeface="Calibri"/>
              </a:rPr>
              <a:t>is then being followed </a:t>
            </a:r>
            <a:r>
              <a:rPr sz="1200" dirty="0">
                <a:latin typeface="Calibri"/>
                <a:cs typeface="Calibri"/>
              </a:rPr>
              <a:t>by </a:t>
            </a:r>
            <a:r>
              <a:rPr sz="1200" spc="-5" dirty="0">
                <a:latin typeface="Calibri"/>
                <a:cs typeface="Calibri"/>
              </a:rPr>
              <a:t>national phases </a:t>
            </a:r>
            <a:r>
              <a:rPr sz="1200" spc="-10" dirty="0">
                <a:latin typeface="Calibri"/>
                <a:cs typeface="Calibri"/>
              </a:rPr>
              <a:t>in </a:t>
            </a:r>
            <a:r>
              <a:rPr sz="1200" spc="-5" dirty="0">
                <a:latin typeface="Calibri"/>
                <a:cs typeface="Calibri"/>
              </a:rPr>
              <a:t>the countries where the patent is sought.  The WIPO website gives more details about the PCT-application and </a:t>
            </a:r>
            <a:r>
              <a:rPr sz="1200" dirty="0">
                <a:latin typeface="Calibri"/>
                <a:cs typeface="Calibri"/>
              </a:rPr>
              <a:t>the </a:t>
            </a:r>
            <a:r>
              <a:rPr sz="1200" spc="-5" dirty="0">
                <a:latin typeface="Calibri"/>
                <a:cs typeface="Calibri"/>
              </a:rPr>
              <a:t>different time frames  and</a:t>
            </a:r>
            <a:r>
              <a:rPr sz="1200" spc="-10" dirty="0">
                <a:latin typeface="Calibri"/>
                <a:cs typeface="Calibri"/>
              </a:rPr>
              <a:t> </a:t>
            </a:r>
            <a:r>
              <a:rPr sz="1200" spc="-5" dirty="0">
                <a:latin typeface="Calibri"/>
                <a:cs typeface="Calibri"/>
              </a:rPr>
              <a:t>phases.</a:t>
            </a:r>
            <a:endParaRPr sz="1200">
              <a:latin typeface="Calibri"/>
              <a:cs typeface="Calibri"/>
            </a:endParaRPr>
          </a:p>
          <a:p>
            <a:pPr marL="12700">
              <a:lnSpc>
                <a:spcPct val="100000"/>
              </a:lnSpc>
              <a:spcBef>
                <a:spcPts val="530"/>
              </a:spcBef>
            </a:pPr>
            <a:r>
              <a:rPr sz="1200" b="1" spc="-5" dirty="0">
                <a:latin typeface="Calibri"/>
                <a:cs typeface="Calibri"/>
              </a:rPr>
              <a:t>Application </a:t>
            </a:r>
            <a:r>
              <a:rPr sz="1200" b="1" dirty="0">
                <a:latin typeface="Calibri"/>
                <a:cs typeface="Calibri"/>
              </a:rPr>
              <a:t>for </a:t>
            </a:r>
            <a:r>
              <a:rPr sz="1200" b="1" spc="-5" dirty="0">
                <a:latin typeface="Calibri"/>
                <a:cs typeface="Calibri"/>
              </a:rPr>
              <a:t>European Patent –</a:t>
            </a:r>
            <a:r>
              <a:rPr sz="1200" b="1" spc="15" dirty="0">
                <a:latin typeface="Calibri"/>
                <a:cs typeface="Calibri"/>
              </a:rPr>
              <a:t> </a:t>
            </a:r>
            <a:r>
              <a:rPr sz="1200" b="1" spc="-5" dirty="0">
                <a:latin typeface="Calibri"/>
                <a:cs typeface="Calibri"/>
              </a:rPr>
              <a:t>EPC</a:t>
            </a:r>
            <a:endParaRPr sz="1200">
              <a:latin typeface="Calibri"/>
              <a:cs typeface="Calibri"/>
            </a:endParaRPr>
          </a:p>
          <a:p>
            <a:pPr marL="12700" marR="161290">
              <a:lnSpc>
                <a:spcPct val="101699"/>
              </a:lnSpc>
              <a:spcBef>
                <a:spcPts val="490"/>
              </a:spcBef>
            </a:pPr>
            <a:r>
              <a:rPr sz="1200" spc="-5" dirty="0">
                <a:latin typeface="Calibri"/>
                <a:cs typeface="Calibri"/>
              </a:rPr>
              <a:t>The European patent is based </a:t>
            </a:r>
            <a:r>
              <a:rPr sz="1200" spc="-10" dirty="0">
                <a:latin typeface="Calibri"/>
                <a:cs typeface="Calibri"/>
              </a:rPr>
              <a:t>on </a:t>
            </a:r>
            <a:r>
              <a:rPr sz="1200" dirty="0">
                <a:latin typeface="Calibri"/>
                <a:cs typeface="Calibri"/>
              </a:rPr>
              <a:t>the </a:t>
            </a:r>
            <a:r>
              <a:rPr sz="1200" spc="-5" dirty="0">
                <a:latin typeface="Calibri"/>
                <a:cs typeface="Calibri"/>
              </a:rPr>
              <a:t>European Patent Convention, EPC, which came into  force </a:t>
            </a:r>
            <a:r>
              <a:rPr sz="1200" spc="-10" dirty="0">
                <a:latin typeface="Calibri"/>
                <a:cs typeface="Calibri"/>
              </a:rPr>
              <a:t>in </a:t>
            </a:r>
            <a:r>
              <a:rPr sz="1200" spc="-5" dirty="0">
                <a:latin typeface="Calibri"/>
                <a:cs typeface="Calibri"/>
              </a:rPr>
              <a:t>1977. So </a:t>
            </a:r>
            <a:r>
              <a:rPr sz="1200" dirty="0">
                <a:latin typeface="Calibri"/>
                <a:cs typeface="Calibri"/>
              </a:rPr>
              <a:t>far 36 </a:t>
            </a:r>
            <a:r>
              <a:rPr sz="1200" spc="-5" dirty="0">
                <a:latin typeface="Calibri"/>
                <a:cs typeface="Calibri"/>
              </a:rPr>
              <a:t>states have become parties </a:t>
            </a:r>
            <a:r>
              <a:rPr sz="1200" dirty="0">
                <a:latin typeface="Calibri"/>
                <a:cs typeface="Calibri"/>
              </a:rPr>
              <a:t>to </a:t>
            </a:r>
            <a:r>
              <a:rPr sz="1200" spc="-5" dirty="0">
                <a:latin typeface="Calibri"/>
                <a:cs typeface="Calibri"/>
              </a:rPr>
              <a:t>the Convention and four states have  made a separate agreement (the so-called extension states) </a:t>
            </a:r>
            <a:r>
              <a:rPr sz="1200" dirty="0">
                <a:latin typeface="Calibri"/>
                <a:cs typeface="Calibri"/>
              </a:rPr>
              <a:t>to </a:t>
            </a:r>
            <a:r>
              <a:rPr sz="1200" spc="-5" dirty="0">
                <a:latin typeface="Calibri"/>
                <a:cs typeface="Calibri"/>
              </a:rPr>
              <a:t>the effect that the</a:t>
            </a:r>
            <a:r>
              <a:rPr sz="1200" spc="180" dirty="0">
                <a:latin typeface="Calibri"/>
                <a:cs typeface="Calibri"/>
              </a:rPr>
              <a:t> </a:t>
            </a:r>
            <a:r>
              <a:rPr sz="1200" spc="-5" dirty="0">
                <a:latin typeface="Calibri"/>
                <a:cs typeface="Calibri"/>
              </a:rPr>
              <a:t>European</a:t>
            </a:r>
            <a:endParaRPr sz="1200">
              <a:latin typeface="Calibri"/>
              <a:cs typeface="Calibri"/>
            </a:endParaRPr>
          </a:p>
          <a:p>
            <a:pPr>
              <a:lnSpc>
                <a:spcPct val="100000"/>
              </a:lnSpc>
            </a:pPr>
            <a:endParaRPr sz="1200">
              <a:latin typeface="Calibri"/>
              <a:cs typeface="Calibri"/>
            </a:endParaRPr>
          </a:p>
          <a:p>
            <a:pPr marL="149225">
              <a:lnSpc>
                <a:spcPct val="100000"/>
              </a:lnSpc>
              <a:spcBef>
                <a:spcPts val="990"/>
              </a:spcBef>
            </a:pPr>
            <a:r>
              <a:rPr sz="1000" b="1" spc="-5" dirty="0">
                <a:latin typeface="Calibri"/>
                <a:cs typeface="Calibri"/>
              </a:rPr>
              <a:t>142</a:t>
            </a:r>
            <a:endParaRPr sz="1000">
              <a:latin typeface="Calibri"/>
              <a:cs typeface="Calibri"/>
            </a:endParaRPr>
          </a:p>
        </p:txBody>
      </p:sp>
      <p:sp>
        <p:nvSpPr>
          <p:cNvPr id="3" name="object 3"/>
          <p:cNvSpPr txBox="1"/>
          <p:nvPr/>
        </p:nvSpPr>
        <p:spPr>
          <a:xfrm>
            <a:off x="888348" y="570066"/>
            <a:ext cx="5802630" cy="17780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Especially being a researcher it might </a:t>
            </a:r>
            <a:r>
              <a:rPr sz="1200" dirty="0">
                <a:latin typeface="Calibri"/>
                <a:cs typeface="Calibri"/>
              </a:rPr>
              <a:t>be </a:t>
            </a:r>
            <a:r>
              <a:rPr sz="1200" spc="-5" dirty="0">
                <a:latin typeface="Calibri"/>
                <a:cs typeface="Calibri"/>
              </a:rPr>
              <a:t>interesting to publish what </a:t>
            </a:r>
            <a:r>
              <a:rPr sz="1200" spc="-10" dirty="0">
                <a:latin typeface="Calibri"/>
                <a:cs typeface="Calibri"/>
              </a:rPr>
              <a:t>you </a:t>
            </a:r>
            <a:r>
              <a:rPr sz="1200" spc="-5" dirty="0">
                <a:latin typeface="Calibri"/>
                <a:cs typeface="Calibri"/>
              </a:rPr>
              <a:t>have discovered. Be  careful here, a patent is </a:t>
            </a:r>
            <a:r>
              <a:rPr sz="1200" spc="-10" dirty="0">
                <a:latin typeface="Calibri"/>
                <a:cs typeface="Calibri"/>
              </a:rPr>
              <a:t>in </a:t>
            </a:r>
            <a:r>
              <a:rPr sz="1200" spc="-5" dirty="0">
                <a:latin typeface="Calibri"/>
                <a:cs typeface="Calibri"/>
              </a:rPr>
              <a:t>itself a publication describing </a:t>
            </a:r>
            <a:r>
              <a:rPr sz="1200" dirty="0">
                <a:latin typeface="Calibri"/>
                <a:cs typeface="Calibri"/>
              </a:rPr>
              <a:t>the </a:t>
            </a:r>
            <a:r>
              <a:rPr sz="1200" spc="-5" dirty="0">
                <a:latin typeface="Calibri"/>
                <a:cs typeface="Calibri"/>
              </a:rPr>
              <a:t>invention and in return you will  </a:t>
            </a:r>
            <a:r>
              <a:rPr sz="1200" dirty="0">
                <a:latin typeface="Calibri"/>
                <a:cs typeface="Calibri"/>
              </a:rPr>
              <a:t>be </a:t>
            </a:r>
            <a:r>
              <a:rPr sz="1200" spc="-5" dirty="0">
                <a:latin typeface="Calibri"/>
                <a:cs typeface="Calibri"/>
              </a:rPr>
              <a:t>given a protection </a:t>
            </a:r>
            <a:r>
              <a:rPr sz="1200" dirty="0">
                <a:latin typeface="Calibri"/>
                <a:cs typeface="Calibri"/>
              </a:rPr>
              <a:t>to </a:t>
            </a:r>
            <a:r>
              <a:rPr sz="1200" spc="-5" dirty="0">
                <a:latin typeface="Calibri"/>
                <a:cs typeface="Calibri"/>
              </a:rPr>
              <a:t>non authorized </a:t>
            </a:r>
            <a:r>
              <a:rPr sz="1200" dirty="0">
                <a:latin typeface="Calibri"/>
                <a:cs typeface="Calibri"/>
              </a:rPr>
              <a:t>use. </a:t>
            </a:r>
            <a:r>
              <a:rPr sz="1200" spc="-5" dirty="0">
                <a:latin typeface="Calibri"/>
                <a:cs typeface="Calibri"/>
              </a:rPr>
              <a:t>If you publish </a:t>
            </a:r>
            <a:r>
              <a:rPr sz="1200" spc="-10" dirty="0">
                <a:latin typeface="Calibri"/>
                <a:cs typeface="Calibri"/>
              </a:rPr>
              <a:t>it on </a:t>
            </a:r>
            <a:r>
              <a:rPr sz="1200" spc="-5" dirty="0">
                <a:latin typeface="Calibri"/>
                <a:cs typeface="Calibri"/>
              </a:rPr>
              <a:t>your own first </a:t>
            </a:r>
            <a:r>
              <a:rPr sz="1200" spc="-10" dirty="0">
                <a:latin typeface="Calibri"/>
                <a:cs typeface="Calibri"/>
              </a:rPr>
              <a:t>in </a:t>
            </a:r>
            <a:r>
              <a:rPr sz="1200" spc="-5" dirty="0">
                <a:latin typeface="Calibri"/>
                <a:cs typeface="Calibri"/>
              </a:rPr>
              <a:t>a scientific  journal or similar it will prohibit having it patented in </a:t>
            </a:r>
            <a:r>
              <a:rPr sz="1200" spc="-10" dirty="0">
                <a:latin typeface="Calibri"/>
                <a:cs typeface="Calibri"/>
              </a:rPr>
              <a:t>most </a:t>
            </a:r>
            <a:r>
              <a:rPr sz="1200" spc="-5" dirty="0">
                <a:latin typeface="Calibri"/>
                <a:cs typeface="Calibri"/>
              </a:rPr>
              <a:t>countries in </a:t>
            </a:r>
            <a:r>
              <a:rPr sz="1200" spc="-10" dirty="0">
                <a:latin typeface="Calibri"/>
                <a:cs typeface="Calibri"/>
              </a:rPr>
              <a:t>the </a:t>
            </a:r>
            <a:r>
              <a:rPr sz="1200" spc="-5" dirty="0">
                <a:latin typeface="Calibri"/>
                <a:cs typeface="Calibri"/>
              </a:rPr>
              <a:t>world. However it  is possible </a:t>
            </a:r>
            <a:r>
              <a:rPr sz="1200" dirty="0">
                <a:latin typeface="Calibri"/>
                <a:cs typeface="Calibri"/>
              </a:rPr>
              <a:t>to </a:t>
            </a:r>
            <a:r>
              <a:rPr sz="1200" spc="-5" dirty="0">
                <a:latin typeface="Calibri"/>
                <a:cs typeface="Calibri"/>
              </a:rPr>
              <a:t>publicize the results </a:t>
            </a:r>
            <a:r>
              <a:rPr sz="1200" spc="-10" dirty="0">
                <a:latin typeface="Calibri"/>
                <a:cs typeface="Calibri"/>
              </a:rPr>
              <a:t>if </a:t>
            </a:r>
            <a:r>
              <a:rPr sz="1200" dirty="0">
                <a:latin typeface="Calibri"/>
                <a:cs typeface="Calibri"/>
              </a:rPr>
              <a:t>the </a:t>
            </a:r>
            <a:r>
              <a:rPr sz="1200" spc="-5" dirty="0">
                <a:latin typeface="Calibri"/>
                <a:cs typeface="Calibri"/>
              </a:rPr>
              <a:t>publication does not give sufficient information so  that it could </a:t>
            </a:r>
            <a:r>
              <a:rPr sz="1200" dirty="0">
                <a:latin typeface="Calibri"/>
                <a:cs typeface="Calibri"/>
              </a:rPr>
              <a:t>be </a:t>
            </a:r>
            <a:r>
              <a:rPr sz="1200" spc="-5" dirty="0">
                <a:latin typeface="Calibri"/>
                <a:cs typeface="Calibri"/>
              </a:rPr>
              <a:t>duplicated or manufactured from </a:t>
            </a:r>
            <a:r>
              <a:rPr sz="1200" dirty="0">
                <a:latin typeface="Calibri"/>
                <a:cs typeface="Calibri"/>
              </a:rPr>
              <a:t>the </a:t>
            </a:r>
            <a:r>
              <a:rPr sz="1200" spc="-5" dirty="0">
                <a:latin typeface="Calibri"/>
                <a:cs typeface="Calibri"/>
              </a:rPr>
              <a:t>information given in </a:t>
            </a:r>
            <a:r>
              <a:rPr sz="1200" dirty="0">
                <a:latin typeface="Calibri"/>
                <a:cs typeface="Calibri"/>
              </a:rPr>
              <a:t>the </a:t>
            </a:r>
            <a:r>
              <a:rPr sz="1200" spc="-5" dirty="0">
                <a:latin typeface="Calibri"/>
                <a:cs typeface="Calibri"/>
              </a:rPr>
              <a:t>article. Consult  your national regulations in</a:t>
            </a:r>
            <a:r>
              <a:rPr sz="1200" spc="30" dirty="0">
                <a:latin typeface="Calibri"/>
                <a:cs typeface="Calibri"/>
              </a:rPr>
              <a:t> </a:t>
            </a:r>
            <a:r>
              <a:rPr sz="1200" spc="-5" dirty="0">
                <a:latin typeface="Calibri"/>
                <a:cs typeface="Calibri"/>
              </a:rPr>
              <a:t>advance.</a:t>
            </a:r>
            <a:endParaRPr sz="1200">
              <a:latin typeface="Calibri"/>
              <a:cs typeface="Calibri"/>
            </a:endParaRPr>
          </a:p>
        </p:txBody>
      </p:sp>
      <p:sp>
        <p:nvSpPr>
          <p:cNvPr id="4" name="object 4"/>
          <p:cNvSpPr txBox="1"/>
          <p:nvPr/>
        </p:nvSpPr>
        <p:spPr>
          <a:xfrm>
            <a:off x="888425" y="2913782"/>
            <a:ext cx="5448300" cy="894080"/>
          </a:xfrm>
          <a:prstGeom prst="rect">
            <a:avLst/>
          </a:prstGeom>
        </p:spPr>
        <p:txBody>
          <a:bodyPr vert="horz" wrap="square" lIns="0" tIns="8890" rIns="0" bIns="0" rtlCol="0">
            <a:spAutoFit/>
          </a:bodyPr>
          <a:lstStyle/>
          <a:p>
            <a:pPr marL="12700" marR="5080" indent="641350">
              <a:lnSpc>
                <a:spcPct val="102099"/>
              </a:lnSpc>
              <a:spcBef>
                <a:spcPts val="70"/>
              </a:spcBef>
            </a:pPr>
            <a:r>
              <a:rPr sz="1200" spc="-5" dirty="0">
                <a:latin typeface="Calibri"/>
                <a:cs typeface="Calibri"/>
              </a:rPr>
              <a:t>One important source for more information about patent is the IPR-Helpdesk  funded </a:t>
            </a:r>
            <a:r>
              <a:rPr sz="1200" dirty="0">
                <a:latin typeface="Calibri"/>
                <a:cs typeface="Calibri"/>
              </a:rPr>
              <a:t>by </a:t>
            </a:r>
            <a:r>
              <a:rPr sz="1200" spc="-5" dirty="0">
                <a:latin typeface="Calibri"/>
                <a:cs typeface="Calibri"/>
              </a:rPr>
              <a:t>the European Commission which is a service free </a:t>
            </a:r>
            <a:r>
              <a:rPr sz="1200" spc="-10" dirty="0">
                <a:latin typeface="Calibri"/>
                <a:cs typeface="Calibri"/>
              </a:rPr>
              <a:t>of </a:t>
            </a:r>
            <a:r>
              <a:rPr sz="1200" spc="-5" dirty="0">
                <a:latin typeface="Calibri"/>
                <a:cs typeface="Calibri"/>
              </a:rPr>
              <a:t>charge with the aim </a:t>
            </a:r>
            <a:r>
              <a:rPr sz="1200" spc="-10" dirty="0">
                <a:latin typeface="Calibri"/>
                <a:cs typeface="Calibri"/>
              </a:rPr>
              <a:t>of  </a:t>
            </a:r>
            <a:r>
              <a:rPr sz="1200" spc="-5" dirty="0">
                <a:latin typeface="Calibri"/>
                <a:cs typeface="Calibri"/>
              </a:rPr>
              <a:t>supporting creativity and innovation </a:t>
            </a:r>
            <a:r>
              <a:rPr sz="1200" spc="-10" dirty="0">
                <a:latin typeface="Calibri"/>
                <a:cs typeface="Calibri"/>
              </a:rPr>
              <a:t>in </a:t>
            </a:r>
            <a:r>
              <a:rPr sz="1200" spc="-5" dirty="0">
                <a:latin typeface="Calibri"/>
                <a:cs typeface="Calibri"/>
              </a:rPr>
              <a:t>Europe</a:t>
            </a:r>
            <a:r>
              <a:rPr sz="1200" spc="70" dirty="0">
                <a:latin typeface="Calibri"/>
                <a:cs typeface="Calibri"/>
              </a:rPr>
              <a:t> </a:t>
            </a:r>
            <a:r>
              <a:rPr sz="1200" spc="-5" dirty="0">
                <a:latin typeface="Calibri"/>
                <a:cs typeface="Calibri"/>
              </a:rPr>
              <a:t>(</a:t>
            </a:r>
            <a:r>
              <a:rPr sz="1200" u="sng" spc="-5" dirty="0">
                <a:solidFill>
                  <a:srgbClr val="0065FF"/>
                </a:solidFill>
                <a:uFill>
                  <a:solidFill>
                    <a:srgbClr val="0065FF"/>
                  </a:solidFill>
                </a:uFill>
                <a:latin typeface="Calibri"/>
                <a:cs typeface="Calibri"/>
              </a:rPr>
              <a:t>www.ipr-helpdesk.org</a:t>
            </a:r>
            <a:r>
              <a:rPr sz="1200" spc="-5" dirty="0">
                <a:latin typeface="Calibri"/>
                <a:cs typeface="Calibri"/>
              </a:rPr>
              <a:t>).</a:t>
            </a:r>
            <a:endParaRPr sz="1200">
              <a:latin typeface="Calibri"/>
              <a:cs typeface="Calibri"/>
            </a:endParaRPr>
          </a:p>
          <a:p>
            <a:pPr marL="12700">
              <a:lnSpc>
                <a:spcPct val="100000"/>
              </a:lnSpc>
              <a:spcBef>
                <a:spcPts val="1020"/>
              </a:spcBef>
            </a:pPr>
            <a:r>
              <a:rPr sz="1200" b="1" spc="-5" dirty="0">
                <a:latin typeface="Calibri"/>
                <a:cs typeface="Calibri"/>
              </a:rPr>
              <a:t>11.2.3 Patent protection</a:t>
            </a:r>
            <a:r>
              <a:rPr sz="1200" b="1" spc="5" dirty="0">
                <a:latin typeface="Calibri"/>
                <a:cs typeface="Calibri"/>
              </a:rPr>
              <a:t> </a:t>
            </a:r>
            <a:r>
              <a:rPr sz="1200" b="1" spc="-5" dirty="0">
                <a:latin typeface="Calibri"/>
                <a:cs typeface="Calibri"/>
              </a:rPr>
              <a:t>abroad</a:t>
            </a:r>
            <a:endParaRPr sz="1200">
              <a:latin typeface="Calibri"/>
              <a:cs typeface="Calibri"/>
            </a:endParaRPr>
          </a:p>
        </p:txBody>
      </p:sp>
      <p:sp>
        <p:nvSpPr>
          <p:cNvPr id="5" name="object 5"/>
          <p:cNvSpPr/>
          <p:nvPr/>
        </p:nvSpPr>
        <p:spPr>
          <a:xfrm>
            <a:off x="996368" y="2556550"/>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6368" y="4016420"/>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3" name="object 3"/>
          <p:cNvSpPr/>
          <p:nvPr/>
        </p:nvSpPr>
        <p:spPr>
          <a:xfrm>
            <a:off x="999034" y="7352182"/>
            <a:ext cx="438113" cy="4381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16802" y="1024182"/>
            <a:ext cx="5848350" cy="893508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patents are extended </a:t>
            </a:r>
            <a:r>
              <a:rPr sz="1200" dirty="0">
                <a:latin typeface="Calibri"/>
                <a:cs typeface="Calibri"/>
              </a:rPr>
              <a:t>to </a:t>
            </a:r>
            <a:r>
              <a:rPr sz="1200" spc="-5" dirty="0">
                <a:latin typeface="Calibri"/>
                <a:cs typeface="Calibri"/>
              </a:rPr>
              <a:t>cover them too</a:t>
            </a:r>
            <a:endParaRPr sz="1200">
              <a:latin typeface="Calibri"/>
              <a:cs typeface="Calibri"/>
            </a:endParaRPr>
          </a:p>
          <a:p>
            <a:pPr marL="12700" marR="34290">
              <a:lnSpc>
                <a:spcPct val="101800"/>
              </a:lnSpc>
              <a:spcBef>
                <a:spcPts val="990"/>
              </a:spcBef>
            </a:pPr>
            <a:r>
              <a:rPr sz="1200" spc="-5" dirty="0">
                <a:latin typeface="Calibri"/>
                <a:cs typeface="Calibri"/>
              </a:rPr>
              <a:t>According </a:t>
            </a:r>
            <a:r>
              <a:rPr sz="1200" dirty="0">
                <a:latin typeface="Calibri"/>
                <a:cs typeface="Calibri"/>
              </a:rPr>
              <a:t>to </a:t>
            </a:r>
            <a:r>
              <a:rPr sz="1200" spc="-5" dirty="0">
                <a:latin typeface="Calibri"/>
                <a:cs typeface="Calibri"/>
              </a:rPr>
              <a:t>a European agreement </a:t>
            </a:r>
            <a:r>
              <a:rPr sz="1200" spc="-10" dirty="0">
                <a:latin typeface="Calibri"/>
                <a:cs typeface="Calibri"/>
              </a:rPr>
              <a:t>it </a:t>
            </a:r>
            <a:r>
              <a:rPr sz="1200" spc="-5" dirty="0">
                <a:latin typeface="Calibri"/>
                <a:cs typeface="Calibri"/>
              </a:rPr>
              <a:t>is possible to receive a patent covering </a:t>
            </a:r>
            <a:r>
              <a:rPr sz="1200" dirty="0">
                <a:latin typeface="Calibri"/>
                <a:cs typeface="Calibri"/>
              </a:rPr>
              <a:t>40 </a:t>
            </a:r>
            <a:r>
              <a:rPr sz="1200" spc="-5" dirty="0">
                <a:latin typeface="Calibri"/>
                <a:cs typeface="Calibri"/>
              </a:rPr>
              <a:t>European  </a:t>
            </a:r>
            <a:r>
              <a:rPr sz="1200" dirty="0">
                <a:latin typeface="Calibri"/>
                <a:cs typeface="Calibri"/>
              </a:rPr>
              <a:t>member </a:t>
            </a:r>
            <a:r>
              <a:rPr sz="1200" spc="-5" dirty="0">
                <a:latin typeface="Calibri"/>
                <a:cs typeface="Calibri"/>
              </a:rPr>
              <a:t>states </a:t>
            </a:r>
            <a:r>
              <a:rPr sz="1200" spc="-10" dirty="0">
                <a:latin typeface="Calibri"/>
                <a:cs typeface="Calibri"/>
              </a:rPr>
              <a:t>of </a:t>
            </a:r>
            <a:r>
              <a:rPr sz="1200" spc="-5" dirty="0">
                <a:latin typeface="Calibri"/>
                <a:cs typeface="Calibri"/>
              </a:rPr>
              <a:t>European Patent Convention </a:t>
            </a:r>
            <a:r>
              <a:rPr sz="1200" spc="-10" dirty="0">
                <a:latin typeface="Calibri"/>
                <a:cs typeface="Calibri"/>
              </a:rPr>
              <a:t>as </a:t>
            </a:r>
            <a:r>
              <a:rPr sz="1200" spc="-5" dirty="0">
                <a:latin typeface="Calibri"/>
                <a:cs typeface="Calibri"/>
              </a:rPr>
              <a:t>well as some other countries </a:t>
            </a:r>
            <a:r>
              <a:rPr sz="1200" dirty="0">
                <a:latin typeface="Calibri"/>
                <a:cs typeface="Calibri"/>
              </a:rPr>
              <a:t>by filing </a:t>
            </a:r>
            <a:r>
              <a:rPr sz="1200" spc="-5" dirty="0">
                <a:latin typeface="Calibri"/>
                <a:cs typeface="Calibri"/>
              </a:rPr>
              <a:t>a  single application </a:t>
            </a:r>
            <a:r>
              <a:rPr sz="1200" dirty="0">
                <a:latin typeface="Calibri"/>
                <a:cs typeface="Calibri"/>
              </a:rPr>
              <a:t>for </a:t>
            </a:r>
            <a:r>
              <a:rPr sz="1200" spc="-5" dirty="0">
                <a:latin typeface="Calibri"/>
                <a:cs typeface="Calibri"/>
              </a:rPr>
              <a:t>a European patent. The application must include a list </a:t>
            </a:r>
            <a:r>
              <a:rPr sz="1200" spc="-10" dirty="0">
                <a:latin typeface="Calibri"/>
                <a:cs typeface="Calibri"/>
              </a:rPr>
              <a:t>of </a:t>
            </a:r>
            <a:r>
              <a:rPr sz="1200" spc="-5" dirty="0">
                <a:latin typeface="Calibri"/>
                <a:cs typeface="Calibri"/>
              </a:rPr>
              <a:t>countries  where </a:t>
            </a:r>
            <a:r>
              <a:rPr sz="1200" spc="-10" dirty="0">
                <a:latin typeface="Calibri"/>
                <a:cs typeface="Calibri"/>
              </a:rPr>
              <a:t>it </a:t>
            </a:r>
            <a:r>
              <a:rPr sz="1200" spc="-5" dirty="0">
                <a:latin typeface="Calibri"/>
                <a:cs typeface="Calibri"/>
              </a:rPr>
              <a:t>should be designated and if being approved it will be validated </a:t>
            </a:r>
            <a:r>
              <a:rPr sz="1200" spc="-10" dirty="0">
                <a:latin typeface="Calibri"/>
                <a:cs typeface="Calibri"/>
              </a:rPr>
              <a:t>in </a:t>
            </a:r>
            <a:r>
              <a:rPr sz="1200" spc="-5" dirty="0">
                <a:latin typeface="Calibri"/>
                <a:cs typeface="Calibri"/>
              </a:rPr>
              <a:t>those countries. It  is done through a translated version </a:t>
            </a:r>
            <a:r>
              <a:rPr sz="1200" spc="-10" dirty="0">
                <a:latin typeface="Calibri"/>
                <a:cs typeface="Calibri"/>
              </a:rPr>
              <a:t>of </a:t>
            </a:r>
            <a:r>
              <a:rPr sz="1200" spc="-5" dirty="0">
                <a:latin typeface="Calibri"/>
                <a:cs typeface="Calibri"/>
              </a:rPr>
              <a:t>the patent </a:t>
            </a:r>
            <a:r>
              <a:rPr sz="1200" dirty="0">
                <a:latin typeface="Calibri"/>
                <a:cs typeface="Calibri"/>
              </a:rPr>
              <a:t>to </a:t>
            </a:r>
            <a:r>
              <a:rPr sz="1200" spc="-5" dirty="0">
                <a:latin typeface="Calibri"/>
                <a:cs typeface="Calibri"/>
              </a:rPr>
              <a:t>all national offices. The European Patent  will </a:t>
            </a:r>
            <a:r>
              <a:rPr sz="1200" dirty="0">
                <a:latin typeface="Calibri"/>
                <a:cs typeface="Calibri"/>
              </a:rPr>
              <a:t>result </a:t>
            </a:r>
            <a:r>
              <a:rPr sz="1200" spc="-5" dirty="0">
                <a:latin typeface="Calibri"/>
                <a:cs typeface="Calibri"/>
              </a:rPr>
              <a:t>in national patents in designated</a:t>
            </a:r>
            <a:r>
              <a:rPr sz="1200" spc="25" dirty="0">
                <a:latin typeface="Calibri"/>
                <a:cs typeface="Calibri"/>
              </a:rPr>
              <a:t> </a:t>
            </a:r>
            <a:r>
              <a:rPr sz="1200" spc="-5" dirty="0">
                <a:latin typeface="Calibri"/>
                <a:cs typeface="Calibri"/>
              </a:rPr>
              <a:t>countries.</a:t>
            </a:r>
            <a:endParaRPr sz="1200">
              <a:latin typeface="Calibri"/>
              <a:cs typeface="Calibri"/>
            </a:endParaRPr>
          </a:p>
          <a:p>
            <a:pPr marL="12700" marR="206375">
              <a:lnSpc>
                <a:spcPct val="101699"/>
              </a:lnSpc>
              <a:spcBef>
                <a:spcPts val="1000"/>
              </a:spcBef>
            </a:pPr>
            <a:r>
              <a:rPr sz="1200" spc="-5" dirty="0">
                <a:latin typeface="Calibri"/>
                <a:cs typeface="Calibri"/>
              </a:rPr>
              <a:t>The application could </a:t>
            </a:r>
            <a:r>
              <a:rPr sz="1200" dirty="0">
                <a:latin typeface="Calibri"/>
                <a:cs typeface="Calibri"/>
              </a:rPr>
              <a:t>be sent </a:t>
            </a:r>
            <a:r>
              <a:rPr sz="1200" spc="-5" dirty="0">
                <a:latin typeface="Calibri"/>
                <a:cs typeface="Calibri"/>
              </a:rPr>
              <a:t>directly to the European Patent Offices </a:t>
            </a:r>
            <a:r>
              <a:rPr sz="1200" spc="-10" dirty="0">
                <a:latin typeface="Calibri"/>
                <a:cs typeface="Calibri"/>
              </a:rPr>
              <a:t>in </a:t>
            </a:r>
            <a:r>
              <a:rPr sz="1200" spc="-5" dirty="0">
                <a:latin typeface="Calibri"/>
                <a:cs typeface="Calibri"/>
              </a:rPr>
              <a:t>English, German </a:t>
            </a:r>
            <a:r>
              <a:rPr sz="1200" spc="-10" dirty="0">
                <a:latin typeface="Calibri"/>
                <a:cs typeface="Calibri"/>
              </a:rPr>
              <a:t>or  </a:t>
            </a:r>
            <a:r>
              <a:rPr sz="1200" spc="-5" dirty="0">
                <a:latin typeface="Calibri"/>
                <a:cs typeface="Calibri"/>
              </a:rPr>
              <a:t>French languages. Application forms are available </a:t>
            </a:r>
            <a:r>
              <a:rPr sz="1200" dirty="0">
                <a:latin typeface="Calibri"/>
                <a:cs typeface="Calibri"/>
              </a:rPr>
              <a:t>from </a:t>
            </a:r>
            <a:r>
              <a:rPr sz="1200" spc="-5" dirty="0">
                <a:latin typeface="Calibri"/>
                <a:cs typeface="Calibri"/>
              </a:rPr>
              <a:t>the European Patent</a:t>
            </a:r>
            <a:r>
              <a:rPr sz="1200" spc="80" dirty="0">
                <a:latin typeface="Calibri"/>
                <a:cs typeface="Calibri"/>
              </a:rPr>
              <a:t> </a:t>
            </a:r>
            <a:r>
              <a:rPr sz="1200" spc="-5" dirty="0">
                <a:latin typeface="Calibri"/>
                <a:cs typeface="Calibri"/>
              </a:rPr>
              <a:t>Office.</a:t>
            </a:r>
            <a:endParaRPr sz="1200">
              <a:latin typeface="Calibri"/>
              <a:cs typeface="Calibri"/>
            </a:endParaRPr>
          </a:p>
          <a:p>
            <a:pPr marL="12700" marR="333375" algn="just">
              <a:lnSpc>
                <a:spcPct val="101899"/>
              </a:lnSpc>
              <a:spcBef>
                <a:spcPts val="990"/>
              </a:spcBef>
            </a:pPr>
            <a:r>
              <a:rPr sz="1200" spc="-5" dirty="0">
                <a:latin typeface="Calibri"/>
                <a:cs typeface="Calibri"/>
              </a:rPr>
              <a:t>As in the PCT-application the process starts with a search </a:t>
            </a:r>
            <a:r>
              <a:rPr sz="1200" dirty="0">
                <a:latin typeface="Calibri"/>
                <a:cs typeface="Calibri"/>
              </a:rPr>
              <a:t>to </a:t>
            </a:r>
            <a:r>
              <a:rPr sz="1200" spc="-5" dirty="0">
                <a:latin typeface="Calibri"/>
                <a:cs typeface="Calibri"/>
              </a:rPr>
              <a:t>find out any obstacles </a:t>
            </a:r>
            <a:r>
              <a:rPr sz="1200" dirty="0">
                <a:latin typeface="Calibri"/>
                <a:cs typeface="Calibri"/>
              </a:rPr>
              <a:t>to </a:t>
            </a:r>
            <a:r>
              <a:rPr sz="1200" spc="-5" dirty="0">
                <a:latin typeface="Calibri"/>
                <a:cs typeface="Calibri"/>
              </a:rPr>
              <a:t>the  patent. </a:t>
            </a:r>
            <a:r>
              <a:rPr sz="1200" spc="-10" dirty="0">
                <a:latin typeface="Calibri"/>
                <a:cs typeface="Calibri"/>
              </a:rPr>
              <a:t>If </a:t>
            </a:r>
            <a:r>
              <a:rPr sz="1200" dirty="0">
                <a:latin typeface="Calibri"/>
                <a:cs typeface="Calibri"/>
              </a:rPr>
              <a:t>the </a:t>
            </a:r>
            <a:r>
              <a:rPr sz="1200" spc="-5" dirty="0">
                <a:latin typeface="Calibri"/>
                <a:cs typeface="Calibri"/>
              </a:rPr>
              <a:t>applicant wants to continue, then </a:t>
            </a:r>
            <a:r>
              <a:rPr sz="1200" dirty="0">
                <a:latin typeface="Calibri"/>
                <a:cs typeface="Calibri"/>
              </a:rPr>
              <a:t>the </a:t>
            </a:r>
            <a:r>
              <a:rPr sz="1200" spc="-5" dirty="0">
                <a:latin typeface="Calibri"/>
                <a:cs typeface="Calibri"/>
              </a:rPr>
              <a:t>assessment </a:t>
            </a:r>
            <a:r>
              <a:rPr sz="1200" spc="-10" dirty="0">
                <a:latin typeface="Calibri"/>
                <a:cs typeface="Calibri"/>
              </a:rPr>
              <a:t>of </a:t>
            </a:r>
            <a:r>
              <a:rPr sz="1200" dirty="0">
                <a:latin typeface="Calibri"/>
                <a:cs typeface="Calibri"/>
              </a:rPr>
              <a:t>the </a:t>
            </a:r>
            <a:r>
              <a:rPr sz="1200" spc="-5" dirty="0">
                <a:latin typeface="Calibri"/>
                <a:cs typeface="Calibri"/>
              </a:rPr>
              <a:t>application will </a:t>
            </a:r>
            <a:r>
              <a:rPr sz="1200" dirty="0">
                <a:latin typeface="Calibri"/>
                <a:cs typeface="Calibri"/>
              </a:rPr>
              <a:t>be  done. </a:t>
            </a:r>
            <a:r>
              <a:rPr sz="1200" spc="-5" dirty="0">
                <a:latin typeface="Calibri"/>
                <a:cs typeface="Calibri"/>
              </a:rPr>
              <a:t>When </a:t>
            </a:r>
            <a:r>
              <a:rPr sz="1200" spc="-10" dirty="0">
                <a:latin typeface="Calibri"/>
                <a:cs typeface="Calibri"/>
              </a:rPr>
              <a:t>it </a:t>
            </a:r>
            <a:r>
              <a:rPr sz="1200" spc="-5" dirty="0">
                <a:latin typeface="Calibri"/>
                <a:cs typeface="Calibri"/>
              </a:rPr>
              <a:t>is </a:t>
            </a:r>
            <a:r>
              <a:rPr sz="1200" dirty="0">
                <a:latin typeface="Calibri"/>
                <a:cs typeface="Calibri"/>
              </a:rPr>
              <a:t>ready </a:t>
            </a:r>
            <a:r>
              <a:rPr sz="1200" spc="-5" dirty="0">
                <a:latin typeface="Calibri"/>
                <a:cs typeface="Calibri"/>
              </a:rPr>
              <a:t>for approval translation is </a:t>
            </a:r>
            <a:r>
              <a:rPr sz="1200" dirty="0">
                <a:latin typeface="Calibri"/>
                <a:cs typeface="Calibri"/>
              </a:rPr>
              <a:t>needed </a:t>
            </a:r>
            <a:r>
              <a:rPr sz="1200" spc="-5" dirty="0">
                <a:latin typeface="Calibri"/>
                <a:cs typeface="Calibri"/>
              </a:rPr>
              <a:t>in the three languages; English,  French and German. It will also </a:t>
            </a:r>
            <a:r>
              <a:rPr sz="1200" dirty="0">
                <a:latin typeface="Calibri"/>
                <a:cs typeface="Calibri"/>
              </a:rPr>
              <a:t>be </a:t>
            </a:r>
            <a:r>
              <a:rPr sz="1200" spc="-5" dirty="0">
                <a:latin typeface="Calibri"/>
                <a:cs typeface="Calibri"/>
              </a:rPr>
              <a:t>published </a:t>
            </a:r>
            <a:r>
              <a:rPr sz="1200" spc="-10" dirty="0">
                <a:latin typeface="Calibri"/>
                <a:cs typeface="Calibri"/>
              </a:rPr>
              <a:t>in </a:t>
            </a:r>
            <a:r>
              <a:rPr sz="1200" spc="-5" dirty="0">
                <a:latin typeface="Calibri"/>
                <a:cs typeface="Calibri"/>
              </a:rPr>
              <a:t>the European Patent</a:t>
            </a:r>
            <a:r>
              <a:rPr sz="1200" spc="85" dirty="0">
                <a:latin typeface="Calibri"/>
                <a:cs typeface="Calibri"/>
              </a:rPr>
              <a:t> </a:t>
            </a:r>
            <a:r>
              <a:rPr sz="1200" spc="-5" dirty="0">
                <a:latin typeface="Calibri"/>
                <a:cs typeface="Calibri"/>
              </a:rPr>
              <a:t>Bulletin.</a:t>
            </a:r>
            <a:endParaRPr sz="1200">
              <a:latin typeface="Calibri"/>
              <a:cs typeface="Calibri"/>
            </a:endParaRPr>
          </a:p>
          <a:p>
            <a:pPr marL="12700" marR="27940" algn="just">
              <a:lnSpc>
                <a:spcPct val="101699"/>
              </a:lnSpc>
              <a:spcBef>
                <a:spcPts val="994"/>
              </a:spcBef>
            </a:pPr>
            <a:r>
              <a:rPr sz="1200" spc="-5" dirty="0">
                <a:latin typeface="Calibri"/>
                <a:cs typeface="Calibri"/>
              </a:rPr>
              <a:t>The European Patent is actually not a </a:t>
            </a:r>
            <a:r>
              <a:rPr sz="1200" dirty="0">
                <a:latin typeface="Calibri"/>
                <a:cs typeface="Calibri"/>
              </a:rPr>
              <a:t>true </a:t>
            </a:r>
            <a:r>
              <a:rPr sz="1200" spc="-5" dirty="0">
                <a:latin typeface="Calibri"/>
                <a:cs typeface="Calibri"/>
              </a:rPr>
              <a:t>European patent but a number of national patents.  For that reason </a:t>
            </a:r>
            <a:r>
              <a:rPr sz="1200" spc="-10" dirty="0">
                <a:latin typeface="Calibri"/>
                <a:cs typeface="Calibri"/>
              </a:rPr>
              <a:t>it </a:t>
            </a:r>
            <a:r>
              <a:rPr sz="1200" spc="-5" dirty="0">
                <a:latin typeface="Calibri"/>
                <a:cs typeface="Calibri"/>
              </a:rPr>
              <a:t>still has </a:t>
            </a:r>
            <a:r>
              <a:rPr sz="1200" dirty="0">
                <a:latin typeface="Calibri"/>
                <a:cs typeface="Calibri"/>
              </a:rPr>
              <a:t>to be </a:t>
            </a:r>
            <a:r>
              <a:rPr sz="1200" spc="-5" dirty="0">
                <a:latin typeface="Calibri"/>
                <a:cs typeface="Calibri"/>
              </a:rPr>
              <a:t>validated in all countries which also will include translation </a:t>
            </a:r>
            <a:r>
              <a:rPr sz="1200" dirty="0">
                <a:latin typeface="Calibri"/>
                <a:cs typeface="Calibri"/>
              </a:rPr>
              <a:t>to  </a:t>
            </a:r>
            <a:r>
              <a:rPr sz="1200" spc="-5" dirty="0">
                <a:latin typeface="Calibri"/>
                <a:cs typeface="Calibri"/>
              </a:rPr>
              <a:t>national</a:t>
            </a:r>
            <a:r>
              <a:rPr sz="1200" dirty="0">
                <a:latin typeface="Calibri"/>
                <a:cs typeface="Calibri"/>
              </a:rPr>
              <a:t> </a:t>
            </a:r>
            <a:r>
              <a:rPr sz="1200" spc="-5" dirty="0">
                <a:latin typeface="Calibri"/>
                <a:cs typeface="Calibri"/>
              </a:rPr>
              <a:t>languages.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11.3 </a:t>
            </a:r>
            <a:r>
              <a:rPr sz="1400" b="1" dirty="0">
                <a:latin typeface="Calibri"/>
                <a:cs typeface="Calibri"/>
              </a:rPr>
              <a:t>Utility</a:t>
            </a:r>
            <a:r>
              <a:rPr sz="1400" b="1" spc="-20" dirty="0">
                <a:latin typeface="Calibri"/>
                <a:cs typeface="Calibri"/>
              </a:rPr>
              <a:t> </a:t>
            </a:r>
            <a:r>
              <a:rPr sz="1400" b="1" dirty="0">
                <a:latin typeface="Calibri"/>
                <a:cs typeface="Calibri"/>
              </a:rPr>
              <a:t>model</a:t>
            </a:r>
            <a:endParaRPr sz="1400">
              <a:latin typeface="Calibri"/>
              <a:cs typeface="Calibri"/>
            </a:endParaRPr>
          </a:p>
          <a:p>
            <a:pPr marL="12700" marR="94615">
              <a:lnSpc>
                <a:spcPct val="101899"/>
              </a:lnSpc>
              <a:spcBef>
                <a:spcPts val="810"/>
              </a:spcBef>
            </a:pPr>
            <a:r>
              <a:rPr sz="1200" spc="-5" dirty="0">
                <a:latin typeface="Calibri"/>
                <a:cs typeface="Calibri"/>
              </a:rPr>
              <a:t>It happens quite often that someone has made some kind of simpler technical invention, but  getting a patent is not possible (lower innovation level) or </a:t>
            </a:r>
            <a:r>
              <a:rPr sz="1200" spc="-10" dirty="0">
                <a:latin typeface="Calibri"/>
                <a:cs typeface="Calibri"/>
              </a:rPr>
              <a:t>it </a:t>
            </a:r>
            <a:r>
              <a:rPr sz="1200" spc="-5" dirty="0">
                <a:latin typeface="Calibri"/>
                <a:cs typeface="Calibri"/>
              </a:rPr>
              <a:t>would </a:t>
            </a:r>
            <a:r>
              <a:rPr sz="1200" dirty="0">
                <a:latin typeface="Calibri"/>
                <a:cs typeface="Calibri"/>
              </a:rPr>
              <a:t>be </a:t>
            </a:r>
            <a:r>
              <a:rPr sz="1200" spc="-5" dirty="0">
                <a:latin typeface="Calibri"/>
                <a:cs typeface="Calibri"/>
              </a:rPr>
              <a:t>too costly and time-  consuming </a:t>
            </a:r>
            <a:r>
              <a:rPr sz="1200" dirty="0">
                <a:latin typeface="Calibri"/>
                <a:cs typeface="Calibri"/>
              </a:rPr>
              <a:t>to </a:t>
            </a:r>
            <a:r>
              <a:rPr sz="1200" spc="-5" dirty="0">
                <a:latin typeface="Calibri"/>
                <a:cs typeface="Calibri"/>
              </a:rPr>
              <a:t>make a patent application, especially </a:t>
            </a:r>
            <a:r>
              <a:rPr sz="1200" dirty="0">
                <a:latin typeface="Calibri"/>
                <a:cs typeface="Calibri"/>
              </a:rPr>
              <a:t>this </a:t>
            </a:r>
            <a:r>
              <a:rPr sz="1200" spc="-5" dirty="0">
                <a:latin typeface="Calibri"/>
                <a:cs typeface="Calibri"/>
              </a:rPr>
              <a:t>might be the case for SMEs or </a:t>
            </a:r>
            <a:r>
              <a:rPr sz="1200" dirty="0">
                <a:latin typeface="Calibri"/>
                <a:cs typeface="Calibri"/>
              </a:rPr>
              <a:t>for  </a:t>
            </a:r>
            <a:r>
              <a:rPr sz="1200" spc="-5" dirty="0">
                <a:latin typeface="Calibri"/>
                <a:cs typeface="Calibri"/>
              </a:rPr>
              <a:t>individuals.</a:t>
            </a:r>
            <a:endParaRPr sz="1200">
              <a:latin typeface="Calibri"/>
              <a:cs typeface="Calibri"/>
            </a:endParaRPr>
          </a:p>
          <a:p>
            <a:pPr marL="12700" marR="5080">
              <a:lnSpc>
                <a:spcPct val="101699"/>
              </a:lnSpc>
              <a:spcBef>
                <a:spcPts val="995"/>
              </a:spcBef>
            </a:pPr>
            <a:r>
              <a:rPr sz="1200" spc="-5" dirty="0">
                <a:latin typeface="Calibri"/>
                <a:cs typeface="Calibri"/>
              </a:rPr>
              <a:t>One alternative </a:t>
            </a:r>
            <a:r>
              <a:rPr sz="1200" dirty="0">
                <a:latin typeface="Calibri"/>
                <a:cs typeface="Calibri"/>
              </a:rPr>
              <a:t>for </a:t>
            </a:r>
            <a:r>
              <a:rPr sz="1200" spc="-5" dirty="0">
                <a:latin typeface="Calibri"/>
                <a:cs typeface="Calibri"/>
              </a:rPr>
              <a:t>making a patent application is </a:t>
            </a:r>
            <a:r>
              <a:rPr sz="1200" dirty="0">
                <a:latin typeface="Calibri"/>
                <a:cs typeface="Calibri"/>
              </a:rPr>
              <a:t>to </a:t>
            </a:r>
            <a:r>
              <a:rPr sz="1200" spc="-5" dirty="0">
                <a:latin typeface="Calibri"/>
                <a:cs typeface="Calibri"/>
              </a:rPr>
              <a:t>have it classified as a “Utility model”. The  utility model protects a technical invention that </a:t>
            </a:r>
            <a:r>
              <a:rPr sz="1200" dirty="0">
                <a:latin typeface="Calibri"/>
                <a:cs typeface="Calibri"/>
              </a:rPr>
              <a:t>fulfils </a:t>
            </a:r>
            <a:r>
              <a:rPr sz="1200" spc="-5" dirty="0">
                <a:latin typeface="Calibri"/>
                <a:cs typeface="Calibri"/>
              </a:rPr>
              <a:t>the criteria of novelty, invention and  application, but the invention is more broadly defined than what is needed for a patent. The  requirements regarding </a:t>
            </a:r>
            <a:r>
              <a:rPr sz="1200" dirty="0">
                <a:latin typeface="Calibri"/>
                <a:cs typeface="Calibri"/>
              </a:rPr>
              <a:t>novelty </a:t>
            </a:r>
            <a:r>
              <a:rPr sz="1200" spc="-5" dirty="0">
                <a:latin typeface="Calibri"/>
                <a:cs typeface="Calibri"/>
              </a:rPr>
              <a:t>differ from country </a:t>
            </a:r>
            <a:r>
              <a:rPr sz="1200" dirty="0">
                <a:latin typeface="Calibri"/>
                <a:cs typeface="Calibri"/>
              </a:rPr>
              <a:t>to</a:t>
            </a:r>
            <a:r>
              <a:rPr sz="1200" spc="10" dirty="0">
                <a:latin typeface="Calibri"/>
                <a:cs typeface="Calibri"/>
              </a:rPr>
              <a:t> </a:t>
            </a:r>
            <a:r>
              <a:rPr sz="1200" spc="-5" dirty="0">
                <a:latin typeface="Calibri"/>
                <a:cs typeface="Calibri"/>
              </a:rPr>
              <a:t>country.</a:t>
            </a:r>
            <a:endParaRPr sz="1200">
              <a:latin typeface="Calibri"/>
              <a:cs typeface="Calibri"/>
            </a:endParaRPr>
          </a:p>
          <a:p>
            <a:pPr>
              <a:lnSpc>
                <a:spcPct val="100000"/>
              </a:lnSpc>
              <a:spcBef>
                <a:spcPts val="15"/>
              </a:spcBef>
            </a:pPr>
            <a:endParaRPr sz="1350">
              <a:latin typeface="Calibri"/>
              <a:cs typeface="Calibri"/>
            </a:endParaRPr>
          </a:p>
          <a:p>
            <a:pPr marL="887094" marR="146050">
              <a:lnSpc>
                <a:spcPct val="101800"/>
              </a:lnSpc>
            </a:pPr>
            <a:r>
              <a:rPr sz="1200" spc="-5" dirty="0">
                <a:latin typeface="Calibri"/>
                <a:cs typeface="Calibri"/>
              </a:rPr>
              <a:t>A utility model is </a:t>
            </a:r>
            <a:r>
              <a:rPr sz="1200" spc="-10" dirty="0">
                <a:latin typeface="Calibri"/>
                <a:cs typeface="Calibri"/>
              </a:rPr>
              <a:t>an </a:t>
            </a:r>
            <a:r>
              <a:rPr sz="1200" spc="-5" dirty="0">
                <a:latin typeface="Calibri"/>
                <a:cs typeface="Calibri"/>
              </a:rPr>
              <a:t>exclusive right granted </a:t>
            </a:r>
            <a:r>
              <a:rPr sz="1200" dirty="0">
                <a:latin typeface="Calibri"/>
                <a:cs typeface="Calibri"/>
              </a:rPr>
              <a:t>for </a:t>
            </a:r>
            <a:r>
              <a:rPr sz="1200" spc="-5" dirty="0">
                <a:latin typeface="Calibri"/>
                <a:cs typeface="Calibri"/>
              </a:rPr>
              <a:t>an invention, which allows </a:t>
            </a:r>
            <a:r>
              <a:rPr sz="1200" dirty="0">
                <a:latin typeface="Calibri"/>
                <a:cs typeface="Calibri"/>
              </a:rPr>
              <a:t>the  </a:t>
            </a:r>
            <a:r>
              <a:rPr sz="1200" spc="-5" dirty="0">
                <a:latin typeface="Calibri"/>
                <a:cs typeface="Calibri"/>
              </a:rPr>
              <a:t>right holder </a:t>
            </a:r>
            <a:r>
              <a:rPr sz="1200" dirty="0">
                <a:latin typeface="Calibri"/>
                <a:cs typeface="Calibri"/>
              </a:rPr>
              <a:t>to </a:t>
            </a:r>
            <a:r>
              <a:rPr sz="1200" spc="-5" dirty="0">
                <a:latin typeface="Calibri"/>
                <a:cs typeface="Calibri"/>
              </a:rPr>
              <a:t>prevent others from commercially </a:t>
            </a:r>
            <a:r>
              <a:rPr sz="1200" dirty="0">
                <a:latin typeface="Calibri"/>
                <a:cs typeface="Calibri"/>
              </a:rPr>
              <a:t>using the </a:t>
            </a:r>
            <a:r>
              <a:rPr sz="1200" spc="-5" dirty="0">
                <a:latin typeface="Calibri"/>
                <a:cs typeface="Calibri"/>
              </a:rPr>
              <a:t>protected inven-  </a:t>
            </a:r>
            <a:r>
              <a:rPr sz="1200" dirty="0">
                <a:latin typeface="Calibri"/>
                <a:cs typeface="Calibri"/>
              </a:rPr>
              <a:t>tion, </a:t>
            </a:r>
            <a:r>
              <a:rPr sz="1200" spc="-5" dirty="0">
                <a:latin typeface="Calibri"/>
                <a:cs typeface="Calibri"/>
              </a:rPr>
              <a:t>without </a:t>
            </a:r>
            <a:r>
              <a:rPr sz="1200" dirty="0">
                <a:latin typeface="Calibri"/>
                <a:cs typeface="Calibri"/>
              </a:rPr>
              <a:t>his </a:t>
            </a:r>
            <a:r>
              <a:rPr sz="1200" spc="-5" dirty="0">
                <a:latin typeface="Calibri"/>
                <a:cs typeface="Calibri"/>
              </a:rPr>
              <a:t>authorization, </a:t>
            </a:r>
            <a:r>
              <a:rPr sz="1200" dirty="0">
                <a:latin typeface="Calibri"/>
                <a:cs typeface="Calibri"/>
              </a:rPr>
              <a:t>for </a:t>
            </a:r>
            <a:r>
              <a:rPr sz="1200" spc="-5" dirty="0">
                <a:latin typeface="Calibri"/>
                <a:cs typeface="Calibri"/>
              </a:rPr>
              <a:t>a limited period </a:t>
            </a:r>
            <a:r>
              <a:rPr sz="1200" spc="-10" dirty="0">
                <a:latin typeface="Calibri"/>
                <a:cs typeface="Calibri"/>
              </a:rPr>
              <a:t>of </a:t>
            </a:r>
            <a:r>
              <a:rPr sz="1200" dirty="0">
                <a:latin typeface="Calibri"/>
                <a:cs typeface="Calibri"/>
              </a:rPr>
              <a:t>time. </a:t>
            </a:r>
            <a:r>
              <a:rPr sz="1200" spc="-10" dirty="0">
                <a:latin typeface="Calibri"/>
                <a:cs typeface="Calibri"/>
              </a:rPr>
              <a:t>In </a:t>
            </a:r>
            <a:r>
              <a:rPr sz="1200" dirty="0">
                <a:latin typeface="Calibri"/>
                <a:cs typeface="Calibri"/>
              </a:rPr>
              <a:t>its </a:t>
            </a:r>
            <a:r>
              <a:rPr sz="1200" spc="-5" dirty="0">
                <a:latin typeface="Calibri"/>
                <a:cs typeface="Calibri"/>
              </a:rPr>
              <a:t>basic defini-  </a:t>
            </a:r>
            <a:r>
              <a:rPr sz="1200" dirty="0">
                <a:latin typeface="Calibri"/>
                <a:cs typeface="Calibri"/>
              </a:rPr>
              <a:t>tion, </a:t>
            </a:r>
            <a:r>
              <a:rPr sz="1200" spc="-5" dirty="0">
                <a:latin typeface="Calibri"/>
                <a:cs typeface="Calibri"/>
              </a:rPr>
              <a:t>which may vary </a:t>
            </a:r>
            <a:r>
              <a:rPr sz="1200" spc="-10" dirty="0">
                <a:latin typeface="Calibri"/>
                <a:cs typeface="Calibri"/>
              </a:rPr>
              <a:t>from </a:t>
            </a:r>
            <a:r>
              <a:rPr sz="1200" spc="-5" dirty="0">
                <a:latin typeface="Calibri"/>
                <a:cs typeface="Calibri"/>
              </a:rPr>
              <a:t>one country (where such protection is available) </a:t>
            </a:r>
            <a:r>
              <a:rPr sz="1200" dirty="0">
                <a:latin typeface="Calibri"/>
                <a:cs typeface="Calibri"/>
              </a:rPr>
              <a:t>to  </a:t>
            </a:r>
            <a:r>
              <a:rPr sz="1200" spc="-5" dirty="0">
                <a:latin typeface="Calibri"/>
                <a:cs typeface="Calibri"/>
              </a:rPr>
              <a:t>another, a utility model </a:t>
            </a:r>
            <a:r>
              <a:rPr sz="1200" spc="-10" dirty="0">
                <a:latin typeface="Calibri"/>
                <a:cs typeface="Calibri"/>
              </a:rPr>
              <a:t>is </a:t>
            </a:r>
            <a:r>
              <a:rPr sz="1200" spc="-5" dirty="0">
                <a:latin typeface="Calibri"/>
                <a:cs typeface="Calibri"/>
              </a:rPr>
              <a:t>similar </a:t>
            </a:r>
            <a:r>
              <a:rPr sz="1200" dirty="0">
                <a:latin typeface="Calibri"/>
                <a:cs typeface="Calibri"/>
              </a:rPr>
              <a:t>to </a:t>
            </a:r>
            <a:r>
              <a:rPr sz="1200" spc="-5" dirty="0">
                <a:latin typeface="Calibri"/>
                <a:cs typeface="Calibri"/>
              </a:rPr>
              <a:t>a patent. In fact, utility models are some-  </a:t>
            </a:r>
            <a:r>
              <a:rPr sz="1200" dirty="0">
                <a:latin typeface="Calibri"/>
                <a:cs typeface="Calibri"/>
              </a:rPr>
              <a:t>times </a:t>
            </a:r>
            <a:r>
              <a:rPr sz="1200" spc="-5" dirty="0">
                <a:latin typeface="Calibri"/>
                <a:cs typeface="Calibri"/>
              </a:rPr>
              <a:t>referred </a:t>
            </a:r>
            <a:r>
              <a:rPr sz="1200" dirty="0">
                <a:latin typeface="Calibri"/>
                <a:cs typeface="Calibri"/>
              </a:rPr>
              <a:t>to </a:t>
            </a:r>
            <a:r>
              <a:rPr sz="1200" spc="-5" dirty="0">
                <a:latin typeface="Calibri"/>
                <a:cs typeface="Calibri"/>
              </a:rPr>
              <a:t>as "petty patents" or "innovation</a:t>
            </a:r>
            <a:r>
              <a:rPr sz="1200" spc="30" dirty="0">
                <a:latin typeface="Calibri"/>
                <a:cs typeface="Calibri"/>
              </a:rPr>
              <a:t> </a:t>
            </a:r>
            <a:r>
              <a:rPr sz="1200" spc="-5" dirty="0">
                <a:latin typeface="Calibri"/>
                <a:cs typeface="Calibri"/>
              </a:rPr>
              <a:t>patents.</a:t>
            </a:r>
            <a:endParaRPr sz="1200">
              <a:latin typeface="Calibri"/>
              <a:cs typeface="Calibri"/>
            </a:endParaRPr>
          </a:p>
          <a:p>
            <a:pPr>
              <a:lnSpc>
                <a:spcPct val="100000"/>
              </a:lnSpc>
              <a:spcBef>
                <a:spcPts val="5"/>
              </a:spcBef>
            </a:pPr>
            <a:endParaRPr sz="1350">
              <a:latin typeface="Calibri"/>
              <a:cs typeface="Calibri"/>
            </a:endParaRPr>
          </a:p>
          <a:p>
            <a:pPr marL="12700" marR="116205">
              <a:lnSpc>
                <a:spcPct val="101699"/>
              </a:lnSpc>
              <a:spcBef>
                <a:spcPts val="5"/>
              </a:spcBef>
            </a:pPr>
            <a:r>
              <a:rPr sz="1200" spc="-5" dirty="0">
                <a:latin typeface="Calibri"/>
                <a:cs typeface="Calibri"/>
              </a:rPr>
              <a:t>To receive a utility model protection is much easier and means more or </a:t>
            </a:r>
            <a:r>
              <a:rPr sz="1200" spc="-10" dirty="0">
                <a:latin typeface="Calibri"/>
                <a:cs typeface="Calibri"/>
              </a:rPr>
              <a:t>less </a:t>
            </a:r>
            <a:r>
              <a:rPr sz="1200" spc="-5" dirty="0">
                <a:latin typeface="Calibri"/>
                <a:cs typeface="Calibri"/>
              </a:rPr>
              <a:t>a registration  procedure. A national body examines the requirements of the application and </a:t>
            </a:r>
            <a:r>
              <a:rPr sz="1200" spc="-10" dirty="0">
                <a:latin typeface="Calibri"/>
                <a:cs typeface="Calibri"/>
              </a:rPr>
              <a:t>if </a:t>
            </a:r>
            <a:r>
              <a:rPr sz="1200" spc="-5" dirty="0">
                <a:latin typeface="Calibri"/>
                <a:cs typeface="Calibri"/>
              </a:rPr>
              <a:t>fulfilling the  requirements </a:t>
            </a:r>
            <a:r>
              <a:rPr sz="1200" spc="-10" dirty="0">
                <a:latin typeface="Calibri"/>
                <a:cs typeface="Calibri"/>
              </a:rPr>
              <a:t>it </a:t>
            </a:r>
            <a:r>
              <a:rPr sz="1200" spc="-5" dirty="0">
                <a:latin typeface="Calibri"/>
                <a:cs typeface="Calibri"/>
              </a:rPr>
              <a:t>will </a:t>
            </a:r>
            <a:r>
              <a:rPr sz="1200" dirty="0">
                <a:latin typeface="Calibri"/>
                <a:cs typeface="Calibri"/>
              </a:rPr>
              <a:t>be </a:t>
            </a:r>
            <a:r>
              <a:rPr sz="1200" spc="-5" dirty="0">
                <a:latin typeface="Calibri"/>
                <a:cs typeface="Calibri"/>
              </a:rPr>
              <a:t>granted as a utility</a:t>
            </a:r>
            <a:r>
              <a:rPr sz="1200" spc="40" dirty="0">
                <a:latin typeface="Calibri"/>
                <a:cs typeface="Calibri"/>
              </a:rPr>
              <a:t> </a:t>
            </a:r>
            <a:r>
              <a:rPr sz="1200" spc="-5" dirty="0">
                <a:latin typeface="Calibri"/>
                <a:cs typeface="Calibri"/>
              </a:rPr>
              <a:t>model.</a:t>
            </a:r>
            <a:endParaRPr sz="1200">
              <a:latin typeface="Calibri"/>
              <a:cs typeface="Calibri"/>
            </a:endParaRPr>
          </a:p>
          <a:p>
            <a:pPr marL="12700" marR="97155" algn="just">
              <a:lnSpc>
                <a:spcPct val="101699"/>
              </a:lnSpc>
              <a:spcBef>
                <a:spcPts val="994"/>
              </a:spcBef>
            </a:pPr>
            <a:r>
              <a:rPr sz="1200" spc="-5" dirty="0">
                <a:latin typeface="Calibri"/>
                <a:cs typeface="Calibri"/>
              </a:rPr>
              <a:t>The time compared </a:t>
            </a:r>
            <a:r>
              <a:rPr sz="1200" dirty="0">
                <a:latin typeface="Calibri"/>
                <a:cs typeface="Calibri"/>
              </a:rPr>
              <a:t>to </a:t>
            </a:r>
            <a:r>
              <a:rPr sz="1200" spc="-10" dirty="0">
                <a:latin typeface="Calibri"/>
                <a:cs typeface="Calibri"/>
              </a:rPr>
              <a:t>an </a:t>
            </a:r>
            <a:r>
              <a:rPr sz="1200" spc="-5" dirty="0">
                <a:latin typeface="Calibri"/>
                <a:cs typeface="Calibri"/>
              </a:rPr>
              <a:t>application </a:t>
            </a:r>
            <a:r>
              <a:rPr sz="1200" dirty="0">
                <a:latin typeface="Calibri"/>
                <a:cs typeface="Calibri"/>
              </a:rPr>
              <a:t>for </a:t>
            </a:r>
            <a:r>
              <a:rPr sz="1200" spc="-5" dirty="0">
                <a:latin typeface="Calibri"/>
                <a:cs typeface="Calibri"/>
              </a:rPr>
              <a:t>a patent is considerably shortened, and the process  might take half a year or </a:t>
            </a:r>
            <a:r>
              <a:rPr sz="1200" dirty="0">
                <a:latin typeface="Calibri"/>
                <a:cs typeface="Calibri"/>
              </a:rPr>
              <a:t>even </a:t>
            </a:r>
            <a:r>
              <a:rPr sz="1200" spc="-5" dirty="0">
                <a:latin typeface="Calibri"/>
                <a:cs typeface="Calibri"/>
              </a:rPr>
              <a:t>less. The protection of the rights </a:t>
            </a:r>
            <a:r>
              <a:rPr sz="1200" dirty="0">
                <a:latin typeface="Calibri"/>
                <a:cs typeface="Calibri"/>
              </a:rPr>
              <a:t>to </a:t>
            </a:r>
            <a:r>
              <a:rPr sz="1200" spc="-5" dirty="0">
                <a:latin typeface="Calibri"/>
                <a:cs typeface="Calibri"/>
              </a:rPr>
              <a:t>the utility </a:t>
            </a:r>
            <a:r>
              <a:rPr sz="1200" dirty="0">
                <a:latin typeface="Calibri"/>
                <a:cs typeface="Calibri"/>
              </a:rPr>
              <a:t>model </a:t>
            </a:r>
            <a:r>
              <a:rPr sz="1200" spc="-5" dirty="0">
                <a:latin typeface="Calibri"/>
                <a:cs typeface="Calibri"/>
              </a:rPr>
              <a:t>is</a:t>
            </a:r>
            <a:r>
              <a:rPr sz="1200" spc="130" dirty="0">
                <a:latin typeface="Calibri"/>
                <a:cs typeface="Calibri"/>
              </a:rPr>
              <a:t> </a:t>
            </a:r>
            <a:r>
              <a:rPr sz="1200" spc="-5" dirty="0">
                <a:latin typeface="Calibri"/>
                <a:cs typeface="Calibri"/>
              </a:rPr>
              <a:t>shorter</a:t>
            </a:r>
            <a:endParaRPr sz="1200">
              <a:latin typeface="Calibri"/>
              <a:cs typeface="Calibri"/>
            </a:endParaRPr>
          </a:p>
          <a:p>
            <a:pPr>
              <a:lnSpc>
                <a:spcPct val="100000"/>
              </a:lnSpc>
              <a:spcBef>
                <a:spcPts val="10"/>
              </a:spcBef>
            </a:pPr>
            <a:endParaRPr sz="1400">
              <a:latin typeface="Calibri"/>
              <a:cs typeface="Calibri"/>
            </a:endParaRPr>
          </a:p>
          <a:p>
            <a:pPr marR="125095" algn="r">
              <a:lnSpc>
                <a:spcPct val="100000"/>
              </a:lnSpc>
              <a:spcBef>
                <a:spcPts val="5"/>
              </a:spcBef>
            </a:pPr>
            <a:r>
              <a:rPr sz="1000" b="1" spc="-5" dirty="0">
                <a:latin typeface="Calibri"/>
                <a:cs typeface="Calibri"/>
              </a:rPr>
              <a:t>143</a:t>
            </a:r>
            <a:endParaRPr sz="1000">
              <a:latin typeface="Calibri"/>
              <a:cs typeface="Calibri"/>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1" y="8507918"/>
            <a:ext cx="5678170" cy="145161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Industrial design is the use of a combination </a:t>
            </a:r>
            <a:r>
              <a:rPr sz="1200" spc="-10" dirty="0">
                <a:latin typeface="Calibri"/>
                <a:cs typeface="Calibri"/>
              </a:rPr>
              <a:t>of </a:t>
            </a:r>
            <a:r>
              <a:rPr sz="1200" spc="-5" dirty="0">
                <a:latin typeface="Calibri"/>
                <a:cs typeface="Calibri"/>
              </a:rPr>
              <a:t>applied art and applied science </a:t>
            </a:r>
            <a:r>
              <a:rPr sz="1200" dirty="0">
                <a:latin typeface="Calibri"/>
                <a:cs typeface="Calibri"/>
              </a:rPr>
              <a:t>to  </a:t>
            </a:r>
            <a:r>
              <a:rPr sz="1200" spc="-5" dirty="0">
                <a:latin typeface="Calibri"/>
                <a:cs typeface="Calibri"/>
              </a:rPr>
              <a:t>improve the aesthetics, ergonomics, and usability </a:t>
            </a:r>
            <a:r>
              <a:rPr sz="1200" dirty="0">
                <a:latin typeface="Calibri"/>
                <a:cs typeface="Calibri"/>
              </a:rPr>
              <a:t>of </a:t>
            </a:r>
            <a:r>
              <a:rPr sz="1200" spc="-5" dirty="0">
                <a:latin typeface="Calibri"/>
                <a:cs typeface="Calibri"/>
              </a:rPr>
              <a:t>a product, but </a:t>
            </a:r>
            <a:r>
              <a:rPr sz="1200" spc="-10" dirty="0">
                <a:latin typeface="Calibri"/>
                <a:cs typeface="Calibri"/>
              </a:rPr>
              <a:t>it may </a:t>
            </a:r>
            <a:r>
              <a:rPr sz="1200" spc="-5" dirty="0">
                <a:latin typeface="Calibri"/>
                <a:cs typeface="Calibri"/>
              </a:rPr>
              <a:t>also be used </a:t>
            </a:r>
            <a:r>
              <a:rPr sz="1200" dirty="0">
                <a:latin typeface="Calibri"/>
                <a:cs typeface="Calibri"/>
              </a:rPr>
              <a:t>to  </a:t>
            </a:r>
            <a:r>
              <a:rPr sz="1200" spc="-5" dirty="0">
                <a:latin typeface="Calibri"/>
                <a:cs typeface="Calibri"/>
              </a:rPr>
              <a:t>improve the product's marketability and production. The role of an industrial designer is to  create and execute design solutions </a:t>
            </a:r>
            <a:r>
              <a:rPr sz="1200" dirty="0">
                <a:latin typeface="Calibri"/>
                <a:cs typeface="Calibri"/>
              </a:rPr>
              <a:t>for </a:t>
            </a:r>
            <a:r>
              <a:rPr sz="1200" spc="-5" dirty="0">
                <a:latin typeface="Calibri"/>
                <a:cs typeface="Calibri"/>
              </a:rPr>
              <a:t>problems of form, usability, physical ergonomics,  marketing, brand development, and</a:t>
            </a:r>
            <a:r>
              <a:rPr sz="1200" dirty="0">
                <a:latin typeface="Calibri"/>
                <a:cs typeface="Calibri"/>
              </a:rPr>
              <a:t> </a:t>
            </a:r>
            <a:r>
              <a:rPr sz="1200" spc="-5" dirty="0">
                <a:latin typeface="Calibri"/>
                <a:cs typeface="Calibri"/>
              </a:rPr>
              <a:t>sales.</a:t>
            </a:r>
            <a:endParaRPr sz="1200">
              <a:latin typeface="Calibri"/>
              <a:cs typeface="Calibri"/>
            </a:endParaRPr>
          </a:p>
          <a:p>
            <a:pPr>
              <a:lnSpc>
                <a:spcPct val="100000"/>
              </a:lnSpc>
            </a:pPr>
            <a:endParaRPr sz="1200">
              <a:latin typeface="Calibri"/>
              <a:cs typeface="Calibri"/>
            </a:endParaRPr>
          </a:p>
          <a:p>
            <a:pPr>
              <a:lnSpc>
                <a:spcPct val="100000"/>
              </a:lnSpc>
              <a:spcBef>
                <a:spcPts val="45"/>
              </a:spcBef>
            </a:pPr>
            <a:endParaRPr sz="1000">
              <a:latin typeface="Calibri"/>
              <a:cs typeface="Calibri"/>
            </a:endParaRPr>
          </a:p>
          <a:p>
            <a:pPr marL="149860">
              <a:lnSpc>
                <a:spcPct val="100000"/>
              </a:lnSpc>
            </a:pPr>
            <a:r>
              <a:rPr sz="1000" b="1" spc="-5" dirty="0">
                <a:latin typeface="Calibri"/>
                <a:cs typeface="Calibri"/>
              </a:rPr>
              <a:t>144</a:t>
            </a:r>
            <a:endParaRPr sz="1000">
              <a:latin typeface="Calibri"/>
              <a:cs typeface="Calibri"/>
            </a:endParaRPr>
          </a:p>
        </p:txBody>
      </p:sp>
      <p:sp>
        <p:nvSpPr>
          <p:cNvPr id="3" name="object 3"/>
          <p:cNvSpPr/>
          <p:nvPr/>
        </p:nvSpPr>
        <p:spPr>
          <a:xfrm>
            <a:off x="1070656" y="2932947"/>
            <a:ext cx="438113" cy="4381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8424" y="570066"/>
            <a:ext cx="5854700" cy="7369809"/>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pPr>
            <a:endParaRPr sz="950" dirty="0">
              <a:latin typeface="Calibri"/>
              <a:cs typeface="Calibri"/>
            </a:endParaRPr>
          </a:p>
          <a:p>
            <a:pPr marL="12700">
              <a:lnSpc>
                <a:spcPct val="100000"/>
              </a:lnSpc>
            </a:pPr>
            <a:r>
              <a:rPr sz="1200" spc="-5" dirty="0">
                <a:latin typeface="Calibri"/>
                <a:cs typeface="Calibri"/>
              </a:rPr>
              <a:t>than for patents, in most nations it is about </a:t>
            </a:r>
            <a:r>
              <a:rPr sz="1200" spc="-10" dirty="0">
                <a:latin typeface="Calibri"/>
                <a:cs typeface="Calibri"/>
              </a:rPr>
              <a:t>10 </a:t>
            </a:r>
            <a:r>
              <a:rPr sz="1200" spc="-5" dirty="0">
                <a:latin typeface="Calibri"/>
                <a:cs typeface="Calibri"/>
              </a:rPr>
              <a:t>years or</a:t>
            </a:r>
            <a:r>
              <a:rPr sz="1200" spc="70" dirty="0">
                <a:latin typeface="Calibri"/>
                <a:cs typeface="Calibri"/>
              </a:rPr>
              <a:t> </a:t>
            </a:r>
            <a:r>
              <a:rPr sz="1200" spc="-5" dirty="0">
                <a:latin typeface="Calibri"/>
                <a:cs typeface="Calibri"/>
              </a:rPr>
              <a:t>less.</a:t>
            </a:r>
            <a:endParaRPr sz="1200" dirty="0">
              <a:latin typeface="Calibri"/>
              <a:cs typeface="Calibri"/>
            </a:endParaRPr>
          </a:p>
          <a:p>
            <a:pPr marL="12700" marR="97790">
              <a:lnSpc>
                <a:spcPct val="101699"/>
              </a:lnSpc>
              <a:spcBef>
                <a:spcPts val="994"/>
              </a:spcBef>
            </a:pPr>
            <a:r>
              <a:rPr sz="1200" spc="-5" dirty="0">
                <a:latin typeface="Calibri"/>
                <a:cs typeface="Calibri"/>
              </a:rPr>
              <a:t>The utility model protection is valid only </a:t>
            </a:r>
            <a:r>
              <a:rPr sz="1200" spc="-10" dirty="0">
                <a:latin typeface="Calibri"/>
                <a:cs typeface="Calibri"/>
              </a:rPr>
              <a:t>at </a:t>
            </a:r>
            <a:r>
              <a:rPr sz="1200" spc="-5" dirty="0">
                <a:latin typeface="Calibri"/>
                <a:cs typeface="Calibri"/>
              </a:rPr>
              <a:t>a national level and </a:t>
            </a:r>
            <a:r>
              <a:rPr sz="1200" spc="-10" dirty="0">
                <a:latin typeface="Calibri"/>
                <a:cs typeface="Calibri"/>
              </a:rPr>
              <a:t>so </a:t>
            </a:r>
            <a:r>
              <a:rPr sz="1200" spc="-5" dirty="0">
                <a:latin typeface="Calibri"/>
                <a:cs typeface="Calibri"/>
              </a:rPr>
              <a:t>far not adopted in Europe,  </a:t>
            </a:r>
            <a:r>
              <a:rPr sz="1200" dirty="0">
                <a:latin typeface="Calibri"/>
                <a:cs typeface="Calibri"/>
              </a:rPr>
              <a:t>but </a:t>
            </a:r>
            <a:r>
              <a:rPr sz="1200" spc="-5" dirty="0">
                <a:latin typeface="Calibri"/>
                <a:cs typeface="Calibri"/>
              </a:rPr>
              <a:t>the European Commission is working on the possibility of introducing </a:t>
            </a:r>
            <a:r>
              <a:rPr sz="1200" spc="-10" dirty="0">
                <a:latin typeface="Calibri"/>
                <a:cs typeface="Calibri"/>
              </a:rPr>
              <a:t>it </a:t>
            </a:r>
            <a:r>
              <a:rPr sz="1200" spc="-5" dirty="0">
                <a:latin typeface="Calibri"/>
                <a:cs typeface="Calibri"/>
              </a:rPr>
              <a:t>also at a  European</a:t>
            </a:r>
            <a:r>
              <a:rPr sz="1200" spc="-10" dirty="0">
                <a:latin typeface="Calibri"/>
                <a:cs typeface="Calibri"/>
              </a:rPr>
              <a:t> </a:t>
            </a:r>
            <a:r>
              <a:rPr sz="1200" dirty="0">
                <a:latin typeface="Calibri"/>
                <a:cs typeface="Calibri"/>
              </a:rPr>
              <a:t>level.</a:t>
            </a:r>
          </a:p>
          <a:p>
            <a:pPr>
              <a:lnSpc>
                <a:spcPct val="100000"/>
              </a:lnSpc>
            </a:pPr>
            <a:endParaRPr sz="1200" dirty="0">
              <a:latin typeface="Calibri"/>
              <a:cs typeface="Calibri"/>
            </a:endParaRPr>
          </a:p>
          <a:p>
            <a:pPr>
              <a:lnSpc>
                <a:spcPct val="100000"/>
              </a:lnSpc>
              <a:spcBef>
                <a:spcPts val="5"/>
              </a:spcBef>
            </a:pPr>
            <a:endParaRPr sz="1650" dirty="0">
              <a:latin typeface="Calibri"/>
              <a:cs typeface="Calibri"/>
            </a:endParaRPr>
          </a:p>
          <a:p>
            <a:pPr marL="368935" lvl="1" indent="-356870">
              <a:lnSpc>
                <a:spcPct val="100000"/>
              </a:lnSpc>
              <a:buAutoNum type="arabicPeriod" startAt="4"/>
              <a:tabLst>
                <a:tab pos="369570" algn="l"/>
              </a:tabLst>
            </a:pPr>
            <a:r>
              <a:rPr sz="1400" b="1" spc="-15" dirty="0">
                <a:latin typeface="Calibri"/>
                <a:cs typeface="Calibri"/>
              </a:rPr>
              <a:t>Trademark</a:t>
            </a:r>
            <a:endParaRPr sz="1400" dirty="0">
              <a:latin typeface="Calibri"/>
              <a:cs typeface="Calibri"/>
            </a:endParaRPr>
          </a:p>
          <a:p>
            <a:pPr lvl="1">
              <a:lnSpc>
                <a:spcPct val="100000"/>
              </a:lnSpc>
              <a:spcBef>
                <a:spcPts val="25"/>
              </a:spcBef>
              <a:buFont typeface="Calibri"/>
              <a:buAutoNum type="arabicPeriod" startAt="4"/>
            </a:pPr>
            <a:endParaRPr sz="1350" dirty="0">
              <a:latin typeface="Calibri"/>
              <a:cs typeface="Calibri"/>
            </a:endParaRPr>
          </a:p>
          <a:p>
            <a:pPr marL="826135" marR="91440">
              <a:lnSpc>
                <a:spcPct val="101699"/>
              </a:lnSpc>
            </a:pPr>
            <a:r>
              <a:rPr sz="1200" spc="-5" dirty="0">
                <a:latin typeface="Calibri"/>
                <a:cs typeface="Calibri"/>
              </a:rPr>
              <a:t>A </a:t>
            </a:r>
            <a:r>
              <a:rPr sz="1200" b="1" spc="-5" dirty="0">
                <a:latin typeface="Calibri"/>
                <a:cs typeface="Calibri"/>
              </a:rPr>
              <a:t>trademark</a:t>
            </a:r>
            <a:r>
              <a:rPr sz="1200" spc="-5" dirty="0">
                <a:latin typeface="Calibri"/>
                <a:cs typeface="Calibri"/>
              </a:rPr>
              <a:t>, </a:t>
            </a:r>
            <a:r>
              <a:rPr sz="1200" b="1" spc="-5" dirty="0">
                <a:latin typeface="Calibri"/>
                <a:cs typeface="Calibri"/>
              </a:rPr>
              <a:t>trade </a:t>
            </a:r>
            <a:r>
              <a:rPr sz="1200" b="1" spc="-10" dirty="0">
                <a:latin typeface="Calibri"/>
                <a:cs typeface="Calibri"/>
              </a:rPr>
              <a:t>mark</a:t>
            </a:r>
            <a:r>
              <a:rPr sz="1200" spc="-10" dirty="0">
                <a:latin typeface="Calibri"/>
                <a:cs typeface="Calibri"/>
              </a:rPr>
              <a:t>, </a:t>
            </a:r>
            <a:r>
              <a:rPr sz="1200" spc="-5" dirty="0">
                <a:latin typeface="Calibri"/>
                <a:cs typeface="Calibri"/>
              </a:rPr>
              <a:t>or </a:t>
            </a:r>
            <a:r>
              <a:rPr sz="1200" b="1" spc="-5" dirty="0">
                <a:latin typeface="Calibri"/>
                <a:cs typeface="Calibri"/>
              </a:rPr>
              <a:t>trade-mark </a:t>
            </a:r>
            <a:r>
              <a:rPr sz="1200" spc="-5" dirty="0">
                <a:latin typeface="Calibri"/>
                <a:cs typeface="Calibri"/>
              </a:rPr>
              <a:t>is a distinctive sign or indicator, </a:t>
            </a:r>
            <a:r>
              <a:rPr sz="1200" dirty="0">
                <a:latin typeface="Calibri"/>
                <a:cs typeface="Calibri"/>
              </a:rPr>
              <a:t>used  by </a:t>
            </a:r>
            <a:r>
              <a:rPr sz="1200" spc="-5" dirty="0">
                <a:latin typeface="Calibri"/>
                <a:cs typeface="Calibri"/>
              </a:rPr>
              <a:t>an individual, business organization, or other legal entity, </a:t>
            </a:r>
            <a:r>
              <a:rPr sz="1200" dirty="0">
                <a:latin typeface="Calibri"/>
                <a:cs typeface="Calibri"/>
              </a:rPr>
              <a:t>to </a:t>
            </a:r>
            <a:r>
              <a:rPr sz="1200" spc="-5" dirty="0">
                <a:latin typeface="Calibri"/>
                <a:cs typeface="Calibri"/>
              </a:rPr>
              <a:t>identify that the  products or services with which the trademark appears originate from a unique  source, and </a:t>
            </a:r>
            <a:r>
              <a:rPr sz="1200" dirty="0">
                <a:latin typeface="Calibri"/>
                <a:cs typeface="Calibri"/>
              </a:rPr>
              <a:t>to </a:t>
            </a:r>
            <a:r>
              <a:rPr sz="1200" spc="-5" dirty="0">
                <a:latin typeface="Calibri"/>
                <a:cs typeface="Calibri"/>
              </a:rPr>
              <a:t>distinguish </a:t>
            </a:r>
            <a:r>
              <a:rPr sz="1200" dirty="0">
                <a:latin typeface="Calibri"/>
                <a:cs typeface="Calibri"/>
              </a:rPr>
              <a:t>its </a:t>
            </a:r>
            <a:r>
              <a:rPr sz="1200" spc="-5" dirty="0">
                <a:latin typeface="Calibri"/>
                <a:cs typeface="Calibri"/>
              </a:rPr>
              <a:t>products or services from those of other</a:t>
            </a:r>
            <a:r>
              <a:rPr sz="1200" spc="100" dirty="0">
                <a:latin typeface="Calibri"/>
                <a:cs typeface="Calibri"/>
              </a:rPr>
              <a:t> </a:t>
            </a:r>
            <a:r>
              <a:rPr sz="1200" spc="-5" dirty="0">
                <a:latin typeface="Calibri"/>
                <a:cs typeface="Calibri"/>
              </a:rPr>
              <a:t>entities.</a:t>
            </a:r>
            <a:endParaRPr sz="1200" dirty="0">
              <a:latin typeface="Calibri"/>
              <a:cs typeface="Calibri"/>
            </a:endParaRPr>
          </a:p>
          <a:p>
            <a:pPr>
              <a:lnSpc>
                <a:spcPct val="100000"/>
              </a:lnSpc>
              <a:spcBef>
                <a:spcPts val="20"/>
              </a:spcBef>
            </a:pPr>
            <a:endParaRPr sz="1350" dirty="0">
              <a:latin typeface="Calibri"/>
              <a:cs typeface="Calibri"/>
            </a:endParaRPr>
          </a:p>
          <a:p>
            <a:pPr marL="12700" marR="5080" indent="34925">
              <a:lnSpc>
                <a:spcPct val="101699"/>
              </a:lnSpc>
            </a:pPr>
            <a:r>
              <a:rPr sz="1200" spc="-5" dirty="0">
                <a:latin typeface="Calibri"/>
                <a:cs typeface="Calibri"/>
              </a:rPr>
              <a:t>A trademark is different from copyrights and </a:t>
            </a:r>
            <a:r>
              <a:rPr sz="1200" dirty="0">
                <a:latin typeface="Calibri"/>
                <a:cs typeface="Calibri"/>
              </a:rPr>
              <a:t>patents </a:t>
            </a:r>
            <a:r>
              <a:rPr sz="1200" spc="-5" dirty="0">
                <a:latin typeface="Calibri"/>
                <a:cs typeface="Calibri"/>
              </a:rPr>
              <a:t>as it is a symbol or name or  combination </a:t>
            </a:r>
            <a:r>
              <a:rPr sz="1200" spc="-10" dirty="0">
                <a:latin typeface="Calibri"/>
                <a:cs typeface="Calibri"/>
              </a:rPr>
              <a:t>of </a:t>
            </a:r>
            <a:r>
              <a:rPr sz="1200" spc="-5" dirty="0">
                <a:latin typeface="Calibri"/>
                <a:cs typeface="Calibri"/>
              </a:rPr>
              <a:t>name </a:t>
            </a:r>
            <a:r>
              <a:rPr sz="1200" spc="-10" dirty="0">
                <a:latin typeface="Calibri"/>
                <a:cs typeface="Calibri"/>
              </a:rPr>
              <a:t>and </a:t>
            </a:r>
            <a:r>
              <a:rPr sz="1200" spc="-5" dirty="0">
                <a:latin typeface="Calibri"/>
                <a:cs typeface="Calibri"/>
              </a:rPr>
              <a:t>symbol regarding a special product or service to make it well known  and </a:t>
            </a:r>
            <a:r>
              <a:rPr sz="1200" dirty="0">
                <a:latin typeface="Calibri"/>
                <a:cs typeface="Calibri"/>
              </a:rPr>
              <a:t>to </a:t>
            </a:r>
            <a:r>
              <a:rPr sz="1200" spc="-5" dirty="0">
                <a:latin typeface="Calibri"/>
                <a:cs typeface="Calibri"/>
              </a:rPr>
              <a:t>differ from other similar products and services. A trademark </a:t>
            </a:r>
            <a:r>
              <a:rPr sz="1200" spc="-10" dirty="0">
                <a:latin typeface="Calibri"/>
                <a:cs typeface="Calibri"/>
              </a:rPr>
              <a:t>can </a:t>
            </a:r>
            <a:r>
              <a:rPr sz="1200" spc="-5" dirty="0">
                <a:latin typeface="Calibri"/>
                <a:cs typeface="Calibri"/>
              </a:rPr>
              <a:t>be registered </a:t>
            </a:r>
            <a:r>
              <a:rPr sz="1200" spc="-10" dirty="0">
                <a:latin typeface="Calibri"/>
                <a:cs typeface="Calibri"/>
              </a:rPr>
              <a:t>or it </a:t>
            </a:r>
            <a:r>
              <a:rPr sz="1200" spc="-5" dirty="0">
                <a:latin typeface="Calibri"/>
                <a:cs typeface="Calibri"/>
              </a:rPr>
              <a:t>can  also </a:t>
            </a:r>
            <a:r>
              <a:rPr sz="1200" dirty="0">
                <a:latin typeface="Calibri"/>
                <a:cs typeface="Calibri"/>
              </a:rPr>
              <a:t>be </a:t>
            </a:r>
            <a:r>
              <a:rPr sz="1200" spc="-5" dirty="0">
                <a:latin typeface="Calibri"/>
                <a:cs typeface="Calibri"/>
              </a:rPr>
              <a:t>protected through the use of it </a:t>
            </a:r>
            <a:r>
              <a:rPr sz="1200" spc="-10" dirty="0">
                <a:latin typeface="Calibri"/>
                <a:cs typeface="Calibri"/>
              </a:rPr>
              <a:t>so </a:t>
            </a:r>
            <a:r>
              <a:rPr sz="1200" spc="-5" dirty="0">
                <a:latin typeface="Calibri"/>
                <a:cs typeface="Calibri"/>
              </a:rPr>
              <a:t>that a big part </a:t>
            </a:r>
            <a:r>
              <a:rPr sz="1200" spc="-10" dirty="0">
                <a:latin typeface="Calibri"/>
                <a:cs typeface="Calibri"/>
              </a:rPr>
              <a:t>of </a:t>
            </a:r>
            <a:r>
              <a:rPr sz="1200" dirty="0">
                <a:latin typeface="Calibri"/>
                <a:cs typeface="Calibri"/>
              </a:rPr>
              <a:t>the </a:t>
            </a:r>
            <a:r>
              <a:rPr sz="1200" spc="-5" dirty="0">
                <a:latin typeface="Calibri"/>
                <a:cs typeface="Calibri"/>
              </a:rPr>
              <a:t>target </a:t>
            </a:r>
            <a:r>
              <a:rPr sz="1200" spc="-10" dirty="0">
                <a:latin typeface="Calibri"/>
                <a:cs typeface="Calibri"/>
              </a:rPr>
              <a:t>group </a:t>
            </a:r>
            <a:r>
              <a:rPr sz="1200" spc="-5" dirty="0">
                <a:latin typeface="Calibri"/>
                <a:cs typeface="Calibri"/>
              </a:rPr>
              <a:t>knows about</a:t>
            </a:r>
            <a:r>
              <a:rPr sz="1200" spc="204" dirty="0">
                <a:latin typeface="Calibri"/>
                <a:cs typeface="Calibri"/>
              </a:rPr>
              <a:t> </a:t>
            </a:r>
            <a:r>
              <a:rPr sz="1200" spc="-5" dirty="0">
                <a:latin typeface="Calibri"/>
                <a:cs typeface="Calibri"/>
              </a:rPr>
              <a:t>it.</a:t>
            </a:r>
            <a:endParaRPr sz="1200" dirty="0">
              <a:latin typeface="Calibri"/>
              <a:cs typeface="Calibri"/>
            </a:endParaRPr>
          </a:p>
          <a:p>
            <a:pPr marL="12700" marR="509905">
              <a:lnSpc>
                <a:spcPct val="101699"/>
              </a:lnSpc>
            </a:pPr>
            <a:r>
              <a:rPr sz="1200" dirty="0">
                <a:latin typeface="Calibri"/>
                <a:cs typeface="Calibri"/>
              </a:rPr>
              <a:t>No </a:t>
            </a:r>
            <a:r>
              <a:rPr sz="1200" spc="-5" dirty="0">
                <a:latin typeface="Calibri"/>
                <a:cs typeface="Calibri"/>
              </a:rPr>
              <a:t>one will then </a:t>
            </a:r>
            <a:r>
              <a:rPr sz="1200" dirty="0">
                <a:latin typeface="Calibri"/>
                <a:cs typeface="Calibri"/>
              </a:rPr>
              <a:t>be </a:t>
            </a:r>
            <a:r>
              <a:rPr sz="1200" spc="-5" dirty="0">
                <a:latin typeface="Calibri"/>
                <a:cs typeface="Calibri"/>
              </a:rPr>
              <a:t>able </a:t>
            </a:r>
            <a:r>
              <a:rPr sz="1200" dirty="0">
                <a:latin typeface="Calibri"/>
                <a:cs typeface="Calibri"/>
              </a:rPr>
              <a:t>to </a:t>
            </a:r>
            <a:r>
              <a:rPr sz="1200" spc="-5" dirty="0">
                <a:latin typeface="Calibri"/>
                <a:cs typeface="Calibri"/>
              </a:rPr>
              <a:t>use </a:t>
            </a:r>
            <a:r>
              <a:rPr sz="1200" dirty="0">
                <a:latin typeface="Calibri"/>
                <a:cs typeface="Calibri"/>
              </a:rPr>
              <a:t>the </a:t>
            </a:r>
            <a:r>
              <a:rPr sz="1200" spc="-5" dirty="0">
                <a:latin typeface="Calibri"/>
                <a:cs typeface="Calibri"/>
              </a:rPr>
              <a:t>trademark or a trademark which is very close in </a:t>
            </a:r>
            <a:r>
              <a:rPr sz="1200" dirty="0">
                <a:latin typeface="Calibri"/>
                <a:cs typeface="Calibri"/>
              </a:rPr>
              <a:t>its  design.</a:t>
            </a:r>
          </a:p>
          <a:p>
            <a:pPr marL="12700" marR="136525">
              <a:lnSpc>
                <a:spcPct val="101699"/>
              </a:lnSpc>
              <a:spcBef>
                <a:spcPts val="1005"/>
              </a:spcBef>
            </a:pPr>
            <a:r>
              <a:rPr sz="1200" spc="-5" dirty="0">
                <a:latin typeface="Calibri"/>
                <a:cs typeface="Calibri"/>
              </a:rPr>
              <a:t>The trademark </a:t>
            </a:r>
            <a:r>
              <a:rPr sz="1200" dirty="0">
                <a:latin typeface="Calibri"/>
                <a:cs typeface="Calibri"/>
              </a:rPr>
              <a:t>does </a:t>
            </a:r>
            <a:r>
              <a:rPr sz="1200" spc="-5" dirty="0">
                <a:latin typeface="Calibri"/>
                <a:cs typeface="Calibri"/>
              </a:rPr>
              <a:t>not include a time limit even though </a:t>
            </a:r>
            <a:r>
              <a:rPr sz="1200" spc="-10" dirty="0">
                <a:latin typeface="Calibri"/>
                <a:cs typeface="Calibri"/>
              </a:rPr>
              <a:t>it </a:t>
            </a:r>
            <a:r>
              <a:rPr sz="1200" spc="-5" dirty="0">
                <a:latin typeface="Calibri"/>
                <a:cs typeface="Calibri"/>
              </a:rPr>
              <a:t>should </a:t>
            </a:r>
            <a:r>
              <a:rPr sz="1200" dirty="0">
                <a:latin typeface="Calibri"/>
                <a:cs typeface="Calibri"/>
              </a:rPr>
              <a:t>be </a:t>
            </a:r>
            <a:r>
              <a:rPr sz="1200" spc="-5" dirty="0">
                <a:latin typeface="Calibri"/>
                <a:cs typeface="Calibri"/>
              </a:rPr>
              <a:t>registered again </a:t>
            </a:r>
            <a:r>
              <a:rPr sz="1200" dirty="0">
                <a:latin typeface="Calibri"/>
                <a:cs typeface="Calibri"/>
              </a:rPr>
              <a:t>every  ten </a:t>
            </a:r>
            <a:r>
              <a:rPr sz="1200" spc="-5" dirty="0">
                <a:latin typeface="Calibri"/>
                <a:cs typeface="Calibri"/>
              </a:rPr>
              <a:t>year. But it could </a:t>
            </a:r>
            <a:r>
              <a:rPr sz="1200" dirty="0">
                <a:latin typeface="Calibri"/>
                <a:cs typeface="Calibri"/>
              </a:rPr>
              <a:t>be repeated </a:t>
            </a:r>
            <a:r>
              <a:rPr sz="1200" spc="-5" dirty="0">
                <a:latin typeface="Calibri"/>
                <a:cs typeface="Calibri"/>
              </a:rPr>
              <a:t>as many times as</a:t>
            </a:r>
            <a:r>
              <a:rPr sz="1200" spc="10" dirty="0">
                <a:latin typeface="Calibri"/>
                <a:cs typeface="Calibri"/>
              </a:rPr>
              <a:t> </a:t>
            </a:r>
            <a:r>
              <a:rPr sz="1200" spc="-5" dirty="0">
                <a:latin typeface="Calibri"/>
                <a:cs typeface="Calibri"/>
              </a:rPr>
              <a:t>feasible.</a:t>
            </a:r>
            <a:endParaRPr sz="1200" dirty="0">
              <a:latin typeface="Calibri"/>
              <a:cs typeface="Calibri"/>
            </a:endParaRPr>
          </a:p>
          <a:p>
            <a:pPr marL="12700" marR="73025">
              <a:lnSpc>
                <a:spcPct val="101699"/>
              </a:lnSpc>
              <a:spcBef>
                <a:spcPts val="994"/>
              </a:spcBef>
            </a:pPr>
            <a:r>
              <a:rPr sz="1200" spc="-5" dirty="0">
                <a:latin typeface="Calibri"/>
                <a:cs typeface="Calibri"/>
              </a:rPr>
              <a:t>All types </a:t>
            </a:r>
            <a:r>
              <a:rPr sz="1200" spc="-10" dirty="0">
                <a:latin typeface="Calibri"/>
                <a:cs typeface="Calibri"/>
              </a:rPr>
              <a:t>of </a:t>
            </a:r>
            <a:r>
              <a:rPr sz="1200" spc="-5" dirty="0">
                <a:latin typeface="Calibri"/>
                <a:cs typeface="Calibri"/>
              </a:rPr>
              <a:t>trademarks, of a product or others, </a:t>
            </a:r>
            <a:r>
              <a:rPr sz="1200" spc="-10" dirty="0">
                <a:latin typeface="Calibri"/>
                <a:cs typeface="Calibri"/>
              </a:rPr>
              <a:t>should </a:t>
            </a:r>
            <a:r>
              <a:rPr sz="1200" dirty="0">
                <a:latin typeface="Calibri"/>
                <a:cs typeface="Calibri"/>
              </a:rPr>
              <a:t>be </a:t>
            </a:r>
            <a:r>
              <a:rPr sz="1200" spc="-5" dirty="0">
                <a:latin typeface="Calibri"/>
                <a:cs typeface="Calibri"/>
              </a:rPr>
              <a:t>possible to produce </a:t>
            </a:r>
            <a:r>
              <a:rPr sz="1200" spc="-10" dirty="0">
                <a:latin typeface="Calibri"/>
                <a:cs typeface="Calibri"/>
              </a:rPr>
              <a:t>in </a:t>
            </a:r>
            <a:r>
              <a:rPr sz="1200" spc="-5" dirty="0">
                <a:latin typeface="Calibri"/>
                <a:cs typeface="Calibri"/>
              </a:rPr>
              <a:t>graphical  form. A question which has been much discussed </a:t>
            </a:r>
            <a:r>
              <a:rPr sz="1200" spc="-10" dirty="0">
                <a:latin typeface="Calibri"/>
                <a:cs typeface="Calibri"/>
              </a:rPr>
              <a:t>is </a:t>
            </a:r>
            <a:r>
              <a:rPr sz="1200" dirty="0">
                <a:latin typeface="Calibri"/>
                <a:cs typeface="Calibri"/>
              </a:rPr>
              <a:t>whether </a:t>
            </a:r>
            <a:r>
              <a:rPr sz="1200" spc="-5" dirty="0">
                <a:latin typeface="Calibri"/>
                <a:cs typeface="Calibri"/>
              </a:rPr>
              <a:t>a sound could </a:t>
            </a:r>
            <a:r>
              <a:rPr sz="1200" dirty="0">
                <a:latin typeface="Calibri"/>
                <a:cs typeface="Calibri"/>
              </a:rPr>
              <a:t>be </a:t>
            </a:r>
            <a:r>
              <a:rPr sz="1200" spc="-5" dirty="0">
                <a:latin typeface="Calibri"/>
                <a:cs typeface="Calibri"/>
              </a:rPr>
              <a:t>registered as a  trademark, and a decision has now been made meaning it can </a:t>
            </a:r>
            <a:r>
              <a:rPr sz="1200" spc="-10" dirty="0">
                <a:latin typeface="Calibri"/>
                <a:cs typeface="Calibri"/>
              </a:rPr>
              <a:t>if </a:t>
            </a:r>
            <a:r>
              <a:rPr sz="1200" spc="-5" dirty="0">
                <a:latin typeface="Calibri"/>
                <a:cs typeface="Calibri"/>
              </a:rPr>
              <a:t>following some</a:t>
            </a:r>
            <a:r>
              <a:rPr sz="1200" spc="125" dirty="0">
                <a:latin typeface="Calibri"/>
                <a:cs typeface="Calibri"/>
              </a:rPr>
              <a:t> </a:t>
            </a:r>
            <a:r>
              <a:rPr sz="1200" spc="-5" dirty="0">
                <a:latin typeface="Calibri"/>
                <a:cs typeface="Calibri"/>
              </a:rPr>
              <a:t>basic</a:t>
            </a:r>
            <a:endParaRPr sz="1200" dirty="0">
              <a:latin typeface="Calibri"/>
              <a:cs typeface="Calibri"/>
            </a:endParaRPr>
          </a:p>
          <a:p>
            <a:pPr marL="12700">
              <a:lnSpc>
                <a:spcPct val="100000"/>
              </a:lnSpc>
              <a:spcBef>
                <a:spcPts val="25"/>
              </a:spcBef>
            </a:pPr>
            <a:r>
              <a:rPr sz="1200" dirty="0">
                <a:latin typeface="Calibri"/>
                <a:cs typeface="Calibri"/>
              </a:rPr>
              <a:t>rules. </a:t>
            </a:r>
            <a:r>
              <a:rPr sz="1200" spc="-5" dirty="0">
                <a:latin typeface="Calibri"/>
                <a:cs typeface="Calibri"/>
              </a:rPr>
              <a:t>Trademarks could </a:t>
            </a:r>
            <a:r>
              <a:rPr sz="1200" dirty="0">
                <a:latin typeface="Calibri"/>
                <a:cs typeface="Calibri"/>
              </a:rPr>
              <a:t>be </a:t>
            </a:r>
            <a:r>
              <a:rPr sz="1200" spc="-5" dirty="0">
                <a:latin typeface="Calibri"/>
                <a:cs typeface="Calibri"/>
              </a:rPr>
              <a:t>registered </a:t>
            </a:r>
            <a:r>
              <a:rPr sz="1200" spc="-10" dirty="0">
                <a:latin typeface="Calibri"/>
                <a:cs typeface="Calibri"/>
              </a:rPr>
              <a:t>in </a:t>
            </a:r>
            <a:r>
              <a:rPr sz="1200" spc="-5" dirty="0">
                <a:latin typeface="Calibri"/>
                <a:cs typeface="Calibri"/>
              </a:rPr>
              <a:t>more than one</a:t>
            </a:r>
            <a:r>
              <a:rPr sz="1200" spc="60" dirty="0">
                <a:latin typeface="Calibri"/>
                <a:cs typeface="Calibri"/>
              </a:rPr>
              <a:t> </a:t>
            </a:r>
            <a:r>
              <a:rPr sz="1200" spc="-5" dirty="0">
                <a:latin typeface="Calibri"/>
                <a:cs typeface="Calibri"/>
              </a:rPr>
              <a:t>country.</a:t>
            </a:r>
            <a:endParaRPr sz="1200" dirty="0">
              <a:latin typeface="Calibri"/>
              <a:cs typeface="Calibri"/>
            </a:endParaRPr>
          </a:p>
          <a:p>
            <a:pPr marL="12700" marR="45085">
              <a:lnSpc>
                <a:spcPct val="101699"/>
              </a:lnSpc>
              <a:spcBef>
                <a:spcPts val="1010"/>
              </a:spcBef>
            </a:pPr>
            <a:r>
              <a:rPr sz="1200" spc="-5" dirty="0">
                <a:latin typeface="Calibri"/>
                <a:cs typeface="Calibri"/>
              </a:rPr>
              <a:t>The use of trademarks is very important </a:t>
            </a:r>
            <a:r>
              <a:rPr sz="1200" dirty="0">
                <a:latin typeface="Calibri"/>
                <a:cs typeface="Calibri"/>
              </a:rPr>
              <a:t>to </a:t>
            </a:r>
            <a:r>
              <a:rPr sz="1200" spc="-5" dirty="0">
                <a:latin typeface="Calibri"/>
                <a:cs typeface="Calibri"/>
              </a:rPr>
              <a:t>all types of products and services, </a:t>
            </a:r>
            <a:r>
              <a:rPr sz="1200" dirty="0">
                <a:latin typeface="Calibri"/>
                <a:cs typeface="Calibri"/>
              </a:rPr>
              <a:t>even </a:t>
            </a:r>
            <a:r>
              <a:rPr sz="1200" spc="-5" dirty="0">
                <a:latin typeface="Calibri"/>
                <a:cs typeface="Calibri"/>
              </a:rPr>
              <a:t>if it not  registered. Most companies but also organizations, associations and schools etc. </a:t>
            </a:r>
            <a:r>
              <a:rPr sz="1200" spc="-10" dirty="0">
                <a:latin typeface="Calibri"/>
                <a:cs typeface="Calibri"/>
              </a:rPr>
              <a:t>use </a:t>
            </a:r>
            <a:r>
              <a:rPr sz="1200" spc="-5" dirty="0">
                <a:latin typeface="Calibri"/>
                <a:cs typeface="Calibri"/>
              </a:rPr>
              <a:t>their  trademarks at all time </a:t>
            </a:r>
            <a:r>
              <a:rPr sz="1200" spc="-10" dirty="0">
                <a:latin typeface="Calibri"/>
                <a:cs typeface="Calibri"/>
              </a:rPr>
              <a:t>in </a:t>
            </a:r>
            <a:r>
              <a:rPr sz="1200" dirty="0">
                <a:latin typeface="Calibri"/>
                <a:cs typeface="Calibri"/>
              </a:rPr>
              <a:t>their </a:t>
            </a:r>
            <a:r>
              <a:rPr sz="1200" spc="-5" dirty="0">
                <a:latin typeface="Calibri"/>
                <a:cs typeface="Calibri"/>
              </a:rPr>
              <a:t>communication. </a:t>
            </a:r>
            <a:r>
              <a:rPr sz="1200" spc="-10" dirty="0">
                <a:latin typeface="Calibri"/>
                <a:cs typeface="Calibri"/>
              </a:rPr>
              <a:t>The </a:t>
            </a:r>
            <a:r>
              <a:rPr sz="1200" spc="-5" dirty="0">
                <a:latin typeface="Calibri"/>
                <a:cs typeface="Calibri"/>
              </a:rPr>
              <a:t>application </a:t>
            </a:r>
            <a:r>
              <a:rPr sz="1200" spc="-10" dirty="0">
                <a:latin typeface="Calibri"/>
                <a:cs typeface="Calibri"/>
              </a:rPr>
              <a:t>of </a:t>
            </a:r>
            <a:r>
              <a:rPr sz="1200" spc="-5" dirty="0">
                <a:latin typeface="Calibri"/>
                <a:cs typeface="Calibri"/>
              </a:rPr>
              <a:t>a European wide trademark  covering all European countries could </a:t>
            </a:r>
            <a:r>
              <a:rPr sz="1200" dirty="0">
                <a:latin typeface="Calibri"/>
                <a:cs typeface="Calibri"/>
              </a:rPr>
              <a:t>be </a:t>
            </a:r>
            <a:r>
              <a:rPr sz="1200" spc="-5" dirty="0">
                <a:latin typeface="Calibri"/>
                <a:cs typeface="Calibri"/>
              </a:rPr>
              <a:t>made through the Office of Harmonization for </a:t>
            </a:r>
            <a:r>
              <a:rPr sz="1200" dirty="0">
                <a:latin typeface="Calibri"/>
                <a:cs typeface="Calibri"/>
              </a:rPr>
              <a:t>the  </a:t>
            </a:r>
            <a:r>
              <a:rPr sz="1200" spc="-5" dirty="0">
                <a:latin typeface="Calibri"/>
                <a:cs typeface="Calibri"/>
              </a:rPr>
              <a:t>Internal Market (OHIM) located in</a:t>
            </a:r>
            <a:r>
              <a:rPr sz="1200" dirty="0">
                <a:latin typeface="Calibri"/>
                <a:cs typeface="Calibri"/>
              </a:rPr>
              <a:t> </a:t>
            </a:r>
            <a:r>
              <a:rPr sz="1200" spc="-5" dirty="0">
                <a:latin typeface="Calibri"/>
                <a:cs typeface="Calibri"/>
              </a:rPr>
              <a:t>Alicante.</a:t>
            </a:r>
            <a:endParaRPr sz="1200" dirty="0">
              <a:latin typeface="Calibri"/>
              <a:cs typeface="Calibri"/>
            </a:endParaRPr>
          </a:p>
          <a:p>
            <a:pPr>
              <a:lnSpc>
                <a:spcPct val="100000"/>
              </a:lnSpc>
            </a:pPr>
            <a:endParaRPr sz="1200" dirty="0">
              <a:latin typeface="Calibri"/>
              <a:cs typeface="Calibri"/>
            </a:endParaRPr>
          </a:p>
          <a:p>
            <a:pPr>
              <a:lnSpc>
                <a:spcPct val="100000"/>
              </a:lnSpc>
            </a:pPr>
            <a:endParaRPr sz="1650" dirty="0">
              <a:latin typeface="Calibri"/>
              <a:cs typeface="Calibri"/>
            </a:endParaRPr>
          </a:p>
          <a:p>
            <a:pPr marL="368935" lvl="1" indent="-356870">
              <a:lnSpc>
                <a:spcPct val="100000"/>
              </a:lnSpc>
              <a:spcBef>
                <a:spcPts val="5"/>
              </a:spcBef>
              <a:buAutoNum type="arabicPeriod" startAt="5"/>
              <a:tabLst>
                <a:tab pos="369570" algn="l"/>
              </a:tabLst>
            </a:pPr>
            <a:r>
              <a:rPr sz="1400" b="1" spc="-5" dirty="0">
                <a:latin typeface="Calibri"/>
                <a:cs typeface="Calibri"/>
              </a:rPr>
              <a:t>Industrial </a:t>
            </a:r>
            <a:r>
              <a:rPr sz="1400" b="1" spc="-10" dirty="0">
                <a:latin typeface="Calibri"/>
                <a:cs typeface="Calibri"/>
              </a:rPr>
              <a:t>design</a:t>
            </a:r>
            <a:endParaRPr sz="1400" dirty="0">
              <a:latin typeface="Calibri"/>
              <a:cs typeface="Calibri"/>
            </a:endParaRPr>
          </a:p>
        </p:txBody>
      </p:sp>
      <p:sp>
        <p:nvSpPr>
          <p:cNvPr id="5" name="object 5"/>
          <p:cNvSpPr/>
          <p:nvPr/>
        </p:nvSpPr>
        <p:spPr>
          <a:xfrm>
            <a:off x="986843" y="8150697"/>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6" y="8352470"/>
            <a:ext cx="5727700" cy="1607185"/>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Intellectual property </a:t>
            </a:r>
            <a:r>
              <a:rPr sz="1200" b="1" spc="-10" dirty="0">
                <a:latin typeface="Calibri"/>
                <a:cs typeface="Calibri"/>
              </a:rPr>
              <a:t>creates </a:t>
            </a:r>
            <a:r>
              <a:rPr sz="1200" b="1" spc="-5" dirty="0">
                <a:latin typeface="Calibri"/>
                <a:cs typeface="Calibri"/>
              </a:rPr>
              <a:t>new market</a:t>
            </a:r>
            <a:r>
              <a:rPr sz="1200" b="1" spc="45" dirty="0">
                <a:latin typeface="Calibri"/>
                <a:cs typeface="Calibri"/>
              </a:rPr>
              <a:t> </a:t>
            </a:r>
            <a:r>
              <a:rPr sz="1200" b="1" spc="-5" dirty="0">
                <a:latin typeface="Calibri"/>
                <a:cs typeface="Calibri"/>
              </a:rPr>
              <a:t>opportunities</a:t>
            </a:r>
            <a:endParaRPr sz="1200">
              <a:latin typeface="Calibri"/>
              <a:cs typeface="Calibri"/>
            </a:endParaRPr>
          </a:p>
          <a:p>
            <a:pPr marL="12700">
              <a:lnSpc>
                <a:spcPct val="100000"/>
              </a:lnSpc>
              <a:spcBef>
                <a:spcPts val="530"/>
              </a:spcBef>
            </a:pPr>
            <a:r>
              <a:rPr sz="1200" b="1" i="1" spc="-5" dirty="0">
                <a:latin typeface="Calibri"/>
                <a:cs typeface="Calibri"/>
              </a:rPr>
              <a:t>Borut</a:t>
            </a:r>
            <a:r>
              <a:rPr sz="1200" b="1" i="1" spc="5" dirty="0">
                <a:latin typeface="Calibri"/>
                <a:cs typeface="Calibri"/>
              </a:rPr>
              <a:t> </a:t>
            </a:r>
            <a:r>
              <a:rPr sz="1200" b="1" i="1" spc="-5" dirty="0">
                <a:latin typeface="Calibri"/>
                <a:cs typeface="Calibri"/>
              </a:rPr>
              <a:t>Likar</a:t>
            </a:r>
            <a:endParaRPr sz="1200">
              <a:latin typeface="Calibri"/>
              <a:cs typeface="Calibri"/>
            </a:endParaRPr>
          </a:p>
          <a:p>
            <a:pPr marL="12700" marR="120014">
              <a:lnSpc>
                <a:spcPct val="101699"/>
              </a:lnSpc>
              <a:spcBef>
                <a:spcPts val="505"/>
              </a:spcBef>
            </a:pPr>
            <a:r>
              <a:rPr sz="1200" i="1" spc="-5" dirty="0">
                <a:latin typeface="Calibri"/>
                <a:cs typeface="Calibri"/>
              </a:rPr>
              <a:t>Small </a:t>
            </a:r>
            <a:r>
              <a:rPr sz="1200" i="1" dirty="0">
                <a:latin typeface="Calibri"/>
                <a:cs typeface="Calibri"/>
              </a:rPr>
              <a:t>yet </a:t>
            </a:r>
            <a:r>
              <a:rPr sz="1200" i="1" spc="-5" dirty="0">
                <a:latin typeface="Calibri"/>
                <a:cs typeface="Calibri"/>
              </a:rPr>
              <a:t>successful Danish company (A) was specialized in developing </a:t>
            </a:r>
            <a:r>
              <a:rPr sz="1200" i="1" spc="-10" dirty="0">
                <a:latin typeface="Calibri"/>
                <a:cs typeface="Calibri"/>
              </a:rPr>
              <a:t>and </a:t>
            </a:r>
            <a:r>
              <a:rPr sz="1200" i="1" spc="-5" dirty="0">
                <a:latin typeface="Calibri"/>
                <a:cs typeface="Calibri"/>
              </a:rPr>
              <a:t>industrial  designing of office furniture. The company cooperated successfully with the Department of  Industrial Design at the University. Numerous chair designs – ergonomically</a:t>
            </a:r>
            <a:r>
              <a:rPr sz="1200" i="1" spc="120" dirty="0">
                <a:latin typeface="Calibri"/>
                <a:cs typeface="Calibri"/>
              </a:rPr>
              <a:t> </a:t>
            </a:r>
            <a:r>
              <a:rPr sz="1200" i="1" spc="-5" dirty="0">
                <a:latin typeface="Calibri"/>
                <a:cs typeface="Calibri"/>
              </a:rPr>
              <a:t>upgraded,</a:t>
            </a:r>
            <a:endParaRPr sz="1200">
              <a:latin typeface="Calibri"/>
              <a:cs typeface="Calibri"/>
            </a:endParaRPr>
          </a:p>
          <a:p>
            <a:pPr>
              <a:lnSpc>
                <a:spcPct val="100000"/>
              </a:lnSpc>
            </a:pPr>
            <a:endParaRPr sz="1200">
              <a:latin typeface="Calibri"/>
              <a:cs typeface="Calibri"/>
            </a:endParaRPr>
          </a:p>
          <a:p>
            <a:pPr marR="5080" algn="r">
              <a:lnSpc>
                <a:spcPct val="100000"/>
              </a:lnSpc>
              <a:spcBef>
                <a:spcPts val="950"/>
              </a:spcBef>
            </a:pPr>
            <a:r>
              <a:rPr sz="1000" b="1" spc="-5" dirty="0">
                <a:latin typeface="Calibri"/>
                <a:cs typeface="Calibri"/>
              </a:rPr>
              <a:t>145</a:t>
            </a:r>
            <a:endParaRPr sz="1000">
              <a:latin typeface="Calibri"/>
              <a:cs typeface="Calibri"/>
            </a:endParaRPr>
          </a:p>
        </p:txBody>
      </p:sp>
      <p:sp>
        <p:nvSpPr>
          <p:cNvPr id="3" name="object 3"/>
          <p:cNvSpPr txBox="1"/>
          <p:nvPr/>
        </p:nvSpPr>
        <p:spPr>
          <a:xfrm>
            <a:off x="816802" y="570066"/>
            <a:ext cx="5855970" cy="7074534"/>
          </a:xfrm>
          <a:prstGeom prst="rect">
            <a:avLst/>
          </a:prstGeom>
        </p:spPr>
        <p:txBody>
          <a:bodyPr vert="horz" wrap="square" lIns="0" tIns="12065" rIns="0" bIns="0" rtlCol="0">
            <a:spAutoFit/>
          </a:bodyPr>
          <a:lstStyle/>
          <a:p>
            <a:pPr marR="2349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An industrial design is the ornamental or aesthetic aspect of an article. The design may consist  of three-dimensional </a:t>
            </a:r>
            <a:r>
              <a:rPr sz="1200" dirty="0">
                <a:latin typeface="Calibri"/>
                <a:cs typeface="Calibri"/>
              </a:rPr>
              <a:t>features, </a:t>
            </a:r>
            <a:r>
              <a:rPr sz="1200" spc="-5" dirty="0">
                <a:latin typeface="Calibri"/>
                <a:cs typeface="Calibri"/>
              </a:rPr>
              <a:t>such as the shape or surface </a:t>
            </a:r>
            <a:r>
              <a:rPr sz="1200" spc="-10" dirty="0">
                <a:latin typeface="Calibri"/>
                <a:cs typeface="Calibri"/>
              </a:rPr>
              <a:t>of an </a:t>
            </a:r>
            <a:r>
              <a:rPr sz="1200" spc="-5" dirty="0">
                <a:latin typeface="Calibri"/>
                <a:cs typeface="Calibri"/>
              </a:rPr>
              <a:t>article, </a:t>
            </a:r>
            <a:r>
              <a:rPr sz="1200" spc="-10" dirty="0">
                <a:latin typeface="Calibri"/>
                <a:cs typeface="Calibri"/>
              </a:rPr>
              <a:t>or </a:t>
            </a:r>
            <a:r>
              <a:rPr sz="1200" spc="-5" dirty="0">
                <a:latin typeface="Calibri"/>
                <a:cs typeface="Calibri"/>
              </a:rPr>
              <a:t>of two-  dimensional features, such as patterns, </a:t>
            </a:r>
            <a:r>
              <a:rPr sz="1200" dirty="0">
                <a:latin typeface="Calibri"/>
                <a:cs typeface="Calibri"/>
              </a:rPr>
              <a:t>lines </a:t>
            </a:r>
            <a:r>
              <a:rPr sz="1200" spc="-5" dirty="0">
                <a:latin typeface="Calibri"/>
                <a:cs typeface="Calibri"/>
              </a:rPr>
              <a:t>or color. Industrial </a:t>
            </a:r>
            <a:r>
              <a:rPr sz="1200" dirty="0">
                <a:latin typeface="Calibri"/>
                <a:cs typeface="Calibri"/>
              </a:rPr>
              <a:t>designs </a:t>
            </a:r>
            <a:r>
              <a:rPr sz="1200" spc="-10" dirty="0">
                <a:latin typeface="Calibri"/>
                <a:cs typeface="Calibri"/>
              </a:rPr>
              <a:t>are </a:t>
            </a:r>
            <a:r>
              <a:rPr sz="1200" spc="-5" dirty="0">
                <a:latin typeface="Calibri"/>
                <a:cs typeface="Calibri"/>
              </a:rPr>
              <a:t>applied to a wide  variety </a:t>
            </a:r>
            <a:r>
              <a:rPr sz="1200" spc="-10" dirty="0">
                <a:latin typeface="Calibri"/>
                <a:cs typeface="Calibri"/>
              </a:rPr>
              <a:t>of </a:t>
            </a:r>
            <a:r>
              <a:rPr sz="1200" spc="-5" dirty="0">
                <a:latin typeface="Calibri"/>
                <a:cs typeface="Calibri"/>
              </a:rPr>
              <a:t>products of industry and handicraft: from technical and medical instruments </a:t>
            </a:r>
            <a:r>
              <a:rPr sz="1200" dirty="0">
                <a:latin typeface="Calibri"/>
                <a:cs typeface="Calibri"/>
              </a:rPr>
              <a:t>to  </a:t>
            </a:r>
            <a:r>
              <a:rPr sz="1200" spc="-5" dirty="0">
                <a:latin typeface="Calibri"/>
                <a:cs typeface="Calibri"/>
              </a:rPr>
              <a:t>watches, jewelry, and other luxury items; from house wares and electrical appliances </a:t>
            </a:r>
            <a:r>
              <a:rPr sz="1200" dirty="0">
                <a:latin typeface="Calibri"/>
                <a:cs typeface="Calibri"/>
              </a:rPr>
              <a:t>to  </a:t>
            </a:r>
            <a:r>
              <a:rPr sz="1200" spc="-5" dirty="0">
                <a:latin typeface="Calibri"/>
                <a:cs typeface="Calibri"/>
              </a:rPr>
              <a:t>vehicles and architectural structures; from textile </a:t>
            </a:r>
            <a:r>
              <a:rPr sz="1200" dirty="0">
                <a:latin typeface="Calibri"/>
                <a:cs typeface="Calibri"/>
              </a:rPr>
              <a:t>designs to </a:t>
            </a:r>
            <a:r>
              <a:rPr sz="1200" spc="-5" dirty="0">
                <a:latin typeface="Calibri"/>
                <a:cs typeface="Calibri"/>
              </a:rPr>
              <a:t>leisure</a:t>
            </a:r>
            <a:r>
              <a:rPr sz="1200" spc="40" dirty="0">
                <a:latin typeface="Calibri"/>
                <a:cs typeface="Calibri"/>
              </a:rPr>
              <a:t> </a:t>
            </a:r>
            <a:r>
              <a:rPr sz="1200" spc="-5" dirty="0">
                <a:latin typeface="Calibri"/>
                <a:cs typeface="Calibri"/>
              </a:rPr>
              <a:t>goods.</a:t>
            </a:r>
            <a:endParaRPr sz="1200">
              <a:latin typeface="Calibri"/>
              <a:cs typeface="Calibri"/>
            </a:endParaRPr>
          </a:p>
          <a:p>
            <a:pPr marL="12700" marR="21590">
              <a:lnSpc>
                <a:spcPct val="101699"/>
              </a:lnSpc>
              <a:spcBef>
                <a:spcPts val="1010"/>
              </a:spcBef>
            </a:pPr>
            <a:r>
              <a:rPr sz="1200" dirty="0">
                <a:latin typeface="Calibri"/>
                <a:cs typeface="Calibri"/>
              </a:rPr>
              <a:t>New </a:t>
            </a:r>
            <a:r>
              <a:rPr sz="1200" spc="-5" dirty="0">
                <a:latin typeface="Calibri"/>
                <a:cs typeface="Calibri"/>
              </a:rPr>
              <a:t>products and processes – innovations – </a:t>
            </a:r>
            <a:r>
              <a:rPr sz="1200" spc="-10" dirty="0">
                <a:latin typeface="Calibri"/>
                <a:cs typeface="Calibri"/>
              </a:rPr>
              <a:t>are </a:t>
            </a:r>
            <a:r>
              <a:rPr sz="1200" spc="-5" dirty="0">
                <a:latin typeface="Calibri"/>
                <a:cs typeface="Calibri"/>
              </a:rPr>
              <a:t>often results </a:t>
            </a:r>
            <a:r>
              <a:rPr sz="1200" spc="-10" dirty="0">
                <a:latin typeface="Calibri"/>
                <a:cs typeface="Calibri"/>
              </a:rPr>
              <a:t>of </a:t>
            </a:r>
            <a:r>
              <a:rPr sz="1200" spc="-5" dirty="0">
                <a:latin typeface="Calibri"/>
                <a:cs typeface="Calibri"/>
              </a:rPr>
              <a:t>R&amp;D – Research and  Development activities. </a:t>
            </a:r>
            <a:r>
              <a:rPr sz="1200" dirty="0">
                <a:latin typeface="Calibri"/>
                <a:cs typeface="Calibri"/>
              </a:rPr>
              <a:t>These </a:t>
            </a:r>
            <a:r>
              <a:rPr sz="1200" spc="-5" dirty="0">
                <a:latin typeface="Calibri"/>
                <a:cs typeface="Calibri"/>
              </a:rPr>
              <a:t>inventions are, as mentioned, protected through patenting.  The development of </a:t>
            </a:r>
            <a:r>
              <a:rPr sz="1200" dirty="0">
                <a:latin typeface="Calibri"/>
                <a:cs typeface="Calibri"/>
              </a:rPr>
              <a:t>new </a:t>
            </a:r>
            <a:r>
              <a:rPr sz="1200" spc="-5" dirty="0">
                <a:latin typeface="Calibri"/>
                <a:cs typeface="Calibri"/>
              </a:rPr>
              <a:t>products could also </a:t>
            </a:r>
            <a:r>
              <a:rPr sz="1200" dirty="0">
                <a:latin typeface="Calibri"/>
                <a:cs typeface="Calibri"/>
              </a:rPr>
              <a:t>be </a:t>
            </a:r>
            <a:r>
              <a:rPr sz="1200" spc="-5" dirty="0">
                <a:latin typeface="Calibri"/>
                <a:cs typeface="Calibri"/>
              </a:rPr>
              <a:t>build upon the invention of </a:t>
            </a:r>
            <a:r>
              <a:rPr sz="1200" dirty="0">
                <a:latin typeface="Calibri"/>
                <a:cs typeface="Calibri"/>
              </a:rPr>
              <a:t>new </a:t>
            </a:r>
            <a:r>
              <a:rPr sz="1200" spc="-5" dirty="0">
                <a:latin typeface="Calibri"/>
                <a:cs typeface="Calibri"/>
              </a:rPr>
              <a:t>forms often  mentioned as “design”. </a:t>
            </a:r>
            <a:r>
              <a:rPr sz="1200" spc="-10" dirty="0">
                <a:latin typeface="Calibri"/>
                <a:cs typeface="Calibri"/>
              </a:rPr>
              <a:t>It </a:t>
            </a:r>
            <a:r>
              <a:rPr sz="1200" spc="-5" dirty="0">
                <a:latin typeface="Calibri"/>
                <a:cs typeface="Calibri"/>
              </a:rPr>
              <a:t>could </a:t>
            </a:r>
            <a:r>
              <a:rPr sz="1200" dirty="0">
                <a:latin typeface="Calibri"/>
                <a:cs typeface="Calibri"/>
              </a:rPr>
              <a:t>be </a:t>
            </a:r>
            <a:r>
              <a:rPr sz="1200" spc="-5" dirty="0">
                <a:latin typeface="Calibri"/>
                <a:cs typeface="Calibri"/>
              </a:rPr>
              <a:t>on an esthetical basis but also </a:t>
            </a:r>
            <a:r>
              <a:rPr sz="1200" spc="-10" dirty="0">
                <a:latin typeface="Calibri"/>
                <a:cs typeface="Calibri"/>
              </a:rPr>
              <a:t>on </a:t>
            </a:r>
            <a:r>
              <a:rPr sz="1200" spc="-5" dirty="0">
                <a:latin typeface="Calibri"/>
                <a:cs typeface="Calibri"/>
              </a:rPr>
              <a:t>the usability </a:t>
            </a:r>
            <a:r>
              <a:rPr sz="1200" spc="-10" dirty="0">
                <a:latin typeface="Calibri"/>
                <a:cs typeface="Calibri"/>
              </a:rPr>
              <a:t>of </a:t>
            </a:r>
            <a:r>
              <a:rPr sz="1200" spc="-5" dirty="0">
                <a:latin typeface="Calibri"/>
                <a:cs typeface="Calibri"/>
              </a:rPr>
              <a:t>the  product depending on a certain design. The legislation concerning design </a:t>
            </a:r>
            <a:r>
              <a:rPr sz="1200" spc="-10" dirty="0">
                <a:latin typeface="Calibri"/>
                <a:cs typeface="Calibri"/>
              </a:rPr>
              <a:t>is </a:t>
            </a:r>
            <a:r>
              <a:rPr sz="1200" dirty="0">
                <a:latin typeface="Calibri"/>
                <a:cs typeface="Calibri"/>
              </a:rPr>
              <a:t>to </a:t>
            </a:r>
            <a:r>
              <a:rPr sz="1200" spc="-5" dirty="0">
                <a:latin typeface="Calibri"/>
                <a:cs typeface="Calibri"/>
              </a:rPr>
              <a:t>protect the  design of a product. As </a:t>
            </a:r>
            <a:r>
              <a:rPr sz="1200" spc="-10" dirty="0">
                <a:latin typeface="Calibri"/>
                <a:cs typeface="Calibri"/>
              </a:rPr>
              <a:t>in </a:t>
            </a:r>
            <a:r>
              <a:rPr sz="1200" spc="-5" dirty="0">
                <a:latin typeface="Calibri"/>
                <a:cs typeface="Calibri"/>
              </a:rPr>
              <a:t>the case </a:t>
            </a:r>
            <a:r>
              <a:rPr sz="1200" spc="-10" dirty="0">
                <a:latin typeface="Calibri"/>
                <a:cs typeface="Calibri"/>
              </a:rPr>
              <a:t>of </a:t>
            </a:r>
            <a:r>
              <a:rPr sz="1200" spc="-5" dirty="0">
                <a:latin typeface="Calibri"/>
                <a:cs typeface="Calibri"/>
              </a:rPr>
              <a:t>copyright this will be given to the designer and it will not  </a:t>
            </a:r>
            <a:r>
              <a:rPr sz="1200" dirty="0">
                <a:latin typeface="Calibri"/>
                <a:cs typeface="Calibri"/>
              </a:rPr>
              <a:t>be </a:t>
            </a:r>
            <a:r>
              <a:rPr sz="1200" spc="-5" dirty="0">
                <a:latin typeface="Calibri"/>
                <a:cs typeface="Calibri"/>
              </a:rPr>
              <a:t>allowed </a:t>
            </a:r>
            <a:r>
              <a:rPr sz="1200" dirty="0">
                <a:latin typeface="Calibri"/>
                <a:cs typeface="Calibri"/>
              </a:rPr>
              <a:t>for </a:t>
            </a:r>
            <a:r>
              <a:rPr sz="1200" spc="-5" dirty="0">
                <a:latin typeface="Calibri"/>
                <a:cs typeface="Calibri"/>
              </a:rPr>
              <a:t>others </a:t>
            </a:r>
            <a:r>
              <a:rPr sz="1200" dirty="0">
                <a:latin typeface="Calibri"/>
                <a:cs typeface="Calibri"/>
              </a:rPr>
              <a:t>to </a:t>
            </a:r>
            <a:r>
              <a:rPr sz="1200" spc="-5" dirty="0">
                <a:latin typeface="Calibri"/>
                <a:cs typeface="Calibri"/>
              </a:rPr>
              <a:t>use the </a:t>
            </a:r>
            <a:r>
              <a:rPr sz="1200" dirty="0">
                <a:latin typeface="Calibri"/>
                <a:cs typeface="Calibri"/>
              </a:rPr>
              <a:t>new </a:t>
            </a:r>
            <a:r>
              <a:rPr sz="1200" spc="-5" dirty="0">
                <a:latin typeface="Calibri"/>
                <a:cs typeface="Calibri"/>
              </a:rPr>
              <a:t>design in </a:t>
            </a:r>
            <a:r>
              <a:rPr sz="1200" dirty="0">
                <a:latin typeface="Calibri"/>
                <a:cs typeface="Calibri"/>
              </a:rPr>
              <a:t>their </a:t>
            </a:r>
            <a:r>
              <a:rPr sz="1200" spc="-5" dirty="0">
                <a:latin typeface="Calibri"/>
                <a:cs typeface="Calibri"/>
              </a:rPr>
              <a:t>products.</a:t>
            </a:r>
            <a:endParaRPr sz="1200">
              <a:latin typeface="Calibri"/>
              <a:cs typeface="Calibri"/>
            </a:endParaRPr>
          </a:p>
          <a:p>
            <a:pPr marL="12700" marR="119380">
              <a:lnSpc>
                <a:spcPct val="101699"/>
              </a:lnSpc>
              <a:spcBef>
                <a:spcPts val="995"/>
              </a:spcBef>
            </a:pPr>
            <a:r>
              <a:rPr sz="1200" b="1" spc="-5" dirty="0">
                <a:latin typeface="Calibri"/>
                <a:cs typeface="Calibri"/>
              </a:rPr>
              <a:t>Industrial design rights </a:t>
            </a:r>
            <a:r>
              <a:rPr sz="1200" b="1" spc="-10" dirty="0">
                <a:latin typeface="Calibri"/>
                <a:cs typeface="Calibri"/>
              </a:rPr>
              <a:t>in </a:t>
            </a:r>
            <a:r>
              <a:rPr sz="1200" b="1" dirty="0">
                <a:latin typeface="Calibri"/>
                <a:cs typeface="Calibri"/>
              </a:rPr>
              <a:t>the </a:t>
            </a:r>
            <a:r>
              <a:rPr sz="1200" b="1" spc="-5" dirty="0">
                <a:latin typeface="Calibri"/>
                <a:cs typeface="Calibri"/>
              </a:rPr>
              <a:t>European Union </a:t>
            </a:r>
            <a:r>
              <a:rPr sz="1200" spc="-10" dirty="0">
                <a:latin typeface="Calibri"/>
                <a:cs typeface="Calibri"/>
              </a:rPr>
              <a:t>are </a:t>
            </a:r>
            <a:r>
              <a:rPr sz="1200" spc="-5" dirty="0">
                <a:latin typeface="Calibri"/>
                <a:cs typeface="Calibri"/>
              </a:rPr>
              <a:t>provided </a:t>
            </a:r>
            <a:r>
              <a:rPr sz="1200" spc="-10" dirty="0">
                <a:latin typeface="Calibri"/>
                <a:cs typeface="Calibri"/>
              </a:rPr>
              <a:t>at </a:t>
            </a:r>
            <a:r>
              <a:rPr sz="1200" spc="-5" dirty="0">
                <a:latin typeface="Calibri"/>
                <a:cs typeface="Calibri"/>
              </a:rPr>
              <a:t>both the Community </a:t>
            </a:r>
            <a:r>
              <a:rPr sz="1200" dirty="0">
                <a:latin typeface="Calibri"/>
                <a:cs typeface="Calibri"/>
              </a:rPr>
              <a:t>level by  virtue </a:t>
            </a:r>
            <a:r>
              <a:rPr sz="1200" spc="-5" dirty="0">
                <a:latin typeface="Calibri"/>
                <a:cs typeface="Calibri"/>
              </a:rPr>
              <a:t>of the Community design and at the national </a:t>
            </a:r>
            <a:r>
              <a:rPr sz="1200" dirty="0">
                <a:latin typeface="Calibri"/>
                <a:cs typeface="Calibri"/>
              </a:rPr>
              <a:t>level under </a:t>
            </a:r>
            <a:r>
              <a:rPr sz="1200" spc="-5" dirty="0">
                <a:latin typeface="Calibri"/>
                <a:cs typeface="Calibri"/>
              </a:rPr>
              <a:t>individual national</a:t>
            </a:r>
            <a:r>
              <a:rPr sz="1200" spc="55" dirty="0">
                <a:latin typeface="Calibri"/>
                <a:cs typeface="Calibri"/>
              </a:rPr>
              <a:t> </a:t>
            </a:r>
            <a:r>
              <a:rPr sz="1200" spc="-10" dirty="0">
                <a:latin typeface="Calibri"/>
                <a:cs typeface="Calibri"/>
              </a:rPr>
              <a:t>laws.</a:t>
            </a:r>
            <a:endParaRPr sz="1200">
              <a:latin typeface="Calibri"/>
              <a:cs typeface="Calibri"/>
            </a:endParaRPr>
          </a:p>
          <a:p>
            <a:pPr marL="12700" marR="29845">
              <a:lnSpc>
                <a:spcPct val="101699"/>
              </a:lnSpc>
              <a:spcBef>
                <a:spcPts val="1005"/>
              </a:spcBef>
            </a:pPr>
            <a:r>
              <a:rPr sz="1200" b="1" spc="-5" dirty="0">
                <a:latin typeface="Calibri"/>
                <a:cs typeface="Calibri"/>
              </a:rPr>
              <a:t>Registered Community design (RCD) </a:t>
            </a:r>
            <a:r>
              <a:rPr sz="1200" spc="-5" dirty="0">
                <a:latin typeface="Calibri"/>
                <a:cs typeface="Calibri"/>
              </a:rPr>
              <a:t>is valid in </a:t>
            </a:r>
            <a:r>
              <a:rPr sz="1200" spc="-10" dirty="0">
                <a:latin typeface="Calibri"/>
                <a:cs typeface="Calibri"/>
              </a:rPr>
              <a:t>all </a:t>
            </a:r>
            <a:r>
              <a:rPr sz="1200" spc="-5" dirty="0">
                <a:latin typeface="Calibri"/>
                <a:cs typeface="Calibri"/>
              </a:rPr>
              <a:t>EU Member States, and the registration  procedure of such a design is carried out </a:t>
            </a:r>
            <a:r>
              <a:rPr sz="1200" dirty="0">
                <a:latin typeface="Calibri"/>
                <a:cs typeface="Calibri"/>
              </a:rPr>
              <a:t>by </a:t>
            </a:r>
            <a:r>
              <a:rPr sz="1200" spc="-5" dirty="0">
                <a:latin typeface="Calibri"/>
                <a:cs typeface="Calibri"/>
              </a:rPr>
              <a:t>the Office </a:t>
            </a:r>
            <a:r>
              <a:rPr sz="1200" dirty="0">
                <a:latin typeface="Calibri"/>
                <a:cs typeface="Calibri"/>
              </a:rPr>
              <a:t>for </a:t>
            </a:r>
            <a:r>
              <a:rPr sz="1200" spc="-5" dirty="0">
                <a:latin typeface="Calibri"/>
                <a:cs typeface="Calibri"/>
              </a:rPr>
              <a:t>Harmonisation </a:t>
            </a:r>
            <a:r>
              <a:rPr sz="1200" spc="-10" dirty="0">
                <a:latin typeface="Calibri"/>
                <a:cs typeface="Calibri"/>
              </a:rPr>
              <a:t>in </a:t>
            </a:r>
            <a:r>
              <a:rPr sz="1200" spc="-5" dirty="0">
                <a:latin typeface="Calibri"/>
                <a:cs typeface="Calibri"/>
              </a:rPr>
              <a:t>the Internal  Market (OHIM) with headquarters in Alicante, Spain. An </a:t>
            </a:r>
            <a:r>
              <a:rPr sz="1200" spc="-10" dirty="0">
                <a:latin typeface="Calibri"/>
                <a:cs typeface="Calibri"/>
              </a:rPr>
              <a:t>RCD </a:t>
            </a:r>
            <a:r>
              <a:rPr sz="1200" spc="-5" dirty="0">
                <a:latin typeface="Calibri"/>
                <a:cs typeface="Calibri"/>
              </a:rPr>
              <a:t>is valid </a:t>
            </a:r>
            <a:r>
              <a:rPr sz="1200" spc="-10" dirty="0">
                <a:latin typeface="Calibri"/>
                <a:cs typeface="Calibri"/>
              </a:rPr>
              <a:t>in </a:t>
            </a:r>
            <a:r>
              <a:rPr sz="1200" spc="-5" dirty="0">
                <a:latin typeface="Calibri"/>
                <a:cs typeface="Calibri"/>
              </a:rPr>
              <a:t>the European Union as  a whole and it is not possible </a:t>
            </a:r>
            <a:r>
              <a:rPr sz="1200" dirty="0">
                <a:latin typeface="Calibri"/>
                <a:cs typeface="Calibri"/>
              </a:rPr>
              <a:t>to </a:t>
            </a:r>
            <a:r>
              <a:rPr sz="1200" spc="-5" dirty="0">
                <a:latin typeface="Calibri"/>
                <a:cs typeface="Calibri"/>
              </a:rPr>
              <a:t>limit the geographical scope of protection only </a:t>
            </a:r>
            <a:r>
              <a:rPr sz="1200" dirty="0">
                <a:latin typeface="Calibri"/>
                <a:cs typeface="Calibri"/>
              </a:rPr>
              <a:t>to </a:t>
            </a:r>
            <a:r>
              <a:rPr sz="1200" spc="-10" dirty="0">
                <a:latin typeface="Calibri"/>
                <a:cs typeface="Calibri"/>
              </a:rPr>
              <a:t>certain  </a:t>
            </a:r>
            <a:r>
              <a:rPr sz="1200" spc="-5" dirty="0">
                <a:latin typeface="Calibri"/>
                <a:cs typeface="Calibri"/>
              </a:rPr>
              <a:t>Member</a:t>
            </a:r>
            <a:r>
              <a:rPr sz="1200" dirty="0">
                <a:latin typeface="Calibri"/>
                <a:cs typeface="Calibri"/>
              </a:rPr>
              <a:t> </a:t>
            </a:r>
            <a:r>
              <a:rPr sz="1200" spc="-5" dirty="0">
                <a:latin typeface="Calibri"/>
                <a:cs typeface="Calibri"/>
              </a:rPr>
              <a:t>States.</a:t>
            </a:r>
            <a:endParaRPr sz="1200">
              <a:latin typeface="Calibri"/>
              <a:cs typeface="Calibri"/>
            </a:endParaRPr>
          </a:p>
          <a:p>
            <a:pPr marL="12700" marR="251460">
              <a:lnSpc>
                <a:spcPct val="101699"/>
              </a:lnSpc>
              <a:spcBef>
                <a:spcPts val="1005"/>
              </a:spcBef>
            </a:pPr>
            <a:r>
              <a:rPr sz="1200" spc="-5" dirty="0">
                <a:latin typeface="Calibri"/>
                <a:cs typeface="Calibri"/>
              </a:rPr>
              <a:t>The protection could </a:t>
            </a:r>
            <a:r>
              <a:rPr sz="1200" dirty="0">
                <a:latin typeface="Calibri"/>
                <a:cs typeface="Calibri"/>
              </a:rPr>
              <a:t>be done </a:t>
            </a:r>
            <a:r>
              <a:rPr sz="1200" spc="-5" dirty="0">
                <a:latin typeface="Calibri"/>
                <a:cs typeface="Calibri"/>
              </a:rPr>
              <a:t>at a national </a:t>
            </a:r>
            <a:r>
              <a:rPr sz="1200" dirty="0">
                <a:latin typeface="Calibri"/>
                <a:cs typeface="Calibri"/>
              </a:rPr>
              <a:t>level </a:t>
            </a:r>
            <a:r>
              <a:rPr sz="1200" spc="-5" dirty="0">
                <a:latin typeface="Calibri"/>
                <a:cs typeface="Calibri"/>
              </a:rPr>
              <a:t>or at European level through </a:t>
            </a:r>
            <a:r>
              <a:rPr sz="1200" dirty="0">
                <a:latin typeface="Calibri"/>
                <a:cs typeface="Calibri"/>
              </a:rPr>
              <a:t>the </a:t>
            </a:r>
            <a:r>
              <a:rPr sz="1200" spc="-5" dirty="0">
                <a:latin typeface="Calibri"/>
                <a:cs typeface="Calibri"/>
              </a:rPr>
              <a:t>Office </a:t>
            </a:r>
            <a:r>
              <a:rPr sz="1200" spc="-10" dirty="0">
                <a:latin typeface="Calibri"/>
                <a:cs typeface="Calibri"/>
              </a:rPr>
              <a:t>of  </a:t>
            </a:r>
            <a:r>
              <a:rPr sz="1200" spc="-5" dirty="0">
                <a:latin typeface="Calibri"/>
                <a:cs typeface="Calibri"/>
              </a:rPr>
              <a:t>Harmonization </a:t>
            </a:r>
            <a:r>
              <a:rPr sz="1200" dirty="0">
                <a:latin typeface="Calibri"/>
                <a:cs typeface="Calibri"/>
              </a:rPr>
              <a:t>for </a:t>
            </a:r>
            <a:r>
              <a:rPr sz="1200" spc="-5" dirty="0">
                <a:latin typeface="Calibri"/>
                <a:cs typeface="Calibri"/>
              </a:rPr>
              <a:t>the Internal Market</a:t>
            </a:r>
            <a:r>
              <a:rPr sz="1200" spc="10" dirty="0">
                <a:latin typeface="Calibri"/>
                <a:cs typeface="Calibri"/>
              </a:rPr>
              <a:t> </a:t>
            </a:r>
            <a:r>
              <a:rPr sz="1200" spc="-5" dirty="0">
                <a:latin typeface="Calibri"/>
                <a:cs typeface="Calibri"/>
              </a:rPr>
              <a:t>(OHIM).</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650">
              <a:latin typeface="Calibri"/>
              <a:cs typeface="Calibri"/>
            </a:endParaRPr>
          </a:p>
          <a:p>
            <a:pPr marL="368935" lvl="1" indent="-356870">
              <a:lnSpc>
                <a:spcPct val="100000"/>
              </a:lnSpc>
              <a:buAutoNum type="arabicPeriod" startAt="6"/>
              <a:tabLst>
                <a:tab pos="369570" algn="l"/>
              </a:tabLst>
            </a:pPr>
            <a:r>
              <a:rPr sz="1400" b="1" dirty="0">
                <a:latin typeface="Calibri"/>
                <a:cs typeface="Calibri"/>
              </a:rPr>
              <a:t>Other </a:t>
            </a:r>
            <a:r>
              <a:rPr sz="1400" b="1" spc="-10" dirty="0">
                <a:latin typeface="Calibri"/>
                <a:cs typeface="Calibri"/>
              </a:rPr>
              <a:t>forms </a:t>
            </a:r>
            <a:r>
              <a:rPr sz="1400" b="1" spc="-5" dirty="0">
                <a:latin typeface="Calibri"/>
                <a:cs typeface="Calibri"/>
              </a:rPr>
              <a:t>of</a:t>
            </a:r>
            <a:r>
              <a:rPr sz="1400" b="1" dirty="0">
                <a:latin typeface="Calibri"/>
                <a:cs typeface="Calibri"/>
              </a:rPr>
              <a:t> </a:t>
            </a:r>
            <a:r>
              <a:rPr sz="1400" b="1" spc="-10" dirty="0">
                <a:latin typeface="Calibri"/>
                <a:cs typeface="Calibri"/>
              </a:rPr>
              <a:t>protection</a:t>
            </a:r>
            <a:endParaRPr sz="1400">
              <a:latin typeface="Calibri"/>
              <a:cs typeface="Calibri"/>
            </a:endParaRPr>
          </a:p>
          <a:p>
            <a:pPr marL="12700" marR="94615">
              <a:lnSpc>
                <a:spcPct val="101699"/>
              </a:lnSpc>
              <a:spcBef>
                <a:spcPts val="1005"/>
              </a:spcBef>
            </a:pPr>
            <a:r>
              <a:rPr sz="1200" spc="-5" dirty="0">
                <a:latin typeface="Calibri"/>
                <a:cs typeface="Calibri"/>
              </a:rPr>
              <a:t>Another way of protecting an invention or novelty is just to make </a:t>
            </a:r>
            <a:r>
              <a:rPr sz="1200" spc="-10" dirty="0">
                <a:latin typeface="Calibri"/>
                <a:cs typeface="Calibri"/>
              </a:rPr>
              <a:t>it </a:t>
            </a:r>
            <a:r>
              <a:rPr sz="1200" spc="-5" dirty="0">
                <a:latin typeface="Calibri"/>
                <a:cs typeface="Calibri"/>
              </a:rPr>
              <a:t>secret. The novelty could  </a:t>
            </a:r>
            <a:r>
              <a:rPr sz="1200" dirty="0">
                <a:latin typeface="Calibri"/>
                <a:cs typeface="Calibri"/>
              </a:rPr>
              <a:t>be </a:t>
            </a:r>
            <a:r>
              <a:rPr sz="1200" spc="-5" dirty="0">
                <a:latin typeface="Calibri"/>
                <a:cs typeface="Calibri"/>
              </a:rPr>
              <a:t>hidden in a new product or a </a:t>
            </a:r>
            <a:r>
              <a:rPr sz="1200" dirty="0">
                <a:latin typeface="Calibri"/>
                <a:cs typeface="Calibri"/>
              </a:rPr>
              <a:t>new </a:t>
            </a:r>
            <a:r>
              <a:rPr sz="1200" spc="-5" dirty="0">
                <a:latin typeface="Calibri"/>
                <a:cs typeface="Calibri"/>
              </a:rPr>
              <a:t>production </a:t>
            </a:r>
            <a:r>
              <a:rPr sz="1200" dirty="0">
                <a:latin typeface="Calibri"/>
                <a:cs typeface="Calibri"/>
              </a:rPr>
              <a:t>process </a:t>
            </a:r>
            <a:r>
              <a:rPr sz="1200" spc="-5" dirty="0">
                <a:latin typeface="Calibri"/>
                <a:cs typeface="Calibri"/>
              </a:rPr>
              <a:t>can </a:t>
            </a:r>
            <a:r>
              <a:rPr sz="1200" dirty="0">
                <a:latin typeface="Calibri"/>
                <a:cs typeface="Calibri"/>
              </a:rPr>
              <a:t>be </a:t>
            </a:r>
            <a:r>
              <a:rPr sz="1200" spc="-5" dirty="0">
                <a:latin typeface="Calibri"/>
                <a:cs typeface="Calibri"/>
              </a:rPr>
              <a:t>kept secret within the  company which is </a:t>
            </a:r>
            <a:r>
              <a:rPr sz="1200" dirty="0">
                <a:latin typeface="Calibri"/>
                <a:cs typeface="Calibri"/>
              </a:rPr>
              <a:t>using </a:t>
            </a:r>
            <a:r>
              <a:rPr sz="1200" spc="-5" dirty="0">
                <a:latin typeface="Calibri"/>
                <a:cs typeface="Calibri"/>
              </a:rPr>
              <a:t>the </a:t>
            </a:r>
            <a:r>
              <a:rPr sz="1200" dirty="0">
                <a:latin typeface="Calibri"/>
                <a:cs typeface="Calibri"/>
              </a:rPr>
              <a:t>new</a:t>
            </a:r>
            <a:r>
              <a:rPr sz="1200" spc="-15" dirty="0">
                <a:latin typeface="Calibri"/>
                <a:cs typeface="Calibri"/>
              </a:rPr>
              <a:t> </a:t>
            </a:r>
            <a:r>
              <a:rPr sz="1200" spc="-5" dirty="0">
                <a:latin typeface="Calibri"/>
                <a:cs typeface="Calibri"/>
              </a:rPr>
              <a:t>process.</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650">
              <a:latin typeface="Calibri"/>
              <a:cs typeface="Calibri"/>
            </a:endParaRPr>
          </a:p>
          <a:p>
            <a:pPr marL="368935" lvl="1" indent="-356870">
              <a:lnSpc>
                <a:spcPct val="100000"/>
              </a:lnSpc>
              <a:buAutoNum type="arabicPeriod" startAt="7"/>
              <a:tabLst>
                <a:tab pos="369570" algn="l"/>
              </a:tabLst>
            </a:pPr>
            <a:r>
              <a:rPr sz="1400" b="1" spc="-5" dirty="0">
                <a:latin typeface="Calibri"/>
                <a:cs typeface="Calibri"/>
              </a:rPr>
              <a:t>Case</a:t>
            </a:r>
            <a:r>
              <a:rPr sz="1400" b="1" spc="-10" dirty="0">
                <a:latin typeface="Calibri"/>
                <a:cs typeface="Calibri"/>
              </a:rPr>
              <a:t> </a:t>
            </a:r>
            <a:r>
              <a:rPr sz="1400" b="1" spc="-5" dirty="0">
                <a:latin typeface="Calibri"/>
                <a:cs typeface="Calibri"/>
              </a:rPr>
              <a:t>study</a:t>
            </a:r>
            <a:endParaRPr sz="1400">
              <a:latin typeface="Calibri"/>
              <a:cs typeface="Calibri"/>
            </a:endParaRPr>
          </a:p>
        </p:txBody>
      </p:sp>
      <p:sp>
        <p:nvSpPr>
          <p:cNvPr id="4" name="object 4"/>
          <p:cNvSpPr/>
          <p:nvPr/>
        </p:nvSpPr>
        <p:spPr>
          <a:xfrm>
            <a:off x="913698" y="7855056"/>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146</a:t>
            </a:r>
            <a:endParaRPr sz="1000">
              <a:latin typeface="Calibri"/>
              <a:cs typeface="Calibri"/>
            </a:endParaRPr>
          </a:p>
        </p:txBody>
      </p:sp>
      <p:sp>
        <p:nvSpPr>
          <p:cNvPr id="3" name="object 3"/>
          <p:cNvSpPr txBox="1"/>
          <p:nvPr/>
        </p:nvSpPr>
        <p:spPr>
          <a:xfrm>
            <a:off x="888361" y="570066"/>
            <a:ext cx="5853430" cy="885634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5875">
              <a:lnSpc>
                <a:spcPct val="101699"/>
              </a:lnSpc>
            </a:pPr>
            <a:r>
              <a:rPr sz="1200" i="1" spc="-5" dirty="0">
                <a:latin typeface="Calibri"/>
                <a:cs typeface="Calibri"/>
              </a:rPr>
              <a:t>attractive design-wise </a:t>
            </a:r>
            <a:r>
              <a:rPr sz="1200" i="1" spc="-10" dirty="0">
                <a:latin typeface="Calibri"/>
                <a:cs typeface="Calibri"/>
              </a:rPr>
              <a:t>and </a:t>
            </a:r>
            <a:r>
              <a:rPr sz="1200" i="1" spc="-5" dirty="0">
                <a:latin typeface="Calibri"/>
                <a:cs typeface="Calibri"/>
              </a:rPr>
              <a:t>user-friendly – were developed through the cooperation in  development projects which were supported and financed by the European Union. Not only  were the said chairs made from ecological materials </a:t>
            </a:r>
            <a:r>
              <a:rPr sz="1200" i="1" spc="-10" dirty="0">
                <a:latin typeface="Calibri"/>
                <a:cs typeface="Calibri"/>
              </a:rPr>
              <a:t>but </a:t>
            </a:r>
            <a:r>
              <a:rPr sz="1200" i="1" spc="-5" dirty="0">
                <a:latin typeface="Calibri"/>
                <a:cs typeface="Calibri"/>
              </a:rPr>
              <a:t>were also easy </a:t>
            </a:r>
            <a:r>
              <a:rPr sz="1200" i="1" dirty="0">
                <a:latin typeface="Calibri"/>
                <a:cs typeface="Calibri"/>
              </a:rPr>
              <a:t>to </a:t>
            </a:r>
            <a:r>
              <a:rPr sz="1200" i="1" spc="-5" dirty="0">
                <a:latin typeface="Calibri"/>
                <a:cs typeface="Calibri"/>
              </a:rPr>
              <a:t>make. Since the  batches were smaller </a:t>
            </a:r>
            <a:r>
              <a:rPr sz="1200" i="1" spc="-10" dirty="0">
                <a:latin typeface="Calibri"/>
                <a:cs typeface="Calibri"/>
              </a:rPr>
              <a:t>and </a:t>
            </a:r>
            <a:r>
              <a:rPr sz="1200" i="1" spc="-5" dirty="0">
                <a:latin typeface="Calibri"/>
                <a:cs typeface="Calibri"/>
              </a:rPr>
              <a:t>exclusive, the company together with the subcontractors launched a  production of smaller quantities </a:t>
            </a:r>
            <a:r>
              <a:rPr sz="1200" i="1" spc="-10" dirty="0">
                <a:latin typeface="Calibri"/>
                <a:cs typeface="Calibri"/>
              </a:rPr>
              <a:t>and </a:t>
            </a:r>
            <a:r>
              <a:rPr sz="1200" i="1" spc="-5" dirty="0">
                <a:latin typeface="Calibri"/>
                <a:cs typeface="Calibri"/>
              </a:rPr>
              <a:t>marketed the products </a:t>
            </a:r>
            <a:r>
              <a:rPr sz="1200" i="1" dirty="0">
                <a:latin typeface="Calibri"/>
                <a:cs typeface="Calibri"/>
              </a:rPr>
              <a:t>via </a:t>
            </a:r>
            <a:r>
              <a:rPr sz="1200" i="1" spc="-5" dirty="0">
                <a:latin typeface="Calibri"/>
                <a:cs typeface="Calibri"/>
              </a:rPr>
              <a:t>the existing sales</a:t>
            </a:r>
            <a:r>
              <a:rPr sz="1200" i="1" spc="155" dirty="0">
                <a:latin typeface="Calibri"/>
                <a:cs typeface="Calibri"/>
              </a:rPr>
              <a:t> </a:t>
            </a:r>
            <a:r>
              <a:rPr sz="1200" i="1" spc="-5" dirty="0">
                <a:latin typeface="Calibri"/>
                <a:cs typeface="Calibri"/>
              </a:rPr>
              <a:t>networks.</a:t>
            </a:r>
            <a:endParaRPr sz="1200">
              <a:latin typeface="Calibri"/>
              <a:cs typeface="Calibri"/>
            </a:endParaRPr>
          </a:p>
          <a:p>
            <a:pPr marL="12700" marR="150495">
              <a:lnSpc>
                <a:spcPct val="101699"/>
              </a:lnSpc>
            </a:pPr>
            <a:r>
              <a:rPr sz="1200" i="1" spc="-5" dirty="0">
                <a:latin typeface="Calibri"/>
                <a:cs typeface="Calibri"/>
              </a:rPr>
              <a:t>The investments made into knowledge </a:t>
            </a:r>
            <a:r>
              <a:rPr sz="1200" i="1" spc="-10" dirty="0">
                <a:latin typeface="Calibri"/>
                <a:cs typeface="Calibri"/>
              </a:rPr>
              <a:t>and </a:t>
            </a:r>
            <a:r>
              <a:rPr sz="1200" i="1" spc="-5" dirty="0">
                <a:latin typeface="Calibri"/>
                <a:cs typeface="Calibri"/>
              </a:rPr>
              <a:t>fresh ides, which were regularly presented at the  exhibitions and fairs, contributed </a:t>
            </a:r>
            <a:r>
              <a:rPr sz="1200" i="1" dirty="0">
                <a:latin typeface="Calibri"/>
                <a:cs typeface="Calibri"/>
              </a:rPr>
              <a:t>to </a:t>
            </a:r>
            <a:r>
              <a:rPr sz="1200" i="1" spc="-5" dirty="0">
                <a:latin typeface="Calibri"/>
                <a:cs typeface="Calibri"/>
              </a:rPr>
              <a:t>the positioning of the products </a:t>
            </a:r>
            <a:r>
              <a:rPr sz="1200" i="1" spc="-10" dirty="0">
                <a:latin typeface="Calibri"/>
                <a:cs typeface="Calibri"/>
              </a:rPr>
              <a:t>among </a:t>
            </a:r>
            <a:r>
              <a:rPr sz="1200" i="1" spc="-5" dirty="0">
                <a:latin typeface="Calibri"/>
                <a:cs typeface="Calibri"/>
              </a:rPr>
              <a:t>the high-price  segment.</a:t>
            </a:r>
            <a:endParaRPr sz="1200">
              <a:latin typeface="Calibri"/>
              <a:cs typeface="Calibri"/>
            </a:endParaRPr>
          </a:p>
          <a:p>
            <a:pPr marL="12700" marR="121285">
              <a:lnSpc>
                <a:spcPct val="101699"/>
              </a:lnSpc>
              <a:spcBef>
                <a:spcPts val="505"/>
              </a:spcBef>
            </a:pPr>
            <a:r>
              <a:rPr sz="1200" i="1" spc="-5" dirty="0">
                <a:latin typeface="Calibri"/>
                <a:cs typeface="Calibri"/>
              </a:rPr>
              <a:t>In his bachelor thesis </a:t>
            </a:r>
            <a:r>
              <a:rPr sz="1200" i="1" spc="-10" dirty="0">
                <a:latin typeface="Calibri"/>
                <a:cs typeface="Calibri"/>
              </a:rPr>
              <a:t>one </a:t>
            </a:r>
            <a:r>
              <a:rPr sz="1200" i="1" spc="-5" dirty="0">
                <a:latin typeface="Calibri"/>
                <a:cs typeface="Calibri"/>
              </a:rPr>
              <a:t>of the students developed an interesting form of a retaining beam  used in construction. The subject </a:t>
            </a:r>
            <a:r>
              <a:rPr sz="1200" i="1" spc="-10" dirty="0">
                <a:latin typeface="Calibri"/>
                <a:cs typeface="Calibri"/>
              </a:rPr>
              <a:t>was not </a:t>
            </a:r>
            <a:r>
              <a:rPr sz="1200" i="1" spc="-5" dirty="0">
                <a:latin typeface="Calibri"/>
                <a:cs typeface="Calibri"/>
              </a:rPr>
              <a:t>directly connected </a:t>
            </a:r>
            <a:r>
              <a:rPr sz="1200" i="1" dirty="0">
                <a:latin typeface="Calibri"/>
                <a:cs typeface="Calibri"/>
              </a:rPr>
              <a:t>to </a:t>
            </a:r>
            <a:r>
              <a:rPr sz="1200" i="1" spc="-5" dirty="0">
                <a:latin typeface="Calibri"/>
                <a:cs typeface="Calibri"/>
              </a:rPr>
              <a:t>the company’s activities yet  the company decided </a:t>
            </a:r>
            <a:r>
              <a:rPr sz="1200" i="1" dirty="0">
                <a:latin typeface="Calibri"/>
                <a:cs typeface="Calibri"/>
              </a:rPr>
              <a:t>to </a:t>
            </a:r>
            <a:r>
              <a:rPr sz="1200" i="1" spc="-5" dirty="0">
                <a:latin typeface="Calibri"/>
                <a:cs typeface="Calibri"/>
              </a:rPr>
              <a:t>cooperate in the project </a:t>
            </a:r>
            <a:r>
              <a:rPr sz="1200" i="1" spc="-10" dirty="0">
                <a:latin typeface="Calibri"/>
                <a:cs typeface="Calibri"/>
              </a:rPr>
              <a:t>due </a:t>
            </a:r>
            <a:r>
              <a:rPr sz="1200" i="1" dirty="0">
                <a:latin typeface="Calibri"/>
                <a:cs typeface="Calibri"/>
              </a:rPr>
              <a:t>to </a:t>
            </a:r>
            <a:r>
              <a:rPr sz="1200" i="1" spc="-5" dirty="0">
                <a:latin typeface="Calibri"/>
                <a:cs typeface="Calibri"/>
              </a:rPr>
              <a:t>a small investment </a:t>
            </a:r>
            <a:r>
              <a:rPr sz="1200" i="1" spc="-10" dirty="0">
                <a:latin typeface="Calibri"/>
                <a:cs typeface="Calibri"/>
              </a:rPr>
              <a:t>and </a:t>
            </a:r>
            <a:r>
              <a:rPr sz="1200" i="1" spc="-5" dirty="0">
                <a:latin typeface="Calibri"/>
                <a:cs typeface="Calibri"/>
              </a:rPr>
              <a:t>interesting  product. The form of the product </a:t>
            </a:r>
            <a:r>
              <a:rPr sz="1200" i="1" spc="-10" dirty="0">
                <a:latin typeface="Calibri"/>
                <a:cs typeface="Calibri"/>
              </a:rPr>
              <a:t>was </a:t>
            </a:r>
            <a:r>
              <a:rPr sz="1200" i="1" spc="-5" dirty="0">
                <a:latin typeface="Calibri"/>
                <a:cs typeface="Calibri"/>
              </a:rPr>
              <a:t>original enough </a:t>
            </a:r>
            <a:r>
              <a:rPr sz="1200" i="1" dirty="0">
                <a:latin typeface="Calibri"/>
                <a:cs typeface="Calibri"/>
              </a:rPr>
              <a:t>to </a:t>
            </a:r>
            <a:r>
              <a:rPr sz="1200" i="1" spc="-5" dirty="0">
                <a:latin typeface="Calibri"/>
                <a:cs typeface="Calibri"/>
              </a:rPr>
              <a:t>be </a:t>
            </a:r>
            <a:r>
              <a:rPr sz="1200" i="1" dirty="0">
                <a:latin typeface="Calibri"/>
                <a:cs typeface="Calibri"/>
              </a:rPr>
              <a:t>tested </a:t>
            </a:r>
            <a:r>
              <a:rPr sz="1200" i="1" spc="-10" dirty="0">
                <a:latin typeface="Calibri"/>
                <a:cs typeface="Calibri"/>
              </a:rPr>
              <a:t>with </a:t>
            </a:r>
            <a:r>
              <a:rPr sz="1200" i="1" spc="-5" dirty="0">
                <a:latin typeface="Calibri"/>
                <a:cs typeface="Calibri"/>
              </a:rPr>
              <a:t>computer program,  which simulates static loading. Consequently, it </a:t>
            </a:r>
            <a:r>
              <a:rPr sz="1200" i="1" spc="-10" dirty="0">
                <a:latin typeface="Calibri"/>
                <a:cs typeface="Calibri"/>
              </a:rPr>
              <a:t>was </a:t>
            </a:r>
            <a:r>
              <a:rPr sz="1200" i="1" spc="-5" dirty="0">
                <a:latin typeface="Calibri"/>
                <a:cs typeface="Calibri"/>
              </a:rPr>
              <a:t>soon discovered with the help of experts  in wood constructions that the beam meets all the standards using </a:t>
            </a:r>
            <a:r>
              <a:rPr sz="1200" i="1" dirty="0">
                <a:latin typeface="Calibri"/>
                <a:cs typeface="Calibri"/>
              </a:rPr>
              <a:t>10 </a:t>
            </a:r>
            <a:r>
              <a:rPr sz="1200" i="1" spc="-5" dirty="0">
                <a:latin typeface="Calibri"/>
                <a:cs typeface="Calibri"/>
              </a:rPr>
              <a:t>% less material. The  company patented the solution internationally (PCT application) with their </a:t>
            </a:r>
            <a:r>
              <a:rPr sz="1200" i="1" spc="-10" dirty="0">
                <a:latin typeface="Calibri"/>
                <a:cs typeface="Calibri"/>
              </a:rPr>
              <a:t>own </a:t>
            </a:r>
            <a:r>
              <a:rPr sz="1200" i="1" spc="-5" dirty="0">
                <a:latin typeface="Calibri"/>
                <a:cs typeface="Calibri"/>
              </a:rPr>
              <a:t>financial  sources, which amounted </a:t>
            </a:r>
            <a:r>
              <a:rPr sz="1200" i="1" dirty="0">
                <a:latin typeface="Calibri"/>
                <a:cs typeface="Calibri"/>
              </a:rPr>
              <a:t>to </a:t>
            </a:r>
            <a:r>
              <a:rPr sz="1200" i="1" spc="-5" dirty="0">
                <a:latin typeface="Calibri"/>
                <a:cs typeface="Calibri"/>
              </a:rPr>
              <a:t>some ten thousand</a:t>
            </a:r>
            <a:r>
              <a:rPr sz="1200" i="1" spc="45" dirty="0">
                <a:latin typeface="Calibri"/>
                <a:cs typeface="Calibri"/>
              </a:rPr>
              <a:t> </a:t>
            </a:r>
            <a:r>
              <a:rPr sz="1200" i="1" spc="-5" dirty="0">
                <a:latin typeface="Calibri"/>
                <a:cs typeface="Calibri"/>
              </a:rPr>
              <a:t>euro.</a:t>
            </a:r>
            <a:endParaRPr sz="1200">
              <a:latin typeface="Calibri"/>
              <a:cs typeface="Calibri"/>
            </a:endParaRPr>
          </a:p>
          <a:p>
            <a:pPr marL="12700" marR="5080">
              <a:lnSpc>
                <a:spcPct val="101800"/>
              </a:lnSpc>
              <a:spcBef>
                <a:spcPts val="500"/>
              </a:spcBef>
            </a:pPr>
            <a:r>
              <a:rPr sz="1200" i="1" dirty="0">
                <a:latin typeface="Calibri"/>
                <a:cs typeface="Calibri"/>
              </a:rPr>
              <a:t>Given </a:t>
            </a:r>
            <a:r>
              <a:rPr sz="1200" i="1" spc="-5" dirty="0">
                <a:latin typeface="Calibri"/>
                <a:cs typeface="Calibri"/>
              </a:rPr>
              <a:t>that the company's business strategy </a:t>
            </a:r>
            <a:r>
              <a:rPr sz="1200" i="1" spc="-10" dirty="0">
                <a:latin typeface="Calibri"/>
                <a:cs typeface="Calibri"/>
              </a:rPr>
              <a:t>was </a:t>
            </a:r>
            <a:r>
              <a:rPr sz="1200" i="1" spc="-5" dirty="0">
                <a:latin typeface="Calibri"/>
                <a:cs typeface="Calibri"/>
              </a:rPr>
              <a:t>oriented towards industrial design, the  company decided </a:t>
            </a:r>
            <a:r>
              <a:rPr sz="1200" i="1" dirty="0">
                <a:latin typeface="Calibri"/>
                <a:cs typeface="Calibri"/>
              </a:rPr>
              <a:t>to </a:t>
            </a:r>
            <a:r>
              <a:rPr sz="1200" i="1" spc="-5" dirty="0">
                <a:latin typeface="Calibri"/>
                <a:cs typeface="Calibri"/>
              </a:rPr>
              <a:t>begin negotiating with a </a:t>
            </a:r>
            <a:r>
              <a:rPr sz="1200" i="1" dirty="0">
                <a:latin typeface="Calibri"/>
                <a:cs typeface="Calibri"/>
              </a:rPr>
              <a:t>larger </a:t>
            </a:r>
            <a:r>
              <a:rPr sz="1200" i="1" spc="-5" dirty="0">
                <a:latin typeface="Calibri"/>
                <a:cs typeface="Calibri"/>
              </a:rPr>
              <a:t>German company (B) on initiating  business cooperation. The idea </a:t>
            </a:r>
            <a:r>
              <a:rPr sz="1200" i="1" spc="-10" dirty="0">
                <a:latin typeface="Calibri"/>
                <a:cs typeface="Calibri"/>
              </a:rPr>
              <a:t>was </a:t>
            </a:r>
            <a:r>
              <a:rPr sz="1200" i="1" spc="-5" dirty="0">
                <a:latin typeface="Calibri"/>
                <a:cs typeface="Calibri"/>
              </a:rPr>
              <a:t>that the company A implements the first phase of the  production together with </a:t>
            </a:r>
            <a:r>
              <a:rPr sz="1200" i="1" dirty="0">
                <a:latin typeface="Calibri"/>
                <a:cs typeface="Calibri"/>
              </a:rPr>
              <a:t>its </a:t>
            </a:r>
            <a:r>
              <a:rPr sz="1200" i="1" spc="-5" dirty="0">
                <a:latin typeface="Calibri"/>
                <a:cs typeface="Calibri"/>
              </a:rPr>
              <a:t>subcontractors, while the company (B) undertakes the second  phase of the project </a:t>
            </a:r>
            <a:r>
              <a:rPr sz="1200" i="1" spc="-10" dirty="0">
                <a:latin typeface="Calibri"/>
                <a:cs typeface="Calibri"/>
              </a:rPr>
              <a:t>and </a:t>
            </a:r>
            <a:r>
              <a:rPr sz="1200" i="1" spc="-5" dirty="0">
                <a:latin typeface="Calibri"/>
                <a:cs typeface="Calibri"/>
              </a:rPr>
              <a:t>marketing. Since the patent application </a:t>
            </a:r>
            <a:r>
              <a:rPr sz="1200" i="1" spc="-10" dirty="0">
                <a:latin typeface="Calibri"/>
                <a:cs typeface="Calibri"/>
              </a:rPr>
              <a:t>was </a:t>
            </a:r>
            <a:r>
              <a:rPr sz="1200" i="1" dirty="0">
                <a:latin typeface="Calibri"/>
                <a:cs typeface="Calibri"/>
              </a:rPr>
              <a:t>perfectly </a:t>
            </a:r>
            <a:r>
              <a:rPr sz="1200" i="1" spc="-5" dirty="0">
                <a:latin typeface="Calibri"/>
                <a:cs typeface="Calibri"/>
              </a:rPr>
              <a:t>prepared, the  developers (A) approached the negotiating process without </a:t>
            </a:r>
            <a:r>
              <a:rPr sz="1200" i="1" spc="-10" dirty="0">
                <a:latin typeface="Calibri"/>
                <a:cs typeface="Calibri"/>
              </a:rPr>
              <a:t>any </a:t>
            </a:r>
            <a:r>
              <a:rPr sz="1200" i="1" spc="-5" dirty="0">
                <a:latin typeface="Calibri"/>
                <a:cs typeface="Calibri"/>
              </a:rPr>
              <a:t>fear </a:t>
            </a:r>
            <a:r>
              <a:rPr sz="1200" i="1" spc="-10" dirty="0">
                <a:latin typeface="Calibri"/>
                <a:cs typeface="Calibri"/>
              </a:rPr>
              <a:t>and </a:t>
            </a:r>
            <a:r>
              <a:rPr sz="1200" i="1" spc="-5" dirty="0">
                <a:latin typeface="Calibri"/>
                <a:cs typeface="Calibri"/>
              </a:rPr>
              <a:t>thus also disclosed all  other technical features. In consequence, the problems arose. </a:t>
            </a:r>
            <a:r>
              <a:rPr sz="1200" i="1" dirty="0">
                <a:latin typeface="Calibri"/>
                <a:cs typeface="Calibri"/>
              </a:rPr>
              <a:t>All </a:t>
            </a:r>
            <a:r>
              <a:rPr sz="1200" i="1" spc="-5" dirty="0">
                <a:latin typeface="Calibri"/>
                <a:cs typeface="Calibri"/>
              </a:rPr>
              <a:t>of the sudden the potential  partners (B) started </a:t>
            </a:r>
            <a:r>
              <a:rPr sz="1200" i="1" dirty="0">
                <a:latin typeface="Calibri"/>
                <a:cs typeface="Calibri"/>
              </a:rPr>
              <a:t>to </a:t>
            </a:r>
            <a:r>
              <a:rPr sz="1200" i="1" spc="-5" dirty="0">
                <a:latin typeface="Calibri"/>
                <a:cs typeface="Calibri"/>
              </a:rPr>
              <a:t>be less cooperative yet </a:t>
            </a:r>
            <a:r>
              <a:rPr sz="1200" i="1" spc="-10" dirty="0">
                <a:latin typeface="Calibri"/>
                <a:cs typeface="Calibri"/>
              </a:rPr>
              <a:t>not </a:t>
            </a:r>
            <a:r>
              <a:rPr sz="1200" i="1" spc="-5" dirty="0">
                <a:latin typeface="Calibri"/>
                <a:cs typeface="Calibri"/>
              </a:rPr>
              <a:t>as far as their interest in the patent is  concerned. </a:t>
            </a:r>
            <a:r>
              <a:rPr sz="1200" i="1" dirty="0">
                <a:latin typeface="Calibri"/>
                <a:cs typeface="Calibri"/>
              </a:rPr>
              <a:t>As </a:t>
            </a:r>
            <a:r>
              <a:rPr sz="1200" i="1" spc="-5" dirty="0">
                <a:latin typeface="Calibri"/>
                <a:cs typeface="Calibri"/>
              </a:rPr>
              <a:t>revealed later, the company (B) continued </a:t>
            </a:r>
            <a:r>
              <a:rPr sz="1200" i="1" dirty="0">
                <a:latin typeface="Calibri"/>
                <a:cs typeface="Calibri"/>
              </a:rPr>
              <a:t>to </a:t>
            </a:r>
            <a:r>
              <a:rPr sz="1200" i="1" spc="-5" dirty="0">
                <a:latin typeface="Calibri"/>
                <a:cs typeface="Calibri"/>
              </a:rPr>
              <a:t>search for other options on how </a:t>
            </a:r>
            <a:r>
              <a:rPr sz="1200" i="1" dirty="0">
                <a:latin typeface="Calibri"/>
                <a:cs typeface="Calibri"/>
              </a:rPr>
              <a:t>to  </a:t>
            </a:r>
            <a:r>
              <a:rPr sz="1200" i="1" spc="-5" dirty="0">
                <a:latin typeface="Calibri"/>
                <a:cs typeface="Calibri"/>
              </a:rPr>
              <a:t>circumvent the patent </a:t>
            </a:r>
            <a:r>
              <a:rPr sz="1200" i="1" spc="-10" dirty="0">
                <a:latin typeface="Calibri"/>
                <a:cs typeface="Calibri"/>
              </a:rPr>
              <a:t>and </a:t>
            </a:r>
            <a:r>
              <a:rPr sz="1200" i="1" spc="-5" dirty="0">
                <a:latin typeface="Calibri"/>
                <a:cs typeface="Calibri"/>
              </a:rPr>
              <a:t>implement the entire business without the </a:t>
            </a:r>
            <a:r>
              <a:rPr sz="1200" i="1" spc="-10" dirty="0">
                <a:latin typeface="Calibri"/>
                <a:cs typeface="Calibri"/>
              </a:rPr>
              <a:t>company</a:t>
            </a:r>
            <a:r>
              <a:rPr sz="1200" i="1" spc="145" dirty="0">
                <a:latin typeface="Calibri"/>
                <a:cs typeface="Calibri"/>
              </a:rPr>
              <a:t> </a:t>
            </a:r>
            <a:r>
              <a:rPr sz="1200" i="1" dirty="0">
                <a:latin typeface="Calibri"/>
                <a:cs typeface="Calibri"/>
              </a:rPr>
              <a:t>A.</a:t>
            </a:r>
            <a:endParaRPr sz="1200">
              <a:latin typeface="Calibri"/>
              <a:cs typeface="Calibri"/>
            </a:endParaRPr>
          </a:p>
          <a:p>
            <a:pPr marL="12700" marR="218440">
              <a:lnSpc>
                <a:spcPct val="101699"/>
              </a:lnSpc>
              <a:spcBef>
                <a:spcPts val="505"/>
              </a:spcBef>
            </a:pPr>
            <a:r>
              <a:rPr sz="1200" i="1" spc="-5" dirty="0">
                <a:latin typeface="Calibri"/>
                <a:cs typeface="Calibri"/>
              </a:rPr>
              <a:t>Since the company B </a:t>
            </a:r>
            <a:r>
              <a:rPr sz="1200" i="1" spc="-10" dirty="0">
                <a:latin typeface="Calibri"/>
                <a:cs typeface="Calibri"/>
              </a:rPr>
              <a:t>was unable </a:t>
            </a:r>
            <a:r>
              <a:rPr sz="1200" i="1" dirty="0">
                <a:latin typeface="Calibri"/>
                <a:cs typeface="Calibri"/>
              </a:rPr>
              <a:t>to </a:t>
            </a:r>
            <a:r>
              <a:rPr sz="1200" i="1" spc="-5" dirty="0">
                <a:latin typeface="Calibri"/>
                <a:cs typeface="Calibri"/>
              </a:rPr>
              <a:t>implement </a:t>
            </a:r>
            <a:r>
              <a:rPr sz="1200" i="1" dirty="0">
                <a:latin typeface="Calibri"/>
                <a:cs typeface="Calibri"/>
              </a:rPr>
              <a:t>its </a:t>
            </a:r>
            <a:r>
              <a:rPr sz="1200" i="1" spc="-5" dirty="0">
                <a:latin typeface="Calibri"/>
                <a:cs typeface="Calibri"/>
              </a:rPr>
              <a:t>plan, they decided </a:t>
            </a:r>
            <a:r>
              <a:rPr sz="1200" i="1" dirty="0">
                <a:latin typeface="Calibri"/>
                <a:cs typeface="Calibri"/>
              </a:rPr>
              <a:t>to </a:t>
            </a:r>
            <a:r>
              <a:rPr sz="1200" i="1" spc="-5" dirty="0">
                <a:latin typeface="Calibri"/>
                <a:cs typeface="Calibri"/>
              </a:rPr>
              <a:t>offer a ridiculous  compensation for the patent which the company A </a:t>
            </a:r>
            <a:r>
              <a:rPr sz="1200" i="1" spc="-10" dirty="0">
                <a:latin typeface="Calibri"/>
                <a:cs typeface="Calibri"/>
              </a:rPr>
              <a:t>was not </a:t>
            </a:r>
            <a:r>
              <a:rPr sz="1200" i="1" spc="-5" dirty="0">
                <a:latin typeface="Calibri"/>
                <a:cs typeface="Calibri"/>
              </a:rPr>
              <a:t>prepared </a:t>
            </a:r>
            <a:r>
              <a:rPr sz="1200" i="1" dirty="0">
                <a:latin typeface="Calibri"/>
                <a:cs typeface="Calibri"/>
              </a:rPr>
              <a:t>to </a:t>
            </a:r>
            <a:r>
              <a:rPr sz="1200" i="1" spc="-5" dirty="0">
                <a:latin typeface="Calibri"/>
                <a:cs typeface="Calibri"/>
              </a:rPr>
              <a:t>accept given the  expected business results (value added EUR 0.3 million/year for the company A). Already  animated dialogue between the companies exploded during </a:t>
            </a:r>
            <a:r>
              <a:rPr sz="1200" i="1" spc="-10" dirty="0">
                <a:latin typeface="Calibri"/>
                <a:cs typeface="Calibri"/>
              </a:rPr>
              <a:t>one </a:t>
            </a:r>
            <a:r>
              <a:rPr sz="1200" i="1" spc="-5" dirty="0">
                <a:latin typeface="Calibri"/>
                <a:cs typeface="Calibri"/>
              </a:rPr>
              <a:t>of their meetings when  company B uttered the following threat: “It is true that your patent is well-written. Also the  court shall probably rule in your</a:t>
            </a:r>
            <a:r>
              <a:rPr sz="1200" i="1" spc="55" dirty="0">
                <a:latin typeface="Calibri"/>
                <a:cs typeface="Calibri"/>
              </a:rPr>
              <a:t> </a:t>
            </a:r>
            <a:r>
              <a:rPr sz="1200" i="1" spc="-5" dirty="0">
                <a:latin typeface="Calibri"/>
                <a:cs typeface="Calibri"/>
              </a:rPr>
              <a:t>favour.</a:t>
            </a:r>
            <a:endParaRPr sz="1200">
              <a:latin typeface="Calibri"/>
              <a:cs typeface="Calibri"/>
            </a:endParaRPr>
          </a:p>
          <a:p>
            <a:pPr marL="12700" marR="45085">
              <a:lnSpc>
                <a:spcPct val="101699"/>
              </a:lnSpc>
              <a:spcBef>
                <a:spcPts val="500"/>
              </a:spcBef>
            </a:pPr>
            <a:r>
              <a:rPr sz="1200" i="1" dirty="0">
                <a:latin typeface="Calibri"/>
                <a:cs typeface="Calibri"/>
              </a:rPr>
              <a:t>Yet </a:t>
            </a:r>
            <a:r>
              <a:rPr sz="1200" i="1" spc="-5" dirty="0">
                <a:latin typeface="Calibri"/>
                <a:cs typeface="Calibri"/>
              </a:rPr>
              <a:t>you need </a:t>
            </a:r>
            <a:r>
              <a:rPr sz="1200" i="1" dirty="0">
                <a:latin typeface="Calibri"/>
                <a:cs typeface="Calibri"/>
              </a:rPr>
              <a:t>to </a:t>
            </a:r>
            <a:r>
              <a:rPr sz="1200" i="1" spc="-5" dirty="0">
                <a:latin typeface="Calibri"/>
                <a:cs typeface="Calibri"/>
              </a:rPr>
              <a:t>be </a:t>
            </a:r>
            <a:r>
              <a:rPr sz="1200" i="1" spc="-10" dirty="0">
                <a:latin typeface="Calibri"/>
                <a:cs typeface="Calibri"/>
              </a:rPr>
              <a:t>aware </a:t>
            </a:r>
            <a:r>
              <a:rPr sz="1200" i="1" spc="-5" dirty="0">
                <a:latin typeface="Calibri"/>
                <a:cs typeface="Calibri"/>
              </a:rPr>
              <a:t>of the fact that this </a:t>
            </a:r>
            <a:r>
              <a:rPr sz="1200" i="1" spc="-10" dirty="0">
                <a:latin typeface="Calibri"/>
                <a:cs typeface="Calibri"/>
              </a:rPr>
              <a:t>is </a:t>
            </a:r>
            <a:r>
              <a:rPr sz="1200" i="1" spc="-5" dirty="0">
                <a:latin typeface="Calibri"/>
                <a:cs typeface="Calibri"/>
              </a:rPr>
              <a:t>a matter of international lawsuit, which tends  </a:t>
            </a:r>
            <a:r>
              <a:rPr sz="1200" i="1" dirty="0">
                <a:latin typeface="Calibri"/>
                <a:cs typeface="Calibri"/>
              </a:rPr>
              <a:t>to </a:t>
            </a:r>
            <a:r>
              <a:rPr sz="1200" i="1" spc="-5" dirty="0">
                <a:latin typeface="Calibri"/>
                <a:cs typeface="Calibri"/>
              </a:rPr>
              <a:t>be expensive </a:t>
            </a:r>
            <a:r>
              <a:rPr sz="1200" i="1" spc="-10" dirty="0">
                <a:latin typeface="Calibri"/>
                <a:cs typeface="Calibri"/>
              </a:rPr>
              <a:t>and </a:t>
            </a:r>
            <a:r>
              <a:rPr sz="1200" i="1" spc="-5" dirty="0">
                <a:latin typeface="Calibri"/>
                <a:cs typeface="Calibri"/>
              </a:rPr>
              <a:t>related </a:t>
            </a:r>
            <a:r>
              <a:rPr sz="1200" i="1" dirty="0">
                <a:latin typeface="Calibri"/>
                <a:cs typeface="Calibri"/>
              </a:rPr>
              <a:t>to </a:t>
            </a:r>
            <a:r>
              <a:rPr sz="1200" i="1" spc="-5" dirty="0">
                <a:latin typeface="Calibri"/>
                <a:cs typeface="Calibri"/>
              </a:rPr>
              <a:t>expert opinion, lawyer’s services, </a:t>
            </a:r>
            <a:r>
              <a:rPr sz="1200" i="1" spc="-10" dirty="0">
                <a:latin typeface="Calibri"/>
                <a:cs typeface="Calibri"/>
              </a:rPr>
              <a:t>and </a:t>
            </a:r>
            <a:r>
              <a:rPr sz="1200" i="1" spc="-5" dirty="0">
                <a:latin typeface="Calibri"/>
                <a:cs typeface="Calibri"/>
              </a:rPr>
              <a:t>international travel </a:t>
            </a:r>
            <a:r>
              <a:rPr sz="1200" i="1" spc="-10" dirty="0">
                <a:latin typeface="Calibri"/>
                <a:cs typeface="Calibri"/>
              </a:rPr>
              <a:t>and  </a:t>
            </a:r>
            <a:r>
              <a:rPr sz="1200" i="1" spc="-5" dirty="0">
                <a:latin typeface="Calibri"/>
                <a:cs typeface="Calibri"/>
              </a:rPr>
              <a:t>similar. Our lawyers shall make sure that the proceedings </a:t>
            </a:r>
            <a:r>
              <a:rPr sz="1200" i="1" spc="-10" dirty="0">
                <a:latin typeface="Calibri"/>
                <a:cs typeface="Calibri"/>
              </a:rPr>
              <a:t>are </a:t>
            </a:r>
            <a:r>
              <a:rPr sz="1200" i="1" spc="-5" dirty="0">
                <a:latin typeface="Calibri"/>
                <a:cs typeface="Calibri"/>
              </a:rPr>
              <a:t>going </a:t>
            </a:r>
            <a:r>
              <a:rPr sz="1200" i="1" dirty="0">
                <a:latin typeface="Calibri"/>
                <a:cs typeface="Calibri"/>
              </a:rPr>
              <a:t>to </a:t>
            </a:r>
            <a:r>
              <a:rPr sz="1200" i="1" spc="-5" dirty="0">
                <a:latin typeface="Calibri"/>
                <a:cs typeface="Calibri"/>
              </a:rPr>
              <a:t>be long-lasting which  shall increase the costs even further. We have checked your business operations </a:t>
            </a:r>
            <a:r>
              <a:rPr sz="1200" i="1" spc="-10" dirty="0">
                <a:latin typeface="Calibri"/>
                <a:cs typeface="Calibri"/>
              </a:rPr>
              <a:t>and </a:t>
            </a:r>
            <a:r>
              <a:rPr sz="1200" i="1" spc="-5" dirty="0">
                <a:latin typeface="Calibri"/>
                <a:cs typeface="Calibri"/>
              </a:rPr>
              <a:t>since you  do </a:t>
            </a:r>
            <a:r>
              <a:rPr sz="1200" i="1" spc="-10" dirty="0">
                <a:latin typeface="Calibri"/>
                <a:cs typeface="Calibri"/>
              </a:rPr>
              <a:t>not </a:t>
            </a:r>
            <a:r>
              <a:rPr sz="1200" i="1" spc="-5" dirty="0">
                <a:latin typeface="Calibri"/>
                <a:cs typeface="Calibri"/>
              </a:rPr>
              <a:t>have 0.5 million </a:t>
            </a:r>
            <a:r>
              <a:rPr sz="1200" i="1" spc="-10" dirty="0">
                <a:latin typeface="Calibri"/>
                <a:cs typeface="Calibri"/>
              </a:rPr>
              <a:t>euro </a:t>
            </a:r>
            <a:r>
              <a:rPr sz="1200" i="1" spc="-5" dirty="0">
                <a:latin typeface="Calibri"/>
                <a:cs typeface="Calibri"/>
              </a:rPr>
              <a:t>of reserves earmarked for court proceedings, you will </a:t>
            </a:r>
            <a:r>
              <a:rPr sz="1200" i="1" spc="-10" dirty="0">
                <a:latin typeface="Calibri"/>
                <a:cs typeface="Calibri"/>
              </a:rPr>
              <a:t>not </a:t>
            </a:r>
            <a:r>
              <a:rPr sz="1200" i="1" spc="-5" dirty="0">
                <a:latin typeface="Calibri"/>
                <a:cs typeface="Calibri"/>
              </a:rPr>
              <a:t>be able  </a:t>
            </a:r>
            <a:r>
              <a:rPr sz="1200" i="1" dirty="0">
                <a:latin typeface="Calibri"/>
                <a:cs typeface="Calibri"/>
              </a:rPr>
              <a:t>to </a:t>
            </a:r>
            <a:r>
              <a:rPr sz="1200" i="1" spc="-5" dirty="0">
                <a:latin typeface="Calibri"/>
                <a:cs typeface="Calibri"/>
              </a:rPr>
              <a:t>afford such lawsuit. We </a:t>
            </a:r>
            <a:r>
              <a:rPr sz="1200" i="1" spc="-10" dirty="0">
                <a:latin typeface="Calibri"/>
                <a:cs typeface="Calibri"/>
              </a:rPr>
              <a:t>are </a:t>
            </a:r>
            <a:r>
              <a:rPr sz="1200" i="1" spc="-5" dirty="0">
                <a:latin typeface="Calibri"/>
                <a:cs typeface="Calibri"/>
              </a:rPr>
              <a:t>thus offering you EUR 50,000 for the entire</a:t>
            </a:r>
            <a:r>
              <a:rPr sz="1200" i="1" spc="125" dirty="0">
                <a:latin typeface="Calibri"/>
                <a:cs typeface="Calibri"/>
              </a:rPr>
              <a:t> </a:t>
            </a:r>
            <a:r>
              <a:rPr sz="1200" i="1" spc="-5" dirty="0">
                <a:latin typeface="Calibri"/>
                <a:cs typeface="Calibri"/>
              </a:rPr>
              <a:t>patent”...</a:t>
            </a:r>
            <a:endParaRPr sz="1200">
              <a:latin typeface="Calibri"/>
              <a:cs typeface="Calibri"/>
            </a:endParaRPr>
          </a:p>
          <a:p>
            <a:pPr marL="12700" marR="52069">
              <a:lnSpc>
                <a:spcPct val="101699"/>
              </a:lnSpc>
              <a:spcBef>
                <a:spcPts val="505"/>
              </a:spcBef>
            </a:pPr>
            <a:r>
              <a:rPr sz="1200" i="1" spc="-5" dirty="0">
                <a:latin typeface="Calibri"/>
                <a:cs typeface="Calibri"/>
              </a:rPr>
              <a:t>They </a:t>
            </a:r>
            <a:r>
              <a:rPr sz="1200" i="1" spc="-10" dirty="0">
                <a:latin typeface="Calibri"/>
                <a:cs typeface="Calibri"/>
              </a:rPr>
              <a:t>broke </a:t>
            </a:r>
            <a:r>
              <a:rPr sz="1200" i="1" spc="-5" dirty="0">
                <a:latin typeface="Calibri"/>
                <a:cs typeface="Calibri"/>
              </a:rPr>
              <a:t>up the negotiations with that cynical offer </a:t>
            </a:r>
            <a:r>
              <a:rPr sz="1200" i="1" dirty="0">
                <a:latin typeface="Calibri"/>
                <a:cs typeface="Calibri"/>
              </a:rPr>
              <a:t>yet </a:t>
            </a:r>
            <a:r>
              <a:rPr sz="1200" i="1" spc="-5" dirty="0">
                <a:latin typeface="Calibri"/>
                <a:cs typeface="Calibri"/>
              </a:rPr>
              <a:t>the company A started </a:t>
            </a:r>
            <a:r>
              <a:rPr sz="1200" i="1" dirty="0">
                <a:latin typeface="Calibri"/>
                <a:cs typeface="Calibri"/>
              </a:rPr>
              <a:t>to </a:t>
            </a:r>
            <a:r>
              <a:rPr sz="1200" i="1" spc="-5" dirty="0">
                <a:latin typeface="Calibri"/>
                <a:cs typeface="Calibri"/>
              </a:rPr>
              <a:t>search for  a new solution. </a:t>
            </a:r>
            <a:r>
              <a:rPr sz="1200" i="1" dirty="0">
                <a:latin typeface="Calibri"/>
                <a:cs typeface="Calibri"/>
              </a:rPr>
              <a:t>Given </a:t>
            </a:r>
            <a:r>
              <a:rPr sz="1200" i="1" spc="-5" dirty="0">
                <a:latin typeface="Calibri"/>
                <a:cs typeface="Calibri"/>
              </a:rPr>
              <a:t>that they </a:t>
            </a:r>
            <a:r>
              <a:rPr sz="1200" i="1" spc="-10" dirty="0">
                <a:latin typeface="Calibri"/>
                <a:cs typeface="Calibri"/>
              </a:rPr>
              <a:t>had </a:t>
            </a:r>
            <a:r>
              <a:rPr sz="1200" i="1" spc="-5" dirty="0">
                <a:latin typeface="Calibri"/>
                <a:cs typeface="Calibri"/>
              </a:rPr>
              <a:t>nothing else </a:t>
            </a:r>
            <a:r>
              <a:rPr sz="1200" i="1" dirty="0">
                <a:latin typeface="Calibri"/>
                <a:cs typeface="Calibri"/>
              </a:rPr>
              <a:t>to </a:t>
            </a:r>
            <a:r>
              <a:rPr sz="1200" i="1" spc="-5" dirty="0">
                <a:latin typeface="Calibri"/>
                <a:cs typeface="Calibri"/>
              </a:rPr>
              <a:t>loose, they established contacts with  numerous new potential</a:t>
            </a:r>
            <a:r>
              <a:rPr sz="1200" i="1" spc="10" dirty="0">
                <a:latin typeface="Calibri"/>
                <a:cs typeface="Calibri"/>
              </a:rPr>
              <a:t> </a:t>
            </a:r>
            <a:r>
              <a:rPr sz="1200" i="1" spc="-5" dirty="0">
                <a:latin typeface="Calibri"/>
                <a:cs typeface="Calibri"/>
              </a:rPr>
              <a:t>purchasers.</a:t>
            </a:r>
            <a:endParaRPr sz="1200">
              <a:latin typeface="Calibri"/>
              <a:cs typeface="Calibri"/>
            </a:endParaRPr>
          </a:p>
          <a:p>
            <a:pPr marL="12700" marR="173990" indent="-635">
              <a:lnSpc>
                <a:spcPct val="101699"/>
              </a:lnSpc>
              <a:spcBef>
                <a:spcPts val="505"/>
              </a:spcBef>
            </a:pPr>
            <a:r>
              <a:rPr sz="1200" i="1" spc="-5" dirty="0">
                <a:latin typeface="Calibri"/>
                <a:cs typeface="Calibri"/>
              </a:rPr>
              <a:t>Among them </a:t>
            </a:r>
            <a:r>
              <a:rPr sz="1200" i="1" spc="-10" dirty="0">
                <a:latin typeface="Calibri"/>
                <a:cs typeface="Calibri"/>
              </a:rPr>
              <a:t>was </a:t>
            </a:r>
            <a:r>
              <a:rPr sz="1200" i="1" spc="-5" dirty="0">
                <a:latin typeface="Calibri"/>
                <a:cs typeface="Calibri"/>
              </a:rPr>
              <a:t>also a company </a:t>
            </a:r>
            <a:r>
              <a:rPr sz="1200" i="1" dirty="0">
                <a:latin typeface="Calibri"/>
                <a:cs typeface="Calibri"/>
              </a:rPr>
              <a:t>(C) </a:t>
            </a:r>
            <a:r>
              <a:rPr sz="1200" i="1" spc="-5" dirty="0">
                <a:latin typeface="Calibri"/>
                <a:cs typeface="Calibri"/>
              </a:rPr>
              <a:t>which was prepared </a:t>
            </a:r>
            <a:r>
              <a:rPr sz="1200" i="1" dirty="0">
                <a:latin typeface="Calibri"/>
                <a:cs typeface="Calibri"/>
              </a:rPr>
              <a:t>to </a:t>
            </a:r>
            <a:r>
              <a:rPr sz="1200" i="1" spc="-5" dirty="0">
                <a:latin typeface="Calibri"/>
                <a:cs typeface="Calibri"/>
              </a:rPr>
              <a:t>purchase the entire patent for  EUR 0.3 million </a:t>
            </a:r>
            <a:r>
              <a:rPr sz="1200" i="1" spc="-10" dirty="0">
                <a:latin typeface="Calibri"/>
                <a:cs typeface="Calibri"/>
              </a:rPr>
              <a:t>and pay out </a:t>
            </a:r>
            <a:r>
              <a:rPr sz="1200" i="1" spc="-5" dirty="0">
                <a:latin typeface="Calibri"/>
                <a:cs typeface="Calibri"/>
              </a:rPr>
              <a:t>additional 0.7 % per </a:t>
            </a:r>
            <a:r>
              <a:rPr sz="1200" i="1" dirty="0">
                <a:latin typeface="Calibri"/>
                <a:cs typeface="Calibri"/>
              </a:rPr>
              <a:t>each </a:t>
            </a:r>
            <a:r>
              <a:rPr sz="1200" i="1" spc="-5" dirty="0">
                <a:latin typeface="Calibri"/>
                <a:cs typeface="Calibri"/>
              </a:rPr>
              <a:t>product sold. They also undertook</a:t>
            </a:r>
            <a:r>
              <a:rPr sz="1200" i="1" spc="215" dirty="0">
                <a:latin typeface="Calibri"/>
                <a:cs typeface="Calibri"/>
              </a:rPr>
              <a:t> </a:t>
            </a:r>
            <a:r>
              <a:rPr sz="1200" i="1" spc="-5" dirty="0">
                <a:latin typeface="Calibri"/>
                <a:cs typeface="Calibri"/>
              </a:rPr>
              <a:t>the</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147</a:t>
            </a:r>
            <a:endParaRPr sz="1000">
              <a:latin typeface="Calibri"/>
              <a:cs typeface="Calibri"/>
            </a:endParaRPr>
          </a:p>
        </p:txBody>
      </p:sp>
      <p:sp>
        <p:nvSpPr>
          <p:cNvPr id="3" name="object 3"/>
          <p:cNvSpPr txBox="1"/>
          <p:nvPr/>
        </p:nvSpPr>
        <p:spPr>
          <a:xfrm>
            <a:off x="816726" y="570066"/>
            <a:ext cx="5837555" cy="224790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84480">
              <a:lnSpc>
                <a:spcPct val="101699"/>
              </a:lnSpc>
            </a:pPr>
            <a:r>
              <a:rPr sz="1200" i="1" spc="-5" dirty="0">
                <a:latin typeface="Calibri"/>
                <a:cs typeface="Calibri"/>
              </a:rPr>
              <a:t>entire production and marketing. Since the </a:t>
            </a:r>
            <a:r>
              <a:rPr sz="1200" i="1" spc="-10" dirty="0">
                <a:latin typeface="Calibri"/>
                <a:cs typeface="Calibri"/>
              </a:rPr>
              <a:t>company </a:t>
            </a:r>
            <a:r>
              <a:rPr sz="1200" i="1" spc="-5" dirty="0">
                <a:latin typeface="Calibri"/>
                <a:cs typeface="Calibri"/>
              </a:rPr>
              <a:t>C </a:t>
            </a:r>
            <a:r>
              <a:rPr sz="1200" i="1" spc="-10" dirty="0">
                <a:latin typeface="Calibri"/>
                <a:cs typeface="Calibri"/>
              </a:rPr>
              <a:t>was </a:t>
            </a:r>
            <a:r>
              <a:rPr sz="1200" i="1" spc="-5" dirty="0">
                <a:latin typeface="Calibri"/>
                <a:cs typeface="Calibri"/>
              </a:rPr>
              <a:t>an international company, the  company B was forced </a:t>
            </a:r>
            <a:r>
              <a:rPr sz="1200" i="1" dirty="0">
                <a:latin typeface="Calibri"/>
                <a:cs typeface="Calibri"/>
              </a:rPr>
              <a:t>to </a:t>
            </a:r>
            <a:r>
              <a:rPr sz="1200" i="1" spc="-5" dirty="0">
                <a:latin typeface="Calibri"/>
                <a:cs typeface="Calibri"/>
              </a:rPr>
              <a:t>renounce </a:t>
            </a:r>
            <a:r>
              <a:rPr sz="1200" i="1" dirty="0">
                <a:latin typeface="Calibri"/>
                <a:cs typeface="Calibri"/>
              </a:rPr>
              <a:t>to </a:t>
            </a:r>
            <a:r>
              <a:rPr sz="1200" i="1" spc="-10" dirty="0">
                <a:latin typeface="Calibri"/>
                <a:cs typeface="Calibri"/>
              </a:rPr>
              <a:t>any </a:t>
            </a:r>
            <a:r>
              <a:rPr sz="1200" i="1" spc="-5" dirty="0">
                <a:latin typeface="Calibri"/>
                <a:cs typeface="Calibri"/>
              </a:rPr>
              <a:t>attempt of</a:t>
            </a:r>
            <a:r>
              <a:rPr sz="1200" i="1" spc="65" dirty="0">
                <a:latin typeface="Calibri"/>
                <a:cs typeface="Calibri"/>
              </a:rPr>
              <a:t> </a:t>
            </a:r>
            <a:r>
              <a:rPr sz="1200" i="1" spc="-5" dirty="0">
                <a:latin typeface="Calibri"/>
                <a:cs typeface="Calibri"/>
              </a:rPr>
              <a:t>extortion.</a:t>
            </a:r>
            <a:endParaRPr sz="1200">
              <a:latin typeface="Calibri"/>
              <a:cs typeface="Calibri"/>
            </a:endParaRPr>
          </a:p>
          <a:p>
            <a:pPr marL="12700" marR="158750">
              <a:lnSpc>
                <a:spcPct val="101699"/>
              </a:lnSpc>
              <a:spcBef>
                <a:spcPts val="505"/>
              </a:spcBef>
            </a:pPr>
            <a:r>
              <a:rPr sz="1200" i="1" spc="-5" dirty="0">
                <a:latin typeface="Calibri"/>
                <a:cs typeface="Calibri"/>
              </a:rPr>
              <a:t>The company A thus successfully completed the business – especially thanks </a:t>
            </a:r>
            <a:r>
              <a:rPr sz="1200" i="1" dirty="0">
                <a:latin typeface="Calibri"/>
                <a:cs typeface="Calibri"/>
              </a:rPr>
              <a:t>to </a:t>
            </a:r>
            <a:r>
              <a:rPr sz="1200" i="1" spc="-5" dirty="0">
                <a:latin typeface="Calibri"/>
                <a:cs typeface="Calibri"/>
              </a:rPr>
              <a:t>perfectly  prepared patent </a:t>
            </a:r>
            <a:r>
              <a:rPr sz="1200" i="1" spc="-10" dirty="0">
                <a:latin typeface="Calibri"/>
                <a:cs typeface="Calibri"/>
              </a:rPr>
              <a:t>and </a:t>
            </a:r>
            <a:r>
              <a:rPr sz="1200" i="1" spc="-5" dirty="0">
                <a:latin typeface="Calibri"/>
                <a:cs typeface="Calibri"/>
              </a:rPr>
              <a:t>fast reaction since the patent could probably fall through without </a:t>
            </a:r>
            <a:r>
              <a:rPr sz="1200" i="1" spc="-10" dirty="0">
                <a:latin typeface="Calibri"/>
                <a:cs typeface="Calibri"/>
              </a:rPr>
              <a:t>any  </a:t>
            </a:r>
            <a:r>
              <a:rPr sz="1200" i="1" spc="-5" dirty="0">
                <a:latin typeface="Calibri"/>
                <a:cs typeface="Calibri"/>
              </a:rPr>
              <a:t>additional financial investment into its renewal. </a:t>
            </a:r>
            <a:r>
              <a:rPr sz="1200" i="1" dirty="0">
                <a:latin typeface="Calibri"/>
                <a:cs typeface="Calibri"/>
              </a:rPr>
              <a:t>In </a:t>
            </a:r>
            <a:r>
              <a:rPr sz="1200" i="1" spc="-5" dirty="0">
                <a:latin typeface="Calibri"/>
                <a:cs typeface="Calibri"/>
              </a:rPr>
              <a:t>less than three years the company A thus  generated EUR 1.3</a:t>
            </a:r>
            <a:r>
              <a:rPr sz="1200" i="1" spc="15" dirty="0">
                <a:latin typeface="Calibri"/>
                <a:cs typeface="Calibri"/>
              </a:rPr>
              <a:t> </a:t>
            </a:r>
            <a:r>
              <a:rPr sz="1200" i="1" spc="-5" dirty="0">
                <a:latin typeface="Calibri"/>
                <a:cs typeface="Calibri"/>
              </a:rPr>
              <a:t>m.</a:t>
            </a:r>
            <a:endParaRPr sz="1200">
              <a:latin typeface="Calibri"/>
              <a:cs typeface="Calibri"/>
            </a:endParaRPr>
          </a:p>
          <a:p>
            <a:pPr>
              <a:lnSpc>
                <a:spcPct val="100000"/>
              </a:lnSpc>
            </a:pPr>
            <a:endParaRPr sz="1200">
              <a:latin typeface="Calibri"/>
              <a:cs typeface="Calibri"/>
            </a:endParaRPr>
          </a:p>
          <a:p>
            <a:pPr>
              <a:lnSpc>
                <a:spcPct val="100000"/>
              </a:lnSpc>
              <a:spcBef>
                <a:spcPts val="50"/>
              </a:spcBef>
            </a:pPr>
            <a:endParaRPr sz="1200">
              <a:latin typeface="Calibri"/>
              <a:cs typeface="Calibri"/>
            </a:endParaRPr>
          </a:p>
          <a:p>
            <a:pPr marL="12700">
              <a:lnSpc>
                <a:spcPct val="100000"/>
              </a:lnSpc>
            </a:pPr>
            <a:r>
              <a:rPr sz="1400" b="1" spc="-5" dirty="0">
                <a:latin typeface="Calibri"/>
                <a:cs typeface="Calibri"/>
              </a:rPr>
              <a:t>11.8 </a:t>
            </a:r>
            <a:r>
              <a:rPr sz="1400" b="1" dirty="0">
                <a:latin typeface="Calibri"/>
                <a:cs typeface="Calibri"/>
              </a:rPr>
              <a:t>Further</a:t>
            </a:r>
            <a:r>
              <a:rPr sz="1400" b="1" spc="-25" dirty="0">
                <a:latin typeface="Calibri"/>
                <a:cs typeface="Calibri"/>
              </a:rPr>
              <a:t> </a:t>
            </a:r>
            <a:r>
              <a:rPr sz="1400" b="1" spc="-10" dirty="0">
                <a:latin typeface="Calibri"/>
                <a:cs typeface="Calibri"/>
              </a:rPr>
              <a:t>reading</a:t>
            </a:r>
            <a:endParaRPr sz="1400">
              <a:latin typeface="Calibri"/>
              <a:cs typeface="Calibri"/>
            </a:endParaRPr>
          </a:p>
        </p:txBody>
      </p:sp>
      <p:sp>
        <p:nvSpPr>
          <p:cNvPr id="4" name="object 4"/>
          <p:cNvSpPr txBox="1"/>
          <p:nvPr/>
        </p:nvSpPr>
        <p:spPr>
          <a:xfrm>
            <a:off x="816799" y="3770174"/>
            <a:ext cx="5765800" cy="3469640"/>
          </a:xfrm>
          <a:prstGeom prst="rect">
            <a:avLst/>
          </a:prstGeom>
        </p:spPr>
        <p:txBody>
          <a:bodyPr vert="horz" wrap="square" lIns="0" tIns="93345" rIns="0" bIns="0" rtlCol="0">
            <a:spAutoFit/>
          </a:bodyPr>
          <a:lstStyle/>
          <a:p>
            <a:pPr marL="12700">
              <a:lnSpc>
                <a:spcPct val="100000"/>
              </a:lnSpc>
              <a:spcBef>
                <a:spcPts val="735"/>
              </a:spcBef>
            </a:pPr>
            <a:r>
              <a:rPr sz="1200" b="1" spc="-5" dirty="0">
                <a:latin typeface="Calibri"/>
                <a:cs typeface="Calibri"/>
              </a:rPr>
              <a:t>Weblinks:</a:t>
            </a:r>
            <a:endParaRPr sz="1200">
              <a:latin typeface="Calibri"/>
              <a:cs typeface="Calibri"/>
            </a:endParaRPr>
          </a:p>
          <a:p>
            <a:pPr marL="12700">
              <a:lnSpc>
                <a:spcPct val="100000"/>
              </a:lnSpc>
              <a:spcBef>
                <a:spcPts val="635"/>
              </a:spcBef>
            </a:pPr>
            <a:r>
              <a:rPr sz="1200" u="sng" spc="-5" dirty="0">
                <a:solidFill>
                  <a:srgbClr val="0065FF"/>
                </a:solidFill>
                <a:uFill>
                  <a:solidFill>
                    <a:srgbClr val="0065FF"/>
                  </a:solidFill>
                </a:uFill>
                <a:latin typeface="Calibri"/>
                <a:cs typeface="Calibri"/>
                <a:hlinkClick r:id="rId2"/>
              </a:rPr>
              <a:t>http://creativityforlife.com/</a:t>
            </a:r>
            <a:endParaRPr sz="1200">
              <a:latin typeface="Calibri"/>
              <a:cs typeface="Calibri"/>
            </a:endParaRPr>
          </a:p>
          <a:p>
            <a:pPr marL="12700">
              <a:lnSpc>
                <a:spcPct val="100000"/>
              </a:lnSpc>
              <a:spcBef>
                <a:spcPts val="625"/>
              </a:spcBef>
            </a:pPr>
            <a:r>
              <a:rPr sz="1200" spc="-5" dirty="0">
                <a:latin typeface="Calibri"/>
                <a:cs typeface="Calibri"/>
              </a:rPr>
              <a:t>What is Creativity – Brian Tracy (Video) -</a:t>
            </a:r>
            <a:r>
              <a:rPr sz="1200" spc="90" dirty="0">
                <a:latin typeface="Calibri"/>
                <a:cs typeface="Calibri"/>
              </a:rPr>
              <a:t> </a:t>
            </a:r>
            <a:r>
              <a:rPr sz="1200" u="sng" spc="-5" dirty="0">
                <a:solidFill>
                  <a:srgbClr val="0065FF"/>
                </a:solidFill>
                <a:uFill>
                  <a:solidFill>
                    <a:srgbClr val="0065FF"/>
                  </a:solidFill>
                </a:uFill>
                <a:latin typeface="Calibri"/>
                <a:cs typeface="Calibri"/>
                <a:hlinkClick r:id="rId3"/>
              </a:rPr>
              <a:t>http://www.youtube.com/watch?v=l0deXiIQSF0</a:t>
            </a:r>
            <a:endParaRPr sz="1200">
              <a:latin typeface="Calibri"/>
              <a:cs typeface="Calibri"/>
            </a:endParaRPr>
          </a:p>
          <a:p>
            <a:pPr marL="12700" marR="1369695">
              <a:lnSpc>
                <a:spcPct val="101699"/>
              </a:lnSpc>
              <a:spcBef>
                <a:spcPts val="600"/>
              </a:spcBef>
            </a:pPr>
            <a:r>
              <a:rPr sz="1200" spc="-5" dirty="0">
                <a:latin typeface="Calibri"/>
                <a:cs typeface="Calibri"/>
              </a:rPr>
              <a:t>Creativity Motion Graphics (Video) - </a:t>
            </a:r>
            <a:r>
              <a:rPr sz="1200" u="sng" spc="-5" dirty="0">
                <a:solidFill>
                  <a:srgbClr val="0065FF"/>
                </a:solidFill>
                <a:uFill>
                  <a:solidFill>
                    <a:srgbClr val="0065FF"/>
                  </a:solidFill>
                </a:uFill>
                <a:latin typeface="Calibri"/>
                <a:cs typeface="Calibri"/>
                <a:hlinkClick r:id="rId4"/>
              </a:rPr>
              <a:t>http://www.youtube.com/watch?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v=n2DlOb7AfWk&amp;feature=related</a:t>
            </a:r>
            <a:endParaRPr sz="1200">
              <a:latin typeface="Calibri"/>
              <a:cs typeface="Calibri"/>
            </a:endParaRPr>
          </a:p>
          <a:p>
            <a:pPr marL="12700" marR="250190">
              <a:lnSpc>
                <a:spcPct val="101699"/>
              </a:lnSpc>
              <a:spcBef>
                <a:spcPts val="600"/>
              </a:spcBef>
            </a:pPr>
            <a:r>
              <a:rPr sz="1200" spc="-5" dirty="0">
                <a:latin typeface="Calibri"/>
                <a:cs typeface="Calibri"/>
              </a:rPr>
              <a:t>Creativity </a:t>
            </a:r>
            <a:r>
              <a:rPr sz="1200" spc="-10" dirty="0">
                <a:latin typeface="Calibri"/>
                <a:cs typeface="Calibri"/>
              </a:rPr>
              <a:t>in </a:t>
            </a:r>
            <a:r>
              <a:rPr sz="1200" spc="-5" dirty="0">
                <a:latin typeface="Calibri"/>
                <a:cs typeface="Calibri"/>
              </a:rPr>
              <a:t>business (BG)- </a:t>
            </a:r>
            <a:r>
              <a:rPr sz="1200" u="sng" spc="-5" dirty="0">
                <a:solidFill>
                  <a:srgbClr val="0065FF"/>
                </a:solidFill>
                <a:uFill>
                  <a:solidFill>
                    <a:srgbClr val="0065FF"/>
                  </a:solidFill>
                </a:uFill>
                <a:latin typeface="Calibri"/>
                <a:cs typeface="Calibri"/>
                <a:hlinkClick r:id="rId5"/>
              </a:rPr>
              <a:t>http://www.bgstuff.net/biznes-i-pari/8827-</a:t>
            </a:r>
            <a:r>
              <a:rPr sz="1200" spc="-5" dirty="0">
                <a:latin typeface="Calibri"/>
                <a:cs typeface="Calibri"/>
                <a:hlinkClick r:id="rId5"/>
              </a:rPr>
              <a:t>креативността-в- </a:t>
            </a:r>
            <a:r>
              <a:rPr sz="1200" spc="-5" dirty="0">
                <a:latin typeface="Calibri"/>
                <a:cs typeface="Calibri"/>
              </a:rPr>
              <a:t> бизнеса</a:t>
            </a:r>
            <a:endParaRPr sz="1200">
              <a:latin typeface="Calibri"/>
              <a:cs typeface="Calibri"/>
            </a:endParaRPr>
          </a:p>
          <a:p>
            <a:pPr marL="12700" marR="1817370">
              <a:lnSpc>
                <a:spcPct val="143300"/>
              </a:lnSpc>
            </a:pPr>
            <a:r>
              <a:rPr sz="1200" spc="-5" dirty="0">
                <a:latin typeface="Calibri"/>
                <a:cs typeface="Calibri"/>
              </a:rPr>
              <a:t>World Intellectual Property Organization - </a:t>
            </a:r>
            <a:r>
              <a:rPr sz="1200" u="sng" spc="-5" dirty="0">
                <a:solidFill>
                  <a:srgbClr val="0065FF"/>
                </a:solidFill>
                <a:uFill>
                  <a:solidFill>
                    <a:srgbClr val="0065FF"/>
                  </a:solidFill>
                </a:uFill>
                <a:latin typeface="Calibri"/>
                <a:cs typeface="Calibri"/>
                <a:hlinkClick r:id="rId6"/>
              </a:rPr>
              <a:t>http://www.wipo.int </a:t>
            </a:r>
            <a:r>
              <a:rPr sz="1200" spc="-5" dirty="0">
                <a:solidFill>
                  <a:srgbClr val="0065FF"/>
                </a:solidFill>
                <a:latin typeface="Calibri"/>
                <a:cs typeface="Calibri"/>
              </a:rPr>
              <a:t> </a:t>
            </a:r>
            <a:r>
              <a:rPr sz="1200" spc="-5" dirty="0">
                <a:latin typeface="Calibri"/>
                <a:cs typeface="Calibri"/>
              </a:rPr>
              <a:t>European Patent Office (EPO) –</a:t>
            </a:r>
            <a:r>
              <a:rPr sz="1200" spc="40" dirty="0">
                <a:latin typeface="Calibri"/>
                <a:cs typeface="Calibri"/>
              </a:rPr>
              <a:t> </a:t>
            </a:r>
            <a:r>
              <a:rPr sz="1200" u="sng" spc="-5" dirty="0">
                <a:solidFill>
                  <a:srgbClr val="0065FF"/>
                </a:solidFill>
                <a:uFill>
                  <a:solidFill>
                    <a:srgbClr val="0065FF"/>
                  </a:solidFill>
                </a:uFill>
                <a:latin typeface="Calibri"/>
                <a:cs typeface="Calibri"/>
                <a:hlinkClick r:id="rId7"/>
              </a:rPr>
              <a:t>www.epo.org</a:t>
            </a:r>
            <a:endParaRPr sz="1200">
              <a:latin typeface="Calibri"/>
              <a:cs typeface="Calibri"/>
            </a:endParaRPr>
          </a:p>
          <a:p>
            <a:pPr marL="12700" marR="5080">
              <a:lnSpc>
                <a:spcPct val="143300"/>
              </a:lnSpc>
            </a:pPr>
            <a:r>
              <a:rPr sz="1200" spc="-5" dirty="0">
                <a:latin typeface="Calibri"/>
                <a:cs typeface="Calibri"/>
              </a:rPr>
              <a:t>European Commission (Help Desk) - </a:t>
            </a:r>
            <a:r>
              <a:rPr sz="1200" u="sng" spc="-5" dirty="0">
                <a:solidFill>
                  <a:srgbClr val="0065FF"/>
                </a:solidFill>
                <a:uFill>
                  <a:solidFill>
                    <a:srgbClr val="0065FF"/>
                  </a:solidFill>
                </a:uFill>
                <a:latin typeface="Calibri"/>
                <a:cs typeface="Calibri"/>
                <a:hlinkClick r:id="rId8"/>
              </a:rPr>
              <a:t>www.ipr-helpdesk.org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hlinkClick r:id="rId9"/>
              </a:rPr>
              <a:t>http://www.wipo.int/sme/en/ip_business/utility_models/utility_models.htm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hlinkClick r:id="rId10"/>
              </a:rPr>
              <a:t>http://cphlaw.businesscatalyst.com/articles/european-union-community-design-protection</a:t>
            </a:r>
            <a:endParaRPr sz="1200">
              <a:latin typeface="Calibri"/>
              <a:cs typeface="Calibri"/>
            </a:endParaRPr>
          </a:p>
          <a:p>
            <a:pPr marL="12700" marR="5080">
              <a:lnSpc>
                <a:spcPct val="101699"/>
              </a:lnSpc>
              <a:spcBef>
                <a:spcPts val="600"/>
              </a:spcBef>
            </a:pPr>
            <a:r>
              <a:rPr sz="1200" u="sng" spc="-5" dirty="0">
                <a:solidFill>
                  <a:srgbClr val="0065FF"/>
                </a:solidFill>
                <a:uFill>
                  <a:solidFill>
                    <a:srgbClr val="0065FF"/>
                  </a:solidFill>
                </a:uFill>
                <a:latin typeface="Calibri"/>
                <a:cs typeface="Calibri"/>
                <a:hlinkClick r:id="rId11"/>
              </a:rPr>
              <a:t>http://www.dziv.hr/en/intellectual-property-protection/industrial-designs/industrial-design-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protection-in-eu/</a:t>
            </a:r>
            <a:endParaRPr sz="1200">
              <a:latin typeface="Calibri"/>
              <a:cs typeface="Calibri"/>
            </a:endParaRPr>
          </a:p>
        </p:txBody>
      </p:sp>
      <p:sp>
        <p:nvSpPr>
          <p:cNvPr id="5" name="object 5"/>
          <p:cNvSpPr/>
          <p:nvPr/>
        </p:nvSpPr>
        <p:spPr>
          <a:xfrm>
            <a:off x="913698" y="3124956"/>
            <a:ext cx="438113" cy="438113"/>
          </a:xfrm>
          <a:prstGeom prst="rect">
            <a:avLst/>
          </a:prstGeom>
          <a:blipFill>
            <a:blip r:embed="rId1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148</a:t>
            </a:r>
            <a:endParaRPr sz="1000">
              <a:latin typeface="Calibri"/>
              <a:cs typeface="Calibri"/>
            </a:endParaRPr>
          </a:p>
        </p:txBody>
      </p:sp>
      <p:sp>
        <p:nvSpPr>
          <p:cNvPr id="3" name="object 3"/>
          <p:cNvSpPr txBox="1"/>
          <p:nvPr/>
        </p:nvSpPr>
        <p:spPr>
          <a:xfrm>
            <a:off x="888348" y="570066"/>
            <a:ext cx="5796915" cy="866013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262255" indent="-250190">
              <a:lnSpc>
                <a:spcPct val="100000"/>
              </a:lnSpc>
              <a:buAutoNum type="arabicPlain" startAt="12"/>
              <a:tabLst>
                <a:tab pos="262890" algn="l"/>
              </a:tabLst>
            </a:pPr>
            <a:r>
              <a:rPr sz="1600" b="1" spc="-5" dirty="0">
                <a:latin typeface="Calibri"/>
                <a:cs typeface="Calibri"/>
              </a:rPr>
              <a:t>SUSTAINABLE INNOVATION</a:t>
            </a:r>
            <a:endParaRPr sz="1600">
              <a:latin typeface="Calibri"/>
              <a:cs typeface="Calibri"/>
            </a:endParaRPr>
          </a:p>
          <a:p>
            <a:pPr marL="12700" marR="374015">
              <a:lnSpc>
                <a:spcPct val="101699"/>
              </a:lnSpc>
              <a:spcBef>
                <a:spcPts val="1019"/>
              </a:spcBef>
            </a:pPr>
            <a:r>
              <a:rPr sz="1200" i="1" spc="-5" dirty="0">
                <a:latin typeface="Calibri"/>
                <a:cs typeface="Calibri"/>
              </a:rPr>
              <a:t>Arancha López de Sancho, Carmen Dominguez, Amaia San Cristobal Macho, Pablo Vidal  Álvarez, Federico Martire</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368935" lvl="1" indent="-356870">
              <a:lnSpc>
                <a:spcPct val="100000"/>
              </a:lnSpc>
              <a:buAutoNum type="arabicPeriod"/>
              <a:tabLst>
                <a:tab pos="369570"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a:t>
            </a:r>
            <a:endParaRPr sz="1400">
              <a:latin typeface="Calibri"/>
              <a:cs typeface="Calibri"/>
            </a:endParaRPr>
          </a:p>
          <a:p>
            <a:pPr marL="12700" marR="113030">
              <a:lnSpc>
                <a:spcPct val="101699"/>
              </a:lnSpc>
              <a:spcBef>
                <a:spcPts val="810"/>
              </a:spcBef>
            </a:pPr>
            <a:r>
              <a:rPr sz="1200" spc="-5" dirty="0">
                <a:latin typeface="Calibri"/>
                <a:cs typeface="Calibri"/>
              </a:rPr>
              <a:t>In this module, you will get familiar with the sustainable innovation process and the main  </a:t>
            </a:r>
            <a:r>
              <a:rPr sz="1200" dirty="0">
                <a:latin typeface="Calibri"/>
                <a:cs typeface="Calibri"/>
              </a:rPr>
              <a:t>elements </a:t>
            </a:r>
            <a:r>
              <a:rPr sz="1200" spc="-10" dirty="0">
                <a:latin typeface="Calibri"/>
                <a:cs typeface="Calibri"/>
              </a:rPr>
              <a:t>you </a:t>
            </a:r>
            <a:r>
              <a:rPr sz="1200" spc="-5" dirty="0">
                <a:latin typeface="Calibri"/>
                <a:cs typeface="Calibri"/>
              </a:rPr>
              <a:t>must take </a:t>
            </a:r>
            <a:r>
              <a:rPr sz="1200" spc="-10" dirty="0">
                <a:latin typeface="Calibri"/>
                <a:cs typeface="Calibri"/>
              </a:rPr>
              <a:t>in </a:t>
            </a:r>
            <a:r>
              <a:rPr sz="1200" spc="-5" dirty="0">
                <a:latin typeface="Calibri"/>
                <a:cs typeface="Calibri"/>
              </a:rPr>
              <a:t>account </a:t>
            </a:r>
            <a:r>
              <a:rPr sz="1200" dirty="0">
                <a:latin typeface="Calibri"/>
                <a:cs typeface="Calibri"/>
              </a:rPr>
              <a:t>to </a:t>
            </a:r>
            <a:r>
              <a:rPr sz="1200" spc="-5" dirty="0">
                <a:latin typeface="Calibri"/>
                <a:cs typeface="Calibri"/>
              </a:rPr>
              <a:t>manage innovation from a sustainable approach. The  concept of eco-innovation and its </a:t>
            </a:r>
            <a:r>
              <a:rPr sz="1200" dirty="0">
                <a:latin typeface="Calibri"/>
                <a:cs typeface="Calibri"/>
              </a:rPr>
              <a:t>benefits </a:t>
            </a:r>
            <a:r>
              <a:rPr sz="1200" spc="-5" dirty="0">
                <a:latin typeface="Calibri"/>
                <a:cs typeface="Calibri"/>
              </a:rPr>
              <a:t>was introduced and developed </a:t>
            </a:r>
            <a:r>
              <a:rPr sz="1200" spc="-10" dirty="0">
                <a:latin typeface="Calibri"/>
                <a:cs typeface="Calibri"/>
              </a:rPr>
              <a:t>in </a:t>
            </a:r>
            <a:r>
              <a:rPr sz="1200" spc="-5" dirty="0">
                <a:latin typeface="Calibri"/>
                <a:cs typeface="Calibri"/>
              </a:rPr>
              <a:t>different  chapters.</a:t>
            </a:r>
            <a:endParaRPr sz="1200">
              <a:latin typeface="Calibri"/>
              <a:cs typeface="Calibri"/>
            </a:endParaRPr>
          </a:p>
          <a:p>
            <a:pPr marL="12700">
              <a:lnSpc>
                <a:spcPct val="100000"/>
              </a:lnSpc>
              <a:spcBef>
                <a:spcPts val="1035"/>
              </a:spcBef>
            </a:pPr>
            <a:r>
              <a:rPr sz="1200" dirty="0">
                <a:latin typeface="Calibri"/>
                <a:cs typeface="Calibri"/>
              </a:rPr>
              <a:t>After </a:t>
            </a:r>
            <a:r>
              <a:rPr sz="1200" spc="-5" dirty="0">
                <a:latin typeface="Calibri"/>
                <a:cs typeface="Calibri"/>
              </a:rPr>
              <a:t>reading this module, you will acquire specific knowledge</a:t>
            </a:r>
            <a:r>
              <a:rPr sz="1200" spc="50" dirty="0">
                <a:latin typeface="Calibri"/>
                <a:cs typeface="Calibri"/>
              </a:rPr>
              <a:t> </a:t>
            </a:r>
            <a:r>
              <a:rPr sz="1200" spc="-5" dirty="0">
                <a:latin typeface="Calibri"/>
                <a:cs typeface="Calibri"/>
              </a:rPr>
              <a:t>of:</a:t>
            </a:r>
            <a:endParaRPr sz="1200">
              <a:latin typeface="Calibri"/>
              <a:cs typeface="Calibri"/>
            </a:endParaRPr>
          </a:p>
          <a:p>
            <a:pPr marL="241300" indent="-229235">
              <a:lnSpc>
                <a:spcPct val="100000"/>
              </a:lnSpc>
              <a:spcBef>
                <a:spcPts val="575"/>
              </a:spcBef>
              <a:buFont typeface="Symbol"/>
              <a:buChar char=""/>
              <a:tabLst>
                <a:tab pos="240665" algn="l"/>
                <a:tab pos="241935" algn="l"/>
              </a:tabLst>
            </a:pPr>
            <a:r>
              <a:rPr sz="1200" spc="-5" dirty="0">
                <a:latin typeface="Calibri"/>
                <a:cs typeface="Calibri"/>
              </a:rPr>
              <a:t>what does </a:t>
            </a:r>
            <a:r>
              <a:rPr sz="1200" dirty="0">
                <a:latin typeface="Calibri"/>
                <a:cs typeface="Calibri"/>
              </a:rPr>
              <a:t>the </a:t>
            </a:r>
            <a:r>
              <a:rPr sz="1200" spc="-5" dirty="0">
                <a:latin typeface="Calibri"/>
                <a:cs typeface="Calibri"/>
              </a:rPr>
              <a:t>sustainable development</a:t>
            </a:r>
            <a:r>
              <a:rPr sz="1200" spc="20" dirty="0">
                <a:latin typeface="Calibri"/>
                <a:cs typeface="Calibri"/>
              </a:rPr>
              <a:t> </a:t>
            </a:r>
            <a:r>
              <a:rPr sz="1200" spc="-5" dirty="0">
                <a:latin typeface="Calibri"/>
                <a:cs typeface="Calibri"/>
              </a:rPr>
              <a:t>involve</a:t>
            </a:r>
            <a:endParaRPr sz="1200">
              <a:latin typeface="Calibri"/>
              <a:cs typeface="Calibri"/>
            </a:endParaRPr>
          </a:p>
          <a:p>
            <a:pPr marL="241300" indent="-229235">
              <a:lnSpc>
                <a:spcPct val="100000"/>
              </a:lnSpc>
              <a:spcBef>
                <a:spcPts val="95"/>
              </a:spcBef>
              <a:buFont typeface="Symbol"/>
              <a:buChar char=""/>
              <a:tabLst>
                <a:tab pos="240665" algn="l"/>
                <a:tab pos="241935" algn="l"/>
              </a:tabLst>
            </a:pPr>
            <a:r>
              <a:rPr sz="1200" spc="-5" dirty="0">
                <a:latin typeface="Calibri"/>
                <a:cs typeface="Calibri"/>
              </a:rPr>
              <a:t>what is </a:t>
            </a:r>
            <a:r>
              <a:rPr sz="1200" dirty="0">
                <a:latin typeface="Calibri"/>
                <a:cs typeface="Calibri"/>
              </a:rPr>
              <a:t>the </a:t>
            </a:r>
            <a:r>
              <a:rPr sz="1200" spc="-5" dirty="0">
                <a:latin typeface="Calibri"/>
                <a:cs typeface="Calibri"/>
              </a:rPr>
              <a:t>relationship between sustainability and</a:t>
            </a:r>
            <a:r>
              <a:rPr sz="1200" spc="40" dirty="0">
                <a:latin typeface="Calibri"/>
                <a:cs typeface="Calibri"/>
              </a:rPr>
              <a:t> </a:t>
            </a:r>
            <a:r>
              <a:rPr sz="1200" spc="-5" dirty="0">
                <a:latin typeface="Calibri"/>
                <a:cs typeface="Calibri"/>
              </a:rPr>
              <a:t>innovation</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why sustainability and innovation </a:t>
            </a:r>
            <a:r>
              <a:rPr sz="1200" spc="-10" dirty="0">
                <a:latin typeface="Calibri"/>
                <a:cs typeface="Calibri"/>
              </a:rPr>
              <a:t>are </a:t>
            </a:r>
            <a:r>
              <a:rPr sz="1200" spc="-5" dirty="0">
                <a:latin typeface="Calibri"/>
                <a:cs typeface="Calibri"/>
              </a:rPr>
              <a:t>interdependent</a:t>
            </a:r>
            <a:r>
              <a:rPr sz="1200" spc="75" dirty="0">
                <a:latin typeface="Calibri"/>
                <a:cs typeface="Calibri"/>
              </a:rPr>
              <a:t> </a:t>
            </a:r>
            <a:r>
              <a:rPr sz="1200" spc="-5" dirty="0">
                <a:latin typeface="Calibri"/>
                <a:cs typeface="Calibri"/>
              </a:rPr>
              <a:t>concepts</a:t>
            </a:r>
            <a:endParaRPr sz="1200">
              <a:latin typeface="Calibri"/>
              <a:cs typeface="Calibri"/>
            </a:endParaRPr>
          </a:p>
          <a:p>
            <a:pPr marL="241300" indent="-229235">
              <a:lnSpc>
                <a:spcPct val="100000"/>
              </a:lnSpc>
              <a:spcBef>
                <a:spcPts val="95"/>
              </a:spcBef>
              <a:buFont typeface="Symbol"/>
              <a:buChar char=""/>
              <a:tabLst>
                <a:tab pos="240665" algn="l"/>
                <a:tab pos="241935" algn="l"/>
              </a:tabLst>
            </a:pPr>
            <a:r>
              <a:rPr sz="1200" spc="-5" dirty="0">
                <a:latin typeface="Calibri"/>
                <a:cs typeface="Calibri"/>
              </a:rPr>
              <a:t>what does eco-innovation</a:t>
            </a:r>
            <a:r>
              <a:rPr sz="1200" spc="25" dirty="0">
                <a:latin typeface="Calibri"/>
                <a:cs typeface="Calibri"/>
              </a:rPr>
              <a:t> </a:t>
            </a:r>
            <a:r>
              <a:rPr sz="1200" spc="-5" dirty="0">
                <a:latin typeface="Calibri"/>
                <a:cs typeface="Calibri"/>
              </a:rPr>
              <a:t>involve</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different areas </a:t>
            </a:r>
            <a:r>
              <a:rPr sz="1200" dirty="0">
                <a:latin typeface="Calibri"/>
                <a:cs typeface="Calibri"/>
              </a:rPr>
              <a:t>to </a:t>
            </a:r>
            <a:r>
              <a:rPr sz="1200" spc="-5" dirty="0">
                <a:latin typeface="Calibri"/>
                <a:cs typeface="Calibri"/>
              </a:rPr>
              <a:t>develop</a:t>
            </a:r>
            <a:r>
              <a:rPr sz="1200" dirty="0">
                <a:latin typeface="Calibri"/>
                <a:cs typeface="Calibri"/>
              </a:rPr>
              <a:t> </a:t>
            </a:r>
            <a:r>
              <a:rPr sz="1200" spc="-5" dirty="0">
                <a:latin typeface="Calibri"/>
                <a:cs typeface="Calibri"/>
              </a:rPr>
              <a:t>eco-innovation</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dirty="0">
                <a:latin typeface="Calibri"/>
                <a:cs typeface="Calibri"/>
              </a:rPr>
              <a:t>the </a:t>
            </a:r>
            <a:r>
              <a:rPr sz="1200" spc="-5" dirty="0">
                <a:latin typeface="Calibri"/>
                <a:cs typeface="Calibri"/>
              </a:rPr>
              <a:t>benefits </a:t>
            </a:r>
            <a:r>
              <a:rPr sz="1200" dirty="0">
                <a:latin typeface="Calibri"/>
                <a:cs typeface="Calibri"/>
              </a:rPr>
              <a:t>for </a:t>
            </a:r>
            <a:r>
              <a:rPr sz="1200" spc="-5" dirty="0">
                <a:latin typeface="Calibri"/>
                <a:cs typeface="Calibri"/>
              </a:rPr>
              <a:t>being </a:t>
            </a:r>
            <a:r>
              <a:rPr sz="1200" spc="-10" dirty="0">
                <a:latin typeface="Calibri"/>
                <a:cs typeface="Calibri"/>
              </a:rPr>
              <a:t>an </a:t>
            </a:r>
            <a:r>
              <a:rPr sz="1200" spc="-5" dirty="0">
                <a:latin typeface="Calibri"/>
                <a:cs typeface="Calibri"/>
              </a:rPr>
              <a:t>eco-innovative organisation</a:t>
            </a:r>
            <a:endParaRPr sz="1200">
              <a:latin typeface="Calibri"/>
              <a:cs typeface="Calibri"/>
            </a:endParaRPr>
          </a:p>
          <a:p>
            <a:pPr>
              <a:lnSpc>
                <a:spcPct val="100000"/>
              </a:lnSpc>
            </a:pPr>
            <a:endParaRPr sz="1500">
              <a:latin typeface="Calibri"/>
              <a:cs typeface="Calibri"/>
            </a:endParaRPr>
          </a:p>
          <a:p>
            <a:pPr>
              <a:lnSpc>
                <a:spcPct val="100000"/>
              </a:lnSpc>
              <a:spcBef>
                <a:spcPts val="25"/>
              </a:spcBef>
            </a:pPr>
            <a:endParaRPr sz="1500">
              <a:latin typeface="Calibri"/>
              <a:cs typeface="Calibri"/>
            </a:endParaRPr>
          </a:p>
          <a:p>
            <a:pPr marL="368935" lvl="1" indent="-356870">
              <a:lnSpc>
                <a:spcPct val="100000"/>
              </a:lnSpc>
              <a:buAutoNum type="arabicPeriod" startAt="2"/>
              <a:tabLst>
                <a:tab pos="369570" algn="l"/>
              </a:tabLst>
            </a:pPr>
            <a:r>
              <a:rPr sz="1400" b="1" spc="-5" dirty="0">
                <a:latin typeface="Calibri"/>
                <a:cs typeface="Calibri"/>
              </a:rPr>
              <a:t>Introduction</a:t>
            </a:r>
            <a:endParaRPr sz="1400">
              <a:latin typeface="Calibri"/>
              <a:cs typeface="Calibri"/>
            </a:endParaRPr>
          </a:p>
          <a:p>
            <a:pPr marL="12700" marR="53975">
              <a:lnSpc>
                <a:spcPct val="101899"/>
              </a:lnSpc>
              <a:spcBef>
                <a:spcPts val="805"/>
              </a:spcBef>
            </a:pPr>
            <a:r>
              <a:rPr sz="1200" spc="-5" dirty="0">
                <a:latin typeface="Calibri"/>
                <a:cs typeface="Calibri"/>
              </a:rPr>
              <a:t>Eco-innovation generates more than 3.4 million jobs </a:t>
            </a:r>
            <a:r>
              <a:rPr sz="1200" spc="-10" dirty="0">
                <a:latin typeface="Calibri"/>
                <a:cs typeface="Calibri"/>
              </a:rPr>
              <a:t>in </a:t>
            </a:r>
            <a:r>
              <a:rPr sz="1200" spc="-5" dirty="0">
                <a:latin typeface="Calibri"/>
                <a:cs typeface="Calibri"/>
              </a:rPr>
              <a:t>Europe, and the sector aims to be a  key element </a:t>
            </a:r>
            <a:r>
              <a:rPr sz="1200" dirty="0">
                <a:latin typeface="Calibri"/>
                <a:cs typeface="Calibri"/>
              </a:rPr>
              <a:t>to </a:t>
            </a:r>
            <a:r>
              <a:rPr sz="1200" spc="-5" dirty="0">
                <a:latin typeface="Calibri"/>
                <a:cs typeface="Calibri"/>
              </a:rPr>
              <a:t>meet the environmental and global challenges </a:t>
            </a:r>
            <a:r>
              <a:rPr sz="1200" spc="-10" dirty="0">
                <a:latin typeface="Calibri"/>
                <a:cs typeface="Calibri"/>
              </a:rPr>
              <a:t>of </a:t>
            </a:r>
            <a:r>
              <a:rPr sz="1200" dirty="0">
                <a:latin typeface="Calibri"/>
                <a:cs typeface="Calibri"/>
              </a:rPr>
              <a:t>the </a:t>
            </a:r>
            <a:r>
              <a:rPr sz="1200" spc="-5" dirty="0">
                <a:latin typeface="Calibri"/>
                <a:cs typeface="Calibri"/>
              </a:rPr>
              <a:t>next </a:t>
            </a:r>
            <a:r>
              <a:rPr sz="1200" dirty="0">
                <a:latin typeface="Calibri"/>
                <a:cs typeface="Calibri"/>
              </a:rPr>
              <a:t>decades. </a:t>
            </a:r>
            <a:r>
              <a:rPr sz="1200" spc="-5" dirty="0">
                <a:latin typeface="Calibri"/>
                <a:cs typeface="Calibri"/>
              </a:rPr>
              <a:t>However  sustainability does not only involve environmental or green aspects, but social and  economics, </a:t>
            </a:r>
            <a:r>
              <a:rPr sz="1200" dirty="0">
                <a:latin typeface="Calibri"/>
                <a:cs typeface="Calibri"/>
              </a:rPr>
              <a:t>the </a:t>
            </a:r>
            <a:r>
              <a:rPr sz="1200" spc="-5" dirty="0">
                <a:latin typeface="Calibri"/>
                <a:cs typeface="Calibri"/>
              </a:rPr>
              <a:t>so called three bottom</a:t>
            </a:r>
            <a:r>
              <a:rPr sz="1200" spc="15" dirty="0">
                <a:latin typeface="Calibri"/>
                <a:cs typeface="Calibri"/>
              </a:rPr>
              <a:t> </a:t>
            </a:r>
            <a:r>
              <a:rPr sz="1200" spc="-5" dirty="0">
                <a:latin typeface="Calibri"/>
                <a:cs typeface="Calibri"/>
              </a:rPr>
              <a:t>line.</a:t>
            </a:r>
            <a:endParaRPr sz="1200">
              <a:latin typeface="Calibri"/>
              <a:cs typeface="Calibri"/>
            </a:endParaRPr>
          </a:p>
          <a:p>
            <a:pPr marL="12700" marR="74295">
              <a:lnSpc>
                <a:spcPct val="101699"/>
              </a:lnSpc>
              <a:spcBef>
                <a:spcPts val="1000"/>
              </a:spcBef>
            </a:pPr>
            <a:r>
              <a:rPr sz="1200" spc="-5" dirty="0">
                <a:latin typeface="Calibri"/>
                <a:cs typeface="Calibri"/>
              </a:rPr>
              <a:t>Sustainability is more than the conservations of the environment </a:t>
            </a:r>
            <a:r>
              <a:rPr sz="1200" spc="-10" dirty="0">
                <a:latin typeface="Calibri"/>
                <a:cs typeface="Calibri"/>
              </a:rPr>
              <a:t>or </a:t>
            </a:r>
            <a:r>
              <a:rPr sz="1200" dirty="0">
                <a:latin typeface="Calibri"/>
                <a:cs typeface="Calibri"/>
              </a:rPr>
              <a:t>the </a:t>
            </a:r>
            <a:r>
              <a:rPr sz="1200" spc="-5" dirty="0">
                <a:latin typeface="Calibri"/>
                <a:cs typeface="Calibri"/>
              </a:rPr>
              <a:t>natural resources, </a:t>
            </a:r>
            <a:r>
              <a:rPr sz="1200" spc="-10" dirty="0">
                <a:latin typeface="Calibri"/>
                <a:cs typeface="Calibri"/>
              </a:rPr>
              <a:t>it  </a:t>
            </a:r>
            <a:r>
              <a:rPr sz="1200" spc="-5" dirty="0">
                <a:latin typeface="Calibri"/>
                <a:cs typeface="Calibri"/>
              </a:rPr>
              <a:t>goes far, taking in account basic social and economic aspects needed to meet the present  </a:t>
            </a:r>
            <a:r>
              <a:rPr sz="1200" dirty="0">
                <a:latin typeface="Calibri"/>
                <a:cs typeface="Calibri"/>
              </a:rPr>
              <a:t>needs </a:t>
            </a:r>
            <a:r>
              <a:rPr sz="1200" spc="-5" dirty="0">
                <a:latin typeface="Calibri"/>
                <a:cs typeface="Calibri"/>
              </a:rPr>
              <a:t>without compromising the future generations</a:t>
            </a:r>
            <a:r>
              <a:rPr sz="1200" spc="20" dirty="0">
                <a:latin typeface="Calibri"/>
                <a:cs typeface="Calibri"/>
              </a:rPr>
              <a:t> </a:t>
            </a:r>
            <a:r>
              <a:rPr sz="1200" spc="-5" dirty="0">
                <a:latin typeface="Calibri"/>
                <a:cs typeface="Calibri"/>
              </a:rPr>
              <a:t>ones.</a:t>
            </a:r>
            <a:endParaRPr sz="1200">
              <a:latin typeface="Calibri"/>
              <a:cs typeface="Calibri"/>
            </a:endParaRPr>
          </a:p>
          <a:p>
            <a:pPr marL="12700" marR="140970">
              <a:lnSpc>
                <a:spcPct val="101699"/>
              </a:lnSpc>
              <a:spcBef>
                <a:spcPts val="1005"/>
              </a:spcBef>
            </a:pPr>
            <a:r>
              <a:rPr sz="1200" spc="-5" dirty="0">
                <a:latin typeface="Calibri"/>
                <a:cs typeface="Calibri"/>
              </a:rPr>
              <a:t>In this context, eco-innovation appears as a relatively </a:t>
            </a:r>
            <a:r>
              <a:rPr sz="1200" dirty="0">
                <a:latin typeface="Calibri"/>
                <a:cs typeface="Calibri"/>
              </a:rPr>
              <a:t>new </a:t>
            </a:r>
            <a:r>
              <a:rPr sz="1200" spc="-5" dirty="0">
                <a:latin typeface="Calibri"/>
                <a:cs typeface="Calibri"/>
              </a:rPr>
              <a:t>approach, focused in the green  aspects </a:t>
            </a:r>
            <a:r>
              <a:rPr sz="1200" spc="-10" dirty="0">
                <a:latin typeface="Calibri"/>
                <a:cs typeface="Calibri"/>
              </a:rPr>
              <a:t>of </a:t>
            </a:r>
            <a:r>
              <a:rPr sz="1200" dirty="0">
                <a:latin typeface="Calibri"/>
                <a:cs typeface="Calibri"/>
              </a:rPr>
              <a:t>the </a:t>
            </a:r>
            <a:r>
              <a:rPr sz="1200" spc="-5" dirty="0">
                <a:latin typeface="Calibri"/>
                <a:cs typeface="Calibri"/>
              </a:rPr>
              <a:t>innovative process, but </a:t>
            </a:r>
            <a:r>
              <a:rPr sz="1200" spc="-10" dirty="0">
                <a:latin typeface="Calibri"/>
                <a:cs typeface="Calibri"/>
              </a:rPr>
              <a:t>also </a:t>
            </a:r>
            <a:r>
              <a:rPr sz="1200" spc="-5" dirty="0">
                <a:latin typeface="Calibri"/>
                <a:cs typeface="Calibri"/>
              </a:rPr>
              <a:t>in social and economic issues and their</a:t>
            </a:r>
            <a:r>
              <a:rPr sz="1200" spc="200" dirty="0">
                <a:latin typeface="Calibri"/>
                <a:cs typeface="Calibri"/>
              </a:rPr>
              <a:t> </a:t>
            </a:r>
            <a:r>
              <a:rPr sz="1200" spc="-5" dirty="0">
                <a:latin typeface="Calibri"/>
                <a:cs typeface="Calibri"/>
              </a:rPr>
              <a:t>benefits.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368935" lvl="1" indent="-356870">
              <a:lnSpc>
                <a:spcPct val="100000"/>
              </a:lnSpc>
              <a:buAutoNum type="arabicPeriod" startAt="3"/>
              <a:tabLst>
                <a:tab pos="369570" algn="l"/>
              </a:tabLst>
            </a:pPr>
            <a:r>
              <a:rPr sz="1400" b="1" spc="-5" dirty="0">
                <a:latin typeface="Calibri"/>
                <a:cs typeface="Calibri"/>
              </a:rPr>
              <a:t>Sustainability</a:t>
            </a:r>
            <a:endParaRPr sz="1400">
              <a:latin typeface="Calibri"/>
              <a:cs typeface="Calibri"/>
            </a:endParaRPr>
          </a:p>
          <a:p>
            <a:pPr marL="12700" marR="5080">
              <a:lnSpc>
                <a:spcPct val="101699"/>
              </a:lnSpc>
              <a:spcBef>
                <a:spcPts val="810"/>
              </a:spcBef>
            </a:pPr>
            <a:r>
              <a:rPr sz="1200" spc="-5" dirty="0">
                <a:latin typeface="Calibri"/>
                <a:cs typeface="Calibri"/>
              </a:rPr>
              <a:t>One </a:t>
            </a:r>
            <a:r>
              <a:rPr sz="1200" spc="-10" dirty="0">
                <a:latin typeface="Calibri"/>
                <a:cs typeface="Calibri"/>
              </a:rPr>
              <a:t>of </a:t>
            </a:r>
            <a:r>
              <a:rPr sz="1200" dirty="0">
                <a:latin typeface="Calibri"/>
                <a:cs typeface="Calibri"/>
              </a:rPr>
              <a:t>the </a:t>
            </a:r>
            <a:r>
              <a:rPr sz="1200" spc="-5" dirty="0">
                <a:latin typeface="Calibri"/>
                <a:cs typeface="Calibri"/>
              </a:rPr>
              <a:t>most long-term challenges that the world faces is sustainable development.  However, sustainable development is a difficult concept </a:t>
            </a:r>
            <a:r>
              <a:rPr sz="1200" dirty="0">
                <a:latin typeface="Calibri"/>
                <a:cs typeface="Calibri"/>
              </a:rPr>
              <a:t>to </a:t>
            </a:r>
            <a:r>
              <a:rPr sz="1200" spc="-5" dirty="0">
                <a:latin typeface="Calibri"/>
                <a:cs typeface="Calibri"/>
              </a:rPr>
              <a:t>define, which </a:t>
            </a:r>
            <a:r>
              <a:rPr sz="1200" spc="-10" dirty="0">
                <a:latin typeface="Calibri"/>
                <a:cs typeface="Calibri"/>
              </a:rPr>
              <a:t>is </a:t>
            </a:r>
            <a:r>
              <a:rPr sz="1200" spc="-5" dirty="0">
                <a:latin typeface="Calibri"/>
                <a:cs typeface="Calibri"/>
              </a:rPr>
              <a:t>continually  evolving. One of the </a:t>
            </a:r>
            <a:r>
              <a:rPr sz="1200" spc="-10" dirty="0">
                <a:latin typeface="Calibri"/>
                <a:cs typeface="Calibri"/>
              </a:rPr>
              <a:t>most </a:t>
            </a:r>
            <a:r>
              <a:rPr sz="1200" spc="-5" dirty="0">
                <a:latin typeface="Calibri"/>
                <a:cs typeface="Calibri"/>
              </a:rPr>
              <a:t>used definitions referred to sustainable development can </a:t>
            </a:r>
            <a:r>
              <a:rPr sz="1200" dirty="0">
                <a:latin typeface="Calibri"/>
                <a:cs typeface="Calibri"/>
              </a:rPr>
              <a:t>be </a:t>
            </a:r>
            <a:r>
              <a:rPr sz="1200" spc="-5" dirty="0">
                <a:latin typeface="Calibri"/>
                <a:cs typeface="Calibri"/>
              </a:rPr>
              <a:t>found  below.</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149</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16" y="1485904"/>
            <a:ext cx="5855970" cy="828675"/>
          </a:xfrm>
          <a:prstGeom prst="rect">
            <a:avLst/>
          </a:prstGeom>
        </p:spPr>
        <p:txBody>
          <a:bodyPr vert="horz" wrap="square" lIns="0" tIns="9525" rIns="0" bIns="0" rtlCol="0">
            <a:spAutoFit/>
          </a:bodyPr>
          <a:lstStyle/>
          <a:p>
            <a:pPr marL="12700" marR="375920" indent="632460">
              <a:lnSpc>
                <a:spcPct val="101699"/>
              </a:lnSpc>
              <a:spcBef>
                <a:spcPts val="75"/>
              </a:spcBef>
            </a:pPr>
            <a:r>
              <a:rPr sz="1200" b="1" spc="-5" dirty="0">
                <a:latin typeface="Calibri"/>
                <a:cs typeface="Calibri"/>
              </a:rPr>
              <a:t>Sustainable development </a:t>
            </a:r>
            <a:r>
              <a:rPr sz="1200" i="1" spc="-5" dirty="0">
                <a:latin typeface="Calibri"/>
                <a:cs typeface="Calibri"/>
              </a:rPr>
              <a:t>refers </a:t>
            </a:r>
            <a:r>
              <a:rPr sz="1200" i="1" dirty="0">
                <a:latin typeface="Calibri"/>
                <a:cs typeface="Calibri"/>
              </a:rPr>
              <a:t>to </a:t>
            </a:r>
            <a:r>
              <a:rPr sz="1200" i="1" spc="-5" dirty="0">
                <a:latin typeface="Calibri"/>
                <a:cs typeface="Calibri"/>
              </a:rPr>
              <a:t>development that meets the needs of the  present without compromising the ability of future generations </a:t>
            </a:r>
            <a:r>
              <a:rPr sz="1200" i="1" dirty="0">
                <a:latin typeface="Calibri"/>
                <a:cs typeface="Calibri"/>
              </a:rPr>
              <a:t>to meet </a:t>
            </a:r>
            <a:r>
              <a:rPr sz="1200" i="1" spc="-5" dirty="0">
                <a:latin typeface="Calibri"/>
                <a:cs typeface="Calibri"/>
              </a:rPr>
              <a:t>their </a:t>
            </a:r>
            <a:r>
              <a:rPr sz="1200" i="1" spc="-10" dirty="0">
                <a:latin typeface="Calibri"/>
                <a:cs typeface="Calibri"/>
              </a:rPr>
              <a:t>own</a:t>
            </a:r>
            <a:r>
              <a:rPr sz="1200" i="1" spc="160" dirty="0">
                <a:latin typeface="Calibri"/>
                <a:cs typeface="Calibri"/>
              </a:rPr>
              <a:t> </a:t>
            </a:r>
            <a:r>
              <a:rPr sz="1200" i="1" spc="-5" dirty="0">
                <a:latin typeface="Calibri"/>
                <a:cs typeface="Calibri"/>
              </a:rPr>
              <a:t>needs.</a:t>
            </a:r>
            <a:endParaRPr sz="1200">
              <a:latin typeface="Calibri"/>
              <a:cs typeface="Calibri"/>
            </a:endParaRPr>
          </a:p>
          <a:p>
            <a:pPr marL="12700" marR="5080">
              <a:lnSpc>
                <a:spcPct val="101699"/>
              </a:lnSpc>
              <a:spcBef>
                <a:spcPts val="490"/>
              </a:spcBef>
            </a:pPr>
            <a:r>
              <a:rPr sz="1200" spc="-5" dirty="0">
                <a:latin typeface="Calibri"/>
                <a:cs typeface="Calibri"/>
              </a:rPr>
              <a:t>World Commission on Environment and Development, 1987 (also known as Bruntland Report)  Related </a:t>
            </a:r>
            <a:r>
              <a:rPr sz="1200" dirty="0">
                <a:latin typeface="Calibri"/>
                <a:cs typeface="Calibri"/>
              </a:rPr>
              <a:t>to </a:t>
            </a:r>
            <a:r>
              <a:rPr sz="1200" spc="-5" dirty="0">
                <a:latin typeface="Calibri"/>
                <a:cs typeface="Calibri"/>
              </a:rPr>
              <a:t>this definition we can find cross references as </a:t>
            </a:r>
            <a:r>
              <a:rPr sz="1200" i="1" spc="-5" dirty="0">
                <a:latin typeface="Calibri"/>
                <a:cs typeface="Calibri"/>
              </a:rPr>
              <a:t>sustainability</a:t>
            </a:r>
            <a:r>
              <a:rPr sz="1200" i="1" spc="70" dirty="0">
                <a:latin typeface="Calibri"/>
                <a:cs typeface="Calibri"/>
              </a:rPr>
              <a:t> </a:t>
            </a:r>
            <a:r>
              <a:rPr sz="1200" spc="-5" dirty="0">
                <a:latin typeface="Calibri"/>
                <a:cs typeface="Calibri"/>
              </a:rPr>
              <a:t>concept.</a:t>
            </a:r>
            <a:endParaRPr sz="1200">
              <a:latin typeface="Calibri"/>
              <a:cs typeface="Calibri"/>
            </a:endParaRPr>
          </a:p>
        </p:txBody>
      </p:sp>
      <p:sp>
        <p:nvSpPr>
          <p:cNvPr id="5" name="object 5"/>
          <p:cNvSpPr txBox="1"/>
          <p:nvPr/>
        </p:nvSpPr>
        <p:spPr>
          <a:xfrm>
            <a:off x="816793" y="2817772"/>
            <a:ext cx="5831840" cy="1823720"/>
          </a:xfrm>
          <a:prstGeom prst="rect">
            <a:avLst/>
          </a:prstGeom>
        </p:spPr>
        <p:txBody>
          <a:bodyPr vert="horz" wrap="square" lIns="0" tIns="9525" rIns="0" bIns="0" rtlCol="0">
            <a:spAutoFit/>
          </a:bodyPr>
          <a:lstStyle/>
          <a:p>
            <a:pPr marL="12700" marR="53340" indent="641350">
              <a:lnSpc>
                <a:spcPct val="101699"/>
              </a:lnSpc>
              <a:spcBef>
                <a:spcPts val="75"/>
              </a:spcBef>
            </a:pPr>
            <a:r>
              <a:rPr sz="1200" b="1" spc="-5" dirty="0">
                <a:latin typeface="Calibri"/>
                <a:cs typeface="Calibri"/>
              </a:rPr>
              <a:t>Sustainability </a:t>
            </a:r>
            <a:r>
              <a:rPr sz="1200" i="1" spc="-5" dirty="0">
                <a:latin typeface="Calibri"/>
                <a:cs typeface="Calibri"/>
              </a:rPr>
              <a:t>refers </a:t>
            </a:r>
            <a:r>
              <a:rPr sz="1200" i="1" dirty="0">
                <a:latin typeface="Calibri"/>
                <a:cs typeface="Calibri"/>
              </a:rPr>
              <a:t>to </a:t>
            </a:r>
            <a:r>
              <a:rPr sz="1200" b="1" i="1" spc="-10" dirty="0">
                <a:latin typeface="Calibri"/>
                <a:cs typeface="Calibri"/>
              </a:rPr>
              <a:t>(a) </a:t>
            </a:r>
            <a:r>
              <a:rPr sz="1200" i="1" spc="-5" dirty="0">
                <a:latin typeface="Calibri"/>
                <a:cs typeface="Calibri"/>
              </a:rPr>
              <a:t>use of the biosphere by present generations while  maintaining </a:t>
            </a:r>
            <a:r>
              <a:rPr sz="1200" i="1" dirty="0">
                <a:latin typeface="Calibri"/>
                <a:cs typeface="Calibri"/>
              </a:rPr>
              <a:t>its </a:t>
            </a:r>
            <a:r>
              <a:rPr sz="1200" i="1" spc="-5" dirty="0">
                <a:latin typeface="Calibri"/>
                <a:cs typeface="Calibri"/>
              </a:rPr>
              <a:t>potential yield (benefit) for future generations and </a:t>
            </a:r>
            <a:r>
              <a:rPr sz="1200" b="1" i="1" spc="-5" dirty="0">
                <a:latin typeface="Calibri"/>
                <a:cs typeface="Calibri"/>
              </a:rPr>
              <a:t>(b) </a:t>
            </a:r>
            <a:r>
              <a:rPr sz="1200" i="1" spc="-5" dirty="0">
                <a:latin typeface="Calibri"/>
                <a:cs typeface="Calibri"/>
              </a:rPr>
              <a:t>non declining trends of  economic growth and development that might be impaired by natural resource depletion </a:t>
            </a:r>
            <a:r>
              <a:rPr sz="1200" i="1" spc="-10" dirty="0">
                <a:latin typeface="Calibri"/>
                <a:cs typeface="Calibri"/>
              </a:rPr>
              <a:t>and  </a:t>
            </a:r>
            <a:r>
              <a:rPr sz="1200" i="1" spc="-5" dirty="0">
                <a:latin typeface="Calibri"/>
                <a:cs typeface="Calibri"/>
              </a:rPr>
              <a:t>enviromental</a:t>
            </a:r>
            <a:r>
              <a:rPr sz="1200" i="1" dirty="0">
                <a:latin typeface="Calibri"/>
                <a:cs typeface="Calibri"/>
              </a:rPr>
              <a:t> </a:t>
            </a:r>
            <a:r>
              <a:rPr sz="1200" i="1" spc="-5" dirty="0">
                <a:latin typeface="Calibri"/>
                <a:cs typeface="Calibri"/>
              </a:rPr>
              <a:t>degradation.</a:t>
            </a:r>
            <a:endParaRPr sz="1200">
              <a:latin typeface="Calibri"/>
              <a:cs typeface="Calibri"/>
            </a:endParaRPr>
          </a:p>
          <a:p>
            <a:pPr marL="12700">
              <a:lnSpc>
                <a:spcPct val="100000"/>
              </a:lnSpc>
              <a:spcBef>
                <a:spcPts val="525"/>
              </a:spcBef>
            </a:pPr>
            <a:r>
              <a:rPr sz="1200" spc="-5" dirty="0">
                <a:latin typeface="Calibri"/>
                <a:cs typeface="Calibri"/>
              </a:rPr>
              <a:t>United Nations,</a:t>
            </a:r>
            <a:r>
              <a:rPr sz="1200" spc="15" dirty="0">
                <a:latin typeface="Calibri"/>
                <a:cs typeface="Calibri"/>
              </a:rPr>
              <a:t> </a:t>
            </a:r>
            <a:r>
              <a:rPr sz="1200" spc="-5" dirty="0">
                <a:latin typeface="Calibri"/>
                <a:cs typeface="Calibri"/>
              </a:rPr>
              <a:t>1997</a:t>
            </a:r>
            <a:endParaRPr sz="1200">
              <a:latin typeface="Calibri"/>
              <a:cs typeface="Calibri"/>
            </a:endParaRPr>
          </a:p>
          <a:p>
            <a:pPr marL="12700" marR="5080">
              <a:lnSpc>
                <a:spcPct val="101699"/>
              </a:lnSpc>
              <a:spcBef>
                <a:spcPts val="505"/>
              </a:spcBef>
            </a:pPr>
            <a:r>
              <a:rPr sz="1200" spc="-5" dirty="0">
                <a:latin typeface="Calibri"/>
                <a:cs typeface="Calibri"/>
              </a:rPr>
              <a:t>Therefore, sustainable development and sustainability involves </a:t>
            </a:r>
            <a:r>
              <a:rPr sz="1200" dirty="0">
                <a:latin typeface="Calibri"/>
                <a:cs typeface="Calibri"/>
              </a:rPr>
              <a:t>the </a:t>
            </a:r>
            <a:r>
              <a:rPr sz="1200" spc="-5" dirty="0">
                <a:latin typeface="Calibri"/>
                <a:cs typeface="Calibri"/>
              </a:rPr>
              <a:t>conservation of natural  resources </a:t>
            </a:r>
            <a:r>
              <a:rPr sz="1200" dirty="0">
                <a:latin typeface="Calibri"/>
                <a:cs typeface="Calibri"/>
              </a:rPr>
              <a:t>for </a:t>
            </a:r>
            <a:r>
              <a:rPr sz="1200" spc="-5" dirty="0">
                <a:latin typeface="Calibri"/>
                <a:cs typeface="Calibri"/>
              </a:rPr>
              <a:t>future </a:t>
            </a:r>
            <a:r>
              <a:rPr sz="1200" spc="-10" dirty="0">
                <a:latin typeface="Calibri"/>
                <a:cs typeface="Calibri"/>
              </a:rPr>
              <a:t>growth </a:t>
            </a:r>
            <a:r>
              <a:rPr sz="1200" spc="-5" dirty="0">
                <a:latin typeface="Calibri"/>
                <a:cs typeface="Calibri"/>
              </a:rPr>
              <a:t>and development. The </a:t>
            </a:r>
            <a:r>
              <a:rPr sz="1200" spc="-10" dirty="0">
                <a:latin typeface="Calibri"/>
                <a:cs typeface="Calibri"/>
              </a:rPr>
              <a:t>main </a:t>
            </a:r>
            <a:r>
              <a:rPr sz="1200" spc="-5" dirty="0">
                <a:latin typeface="Calibri"/>
                <a:cs typeface="Calibri"/>
              </a:rPr>
              <a:t>aim </a:t>
            </a:r>
            <a:r>
              <a:rPr sz="1200" spc="-10" dirty="0">
                <a:latin typeface="Calibri"/>
                <a:cs typeface="Calibri"/>
              </a:rPr>
              <a:t>of </a:t>
            </a:r>
            <a:r>
              <a:rPr sz="1200" spc="-5" dirty="0">
                <a:latin typeface="Calibri"/>
                <a:cs typeface="Calibri"/>
              </a:rPr>
              <a:t>sustainable development is </a:t>
            </a:r>
            <a:r>
              <a:rPr sz="1200" dirty="0">
                <a:latin typeface="Calibri"/>
                <a:cs typeface="Calibri"/>
              </a:rPr>
              <a:t>to  </a:t>
            </a:r>
            <a:r>
              <a:rPr sz="1200" spc="-5" dirty="0">
                <a:latin typeface="Calibri"/>
                <a:cs typeface="Calibri"/>
              </a:rPr>
              <a:t>improve the quality </a:t>
            </a:r>
            <a:r>
              <a:rPr sz="1200" spc="-10" dirty="0">
                <a:latin typeface="Calibri"/>
                <a:cs typeface="Calibri"/>
              </a:rPr>
              <a:t>of life </a:t>
            </a:r>
            <a:r>
              <a:rPr sz="1200" spc="-5" dirty="0">
                <a:latin typeface="Calibri"/>
                <a:cs typeface="Calibri"/>
              </a:rPr>
              <a:t>of the people </a:t>
            </a:r>
            <a:r>
              <a:rPr sz="1200" spc="-10" dirty="0">
                <a:latin typeface="Calibri"/>
                <a:cs typeface="Calibri"/>
              </a:rPr>
              <a:t>(at </a:t>
            </a:r>
            <a:r>
              <a:rPr sz="1200" spc="-5" dirty="0">
                <a:latin typeface="Calibri"/>
                <a:cs typeface="Calibri"/>
              </a:rPr>
              <a:t>local and global level), while ensuring the  feasibility </a:t>
            </a:r>
            <a:r>
              <a:rPr sz="1200" spc="-10" dirty="0">
                <a:latin typeface="Calibri"/>
                <a:cs typeface="Calibri"/>
              </a:rPr>
              <a:t>of </a:t>
            </a:r>
            <a:r>
              <a:rPr sz="1200" dirty="0">
                <a:latin typeface="Calibri"/>
                <a:cs typeface="Calibri"/>
              </a:rPr>
              <a:t>the </a:t>
            </a:r>
            <a:r>
              <a:rPr sz="1200" spc="-5" dirty="0">
                <a:latin typeface="Calibri"/>
                <a:cs typeface="Calibri"/>
              </a:rPr>
              <a:t>environment and natural systems upon which all </a:t>
            </a:r>
            <a:r>
              <a:rPr sz="1200" dirty="0">
                <a:latin typeface="Calibri"/>
                <a:cs typeface="Calibri"/>
              </a:rPr>
              <a:t>life </a:t>
            </a:r>
            <a:r>
              <a:rPr sz="1200" spc="-5" dirty="0">
                <a:latin typeface="Calibri"/>
                <a:cs typeface="Calibri"/>
              </a:rPr>
              <a:t>is</a:t>
            </a:r>
            <a:r>
              <a:rPr sz="1200" spc="60" dirty="0">
                <a:latin typeface="Calibri"/>
                <a:cs typeface="Calibri"/>
              </a:rPr>
              <a:t> </a:t>
            </a:r>
            <a:r>
              <a:rPr sz="1200" spc="-5" dirty="0">
                <a:latin typeface="Calibri"/>
                <a:cs typeface="Calibri"/>
              </a:rPr>
              <a:t>based.</a:t>
            </a:r>
            <a:endParaRPr sz="1200">
              <a:latin typeface="Calibri"/>
              <a:cs typeface="Calibri"/>
            </a:endParaRPr>
          </a:p>
        </p:txBody>
      </p:sp>
      <p:sp>
        <p:nvSpPr>
          <p:cNvPr id="6" name="object 6"/>
          <p:cNvSpPr txBox="1"/>
          <p:nvPr/>
        </p:nvSpPr>
        <p:spPr>
          <a:xfrm>
            <a:off x="816808" y="5207201"/>
            <a:ext cx="5819140" cy="1511300"/>
          </a:xfrm>
          <a:prstGeom prst="rect">
            <a:avLst/>
          </a:prstGeom>
        </p:spPr>
        <p:txBody>
          <a:bodyPr vert="horz" wrap="square" lIns="0" tIns="8890" rIns="0" bIns="0" rtlCol="0">
            <a:spAutoFit/>
          </a:bodyPr>
          <a:lstStyle/>
          <a:p>
            <a:pPr marL="12700" marR="5080" indent="641350">
              <a:lnSpc>
                <a:spcPct val="101800"/>
              </a:lnSpc>
              <a:spcBef>
                <a:spcPts val="70"/>
              </a:spcBef>
            </a:pPr>
            <a:r>
              <a:rPr sz="1200" spc="-5" dirty="0">
                <a:latin typeface="Calibri"/>
                <a:cs typeface="Calibri"/>
              </a:rPr>
              <a:t>But </a:t>
            </a:r>
            <a:r>
              <a:rPr sz="1200" spc="-10" dirty="0">
                <a:latin typeface="Calibri"/>
                <a:cs typeface="Calibri"/>
              </a:rPr>
              <a:t>in </a:t>
            </a:r>
            <a:r>
              <a:rPr sz="1200" spc="-5" dirty="0">
                <a:latin typeface="Calibri"/>
                <a:cs typeface="Calibri"/>
              </a:rPr>
              <a:t>general terms, we can consider that sustainable development has three key  components. </a:t>
            </a:r>
            <a:r>
              <a:rPr sz="1200" spc="-10" dirty="0">
                <a:latin typeface="Calibri"/>
                <a:cs typeface="Calibri"/>
              </a:rPr>
              <a:t>In </a:t>
            </a:r>
            <a:r>
              <a:rPr sz="1200" dirty="0">
                <a:latin typeface="Calibri"/>
                <a:cs typeface="Calibri"/>
              </a:rPr>
              <a:t>the </a:t>
            </a:r>
            <a:r>
              <a:rPr sz="1200" i="1" spc="-5" dirty="0">
                <a:latin typeface="Calibri"/>
                <a:cs typeface="Calibri"/>
              </a:rPr>
              <a:t>World Summit on Sustainable Development in Johannesbourg </a:t>
            </a:r>
            <a:r>
              <a:rPr sz="1200" spc="-5" dirty="0">
                <a:latin typeface="Calibri"/>
                <a:cs typeface="Calibri"/>
              </a:rPr>
              <a:t>in 2002,  </a:t>
            </a:r>
            <a:r>
              <a:rPr sz="1200" dirty="0">
                <a:latin typeface="Calibri"/>
                <a:cs typeface="Calibri"/>
              </a:rPr>
              <a:t>these </a:t>
            </a:r>
            <a:r>
              <a:rPr sz="1200" spc="-5" dirty="0">
                <a:latin typeface="Calibri"/>
                <a:cs typeface="Calibri"/>
              </a:rPr>
              <a:t>three aspects were named as the three pillars of sustainable development:  </a:t>
            </a:r>
            <a:r>
              <a:rPr sz="1200" b="1" spc="-5" dirty="0">
                <a:latin typeface="Calibri"/>
                <a:cs typeface="Calibri"/>
              </a:rPr>
              <a:t>environment</a:t>
            </a:r>
            <a:r>
              <a:rPr sz="1200" spc="-5" dirty="0">
                <a:latin typeface="Calibri"/>
                <a:cs typeface="Calibri"/>
              </a:rPr>
              <a:t>, </a:t>
            </a:r>
            <a:r>
              <a:rPr sz="1200" b="1" spc="-5" dirty="0">
                <a:latin typeface="Calibri"/>
                <a:cs typeface="Calibri"/>
              </a:rPr>
              <a:t>society </a:t>
            </a:r>
            <a:r>
              <a:rPr sz="1200" spc="-5" dirty="0">
                <a:latin typeface="Calibri"/>
                <a:cs typeface="Calibri"/>
              </a:rPr>
              <a:t>and </a:t>
            </a:r>
            <a:r>
              <a:rPr sz="1200" b="1" spc="-5" dirty="0">
                <a:latin typeface="Calibri"/>
                <a:cs typeface="Calibri"/>
              </a:rPr>
              <a:t>economy</a:t>
            </a:r>
            <a:r>
              <a:rPr sz="1200" spc="-5" dirty="0">
                <a:latin typeface="Calibri"/>
                <a:cs typeface="Calibri"/>
              </a:rPr>
              <a:t>. Welfare is interdependent on these three categories,  which are strongly linked among them. The viability and long-term economic growth depends  on a rational and sustainable use </a:t>
            </a:r>
            <a:r>
              <a:rPr sz="1200" spc="-10" dirty="0">
                <a:latin typeface="Calibri"/>
                <a:cs typeface="Calibri"/>
              </a:rPr>
              <a:t>of </a:t>
            </a:r>
            <a:r>
              <a:rPr sz="1200" spc="-5" dirty="0">
                <a:latin typeface="Calibri"/>
                <a:cs typeface="Calibri"/>
              </a:rPr>
              <a:t>natural resources, as well as on the preservation </a:t>
            </a:r>
            <a:r>
              <a:rPr sz="1200" spc="-10" dirty="0">
                <a:latin typeface="Calibri"/>
                <a:cs typeface="Calibri"/>
              </a:rPr>
              <a:t>of </a:t>
            </a:r>
            <a:r>
              <a:rPr sz="1200" dirty="0">
                <a:latin typeface="Calibri"/>
                <a:cs typeface="Calibri"/>
              </a:rPr>
              <a:t>the  </a:t>
            </a:r>
            <a:r>
              <a:rPr sz="1200" spc="-5" dirty="0">
                <a:latin typeface="Calibri"/>
                <a:cs typeface="Calibri"/>
              </a:rPr>
              <a:t>environment. Furthermore, social welfare needs long </a:t>
            </a:r>
            <a:r>
              <a:rPr sz="1200" dirty="0">
                <a:latin typeface="Calibri"/>
                <a:cs typeface="Calibri"/>
              </a:rPr>
              <a:t>term </a:t>
            </a:r>
            <a:r>
              <a:rPr sz="1200" spc="-5" dirty="0">
                <a:latin typeface="Calibri"/>
                <a:cs typeface="Calibri"/>
              </a:rPr>
              <a:t>sustainability </a:t>
            </a:r>
            <a:r>
              <a:rPr sz="1200" spc="-10" dirty="0">
                <a:latin typeface="Calibri"/>
                <a:cs typeface="Calibri"/>
              </a:rPr>
              <a:t>at </a:t>
            </a:r>
            <a:r>
              <a:rPr sz="1200" spc="-5" dirty="0">
                <a:latin typeface="Calibri"/>
                <a:cs typeface="Calibri"/>
              </a:rPr>
              <a:t>economic and  environmental</a:t>
            </a:r>
            <a:r>
              <a:rPr sz="1200" dirty="0">
                <a:latin typeface="Calibri"/>
                <a:cs typeface="Calibri"/>
              </a:rPr>
              <a:t> </a:t>
            </a:r>
            <a:r>
              <a:rPr sz="1200" spc="-5" dirty="0">
                <a:latin typeface="Calibri"/>
                <a:cs typeface="Calibri"/>
              </a:rPr>
              <a:t>level.</a:t>
            </a:r>
            <a:endParaRPr sz="1200">
              <a:latin typeface="Calibri"/>
              <a:cs typeface="Calibri"/>
            </a:endParaRPr>
          </a:p>
        </p:txBody>
      </p:sp>
      <p:sp>
        <p:nvSpPr>
          <p:cNvPr id="7" name="object 7"/>
          <p:cNvSpPr txBox="1"/>
          <p:nvPr/>
        </p:nvSpPr>
        <p:spPr>
          <a:xfrm>
            <a:off x="2544887" y="9326239"/>
            <a:ext cx="24009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Figure </a:t>
            </a:r>
            <a:r>
              <a:rPr sz="1200" dirty="0">
                <a:latin typeface="Calibri"/>
                <a:cs typeface="Calibri"/>
              </a:rPr>
              <a:t>8: </a:t>
            </a:r>
            <a:r>
              <a:rPr sz="1200" spc="-5" dirty="0">
                <a:latin typeface="Calibri"/>
                <a:cs typeface="Calibri"/>
              </a:rPr>
              <a:t>Components </a:t>
            </a:r>
            <a:r>
              <a:rPr sz="1200" spc="-10" dirty="0">
                <a:latin typeface="Calibri"/>
                <a:cs typeface="Calibri"/>
              </a:rPr>
              <a:t>of</a:t>
            </a:r>
            <a:r>
              <a:rPr sz="1200" spc="5" dirty="0">
                <a:latin typeface="Calibri"/>
                <a:cs typeface="Calibri"/>
              </a:rPr>
              <a:t> </a:t>
            </a:r>
            <a:r>
              <a:rPr sz="1200" spc="-5" dirty="0">
                <a:latin typeface="Calibri"/>
                <a:cs typeface="Calibri"/>
              </a:rPr>
              <a:t>sustainability</a:t>
            </a:r>
            <a:endParaRPr sz="1200">
              <a:latin typeface="Calibri"/>
              <a:cs typeface="Calibri"/>
            </a:endParaRPr>
          </a:p>
        </p:txBody>
      </p:sp>
      <p:sp>
        <p:nvSpPr>
          <p:cNvPr id="8" name="object 8"/>
          <p:cNvSpPr/>
          <p:nvPr/>
        </p:nvSpPr>
        <p:spPr>
          <a:xfrm>
            <a:off x="913698" y="1130208"/>
            <a:ext cx="438113" cy="43811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13698" y="2460553"/>
            <a:ext cx="438113" cy="43811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13698" y="4849987"/>
            <a:ext cx="438113" cy="43811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12" name="object 12"/>
          <p:cNvSpPr/>
          <p:nvPr/>
        </p:nvSpPr>
        <p:spPr>
          <a:xfrm>
            <a:off x="2595143" y="6877622"/>
            <a:ext cx="2360105" cy="225171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89" y="8882787"/>
            <a:ext cx="5858510" cy="1076325"/>
          </a:xfrm>
          <a:prstGeom prst="rect">
            <a:avLst/>
          </a:prstGeom>
        </p:spPr>
        <p:txBody>
          <a:bodyPr vert="horz" wrap="square" lIns="0" tIns="9525" rIns="0" bIns="0" rtlCol="0">
            <a:spAutoFit/>
          </a:bodyPr>
          <a:lstStyle/>
          <a:p>
            <a:pPr marL="12700" marR="5080" indent="652145" algn="just">
              <a:lnSpc>
                <a:spcPct val="101699"/>
              </a:lnSpc>
              <a:spcBef>
                <a:spcPts val="75"/>
              </a:spcBef>
            </a:pPr>
            <a:r>
              <a:rPr sz="1200" dirty="0">
                <a:latin typeface="Calibri"/>
                <a:cs typeface="Calibri"/>
              </a:rPr>
              <a:t>Many </a:t>
            </a:r>
            <a:r>
              <a:rPr sz="1200" spc="-5" dirty="0">
                <a:latin typeface="Calibri"/>
                <a:cs typeface="Calibri"/>
              </a:rPr>
              <a:t>attempts have been made to define innovation but </a:t>
            </a:r>
            <a:r>
              <a:rPr sz="1200" dirty="0">
                <a:latin typeface="Calibri"/>
                <a:cs typeface="Calibri"/>
              </a:rPr>
              <a:t>few </a:t>
            </a:r>
            <a:r>
              <a:rPr sz="1200" spc="-5" dirty="0">
                <a:latin typeface="Calibri"/>
                <a:cs typeface="Calibri"/>
              </a:rPr>
              <a:t>of these definitions  capture the complexity and scope </a:t>
            </a:r>
            <a:r>
              <a:rPr sz="1200" spc="-10" dirty="0">
                <a:latin typeface="Calibri"/>
                <a:cs typeface="Calibri"/>
              </a:rPr>
              <a:t>of </a:t>
            </a:r>
            <a:r>
              <a:rPr sz="1200" dirty="0">
                <a:latin typeface="Calibri"/>
                <a:cs typeface="Calibri"/>
              </a:rPr>
              <a:t>the </a:t>
            </a:r>
            <a:r>
              <a:rPr sz="1200" spc="-5" dirty="0">
                <a:latin typeface="Calibri"/>
                <a:cs typeface="Calibri"/>
              </a:rPr>
              <a:t>process of innovation. This section gives examples of  some</a:t>
            </a:r>
            <a:r>
              <a:rPr sz="1200" spc="45" dirty="0">
                <a:latin typeface="Calibri"/>
                <a:cs typeface="Calibri"/>
              </a:rPr>
              <a:t> </a:t>
            </a:r>
            <a:r>
              <a:rPr sz="1200" spc="-5" dirty="0">
                <a:latin typeface="Calibri"/>
                <a:cs typeface="Calibri"/>
              </a:rPr>
              <a:t>recent</a:t>
            </a:r>
            <a:r>
              <a:rPr sz="1200" spc="55" dirty="0">
                <a:latin typeface="Calibri"/>
                <a:cs typeface="Calibri"/>
              </a:rPr>
              <a:t> </a:t>
            </a:r>
            <a:r>
              <a:rPr sz="1200" spc="-5" dirty="0">
                <a:latin typeface="Calibri"/>
                <a:cs typeface="Calibri"/>
              </a:rPr>
              <a:t>definitions</a:t>
            </a:r>
            <a:r>
              <a:rPr sz="1200" spc="30" dirty="0">
                <a:latin typeface="Calibri"/>
                <a:cs typeface="Calibri"/>
              </a:rPr>
              <a:t> </a:t>
            </a:r>
            <a:r>
              <a:rPr sz="1200" dirty="0">
                <a:latin typeface="Calibri"/>
                <a:cs typeface="Calibri"/>
              </a:rPr>
              <a:t>that</a:t>
            </a:r>
            <a:r>
              <a:rPr sz="1200" spc="35" dirty="0">
                <a:latin typeface="Calibri"/>
                <a:cs typeface="Calibri"/>
              </a:rPr>
              <a:t> </a:t>
            </a:r>
            <a:r>
              <a:rPr sz="1200" spc="-5" dirty="0">
                <a:latin typeface="Calibri"/>
                <a:cs typeface="Calibri"/>
              </a:rPr>
              <a:t>have</a:t>
            </a:r>
            <a:r>
              <a:rPr sz="1200" spc="50" dirty="0">
                <a:latin typeface="Calibri"/>
                <a:cs typeface="Calibri"/>
              </a:rPr>
              <a:t> </a:t>
            </a:r>
            <a:r>
              <a:rPr sz="1200" spc="-5" dirty="0">
                <a:latin typeface="Calibri"/>
                <a:cs typeface="Calibri"/>
              </a:rPr>
              <a:t>been</a:t>
            </a:r>
            <a:r>
              <a:rPr sz="1200" spc="50" dirty="0">
                <a:latin typeface="Calibri"/>
                <a:cs typeface="Calibri"/>
              </a:rPr>
              <a:t> </a:t>
            </a:r>
            <a:r>
              <a:rPr sz="1200" spc="-5" dirty="0">
                <a:latin typeface="Calibri"/>
                <a:cs typeface="Calibri"/>
              </a:rPr>
              <a:t>put</a:t>
            </a:r>
            <a:r>
              <a:rPr sz="1200" spc="55" dirty="0">
                <a:latin typeface="Calibri"/>
                <a:cs typeface="Calibri"/>
              </a:rPr>
              <a:t> </a:t>
            </a:r>
            <a:r>
              <a:rPr sz="1200" spc="-5" dirty="0">
                <a:latin typeface="Calibri"/>
                <a:cs typeface="Calibri"/>
              </a:rPr>
              <a:t>forward</a:t>
            </a:r>
            <a:r>
              <a:rPr sz="1200" spc="55" dirty="0">
                <a:latin typeface="Calibri"/>
                <a:cs typeface="Calibri"/>
              </a:rPr>
              <a:t> </a:t>
            </a:r>
            <a:r>
              <a:rPr sz="1200" dirty="0">
                <a:latin typeface="Calibri"/>
                <a:cs typeface="Calibri"/>
              </a:rPr>
              <a:t>by</a:t>
            </a:r>
            <a:r>
              <a:rPr sz="1200" spc="35" dirty="0">
                <a:latin typeface="Calibri"/>
                <a:cs typeface="Calibri"/>
              </a:rPr>
              <a:t> </a:t>
            </a:r>
            <a:r>
              <a:rPr sz="1200" spc="-5" dirty="0">
                <a:latin typeface="Calibri"/>
                <a:cs typeface="Calibri"/>
              </a:rPr>
              <a:t>leading</a:t>
            </a:r>
            <a:r>
              <a:rPr sz="1200" spc="45" dirty="0">
                <a:latin typeface="Calibri"/>
                <a:cs typeface="Calibri"/>
              </a:rPr>
              <a:t> </a:t>
            </a:r>
            <a:r>
              <a:rPr sz="1200" spc="-5" dirty="0">
                <a:latin typeface="Calibri"/>
                <a:cs typeface="Calibri"/>
              </a:rPr>
              <a:t>authorities</a:t>
            </a:r>
            <a:r>
              <a:rPr sz="1200" spc="45" dirty="0">
                <a:latin typeface="Calibri"/>
                <a:cs typeface="Calibri"/>
              </a:rPr>
              <a:t> </a:t>
            </a:r>
            <a:r>
              <a:rPr sz="1200" spc="-5" dirty="0">
                <a:latin typeface="Calibri"/>
                <a:cs typeface="Calibri"/>
              </a:rPr>
              <a:t>in</a:t>
            </a:r>
            <a:r>
              <a:rPr sz="1200" spc="35" dirty="0">
                <a:latin typeface="Calibri"/>
                <a:cs typeface="Calibri"/>
              </a:rPr>
              <a:t> </a:t>
            </a:r>
            <a:r>
              <a:rPr sz="1200" dirty="0">
                <a:latin typeface="Calibri"/>
                <a:cs typeface="Calibri"/>
              </a:rPr>
              <a:t>the</a:t>
            </a:r>
            <a:r>
              <a:rPr sz="1200" spc="45" dirty="0">
                <a:latin typeface="Calibri"/>
                <a:cs typeface="Calibri"/>
              </a:rPr>
              <a:t> </a:t>
            </a:r>
            <a:r>
              <a:rPr sz="1200" spc="-5" dirty="0">
                <a:latin typeface="Calibri"/>
                <a:cs typeface="Calibri"/>
              </a:rPr>
              <a:t>area,</a:t>
            </a:r>
            <a:endParaRPr sz="1200">
              <a:latin typeface="Calibri"/>
              <a:cs typeface="Calibri"/>
            </a:endParaRPr>
          </a:p>
          <a:p>
            <a:pPr>
              <a:lnSpc>
                <a:spcPct val="100000"/>
              </a:lnSpc>
            </a:pPr>
            <a:endParaRPr sz="1200">
              <a:latin typeface="Calibri"/>
              <a:cs typeface="Calibri"/>
            </a:endParaRPr>
          </a:p>
          <a:p>
            <a:pPr>
              <a:lnSpc>
                <a:spcPct val="100000"/>
              </a:lnSpc>
              <a:spcBef>
                <a:spcPts val="20"/>
              </a:spcBef>
            </a:pPr>
            <a:endParaRPr sz="1000">
              <a:latin typeface="Calibri"/>
              <a:cs typeface="Calibri"/>
            </a:endParaRPr>
          </a:p>
          <a:p>
            <a:pPr marR="167640" algn="r">
              <a:lnSpc>
                <a:spcPct val="100000"/>
              </a:lnSpc>
            </a:pPr>
            <a:r>
              <a:rPr sz="1000" b="1" spc="-5" dirty="0">
                <a:latin typeface="Calibri"/>
                <a:cs typeface="Calibri"/>
              </a:rPr>
              <a:t>15</a:t>
            </a:r>
            <a:endParaRPr sz="1000">
              <a:latin typeface="Calibri"/>
              <a:cs typeface="Calibri"/>
            </a:endParaRPr>
          </a:p>
        </p:txBody>
      </p:sp>
      <p:sp>
        <p:nvSpPr>
          <p:cNvPr id="3" name="object 3"/>
          <p:cNvSpPr txBox="1"/>
          <p:nvPr/>
        </p:nvSpPr>
        <p:spPr>
          <a:xfrm>
            <a:off x="816802" y="570066"/>
            <a:ext cx="5860415" cy="6130290"/>
          </a:xfrm>
          <a:prstGeom prst="rect">
            <a:avLst/>
          </a:prstGeom>
        </p:spPr>
        <p:txBody>
          <a:bodyPr vert="horz" wrap="square" lIns="0" tIns="12065" rIns="0" bIns="0" rtlCol="0">
            <a:spAutoFit/>
          </a:bodyPr>
          <a:lstStyle/>
          <a:p>
            <a:pPr marR="2730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50" dirty="0">
              <a:latin typeface="Calibri"/>
              <a:cs typeface="Calibri"/>
            </a:endParaRPr>
          </a:p>
          <a:p>
            <a:pPr marL="12700" marR="5080" indent="-635" algn="just">
              <a:lnSpc>
                <a:spcPct val="101699"/>
              </a:lnSpc>
              <a:buFont typeface="Symbol"/>
              <a:buChar char=""/>
              <a:tabLst>
                <a:tab pos="241300" algn="l"/>
              </a:tabLst>
            </a:pPr>
            <a:r>
              <a:rPr sz="1200" spc="-5" dirty="0">
                <a:latin typeface="Calibri"/>
                <a:cs typeface="Calibri"/>
              </a:rPr>
              <a:t>Increased corporate success in measurable terms, such as </a:t>
            </a:r>
            <a:r>
              <a:rPr sz="1200" dirty="0">
                <a:latin typeface="Calibri"/>
                <a:cs typeface="Calibri"/>
              </a:rPr>
              <a:t>the </a:t>
            </a:r>
            <a:r>
              <a:rPr sz="1200" spc="-5" dirty="0">
                <a:latin typeface="Calibri"/>
                <a:cs typeface="Calibri"/>
              </a:rPr>
              <a:t>value of </a:t>
            </a:r>
            <a:r>
              <a:rPr sz="1200" spc="-10" dirty="0">
                <a:latin typeface="Calibri"/>
                <a:cs typeface="Calibri"/>
              </a:rPr>
              <a:t>an </a:t>
            </a:r>
            <a:r>
              <a:rPr sz="1200" spc="-5" dirty="0">
                <a:latin typeface="Calibri"/>
                <a:cs typeface="Calibri"/>
              </a:rPr>
              <a:t>organisation’s  shares, </a:t>
            </a:r>
            <a:r>
              <a:rPr sz="1200" dirty="0">
                <a:latin typeface="Calibri"/>
                <a:cs typeface="Calibri"/>
              </a:rPr>
              <a:t>the </a:t>
            </a:r>
            <a:r>
              <a:rPr sz="1200" spc="-5" dirty="0">
                <a:latin typeface="Calibri"/>
                <a:cs typeface="Calibri"/>
              </a:rPr>
              <a:t>general profitability and growth </a:t>
            </a:r>
            <a:r>
              <a:rPr sz="1200" dirty="0">
                <a:latin typeface="Calibri"/>
                <a:cs typeface="Calibri"/>
              </a:rPr>
              <a:t>rate. </a:t>
            </a:r>
            <a:r>
              <a:rPr sz="1200" spc="-5" dirty="0">
                <a:latin typeface="Calibri"/>
                <a:cs typeface="Calibri"/>
              </a:rPr>
              <a:t>The business </a:t>
            </a:r>
            <a:r>
              <a:rPr sz="1200" dirty="0">
                <a:latin typeface="Calibri"/>
                <a:cs typeface="Calibri"/>
              </a:rPr>
              <a:t>tends </a:t>
            </a:r>
            <a:r>
              <a:rPr sz="1200" spc="-5" dirty="0">
                <a:latin typeface="Calibri"/>
                <a:cs typeface="Calibri"/>
              </a:rPr>
              <a:t>to command a greater  market share </a:t>
            </a:r>
            <a:r>
              <a:rPr sz="1200" dirty="0">
                <a:latin typeface="Calibri"/>
                <a:cs typeface="Calibri"/>
              </a:rPr>
              <a:t>by </a:t>
            </a:r>
            <a:r>
              <a:rPr sz="1200" spc="-5" dirty="0">
                <a:latin typeface="Calibri"/>
                <a:cs typeface="Calibri"/>
              </a:rPr>
              <a:t>virtue </a:t>
            </a:r>
            <a:r>
              <a:rPr sz="1200" spc="-10" dirty="0">
                <a:latin typeface="Calibri"/>
                <a:cs typeface="Calibri"/>
              </a:rPr>
              <a:t>of </a:t>
            </a:r>
            <a:r>
              <a:rPr sz="1200" spc="-5" dirty="0">
                <a:latin typeface="Calibri"/>
                <a:cs typeface="Calibri"/>
              </a:rPr>
              <a:t>market penetration and the number </a:t>
            </a:r>
            <a:r>
              <a:rPr sz="1200" spc="-10" dirty="0">
                <a:latin typeface="Calibri"/>
                <a:cs typeface="Calibri"/>
              </a:rPr>
              <a:t>of </a:t>
            </a:r>
            <a:r>
              <a:rPr sz="1200" dirty="0">
                <a:latin typeface="Calibri"/>
                <a:cs typeface="Calibri"/>
              </a:rPr>
              <a:t>new </a:t>
            </a:r>
            <a:r>
              <a:rPr sz="1200" spc="-5" dirty="0">
                <a:latin typeface="Calibri"/>
                <a:cs typeface="Calibri"/>
              </a:rPr>
              <a:t>products and services  that are made available to</a:t>
            </a:r>
            <a:r>
              <a:rPr sz="1200" spc="30" dirty="0">
                <a:latin typeface="Calibri"/>
                <a:cs typeface="Calibri"/>
              </a:rPr>
              <a:t> </a:t>
            </a:r>
            <a:r>
              <a:rPr sz="1200" spc="-5" dirty="0">
                <a:latin typeface="Calibri"/>
                <a:cs typeface="Calibri"/>
              </a:rPr>
              <a:t>clients.</a:t>
            </a:r>
            <a:endParaRPr sz="1200" dirty="0">
              <a:latin typeface="Calibri"/>
              <a:cs typeface="Calibri"/>
            </a:endParaRPr>
          </a:p>
          <a:p>
            <a:pPr marL="12700" marR="6985" algn="just">
              <a:lnSpc>
                <a:spcPct val="101899"/>
              </a:lnSpc>
              <a:spcBef>
                <a:spcPts val="55"/>
              </a:spcBef>
              <a:buFont typeface="Symbol"/>
              <a:buChar char=""/>
              <a:tabLst>
                <a:tab pos="241300" algn="l"/>
              </a:tabLst>
            </a:pPr>
            <a:r>
              <a:rPr sz="1200" dirty="0">
                <a:latin typeface="Calibri"/>
                <a:cs typeface="Calibri"/>
              </a:rPr>
              <a:t>Greater </a:t>
            </a:r>
            <a:r>
              <a:rPr sz="1200" spc="-5" dirty="0">
                <a:latin typeface="Calibri"/>
                <a:cs typeface="Calibri"/>
              </a:rPr>
              <a:t>efficiency. A more structured approach to product and service development, </a:t>
            </a:r>
            <a:r>
              <a:rPr sz="1200" spc="-10" dirty="0">
                <a:latin typeface="Calibri"/>
                <a:cs typeface="Calibri"/>
              </a:rPr>
              <a:t>with  </a:t>
            </a:r>
            <a:r>
              <a:rPr sz="1200" dirty="0">
                <a:latin typeface="Calibri"/>
                <a:cs typeface="Calibri"/>
              </a:rPr>
              <a:t>greater </a:t>
            </a:r>
            <a:r>
              <a:rPr sz="1200" spc="-5" dirty="0">
                <a:latin typeface="Calibri"/>
                <a:cs typeface="Calibri"/>
              </a:rPr>
              <a:t>focus shown </a:t>
            </a:r>
            <a:r>
              <a:rPr sz="1200" dirty="0">
                <a:latin typeface="Calibri"/>
                <a:cs typeface="Calibri"/>
              </a:rPr>
              <a:t>by </a:t>
            </a:r>
            <a:r>
              <a:rPr sz="1200" spc="-5" dirty="0">
                <a:latin typeface="Calibri"/>
                <a:cs typeface="Calibri"/>
              </a:rPr>
              <a:t>both management and employees, increases </a:t>
            </a:r>
            <a:r>
              <a:rPr sz="1200" spc="-10" dirty="0">
                <a:latin typeface="Calibri"/>
                <a:cs typeface="Calibri"/>
              </a:rPr>
              <a:t>the </a:t>
            </a:r>
            <a:r>
              <a:rPr sz="1200" spc="-5" dirty="0">
                <a:latin typeface="Calibri"/>
                <a:cs typeface="Calibri"/>
              </a:rPr>
              <a:t>likelihood that the  organization will improve </a:t>
            </a:r>
            <a:r>
              <a:rPr sz="1200" dirty="0">
                <a:latin typeface="Calibri"/>
                <a:cs typeface="Calibri"/>
              </a:rPr>
              <a:t>its </a:t>
            </a:r>
            <a:r>
              <a:rPr sz="1200" spc="-5" dirty="0">
                <a:latin typeface="Calibri"/>
                <a:cs typeface="Calibri"/>
              </a:rPr>
              <a:t>practices and processes in a way </a:t>
            </a:r>
            <a:r>
              <a:rPr sz="1200" dirty="0">
                <a:latin typeface="Calibri"/>
                <a:cs typeface="Calibri"/>
              </a:rPr>
              <a:t>that </a:t>
            </a:r>
            <a:r>
              <a:rPr sz="1200" spc="-5" dirty="0">
                <a:latin typeface="Calibri"/>
                <a:cs typeface="Calibri"/>
              </a:rPr>
              <a:t>will </a:t>
            </a:r>
            <a:r>
              <a:rPr sz="1200" dirty="0">
                <a:latin typeface="Calibri"/>
                <a:cs typeface="Calibri"/>
              </a:rPr>
              <a:t>deliver </a:t>
            </a:r>
            <a:r>
              <a:rPr sz="1200" spc="-5" dirty="0">
                <a:latin typeface="Calibri"/>
                <a:cs typeface="Calibri"/>
              </a:rPr>
              <a:t>effective  changes and greater</a:t>
            </a:r>
            <a:r>
              <a:rPr sz="1200" spc="5" dirty="0">
                <a:latin typeface="Calibri"/>
                <a:cs typeface="Calibri"/>
              </a:rPr>
              <a:t> </a:t>
            </a:r>
            <a:r>
              <a:rPr sz="1200" spc="-5" dirty="0">
                <a:latin typeface="Calibri"/>
                <a:cs typeface="Calibri"/>
              </a:rPr>
              <a:t>efficiency.</a:t>
            </a:r>
            <a:endParaRPr sz="1200" dirty="0">
              <a:latin typeface="Calibri"/>
              <a:cs typeface="Calibri"/>
            </a:endParaRPr>
          </a:p>
          <a:p>
            <a:pPr marL="12700" marR="6350" indent="-635" algn="just">
              <a:lnSpc>
                <a:spcPct val="101699"/>
              </a:lnSpc>
              <a:spcBef>
                <a:spcPts val="60"/>
              </a:spcBef>
              <a:buFont typeface="Symbol"/>
              <a:buChar char=""/>
              <a:tabLst>
                <a:tab pos="241300" algn="l"/>
              </a:tabLst>
            </a:pPr>
            <a:r>
              <a:rPr sz="1200" spc="-5" dirty="0">
                <a:latin typeface="Calibri"/>
                <a:cs typeface="Calibri"/>
              </a:rPr>
              <a:t>Happier, more flexible and more productive employees. Employees in innovative  organizations tend </a:t>
            </a:r>
            <a:r>
              <a:rPr sz="1200" dirty="0">
                <a:latin typeface="Calibri"/>
                <a:cs typeface="Calibri"/>
              </a:rPr>
              <a:t>to </a:t>
            </a:r>
            <a:r>
              <a:rPr sz="1200" spc="-10" dirty="0">
                <a:latin typeface="Calibri"/>
                <a:cs typeface="Calibri"/>
              </a:rPr>
              <a:t>feel </a:t>
            </a:r>
            <a:r>
              <a:rPr sz="1200" spc="-5" dirty="0">
                <a:latin typeface="Calibri"/>
                <a:cs typeface="Calibri"/>
              </a:rPr>
              <a:t>more valued and to be more loyal </a:t>
            </a:r>
            <a:r>
              <a:rPr sz="1200" dirty="0">
                <a:latin typeface="Calibri"/>
                <a:cs typeface="Calibri"/>
              </a:rPr>
              <a:t>to </a:t>
            </a:r>
            <a:r>
              <a:rPr sz="1200" spc="-5" dirty="0">
                <a:latin typeface="Calibri"/>
                <a:cs typeface="Calibri"/>
              </a:rPr>
              <a:t>the organization, which tends  </a:t>
            </a:r>
            <a:r>
              <a:rPr sz="1200" dirty="0">
                <a:latin typeface="Calibri"/>
                <a:cs typeface="Calibri"/>
              </a:rPr>
              <a:t>to </a:t>
            </a:r>
            <a:r>
              <a:rPr sz="1200" spc="-5" dirty="0">
                <a:latin typeface="Calibri"/>
                <a:cs typeface="Calibri"/>
              </a:rPr>
              <a:t>result in more flexibility, higher productivity, less </a:t>
            </a:r>
            <a:r>
              <a:rPr sz="1200" dirty="0">
                <a:latin typeface="Calibri"/>
                <a:cs typeface="Calibri"/>
              </a:rPr>
              <a:t>absenteeism </a:t>
            </a:r>
            <a:r>
              <a:rPr sz="1200" spc="-5" dirty="0">
                <a:latin typeface="Calibri"/>
                <a:cs typeface="Calibri"/>
              </a:rPr>
              <a:t>and a lower employee  turnover</a:t>
            </a:r>
            <a:r>
              <a:rPr sz="1200" spc="-10" dirty="0">
                <a:latin typeface="Calibri"/>
                <a:cs typeface="Calibri"/>
              </a:rPr>
              <a:t> </a:t>
            </a:r>
            <a:r>
              <a:rPr sz="1200" dirty="0">
                <a:latin typeface="Calibri"/>
                <a:cs typeface="Calibri"/>
              </a:rPr>
              <a:t>rate.</a:t>
            </a:r>
          </a:p>
          <a:p>
            <a:pPr marL="12700" marR="6350" indent="-635" algn="just">
              <a:lnSpc>
                <a:spcPct val="101699"/>
              </a:lnSpc>
              <a:spcBef>
                <a:spcPts val="70"/>
              </a:spcBef>
              <a:buFont typeface="Symbol"/>
              <a:buChar char=""/>
              <a:tabLst>
                <a:tab pos="241300" algn="l"/>
              </a:tabLst>
            </a:pPr>
            <a:r>
              <a:rPr sz="1200" spc="-5" dirty="0">
                <a:latin typeface="Calibri"/>
                <a:cs typeface="Calibri"/>
              </a:rPr>
              <a:t>A more modern, high-tech working environment. Innovative organizations tend </a:t>
            </a:r>
            <a:r>
              <a:rPr sz="1200" dirty="0">
                <a:latin typeface="Calibri"/>
                <a:cs typeface="Calibri"/>
              </a:rPr>
              <a:t>to  </a:t>
            </a:r>
            <a:r>
              <a:rPr sz="1200" spc="-5" dirty="0">
                <a:latin typeface="Calibri"/>
                <a:cs typeface="Calibri"/>
              </a:rPr>
              <a:t>modernize </a:t>
            </a:r>
            <a:r>
              <a:rPr sz="1200" dirty="0">
                <a:latin typeface="Calibri"/>
                <a:cs typeface="Calibri"/>
              </a:rPr>
              <a:t>their </a:t>
            </a:r>
            <a:r>
              <a:rPr sz="1200" spc="-5" dirty="0">
                <a:latin typeface="Calibri"/>
                <a:cs typeface="Calibri"/>
              </a:rPr>
              <a:t>employees’ working environment and employ </a:t>
            </a:r>
            <a:r>
              <a:rPr sz="1200" dirty="0">
                <a:latin typeface="Calibri"/>
                <a:cs typeface="Calibri"/>
              </a:rPr>
              <a:t>new </a:t>
            </a:r>
            <a:r>
              <a:rPr sz="1200" spc="-5" dirty="0">
                <a:latin typeface="Calibri"/>
                <a:cs typeface="Calibri"/>
              </a:rPr>
              <a:t>technology to enhance  </a:t>
            </a:r>
            <a:r>
              <a:rPr sz="1200" dirty="0">
                <a:latin typeface="Calibri"/>
                <a:cs typeface="Calibri"/>
              </a:rPr>
              <a:t>the </a:t>
            </a:r>
            <a:r>
              <a:rPr sz="1200" spc="-5" dirty="0">
                <a:latin typeface="Calibri"/>
                <a:cs typeface="Calibri"/>
              </a:rPr>
              <a:t>organisation’s effectiveness and efficiency. </a:t>
            </a:r>
            <a:r>
              <a:rPr sz="1200" dirty="0">
                <a:latin typeface="Calibri"/>
                <a:cs typeface="Calibri"/>
              </a:rPr>
              <a:t>This </a:t>
            </a:r>
            <a:r>
              <a:rPr sz="1200" spc="-5" dirty="0">
                <a:latin typeface="Calibri"/>
                <a:cs typeface="Calibri"/>
              </a:rPr>
              <a:t>has a positive impact on employee’s  morale.</a:t>
            </a:r>
            <a:endParaRPr sz="1200" dirty="0">
              <a:latin typeface="Calibri"/>
              <a:cs typeface="Calibri"/>
            </a:endParaRPr>
          </a:p>
          <a:p>
            <a:pPr marL="12700" marR="6350" algn="just">
              <a:lnSpc>
                <a:spcPct val="102099"/>
              </a:lnSpc>
              <a:spcBef>
                <a:spcPts val="55"/>
              </a:spcBef>
              <a:buFont typeface="Symbol"/>
              <a:buChar char=""/>
              <a:tabLst>
                <a:tab pos="241935" algn="l"/>
              </a:tabLst>
            </a:pPr>
            <a:r>
              <a:rPr sz="1200" spc="-5" dirty="0">
                <a:latin typeface="Calibri"/>
                <a:cs typeface="Calibri"/>
              </a:rPr>
              <a:t>Continuous improvement. When a product or service is innovative, </a:t>
            </a:r>
            <a:r>
              <a:rPr sz="1200" dirty="0">
                <a:latin typeface="Calibri"/>
                <a:cs typeface="Calibri"/>
              </a:rPr>
              <a:t>the </a:t>
            </a:r>
            <a:r>
              <a:rPr sz="1200" spc="-5" dirty="0">
                <a:latin typeface="Calibri"/>
                <a:cs typeface="Calibri"/>
              </a:rPr>
              <a:t>internal processes  and procedures, which support the </a:t>
            </a:r>
            <a:r>
              <a:rPr sz="1200" dirty="0">
                <a:latin typeface="Calibri"/>
                <a:cs typeface="Calibri"/>
              </a:rPr>
              <a:t>delivery </a:t>
            </a:r>
            <a:r>
              <a:rPr sz="1200" spc="-5" dirty="0">
                <a:latin typeface="Calibri"/>
                <a:cs typeface="Calibri"/>
              </a:rPr>
              <a:t>of </a:t>
            </a:r>
            <a:r>
              <a:rPr sz="1200" spc="-10" dirty="0">
                <a:latin typeface="Calibri"/>
                <a:cs typeface="Calibri"/>
              </a:rPr>
              <a:t>the </a:t>
            </a:r>
            <a:r>
              <a:rPr sz="1200" spc="-5" dirty="0">
                <a:latin typeface="Calibri"/>
                <a:cs typeface="Calibri"/>
              </a:rPr>
              <a:t>innovation, tend to </a:t>
            </a:r>
            <a:r>
              <a:rPr sz="1200" dirty="0">
                <a:latin typeface="Calibri"/>
                <a:cs typeface="Calibri"/>
              </a:rPr>
              <a:t>be </a:t>
            </a:r>
            <a:r>
              <a:rPr sz="1200" spc="-5" dirty="0">
                <a:latin typeface="Calibri"/>
                <a:cs typeface="Calibri"/>
              </a:rPr>
              <a:t>both innovative and  increasingly effective.</a:t>
            </a:r>
            <a:endParaRPr sz="1200" dirty="0">
              <a:latin typeface="Calibri"/>
              <a:cs typeface="Calibri"/>
            </a:endParaRPr>
          </a:p>
          <a:p>
            <a:pPr>
              <a:lnSpc>
                <a:spcPct val="100000"/>
              </a:lnSpc>
              <a:buFont typeface="Symbol"/>
              <a:buChar char=""/>
            </a:pPr>
            <a:endParaRPr sz="1200" dirty="0">
              <a:latin typeface="Calibri"/>
              <a:cs typeface="Calibri"/>
            </a:endParaRPr>
          </a:p>
          <a:p>
            <a:pPr marL="12700" marR="6985" indent="-635" algn="just">
              <a:lnSpc>
                <a:spcPct val="101699"/>
              </a:lnSpc>
            </a:pPr>
            <a:r>
              <a:rPr sz="1200" b="1" spc="-5" dirty="0">
                <a:latin typeface="Calibri"/>
                <a:cs typeface="Calibri"/>
              </a:rPr>
              <a:t>Intangible outcomes </a:t>
            </a:r>
            <a:r>
              <a:rPr sz="1200" spc="-5" dirty="0">
                <a:latin typeface="Calibri"/>
                <a:cs typeface="Calibri"/>
              </a:rPr>
              <a:t>tend to </a:t>
            </a:r>
            <a:r>
              <a:rPr sz="1200" dirty="0">
                <a:latin typeface="Calibri"/>
                <a:cs typeface="Calibri"/>
              </a:rPr>
              <a:t>be </a:t>
            </a:r>
            <a:r>
              <a:rPr sz="1200" spc="-5" dirty="0">
                <a:latin typeface="Calibri"/>
                <a:cs typeface="Calibri"/>
              </a:rPr>
              <a:t>psychological in nature, </a:t>
            </a:r>
            <a:r>
              <a:rPr sz="1200" spc="-10" dirty="0">
                <a:latin typeface="Calibri"/>
                <a:cs typeface="Calibri"/>
              </a:rPr>
              <a:t>at </a:t>
            </a:r>
            <a:r>
              <a:rPr sz="1200" spc="-5" dirty="0">
                <a:latin typeface="Calibri"/>
                <a:cs typeface="Calibri"/>
              </a:rPr>
              <a:t>the </a:t>
            </a:r>
            <a:r>
              <a:rPr sz="1200" dirty="0">
                <a:latin typeface="Calibri"/>
                <a:cs typeface="Calibri"/>
              </a:rPr>
              <a:t>level of </a:t>
            </a:r>
            <a:r>
              <a:rPr sz="1200" spc="-5" dirty="0">
                <a:latin typeface="Calibri"/>
                <a:cs typeface="Calibri"/>
              </a:rPr>
              <a:t>beliefs and  attitudes. They often outweigh </a:t>
            </a:r>
            <a:r>
              <a:rPr sz="1200" dirty="0">
                <a:latin typeface="Calibri"/>
                <a:cs typeface="Calibri"/>
              </a:rPr>
              <a:t>the </a:t>
            </a:r>
            <a:r>
              <a:rPr sz="1200" spc="-5" dirty="0">
                <a:latin typeface="Calibri"/>
                <a:cs typeface="Calibri"/>
              </a:rPr>
              <a:t>tangible outcomes and </a:t>
            </a:r>
            <a:r>
              <a:rPr sz="1200" spc="-10" dirty="0">
                <a:latin typeface="Calibri"/>
                <a:cs typeface="Calibri"/>
              </a:rPr>
              <a:t>can </a:t>
            </a:r>
            <a:r>
              <a:rPr sz="1200" spc="-5" dirty="0">
                <a:latin typeface="Calibri"/>
                <a:cs typeface="Calibri"/>
              </a:rPr>
              <a:t>include </a:t>
            </a:r>
            <a:r>
              <a:rPr sz="1200" spc="-10" dirty="0">
                <a:latin typeface="Calibri"/>
                <a:cs typeface="Calibri"/>
              </a:rPr>
              <a:t>the</a:t>
            </a:r>
            <a:r>
              <a:rPr sz="1200" spc="105" dirty="0">
                <a:latin typeface="Calibri"/>
                <a:cs typeface="Calibri"/>
              </a:rPr>
              <a:t> </a:t>
            </a:r>
            <a:r>
              <a:rPr sz="1200" spc="-5" dirty="0">
                <a:latin typeface="Calibri"/>
                <a:cs typeface="Calibri"/>
              </a:rPr>
              <a:t>following:</a:t>
            </a:r>
            <a:endParaRPr sz="1200" dirty="0">
              <a:latin typeface="Calibri"/>
              <a:cs typeface="Calibri"/>
            </a:endParaRPr>
          </a:p>
          <a:p>
            <a:pPr marL="12700" marR="6350" algn="just">
              <a:lnSpc>
                <a:spcPct val="101699"/>
              </a:lnSpc>
              <a:spcBef>
                <a:spcPts val="60"/>
              </a:spcBef>
              <a:buFont typeface="Symbol"/>
              <a:buChar char=""/>
              <a:tabLst>
                <a:tab pos="241935" algn="l"/>
              </a:tabLst>
            </a:pPr>
            <a:r>
              <a:rPr sz="1200" dirty="0">
                <a:latin typeface="Calibri"/>
                <a:cs typeface="Calibri"/>
              </a:rPr>
              <a:t>Senior </a:t>
            </a:r>
            <a:r>
              <a:rPr sz="1200" spc="-5" dirty="0">
                <a:latin typeface="Calibri"/>
                <a:cs typeface="Calibri"/>
              </a:rPr>
              <a:t>Managers tend </a:t>
            </a:r>
            <a:r>
              <a:rPr sz="1200" dirty="0">
                <a:latin typeface="Calibri"/>
                <a:cs typeface="Calibri"/>
              </a:rPr>
              <a:t>to </a:t>
            </a:r>
            <a:r>
              <a:rPr sz="1200" spc="-5" dirty="0">
                <a:latin typeface="Calibri"/>
                <a:cs typeface="Calibri"/>
              </a:rPr>
              <a:t>exhibit a high </a:t>
            </a:r>
            <a:r>
              <a:rPr sz="1200" dirty="0">
                <a:latin typeface="Calibri"/>
                <a:cs typeface="Calibri"/>
              </a:rPr>
              <a:t>level </a:t>
            </a:r>
            <a:r>
              <a:rPr sz="1200" spc="-5" dirty="0">
                <a:latin typeface="Calibri"/>
                <a:cs typeface="Calibri"/>
              </a:rPr>
              <a:t>of confidence in their own judgement. </a:t>
            </a:r>
            <a:r>
              <a:rPr sz="1200" dirty="0">
                <a:latin typeface="Calibri"/>
                <a:cs typeface="Calibri"/>
              </a:rPr>
              <a:t>They  </a:t>
            </a:r>
            <a:r>
              <a:rPr sz="1200" spc="-5" dirty="0">
                <a:latin typeface="Calibri"/>
                <a:cs typeface="Calibri"/>
              </a:rPr>
              <a:t>tend </a:t>
            </a:r>
            <a:r>
              <a:rPr sz="1200" dirty="0">
                <a:latin typeface="Calibri"/>
                <a:cs typeface="Calibri"/>
              </a:rPr>
              <a:t>to be </a:t>
            </a:r>
            <a:r>
              <a:rPr sz="1200" spc="-5" dirty="0">
                <a:latin typeface="Calibri"/>
                <a:cs typeface="Calibri"/>
              </a:rPr>
              <a:t>willing to take risks, </a:t>
            </a:r>
            <a:r>
              <a:rPr sz="1200" dirty="0">
                <a:latin typeface="Calibri"/>
                <a:cs typeface="Calibri"/>
              </a:rPr>
              <a:t>to </a:t>
            </a:r>
            <a:r>
              <a:rPr sz="1200" spc="-5" dirty="0">
                <a:latin typeface="Calibri"/>
                <a:cs typeface="Calibri"/>
              </a:rPr>
              <a:t>speculate and sometimes to think the</a:t>
            </a:r>
            <a:r>
              <a:rPr sz="1200" spc="110" dirty="0">
                <a:latin typeface="Calibri"/>
                <a:cs typeface="Calibri"/>
              </a:rPr>
              <a:t> </a:t>
            </a:r>
            <a:r>
              <a:rPr sz="1200" spc="-5" dirty="0">
                <a:latin typeface="Calibri"/>
                <a:cs typeface="Calibri"/>
              </a:rPr>
              <a:t>unthinkable.</a:t>
            </a:r>
            <a:endParaRPr sz="1200" dirty="0">
              <a:latin typeface="Calibri"/>
              <a:cs typeface="Calibri"/>
            </a:endParaRPr>
          </a:p>
          <a:p>
            <a:pPr marL="12700" marR="5715" algn="just">
              <a:lnSpc>
                <a:spcPct val="102099"/>
              </a:lnSpc>
              <a:spcBef>
                <a:spcPts val="50"/>
              </a:spcBef>
              <a:buFont typeface="Symbol"/>
              <a:buChar char=""/>
              <a:tabLst>
                <a:tab pos="241935" algn="l"/>
              </a:tabLst>
            </a:pPr>
            <a:r>
              <a:rPr sz="1200" spc="-5" dirty="0">
                <a:latin typeface="Calibri"/>
                <a:cs typeface="Calibri"/>
              </a:rPr>
              <a:t>Employees tend </a:t>
            </a:r>
            <a:r>
              <a:rPr sz="1200" dirty="0">
                <a:latin typeface="Calibri"/>
                <a:cs typeface="Calibri"/>
              </a:rPr>
              <a:t>to </a:t>
            </a:r>
            <a:r>
              <a:rPr sz="1200" spc="-5" dirty="0">
                <a:latin typeface="Calibri"/>
                <a:cs typeface="Calibri"/>
              </a:rPr>
              <a:t>develop a profound interest </a:t>
            </a:r>
            <a:r>
              <a:rPr sz="1200" spc="-10" dirty="0">
                <a:latin typeface="Calibri"/>
                <a:cs typeface="Calibri"/>
              </a:rPr>
              <a:t>in </a:t>
            </a:r>
            <a:r>
              <a:rPr sz="1200" spc="-5" dirty="0">
                <a:latin typeface="Calibri"/>
                <a:cs typeface="Calibri"/>
              </a:rPr>
              <a:t>each other’s </a:t>
            </a:r>
            <a:r>
              <a:rPr sz="1200" dirty="0">
                <a:latin typeface="Calibri"/>
                <a:cs typeface="Calibri"/>
              </a:rPr>
              <a:t>ideas </a:t>
            </a:r>
            <a:r>
              <a:rPr sz="1200" spc="-5" dirty="0">
                <a:latin typeface="Calibri"/>
                <a:cs typeface="Calibri"/>
              </a:rPr>
              <a:t>and opinions. This  </a:t>
            </a:r>
            <a:r>
              <a:rPr sz="1200" dirty="0">
                <a:latin typeface="Calibri"/>
                <a:cs typeface="Calibri"/>
              </a:rPr>
              <a:t>results </a:t>
            </a:r>
            <a:r>
              <a:rPr sz="1200" spc="-5" dirty="0">
                <a:latin typeface="Calibri"/>
                <a:cs typeface="Calibri"/>
              </a:rPr>
              <a:t>from adopting </a:t>
            </a:r>
            <a:r>
              <a:rPr sz="1200" spc="-10" dirty="0">
                <a:latin typeface="Calibri"/>
                <a:cs typeface="Calibri"/>
              </a:rPr>
              <a:t>an </a:t>
            </a:r>
            <a:r>
              <a:rPr sz="1200" spc="-5" dirty="0">
                <a:latin typeface="Calibri"/>
                <a:cs typeface="Calibri"/>
              </a:rPr>
              <a:t>innovative attitude (i.e. one that is open, aware and questing </a:t>
            </a:r>
            <a:r>
              <a:rPr sz="1200" dirty="0">
                <a:latin typeface="Calibri"/>
                <a:cs typeface="Calibri"/>
              </a:rPr>
              <a:t>for  new </a:t>
            </a:r>
            <a:r>
              <a:rPr sz="1200" spc="-5" dirty="0">
                <a:latin typeface="Calibri"/>
                <a:cs typeface="Calibri"/>
              </a:rPr>
              <a:t>or </a:t>
            </a:r>
            <a:r>
              <a:rPr sz="1200" dirty="0">
                <a:latin typeface="Calibri"/>
                <a:cs typeface="Calibri"/>
              </a:rPr>
              <a:t>novel </a:t>
            </a:r>
            <a:r>
              <a:rPr sz="1200" spc="-5" dirty="0">
                <a:latin typeface="Calibri"/>
                <a:cs typeface="Calibri"/>
              </a:rPr>
              <a:t>solutions to both threats and</a:t>
            </a:r>
            <a:r>
              <a:rPr sz="1200" spc="5" dirty="0">
                <a:latin typeface="Calibri"/>
                <a:cs typeface="Calibri"/>
              </a:rPr>
              <a:t> </a:t>
            </a:r>
            <a:r>
              <a:rPr sz="1200" spc="-5" dirty="0">
                <a:latin typeface="Calibri"/>
                <a:cs typeface="Calibri"/>
              </a:rPr>
              <a:t>opportunities).</a:t>
            </a:r>
            <a:endParaRPr sz="1200" dirty="0">
              <a:latin typeface="Calibri"/>
              <a:cs typeface="Calibri"/>
            </a:endParaRPr>
          </a:p>
          <a:p>
            <a:pPr marL="241300" indent="-229235" algn="just">
              <a:lnSpc>
                <a:spcPct val="100000"/>
              </a:lnSpc>
              <a:spcBef>
                <a:spcPts val="85"/>
              </a:spcBef>
              <a:buFont typeface="Symbol"/>
              <a:buChar char=""/>
              <a:tabLst>
                <a:tab pos="241935" algn="l"/>
              </a:tabLst>
            </a:pPr>
            <a:r>
              <a:rPr sz="1200" spc="-5" dirty="0">
                <a:latin typeface="Calibri"/>
                <a:cs typeface="Calibri"/>
              </a:rPr>
              <a:t>An increase </a:t>
            </a:r>
            <a:r>
              <a:rPr sz="1200" spc="-10" dirty="0">
                <a:latin typeface="Calibri"/>
                <a:cs typeface="Calibri"/>
              </a:rPr>
              <a:t>in </a:t>
            </a:r>
            <a:r>
              <a:rPr sz="1200" dirty="0">
                <a:latin typeface="Calibri"/>
                <a:cs typeface="Calibri"/>
              </a:rPr>
              <a:t>team </a:t>
            </a:r>
            <a:r>
              <a:rPr sz="1200" spc="-5" dirty="0">
                <a:latin typeface="Calibri"/>
                <a:cs typeface="Calibri"/>
              </a:rPr>
              <a:t>cohesion </a:t>
            </a:r>
            <a:r>
              <a:rPr sz="1200" spc="-10" dirty="0">
                <a:latin typeface="Calibri"/>
                <a:cs typeface="Calibri"/>
              </a:rPr>
              <a:t>at </a:t>
            </a:r>
            <a:r>
              <a:rPr sz="1200" spc="-5" dirty="0">
                <a:latin typeface="Calibri"/>
                <a:cs typeface="Calibri"/>
              </a:rPr>
              <a:t>project and organization</a:t>
            </a:r>
            <a:r>
              <a:rPr sz="1200" spc="75" dirty="0">
                <a:latin typeface="Calibri"/>
                <a:cs typeface="Calibri"/>
              </a:rPr>
              <a:t> </a:t>
            </a:r>
            <a:r>
              <a:rPr sz="1200" dirty="0">
                <a:latin typeface="Calibri"/>
                <a:cs typeface="Calibri"/>
              </a:rPr>
              <a:t>level.</a:t>
            </a:r>
          </a:p>
          <a:p>
            <a:pPr marL="12700" marR="7620" algn="just">
              <a:lnSpc>
                <a:spcPct val="102499"/>
              </a:lnSpc>
              <a:spcBef>
                <a:spcPts val="50"/>
              </a:spcBef>
              <a:buFont typeface="Symbol"/>
              <a:buChar char=""/>
              <a:tabLst>
                <a:tab pos="241935" algn="l"/>
              </a:tabLst>
            </a:pPr>
            <a:r>
              <a:rPr sz="1200" spc="-5" dirty="0">
                <a:latin typeface="Calibri"/>
                <a:cs typeface="Calibri"/>
              </a:rPr>
              <a:t>A change in leadership style. Innovative managers tend </a:t>
            </a:r>
            <a:r>
              <a:rPr sz="1200" dirty="0">
                <a:latin typeface="Calibri"/>
                <a:cs typeface="Calibri"/>
              </a:rPr>
              <a:t>to </a:t>
            </a:r>
            <a:r>
              <a:rPr sz="1200" spc="-5" dirty="0">
                <a:latin typeface="Calibri"/>
                <a:cs typeface="Calibri"/>
              </a:rPr>
              <a:t>exhibit a leadership style that  is founded on mentoring, encouraging and</a:t>
            </a:r>
            <a:r>
              <a:rPr sz="1200" spc="20" dirty="0">
                <a:latin typeface="Calibri"/>
                <a:cs typeface="Calibri"/>
              </a:rPr>
              <a:t> </a:t>
            </a:r>
            <a:r>
              <a:rPr sz="1200" spc="-5" dirty="0">
                <a:latin typeface="Calibri"/>
                <a:cs typeface="Calibri"/>
              </a:rPr>
              <a:t>understanding.</a:t>
            </a:r>
            <a:endParaRPr sz="1200" dirty="0">
              <a:latin typeface="Calibri"/>
              <a:cs typeface="Calibri"/>
            </a:endParaRPr>
          </a:p>
        </p:txBody>
      </p:sp>
      <p:sp>
        <p:nvSpPr>
          <p:cNvPr id="4" name="object 4"/>
          <p:cNvSpPr txBox="1"/>
          <p:nvPr/>
        </p:nvSpPr>
        <p:spPr>
          <a:xfrm>
            <a:off x="816843" y="7201964"/>
            <a:ext cx="5858510" cy="394335"/>
          </a:xfrm>
          <a:prstGeom prst="rect">
            <a:avLst/>
          </a:prstGeom>
        </p:spPr>
        <p:txBody>
          <a:bodyPr vert="horz" wrap="square" lIns="0" tIns="9525" rIns="0" bIns="0" rtlCol="0">
            <a:spAutoFit/>
          </a:bodyPr>
          <a:lstStyle/>
          <a:p>
            <a:pPr marL="12700" marR="5080" indent="654685">
              <a:lnSpc>
                <a:spcPct val="101699"/>
              </a:lnSpc>
              <a:spcBef>
                <a:spcPts val="75"/>
              </a:spcBef>
            </a:pPr>
            <a:r>
              <a:rPr sz="1200" dirty="0">
                <a:latin typeface="Calibri"/>
                <a:cs typeface="Calibri"/>
              </a:rPr>
              <a:t>Think </a:t>
            </a:r>
            <a:r>
              <a:rPr sz="1200" spc="-5" dirty="0">
                <a:latin typeface="Calibri"/>
                <a:cs typeface="Calibri"/>
              </a:rPr>
              <a:t>about a recent innovation in your company. </a:t>
            </a:r>
            <a:r>
              <a:rPr sz="1200" dirty="0">
                <a:latin typeface="Calibri"/>
                <a:cs typeface="Calibri"/>
              </a:rPr>
              <a:t>What </a:t>
            </a:r>
            <a:r>
              <a:rPr sz="1200" spc="-5" dirty="0">
                <a:latin typeface="Calibri"/>
                <a:cs typeface="Calibri"/>
              </a:rPr>
              <a:t>to your knowledge were  </a:t>
            </a:r>
            <a:r>
              <a:rPr sz="1200" dirty="0">
                <a:latin typeface="Calibri"/>
                <a:cs typeface="Calibri"/>
              </a:rPr>
              <a:t>the </a:t>
            </a:r>
            <a:r>
              <a:rPr sz="1200" spc="-5" dirty="0">
                <a:latin typeface="Calibri"/>
                <a:cs typeface="Calibri"/>
              </a:rPr>
              <a:t>intangible</a:t>
            </a:r>
            <a:r>
              <a:rPr sz="1200" spc="-15" dirty="0">
                <a:latin typeface="Calibri"/>
                <a:cs typeface="Calibri"/>
              </a:rPr>
              <a:t> </a:t>
            </a:r>
            <a:r>
              <a:rPr sz="1200" spc="-5" dirty="0">
                <a:latin typeface="Calibri"/>
                <a:cs typeface="Calibri"/>
              </a:rPr>
              <a:t>outcomes?</a:t>
            </a:r>
            <a:endParaRPr sz="1200">
              <a:latin typeface="Calibri"/>
              <a:cs typeface="Calibri"/>
            </a:endParaRPr>
          </a:p>
        </p:txBody>
      </p:sp>
      <p:sp>
        <p:nvSpPr>
          <p:cNvPr id="5" name="object 5"/>
          <p:cNvSpPr txBox="1"/>
          <p:nvPr/>
        </p:nvSpPr>
        <p:spPr>
          <a:xfrm>
            <a:off x="816802" y="8101041"/>
            <a:ext cx="11010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1.4</a:t>
            </a:r>
            <a:r>
              <a:rPr sz="1400" b="1" spc="-55" dirty="0">
                <a:latin typeface="Calibri"/>
                <a:cs typeface="Calibri"/>
              </a:rPr>
              <a:t> </a:t>
            </a:r>
            <a:r>
              <a:rPr sz="1400" b="1" spc="-5" dirty="0">
                <a:latin typeface="Calibri"/>
                <a:cs typeface="Calibri"/>
              </a:rPr>
              <a:t>Definitions</a:t>
            </a:r>
            <a:endParaRPr sz="1400">
              <a:latin typeface="Calibri"/>
              <a:cs typeface="Calibri"/>
            </a:endParaRPr>
          </a:p>
        </p:txBody>
      </p:sp>
      <p:sp>
        <p:nvSpPr>
          <p:cNvPr id="6" name="object 6"/>
          <p:cNvSpPr/>
          <p:nvPr/>
        </p:nvSpPr>
        <p:spPr>
          <a:xfrm>
            <a:off x="913698" y="6844735"/>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13698" y="8527095"/>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150</a:t>
            </a:r>
            <a:endParaRPr sz="1000">
              <a:latin typeface="Calibri"/>
              <a:cs typeface="Calibri"/>
            </a:endParaRPr>
          </a:p>
        </p:txBody>
      </p:sp>
      <p:sp>
        <p:nvSpPr>
          <p:cNvPr id="3" name="object 3"/>
          <p:cNvSpPr txBox="1"/>
          <p:nvPr/>
        </p:nvSpPr>
        <p:spPr>
          <a:xfrm>
            <a:off x="888424" y="570066"/>
            <a:ext cx="5774690" cy="150812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12.3.1 </a:t>
            </a:r>
            <a:r>
              <a:rPr sz="1200" b="1" dirty="0">
                <a:latin typeface="Calibri"/>
                <a:cs typeface="Calibri"/>
              </a:rPr>
              <a:t>The </a:t>
            </a:r>
            <a:r>
              <a:rPr sz="1200" b="1" spc="-5" dirty="0">
                <a:latin typeface="Calibri"/>
                <a:cs typeface="Calibri"/>
              </a:rPr>
              <a:t>sustainable enterprise</a:t>
            </a:r>
            <a:endParaRPr sz="1200">
              <a:latin typeface="Calibri"/>
              <a:cs typeface="Calibri"/>
            </a:endParaRPr>
          </a:p>
          <a:p>
            <a:pPr marL="12700" marR="5080">
              <a:lnSpc>
                <a:spcPct val="101699"/>
              </a:lnSpc>
              <a:spcBef>
                <a:spcPts val="800"/>
              </a:spcBef>
            </a:pPr>
            <a:r>
              <a:rPr sz="1200" spc="-5" dirty="0">
                <a:latin typeface="Calibri"/>
                <a:cs typeface="Calibri"/>
              </a:rPr>
              <a:t>The sustainable enterprise supports sustainable development </a:t>
            </a:r>
            <a:r>
              <a:rPr sz="1200" dirty="0">
                <a:latin typeface="Calibri"/>
                <a:cs typeface="Calibri"/>
              </a:rPr>
              <a:t>by </a:t>
            </a:r>
            <a:r>
              <a:rPr sz="1200" spc="-5" dirty="0">
                <a:latin typeface="Calibri"/>
                <a:cs typeface="Calibri"/>
              </a:rPr>
              <a:t>providing at the same time  economic, social, and environmental benefits. </a:t>
            </a:r>
            <a:r>
              <a:rPr sz="1200" spc="-10" dirty="0">
                <a:latin typeface="Calibri"/>
                <a:cs typeface="Calibri"/>
              </a:rPr>
              <a:t>The </a:t>
            </a:r>
            <a:r>
              <a:rPr sz="1200" spc="-5" dirty="0">
                <a:latin typeface="Calibri"/>
                <a:cs typeface="Calibri"/>
              </a:rPr>
              <a:t>company's responsibility should </a:t>
            </a:r>
            <a:r>
              <a:rPr sz="1200" dirty="0">
                <a:latin typeface="Calibri"/>
                <a:cs typeface="Calibri"/>
              </a:rPr>
              <a:t>be  </a:t>
            </a:r>
            <a:r>
              <a:rPr sz="1200" spc="-5" dirty="0">
                <a:latin typeface="Calibri"/>
                <a:cs typeface="Calibri"/>
              </a:rPr>
              <a:t>focused to both stakeholders and shareholders. "Stakeholders" </a:t>
            </a:r>
            <a:r>
              <a:rPr sz="1200" spc="-10" dirty="0">
                <a:latin typeface="Calibri"/>
                <a:cs typeface="Calibri"/>
              </a:rPr>
              <a:t>are </a:t>
            </a:r>
            <a:r>
              <a:rPr sz="1200" spc="-5" dirty="0">
                <a:latin typeface="Calibri"/>
                <a:cs typeface="Calibri"/>
              </a:rPr>
              <a:t>defined as anyone who is  influenced, either directly or indirectly, </a:t>
            </a:r>
            <a:r>
              <a:rPr sz="1200" dirty="0">
                <a:latin typeface="Calibri"/>
                <a:cs typeface="Calibri"/>
              </a:rPr>
              <a:t>by </a:t>
            </a:r>
            <a:r>
              <a:rPr sz="1200" spc="-5" dirty="0">
                <a:latin typeface="Calibri"/>
                <a:cs typeface="Calibri"/>
              </a:rPr>
              <a:t>the actions </a:t>
            </a:r>
            <a:r>
              <a:rPr sz="1200" spc="-10" dirty="0">
                <a:latin typeface="Calibri"/>
                <a:cs typeface="Calibri"/>
              </a:rPr>
              <a:t>of </a:t>
            </a:r>
            <a:r>
              <a:rPr sz="1200" dirty="0">
                <a:latin typeface="Calibri"/>
                <a:cs typeface="Calibri"/>
              </a:rPr>
              <a:t>the</a:t>
            </a:r>
            <a:r>
              <a:rPr sz="1200" spc="55" dirty="0">
                <a:latin typeface="Calibri"/>
                <a:cs typeface="Calibri"/>
              </a:rPr>
              <a:t> </a:t>
            </a:r>
            <a:r>
              <a:rPr sz="1200" spc="-5" dirty="0">
                <a:latin typeface="Calibri"/>
                <a:cs typeface="Calibri"/>
              </a:rPr>
              <a:t>firm.</a:t>
            </a:r>
            <a:endParaRPr sz="1200">
              <a:latin typeface="Calibri"/>
              <a:cs typeface="Calibri"/>
            </a:endParaRPr>
          </a:p>
        </p:txBody>
      </p:sp>
      <p:sp>
        <p:nvSpPr>
          <p:cNvPr id="4" name="object 4"/>
          <p:cNvSpPr txBox="1"/>
          <p:nvPr/>
        </p:nvSpPr>
        <p:spPr>
          <a:xfrm>
            <a:off x="888424" y="2644056"/>
            <a:ext cx="5771515" cy="2014220"/>
          </a:xfrm>
          <a:prstGeom prst="rect">
            <a:avLst/>
          </a:prstGeom>
        </p:spPr>
        <p:txBody>
          <a:bodyPr vert="horz" wrap="square" lIns="0" tIns="9525" rIns="0" bIns="0" rtlCol="0">
            <a:spAutoFit/>
          </a:bodyPr>
          <a:lstStyle/>
          <a:p>
            <a:pPr marL="12700" marR="45085" indent="641350">
              <a:lnSpc>
                <a:spcPct val="101699"/>
              </a:lnSpc>
              <a:spcBef>
                <a:spcPts val="75"/>
              </a:spcBef>
            </a:pPr>
            <a:r>
              <a:rPr sz="1200" spc="-5" dirty="0">
                <a:latin typeface="Calibri"/>
                <a:cs typeface="Calibri"/>
              </a:rPr>
              <a:t>According </a:t>
            </a:r>
            <a:r>
              <a:rPr sz="1200" dirty="0">
                <a:latin typeface="Calibri"/>
                <a:cs typeface="Calibri"/>
              </a:rPr>
              <a:t>to </a:t>
            </a:r>
            <a:r>
              <a:rPr sz="1200" spc="-5" dirty="0">
                <a:latin typeface="Calibri"/>
                <a:cs typeface="Calibri"/>
              </a:rPr>
              <a:t>this point </a:t>
            </a:r>
            <a:r>
              <a:rPr sz="1200" spc="-10" dirty="0">
                <a:latin typeface="Calibri"/>
                <a:cs typeface="Calibri"/>
              </a:rPr>
              <a:t>of </a:t>
            </a:r>
            <a:r>
              <a:rPr sz="1200" spc="-5" dirty="0">
                <a:latin typeface="Calibri"/>
                <a:cs typeface="Calibri"/>
              </a:rPr>
              <a:t>view, the business entity should </a:t>
            </a:r>
            <a:r>
              <a:rPr sz="1200" dirty="0">
                <a:latin typeface="Calibri"/>
                <a:cs typeface="Calibri"/>
              </a:rPr>
              <a:t>be used </a:t>
            </a:r>
            <a:r>
              <a:rPr sz="1200" spc="-5" dirty="0">
                <a:latin typeface="Calibri"/>
                <a:cs typeface="Calibri"/>
              </a:rPr>
              <a:t>as a </a:t>
            </a:r>
            <a:r>
              <a:rPr sz="1200" spc="-10" dirty="0">
                <a:latin typeface="Calibri"/>
                <a:cs typeface="Calibri"/>
              </a:rPr>
              <a:t>vehicle </a:t>
            </a:r>
            <a:r>
              <a:rPr sz="1200" spc="-5" dirty="0">
                <a:latin typeface="Calibri"/>
                <a:cs typeface="Calibri"/>
              </a:rPr>
              <a:t>for  coordinating stakeholder </a:t>
            </a:r>
            <a:r>
              <a:rPr sz="1200" dirty="0">
                <a:latin typeface="Calibri"/>
                <a:cs typeface="Calibri"/>
              </a:rPr>
              <a:t>interests, </a:t>
            </a:r>
            <a:r>
              <a:rPr sz="1200" spc="-5" dirty="0">
                <a:latin typeface="Calibri"/>
                <a:cs typeface="Calibri"/>
              </a:rPr>
              <a:t>and not only maximizing owner profit. At the end the  organisation should </a:t>
            </a:r>
            <a:r>
              <a:rPr sz="1200" dirty="0">
                <a:latin typeface="Calibri"/>
                <a:cs typeface="Calibri"/>
              </a:rPr>
              <a:t>be </a:t>
            </a:r>
            <a:r>
              <a:rPr sz="1200" spc="-5" dirty="0">
                <a:latin typeface="Calibri"/>
                <a:cs typeface="Calibri"/>
              </a:rPr>
              <a:t>able </a:t>
            </a:r>
            <a:r>
              <a:rPr sz="1200" dirty="0">
                <a:latin typeface="Calibri"/>
                <a:cs typeface="Calibri"/>
              </a:rPr>
              <a:t>to </a:t>
            </a:r>
            <a:r>
              <a:rPr sz="1200" spc="-5" dirty="0">
                <a:latin typeface="Calibri"/>
                <a:cs typeface="Calibri"/>
              </a:rPr>
              <a:t>ensure financial </a:t>
            </a:r>
            <a:r>
              <a:rPr sz="1200" dirty="0">
                <a:latin typeface="Calibri"/>
                <a:cs typeface="Calibri"/>
              </a:rPr>
              <a:t>benefits for </a:t>
            </a:r>
            <a:r>
              <a:rPr sz="1200" spc="-5" dirty="0">
                <a:latin typeface="Calibri"/>
                <a:cs typeface="Calibri"/>
              </a:rPr>
              <a:t>the company, conservation of  natural resources and respect </a:t>
            </a:r>
            <a:r>
              <a:rPr sz="1200" dirty="0">
                <a:latin typeface="Calibri"/>
                <a:cs typeface="Calibri"/>
              </a:rPr>
              <a:t>to </a:t>
            </a:r>
            <a:r>
              <a:rPr sz="1200" spc="-5" dirty="0">
                <a:latin typeface="Calibri"/>
                <a:cs typeface="Calibri"/>
              </a:rPr>
              <a:t>the environment, and social advantages </a:t>
            </a:r>
            <a:r>
              <a:rPr sz="1200" dirty="0">
                <a:latin typeface="Calibri"/>
                <a:cs typeface="Calibri"/>
              </a:rPr>
              <a:t>for </a:t>
            </a:r>
            <a:r>
              <a:rPr sz="1200" spc="-5" dirty="0">
                <a:latin typeface="Calibri"/>
                <a:cs typeface="Calibri"/>
              </a:rPr>
              <a:t>employees and  local</a:t>
            </a:r>
            <a:r>
              <a:rPr sz="1200" dirty="0">
                <a:latin typeface="Calibri"/>
                <a:cs typeface="Calibri"/>
              </a:rPr>
              <a:t> </a:t>
            </a:r>
            <a:r>
              <a:rPr sz="1200" spc="-5" dirty="0">
                <a:latin typeface="Calibri"/>
                <a:cs typeface="Calibri"/>
              </a:rPr>
              <a:t>community.</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spcBef>
                <a:spcPts val="5"/>
              </a:spcBef>
            </a:pPr>
            <a:r>
              <a:rPr sz="1200" b="1" spc="-5" dirty="0">
                <a:latin typeface="Calibri"/>
                <a:cs typeface="Calibri"/>
              </a:rPr>
              <a:t>12.3.2 </a:t>
            </a:r>
            <a:r>
              <a:rPr sz="1200" b="1" dirty="0">
                <a:latin typeface="Calibri"/>
                <a:cs typeface="Calibri"/>
              </a:rPr>
              <a:t>The </a:t>
            </a:r>
            <a:r>
              <a:rPr sz="1200" b="1" spc="-5" dirty="0">
                <a:latin typeface="Calibri"/>
                <a:cs typeface="Calibri"/>
              </a:rPr>
              <a:t>Rio</a:t>
            </a:r>
            <a:r>
              <a:rPr sz="1200" b="1" spc="-10" dirty="0">
                <a:latin typeface="Calibri"/>
                <a:cs typeface="Calibri"/>
              </a:rPr>
              <a:t> </a:t>
            </a:r>
            <a:r>
              <a:rPr sz="1200" b="1" spc="-5" dirty="0">
                <a:latin typeface="Calibri"/>
                <a:cs typeface="Calibri"/>
              </a:rPr>
              <a:t>declaration</a:t>
            </a:r>
            <a:endParaRPr sz="1200">
              <a:latin typeface="Calibri"/>
              <a:cs typeface="Calibri"/>
            </a:endParaRPr>
          </a:p>
          <a:p>
            <a:pPr marL="12700" marR="5080">
              <a:lnSpc>
                <a:spcPct val="101699"/>
              </a:lnSpc>
              <a:spcBef>
                <a:spcPts val="800"/>
              </a:spcBef>
            </a:pPr>
            <a:r>
              <a:rPr sz="1200" spc="-5" dirty="0">
                <a:latin typeface="Calibri"/>
                <a:cs typeface="Calibri"/>
              </a:rPr>
              <a:t>The Rio Declaration </a:t>
            </a:r>
            <a:r>
              <a:rPr sz="1200" spc="-10" dirty="0">
                <a:latin typeface="Calibri"/>
                <a:cs typeface="Calibri"/>
              </a:rPr>
              <a:t>on </a:t>
            </a:r>
            <a:r>
              <a:rPr sz="1200" spc="-5" dirty="0">
                <a:latin typeface="Calibri"/>
                <a:cs typeface="Calibri"/>
              </a:rPr>
              <a:t>Environment and Development (United Nations, 1992), enhanced the  definition of sustainable development with </a:t>
            </a:r>
            <a:r>
              <a:rPr sz="1200" dirty="0">
                <a:latin typeface="Calibri"/>
                <a:cs typeface="Calibri"/>
              </a:rPr>
              <a:t>the </a:t>
            </a:r>
            <a:r>
              <a:rPr sz="1200" spc="-5" dirty="0">
                <a:latin typeface="Calibri"/>
                <a:cs typeface="Calibri"/>
              </a:rPr>
              <a:t>establishment </a:t>
            </a:r>
            <a:r>
              <a:rPr sz="1200" spc="-10" dirty="0">
                <a:latin typeface="Calibri"/>
                <a:cs typeface="Calibri"/>
              </a:rPr>
              <a:t>of </a:t>
            </a:r>
            <a:r>
              <a:rPr sz="1200" dirty="0">
                <a:latin typeface="Calibri"/>
                <a:cs typeface="Calibri"/>
              </a:rPr>
              <a:t>18 </a:t>
            </a:r>
            <a:r>
              <a:rPr sz="1200" spc="-5" dirty="0">
                <a:latin typeface="Calibri"/>
                <a:cs typeface="Calibri"/>
              </a:rPr>
              <a:t>principles of  sustainability.</a:t>
            </a:r>
            <a:endParaRPr sz="1200">
              <a:latin typeface="Calibri"/>
              <a:cs typeface="Calibri"/>
            </a:endParaRPr>
          </a:p>
        </p:txBody>
      </p:sp>
      <p:sp>
        <p:nvSpPr>
          <p:cNvPr id="5" name="object 5"/>
          <p:cNvSpPr txBox="1"/>
          <p:nvPr/>
        </p:nvSpPr>
        <p:spPr>
          <a:xfrm>
            <a:off x="888422" y="5225493"/>
            <a:ext cx="5838825" cy="892810"/>
          </a:xfrm>
          <a:prstGeom prst="rect">
            <a:avLst/>
          </a:prstGeom>
        </p:spPr>
        <p:txBody>
          <a:bodyPr vert="horz" wrap="square" lIns="0" tIns="12700" rIns="0" bIns="0" rtlCol="0">
            <a:spAutoFit/>
          </a:bodyPr>
          <a:lstStyle/>
          <a:p>
            <a:pPr marL="654050">
              <a:lnSpc>
                <a:spcPct val="100000"/>
              </a:lnSpc>
              <a:spcBef>
                <a:spcPts val="100"/>
              </a:spcBef>
            </a:pPr>
            <a:r>
              <a:rPr sz="1200" u="sng" spc="-5" dirty="0">
                <a:solidFill>
                  <a:srgbClr val="0065FF"/>
                </a:solidFill>
                <a:uFill>
                  <a:solidFill>
                    <a:srgbClr val="0065FF"/>
                  </a:solidFill>
                </a:uFill>
                <a:latin typeface="Calibri"/>
                <a:cs typeface="Calibri"/>
              </a:rPr>
              <a:t>The Rio</a:t>
            </a:r>
            <a:r>
              <a:rPr sz="1200" u="sng" spc="-10" dirty="0">
                <a:solidFill>
                  <a:srgbClr val="0065FF"/>
                </a:solidFill>
                <a:uFill>
                  <a:solidFill>
                    <a:srgbClr val="0065FF"/>
                  </a:solidFill>
                </a:uFill>
                <a:latin typeface="Calibri"/>
                <a:cs typeface="Calibri"/>
              </a:rPr>
              <a:t> </a:t>
            </a:r>
            <a:r>
              <a:rPr sz="1200" u="sng" spc="-5" dirty="0">
                <a:solidFill>
                  <a:srgbClr val="0065FF"/>
                </a:solidFill>
                <a:uFill>
                  <a:solidFill>
                    <a:srgbClr val="0065FF"/>
                  </a:solidFill>
                </a:uFill>
                <a:latin typeface="Calibri"/>
                <a:cs typeface="Calibri"/>
              </a:rPr>
              <a:t>Declaration</a:t>
            </a:r>
            <a:endParaRPr sz="1200">
              <a:latin typeface="Calibri"/>
              <a:cs typeface="Calibri"/>
            </a:endParaRPr>
          </a:p>
          <a:p>
            <a:pPr marL="12700" marR="5080">
              <a:lnSpc>
                <a:spcPct val="102099"/>
              </a:lnSpc>
              <a:spcBef>
                <a:spcPts val="975"/>
              </a:spcBef>
            </a:pPr>
            <a:r>
              <a:rPr sz="1200" spc="-5" dirty="0">
                <a:latin typeface="Calibri"/>
                <a:cs typeface="Calibri"/>
              </a:rPr>
              <a:t>As is stated in the </a:t>
            </a:r>
            <a:r>
              <a:rPr sz="1200" spc="-10" dirty="0">
                <a:latin typeface="Calibri"/>
                <a:cs typeface="Calibri"/>
              </a:rPr>
              <a:t>Human </a:t>
            </a:r>
            <a:r>
              <a:rPr sz="1200" spc="-5" dirty="0">
                <a:latin typeface="Calibri"/>
                <a:cs typeface="Calibri"/>
              </a:rPr>
              <a:t>Development approach, and </a:t>
            </a:r>
            <a:r>
              <a:rPr sz="1200" dirty="0">
                <a:latin typeface="Calibri"/>
                <a:cs typeface="Calibri"/>
              </a:rPr>
              <a:t>the </a:t>
            </a:r>
            <a:r>
              <a:rPr sz="1200" spc="-10" dirty="0">
                <a:latin typeface="Calibri"/>
                <a:cs typeface="Calibri"/>
              </a:rPr>
              <a:t>main </a:t>
            </a:r>
            <a:r>
              <a:rPr sz="1200" spc="-5" dirty="0">
                <a:latin typeface="Calibri"/>
                <a:cs typeface="Calibri"/>
              </a:rPr>
              <a:t>international organisations in  </a:t>
            </a:r>
            <a:r>
              <a:rPr sz="1200" dirty="0">
                <a:latin typeface="Calibri"/>
                <a:cs typeface="Calibri"/>
              </a:rPr>
              <a:t>the </a:t>
            </a:r>
            <a:r>
              <a:rPr sz="1200" spc="-5" dirty="0">
                <a:latin typeface="Calibri"/>
                <a:cs typeface="Calibri"/>
              </a:rPr>
              <a:t>field of the development recognize (United Nations, World Bank…), development is more  than economic growth. Regarding </a:t>
            </a:r>
            <a:r>
              <a:rPr sz="1200" dirty="0">
                <a:latin typeface="Calibri"/>
                <a:cs typeface="Calibri"/>
              </a:rPr>
              <a:t>to </a:t>
            </a:r>
            <a:r>
              <a:rPr sz="1200" spc="-5" dirty="0">
                <a:latin typeface="Calibri"/>
                <a:cs typeface="Calibri"/>
              </a:rPr>
              <a:t>this, </a:t>
            </a:r>
            <a:r>
              <a:rPr sz="1200" dirty="0">
                <a:latin typeface="Calibri"/>
                <a:cs typeface="Calibri"/>
              </a:rPr>
              <a:t>to be </a:t>
            </a:r>
            <a:r>
              <a:rPr sz="1200" spc="-5" dirty="0">
                <a:latin typeface="Calibri"/>
                <a:cs typeface="Calibri"/>
              </a:rPr>
              <a:t>sustainable, economic</a:t>
            </a:r>
            <a:r>
              <a:rPr sz="1200" spc="35" dirty="0">
                <a:latin typeface="Calibri"/>
                <a:cs typeface="Calibri"/>
              </a:rPr>
              <a:t> </a:t>
            </a:r>
            <a:r>
              <a:rPr sz="1200" spc="-5" dirty="0">
                <a:latin typeface="Calibri"/>
                <a:cs typeface="Calibri"/>
              </a:rPr>
              <a:t>development:</a:t>
            </a:r>
            <a:endParaRPr sz="1200">
              <a:latin typeface="Calibri"/>
              <a:cs typeface="Calibri"/>
            </a:endParaRPr>
          </a:p>
        </p:txBody>
      </p:sp>
      <p:sp>
        <p:nvSpPr>
          <p:cNvPr id="6" name="object 6"/>
          <p:cNvSpPr txBox="1"/>
          <p:nvPr/>
        </p:nvSpPr>
        <p:spPr>
          <a:xfrm>
            <a:off x="888422" y="9039737"/>
            <a:ext cx="3165475"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a:t>
            </a:r>
            <a:r>
              <a:rPr sz="1200" b="1" i="1" spc="-10" dirty="0">
                <a:latin typeface="Calibri"/>
                <a:cs typeface="Calibri"/>
              </a:rPr>
              <a:t>9: Rio </a:t>
            </a:r>
            <a:r>
              <a:rPr sz="1200" b="1" i="1" spc="-5" dirty="0">
                <a:latin typeface="Calibri"/>
                <a:cs typeface="Calibri"/>
              </a:rPr>
              <a:t>Declaration - Economic</a:t>
            </a:r>
            <a:r>
              <a:rPr sz="1200" b="1" i="1" spc="45" dirty="0">
                <a:latin typeface="Calibri"/>
                <a:cs typeface="Calibri"/>
              </a:rPr>
              <a:t> </a:t>
            </a:r>
            <a:r>
              <a:rPr sz="1200" b="1" i="1" spc="-5" dirty="0">
                <a:latin typeface="Calibri"/>
                <a:cs typeface="Calibri"/>
              </a:rPr>
              <a:t>development</a:t>
            </a:r>
            <a:endParaRPr sz="1200">
              <a:latin typeface="Calibri"/>
              <a:cs typeface="Calibri"/>
            </a:endParaRPr>
          </a:p>
        </p:txBody>
      </p:sp>
      <p:sp>
        <p:nvSpPr>
          <p:cNvPr id="7" name="object 7"/>
          <p:cNvSpPr/>
          <p:nvPr/>
        </p:nvSpPr>
        <p:spPr>
          <a:xfrm>
            <a:off x="986843" y="2288356"/>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86843" y="4868275"/>
            <a:ext cx="438113" cy="4381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10" name="object 10"/>
          <p:cNvSpPr/>
          <p:nvPr/>
        </p:nvSpPr>
        <p:spPr>
          <a:xfrm>
            <a:off x="1141267" y="6691277"/>
            <a:ext cx="5260327" cy="206312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9" y="6705173"/>
            <a:ext cx="5842635" cy="3254375"/>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10: Connection between Innovation </a:t>
            </a:r>
            <a:r>
              <a:rPr sz="1200" b="1" i="1" spc="-10" dirty="0">
                <a:latin typeface="Calibri"/>
                <a:cs typeface="Calibri"/>
              </a:rPr>
              <a:t>and</a:t>
            </a:r>
            <a:r>
              <a:rPr sz="1200" b="1" i="1" spc="20" dirty="0">
                <a:latin typeface="Calibri"/>
                <a:cs typeface="Calibri"/>
              </a:rPr>
              <a:t> </a:t>
            </a:r>
            <a:r>
              <a:rPr sz="1200" b="1" i="1" spc="-5" dirty="0">
                <a:latin typeface="Calibri"/>
                <a:cs typeface="Calibri"/>
              </a:rPr>
              <a:t>Sustainability</a:t>
            </a:r>
            <a:endParaRPr sz="1200">
              <a:latin typeface="Calibri"/>
              <a:cs typeface="Calibri"/>
            </a:endParaRPr>
          </a:p>
          <a:p>
            <a:pPr>
              <a:lnSpc>
                <a:spcPct val="100000"/>
              </a:lnSpc>
              <a:spcBef>
                <a:spcPts val="5"/>
              </a:spcBef>
            </a:pPr>
            <a:endParaRPr sz="1400">
              <a:latin typeface="Calibri"/>
              <a:cs typeface="Calibri"/>
            </a:endParaRPr>
          </a:p>
          <a:p>
            <a:pPr marL="12700">
              <a:lnSpc>
                <a:spcPct val="100000"/>
              </a:lnSpc>
            </a:pPr>
            <a:r>
              <a:rPr sz="1200" b="1" spc="-5" dirty="0">
                <a:latin typeface="Calibri"/>
                <a:cs typeface="Calibri"/>
              </a:rPr>
              <a:t>12.4.1 Goals </a:t>
            </a:r>
            <a:r>
              <a:rPr sz="1200" b="1" spc="-10" dirty="0">
                <a:latin typeface="Calibri"/>
                <a:cs typeface="Calibri"/>
              </a:rPr>
              <a:t>and </a:t>
            </a:r>
            <a:r>
              <a:rPr sz="1200" b="1" spc="-5" dirty="0">
                <a:latin typeface="Calibri"/>
                <a:cs typeface="Calibri"/>
              </a:rPr>
              <a:t>challenges </a:t>
            </a:r>
            <a:r>
              <a:rPr sz="1200" b="1" dirty="0">
                <a:latin typeface="Calibri"/>
                <a:cs typeface="Calibri"/>
              </a:rPr>
              <a:t>for </a:t>
            </a:r>
            <a:r>
              <a:rPr sz="1200" b="1" spc="-5" dirty="0">
                <a:latin typeface="Calibri"/>
                <a:cs typeface="Calibri"/>
              </a:rPr>
              <a:t>sustainable</a:t>
            </a:r>
            <a:r>
              <a:rPr sz="1200" b="1" spc="65" dirty="0">
                <a:latin typeface="Calibri"/>
                <a:cs typeface="Calibri"/>
              </a:rPr>
              <a:t> </a:t>
            </a:r>
            <a:r>
              <a:rPr sz="1200" b="1" spc="-5" dirty="0">
                <a:latin typeface="Calibri"/>
                <a:cs typeface="Calibri"/>
              </a:rPr>
              <a:t>innovation</a:t>
            </a:r>
            <a:endParaRPr sz="1200">
              <a:latin typeface="Calibri"/>
              <a:cs typeface="Calibri"/>
            </a:endParaRPr>
          </a:p>
          <a:p>
            <a:pPr marL="12700">
              <a:lnSpc>
                <a:spcPct val="100000"/>
              </a:lnSpc>
              <a:spcBef>
                <a:spcPts val="335"/>
              </a:spcBef>
            </a:pPr>
            <a:r>
              <a:rPr sz="1200" spc="-5" dirty="0">
                <a:latin typeface="Calibri"/>
                <a:cs typeface="Calibri"/>
              </a:rPr>
              <a:t>The main goals and challenges </a:t>
            </a:r>
            <a:r>
              <a:rPr sz="1200" spc="-10" dirty="0">
                <a:latin typeface="Calibri"/>
                <a:cs typeface="Calibri"/>
              </a:rPr>
              <a:t>of </a:t>
            </a:r>
            <a:r>
              <a:rPr sz="1200" spc="-5" dirty="0">
                <a:latin typeface="Calibri"/>
                <a:cs typeface="Calibri"/>
              </a:rPr>
              <a:t>sustainable innovation are the</a:t>
            </a:r>
            <a:r>
              <a:rPr sz="1200" spc="80" dirty="0">
                <a:latin typeface="Calibri"/>
                <a:cs typeface="Calibri"/>
              </a:rPr>
              <a:t> </a:t>
            </a:r>
            <a:r>
              <a:rPr sz="1200" spc="-5" dirty="0">
                <a:latin typeface="Calibri"/>
                <a:cs typeface="Calibri"/>
              </a:rPr>
              <a:t>following:</a:t>
            </a:r>
            <a:endParaRPr sz="1200">
              <a:latin typeface="Calibri"/>
              <a:cs typeface="Calibri"/>
            </a:endParaRPr>
          </a:p>
          <a:p>
            <a:pPr marL="12700" marR="123189" indent="-635">
              <a:lnSpc>
                <a:spcPct val="101699"/>
              </a:lnSpc>
              <a:spcBef>
                <a:spcPts val="60"/>
              </a:spcBef>
              <a:buFont typeface="Symbol"/>
              <a:buChar char=""/>
              <a:tabLst>
                <a:tab pos="240665" algn="l"/>
                <a:tab pos="241300" algn="l"/>
              </a:tabLst>
            </a:pPr>
            <a:r>
              <a:rPr sz="1200" spc="-5" dirty="0">
                <a:latin typeface="Calibri"/>
                <a:cs typeface="Calibri"/>
              </a:rPr>
              <a:t>To fill market gaps, through the development of technologies, processes, products or  services which take in account the need </a:t>
            </a:r>
            <a:r>
              <a:rPr sz="1200" spc="-10" dirty="0">
                <a:latin typeface="Calibri"/>
                <a:cs typeface="Calibri"/>
              </a:rPr>
              <a:t>of </a:t>
            </a:r>
            <a:r>
              <a:rPr sz="1200" dirty="0">
                <a:latin typeface="Calibri"/>
                <a:cs typeface="Calibri"/>
              </a:rPr>
              <a:t>the </a:t>
            </a:r>
            <a:r>
              <a:rPr sz="1200" spc="-5" dirty="0">
                <a:latin typeface="Calibri"/>
                <a:cs typeface="Calibri"/>
              </a:rPr>
              <a:t>future generations and </a:t>
            </a:r>
            <a:r>
              <a:rPr sz="1200" spc="-10" dirty="0">
                <a:latin typeface="Calibri"/>
                <a:cs typeface="Calibri"/>
              </a:rPr>
              <a:t>which </a:t>
            </a:r>
            <a:r>
              <a:rPr sz="1200" spc="-5" dirty="0">
                <a:latin typeface="Calibri"/>
                <a:cs typeface="Calibri"/>
              </a:rPr>
              <a:t>are oriented </a:t>
            </a:r>
            <a:r>
              <a:rPr sz="1200" dirty="0">
                <a:latin typeface="Calibri"/>
                <a:cs typeface="Calibri"/>
              </a:rPr>
              <a:t>to  </a:t>
            </a:r>
            <a:r>
              <a:rPr sz="1200" spc="-5" dirty="0">
                <a:latin typeface="Calibri"/>
                <a:cs typeface="Calibri"/>
              </a:rPr>
              <a:t>sustainable</a:t>
            </a:r>
            <a:r>
              <a:rPr sz="1200" spc="-10" dirty="0">
                <a:latin typeface="Calibri"/>
                <a:cs typeface="Calibri"/>
              </a:rPr>
              <a:t> </a:t>
            </a:r>
            <a:r>
              <a:rPr sz="1200" spc="-5" dirty="0">
                <a:latin typeface="Calibri"/>
                <a:cs typeface="Calibri"/>
              </a:rPr>
              <a:t>development.</a:t>
            </a:r>
            <a:endParaRPr sz="1200">
              <a:latin typeface="Calibri"/>
              <a:cs typeface="Calibri"/>
            </a:endParaRPr>
          </a:p>
          <a:p>
            <a:pPr marL="12700" marR="153035">
              <a:lnSpc>
                <a:spcPct val="102099"/>
              </a:lnSpc>
              <a:spcBef>
                <a:spcPts val="55"/>
              </a:spcBef>
              <a:buFont typeface="Symbol"/>
              <a:buChar char=""/>
              <a:tabLst>
                <a:tab pos="240665" algn="l"/>
                <a:tab pos="241300" algn="l"/>
              </a:tabLst>
            </a:pPr>
            <a:r>
              <a:rPr sz="1200" spc="-5" dirty="0">
                <a:latin typeface="Calibri"/>
                <a:cs typeface="Calibri"/>
              </a:rPr>
              <a:t>To carry out a transition </a:t>
            </a:r>
            <a:r>
              <a:rPr sz="1200" spc="-10" dirty="0">
                <a:latin typeface="Calibri"/>
                <a:cs typeface="Calibri"/>
              </a:rPr>
              <a:t>in </a:t>
            </a:r>
            <a:r>
              <a:rPr sz="1200" spc="-5" dirty="0">
                <a:latin typeface="Calibri"/>
                <a:cs typeface="Calibri"/>
              </a:rPr>
              <a:t>the technological and managing fields, focused on the  incorporation </a:t>
            </a:r>
            <a:r>
              <a:rPr sz="1200" spc="-10" dirty="0">
                <a:latin typeface="Calibri"/>
                <a:cs typeface="Calibri"/>
              </a:rPr>
              <a:t>of </a:t>
            </a:r>
            <a:r>
              <a:rPr sz="1200" spc="-5" dirty="0">
                <a:latin typeface="Calibri"/>
                <a:cs typeface="Calibri"/>
              </a:rPr>
              <a:t>competitive sustainable approaches to </a:t>
            </a:r>
            <a:r>
              <a:rPr sz="1200" dirty="0">
                <a:latin typeface="Calibri"/>
                <a:cs typeface="Calibri"/>
              </a:rPr>
              <a:t>the </a:t>
            </a:r>
            <a:r>
              <a:rPr sz="1200" spc="-5" dirty="0">
                <a:latin typeface="Calibri"/>
                <a:cs typeface="Calibri"/>
              </a:rPr>
              <a:t>organisation activity, objectives  and</a:t>
            </a:r>
            <a:r>
              <a:rPr sz="1200" spc="5" dirty="0">
                <a:latin typeface="Calibri"/>
                <a:cs typeface="Calibri"/>
              </a:rPr>
              <a:t> </a:t>
            </a:r>
            <a:r>
              <a:rPr sz="1200" spc="-5" dirty="0">
                <a:latin typeface="Calibri"/>
                <a:cs typeface="Calibri"/>
              </a:rPr>
              <a:t>strategy.</a:t>
            </a:r>
            <a:endParaRPr sz="1200">
              <a:latin typeface="Calibri"/>
              <a:cs typeface="Calibri"/>
            </a:endParaRPr>
          </a:p>
          <a:p>
            <a:pPr marL="12700" marR="5080" indent="-635">
              <a:lnSpc>
                <a:spcPct val="101699"/>
              </a:lnSpc>
              <a:spcBef>
                <a:spcPts val="60"/>
              </a:spcBef>
              <a:buFont typeface="Symbol"/>
              <a:buChar char=""/>
              <a:tabLst>
                <a:tab pos="240665" algn="l"/>
                <a:tab pos="241300" algn="l"/>
              </a:tabLst>
            </a:pPr>
            <a:r>
              <a:rPr sz="1200" spc="-5" dirty="0">
                <a:latin typeface="Calibri"/>
                <a:cs typeface="Calibri"/>
              </a:rPr>
              <a:t>To improve resource efficiency and low consumption, as well as </a:t>
            </a:r>
            <a:r>
              <a:rPr sz="1200" dirty="0">
                <a:latin typeface="Calibri"/>
                <a:cs typeface="Calibri"/>
              </a:rPr>
              <a:t>to </a:t>
            </a:r>
            <a:r>
              <a:rPr sz="1200" spc="-5" dirty="0">
                <a:latin typeface="Calibri"/>
                <a:cs typeface="Calibri"/>
              </a:rPr>
              <a:t>extend the </a:t>
            </a:r>
            <a:r>
              <a:rPr sz="1200" spc="-10" dirty="0">
                <a:latin typeface="Calibri"/>
                <a:cs typeface="Calibri"/>
              </a:rPr>
              <a:t>use of </a:t>
            </a:r>
            <a:r>
              <a:rPr sz="1200" spc="-5" dirty="0">
                <a:latin typeface="Calibri"/>
                <a:cs typeface="Calibri"/>
              </a:rPr>
              <a:t>clean  technologies.</a:t>
            </a:r>
            <a:endParaRPr sz="1200">
              <a:latin typeface="Calibri"/>
              <a:cs typeface="Calibri"/>
            </a:endParaRPr>
          </a:p>
          <a:p>
            <a:pPr marL="12700" marR="285750">
              <a:lnSpc>
                <a:spcPct val="102499"/>
              </a:lnSpc>
              <a:spcBef>
                <a:spcPts val="45"/>
              </a:spcBef>
              <a:buFont typeface="Symbol"/>
              <a:buChar char=""/>
              <a:tabLst>
                <a:tab pos="240665" algn="l"/>
                <a:tab pos="241300" algn="l"/>
              </a:tabLst>
            </a:pPr>
            <a:r>
              <a:rPr sz="1200" spc="-5" dirty="0">
                <a:latin typeface="Calibri"/>
                <a:cs typeface="Calibri"/>
              </a:rPr>
              <a:t>To promote a culture of innovation based on sustainability and develop the necessary  skills and competences to adapt the activity </a:t>
            </a:r>
            <a:r>
              <a:rPr sz="1200" spc="-10" dirty="0">
                <a:latin typeface="Calibri"/>
                <a:cs typeface="Calibri"/>
              </a:rPr>
              <a:t>of </a:t>
            </a:r>
            <a:r>
              <a:rPr sz="1200" spc="-5" dirty="0">
                <a:latin typeface="Calibri"/>
                <a:cs typeface="Calibri"/>
              </a:rPr>
              <a:t>the organisation </a:t>
            </a:r>
            <a:r>
              <a:rPr sz="1200" dirty="0">
                <a:latin typeface="Calibri"/>
                <a:cs typeface="Calibri"/>
              </a:rPr>
              <a:t>to </a:t>
            </a:r>
            <a:r>
              <a:rPr sz="1200" spc="-5" dirty="0">
                <a:latin typeface="Calibri"/>
                <a:cs typeface="Calibri"/>
              </a:rPr>
              <a:t>sustainable</a:t>
            </a:r>
            <a:r>
              <a:rPr sz="1200" spc="145" dirty="0">
                <a:latin typeface="Calibri"/>
                <a:cs typeface="Calibri"/>
              </a:rPr>
              <a:t> </a:t>
            </a:r>
            <a:r>
              <a:rPr sz="1200" spc="-5" dirty="0">
                <a:latin typeface="Calibri"/>
                <a:cs typeface="Calibri"/>
              </a:rPr>
              <a:t>criteria.</a:t>
            </a:r>
            <a:endParaRPr sz="1200">
              <a:latin typeface="Calibri"/>
              <a:cs typeface="Calibri"/>
            </a:endParaRPr>
          </a:p>
          <a:p>
            <a:pPr>
              <a:lnSpc>
                <a:spcPct val="100000"/>
              </a:lnSpc>
            </a:pPr>
            <a:endParaRPr sz="1200">
              <a:latin typeface="Calibri"/>
              <a:cs typeface="Calibri"/>
            </a:endParaRPr>
          </a:p>
          <a:p>
            <a:pPr>
              <a:lnSpc>
                <a:spcPct val="100000"/>
              </a:lnSpc>
              <a:spcBef>
                <a:spcPts val="20"/>
              </a:spcBef>
            </a:pPr>
            <a:endParaRPr sz="1200">
              <a:latin typeface="Calibri"/>
              <a:cs typeface="Calibri"/>
            </a:endParaRPr>
          </a:p>
          <a:p>
            <a:pPr marR="119380" algn="r">
              <a:lnSpc>
                <a:spcPct val="100000"/>
              </a:lnSpc>
            </a:pPr>
            <a:r>
              <a:rPr sz="1000" b="1" spc="-5" dirty="0">
                <a:latin typeface="Calibri"/>
                <a:cs typeface="Calibri"/>
              </a:rPr>
              <a:t>151</a:t>
            </a:r>
            <a:endParaRPr sz="1000">
              <a:latin typeface="Calibri"/>
              <a:cs typeface="Calibri"/>
            </a:endParaRPr>
          </a:p>
        </p:txBody>
      </p:sp>
      <p:sp>
        <p:nvSpPr>
          <p:cNvPr id="3" name="object 3"/>
          <p:cNvSpPr txBox="1"/>
          <p:nvPr/>
        </p:nvSpPr>
        <p:spPr>
          <a:xfrm>
            <a:off x="816799" y="570066"/>
            <a:ext cx="5837555" cy="383857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50"/>
              </a:spcBef>
            </a:pPr>
            <a:endParaRPr sz="900" dirty="0">
              <a:latin typeface="Calibri"/>
              <a:cs typeface="Calibri"/>
            </a:endParaRPr>
          </a:p>
          <a:p>
            <a:pPr marL="12700">
              <a:lnSpc>
                <a:spcPct val="100000"/>
              </a:lnSpc>
            </a:pPr>
            <a:r>
              <a:rPr sz="1400" b="1" spc="-5" dirty="0">
                <a:latin typeface="Calibri"/>
                <a:cs typeface="Calibri"/>
              </a:rPr>
              <a:t>12.4 Innovation and sustainability</a:t>
            </a:r>
            <a:endParaRPr sz="1400" dirty="0">
              <a:latin typeface="Calibri"/>
              <a:cs typeface="Calibri"/>
            </a:endParaRPr>
          </a:p>
          <a:p>
            <a:pPr marL="12700" marR="191770">
              <a:lnSpc>
                <a:spcPct val="101699"/>
              </a:lnSpc>
              <a:spcBef>
                <a:spcPts val="815"/>
              </a:spcBef>
            </a:pPr>
            <a:r>
              <a:rPr sz="1200" dirty="0">
                <a:latin typeface="Calibri"/>
                <a:cs typeface="Calibri"/>
              </a:rPr>
              <a:t>There </a:t>
            </a:r>
            <a:r>
              <a:rPr sz="1200" spc="-5" dirty="0">
                <a:latin typeface="Calibri"/>
                <a:cs typeface="Calibri"/>
              </a:rPr>
              <a:t>is a strong connection between </a:t>
            </a:r>
            <a:r>
              <a:rPr sz="1200" dirty="0">
                <a:latin typeface="Calibri"/>
                <a:cs typeface="Calibri"/>
              </a:rPr>
              <a:t>the </a:t>
            </a:r>
            <a:r>
              <a:rPr sz="1200" spc="-5" dirty="0">
                <a:latin typeface="Calibri"/>
                <a:cs typeface="Calibri"/>
              </a:rPr>
              <a:t>sustainability of the companies and the  sustainability of the system where they develop their activity. A more sustainable model of  development depends </a:t>
            </a:r>
            <a:r>
              <a:rPr sz="1200" spc="-10" dirty="0">
                <a:latin typeface="Calibri"/>
                <a:cs typeface="Calibri"/>
              </a:rPr>
              <a:t>on </a:t>
            </a:r>
            <a:r>
              <a:rPr sz="1200" spc="-5" dirty="0">
                <a:latin typeface="Calibri"/>
                <a:cs typeface="Calibri"/>
              </a:rPr>
              <a:t>the contributions and doings of the enterprises. Moreover, </a:t>
            </a:r>
            <a:r>
              <a:rPr sz="1200" dirty="0">
                <a:latin typeface="Calibri"/>
                <a:cs typeface="Calibri"/>
              </a:rPr>
              <a:t>the  </a:t>
            </a:r>
            <a:r>
              <a:rPr sz="1200" spc="-5" dirty="0">
                <a:latin typeface="Calibri"/>
                <a:cs typeface="Calibri"/>
              </a:rPr>
              <a:t>viability </a:t>
            </a:r>
            <a:r>
              <a:rPr sz="1200" spc="-10" dirty="0">
                <a:latin typeface="Calibri"/>
                <a:cs typeface="Calibri"/>
              </a:rPr>
              <a:t>of </a:t>
            </a:r>
            <a:r>
              <a:rPr sz="1200" spc="-5" dirty="0">
                <a:latin typeface="Calibri"/>
                <a:cs typeface="Calibri"/>
              </a:rPr>
              <a:t>the companies in </a:t>
            </a:r>
            <a:r>
              <a:rPr sz="1200" dirty="0">
                <a:latin typeface="Calibri"/>
                <a:cs typeface="Calibri"/>
              </a:rPr>
              <a:t>the </a:t>
            </a:r>
            <a:r>
              <a:rPr sz="1200" spc="-5" dirty="0">
                <a:latin typeface="Calibri"/>
                <a:cs typeface="Calibri"/>
              </a:rPr>
              <a:t>long term is significantly related </a:t>
            </a:r>
            <a:r>
              <a:rPr sz="1200" dirty="0">
                <a:latin typeface="Calibri"/>
                <a:cs typeface="Calibri"/>
              </a:rPr>
              <a:t>to </a:t>
            </a:r>
            <a:r>
              <a:rPr sz="1200" spc="-5" dirty="0">
                <a:latin typeface="Calibri"/>
                <a:cs typeface="Calibri"/>
              </a:rPr>
              <a:t>the incorporation </a:t>
            </a:r>
            <a:r>
              <a:rPr sz="1200" spc="-10" dirty="0">
                <a:latin typeface="Calibri"/>
                <a:cs typeface="Calibri"/>
              </a:rPr>
              <a:t>of  </a:t>
            </a:r>
            <a:r>
              <a:rPr sz="1200" spc="-5" dirty="0">
                <a:latin typeface="Calibri"/>
                <a:cs typeface="Calibri"/>
              </a:rPr>
              <a:t>sustainability criteria to their management, strategy and business</a:t>
            </a:r>
            <a:r>
              <a:rPr sz="1200" spc="55" dirty="0">
                <a:latin typeface="Calibri"/>
                <a:cs typeface="Calibri"/>
              </a:rPr>
              <a:t> </a:t>
            </a:r>
            <a:r>
              <a:rPr sz="1200" spc="-5" dirty="0">
                <a:latin typeface="Calibri"/>
                <a:cs typeface="Calibri"/>
              </a:rPr>
              <a:t>model.</a:t>
            </a:r>
            <a:endParaRPr sz="1200" dirty="0">
              <a:latin typeface="Calibri"/>
              <a:cs typeface="Calibri"/>
            </a:endParaRPr>
          </a:p>
          <a:p>
            <a:pPr marL="12700" marR="179705">
              <a:lnSpc>
                <a:spcPct val="101699"/>
              </a:lnSpc>
              <a:spcBef>
                <a:spcPts val="1005"/>
              </a:spcBef>
            </a:pPr>
            <a:r>
              <a:rPr sz="1200" spc="-5" dirty="0">
                <a:latin typeface="Calibri"/>
                <a:cs typeface="Calibri"/>
              </a:rPr>
              <a:t>Besides this, </a:t>
            </a:r>
            <a:r>
              <a:rPr sz="1200" dirty="0">
                <a:latin typeface="Calibri"/>
                <a:cs typeface="Calibri"/>
              </a:rPr>
              <a:t>the </a:t>
            </a:r>
            <a:r>
              <a:rPr sz="1200" spc="-5" dirty="0">
                <a:latin typeface="Calibri"/>
                <a:cs typeface="Calibri"/>
              </a:rPr>
              <a:t>future </a:t>
            </a:r>
            <a:r>
              <a:rPr sz="1200" spc="-10" dirty="0">
                <a:latin typeface="Calibri"/>
                <a:cs typeface="Calibri"/>
              </a:rPr>
              <a:t>of </a:t>
            </a:r>
            <a:r>
              <a:rPr sz="1200" spc="-5" dirty="0">
                <a:latin typeface="Calibri"/>
                <a:cs typeface="Calibri"/>
              </a:rPr>
              <a:t>the companies is also strongly linked with </a:t>
            </a:r>
            <a:r>
              <a:rPr sz="1200" dirty="0">
                <a:latin typeface="Calibri"/>
                <a:cs typeface="Calibri"/>
              </a:rPr>
              <a:t>their </a:t>
            </a:r>
            <a:r>
              <a:rPr sz="1200" spc="-5" dirty="0">
                <a:latin typeface="Calibri"/>
                <a:cs typeface="Calibri"/>
              </a:rPr>
              <a:t>ability and  capability </a:t>
            </a:r>
            <a:r>
              <a:rPr sz="1200" dirty="0">
                <a:latin typeface="Calibri"/>
                <a:cs typeface="Calibri"/>
              </a:rPr>
              <a:t>to </a:t>
            </a:r>
            <a:r>
              <a:rPr sz="1200" spc="-5" dirty="0">
                <a:latin typeface="Calibri"/>
                <a:cs typeface="Calibri"/>
              </a:rPr>
              <a:t>innovate. Innovation represents an effective way </a:t>
            </a:r>
            <a:r>
              <a:rPr sz="1200" dirty="0">
                <a:latin typeface="Calibri"/>
                <a:cs typeface="Calibri"/>
              </a:rPr>
              <a:t>to </a:t>
            </a:r>
            <a:r>
              <a:rPr sz="1200" spc="-5" dirty="0">
                <a:latin typeface="Calibri"/>
                <a:cs typeface="Calibri"/>
              </a:rPr>
              <a:t>achieve strategic goals</a:t>
            </a:r>
            <a:r>
              <a:rPr sz="1200" spc="165" dirty="0">
                <a:latin typeface="Calibri"/>
                <a:cs typeface="Calibri"/>
              </a:rPr>
              <a:t> </a:t>
            </a:r>
            <a:r>
              <a:rPr sz="1200" spc="-5" dirty="0">
                <a:latin typeface="Calibri"/>
                <a:cs typeface="Calibri"/>
              </a:rPr>
              <a:t>(as</a:t>
            </a:r>
            <a:endParaRPr sz="1200" dirty="0">
              <a:latin typeface="Calibri"/>
              <a:cs typeface="Calibri"/>
            </a:endParaRPr>
          </a:p>
          <a:p>
            <a:pPr marL="12700">
              <a:lnSpc>
                <a:spcPct val="100000"/>
              </a:lnSpc>
              <a:spcBef>
                <a:spcPts val="25"/>
              </a:spcBef>
            </a:pPr>
            <a:r>
              <a:rPr sz="1200" spc="-5" dirty="0">
                <a:latin typeface="Calibri"/>
                <a:cs typeface="Calibri"/>
              </a:rPr>
              <a:t>i.e. </a:t>
            </a:r>
            <a:r>
              <a:rPr sz="1200" dirty="0">
                <a:latin typeface="Calibri"/>
                <a:cs typeface="Calibri"/>
              </a:rPr>
              <a:t>to </a:t>
            </a:r>
            <a:r>
              <a:rPr sz="1200" spc="-5" dirty="0">
                <a:latin typeface="Calibri"/>
                <a:cs typeface="Calibri"/>
              </a:rPr>
              <a:t>develop competitive</a:t>
            </a:r>
            <a:r>
              <a:rPr sz="1200" spc="20" dirty="0">
                <a:latin typeface="Calibri"/>
                <a:cs typeface="Calibri"/>
              </a:rPr>
              <a:t> </a:t>
            </a:r>
            <a:r>
              <a:rPr sz="1200" spc="-5" dirty="0">
                <a:latin typeface="Calibri"/>
                <a:cs typeface="Calibri"/>
              </a:rPr>
              <a:t>vantages).</a:t>
            </a:r>
            <a:endParaRPr sz="1200" dirty="0">
              <a:latin typeface="Calibri"/>
              <a:cs typeface="Calibri"/>
            </a:endParaRPr>
          </a:p>
          <a:p>
            <a:pPr marL="12700" marR="182880">
              <a:lnSpc>
                <a:spcPct val="101699"/>
              </a:lnSpc>
              <a:spcBef>
                <a:spcPts val="994"/>
              </a:spcBef>
            </a:pPr>
            <a:r>
              <a:rPr sz="1200" spc="-5" dirty="0">
                <a:latin typeface="Calibri"/>
                <a:cs typeface="Calibri"/>
              </a:rPr>
              <a:t>Both innovation and sustainability suppose a </a:t>
            </a:r>
            <a:r>
              <a:rPr sz="1200" dirty="0">
                <a:latin typeface="Calibri"/>
                <a:cs typeface="Calibri"/>
              </a:rPr>
              <a:t>new </a:t>
            </a:r>
            <a:r>
              <a:rPr sz="1200" spc="-5" dirty="0">
                <a:latin typeface="Calibri"/>
                <a:cs typeface="Calibri"/>
              </a:rPr>
              <a:t>way </a:t>
            </a:r>
            <a:r>
              <a:rPr sz="1200" dirty="0">
                <a:latin typeface="Calibri"/>
                <a:cs typeface="Calibri"/>
              </a:rPr>
              <a:t>to </a:t>
            </a:r>
            <a:r>
              <a:rPr sz="1200" spc="-5" dirty="0">
                <a:latin typeface="Calibri"/>
                <a:cs typeface="Calibri"/>
              </a:rPr>
              <a:t>manage and carry out the activity  and the philosophy of companies. Innovation demands more competences than those  oriented </a:t>
            </a:r>
            <a:r>
              <a:rPr sz="1200" dirty="0">
                <a:latin typeface="Calibri"/>
                <a:cs typeface="Calibri"/>
              </a:rPr>
              <a:t>to </a:t>
            </a:r>
            <a:r>
              <a:rPr sz="1200" spc="-5" dirty="0">
                <a:latin typeface="Calibri"/>
                <a:cs typeface="Calibri"/>
              </a:rPr>
              <a:t>improve products and processes. Innovation involves creativity and initiative,  experimentation, knowledge dissemination, collaboration among co-workers,</a:t>
            </a:r>
            <a:r>
              <a:rPr sz="1200" spc="70" dirty="0">
                <a:latin typeface="Calibri"/>
                <a:cs typeface="Calibri"/>
              </a:rPr>
              <a:t> </a:t>
            </a:r>
            <a:r>
              <a:rPr sz="1200" spc="-5" dirty="0">
                <a:latin typeface="Calibri"/>
                <a:cs typeface="Calibri"/>
              </a:rPr>
              <a:t>etc.</a:t>
            </a:r>
            <a:endParaRPr sz="1200" dirty="0">
              <a:latin typeface="Calibri"/>
              <a:cs typeface="Calibri"/>
            </a:endParaRPr>
          </a:p>
          <a:p>
            <a:pPr marL="12700" marR="44450">
              <a:lnSpc>
                <a:spcPct val="101699"/>
              </a:lnSpc>
            </a:pPr>
            <a:r>
              <a:rPr sz="1200" spc="-5" dirty="0">
                <a:latin typeface="Calibri"/>
                <a:cs typeface="Calibri"/>
              </a:rPr>
              <a:t>Sustainability involves </a:t>
            </a:r>
            <a:r>
              <a:rPr sz="1200" spc="-10" dirty="0">
                <a:latin typeface="Calibri"/>
                <a:cs typeface="Calibri"/>
              </a:rPr>
              <a:t>the </a:t>
            </a:r>
            <a:r>
              <a:rPr sz="1200" spc="-5" dirty="0">
                <a:latin typeface="Calibri"/>
                <a:cs typeface="Calibri"/>
              </a:rPr>
              <a:t>development </a:t>
            </a:r>
            <a:r>
              <a:rPr sz="1200" spc="-10" dirty="0">
                <a:latin typeface="Calibri"/>
                <a:cs typeface="Calibri"/>
              </a:rPr>
              <a:t>of </a:t>
            </a:r>
            <a:r>
              <a:rPr sz="1200" spc="-5" dirty="0">
                <a:latin typeface="Calibri"/>
                <a:cs typeface="Calibri"/>
              </a:rPr>
              <a:t>strategies and business models able </a:t>
            </a:r>
            <a:r>
              <a:rPr sz="1200" dirty="0">
                <a:latin typeface="Calibri"/>
                <a:cs typeface="Calibri"/>
              </a:rPr>
              <a:t>to </a:t>
            </a:r>
            <a:r>
              <a:rPr sz="1200" spc="-5" dirty="0">
                <a:latin typeface="Calibri"/>
                <a:cs typeface="Calibri"/>
              </a:rPr>
              <a:t>obtain  </a:t>
            </a:r>
            <a:r>
              <a:rPr sz="1200" dirty="0">
                <a:latin typeface="Calibri"/>
                <a:cs typeface="Calibri"/>
              </a:rPr>
              <a:t>results </a:t>
            </a:r>
            <a:r>
              <a:rPr sz="1200" spc="-5" dirty="0">
                <a:latin typeface="Calibri"/>
                <a:cs typeface="Calibri"/>
              </a:rPr>
              <a:t>on the economic, environmental and social fields. Sustainability is not </a:t>
            </a:r>
            <a:r>
              <a:rPr sz="1200" spc="-10" dirty="0">
                <a:latin typeface="Calibri"/>
                <a:cs typeface="Calibri"/>
              </a:rPr>
              <a:t>an </a:t>
            </a:r>
            <a:r>
              <a:rPr sz="1200" spc="-5" dirty="0">
                <a:latin typeface="Calibri"/>
                <a:cs typeface="Calibri"/>
              </a:rPr>
              <a:t>obligation or  legal requirement, but a challenge that offers several opportunities </a:t>
            </a:r>
            <a:r>
              <a:rPr sz="1200" dirty="0">
                <a:latin typeface="Calibri"/>
                <a:cs typeface="Calibri"/>
              </a:rPr>
              <a:t>to the</a:t>
            </a:r>
            <a:r>
              <a:rPr sz="1200" spc="75" dirty="0">
                <a:latin typeface="Calibri"/>
                <a:cs typeface="Calibri"/>
              </a:rPr>
              <a:t> </a:t>
            </a:r>
            <a:r>
              <a:rPr sz="1200" spc="-5" dirty="0">
                <a:latin typeface="Calibri"/>
                <a:cs typeface="Calibri"/>
              </a:rPr>
              <a:t>organisations.</a:t>
            </a:r>
            <a:endParaRPr sz="1200" dirty="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5" name="object 5"/>
          <p:cNvSpPr/>
          <p:nvPr/>
        </p:nvSpPr>
        <p:spPr>
          <a:xfrm>
            <a:off x="1137145" y="4713823"/>
            <a:ext cx="5163209" cy="178935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152</a:t>
            </a:r>
            <a:endParaRPr sz="1000">
              <a:latin typeface="Calibri"/>
              <a:cs typeface="Calibri"/>
            </a:endParaRPr>
          </a:p>
        </p:txBody>
      </p:sp>
      <p:sp>
        <p:nvSpPr>
          <p:cNvPr id="3" name="object 3"/>
          <p:cNvSpPr txBox="1"/>
          <p:nvPr/>
        </p:nvSpPr>
        <p:spPr>
          <a:xfrm>
            <a:off x="888421" y="570066"/>
            <a:ext cx="5820410" cy="403669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50" dirty="0">
              <a:latin typeface="Calibri"/>
              <a:cs typeface="Calibri"/>
            </a:endParaRPr>
          </a:p>
          <a:p>
            <a:pPr marL="12700" marR="5080">
              <a:lnSpc>
                <a:spcPct val="101699"/>
              </a:lnSpc>
              <a:buFont typeface="Symbol"/>
              <a:buChar char=""/>
              <a:tabLst>
                <a:tab pos="240665" algn="l"/>
                <a:tab pos="241300" algn="l"/>
              </a:tabLst>
            </a:pPr>
            <a:r>
              <a:rPr sz="1200" spc="-5" dirty="0">
                <a:latin typeface="Calibri"/>
                <a:cs typeface="Calibri"/>
              </a:rPr>
              <a:t>Give solutions </a:t>
            </a:r>
            <a:r>
              <a:rPr sz="1200" dirty="0">
                <a:latin typeface="Calibri"/>
                <a:cs typeface="Calibri"/>
              </a:rPr>
              <a:t>to </a:t>
            </a:r>
            <a:r>
              <a:rPr sz="1200" spc="-5" dirty="0">
                <a:latin typeface="Calibri"/>
                <a:cs typeface="Calibri"/>
              </a:rPr>
              <a:t>global challenges such as renewable energy sources, health and an aging  population or how to increase the participation </a:t>
            </a:r>
            <a:r>
              <a:rPr sz="1200" spc="-10" dirty="0">
                <a:latin typeface="Calibri"/>
                <a:cs typeface="Calibri"/>
              </a:rPr>
              <a:t>of </a:t>
            </a:r>
            <a:r>
              <a:rPr sz="1200" spc="-5" dirty="0">
                <a:latin typeface="Calibri"/>
                <a:cs typeface="Calibri"/>
              </a:rPr>
              <a:t>youth in the labour market and</a:t>
            </a:r>
            <a:r>
              <a:rPr sz="1200" spc="160" dirty="0">
                <a:latin typeface="Calibri"/>
                <a:cs typeface="Calibri"/>
              </a:rPr>
              <a:t> </a:t>
            </a:r>
            <a:r>
              <a:rPr sz="1200" spc="-5" dirty="0">
                <a:latin typeface="Calibri"/>
                <a:cs typeface="Calibri"/>
              </a:rPr>
              <a:t>society.</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To promote </a:t>
            </a:r>
            <a:r>
              <a:rPr sz="1200" dirty="0">
                <a:latin typeface="Calibri"/>
                <a:cs typeface="Calibri"/>
              </a:rPr>
              <a:t>the </a:t>
            </a:r>
            <a:r>
              <a:rPr sz="1200" spc="-5" dirty="0">
                <a:latin typeface="Calibri"/>
                <a:cs typeface="Calibri"/>
              </a:rPr>
              <a:t>digital society in the development </a:t>
            </a:r>
            <a:r>
              <a:rPr sz="1200" dirty="0">
                <a:latin typeface="Calibri"/>
                <a:cs typeface="Calibri"/>
              </a:rPr>
              <a:t>of </a:t>
            </a:r>
            <a:r>
              <a:rPr sz="1200" spc="-5" dirty="0">
                <a:latin typeface="Calibri"/>
                <a:cs typeface="Calibri"/>
              </a:rPr>
              <a:t>enterprises and</a:t>
            </a:r>
            <a:r>
              <a:rPr sz="1200" spc="60" dirty="0">
                <a:latin typeface="Calibri"/>
                <a:cs typeface="Calibri"/>
              </a:rPr>
              <a:t> </a:t>
            </a:r>
            <a:r>
              <a:rPr sz="1200" spc="-5" dirty="0">
                <a:latin typeface="Calibri"/>
                <a:cs typeface="Calibri"/>
              </a:rPr>
              <a:t>citizens.</a:t>
            </a:r>
            <a:endParaRPr sz="1200" dirty="0">
              <a:latin typeface="Calibri"/>
              <a:cs typeface="Calibri"/>
            </a:endParaRPr>
          </a:p>
          <a:p>
            <a:pPr marL="12700">
              <a:lnSpc>
                <a:spcPct val="100000"/>
              </a:lnSpc>
              <a:spcBef>
                <a:spcPts val="1235"/>
              </a:spcBef>
            </a:pPr>
            <a:r>
              <a:rPr sz="1200" b="1" spc="-5" dirty="0">
                <a:latin typeface="Calibri"/>
                <a:cs typeface="Calibri"/>
              </a:rPr>
              <a:t>12.4.2 Sustainable</a:t>
            </a:r>
            <a:r>
              <a:rPr sz="1200" b="1" spc="10" dirty="0">
                <a:latin typeface="Calibri"/>
                <a:cs typeface="Calibri"/>
              </a:rPr>
              <a:t> </a:t>
            </a:r>
            <a:r>
              <a:rPr sz="1200" b="1" spc="-5" dirty="0">
                <a:latin typeface="Calibri"/>
                <a:cs typeface="Calibri"/>
              </a:rPr>
              <a:t>value</a:t>
            </a:r>
            <a:endParaRPr sz="1200" dirty="0">
              <a:latin typeface="Calibri"/>
              <a:cs typeface="Calibri"/>
            </a:endParaRPr>
          </a:p>
          <a:p>
            <a:pPr marL="12700" marR="60325">
              <a:lnSpc>
                <a:spcPct val="101800"/>
              </a:lnSpc>
              <a:spcBef>
                <a:spcPts val="790"/>
              </a:spcBef>
            </a:pPr>
            <a:r>
              <a:rPr sz="1200" spc="-5" dirty="0">
                <a:latin typeface="Calibri"/>
                <a:cs typeface="Calibri"/>
              </a:rPr>
              <a:t>Sustainability adds a new framework to guide innovation efforts in order </a:t>
            </a:r>
            <a:r>
              <a:rPr sz="1200" dirty="0">
                <a:latin typeface="Calibri"/>
                <a:cs typeface="Calibri"/>
              </a:rPr>
              <a:t>to </a:t>
            </a:r>
            <a:r>
              <a:rPr sz="1200" spc="-5" dirty="0">
                <a:latin typeface="Calibri"/>
                <a:cs typeface="Calibri"/>
              </a:rPr>
              <a:t>create  "sustainable value". Organisations needs to combine the present and the future as well as  internal and external aspects related to the company. In </a:t>
            </a:r>
            <a:r>
              <a:rPr sz="1200" dirty="0">
                <a:latin typeface="Calibri"/>
                <a:cs typeface="Calibri"/>
              </a:rPr>
              <a:t>this </a:t>
            </a:r>
            <a:r>
              <a:rPr sz="1200" spc="-5" dirty="0">
                <a:latin typeface="Calibri"/>
                <a:cs typeface="Calibri"/>
              </a:rPr>
              <a:t>sense, companies must manage  </a:t>
            </a:r>
            <a:r>
              <a:rPr sz="1200" dirty="0">
                <a:latin typeface="Calibri"/>
                <a:cs typeface="Calibri"/>
              </a:rPr>
              <a:t>the </a:t>
            </a:r>
            <a:r>
              <a:rPr sz="1200" spc="-5" dirty="0">
                <a:latin typeface="Calibri"/>
                <a:cs typeface="Calibri"/>
              </a:rPr>
              <a:t>current business </a:t>
            </a:r>
            <a:r>
              <a:rPr sz="1200" dirty="0">
                <a:latin typeface="Calibri"/>
                <a:cs typeface="Calibri"/>
              </a:rPr>
              <a:t>for </a:t>
            </a:r>
            <a:r>
              <a:rPr sz="1200" spc="-5" dirty="0">
                <a:latin typeface="Calibri"/>
                <a:cs typeface="Calibri"/>
              </a:rPr>
              <a:t>short term results and, </a:t>
            </a:r>
            <a:r>
              <a:rPr sz="1200" spc="-10" dirty="0">
                <a:latin typeface="Calibri"/>
                <a:cs typeface="Calibri"/>
              </a:rPr>
              <a:t>in </a:t>
            </a:r>
            <a:r>
              <a:rPr sz="1200" spc="-5" dirty="0">
                <a:latin typeface="Calibri"/>
                <a:cs typeface="Calibri"/>
              </a:rPr>
              <a:t>turn, create </a:t>
            </a:r>
            <a:r>
              <a:rPr sz="1200" dirty="0">
                <a:latin typeface="Calibri"/>
                <a:cs typeface="Calibri"/>
              </a:rPr>
              <a:t>the </a:t>
            </a:r>
            <a:r>
              <a:rPr sz="1200" spc="-5" dirty="0">
                <a:latin typeface="Calibri"/>
                <a:cs typeface="Calibri"/>
              </a:rPr>
              <a:t>technologies and  tomorrow's markets </a:t>
            </a:r>
            <a:r>
              <a:rPr sz="1200" dirty="0">
                <a:latin typeface="Calibri"/>
                <a:cs typeface="Calibri"/>
              </a:rPr>
              <a:t>to </a:t>
            </a:r>
            <a:r>
              <a:rPr sz="1200" spc="-5" dirty="0">
                <a:latin typeface="Calibri"/>
                <a:cs typeface="Calibri"/>
              </a:rPr>
              <a:t>generate expectations </a:t>
            </a:r>
            <a:r>
              <a:rPr sz="1200" spc="-10" dirty="0">
                <a:latin typeface="Calibri"/>
                <a:cs typeface="Calibri"/>
              </a:rPr>
              <a:t>of </a:t>
            </a:r>
            <a:r>
              <a:rPr sz="1200" spc="-5" dirty="0">
                <a:latin typeface="Calibri"/>
                <a:cs typeface="Calibri"/>
              </a:rPr>
              <a:t>future growth. Additionally, </a:t>
            </a:r>
            <a:r>
              <a:rPr sz="1200" dirty="0">
                <a:latin typeface="Calibri"/>
                <a:cs typeface="Calibri"/>
              </a:rPr>
              <a:t>they </a:t>
            </a:r>
            <a:r>
              <a:rPr sz="1200" spc="-5" dirty="0">
                <a:latin typeface="Calibri"/>
                <a:cs typeface="Calibri"/>
              </a:rPr>
              <a:t>must be  able </a:t>
            </a:r>
            <a:r>
              <a:rPr sz="1200" dirty="0">
                <a:latin typeface="Calibri"/>
                <a:cs typeface="Calibri"/>
              </a:rPr>
              <a:t>to </a:t>
            </a:r>
            <a:r>
              <a:rPr sz="1200" spc="-5" dirty="0">
                <a:latin typeface="Calibri"/>
                <a:cs typeface="Calibri"/>
              </a:rPr>
              <a:t>address domestic issues, </a:t>
            </a:r>
            <a:r>
              <a:rPr sz="1200" dirty="0">
                <a:latin typeface="Calibri"/>
                <a:cs typeface="Calibri"/>
              </a:rPr>
              <a:t>for </a:t>
            </a:r>
            <a:r>
              <a:rPr sz="1200" spc="-5" dirty="0">
                <a:latin typeface="Calibri"/>
                <a:cs typeface="Calibri"/>
              </a:rPr>
              <a:t>example, process improvement or development of  certain skills while addressing external issues such as </a:t>
            </a:r>
            <a:r>
              <a:rPr sz="1200" dirty="0">
                <a:latin typeface="Calibri"/>
                <a:cs typeface="Calibri"/>
              </a:rPr>
              <a:t>the </a:t>
            </a:r>
            <a:r>
              <a:rPr sz="1200" spc="-5" dirty="0">
                <a:latin typeface="Calibri"/>
                <a:cs typeface="Calibri"/>
              </a:rPr>
              <a:t>satisfaction </a:t>
            </a:r>
            <a:r>
              <a:rPr sz="1200" spc="-10" dirty="0">
                <a:latin typeface="Calibri"/>
                <a:cs typeface="Calibri"/>
              </a:rPr>
              <a:t>of </a:t>
            </a:r>
            <a:r>
              <a:rPr sz="1200" spc="-5" dirty="0">
                <a:latin typeface="Calibri"/>
                <a:cs typeface="Calibri"/>
              </a:rPr>
              <a:t>stakeholders and  identifying </a:t>
            </a:r>
            <a:r>
              <a:rPr sz="1200" dirty="0">
                <a:latin typeface="Calibri"/>
                <a:cs typeface="Calibri"/>
              </a:rPr>
              <a:t>new </a:t>
            </a:r>
            <a:r>
              <a:rPr sz="1200" spc="-5" dirty="0">
                <a:latin typeface="Calibri"/>
                <a:cs typeface="Calibri"/>
              </a:rPr>
              <a:t>business</a:t>
            </a:r>
            <a:r>
              <a:rPr sz="1200" spc="-30" dirty="0">
                <a:latin typeface="Calibri"/>
                <a:cs typeface="Calibri"/>
              </a:rPr>
              <a:t> </a:t>
            </a:r>
            <a:r>
              <a:rPr sz="1200" spc="-5" dirty="0">
                <a:latin typeface="Calibri"/>
                <a:cs typeface="Calibri"/>
              </a:rPr>
              <a:t>opportunities.</a:t>
            </a:r>
            <a:endParaRPr sz="1200" dirty="0">
              <a:latin typeface="Calibri"/>
              <a:cs typeface="Calibri"/>
            </a:endParaRPr>
          </a:p>
          <a:p>
            <a:pPr marL="12700" marR="58419">
              <a:lnSpc>
                <a:spcPct val="101899"/>
              </a:lnSpc>
              <a:spcBef>
                <a:spcPts val="990"/>
              </a:spcBef>
            </a:pPr>
            <a:r>
              <a:rPr sz="1200" spc="-5" dirty="0">
                <a:latin typeface="Calibri"/>
                <a:cs typeface="Calibri"/>
              </a:rPr>
              <a:t>In this context success means </a:t>
            </a:r>
            <a:r>
              <a:rPr sz="1200" dirty="0">
                <a:latin typeface="Calibri"/>
                <a:cs typeface="Calibri"/>
              </a:rPr>
              <a:t>to </a:t>
            </a:r>
            <a:r>
              <a:rPr sz="1200" spc="-5" dirty="0">
                <a:latin typeface="Calibri"/>
                <a:cs typeface="Calibri"/>
              </a:rPr>
              <a:t>differentiate from competitors through developing a  business model that will create value, and to appropriate a portion </a:t>
            </a:r>
            <a:r>
              <a:rPr sz="1200" spc="-10" dirty="0">
                <a:latin typeface="Calibri"/>
                <a:cs typeface="Calibri"/>
              </a:rPr>
              <a:t>of it in </a:t>
            </a:r>
            <a:r>
              <a:rPr sz="1200" spc="-5" dirty="0">
                <a:latin typeface="Calibri"/>
                <a:cs typeface="Calibri"/>
              </a:rPr>
              <a:t>a way accepted </a:t>
            </a:r>
            <a:r>
              <a:rPr sz="1200" dirty="0">
                <a:latin typeface="Calibri"/>
                <a:cs typeface="Calibri"/>
              </a:rPr>
              <a:t>by  the </a:t>
            </a:r>
            <a:r>
              <a:rPr sz="1200" spc="-5" dirty="0">
                <a:latin typeface="Calibri"/>
                <a:cs typeface="Calibri"/>
              </a:rPr>
              <a:t>markets and the “business” environment. </a:t>
            </a:r>
            <a:r>
              <a:rPr sz="1200" spc="-10" dirty="0">
                <a:latin typeface="Calibri"/>
                <a:cs typeface="Calibri"/>
              </a:rPr>
              <a:t>That </a:t>
            </a:r>
            <a:r>
              <a:rPr sz="1200" spc="-5" dirty="0">
                <a:latin typeface="Calibri"/>
                <a:cs typeface="Calibri"/>
              </a:rPr>
              <a:t>success is based </a:t>
            </a:r>
            <a:r>
              <a:rPr sz="1200" spc="-10" dirty="0">
                <a:latin typeface="Calibri"/>
                <a:cs typeface="Calibri"/>
              </a:rPr>
              <a:t>on </a:t>
            </a:r>
            <a:r>
              <a:rPr sz="1200" spc="-5" dirty="0">
                <a:latin typeface="Calibri"/>
                <a:cs typeface="Calibri"/>
              </a:rPr>
              <a:t>the ownership,  management and development </a:t>
            </a:r>
            <a:r>
              <a:rPr sz="1200" spc="-10" dirty="0">
                <a:latin typeface="Calibri"/>
                <a:cs typeface="Calibri"/>
              </a:rPr>
              <a:t>of </a:t>
            </a:r>
            <a:r>
              <a:rPr sz="1200" spc="-5" dirty="0">
                <a:latin typeface="Calibri"/>
                <a:cs typeface="Calibri"/>
              </a:rPr>
              <a:t>some resources and capabilities complying with basically  three</a:t>
            </a:r>
            <a:r>
              <a:rPr sz="1200" spc="5" dirty="0">
                <a:latin typeface="Calibri"/>
                <a:cs typeface="Calibri"/>
              </a:rPr>
              <a:t> </a:t>
            </a:r>
            <a:r>
              <a:rPr sz="1200" spc="-5" dirty="0">
                <a:latin typeface="Calibri"/>
                <a:cs typeface="Calibri"/>
              </a:rPr>
              <a:t>premises:</a:t>
            </a:r>
            <a:endParaRPr sz="1200" dirty="0">
              <a:latin typeface="Calibri"/>
              <a:cs typeface="Calibri"/>
            </a:endParaRPr>
          </a:p>
        </p:txBody>
      </p:sp>
      <p:sp>
        <p:nvSpPr>
          <p:cNvPr id="4" name="object 4"/>
          <p:cNvSpPr txBox="1"/>
          <p:nvPr/>
        </p:nvSpPr>
        <p:spPr>
          <a:xfrm>
            <a:off x="850324" y="5377883"/>
            <a:ext cx="5838190" cy="3529329"/>
          </a:xfrm>
          <a:prstGeom prst="rect">
            <a:avLst/>
          </a:prstGeom>
        </p:spPr>
        <p:txBody>
          <a:bodyPr vert="horz" wrap="square" lIns="0" tIns="22860" rIns="0" bIns="0" rtlCol="0">
            <a:spAutoFit/>
          </a:bodyPr>
          <a:lstStyle/>
          <a:p>
            <a:pPr marL="278765" indent="-228600">
              <a:lnSpc>
                <a:spcPct val="100000"/>
              </a:lnSpc>
              <a:spcBef>
                <a:spcPts val="180"/>
              </a:spcBef>
              <a:buFont typeface="Symbol"/>
              <a:buChar char=""/>
              <a:tabLst>
                <a:tab pos="278765" algn="l"/>
                <a:tab pos="279400" algn="l"/>
              </a:tabLst>
            </a:pPr>
            <a:r>
              <a:rPr sz="1200" dirty="0">
                <a:latin typeface="Calibri"/>
                <a:cs typeface="Calibri"/>
              </a:rPr>
              <a:t>They </a:t>
            </a:r>
            <a:r>
              <a:rPr sz="1200" spc="-5" dirty="0">
                <a:latin typeface="Calibri"/>
                <a:cs typeface="Calibri"/>
              </a:rPr>
              <a:t>must </a:t>
            </a:r>
            <a:r>
              <a:rPr sz="1200" dirty="0">
                <a:latin typeface="Calibri"/>
                <a:cs typeface="Calibri"/>
              </a:rPr>
              <a:t>be</a:t>
            </a:r>
            <a:r>
              <a:rPr sz="1200" spc="-5" dirty="0">
                <a:latin typeface="Calibri"/>
                <a:cs typeface="Calibri"/>
              </a:rPr>
              <a:t> valuable,</a:t>
            </a:r>
            <a:endParaRPr sz="1200">
              <a:latin typeface="Calibri"/>
              <a:cs typeface="Calibri"/>
            </a:endParaRPr>
          </a:p>
          <a:p>
            <a:pPr marL="278765" indent="-228600">
              <a:lnSpc>
                <a:spcPct val="100000"/>
              </a:lnSpc>
              <a:spcBef>
                <a:spcPts val="85"/>
              </a:spcBef>
              <a:buFont typeface="Symbol"/>
              <a:buChar char=""/>
              <a:tabLst>
                <a:tab pos="278765" algn="l"/>
                <a:tab pos="279400" algn="l"/>
              </a:tabLst>
            </a:pPr>
            <a:r>
              <a:rPr sz="1200" spc="-5" dirty="0">
                <a:latin typeface="Calibri"/>
                <a:cs typeface="Calibri"/>
              </a:rPr>
              <a:t>difficult </a:t>
            </a:r>
            <a:r>
              <a:rPr sz="1200" dirty="0">
                <a:latin typeface="Calibri"/>
                <a:cs typeface="Calibri"/>
              </a:rPr>
              <a:t>to </a:t>
            </a:r>
            <a:r>
              <a:rPr sz="1200" spc="-5" dirty="0">
                <a:latin typeface="Calibri"/>
                <a:cs typeface="Calibri"/>
              </a:rPr>
              <a:t>imitate</a:t>
            </a:r>
            <a:r>
              <a:rPr sz="1200" spc="-10" dirty="0">
                <a:latin typeface="Calibri"/>
                <a:cs typeface="Calibri"/>
              </a:rPr>
              <a:t> </a:t>
            </a:r>
            <a:r>
              <a:rPr sz="1200" spc="-5" dirty="0">
                <a:latin typeface="Calibri"/>
                <a:cs typeface="Calibri"/>
              </a:rPr>
              <a:t>and</a:t>
            </a:r>
            <a:endParaRPr sz="1200">
              <a:latin typeface="Calibri"/>
              <a:cs typeface="Calibri"/>
            </a:endParaRPr>
          </a:p>
          <a:p>
            <a:pPr marL="278765" indent="-228600">
              <a:lnSpc>
                <a:spcPct val="100000"/>
              </a:lnSpc>
              <a:spcBef>
                <a:spcPts val="85"/>
              </a:spcBef>
              <a:buFont typeface="Symbol"/>
              <a:buChar char=""/>
              <a:tabLst>
                <a:tab pos="278765" algn="l"/>
                <a:tab pos="279400" algn="l"/>
              </a:tabLst>
            </a:pPr>
            <a:r>
              <a:rPr sz="1200" spc="-5" dirty="0">
                <a:latin typeface="Calibri"/>
                <a:cs typeface="Calibri"/>
              </a:rPr>
              <a:t>hard </a:t>
            </a:r>
            <a:r>
              <a:rPr sz="1200" dirty="0">
                <a:latin typeface="Calibri"/>
                <a:cs typeface="Calibri"/>
              </a:rPr>
              <a:t>to</a:t>
            </a:r>
            <a:r>
              <a:rPr sz="1200" spc="-10" dirty="0">
                <a:latin typeface="Calibri"/>
                <a:cs typeface="Calibri"/>
              </a:rPr>
              <a:t> </a:t>
            </a:r>
            <a:r>
              <a:rPr sz="1200" spc="-5" dirty="0">
                <a:latin typeface="Calibri"/>
                <a:cs typeface="Calibri"/>
              </a:rPr>
              <a:t>replace.</a:t>
            </a:r>
            <a:endParaRPr sz="1200">
              <a:latin typeface="Calibri"/>
              <a:cs typeface="Calibri"/>
            </a:endParaRPr>
          </a:p>
          <a:p>
            <a:pPr marL="50800" marR="17780">
              <a:lnSpc>
                <a:spcPct val="101699"/>
              </a:lnSpc>
              <a:spcBef>
                <a:spcPts val="515"/>
              </a:spcBef>
            </a:pPr>
            <a:r>
              <a:rPr sz="1200" spc="-5" dirty="0">
                <a:latin typeface="Calibri"/>
                <a:cs typeface="Calibri"/>
              </a:rPr>
              <a:t>Development of resources and capacities </a:t>
            </a:r>
            <a:r>
              <a:rPr sz="1200" dirty="0">
                <a:latin typeface="Calibri"/>
                <a:cs typeface="Calibri"/>
              </a:rPr>
              <a:t>based </a:t>
            </a:r>
            <a:r>
              <a:rPr sz="1200" spc="-5" dirty="0">
                <a:latin typeface="Calibri"/>
                <a:cs typeface="Calibri"/>
              </a:rPr>
              <a:t>on </a:t>
            </a:r>
            <a:r>
              <a:rPr sz="1200" dirty="0">
                <a:latin typeface="Calibri"/>
                <a:cs typeface="Calibri"/>
              </a:rPr>
              <a:t>the </a:t>
            </a:r>
            <a:r>
              <a:rPr sz="1200" spc="-5" dirty="0">
                <a:latin typeface="Calibri"/>
                <a:cs typeface="Calibri"/>
              </a:rPr>
              <a:t>establishment </a:t>
            </a:r>
            <a:r>
              <a:rPr sz="1200" spc="-10" dirty="0">
                <a:latin typeface="Calibri"/>
                <a:cs typeface="Calibri"/>
              </a:rPr>
              <a:t>of </a:t>
            </a:r>
            <a:r>
              <a:rPr sz="1200" dirty="0">
                <a:latin typeface="Calibri"/>
                <a:cs typeface="Calibri"/>
              </a:rPr>
              <a:t>new </a:t>
            </a:r>
            <a:r>
              <a:rPr sz="1200" spc="-5" dirty="0">
                <a:latin typeface="Calibri"/>
                <a:cs typeface="Calibri"/>
              </a:rPr>
              <a:t>relationships  with stakeholders will </a:t>
            </a:r>
            <a:r>
              <a:rPr sz="1200" dirty="0">
                <a:latin typeface="Calibri"/>
                <a:cs typeface="Calibri"/>
              </a:rPr>
              <a:t>be </a:t>
            </a:r>
            <a:r>
              <a:rPr sz="1200" spc="-5" dirty="0">
                <a:latin typeface="Calibri"/>
                <a:cs typeface="Calibri"/>
              </a:rPr>
              <a:t>an important asset </a:t>
            </a:r>
            <a:r>
              <a:rPr sz="1200" dirty="0">
                <a:latin typeface="Calibri"/>
                <a:cs typeface="Calibri"/>
              </a:rPr>
              <a:t>to </a:t>
            </a:r>
            <a:r>
              <a:rPr sz="1200" spc="-5" dirty="0">
                <a:latin typeface="Calibri"/>
                <a:cs typeface="Calibri"/>
              </a:rPr>
              <a:t>take in account. Internalize implications of  sustainable development does not necessary lead to develop valuable resources and  capabilities. But it is unquestionable that society </a:t>
            </a:r>
            <a:r>
              <a:rPr sz="1200" spc="-10" dirty="0">
                <a:latin typeface="Calibri"/>
                <a:cs typeface="Calibri"/>
              </a:rPr>
              <a:t>is </a:t>
            </a:r>
            <a:r>
              <a:rPr sz="1200" spc="-5" dirty="0">
                <a:latin typeface="Calibri"/>
                <a:cs typeface="Calibri"/>
              </a:rPr>
              <a:t>moving </a:t>
            </a:r>
            <a:r>
              <a:rPr sz="1200" spc="-10" dirty="0">
                <a:latin typeface="Calibri"/>
                <a:cs typeface="Calibri"/>
              </a:rPr>
              <a:t>in </a:t>
            </a:r>
            <a:r>
              <a:rPr sz="1200" dirty="0">
                <a:latin typeface="Calibri"/>
                <a:cs typeface="Calibri"/>
              </a:rPr>
              <a:t>the </a:t>
            </a:r>
            <a:r>
              <a:rPr sz="1200" spc="-5" dirty="0">
                <a:latin typeface="Calibri"/>
                <a:cs typeface="Calibri"/>
              </a:rPr>
              <a:t>direction of requiring to the  companies more sustainable behavior. All the technologies, capabilities </a:t>
            </a:r>
            <a:r>
              <a:rPr sz="1200" spc="-10" dirty="0">
                <a:latin typeface="Calibri"/>
                <a:cs typeface="Calibri"/>
              </a:rPr>
              <a:t>and </a:t>
            </a:r>
            <a:r>
              <a:rPr sz="1200" spc="-5" dirty="0">
                <a:latin typeface="Calibri"/>
                <a:cs typeface="Calibri"/>
              </a:rPr>
              <a:t>products (or  services) are likely to </a:t>
            </a:r>
            <a:r>
              <a:rPr sz="1200" dirty="0">
                <a:latin typeface="Calibri"/>
                <a:cs typeface="Calibri"/>
              </a:rPr>
              <a:t>be </a:t>
            </a:r>
            <a:r>
              <a:rPr sz="1200" spc="-5" dirty="0">
                <a:latin typeface="Calibri"/>
                <a:cs typeface="Calibri"/>
              </a:rPr>
              <a:t>imitated or acquired before or after </a:t>
            </a:r>
            <a:r>
              <a:rPr sz="1200" dirty="0">
                <a:latin typeface="Calibri"/>
                <a:cs typeface="Calibri"/>
              </a:rPr>
              <a:t>by </a:t>
            </a:r>
            <a:r>
              <a:rPr sz="1200" spc="-5" dirty="0">
                <a:latin typeface="Calibri"/>
                <a:cs typeface="Calibri"/>
              </a:rPr>
              <a:t>our competitors. However  </a:t>
            </a:r>
            <a:r>
              <a:rPr sz="1200" dirty="0">
                <a:latin typeface="Calibri"/>
                <a:cs typeface="Calibri"/>
              </a:rPr>
              <a:t>this </a:t>
            </a:r>
            <a:r>
              <a:rPr sz="1200" spc="-5" dirty="0">
                <a:latin typeface="Calibri"/>
                <a:cs typeface="Calibri"/>
              </a:rPr>
              <a:t>will </a:t>
            </a:r>
            <a:r>
              <a:rPr sz="1200" dirty="0">
                <a:latin typeface="Calibri"/>
                <a:cs typeface="Calibri"/>
              </a:rPr>
              <a:t>be </a:t>
            </a:r>
            <a:r>
              <a:rPr sz="1200" spc="-5" dirty="0">
                <a:latin typeface="Calibri"/>
                <a:cs typeface="Calibri"/>
              </a:rPr>
              <a:t>more difficult when these resources </a:t>
            </a:r>
            <a:r>
              <a:rPr sz="1200" spc="-10" dirty="0">
                <a:latin typeface="Calibri"/>
                <a:cs typeface="Calibri"/>
              </a:rPr>
              <a:t>or </a:t>
            </a:r>
            <a:r>
              <a:rPr sz="1200" spc="-5" dirty="0">
                <a:latin typeface="Calibri"/>
                <a:cs typeface="Calibri"/>
              </a:rPr>
              <a:t>capabilities are difficult </a:t>
            </a:r>
            <a:r>
              <a:rPr sz="1200" dirty="0">
                <a:latin typeface="Calibri"/>
                <a:cs typeface="Calibri"/>
              </a:rPr>
              <a:t>to </a:t>
            </a:r>
            <a:r>
              <a:rPr sz="1200" spc="-5" dirty="0">
                <a:latin typeface="Calibri"/>
                <a:cs typeface="Calibri"/>
              </a:rPr>
              <a:t>formalize, or  when </a:t>
            </a:r>
            <a:r>
              <a:rPr sz="1200" dirty="0">
                <a:latin typeface="Calibri"/>
                <a:cs typeface="Calibri"/>
              </a:rPr>
              <a:t>their </a:t>
            </a:r>
            <a:r>
              <a:rPr sz="1200" spc="-5" dirty="0">
                <a:latin typeface="Calibri"/>
                <a:cs typeface="Calibri"/>
              </a:rPr>
              <a:t>development depends </a:t>
            </a:r>
            <a:r>
              <a:rPr sz="1200" spc="-10" dirty="0">
                <a:latin typeface="Calibri"/>
                <a:cs typeface="Calibri"/>
              </a:rPr>
              <a:t>on </a:t>
            </a:r>
            <a:r>
              <a:rPr sz="1200" dirty="0">
                <a:latin typeface="Calibri"/>
                <a:cs typeface="Calibri"/>
              </a:rPr>
              <a:t>the </a:t>
            </a:r>
            <a:r>
              <a:rPr sz="1200" spc="-5" dirty="0">
                <a:latin typeface="Calibri"/>
                <a:cs typeface="Calibri"/>
              </a:rPr>
              <a:t>know-how and learning of the company, or when  </a:t>
            </a:r>
            <a:r>
              <a:rPr sz="1200" dirty="0">
                <a:latin typeface="Calibri"/>
                <a:cs typeface="Calibri"/>
              </a:rPr>
              <a:t>their </a:t>
            </a:r>
            <a:r>
              <a:rPr sz="1200" spc="-5" dirty="0">
                <a:latin typeface="Calibri"/>
                <a:cs typeface="Calibri"/>
              </a:rPr>
              <a:t>construction were socially complex </a:t>
            </a:r>
            <a:r>
              <a:rPr sz="1200" dirty="0">
                <a:latin typeface="Calibri"/>
                <a:cs typeface="Calibri"/>
              </a:rPr>
              <a:t>by </a:t>
            </a:r>
            <a:r>
              <a:rPr sz="1200" spc="-5" dirty="0">
                <a:latin typeface="Calibri"/>
                <a:cs typeface="Calibri"/>
              </a:rPr>
              <a:t>involving many people inside and outside the  company.</a:t>
            </a:r>
            <a:endParaRPr sz="1200">
              <a:latin typeface="Calibri"/>
              <a:cs typeface="Calibri"/>
            </a:endParaRPr>
          </a:p>
          <a:p>
            <a:pPr marL="50800">
              <a:lnSpc>
                <a:spcPct val="100000"/>
              </a:lnSpc>
              <a:spcBef>
                <a:spcPts val="1030"/>
              </a:spcBef>
            </a:pPr>
            <a:r>
              <a:rPr sz="1200" b="1" u="heavy" spc="-5" dirty="0">
                <a:uFill>
                  <a:solidFill>
                    <a:srgbClr val="000000"/>
                  </a:solidFill>
                </a:uFill>
                <a:latin typeface="Calibri"/>
                <a:cs typeface="Calibri"/>
              </a:rPr>
              <a:t>Sustainable value framework</a:t>
            </a:r>
            <a:endParaRPr sz="1200">
              <a:latin typeface="Calibri"/>
              <a:cs typeface="Calibri"/>
            </a:endParaRPr>
          </a:p>
          <a:p>
            <a:pPr marL="50800" marR="57150">
              <a:lnSpc>
                <a:spcPct val="101699"/>
              </a:lnSpc>
              <a:spcBef>
                <a:spcPts val="1000"/>
              </a:spcBef>
            </a:pPr>
            <a:r>
              <a:rPr sz="1200" spc="-5" dirty="0">
                <a:latin typeface="Calibri"/>
                <a:cs typeface="Calibri"/>
              </a:rPr>
              <a:t>As Hart &amp; Milstein defines, there </a:t>
            </a:r>
            <a:r>
              <a:rPr sz="1200" spc="-10" dirty="0">
                <a:latin typeface="Calibri"/>
                <a:cs typeface="Calibri"/>
              </a:rPr>
              <a:t>are </a:t>
            </a:r>
            <a:r>
              <a:rPr sz="1200" dirty="0">
                <a:latin typeface="Calibri"/>
                <a:cs typeface="Calibri"/>
              </a:rPr>
              <a:t>4</a:t>
            </a:r>
            <a:r>
              <a:rPr sz="1125" baseline="40740" dirty="0">
                <a:latin typeface="Calibri"/>
                <a:cs typeface="Calibri"/>
              </a:rPr>
              <a:t>th</a:t>
            </a:r>
            <a:r>
              <a:rPr sz="1200" dirty="0">
                <a:latin typeface="Calibri"/>
                <a:cs typeface="Calibri"/>
              </a:rPr>
              <a:t>key </a:t>
            </a:r>
            <a:r>
              <a:rPr sz="1200" spc="-5" dirty="0">
                <a:latin typeface="Calibri"/>
                <a:cs typeface="Calibri"/>
              </a:rPr>
              <a:t>dimensions for </a:t>
            </a:r>
            <a:r>
              <a:rPr sz="1200" dirty="0">
                <a:latin typeface="Calibri"/>
                <a:cs typeface="Calibri"/>
              </a:rPr>
              <a:t>the </a:t>
            </a:r>
            <a:r>
              <a:rPr sz="1200" spc="-5" dirty="0">
                <a:latin typeface="Calibri"/>
                <a:cs typeface="Calibri"/>
              </a:rPr>
              <a:t>creation of sustainable </a:t>
            </a:r>
            <a:r>
              <a:rPr sz="1200" dirty="0">
                <a:latin typeface="Calibri"/>
                <a:cs typeface="Calibri"/>
              </a:rPr>
              <a:t>value,  </a:t>
            </a:r>
            <a:r>
              <a:rPr sz="1200" spc="-5" dirty="0">
                <a:latin typeface="Calibri"/>
                <a:cs typeface="Calibri"/>
              </a:rPr>
              <a:t>with associated business strategies, challenges and opportunities. They represents </a:t>
            </a:r>
            <a:r>
              <a:rPr sz="1200" dirty="0">
                <a:latin typeface="Calibri"/>
                <a:cs typeface="Calibri"/>
              </a:rPr>
              <a:t>this  </a:t>
            </a:r>
            <a:r>
              <a:rPr sz="1200" spc="-5" dirty="0">
                <a:latin typeface="Calibri"/>
                <a:cs typeface="Calibri"/>
              </a:rPr>
              <a:t>framework as</a:t>
            </a:r>
            <a:r>
              <a:rPr sz="1200" spc="-10" dirty="0">
                <a:latin typeface="Calibri"/>
                <a:cs typeface="Calibri"/>
              </a:rPr>
              <a:t> </a:t>
            </a:r>
            <a:r>
              <a:rPr sz="1200" spc="-5" dirty="0">
                <a:latin typeface="Calibri"/>
                <a:cs typeface="Calibri"/>
              </a:rPr>
              <a:t>follows:</a:t>
            </a:r>
            <a:endParaRPr sz="1200">
              <a:latin typeface="Calibri"/>
              <a:cs typeface="Calibri"/>
            </a:endParaRPr>
          </a:p>
        </p:txBody>
      </p:sp>
      <p:sp>
        <p:nvSpPr>
          <p:cNvPr id="5" name="object 5"/>
          <p:cNvSpPr/>
          <p:nvPr/>
        </p:nvSpPr>
        <p:spPr>
          <a:xfrm>
            <a:off x="986843" y="4816459"/>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8" y="8457624"/>
            <a:ext cx="5855970" cy="1501775"/>
          </a:xfrm>
          <a:prstGeom prst="rect">
            <a:avLst/>
          </a:prstGeom>
        </p:spPr>
        <p:txBody>
          <a:bodyPr vert="horz" wrap="square" lIns="0" tIns="9525" rIns="0" bIns="0" rtlCol="0">
            <a:spAutoFit/>
          </a:bodyPr>
          <a:lstStyle/>
          <a:p>
            <a:pPr marL="12700" marR="62865" indent="606425">
              <a:lnSpc>
                <a:spcPct val="101699"/>
              </a:lnSpc>
              <a:spcBef>
                <a:spcPts val="75"/>
              </a:spcBef>
            </a:pPr>
            <a:r>
              <a:rPr sz="1200" spc="-5" dirty="0">
                <a:latin typeface="Calibri"/>
                <a:cs typeface="Calibri"/>
              </a:rPr>
              <a:t>Eco-innovative products, techniques, services or processes which aim </a:t>
            </a:r>
            <a:r>
              <a:rPr sz="1200" spc="-10" dirty="0">
                <a:latin typeface="Calibri"/>
                <a:cs typeface="Calibri"/>
              </a:rPr>
              <a:t>at </a:t>
            </a:r>
            <a:r>
              <a:rPr sz="1200" spc="-5" dirty="0">
                <a:latin typeface="Calibri"/>
                <a:cs typeface="Calibri"/>
              </a:rPr>
              <a:t>the  prevention or the reduction </a:t>
            </a:r>
            <a:r>
              <a:rPr sz="1200" spc="-10" dirty="0">
                <a:latin typeface="Calibri"/>
                <a:cs typeface="Calibri"/>
              </a:rPr>
              <a:t>of </a:t>
            </a:r>
            <a:r>
              <a:rPr sz="1200" spc="-5" dirty="0">
                <a:latin typeface="Calibri"/>
                <a:cs typeface="Calibri"/>
              </a:rPr>
              <a:t>environmental impacts or which contribute </a:t>
            </a:r>
            <a:r>
              <a:rPr sz="1200" dirty="0">
                <a:latin typeface="Calibri"/>
                <a:cs typeface="Calibri"/>
              </a:rPr>
              <a:t>to </a:t>
            </a:r>
            <a:r>
              <a:rPr sz="1200" spc="-5" dirty="0">
                <a:latin typeface="Calibri"/>
                <a:cs typeface="Calibri"/>
              </a:rPr>
              <a:t>the optimal use  of resources </a:t>
            </a:r>
            <a:r>
              <a:rPr sz="1200" i="1" spc="-5" dirty="0">
                <a:latin typeface="Calibri"/>
                <a:cs typeface="Calibri"/>
              </a:rPr>
              <a:t>relevant</a:t>
            </a:r>
            <a:r>
              <a:rPr sz="1200" i="1" spc="25" dirty="0">
                <a:latin typeface="Calibri"/>
                <a:cs typeface="Calibri"/>
              </a:rPr>
              <a:t> </a:t>
            </a:r>
            <a:r>
              <a:rPr sz="1200" i="1" spc="-5" dirty="0">
                <a:latin typeface="Calibri"/>
                <a:cs typeface="Calibri"/>
              </a:rPr>
              <a:t>alternatives.</a:t>
            </a:r>
            <a:endParaRPr sz="1200">
              <a:latin typeface="Calibri"/>
              <a:cs typeface="Calibri"/>
            </a:endParaRPr>
          </a:p>
          <a:p>
            <a:pPr marL="4516755">
              <a:lnSpc>
                <a:spcPct val="100000"/>
              </a:lnSpc>
              <a:spcBef>
                <a:spcPts val="515"/>
              </a:spcBef>
            </a:pPr>
            <a:r>
              <a:rPr sz="1200" spc="-5" dirty="0">
                <a:latin typeface="Calibri"/>
                <a:cs typeface="Calibri"/>
              </a:rPr>
              <a:t>European</a:t>
            </a:r>
            <a:r>
              <a:rPr sz="1200" spc="-45" dirty="0">
                <a:latin typeface="Calibri"/>
                <a:cs typeface="Calibri"/>
              </a:rPr>
              <a:t> </a:t>
            </a:r>
            <a:r>
              <a:rPr sz="1200" spc="-5" dirty="0">
                <a:latin typeface="Calibri"/>
                <a:cs typeface="Calibri"/>
              </a:rPr>
              <a:t>Commision</a:t>
            </a:r>
            <a:endParaRPr sz="1200">
              <a:latin typeface="Calibri"/>
              <a:cs typeface="Calibri"/>
            </a:endParaRPr>
          </a:p>
          <a:p>
            <a:pPr marL="12700">
              <a:lnSpc>
                <a:spcPct val="100000"/>
              </a:lnSpc>
              <a:spcBef>
                <a:spcPts val="1030"/>
              </a:spcBef>
            </a:pPr>
            <a:r>
              <a:rPr sz="1200" spc="-5" dirty="0">
                <a:latin typeface="Calibri"/>
                <a:cs typeface="Calibri"/>
              </a:rPr>
              <a:t>However it </a:t>
            </a:r>
            <a:r>
              <a:rPr sz="1200" spc="-10" dirty="0">
                <a:latin typeface="Calibri"/>
                <a:cs typeface="Calibri"/>
              </a:rPr>
              <a:t>should </a:t>
            </a:r>
            <a:r>
              <a:rPr sz="1200" dirty="0">
                <a:latin typeface="Calibri"/>
                <a:cs typeface="Calibri"/>
              </a:rPr>
              <a:t>be </a:t>
            </a:r>
            <a:r>
              <a:rPr sz="1200" spc="-5" dirty="0">
                <a:latin typeface="Calibri"/>
                <a:cs typeface="Calibri"/>
              </a:rPr>
              <a:t>noted that the </a:t>
            </a:r>
            <a:r>
              <a:rPr sz="1200" i="1" spc="-5" dirty="0">
                <a:latin typeface="Calibri"/>
                <a:cs typeface="Calibri"/>
              </a:rPr>
              <a:t>scope of eco-innovation may go beyond the</a:t>
            </a:r>
            <a:r>
              <a:rPr sz="1200" i="1" spc="200" dirty="0">
                <a:latin typeface="Calibri"/>
                <a:cs typeface="Calibri"/>
              </a:rPr>
              <a:t> </a:t>
            </a:r>
            <a:r>
              <a:rPr sz="1200" i="1" spc="-5" dirty="0">
                <a:latin typeface="Calibri"/>
                <a:cs typeface="Calibri"/>
              </a:rPr>
              <a:t>conventional</a:t>
            </a:r>
            <a:endParaRPr sz="1200">
              <a:latin typeface="Calibri"/>
              <a:cs typeface="Calibri"/>
            </a:endParaRPr>
          </a:p>
          <a:p>
            <a:pPr>
              <a:lnSpc>
                <a:spcPct val="100000"/>
              </a:lnSpc>
              <a:spcBef>
                <a:spcPts val="40"/>
              </a:spcBef>
            </a:pPr>
            <a:endParaRPr sz="1300">
              <a:latin typeface="Calibri"/>
              <a:cs typeface="Calibri"/>
            </a:endParaRPr>
          </a:p>
          <a:p>
            <a:pPr marR="132715" algn="r">
              <a:lnSpc>
                <a:spcPct val="100000"/>
              </a:lnSpc>
            </a:pPr>
            <a:r>
              <a:rPr sz="1000" b="1" spc="-5" dirty="0">
                <a:latin typeface="Calibri"/>
                <a:cs typeface="Calibri"/>
              </a:rPr>
              <a:t>153</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5092912"/>
            <a:ext cx="5765165" cy="279781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11: Creating sustainable</a:t>
            </a:r>
            <a:r>
              <a:rPr sz="1200" b="1" i="1" spc="10" dirty="0">
                <a:latin typeface="Calibri"/>
                <a:cs typeface="Calibri"/>
              </a:rPr>
              <a:t> </a:t>
            </a:r>
            <a:r>
              <a:rPr sz="1200" b="1" i="1" spc="-5" dirty="0">
                <a:latin typeface="Calibri"/>
                <a:cs typeface="Calibri"/>
              </a:rPr>
              <a:t>value</a:t>
            </a:r>
            <a:endParaRPr sz="1200">
              <a:latin typeface="Calibri"/>
              <a:cs typeface="Calibri"/>
            </a:endParaRPr>
          </a:p>
          <a:p>
            <a:pPr marL="12700" marR="547370">
              <a:lnSpc>
                <a:spcPct val="101699"/>
              </a:lnSpc>
              <a:spcBef>
                <a:spcPts val="994"/>
              </a:spcBef>
            </a:pPr>
            <a:r>
              <a:rPr sz="1200" spc="-5" dirty="0">
                <a:latin typeface="Calibri"/>
                <a:cs typeface="Calibri"/>
              </a:rPr>
              <a:t>Source: Hart, L.S. &amp; Milstein, M.B. (2003): “Creating sustainable value”, </a:t>
            </a:r>
            <a:r>
              <a:rPr sz="1200" i="1" spc="-5" dirty="0">
                <a:latin typeface="Calibri"/>
                <a:cs typeface="Calibri"/>
              </a:rPr>
              <a:t>Academie of  Management Executive, </a:t>
            </a:r>
            <a:r>
              <a:rPr sz="1200" dirty="0">
                <a:latin typeface="Calibri"/>
                <a:cs typeface="Calibri"/>
              </a:rPr>
              <a:t>2003 </a:t>
            </a:r>
            <a:r>
              <a:rPr sz="1200" spc="-5" dirty="0">
                <a:latin typeface="Calibri"/>
                <a:cs typeface="Calibri"/>
              </a:rPr>
              <a:t>Vol.17</a:t>
            </a:r>
            <a:r>
              <a:rPr sz="1200" spc="10" dirty="0">
                <a:latin typeface="Calibri"/>
                <a:cs typeface="Calibri"/>
              </a:rPr>
              <a:t> </a:t>
            </a:r>
            <a:r>
              <a:rPr sz="1200" spc="-5" dirty="0">
                <a:latin typeface="Calibri"/>
                <a:cs typeface="Calibri"/>
              </a:rPr>
              <a:t>No.2.</a:t>
            </a:r>
            <a:endParaRPr sz="1200">
              <a:latin typeface="Calibri"/>
              <a:cs typeface="Calibri"/>
            </a:endParaRPr>
          </a:p>
          <a:p>
            <a:pPr marL="12700" marR="22225">
              <a:lnSpc>
                <a:spcPct val="101699"/>
              </a:lnSpc>
              <a:spcBef>
                <a:spcPts val="1005"/>
              </a:spcBef>
            </a:pPr>
            <a:r>
              <a:rPr sz="1200" spc="-5" dirty="0">
                <a:latin typeface="Calibri"/>
                <a:cs typeface="Calibri"/>
              </a:rPr>
              <a:t>Companies should </a:t>
            </a:r>
            <a:r>
              <a:rPr sz="1200" dirty="0">
                <a:latin typeface="Calibri"/>
                <a:cs typeface="Calibri"/>
              </a:rPr>
              <a:t>be </a:t>
            </a:r>
            <a:r>
              <a:rPr sz="1200" spc="-5" dirty="0">
                <a:latin typeface="Calibri"/>
                <a:cs typeface="Calibri"/>
              </a:rPr>
              <a:t>able </a:t>
            </a:r>
            <a:r>
              <a:rPr sz="1200" dirty="0">
                <a:latin typeface="Calibri"/>
                <a:cs typeface="Calibri"/>
              </a:rPr>
              <a:t>to </a:t>
            </a:r>
            <a:r>
              <a:rPr sz="1200" spc="-5" dirty="0">
                <a:latin typeface="Calibri"/>
                <a:cs typeface="Calibri"/>
              </a:rPr>
              <a:t>address domestic issues, </a:t>
            </a:r>
            <a:r>
              <a:rPr sz="1200" dirty="0">
                <a:latin typeface="Calibri"/>
                <a:cs typeface="Calibri"/>
              </a:rPr>
              <a:t>for </a:t>
            </a:r>
            <a:r>
              <a:rPr sz="1200" spc="-5" dirty="0">
                <a:latin typeface="Calibri"/>
                <a:cs typeface="Calibri"/>
              </a:rPr>
              <a:t>example, process improvement or  development </a:t>
            </a:r>
            <a:r>
              <a:rPr sz="1200" spc="-10" dirty="0">
                <a:latin typeface="Calibri"/>
                <a:cs typeface="Calibri"/>
              </a:rPr>
              <a:t>of </a:t>
            </a:r>
            <a:r>
              <a:rPr sz="1200" spc="-5" dirty="0">
                <a:latin typeface="Calibri"/>
                <a:cs typeface="Calibri"/>
              </a:rPr>
              <a:t>certain skills while addressing external issues </a:t>
            </a:r>
            <a:r>
              <a:rPr sz="1200" spc="-10" dirty="0">
                <a:latin typeface="Calibri"/>
                <a:cs typeface="Calibri"/>
              </a:rPr>
              <a:t>such </a:t>
            </a:r>
            <a:r>
              <a:rPr sz="1200" spc="-5" dirty="0">
                <a:latin typeface="Calibri"/>
                <a:cs typeface="Calibri"/>
              </a:rPr>
              <a:t>as the satisfaction of  stakeholders and identifying </a:t>
            </a:r>
            <a:r>
              <a:rPr sz="1200" dirty="0">
                <a:latin typeface="Calibri"/>
                <a:cs typeface="Calibri"/>
              </a:rPr>
              <a:t>new </a:t>
            </a:r>
            <a:r>
              <a:rPr sz="1200" spc="-5" dirty="0">
                <a:latin typeface="Calibri"/>
                <a:cs typeface="Calibri"/>
              </a:rPr>
              <a:t>business</a:t>
            </a:r>
            <a:r>
              <a:rPr sz="1200" dirty="0">
                <a:latin typeface="Calibri"/>
                <a:cs typeface="Calibri"/>
              </a:rPr>
              <a:t> </a:t>
            </a:r>
            <a:r>
              <a:rPr sz="1200" spc="-5" dirty="0">
                <a:latin typeface="Calibri"/>
                <a:cs typeface="Calibri"/>
              </a:rPr>
              <a:t>opportunities.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12.5</a:t>
            </a:r>
            <a:r>
              <a:rPr sz="1400" b="1" spc="-15" dirty="0">
                <a:latin typeface="Calibri"/>
                <a:cs typeface="Calibri"/>
              </a:rPr>
              <a:t> </a:t>
            </a:r>
            <a:r>
              <a:rPr sz="1400" b="1" spc="-10" dirty="0">
                <a:latin typeface="Calibri"/>
                <a:cs typeface="Calibri"/>
              </a:rPr>
              <a:t>Eco-innovation</a:t>
            </a:r>
            <a:endParaRPr sz="1400">
              <a:latin typeface="Calibri"/>
              <a:cs typeface="Calibri"/>
            </a:endParaRPr>
          </a:p>
          <a:p>
            <a:pPr marL="12700" marR="5080">
              <a:lnSpc>
                <a:spcPct val="101699"/>
              </a:lnSpc>
              <a:spcBef>
                <a:spcPts val="810"/>
              </a:spcBef>
            </a:pPr>
            <a:r>
              <a:rPr sz="1200" spc="-5" dirty="0">
                <a:latin typeface="Calibri"/>
                <a:cs typeface="Calibri"/>
              </a:rPr>
              <a:t>The idea of environmental innovation or eco-innovation is relatively recent, and it is referred  </a:t>
            </a:r>
            <a:r>
              <a:rPr sz="1200" dirty="0">
                <a:latin typeface="Calibri"/>
                <a:cs typeface="Calibri"/>
              </a:rPr>
              <a:t>to those </a:t>
            </a:r>
            <a:r>
              <a:rPr sz="1200" spc="-5" dirty="0">
                <a:latin typeface="Calibri"/>
                <a:cs typeface="Calibri"/>
              </a:rPr>
              <a:t>innovations, products or processes that contributes </a:t>
            </a:r>
            <a:r>
              <a:rPr sz="1200" dirty="0">
                <a:latin typeface="Calibri"/>
                <a:cs typeface="Calibri"/>
              </a:rPr>
              <a:t>to </a:t>
            </a:r>
            <a:r>
              <a:rPr sz="1200" spc="-5" dirty="0">
                <a:latin typeface="Calibri"/>
                <a:cs typeface="Calibri"/>
              </a:rPr>
              <a:t>sustainable</a:t>
            </a:r>
            <a:r>
              <a:rPr sz="1200" spc="60" dirty="0">
                <a:latin typeface="Calibri"/>
                <a:cs typeface="Calibri"/>
              </a:rPr>
              <a:t> </a:t>
            </a:r>
            <a:r>
              <a:rPr sz="1200" spc="-5" dirty="0">
                <a:latin typeface="Calibri"/>
                <a:cs typeface="Calibri"/>
              </a:rPr>
              <a:t>development.</a:t>
            </a:r>
            <a:endParaRPr sz="1200">
              <a:latin typeface="Calibri"/>
              <a:cs typeface="Calibri"/>
            </a:endParaRPr>
          </a:p>
          <a:p>
            <a:pPr marL="12700">
              <a:lnSpc>
                <a:spcPct val="100000"/>
              </a:lnSpc>
              <a:spcBef>
                <a:spcPts val="25"/>
              </a:spcBef>
            </a:pPr>
            <a:r>
              <a:rPr sz="1200" spc="-5" dirty="0">
                <a:latin typeface="Calibri"/>
                <a:cs typeface="Calibri"/>
              </a:rPr>
              <a:t>Although there is no generally accepted definition </a:t>
            </a:r>
            <a:r>
              <a:rPr sz="1200" spc="-10" dirty="0">
                <a:latin typeface="Calibri"/>
                <a:cs typeface="Calibri"/>
              </a:rPr>
              <a:t>of </a:t>
            </a:r>
            <a:r>
              <a:rPr sz="1200" spc="-5" dirty="0">
                <a:latin typeface="Calibri"/>
                <a:cs typeface="Calibri"/>
              </a:rPr>
              <a:t>eco-innovation </a:t>
            </a:r>
            <a:r>
              <a:rPr sz="1200" spc="-10" dirty="0">
                <a:latin typeface="Calibri"/>
                <a:cs typeface="Calibri"/>
              </a:rPr>
              <a:t>it can </a:t>
            </a:r>
            <a:r>
              <a:rPr sz="1200" spc="-5" dirty="0">
                <a:latin typeface="Calibri"/>
                <a:cs typeface="Calibri"/>
              </a:rPr>
              <a:t>be defined</a:t>
            </a:r>
            <a:r>
              <a:rPr sz="1200" spc="190" dirty="0">
                <a:latin typeface="Calibri"/>
                <a:cs typeface="Calibri"/>
              </a:rPr>
              <a:t> </a:t>
            </a:r>
            <a:r>
              <a:rPr sz="1200" spc="-5" dirty="0">
                <a:latin typeface="Calibri"/>
                <a:cs typeface="Calibri"/>
              </a:rPr>
              <a:t>as:</a:t>
            </a:r>
            <a:endParaRPr sz="1200">
              <a:latin typeface="Calibri"/>
              <a:cs typeface="Calibri"/>
            </a:endParaRPr>
          </a:p>
        </p:txBody>
      </p:sp>
      <p:sp>
        <p:nvSpPr>
          <p:cNvPr id="5" name="object 5"/>
          <p:cNvSpPr/>
          <p:nvPr/>
        </p:nvSpPr>
        <p:spPr>
          <a:xfrm>
            <a:off x="913698" y="8100405"/>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7" name="object 7"/>
          <p:cNvSpPr/>
          <p:nvPr/>
        </p:nvSpPr>
        <p:spPr>
          <a:xfrm>
            <a:off x="1131052" y="1249861"/>
            <a:ext cx="5247244" cy="369299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9" y="7485402"/>
            <a:ext cx="5798820" cy="2473960"/>
          </a:xfrm>
          <a:prstGeom prst="rect">
            <a:avLst/>
          </a:prstGeom>
        </p:spPr>
        <p:txBody>
          <a:bodyPr vert="horz" wrap="square" lIns="0" tIns="8890" rIns="0" bIns="0" rtlCol="0">
            <a:spAutoFit/>
          </a:bodyPr>
          <a:lstStyle/>
          <a:p>
            <a:pPr marL="12700" marR="5080" indent="641350">
              <a:lnSpc>
                <a:spcPct val="101899"/>
              </a:lnSpc>
              <a:spcBef>
                <a:spcPts val="70"/>
              </a:spcBef>
            </a:pPr>
            <a:r>
              <a:rPr sz="1200" spc="-5" dirty="0">
                <a:latin typeface="Calibri"/>
                <a:cs typeface="Calibri"/>
              </a:rPr>
              <a:t>Eco-innovators </a:t>
            </a:r>
            <a:r>
              <a:rPr sz="1200" spc="-10" dirty="0">
                <a:latin typeface="Calibri"/>
                <a:cs typeface="Calibri"/>
              </a:rPr>
              <a:t>are </a:t>
            </a:r>
            <a:r>
              <a:rPr sz="1200" spc="-5" dirty="0">
                <a:latin typeface="Calibri"/>
                <a:cs typeface="Calibri"/>
              </a:rPr>
              <a:t>those organisations or companies able </a:t>
            </a:r>
            <a:r>
              <a:rPr sz="1200" dirty="0">
                <a:latin typeface="Calibri"/>
                <a:cs typeface="Calibri"/>
              </a:rPr>
              <a:t>to </a:t>
            </a:r>
            <a:r>
              <a:rPr sz="1200" spc="-5" dirty="0">
                <a:latin typeface="Calibri"/>
                <a:cs typeface="Calibri"/>
              </a:rPr>
              <a:t>adopt processes,  technologies, management systems, products or services which produce environmental  </a:t>
            </a:r>
            <a:r>
              <a:rPr sz="1200" dirty="0">
                <a:latin typeface="Calibri"/>
                <a:cs typeface="Calibri"/>
              </a:rPr>
              <a:t>benefits. </a:t>
            </a:r>
            <a:r>
              <a:rPr sz="1200" spc="-5" dirty="0">
                <a:latin typeface="Calibri"/>
                <a:cs typeface="Calibri"/>
              </a:rPr>
              <a:t>Furthermore, we can </a:t>
            </a:r>
            <a:r>
              <a:rPr sz="1200" dirty="0">
                <a:latin typeface="Calibri"/>
                <a:cs typeface="Calibri"/>
              </a:rPr>
              <a:t>divide </a:t>
            </a:r>
            <a:r>
              <a:rPr sz="1200" spc="-5" dirty="0">
                <a:latin typeface="Calibri"/>
                <a:cs typeface="Calibri"/>
              </a:rPr>
              <a:t>these organizations </a:t>
            </a:r>
            <a:r>
              <a:rPr sz="1200" spc="-10" dirty="0">
                <a:latin typeface="Calibri"/>
                <a:cs typeface="Calibri"/>
              </a:rPr>
              <a:t>in </a:t>
            </a:r>
            <a:r>
              <a:rPr sz="1200" spc="-5" dirty="0">
                <a:latin typeface="Calibri"/>
                <a:cs typeface="Calibri"/>
              </a:rPr>
              <a:t>different categories, attending </a:t>
            </a:r>
            <a:r>
              <a:rPr sz="1200" dirty="0">
                <a:latin typeface="Calibri"/>
                <a:cs typeface="Calibri"/>
              </a:rPr>
              <a:t>to  </a:t>
            </a:r>
            <a:r>
              <a:rPr sz="1200" spc="-5" dirty="0">
                <a:latin typeface="Calibri"/>
                <a:cs typeface="Calibri"/>
              </a:rPr>
              <a:t>how they introduce the environmental or sustainable</a:t>
            </a:r>
            <a:r>
              <a:rPr sz="1200" spc="35" dirty="0">
                <a:latin typeface="Calibri"/>
                <a:cs typeface="Calibri"/>
              </a:rPr>
              <a:t> </a:t>
            </a:r>
            <a:r>
              <a:rPr sz="1200" spc="-5" dirty="0">
                <a:latin typeface="Calibri"/>
                <a:cs typeface="Calibri"/>
              </a:rPr>
              <a:t>innovations:</a:t>
            </a:r>
            <a:endParaRPr sz="1200">
              <a:latin typeface="Calibri"/>
              <a:cs typeface="Calibri"/>
            </a:endParaRPr>
          </a:p>
          <a:p>
            <a:pPr marL="12700" marR="478155">
              <a:lnSpc>
                <a:spcPct val="102499"/>
              </a:lnSpc>
              <a:spcBef>
                <a:spcPts val="540"/>
              </a:spcBef>
              <a:buFont typeface="Symbol"/>
              <a:buChar char=""/>
              <a:tabLst>
                <a:tab pos="240665" algn="l"/>
                <a:tab pos="241300" algn="l"/>
              </a:tabLst>
            </a:pPr>
            <a:r>
              <a:rPr sz="1200" b="1" spc="-5" dirty="0">
                <a:latin typeface="Calibri"/>
                <a:cs typeface="Calibri"/>
              </a:rPr>
              <a:t>Strategic eco-innovators</a:t>
            </a:r>
            <a:r>
              <a:rPr sz="1200" spc="-5" dirty="0">
                <a:latin typeface="Calibri"/>
                <a:cs typeface="Calibri"/>
              </a:rPr>
              <a:t>: </a:t>
            </a:r>
            <a:r>
              <a:rPr sz="1200" i="1" spc="-5" dirty="0">
                <a:latin typeface="Calibri"/>
                <a:cs typeface="Calibri"/>
              </a:rPr>
              <a:t>active in eco-equipment &amp; services sectors, </a:t>
            </a:r>
            <a:r>
              <a:rPr sz="1200" i="1" spc="-10" dirty="0">
                <a:latin typeface="Calibri"/>
                <a:cs typeface="Calibri"/>
              </a:rPr>
              <a:t>develop </a:t>
            </a:r>
            <a:r>
              <a:rPr sz="1200" i="1" spc="-5" dirty="0">
                <a:latin typeface="Calibri"/>
                <a:cs typeface="Calibri"/>
              </a:rPr>
              <a:t>eco-  innovations for sale </a:t>
            </a:r>
            <a:r>
              <a:rPr sz="1200" i="1" dirty="0">
                <a:latin typeface="Calibri"/>
                <a:cs typeface="Calibri"/>
              </a:rPr>
              <a:t>to </a:t>
            </a:r>
            <a:r>
              <a:rPr sz="1200" i="1" spc="-5" dirty="0">
                <a:latin typeface="Calibri"/>
                <a:cs typeface="Calibri"/>
              </a:rPr>
              <a:t>other</a:t>
            </a:r>
            <a:r>
              <a:rPr sz="1200" i="1" spc="25" dirty="0">
                <a:latin typeface="Calibri"/>
                <a:cs typeface="Calibri"/>
              </a:rPr>
              <a:t> </a:t>
            </a:r>
            <a:r>
              <a:rPr sz="1200" i="1" spc="-5" dirty="0">
                <a:latin typeface="Calibri"/>
                <a:cs typeface="Calibri"/>
              </a:rPr>
              <a:t>firms.</a:t>
            </a:r>
            <a:endParaRPr sz="1200">
              <a:latin typeface="Calibri"/>
              <a:cs typeface="Calibri"/>
            </a:endParaRPr>
          </a:p>
          <a:p>
            <a:pPr marL="12700" marR="263525" indent="-635">
              <a:lnSpc>
                <a:spcPct val="101699"/>
              </a:lnSpc>
              <a:spcBef>
                <a:spcPts val="60"/>
              </a:spcBef>
              <a:buFont typeface="Symbol"/>
              <a:buChar char=""/>
              <a:tabLst>
                <a:tab pos="240665" algn="l"/>
                <a:tab pos="241300" algn="l"/>
              </a:tabLst>
            </a:pPr>
            <a:r>
              <a:rPr sz="1200" b="1" spc="-5" dirty="0">
                <a:latin typeface="Calibri"/>
                <a:cs typeface="Calibri"/>
              </a:rPr>
              <a:t>Strategic eco-adopters</a:t>
            </a:r>
            <a:r>
              <a:rPr sz="1200" spc="-5" dirty="0">
                <a:latin typeface="Calibri"/>
                <a:cs typeface="Calibri"/>
              </a:rPr>
              <a:t>: </a:t>
            </a:r>
            <a:r>
              <a:rPr sz="1200" i="1" spc="-5" dirty="0">
                <a:latin typeface="Calibri"/>
                <a:cs typeface="Calibri"/>
              </a:rPr>
              <a:t>intentionally implement eco-innovations, </a:t>
            </a:r>
            <a:r>
              <a:rPr sz="1200" i="1" dirty="0">
                <a:latin typeface="Calibri"/>
                <a:cs typeface="Calibri"/>
              </a:rPr>
              <a:t>either </a:t>
            </a:r>
            <a:r>
              <a:rPr sz="1200" i="1" spc="-5" dirty="0">
                <a:latin typeface="Calibri"/>
                <a:cs typeface="Calibri"/>
              </a:rPr>
              <a:t>developed in-  house, acquired from other firms, or</a:t>
            </a:r>
            <a:r>
              <a:rPr sz="1200" i="1" spc="35" dirty="0">
                <a:latin typeface="Calibri"/>
                <a:cs typeface="Calibri"/>
              </a:rPr>
              <a:t> </a:t>
            </a:r>
            <a:r>
              <a:rPr sz="1200" i="1" spc="-5" dirty="0">
                <a:latin typeface="Calibri"/>
                <a:cs typeface="Calibri"/>
              </a:rPr>
              <a:t>both.</a:t>
            </a:r>
            <a:endParaRPr sz="1200">
              <a:latin typeface="Calibri"/>
              <a:cs typeface="Calibri"/>
            </a:endParaRPr>
          </a:p>
          <a:p>
            <a:pPr marL="12700" marR="224154">
              <a:lnSpc>
                <a:spcPct val="102499"/>
              </a:lnSpc>
              <a:spcBef>
                <a:spcPts val="50"/>
              </a:spcBef>
              <a:buFont typeface="Symbol"/>
              <a:buChar char=""/>
              <a:tabLst>
                <a:tab pos="240665" algn="l"/>
                <a:tab pos="241300" algn="l"/>
              </a:tabLst>
            </a:pPr>
            <a:r>
              <a:rPr sz="1200" b="1" spc="-5" dirty="0">
                <a:latin typeface="Calibri"/>
                <a:cs typeface="Calibri"/>
              </a:rPr>
              <a:t>Passive eco-innovators: </a:t>
            </a:r>
            <a:r>
              <a:rPr sz="1200" spc="-5" dirty="0">
                <a:latin typeface="Calibri"/>
                <a:cs typeface="Calibri"/>
              </a:rPr>
              <a:t>process, organizational, product innovations etc that result </a:t>
            </a:r>
            <a:r>
              <a:rPr sz="1200" spc="-10" dirty="0">
                <a:latin typeface="Calibri"/>
                <a:cs typeface="Calibri"/>
              </a:rPr>
              <a:t>in  </a:t>
            </a:r>
            <a:r>
              <a:rPr sz="1200" spc="-5" dirty="0">
                <a:latin typeface="Calibri"/>
                <a:cs typeface="Calibri"/>
              </a:rPr>
              <a:t>environmental benefits, </a:t>
            </a:r>
            <a:r>
              <a:rPr sz="1200" dirty="0">
                <a:latin typeface="Calibri"/>
                <a:cs typeface="Calibri"/>
              </a:rPr>
              <a:t>but </a:t>
            </a:r>
            <a:r>
              <a:rPr sz="1200" spc="-5" dirty="0">
                <a:latin typeface="Calibri"/>
                <a:cs typeface="Calibri"/>
              </a:rPr>
              <a:t>where is </a:t>
            </a:r>
            <a:r>
              <a:rPr sz="1200" dirty="0">
                <a:latin typeface="Calibri"/>
                <a:cs typeface="Calibri"/>
              </a:rPr>
              <a:t>no </a:t>
            </a:r>
            <a:r>
              <a:rPr sz="1200" spc="-5" dirty="0">
                <a:latin typeface="Calibri"/>
                <a:cs typeface="Calibri"/>
              </a:rPr>
              <a:t>specific strategy </a:t>
            </a:r>
            <a:r>
              <a:rPr sz="1200" dirty="0">
                <a:latin typeface="Calibri"/>
                <a:cs typeface="Calibri"/>
              </a:rPr>
              <a:t>to</a:t>
            </a:r>
            <a:r>
              <a:rPr sz="1200" spc="10" dirty="0">
                <a:latin typeface="Calibri"/>
                <a:cs typeface="Calibri"/>
              </a:rPr>
              <a:t> </a:t>
            </a:r>
            <a:r>
              <a:rPr sz="1200" spc="-5" dirty="0">
                <a:latin typeface="Calibri"/>
                <a:cs typeface="Calibri"/>
              </a:rPr>
              <a:t>eco-innovate.</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050">
              <a:latin typeface="Calibri"/>
              <a:cs typeface="Calibri"/>
            </a:endParaRPr>
          </a:p>
          <a:p>
            <a:pPr marL="149225">
              <a:lnSpc>
                <a:spcPct val="100000"/>
              </a:lnSpc>
            </a:pPr>
            <a:r>
              <a:rPr sz="1000" b="1" spc="-5" dirty="0">
                <a:latin typeface="Calibri"/>
                <a:cs typeface="Calibri"/>
              </a:rPr>
              <a:t>154</a:t>
            </a:r>
            <a:endParaRPr sz="1000">
              <a:latin typeface="Calibri"/>
              <a:cs typeface="Calibri"/>
            </a:endParaRPr>
          </a:p>
        </p:txBody>
      </p:sp>
      <p:sp>
        <p:nvSpPr>
          <p:cNvPr id="3" name="object 3"/>
          <p:cNvSpPr txBox="1"/>
          <p:nvPr/>
        </p:nvSpPr>
        <p:spPr>
          <a:xfrm>
            <a:off x="888424" y="570066"/>
            <a:ext cx="5838190" cy="476821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i="1" spc="-5" dirty="0">
                <a:latin typeface="Calibri"/>
                <a:cs typeface="Calibri"/>
              </a:rPr>
              <a:t>organisational boundaries of the innovating organisation </a:t>
            </a:r>
            <a:r>
              <a:rPr sz="1200" i="1" spc="-10" dirty="0">
                <a:latin typeface="Calibri"/>
                <a:cs typeface="Calibri"/>
              </a:rPr>
              <a:t>and </a:t>
            </a:r>
            <a:r>
              <a:rPr sz="1200" i="1" spc="-5" dirty="0">
                <a:latin typeface="Calibri"/>
                <a:cs typeface="Calibri"/>
              </a:rPr>
              <a:t>involve broader social  arrangements that trigger changes in existing socio-cultural norms and institutional structures  (</a:t>
            </a:r>
            <a:r>
              <a:rPr sz="1200" spc="-5" dirty="0">
                <a:latin typeface="Calibri"/>
                <a:cs typeface="Calibri"/>
              </a:rPr>
              <a:t>OECD,</a:t>
            </a:r>
            <a:r>
              <a:rPr sz="1200" dirty="0">
                <a:latin typeface="Calibri"/>
                <a:cs typeface="Calibri"/>
              </a:rPr>
              <a:t> 2009)</a:t>
            </a:r>
            <a:endParaRPr sz="1200">
              <a:latin typeface="Calibri"/>
              <a:cs typeface="Calibri"/>
            </a:endParaRPr>
          </a:p>
          <a:p>
            <a:pPr marL="12700" marR="7620">
              <a:lnSpc>
                <a:spcPct val="101800"/>
              </a:lnSpc>
              <a:spcBef>
                <a:spcPts val="994"/>
              </a:spcBef>
            </a:pPr>
            <a:r>
              <a:rPr sz="1200" spc="-5" dirty="0">
                <a:latin typeface="Calibri"/>
                <a:cs typeface="Calibri"/>
              </a:rPr>
              <a:t>Some companies and other private and public organisations have started </a:t>
            </a:r>
            <a:r>
              <a:rPr sz="1200" dirty="0">
                <a:latin typeface="Calibri"/>
                <a:cs typeface="Calibri"/>
              </a:rPr>
              <a:t>to </a:t>
            </a:r>
            <a:r>
              <a:rPr sz="1200" spc="-5" dirty="0">
                <a:latin typeface="Calibri"/>
                <a:cs typeface="Calibri"/>
              </a:rPr>
              <a:t>use  environmental (eco-) innovation referred </a:t>
            </a:r>
            <a:r>
              <a:rPr sz="1200" dirty="0">
                <a:latin typeface="Calibri"/>
                <a:cs typeface="Calibri"/>
              </a:rPr>
              <a:t>to </a:t>
            </a:r>
            <a:r>
              <a:rPr sz="1200" spc="-5" dirty="0">
                <a:latin typeface="Calibri"/>
                <a:cs typeface="Calibri"/>
              </a:rPr>
              <a:t>the contributions </a:t>
            </a:r>
            <a:r>
              <a:rPr sz="1200" spc="-10" dirty="0">
                <a:latin typeface="Calibri"/>
                <a:cs typeface="Calibri"/>
              </a:rPr>
              <a:t>of </a:t>
            </a:r>
            <a:r>
              <a:rPr sz="1200" spc="-5" dirty="0">
                <a:latin typeface="Calibri"/>
                <a:cs typeface="Calibri"/>
              </a:rPr>
              <a:t>business </a:t>
            </a:r>
            <a:r>
              <a:rPr sz="1200" dirty="0">
                <a:latin typeface="Calibri"/>
                <a:cs typeface="Calibri"/>
              </a:rPr>
              <a:t>to </a:t>
            </a:r>
            <a:r>
              <a:rPr sz="1200" spc="-5" dirty="0">
                <a:latin typeface="Calibri"/>
                <a:cs typeface="Calibri"/>
              </a:rPr>
              <a:t>sustainable  development, as well as complementary way </a:t>
            </a:r>
            <a:r>
              <a:rPr sz="1200" dirty="0">
                <a:latin typeface="Calibri"/>
                <a:cs typeface="Calibri"/>
              </a:rPr>
              <a:t>to </a:t>
            </a:r>
            <a:r>
              <a:rPr sz="1200" spc="-5" dirty="0">
                <a:latin typeface="Calibri"/>
                <a:cs typeface="Calibri"/>
              </a:rPr>
              <a:t>improve competitiveness. In this context eco-  innovation could </a:t>
            </a:r>
            <a:r>
              <a:rPr sz="1200" dirty="0">
                <a:latin typeface="Calibri"/>
                <a:cs typeface="Calibri"/>
              </a:rPr>
              <a:t>be </a:t>
            </a:r>
            <a:r>
              <a:rPr sz="1200" spc="-5" dirty="0">
                <a:latin typeface="Calibri"/>
                <a:cs typeface="Calibri"/>
              </a:rPr>
              <a:t>defined as those innovative </a:t>
            </a:r>
            <a:r>
              <a:rPr sz="1200" dirty="0">
                <a:latin typeface="Calibri"/>
                <a:cs typeface="Calibri"/>
              </a:rPr>
              <a:t>processes </a:t>
            </a:r>
            <a:r>
              <a:rPr sz="1200" spc="-5" dirty="0">
                <a:latin typeface="Calibri"/>
                <a:cs typeface="Calibri"/>
              </a:rPr>
              <a:t>that produce a reduction </a:t>
            </a:r>
            <a:r>
              <a:rPr sz="1200" spc="-10" dirty="0">
                <a:latin typeface="Calibri"/>
                <a:cs typeface="Calibri"/>
              </a:rPr>
              <a:t>of  </a:t>
            </a:r>
            <a:r>
              <a:rPr sz="1200" spc="-5" dirty="0">
                <a:latin typeface="Calibri"/>
                <a:cs typeface="Calibri"/>
              </a:rPr>
              <a:t>environmental impact and optimising the use of resources, indepently of the intentionality or  not of that effect. When a </a:t>
            </a:r>
            <a:r>
              <a:rPr sz="1200" dirty="0">
                <a:latin typeface="Calibri"/>
                <a:cs typeface="Calibri"/>
              </a:rPr>
              <a:t>new </a:t>
            </a:r>
            <a:r>
              <a:rPr sz="1200" spc="-5" dirty="0">
                <a:latin typeface="Calibri"/>
                <a:cs typeface="Calibri"/>
              </a:rPr>
              <a:t>process is more efficient in the use of resources than other  can </a:t>
            </a:r>
            <a:r>
              <a:rPr sz="1200" dirty="0">
                <a:latin typeface="Calibri"/>
                <a:cs typeface="Calibri"/>
              </a:rPr>
              <a:t>be </a:t>
            </a:r>
            <a:r>
              <a:rPr sz="1200" spc="-5" dirty="0">
                <a:latin typeface="Calibri"/>
                <a:cs typeface="Calibri"/>
              </a:rPr>
              <a:t>considered as </a:t>
            </a:r>
            <a:r>
              <a:rPr sz="1200" spc="-10" dirty="0">
                <a:latin typeface="Calibri"/>
                <a:cs typeface="Calibri"/>
              </a:rPr>
              <a:t>an</a:t>
            </a:r>
            <a:r>
              <a:rPr sz="1200" spc="20" dirty="0">
                <a:latin typeface="Calibri"/>
                <a:cs typeface="Calibri"/>
              </a:rPr>
              <a:t> </a:t>
            </a:r>
            <a:r>
              <a:rPr sz="1200" spc="-5" dirty="0">
                <a:latin typeface="Calibri"/>
                <a:cs typeface="Calibri"/>
              </a:rPr>
              <a:t>eco-innovation.</a:t>
            </a:r>
            <a:endParaRPr sz="1200">
              <a:latin typeface="Calibri"/>
              <a:cs typeface="Calibri"/>
            </a:endParaRPr>
          </a:p>
          <a:p>
            <a:pPr marL="12700" marR="168275">
              <a:lnSpc>
                <a:spcPct val="101699"/>
              </a:lnSpc>
              <a:spcBef>
                <a:spcPts val="994"/>
              </a:spcBef>
            </a:pPr>
            <a:r>
              <a:rPr sz="1200" spc="-5" dirty="0">
                <a:latin typeface="Calibri"/>
                <a:cs typeface="Calibri"/>
              </a:rPr>
              <a:t>At </a:t>
            </a:r>
            <a:r>
              <a:rPr sz="1200" dirty="0">
                <a:latin typeface="Calibri"/>
                <a:cs typeface="Calibri"/>
              </a:rPr>
              <a:t>the </a:t>
            </a:r>
            <a:r>
              <a:rPr sz="1200" spc="-5" dirty="0">
                <a:latin typeface="Calibri"/>
                <a:cs typeface="Calibri"/>
              </a:rPr>
              <a:t>end, eco-innovation aims </a:t>
            </a:r>
            <a:r>
              <a:rPr sz="1200" dirty="0">
                <a:latin typeface="Calibri"/>
                <a:cs typeface="Calibri"/>
              </a:rPr>
              <a:t>to </a:t>
            </a:r>
            <a:r>
              <a:rPr sz="1200" spc="-5" dirty="0">
                <a:latin typeface="Calibri"/>
                <a:cs typeface="Calibri"/>
              </a:rPr>
              <a:t>promote </a:t>
            </a:r>
            <a:r>
              <a:rPr sz="1200" dirty="0">
                <a:latin typeface="Calibri"/>
                <a:cs typeface="Calibri"/>
              </a:rPr>
              <a:t>the </a:t>
            </a:r>
            <a:r>
              <a:rPr sz="1200" spc="-5" dirty="0">
                <a:latin typeface="Calibri"/>
                <a:cs typeface="Calibri"/>
              </a:rPr>
              <a:t>introduction of advanced technologies and  sustainable approaches (including </a:t>
            </a:r>
            <a:r>
              <a:rPr sz="1200" dirty="0">
                <a:latin typeface="Calibri"/>
                <a:cs typeface="Calibri"/>
              </a:rPr>
              <a:t>the </a:t>
            </a:r>
            <a:r>
              <a:rPr sz="1200" spc="-5" dirty="0">
                <a:latin typeface="Calibri"/>
                <a:cs typeface="Calibri"/>
              </a:rPr>
              <a:t>non-technological ones). Besides this, the concept of  environmental innovation entails </a:t>
            </a:r>
            <a:r>
              <a:rPr sz="1200" dirty="0">
                <a:latin typeface="Calibri"/>
                <a:cs typeface="Calibri"/>
              </a:rPr>
              <a:t>new </a:t>
            </a:r>
            <a:r>
              <a:rPr sz="1200" spc="-5" dirty="0">
                <a:latin typeface="Calibri"/>
                <a:cs typeface="Calibri"/>
              </a:rPr>
              <a:t>opportunities in the organisations, involving </a:t>
            </a:r>
            <a:r>
              <a:rPr sz="1200" dirty="0">
                <a:latin typeface="Calibri"/>
                <a:cs typeface="Calibri"/>
              </a:rPr>
              <a:t>new  </a:t>
            </a:r>
            <a:r>
              <a:rPr sz="1200" spc="-5" dirty="0">
                <a:latin typeface="Calibri"/>
                <a:cs typeface="Calibri"/>
              </a:rPr>
              <a:t>stakeholders, activities and business and increasing the competitiveness. </a:t>
            </a:r>
            <a:r>
              <a:rPr sz="1200" dirty="0">
                <a:latin typeface="Calibri"/>
                <a:cs typeface="Calibri"/>
              </a:rPr>
              <a:t>Thus, </a:t>
            </a:r>
            <a:r>
              <a:rPr sz="1200" spc="-5" dirty="0">
                <a:latin typeface="Calibri"/>
                <a:cs typeface="Calibri"/>
              </a:rPr>
              <a:t>eco-  innovation will be the key component to carry out the structural change that </a:t>
            </a:r>
            <a:r>
              <a:rPr sz="1200" spc="-10" dirty="0">
                <a:latin typeface="Calibri"/>
                <a:cs typeface="Calibri"/>
              </a:rPr>
              <a:t>it </a:t>
            </a:r>
            <a:r>
              <a:rPr sz="1200" spc="-5" dirty="0">
                <a:latin typeface="Calibri"/>
                <a:cs typeface="Calibri"/>
              </a:rPr>
              <a:t>will </a:t>
            </a:r>
            <a:r>
              <a:rPr sz="1200" dirty="0">
                <a:latin typeface="Calibri"/>
                <a:cs typeface="Calibri"/>
              </a:rPr>
              <a:t>be  </a:t>
            </a:r>
            <a:r>
              <a:rPr sz="1200" spc="-5" dirty="0">
                <a:latin typeface="Calibri"/>
                <a:cs typeface="Calibri"/>
              </a:rPr>
              <a:t>demanded in economic, social and environmental field </a:t>
            </a:r>
            <a:r>
              <a:rPr sz="1200" spc="-10" dirty="0">
                <a:latin typeface="Calibri"/>
                <a:cs typeface="Calibri"/>
              </a:rPr>
              <a:t>in </a:t>
            </a:r>
            <a:r>
              <a:rPr sz="1200" spc="-5" dirty="0">
                <a:latin typeface="Calibri"/>
                <a:cs typeface="Calibri"/>
              </a:rPr>
              <a:t>the next</a:t>
            </a:r>
            <a:r>
              <a:rPr sz="1200" spc="65" dirty="0">
                <a:latin typeface="Calibri"/>
                <a:cs typeface="Calibri"/>
              </a:rPr>
              <a:t> </a:t>
            </a:r>
            <a:r>
              <a:rPr sz="1200" spc="-5" dirty="0">
                <a:latin typeface="Calibri"/>
                <a:cs typeface="Calibri"/>
              </a:rPr>
              <a:t>years.</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spcBef>
                <a:spcPts val="5"/>
              </a:spcBef>
            </a:pPr>
            <a:r>
              <a:rPr sz="1200" b="1" spc="-5" dirty="0">
                <a:latin typeface="Calibri"/>
                <a:cs typeface="Calibri"/>
              </a:rPr>
              <a:t>12.5.1 Eco-innovative</a:t>
            </a:r>
            <a:r>
              <a:rPr sz="1200" b="1" spc="15" dirty="0">
                <a:latin typeface="Calibri"/>
                <a:cs typeface="Calibri"/>
              </a:rPr>
              <a:t> </a:t>
            </a:r>
            <a:r>
              <a:rPr sz="1200" b="1" spc="-5" dirty="0">
                <a:latin typeface="Calibri"/>
                <a:cs typeface="Calibri"/>
              </a:rPr>
              <a:t>organisations</a:t>
            </a:r>
            <a:endParaRPr sz="1200">
              <a:latin typeface="Calibri"/>
              <a:cs typeface="Calibri"/>
            </a:endParaRPr>
          </a:p>
          <a:p>
            <a:pPr marL="12700" marR="193675" algn="just">
              <a:lnSpc>
                <a:spcPct val="101699"/>
              </a:lnSpc>
              <a:spcBef>
                <a:spcPts val="800"/>
              </a:spcBef>
            </a:pPr>
            <a:r>
              <a:rPr sz="1200" spc="-5" dirty="0">
                <a:latin typeface="Calibri"/>
                <a:cs typeface="Calibri"/>
              </a:rPr>
              <a:t>As the same way we can define the concept of eco-innovation, it is possible </a:t>
            </a:r>
            <a:r>
              <a:rPr sz="1200" dirty="0">
                <a:latin typeface="Calibri"/>
                <a:cs typeface="Calibri"/>
              </a:rPr>
              <a:t>to </a:t>
            </a:r>
            <a:r>
              <a:rPr sz="1200" spc="-5" dirty="0">
                <a:latin typeface="Calibri"/>
                <a:cs typeface="Calibri"/>
              </a:rPr>
              <a:t>characterize  </a:t>
            </a:r>
            <a:r>
              <a:rPr sz="1200" dirty="0">
                <a:latin typeface="Calibri"/>
                <a:cs typeface="Calibri"/>
              </a:rPr>
              <a:t>the </a:t>
            </a:r>
            <a:r>
              <a:rPr sz="1200" spc="-5" dirty="0">
                <a:latin typeface="Calibri"/>
                <a:cs typeface="Calibri"/>
              </a:rPr>
              <a:t>companies or organisations that develop and </a:t>
            </a:r>
            <a:r>
              <a:rPr sz="1200" dirty="0">
                <a:latin typeface="Calibri"/>
                <a:cs typeface="Calibri"/>
              </a:rPr>
              <a:t>apply </a:t>
            </a:r>
            <a:r>
              <a:rPr sz="1200" spc="-5" dirty="0">
                <a:latin typeface="Calibri"/>
                <a:cs typeface="Calibri"/>
              </a:rPr>
              <a:t>this approach in their daily activity.  The European Commission, Eurostat and OECD </a:t>
            </a:r>
            <a:r>
              <a:rPr sz="1200" dirty="0">
                <a:latin typeface="Calibri"/>
                <a:cs typeface="Calibri"/>
              </a:rPr>
              <a:t>defines </a:t>
            </a:r>
            <a:r>
              <a:rPr sz="1200" spc="-5" dirty="0">
                <a:latin typeface="Calibri"/>
                <a:cs typeface="Calibri"/>
              </a:rPr>
              <a:t>Eco-industries as</a:t>
            </a:r>
            <a:r>
              <a:rPr sz="1200" spc="45" dirty="0">
                <a:latin typeface="Calibri"/>
                <a:cs typeface="Calibri"/>
              </a:rPr>
              <a:t> </a:t>
            </a:r>
            <a:r>
              <a:rPr sz="1200" spc="-5" dirty="0">
                <a:latin typeface="Calibri"/>
                <a:cs typeface="Calibri"/>
              </a:rPr>
              <a:t>follows:</a:t>
            </a:r>
            <a:endParaRPr sz="1200">
              <a:latin typeface="Calibri"/>
              <a:cs typeface="Calibri"/>
            </a:endParaRPr>
          </a:p>
        </p:txBody>
      </p:sp>
      <p:sp>
        <p:nvSpPr>
          <p:cNvPr id="4" name="object 4"/>
          <p:cNvSpPr txBox="1"/>
          <p:nvPr/>
        </p:nvSpPr>
        <p:spPr>
          <a:xfrm>
            <a:off x="888419" y="5903622"/>
            <a:ext cx="5857240" cy="1016000"/>
          </a:xfrm>
          <a:prstGeom prst="rect">
            <a:avLst/>
          </a:prstGeom>
        </p:spPr>
        <p:txBody>
          <a:bodyPr vert="horz" wrap="square" lIns="0" tIns="9525" rIns="0" bIns="0" rtlCol="0">
            <a:spAutoFit/>
          </a:bodyPr>
          <a:lstStyle/>
          <a:p>
            <a:pPr marL="12700" marR="15240" indent="641350">
              <a:lnSpc>
                <a:spcPct val="101699"/>
              </a:lnSpc>
              <a:spcBef>
                <a:spcPts val="75"/>
              </a:spcBef>
            </a:pPr>
            <a:r>
              <a:rPr sz="1200" b="1" spc="-5" dirty="0">
                <a:latin typeface="Calibri"/>
                <a:cs typeface="Calibri"/>
              </a:rPr>
              <a:t>Eco industries </a:t>
            </a:r>
            <a:r>
              <a:rPr sz="1200" spc="-10" dirty="0">
                <a:latin typeface="Calibri"/>
                <a:cs typeface="Calibri"/>
              </a:rPr>
              <a:t>are </a:t>
            </a:r>
            <a:r>
              <a:rPr sz="1200" spc="-5" dirty="0">
                <a:latin typeface="Calibri"/>
                <a:cs typeface="Calibri"/>
              </a:rPr>
              <a:t>those </a:t>
            </a:r>
            <a:r>
              <a:rPr sz="1200" i="1" spc="-5" dirty="0">
                <a:latin typeface="Calibri"/>
                <a:cs typeface="Calibri"/>
              </a:rPr>
              <a:t>which produce </a:t>
            </a:r>
            <a:r>
              <a:rPr sz="1200" i="1" spc="-10" dirty="0">
                <a:latin typeface="Calibri"/>
                <a:cs typeface="Calibri"/>
              </a:rPr>
              <a:t>goods </a:t>
            </a:r>
            <a:r>
              <a:rPr sz="1200" i="1" dirty="0">
                <a:latin typeface="Calibri"/>
                <a:cs typeface="Calibri"/>
              </a:rPr>
              <a:t>and services to </a:t>
            </a:r>
            <a:r>
              <a:rPr sz="1200" i="1" spc="-5" dirty="0">
                <a:latin typeface="Calibri"/>
                <a:cs typeface="Calibri"/>
              </a:rPr>
              <a:t>measure, prevent,  limit, minimize or correct environmental damage </a:t>
            </a:r>
            <a:r>
              <a:rPr sz="1200" i="1" dirty="0">
                <a:latin typeface="Calibri"/>
                <a:cs typeface="Calibri"/>
              </a:rPr>
              <a:t>to </a:t>
            </a:r>
            <a:r>
              <a:rPr sz="1200" i="1" spc="-5" dirty="0">
                <a:latin typeface="Calibri"/>
                <a:cs typeface="Calibri"/>
              </a:rPr>
              <a:t>water, air </a:t>
            </a:r>
            <a:r>
              <a:rPr sz="1200" i="1" spc="-10" dirty="0">
                <a:latin typeface="Calibri"/>
                <a:cs typeface="Calibri"/>
              </a:rPr>
              <a:t>and </a:t>
            </a:r>
            <a:r>
              <a:rPr sz="1200" i="1" spc="-5" dirty="0">
                <a:latin typeface="Calibri"/>
                <a:cs typeface="Calibri"/>
              </a:rPr>
              <a:t>soil, as well as problems  related </a:t>
            </a:r>
            <a:r>
              <a:rPr sz="1200" i="1" dirty="0">
                <a:latin typeface="Calibri"/>
                <a:cs typeface="Calibri"/>
              </a:rPr>
              <a:t>to </a:t>
            </a:r>
            <a:r>
              <a:rPr sz="1200" i="1" spc="-5" dirty="0">
                <a:latin typeface="Calibri"/>
                <a:cs typeface="Calibri"/>
              </a:rPr>
              <a:t>waste, noise </a:t>
            </a:r>
            <a:r>
              <a:rPr sz="1200" i="1" spc="-15" dirty="0">
                <a:latin typeface="Calibri"/>
                <a:cs typeface="Calibri"/>
              </a:rPr>
              <a:t>and </a:t>
            </a:r>
            <a:r>
              <a:rPr sz="1200" i="1" dirty="0">
                <a:latin typeface="Calibri"/>
                <a:cs typeface="Calibri"/>
              </a:rPr>
              <a:t>eco-systems. </a:t>
            </a:r>
            <a:r>
              <a:rPr sz="1200" i="1" spc="-5" dirty="0">
                <a:latin typeface="Calibri"/>
                <a:cs typeface="Calibri"/>
              </a:rPr>
              <a:t>This includes technologies, products </a:t>
            </a:r>
            <a:r>
              <a:rPr sz="1200" i="1" spc="-10" dirty="0">
                <a:latin typeface="Calibri"/>
                <a:cs typeface="Calibri"/>
              </a:rPr>
              <a:t>and </a:t>
            </a:r>
            <a:r>
              <a:rPr sz="1200" i="1" spc="-5" dirty="0">
                <a:latin typeface="Calibri"/>
                <a:cs typeface="Calibri"/>
              </a:rPr>
              <a:t>services that  reduce environmental risk </a:t>
            </a:r>
            <a:r>
              <a:rPr sz="1200" i="1" spc="-10" dirty="0">
                <a:latin typeface="Calibri"/>
                <a:cs typeface="Calibri"/>
              </a:rPr>
              <a:t>and </a:t>
            </a:r>
            <a:r>
              <a:rPr sz="1200" i="1" spc="-5" dirty="0">
                <a:latin typeface="Calibri"/>
                <a:cs typeface="Calibri"/>
              </a:rPr>
              <a:t>minimize pollution and</a:t>
            </a:r>
            <a:r>
              <a:rPr sz="1200" i="1" spc="60" dirty="0">
                <a:latin typeface="Calibri"/>
                <a:cs typeface="Calibri"/>
              </a:rPr>
              <a:t> </a:t>
            </a:r>
            <a:r>
              <a:rPr sz="1200" i="1" spc="-5" dirty="0">
                <a:latin typeface="Calibri"/>
                <a:cs typeface="Calibri"/>
              </a:rPr>
              <a:t>resources.</a:t>
            </a:r>
            <a:endParaRPr sz="1200" dirty="0">
              <a:latin typeface="Calibri"/>
              <a:cs typeface="Calibri"/>
            </a:endParaRPr>
          </a:p>
          <a:p>
            <a:pPr marL="4021454">
              <a:lnSpc>
                <a:spcPct val="100000"/>
              </a:lnSpc>
              <a:spcBef>
                <a:spcPts val="525"/>
              </a:spcBef>
            </a:pPr>
            <a:r>
              <a:rPr sz="1200" spc="-5" dirty="0">
                <a:latin typeface="Calibri"/>
                <a:cs typeface="Calibri"/>
              </a:rPr>
              <a:t>European Commission</a:t>
            </a:r>
            <a:r>
              <a:rPr sz="1200" spc="-25" dirty="0">
                <a:latin typeface="Calibri"/>
                <a:cs typeface="Calibri"/>
              </a:rPr>
              <a:t> </a:t>
            </a:r>
            <a:r>
              <a:rPr sz="1200" spc="-5" dirty="0">
                <a:latin typeface="Calibri"/>
                <a:cs typeface="Calibri"/>
              </a:rPr>
              <a:t>(2006)</a:t>
            </a:r>
            <a:endParaRPr sz="1200" dirty="0">
              <a:latin typeface="Calibri"/>
              <a:cs typeface="Calibri"/>
            </a:endParaRPr>
          </a:p>
        </p:txBody>
      </p:sp>
      <p:sp>
        <p:nvSpPr>
          <p:cNvPr id="5" name="object 5"/>
          <p:cNvSpPr/>
          <p:nvPr/>
        </p:nvSpPr>
        <p:spPr>
          <a:xfrm>
            <a:off x="986843" y="554791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86843" y="7128169"/>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155</a:t>
            </a:r>
            <a:endParaRPr sz="1000">
              <a:latin typeface="Calibri"/>
              <a:cs typeface="Calibri"/>
            </a:endParaRPr>
          </a:p>
        </p:txBody>
      </p:sp>
      <p:sp>
        <p:nvSpPr>
          <p:cNvPr id="3" name="object 3"/>
          <p:cNvSpPr txBox="1"/>
          <p:nvPr/>
        </p:nvSpPr>
        <p:spPr>
          <a:xfrm>
            <a:off x="816787" y="570066"/>
            <a:ext cx="5837555" cy="129222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50">
              <a:latin typeface="Calibri"/>
              <a:cs typeface="Calibri"/>
            </a:endParaRPr>
          </a:p>
          <a:p>
            <a:pPr marL="12700" marR="201295">
              <a:lnSpc>
                <a:spcPct val="101699"/>
              </a:lnSpc>
              <a:buFont typeface="Symbol"/>
              <a:buChar char=""/>
              <a:tabLst>
                <a:tab pos="240665" algn="l"/>
                <a:tab pos="241300" algn="l"/>
              </a:tabLst>
            </a:pPr>
            <a:r>
              <a:rPr sz="1200" b="1" spc="-5" dirty="0">
                <a:latin typeface="Calibri"/>
                <a:cs typeface="Calibri"/>
              </a:rPr>
              <a:t>Non eco-innovators: </a:t>
            </a:r>
            <a:r>
              <a:rPr sz="1200" dirty="0">
                <a:latin typeface="Calibri"/>
                <a:cs typeface="Calibri"/>
              </a:rPr>
              <a:t>no </a:t>
            </a:r>
            <a:r>
              <a:rPr sz="1200" spc="-5" dirty="0">
                <a:latin typeface="Calibri"/>
                <a:cs typeface="Calibri"/>
              </a:rPr>
              <a:t>activities </a:t>
            </a:r>
            <a:r>
              <a:rPr sz="1200" dirty="0">
                <a:latin typeface="Calibri"/>
                <a:cs typeface="Calibri"/>
              </a:rPr>
              <a:t>for either </a:t>
            </a:r>
            <a:r>
              <a:rPr sz="1200" spc="-5" dirty="0">
                <a:latin typeface="Calibri"/>
                <a:cs typeface="Calibri"/>
              </a:rPr>
              <a:t>intentional or unintended innovations with  environmental</a:t>
            </a:r>
            <a:r>
              <a:rPr sz="1200" spc="-15" dirty="0">
                <a:latin typeface="Calibri"/>
                <a:cs typeface="Calibri"/>
              </a:rPr>
              <a:t> </a:t>
            </a:r>
            <a:r>
              <a:rPr sz="1200" spc="-5" dirty="0">
                <a:latin typeface="Calibri"/>
                <a:cs typeface="Calibri"/>
              </a:rPr>
              <a:t>benefits.</a:t>
            </a:r>
            <a:endParaRPr sz="1200">
              <a:latin typeface="Calibri"/>
              <a:cs typeface="Calibri"/>
            </a:endParaRPr>
          </a:p>
          <a:p>
            <a:pPr marL="12700" marR="278765">
              <a:lnSpc>
                <a:spcPct val="101699"/>
              </a:lnSpc>
              <a:spcBef>
                <a:spcPts val="505"/>
              </a:spcBef>
            </a:pPr>
            <a:r>
              <a:rPr sz="1200" spc="-5" dirty="0">
                <a:latin typeface="Calibri"/>
                <a:cs typeface="Calibri"/>
              </a:rPr>
              <a:t>Source: MEI (Measuring eco-Innovation) project financed </a:t>
            </a:r>
            <a:r>
              <a:rPr sz="1200" dirty="0">
                <a:latin typeface="Calibri"/>
                <a:cs typeface="Calibri"/>
              </a:rPr>
              <a:t>by </a:t>
            </a:r>
            <a:r>
              <a:rPr sz="1200" spc="-5" dirty="0">
                <a:latin typeface="Calibri"/>
                <a:cs typeface="Calibri"/>
              </a:rPr>
              <a:t>the European Commission in  </a:t>
            </a:r>
            <a:r>
              <a:rPr sz="1200" dirty="0">
                <a:latin typeface="Calibri"/>
                <a:cs typeface="Calibri"/>
              </a:rPr>
              <a:t>under the </a:t>
            </a:r>
            <a:r>
              <a:rPr sz="1200" spc="-5" dirty="0">
                <a:latin typeface="Calibri"/>
                <a:cs typeface="Calibri"/>
              </a:rPr>
              <a:t>6th R&amp;D Framework program Thematic Priority: Call</a:t>
            </a:r>
            <a:r>
              <a:rPr sz="1200" spc="50" dirty="0">
                <a:latin typeface="Calibri"/>
                <a:cs typeface="Calibri"/>
              </a:rPr>
              <a:t> </a:t>
            </a:r>
            <a:r>
              <a:rPr sz="1200" spc="-5" dirty="0">
                <a:latin typeface="Calibri"/>
                <a:cs typeface="Calibri"/>
              </a:rPr>
              <a:t>FP6-2005-SSP-5A</a:t>
            </a:r>
            <a:endParaRPr sz="1200">
              <a:latin typeface="Calibri"/>
              <a:cs typeface="Calibri"/>
            </a:endParaRPr>
          </a:p>
        </p:txBody>
      </p:sp>
      <p:sp>
        <p:nvSpPr>
          <p:cNvPr id="4" name="object 4"/>
          <p:cNvSpPr txBox="1"/>
          <p:nvPr/>
        </p:nvSpPr>
        <p:spPr>
          <a:xfrm>
            <a:off x="816802" y="2427664"/>
            <a:ext cx="5700395" cy="2268855"/>
          </a:xfrm>
          <a:prstGeom prst="rect">
            <a:avLst/>
          </a:prstGeom>
        </p:spPr>
        <p:txBody>
          <a:bodyPr vert="horz" wrap="square" lIns="0" tIns="9525" rIns="0" bIns="0" rtlCol="0">
            <a:spAutoFit/>
          </a:bodyPr>
          <a:lstStyle/>
          <a:p>
            <a:pPr marL="12700" marR="292735" indent="641350">
              <a:lnSpc>
                <a:spcPct val="101699"/>
              </a:lnSpc>
              <a:spcBef>
                <a:spcPts val="75"/>
              </a:spcBef>
            </a:pPr>
            <a:r>
              <a:rPr sz="1200" spc="-5" dirty="0">
                <a:latin typeface="Calibri"/>
                <a:cs typeface="Calibri"/>
              </a:rPr>
              <a:t>Nokia, Eco-innovation in the </a:t>
            </a:r>
            <a:r>
              <a:rPr sz="1200" spc="-10" dirty="0">
                <a:latin typeface="Calibri"/>
                <a:cs typeface="Calibri"/>
              </a:rPr>
              <a:t>last 10 </a:t>
            </a:r>
            <a:r>
              <a:rPr sz="1200" spc="-5" dirty="0">
                <a:latin typeface="Calibri"/>
                <a:cs typeface="Calibri"/>
              </a:rPr>
              <a:t>years: </a:t>
            </a:r>
            <a:r>
              <a:rPr sz="1200" u="sng" spc="-5" dirty="0">
                <a:solidFill>
                  <a:srgbClr val="0065FF"/>
                </a:solidFill>
                <a:uFill>
                  <a:solidFill>
                    <a:srgbClr val="0065FF"/>
                  </a:solidFill>
                </a:uFill>
                <a:latin typeface="Calibri"/>
                <a:cs typeface="Calibri"/>
                <a:hlinkClick r:id="rId2"/>
              </a:rPr>
              <a:t>http://www.youtube.com/watch?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v=ylAr03ePuIc</a:t>
            </a:r>
            <a:endParaRPr sz="1200">
              <a:latin typeface="Calibri"/>
              <a:cs typeface="Calibri"/>
            </a:endParaRPr>
          </a:p>
          <a:p>
            <a:pPr>
              <a:lnSpc>
                <a:spcPct val="100000"/>
              </a:lnSpc>
              <a:spcBef>
                <a:spcPts val="15"/>
              </a:spcBef>
            </a:pPr>
            <a:endParaRPr sz="1400">
              <a:latin typeface="Calibri"/>
              <a:cs typeface="Calibri"/>
            </a:endParaRPr>
          </a:p>
          <a:p>
            <a:pPr marL="12700">
              <a:lnSpc>
                <a:spcPct val="100000"/>
              </a:lnSpc>
              <a:spcBef>
                <a:spcPts val="5"/>
              </a:spcBef>
            </a:pPr>
            <a:r>
              <a:rPr sz="1200" b="1" spc="-5" dirty="0">
                <a:latin typeface="Calibri"/>
                <a:cs typeface="Calibri"/>
              </a:rPr>
              <a:t>12.5.2 Typology </a:t>
            </a:r>
            <a:r>
              <a:rPr sz="1200" b="1" dirty="0">
                <a:latin typeface="Calibri"/>
                <a:cs typeface="Calibri"/>
              </a:rPr>
              <a:t>of</a:t>
            </a:r>
            <a:r>
              <a:rPr sz="1200" b="1" spc="5" dirty="0">
                <a:latin typeface="Calibri"/>
                <a:cs typeface="Calibri"/>
              </a:rPr>
              <a:t> </a:t>
            </a:r>
            <a:r>
              <a:rPr sz="1200" b="1" spc="-5" dirty="0">
                <a:latin typeface="Calibri"/>
                <a:cs typeface="Calibri"/>
              </a:rPr>
              <a:t>eco-innovations</a:t>
            </a:r>
            <a:endParaRPr sz="1200">
              <a:latin typeface="Calibri"/>
              <a:cs typeface="Calibri"/>
            </a:endParaRPr>
          </a:p>
          <a:p>
            <a:pPr marL="12700" marR="5080">
              <a:lnSpc>
                <a:spcPct val="101699"/>
              </a:lnSpc>
              <a:spcBef>
                <a:spcPts val="800"/>
              </a:spcBef>
            </a:pPr>
            <a:r>
              <a:rPr sz="1200" spc="-5" dirty="0">
                <a:latin typeface="Calibri"/>
                <a:cs typeface="Calibri"/>
              </a:rPr>
              <a:t>It should </a:t>
            </a:r>
            <a:r>
              <a:rPr sz="1200" dirty="0">
                <a:latin typeface="Calibri"/>
                <a:cs typeface="Calibri"/>
              </a:rPr>
              <a:t>be </a:t>
            </a:r>
            <a:r>
              <a:rPr sz="1200" spc="-5" dirty="0">
                <a:latin typeface="Calibri"/>
                <a:cs typeface="Calibri"/>
              </a:rPr>
              <a:t>noted than </a:t>
            </a:r>
            <a:r>
              <a:rPr sz="1200" spc="-10" dirty="0">
                <a:latin typeface="Calibri"/>
                <a:cs typeface="Calibri"/>
              </a:rPr>
              <a:t>in </a:t>
            </a:r>
            <a:r>
              <a:rPr sz="1200" spc="-5" dirty="0">
                <a:latin typeface="Calibri"/>
                <a:cs typeface="Calibri"/>
              </a:rPr>
              <a:t>an eco-innovation approach is especially important </a:t>
            </a:r>
            <a:r>
              <a:rPr sz="1200" dirty="0">
                <a:latin typeface="Calibri"/>
                <a:cs typeface="Calibri"/>
              </a:rPr>
              <a:t>to be </a:t>
            </a:r>
            <a:r>
              <a:rPr sz="1200" spc="-5" dirty="0">
                <a:latin typeface="Calibri"/>
                <a:cs typeface="Calibri"/>
              </a:rPr>
              <a:t>focused  not only in a single product, process or solution, </a:t>
            </a:r>
            <a:r>
              <a:rPr sz="1200" dirty="0">
                <a:latin typeface="Calibri"/>
                <a:cs typeface="Calibri"/>
              </a:rPr>
              <a:t>but </a:t>
            </a:r>
            <a:r>
              <a:rPr sz="1200" spc="-5" dirty="0">
                <a:latin typeface="Calibri"/>
                <a:cs typeface="Calibri"/>
              </a:rPr>
              <a:t>in the whole value chain of the  organisation, from the original conception of the innovation to the overall </a:t>
            </a:r>
            <a:r>
              <a:rPr sz="1200" dirty="0">
                <a:latin typeface="Calibri"/>
                <a:cs typeface="Calibri"/>
              </a:rPr>
              <a:t>result </a:t>
            </a:r>
            <a:r>
              <a:rPr sz="1200" spc="-5" dirty="0">
                <a:latin typeface="Calibri"/>
                <a:cs typeface="Calibri"/>
              </a:rPr>
              <a:t>and </a:t>
            </a:r>
            <a:r>
              <a:rPr sz="1200" dirty="0">
                <a:latin typeface="Calibri"/>
                <a:cs typeface="Calibri"/>
              </a:rPr>
              <a:t>the  </a:t>
            </a:r>
            <a:r>
              <a:rPr sz="1200" spc="-5" dirty="0">
                <a:latin typeface="Calibri"/>
                <a:cs typeface="Calibri"/>
              </a:rPr>
              <a:t>appraisal of the final customer.</a:t>
            </a:r>
            <a:endParaRPr sz="1200">
              <a:latin typeface="Calibri"/>
              <a:cs typeface="Calibri"/>
            </a:endParaRPr>
          </a:p>
          <a:p>
            <a:pPr marL="12700">
              <a:lnSpc>
                <a:spcPct val="100000"/>
              </a:lnSpc>
              <a:spcBef>
                <a:spcPts val="1035"/>
              </a:spcBef>
            </a:pPr>
            <a:r>
              <a:rPr sz="1200" spc="-5" dirty="0">
                <a:latin typeface="Calibri"/>
                <a:cs typeface="Calibri"/>
              </a:rPr>
              <a:t>We can distinguish three main </a:t>
            </a:r>
            <a:r>
              <a:rPr sz="1200" dirty="0">
                <a:latin typeface="Calibri"/>
                <a:cs typeface="Calibri"/>
              </a:rPr>
              <a:t>types </a:t>
            </a:r>
            <a:r>
              <a:rPr sz="1200" spc="-5" dirty="0">
                <a:latin typeface="Calibri"/>
                <a:cs typeface="Calibri"/>
              </a:rPr>
              <a:t>of</a:t>
            </a:r>
            <a:r>
              <a:rPr sz="1200" dirty="0">
                <a:latin typeface="Calibri"/>
                <a:cs typeface="Calibri"/>
              </a:rPr>
              <a:t> </a:t>
            </a:r>
            <a:r>
              <a:rPr sz="1200" spc="-5" dirty="0">
                <a:latin typeface="Calibri"/>
                <a:cs typeface="Calibri"/>
              </a:rPr>
              <a:t>eco-innovation:</a:t>
            </a:r>
            <a:endParaRPr sz="1200">
              <a:latin typeface="Calibri"/>
              <a:cs typeface="Calibri"/>
            </a:endParaRPr>
          </a:p>
          <a:p>
            <a:pPr marL="12700">
              <a:lnSpc>
                <a:spcPct val="100000"/>
              </a:lnSpc>
              <a:spcBef>
                <a:spcPts val="1020"/>
              </a:spcBef>
            </a:pPr>
            <a:r>
              <a:rPr sz="1200" b="1" u="heavy" spc="-5" dirty="0">
                <a:uFill>
                  <a:solidFill>
                    <a:srgbClr val="000000"/>
                  </a:solidFill>
                </a:uFill>
                <a:latin typeface="Calibri"/>
                <a:cs typeface="Calibri"/>
              </a:rPr>
              <a:t>Products and</a:t>
            </a:r>
            <a:r>
              <a:rPr sz="1200" b="1" u="heavy" dirty="0">
                <a:uFill>
                  <a:solidFill>
                    <a:srgbClr val="000000"/>
                  </a:solidFill>
                </a:uFill>
                <a:latin typeface="Calibri"/>
                <a:cs typeface="Calibri"/>
              </a:rPr>
              <a:t> </a:t>
            </a:r>
            <a:r>
              <a:rPr sz="1200" b="1" u="heavy" spc="-5" dirty="0">
                <a:uFill>
                  <a:solidFill>
                    <a:srgbClr val="000000"/>
                  </a:solidFill>
                </a:uFill>
                <a:latin typeface="Calibri"/>
                <a:cs typeface="Calibri"/>
              </a:rPr>
              <a:t>processes</a:t>
            </a:r>
            <a:endParaRPr sz="1200">
              <a:latin typeface="Calibri"/>
              <a:cs typeface="Calibri"/>
            </a:endParaRPr>
          </a:p>
        </p:txBody>
      </p:sp>
      <p:sp>
        <p:nvSpPr>
          <p:cNvPr id="5" name="object 5"/>
          <p:cNvSpPr txBox="1"/>
          <p:nvPr/>
        </p:nvSpPr>
        <p:spPr>
          <a:xfrm>
            <a:off x="816787" y="5262067"/>
            <a:ext cx="5857240" cy="1764664"/>
          </a:xfrm>
          <a:prstGeom prst="rect">
            <a:avLst/>
          </a:prstGeom>
        </p:spPr>
        <p:txBody>
          <a:bodyPr vert="horz" wrap="square" lIns="0" tIns="9525" rIns="0" bIns="0" rtlCol="0">
            <a:spAutoFit/>
          </a:bodyPr>
          <a:lstStyle/>
          <a:p>
            <a:pPr marL="12700" marR="88265" indent="641350">
              <a:lnSpc>
                <a:spcPct val="101699"/>
              </a:lnSpc>
              <a:spcBef>
                <a:spcPts val="75"/>
              </a:spcBef>
            </a:pPr>
            <a:r>
              <a:rPr sz="1200" spc="-5" dirty="0">
                <a:latin typeface="Calibri"/>
                <a:cs typeface="Calibri"/>
              </a:rPr>
              <a:t>A </a:t>
            </a:r>
            <a:r>
              <a:rPr sz="1200" b="1" spc="-5" dirty="0">
                <a:latin typeface="Calibri"/>
                <a:cs typeface="Calibri"/>
              </a:rPr>
              <a:t>product innovation </a:t>
            </a:r>
            <a:r>
              <a:rPr sz="1200" spc="-5" dirty="0">
                <a:latin typeface="Calibri"/>
                <a:cs typeface="Calibri"/>
              </a:rPr>
              <a:t>is </a:t>
            </a:r>
            <a:r>
              <a:rPr sz="1200" dirty="0">
                <a:latin typeface="Calibri"/>
                <a:cs typeface="Calibri"/>
              </a:rPr>
              <a:t>the </a:t>
            </a:r>
            <a:r>
              <a:rPr sz="1200" spc="-5" dirty="0">
                <a:latin typeface="Calibri"/>
                <a:cs typeface="Calibri"/>
              </a:rPr>
              <a:t>implementation of a product or service with improved  performance characteristics such as to deliver objectively </a:t>
            </a:r>
            <a:r>
              <a:rPr sz="1200" dirty="0">
                <a:latin typeface="Calibri"/>
                <a:cs typeface="Calibri"/>
              </a:rPr>
              <a:t>new </a:t>
            </a:r>
            <a:r>
              <a:rPr sz="1200" spc="-5" dirty="0">
                <a:latin typeface="Calibri"/>
                <a:cs typeface="Calibri"/>
              </a:rPr>
              <a:t>or improved services </a:t>
            </a:r>
            <a:r>
              <a:rPr sz="1200" dirty="0">
                <a:latin typeface="Calibri"/>
                <a:cs typeface="Calibri"/>
              </a:rPr>
              <a:t>to </a:t>
            </a:r>
            <a:r>
              <a:rPr sz="1200" spc="-5" dirty="0">
                <a:latin typeface="Calibri"/>
                <a:cs typeface="Calibri"/>
              </a:rPr>
              <a:t>the  consumer.</a:t>
            </a:r>
            <a:endParaRPr sz="1200">
              <a:latin typeface="Calibri"/>
              <a:cs typeface="Calibri"/>
            </a:endParaRPr>
          </a:p>
          <a:p>
            <a:pPr marL="4204335">
              <a:lnSpc>
                <a:spcPct val="100000"/>
              </a:lnSpc>
              <a:spcBef>
                <a:spcPts val="1030"/>
              </a:spcBef>
            </a:pPr>
            <a:r>
              <a:rPr sz="1200" spc="-5" dirty="0">
                <a:latin typeface="Calibri"/>
                <a:cs typeface="Calibri"/>
              </a:rPr>
              <a:t>OECD, Oslo Manual</a:t>
            </a:r>
            <a:r>
              <a:rPr sz="1200" spc="-30" dirty="0">
                <a:latin typeface="Calibri"/>
                <a:cs typeface="Calibri"/>
              </a:rPr>
              <a:t> </a:t>
            </a:r>
            <a:r>
              <a:rPr sz="1200" spc="-5" dirty="0">
                <a:latin typeface="Calibri"/>
                <a:cs typeface="Calibri"/>
              </a:rPr>
              <a:t>(2005)</a:t>
            </a:r>
            <a:endParaRPr sz="1200">
              <a:latin typeface="Calibri"/>
              <a:cs typeface="Calibri"/>
            </a:endParaRPr>
          </a:p>
          <a:p>
            <a:pPr marL="12700" marR="120014">
              <a:lnSpc>
                <a:spcPct val="101699"/>
              </a:lnSpc>
              <a:spcBef>
                <a:spcPts val="994"/>
              </a:spcBef>
            </a:pPr>
            <a:r>
              <a:rPr sz="1200" spc="-5" dirty="0">
                <a:latin typeface="Calibri"/>
                <a:cs typeface="Calibri"/>
              </a:rPr>
              <a:t>Product eco-innovation refers </a:t>
            </a:r>
            <a:r>
              <a:rPr sz="1200" dirty="0">
                <a:latin typeface="Calibri"/>
                <a:cs typeface="Calibri"/>
              </a:rPr>
              <a:t>to </a:t>
            </a:r>
            <a:r>
              <a:rPr sz="1200" spc="-5" dirty="0">
                <a:latin typeface="Calibri"/>
                <a:cs typeface="Calibri"/>
              </a:rPr>
              <a:t>those products </a:t>
            </a:r>
            <a:r>
              <a:rPr sz="1200" spc="-10" dirty="0">
                <a:latin typeface="Calibri"/>
                <a:cs typeface="Calibri"/>
              </a:rPr>
              <a:t>or </a:t>
            </a:r>
            <a:r>
              <a:rPr sz="1200" spc="-5" dirty="0">
                <a:latin typeface="Calibri"/>
                <a:cs typeface="Calibri"/>
              </a:rPr>
              <a:t>services which their impact </a:t>
            </a:r>
            <a:r>
              <a:rPr sz="1200" spc="-10" dirty="0">
                <a:latin typeface="Calibri"/>
                <a:cs typeface="Calibri"/>
              </a:rPr>
              <a:t>on </a:t>
            </a:r>
            <a:r>
              <a:rPr sz="1200" dirty="0">
                <a:latin typeface="Calibri"/>
                <a:cs typeface="Calibri"/>
              </a:rPr>
              <a:t>the  </a:t>
            </a:r>
            <a:r>
              <a:rPr sz="1200" spc="-5" dirty="0">
                <a:latin typeface="Calibri"/>
                <a:cs typeface="Calibri"/>
              </a:rPr>
              <a:t>environment </a:t>
            </a:r>
            <a:r>
              <a:rPr sz="1200" spc="-10" dirty="0">
                <a:latin typeface="Calibri"/>
                <a:cs typeface="Calibri"/>
              </a:rPr>
              <a:t>it </a:t>
            </a:r>
            <a:r>
              <a:rPr sz="1200" spc="-5" dirty="0">
                <a:latin typeface="Calibri"/>
                <a:cs typeface="Calibri"/>
              </a:rPr>
              <a:t>is optimised during their production process. Products refers </a:t>
            </a:r>
            <a:r>
              <a:rPr sz="1200" dirty="0">
                <a:latin typeface="Calibri"/>
                <a:cs typeface="Calibri"/>
              </a:rPr>
              <a:t>to </a:t>
            </a:r>
            <a:r>
              <a:rPr sz="1200" spc="-5" dirty="0">
                <a:latin typeface="Calibri"/>
                <a:cs typeface="Calibri"/>
              </a:rPr>
              <a:t>both goods  (with a different nature) and services such as new public mobility schemes or environmental  services (i.e. waste</a:t>
            </a:r>
            <a:r>
              <a:rPr sz="1200" spc="20" dirty="0">
                <a:latin typeface="Calibri"/>
                <a:cs typeface="Calibri"/>
              </a:rPr>
              <a:t> </a:t>
            </a:r>
            <a:r>
              <a:rPr sz="1200" spc="-5" dirty="0">
                <a:latin typeface="Calibri"/>
                <a:cs typeface="Calibri"/>
              </a:rPr>
              <a:t>management).</a:t>
            </a:r>
            <a:endParaRPr sz="1200">
              <a:latin typeface="Calibri"/>
              <a:cs typeface="Calibri"/>
            </a:endParaRPr>
          </a:p>
        </p:txBody>
      </p:sp>
      <p:sp>
        <p:nvSpPr>
          <p:cNvPr id="6" name="object 6"/>
          <p:cNvSpPr txBox="1"/>
          <p:nvPr/>
        </p:nvSpPr>
        <p:spPr>
          <a:xfrm>
            <a:off x="816783" y="7592073"/>
            <a:ext cx="5857240" cy="1764664"/>
          </a:xfrm>
          <a:prstGeom prst="rect">
            <a:avLst/>
          </a:prstGeom>
        </p:spPr>
        <p:txBody>
          <a:bodyPr vert="horz" wrap="square" lIns="0" tIns="9525" rIns="0" bIns="0" rtlCol="0">
            <a:spAutoFit/>
          </a:bodyPr>
          <a:lstStyle/>
          <a:p>
            <a:pPr marL="12700" marR="394335" indent="641350">
              <a:lnSpc>
                <a:spcPct val="101699"/>
              </a:lnSpc>
              <a:spcBef>
                <a:spcPts val="75"/>
              </a:spcBef>
            </a:pPr>
            <a:r>
              <a:rPr sz="1200" spc="-5" dirty="0">
                <a:latin typeface="Calibri"/>
                <a:cs typeface="Calibri"/>
              </a:rPr>
              <a:t>A </a:t>
            </a:r>
            <a:r>
              <a:rPr sz="1200" b="1" spc="-5" dirty="0">
                <a:latin typeface="Calibri"/>
                <a:cs typeface="Calibri"/>
              </a:rPr>
              <a:t>process innovation </a:t>
            </a:r>
            <a:r>
              <a:rPr sz="1200" spc="-5" dirty="0">
                <a:latin typeface="Calibri"/>
                <a:cs typeface="Calibri"/>
              </a:rPr>
              <a:t>is </a:t>
            </a:r>
            <a:r>
              <a:rPr sz="1200" dirty="0">
                <a:latin typeface="Calibri"/>
                <a:cs typeface="Calibri"/>
              </a:rPr>
              <a:t>the </a:t>
            </a:r>
            <a:r>
              <a:rPr sz="1200" spc="-5" dirty="0">
                <a:latin typeface="Calibri"/>
                <a:cs typeface="Calibri"/>
              </a:rPr>
              <a:t>implementation/adoption </a:t>
            </a:r>
            <a:r>
              <a:rPr sz="1200" spc="-10" dirty="0">
                <a:latin typeface="Calibri"/>
                <a:cs typeface="Calibri"/>
              </a:rPr>
              <a:t>of </a:t>
            </a:r>
            <a:r>
              <a:rPr sz="1200" dirty="0">
                <a:latin typeface="Calibri"/>
                <a:cs typeface="Calibri"/>
              </a:rPr>
              <a:t>new </a:t>
            </a:r>
            <a:r>
              <a:rPr sz="1200" spc="-5" dirty="0">
                <a:latin typeface="Calibri"/>
                <a:cs typeface="Calibri"/>
              </a:rPr>
              <a:t>or significantly  improved production or </a:t>
            </a:r>
            <a:r>
              <a:rPr sz="1200" dirty="0">
                <a:latin typeface="Calibri"/>
                <a:cs typeface="Calibri"/>
              </a:rPr>
              <a:t>delivery </a:t>
            </a:r>
            <a:r>
              <a:rPr sz="1200" spc="-5" dirty="0">
                <a:latin typeface="Calibri"/>
                <a:cs typeface="Calibri"/>
              </a:rPr>
              <a:t>methods. It may involve changes in equipment, human  resources, working methods or a combination </a:t>
            </a:r>
            <a:r>
              <a:rPr sz="1200" spc="-10" dirty="0">
                <a:latin typeface="Calibri"/>
                <a:cs typeface="Calibri"/>
              </a:rPr>
              <a:t>of</a:t>
            </a:r>
            <a:r>
              <a:rPr sz="1200" spc="30" dirty="0">
                <a:latin typeface="Calibri"/>
                <a:cs typeface="Calibri"/>
              </a:rPr>
              <a:t> </a:t>
            </a:r>
            <a:r>
              <a:rPr sz="1200" dirty="0">
                <a:latin typeface="Calibri"/>
                <a:cs typeface="Calibri"/>
              </a:rPr>
              <a:t>these.</a:t>
            </a:r>
            <a:endParaRPr sz="1200">
              <a:latin typeface="Calibri"/>
              <a:cs typeface="Calibri"/>
            </a:endParaRPr>
          </a:p>
          <a:p>
            <a:pPr marL="4204335">
              <a:lnSpc>
                <a:spcPct val="100000"/>
              </a:lnSpc>
              <a:spcBef>
                <a:spcPts val="1030"/>
              </a:spcBef>
            </a:pPr>
            <a:r>
              <a:rPr sz="1200" spc="-5" dirty="0">
                <a:latin typeface="Calibri"/>
                <a:cs typeface="Calibri"/>
              </a:rPr>
              <a:t>OECD, Oslo Manual</a:t>
            </a:r>
            <a:r>
              <a:rPr sz="1200" spc="-30" dirty="0">
                <a:latin typeface="Calibri"/>
                <a:cs typeface="Calibri"/>
              </a:rPr>
              <a:t> </a:t>
            </a:r>
            <a:r>
              <a:rPr sz="1200" spc="-5" dirty="0">
                <a:latin typeface="Calibri"/>
                <a:cs typeface="Calibri"/>
              </a:rPr>
              <a:t>(2005)</a:t>
            </a:r>
            <a:endParaRPr sz="1200">
              <a:latin typeface="Calibri"/>
              <a:cs typeface="Calibri"/>
            </a:endParaRPr>
          </a:p>
          <a:p>
            <a:pPr marL="12700" marR="157480">
              <a:lnSpc>
                <a:spcPct val="101699"/>
              </a:lnSpc>
              <a:spcBef>
                <a:spcPts val="994"/>
              </a:spcBef>
            </a:pPr>
            <a:r>
              <a:rPr sz="1200" spc="-5" dirty="0">
                <a:latin typeface="Calibri"/>
                <a:cs typeface="Calibri"/>
              </a:rPr>
              <a:t>One </a:t>
            </a:r>
            <a:r>
              <a:rPr sz="1200" spc="-10" dirty="0">
                <a:latin typeface="Calibri"/>
                <a:cs typeface="Calibri"/>
              </a:rPr>
              <a:t>of </a:t>
            </a:r>
            <a:r>
              <a:rPr sz="1200" dirty="0">
                <a:latin typeface="Calibri"/>
                <a:cs typeface="Calibri"/>
              </a:rPr>
              <a:t>the </a:t>
            </a:r>
            <a:r>
              <a:rPr sz="1200" spc="-5" dirty="0">
                <a:latin typeface="Calibri"/>
                <a:cs typeface="Calibri"/>
              </a:rPr>
              <a:t>main eco-innovation processes is </a:t>
            </a:r>
            <a:r>
              <a:rPr sz="1200" dirty="0">
                <a:latin typeface="Calibri"/>
                <a:cs typeface="Calibri"/>
              </a:rPr>
              <a:t>the </a:t>
            </a:r>
            <a:r>
              <a:rPr sz="1200" spc="-5" dirty="0">
                <a:latin typeface="Calibri"/>
                <a:cs typeface="Calibri"/>
              </a:rPr>
              <a:t>development and implementation </a:t>
            </a:r>
            <a:r>
              <a:rPr sz="1200" spc="-10" dirty="0">
                <a:latin typeface="Calibri"/>
                <a:cs typeface="Calibri"/>
              </a:rPr>
              <a:t>of </a:t>
            </a:r>
            <a:r>
              <a:rPr sz="1200" spc="-5" dirty="0">
                <a:latin typeface="Calibri"/>
                <a:cs typeface="Calibri"/>
              </a:rPr>
              <a:t>clean  technologies </a:t>
            </a:r>
            <a:r>
              <a:rPr sz="1200" spc="-10" dirty="0">
                <a:latin typeface="Calibri"/>
                <a:cs typeface="Calibri"/>
              </a:rPr>
              <a:t>(or </a:t>
            </a:r>
            <a:r>
              <a:rPr sz="1200" spc="-5" dirty="0">
                <a:latin typeface="Calibri"/>
                <a:cs typeface="Calibri"/>
              </a:rPr>
              <a:t>environmental technologies as well). Some examples </a:t>
            </a:r>
            <a:r>
              <a:rPr sz="1200" spc="-10" dirty="0">
                <a:latin typeface="Calibri"/>
                <a:cs typeface="Calibri"/>
              </a:rPr>
              <a:t>of </a:t>
            </a:r>
            <a:r>
              <a:rPr sz="1200" dirty="0">
                <a:latin typeface="Calibri"/>
                <a:cs typeface="Calibri"/>
              </a:rPr>
              <a:t>these </a:t>
            </a:r>
            <a:r>
              <a:rPr sz="1200" spc="-5" dirty="0">
                <a:latin typeface="Calibri"/>
                <a:cs typeface="Calibri"/>
              </a:rPr>
              <a:t>technologies  are waste water treatment technologies, water supply, noise and vibration control, green  </a:t>
            </a:r>
            <a:r>
              <a:rPr sz="1200" dirty="0">
                <a:latin typeface="Calibri"/>
                <a:cs typeface="Calibri"/>
              </a:rPr>
              <a:t>energy </a:t>
            </a:r>
            <a:r>
              <a:rPr sz="1200" spc="-5" dirty="0">
                <a:latin typeface="Calibri"/>
                <a:cs typeface="Calibri"/>
              </a:rPr>
              <a:t>technologies,</a:t>
            </a:r>
            <a:r>
              <a:rPr sz="1200" spc="-25" dirty="0">
                <a:latin typeface="Calibri"/>
                <a:cs typeface="Calibri"/>
              </a:rPr>
              <a:t> </a:t>
            </a:r>
            <a:r>
              <a:rPr sz="1200" spc="-5" dirty="0">
                <a:latin typeface="Calibri"/>
                <a:cs typeface="Calibri"/>
              </a:rPr>
              <a:t>etc.</a:t>
            </a:r>
            <a:endParaRPr sz="1200">
              <a:latin typeface="Calibri"/>
              <a:cs typeface="Calibri"/>
            </a:endParaRPr>
          </a:p>
        </p:txBody>
      </p:sp>
      <p:sp>
        <p:nvSpPr>
          <p:cNvPr id="7" name="object 7"/>
          <p:cNvSpPr/>
          <p:nvPr/>
        </p:nvSpPr>
        <p:spPr>
          <a:xfrm>
            <a:off x="913698" y="2071964"/>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13698" y="4904836"/>
            <a:ext cx="438113" cy="43811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13698" y="7234849"/>
            <a:ext cx="438113" cy="43811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156</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20" y="1485904"/>
            <a:ext cx="4885055" cy="706755"/>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Innovative eco products in Japan: </a:t>
            </a:r>
            <a:r>
              <a:rPr sz="1200" u="sng" spc="-5" dirty="0">
                <a:solidFill>
                  <a:srgbClr val="0065FF"/>
                </a:solidFill>
                <a:uFill>
                  <a:solidFill>
                    <a:srgbClr val="0065FF"/>
                  </a:solidFill>
                </a:uFill>
                <a:latin typeface="Calibri"/>
                <a:cs typeface="Calibri"/>
                <a:hlinkClick r:id="rId2"/>
              </a:rPr>
              <a:t>http://www.youtube.com/watch?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v=gGp540bIUuc&amp;feature=related</a:t>
            </a:r>
            <a:endParaRPr sz="1200">
              <a:latin typeface="Calibri"/>
              <a:cs typeface="Calibri"/>
            </a:endParaRPr>
          </a:p>
          <a:p>
            <a:pPr marL="12700">
              <a:lnSpc>
                <a:spcPct val="100000"/>
              </a:lnSpc>
              <a:spcBef>
                <a:spcPts val="1019"/>
              </a:spcBef>
            </a:pPr>
            <a:r>
              <a:rPr sz="1200" b="1" u="heavy" spc="-5" dirty="0">
                <a:uFill>
                  <a:solidFill>
                    <a:srgbClr val="000000"/>
                  </a:solidFill>
                </a:uFill>
                <a:latin typeface="Calibri"/>
                <a:cs typeface="Calibri"/>
              </a:rPr>
              <a:t>Organisational</a:t>
            </a:r>
            <a:endParaRPr sz="1200">
              <a:latin typeface="Calibri"/>
              <a:cs typeface="Calibri"/>
            </a:endParaRPr>
          </a:p>
        </p:txBody>
      </p:sp>
      <p:sp>
        <p:nvSpPr>
          <p:cNvPr id="5" name="object 5"/>
          <p:cNvSpPr txBox="1"/>
          <p:nvPr/>
        </p:nvSpPr>
        <p:spPr>
          <a:xfrm>
            <a:off x="888429" y="2758345"/>
            <a:ext cx="5857240" cy="2078355"/>
          </a:xfrm>
          <a:prstGeom prst="rect">
            <a:avLst/>
          </a:prstGeom>
        </p:spPr>
        <p:txBody>
          <a:bodyPr vert="horz" wrap="square" lIns="0" tIns="9525" rIns="0" bIns="0" rtlCol="0">
            <a:spAutoFit/>
          </a:bodyPr>
          <a:lstStyle/>
          <a:p>
            <a:pPr marL="12700" marR="288925" indent="641350">
              <a:lnSpc>
                <a:spcPct val="101699"/>
              </a:lnSpc>
              <a:spcBef>
                <a:spcPts val="75"/>
              </a:spcBef>
            </a:pPr>
            <a:r>
              <a:rPr sz="1200" spc="-5" dirty="0">
                <a:latin typeface="Calibri"/>
                <a:cs typeface="Calibri"/>
              </a:rPr>
              <a:t>An </a:t>
            </a:r>
            <a:r>
              <a:rPr sz="1200" b="1" spc="-5" dirty="0">
                <a:latin typeface="Calibri"/>
                <a:cs typeface="Calibri"/>
              </a:rPr>
              <a:t>organisational innovation </a:t>
            </a:r>
            <a:r>
              <a:rPr sz="1200" spc="-5" dirty="0">
                <a:latin typeface="Calibri"/>
                <a:cs typeface="Calibri"/>
              </a:rPr>
              <a:t>includes </a:t>
            </a:r>
            <a:r>
              <a:rPr sz="1200" dirty="0">
                <a:latin typeface="Calibri"/>
                <a:cs typeface="Calibri"/>
              </a:rPr>
              <a:t>the </a:t>
            </a:r>
            <a:r>
              <a:rPr sz="1200" spc="-5" dirty="0">
                <a:latin typeface="Calibri"/>
                <a:cs typeface="Calibri"/>
              </a:rPr>
              <a:t>introduction </a:t>
            </a:r>
            <a:r>
              <a:rPr sz="1200" spc="-10" dirty="0">
                <a:latin typeface="Calibri"/>
                <a:cs typeface="Calibri"/>
              </a:rPr>
              <a:t>of </a:t>
            </a:r>
            <a:r>
              <a:rPr sz="1200" spc="-5" dirty="0">
                <a:latin typeface="Calibri"/>
                <a:cs typeface="Calibri"/>
              </a:rPr>
              <a:t>significantly changed  organisational structures, the implementation </a:t>
            </a:r>
            <a:r>
              <a:rPr sz="1200" spc="-10" dirty="0">
                <a:latin typeface="Calibri"/>
                <a:cs typeface="Calibri"/>
              </a:rPr>
              <a:t>of </a:t>
            </a:r>
            <a:r>
              <a:rPr sz="1200" dirty="0">
                <a:latin typeface="Calibri"/>
                <a:cs typeface="Calibri"/>
              </a:rPr>
              <a:t>advanced </a:t>
            </a:r>
            <a:r>
              <a:rPr sz="1200" spc="-5" dirty="0">
                <a:latin typeface="Calibri"/>
                <a:cs typeface="Calibri"/>
              </a:rPr>
              <a:t>management techniques, the  implementation </a:t>
            </a:r>
            <a:r>
              <a:rPr sz="1200" spc="-10" dirty="0">
                <a:latin typeface="Calibri"/>
                <a:cs typeface="Calibri"/>
              </a:rPr>
              <a:t>of </a:t>
            </a:r>
            <a:r>
              <a:rPr sz="1200" dirty="0">
                <a:latin typeface="Calibri"/>
                <a:cs typeface="Calibri"/>
              </a:rPr>
              <a:t>new </a:t>
            </a:r>
            <a:r>
              <a:rPr sz="1200" spc="-5" dirty="0">
                <a:latin typeface="Calibri"/>
                <a:cs typeface="Calibri"/>
              </a:rPr>
              <a:t>or substantially changed corporate strategic</a:t>
            </a:r>
            <a:r>
              <a:rPr sz="1200" spc="65" dirty="0">
                <a:latin typeface="Calibri"/>
                <a:cs typeface="Calibri"/>
              </a:rPr>
              <a:t> </a:t>
            </a:r>
            <a:r>
              <a:rPr sz="1200" spc="-5" dirty="0">
                <a:latin typeface="Calibri"/>
                <a:cs typeface="Calibri"/>
              </a:rPr>
              <a:t>orientations.</a:t>
            </a:r>
            <a:endParaRPr sz="1200">
              <a:latin typeface="Calibri"/>
              <a:cs typeface="Calibri"/>
            </a:endParaRPr>
          </a:p>
          <a:p>
            <a:pPr marL="4204335">
              <a:lnSpc>
                <a:spcPct val="100000"/>
              </a:lnSpc>
              <a:spcBef>
                <a:spcPts val="1030"/>
              </a:spcBef>
            </a:pPr>
            <a:r>
              <a:rPr sz="1200" spc="-5" dirty="0">
                <a:latin typeface="Calibri"/>
                <a:cs typeface="Calibri"/>
              </a:rPr>
              <a:t>OECD, Oslo Manual</a:t>
            </a:r>
            <a:r>
              <a:rPr sz="1200" spc="-30" dirty="0">
                <a:latin typeface="Calibri"/>
                <a:cs typeface="Calibri"/>
              </a:rPr>
              <a:t> </a:t>
            </a:r>
            <a:r>
              <a:rPr sz="1200" spc="-5" dirty="0">
                <a:latin typeface="Calibri"/>
                <a:cs typeface="Calibri"/>
              </a:rPr>
              <a:t>(2005)</a:t>
            </a:r>
            <a:endParaRPr sz="1200">
              <a:latin typeface="Calibri"/>
              <a:cs typeface="Calibri"/>
            </a:endParaRPr>
          </a:p>
          <a:p>
            <a:pPr marL="12700" marR="31750">
              <a:lnSpc>
                <a:spcPct val="101699"/>
              </a:lnSpc>
              <a:spcBef>
                <a:spcPts val="994"/>
              </a:spcBef>
            </a:pPr>
            <a:r>
              <a:rPr sz="1200" spc="-5" dirty="0">
                <a:latin typeface="Calibri"/>
                <a:cs typeface="Calibri"/>
              </a:rPr>
              <a:t>From an organisational view, eco-innovations involves the development </a:t>
            </a:r>
            <a:r>
              <a:rPr sz="1200" spc="-10" dirty="0">
                <a:latin typeface="Calibri"/>
                <a:cs typeface="Calibri"/>
              </a:rPr>
              <a:t>of </a:t>
            </a:r>
            <a:r>
              <a:rPr sz="1200" spc="-5" dirty="0">
                <a:latin typeface="Calibri"/>
                <a:cs typeface="Calibri"/>
              </a:rPr>
              <a:t>formal  envrironmental management systems (EMS) and audit systems, chain management and chain  management cooperation between organisations, pollution prevention schemes, etc. Some  examples management and audit tools or solutions are EMAS and ISO 1400 family</a:t>
            </a:r>
            <a:r>
              <a:rPr sz="1200" spc="150" dirty="0">
                <a:latin typeface="Calibri"/>
                <a:cs typeface="Calibri"/>
              </a:rPr>
              <a:t> </a:t>
            </a:r>
            <a:r>
              <a:rPr sz="1200" spc="-5" dirty="0">
                <a:latin typeface="Calibri"/>
                <a:cs typeface="Calibri"/>
              </a:rPr>
              <a:t>standards.</a:t>
            </a:r>
            <a:endParaRPr sz="1200">
              <a:latin typeface="Calibri"/>
              <a:cs typeface="Calibri"/>
            </a:endParaRPr>
          </a:p>
          <a:p>
            <a:pPr marL="12700">
              <a:lnSpc>
                <a:spcPct val="100000"/>
              </a:lnSpc>
              <a:spcBef>
                <a:spcPts val="1035"/>
              </a:spcBef>
            </a:pPr>
            <a:r>
              <a:rPr sz="1200" b="1" u="heavy" spc="-5" dirty="0">
                <a:uFill>
                  <a:solidFill>
                    <a:srgbClr val="000000"/>
                  </a:solidFill>
                </a:uFill>
                <a:latin typeface="Calibri"/>
                <a:cs typeface="Calibri"/>
              </a:rPr>
              <a:t>Marketing</a:t>
            </a:r>
            <a:endParaRPr sz="1200">
              <a:latin typeface="Calibri"/>
              <a:cs typeface="Calibri"/>
            </a:endParaRPr>
          </a:p>
        </p:txBody>
      </p:sp>
      <p:sp>
        <p:nvSpPr>
          <p:cNvPr id="6" name="object 6"/>
          <p:cNvSpPr txBox="1"/>
          <p:nvPr/>
        </p:nvSpPr>
        <p:spPr>
          <a:xfrm>
            <a:off x="888410" y="5402268"/>
            <a:ext cx="5857240" cy="2826385"/>
          </a:xfrm>
          <a:prstGeom prst="rect">
            <a:avLst/>
          </a:prstGeom>
        </p:spPr>
        <p:txBody>
          <a:bodyPr vert="horz" wrap="square" lIns="0" tIns="9525" rIns="0" bIns="0" rtlCol="0">
            <a:spAutoFit/>
          </a:bodyPr>
          <a:lstStyle/>
          <a:p>
            <a:pPr marL="12700" marR="332105" indent="641350">
              <a:lnSpc>
                <a:spcPct val="101699"/>
              </a:lnSpc>
              <a:spcBef>
                <a:spcPts val="75"/>
              </a:spcBef>
            </a:pPr>
            <a:r>
              <a:rPr sz="1200" b="1" spc="-5" dirty="0">
                <a:latin typeface="Calibri"/>
                <a:cs typeface="Calibri"/>
              </a:rPr>
              <a:t>A marketing innovation </a:t>
            </a:r>
            <a:r>
              <a:rPr sz="1200" spc="-5" dirty="0">
                <a:latin typeface="Calibri"/>
                <a:cs typeface="Calibri"/>
              </a:rPr>
              <a:t>is the implementation </a:t>
            </a:r>
            <a:r>
              <a:rPr sz="1200" spc="-10" dirty="0">
                <a:latin typeface="Calibri"/>
                <a:cs typeface="Calibri"/>
              </a:rPr>
              <a:t>of </a:t>
            </a:r>
            <a:r>
              <a:rPr sz="1200" spc="-5" dirty="0">
                <a:latin typeface="Calibri"/>
                <a:cs typeface="Calibri"/>
              </a:rPr>
              <a:t>a </a:t>
            </a:r>
            <a:r>
              <a:rPr sz="1200" dirty="0">
                <a:latin typeface="Calibri"/>
                <a:cs typeface="Calibri"/>
              </a:rPr>
              <a:t>new </a:t>
            </a:r>
            <a:r>
              <a:rPr sz="1200" spc="-5" dirty="0">
                <a:latin typeface="Calibri"/>
                <a:cs typeface="Calibri"/>
              </a:rPr>
              <a:t>marketing method  involving significant changes in product design </a:t>
            </a:r>
            <a:r>
              <a:rPr sz="1200" spc="-10" dirty="0">
                <a:latin typeface="Calibri"/>
                <a:cs typeface="Calibri"/>
              </a:rPr>
              <a:t>or </a:t>
            </a:r>
            <a:r>
              <a:rPr sz="1200" spc="-5" dirty="0">
                <a:latin typeface="Calibri"/>
                <a:cs typeface="Calibri"/>
              </a:rPr>
              <a:t>packaging, product placement, product  promotion or</a:t>
            </a:r>
            <a:r>
              <a:rPr sz="1200" spc="-10" dirty="0">
                <a:latin typeface="Calibri"/>
                <a:cs typeface="Calibri"/>
              </a:rPr>
              <a:t> </a:t>
            </a:r>
            <a:r>
              <a:rPr sz="1200" spc="-5" dirty="0">
                <a:latin typeface="Calibri"/>
                <a:cs typeface="Calibri"/>
              </a:rPr>
              <a:t>pricing.</a:t>
            </a:r>
            <a:endParaRPr sz="1200">
              <a:latin typeface="Calibri"/>
              <a:cs typeface="Calibri"/>
            </a:endParaRPr>
          </a:p>
          <a:p>
            <a:pPr marL="4204335">
              <a:lnSpc>
                <a:spcPct val="100000"/>
              </a:lnSpc>
              <a:spcBef>
                <a:spcPts val="1030"/>
              </a:spcBef>
            </a:pPr>
            <a:r>
              <a:rPr sz="1200" spc="-5" dirty="0">
                <a:latin typeface="Calibri"/>
                <a:cs typeface="Calibri"/>
              </a:rPr>
              <a:t>OECD, Oslo Manual</a:t>
            </a:r>
            <a:r>
              <a:rPr sz="1200" spc="-30" dirty="0">
                <a:latin typeface="Calibri"/>
                <a:cs typeface="Calibri"/>
              </a:rPr>
              <a:t> </a:t>
            </a:r>
            <a:r>
              <a:rPr sz="1200" spc="-5" dirty="0">
                <a:latin typeface="Calibri"/>
                <a:cs typeface="Calibri"/>
              </a:rPr>
              <a:t>(2005)</a:t>
            </a:r>
            <a:endParaRPr sz="1200">
              <a:latin typeface="Calibri"/>
              <a:cs typeface="Calibri"/>
            </a:endParaRPr>
          </a:p>
          <a:p>
            <a:pPr marL="12700" marR="235585">
              <a:lnSpc>
                <a:spcPct val="101699"/>
              </a:lnSpc>
              <a:spcBef>
                <a:spcPts val="994"/>
              </a:spcBef>
            </a:pPr>
            <a:r>
              <a:rPr sz="1200" spc="-5" dirty="0">
                <a:latin typeface="Calibri"/>
                <a:cs typeface="Calibri"/>
              </a:rPr>
              <a:t>Marketing innovation </a:t>
            </a:r>
            <a:r>
              <a:rPr sz="1200" spc="-10" dirty="0">
                <a:latin typeface="Calibri"/>
                <a:cs typeface="Calibri"/>
              </a:rPr>
              <a:t>may </a:t>
            </a:r>
            <a:r>
              <a:rPr sz="1200" spc="-5" dirty="0">
                <a:latin typeface="Calibri"/>
                <a:cs typeface="Calibri"/>
              </a:rPr>
              <a:t>include preliminary market research, market tests and launch  advertising. The activities of market innovation must include </a:t>
            </a:r>
            <a:r>
              <a:rPr sz="1200" spc="-10" dirty="0">
                <a:latin typeface="Calibri"/>
                <a:cs typeface="Calibri"/>
              </a:rPr>
              <a:t>an </a:t>
            </a:r>
            <a:r>
              <a:rPr sz="1200" spc="-5" dirty="0">
                <a:latin typeface="Calibri"/>
                <a:cs typeface="Calibri"/>
              </a:rPr>
              <a:t>environmental approach,  taking in account green aspects </a:t>
            </a:r>
            <a:r>
              <a:rPr sz="1200" spc="-10" dirty="0">
                <a:latin typeface="Calibri"/>
                <a:cs typeface="Calibri"/>
              </a:rPr>
              <a:t>in </a:t>
            </a:r>
            <a:r>
              <a:rPr sz="1200" spc="-5" dirty="0">
                <a:latin typeface="Calibri"/>
                <a:cs typeface="Calibri"/>
              </a:rPr>
              <a:t>the product promotion, packaging, placement or pricing  (i.e. eco-labelling).</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12.5.3 Eco-innovation</a:t>
            </a:r>
            <a:r>
              <a:rPr sz="1200" b="1" spc="5" dirty="0">
                <a:latin typeface="Calibri"/>
                <a:cs typeface="Calibri"/>
              </a:rPr>
              <a:t> </a:t>
            </a:r>
            <a:r>
              <a:rPr sz="1200" b="1" spc="-5" dirty="0">
                <a:latin typeface="Calibri"/>
                <a:cs typeface="Calibri"/>
              </a:rPr>
              <a:t>mechanisms</a:t>
            </a:r>
            <a:endParaRPr sz="1200">
              <a:latin typeface="Calibri"/>
              <a:cs typeface="Calibri"/>
            </a:endParaRPr>
          </a:p>
          <a:p>
            <a:pPr marL="12700" marR="144145" algn="just">
              <a:lnSpc>
                <a:spcPct val="101699"/>
              </a:lnSpc>
              <a:spcBef>
                <a:spcPts val="805"/>
              </a:spcBef>
            </a:pPr>
            <a:r>
              <a:rPr sz="1200" spc="-5" dirty="0">
                <a:latin typeface="Calibri"/>
                <a:cs typeface="Calibri"/>
              </a:rPr>
              <a:t>Eco-innovation mechanisms are </a:t>
            </a:r>
            <a:r>
              <a:rPr sz="1200" dirty="0">
                <a:latin typeface="Calibri"/>
                <a:cs typeface="Calibri"/>
              </a:rPr>
              <a:t>the </a:t>
            </a:r>
            <a:r>
              <a:rPr sz="1200" spc="-5" dirty="0">
                <a:latin typeface="Calibri"/>
                <a:cs typeface="Calibri"/>
              </a:rPr>
              <a:t>way on how the organisations make changes </a:t>
            </a:r>
            <a:r>
              <a:rPr sz="1200" dirty="0">
                <a:latin typeface="Calibri"/>
                <a:cs typeface="Calibri"/>
              </a:rPr>
              <a:t>to </a:t>
            </a:r>
            <a:r>
              <a:rPr sz="1200" spc="-5" dirty="0">
                <a:latin typeface="Calibri"/>
                <a:cs typeface="Calibri"/>
              </a:rPr>
              <a:t>achieve  innovations in product and processes, organisational and marketing areas through different  alternatives:</a:t>
            </a:r>
            <a:endParaRPr sz="1200">
              <a:latin typeface="Calibri"/>
              <a:cs typeface="Calibri"/>
            </a:endParaRPr>
          </a:p>
        </p:txBody>
      </p:sp>
      <p:sp>
        <p:nvSpPr>
          <p:cNvPr id="7" name="object 7"/>
          <p:cNvSpPr/>
          <p:nvPr/>
        </p:nvSpPr>
        <p:spPr>
          <a:xfrm>
            <a:off x="986843" y="1130208"/>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86843" y="2402641"/>
            <a:ext cx="438113" cy="43811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86843" y="5046568"/>
            <a:ext cx="438113" cy="43811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157</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4340121"/>
            <a:ext cx="5735320" cy="201422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12: Sustainable Manufacturing and Eco-innovation: Towards a Green</a:t>
            </a:r>
            <a:r>
              <a:rPr sz="1200" b="1" i="1" spc="40" dirty="0">
                <a:latin typeface="Calibri"/>
                <a:cs typeface="Calibri"/>
              </a:rPr>
              <a:t> </a:t>
            </a:r>
            <a:r>
              <a:rPr sz="1200" b="1" i="1" spc="-5" dirty="0">
                <a:latin typeface="Calibri"/>
                <a:cs typeface="Calibri"/>
              </a:rPr>
              <a:t>Economy</a:t>
            </a:r>
            <a:endParaRPr sz="1200">
              <a:latin typeface="Calibri"/>
              <a:cs typeface="Calibri"/>
            </a:endParaRPr>
          </a:p>
          <a:p>
            <a:pPr marL="12700" marR="264795">
              <a:lnSpc>
                <a:spcPct val="101699"/>
              </a:lnSpc>
              <a:spcBef>
                <a:spcPts val="994"/>
              </a:spcBef>
            </a:pPr>
            <a:r>
              <a:rPr sz="1200" spc="-5" dirty="0">
                <a:latin typeface="Calibri"/>
                <a:cs typeface="Calibri"/>
              </a:rPr>
              <a:t>Source: </a:t>
            </a:r>
            <a:r>
              <a:rPr sz="1200" spc="-10" dirty="0">
                <a:latin typeface="Calibri"/>
                <a:cs typeface="Calibri"/>
              </a:rPr>
              <a:t>OECD </a:t>
            </a:r>
            <a:r>
              <a:rPr sz="1200" spc="-5" dirty="0">
                <a:latin typeface="Calibri"/>
                <a:cs typeface="Calibri"/>
              </a:rPr>
              <a:t>(2009): “Sustainable Manufacturing and Eco-innovation: Towards a Green  Economy”, </a:t>
            </a:r>
            <a:r>
              <a:rPr sz="1200" i="1" spc="-5" dirty="0">
                <a:latin typeface="Calibri"/>
                <a:cs typeface="Calibri"/>
              </a:rPr>
              <a:t>Policy Brief</a:t>
            </a:r>
            <a:r>
              <a:rPr sz="1200" spc="-5" dirty="0">
                <a:latin typeface="Calibri"/>
                <a:cs typeface="Calibri"/>
              </a:rPr>
              <a:t>, June</a:t>
            </a:r>
            <a:r>
              <a:rPr sz="1200" spc="10" dirty="0">
                <a:latin typeface="Calibri"/>
                <a:cs typeface="Calibri"/>
              </a:rPr>
              <a:t> </a:t>
            </a:r>
            <a:r>
              <a:rPr sz="1200" spc="-5" dirty="0">
                <a:latin typeface="Calibri"/>
                <a:cs typeface="Calibri"/>
              </a:rPr>
              <a:t>2009.</a:t>
            </a:r>
            <a:endParaRPr sz="1200">
              <a:latin typeface="Calibri"/>
              <a:cs typeface="Calibri"/>
            </a:endParaRPr>
          </a:p>
          <a:p>
            <a:pPr marL="12700">
              <a:lnSpc>
                <a:spcPct val="100000"/>
              </a:lnSpc>
              <a:spcBef>
                <a:spcPts val="1030"/>
              </a:spcBef>
            </a:pPr>
            <a:r>
              <a:rPr sz="1200" b="1" spc="-5" dirty="0">
                <a:latin typeface="Calibri"/>
                <a:cs typeface="Calibri"/>
              </a:rPr>
              <a:t>12.5.4 Eco-innovation</a:t>
            </a:r>
            <a:r>
              <a:rPr sz="1200" b="1" spc="5" dirty="0">
                <a:latin typeface="Calibri"/>
                <a:cs typeface="Calibri"/>
              </a:rPr>
              <a:t> </a:t>
            </a:r>
            <a:r>
              <a:rPr sz="1200" b="1" spc="-5" dirty="0">
                <a:latin typeface="Calibri"/>
                <a:cs typeface="Calibri"/>
              </a:rPr>
              <a:t>benefits</a:t>
            </a:r>
            <a:endParaRPr sz="1200">
              <a:latin typeface="Calibri"/>
              <a:cs typeface="Calibri"/>
            </a:endParaRPr>
          </a:p>
          <a:p>
            <a:pPr marL="12700" marR="5080">
              <a:lnSpc>
                <a:spcPct val="101899"/>
              </a:lnSpc>
              <a:spcBef>
                <a:spcPts val="490"/>
              </a:spcBef>
            </a:pPr>
            <a:r>
              <a:rPr sz="1200" spc="-5" dirty="0">
                <a:latin typeface="Calibri"/>
                <a:cs typeface="Calibri"/>
              </a:rPr>
              <a:t>Introduction of eco-innovation approaches can provide several benefits to the organisations  and companies that have carried out their implementation. These benefits can </a:t>
            </a:r>
            <a:r>
              <a:rPr sz="1200" dirty="0">
                <a:latin typeface="Calibri"/>
                <a:cs typeface="Calibri"/>
              </a:rPr>
              <a:t>be </a:t>
            </a:r>
            <a:r>
              <a:rPr sz="1200" spc="-5" dirty="0">
                <a:latin typeface="Calibri"/>
                <a:cs typeface="Calibri"/>
              </a:rPr>
              <a:t>defined in  </a:t>
            </a:r>
            <a:r>
              <a:rPr sz="1200" dirty="0">
                <a:latin typeface="Calibri"/>
                <a:cs typeface="Calibri"/>
              </a:rPr>
              <a:t>terms </a:t>
            </a:r>
            <a:r>
              <a:rPr sz="1200" spc="-5" dirty="0">
                <a:latin typeface="Calibri"/>
                <a:cs typeface="Calibri"/>
              </a:rPr>
              <a:t>of the three pillars of the sustainable development: social, economic and  environmental.</a:t>
            </a:r>
            <a:endParaRPr sz="1200">
              <a:latin typeface="Calibri"/>
              <a:cs typeface="Calibri"/>
            </a:endParaRPr>
          </a:p>
          <a:p>
            <a:pPr marL="12700">
              <a:lnSpc>
                <a:spcPct val="100000"/>
              </a:lnSpc>
              <a:spcBef>
                <a:spcPts val="25"/>
              </a:spcBef>
            </a:pPr>
            <a:r>
              <a:rPr sz="1200" b="1" spc="-5" dirty="0">
                <a:latin typeface="Calibri"/>
                <a:cs typeface="Calibri"/>
              </a:rPr>
              <a:t>Economic</a:t>
            </a:r>
            <a:r>
              <a:rPr sz="1200" b="1" spc="-10" dirty="0">
                <a:latin typeface="Calibri"/>
                <a:cs typeface="Calibri"/>
              </a:rPr>
              <a:t> </a:t>
            </a:r>
            <a:r>
              <a:rPr sz="1200" b="1" spc="-5" dirty="0">
                <a:latin typeface="Calibri"/>
                <a:cs typeface="Calibri"/>
              </a:rPr>
              <a:t>benefits</a:t>
            </a:r>
            <a:endParaRPr sz="1200">
              <a:latin typeface="Calibri"/>
              <a:cs typeface="Calibri"/>
            </a:endParaRPr>
          </a:p>
        </p:txBody>
      </p:sp>
      <p:sp>
        <p:nvSpPr>
          <p:cNvPr id="5" name="object 5"/>
          <p:cNvSpPr txBox="1"/>
          <p:nvPr/>
        </p:nvSpPr>
        <p:spPr>
          <a:xfrm>
            <a:off x="816802" y="6328764"/>
            <a:ext cx="95885" cy="1189990"/>
          </a:xfrm>
          <a:prstGeom prst="rect">
            <a:avLst/>
          </a:prstGeom>
        </p:spPr>
        <p:txBody>
          <a:bodyPr vert="horz" wrap="square" lIns="0" tIns="22860" rIns="0" bIns="0" rtlCol="0">
            <a:spAutoFit/>
          </a:bodyPr>
          <a:lstStyle/>
          <a:p>
            <a:pPr marL="12700">
              <a:lnSpc>
                <a:spcPct val="100000"/>
              </a:lnSpc>
              <a:spcBef>
                <a:spcPts val="180"/>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p:txBody>
      </p:sp>
      <p:sp>
        <p:nvSpPr>
          <p:cNvPr id="6" name="object 6"/>
          <p:cNvSpPr txBox="1"/>
          <p:nvPr/>
        </p:nvSpPr>
        <p:spPr>
          <a:xfrm>
            <a:off x="1045384" y="6328764"/>
            <a:ext cx="5381625" cy="1189990"/>
          </a:xfrm>
          <a:prstGeom prst="rect">
            <a:avLst/>
          </a:prstGeom>
        </p:spPr>
        <p:txBody>
          <a:bodyPr vert="horz" wrap="square" lIns="0" tIns="12700" rIns="0" bIns="0" rtlCol="0">
            <a:spAutoFit/>
          </a:bodyPr>
          <a:lstStyle/>
          <a:p>
            <a:pPr marL="12700" marR="5080">
              <a:lnSpc>
                <a:spcPct val="105800"/>
              </a:lnSpc>
              <a:spcBef>
                <a:spcPts val="100"/>
              </a:spcBef>
            </a:pPr>
            <a:r>
              <a:rPr sz="1200" spc="-5" dirty="0">
                <a:latin typeface="Calibri"/>
                <a:cs typeface="Calibri"/>
              </a:rPr>
              <a:t>Optimization </a:t>
            </a:r>
            <a:r>
              <a:rPr sz="1200" spc="-10" dirty="0">
                <a:latin typeface="Calibri"/>
                <a:cs typeface="Calibri"/>
              </a:rPr>
              <a:t>of </a:t>
            </a:r>
            <a:r>
              <a:rPr sz="1200" spc="-5" dirty="0">
                <a:latin typeface="Calibri"/>
                <a:cs typeface="Calibri"/>
              </a:rPr>
              <a:t>production costs through a more efficient use of resources and inputs.  Reduction </a:t>
            </a:r>
            <a:r>
              <a:rPr sz="1200" spc="-10" dirty="0">
                <a:latin typeface="Calibri"/>
                <a:cs typeface="Calibri"/>
              </a:rPr>
              <a:t>in </a:t>
            </a:r>
            <a:r>
              <a:rPr sz="1200" dirty="0">
                <a:latin typeface="Calibri"/>
                <a:cs typeface="Calibri"/>
              </a:rPr>
              <a:t>the </a:t>
            </a:r>
            <a:r>
              <a:rPr sz="1200" spc="-5" dirty="0">
                <a:latin typeface="Calibri"/>
                <a:cs typeface="Calibri"/>
              </a:rPr>
              <a:t>costs of waste</a:t>
            </a:r>
            <a:r>
              <a:rPr sz="1200" spc="20" dirty="0">
                <a:latin typeface="Calibri"/>
                <a:cs typeface="Calibri"/>
              </a:rPr>
              <a:t> </a:t>
            </a:r>
            <a:r>
              <a:rPr sz="1200" spc="-5" dirty="0">
                <a:latin typeface="Calibri"/>
                <a:cs typeface="Calibri"/>
              </a:rPr>
              <a:t>management.</a:t>
            </a:r>
            <a:endParaRPr sz="1200">
              <a:latin typeface="Calibri"/>
              <a:cs typeface="Calibri"/>
            </a:endParaRPr>
          </a:p>
          <a:p>
            <a:pPr marL="12700" marR="2305050">
              <a:lnSpc>
                <a:spcPct val="105800"/>
              </a:lnSpc>
              <a:spcBef>
                <a:spcPts val="10"/>
              </a:spcBef>
            </a:pPr>
            <a:r>
              <a:rPr sz="1200" spc="-5" dirty="0">
                <a:latin typeface="Calibri"/>
                <a:cs typeface="Calibri"/>
              </a:rPr>
              <a:t>Minimization of process and organisational costs.  Development of a green</a:t>
            </a:r>
            <a:r>
              <a:rPr sz="1200" spc="10" dirty="0">
                <a:latin typeface="Calibri"/>
                <a:cs typeface="Calibri"/>
              </a:rPr>
              <a:t> </a:t>
            </a:r>
            <a:r>
              <a:rPr sz="1200" spc="-5" dirty="0">
                <a:latin typeface="Calibri"/>
                <a:cs typeface="Calibri"/>
              </a:rPr>
              <a:t>image.</a:t>
            </a:r>
            <a:endParaRPr sz="1200">
              <a:latin typeface="Calibri"/>
              <a:cs typeface="Calibri"/>
            </a:endParaRPr>
          </a:p>
          <a:p>
            <a:pPr marL="12700" marR="3390265">
              <a:lnSpc>
                <a:spcPts val="1540"/>
              </a:lnSpc>
              <a:spcBef>
                <a:spcPts val="55"/>
              </a:spcBef>
            </a:pPr>
            <a:r>
              <a:rPr sz="1200" dirty="0">
                <a:latin typeface="Calibri"/>
                <a:cs typeface="Calibri"/>
              </a:rPr>
              <a:t>New </a:t>
            </a:r>
            <a:r>
              <a:rPr sz="1200" spc="-5" dirty="0">
                <a:latin typeface="Calibri"/>
                <a:cs typeface="Calibri"/>
              </a:rPr>
              <a:t>products and market gaps.  Competitiveness benefits.</a:t>
            </a:r>
            <a:endParaRPr sz="1200">
              <a:latin typeface="Calibri"/>
              <a:cs typeface="Calibri"/>
            </a:endParaRPr>
          </a:p>
        </p:txBody>
      </p:sp>
      <p:sp>
        <p:nvSpPr>
          <p:cNvPr id="7" name="object 7"/>
          <p:cNvSpPr txBox="1"/>
          <p:nvPr/>
        </p:nvSpPr>
        <p:spPr>
          <a:xfrm>
            <a:off x="816802" y="7496061"/>
            <a:ext cx="9575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Environmental</a:t>
            </a:r>
            <a:endParaRPr sz="1200">
              <a:latin typeface="Calibri"/>
              <a:cs typeface="Calibri"/>
            </a:endParaRPr>
          </a:p>
        </p:txBody>
      </p:sp>
      <p:sp>
        <p:nvSpPr>
          <p:cNvPr id="8" name="object 8"/>
          <p:cNvSpPr txBox="1"/>
          <p:nvPr/>
        </p:nvSpPr>
        <p:spPr>
          <a:xfrm>
            <a:off x="816802" y="7677392"/>
            <a:ext cx="95885" cy="998219"/>
          </a:xfrm>
          <a:prstGeom prst="rect">
            <a:avLst/>
          </a:prstGeom>
        </p:spPr>
        <p:txBody>
          <a:bodyPr vert="horz" wrap="square" lIns="0" tIns="24765" rIns="0" bIns="0" rtlCol="0">
            <a:spAutoFit/>
          </a:bodyPr>
          <a:lstStyle/>
          <a:p>
            <a:pPr marL="12700">
              <a:lnSpc>
                <a:spcPct val="100000"/>
              </a:lnSpc>
              <a:spcBef>
                <a:spcPts val="19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p:txBody>
      </p:sp>
      <p:sp>
        <p:nvSpPr>
          <p:cNvPr id="9" name="object 9"/>
          <p:cNvSpPr txBox="1"/>
          <p:nvPr/>
        </p:nvSpPr>
        <p:spPr>
          <a:xfrm>
            <a:off x="1045384" y="7677392"/>
            <a:ext cx="3803650" cy="998219"/>
          </a:xfrm>
          <a:prstGeom prst="rect">
            <a:avLst/>
          </a:prstGeom>
        </p:spPr>
        <p:txBody>
          <a:bodyPr vert="horz" wrap="square" lIns="0" tIns="24765" rIns="0" bIns="0" rtlCol="0">
            <a:spAutoFit/>
          </a:bodyPr>
          <a:lstStyle/>
          <a:p>
            <a:pPr marL="12700">
              <a:lnSpc>
                <a:spcPct val="100000"/>
              </a:lnSpc>
              <a:spcBef>
                <a:spcPts val="195"/>
              </a:spcBef>
            </a:pPr>
            <a:r>
              <a:rPr sz="1200" spc="-5" dirty="0">
                <a:latin typeface="Calibri"/>
                <a:cs typeface="Calibri"/>
              </a:rPr>
              <a:t>More efficient use </a:t>
            </a:r>
            <a:r>
              <a:rPr sz="1200" spc="-10" dirty="0">
                <a:latin typeface="Calibri"/>
                <a:cs typeface="Calibri"/>
              </a:rPr>
              <a:t>of</a:t>
            </a:r>
            <a:r>
              <a:rPr sz="1200" spc="25" dirty="0">
                <a:latin typeface="Calibri"/>
                <a:cs typeface="Calibri"/>
              </a:rPr>
              <a:t> </a:t>
            </a:r>
            <a:r>
              <a:rPr sz="1200" spc="-5" dirty="0">
                <a:latin typeface="Calibri"/>
                <a:cs typeface="Calibri"/>
              </a:rPr>
              <a:t>resources.</a:t>
            </a:r>
            <a:endParaRPr sz="1200">
              <a:latin typeface="Calibri"/>
              <a:cs typeface="Calibri"/>
            </a:endParaRPr>
          </a:p>
          <a:p>
            <a:pPr marL="12700" marR="915035">
              <a:lnSpc>
                <a:spcPct val="105800"/>
              </a:lnSpc>
              <a:spcBef>
                <a:spcPts val="10"/>
              </a:spcBef>
            </a:pPr>
            <a:r>
              <a:rPr sz="1200" spc="-5" dirty="0">
                <a:latin typeface="Calibri"/>
                <a:cs typeface="Calibri"/>
              </a:rPr>
              <a:t>Minimize the </a:t>
            </a:r>
            <a:r>
              <a:rPr sz="1200" spc="-10" dirty="0">
                <a:latin typeface="Calibri"/>
                <a:cs typeface="Calibri"/>
              </a:rPr>
              <a:t>use of </a:t>
            </a:r>
            <a:r>
              <a:rPr sz="1200" spc="-5" dirty="0">
                <a:latin typeface="Calibri"/>
                <a:cs typeface="Calibri"/>
              </a:rPr>
              <a:t>non renewable resources.  Reduction </a:t>
            </a:r>
            <a:r>
              <a:rPr sz="1200" spc="-10" dirty="0">
                <a:latin typeface="Calibri"/>
                <a:cs typeface="Calibri"/>
              </a:rPr>
              <a:t>of </a:t>
            </a:r>
            <a:r>
              <a:rPr sz="1200" spc="-5" dirty="0">
                <a:latin typeface="Calibri"/>
                <a:cs typeface="Calibri"/>
              </a:rPr>
              <a:t>pollutant</a:t>
            </a:r>
            <a:r>
              <a:rPr sz="1200" spc="15" dirty="0">
                <a:latin typeface="Calibri"/>
                <a:cs typeface="Calibri"/>
              </a:rPr>
              <a:t> </a:t>
            </a:r>
            <a:r>
              <a:rPr sz="1200" spc="-5" dirty="0">
                <a:latin typeface="Calibri"/>
                <a:cs typeface="Calibri"/>
              </a:rPr>
              <a:t>emissions.</a:t>
            </a:r>
            <a:endParaRPr sz="1200">
              <a:latin typeface="Calibri"/>
              <a:cs typeface="Calibri"/>
            </a:endParaRPr>
          </a:p>
          <a:p>
            <a:pPr marL="12700">
              <a:lnSpc>
                <a:spcPct val="100000"/>
              </a:lnSpc>
              <a:spcBef>
                <a:spcPts val="85"/>
              </a:spcBef>
            </a:pPr>
            <a:r>
              <a:rPr sz="1200" spc="-5" dirty="0">
                <a:latin typeface="Calibri"/>
                <a:cs typeface="Calibri"/>
              </a:rPr>
              <a:t>Reduction </a:t>
            </a:r>
            <a:r>
              <a:rPr sz="1200" spc="-10" dirty="0">
                <a:latin typeface="Calibri"/>
                <a:cs typeface="Calibri"/>
              </a:rPr>
              <a:t>of </a:t>
            </a:r>
            <a:r>
              <a:rPr sz="1200" spc="-5" dirty="0">
                <a:latin typeface="Calibri"/>
                <a:cs typeface="Calibri"/>
              </a:rPr>
              <a:t>waste</a:t>
            </a:r>
            <a:r>
              <a:rPr sz="1200" spc="40" dirty="0">
                <a:latin typeface="Calibri"/>
                <a:cs typeface="Calibri"/>
              </a:rPr>
              <a:t> </a:t>
            </a:r>
            <a:r>
              <a:rPr sz="1200" spc="-5" dirty="0">
                <a:latin typeface="Calibri"/>
                <a:cs typeface="Calibri"/>
              </a:rPr>
              <a:t>production.</a:t>
            </a:r>
            <a:endParaRPr sz="1200">
              <a:latin typeface="Calibri"/>
              <a:cs typeface="Calibri"/>
            </a:endParaRPr>
          </a:p>
          <a:p>
            <a:pPr marL="12700">
              <a:lnSpc>
                <a:spcPct val="100000"/>
              </a:lnSpc>
              <a:spcBef>
                <a:spcPts val="95"/>
              </a:spcBef>
            </a:pPr>
            <a:r>
              <a:rPr sz="1200" spc="-5" dirty="0">
                <a:latin typeface="Calibri"/>
                <a:cs typeface="Calibri"/>
              </a:rPr>
              <a:t>Contribute </a:t>
            </a:r>
            <a:r>
              <a:rPr sz="1200" dirty="0">
                <a:latin typeface="Calibri"/>
                <a:cs typeface="Calibri"/>
              </a:rPr>
              <a:t>to the </a:t>
            </a:r>
            <a:r>
              <a:rPr sz="1200" spc="-5" dirty="0">
                <a:latin typeface="Calibri"/>
                <a:cs typeface="Calibri"/>
              </a:rPr>
              <a:t>sustainable development of your</a:t>
            </a:r>
            <a:r>
              <a:rPr sz="1200" spc="50" dirty="0">
                <a:latin typeface="Calibri"/>
                <a:cs typeface="Calibri"/>
              </a:rPr>
              <a:t> </a:t>
            </a:r>
            <a:r>
              <a:rPr sz="1200" spc="-5" dirty="0">
                <a:latin typeface="Calibri"/>
                <a:cs typeface="Calibri"/>
              </a:rPr>
              <a:t>city/area.</a:t>
            </a:r>
            <a:endParaRPr sz="1200">
              <a:latin typeface="Calibri"/>
              <a:cs typeface="Calibri"/>
            </a:endParaRPr>
          </a:p>
        </p:txBody>
      </p:sp>
      <p:sp>
        <p:nvSpPr>
          <p:cNvPr id="10" name="object 10"/>
          <p:cNvSpPr txBox="1"/>
          <p:nvPr/>
        </p:nvSpPr>
        <p:spPr>
          <a:xfrm>
            <a:off x="816800" y="8642023"/>
            <a:ext cx="3515360" cy="801370"/>
          </a:xfrm>
          <a:prstGeom prst="rect">
            <a:avLst/>
          </a:prstGeom>
        </p:spPr>
        <p:txBody>
          <a:bodyPr vert="horz" wrap="square" lIns="0" tIns="22860" rIns="0" bIns="0" rtlCol="0">
            <a:spAutoFit/>
          </a:bodyPr>
          <a:lstStyle/>
          <a:p>
            <a:pPr marL="12700">
              <a:lnSpc>
                <a:spcPct val="100000"/>
              </a:lnSpc>
              <a:spcBef>
                <a:spcPts val="180"/>
              </a:spcBef>
            </a:pPr>
            <a:r>
              <a:rPr sz="1200" b="1" spc="-5" dirty="0">
                <a:latin typeface="Calibri"/>
                <a:cs typeface="Calibri"/>
              </a:rPr>
              <a:t>Social</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Generation of green</a:t>
            </a:r>
            <a:r>
              <a:rPr sz="1200" spc="5" dirty="0">
                <a:latin typeface="Calibri"/>
                <a:cs typeface="Calibri"/>
              </a:rPr>
              <a:t> </a:t>
            </a:r>
            <a:r>
              <a:rPr sz="1200" spc="-5" dirty="0">
                <a:latin typeface="Calibri"/>
                <a:cs typeface="Calibri"/>
              </a:rPr>
              <a:t>employments.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Cleaner, healthier and natural working</a:t>
            </a:r>
            <a:r>
              <a:rPr sz="1200" spc="40" dirty="0">
                <a:latin typeface="Calibri"/>
                <a:cs typeface="Calibri"/>
              </a:rPr>
              <a:t> </a:t>
            </a:r>
            <a:r>
              <a:rPr sz="1200" spc="-5" dirty="0">
                <a:latin typeface="Calibri"/>
                <a:cs typeface="Calibri"/>
              </a:rPr>
              <a:t>environment.</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Supporting sustainable social</a:t>
            </a:r>
            <a:r>
              <a:rPr sz="1200" spc="15" dirty="0">
                <a:latin typeface="Calibri"/>
                <a:cs typeface="Calibri"/>
              </a:rPr>
              <a:t> </a:t>
            </a:r>
            <a:r>
              <a:rPr sz="1200" spc="-5" dirty="0">
                <a:latin typeface="Calibri"/>
                <a:cs typeface="Calibri"/>
              </a:rPr>
              <a:t>development.</a:t>
            </a:r>
            <a:endParaRPr sz="1200">
              <a:latin typeface="Calibri"/>
              <a:cs typeface="Calibri"/>
            </a:endParaRPr>
          </a:p>
        </p:txBody>
      </p:sp>
      <p:sp>
        <p:nvSpPr>
          <p:cNvPr id="11" name="object 11"/>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12" name="object 12"/>
          <p:cNvSpPr/>
          <p:nvPr/>
        </p:nvSpPr>
        <p:spPr>
          <a:xfrm>
            <a:off x="1028841" y="1139630"/>
            <a:ext cx="5381078" cy="294127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158</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21" y="1485904"/>
            <a:ext cx="5853430" cy="6599555"/>
          </a:xfrm>
          <a:prstGeom prst="rect">
            <a:avLst/>
          </a:prstGeom>
        </p:spPr>
        <p:txBody>
          <a:bodyPr vert="horz" wrap="square" lIns="0" tIns="9525" rIns="0" bIns="0" rtlCol="0">
            <a:spAutoFit/>
          </a:bodyPr>
          <a:lstStyle/>
          <a:p>
            <a:pPr marL="12700" marR="5080" indent="641350">
              <a:lnSpc>
                <a:spcPct val="101699"/>
              </a:lnSpc>
              <a:spcBef>
                <a:spcPts val="75"/>
              </a:spcBef>
            </a:pPr>
            <a:r>
              <a:rPr sz="1200" b="1" spc="-5" dirty="0">
                <a:latin typeface="Calibri"/>
                <a:cs typeface="Calibri"/>
              </a:rPr>
              <a:t>Think about </a:t>
            </a:r>
            <a:r>
              <a:rPr sz="1200" spc="-5" dirty="0">
                <a:latin typeface="Calibri"/>
                <a:cs typeface="Calibri"/>
              </a:rPr>
              <a:t>the </a:t>
            </a:r>
            <a:r>
              <a:rPr sz="1200" spc="-10" dirty="0">
                <a:latin typeface="Calibri"/>
                <a:cs typeface="Calibri"/>
              </a:rPr>
              <a:t>last </a:t>
            </a:r>
            <a:r>
              <a:rPr sz="1200" b="1" spc="-5" dirty="0">
                <a:latin typeface="Calibri"/>
                <a:cs typeface="Calibri"/>
              </a:rPr>
              <a:t>innovations </a:t>
            </a:r>
            <a:r>
              <a:rPr sz="1200" spc="-5" dirty="0">
                <a:latin typeface="Calibri"/>
                <a:cs typeface="Calibri"/>
              </a:rPr>
              <a:t>developed </a:t>
            </a:r>
            <a:r>
              <a:rPr sz="1200" spc="-10" dirty="0">
                <a:latin typeface="Calibri"/>
                <a:cs typeface="Calibri"/>
              </a:rPr>
              <a:t>in </a:t>
            </a:r>
            <a:r>
              <a:rPr sz="1200" spc="-5" dirty="0">
                <a:latin typeface="Calibri"/>
                <a:cs typeface="Calibri"/>
              </a:rPr>
              <a:t>your company. Any </a:t>
            </a:r>
            <a:r>
              <a:rPr sz="1200" spc="-10" dirty="0">
                <a:latin typeface="Calibri"/>
                <a:cs typeface="Calibri"/>
              </a:rPr>
              <a:t>of </a:t>
            </a:r>
            <a:r>
              <a:rPr sz="1200" spc="-5" dirty="0">
                <a:latin typeface="Calibri"/>
                <a:cs typeface="Calibri"/>
              </a:rPr>
              <a:t>them could be  considered as an eco-innovation? Why? What benefits have had these innovations for your  company? And </a:t>
            </a:r>
            <a:r>
              <a:rPr sz="1200" dirty="0">
                <a:latin typeface="Calibri"/>
                <a:cs typeface="Calibri"/>
              </a:rPr>
              <a:t>for </a:t>
            </a:r>
            <a:r>
              <a:rPr sz="1200" spc="-5" dirty="0">
                <a:latin typeface="Calibri"/>
                <a:cs typeface="Calibri"/>
              </a:rPr>
              <a:t>your social and economic</a:t>
            </a:r>
            <a:r>
              <a:rPr sz="1200" spc="25" dirty="0">
                <a:latin typeface="Calibri"/>
                <a:cs typeface="Calibri"/>
              </a:rPr>
              <a:t> </a:t>
            </a:r>
            <a:r>
              <a:rPr sz="1200" spc="-5" dirty="0">
                <a:latin typeface="Calibri"/>
                <a:cs typeface="Calibri"/>
              </a:rPr>
              <a:t>environment?</a:t>
            </a:r>
            <a:endParaRPr sz="1200">
              <a:latin typeface="Calibri"/>
              <a:cs typeface="Calibri"/>
            </a:endParaRPr>
          </a:p>
          <a:p>
            <a:pPr>
              <a:lnSpc>
                <a:spcPct val="100000"/>
              </a:lnSpc>
              <a:spcBef>
                <a:spcPts val="5"/>
              </a:spcBef>
            </a:pPr>
            <a:endParaRPr sz="1400">
              <a:latin typeface="Calibri"/>
              <a:cs typeface="Calibri"/>
            </a:endParaRPr>
          </a:p>
          <a:p>
            <a:pPr marL="12700">
              <a:lnSpc>
                <a:spcPct val="100000"/>
              </a:lnSpc>
            </a:pPr>
            <a:r>
              <a:rPr sz="1200" b="1" spc="-5" dirty="0">
                <a:latin typeface="Calibri"/>
                <a:cs typeface="Calibri"/>
              </a:rPr>
              <a:t>12.5.5 Getting</a:t>
            </a:r>
            <a:r>
              <a:rPr sz="1200" b="1" spc="10" dirty="0">
                <a:latin typeface="Calibri"/>
                <a:cs typeface="Calibri"/>
              </a:rPr>
              <a:t> </a:t>
            </a:r>
            <a:r>
              <a:rPr sz="1200" b="1" spc="-5" dirty="0">
                <a:latin typeface="Calibri"/>
                <a:cs typeface="Calibri"/>
              </a:rPr>
              <a:t>funds</a:t>
            </a:r>
            <a:endParaRPr sz="1200">
              <a:latin typeface="Calibri"/>
              <a:cs typeface="Calibri"/>
            </a:endParaRPr>
          </a:p>
          <a:p>
            <a:pPr marL="12700">
              <a:lnSpc>
                <a:spcPct val="100000"/>
              </a:lnSpc>
              <a:spcBef>
                <a:spcPts val="830"/>
              </a:spcBef>
            </a:pPr>
            <a:r>
              <a:rPr sz="1200" dirty="0">
                <a:latin typeface="Calibri"/>
                <a:cs typeface="Calibri"/>
              </a:rPr>
              <a:t>Funds </a:t>
            </a:r>
            <a:r>
              <a:rPr sz="1200" spc="-5" dirty="0">
                <a:latin typeface="Calibri"/>
                <a:cs typeface="Calibri"/>
              </a:rPr>
              <a:t>at European</a:t>
            </a:r>
            <a:r>
              <a:rPr sz="1200" dirty="0">
                <a:latin typeface="Calibri"/>
                <a:cs typeface="Calibri"/>
              </a:rPr>
              <a:t> </a:t>
            </a:r>
            <a:r>
              <a:rPr sz="1200" spc="-5" dirty="0">
                <a:latin typeface="Calibri"/>
                <a:cs typeface="Calibri"/>
              </a:rPr>
              <a:t>level:</a:t>
            </a:r>
            <a:endParaRPr sz="1200">
              <a:latin typeface="Calibri"/>
              <a:cs typeface="Calibri"/>
            </a:endParaRPr>
          </a:p>
          <a:p>
            <a:pPr marL="12700" marR="330835">
              <a:lnSpc>
                <a:spcPct val="101699"/>
              </a:lnSpc>
              <a:spcBef>
                <a:spcPts val="1005"/>
              </a:spcBef>
            </a:pPr>
            <a:r>
              <a:rPr sz="1200" spc="-5" dirty="0">
                <a:latin typeface="Calibri"/>
                <a:cs typeface="Calibri"/>
              </a:rPr>
              <a:t>If you are a public or private </a:t>
            </a:r>
            <a:r>
              <a:rPr sz="1200" dirty="0">
                <a:latin typeface="Calibri"/>
                <a:cs typeface="Calibri"/>
              </a:rPr>
              <a:t>body </a:t>
            </a:r>
            <a:r>
              <a:rPr sz="1200" spc="-5" dirty="0">
                <a:latin typeface="Calibri"/>
                <a:cs typeface="Calibri"/>
              </a:rPr>
              <a:t>registered in </a:t>
            </a:r>
            <a:r>
              <a:rPr sz="1200" spc="-10" dirty="0">
                <a:latin typeface="Calibri"/>
                <a:cs typeface="Calibri"/>
              </a:rPr>
              <a:t>the </a:t>
            </a:r>
            <a:r>
              <a:rPr sz="1200" spc="-5" dirty="0">
                <a:latin typeface="Calibri"/>
                <a:cs typeface="Calibri"/>
              </a:rPr>
              <a:t>EU and your project proposes  environmental solutions with a public dimension, go </a:t>
            </a:r>
            <a:r>
              <a:rPr sz="1200" dirty="0">
                <a:latin typeface="Calibri"/>
                <a:cs typeface="Calibri"/>
              </a:rPr>
              <a:t>to </a:t>
            </a:r>
            <a:r>
              <a:rPr sz="1200" spc="-5" dirty="0">
                <a:latin typeface="Calibri"/>
                <a:cs typeface="Calibri"/>
              </a:rPr>
              <a:t>the </a:t>
            </a:r>
            <a:r>
              <a:rPr sz="1200" u="sng" spc="-5" dirty="0">
                <a:solidFill>
                  <a:srgbClr val="0065FF"/>
                </a:solidFill>
                <a:uFill>
                  <a:solidFill>
                    <a:srgbClr val="0065FF"/>
                  </a:solidFill>
                </a:uFill>
                <a:latin typeface="Calibri"/>
                <a:cs typeface="Calibri"/>
              </a:rPr>
              <a:t>LIFE website</a:t>
            </a:r>
            <a:r>
              <a:rPr sz="1200" spc="-5" dirty="0">
                <a:solidFill>
                  <a:srgbClr val="0065FF"/>
                </a:solidFill>
                <a:latin typeface="Calibri"/>
                <a:cs typeface="Calibri"/>
              </a:rPr>
              <a:t> </a:t>
            </a:r>
            <a:r>
              <a:rPr sz="1200" spc="-5" dirty="0">
                <a:latin typeface="Calibri"/>
                <a:cs typeface="Calibri"/>
              </a:rPr>
              <a:t>to find out more  about </a:t>
            </a:r>
            <a:r>
              <a:rPr sz="1200" dirty="0">
                <a:latin typeface="Calibri"/>
                <a:cs typeface="Calibri"/>
              </a:rPr>
              <a:t>the </a:t>
            </a:r>
            <a:r>
              <a:rPr sz="1200" spc="-5" dirty="0">
                <a:latin typeface="Calibri"/>
                <a:cs typeface="Calibri"/>
              </a:rPr>
              <a:t>EU's LIFE</a:t>
            </a:r>
            <a:r>
              <a:rPr sz="1200" dirty="0">
                <a:latin typeface="Calibri"/>
                <a:cs typeface="Calibri"/>
              </a:rPr>
              <a:t> </a:t>
            </a:r>
            <a:r>
              <a:rPr sz="1200" spc="-5" dirty="0">
                <a:latin typeface="Calibri"/>
                <a:cs typeface="Calibri"/>
              </a:rPr>
              <a:t>programme.</a:t>
            </a:r>
            <a:endParaRPr sz="1200">
              <a:latin typeface="Calibri"/>
              <a:cs typeface="Calibri"/>
            </a:endParaRPr>
          </a:p>
          <a:p>
            <a:pPr marL="12700" marR="139700">
              <a:lnSpc>
                <a:spcPct val="101699"/>
              </a:lnSpc>
              <a:spcBef>
                <a:spcPts val="994"/>
              </a:spcBef>
            </a:pPr>
            <a:r>
              <a:rPr sz="1200" spc="-5" dirty="0">
                <a:latin typeface="Calibri"/>
                <a:cs typeface="Calibri"/>
              </a:rPr>
              <a:t>Your project focuses on </a:t>
            </a:r>
            <a:r>
              <a:rPr sz="1200" dirty="0">
                <a:latin typeface="Calibri"/>
                <a:cs typeface="Calibri"/>
              </a:rPr>
              <a:t>energy </a:t>
            </a:r>
            <a:r>
              <a:rPr sz="1200" spc="-5" dirty="0">
                <a:latin typeface="Calibri"/>
                <a:cs typeface="Calibri"/>
              </a:rPr>
              <a:t>efficiency or renewable energy. Go </a:t>
            </a:r>
            <a:r>
              <a:rPr sz="1200" dirty="0">
                <a:latin typeface="Calibri"/>
                <a:cs typeface="Calibri"/>
              </a:rPr>
              <a:t>to </a:t>
            </a:r>
            <a:r>
              <a:rPr sz="1200" spc="-5" dirty="0">
                <a:latin typeface="Calibri"/>
                <a:cs typeface="Calibri"/>
              </a:rPr>
              <a:t>the</a:t>
            </a:r>
            <a:r>
              <a:rPr sz="1200" u="sng" spc="-5" dirty="0">
                <a:solidFill>
                  <a:srgbClr val="0065FF"/>
                </a:solidFill>
                <a:uFill>
                  <a:solidFill>
                    <a:srgbClr val="0065FF"/>
                  </a:solidFill>
                </a:uFill>
                <a:latin typeface="Calibri"/>
                <a:cs typeface="Calibri"/>
              </a:rPr>
              <a:t>Intelligent</a:t>
            </a:r>
            <a:r>
              <a:rPr sz="1200" spc="-5" dirty="0">
                <a:solidFill>
                  <a:srgbClr val="0065FF"/>
                </a:solidFill>
                <a:latin typeface="Calibri"/>
                <a:cs typeface="Calibri"/>
              </a:rPr>
              <a:t> </a:t>
            </a:r>
            <a:r>
              <a:rPr sz="1200" u="sng" spc="-5" dirty="0">
                <a:solidFill>
                  <a:srgbClr val="0000FF"/>
                </a:solidFill>
                <a:uFill>
                  <a:solidFill>
                    <a:srgbClr val="0000FF"/>
                  </a:solidFill>
                </a:uFill>
                <a:latin typeface="Calibri"/>
                <a:cs typeface="Calibri"/>
              </a:rPr>
              <a:t>Energy - </a:t>
            </a:r>
            <a:r>
              <a:rPr sz="1200" spc="-5" dirty="0">
                <a:solidFill>
                  <a:srgbClr val="0000FF"/>
                </a:solidFill>
                <a:latin typeface="Calibri"/>
                <a:cs typeface="Calibri"/>
              </a:rPr>
              <a:t> </a:t>
            </a:r>
            <a:r>
              <a:rPr sz="1200" u="sng" spc="-5" dirty="0">
                <a:solidFill>
                  <a:srgbClr val="0000FF"/>
                </a:solidFill>
                <a:uFill>
                  <a:solidFill>
                    <a:srgbClr val="0000FF"/>
                  </a:solidFill>
                </a:uFill>
                <a:latin typeface="Calibri"/>
                <a:cs typeface="Calibri"/>
              </a:rPr>
              <a:t>Europe</a:t>
            </a:r>
            <a:r>
              <a:rPr sz="1200" u="sng" spc="5" dirty="0">
                <a:solidFill>
                  <a:srgbClr val="0000FF"/>
                </a:solidFill>
                <a:uFill>
                  <a:solidFill>
                    <a:srgbClr val="0000FF"/>
                  </a:solidFill>
                </a:uFill>
                <a:latin typeface="Calibri"/>
                <a:cs typeface="Calibri"/>
              </a:rPr>
              <a:t> </a:t>
            </a:r>
            <a:r>
              <a:rPr sz="1200" u="sng" spc="-5" dirty="0">
                <a:solidFill>
                  <a:srgbClr val="0000FF"/>
                </a:solidFill>
                <a:uFill>
                  <a:solidFill>
                    <a:srgbClr val="0000FF"/>
                  </a:solidFill>
                </a:uFill>
                <a:latin typeface="Calibri"/>
                <a:cs typeface="Calibri"/>
              </a:rPr>
              <a:t>website</a:t>
            </a:r>
            <a:r>
              <a:rPr sz="1200" spc="-5" dirty="0">
                <a:latin typeface="Calibri"/>
                <a:cs typeface="Calibri"/>
              </a:rPr>
              <a:t>.</a:t>
            </a:r>
            <a:endParaRPr sz="1200">
              <a:latin typeface="Calibri"/>
              <a:cs typeface="Calibri"/>
            </a:endParaRPr>
          </a:p>
          <a:p>
            <a:pPr marL="12700" marR="38100">
              <a:lnSpc>
                <a:spcPct val="101699"/>
              </a:lnSpc>
              <a:spcBef>
                <a:spcPts val="1010"/>
              </a:spcBef>
            </a:pPr>
            <a:r>
              <a:rPr sz="1200" spc="-5" dirty="0">
                <a:latin typeface="Calibri"/>
                <a:cs typeface="Calibri"/>
              </a:rPr>
              <a:t>Your project is at an early research or development stage, or has a high technology risk: </a:t>
            </a:r>
            <a:r>
              <a:rPr sz="1200" spc="-10" dirty="0">
                <a:latin typeface="Calibri"/>
                <a:cs typeface="Calibri"/>
              </a:rPr>
              <a:t>Go </a:t>
            </a:r>
            <a:r>
              <a:rPr sz="1200" dirty="0">
                <a:latin typeface="Calibri"/>
                <a:cs typeface="Calibri"/>
              </a:rPr>
              <a:t>to  </a:t>
            </a:r>
            <a:r>
              <a:rPr sz="1200" u="sng" spc="-5" dirty="0">
                <a:solidFill>
                  <a:srgbClr val="0065FF"/>
                </a:solidFill>
                <a:uFill>
                  <a:solidFill>
                    <a:srgbClr val="0065FF"/>
                  </a:solidFill>
                </a:uFill>
                <a:latin typeface="Calibri"/>
                <a:cs typeface="Calibri"/>
              </a:rPr>
              <a:t>RTD </a:t>
            </a:r>
            <a:r>
              <a:rPr sz="1200" u="sng" spc="-10" dirty="0">
                <a:solidFill>
                  <a:srgbClr val="0065FF"/>
                </a:solidFill>
                <a:uFill>
                  <a:solidFill>
                    <a:srgbClr val="0065FF"/>
                  </a:solidFill>
                </a:uFill>
                <a:latin typeface="Calibri"/>
                <a:cs typeface="Calibri"/>
              </a:rPr>
              <a:t>FP7</a:t>
            </a:r>
            <a:r>
              <a:rPr sz="1200" u="sng" spc="20" dirty="0">
                <a:solidFill>
                  <a:srgbClr val="0065FF"/>
                </a:solidFill>
                <a:uFill>
                  <a:solidFill>
                    <a:srgbClr val="0065FF"/>
                  </a:solidFill>
                </a:uFill>
                <a:latin typeface="Calibri"/>
                <a:cs typeface="Calibri"/>
              </a:rPr>
              <a:t> </a:t>
            </a:r>
            <a:r>
              <a:rPr sz="1200" u="sng" spc="-5" dirty="0">
                <a:solidFill>
                  <a:srgbClr val="0065FF"/>
                </a:solidFill>
                <a:uFill>
                  <a:solidFill>
                    <a:srgbClr val="0065FF"/>
                  </a:solidFill>
                </a:uFill>
                <a:latin typeface="Calibri"/>
                <a:cs typeface="Calibri"/>
              </a:rPr>
              <a:t>website</a:t>
            </a:r>
            <a:r>
              <a:rPr sz="1200" spc="-5" dirty="0">
                <a:latin typeface="Calibri"/>
                <a:cs typeface="Calibri"/>
              </a:rPr>
              <a:t>.</a:t>
            </a:r>
            <a:endParaRPr sz="1200">
              <a:latin typeface="Calibri"/>
              <a:cs typeface="Calibri"/>
            </a:endParaRPr>
          </a:p>
          <a:p>
            <a:pPr marL="12700" marR="396240">
              <a:lnSpc>
                <a:spcPct val="101699"/>
              </a:lnSpc>
              <a:spcBef>
                <a:spcPts val="994"/>
              </a:spcBef>
            </a:pPr>
            <a:r>
              <a:rPr sz="1200" u="sng" spc="-5" dirty="0">
                <a:solidFill>
                  <a:srgbClr val="0065FF"/>
                </a:solidFill>
                <a:uFill>
                  <a:solidFill>
                    <a:srgbClr val="0065FF"/>
                  </a:solidFill>
                </a:uFill>
                <a:latin typeface="Calibri"/>
                <a:cs typeface="Calibri"/>
              </a:rPr>
              <a:t>For further information visit: </a:t>
            </a:r>
            <a:r>
              <a:rPr sz="1200" u="sng" spc="-5" dirty="0">
                <a:solidFill>
                  <a:srgbClr val="0065FF"/>
                </a:solidFill>
                <a:uFill>
                  <a:solidFill>
                    <a:srgbClr val="0065FF"/>
                  </a:solidFill>
                </a:uFill>
                <a:latin typeface="Calibri"/>
                <a:cs typeface="Calibri"/>
                <a:hlinkClick r:id="rId2"/>
              </a:rPr>
              <a:t>http://ec.europa.eu/environment/eco-innovation/getting-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funds/index_en.htm</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12700">
              <a:lnSpc>
                <a:spcPct val="100000"/>
              </a:lnSpc>
              <a:spcBef>
                <a:spcPts val="5"/>
              </a:spcBef>
            </a:pPr>
            <a:r>
              <a:rPr sz="1400" b="1" spc="-5" dirty="0">
                <a:latin typeface="Calibri"/>
                <a:cs typeface="Calibri"/>
              </a:rPr>
              <a:t>12.6 Additional</a:t>
            </a:r>
            <a:r>
              <a:rPr sz="1400" b="1" spc="-10" dirty="0">
                <a:latin typeface="Calibri"/>
                <a:cs typeface="Calibri"/>
              </a:rPr>
              <a:t> cases</a:t>
            </a:r>
            <a:endParaRPr sz="1400">
              <a:latin typeface="Calibri"/>
              <a:cs typeface="Calibri"/>
            </a:endParaRPr>
          </a:p>
          <a:p>
            <a:pPr marL="12700">
              <a:lnSpc>
                <a:spcPct val="100000"/>
              </a:lnSpc>
              <a:spcBef>
                <a:spcPts val="844"/>
              </a:spcBef>
            </a:pPr>
            <a:r>
              <a:rPr sz="1200" spc="-5" dirty="0">
                <a:latin typeface="Calibri"/>
                <a:cs typeface="Calibri"/>
              </a:rPr>
              <a:t>El</a:t>
            </a:r>
            <a:r>
              <a:rPr sz="1200" dirty="0">
                <a:latin typeface="Calibri"/>
                <a:cs typeface="Calibri"/>
              </a:rPr>
              <a:t> </a:t>
            </a:r>
            <a:r>
              <a:rPr sz="1200" b="1" spc="-5" dirty="0">
                <a:latin typeface="Calibri"/>
                <a:cs typeface="Calibri"/>
              </a:rPr>
              <a:t>Naturalista</a:t>
            </a:r>
            <a:endParaRPr sz="1200">
              <a:latin typeface="Calibri"/>
              <a:cs typeface="Calibri"/>
            </a:endParaRPr>
          </a:p>
          <a:p>
            <a:pPr marL="12700" marR="66675">
              <a:lnSpc>
                <a:spcPct val="101699"/>
              </a:lnSpc>
              <a:spcBef>
                <a:spcPts val="994"/>
              </a:spcBef>
            </a:pPr>
            <a:r>
              <a:rPr sz="1200" spc="-5" dirty="0">
                <a:latin typeface="Calibri"/>
                <a:cs typeface="Calibri"/>
              </a:rPr>
              <a:t>El Naturalista is a Spanish company that produces </a:t>
            </a:r>
            <a:r>
              <a:rPr sz="1200" dirty="0">
                <a:latin typeface="Calibri"/>
                <a:cs typeface="Calibri"/>
              </a:rPr>
              <a:t>shoes. </a:t>
            </a:r>
            <a:r>
              <a:rPr sz="1200" spc="-5" dirty="0">
                <a:latin typeface="Calibri"/>
                <a:cs typeface="Calibri"/>
              </a:rPr>
              <a:t>Their products </a:t>
            </a:r>
            <a:r>
              <a:rPr sz="1200" spc="-10" dirty="0">
                <a:latin typeface="Calibri"/>
                <a:cs typeface="Calibri"/>
              </a:rPr>
              <a:t>are </a:t>
            </a:r>
            <a:r>
              <a:rPr sz="1200" spc="-5" dirty="0">
                <a:latin typeface="Calibri"/>
                <a:cs typeface="Calibri"/>
              </a:rPr>
              <a:t>characterized </a:t>
            </a:r>
            <a:r>
              <a:rPr sz="1200" dirty="0">
                <a:latin typeface="Calibri"/>
                <a:cs typeface="Calibri"/>
              </a:rPr>
              <a:t>for  being </a:t>
            </a:r>
            <a:r>
              <a:rPr sz="1200" spc="-5" dirty="0">
                <a:latin typeface="Calibri"/>
                <a:cs typeface="Calibri"/>
              </a:rPr>
              <a:t>ecological, and respectful </a:t>
            </a:r>
            <a:r>
              <a:rPr sz="1200" dirty="0">
                <a:latin typeface="Calibri"/>
                <a:cs typeface="Calibri"/>
              </a:rPr>
              <a:t>to </a:t>
            </a:r>
            <a:r>
              <a:rPr sz="1200" spc="-5" dirty="0">
                <a:latin typeface="Calibri"/>
                <a:cs typeface="Calibri"/>
              </a:rPr>
              <a:t>Nature, and the company tries </a:t>
            </a:r>
            <a:r>
              <a:rPr sz="1200" dirty="0">
                <a:latin typeface="Calibri"/>
                <a:cs typeface="Calibri"/>
              </a:rPr>
              <a:t>to be </a:t>
            </a:r>
            <a:r>
              <a:rPr sz="1200" spc="-5" dirty="0">
                <a:latin typeface="Calibri"/>
                <a:cs typeface="Calibri"/>
              </a:rPr>
              <a:t>consistent with its  philosophy reducing </a:t>
            </a:r>
            <a:r>
              <a:rPr sz="1200" dirty="0">
                <a:latin typeface="Calibri"/>
                <a:cs typeface="Calibri"/>
              </a:rPr>
              <a:t>the </a:t>
            </a:r>
            <a:r>
              <a:rPr sz="1200" spc="-5" dirty="0">
                <a:latin typeface="Calibri"/>
                <a:cs typeface="Calibri"/>
              </a:rPr>
              <a:t>environmental impact of </a:t>
            </a:r>
            <a:r>
              <a:rPr sz="1200" dirty="0">
                <a:latin typeface="Calibri"/>
                <a:cs typeface="Calibri"/>
              </a:rPr>
              <a:t>their </a:t>
            </a:r>
            <a:r>
              <a:rPr sz="1200" spc="-5" dirty="0">
                <a:latin typeface="Calibri"/>
                <a:cs typeface="Calibri"/>
              </a:rPr>
              <a:t>activities </a:t>
            </a:r>
            <a:r>
              <a:rPr sz="1200" dirty="0">
                <a:latin typeface="Calibri"/>
                <a:cs typeface="Calibri"/>
              </a:rPr>
              <a:t>to </a:t>
            </a:r>
            <a:r>
              <a:rPr sz="1200" spc="-5" dirty="0">
                <a:latin typeface="Calibri"/>
                <a:cs typeface="Calibri"/>
              </a:rPr>
              <a:t>the</a:t>
            </a:r>
            <a:r>
              <a:rPr sz="1200" spc="30" dirty="0">
                <a:latin typeface="Calibri"/>
                <a:cs typeface="Calibri"/>
              </a:rPr>
              <a:t> </a:t>
            </a:r>
            <a:r>
              <a:rPr sz="1200" spc="-5" dirty="0">
                <a:latin typeface="Calibri"/>
                <a:cs typeface="Calibri"/>
              </a:rPr>
              <a:t>minimum.</a:t>
            </a:r>
            <a:endParaRPr sz="1200">
              <a:latin typeface="Calibri"/>
              <a:cs typeface="Calibri"/>
            </a:endParaRPr>
          </a:p>
          <a:p>
            <a:pPr>
              <a:lnSpc>
                <a:spcPct val="100000"/>
              </a:lnSpc>
            </a:pPr>
            <a:endParaRPr sz="1200">
              <a:latin typeface="Calibri"/>
              <a:cs typeface="Calibri"/>
            </a:endParaRPr>
          </a:p>
          <a:p>
            <a:pPr marL="12700" marR="46355">
              <a:lnSpc>
                <a:spcPct val="101800"/>
              </a:lnSpc>
              <a:spcBef>
                <a:spcPts val="994"/>
              </a:spcBef>
            </a:pPr>
            <a:r>
              <a:rPr sz="1200" spc="-5" dirty="0">
                <a:latin typeface="Calibri"/>
                <a:cs typeface="Calibri"/>
              </a:rPr>
              <a:t>Its innovations </a:t>
            </a:r>
            <a:r>
              <a:rPr sz="1200" spc="-10" dirty="0">
                <a:latin typeface="Calibri"/>
                <a:cs typeface="Calibri"/>
              </a:rPr>
              <a:t>are </a:t>
            </a:r>
            <a:r>
              <a:rPr sz="1200" spc="-5" dirty="0">
                <a:latin typeface="Calibri"/>
                <a:cs typeface="Calibri"/>
              </a:rPr>
              <a:t>developed in the field </a:t>
            </a:r>
            <a:r>
              <a:rPr sz="1200" spc="-10" dirty="0">
                <a:latin typeface="Calibri"/>
                <a:cs typeface="Calibri"/>
              </a:rPr>
              <a:t>of </a:t>
            </a:r>
            <a:r>
              <a:rPr sz="1200" dirty="0">
                <a:latin typeface="Calibri"/>
                <a:cs typeface="Calibri"/>
              </a:rPr>
              <a:t>the </a:t>
            </a:r>
            <a:r>
              <a:rPr sz="1200" spc="-5" dirty="0">
                <a:latin typeface="Calibri"/>
                <a:cs typeface="Calibri"/>
              </a:rPr>
              <a:t>products (new concept </a:t>
            </a:r>
            <a:r>
              <a:rPr sz="1200" spc="-10" dirty="0">
                <a:latin typeface="Calibri"/>
                <a:cs typeface="Calibri"/>
              </a:rPr>
              <a:t>of </a:t>
            </a:r>
            <a:r>
              <a:rPr sz="1200" spc="-5" dirty="0">
                <a:latin typeface="Calibri"/>
                <a:cs typeface="Calibri"/>
              </a:rPr>
              <a:t>shoes) and </a:t>
            </a:r>
            <a:r>
              <a:rPr sz="1200" spc="-10" dirty="0">
                <a:latin typeface="Calibri"/>
                <a:cs typeface="Calibri"/>
              </a:rPr>
              <a:t>in </a:t>
            </a:r>
            <a:r>
              <a:rPr sz="1200" dirty="0">
                <a:latin typeface="Calibri"/>
                <a:cs typeface="Calibri"/>
              </a:rPr>
              <a:t>the  </a:t>
            </a:r>
            <a:r>
              <a:rPr sz="1200" spc="-5" dirty="0">
                <a:latin typeface="Calibri"/>
                <a:cs typeface="Calibri"/>
              </a:rPr>
              <a:t>development </a:t>
            </a:r>
            <a:r>
              <a:rPr sz="1200" spc="-10" dirty="0">
                <a:latin typeface="Calibri"/>
                <a:cs typeface="Calibri"/>
              </a:rPr>
              <a:t>of </a:t>
            </a:r>
            <a:r>
              <a:rPr sz="1200" dirty="0">
                <a:latin typeface="Calibri"/>
                <a:cs typeface="Calibri"/>
              </a:rPr>
              <a:t>new </a:t>
            </a:r>
            <a:r>
              <a:rPr sz="1200" spc="-5" dirty="0">
                <a:latin typeface="Calibri"/>
                <a:cs typeface="Calibri"/>
              </a:rPr>
              <a:t>and </a:t>
            </a:r>
            <a:r>
              <a:rPr sz="1200" dirty="0">
                <a:latin typeface="Calibri"/>
                <a:cs typeface="Calibri"/>
              </a:rPr>
              <a:t>green </a:t>
            </a:r>
            <a:r>
              <a:rPr sz="1200" spc="-5" dirty="0">
                <a:latin typeface="Calibri"/>
                <a:cs typeface="Calibri"/>
              </a:rPr>
              <a:t>processes and technologies. One of </a:t>
            </a:r>
            <a:r>
              <a:rPr sz="1200" dirty="0">
                <a:latin typeface="Calibri"/>
                <a:cs typeface="Calibri"/>
              </a:rPr>
              <a:t>its </a:t>
            </a:r>
            <a:r>
              <a:rPr sz="1200" spc="-5" dirty="0">
                <a:latin typeface="Calibri"/>
                <a:cs typeface="Calibri"/>
              </a:rPr>
              <a:t>targets is </a:t>
            </a:r>
            <a:r>
              <a:rPr sz="1200" dirty="0">
                <a:latin typeface="Calibri"/>
                <a:cs typeface="Calibri"/>
              </a:rPr>
              <a:t>to </a:t>
            </a:r>
            <a:r>
              <a:rPr sz="1200" spc="-5" dirty="0">
                <a:latin typeface="Calibri"/>
                <a:cs typeface="Calibri"/>
              </a:rPr>
              <a:t>seek  innovative methods of production such as the </a:t>
            </a:r>
            <a:r>
              <a:rPr sz="1200" spc="-10" dirty="0">
                <a:latin typeface="Calibri"/>
                <a:cs typeface="Calibri"/>
              </a:rPr>
              <a:t>use </a:t>
            </a:r>
            <a:r>
              <a:rPr sz="1200" spc="-5" dirty="0">
                <a:latin typeface="Calibri"/>
                <a:cs typeface="Calibri"/>
              </a:rPr>
              <a:t>of recycle and biodegradable materials  </a:t>
            </a:r>
            <a:r>
              <a:rPr sz="1200" dirty="0">
                <a:latin typeface="Calibri"/>
                <a:cs typeface="Calibri"/>
              </a:rPr>
              <a:t>whenever </a:t>
            </a:r>
            <a:r>
              <a:rPr sz="1200" spc="-5" dirty="0">
                <a:latin typeface="Calibri"/>
                <a:cs typeface="Calibri"/>
              </a:rPr>
              <a:t>possible, semi-vegetable tanning or water-based </a:t>
            </a:r>
            <a:r>
              <a:rPr sz="1200" dirty="0">
                <a:latin typeface="Calibri"/>
                <a:cs typeface="Calibri"/>
              </a:rPr>
              <a:t>glues. </a:t>
            </a:r>
            <a:r>
              <a:rPr sz="1200" spc="-5" dirty="0">
                <a:latin typeface="Calibri"/>
                <a:cs typeface="Calibri"/>
              </a:rPr>
              <a:t>Also, El Naturalista give  priority </a:t>
            </a:r>
            <a:r>
              <a:rPr sz="1200" dirty="0">
                <a:latin typeface="Calibri"/>
                <a:cs typeface="Calibri"/>
              </a:rPr>
              <a:t>to </a:t>
            </a:r>
            <a:r>
              <a:rPr sz="1200" spc="-5" dirty="0">
                <a:latin typeface="Calibri"/>
                <a:cs typeface="Calibri"/>
              </a:rPr>
              <a:t>those techniques which allow to reduce water consumption and do not affect food  sovereignity.</a:t>
            </a:r>
            <a:endParaRPr sz="1200">
              <a:latin typeface="Calibri"/>
              <a:cs typeface="Calibri"/>
            </a:endParaRPr>
          </a:p>
        </p:txBody>
      </p:sp>
      <p:sp>
        <p:nvSpPr>
          <p:cNvPr id="5" name="object 5"/>
          <p:cNvSpPr txBox="1"/>
          <p:nvPr/>
        </p:nvSpPr>
        <p:spPr>
          <a:xfrm>
            <a:off x="888424" y="8651164"/>
            <a:ext cx="2452370" cy="208279"/>
          </a:xfrm>
          <a:prstGeom prst="rect">
            <a:avLst/>
          </a:prstGeom>
        </p:spPr>
        <p:txBody>
          <a:bodyPr vert="horz" wrap="square" lIns="0" tIns="12700" rIns="0" bIns="0" rtlCol="0">
            <a:spAutoFit/>
          </a:bodyPr>
          <a:lstStyle/>
          <a:p>
            <a:pPr marL="12700">
              <a:lnSpc>
                <a:spcPct val="100000"/>
              </a:lnSpc>
              <a:spcBef>
                <a:spcPts val="100"/>
              </a:spcBef>
              <a:tabLst>
                <a:tab pos="654050" algn="l"/>
              </a:tabLst>
            </a:pPr>
            <a:r>
              <a:rPr sz="1200" u="sng" spc="-5" dirty="0">
                <a:solidFill>
                  <a:srgbClr val="0065FF"/>
                </a:solidFill>
                <a:uFill>
                  <a:solidFill>
                    <a:srgbClr val="0065FF"/>
                  </a:solidFill>
                </a:uFill>
                <a:latin typeface="Times New Roman"/>
                <a:cs typeface="Times New Roman"/>
              </a:rPr>
              <a:t> 	</a:t>
            </a:r>
            <a:r>
              <a:rPr sz="1200" u="sng" spc="-5" dirty="0">
                <a:solidFill>
                  <a:srgbClr val="0065FF"/>
                </a:solidFill>
                <a:uFill>
                  <a:solidFill>
                    <a:srgbClr val="0065FF"/>
                  </a:solidFill>
                </a:uFill>
                <a:latin typeface="Calibri"/>
                <a:cs typeface="Calibri"/>
                <a:hlinkClick r:id="rId3"/>
              </a:rPr>
              <a:t>http://vimeo.com/25019833</a:t>
            </a:r>
            <a:endParaRPr sz="1200">
              <a:latin typeface="Calibri"/>
              <a:cs typeface="Calibri"/>
            </a:endParaRPr>
          </a:p>
        </p:txBody>
      </p:sp>
      <p:sp>
        <p:nvSpPr>
          <p:cNvPr id="6" name="object 6"/>
          <p:cNvSpPr/>
          <p:nvPr/>
        </p:nvSpPr>
        <p:spPr>
          <a:xfrm>
            <a:off x="986843" y="1130208"/>
            <a:ext cx="438113" cy="43811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86843" y="8295461"/>
            <a:ext cx="438113" cy="43811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159</a:t>
            </a:r>
            <a:endParaRPr sz="1000">
              <a:latin typeface="Calibri"/>
              <a:cs typeface="Calibri"/>
            </a:endParaRPr>
          </a:p>
        </p:txBody>
      </p:sp>
      <p:sp>
        <p:nvSpPr>
          <p:cNvPr id="3" name="object 3"/>
          <p:cNvSpPr txBox="1"/>
          <p:nvPr/>
        </p:nvSpPr>
        <p:spPr>
          <a:xfrm>
            <a:off x="816797" y="570066"/>
            <a:ext cx="5837555" cy="271399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The policy </a:t>
            </a:r>
            <a:r>
              <a:rPr sz="1200" spc="-10" dirty="0">
                <a:latin typeface="Calibri"/>
                <a:cs typeface="Calibri"/>
              </a:rPr>
              <a:t>of </a:t>
            </a:r>
            <a:r>
              <a:rPr sz="1200" dirty="0">
                <a:latin typeface="Calibri"/>
                <a:cs typeface="Calibri"/>
              </a:rPr>
              <a:t>the </a:t>
            </a:r>
            <a:r>
              <a:rPr sz="1200" spc="-5" dirty="0">
                <a:latin typeface="Calibri"/>
                <a:cs typeface="Calibri"/>
              </a:rPr>
              <a:t>company is based on the following</a:t>
            </a:r>
            <a:r>
              <a:rPr sz="1200" spc="30" dirty="0">
                <a:latin typeface="Calibri"/>
                <a:cs typeface="Calibri"/>
              </a:rPr>
              <a:t> </a:t>
            </a:r>
            <a:r>
              <a:rPr sz="1200" spc="-5" dirty="0">
                <a:latin typeface="Calibri"/>
                <a:cs typeface="Calibri"/>
              </a:rPr>
              <a:t>points: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Try </a:t>
            </a:r>
            <a:r>
              <a:rPr sz="1200" dirty="0">
                <a:latin typeface="Calibri"/>
                <a:cs typeface="Calibri"/>
              </a:rPr>
              <a:t>to </a:t>
            </a:r>
            <a:r>
              <a:rPr sz="1200" spc="-5" dirty="0">
                <a:latin typeface="Calibri"/>
                <a:cs typeface="Calibri"/>
              </a:rPr>
              <a:t>use natural</a:t>
            </a:r>
            <a:r>
              <a:rPr sz="1200" spc="-15" dirty="0">
                <a:latin typeface="Calibri"/>
                <a:cs typeface="Calibri"/>
              </a:rPr>
              <a:t> </a:t>
            </a:r>
            <a:r>
              <a:rPr sz="1200" spc="-5" dirty="0">
                <a:latin typeface="Calibri"/>
                <a:cs typeface="Calibri"/>
              </a:rPr>
              <a:t>materials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Avoid </a:t>
            </a:r>
            <a:r>
              <a:rPr sz="1200" dirty="0">
                <a:latin typeface="Calibri"/>
                <a:cs typeface="Calibri"/>
              </a:rPr>
              <a:t>using </a:t>
            </a:r>
            <a:r>
              <a:rPr sz="1200" spc="-5" dirty="0">
                <a:latin typeface="Calibri"/>
                <a:cs typeface="Calibri"/>
              </a:rPr>
              <a:t>polluting substances and toxic products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Seek to </a:t>
            </a:r>
            <a:r>
              <a:rPr sz="1200" spc="-5" dirty="0">
                <a:latin typeface="Calibri"/>
                <a:cs typeface="Calibri"/>
              </a:rPr>
              <a:t>protect the</a:t>
            </a:r>
            <a:r>
              <a:rPr sz="1200" spc="-10" dirty="0">
                <a:latin typeface="Calibri"/>
                <a:cs typeface="Calibri"/>
              </a:rPr>
              <a:t> </a:t>
            </a:r>
            <a:r>
              <a:rPr sz="1200" spc="-5" dirty="0">
                <a:latin typeface="Calibri"/>
                <a:cs typeface="Calibri"/>
              </a:rPr>
              <a:t>environment</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Maximize the use </a:t>
            </a:r>
            <a:r>
              <a:rPr sz="1200" spc="-10" dirty="0">
                <a:latin typeface="Calibri"/>
                <a:cs typeface="Calibri"/>
              </a:rPr>
              <a:t>of </a:t>
            </a:r>
            <a:r>
              <a:rPr sz="1200" spc="-5" dirty="0">
                <a:latin typeface="Calibri"/>
                <a:cs typeface="Calibri"/>
              </a:rPr>
              <a:t>biodegradable and recyclable/recycled</a:t>
            </a:r>
            <a:r>
              <a:rPr sz="1200" spc="55" dirty="0">
                <a:latin typeface="Calibri"/>
                <a:cs typeface="Calibri"/>
              </a:rPr>
              <a:t> </a:t>
            </a:r>
            <a:r>
              <a:rPr sz="1200" spc="-5" dirty="0">
                <a:latin typeface="Calibri"/>
                <a:cs typeface="Calibri"/>
              </a:rPr>
              <a:t>materials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Pay fair compensation </a:t>
            </a:r>
            <a:r>
              <a:rPr sz="1200" dirty="0">
                <a:latin typeface="Calibri"/>
                <a:cs typeface="Calibri"/>
              </a:rPr>
              <a:t>to </a:t>
            </a:r>
            <a:r>
              <a:rPr sz="1200" spc="-5" dirty="0">
                <a:latin typeface="Calibri"/>
                <a:cs typeface="Calibri"/>
              </a:rPr>
              <a:t>providers and</a:t>
            </a:r>
            <a:r>
              <a:rPr sz="1200" dirty="0">
                <a:latin typeface="Calibri"/>
                <a:cs typeface="Calibri"/>
              </a:rPr>
              <a:t> </a:t>
            </a:r>
            <a:r>
              <a:rPr sz="1200" spc="-5" dirty="0">
                <a:latin typeface="Calibri"/>
                <a:cs typeface="Calibri"/>
              </a:rPr>
              <a:t>employees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Promoted traditional forms of</a:t>
            </a:r>
            <a:r>
              <a:rPr sz="1200" spc="-10" dirty="0">
                <a:latin typeface="Calibri"/>
                <a:cs typeface="Calibri"/>
              </a:rPr>
              <a:t> </a:t>
            </a:r>
            <a:r>
              <a:rPr sz="1200" spc="-5" dirty="0">
                <a:latin typeface="Calibri"/>
                <a:cs typeface="Calibri"/>
              </a:rPr>
              <a:t>production</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Support the use of appropriate new</a:t>
            </a:r>
            <a:r>
              <a:rPr sz="1200" spc="20" dirty="0">
                <a:latin typeface="Calibri"/>
                <a:cs typeface="Calibri"/>
              </a:rPr>
              <a:t> </a:t>
            </a:r>
            <a:r>
              <a:rPr sz="1200" spc="-5" dirty="0">
                <a:latin typeface="Calibri"/>
                <a:cs typeface="Calibri"/>
              </a:rPr>
              <a:t>technologies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Operate with corporate</a:t>
            </a:r>
            <a:r>
              <a:rPr sz="1200" spc="5" dirty="0">
                <a:latin typeface="Calibri"/>
                <a:cs typeface="Calibri"/>
              </a:rPr>
              <a:t> </a:t>
            </a:r>
            <a:r>
              <a:rPr sz="1200" spc="-5" dirty="0">
                <a:latin typeface="Calibri"/>
                <a:cs typeface="Calibri"/>
              </a:rPr>
              <a:t>transparency</a:t>
            </a:r>
            <a:endParaRPr sz="1200">
              <a:latin typeface="Calibri"/>
              <a:cs typeface="Calibri"/>
            </a:endParaRPr>
          </a:p>
          <a:p>
            <a:pPr marL="12700" marR="401320">
              <a:lnSpc>
                <a:spcPct val="101699"/>
              </a:lnSpc>
              <a:spcBef>
                <a:spcPts val="500"/>
              </a:spcBef>
            </a:pPr>
            <a:r>
              <a:rPr sz="1200" spc="-5" dirty="0">
                <a:latin typeface="Calibri"/>
                <a:cs typeface="Calibri"/>
              </a:rPr>
              <a:t>The results are a </a:t>
            </a:r>
            <a:r>
              <a:rPr sz="1200" dirty="0">
                <a:latin typeface="Calibri"/>
                <a:cs typeface="Calibri"/>
              </a:rPr>
              <a:t>new </a:t>
            </a:r>
            <a:r>
              <a:rPr sz="1200" spc="-5" dirty="0">
                <a:latin typeface="Calibri"/>
                <a:cs typeface="Calibri"/>
              </a:rPr>
              <a:t>product which incorporates significant added value, brand image,  efficient use of resources, contribution </a:t>
            </a:r>
            <a:r>
              <a:rPr sz="1200" dirty="0">
                <a:latin typeface="Calibri"/>
                <a:cs typeface="Calibri"/>
              </a:rPr>
              <a:t>to </a:t>
            </a:r>
            <a:r>
              <a:rPr sz="1200" spc="-5" dirty="0">
                <a:latin typeface="Calibri"/>
                <a:cs typeface="Calibri"/>
              </a:rPr>
              <a:t>environmental conservation,</a:t>
            </a:r>
            <a:r>
              <a:rPr sz="1200" spc="35" dirty="0">
                <a:latin typeface="Calibri"/>
                <a:cs typeface="Calibri"/>
              </a:rPr>
              <a:t> </a:t>
            </a:r>
            <a:r>
              <a:rPr sz="1200" spc="-10" dirty="0">
                <a:latin typeface="Calibri"/>
                <a:cs typeface="Calibri"/>
              </a:rPr>
              <a:t>etc.</a:t>
            </a:r>
            <a:endParaRPr sz="1200">
              <a:latin typeface="Calibri"/>
              <a:cs typeface="Calibri"/>
            </a:endParaRPr>
          </a:p>
        </p:txBody>
      </p:sp>
      <p:sp>
        <p:nvSpPr>
          <p:cNvPr id="4" name="object 4"/>
          <p:cNvSpPr txBox="1"/>
          <p:nvPr/>
        </p:nvSpPr>
        <p:spPr>
          <a:xfrm>
            <a:off x="816800" y="3850964"/>
            <a:ext cx="5855970" cy="5514975"/>
          </a:xfrm>
          <a:prstGeom prst="rect">
            <a:avLst/>
          </a:prstGeom>
        </p:spPr>
        <p:txBody>
          <a:bodyPr vert="horz" wrap="square" lIns="0" tIns="12700" rIns="0" bIns="0" rtlCol="0">
            <a:spAutoFit/>
          </a:bodyPr>
          <a:lstStyle/>
          <a:p>
            <a:pPr marL="654050">
              <a:lnSpc>
                <a:spcPct val="100000"/>
              </a:lnSpc>
              <a:spcBef>
                <a:spcPts val="100"/>
              </a:spcBef>
            </a:pPr>
            <a:r>
              <a:rPr sz="1200" spc="-5" dirty="0">
                <a:latin typeface="Calibri"/>
                <a:cs typeface="Calibri"/>
              </a:rPr>
              <a:t>For further information:</a:t>
            </a:r>
            <a:r>
              <a:rPr sz="1200" dirty="0">
                <a:latin typeface="Calibri"/>
                <a:cs typeface="Calibri"/>
              </a:rPr>
              <a:t> </a:t>
            </a:r>
            <a:r>
              <a:rPr sz="1200" u="sng" spc="-5" dirty="0">
                <a:solidFill>
                  <a:srgbClr val="0065FF"/>
                </a:solidFill>
                <a:uFill>
                  <a:solidFill>
                    <a:srgbClr val="0065FF"/>
                  </a:solidFill>
                </a:uFill>
                <a:latin typeface="Calibri"/>
                <a:cs typeface="Calibri"/>
                <a:hlinkClick r:id="rId2"/>
              </a:rPr>
              <a:t>http://www.elnaturalista.com/en/home</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368935" lvl="1" indent="-356870">
              <a:lnSpc>
                <a:spcPct val="100000"/>
              </a:lnSpc>
              <a:buAutoNum type="arabicPeriod" startAt="7"/>
              <a:tabLst>
                <a:tab pos="369570" algn="l"/>
              </a:tabLst>
            </a:pPr>
            <a:r>
              <a:rPr sz="1400" b="1" dirty="0">
                <a:latin typeface="Calibri"/>
                <a:cs typeface="Calibri"/>
              </a:rPr>
              <a:t>Summary</a:t>
            </a:r>
            <a:endParaRPr sz="1400">
              <a:latin typeface="Calibri"/>
              <a:cs typeface="Calibri"/>
            </a:endParaRPr>
          </a:p>
          <a:p>
            <a:pPr marL="12700" marR="5080">
              <a:lnSpc>
                <a:spcPct val="101699"/>
              </a:lnSpc>
              <a:spcBef>
                <a:spcPts val="815"/>
              </a:spcBef>
            </a:pPr>
            <a:r>
              <a:rPr sz="1200" spc="-5" dirty="0">
                <a:latin typeface="Calibri"/>
                <a:cs typeface="Calibri"/>
              </a:rPr>
              <a:t>In this module, some concepts and their relationship were introduced. Sustainability and  innovation are two concepts straightly linked: sustainability depends </a:t>
            </a:r>
            <a:r>
              <a:rPr sz="1200" spc="-10" dirty="0">
                <a:latin typeface="Calibri"/>
                <a:cs typeface="Calibri"/>
              </a:rPr>
              <a:t>on </a:t>
            </a:r>
            <a:r>
              <a:rPr sz="1200" spc="-5" dirty="0">
                <a:latin typeface="Calibri"/>
                <a:cs typeface="Calibri"/>
              </a:rPr>
              <a:t>the contributions and  technologic development </a:t>
            </a:r>
            <a:r>
              <a:rPr sz="1200" spc="-10" dirty="0">
                <a:latin typeface="Calibri"/>
                <a:cs typeface="Calibri"/>
              </a:rPr>
              <a:t>of </a:t>
            </a:r>
            <a:r>
              <a:rPr sz="1200" dirty="0">
                <a:latin typeface="Calibri"/>
                <a:cs typeface="Calibri"/>
              </a:rPr>
              <a:t>the </a:t>
            </a:r>
            <a:r>
              <a:rPr sz="1200" spc="-5" dirty="0">
                <a:latin typeface="Calibri"/>
                <a:cs typeface="Calibri"/>
              </a:rPr>
              <a:t>companies and the long-term viability of </a:t>
            </a:r>
            <a:r>
              <a:rPr sz="1200" dirty="0">
                <a:latin typeface="Calibri"/>
                <a:cs typeface="Calibri"/>
              </a:rPr>
              <a:t>those </a:t>
            </a:r>
            <a:r>
              <a:rPr sz="1200" spc="-5" dirty="0">
                <a:latin typeface="Calibri"/>
                <a:cs typeface="Calibri"/>
              </a:rPr>
              <a:t>companies  </a:t>
            </a:r>
            <a:r>
              <a:rPr sz="1200" dirty="0">
                <a:latin typeface="Calibri"/>
                <a:cs typeface="Calibri"/>
              </a:rPr>
              <a:t>depends </a:t>
            </a:r>
            <a:r>
              <a:rPr sz="1200" spc="-5" dirty="0">
                <a:latin typeface="Calibri"/>
                <a:cs typeface="Calibri"/>
              </a:rPr>
              <a:t>on the incorporation of environmental criteria in their activity. Thus, eco-innovation  </a:t>
            </a:r>
            <a:r>
              <a:rPr sz="1200" dirty="0">
                <a:latin typeface="Calibri"/>
                <a:cs typeface="Calibri"/>
              </a:rPr>
              <a:t>appears </a:t>
            </a:r>
            <a:r>
              <a:rPr sz="1200" spc="-5" dirty="0">
                <a:latin typeface="Calibri"/>
                <a:cs typeface="Calibri"/>
              </a:rPr>
              <a:t>as a recently </a:t>
            </a:r>
            <a:r>
              <a:rPr sz="1200" spc="-10" dirty="0">
                <a:latin typeface="Calibri"/>
                <a:cs typeface="Calibri"/>
              </a:rPr>
              <a:t>and </a:t>
            </a:r>
            <a:r>
              <a:rPr sz="1200" spc="-5" dirty="0">
                <a:latin typeface="Calibri"/>
                <a:cs typeface="Calibri"/>
              </a:rPr>
              <a:t>powerful approach to </a:t>
            </a:r>
            <a:r>
              <a:rPr sz="1200" dirty="0">
                <a:latin typeface="Calibri"/>
                <a:cs typeface="Calibri"/>
              </a:rPr>
              <a:t>be developed </a:t>
            </a:r>
            <a:r>
              <a:rPr sz="1200" spc="-5" dirty="0">
                <a:latin typeface="Calibri"/>
                <a:cs typeface="Calibri"/>
              </a:rPr>
              <a:t>and improved in the next</a:t>
            </a:r>
            <a:r>
              <a:rPr sz="1200" spc="110" dirty="0">
                <a:latin typeface="Calibri"/>
                <a:cs typeface="Calibri"/>
              </a:rPr>
              <a:t> </a:t>
            </a:r>
            <a:r>
              <a:rPr sz="1200" spc="-5" dirty="0">
                <a:latin typeface="Calibri"/>
                <a:cs typeface="Calibri"/>
              </a:rPr>
              <a:t>years.</a:t>
            </a:r>
            <a:endParaRPr sz="1200">
              <a:latin typeface="Calibri"/>
              <a:cs typeface="Calibri"/>
            </a:endParaRPr>
          </a:p>
          <a:p>
            <a:pPr marL="12700">
              <a:lnSpc>
                <a:spcPct val="100000"/>
              </a:lnSpc>
              <a:spcBef>
                <a:spcPts val="1030"/>
              </a:spcBef>
            </a:pPr>
            <a:r>
              <a:rPr sz="1200" spc="-5" dirty="0">
                <a:latin typeface="Calibri"/>
                <a:cs typeface="Calibri"/>
              </a:rPr>
              <a:t>For additional information, take a look at the “Further reading”</a:t>
            </a:r>
            <a:r>
              <a:rPr sz="1200" spc="60" dirty="0">
                <a:latin typeface="Calibri"/>
                <a:cs typeface="Calibri"/>
              </a:rPr>
              <a:t> </a:t>
            </a:r>
            <a:r>
              <a:rPr sz="1200" spc="-5" dirty="0">
                <a:latin typeface="Calibri"/>
                <a:cs typeface="Calibri"/>
              </a:rPr>
              <a:t>section.</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368935" lvl="1" indent="-356870">
              <a:lnSpc>
                <a:spcPct val="100000"/>
              </a:lnSpc>
              <a:buAutoNum type="arabicPeriod" startAt="8"/>
              <a:tabLst>
                <a:tab pos="369570" algn="l"/>
              </a:tabLst>
            </a:pPr>
            <a:r>
              <a:rPr sz="1400" b="1" dirty="0">
                <a:latin typeface="Calibri"/>
                <a:cs typeface="Calibri"/>
              </a:rPr>
              <a:t>Further</a:t>
            </a:r>
            <a:r>
              <a:rPr sz="1400" b="1" spc="-20" dirty="0">
                <a:latin typeface="Calibri"/>
                <a:cs typeface="Calibri"/>
              </a:rPr>
              <a:t> </a:t>
            </a:r>
            <a:r>
              <a:rPr sz="1400" b="1" spc="-10" dirty="0">
                <a:latin typeface="Calibri"/>
                <a:cs typeface="Calibri"/>
              </a:rPr>
              <a:t>reading</a:t>
            </a:r>
            <a:endParaRPr sz="1400">
              <a:latin typeface="Calibri"/>
              <a:cs typeface="Calibri"/>
            </a:endParaRPr>
          </a:p>
          <a:p>
            <a:pPr marL="12700" marR="179070">
              <a:lnSpc>
                <a:spcPct val="101699"/>
              </a:lnSpc>
              <a:spcBef>
                <a:spcPts val="810"/>
              </a:spcBef>
            </a:pPr>
            <a:r>
              <a:rPr sz="1200" spc="-5" dirty="0">
                <a:latin typeface="Calibri"/>
                <a:cs typeface="Calibri"/>
              </a:rPr>
              <a:t>Elkington, J. (1994): “Towards the sustainable corporation: Win-win-win business strategies  </a:t>
            </a:r>
            <a:r>
              <a:rPr sz="1200" dirty="0">
                <a:latin typeface="Calibri"/>
                <a:cs typeface="Calibri"/>
              </a:rPr>
              <a:t>for </a:t>
            </a:r>
            <a:r>
              <a:rPr sz="1200" spc="-5" dirty="0">
                <a:latin typeface="Calibri"/>
                <a:cs typeface="Calibri"/>
              </a:rPr>
              <a:t>sustainable development”. California Management Review, 36(3):</a:t>
            </a:r>
            <a:r>
              <a:rPr sz="1200" spc="55" dirty="0">
                <a:latin typeface="Calibri"/>
                <a:cs typeface="Calibri"/>
              </a:rPr>
              <a:t> </a:t>
            </a:r>
            <a:r>
              <a:rPr sz="1200" spc="-5" dirty="0">
                <a:latin typeface="Calibri"/>
                <a:cs typeface="Calibri"/>
              </a:rPr>
              <a:t>90–100.</a:t>
            </a:r>
            <a:endParaRPr sz="1200">
              <a:latin typeface="Calibri"/>
              <a:cs typeface="Calibri"/>
            </a:endParaRPr>
          </a:p>
          <a:p>
            <a:pPr marL="12700" marR="210185">
              <a:lnSpc>
                <a:spcPct val="101699"/>
              </a:lnSpc>
              <a:spcBef>
                <a:spcPts val="994"/>
              </a:spcBef>
            </a:pPr>
            <a:r>
              <a:rPr sz="1200" spc="-5" dirty="0">
                <a:latin typeface="Calibri"/>
                <a:cs typeface="Calibri"/>
              </a:rPr>
              <a:t>European Commission DG Environment (2006) “Eco-industry, </a:t>
            </a:r>
            <a:r>
              <a:rPr sz="1200" dirty="0">
                <a:latin typeface="Calibri"/>
                <a:cs typeface="Calibri"/>
              </a:rPr>
              <a:t>its </a:t>
            </a:r>
            <a:r>
              <a:rPr sz="1200" spc="-5" dirty="0">
                <a:latin typeface="Calibri"/>
                <a:cs typeface="Calibri"/>
              </a:rPr>
              <a:t>size, employment,  perspectives and barriers </a:t>
            </a:r>
            <a:r>
              <a:rPr sz="1200" dirty="0">
                <a:latin typeface="Calibri"/>
                <a:cs typeface="Calibri"/>
              </a:rPr>
              <a:t>to </a:t>
            </a:r>
            <a:r>
              <a:rPr sz="1200" spc="-5" dirty="0">
                <a:latin typeface="Calibri"/>
                <a:cs typeface="Calibri"/>
              </a:rPr>
              <a:t>growth in an enlarged EU”, </a:t>
            </a:r>
            <a:r>
              <a:rPr sz="1200" spc="-5" dirty="0">
                <a:latin typeface="Calibri"/>
                <a:cs typeface="Calibri"/>
                <a:hlinkClick r:id="rId3"/>
              </a:rPr>
              <a:t>http://ec.europa.eu/environment/ </a:t>
            </a:r>
            <a:r>
              <a:rPr sz="1200" spc="-5" dirty="0">
                <a:latin typeface="Calibri"/>
                <a:cs typeface="Calibri"/>
              </a:rPr>
              <a:t> enveco/industry_employment/pdf/ecoindustry2006.pdf</a:t>
            </a:r>
            <a:endParaRPr sz="1200">
              <a:latin typeface="Calibri"/>
              <a:cs typeface="Calibri"/>
            </a:endParaRPr>
          </a:p>
          <a:p>
            <a:pPr marL="12700" marR="1829435">
              <a:lnSpc>
                <a:spcPct val="101699"/>
              </a:lnSpc>
              <a:spcBef>
                <a:spcPts val="1010"/>
              </a:spcBef>
            </a:pPr>
            <a:r>
              <a:rPr sz="1200" spc="-5" dirty="0">
                <a:latin typeface="Calibri"/>
                <a:cs typeface="Calibri"/>
              </a:rPr>
              <a:t>European Commission, Eco-innovation website </a:t>
            </a:r>
            <a:r>
              <a:rPr sz="1200" spc="-5" dirty="0">
                <a:latin typeface="Calibri"/>
                <a:cs typeface="Calibri"/>
                <a:hlinkClick r:id="rId4"/>
              </a:rPr>
              <a:t> http://ec.europa.eu/environment/eco-innovation/index_en.htm</a:t>
            </a:r>
            <a:endParaRPr sz="1200">
              <a:latin typeface="Calibri"/>
              <a:cs typeface="Calibri"/>
            </a:endParaRPr>
          </a:p>
          <a:p>
            <a:pPr marL="12700" marR="263525">
              <a:lnSpc>
                <a:spcPct val="101699"/>
              </a:lnSpc>
              <a:spcBef>
                <a:spcPts val="994"/>
              </a:spcBef>
            </a:pPr>
            <a:r>
              <a:rPr sz="1200" spc="-5" dirty="0">
                <a:latin typeface="Calibri"/>
                <a:cs typeface="Calibri"/>
              </a:rPr>
              <a:t>Hart, L.S. &amp; Milstein, M.B. (2003): “Creating sustainable value”, Academie of Management  Executive, 2003 Vol.17</a:t>
            </a:r>
            <a:r>
              <a:rPr sz="1200" dirty="0">
                <a:latin typeface="Calibri"/>
                <a:cs typeface="Calibri"/>
              </a:rPr>
              <a:t> </a:t>
            </a:r>
            <a:r>
              <a:rPr sz="1200" spc="-5" dirty="0">
                <a:latin typeface="Calibri"/>
                <a:cs typeface="Calibri"/>
              </a:rPr>
              <a:t>No.2.</a:t>
            </a:r>
            <a:endParaRPr sz="1200">
              <a:latin typeface="Calibri"/>
              <a:cs typeface="Calibri"/>
            </a:endParaRPr>
          </a:p>
          <a:p>
            <a:pPr marL="12700">
              <a:lnSpc>
                <a:spcPct val="100000"/>
              </a:lnSpc>
              <a:spcBef>
                <a:spcPts val="1030"/>
              </a:spcBef>
            </a:pPr>
            <a:r>
              <a:rPr sz="1200" spc="-5" dirty="0">
                <a:latin typeface="Calibri"/>
                <a:cs typeface="Calibri"/>
              </a:rPr>
              <a:t>OECD (2005): Olso Manual, 3th edition,</a:t>
            </a:r>
            <a:r>
              <a:rPr sz="1200" spc="30" dirty="0">
                <a:latin typeface="Calibri"/>
                <a:cs typeface="Calibri"/>
              </a:rPr>
              <a:t> </a:t>
            </a:r>
            <a:r>
              <a:rPr sz="1200" spc="-5" dirty="0">
                <a:latin typeface="Calibri"/>
                <a:cs typeface="Calibri"/>
              </a:rPr>
              <a:t>Paris.</a:t>
            </a:r>
            <a:endParaRPr sz="1200">
              <a:latin typeface="Calibri"/>
              <a:cs typeface="Calibri"/>
            </a:endParaRPr>
          </a:p>
        </p:txBody>
      </p:sp>
      <p:sp>
        <p:nvSpPr>
          <p:cNvPr id="5" name="object 5"/>
          <p:cNvSpPr/>
          <p:nvPr/>
        </p:nvSpPr>
        <p:spPr>
          <a:xfrm>
            <a:off x="913698" y="3495258"/>
            <a:ext cx="438113" cy="438113"/>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6" y="570066"/>
            <a:ext cx="5859780"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followed </a:t>
            </a:r>
            <a:r>
              <a:rPr sz="1200" dirty="0">
                <a:latin typeface="Calibri"/>
                <a:cs typeface="Calibri"/>
              </a:rPr>
              <a:t>by </a:t>
            </a:r>
            <a:r>
              <a:rPr sz="1200" spc="-5" dirty="0">
                <a:latin typeface="Calibri"/>
                <a:cs typeface="Calibri"/>
              </a:rPr>
              <a:t>our attempt at a comprehensive</a:t>
            </a:r>
            <a:r>
              <a:rPr sz="1200" spc="30" dirty="0">
                <a:latin typeface="Calibri"/>
                <a:cs typeface="Calibri"/>
              </a:rPr>
              <a:t> </a:t>
            </a:r>
            <a:r>
              <a:rPr sz="1200" spc="-5" dirty="0">
                <a:latin typeface="Calibri"/>
                <a:cs typeface="Calibri"/>
              </a:rPr>
              <a:t>definition.</a:t>
            </a:r>
            <a:endParaRPr sz="1200">
              <a:latin typeface="Calibri"/>
              <a:cs typeface="Calibri"/>
            </a:endParaRPr>
          </a:p>
          <a:p>
            <a:pPr marL="12700">
              <a:lnSpc>
                <a:spcPct val="100000"/>
              </a:lnSpc>
              <a:spcBef>
                <a:spcPts val="1019"/>
              </a:spcBef>
            </a:pPr>
            <a:r>
              <a:rPr sz="1200" b="1" spc="-5" dirty="0">
                <a:latin typeface="Calibri"/>
                <a:cs typeface="Calibri"/>
              </a:rPr>
              <a:t>Dictionary definition</a:t>
            </a:r>
            <a:endParaRPr sz="1200">
              <a:latin typeface="Calibri"/>
              <a:cs typeface="Calibri"/>
            </a:endParaRPr>
          </a:p>
          <a:p>
            <a:pPr marL="12700">
              <a:lnSpc>
                <a:spcPct val="100000"/>
              </a:lnSpc>
              <a:spcBef>
                <a:spcPts val="20"/>
              </a:spcBef>
            </a:pPr>
            <a:r>
              <a:rPr sz="1200" spc="-5" dirty="0">
                <a:latin typeface="Calibri"/>
                <a:cs typeface="Calibri"/>
              </a:rPr>
              <a:t>Innovation (Latin – innovare) : </a:t>
            </a:r>
            <a:r>
              <a:rPr sz="1200" dirty="0">
                <a:latin typeface="Calibri"/>
                <a:cs typeface="Calibri"/>
              </a:rPr>
              <a:t>to </a:t>
            </a:r>
            <a:r>
              <a:rPr sz="1200" spc="-10" dirty="0">
                <a:latin typeface="Calibri"/>
                <a:cs typeface="Calibri"/>
              </a:rPr>
              <a:t>make </a:t>
            </a:r>
            <a:r>
              <a:rPr sz="1200" spc="-5" dirty="0">
                <a:latin typeface="Calibri"/>
                <a:cs typeface="Calibri"/>
              </a:rPr>
              <a:t>something </a:t>
            </a:r>
            <a:r>
              <a:rPr sz="1200" dirty="0">
                <a:latin typeface="Calibri"/>
                <a:cs typeface="Calibri"/>
              </a:rPr>
              <a:t>new. </a:t>
            </a:r>
            <a:r>
              <a:rPr sz="1200" spc="-5" dirty="0">
                <a:latin typeface="Calibri"/>
                <a:cs typeface="Calibri"/>
              </a:rPr>
              <a:t>(Oxford English</a:t>
            </a:r>
            <a:r>
              <a:rPr sz="1200" spc="65" dirty="0">
                <a:latin typeface="Calibri"/>
                <a:cs typeface="Calibri"/>
              </a:rPr>
              <a:t> </a:t>
            </a:r>
            <a:r>
              <a:rPr sz="1200" spc="-5" dirty="0">
                <a:latin typeface="Calibri"/>
                <a:cs typeface="Calibri"/>
              </a:rPr>
              <a:t>Dictionary)</a:t>
            </a:r>
            <a:endParaRPr sz="1200">
              <a:latin typeface="Calibri"/>
              <a:cs typeface="Calibri"/>
            </a:endParaRPr>
          </a:p>
          <a:p>
            <a:pPr marL="12700">
              <a:lnSpc>
                <a:spcPct val="100000"/>
              </a:lnSpc>
              <a:spcBef>
                <a:spcPts val="530"/>
              </a:spcBef>
            </a:pPr>
            <a:r>
              <a:rPr sz="1200" b="1" dirty="0">
                <a:latin typeface="Calibri"/>
                <a:cs typeface="Calibri"/>
              </a:rPr>
              <a:t>Opportunity</a:t>
            </a:r>
            <a:r>
              <a:rPr sz="1200" b="1" spc="-15" dirty="0">
                <a:latin typeface="Calibri"/>
                <a:cs typeface="Calibri"/>
              </a:rPr>
              <a:t> </a:t>
            </a:r>
            <a:r>
              <a:rPr sz="1200" b="1" spc="-5" dirty="0">
                <a:latin typeface="Calibri"/>
                <a:cs typeface="Calibri"/>
              </a:rPr>
              <a:t>exploitation</a:t>
            </a:r>
            <a:endParaRPr sz="1200">
              <a:latin typeface="Calibri"/>
              <a:cs typeface="Calibri"/>
            </a:endParaRPr>
          </a:p>
          <a:p>
            <a:pPr marL="12700" marR="297180">
              <a:lnSpc>
                <a:spcPct val="101699"/>
              </a:lnSpc>
            </a:pPr>
            <a:r>
              <a:rPr sz="1200" spc="-5" dirty="0">
                <a:latin typeface="Calibri"/>
                <a:cs typeface="Calibri"/>
              </a:rPr>
              <a:t>Innovation is a process that turns </a:t>
            </a:r>
            <a:r>
              <a:rPr sz="1200" dirty="0">
                <a:latin typeface="Calibri"/>
                <a:cs typeface="Calibri"/>
              </a:rPr>
              <a:t>new </a:t>
            </a:r>
            <a:r>
              <a:rPr sz="1200" spc="-5" dirty="0">
                <a:latin typeface="Calibri"/>
                <a:cs typeface="Calibri"/>
              </a:rPr>
              <a:t>ideas into opportunities and puts these into widely  </a:t>
            </a:r>
            <a:r>
              <a:rPr sz="1200" dirty="0">
                <a:latin typeface="Calibri"/>
                <a:cs typeface="Calibri"/>
              </a:rPr>
              <a:t>used </a:t>
            </a:r>
            <a:r>
              <a:rPr sz="1200" spc="-5" dirty="0">
                <a:latin typeface="Calibri"/>
                <a:cs typeface="Calibri"/>
              </a:rPr>
              <a:t>practices. (Tidd </a:t>
            </a:r>
            <a:r>
              <a:rPr sz="1200" dirty="0">
                <a:latin typeface="Calibri"/>
                <a:cs typeface="Calibri"/>
              </a:rPr>
              <a:t>et </a:t>
            </a:r>
            <a:r>
              <a:rPr sz="1200" spc="-5" dirty="0">
                <a:latin typeface="Calibri"/>
                <a:cs typeface="Calibri"/>
              </a:rPr>
              <a:t>al,</a:t>
            </a:r>
            <a:r>
              <a:rPr sz="1200" dirty="0">
                <a:latin typeface="Calibri"/>
                <a:cs typeface="Calibri"/>
              </a:rPr>
              <a:t> </a:t>
            </a:r>
            <a:r>
              <a:rPr sz="1200" spc="-5" dirty="0">
                <a:latin typeface="Calibri"/>
                <a:cs typeface="Calibri"/>
              </a:rPr>
              <a:t>1997)</a:t>
            </a:r>
            <a:endParaRPr sz="1200">
              <a:latin typeface="Calibri"/>
              <a:cs typeface="Calibri"/>
            </a:endParaRPr>
          </a:p>
          <a:p>
            <a:pPr marL="12700">
              <a:lnSpc>
                <a:spcPct val="100000"/>
              </a:lnSpc>
              <a:spcBef>
                <a:spcPts val="530"/>
              </a:spcBef>
            </a:pPr>
            <a:r>
              <a:rPr sz="1200" b="1" spc="-5" dirty="0">
                <a:latin typeface="Calibri"/>
                <a:cs typeface="Calibri"/>
              </a:rPr>
              <a:t>Industrial</a:t>
            </a:r>
            <a:r>
              <a:rPr sz="1200" b="1" spc="5" dirty="0">
                <a:latin typeface="Calibri"/>
                <a:cs typeface="Calibri"/>
              </a:rPr>
              <a:t> </a:t>
            </a:r>
            <a:r>
              <a:rPr sz="1200" b="1" spc="-5" dirty="0">
                <a:latin typeface="Calibri"/>
                <a:cs typeface="Calibri"/>
              </a:rPr>
              <a:t>Innovation</a:t>
            </a:r>
            <a:endParaRPr sz="1200">
              <a:latin typeface="Calibri"/>
              <a:cs typeface="Calibri"/>
            </a:endParaRPr>
          </a:p>
          <a:p>
            <a:pPr marL="12700" marR="140335">
              <a:lnSpc>
                <a:spcPct val="101699"/>
              </a:lnSpc>
            </a:pPr>
            <a:r>
              <a:rPr sz="1200" spc="-5" dirty="0">
                <a:latin typeface="Calibri"/>
                <a:cs typeface="Calibri"/>
              </a:rPr>
              <a:t>The technical design, manufacturing, management and commercial activities involved in the  marketing of a </a:t>
            </a:r>
            <a:r>
              <a:rPr sz="1200" dirty="0">
                <a:latin typeface="Calibri"/>
                <a:cs typeface="Calibri"/>
              </a:rPr>
              <a:t>new </a:t>
            </a:r>
            <a:r>
              <a:rPr sz="1200" spc="-5" dirty="0">
                <a:latin typeface="Calibri"/>
                <a:cs typeface="Calibri"/>
              </a:rPr>
              <a:t>or improved product </a:t>
            </a:r>
            <a:r>
              <a:rPr sz="1200" spc="-10" dirty="0">
                <a:latin typeface="Calibri"/>
                <a:cs typeface="Calibri"/>
              </a:rPr>
              <a:t>or </a:t>
            </a:r>
            <a:r>
              <a:rPr sz="1200" spc="-5" dirty="0">
                <a:latin typeface="Calibri"/>
                <a:cs typeface="Calibri"/>
              </a:rPr>
              <a:t>the first commercial use of a new or improved  process; (Freedman,</a:t>
            </a:r>
            <a:r>
              <a:rPr sz="1200" spc="10" dirty="0">
                <a:latin typeface="Calibri"/>
                <a:cs typeface="Calibri"/>
              </a:rPr>
              <a:t> </a:t>
            </a:r>
            <a:r>
              <a:rPr sz="1200" spc="-5" dirty="0">
                <a:latin typeface="Calibri"/>
                <a:cs typeface="Calibri"/>
              </a:rPr>
              <a:t>1982)</a:t>
            </a:r>
            <a:endParaRPr sz="1200">
              <a:latin typeface="Calibri"/>
              <a:cs typeface="Calibri"/>
            </a:endParaRPr>
          </a:p>
          <a:p>
            <a:pPr marL="12700">
              <a:lnSpc>
                <a:spcPct val="100000"/>
              </a:lnSpc>
              <a:spcBef>
                <a:spcPts val="1030"/>
              </a:spcBef>
            </a:pPr>
            <a:r>
              <a:rPr sz="1200" b="1" spc="-5" dirty="0">
                <a:latin typeface="Calibri"/>
                <a:cs typeface="Calibri"/>
              </a:rPr>
              <a:t>Changes </a:t>
            </a:r>
            <a:r>
              <a:rPr sz="1200" b="1" dirty="0">
                <a:latin typeface="Calibri"/>
                <a:cs typeface="Calibri"/>
              </a:rPr>
              <a:t>in </a:t>
            </a:r>
            <a:r>
              <a:rPr sz="1200" b="1" spc="-5" dirty="0">
                <a:latin typeface="Calibri"/>
                <a:cs typeface="Calibri"/>
              </a:rPr>
              <a:t>technological</a:t>
            </a:r>
            <a:r>
              <a:rPr sz="1200" b="1" spc="10" dirty="0">
                <a:latin typeface="Calibri"/>
                <a:cs typeface="Calibri"/>
              </a:rPr>
              <a:t> </a:t>
            </a:r>
            <a:r>
              <a:rPr sz="1200" b="1" spc="-5" dirty="0">
                <a:latin typeface="Calibri"/>
                <a:cs typeface="Calibri"/>
              </a:rPr>
              <a:t>know-how</a:t>
            </a:r>
            <a:endParaRPr sz="1200">
              <a:latin typeface="Calibri"/>
              <a:cs typeface="Calibri"/>
            </a:endParaRPr>
          </a:p>
          <a:p>
            <a:pPr marL="12700" marR="503555">
              <a:lnSpc>
                <a:spcPct val="101699"/>
              </a:lnSpc>
            </a:pPr>
            <a:r>
              <a:rPr sz="1200" spc="-5" dirty="0">
                <a:latin typeface="Calibri"/>
                <a:cs typeface="Calibri"/>
              </a:rPr>
              <a:t>Innovation does not only concern itself with </a:t>
            </a:r>
            <a:r>
              <a:rPr sz="1200" spc="-10" dirty="0">
                <a:latin typeface="Calibri"/>
                <a:cs typeface="Calibri"/>
              </a:rPr>
              <a:t>major </a:t>
            </a:r>
            <a:r>
              <a:rPr sz="1200" spc="-5" dirty="0">
                <a:latin typeface="Calibri"/>
                <a:cs typeface="Calibri"/>
              </a:rPr>
              <a:t>advances in technology or </a:t>
            </a:r>
            <a:r>
              <a:rPr sz="1200" dirty="0">
                <a:latin typeface="Calibri"/>
                <a:cs typeface="Calibri"/>
              </a:rPr>
              <a:t>the  </a:t>
            </a:r>
            <a:r>
              <a:rPr sz="1200" spc="-5" dirty="0">
                <a:latin typeface="Calibri"/>
                <a:cs typeface="Calibri"/>
              </a:rPr>
              <a:t>commercialization </a:t>
            </a:r>
            <a:r>
              <a:rPr sz="1200" spc="-10" dirty="0">
                <a:latin typeface="Calibri"/>
                <a:cs typeface="Calibri"/>
              </a:rPr>
              <a:t>of </a:t>
            </a:r>
            <a:r>
              <a:rPr sz="1200" spc="-5" dirty="0">
                <a:latin typeface="Calibri"/>
                <a:cs typeface="Calibri"/>
              </a:rPr>
              <a:t>ideas but </a:t>
            </a:r>
            <a:r>
              <a:rPr sz="1200" spc="-10" dirty="0">
                <a:latin typeface="Calibri"/>
                <a:cs typeface="Calibri"/>
              </a:rPr>
              <a:t>it </a:t>
            </a:r>
            <a:r>
              <a:rPr sz="1200" spc="-5" dirty="0">
                <a:latin typeface="Calibri"/>
                <a:cs typeface="Calibri"/>
              </a:rPr>
              <a:t>also concerns itself with the utilization </a:t>
            </a:r>
            <a:r>
              <a:rPr sz="1200" spc="-10" dirty="0">
                <a:latin typeface="Calibri"/>
                <a:cs typeface="Calibri"/>
              </a:rPr>
              <a:t>of </a:t>
            </a:r>
            <a:r>
              <a:rPr sz="1200" spc="-5" dirty="0">
                <a:latin typeface="Calibri"/>
                <a:cs typeface="Calibri"/>
              </a:rPr>
              <a:t>small scale  changes. (Rothwell and Gardiner,</a:t>
            </a:r>
            <a:r>
              <a:rPr sz="1200" spc="20" dirty="0">
                <a:latin typeface="Calibri"/>
                <a:cs typeface="Calibri"/>
              </a:rPr>
              <a:t> </a:t>
            </a:r>
            <a:r>
              <a:rPr sz="1200" spc="-5" dirty="0">
                <a:latin typeface="Calibri"/>
                <a:cs typeface="Calibri"/>
              </a:rPr>
              <a:t>1985)</a:t>
            </a:r>
            <a:endParaRPr sz="1200">
              <a:latin typeface="Calibri"/>
              <a:cs typeface="Calibri"/>
            </a:endParaRPr>
          </a:p>
          <a:p>
            <a:pPr marL="12700" marR="6350" indent="-635" algn="just">
              <a:lnSpc>
                <a:spcPct val="101699"/>
              </a:lnSpc>
              <a:spcBef>
                <a:spcPts val="995"/>
              </a:spcBef>
            </a:pPr>
            <a:r>
              <a:rPr sz="1200" b="1" dirty="0">
                <a:latin typeface="Calibri"/>
                <a:cs typeface="Calibri"/>
              </a:rPr>
              <a:t>The </a:t>
            </a:r>
            <a:r>
              <a:rPr sz="1200" b="1" spc="-5" dirty="0">
                <a:latin typeface="Calibri"/>
                <a:cs typeface="Calibri"/>
              </a:rPr>
              <a:t>entrepreneurs tool </a:t>
            </a:r>
            <a:r>
              <a:rPr sz="1200" spc="-5" dirty="0">
                <a:latin typeface="Calibri"/>
                <a:cs typeface="Calibri"/>
              </a:rPr>
              <a:t>Innovation is </a:t>
            </a:r>
            <a:r>
              <a:rPr sz="1200" dirty="0">
                <a:latin typeface="Calibri"/>
                <a:cs typeface="Calibri"/>
              </a:rPr>
              <a:t>the </a:t>
            </a:r>
            <a:r>
              <a:rPr sz="1200" spc="-5" dirty="0">
                <a:latin typeface="Calibri"/>
                <a:cs typeface="Calibri"/>
              </a:rPr>
              <a:t>way that companies gain competitive advantage </a:t>
            </a:r>
            <a:r>
              <a:rPr sz="1200" dirty="0">
                <a:latin typeface="Calibri"/>
                <a:cs typeface="Calibri"/>
              </a:rPr>
              <a:t>by  </a:t>
            </a:r>
            <a:r>
              <a:rPr sz="1200" spc="-5" dirty="0">
                <a:latin typeface="Calibri"/>
                <a:cs typeface="Calibri"/>
              </a:rPr>
              <a:t>approaching the way they </a:t>
            </a:r>
            <a:r>
              <a:rPr sz="1200" dirty="0">
                <a:latin typeface="Calibri"/>
                <a:cs typeface="Calibri"/>
              </a:rPr>
              <a:t>do </a:t>
            </a:r>
            <a:r>
              <a:rPr sz="1200" spc="-5" dirty="0">
                <a:latin typeface="Calibri"/>
                <a:cs typeface="Calibri"/>
              </a:rPr>
              <a:t>thing in the broadest sense and including </a:t>
            </a:r>
            <a:r>
              <a:rPr sz="1200" dirty="0">
                <a:latin typeface="Calibri"/>
                <a:cs typeface="Calibri"/>
              </a:rPr>
              <a:t>new </a:t>
            </a:r>
            <a:r>
              <a:rPr sz="1200" spc="-5" dirty="0">
                <a:latin typeface="Calibri"/>
                <a:cs typeface="Calibri"/>
              </a:rPr>
              <a:t>technology.  (Porter,</a:t>
            </a:r>
            <a:r>
              <a:rPr sz="1200" spc="-15" dirty="0">
                <a:latin typeface="Calibri"/>
                <a:cs typeface="Calibri"/>
              </a:rPr>
              <a:t> </a:t>
            </a:r>
            <a:r>
              <a:rPr sz="1200" spc="-5" dirty="0">
                <a:latin typeface="Calibri"/>
                <a:cs typeface="Calibri"/>
              </a:rPr>
              <a:t>1990)</a:t>
            </a:r>
            <a:endParaRPr sz="1200">
              <a:latin typeface="Calibri"/>
              <a:cs typeface="Calibri"/>
            </a:endParaRPr>
          </a:p>
          <a:p>
            <a:pPr marL="12700">
              <a:lnSpc>
                <a:spcPct val="100000"/>
              </a:lnSpc>
              <a:spcBef>
                <a:spcPts val="1030"/>
              </a:spcBef>
            </a:pPr>
            <a:r>
              <a:rPr sz="1200" b="1" dirty="0">
                <a:latin typeface="Calibri"/>
                <a:cs typeface="Calibri"/>
              </a:rPr>
              <a:t>Short </a:t>
            </a:r>
            <a:r>
              <a:rPr sz="1200" b="1" spc="-10" dirty="0">
                <a:latin typeface="Calibri"/>
                <a:cs typeface="Calibri"/>
              </a:rPr>
              <a:t>and</a:t>
            </a:r>
            <a:r>
              <a:rPr sz="1200" b="1" spc="15" dirty="0">
                <a:latin typeface="Calibri"/>
                <a:cs typeface="Calibri"/>
              </a:rPr>
              <a:t> </a:t>
            </a:r>
            <a:r>
              <a:rPr sz="1200" b="1" spc="-5" dirty="0">
                <a:latin typeface="Calibri"/>
                <a:cs typeface="Calibri"/>
              </a:rPr>
              <a:t>sweet</a:t>
            </a:r>
            <a:endParaRPr sz="1200">
              <a:latin typeface="Calibri"/>
              <a:cs typeface="Calibri"/>
            </a:endParaRPr>
          </a:p>
          <a:p>
            <a:pPr marL="12700">
              <a:lnSpc>
                <a:spcPct val="100000"/>
              </a:lnSpc>
              <a:spcBef>
                <a:spcPts val="1019"/>
              </a:spcBef>
            </a:pPr>
            <a:r>
              <a:rPr sz="1200" spc="-5" dirty="0">
                <a:latin typeface="Calibri"/>
                <a:cs typeface="Calibri"/>
              </a:rPr>
              <a:t>Innovation is the successful exploitation of </a:t>
            </a:r>
            <a:r>
              <a:rPr sz="1200" dirty="0">
                <a:latin typeface="Calibri"/>
                <a:cs typeface="Calibri"/>
              </a:rPr>
              <a:t>new </a:t>
            </a:r>
            <a:r>
              <a:rPr sz="1200" spc="-5" dirty="0">
                <a:latin typeface="Calibri"/>
                <a:cs typeface="Calibri"/>
              </a:rPr>
              <a:t>ideas. (UK DTI Innovation </a:t>
            </a:r>
            <a:r>
              <a:rPr sz="1200" dirty="0">
                <a:latin typeface="Calibri"/>
                <a:cs typeface="Calibri"/>
              </a:rPr>
              <a:t>Unit,</a:t>
            </a:r>
            <a:r>
              <a:rPr sz="1200" spc="45" dirty="0">
                <a:latin typeface="Calibri"/>
                <a:cs typeface="Calibri"/>
              </a:rPr>
              <a:t> </a:t>
            </a:r>
            <a:r>
              <a:rPr sz="1200" spc="-5" dirty="0">
                <a:latin typeface="Calibri"/>
                <a:cs typeface="Calibri"/>
              </a:rPr>
              <a:t>1994)</a:t>
            </a:r>
            <a:endParaRPr sz="1200">
              <a:latin typeface="Calibri"/>
              <a:cs typeface="Calibri"/>
            </a:endParaRPr>
          </a:p>
          <a:p>
            <a:pPr marL="12700">
              <a:lnSpc>
                <a:spcPct val="100000"/>
              </a:lnSpc>
              <a:spcBef>
                <a:spcPts val="1030"/>
              </a:spcBef>
            </a:pPr>
            <a:r>
              <a:rPr sz="1200" b="1" dirty="0">
                <a:latin typeface="Calibri"/>
                <a:cs typeface="Calibri"/>
              </a:rPr>
              <a:t>The </a:t>
            </a:r>
            <a:r>
              <a:rPr sz="1200" b="1" spc="-5" dirty="0">
                <a:latin typeface="Calibri"/>
                <a:cs typeface="Calibri"/>
              </a:rPr>
              <a:t>European Commission</a:t>
            </a:r>
            <a:r>
              <a:rPr sz="1200" b="1" spc="5" dirty="0">
                <a:latin typeface="Calibri"/>
                <a:cs typeface="Calibri"/>
              </a:rPr>
              <a:t> </a:t>
            </a:r>
            <a:r>
              <a:rPr sz="1200" b="1" spc="-5" dirty="0">
                <a:latin typeface="Calibri"/>
                <a:cs typeface="Calibri"/>
              </a:rPr>
              <a:t>definition</a:t>
            </a:r>
            <a:endParaRPr sz="1200">
              <a:latin typeface="Calibri"/>
              <a:cs typeface="Calibri"/>
            </a:endParaRPr>
          </a:p>
          <a:p>
            <a:pPr marL="12700" marR="589280">
              <a:lnSpc>
                <a:spcPct val="101699"/>
              </a:lnSpc>
              <a:spcBef>
                <a:spcPts val="994"/>
              </a:spcBef>
            </a:pPr>
            <a:r>
              <a:rPr sz="1200" spc="-5" dirty="0">
                <a:latin typeface="Calibri"/>
                <a:cs typeface="Calibri"/>
              </a:rPr>
              <a:t>The European Commission Green Paper </a:t>
            </a:r>
            <a:r>
              <a:rPr sz="1200" spc="-10" dirty="0">
                <a:latin typeface="Calibri"/>
                <a:cs typeface="Calibri"/>
              </a:rPr>
              <a:t>on </a:t>
            </a:r>
            <a:r>
              <a:rPr sz="1200" spc="-5" dirty="0">
                <a:latin typeface="Calibri"/>
                <a:cs typeface="Calibri"/>
              </a:rPr>
              <a:t>Innovation (1995) indicates that the term  innovation is commonly </a:t>
            </a:r>
            <a:r>
              <a:rPr sz="1200" dirty="0">
                <a:latin typeface="Calibri"/>
                <a:cs typeface="Calibri"/>
              </a:rPr>
              <a:t>used </a:t>
            </a:r>
            <a:r>
              <a:rPr sz="1200" spc="-10" dirty="0">
                <a:latin typeface="Calibri"/>
                <a:cs typeface="Calibri"/>
              </a:rPr>
              <a:t>in </a:t>
            </a:r>
            <a:r>
              <a:rPr sz="1200" spc="-5" dirty="0">
                <a:latin typeface="Calibri"/>
                <a:cs typeface="Calibri"/>
              </a:rPr>
              <a:t>two different</a:t>
            </a:r>
            <a:r>
              <a:rPr sz="1200" spc="35" dirty="0">
                <a:latin typeface="Calibri"/>
                <a:cs typeface="Calibri"/>
              </a:rPr>
              <a:t> </a:t>
            </a:r>
            <a:r>
              <a:rPr sz="1200" spc="-10" dirty="0">
                <a:latin typeface="Calibri"/>
                <a:cs typeface="Calibri"/>
              </a:rPr>
              <a:t>ways:</a:t>
            </a:r>
            <a:endParaRPr sz="1200">
              <a:latin typeface="Calibri"/>
              <a:cs typeface="Calibri"/>
            </a:endParaRPr>
          </a:p>
          <a:p>
            <a:pPr marL="12700" marR="7620">
              <a:lnSpc>
                <a:spcPct val="101699"/>
              </a:lnSpc>
              <a:spcBef>
                <a:spcPts val="565"/>
              </a:spcBef>
              <a:buFont typeface="Symbol"/>
              <a:buChar char=""/>
              <a:tabLst>
                <a:tab pos="240665" algn="l"/>
                <a:tab pos="241300" algn="l"/>
              </a:tabLst>
            </a:pPr>
            <a:r>
              <a:rPr sz="1200" spc="-5" dirty="0">
                <a:latin typeface="Calibri"/>
                <a:cs typeface="Calibri"/>
              </a:rPr>
              <a:t>To refer </a:t>
            </a:r>
            <a:r>
              <a:rPr sz="1200" dirty="0">
                <a:latin typeface="Calibri"/>
                <a:cs typeface="Calibri"/>
              </a:rPr>
              <a:t>to </a:t>
            </a:r>
            <a:r>
              <a:rPr sz="1200" i="1" spc="-5" dirty="0">
                <a:latin typeface="Calibri"/>
                <a:cs typeface="Calibri"/>
              </a:rPr>
              <a:t>the innovation process </a:t>
            </a:r>
            <a:r>
              <a:rPr sz="1200" dirty="0">
                <a:latin typeface="Calibri"/>
                <a:cs typeface="Calibri"/>
              </a:rPr>
              <a:t>itself </a:t>
            </a:r>
            <a:r>
              <a:rPr sz="1200" spc="-5" dirty="0">
                <a:latin typeface="Calibri"/>
                <a:cs typeface="Calibri"/>
              </a:rPr>
              <a:t>(i.e. </a:t>
            </a:r>
            <a:r>
              <a:rPr sz="1200" spc="-10" dirty="0">
                <a:latin typeface="Calibri"/>
                <a:cs typeface="Calibri"/>
              </a:rPr>
              <a:t>the </a:t>
            </a:r>
            <a:r>
              <a:rPr sz="1200" spc="-5" dirty="0">
                <a:latin typeface="Calibri"/>
                <a:cs typeface="Calibri"/>
              </a:rPr>
              <a:t>process of bringing </a:t>
            </a:r>
            <a:r>
              <a:rPr sz="1200" spc="-10" dirty="0">
                <a:latin typeface="Calibri"/>
                <a:cs typeface="Calibri"/>
              </a:rPr>
              <a:t>any </a:t>
            </a:r>
            <a:r>
              <a:rPr sz="1200" spc="-5" dirty="0">
                <a:latin typeface="Calibri"/>
                <a:cs typeface="Calibri"/>
              </a:rPr>
              <a:t>new, problem-  solving idea into</a:t>
            </a:r>
            <a:r>
              <a:rPr sz="1200" spc="10" dirty="0">
                <a:latin typeface="Calibri"/>
                <a:cs typeface="Calibri"/>
              </a:rPr>
              <a:t> </a:t>
            </a:r>
            <a:r>
              <a:rPr sz="1200" dirty="0">
                <a:latin typeface="Calibri"/>
                <a:cs typeface="Calibri"/>
              </a:rPr>
              <a:t>use)</a:t>
            </a:r>
            <a:endParaRPr sz="1200">
              <a:latin typeface="Calibri"/>
              <a:cs typeface="Calibri"/>
            </a:endParaRPr>
          </a:p>
          <a:p>
            <a:pPr>
              <a:lnSpc>
                <a:spcPct val="100000"/>
              </a:lnSpc>
              <a:spcBef>
                <a:spcPts val="20"/>
              </a:spcBef>
              <a:buFont typeface="Symbol"/>
              <a:buChar char=""/>
            </a:pPr>
            <a:endParaRPr sz="1200">
              <a:latin typeface="Calibri"/>
              <a:cs typeface="Calibri"/>
            </a:endParaRPr>
          </a:p>
          <a:p>
            <a:pPr marL="12700">
              <a:lnSpc>
                <a:spcPct val="100000"/>
              </a:lnSpc>
              <a:spcBef>
                <a:spcPts val="5"/>
              </a:spcBef>
            </a:pPr>
            <a:r>
              <a:rPr sz="1200" spc="-5" dirty="0">
                <a:latin typeface="Calibri"/>
                <a:cs typeface="Calibri"/>
              </a:rPr>
              <a:t>And</a:t>
            </a:r>
            <a:endParaRPr sz="1200">
              <a:latin typeface="Calibri"/>
              <a:cs typeface="Calibri"/>
            </a:endParaRPr>
          </a:p>
          <a:p>
            <a:pPr>
              <a:lnSpc>
                <a:spcPct val="100000"/>
              </a:lnSpc>
              <a:spcBef>
                <a:spcPts val="50"/>
              </a:spcBef>
            </a:pPr>
            <a:endParaRPr sz="1200">
              <a:latin typeface="Calibri"/>
              <a:cs typeface="Calibri"/>
            </a:endParaRPr>
          </a:p>
          <a:p>
            <a:pPr marL="12700" marR="5080" algn="just">
              <a:lnSpc>
                <a:spcPct val="102099"/>
              </a:lnSpc>
              <a:buFont typeface="Symbol"/>
              <a:buChar char=""/>
              <a:tabLst>
                <a:tab pos="241300" algn="l"/>
              </a:tabLst>
            </a:pPr>
            <a:r>
              <a:rPr sz="1200" spc="-5" dirty="0">
                <a:latin typeface="Calibri"/>
                <a:cs typeface="Calibri"/>
              </a:rPr>
              <a:t>To refer </a:t>
            </a:r>
            <a:r>
              <a:rPr sz="1200" dirty="0">
                <a:latin typeface="Calibri"/>
                <a:cs typeface="Calibri"/>
              </a:rPr>
              <a:t>to </a:t>
            </a:r>
            <a:r>
              <a:rPr sz="1200" i="1" spc="-5" dirty="0">
                <a:latin typeface="Calibri"/>
                <a:cs typeface="Calibri"/>
              </a:rPr>
              <a:t>the result of the innovation process </a:t>
            </a:r>
            <a:r>
              <a:rPr sz="1200" spc="-5" dirty="0">
                <a:latin typeface="Calibri"/>
                <a:cs typeface="Calibri"/>
              </a:rPr>
              <a:t>(i.e. a </a:t>
            </a:r>
            <a:r>
              <a:rPr sz="1200" dirty="0">
                <a:latin typeface="Calibri"/>
                <a:cs typeface="Calibri"/>
              </a:rPr>
              <a:t>new </a:t>
            </a:r>
            <a:r>
              <a:rPr sz="1200" spc="-5" dirty="0">
                <a:latin typeface="Calibri"/>
                <a:cs typeface="Calibri"/>
              </a:rPr>
              <a:t>product, process, service </a:t>
            </a:r>
            <a:r>
              <a:rPr sz="1200" spc="-10" dirty="0">
                <a:latin typeface="Calibri"/>
                <a:cs typeface="Calibri"/>
              </a:rPr>
              <a:t>or  </a:t>
            </a:r>
            <a:r>
              <a:rPr sz="1200" spc="-5" dirty="0">
                <a:latin typeface="Calibri"/>
                <a:cs typeface="Calibri"/>
              </a:rPr>
              <a:t>work practice). An innovation </a:t>
            </a:r>
            <a:r>
              <a:rPr sz="1200" spc="-10" dirty="0">
                <a:latin typeface="Calibri"/>
                <a:cs typeface="Calibri"/>
              </a:rPr>
              <a:t>in </a:t>
            </a:r>
            <a:r>
              <a:rPr sz="1200" dirty="0">
                <a:latin typeface="Calibri"/>
                <a:cs typeface="Calibri"/>
              </a:rPr>
              <a:t>this </a:t>
            </a:r>
            <a:r>
              <a:rPr sz="1200" spc="-5" dirty="0">
                <a:latin typeface="Calibri"/>
                <a:cs typeface="Calibri"/>
              </a:rPr>
              <a:t>sense may </a:t>
            </a:r>
            <a:r>
              <a:rPr sz="1200" dirty="0">
                <a:latin typeface="Calibri"/>
                <a:cs typeface="Calibri"/>
              </a:rPr>
              <a:t>be </a:t>
            </a:r>
            <a:r>
              <a:rPr sz="1200" spc="-5" dirty="0">
                <a:latin typeface="Calibri"/>
                <a:cs typeface="Calibri"/>
              </a:rPr>
              <a:t>a radical innovation/breakthrough or a  product, process or service improvement </a:t>
            </a:r>
            <a:r>
              <a:rPr sz="1200" spc="-10" dirty="0">
                <a:latin typeface="Calibri"/>
                <a:cs typeface="Calibri"/>
              </a:rPr>
              <a:t>or </a:t>
            </a:r>
            <a:r>
              <a:rPr sz="1200" spc="-5" dirty="0">
                <a:latin typeface="Calibri"/>
                <a:cs typeface="Calibri"/>
              </a:rPr>
              <a:t>an</a:t>
            </a:r>
            <a:r>
              <a:rPr sz="1200" spc="40" dirty="0">
                <a:latin typeface="Calibri"/>
                <a:cs typeface="Calibri"/>
              </a:rPr>
              <a:t> </a:t>
            </a:r>
            <a:r>
              <a:rPr sz="1200" spc="-5" dirty="0">
                <a:latin typeface="Calibri"/>
                <a:cs typeface="Calibri"/>
              </a:rPr>
              <a:t>adaptation.</a:t>
            </a:r>
            <a:endParaRPr sz="1200">
              <a:latin typeface="Calibri"/>
              <a:cs typeface="Calibri"/>
            </a:endParaRPr>
          </a:p>
          <a:p>
            <a:pPr>
              <a:lnSpc>
                <a:spcPct val="100000"/>
              </a:lnSpc>
            </a:pPr>
            <a:endParaRPr sz="1200">
              <a:latin typeface="Calibri"/>
              <a:cs typeface="Calibri"/>
            </a:endParaRPr>
          </a:p>
          <a:p>
            <a:pPr>
              <a:lnSpc>
                <a:spcPct val="100000"/>
              </a:lnSpc>
              <a:spcBef>
                <a:spcPts val="60"/>
              </a:spcBef>
            </a:pPr>
            <a:endParaRPr sz="1200">
              <a:latin typeface="Calibri"/>
              <a:cs typeface="Calibri"/>
            </a:endParaRPr>
          </a:p>
          <a:p>
            <a:pPr marL="12700">
              <a:lnSpc>
                <a:spcPct val="100000"/>
              </a:lnSpc>
            </a:pPr>
            <a:r>
              <a:rPr sz="1200" b="1" spc="-5" dirty="0">
                <a:latin typeface="Calibri"/>
                <a:cs typeface="Calibri"/>
              </a:rPr>
              <a:t>Definitions emphasizing </a:t>
            </a:r>
            <a:r>
              <a:rPr sz="1200" b="1" dirty="0">
                <a:latin typeface="Calibri"/>
                <a:cs typeface="Calibri"/>
              </a:rPr>
              <a:t>the </a:t>
            </a:r>
            <a:r>
              <a:rPr sz="1200" b="1" spc="-5" dirty="0">
                <a:latin typeface="Calibri"/>
                <a:cs typeface="Calibri"/>
              </a:rPr>
              <a:t>input </a:t>
            </a:r>
            <a:r>
              <a:rPr sz="1200" b="1" dirty="0">
                <a:latin typeface="Calibri"/>
                <a:cs typeface="Calibri"/>
              </a:rPr>
              <a:t>to the </a:t>
            </a:r>
            <a:r>
              <a:rPr sz="1200" b="1" spc="-5" dirty="0">
                <a:latin typeface="Calibri"/>
                <a:cs typeface="Calibri"/>
              </a:rPr>
              <a:t>innovation</a:t>
            </a:r>
            <a:r>
              <a:rPr sz="1200" b="1" spc="-10" dirty="0">
                <a:latin typeface="Calibri"/>
                <a:cs typeface="Calibri"/>
              </a:rPr>
              <a:t> </a:t>
            </a:r>
            <a:r>
              <a:rPr sz="1200" b="1" spc="-5" dirty="0">
                <a:latin typeface="Calibri"/>
                <a:cs typeface="Calibri"/>
              </a:rPr>
              <a:t>process</a:t>
            </a:r>
            <a:endParaRPr sz="1200">
              <a:latin typeface="Calibri"/>
              <a:cs typeface="Calibri"/>
            </a:endParaRPr>
          </a:p>
          <a:p>
            <a:pPr marL="12700" marR="8255" algn="just">
              <a:lnSpc>
                <a:spcPct val="101699"/>
              </a:lnSpc>
              <a:spcBef>
                <a:spcPts val="994"/>
              </a:spcBef>
            </a:pPr>
            <a:r>
              <a:rPr sz="1200" spc="-5" dirty="0">
                <a:latin typeface="Calibri"/>
                <a:cs typeface="Calibri"/>
              </a:rPr>
              <a:t>Rogers </a:t>
            </a:r>
            <a:r>
              <a:rPr sz="1200" dirty="0">
                <a:latin typeface="Calibri"/>
                <a:cs typeface="Calibri"/>
              </a:rPr>
              <a:t>(1983) defines </a:t>
            </a:r>
            <a:r>
              <a:rPr sz="1200" spc="-5" dirty="0">
                <a:latin typeface="Calibri"/>
                <a:cs typeface="Calibri"/>
              </a:rPr>
              <a:t>innovation as </a:t>
            </a:r>
            <a:r>
              <a:rPr sz="1200" i="1" spc="-5" dirty="0">
                <a:latin typeface="Calibri"/>
                <a:cs typeface="Calibri"/>
              </a:rPr>
              <a:t>an idea, practice or </a:t>
            </a:r>
            <a:r>
              <a:rPr sz="1200" i="1" dirty="0">
                <a:latin typeface="Calibri"/>
                <a:cs typeface="Calibri"/>
              </a:rPr>
              <a:t>object </a:t>
            </a:r>
            <a:r>
              <a:rPr sz="1200" i="1" spc="-5" dirty="0">
                <a:latin typeface="Calibri"/>
                <a:cs typeface="Calibri"/>
              </a:rPr>
              <a:t>that is </a:t>
            </a:r>
            <a:r>
              <a:rPr sz="1200" i="1" dirty="0">
                <a:latin typeface="Calibri"/>
                <a:cs typeface="Calibri"/>
              </a:rPr>
              <a:t>perceived </a:t>
            </a:r>
            <a:r>
              <a:rPr sz="1200" i="1" spc="-5" dirty="0">
                <a:latin typeface="Calibri"/>
                <a:cs typeface="Calibri"/>
              </a:rPr>
              <a:t>as new by </a:t>
            </a:r>
            <a:r>
              <a:rPr sz="1200" i="1" dirty="0">
                <a:latin typeface="Calibri"/>
                <a:cs typeface="Calibri"/>
              </a:rPr>
              <a:t>an  </a:t>
            </a:r>
            <a:r>
              <a:rPr sz="1200" i="1" spc="-5" dirty="0">
                <a:latin typeface="Calibri"/>
                <a:cs typeface="Calibri"/>
              </a:rPr>
              <a:t>individual or other unit of</a:t>
            </a:r>
            <a:r>
              <a:rPr sz="1200" i="1" spc="40" dirty="0">
                <a:latin typeface="Calibri"/>
                <a:cs typeface="Calibri"/>
              </a:rPr>
              <a:t> </a:t>
            </a:r>
            <a:r>
              <a:rPr sz="1200" i="1" spc="-5" dirty="0">
                <a:latin typeface="Calibri"/>
                <a:cs typeface="Calibri"/>
              </a:rPr>
              <a:t>adaptation.</a:t>
            </a:r>
            <a:endParaRPr sz="1200">
              <a:latin typeface="Calibri"/>
              <a:cs typeface="Calibri"/>
            </a:endParaRPr>
          </a:p>
          <a:p>
            <a:pPr marL="12700">
              <a:lnSpc>
                <a:spcPct val="100000"/>
              </a:lnSpc>
              <a:spcBef>
                <a:spcPts val="1030"/>
              </a:spcBef>
            </a:pPr>
            <a:r>
              <a:rPr sz="1200" spc="-5" dirty="0">
                <a:latin typeface="Calibri"/>
                <a:cs typeface="Calibri"/>
              </a:rPr>
              <a:t>The</a:t>
            </a:r>
            <a:r>
              <a:rPr sz="1200" spc="75" dirty="0">
                <a:latin typeface="Calibri"/>
                <a:cs typeface="Calibri"/>
              </a:rPr>
              <a:t> </a:t>
            </a:r>
            <a:r>
              <a:rPr sz="1200" spc="-5" dirty="0">
                <a:latin typeface="Calibri"/>
                <a:cs typeface="Calibri"/>
              </a:rPr>
              <a:t>ERSC</a:t>
            </a:r>
            <a:r>
              <a:rPr sz="1200" spc="70" dirty="0">
                <a:latin typeface="Calibri"/>
                <a:cs typeface="Calibri"/>
              </a:rPr>
              <a:t> </a:t>
            </a:r>
            <a:r>
              <a:rPr sz="1200" spc="-5" dirty="0">
                <a:latin typeface="Calibri"/>
                <a:cs typeface="Calibri"/>
              </a:rPr>
              <a:t>Innovation</a:t>
            </a:r>
            <a:r>
              <a:rPr sz="1200" spc="75" dirty="0">
                <a:latin typeface="Calibri"/>
                <a:cs typeface="Calibri"/>
              </a:rPr>
              <a:t> </a:t>
            </a:r>
            <a:r>
              <a:rPr sz="1200" spc="-5" dirty="0">
                <a:latin typeface="Calibri"/>
                <a:cs typeface="Calibri"/>
              </a:rPr>
              <a:t>Research</a:t>
            </a:r>
            <a:r>
              <a:rPr sz="1200" spc="80" dirty="0">
                <a:latin typeface="Calibri"/>
                <a:cs typeface="Calibri"/>
              </a:rPr>
              <a:t> </a:t>
            </a:r>
            <a:r>
              <a:rPr sz="1200" spc="-5" dirty="0">
                <a:latin typeface="Calibri"/>
                <a:cs typeface="Calibri"/>
              </a:rPr>
              <a:t>Programme</a:t>
            </a:r>
            <a:r>
              <a:rPr sz="1200" spc="75" dirty="0">
                <a:latin typeface="Calibri"/>
                <a:cs typeface="Calibri"/>
              </a:rPr>
              <a:t> </a:t>
            </a:r>
            <a:r>
              <a:rPr sz="1200" spc="-5" dirty="0">
                <a:latin typeface="Calibri"/>
                <a:cs typeface="Calibri"/>
              </a:rPr>
              <a:t>1995-2000</a:t>
            </a:r>
            <a:r>
              <a:rPr sz="1200" spc="65" dirty="0">
                <a:latin typeface="Calibri"/>
                <a:cs typeface="Calibri"/>
              </a:rPr>
              <a:t> </a:t>
            </a:r>
            <a:r>
              <a:rPr sz="1200" spc="-5" dirty="0">
                <a:latin typeface="Calibri"/>
                <a:cs typeface="Calibri"/>
              </a:rPr>
              <a:t>had</a:t>
            </a:r>
            <a:r>
              <a:rPr sz="1200" spc="75" dirty="0">
                <a:latin typeface="Calibri"/>
                <a:cs typeface="Calibri"/>
              </a:rPr>
              <a:t> </a:t>
            </a:r>
            <a:r>
              <a:rPr sz="1200" spc="-5" dirty="0">
                <a:latin typeface="Calibri"/>
                <a:cs typeface="Calibri"/>
              </a:rPr>
              <a:t>adopted</a:t>
            </a:r>
            <a:r>
              <a:rPr sz="1200" spc="80" dirty="0">
                <a:latin typeface="Calibri"/>
                <a:cs typeface="Calibri"/>
              </a:rPr>
              <a:t> </a:t>
            </a:r>
            <a:r>
              <a:rPr sz="1200" spc="-5" dirty="0">
                <a:latin typeface="Calibri"/>
                <a:cs typeface="Calibri"/>
              </a:rPr>
              <a:t>this</a:t>
            </a:r>
            <a:r>
              <a:rPr sz="1200" spc="70" dirty="0">
                <a:latin typeface="Calibri"/>
                <a:cs typeface="Calibri"/>
              </a:rPr>
              <a:t> </a:t>
            </a:r>
            <a:r>
              <a:rPr sz="1200" spc="-5" dirty="0">
                <a:latin typeface="Calibri"/>
                <a:cs typeface="Calibri"/>
              </a:rPr>
              <a:t>definition</a:t>
            </a:r>
            <a:r>
              <a:rPr sz="1200" spc="80" dirty="0">
                <a:latin typeface="Calibri"/>
                <a:cs typeface="Calibri"/>
              </a:rPr>
              <a:t> </a:t>
            </a:r>
            <a:r>
              <a:rPr sz="1200" i="1" spc="-5" dirty="0">
                <a:latin typeface="Calibri"/>
                <a:cs typeface="Calibri"/>
              </a:rPr>
              <a:t>Innovation</a:t>
            </a:r>
            <a:endParaRPr sz="1200">
              <a:latin typeface="Calibri"/>
              <a:cs typeface="Calibri"/>
            </a:endParaRPr>
          </a:p>
          <a:p>
            <a:pPr marL="12700">
              <a:lnSpc>
                <a:spcPct val="100000"/>
              </a:lnSpc>
              <a:spcBef>
                <a:spcPts val="25"/>
              </a:spcBef>
            </a:pPr>
            <a:r>
              <a:rPr sz="1200" i="1" spc="-5" dirty="0">
                <a:latin typeface="Calibri"/>
                <a:cs typeface="Calibri"/>
              </a:rPr>
              <a:t>– the successful exploitation of new</a:t>
            </a:r>
            <a:r>
              <a:rPr sz="1200" i="1" spc="50" dirty="0">
                <a:latin typeface="Calibri"/>
                <a:cs typeface="Calibri"/>
              </a:rPr>
              <a:t> </a:t>
            </a:r>
            <a:r>
              <a:rPr sz="1200" i="1" spc="-5" dirty="0">
                <a:latin typeface="Calibri"/>
                <a:cs typeface="Calibri"/>
              </a:rPr>
              <a:t>ideas</a:t>
            </a:r>
            <a:r>
              <a:rPr sz="1200" spc="-5" dirty="0">
                <a:latin typeface="Calibri"/>
                <a:cs typeface="Calibri"/>
              </a:rPr>
              <a:t>.</a:t>
            </a:r>
            <a:endParaRPr sz="1200">
              <a:latin typeface="Calibri"/>
              <a:cs typeface="Calibri"/>
            </a:endParaRPr>
          </a:p>
          <a:p>
            <a:pPr marL="12700">
              <a:lnSpc>
                <a:spcPct val="100000"/>
              </a:lnSpc>
              <a:spcBef>
                <a:spcPts val="1019"/>
              </a:spcBef>
            </a:pPr>
            <a:r>
              <a:rPr sz="1200" spc="-5" dirty="0">
                <a:latin typeface="Calibri"/>
                <a:cs typeface="Calibri"/>
              </a:rPr>
              <a:t>Tom</a:t>
            </a:r>
            <a:r>
              <a:rPr sz="1200" spc="140" dirty="0">
                <a:latin typeface="Calibri"/>
                <a:cs typeface="Calibri"/>
              </a:rPr>
              <a:t> </a:t>
            </a:r>
            <a:r>
              <a:rPr sz="1200" spc="-5" dirty="0">
                <a:latin typeface="Calibri"/>
                <a:cs typeface="Calibri"/>
              </a:rPr>
              <a:t>Peters</a:t>
            </a:r>
            <a:r>
              <a:rPr sz="1200" spc="125" dirty="0">
                <a:latin typeface="Calibri"/>
                <a:cs typeface="Calibri"/>
              </a:rPr>
              <a:t> </a:t>
            </a:r>
            <a:r>
              <a:rPr sz="1200" spc="-5" dirty="0">
                <a:latin typeface="Calibri"/>
                <a:cs typeface="Calibri"/>
              </a:rPr>
              <a:t>in</a:t>
            </a:r>
            <a:r>
              <a:rPr sz="1200" spc="130" dirty="0">
                <a:latin typeface="Calibri"/>
                <a:cs typeface="Calibri"/>
              </a:rPr>
              <a:t> </a:t>
            </a:r>
            <a:r>
              <a:rPr sz="1200" spc="-5" dirty="0">
                <a:latin typeface="Calibri"/>
                <a:cs typeface="Calibri"/>
              </a:rPr>
              <a:t>the</a:t>
            </a:r>
            <a:r>
              <a:rPr sz="1200" spc="140" dirty="0">
                <a:latin typeface="Calibri"/>
                <a:cs typeface="Calibri"/>
              </a:rPr>
              <a:t> </a:t>
            </a:r>
            <a:r>
              <a:rPr sz="1200" spc="-5" dirty="0">
                <a:latin typeface="Calibri"/>
                <a:cs typeface="Calibri"/>
              </a:rPr>
              <a:t>Seminar</a:t>
            </a:r>
            <a:r>
              <a:rPr sz="1200" spc="145" dirty="0">
                <a:latin typeface="Calibri"/>
                <a:cs typeface="Calibri"/>
              </a:rPr>
              <a:t> </a:t>
            </a:r>
            <a:r>
              <a:rPr sz="1200" spc="-5" dirty="0">
                <a:latin typeface="Calibri"/>
                <a:cs typeface="Calibri"/>
              </a:rPr>
              <a:t>Brochure</a:t>
            </a:r>
            <a:r>
              <a:rPr sz="1200" spc="130" dirty="0">
                <a:latin typeface="Calibri"/>
                <a:cs typeface="Calibri"/>
              </a:rPr>
              <a:t> </a:t>
            </a:r>
            <a:r>
              <a:rPr sz="1200" spc="-5" dirty="0">
                <a:latin typeface="Calibri"/>
                <a:cs typeface="Calibri"/>
              </a:rPr>
              <a:t>for</a:t>
            </a:r>
            <a:r>
              <a:rPr sz="1200" spc="140" dirty="0">
                <a:latin typeface="Calibri"/>
                <a:cs typeface="Calibri"/>
              </a:rPr>
              <a:t> </a:t>
            </a:r>
            <a:r>
              <a:rPr sz="1200" spc="-5" dirty="0">
                <a:latin typeface="Calibri"/>
                <a:cs typeface="Calibri"/>
              </a:rPr>
              <a:t>“Implementing</a:t>
            </a:r>
            <a:r>
              <a:rPr sz="1200" spc="140" dirty="0">
                <a:latin typeface="Calibri"/>
                <a:cs typeface="Calibri"/>
              </a:rPr>
              <a:t> </a:t>
            </a:r>
            <a:r>
              <a:rPr sz="1200" spc="-5" dirty="0">
                <a:latin typeface="Calibri"/>
                <a:cs typeface="Calibri"/>
              </a:rPr>
              <a:t>In</a:t>
            </a:r>
            <a:r>
              <a:rPr sz="1200" spc="130" dirty="0">
                <a:latin typeface="Calibri"/>
                <a:cs typeface="Calibri"/>
              </a:rPr>
              <a:t> </a:t>
            </a:r>
            <a:r>
              <a:rPr sz="1200" spc="-5" dirty="0">
                <a:latin typeface="Calibri"/>
                <a:cs typeface="Calibri"/>
              </a:rPr>
              <a:t>Search</a:t>
            </a:r>
            <a:r>
              <a:rPr sz="1200" spc="135" dirty="0">
                <a:latin typeface="Calibri"/>
                <a:cs typeface="Calibri"/>
              </a:rPr>
              <a:t> </a:t>
            </a:r>
            <a:r>
              <a:rPr sz="1200" spc="-5" dirty="0">
                <a:latin typeface="Calibri"/>
                <a:cs typeface="Calibri"/>
              </a:rPr>
              <a:t>of</a:t>
            </a:r>
            <a:r>
              <a:rPr sz="1200" spc="130" dirty="0">
                <a:latin typeface="Calibri"/>
                <a:cs typeface="Calibri"/>
              </a:rPr>
              <a:t> </a:t>
            </a:r>
            <a:r>
              <a:rPr sz="1200" spc="-5" dirty="0">
                <a:latin typeface="Calibri"/>
                <a:cs typeface="Calibri"/>
              </a:rPr>
              <a:t>Excellence”</a:t>
            </a:r>
            <a:r>
              <a:rPr sz="1200" spc="130" dirty="0">
                <a:latin typeface="Calibri"/>
                <a:cs typeface="Calibri"/>
              </a:rPr>
              <a:t> </a:t>
            </a:r>
            <a:r>
              <a:rPr sz="1200" spc="-5" dirty="0">
                <a:latin typeface="Calibri"/>
                <a:cs typeface="Calibri"/>
              </a:rPr>
              <a:t>says</a:t>
            </a:r>
            <a:endParaRPr sz="1200">
              <a:latin typeface="Calibri"/>
              <a:cs typeface="Calibri"/>
            </a:endParaRPr>
          </a:p>
          <a:p>
            <a:pPr>
              <a:lnSpc>
                <a:spcPct val="100000"/>
              </a:lnSpc>
              <a:spcBef>
                <a:spcPts val="15"/>
              </a:spcBef>
            </a:pPr>
            <a:endParaRPr sz="1350">
              <a:latin typeface="Calibri"/>
              <a:cs typeface="Calibri"/>
            </a:endParaRPr>
          </a:p>
          <a:p>
            <a:pPr marL="181610">
              <a:lnSpc>
                <a:spcPct val="100000"/>
              </a:lnSpc>
            </a:pPr>
            <a:r>
              <a:rPr sz="1000" b="1" spc="-5" dirty="0">
                <a:latin typeface="Calibri"/>
                <a:cs typeface="Calibri"/>
              </a:rPr>
              <a:t>16</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160</a:t>
            </a:r>
            <a:endParaRPr sz="1000">
              <a:latin typeface="Calibri"/>
              <a:cs typeface="Calibri"/>
            </a:endParaRPr>
          </a:p>
        </p:txBody>
      </p:sp>
      <p:sp>
        <p:nvSpPr>
          <p:cNvPr id="3" name="object 3"/>
          <p:cNvSpPr txBox="1"/>
          <p:nvPr/>
        </p:nvSpPr>
        <p:spPr>
          <a:xfrm>
            <a:off x="888424" y="570066"/>
            <a:ext cx="5857240" cy="234505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78435">
              <a:lnSpc>
                <a:spcPct val="101699"/>
              </a:lnSpc>
            </a:pPr>
            <a:r>
              <a:rPr sz="1200" spc="-5" dirty="0">
                <a:latin typeface="Calibri"/>
                <a:cs typeface="Calibri"/>
              </a:rPr>
              <a:t>OECD (2009): “Sustainable Manufacturing and Eco-innovation: Towards a </a:t>
            </a:r>
            <a:r>
              <a:rPr sz="1200" dirty="0">
                <a:latin typeface="Calibri"/>
                <a:cs typeface="Calibri"/>
              </a:rPr>
              <a:t>Green </a:t>
            </a:r>
            <a:r>
              <a:rPr sz="1200" spc="-5" dirty="0">
                <a:latin typeface="Calibri"/>
                <a:cs typeface="Calibri"/>
              </a:rPr>
              <a:t>Economy”,  Policy Brief, June</a:t>
            </a:r>
            <a:r>
              <a:rPr sz="1200" spc="5" dirty="0">
                <a:latin typeface="Calibri"/>
                <a:cs typeface="Calibri"/>
              </a:rPr>
              <a:t> </a:t>
            </a:r>
            <a:r>
              <a:rPr sz="1200" spc="-5" dirty="0">
                <a:latin typeface="Calibri"/>
                <a:cs typeface="Calibri"/>
              </a:rPr>
              <a:t>2009.</a:t>
            </a:r>
            <a:endParaRPr sz="1200">
              <a:latin typeface="Calibri"/>
              <a:cs typeface="Calibri"/>
            </a:endParaRPr>
          </a:p>
          <a:p>
            <a:pPr marL="12700" marR="81915">
              <a:lnSpc>
                <a:spcPct val="101699"/>
              </a:lnSpc>
              <a:spcBef>
                <a:spcPts val="994"/>
              </a:spcBef>
            </a:pPr>
            <a:r>
              <a:rPr sz="1200" spc="-5" dirty="0">
                <a:latin typeface="Calibri"/>
                <a:cs typeface="Calibri"/>
              </a:rPr>
              <a:t>United Nations (1997): Glossary of Environment Statistics, Studies in methods Series F No. </a:t>
            </a:r>
            <a:r>
              <a:rPr sz="1200" dirty="0">
                <a:latin typeface="Calibri"/>
                <a:cs typeface="Calibri"/>
              </a:rPr>
              <a:t>67  </a:t>
            </a:r>
            <a:r>
              <a:rPr sz="1200" spc="-5" dirty="0">
                <a:latin typeface="Calibri"/>
                <a:cs typeface="Calibri"/>
              </a:rPr>
              <a:t>(pp.77). </a:t>
            </a:r>
            <a:r>
              <a:rPr sz="1200" dirty="0">
                <a:latin typeface="Calibri"/>
                <a:cs typeface="Calibri"/>
              </a:rPr>
              <a:t>New</a:t>
            </a:r>
            <a:r>
              <a:rPr sz="1200" spc="-15" dirty="0">
                <a:latin typeface="Calibri"/>
                <a:cs typeface="Calibri"/>
              </a:rPr>
              <a:t> </a:t>
            </a:r>
            <a:r>
              <a:rPr sz="1200" spc="-5" dirty="0">
                <a:latin typeface="Calibri"/>
                <a:cs typeface="Calibri"/>
              </a:rPr>
              <a:t>York.</a:t>
            </a:r>
            <a:endParaRPr sz="1200">
              <a:latin typeface="Calibri"/>
              <a:cs typeface="Calibri"/>
            </a:endParaRPr>
          </a:p>
          <a:p>
            <a:pPr marL="12700" marR="5080">
              <a:lnSpc>
                <a:spcPct val="101699"/>
              </a:lnSpc>
              <a:spcBef>
                <a:spcPts val="1010"/>
              </a:spcBef>
            </a:pPr>
            <a:r>
              <a:rPr sz="1200" spc="-5" dirty="0">
                <a:latin typeface="Calibri"/>
                <a:cs typeface="Calibri"/>
              </a:rPr>
              <a:t>United Nations (1992): </a:t>
            </a:r>
            <a:r>
              <a:rPr sz="1200" spc="-10" dirty="0">
                <a:latin typeface="Calibri"/>
                <a:cs typeface="Calibri"/>
              </a:rPr>
              <a:t>Rio </a:t>
            </a:r>
            <a:r>
              <a:rPr sz="1200" spc="-5" dirty="0">
                <a:latin typeface="Calibri"/>
                <a:cs typeface="Calibri"/>
              </a:rPr>
              <a:t>Declaration </a:t>
            </a:r>
            <a:r>
              <a:rPr sz="1200" spc="-10" dirty="0">
                <a:latin typeface="Calibri"/>
                <a:cs typeface="Calibri"/>
              </a:rPr>
              <a:t>on </a:t>
            </a:r>
            <a:r>
              <a:rPr sz="1200" spc="-5" dirty="0">
                <a:latin typeface="Calibri"/>
                <a:cs typeface="Calibri"/>
              </a:rPr>
              <a:t>Environment and Development. The United Nations  Conference on Environment and Development, New</a:t>
            </a:r>
            <a:r>
              <a:rPr sz="1200" spc="15" dirty="0">
                <a:latin typeface="Calibri"/>
                <a:cs typeface="Calibri"/>
              </a:rPr>
              <a:t> </a:t>
            </a:r>
            <a:r>
              <a:rPr sz="1200" spc="-5" dirty="0">
                <a:latin typeface="Calibri"/>
                <a:cs typeface="Calibri"/>
              </a:rPr>
              <a:t>York.</a:t>
            </a:r>
            <a:endParaRPr sz="1200">
              <a:latin typeface="Calibri"/>
              <a:cs typeface="Calibri"/>
            </a:endParaRPr>
          </a:p>
          <a:p>
            <a:pPr marL="12700" marR="201930">
              <a:lnSpc>
                <a:spcPct val="101699"/>
              </a:lnSpc>
              <a:spcBef>
                <a:spcPts val="995"/>
              </a:spcBef>
            </a:pPr>
            <a:r>
              <a:rPr sz="1200" spc="-5" dirty="0">
                <a:latin typeface="Calibri"/>
                <a:cs typeface="Calibri"/>
              </a:rPr>
              <a:t>World Commission on Environment and Development (1987): Our Common Future. Oxford  and </a:t>
            </a:r>
            <a:r>
              <a:rPr sz="1200" dirty="0">
                <a:latin typeface="Calibri"/>
                <a:cs typeface="Calibri"/>
              </a:rPr>
              <a:t>New </a:t>
            </a:r>
            <a:r>
              <a:rPr sz="1200" spc="-5" dirty="0">
                <a:latin typeface="Calibri"/>
                <a:cs typeface="Calibri"/>
              </a:rPr>
              <a:t>York. Oxford University</a:t>
            </a:r>
            <a:r>
              <a:rPr sz="1200" spc="-10" dirty="0">
                <a:latin typeface="Calibri"/>
                <a:cs typeface="Calibri"/>
              </a:rPr>
              <a:t> </a:t>
            </a:r>
            <a:r>
              <a:rPr sz="1200" dirty="0">
                <a:latin typeface="Calibri"/>
                <a:cs typeface="Calibri"/>
              </a:rPr>
              <a:t>Press.</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6357727"/>
            <a:ext cx="5830570" cy="3601720"/>
          </a:xfrm>
          <a:prstGeom prst="rect">
            <a:avLst/>
          </a:prstGeom>
        </p:spPr>
        <p:txBody>
          <a:bodyPr vert="horz" wrap="square" lIns="0" tIns="12700" rIns="0" bIns="0" rtlCol="0">
            <a:spAutoFit/>
          </a:bodyPr>
          <a:lstStyle/>
          <a:p>
            <a:pPr marL="83820">
              <a:lnSpc>
                <a:spcPct val="100000"/>
              </a:lnSpc>
              <a:spcBef>
                <a:spcPts val="100"/>
              </a:spcBef>
            </a:pPr>
            <a:r>
              <a:rPr sz="1200" b="1" i="1" dirty="0">
                <a:latin typeface="Calibri"/>
                <a:cs typeface="Calibri"/>
              </a:rPr>
              <a:t>Table </a:t>
            </a:r>
            <a:r>
              <a:rPr sz="1200" b="1" i="1" spc="-5" dirty="0">
                <a:latin typeface="Calibri"/>
                <a:cs typeface="Calibri"/>
              </a:rPr>
              <a:t>13: Changes </a:t>
            </a:r>
            <a:r>
              <a:rPr sz="1200" b="1" i="1" spc="-10" dirty="0">
                <a:latin typeface="Calibri"/>
                <a:cs typeface="Calibri"/>
              </a:rPr>
              <a:t>in the </a:t>
            </a:r>
            <a:r>
              <a:rPr sz="1200" b="1" i="1" spc="-5" dirty="0">
                <a:latin typeface="Calibri"/>
                <a:cs typeface="Calibri"/>
              </a:rPr>
              <a:t>afforested area </a:t>
            </a:r>
            <a:r>
              <a:rPr sz="1200" b="1" i="1" dirty="0">
                <a:latin typeface="Calibri"/>
                <a:cs typeface="Calibri"/>
              </a:rPr>
              <a:t>in </a:t>
            </a:r>
            <a:r>
              <a:rPr sz="1200" b="1" i="1" spc="-5" dirty="0">
                <a:latin typeface="Calibri"/>
                <a:cs typeface="Calibri"/>
              </a:rPr>
              <a:t>the period 1875-2005</a:t>
            </a:r>
            <a:r>
              <a:rPr sz="1200" b="1" i="1" spc="55" dirty="0">
                <a:latin typeface="Calibri"/>
                <a:cs typeface="Calibri"/>
              </a:rPr>
              <a:t> </a:t>
            </a:r>
            <a:r>
              <a:rPr sz="1200" b="1" i="1" spc="-5" dirty="0">
                <a:latin typeface="Calibri"/>
                <a:cs typeface="Calibri"/>
              </a:rPr>
              <a:t>[2]</a:t>
            </a:r>
            <a:endParaRPr sz="1200">
              <a:latin typeface="Calibri"/>
              <a:cs typeface="Calibri"/>
            </a:endParaRPr>
          </a:p>
          <a:p>
            <a:pPr marL="12700" marR="15875">
              <a:lnSpc>
                <a:spcPct val="101699"/>
              </a:lnSpc>
              <a:spcBef>
                <a:spcPts val="994"/>
              </a:spcBef>
            </a:pPr>
            <a:r>
              <a:rPr sz="1200" spc="-5" dirty="0">
                <a:latin typeface="Calibri"/>
                <a:cs typeface="Calibri"/>
              </a:rPr>
              <a:t>Only </a:t>
            </a:r>
            <a:r>
              <a:rPr sz="1200" dirty="0">
                <a:latin typeface="Calibri"/>
                <a:cs typeface="Calibri"/>
              </a:rPr>
              <a:t>28 </a:t>
            </a:r>
            <a:r>
              <a:rPr sz="1200" spc="-5" dirty="0">
                <a:latin typeface="Calibri"/>
                <a:cs typeface="Calibri"/>
              </a:rPr>
              <a:t>% of forests </a:t>
            </a:r>
            <a:r>
              <a:rPr sz="1200" spc="-10" dirty="0">
                <a:latin typeface="Calibri"/>
                <a:cs typeface="Calibri"/>
              </a:rPr>
              <a:t>are </a:t>
            </a:r>
            <a:r>
              <a:rPr sz="1200" spc="-5" dirty="0">
                <a:latin typeface="Calibri"/>
                <a:cs typeface="Calibri"/>
              </a:rPr>
              <a:t>owned </a:t>
            </a:r>
            <a:r>
              <a:rPr sz="1200" dirty="0">
                <a:latin typeface="Calibri"/>
                <a:cs typeface="Calibri"/>
              </a:rPr>
              <a:t>by </a:t>
            </a:r>
            <a:r>
              <a:rPr sz="1200" spc="-5" dirty="0">
                <a:latin typeface="Calibri"/>
                <a:cs typeface="Calibri"/>
              </a:rPr>
              <a:t>the state and local community. This number is expected </a:t>
            </a:r>
            <a:r>
              <a:rPr sz="1200" dirty="0">
                <a:latin typeface="Calibri"/>
                <a:cs typeface="Calibri"/>
              </a:rPr>
              <a:t>to  </a:t>
            </a:r>
            <a:r>
              <a:rPr sz="1200" spc="-5" dirty="0">
                <a:latin typeface="Calibri"/>
                <a:cs typeface="Calibri"/>
              </a:rPr>
              <a:t>decrease </a:t>
            </a:r>
            <a:r>
              <a:rPr sz="1200" dirty="0">
                <a:latin typeface="Calibri"/>
                <a:cs typeface="Calibri"/>
              </a:rPr>
              <a:t>to 20 </a:t>
            </a:r>
            <a:r>
              <a:rPr sz="1200" spc="-5" dirty="0">
                <a:latin typeface="Calibri"/>
                <a:cs typeface="Calibri"/>
              </a:rPr>
              <a:t>% </a:t>
            </a:r>
            <a:r>
              <a:rPr sz="1200" dirty="0">
                <a:latin typeface="Calibri"/>
                <a:cs typeface="Calibri"/>
              </a:rPr>
              <a:t>by the end </a:t>
            </a:r>
            <a:r>
              <a:rPr sz="1200" spc="-5" dirty="0">
                <a:latin typeface="Calibri"/>
                <a:cs typeface="Calibri"/>
              </a:rPr>
              <a:t>of the process </a:t>
            </a:r>
            <a:r>
              <a:rPr sz="1200" spc="-10" dirty="0">
                <a:latin typeface="Calibri"/>
                <a:cs typeface="Calibri"/>
              </a:rPr>
              <a:t>of </a:t>
            </a:r>
            <a:r>
              <a:rPr sz="1200" spc="-5" dirty="0">
                <a:latin typeface="Calibri"/>
                <a:cs typeface="Calibri"/>
              </a:rPr>
              <a:t>denationalization, which makes Slovenia one </a:t>
            </a:r>
            <a:r>
              <a:rPr sz="1200" spc="-10" dirty="0">
                <a:latin typeface="Calibri"/>
                <a:cs typeface="Calibri"/>
              </a:rPr>
              <a:t>of  </a:t>
            </a:r>
            <a:r>
              <a:rPr sz="1200" dirty="0">
                <a:latin typeface="Calibri"/>
                <a:cs typeface="Calibri"/>
              </a:rPr>
              <a:t>the </a:t>
            </a:r>
            <a:r>
              <a:rPr sz="1200" spc="-5" dirty="0">
                <a:latin typeface="Calibri"/>
                <a:cs typeface="Calibri"/>
              </a:rPr>
              <a:t>EU countries with </a:t>
            </a:r>
            <a:r>
              <a:rPr sz="1200" spc="-10" dirty="0">
                <a:latin typeface="Calibri"/>
                <a:cs typeface="Calibri"/>
              </a:rPr>
              <a:t>the </a:t>
            </a:r>
            <a:r>
              <a:rPr sz="1200" spc="-5" dirty="0">
                <a:latin typeface="Calibri"/>
                <a:cs typeface="Calibri"/>
              </a:rPr>
              <a:t>lowest proportion </a:t>
            </a:r>
            <a:r>
              <a:rPr sz="1200" spc="-10" dirty="0">
                <a:latin typeface="Calibri"/>
                <a:cs typeface="Calibri"/>
              </a:rPr>
              <a:t>of </a:t>
            </a:r>
            <a:r>
              <a:rPr sz="1200" spc="-5" dirty="0">
                <a:latin typeface="Calibri"/>
                <a:cs typeface="Calibri"/>
              </a:rPr>
              <a:t>publicly-owned forests. Private estates are  small, 2.6 </a:t>
            </a:r>
            <a:r>
              <a:rPr sz="1200" dirty="0">
                <a:latin typeface="Calibri"/>
                <a:cs typeface="Calibri"/>
              </a:rPr>
              <a:t>ha </a:t>
            </a:r>
            <a:r>
              <a:rPr sz="1200" spc="-5" dirty="0">
                <a:latin typeface="Calibri"/>
                <a:cs typeface="Calibri"/>
              </a:rPr>
              <a:t>on average, leading </a:t>
            </a:r>
            <a:r>
              <a:rPr sz="1200" dirty="0">
                <a:latin typeface="Calibri"/>
                <a:cs typeface="Calibri"/>
              </a:rPr>
              <a:t>to </a:t>
            </a:r>
            <a:r>
              <a:rPr sz="1200" spc="-5" dirty="0">
                <a:latin typeface="Calibri"/>
                <a:cs typeface="Calibri"/>
              </a:rPr>
              <a:t>little interest of forest owners to manage their</a:t>
            </a:r>
            <a:r>
              <a:rPr sz="1200" spc="150" dirty="0">
                <a:latin typeface="Calibri"/>
                <a:cs typeface="Calibri"/>
              </a:rPr>
              <a:t> </a:t>
            </a:r>
            <a:r>
              <a:rPr sz="1200" spc="-5" dirty="0">
                <a:latin typeface="Calibri"/>
                <a:cs typeface="Calibri"/>
              </a:rPr>
              <a:t>property.</a:t>
            </a:r>
            <a:endParaRPr sz="1200">
              <a:latin typeface="Calibri"/>
              <a:cs typeface="Calibri"/>
            </a:endParaRPr>
          </a:p>
          <a:p>
            <a:pPr marL="12700" marR="86995">
              <a:lnSpc>
                <a:spcPct val="101699"/>
              </a:lnSpc>
              <a:spcBef>
                <a:spcPts val="1005"/>
              </a:spcBef>
            </a:pPr>
            <a:r>
              <a:rPr sz="1200" spc="-5" dirty="0">
                <a:latin typeface="Calibri"/>
                <a:cs typeface="Calibri"/>
              </a:rPr>
              <a:t>The governmental </a:t>
            </a:r>
            <a:r>
              <a:rPr sz="1200" dirty="0">
                <a:latin typeface="Calibri"/>
                <a:cs typeface="Calibri"/>
              </a:rPr>
              <a:t>body </a:t>
            </a:r>
            <a:r>
              <a:rPr sz="1200" spc="-5" dirty="0">
                <a:latin typeface="Calibri"/>
                <a:cs typeface="Calibri"/>
              </a:rPr>
              <a:t>responsible </a:t>
            </a:r>
            <a:r>
              <a:rPr sz="1200" dirty="0">
                <a:latin typeface="Calibri"/>
                <a:cs typeface="Calibri"/>
              </a:rPr>
              <a:t>for </a:t>
            </a:r>
            <a:r>
              <a:rPr sz="1200" spc="-5" dirty="0">
                <a:latin typeface="Calibri"/>
                <a:cs typeface="Calibri"/>
              </a:rPr>
              <a:t>forestry </a:t>
            </a:r>
            <a:r>
              <a:rPr sz="1200" spc="-10" dirty="0">
                <a:latin typeface="Calibri"/>
                <a:cs typeface="Calibri"/>
              </a:rPr>
              <a:t>is </a:t>
            </a:r>
            <a:r>
              <a:rPr sz="1200" dirty="0">
                <a:latin typeface="Calibri"/>
                <a:cs typeface="Calibri"/>
              </a:rPr>
              <a:t>the </a:t>
            </a:r>
            <a:r>
              <a:rPr sz="1200" spc="-5" dirty="0">
                <a:latin typeface="Calibri"/>
                <a:cs typeface="Calibri"/>
              </a:rPr>
              <a:t>Ministry of Agriculture, Forestry and  Food. In the field </a:t>
            </a:r>
            <a:r>
              <a:rPr sz="1200" spc="-10" dirty="0">
                <a:latin typeface="Calibri"/>
                <a:cs typeface="Calibri"/>
              </a:rPr>
              <a:t>of </a:t>
            </a:r>
            <a:r>
              <a:rPr sz="1200" spc="-5" dirty="0">
                <a:latin typeface="Calibri"/>
                <a:cs typeface="Calibri"/>
              </a:rPr>
              <a:t>forestry the Ministry shall provide </a:t>
            </a:r>
            <a:r>
              <a:rPr sz="1200" dirty="0">
                <a:latin typeface="Calibri"/>
                <a:cs typeface="Calibri"/>
              </a:rPr>
              <a:t>for </a:t>
            </a:r>
            <a:r>
              <a:rPr sz="1200" spc="-5" dirty="0">
                <a:latin typeface="Calibri"/>
                <a:cs typeface="Calibri"/>
              </a:rPr>
              <a:t>sustainable management of forest  ecosystems and their comprehensive inclusion </a:t>
            </a:r>
            <a:r>
              <a:rPr sz="1200" spc="-10" dirty="0">
                <a:latin typeface="Calibri"/>
                <a:cs typeface="Calibri"/>
              </a:rPr>
              <a:t>in </a:t>
            </a:r>
            <a:r>
              <a:rPr sz="1200" dirty="0">
                <a:latin typeface="Calibri"/>
                <a:cs typeface="Calibri"/>
              </a:rPr>
              <a:t>other </a:t>
            </a:r>
            <a:r>
              <a:rPr sz="1200" spc="-5" dirty="0">
                <a:latin typeface="Calibri"/>
                <a:cs typeface="Calibri"/>
              </a:rPr>
              <a:t>areas </a:t>
            </a:r>
            <a:r>
              <a:rPr sz="1200" spc="-10" dirty="0">
                <a:latin typeface="Calibri"/>
                <a:cs typeface="Calibri"/>
              </a:rPr>
              <a:t>of </a:t>
            </a:r>
            <a:r>
              <a:rPr sz="1200" spc="-5" dirty="0">
                <a:latin typeface="Calibri"/>
                <a:cs typeface="Calibri"/>
              </a:rPr>
              <a:t>space </a:t>
            </a:r>
            <a:r>
              <a:rPr sz="1200" spc="-10" dirty="0">
                <a:latin typeface="Calibri"/>
                <a:cs typeface="Calibri"/>
              </a:rPr>
              <a:t>and </a:t>
            </a:r>
            <a:r>
              <a:rPr sz="1200" spc="-5" dirty="0">
                <a:latin typeface="Calibri"/>
                <a:cs typeface="Calibri"/>
              </a:rPr>
              <a:t>residence. This  </a:t>
            </a:r>
            <a:r>
              <a:rPr sz="1200" dirty="0">
                <a:latin typeface="Calibri"/>
                <a:cs typeface="Calibri"/>
              </a:rPr>
              <a:t>includes </a:t>
            </a:r>
            <a:r>
              <a:rPr sz="1200" spc="-5" dirty="0">
                <a:latin typeface="Calibri"/>
                <a:cs typeface="Calibri"/>
              </a:rPr>
              <a:t>also hunting </a:t>
            </a:r>
            <a:r>
              <a:rPr sz="1200" spc="-10" dirty="0">
                <a:latin typeface="Calibri"/>
                <a:cs typeface="Calibri"/>
              </a:rPr>
              <a:t>and </a:t>
            </a:r>
            <a:r>
              <a:rPr sz="1200" spc="-5" dirty="0">
                <a:latin typeface="Calibri"/>
                <a:cs typeface="Calibri"/>
              </a:rPr>
              <a:t>management of wild animals. Special emphasis is given on  qualitative timber and adding value to timber products. Work </a:t>
            </a:r>
            <a:r>
              <a:rPr sz="1200" spc="-10" dirty="0">
                <a:latin typeface="Calibri"/>
                <a:cs typeface="Calibri"/>
              </a:rPr>
              <a:t>of </a:t>
            </a:r>
            <a:r>
              <a:rPr sz="1200" spc="-5" dirty="0">
                <a:latin typeface="Calibri"/>
                <a:cs typeface="Calibri"/>
              </a:rPr>
              <a:t>the Ministry is organised  within three directorates, which perform tasks in key minister's areas. </a:t>
            </a:r>
            <a:r>
              <a:rPr sz="1200" spc="-10" dirty="0">
                <a:latin typeface="Calibri"/>
                <a:cs typeface="Calibri"/>
              </a:rPr>
              <a:t>One </a:t>
            </a:r>
            <a:r>
              <a:rPr sz="1200" spc="-5" dirty="0">
                <a:latin typeface="Calibri"/>
                <a:cs typeface="Calibri"/>
              </a:rPr>
              <a:t>of them is  Directorate for Forestry, Hunting and Fisheries. Director General reports directly to the  Minister</a:t>
            </a:r>
            <a:r>
              <a:rPr sz="1200" spc="-10" dirty="0">
                <a:latin typeface="Calibri"/>
                <a:cs typeface="Calibri"/>
              </a:rPr>
              <a:t> </a:t>
            </a:r>
            <a:r>
              <a:rPr sz="1200" dirty="0">
                <a:latin typeface="Calibri"/>
                <a:cs typeface="Calibri"/>
              </a:rPr>
              <a:t>[3].</a:t>
            </a:r>
            <a:endParaRPr sz="1200">
              <a:latin typeface="Calibri"/>
              <a:cs typeface="Calibri"/>
            </a:endParaRPr>
          </a:p>
          <a:p>
            <a:pPr marL="12700" marR="5080">
              <a:lnSpc>
                <a:spcPct val="101699"/>
              </a:lnSpc>
              <a:spcBef>
                <a:spcPts val="1010"/>
              </a:spcBef>
            </a:pPr>
            <a:r>
              <a:rPr sz="1200" spc="-5" dirty="0">
                <a:latin typeface="Calibri"/>
                <a:cs typeface="Calibri"/>
              </a:rPr>
              <a:t>The Slovenia Forest </a:t>
            </a:r>
            <a:r>
              <a:rPr sz="1200" spc="-10" dirty="0">
                <a:latin typeface="Calibri"/>
                <a:cs typeface="Calibri"/>
              </a:rPr>
              <a:t>Service </a:t>
            </a:r>
            <a:r>
              <a:rPr sz="1200" spc="-5" dirty="0">
                <a:latin typeface="Calibri"/>
                <a:cs typeface="Calibri"/>
              </a:rPr>
              <a:t>is a public institution, established </a:t>
            </a:r>
            <a:r>
              <a:rPr sz="1200" dirty="0">
                <a:latin typeface="Calibri"/>
                <a:cs typeface="Calibri"/>
              </a:rPr>
              <a:t>by the </a:t>
            </a:r>
            <a:r>
              <a:rPr sz="1200" spc="-5" dirty="0">
                <a:latin typeface="Calibri"/>
                <a:cs typeface="Calibri"/>
              </a:rPr>
              <a:t>Republic of Slovenia. The  institution responsible for forest </a:t>
            </a:r>
            <a:r>
              <a:rPr sz="1200" spc="-10" dirty="0">
                <a:latin typeface="Calibri"/>
                <a:cs typeface="Calibri"/>
              </a:rPr>
              <a:t>law </a:t>
            </a:r>
            <a:r>
              <a:rPr sz="1200" spc="-5" dirty="0">
                <a:latin typeface="Calibri"/>
                <a:cs typeface="Calibri"/>
              </a:rPr>
              <a:t>enforcement is the Inspectorate for Agriculture,</a:t>
            </a:r>
            <a:r>
              <a:rPr sz="1200" spc="229" dirty="0">
                <a:latin typeface="Calibri"/>
                <a:cs typeface="Calibri"/>
              </a:rPr>
              <a:t> </a:t>
            </a:r>
            <a:r>
              <a:rPr sz="1200" spc="-5" dirty="0">
                <a:latin typeface="Calibri"/>
                <a:cs typeface="Calibri"/>
              </a:rPr>
              <a:t>Forestry</a:t>
            </a:r>
            <a:endParaRPr sz="1200">
              <a:latin typeface="Calibri"/>
              <a:cs typeface="Calibri"/>
            </a:endParaRPr>
          </a:p>
          <a:p>
            <a:pPr>
              <a:lnSpc>
                <a:spcPct val="100000"/>
              </a:lnSpc>
              <a:spcBef>
                <a:spcPts val="55"/>
              </a:spcBef>
            </a:pPr>
            <a:endParaRPr sz="1600">
              <a:latin typeface="Calibri"/>
              <a:cs typeface="Calibri"/>
            </a:endParaRPr>
          </a:p>
          <a:p>
            <a:pPr marR="107314" algn="r">
              <a:lnSpc>
                <a:spcPct val="100000"/>
              </a:lnSpc>
            </a:pPr>
            <a:r>
              <a:rPr sz="1000" b="1" spc="-5" dirty="0">
                <a:latin typeface="Calibri"/>
                <a:cs typeface="Calibri"/>
              </a:rPr>
              <a:t>161</a:t>
            </a:r>
            <a:endParaRPr sz="1000">
              <a:latin typeface="Calibri"/>
              <a:cs typeface="Calibri"/>
            </a:endParaRPr>
          </a:p>
        </p:txBody>
      </p:sp>
      <p:sp>
        <p:nvSpPr>
          <p:cNvPr id="3" name="object 3"/>
          <p:cNvSpPr txBox="1"/>
          <p:nvPr/>
        </p:nvSpPr>
        <p:spPr>
          <a:xfrm>
            <a:off x="816802" y="570066"/>
            <a:ext cx="5837555" cy="103759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2700">
              <a:lnSpc>
                <a:spcPct val="100000"/>
              </a:lnSpc>
            </a:pPr>
            <a:r>
              <a:rPr sz="1600" b="1" spc="-10" dirty="0">
                <a:latin typeface="Calibri"/>
                <a:cs typeface="Calibri"/>
              </a:rPr>
              <a:t>13 </a:t>
            </a:r>
            <a:r>
              <a:rPr sz="1600" b="1" spc="-5" dirty="0">
                <a:latin typeface="Calibri"/>
                <a:cs typeface="Calibri"/>
              </a:rPr>
              <a:t>INNOVATION MANAGEMENT </a:t>
            </a:r>
            <a:r>
              <a:rPr sz="1600" b="1" spc="-10" dirty="0">
                <a:latin typeface="Calibri"/>
                <a:cs typeface="Calibri"/>
              </a:rPr>
              <a:t>IN </a:t>
            </a:r>
            <a:r>
              <a:rPr sz="1600" b="1" spc="-5" dirty="0">
                <a:latin typeface="Calibri"/>
                <a:cs typeface="Calibri"/>
              </a:rPr>
              <a:t>FORESTRY SECTOR </a:t>
            </a:r>
            <a:r>
              <a:rPr sz="1600" b="1" spc="-10" dirty="0">
                <a:latin typeface="Calibri"/>
                <a:cs typeface="Calibri"/>
              </a:rPr>
              <a:t>IN</a:t>
            </a:r>
            <a:r>
              <a:rPr sz="1600" b="1" spc="60" dirty="0">
                <a:latin typeface="Calibri"/>
                <a:cs typeface="Calibri"/>
              </a:rPr>
              <a:t> </a:t>
            </a:r>
            <a:r>
              <a:rPr sz="1600" b="1" spc="-5" dirty="0">
                <a:latin typeface="Calibri"/>
                <a:cs typeface="Calibri"/>
              </a:rPr>
              <a:t>SLOVENIA</a:t>
            </a:r>
            <a:endParaRPr sz="1600">
              <a:latin typeface="Calibri"/>
              <a:cs typeface="Calibri"/>
            </a:endParaRPr>
          </a:p>
          <a:p>
            <a:pPr marL="12700">
              <a:lnSpc>
                <a:spcPct val="100000"/>
              </a:lnSpc>
              <a:spcBef>
                <a:spcPts val="1045"/>
              </a:spcBef>
            </a:pPr>
            <a:r>
              <a:rPr sz="1200" i="1" dirty="0">
                <a:latin typeface="Calibri"/>
                <a:cs typeface="Calibri"/>
              </a:rPr>
              <a:t>Peter </a:t>
            </a:r>
            <a:r>
              <a:rPr sz="1200" i="1" spc="-10" dirty="0">
                <a:latin typeface="Calibri"/>
                <a:cs typeface="Calibri"/>
              </a:rPr>
              <a:t>Fatur, Borut </a:t>
            </a:r>
            <a:r>
              <a:rPr sz="1200" i="1" spc="-5" dirty="0">
                <a:latin typeface="Calibri"/>
                <a:cs typeface="Calibri"/>
              </a:rPr>
              <a:t>Likar, Urška</a:t>
            </a:r>
            <a:r>
              <a:rPr sz="1200" i="1" spc="50" dirty="0">
                <a:latin typeface="Calibri"/>
                <a:cs typeface="Calibri"/>
              </a:rPr>
              <a:t> </a:t>
            </a:r>
            <a:r>
              <a:rPr sz="1200" i="1" spc="-5" dirty="0">
                <a:latin typeface="Calibri"/>
                <a:cs typeface="Calibri"/>
              </a:rPr>
              <a:t>Mrgole</a:t>
            </a:r>
            <a:endParaRPr sz="1200">
              <a:latin typeface="Calibri"/>
              <a:cs typeface="Calibri"/>
            </a:endParaRPr>
          </a:p>
        </p:txBody>
      </p:sp>
      <p:sp>
        <p:nvSpPr>
          <p:cNvPr id="4" name="object 4"/>
          <p:cNvSpPr txBox="1"/>
          <p:nvPr/>
        </p:nvSpPr>
        <p:spPr>
          <a:xfrm>
            <a:off x="816802" y="2112219"/>
            <a:ext cx="246824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13.1 </a:t>
            </a:r>
            <a:r>
              <a:rPr sz="1400" b="1" spc="-15" dirty="0">
                <a:latin typeface="Calibri"/>
                <a:cs typeface="Calibri"/>
              </a:rPr>
              <a:t>Forest </a:t>
            </a:r>
            <a:r>
              <a:rPr sz="1400" b="1" spc="-5" dirty="0">
                <a:latin typeface="Calibri"/>
                <a:cs typeface="Calibri"/>
              </a:rPr>
              <a:t>companies:</a:t>
            </a:r>
            <a:r>
              <a:rPr sz="1400" b="1" spc="-35" dirty="0">
                <a:latin typeface="Calibri"/>
                <a:cs typeface="Calibri"/>
              </a:rPr>
              <a:t> </a:t>
            </a:r>
            <a:r>
              <a:rPr sz="1400" b="1" spc="-5" dirty="0">
                <a:latin typeface="Calibri"/>
                <a:cs typeface="Calibri"/>
              </a:rPr>
              <a:t>Overview</a:t>
            </a:r>
            <a:endParaRPr sz="1400">
              <a:latin typeface="Calibri"/>
              <a:cs typeface="Calibri"/>
            </a:endParaRPr>
          </a:p>
        </p:txBody>
      </p:sp>
      <p:sp>
        <p:nvSpPr>
          <p:cNvPr id="5" name="object 5"/>
          <p:cNvSpPr txBox="1"/>
          <p:nvPr/>
        </p:nvSpPr>
        <p:spPr>
          <a:xfrm>
            <a:off x="816802" y="2893964"/>
            <a:ext cx="5846445" cy="2567305"/>
          </a:xfrm>
          <a:prstGeom prst="rect">
            <a:avLst/>
          </a:prstGeom>
        </p:spPr>
        <p:txBody>
          <a:bodyPr vert="horz" wrap="square" lIns="0" tIns="9525" rIns="0" bIns="0" rtlCol="0">
            <a:spAutoFit/>
          </a:bodyPr>
          <a:lstStyle/>
          <a:p>
            <a:pPr marL="12700" marR="58419" indent="606425">
              <a:lnSpc>
                <a:spcPct val="101699"/>
              </a:lnSpc>
              <a:spcBef>
                <a:spcPts val="75"/>
              </a:spcBef>
            </a:pPr>
            <a:r>
              <a:rPr sz="1200" spc="-5" dirty="0">
                <a:latin typeface="Calibri"/>
                <a:cs typeface="Calibri"/>
              </a:rPr>
              <a:t>The second </a:t>
            </a:r>
            <a:r>
              <a:rPr sz="1200" spc="-10" dirty="0">
                <a:latin typeface="Calibri"/>
                <a:cs typeface="Calibri"/>
              </a:rPr>
              <a:t>most </a:t>
            </a:r>
            <a:r>
              <a:rPr sz="1200" spc="-5" dirty="0">
                <a:latin typeface="Calibri"/>
                <a:cs typeface="Calibri"/>
              </a:rPr>
              <a:t>common type </a:t>
            </a:r>
            <a:r>
              <a:rPr sz="1200" spc="-10" dirty="0">
                <a:latin typeface="Calibri"/>
                <a:cs typeface="Calibri"/>
              </a:rPr>
              <a:t>of </a:t>
            </a:r>
            <a:r>
              <a:rPr sz="1200" spc="-5" dirty="0">
                <a:latin typeface="Calibri"/>
                <a:cs typeface="Calibri"/>
              </a:rPr>
              <a:t>land use in Europe </a:t>
            </a:r>
            <a:r>
              <a:rPr sz="1200" dirty="0">
                <a:latin typeface="Calibri"/>
                <a:cs typeface="Calibri"/>
              </a:rPr>
              <a:t>is </a:t>
            </a:r>
            <a:r>
              <a:rPr sz="1200" spc="-5" dirty="0">
                <a:latin typeface="Calibri"/>
                <a:cs typeface="Calibri"/>
              </a:rPr>
              <a:t>forestry. Forests and other  wooded land cover </a:t>
            </a:r>
            <a:r>
              <a:rPr sz="1200" dirty="0">
                <a:latin typeface="Calibri"/>
                <a:cs typeface="Calibri"/>
              </a:rPr>
              <a:t>42% </a:t>
            </a:r>
            <a:r>
              <a:rPr sz="1200" spc="-5" dirty="0">
                <a:latin typeface="Calibri"/>
                <a:cs typeface="Calibri"/>
              </a:rPr>
              <a:t>of </a:t>
            </a:r>
            <a:r>
              <a:rPr sz="1200" dirty="0">
                <a:latin typeface="Calibri"/>
                <a:cs typeface="Calibri"/>
              </a:rPr>
              <a:t>the </a:t>
            </a:r>
            <a:r>
              <a:rPr sz="1200" spc="-5" dirty="0">
                <a:latin typeface="Calibri"/>
                <a:cs typeface="Calibri"/>
              </a:rPr>
              <a:t>EU land area and are one </a:t>
            </a:r>
            <a:r>
              <a:rPr sz="1200" spc="-10" dirty="0">
                <a:latin typeface="Calibri"/>
                <a:cs typeface="Calibri"/>
              </a:rPr>
              <a:t>of </a:t>
            </a:r>
            <a:r>
              <a:rPr sz="1200" spc="-5" dirty="0">
                <a:latin typeface="Calibri"/>
                <a:cs typeface="Calibri"/>
              </a:rPr>
              <a:t>the </a:t>
            </a:r>
            <a:r>
              <a:rPr sz="1200" spc="-10" dirty="0">
                <a:latin typeface="Calibri"/>
                <a:cs typeface="Calibri"/>
              </a:rPr>
              <a:t>most </a:t>
            </a:r>
            <a:r>
              <a:rPr sz="1200" spc="-5" dirty="0">
                <a:latin typeface="Calibri"/>
                <a:cs typeface="Calibri"/>
              </a:rPr>
              <a:t>valuable multifunctional  and renewable natural assets we have. Slovenia, preceded only </a:t>
            </a:r>
            <a:r>
              <a:rPr sz="1200" dirty="0">
                <a:latin typeface="Calibri"/>
                <a:cs typeface="Calibri"/>
              </a:rPr>
              <a:t>by </a:t>
            </a:r>
            <a:r>
              <a:rPr sz="1200" spc="-5" dirty="0">
                <a:latin typeface="Calibri"/>
                <a:cs typeface="Calibri"/>
              </a:rPr>
              <a:t>Finland and Sweden, is  among </a:t>
            </a:r>
            <a:r>
              <a:rPr sz="1200" dirty="0">
                <a:latin typeface="Calibri"/>
                <a:cs typeface="Calibri"/>
              </a:rPr>
              <a:t>the </a:t>
            </a:r>
            <a:r>
              <a:rPr sz="1200" spc="-10" dirty="0">
                <a:latin typeface="Calibri"/>
                <a:cs typeface="Calibri"/>
              </a:rPr>
              <a:t>most </a:t>
            </a:r>
            <a:r>
              <a:rPr sz="1200" spc="-5" dirty="0">
                <a:latin typeface="Calibri"/>
                <a:cs typeface="Calibri"/>
              </a:rPr>
              <a:t>densely forested Member States, whereas the least forested are Malta,  Ireland and </a:t>
            </a:r>
            <a:r>
              <a:rPr sz="1200" dirty="0">
                <a:latin typeface="Calibri"/>
                <a:cs typeface="Calibri"/>
              </a:rPr>
              <a:t>the </a:t>
            </a:r>
            <a:r>
              <a:rPr sz="1200" spc="-5" dirty="0">
                <a:latin typeface="Calibri"/>
                <a:cs typeface="Calibri"/>
              </a:rPr>
              <a:t>Netherlands </a:t>
            </a:r>
            <a:r>
              <a:rPr sz="1200" dirty="0">
                <a:latin typeface="Calibri"/>
                <a:cs typeface="Calibri"/>
              </a:rPr>
              <a:t>[1]. </a:t>
            </a:r>
            <a:r>
              <a:rPr sz="1200" spc="-5" dirty="0">
                <a:latin typeface="Calibri"/>
                <a:cs typeface="Calibri"/>
              </a:rPr>
              <a:t>Unsurprisingly, wood is </a:t>
            </a:r>
            <a:r>
              <a:rPr sz="1200" dirty="0">
                <a:latin typeface="Calibri"/>
                <a:cs typeface="Calibri"/>
              </a:rPr>
              <a:t>the </a:t>
            </a:r>
            <a:r>
              <a:rPr sz="1200" spc="-10" dirty="0">
                <a:latin typeface="Calibri"/>
                <a:cs typeface="Calibri"/>
              </a:rPr>
              <a:t>most </a:t>
            </a:r>
            <a:r>
              <a:rPr sz="1200" spc="-5" dirty="0">
                <a:latin typeface="Calibri"/>
                <a:cs typeface="Calibri"/>
              </a:rPr>
              <a:t>important source of  renewable energy in Slovenia</a:t>
            </a:r>
            <a:r>
              <a:rPr sz="1200" dirty="0">
                <a:latin typeface="Calibri"/>
                <a:cs typeface="Calibri"/>
              </a:rPr>
              <a:t> [2].</a:t>
            </a:r>
            <a:endParaRPr sz="1200">
              <a:latin typeface="Calibri"/>
              <a:cs typeface="Calibri"/>
            </a:endParaRPr>
          </a:p>
          <a:p>
            <a:pPr marL="12700" marR="5080">
              <a:lnSpc>
                <a:spcPct val="101699"/>
              </a:lnSpc>
              <a:spcBef>
                <a:spcPts val="1005"/>
              </a:spcBef>
            </a:pPr>
            <a:r>
              <a:rPr sz="1200" spc="-5" dirty="0">
                <a:latin typeface="Calibri"/>
                <a:cs typeface="Calibri"/>
              </a:rPr>
              <a:t>The forest area </a:t>
            </a:r>
            <a:r>
              <a:rPr sz="1200" spc="-10" dirty="0">
                <a:latin typeface="Calibri"/>
                <a:cs typeface="Calibri"/>
              </a:rPr>
              <a:t>in </a:t>
            </a:r>
            <a:r>
              <a:rPr sz="1200" spc="-5" dirty="0">
                <a:latin typeface="Calibri"/>
                <a:cs typeface="Calibri"/>
              </a:rPr>
              <a:t>Slovenia covers 1,253 hectares (data refer to the year 2010) which is as  much as </a:t>
            </a:r>
            <a:r>
              <a:rPr sz="1200" dirty="0">
                <a:latin typeface="Calibri"/>
                <a:cs typeface="Calibri"/>
              </a:rPr>
              <a:t>62 </a:t>
            </a:r>
            <a:r>
              <a:rPr sz="1200" spc="-5" dirty="0">
                <a:latin typeface="Calibri"/>
                <a:cs typeface="Calibri"/>
              </a:rPr>
              <a:t>% of the total size of the country. The area covered </a:t>
            </a:r>
            <a:r>
              <a:rPr sz="1200" dirty="0">
                <a:latin typeface="Calibri"/>
                <a:cs typeface="Calibri"/>
              </a:rPr>
              <a:t>by </a:t>
            </a:r>
            <a:r>
              <a:rPr sz="1200" spc="-5" dirty="0">
                <a:latin typeface="Calibri"/>
                <a:cs typeface="Calibri"/>
              </a:rPr>
              <a:t>forests </a:t>
            </a:r>
            <a:r>
              <a:rPr sz="1200" spc="-10" dirty="0">
                <a:latin typeface="Calibri"/>
                <a:cs typeface="Calibri"/>
              </a:rPr>
              <a:t>is </a:t>
            </a:r>
            <a:r>
              <a:rPr sz="1200" spc="-5" dirty="0">
                <a:latin typeface="Calibri"/>
                <a:cs typeface="Calibri"/>
              </a:rPr>
              <a:t>expanding; it has  increased </a:t>
            </a:r>
            <a:r>
              <a:rPr sz="1200" dirty="0">
                <a:latin typeface="Calibri"/>
                <a:cs typeface="Calibri"/>
              </a:rPr>
              <a:t>by </a:t>
            </a:r>
            <a:r>
              <a:rPr sz="1200" spc="-5" dirty="0">
                <a:latin typeface="Calibri"/>
                <a:cs typeface="Calibri"/>
              </a:rPr>
              <a:t>5.5 % form </a:t>
            </a:r>
            <a:r>
              <a:rPr sz="1200" dirty="0">
                <a:latin typeface="Calibri"/>
                <a:cs typeface="Calibri"/>
              </a:rPr>
              <a:t>the </a:t>
            </a:r>
            <a:r>
              <a:rPr sz="1200" spc="-5" dirty="0">
                <a:latin typeface="Calibri"/>
                <a:cs typeface="Calibri"/>
              </a:rPr>
              <a:t>year 1990 [3]. Recent EU </a:t>
            </a:r>
            <a:r>
              <a:rPr sz="1200" dirty="0">
                <a:latin typeface="Calibri"/>
                <a:cs typeface="Calibri"/>
              </a:rPr>
              <a:t>data </a:t>
            </a:r>
            <a:r>
              <a:rPr sz="1200" spc="-10" dirty="0">
                <a:latin typeface="Calibri"/>
                <a:cs typeface="Calibri"/>
              </a:rPr>
              <a:t>on </a:t>
            </a:r>
            <a:r>
              <a:rPr sz="1200" spc="-5" dirty="0">
                <a:latin typeface="Calibri"/>
                <a:cs typeface="Calibri"/>
              </a:rPr>
              <a:t>the forest statistics show that  Forests available for </a:t>
            </a:r>
            <a:r>
              <a:rPr sz="1200" spc="-10" dirty="0">
                <a:latin typeface="Calibri"/>
                <a:cs typeface="Calibri"/>
              </a:rPr>
              <a:t>wood </a:t>
            </a:r>
            <a:r>
              <a:rPr sz="1200" spc="-5" dirty="0">
                <a:latin typeface="Calibri"/>
                <a:cs typeface="Calibri"/>
              </a:rPr>
              <a:t>supply (FAWS) </a:t>
            </a:r>
            <a:r>
              <a:rPr sz="1200" spc="-10" dirty="0">
                <a:latin typeface="Calibri"/>
                <a:cs typeface="Calibri"/>
              </a:rPr>
              <a:t>in </a:t>
            </a:r>
            <a:r>
              <a:rPr sz="1200" spc="-5" dirty="0">
                <a:latin typeface="Calibri"/>
                <a:cs typeface="Calibri"/>
              </a:rPr>
              <a:t>2005 reach 1,155 hectares while Forest and other  wooded land (FOWL) reach 1,308 hectares which is </a:t>
            </a:r>
            <a:r>
              <a:rPr sz="1200" dirty="0">
                <a:latin typeface="Calibri"/>
                <a:cs typeface="Calibri"/>
              </a:rPr>
              <a:t>0.65 ha per </a:t>
            </a:r>
            <a:r>
              <a:rPr sz="1200" spc="-5" dirty="0">
                <a:latin typeface="Calibri"/>
                <a:cs typeface="Calibri"/>
              </a:rPr>
              <a:t>capita (larger </a:t>
            </a:r>
            <a:r>
              <a:rPr sz="1200" dirty="0">
                <a:latin typeface="Calibri"/>
                <a:cs typeface="Calibri"/>
              </a:rPr>
              <a:t>sizes </a:t>
            </a:r>
            <a:r>
              <a:rPr sz="1200" spc="-5" dirty="0">
                <a:latin typeface="Calibri"/>
                <a:cs typeface="Calibri"/>
              </a:rPr>
              <a:t>per capita  are recorded only in </a:t>
            </a:r>
            <a:r>
              <a:rPr sz="1200" dirty="0">
                <a:latin typeface="Calibri"/>
                <a:cs typeface="Calibri"/>
              </a:rPr>
              <a:t>Sweden, </a:t>
            </a:r>
            <a:r>
              <a:rPr sz="1200" spc="-5" dirty="0">
                <a:latin typeface="Calibri"/>
                <a:cs typeface="Calibri"/>
              </a:rPr>
              <a:t>Finland and the Baltic states; while Spain reaches the same </a:t>
            </a:r>
            <a:r>
              <a:rPr sz="1200" dirty="0">
                <a:latin typeface="Calibri"/>
                <a:cs typeface="Calibri"/>
              </a:rPr>
              <a:t>level  </a:t>
            </a:r>
            <a:r>
              <a:rPr sz="1200" spc="-5" dirty="0">
                <a:latin typeface="Calibri"/>
                <a:cs typeface="Calibri"/>
              </a:rPr>
              <a:t>of forest per</a:t>
            </a:r>
            <a:r>
              <a:rPr sz="1200" spc="15" dirty="0">
                <a:latin typeface="Calibri"/>
                <a:cs typeface="Calibri"/>
              </a:rPr>
              <a:t> </a:t>
            </a:r>
            <a:r>
              <a:rPr sz="1200" spc="-5" dirty="0">
                <a:latin typeface="Calibri"/>
                <a:cs typeface="Calibri"/>
              </a:rPr>
              <a:t>capita).</a:t>
            </a:r>
            <a:endParaRPr sz="1200">
              <a:latin typeface="Calibri"/>
              <a:cs typeface="Calibri"/>
            </a:endParaRPr>
          </a:p>
        </p:txBody>
      </p:sp>
      <p:sp>
        <p:nvSpPr>
          <p:cNvPr id="6" name="object 6"/>
          <p:cNvSpPr/>
          <p:nvPr/>
        </p:nvSpPr>
        <p:spPr>
          <a:xfrm>
            <a:off x="919412" y="2489117"/>
            <a:ext cx="480020" cy="533355"/>
          </a:xfrm>
          <a:prstGeom prst="rect">
            <a:avLst/>
          </a:prstGeom>
          <a:blipFill>
            <a:blip r:embed="rId2"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866078" y="5625255"/>
          <a:ext cx="5759447" cy="591261"/>
        </p:xfrm>
        <a:graphic>
          <a:graphicData uri="http://schemas.openxmlformats.org/drawingml/2006/table">
            <a:tbl>
              <a:tblPr firstRow="1" bandRow="1">
                <a:tableStyleId>{2D5ABB26-0587-4C30-8999-92F81FD0307C}</a:tableStyleId>
              </a:tblPr>
              <a:tblGrid>
                <a:gridCol w="1800225">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4030">
                  <a:extLst>
                    <a:ext uri="{9D8B030D-6E8A-4147-A177-3AD203B41FA5}">
                      <a16:colId xmlns:a16="http://schemas.microsoft.com/office/drawing/2014/main" val="20002"/>
                    </a:ext>
                  </a:extLst>
                </a:gridCol>
                <a:gridCol w="495299">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494029">
                  <a:extLst>
                    <a:ext uri="{9D8B030D-6E8A-4147-A177-3AD203B41FA5}">
                      <a16:colId xmlns:a16="http://schemas.microsoft.com/office/drawing/2014/main" val="20007"/>
                    </a:ext>
                  </a:extLst>
                </a:gridCol>
                <a:gridCol w="494664">
                  <a:extLst>
                    <a:ext uri="{9D8B030D-6E8A-4147-A177-3AD203B41FA5}">
                      <a16:colId xmlns:a16="http://schemas.microsoft.com/office/drawing/2014/main" val="20008"/>
                    </a:ext>
                  </a:extLst>
                </a:gridCol>
              </a:tblGrid>
              <a:tr h="200387">
                <a:tc>
                  <a:txBody>
                    <a:bodyPr/>
                    <a:lstStyle/>
                    <a:p>
                      <a:pPr marR="45085" algn="r">
                        <a:lnSpc>
                          <a:spcPts val="1430"/>
                        </a:lnSpc>
                      </a:pPr>
                      <a:r>
                        <a:rPr sz="1200" dirty="0">
                          <a:latin typeface="Calibri"/>
                          <a:cs typeface="Calibri"/>
                        </a:rPr>
                        <a:t>Y</a:t>
                      </a:r>
                      <a:r>
                        <a:rPr sz="1200" spc="5" dirty="0">
                          <a:latin typeface="Calibri"/>
                          <a:cs typeface="Calibri"/>
                        </a:rPr>
                        <a:t>e</a:t>
                      </a:r>
                      <a:r>
                        <a:rPr sz="1200" dirty="0">
                          <a:latin typeface="Calibri"/>
                          <a:cs typeface="Calibri"/>
                        </a:rPr>
                        <a:t>ar</a:t>
                      </a:r>
                      <a:endParaRPr sz="1200">
                        <a:latin typeface="Calibri"/>
                        <a:cs typeface="Calibri"/>
                      </a:endParaRPr>
                    </a:p>
                  </a:txBody>
                  <a:tcPr marL="0" marR="0" marT="0" marB="0">
                    <a:lnR w="19050">
                      <a:solidFill>
                        <a:srgbClr val="CCCCCC"/>
                      </a:solidFill>
                      <a:prstDash val="solid"/>
                    </a:lnR>
                    <a:lnB w="19050">
                      <a:solidFill>
                        <a:srgbClr val="CCCCCC"/>
                      </a:solidFill>
                      <a:prstDash val="solid"/>
                    </a:lnB>
                    <a:solidFill>
                      <a:srgbClr val="FCB62C"/>
                    </a:solidFill>
                  </a:tcPr>
                </a:tc>
                <a:tc>
                  <a:txBody>
                    <a:bodyPr/>
                    <a:lstStyle/>
                    <a:p>
                      <a:pPr marR="45085" algn="r">
                        <a:lnSpc>
                          <a:spcPts val="1430"/>
                        </a:lnSpc>
                      </a:pPr>
                      <a:r>
                        <a:rPr sz="1200" b="1" spc="5" dirty="0">
                          <a:latin typeface="Calibri"/>
                          <a:cs typeface="Calibri"/>
                        </a:rPr>
                        <a:t>187</a:t>
                      </a:r>
                      <a:r>
                        <a:rPr sz="1200" b="1" dirty="0">
                          <a:latin typeface="Calibri"/>
                          <a:cs typeface="Calibri"/>
                        </a:rPr>
                        <a:t>5</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5085" algn="r">
                        <a:lnSpc>
                          <a:spcPts val="1430"/>
                        </a:lnSpc>
                      </a:pPr>
                      <a:r>
                        <a:rPr sz="1200" b="1" spc="5" dirty="0">
                          <a:latin typeface="Calibri"/>
                          <a:cs typeface="Calibri"/>
                        </a:rPr>
                        <a:t>194</a:t>
                      </a:r>
                      <a:r>
                        <a:rPr sz="1200" b="1" dirty="0">
                          <a:latin typeface="Calibri"/>
                          <a:cs typeface="Calibri"/>
                        </a:rPr>
                        <a:t>7</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5085" algn="r">
                        <a:lnSpc>
                          <a:spcPts val="1430"/>
                        </a:lnSpc>
                      </a:pPr>
                      <a:r>
                        <a:rPr sz="1200" b="1" spc="5" dirty="0">
                          <a:latin typeface="Calibri"/>
                          <a:cs typeface="Calibri"/>
                        </a:rPr>
                        <a:t>196</a:t>
                      </a:r>
                      <a:r>
                        <a:rPr sz="1200" b="1" dirty="0">
                          <a:latin typeface="Calibri"/>
                          <a:cs typeface="Calibri"/>
                        </a:rPr>
                        <a:t>1</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5085" algn="r">
                        <a:lnSpc>
                          <a:spcPts val="1430"/>
                        </a:lnSpc>
                      </a:pPr>
                      <a:r>
                        <a:rPr sz="1200" b="1" spc="5" dirty="0">
                          <a:latin typeface="Calibri"/>
                          <a:cs typeface="Calibri"/>
                        </a:rPr>
                        <a:t>197</a:t>
                      </a:r>
                      <a:r>
                        <a:rPr sz="1200" b="1" dirty="0">
                          <a:latin typeface="Calibri"/>
                          <a:cs typeface="Calibri"/>
                        </a:rPr>
                        <a:t>0</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5085" algn="r">
                        <a:lnSpc>
                          <a:spcPts val="1430"/>
                        </a:lnSpc>
                      </a:pPr>
                      <a:r>
                        <a:rPr sz="1200" b="1" spc="5" dirty="0">
                          <a:latin typeface="Calibri"/>
                          <a:cs typeface="Calibri"/>
                        </a:rPr>
                        <a:t>198</a:t>
                      </a:r>
                      <a:r>
                        <a:rPr sz="1200" b="1" dirty="0">
                          <a:latin typeface="Calibri"/>
                          <a:cs typeface="Calibri"/>
                        </a:rPr>
                        <a:t>0</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5085" algn="r">
                        <a:lnSpc>
                          <a:spcPts val="1430"/>
                        </a:lnSpc>
                      </a:pPr>
                      <a:r>
                        <a:rPr sz="1200" b="1" spc="5" dirty="0">
                          <a:latin typeface="Calibri"/>
                          <a:cs typeface="Calibri"/>
                        </a:rPr>
                        <a:t>199</a:t>
                      </a:r>
                      <a:r>
                        <a:rPr sz="1200" b="1" dirty="0">
                          <a:latin typeface="Calibri"/>
                          <a:cs typeface="Calibri"/>
                        </a:rPr>
                        <a:t>0</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3815" algn="r">
                        <a:lnSpc>
                          <a:spcPts val="1430"/>
                        </a:lnSpc>
                      </a:pPr>
                      <a:r>
                        <a:rPr sz="1200" b="1" spc="5" dirty="0">
                          <a:latin typeface="Calibri"/>
                          <a:cs typeface="Calibri"/>
                        </a:rPr>
                        <a:t>200</a:t>
                      </a:r>
                      <a:r>
                        <a:rPr sz="1200" b="1" dirty="0">
                          <a:latin typeface="Calibri"/>
                          <a:cs typeface="Calibri"/>
                        </a:rPr>
                        <a:t>2</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36830" algn="r">
                        <a:lnSpc>
                          <a:spcPts val="1430"/>
                        </a:lnSpc>
                      </a:pPr>
                      <a:r>
                        <a:rPr sz="1200" b="1" spc="5" dirty="0">
                          <a:latin typeface="Calibri"/>
                          <a:cs typeface="Calibri"/>
                        </a:rPr>
                        <a:t>200</a:t>
                      </a:r>
                      <a:r>
                        <a:rPr sz="1200" b="1" dirty="0">
                          <a:latin typeface="Calibri"/>
                          <a:cs typeface="Calibri"/>
                        </a:rPr>
                        <a:t>5</a:t>
                      </a:r>
                      <a:endParaRPr sz="1200">
                        <a:latin typeface="Calibri"/>
                        <a:cs typeface="Calibri"/>
                      </a:endParaRPr>
                    </a:p>
                  </a:txBody>
                  <a:tcPr marL="0" marR="0" marT="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198104">
                <a:tc>
                  <a:txBody>
                    <a:bodyPr/>
                    <a:lstStyle/>
                    <a:p>
                      <a:pPr marL="43815">
                        <a:lnSpc>
                          <a:spcPts val="1420"/>
                        </a:lnSpc>
                      </a:pPr>
                      <a:r>
                        <a:rPr sz="1200" b="1" spc="-5" dirty="0">
                          <a:latin typeface="Calibri"/>
                          <a:cs typeface="Calibri"/>
                        </a:rPr>
                        <a:t>Afforested area (1000</a:t>
                      </a:r>
                      <a:r>
                        <a:rPr sz="1200" b="1" dirty="0">
                          <a:latin typeface="Calibri"/>
                          <a:cs typeface="Calibri"/>
                        </a:rPr>
                        <a:t> </a:t>
                      </a:r>
                      <a:r>
                        <a:rPr sz="1200" b="1" spc="-10" dirty="0">
                          <a:latin typeface="Calibri"/>
                          <a:cs typeface="Calibri"/>
                        </a:rPr>
                        <a:t>ha)</a:t>
                      </a:r>
                      <a:endParaRPr sz="1200">
                        <a:latin typeface="Calibri"/>
                        <a:cs typeface="Calibri"/>
                      </a:endParaRPr>
                    </a:p>
                  </a:txBody>
                  <a:tcPr marL="0" marR="0" marT="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73</a:t>
                      </a:r>
                      <a:r>
                        <a:rPr sz="1200" dirty="0">
                          <a:latin typeface="Calibri"/>
                          <a:cs typeface="Calibri"/>
                        </a:rPr>
                        <a:t>7</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87</a:t>
                      </a:r>
                      <a:r>
                        <a:rPr sz="1200" dirty="0">
                          <a:latin typeface="Calibri"/>
                          <a:cs typeface="Calibri"/>
                        </a:rPr>
                        <a:t>9</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96</a:t>
                      </a:r>
                      <a:r>
                        <a:rPr sz="1200" dirty="0">
                          <a:latin typeface="Calibri"/>
                          <a:cs typeface="Calibri"/>
                        </a:rPr>
                        <a:t>1</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102</a:t>
                      </a:r>
                      <a:r>
                        <a:rPr sz="1200" dirty="0">
                          <a:latin typeface="Calibri"/>
                          <a:cs typeface="Calibri"/>
                        </a:rPr>
                        <a:t>6</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104</a:t>
                      </a:r>
                      <a:r>
                        <a:rPr sz="1200" dirty="0">
                          <a:latin typeface="Calibri"/>
                          <a:cs typeface="Calibri"/>
                        </a:rPr>
                        <a:t>5</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107</a:t>
                      </a:r>
                      <a:r>
                        <a:rPr sz="1200" dirty="0">
                          <a:latin typeface="Calibri"/>
                          <a:cs typeface="Calibri"/>
                        </a:rPr>
                        <a:t>2</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3180" algn="r">
                        <a:lnSpc>
                          <a:spcPts val="1420"/>
                        </a:lnSpc>
                      </a:pPr>
                      <a:r>
                        <a:rPr sz="1200" spc="5" dirty="0">
                          <a:latin typeface="Calibri"/>
                          <a:cs typeface="Calibri"/>
                        </a:rPr>
                        <a:t>120</a:t>
                      </a:r>
                      <a:r>
                        <a:rPr sz="1200" dirty="0">
                          <a:latin typeface="Calibri"/>
                          <a:cs typeface="Calibri"/>
                        </a:rPr>
                        <a:t>2</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36195" algn="r">
                        <a:lnSpc>
                          <a:spcPts val="1420"/>
                        </a:lnSpc>
                      </a:pPr>
                      <a:r>
                        <a:rPr sz="1200" spc="5" dirty="0">
                          <a:latin typeface="Calibri"/>
                          <a:cs typeface="Calibri"/>
                        </a:rPr>
                        <a:t>121</a:t>
                      </a:r>
                      <a:r>
                        <a:rPr sz="1200" dirty="0">
                          <a:latin typeface="Calibri"/>
                          <a:cs typeface="Calibri"/>
                        </a:rPr>
                        <a:t>7</a:t>
                      </a:r>
                      <a:endParaRPr sz="1200">
                        <a:latin typeface="Calibri"/>
                        <a:cs typeface="Calibri"/>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1"/>
                  </a:ext>
                </a:extLst>
              </a:tr>
              <a:tr h="192770">
                <a:tc>
                  <a:txBody>
                    <a:bodyPr/>
                    <a:lstStyle/>
                    <a:p>
                      <a:pPr marL="43815">
                        <a:lnSpc>
                          <a:spcPts val="1420"/>
                        </a:lnSpc>
                      </a:pPr>
                      <a:r>
                        <a:rPr sz="1200" b="1" spc="-5" dirty="0">
                          <a:latin typeface="Calibri"/>
                          <a:cs typeface="Calibri"/>
                        </a:rPr>
                        <a:t>Woodland</a:t>
                      </a:r>
                      <a:r>
                        <a:rPr sz="1200" b="1" spc="5" dirty="0">
                          <a:latin typeface="Calibri"/>
                          <a:cs typeface="Calibri"/>
                        </a:rPr>
                        <a:t> </a:t>
                      </a:r>
                      <a:r>
                        <a:rPr sz="1200" b="1" spc="-5" dirty="0">
                          <a:latin typeface="Calibri"/>
                          <a:cs typeface="Calibri"/>
                        </a:rPr>
                        <a:t>(%)</a:t>
                      </a:r>
                      <a:endParaRPr sz="1200">
                        <a:latin typeface="Calibri"/>
                        <a:cs typeface="Calibri"/>
                      </a:endParaRPr>
                    </a:p>
                  </a:txBody>
                  <a:tcPr marL="0" marR="0" marT="0" marB="0">
                    <a:lnR w="19050">
                      <a:solidFill>
                        <a:srgbClr val="CCCCCC"/>
                      </a:solidFill>
                      <a:prstDash val="solid"/>
                    </a:lnR>
                    <a:lnT w="19050">
                      <a:solidFill>
                        <a:srgbClr val="CCCCCC"/>
                      </a:solidFill>
                      <a:prstDash val="solid"/>
                    </a:lnT>
                  </a:tcPr>
                </a:tc>
                <a:tc>
                  <a:txBody>
                    <a:bodyPr/>
                    <a:lstStyle/>
                    <a:p>
                      <a:pPr marR="45085" algn="r">
                        <a:lnSpc>
                          <a:spcPts val="1420"/>
                        </a:lnSpc>
                      </a:pPr>
                      <a:r>
                        <a:rPr sz="1200" spc="5" dirty="0">
                          <a:latin typeface="Calibri"/>
                          <a:cs typeface="Calibri"/>
                        </a:rPr>
                        <a:t>36</a:t>
                      </a:r>
                      <a:r>
                        <a:rPr sz="1200" dirty="0">
                          <a:latin typeface="Calibri"/>
                          <a:cs typeface="Calibri"/>
                        </a:rPr>
                        <a:t>,4</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5085" algn="r">
                        <a:lnSpc>
                          <a:spcPts val="1420"/>
                        </a:lnSpc>
                      </a:pPr>
                      <a:r>
                        <a:rPr sz="1200" spc="5" dirty="0">
                          <a:latin typeface="Calibri"/>
                          <a:cs typeface="Calibri"/>
                        </a:rPr>
                        <a:t>43</a:t>
                      </a:r>
                      <a:r>
                        <a:rPr sz="1200" dirty="0">
                          <a:latin typeface="Calibri"/>
                          <a:cs typeface="Calibri"/>
                        </a:rPr>
                        <a:t>,4</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5085" algn="r">
                        <a:lnSpc>
                          <a:spcPts val="1420"/>
                        </a:lnSpc>
                      </a:pPr>
                      <a:r>
                        <a:rPr sz="1200" spc="5" dirty="0">
                          <a:latin typeface="Calibri"/>
                          <a:cs typeface="Calibri"/>
                        </a:rPr>
                        <a:t>47</a:t>
                      </a:r>
                      <a:r>
                        <a:rPr sz="1200" dirty="0">
                          <a:latin typeface="Calibri"/>
                          <a:cs typeface="Calibri"/>
                        </a:rPr>
                        <a:t>,4</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5085" algn="r">
                        <a:lnSpc>
                          <a:spcPts val="1420"/>
                        </a:lnSpc>
                      </a:pPr>
                      <a:r>
                        <a:rPr sz="1200" spc="5" dirty="0">
                          <a:latin typeface="Calibri"/>
                          <a:cs typeface="Calibri"/>
                        </a:rPr>
                        <a:t>50</a:t>
                      </a:r>
                      <a:r>
                        <a:rPr sz="1200" dirty="0">
                          <a:latin typeface="Calibri"/>
                          <a:cs typeface="Calibri"/>
                        </a:rPr>
                        <a:t>,6</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4450" algn="r">
                        <a:lnSpc>
                          <a:spcPts val="1420"/>
                        </a:lnSpc>
                      </a:pPr>
                      <a:r>
                        <a:rPr sz="1200" spc="5" dirty="0">
                          <a:latin typeface="Calibri"/>
                          <a:cs typeface="Calibri"/>
                        </a:rPr>
                        <a:t>51</a:t>
                      </a:r>
                      <a:r>
                        <a:rPr sz="1200" dirty="0">
                          <a:latin typeface="Calibri"/>
                          <a:cs typeface="Calibri"/>
                        </a:rPr>
                        <a:t>,5</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4450" algn="r">
                        <a:lnSpc>
                          <a:spcPts val="1420"/>
                        </a:lnSpc>
                      </a:pPr>
                      <a:r>
                        <a:rPr sz="1200" spc="5" dirty="0">
                          <a:latin typeface="Calibri"/>
                          <a:cs typeface="Calibri"/>
                        </a:rPr>
                        <a:t>52</a:t>
                      </a:r>
                      <a:r>
                        <a:rPr sz="1200" dirty="0">
                          <a:latin typeface="Calibri"/>
                          <a:cs typeface="Calibri"/>
                        </a:rPr>
                        <a:t>,9</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3180" algn="r">
                        <a:lnSpc>
                          <a:spcPts val="1420"/>
                        </a:lnSpc>
                      </a:pPr>
                      <a:r>
                        <a:rPr sz="1200" spc="5" dirty="0">
                          <a:latin typeface="Calibri"/>
                          <a:cs typeface="Calibri"/>
                        </a:rPr>
                        <a:t>59</a:t>
                      </a:r>
                      <a:r>
                        <a:rPr sz="1200" dirty="0">
                          <a:latin typeface="Calibri"/>
                          <a:cs typeface="Calibri"/>
                        </a:rPr>
                        <a:t>,3</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36195" algn="r">
                        <a:lnSpc>
                          <a:spcPts val="1420"/>
                        </a:lnSpc>
                      </a:pPr>
                      <a:r>
                        <a:rPr sz="1200" spc="5" dirty="0">
                          <a:latin typeface="Calibri"/>
                          <a:cs typeface="Calibri"/>
                        </a:rPr>
                        <a:t>59</a:t>
                      </a:r>
                      <a:r>
                        <a:rPr sz="1200" dirty="0">
                          <a:latin typeface="Calibri"/>
                          <a:cs typeface="Calibri"/>
                        </a:rPr>
                        <a:t>,8</a:t>
                      </a:r>
                      <a:endParaRPr sz="1200">
                        <a:latin typeface="Calibri"/>
                        <a:cs typeface="Calibri"/>
                      </a:endParaRPr>
                    </a:p>
                  </a:txBody>
                  <a:tcPr marL="0" marR="0" marT="0"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2"/>
                  </a:ext>
                </a:extLst>
              </a:tr>
            </a:tbl>
          </a:graphicData>
        </a:graphic>
      </p:graphicFrame>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8" y="9312530"/>
            <a:ext cx="5755640" cy="647065"/>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a:t>
            </a:r>
            <a:r>
              <a:rPr sz="1200" b="1" i="1" spc="-5" dirty="0">
                <a:latin typeface="Calibri"/>
                <a:cs typeface="Calibri"/>
              </a:rPr>
              <a:t>14: Structure of forestry and forestry-related companies as per number of</a:t>
            </a:r>
            <a:r>
              <a:rPr sz="1200" b="1" i="1" spc="114" dirty="0">
                <a:latin typeface="Calibri"/>
                <a:cs typeface="Calibri"/>
              </a:rPr>
              <a:t> </a:t>
            </a:r>
            <a:r>
              <a:rPr sz="1200" b="1" i="1" spc="-5" dirty="0">
                <a:latin typeface="Calibri"/>
                <a:cs typeface="Calibri"/>
              </a:rPr>
              <a:t>employees</a:t>
            </a:r>
            <a:endParaRPr sz="1200">
              <a:latin typeface="Calibri"/>
              <a:cs typeface="Calibri"/>
            </a:endParaRPr>
          </a:p>
          <a:p>
            <a:pPr>
              <a:lnSpc>
                <a:spcPct val="100000"/>
              </a:lnSpc>
            </a:pPr>
            <a:endParaRPr sz="1200">
              <a:latin typeface="Calibri"/>
              <a:cs typeface="Calibri"/>
            </a:endParaRPr>
          </a:p>
          <a:p>
            <a:pPr marL="149225">
              <a:lnSpc>
                <a:spcPct val="100000"/>
              </a:lnSpc>
              <a:spcBef>
                <a:spcPts val="785"/>
              </a:spcBef>
            </a:pPr>
            <a:r>
              <a:rPr sz="1000" b="1" spc="-5" dirty="0">
                <a:latin typeface="Calibri"/>
                <a:cs typeface="Calibri"/>
              </a:rPr>
              <a:t>162</a:t>
            </a:r>
            <a:endParaRPr sz="1000">
              <a:latin typeface="Calibri"/>
              <a:cs typeface="Calibri"/>
            </a:endParaRPr>
          </a:p>
        </p:txBody>
      </p:sp>
      <p:sp>
        <p:nvSpPr>
          <p:cNvPr id="3" name="object 3"/>
          <p:cNvSpPr txBox="1"/>
          <p:nvPr/>
        </p:nvSpPr>
        <p:spPr>
          <a:xfrm>
            <a:off x="888424" y="570066"/>
            <a:ext cx="5826760" cy="314833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03530">
              <a:lnSpc>
                <a:spcPct val="101699"/>
              </a:lnSpc>
            </a:pPr>
            <a:r>
              <a:rPr sz="1200" spc="-5" dirty="0">
                <a:latin typeface="Calibri"/>
                <a:cs typeface="Calibri"/>
              </a:rPr>
              <a:t>and Food. Forestry Service is responsible </a:t>
            </a:r>
            <a:r>
              <a:rPr sz="1200" dirty="0">
                <a:latin typeface="Calibri"/>
                <a:cs typeface="Calibri"/>
              </a:rPr>
              <a:t>for </a:t>
            </a:r>
            <a:r>
              <a:rPr sz="1200" spc="-5" dirty="0">
                <a:latin typeface="Calibri"/>
                <a:cs typeface="Calibri"/>
              </a:rPr>
              <a:t>supervision of the implementation of Act </a:t>
            </a:r>
            <a:r>
              <a:rPr sz="1200" spc="-10" dirty="0">
                <a:latin typeface="Calibri"/>
                <a:cs typeface="Calibri"/>
              </a:rPr>
              <a:t>on  </a:t>
            </a:r>
            <a:r>
              <a:rPr sz="1200" spc="-5" dirty="0">
                <a:latin typeface="Calibri"/>
                <a:cs typeface="Calibri"/>
              </a:rPr>
              <a:t>Forest and all regulations </a:t>
            </a:r>
            <a:r>
              <a:rPr sz="1200" dirty="0">
                <a:latin typeface="Calibri"/>
                <a:cs typeface="Calibri"/>
              </a:rPr>
              <a:t>issued </a:t>
            </a:r>
            <a:r>
              <a:rPr sz="1200" spc="-5" dirty="0">
                <a:latin typeface="Calibri"/>
                <a:cs typeface="Calibri"/>
              </a:rPr>
              <a:t>on the basis </a:t>
            </a:r>
            <a:r>
              <a:rPr sz="1200" spc="-10" dirty="0">
                <a:latin typeface="Calibri"/>
                <a:cs typeface="Calibri"/>
              </a:rPr>
              <a:t>of </a:t>
            </a:r>
            <a:r>
              <a:rPr sz="1200" spc="-5" dirty="0">
                <a:latin typeface="Calibri"/>
                <a:cs typeface="Calibri"/>
              </a:rPr>
              <a:t>Act on Forest. Slovenia Forest service  performs public forestry services in all forests</a:t>
            </a:r>
            <a:r>
              <a:rPr sz="1200" spc="5" dirty="0">
                <a:latin typeface="Calibri"/>
                <a:cs typeface="Calibri"/>
              </a:rPr>
              <a:t> </a:t>
            </a:r>
            <a:r>
              <a:rPr sz="1200" spc="-5" dirty="0">
                <a:latin typeface="Calibri"/>
                <a:cs typeface="Calibri"/>
              </a:rPr>
              <a:t>[3].</a:t>
            </a:r>
            <a:endParaRPr sz="1200">
              <a:latin typeface="Calibri"/>
              <a:cs typeface="Calibri"/>
            </a:endParaRPr>
          </a:p>
          <a:p>
            <a:pPr marL="12700" marR="5080">
              <a:lnSpc>
                <a:spcPct val="101800"/>
              </a:lnSpc>
              <a:spcBef>
                <a:spcPts val="994"/>
              </a:spcBef>
            </a:pPr>
            <a:r>
              <a:rPr sz="1200" spc="-5" dirty="0">
                <a:latin typeface="Calibri"/>
                <a:cs typeface="Calibri"/>
              </a:rPr>
              <a:t>The Forest Development Programme </a:t>
            </a:r>
            <a:r>
              <a:rPr sz="1200" spc="-10" dirty="0">
                <a:latin typeface="Calibri"/>
                <a:cs typeface="Calibri"/>
              </a:rPr>
              <a:t>of </a:t>
            </a:r>
            <a:r>
              <a:rPr sz="1200" spc="-5" dirty="0">
                <a:latin typeface="Calibri"/>
                <a:cs typeface="Calibri"/>
              </a:rPr>
              <a:t>Slovenia, adopted </a:t>
            </a:r>
            <a:r>
              <a:rPr sz="1200" dirty="0">
                <a:latin typeface="Calibri"/>
                <a:cs typeface="Calibri"/>
              </a:rPr>
              <a:t>by </a:t>
            </a:r>
            <a:r>
              <a:rPr sz="1200" spc="-5" dirty="0">
                <a:latin typeface="Calibri"/>
                <a:cs typeface="Calibri"/>
              </a:rPr>
              <a:t>National Assembly in 1996, </a:t>
            </a:r>
            <a:r>
              <a:rPr sz="1200" dirty="0">
                <a:latin typeface="Calibri"/>
                <a:cs typeface="Calibri"/>
              </a:rPr>
              <a:t>set  </a:t>
            </a:r>
            <a:r>
              <a:rPr sz="1200" spc="-5" dirty="0">
                <a:latin typeface="Calibri"/>
                <a:cs typeface="Calibri"/>
              </a:rPr>
              <a:t>out a national policy </a:t>
            </a:r>
            <a:r>
              <a:rPr sz="1200" spc="-10" dirty="0">
                <a:latin typeface="Calibri"/>
                <a:cs typeface="Calibri"/>
              </a:rPr>
              <a:t>of </a:t>
            </a:r>
            <a:r>
              <a:rPr sz="1200" spc="-5" dirty="0">
                <a:latin typeface="Calibri"/>
                <a:cs typeface="Calibri"/>
              </a:rPr>
              <a:t>close-to-nature forest management, guidelines for the conservation  and development of forests and conditions </a:t>
            </a:r>
            <a:r>
              <a:rPr sz="1200" dirty="0">
                <a:latin typeface="Calibri"/>
                <a:cs typeface="Calibri"/>
              </a:rPr>
              <a:t>for </a:t>
            </a:r>
            <a:r>
              <a:rPr sz="1200" spc="-5" dirty="0">
                <a:latin typeface="Calibri"/>
                <a:cs typeface="Calibri"/>
              </a:rPr>
              <a:t>their exploitation and multiple </a:t>
            </a:r>
            <a:r>
              <a:rPr sz="1200" dirty="0">
                <a:latin typeface="Calibri"/>
                <a:cs typeface="Calibri"/>
              </a:rPr>
              <a:t>uses. </a:t>
            </a:r>
            <a:r>
              <a:rPr sz="1200" spc="-5" dirty="0">
                <a:latin typeface="Calibri"/>
                <a:cs typeface="Calibri"/>
              </a:rPr>
              <a:t>In 2007  Slovenian National Assembly adopted National forest programme and replaced previous  Forest Development Programme </a:t>
            </a:r>
            <a:r>
              <a:rPr sz="1200" spc="-10" dirty="0">
                <a:latin typeface="Calibri"/>
                <a:cs typeface="Calibri"/>
              </a:rPr>
              <a:t>of </a:t>
            </a:r>
            <a:r>
              <a:rPr sz="1200" spc="-5" dirty="0">
                <a:latin typeface="Calibri"/>
                <a:cs typeface="Calibri"/>
              </a:rPr>
              <a:t>Slovenia. National Forest Programme </a:t>
            </a:r>
            <a:r>
              <a:rPr sz="1200" dirty="0">
                <a:latin typeface="Calibri"/>
                <a:cs typeface="Calibri"/>
              </a:rPr>
              <a:t>[2] </a:t>
            </a:r>
            <a:r>
              <a:rPr sz="1200" spc="-5" dirty="0">
                <a:latin typeface="Calibri"/>
                <a:cs typeface="Calibri"/>
              </a:rPr>
              <a:t>is a fundamental  </a:t>
            </a:r>
            <a:r>
              <a:rPr sz="1200" dirty="0">
                <a:latin typeface="Calibri"/>
                <a:cs typeface="Calibri"/>
              </a:rPr>
              <a:t>strategic </a:t>
            </a:r>
            <a:r>
              <a:rPr sz="1200" spc="-5" dirty="0">
                <a:latin typeface="Calibri"/>
                <a:cs typeface="Calibri"/>
              </a:rPr>
              <a:t>document </a:t>
            </a:r>
            <a:r>
              <a:rPr sz="1200" spc="-10" dirty="0">
                <a:latin typeface="Calibri"/>
                <a:cs typeface="Calibri"/>
              </a:rPr>
              <a:t>aimed </a:t>
            </a:r>
            <a:r>
              <a:rPr sz="1200" spc="-5" dirty="0">
                <a:latin typeface="Calibri"/>
                <a:cs typeface="Calibri"/>
              </a:rPr>
              <a:t>at determining the national policy </a:t>
            </a:r>
            <a:r>
              <a:rPr sz="1200" spc="-10" dirty="0">
                <a:latin typeface="Calibri"/>
                <a:cs typeface="Calibri"/>
              </a:rPr>
              <a:t>of </a:t>
            </a:r>
            <a:r>
              <a:rPr sz="1200" spc="-5" dirty="0">
                <a:latin typeface="Calibri"/>
                <a:cs typeface="Calibri"/>
              </a:rPr>
              <a:t>sustainable development </a:t>
            </a:r>
            <a:r>
              <a:rPr sz="1200" spc="-10" dirty="0">
                <a:latin typeface="Calibri"/>
                <a:cs typeface="Calibri"/>
              </a:rPr>
              <a:t>of  </a:t>
            </a:r>
            <a:r>
              <a:rPr sz="1200" spc="-5" dirty="0">
                <a:latin typeface="Calibri"/>
                <a:cs typeface="Calibri"/>
              </a:rPr>
              <a:t>forest management</a:t>
            </a:r>
            <a:r>
              <a:rPr sz="1200" spc="10" dirty="0">
                <a:latin typeface="Calibri"/>
                <a:cs typeface="Calibri"/>
              </a:rPr>
              <a:t> </a:t>
            </a:r>
            <a:r>
              <a:rPr sz="1200" dirty="0">
                <a:latin typeface="Calibri"/>
                <a:cs typeface="Calibri"/>
              </a:rPr>
              <a:t>[3].</a:t>
            </a:r>
            <a:endParaRPr sz="1200">
              <a:latin typeface="Calibri"/>
              <a:cs typeface="Calibri"/>
            </a:endParaRPr>
          </a:p>
          <a:p>
            <a:pPr marL="12700" marR="66675">
              <a:lnSpc>
                <a:spcPct val="101699"/>
              </a:lnSpc>
              <a:spcBef>
                <a:spcPts val="994"/>
              </a:spcBef>
            </a:pPr>
            <a:r>
              <a:rPr sz="1200" spc="-5" dirty="0">
                <a:latin typeface="Calibri"/>
                <a:cs typeface="Calibri"/>
              </a:rPr>
              <a:t>Slovenian forestry sector employs 2179 people (2004); </a:t>
            </a:r>
            <a:r>
              <a:rPr sz="1200" dirty="0">
                <a:latin typeface="Calibri"/>
                <a:cs typeface="Calibri"/>
              </a:rPr>
              <a:t>the </a:t>
            </a:r>
            <a:r>
              <a:rPr sz="1200" spc="-5" dirty="0">
                <a:latin typeface="Calibri"/>
                <a:cs typeface="Calibri"/>
              </a:rPr>
              <a:t>number has decreased </a:t>
            </a:r>
            <a:r>
              <a:rPr sz="1200" dirty="0">
                <a:latin typeface="Calibri"/>
                <a:cs typeface="Calibri"/>
              </a:rPr>
              <a:t>by </a:t>
            </a:r>
            <a:r>
              <a:rPr sz="1200" spc="-5" dirty="0">
                <a:latin typeface="Calibri"/>
                <a:cs typeface="Calibri"/>
              </a:rPr>
              <a:t>two  thirds in </a:t>
            </a:r>
            <a:r>
              <a:rPr sz="1200" dirty="0">
                <a:latin typeface="Calibri"/>
                <a:cs typeface="Calibri"/>
              </a:rPr>
              <a:t>20 </a:t>
            </a:r>
            <a:r>
              <a:rPr sz="1200" spc="-5" dirty="0">
                <a:latin typeface="Calibri"/>
                <a:cs typeface="Calibri"/>
              </a:rPr>
              <a:t>years. Together with other wood-related industries, </a:t>
            </a:r>
            <a:r>
              <a:rPr sz="1200" dirty="0">
                <a:latin typeface="Calibri"/>
                <a:cs typeface="Calibri"/>
              </a:rPr>
              <a:t>the </a:t>
            </a:r>
            <a:r>
              <a:rPr sz="1200" spc="-5" dirty="0">
                <a:latin typeface="Calibri"/>
                <a:cs typeface="Calibri"/>
              </a:rPr>
              <a:t>industry employs 20,000  people (Figure 13)</a:t>
            </a:r>
            <a:r>
              <a:rPr sz="1200" spc="25" dirty="0">
                <a:latin typeface="Calibri"/>
                <a:cs typeface="Calibri"/>
              </a:rPr>
              <a:t> </a:t>
            </a:r>
            <a:r>
              <a:rPr sz="1200" spc="-5" dirty="0">
                <a:latin typeface="Calibri"/>
                <a:cs typeface="Calibri"/>
              </a:rPr>
              <a:t>[2].</a:t>
            </a:r>
            <a:endParaRPr sz="1200">
              <a:latin typeface="Calibri"/>
              <a:cs typeface="Calibri"/>
            </a:endParaRPr>
          </a:p>
        </p:txBody>
      </p:sp>
      <p:sp>
        <p:nvSpPr>
          <p:cNvPr id="4" name="object 4"/>
          <p:cNvSpPr txBox="1"/>
          <p:nvPr/>
        </p:nvSpPr>
        <p:spPr>
          <a:xfrm>
            <a:off x="888418" y="6641183"/>
            <a:ext cx="5852160" cy="145034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13: Number </a:t>
            </a:r>
            <a:r>
              <a:rPr sz="1200" b="1" i="1" spc="-10" dirty="0">
                <a:latin typeface="Calibri"/>
                <a:cs typeface="Calibri"/>
              </a:rPr>
              <a:t>of </a:t>
            </a:r>
            <a:r>
              <a:rPr sz="1200" b="1" i="1" spc="-5" dirty="0">
                <a:latin typeface="Calibri"/>
                <a:cs typeface="Calibri"/>
              </a:rPr>
              <a:t>employees </a:t>
            </a:r>
            <a:r>
              <a:rPr sz="1200" b="1" i="1" dirty="0">
                <a:latin typeface="Calibri"/>
                <a:cs typeface="Calibri"/>
              </a:rPr>
              <a:t>in </a:t>
            </a:r>
            <a:r>
              <a:rPr sz="1200" b="1" i="1" spc="-5" dirty="0">
                <a:latin typeface="Calibri"/>
                <a:cs typeface="Calibri"/>
              </a:rPr>
              <a:t>the forestry and forestry-related industries</a:t>
            </a:r>
            <a:r>
              <a:rPr sz="1200" b="1" i="1" spc="135" dirty="0">
                <a:latin typeface="Calibri"/>
                <a:cs typeface="Calibri"/>
              </a:rPr>
              <a:t> </a:t>
            </a:r>
            <a:r>
              <a:rPr sz="1200" b="1" i="1" spc="-5" dirty="0">
                <a:latin typeface="Calibri"/>
                <a:cs typeface="Calibri"/>
              </a:rPr>
              <a:t>(1952-2004)</a:t>
            </a:r>
            <a:endParaRPr sz="1200">
              <a:latin typeface="Calibri"/>
              <a:cs typeface="Calibri"/>
            </a:endParaRPr>
          </a:p>
          <a:p>
            <a:pPr marL="12700" marR="5080">
              <a:lnSpc>
                <a:spcPct val="101699"/>
              </a:lnSpc>
              <a:spcBef>
                <a:spcPts val="994"/>
              </a:spcBef>
            </a:pPr>
            <a:r>
              <a:rPr sz="1200" spc="-5" dirty="0">
                <a:latin typeface="Calibri"/>
                <a:cs typeface="Calibri"/>
              </a:rPr>
              <a:t>The Slovenian association </a:t>
            </a:r>
            <a:r>
              <a:rPr sz="1200" spc="-10" dirty="0">
                <a:latin typeface="Calibri"/>
                <a:cs typeface="Calibri"/>
              </a:rPr>
              <a:t>of </a:t>
            </a:r>
            <a:r>
              <a:rPr sz="1200" spc="-5" dirty="0">
                <a:latin typeface="Calibri"/>
                <a:cs typeface="Calibri"/>
              </a:rPr>
              <a:t>forestry reports 191 </a:t>
            </a:r>
            <a:r>
              <a:rPr sz="1200" dirty="0">
                <a:latin typeface="Calibri"/>
                <a:cs typeface="Calibri"/>
              </a:rPr>
              <a:t>member </a:t>
            </a:r>
            <a:r>
              <a:rPr sz="1200" spc="-5" dirty="0">
                <a:latin typeface="Calibri"/>
                <a:cs typeface="Calibri"/>
              </a:rPr>
              <a:t>enterprises, </a:t>
            </a:r>
            <a:r>
              <a:rPr sz="1200" dirty="0">
                <a:latin typeface="Calibri"/>
                <a:cs typeface="Calibri"/>
              </a:rPr>
              <a:t>89 </a:t>
            </a:r>
            <a:r>
              <a:rPr sz="1200" spc="-5" dirty="0">
                <a:latin typeface="Calibri"/>
                <a:cs typeface="Calibri"/>
              </a:rPr>
              <a:t>out of them </a:t>
            </a:r>
            <a:r>
              <a:rPr sz="1200" spc="-10" dirty="0">
                <a:latin typeface="Calibri"/>
                <a:cs typeface="Calibri"/>
              </a:rPr>
              <a:t>with </a:t>
            </a:r>
            <a:r>
              <a:rPr sz="1200" dirty="0">
                <a:latin typeface="Calibri"/>
                <a:cs typeface="Calibri"/>
              </a:rPr>
              <a:t>no  </a:t>
            </a:r>
            <a:r>
              <a:rPr sz="1200" spc="-5" dirty="0">
                <a:latin typeface="Calibri"/>
                <a:cs typeface="Calibri"/>
              </a:rPr>
              <a:t>employees. </a:t>
            </a:r>
            <a:r>
              <a:rPr sz="1200" dirty="0">
                <a:latin typeface="Calibri"/>
                <a:cs typeface="Calibri"/>
              </a:rPr>
              <a:t>69 </a:t>
            </a:r>
            <a:r>
              <a:rPr sz="1200" spc="-5" dirty="0">
                <a:latin typeface="Calibri"/>
                <a:cs typeface="Calibri"/>
              </a:rPr>
              <a:t>enterprises, employing </a:t>
            </a:r>
            <a:r>
              <a:rPr sz="1200" dirty="0">
                <a:latin typeface="Calibri"/>
                <a:cs typeface="Calibri"/>
              </a:rPr>
              <a:t>1619 </a:t>
            </a:r>
            <a:r>
              <a:rPr sz="1200" spc="-5" dirty="0">
                <a:latin typeface="Calibri"/>
                <a:cs typeface="Calibri"/>
              </a:rPr>
              <a:t>people, were active </a:t>
            </a:r>
            <a:r>
              <a:rPr sz="1200" spc="-10" dirty="0">
                <a:latin typeface="Calibri"/>
                <a:cs typeface="Calibri"/>
              </a:rPr>
              <a:t>in </a:t>
            </a:r>
            <a:r>
              <a:rPr sz="1200" spc="-5" dirty="0">
                <a:latin typeface="Calibri"/>
                <a:cs typeface="Calibri"/>
              </a:rPr>
              <a:t>business. </a:t>
            </a:r>
            <a:r>
              <a:rPr sz="1200" dirty="0">
                <a:latin typeface="Calibri"/>
                <a:cs typeface="Calibri"/>
              </a:rPr>
              <a:t>Their </a:t>
            </a:r>
            <a:r>
              <a:rPr sz="1200" spc="-5" dirty="0">
                <a:latin typeface="Calibri"/>
                <a:cs typeface="Calibri"/>
              </a:rPr>
              <a:t>net  </a:t>
            </a:r>
            <a:r>
              <a:rPr sz="1200" dirty="0">
                <a:latin typeface="Calibri"/>
                <a:cs typeface="Calibri"/>
              </a:rPr>
              <a:t>revenues </a:t>
            </a:r>
            <a:r>
              <a:rPr sz="1200" spc="-5" dirty="0">
                <a:latin typeface="Calibri"/>
                <a:cs typeface="Calibri"/>
              </a:rPr>
              <a:t>form sales reached </a:t>
            </a:r>
            <a:r>
              <a:rPr sz="1200" dirty="0">
                <a:latin typeface="Calibri"/>
                <a:cs typeface="Calibri"/>
              </a:rPr>
              <a:t>120 </a:t>
            </a:r>
            <a:r>
              <a:rPr sz="1200" spc="-5" dirty="0">
                <a:latin typeface="Calibri"/>
                <a:cs typeface="Calibri"/>
              </a:rPr>
              <a:t>million Euro </a:t>
            </a:r>
            <a:r>
              <a:rPr sz="1200" spc="-10" dirty="0">
                <a:latin typeface="Calibri"/>
                <a:cs typeface="Calibri"/>
              </a:rPr>
              <a:t>which </a:t>
            </a:r>
            <a:r>
              <a:rPr sz="1200" spc="-5" dirty="0">
                <a:latin typeface="Calibri"/>
                <a:cs typeface="Calibri"/>
              </a:rPr>
              <a:t>is 0.19 % </a:t>
            </a:r>
            <a:r>
              <a:rPr sz="1200" spc="-10" dirty="0">
                <a:latin typeface="Calibri"/>
                <a:cs typeface="Calibri"/>
              </a:rPr>
              <a:t>of </a:t>
            </a:r>
            <a:r>
              <a:rPr sz="1200" dirty="0">
                <a:latin typeface="Calibri"/>
                <a:cs typeface="Calibri"/>
              </a:rPr>
              <a:t>total </a:t>
            </a:r>
            <a:r>
              <a:rPr sz="1200" spc="-5" dirty="0">
                <a:latin typeface="Calibri"/>
                <a:cs typeface="Calibri"/>
              </a:rPr>
              <a:t>revenues of the  national economy. </a:t>
            </a:r>
            <a:r>
              <a:rPr sz="1200" dirty="0">
                <a:latin typeface="Calibri"/>
                <a:cs typeface="Calibri"/>
              </a:rPr>
              <a:t>Net revenues </a:t>
            </a:r>
            <a:r>
              <a:rPr sz="1200" spc="-5" dirty="0">
                <a:latin typeface="Calibri"/>
                <a:cs typeface="Calibri"/>
              </a:rPr>
              <a:t>per employee reach 74,000 Euro (</a:t>
            </a:r>
            <a:r>
              <a:rPr sz="1200" u="sng" spc="-5" dirty="0">
                <a:solidFill>
                  <a:srgbClr val="0065FF"/>
                </a:solidFill>
                <a:uFill>
                  <a:solidFill>
                    <a:srgbClr val="0065FF"/>
                  </a:solidFill>
                </a:uFill>
                <a:latin typeface="Calibri"/>
                <a:cs typeface="Calibri"/>
                <a:hlinkClick r:id="rId2"/>
              </a:rPr>
              <a:t>http://www.scribd.com/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doc/40132587/2-Gospodarski-Pomen-Gozdnega-Sektorja</a:t>
            </a:r>
            <a:r>
              <a:rPr sz="1200" spc="-5" dirty="0">
                <a:solidFill>
                  <a:srgbClr val="0065FF"/>
                </a:solidFill>
                <a:latin typeface="Calibri"/>
                <a:cs typeface="Calibri"/>
              </a:rPr>
              <a:t> </a:t>
            </a:r>
            <a:r>
              <a:rPr sz="1200" spc="-5" dirty="0">
                <a:latin typeface="Calibri"/>
                <a:cs typeface="Calibri"/>
              </a:rPr>
              <a:t>and NGP 2007). The industries </a:t>
            </a:r>
            <a:r>
              <a:rPr sz="1200" spc="-10" dirty="0">
                <a:latin typeface="Calibri"/>
                <a:cs typeface="Calibri"/>
              </a:rPr>
              <a:t>are  </a:t>
            </a:r>
            <a:r>
              <a:rPr sz="1200" spc="-5" dirty="0">
                <a:latin typeface="Calibri"/>
                <a:cs typeface="Calibri"/>
              </a:rPr>
              <a:t>dominated </a:t>
            </a:r>
            <a:r>
              <a:rPr sz="1200" dirty="0">
                <a:latin typeface="Calibri"/>
                <a:cs typeface="Calibri"/>
              </a:rPr>
              <a:t>by </a:t>
            </a:r>
            <a:r>
              <a:rPr sz="1200" spc="-5" dirty="0">
                <a:latin typeface="Calibri"/>
                <a:cs typeface="Calibri"/>
              </a:rPr>
              <a:t>small enterprises (Table</a:t>
            </a:r>
            <a:r>
              <a:rPr sz="1200" spc="10" dirty="0">
                <a:latin typeface="Calibri"/>
                <a:cs typeface="Calibri"/>
              </a:rPr>
              <a:t> </a:t>
            </a:r>
            <a:r>
              <a:rPr sz="1200" spc="-5" dirty="0">
                <a:latin typeface="Calibri"/>
                <a:cs typeface="Calibri"/>
              </a:rPr>
              <a:t>14).</a:t>
            </a:r>
            <a:endParaRPr sz="1200">
              <a:latin typeface="Calibri"/>
              <a:cs typeface="Calibri"/>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6" name="object 6"/>
          <p:cNvSpPr/>
          <p:nvPr/>
        </p:nvSpPr>
        <p:spPr>
          <a:xfrm>
            <a:off x="1237900" y="3887460"/>
            <a:ext cx="4933723" cy="2486541"/>
          </a:xfrm>
          <a:prstGeom prst="rect">
            <a:avLst/>
          </a:prstGeom>
          <a:blipFill>
            <a:blip r:embed="rId3"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937700" y="8208215"/>
          <a:ext cx="5758815" cy="981710"/>
        </p:xfrm>
        <a:graphic>
          <a:graphicData uri="http://schemas.openxmlformats.org/drawingml/2006/table">
            <a:tbl>
              <a:tblPr firstRow="1" bandRow="1">
                <a:tableStyleId>{2D5ABB26-0587-4C30-8999-92F81FD0307C}</a:tableStyleId>
              </a:tblPr>
              <a:tblGrid>
                <a:gridCol w="3167380">
                  <a:extLst>
                    <a:ext uri="{9D8B030D-6E8A-4147-A177-3AD203B41FA5}">
                      <a16:colId xmlns:a16="http://schemas.microsoft.com/office/drawing/2014/main" val="20000"/>
                    </a:ext>
                  </a:extLst>
                </a:gridCol>
                <a:gridCol w="647699">
                  <a:extLst>
                    <a:ext uri="{9D8B030D-6E8A-4147-A177-3AD203B41FA5}">
                      <a16:colId xmlns:a16="http://schemas.microsoft.com/office/drawing/2014/main" val="20001"/>
                    </a:ext>
                  </a:extLst>
                </a:gridCol>
                <a:gridCol w="64897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064">
                  <a:extLst>
                    <a:ext uri="{9D8B030D-6E8A-4147-A177-3AD203B41FA5}">
                      <a16:colId xmlns:a16="http://schemas.microsoft.com/office/drawing/2014/main" val="20004"/>
                    </a:ext>
                  </a:extLst>
                </a:gridCol>
              </a:tblGrid>
              <a:tr h="192773">
                <a:tc>
                  <a:txBody>
                    <a:bodyPr/>
                    <a:lstStyle/>
                    <a:p>
                      <a:pPr marR="44450" algn="r">
                        <a:lnSpc>
                          <a:spcPts val="1380"/>
                        </a:lnSpc>
                      </a:pPr>
                      <a:r>
                        <a:rPr sz="1200" b="1" spc="-5" dirty="0">
                          <a:latin typeface="Calibri"/>
                          <a:cs typeface="Calibri"/>
                        </a:rPr>
                        <a:t>Company</a:t>
                      </a:r>
                      <a:r>
                        <a:rPr sz="1200" b="1" spc="-60" dirty="0">
                          <a:latin typeface="Calibri"/>
                          <a:cs typeface="Calibri"/>
                        </a:rPr>
                        <a:t> </a:t>
                      </a:r>
                      <a:r>
                        <a:rPr sz="1200" b="1" spc="-5" dirty="0">
                          <a:latin typeface="Calibri"/>
                          <a:cs typeface="Calibri"/>
                        </a:rPr>
                        <a:t>size</a:t>
                      </a:r>
                      <a:endParaRPr sz="1200">
                        <a:latin typeface="Calibri"/>
                        <a:cs typeface="Calibri"/>
                      </a:endParaRPr>
                    </a:p>
                  </a:txBody>
                  <a:tcPr marL="0" marR="0" marT="0" marB="0">
                    <a:lnR w="19050">
                      <a:solidFill>
                        <a:srgbClr val="CCCCCC"/>
                      </a:solidFill>
                      <a:prstDash val="solid"/>
                    </a:lnR>
                    <a:lnB w="19050">
                      <a:solidFill>
                        <a:srgbClr val="CCCCCC"/>
                      </a:solidFill>
                      <a:prstDash val="solid"/>
                    </a:lnB>
                    <a:solidFill>
                      <a:srgbClr val="FCB62C"/>
                    </a:solidFill>
                  </a:tcPr>
                </a:tc>
                <a:tc>
                  <a:txBody>
                    <a:bodyPr/>
                    <a:lstStyle/>
                    <a:p>
                      <a:pPr marR="44450" algn="r">
                        <a:lnSpc>
                          <a:spcPts val="1380"/>
                        </a:lnSpc>
                      </a:pPr>
                      <a:r>
                        <a:rPr sz="1200" b="1" spc="-5" dirty="0">
                          <a:latin typeface="Calibri"/>
                          <a:cs typeface="Calibri"/>
                        </a:rPr>
                        <a:t>La</a:t>
                      </a:r>
                      <a:r>
                        <a:rPr sz="1200" b="1" spc="5" dirty="0">
                          <a:latin typeface="Calibri"/>
                          <a:cs typeface="Calibri"/>
                        </a:rPr>
                        <a:t>r</a:t>
                      </a:r>
                      <a:r>
                        <a:rPr sz="1200" b="1" spc="-5" dirty="0">
                          <a:latin typeface="Calibri"/>
                          <a:cs typeface="Calibri"/>
                        </a:rPr>
                        <a:t>g</a:t>
                      </a:r>
                      <a:r>
                        <a:rPr sz="1200" b="1" dirty="0">
                          <a:latin typeface="Calibri"/>
                          <a:cs typeface="Calibri"/>
                        </a:rPr>
                        <a:t>e</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5720" algn="r">
                        <a:lnSpc>
                          <a:spcPts val="1380"/>
                        </a:lnSpc>
                      </a:pPr>
                      <a:r>
                        <a:rPr sz="1200" b="1" spc="-5" dirty="0">
                          <a:latin typeface="Calibri"/>
                          <a:cs typeface="Calibri"/>
                        </a:rPr>
                        <a:t>Me</a:t>
                      </a:r>
                      <a:r>
                        <a:rPr sz="1200" b="1" spc="5" dirty="0">
                          <a:latin typeface="Calibri"/>
                          <a:cs typeface="Calibri"/>
                        </a:rPr>
                        <a:t>diu</a:t>
                      </a:r>
                      <a:r>
                        <a:rPr sz="1200" b="1" dirty="0">
                          <a:latin typeface="Calibri"/>
                          <a:cs typeface="Calibri"/>
                        </a:rPr>
                        <a:t>m</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46990" algn="r">
                        <a:lnSpc>
                          <a:spcPts val="1380"/>
                        </a:lnSpc>
                      </a:pPr>
                      <a:r>
                        <a:rPr sz="1200" b="1" spc="-5" dirty="0">
                          <a:latin typeface="Calibri"/>
                          <a:cs typeface="Calibri"/>
                        </a:rPr>
                        <a:t>Sma</a:t>
                      </a:r>
                      <a:r>
                        <a:rPr sz="1200" b="1" spc="5" dirty="0">
                          <a:latin typeface="Calibri"/>
                          <a:cs typeface="Calibri"/>
                        </a:rPr>
                        <a:t>l</a:t>
                      </a:r>
                      <a:r>
                        <a:rPr sz="1200" b="1" dirty="0">
                          <a:latin typeface="Calibri"/>
                          <a:cs typeface="Calibri"/>
                        </a:rPr>
                        <a:t>l</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R="36830" algn="r">
                        <a:lnSpc>
                          <a:spcPts val="1380"/>
                        </a:lnSpc>
                      </a:pPr>
                      <a:r>
                        <a:rPr sz="1200" b="1" spc="5" dirty="0">
                          <a:latin typeface="Calibri"/>
                          <a:cs typeface="Calibri"/>
                        </a:rPr>
                        <a:t>Tot</a:t>
                      </a:r>
                      <a:r>
                        <a:rPr sz="1200" b="1" spc="-5" dirty="0">
                          <a:latin typeface="Calibri"/>
                          <a:cs typeface="Calibri"/>
                        </a:rPr>
                        <a:t>a</a:t>
                      </a:r>
                      <a:r>
                        <a:rPr sz="1200" b="1" dirty="0">
                          <a:latin typeface="Calibri"/>
                          <a:cs typeface="Calibri"/>
                        </a:rPr>
                        <a:t>l</a:t>
                      </a:r>
                      <a:endParaRPr sz="1200">
                        <a:latin typeface="Calibri"/>
                        <a:cs typeface="Calibri"/>
                      </a:endParaRPr>
                    </a:p>
                  </a:txBody>
                  <a:tcPr marL="0" marR="0" marT="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199628">
                <a:tc>
                  <a:txBody>
                    <a:bodyPr/>
                    <a:lstStyle/>
                    <a:p>
                      <a:pPr marL="42545">
                        <a:lnSpc>
                          <a:spcPts val="1420"/>
                        </a:lnSpc>
                      </a:pPr>
                      <a:r>
                        <a:rPr sz="1200" b="1" dirty="0">
                          <a:latin typeface="Calibri"/>
                          <a:cs typeface="Calibri"/>
                        </a:rPr>
                        <a:t>Forestry</a:t>
                      </a:r>
                      <a:endParaRPr sz="1200">
                        <a:latin typeface="Calibri"/>
                        <a:cs typeface="Calibri"/>
                      </a:endParaRPr>
                    </a:p>
                  </a:txBody>
                  <a:tcPr marL="0" marR="0" marT="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dirty="0">
                          <a:latin typeface="Calibri"/>
                          <a:cs typeface="Calibri"/>
                        </a:rPr>
                        <a:t>5</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990" algn="r">
                        <a:lnSpc>
                          <a:spcPts val="1420"/>
                        </a:lnSpc>
                      </a:pPr>
                      <a:r>
                        <a:rPr sz="1200" dirty="0">
                          <a:latin typeface="Calibri"/>
                          <a:cs typeface="Calibri"/>
                        </a:rPr>
                        <a:t>5</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990" algn="r">
                        <a:lnSpc>
                          <a:spcPts val="1420"/>
                        </a:lnSpc>
                      </a:pPr>
                      <a:r>
                        <a:rPr sz="1200" spc="5" dirty="0">
                          <a:latin typeface="Calibri"/>
                          <a:cs typeface="Calibri"/>
                        </a:rPr>
                        <a:t>5</a:t>
                      </a:r>
                      <a:r>
                        <a:rPr sz="1200" dirty="0">
                          <a:latin typeface="Calibri"/>
                          <a:cs typeface="Calibri"/>
                        </a:rPr>
                        <a:t>9</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36830" algn="r">
                        <a:lnSpc>
                          <a:spcPts val="1420"/>
                        </a:lnSpc>
                      </a:pPr>
                      <a:r>
                        <a:rPr sz="1200" spc="5" dirty="0">
                          <a:latin typeface="Calibri"/>
                          <a:cs typeface="Calibri"/>
                        </a:rPr>
                        <a:t>6</a:t>
                      </a:r>
                      <a:r>
                        <a:rPr sz="1200" dirty="0">
                          <a:latin typeface="Calibri"/>
                          <a:cs typeface="Calibri"/>
                        </a:rPr>
                        <a:t>9</a:t>
                      </a:r>
                      <a:endParaRPr sz="1200">
                        <a:latin typeface="Calibri"/>
                        <a:cs typeface="Calibri"/>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1"/>
                  </a:ext>
                </a:extLst>
              </a:tr>
              <a:tr h="198104">
                <a:tc>
                  <a:txBody>
                    <a:bodyPr/>
                    <a:lstStyle/>
                    <a:p>
                      <a:pPr marL="42545">
                        <a:lnSpc>
                          <a:spcPts val="1420"/>
                        </a:lnSpc>
                      </a:pPr>
                      <a:r>
                        <a:rPr sz="1200" b="1" spc="-5" dirty="0">
                          <a:latin typeface="Calibri"/>
                          <a:cs typeface="Calibri"/>
                        </a:rPr>
                        <a:t>Manufacture </a:t>
                      </a:r>
                      <a:r>
                        <a:rPr sz="1200" b="1" spc="-10" dirty="0">
                          <a:latin typeface="Calibri"/>
                          <a:cs typeface="Calibri"/>
                        </a:rPr>
                        <a:t>of </a:t>
                      </a:r>
                      <a:r>
                        <a:rPr sz="1200" b="1" dirty="0">
                          <a:latin typeface="Calibri"/>
                          <a:cs typeface="Calibri"/>
                        </a:rPr>
                        <a:t>wood </a:t>
                      </a:r>
                      <a:r>
                        <a:rPr sz="1200" b="1" spc="-5" dirty="0">
                          <a:latin typeface="Calibri"/>
                          <a:cs typeface="Calibri"/>
                        </a:rPr>
                        <a:t>and </a:t>
                      </a:r>
                      <a:r>
                        <a:rPr sz="1200" b="1" dirty="0">
                          <a:latin typeface="Calibri"/>
                          <a:cs typeface="Calibri"/>
                        </a:rPr>
                        <a:t>wood </a:t>
                      </a:r>
                      <a:r>
                        <a:rPr sz="1200" b="1" spc="-5" dirty="0">
                          <a:latin typeface="Calibri"/>
                          <a:cs typeface="Calibri"/>
                        </a:rPr>
                        <a:t>products</a:t>
                      </a:r>
                      <a:endParaRPr sz="1200">
                        <a:latin typeface="Calibri"/>
                        <a:cs typeface="Calibri"/>
                      </a:endParaRPr>
                    </a:p>
                  </a:txBody>
                  <a:tcPr marL="0" marR="0" marT="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5085" algn="r">
                        <a:lnSpc>
                          <a:spcPts val="1420"/>
                        </a:lnSpc>
                      </a:pPr>
                      <a:r>
                        <a:rPr sz="1200" spc="5" dirty="0">
                          <a:latin typeface="Calibri"/>
                          <a:cs typeface="Calibri"/>
                        </a:rPr>
                        <a:t>2</a:t>
                      </a:r>
                      <a:r>
                        <a:rPr sz="1200" dirty="0">
                          <a:latin typeface="Calibri"/>
                          <a:cs typeface="Calibri"/>
                        </a:rPr>
                        <a:t>6</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990" algn="r">
                        <a:lnSpc>
                          <a:spcPts val="1420"/>
                        </a:lnSpc>
                      </a:pPr>
                      <a:r>
                        <a:rPr sz="1200" spc="5" dirty="0">
                          <a:latin typeface="Calibri"/>
                          <a:cs typeface="Calibri"/>
                        </a:rPr>
                        <a:t>3</a:t>
                      </a:r>
                      <a:r>
                        <a:rPr sz="1200" dirty="0">
                          <a:latin typeface="Calibri"/>
                          <a:cs typeface="Calibri"/>
                        </a:rPr>
                        <a:t>4</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990" algn="r">
                        <a:lnSpc>
                          <a:spcPts val="1420"/>
                        </a:lnSpc>
                      </a:pPr>
                      <a:r>
                        <a:rPr sz="1200" spc="5" dirty="0">
                          <a:latin typeface="Calibri"/>
                          <a:cs typeface="Calibri"/>
                        </a:rPr>
                        <a:t>93</a:t>
                      </a:r>
                      <a:r>
                        <a:rPr sz="1200" dirty="0">
                          <a:latin typeface="Calibri"/>
                          <a:cs typeface="Calibri"/>
                        </a:rPr>
                        <a:t>1</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36830" algn="r">
                        <a:lnSpc>
                          <a:spcPts val="1420"/>
                        </a:lnSpc>
                      </a:pPr>
                      <a:r>
                        <a:rPr sz="1200" spc="5" dirty="0">
                          <a:latin typeface="Calibri"/>
                          <a:cs typeface="Calibri"/>
                        </a:rPr>
                        <a:t>99</a:t>
                      </a:r>
                      <a:r>
                        <a:rPr sz="1200" dirty="0">
                          <a:latin typeface="Calibri"/>
                          <a:cs typeface="Calibri"/>
                        </a:rPr>
                        <a:t>1</a:t>
                      </a:r>
                      <a:endParaRPr sz="1200">
                        <a:latin typeface="Calibri"/>
                        <a:cs typeface="Calibri"/>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2"/>
                  </a:ext>
                </a:extLst>
              </a:tr>
              <a:tr h="199631">
                <a:tc>
                  <a:txBody>
                    <a:bodyPr/>
                    <a:lstStyle/>
                    <a:p>
                      <a:pPr marL="42545">
                        <a:lnSpc>
                          <a:spcPts val="1420"/>
                        </a:lnSpc>
                      </a:pPr>
                      <a:r>
                        <a:rPr sz="1200" b="1" spc="-5" dirty="0">
                          <a:latin typeface="Calibri"/>
                          <a:cs typeface="Calibri"/>
                        </a:rPr>
                        <a:t>Manufacture </a:t>
                      </a:r>
                      <a:r>
                        <a:rPr sz="1200" b="1" spc="-10" dirty="0">
                          <a:latin typeface="Calibri"/>
                          <a:cs typeface="Calibri"/>
                        </a:rPr>
                        <a:t>of </a:t>
                      </a:r>
                      <a:r>
                        <a:rPr sz="1200" b="1" spc="-5" dirty="0">
                          <a:latin typeface="Calibri"/>
                          <a:cs typeface="Calibri"/>
                        </a:rPr>
                        <a:t>pulp, paper and paper</a:t>
                      </a:r>
                      <a:r>
                        <a:rPr sz="1200" b="1" spc="45" dirty="0">
                          <a:latin typeface="Calibri"/>
                          <a:cs typeface="Calibri"/>
                        </a:rPr>
                        <a:t> </a:t>
                      </a:r>
                      <a:r>
                        <a:rPr sz="1200" b="1" spc="-5" dirty="0">
                          <a:latin typeface="Calibri"/>
                          <a:cs typeface="Calibri"/>
                        </a:rPr>
                        <a:t>products</a:t>
                      </a:r>
                      <a:endParaRPr sz="1200">
                        <a:latin typeface="Calibri"/>
                        <a:cs typeface="Calibri"/>
                      </a:endParaRPr>
                    </a:p>
                  </a:txBody>
                  <a:tcPr marL="0" marR="0" marT="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355" algn="r">
                        <a:lnSpc>
                          <a:spcPts val="1420"/>
                        </a:lnSpc>
                      </a:pPr>
                      <a:r>
                        <a:rPr sz="1200" dirty="0">
                          <a:latin typeface="Calibri"/>
                          <a:cs typeface="Calibri"/>
                        </a:rPr>
                        <a:t>7</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990" algn="r">
                        <a:lnSpc>
                          <a:spcPts val="1420"/>
                        </a:lnSpc>
                      </a:pPr>
                      <a:r>
                        <a:rPr sz="1200" spc="5" dirty="0">
                          <a:latin typeface="Calibri"/>
                          <a:cs typeface="Calibri"/>
                        </a:rPr>
                        <a:t>1</a:t>
                      </a:r>
                      <a:r>
                        <a:rPr sz="1200" dirty="0">
                          <a:latin typeface="Calibri"/>
                          <a:cs typeface="Calibri"/>
                        </a:rPr>
                        <a:t>0</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46990" algn="r">
                        <a:lnSpc>
                          <a:spcPts val="1420"/>
                        </a:lnSpc>
                      </a:pPr>
                      <a:r>
                        <a:rPr sz="1200" spc="5" dirty="0">
                          <a:latin typeface="Calibri"/>
                          <a:cs typeface="Calibri"/>
                        </a:rPr>
                        <a:t>8</a:t>
                      </a:r>
                      <a:r>
                        <a:rPr sz="1200" dirty="0">
                          <a:latin typeface="Calibri"/>
                          <a:cs typeface="Calibri"/>
                        </a:rPr>
                        <a:t>3</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R="36830" algn="r">
                        <a:lnSpc>
                          <a:spcPts val="1420"/>
                        </a:lnSpc>
                      </a:pPr>
                      <a:r>
                        <a:rPr sz="1200" spc="5" dirty="0">
                          <a:latin typeface="Calibri"/>
                          <a:cs typeface="Calibri"/>
                        </a:rPr>
                        <a:t>10</a:t>
                      </a:r>
                      <a:r>
                        <a:rPr sz="1200" dirty="0">
                          <a:latin typeface="Calibri"/>
                          <a:cs typeface="Calibri"/>
                        </a:rPr>
                        <a:t>0</a:t>
                      </a:r>
                      <a:endParaRPr sz="1200">
                        <a:latin typeface="Calibri"/>
                        <a:cs typeface="Calibri"/>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3"/>
                  </a:ext>
                </a:extLst>
              </a:tr>
              <a:tr h="191240">
                <a:tc>
                  <a:txBody>
                    <a:bodyPr/>
                    <a:lstStyle/>
                    <a:p>
                      <a:pPr marL="42545">
                        <a:lnSpc>
                          <a:spcPts val="1405"/>
                        </a:lnSpc>
                      </a:pPr>
                      <a:r>
                        <a:rPr sz="1200" b="1" dirty="0">
                          <a:latin typeface="Calibri"/>
                          <a:cs typeface="Calibri"/>
                        </a:rPr>
                        <a:t>Total</a:t>
                      </a:r>
                      <a:endParaRPr sz="1200">
                        <a:latin typeface="Calibri"/>
                        <a:cs typeface="Calibri"/>
                      </a:endParaRPr>
                    </a:p>
                  </a:txBody>
                  <a:tcPr marL="0" marR="0" marT="0" marB="0">
                    <a:lnR w="19050">
                      <a:solidFill>
                        <a:srgbClr val="CCCCCC"/>
                      </a:solidFill>
                      <a:prstDash val="solid"/>
                    </a:lnR>
                    <a:lnT w="19050">
                      <a:solidFill>
                        <a:srgbClr val="CCCCCC"/>
                      </a:solidFill>
                      <a:prstDash val="solid"/>
                    </a:lnT>
                  </a:tcPr>
                </a:tc>
                <a:tc>
                  <a:txBody>
                    <a:bodyPr/>
                    <a:lstStyle/>
                    <a:p>
                      <a:pPr marR="45085" algn="r">
                        <a:lnSpc>
                          <a:spcPts val="1405"/>
                        </a:lnSpc>
                      </a:pPr>
                      <a:r>
                        <a:rPr sz="1200" spc="5" dirty="0">
                          <a:latin typeface="Calibri"/>
                          <a:cs typeface="Calibri"/>
                        </a:rPr>
                        <a:t>3</a:t>
                      </a:r>
                      <a:r>
                        <a:rPr sz="1200" dirty="0">
                          <a:latin typeface="Calibri"/>
                          <a:cs typeface="Calibri"/>
                        </a:rPr>
                        <a:t>8</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6990" algn="r">
                        <a:lnSpc>
                          <a:spcPts val="1405"/>
                        </a:lnSpc>
                      </a:pPr>
                      <a:r>
                        <a:rPr sz="1200" spc="5" dirty="0">
                          <a:latin typeface="Calibri"/>
                          <a:cs typeface="Calibri"/>
                        </a:rPr>
                        <a:t>4</a:t>
                      </a:r>
                      <a:r>
                        <a:rPr sz="1200" dirty="0">
                          <a:latin typeface="Calibri"/>
                          <a:cs typeface="Calibri"/>
                        </a:rPr>
                        <a:t>9</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46990" algn="r">
                        <a:lnSpc>
                          <a:spcPts val="1405"/>
                        </a:lnSpc>
                      </a:pPr>
                      <a:r>
                        <a:rPr sz="1200" spc="5" dirty="0">
                          <a:latin typeface="Calibri"/>
                          <a:cs typeface="Calibri"/>
                        </a:rPr>
                        <a:t>107</a:t>
                      </a:r>
                      <a:r>
                        <a:rPr sz="1200" dirty="0">
                          <a:latin typeface="Calibri"/>
                          <a:cs typeface="Calibri"/>
                        </a:rPr>
                        <a:t>3</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marR="36830" algn="r">
                        <a:lnSpc>
                          <a:spcPts val="1405"/>
                        </a:lnSpc>
                      </a:pPr>
                      <a:r>
                        <a:rPr sz="1200" spc="5" dirty="0">
                          <a:latin typeface="Calibri"/>
                          <a:cs typeface="Calibri"/>
                        </a:rPr>
                        <a:t>116</a:t>
                      </a:r>
                      <a:r>
                        <a:rPr sz="1200" dirty="0">
                          <a:latin typeface="Calibri"/>
                          <a:cs typeface="Calibri"/>
                        </a:rPr>
                        <a:t>0</a:t>
                      </a:r>
                      <a:endParaRPr sz="1200">
                        <a:latin typeface="Calibri"/>
                        <a:cs typeface="Calibri"/>
                      </a:endParaRPr>
                    </a:p>
                  </a:txBody>
                  <a:tcPr marL="0" marR="0" marT="0"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4"/>
                  </a:ext>
                </a:extLst>
              </a:tr>
            </a:tbl>
          </a:graphicData>
        </a:graphic>
      </p:graphicFrame>
      <p:sp>
        <p:nvSpPr>
          <p:cNvPr id="8" name="object 8"/>
          <p:cNvSpPr txBox="1"/>
          <p:nvPr/>
        </p:nvSpPr>
        <p:spPr>
          <a:xfrm>
            <a:off x="2106503" y="3997755"/>
            <a:ext cx="711835" cy="767080"/>
          </a:xfrm>
          <a:prstGeom prst="rect">
            <a:avLst/>
          </a:prstGeom>
          <a:solidFill>
            <a:srgbClr val="FFFFFF"/>
          </a:solidFill>
        </p:spPr>
        <p:txBody>
          <a:bodyPr vert="horz" wrap="square" lIns="0" tIns="36830" rIns="0" bIns="0" rtlCol="0">
            <a:spAutoFit/>
          </a:bodyPr>
          <a:lstStyle/>
          <a:p>
            <a:pPr marL="40640">
              <a:lnSpc>
                <a:spcPct val="100000"/>
              </a:lnSpc>
              <a:spcBef>
                <a:spcPts val="290"/>
              </a:spcBef>
            </a:pPr>
            <a:r>
              <a:rPr sz="800" b="1" spc="-5" dirty="0">
                <a:latin typeface="Calibri"/>
                <a:cs typeface="Calibri"/>
              </a:rPr>
              <a:t>Forestry</a:t>
            </a:r>
            <a:endParaRPr sz="800">
              <a:latin typeface="Calibri"/>
              <a:cs typeface="Calibri"/>
            </a:endParaRPr>
          </a:p>
          <a:p>
            <a:pPr marL="40640">
              <a:lnSpc>
                <a:spcPct val="100000"/>
              </a:lnSpc>
              <a:spcBef>
                <a:spcPts val="420"/>
              </a:spcBef>
            </a:pPr>
            <a:r>
              <a:rPr sz="800" b="1" dirty="0">
                <a:latin typeface="Calibri"/>
                <a:cs typeface="Calibri"/>
              </a:rPr>
              <a:t>Wood</a:t>
            </a:r>
            <a:r>
              <a:rPr sz="800" b="1" spc="-35" dirty="0">
                <a:latin typeface="Calibri"/>
                <a:cs typeface="Calibri"/>
              </a:rPr>
              <a:t> </a:t>
            </a:r>
            <a:r>
              <a:rPr sz="800" b="1" dirty="0">
                <a:latin typeface="Calibri"/>
                <a:cs typeface="Calibri"/>
              </a:rPr>
              <a:t>manuf.</a:t>
            </a:r>
            <a:endParaRPr sz="800">
              <a:latin typeface="Calibri"/>
              <a:cs typeface="Calibri"/>
            </a:endParaRPr>
          </a:p>
          <a:p>
            <a:pPr marL="40640" marR="91440">
              <a:lnSpc>
                <a:spcPct val="163700"/>
              </a:lnSpc>
            </a:pPr>
            <a:r>
              <a:rPr sz="800" b="1" dirty="0">
                <a:latin typeface="Calibri"/>
                <a:cs typeface="Calibri"/>
              </a:rPr>
              <a:t>Paper</a:t>
            </a:r>
            <a:r>
              <a:rPr sz="800" b="1" spc="-75" dirty="0">
                <a:latin typeface="Calibri"/>
                <a:cs typeface="Calibri"/>
              </a:rPr>
              <a:t> </a:t>
            </a:r>
            <a:r>
              <a:rPr sz="800" b="1" spc="-5" dirty="0">
                <a:latin typeface="Calibri"/>
                <a:cs typeface="Calibri"/>
              </a:rPr>
              <a:t>manuf.  Total</a:t>
            </a:r>
            <a:endParaRPr sz="800">
              <a:latin typeface="Calibri"/>
              <a:cs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570066"/>
            <a:ext cx="5837555" cy="196723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25"/>
              </a:spcBef>
            </a:pPr>
            <a:endParaRPr sz="900">
              <a:latin typeface="Calibri"/>
              <a:cs typeface="Calibri"/>
            </a:endParaRPr>
          </a:p>
          <a:p>
            <a:pPr marL="12700" marR="628650">
              <a:lnSpc>
                <a:spcPct val="101400"/>
              </a:lnSpc>
              <a:spcBef>
                <a:spcPts val="5"/>
              </a:spcBef>
            </a:pPr>
            <a:r>
              <a:rPr sz="1400" b="1" spc="-5" dirty="0">
                <a:latin typeface="Calibri"/>
                <a:cs typeface="Calibri"/>
              </a:rPr>
              <a:t>13.2 National </a:t>
            </a:r>
            <a:r>
              <a:rPr sz="1400" b="1" spc="-10" dirty="0">
                <a:latin typeface="Calibri"/>
                <a:cs typeface="Calibri"/>
              </a:rPr>
              <a:t>Innovation strategy: Policies </a:t>
            </a:r>
            <a:r>
              <a:rPr sz="1400" b="1" dirty="0">
                <a:latin typeface="Calibri"/>
                <a:cs typeface="Calibri"/>
              </a:rPr>
              <a:t>and </a:t>
            </a:r>
            <a:r>
              <a:rPr sz="1400" b="1" spc="-15" dirty="0">
                <a:latin typeface="Calibri"/>
                <a:cs typeface="Calibri"/>
              </a:rPr>
              <a:t>strategies </a:t>
            </a:r>
            <a:r>
              <a:rPr sz="1400" b="1" spc="-10" dirty="0">
                <a:latin typeface="Calibri"/>
                <a:cs typeface="Calibri"/>
              </a:rPr>
              <a:t>for </a:t>
            </a:r>
            <a:r>
              <a:rPr sz="1400" b="1" dirty="0">
                <a:latin typeface="Calibri"/>
                <a:cs typeface="Calibri"/>
              </a:rPr>
              <a:t>managing  </a:t>
            </a:r>
            <a:r>
              <a:rPr sz="1400" b="1" spc="-10" dirty="0">
                <a:latin typeface="Calibri"/>
                <a:cs typeface="Calibri"/>
              </a:rPr>
              <a:t>innovation</a:t>
            </a:r>
            <a:endParaRPr sz="1400">
              <a:latin typeface="Calibri"/>
              <a:cs typeface="Calibri"/>
            </a:endParaRPr>
          </a:p>
          <a:p>
            <a:pPr marL="12700" marR="78740">
              <a:lnSpc>
                <a:spcPct val="101699"/>
              </a:lnSpc>
              <a:spcBef>
                <a:spcPts val="1015"/>
              </a:spcBef>
            </a:pPr>
            <a:r>
              <a:rPr sz="1200" spc="-5" dirty="0">
                <a:latin typeface="Calibri"/>
                <a:cs typeface="Calibri"/>
              </a:rPr>
              <a:t>In spite </a:t>
            </a:r>
            <a:r>
              <a:rPr sz="1200" spc="-10" dirty="0">
                <a:latin typeface="Calibri"/>
                <a:cs typeface="Calibri"/>
              </a:rPr>
              <a:t>of </a:t>
            </a:r>
            <a:r>
              <a:rPr sz="1200" spc="-5" dirty="0">
                <a:latin typeface="Calibri"/>
                <a:cs typeface="Calibri"/>
              </a:rPr>
              <a:t>long lasting strategic discussions, the recent statistical indicators </a:t>
            </a:r>
            <a:r>
              <a:rPr sz="1200" dirty="0">
                <a:latin typeface="Calibri"/>
                <a:cs typeface="Calibri"/>
              </a:rPr>
              <a:t>[4] </a:t>
            </a:r>
            <a:r>
              <a:rPr sz="1200" spc="-5" dirty="0">
                <a:latin typeface="Calibri"/>
                <a:cs typeface="Calibri"/>
              </a:rPr>
              <a:t>show that </a:t>
            </a:r>
            <a:r>
              <a:rPr sz="1200" dirty="0">
                <a:latin typeface="Calibri"/>
                <a:cs typeface="Calibri"/>
              </a:rPr>
              <a:t>the  </a:t>
            </a:r>
            <a:r>
              <a:rPr sz="1200" spc="-5" dirty="0">
                <a:latin typeface="Calibri"/>
                <a:cs typeface="Calibri"/>
              </a:rPr>
              <a:t>EU is still losing ground </a:t>
            </a:r>
            <a:r>
              <a:rPr sz="1200" spc="-10" dirty="0">
                <a:latin typeface="Calibri"/>
                <a:cs typeface="Calibri"/>
              </a:rPr>
              <a:t>in </a:t>
            </a:r>
            <a:r>
              <a:rPr sz="1200" spc="-5" dirty="0">
                <a:latin typeface="Calibri"/>
                <a:cs typeface="Calibri"/>
              </a:rPr>
              <a:t>business exploitation </a:t>
            </a:r>
            <a:r>
              <a:rPr sz="1200" spc="-10" dirty="0">
                <a:latin typeface="Calibri"/>
                <a:cs typeface="Calibri"/>
              </a:rPr>
              <a:t>of </a:t>
            </a:r>
            <a:r>
              <a:rPr sz="1200" spc="-5" dirty="0">
                <a:latin typeface="Calibri"/>
                <a:cs typeface="Calibri"/>
              </a:rPr>
              <a:t>knowledge and creativity </a:t>
            </a:r>
            <a:r>
              <a:rPr sz="1200" dirty="0">
                <a:latin typeface="Calibri"/>
                <a:cs typeface="Calibri"/>
              </a:rPr>
              <a:t>to </a:t>
            </a:r>
            <a:r>
              <a:rPr sz="1200" spc="-5" dirty="0">
                <a:latin typeface="Calibri"/>
                <a:cs typeface="Calibri"/>
              </a:rPr>
              <a:t>the United  </a:t>
            </a:r>
            <a:r>
              <a:rPr sz="1200" dirty="0">
                <a:latin typeface="Calibri"/>
                <a:cs typeface="Calibri"/>
              </a:rPr>
              <a:t>States </a:t>
            </a:r>
            <a:r>
              <a:rPr sz="1200" spc="-5" dirty="0">
                <a:latin typeface="Calibri"/>
                <a:cs typeface="Calibri"/>
              </a:rPr>
              <a:t>and Japan. </a:t>
            </a:r>
            <a:r>
              <a:rPr sz="1200" spc="-10" dirty="0">
                <a:latin typeface="Calibri"/>
                <a:cs typeface="Calibri"/>
              </a:rPr>
              <a:t>But </a:t>
            </a:r>
            <a:r>
              <a:rPr sz="1200" spc="-5" dirty="0">
                <a:latin typeface="Calibri"/>
                <a:cs typeface="Calibri"/>
              </a:rPr>
              <a:t>the national innovation performances </a:t>
            </a:r>
            <a:r>
              <a:rPr sz="1200" spc="-10" dirty="0">
                <a:latin typeface="Calibri"/>
                <a:cs typeface="Calibri"/>
              </a:rPr>
              <a:t>of </a:t>
            </a:r>
            <a:r>
              <a:rPr sz="1200" spc="-5" dirty="0">
                <a:latin typeface="Calibri"/>
                <a:cs typeface="Calibri"/>
              </a:rPr>
              <a:t>European countries vary a lot  as well. The Innovation Union Scoreboard (IUS) classifies Slovenia </a:t>
            </a:r>
            <a:r>
              <a:rPr sz="1200" spc="-10" dirty="0">
                <a:latin typeface="Calibri"/>
                <a:cs typeface="Calibri"/>
              </a:rPr>
              <a:t>in </a:t>
            </a:r>
            <a:r>
              <a:rPr sz="1200" dirty="0">
                <a:latin typeface="Calibri"/>
                <a:cs typeface="Calibri"/>
              </a:rPr>
              <a:t>the </a:t>
            </a:r>
            <a:r>
              <a:rPr sz="1200" spc="-5" dirty="0">
                <a:latin typeface="Calibri"/>
                <a:cs typeface="Calibri"/>
              </a:rPr>
              <a:t>group of innovation  followers </a:t>
            </a:r>
            <a:r>
              <a:rPr sz="1200" dirty="0">
                <a:latin typeface="Calibri"/>
                <a:cs typeface="Calibri"/>
              </a:rPr>
              <a:t>[4] </a:t>
            </a:r>
            <a:r>
              <a:rPr sz="1200" spc="-5" dirty="0">
                <a:latin typeface="Calibri"/>
                <a:cs typeface="Calibri"/>
              </a:rPr>
              <a:t>(Figure</a:t>
            </a:r>
            <a:r>
              <a:rPr sz="1200" spc="-20" dirty="0">
                <a:latin typeface="Calibri"/>
                <a:cs typeface="Calibri"/>
              </a:rPr>
              <a:t> </a:t>
            </a:r>
            <a:r>
              <a:rPr sz="1200" spc="-5" dirty="0">
                <a:latin typeface="Calibri"/>
                <a:cs typeface="Calibri"/>
              </a:rPr>
              <a:t>14).</a:t>
            </a:r>
            <a:endParaRPr sz="1200">
              <a:latin typeface="Calibri"/>
              <a:cs typeface="Calibri"/>
            </a:endParaRPr>
          </a:p>
        </p:txBody>
      </p:sp>
      <p:sp>
        <p:nvSpPr>
          <p:cNvPr id="3" name="object 3"/>
          <p:cNvSpPr txBox="1"/>
          <p:nvPr/>
        </p:nvSpPr>
        <p:spPr>
          <a:xfrm>
            <a:off x="816802" y="4833853"/>
            <a:ext cx="5584825" cy="89281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14: EU Member States' innovation performance</a:t>
            </a:r>
            <a:r>
              <a:rPr sz="1200" b="1" i="1" spc="25" dirty="0">
                <a:latin typeface="Calibri"/>
                <a:cs typeface="Calibri"/>
              </a:rPr>
              <a:t> </a:t>
            </a:r>
            <a:r>
              <a:rPr sz="1200" b="1" i="1" spc="-5" dirty="0">
                <a:latin typeface="Calibri"/>
                <a:cs typeface="Calibri"/>
              </a:rPr>
              <a:t>[4]</a:t>
            </a:r>
            <a:endParaRPr sz="1200">
              <a:latin typeface="Calibri"/>
              <a:cs typeface="Calibri"/>
            </a:endParaRPr>
          </a:p>
          <a:p>
            <a:pPr marL="12700" marR="5080">
              <a:lnSpc>
                <a:spcPct val="101699"/>
              </a:lnSpc>
              <a:spcBef>
                <a:spcPts val="994"/>
              </a:spcBef>
            </a:pPr>
            <a:r>
              <a:rPr sz="1200" spc="-5" dirty="0">
                <a:latin typeface="Calibri"/>
                <a:cs typeface="Calibri"/>
              </a:rPr>
              <a:t>Pursuant </a:t>
            </a:r>
            <a:r>
              <a:rPr sz="1200" dirty="0">
                <a:latin typeface="Calibri"/>
                <a:cs typeface="Calibri"/>
              </a:rPr>
              <a:t>to </a:t>
            </a:r>
            <a:r>
              <a:rPr sz="1200" spc="-5" dirty="0">
                <a:latin typeface="Calibri"/>
                <a:cs typeface="Calibri"/>
              </a:rPr>
              <a:t>the statistical data, 50.3 % </a:t>
            </a:r>
            <a:r>
              <a:rPr sz="1200" spc="-10" dirty="0">
                <a:latin typeface="Calibri"/>
                <a:cs typeface="Calibri"/>
              </a:rPr>
              <a:t>of </a:t>
            </a:r>
            <a:r>
              <a:rPr sz="1200" spc="-5" dirty="0">
                <a:latin typeface="Calibri"/>
                <a:cs typeface="Calibri"/>
              </a:rPr>
              <a:t>Slovenian companies prove to be active </a:t>
            </a:r>
            <a:r>
              <a:rPr sz="1200" spc="-10" dirty="0">
                <a:latin typeface="Calibri"/>
                <a:cs typeface="Calibri"/>
              </a:rPr>
              <a:t>in  </a:t>
            </a:r>
            <a:r>
              <a:rPr sz="1200" spc="-5" dirty="0">
                <a:latin typeface="Calibri"/>
                <a:cs typeface="Calibri"/>
              </a:rPr>
              <a:t>innovation – which is on </a:t>
            </a:r>
            <a:r>
              <a:rPr sz="1200" dirty="0">
                <a:latin typeface="Calibri"/>
                <a:cs typeface="Calibri"/>
              </a:rPr>
              <a:t>the </a:t>
            </a:r>
            <a:r>
              <a:rPr sz="1200" spc="-5" dirty="0">
                <a:latin typeface="Calibri"/>
                <a:cs typeface="Calibri"/>
              </a:rPr>
              <a:t>EU average (51.6 %) </a:t>
            </a:r>
            <a:r>
              <a:rPr sz="1200" dirty="0">
                <a:latin typeface="Calibri"/>
                <a:cs typeface="Calibri"/>
              </a:rPr>
              <a:t>but </a:t>
            </a:r>
            <a:r>
              <a:rPr sz="1200" spc="-5" dirty="0">
                <a:latin typeface="Calibri"/>
                <a:cs typeface="Calibri"/>
              </a:rPr>
              <a:t>far behind e.g. Germany as </a:t>
            </a:r>
            <a:r>
              <a:rPr sz="1200" dirty="0">
                <a:latin typeface="Calibri"/>
                <a:cs typeface="Calibri"/>
              </a:rPr>
              <a:t>the  </a:t>
            </a:r>
            <a:r>
              <a:rPr sz="1200" spc="-5" dirty="0">
                <a:latin typeface="Calibri"/>
                <a:cs typeface="Calibri"/>
              </a:rPr>
              <a:t>Slovenian major trade partner within </a:t>
            </a:r>
            <a:r>
              <a:rPr sz="1200" dirty="0">
                <a:latin typeface="Calibri"/>
                <a:cs typeface="Calibri"/>
              </a:rPr>
              <a:t>the </a:t>
            </a:r>
            <a:r>
              <a:rPr sz="1200" spc="-5" dirty="0">
                <a:latin typeface="Calibri"/>
                <a:cs typeface="Calibri"/>
              </a:rPr>
              <a:t>group of innovation leaders (79.9 %) (Figure</a:t>
            </a:r>
            <a:r>
              <a:rPr sz="1200" spc="150" dirty="0">
                <a:latin typeface="Calibri"/>
                <a:cs typeface="Calibri"/>
              </a:rPr>
              <a:t> </a:t>
            </a:r>
            <a:r>
              <a:rPr sz="1200" spc="-5" dirty="0">
                <a:latin typeface="Calibri"/>
                <a:cs typeface="Calibri"/>
              </a:rPr>
              <a:t>15).</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5" name="object 5"/>
          <p:cNvSpPr/>
          <p:nvPr/>
        </p:nvSpPr>
        <p:spPr>
          <a:xfrm>
            <a:off x="1606415" y="2613778"/>
            <a:ext cx="4278041" cy="2107972"/>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1556956" y="5804116"/>
            <a:ext cx="4222115" cy="2505710"/>
            <a:chOff x="1556956" y="5804116"/>
            <a:chExt cx="4222115" cy="2505710"/>
          </a:xfrm>
        </p:grpSpPr>
        <p:sp>
          <p:nvSpPr>
            <p:cNvPr id="7" name="object 7"/>
            <p:cNvSpPr/>
            <p:nvPr/>
          </p:nvSpPr>
          <p:spPr>
            <a:xfrm>
              <a:off x="1557908" y="5805068"/>
              <a:ext cx="4220210" cy="2503805"/>
            </a:xfrm>
            <a:custGeom>
              <a:avLst/>
              <a:gdLst/>
              <a:ahLst/>
              <a:cxnLst/>
              <a:rect l="l" t="t" r="r" b="b"/>
              <a:pathLst>
                <a:path w="4220210" h="2503804">
                  <a:moveTo>
                    <a:pt x="0" y="2503718"/>
                  </a:moveTo>
                  <a:lnTo>
                    <a:pt x="4219605" y="2503718"/>
                  </a:lnTo>
                  <a:lnTo>
                    <a:pt x="4219605" y="0"/>
                  </a:lnTo>
                  <a:lnTo>
                    <a:pt x="0" y="0"/>
                  </a:lnTo>
                  <a:lnTo>
                    <a:pt x="0" y="2503718"/>
                  </a:lnTo>
                  <a:close/>
                </a:path>
              </a:pathLst>
            </a:custGeom>
            <a:ln w="3175">
              <a:solidFill>
                <a:srgbClr val="7F7F7F"/>
              </a:solidFill>
            </a:ln>
          </p:spPr>
          <p:txBody>
            <a:bodyPr wrap="square" lIns="0" tIns="0" rIns="0" bIns="0" rtlCol="0"/>
            <a:lstStyle/>
            <a:p>
              <a:endParaRPr/>
            </a:p>
          </p:txBody>
        </p:sp>
        <p:sp>
          <p:nvSpPr>
            <p:cNvPr id="8" name="object 8"/>
            <p:cNvSpPr/>
            <p:nvPr/>
          </p:nvSpPr>
          <p:spPr>
            <a:xfrm>
              <a:off x="1961738" y="7716012"/>
              <a:ext cx="3017520" cy="0"/>
            </a:xfrm>
            <a:custGeom>
              <a:avLst/>
              <a:gdLst/>
              <a:ahLst/>
              <a:cxnLst/>
              <a:rect l="l" t="t" r="r" b="b"/>
              <a:pathLst>
                <a:path w="3017520">
                  <a:moveTo>
                    <a:pt x="0" y="0"/>
                  </a:moveTo>
                  <a:lnTo>
                    <a:pt x="163052" y="0"/>
                  </a:lnTo>
                </a:path>
                <a:path w="3017520">
                  <a:moveTo>
                    <a:pt x="836611" y="0"/>
                  </a:moveTo>
                  <a:lnTo>
                    <a:pt x="1168816" y="0"/>
                  </a:lnTo>
                </a:path>
                <a:path w="3017520">
                  <a:moveTo>
                    <a:pt x="1392826" y="0"/>
                  </a:moveTo>
                  <a:lnTo>
                    <a:pt x="1618350" y="0"/>
                  </a:lnTo>
                </a:path>
                <a:path w="3017520">
                  <a:moveTo>
                    <a:pt x="1842360" y="0"/>
                  </a:moveTo>
                  <a:lnTo>
                    <a:pt x="2174565"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9" name="object 9"/>
            <p:cNvSpPr/>
            <p:nvPr/>
          </p:nvSpPr>
          <p:spPr>
            <a:xfrm>
              <a:off x="1961738" y="7482855"/>
              <a:ext cx="3017520" cy="0"/>
            </a:xfrm>
            <a:custGeom>
              <a:avLst/>
              <a:gdLst/>
              <a:ahLst/>
              <a:cxnLst/>
              <a:rect l="l" t="t" r="r" b="b"/>
              <a:pathLst>
                <a:path w="3017520">
                  <a:moveTo>
                    <a:pt x="0" y="0"/>
                  </a:moveTo>
                  <a:lnTo>
                    <a:pt x="163052" y="0"/>
                  </a:lnTo>
                </a:path>
                <a:path w="3017520">
                  <a:moveTo>
                    <a:pt x="836611" y="0"/>
                  </a:moveTo>
                  <a:lnTo>
                    <a:pt x="1168816" y="0"/>
                  </a:lnTo>
                </a:path>
                <a:path w="3017520">
                  <a:moveTo>
                    <a:pt x="1392826" y="0"/>
                  </a:moveTo>
                  <a:lnTo>
                    <a:pt x="1618350" y="0"/>
                  </a:lnTo>
                </a:path>
                <a:path w="3017520">
                  <a:moveTo>
                    <a:pt x="1842360" y="0"/>
                  </a:moveTo>
                  <a:lnTo>
                    <a:pt x="2174565"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10" name="object 10"/>
            <p:cNvSpPr/>
            <p:nvPr/>
          </p:nvSpPr>
          <p:spPr>
            <a:xfrm>
              <a:off x="1961738" y="7258842"/>
              <a:ext cx="3017520" cy="0"/>
            </a:xfrm>
            <a:custGeom>
              <a:avLst/>
              <a:gdLst/>
              <a:ahLst/>
              <a:cxnLst/>
              <a:rect l="l" t="t" r="r" b="b"/>
              <a:pathLst>
                <a:path w="3017520">
                  <a:moveTo>
                    <a:pt x="0" y="0"/>
                  </a:moveTo>
                  <a:lnTo>
                    <a:pt x="387065" y="0"/>
                  </a:lnTo>
                </a:path>
                <a:path w="3017520">
                  <a:moveTo>
                    <a:pt x="836611" y="0"/>
                  </a:moveTo>
                  <a:lnTo>
                    <a:pt x="1168816" y="0"/>
                  </a:lnTo>
                </a:path>
                <a:path w="3017520">
                  <a:moveTo>
                    <a:pt x="1392826" y="0"/>
                  </a:moveTo>
                  <a:lnTo>
                    <a:pt x="1618350" y="0"/>
                  </a:lnTo>
                </a:path>
                <a:path w="3017520">
                  <a:moveTo>
                    <a:pt x="1842360" y="0"/>
                  </a:moveTo>
                  <a:lnTo>
                    <a:pt x="2174565"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11" name="object 11"/>
            <p:cNvSpPr/>
            <p:nvPr/>
          </p:nvSpPr>
          <p:spPr>
            <a:xfrm>
              <a:off x="1961738" y="7025701"/>
              <a:ext cx="3017520" cy="0"/>
            </a:xfrm>
            <a:custGeom>
              <a:avLst/>
              <a:gdLst/>
              <a:ahLst/>
              <a:cxnLst/>
              <a:rect l="l" t="t" r="r" b="b"/>
              <a:pathLst>
                <a:path w="3017520">
                  <a:moveTo>
                    <a:pt x="0" y="0"/>
                  </a:moveTo>
                  <a:lnTo>
                    <a:pt x="387065" y="0"/>
                  </a:lnTo>
                </a:path>
                <a:path w="3017520">
                  <a:moveTo>
                    <a:pt x="836611" y="0"/>
                  </a:moveTo>
                  <a:lnTo>
                    <a:pt x="1618350" y="0"/>
                  </a:lnTo>
                </a:path>
                <a:path w="3017520">
                  <a:moveTo>
                    <a:pt x="1842360" y="0"/>
                  </a:moveTo>
                  <a:lnTo>
                    <a:pt x="2174565"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12" name="object 12"/>
            <p:cNvSpPr/>
            <p:nvPr/>
          </p:nvSpPr>
          <p:spPr>
            <a:xfrm>
              <a:off x="1961738" y="6801688"/>
              <a:ext cx="3017520" cy="0"/>
            </a:xfrm>
            <a:custGeom>
              <a:avLst/>
              <a:gdLst/>
              <a:ahLst/>
              <a:cxnLst/>
              <a:rect l="l" t="t" r="r" b="b"/>
              <a:pathLst>
                <a:path w="3017520">
                  <a:moveTo>
                    <a:pt x="0" y="0"/>
                  </a:moveTo>
                  <a:lnTo>
                    <a:pt x="612602" y="0"/>
                  </a:lnTo>
                </a:path>
                <a:path w="3017520">
                  <a:moveTo>
                    <a:pt x="836611" y="0"/>
                  </a:moveTo>
                  <a:lnTo>
                    <a:pt x="1618350" y="0"/>
                  </a:lnTo>
                </a:path>
                <a:path w="3017520">
                  <a:moveTo>
                    <a:pt x="1842360" y="0"/>
                  </a:moveTo>
                  <a:lnTo>
                    <a:pt x="2174565"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13" name="object 13"/>
            <p:cNvSpPr/>
            <p:nvPr/>
          </p:nvSpPr>
          <p:spPr>
            <a:xfrm>
              <a:off x="1961738" y="6568531"/>
              <a:ext cx="3017520" cy="0"/>
            </a:xfrm>
            <a:custGeom>
              <a:avLst/>
              <a:gdLst/>
              <a:ahLst/>
              <a:cxnLst/>
              <a:rect l="l" t="t" r="r" b="b"/>
              <a:pathLst>
                <a:path w="3017520">
                  <a:moveTo>
                    <a:pt x="0" y="0"/>
                  </a:moveTo>
                  <a:lnTo>
                    <a:pt x="612602" y="0"/>
                  </a:lnTo>
                </a:path>
                <a:path w="3017520">
                  <a:moveTo>
                    <a:pt x="836611" y="0"/>
                  </a:moveTo>
                  <a:lnTo>
                    <a:pt x="1618350" y="0"/>
                  </a:lnTo>
                </a:path>
                <a:path w="3017520">
                  <a:moveTo>
                    <a:pt x="1842360" y="0"/>
                  </a:moveTo>
                  <a:lnTo>
                    <a:pt x="2622590"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14" name="object 14"/>
            <p:cNvSpPr/>
            <p:nvPr/>
          </p:nvSpPr>
          <p:spPr>
            <a:xfrm>
              <a:off x="1961738" y="6342995"/>
              <a:ext cx="3017520" cy="0"/>
            </a:xfrm>
            <a:custGeom>
              <a:avLst/>
              <a:gdLst/>
              <a:ahLst/>
              <a:cxnLst/>
              <a:rect l="l" t="t" r="r" b="b"/>
              <a:pathLst>
                <a:path w="3017520">
                  <a:moveTo>
                    <a:pt x="0" y="0"/>
                  </a:moveTo>
                  <a:lnTo>
                    <a:pt x="2622590" y="0"/>
                  </a:lnTo>
                </a:path>
                <a:path w="3017520">
                  <a:moveTo>
                    <a:pt x="2848118" y="0"/>
                  </a:moveTo>
                  <a:lnTo>
                    <a:pt x="3017276" y="0"/>
                  </a:lnTo>
                </a:path>
              </a:pathLst>
            </a:custGeom>
            <a:ln w="3175">
              <a:solidFill>
                <a:srgbClr val="7F7F7F"/>
              </a:solidFill>
            </a:ln>
          </p:spPr>
          <p:txBody>
            <a:bodyPr wrap="square" lIns="0" tIns="0" rIns="0" bIns="0" rtlCol="0"/>
            <a:lstStyle/>
            <a:p>
              <a:endParaRPr/>
            </a:p>
          </p:txBody>
        </p:sp>
        <p:sp>
          <p:nvSpPr>
            <p:cNvPr id="15" name="object 15"/>
            <p:cNvSpPr/>
            <p:nvPr/>
          </p:nvSpPr>
          <p:spPr>
            <a:xfrm>
              <a:off x="1961738" y="6109853"/>
              <a:ext cx="3017520" cy="0"/>
            </a:xfrm>
            <a:custGeom>
              <a:avLst/>
              <a:gdLst/>
              <a:ahLst/>
              <a:cxnLst/>
              <a:rect l="l" t="t" r="r" b="b"/>
              <a:pathLst>
                <a:path w="3017520">
                  <a:moveTo>
                    <a:pt x="0" y="0"/>
                  </a:moveTo>
                  <a:lnTo>
                    <a:pt x="3017276" y="0"/>
                  </a:lnTo>
                </a:path>
              </a:pathLst>
            </a:custGeom>
            <a:ln w="3175">
              <a:solidFill>
                <a:srgbClr val="7F7F7F"/>
              </a:solidFill>
            </a:ln>
          </p:spPr>
          <p:txBody>
            <a:bodyPr wrap="square" lIns="0" tIns="0" rIns="0" bIns="0" rtlCol="0"/>
            <a:lstStyle/>
            <a:p>
              <a:endParaRPr/>
            </a:p>
          </p:txBody>
        </p:sp>
        <p:sp>
          <p:nvSpPr>
            <p:cNvPr id="16" name="object 16"/>
            <p:cNvSpPr/>
            <p:nvPr/>
          </p:nvSpPr>
          <p:spPr>
            <a:xfrm>
              <a:off x="1961738" y="5885840"/>
              <a:ext cx="3017520" cy="0"/>
            </a:xfrm>
            <a:custGeom>
              <a:avLst/>
              <a:gdLst/>
              <a:ahLst/>
              <a:cxnLst/>
              <a:rect l="l" t="t" r="r" b="b"/>
              <a:pathLst>
                <a:path w="3017520">
                  <a:moveTo>
                    <a:pt x="0" y="0"/>
                  </a:moveTo>
                  <a:lnTo>
                    <a:pt x="3017276" y="0"/>
                  </a:lnTo>
                </a:path>
              </a:pathLst>
            </a:custGeom>
            <a:ln w="3175">
              <a:solidFill>
                <a:srgbClr val="7F7F7F"/>
              </a:solidFill>
            </a:ln>
          </p:spPr>
          <p:txBody>
            <a:bodyPr wrap="square" lIns="0" tIns="0" rIns="0" bIns="0" rtlCol="0"/>
            <a:lstStyle/>
            <a:p>
              <a:endParaRPr/>
            </a:p>
          </p:txBody>
        </p:sp>
        <p:sp>
          <p:nvSpPr>
            <p:cNvPr id="17" name="object 17"/>
            <p:cNvSpPr/>
            <p:nvPr/>
          </p:nvSpPr>
          <p:spPr>
            <a:xfrm>
              <a:off x="2124786" y="6794068"/>
              <a:ext cx="2235835" cy="1149350"/>
            </a:xfrm>
            <a:custGeom>
              <a:avLst/>
              <a:gdLst/>
              <a:ahLst/>
              <a:cxnLst/>
              <a:rect l="l" t="t" r="r" b="b"/>
              <a:pathLst>
                <a:path w="2235835" h="1149350">
                  <a:moveTo>
                    <a:pt x="224002" y="528777"/>
                  </a:moveTo>
                  <a:lnTo>
                    <a:pt x="0" y="528777"/>
                  </a:lnTo>
                  <a:lnTo>
                    <a:pt x="0" y="1148994"/>
                  </a:lnTo>
                  <a:lnTo>
                    <a:pt x="224002" y="1148994"/>
                  </a:lnTo>
                  <a:lnTo>
                    <a:pt x="224002" y="528777"/>
                  </a:lnTo>
                  <a:close/>
                </a:path>
                <a:path w="2235835" h="1149350">
                  <a:moveTo>
                    <a:pt x="1229766" y="348957"/>
                  </a:moveTo>
                  <a:lnTo>
                    <a:pt x="1005763" y="348957"/>
                  </a:lnTo>
                  <a:lnTo>
                    <a:pt x="1005763" y="1148994"/>
                  </a:lnTo>
                  <a:lnTo>
                    <a:pt x="1229766" y="1148994"/>
                  </a:lnTo>
                  <a:lnTo>
                    <a:pt x="1229766" y="348957"/>
                  </a:lnTo>
                  <a:close/>
                </a:path>
                <a:path w="2235835" h="1149350">
                  <a:moveTo>
                    <a:pt x="2235517" y="0"/>
                  </a:moveTo>
                  <a:lnTo>
                    <a:pt x="2011514" y="0"/>
                  </a:lnTo>
                  <a:lnTo>
                    <a:pt x="2011514" y="1148994"/>
                  </a:lnTo>
                  <a:lnTo>
                    <a:pt x="2235517" y="1148994"/>
                  </a:lnTo>
                  <a:lnTo>
                    <a:pt x="2235517" y="0"/>
                  </a:lnTo>
                  <a:close/>
                </a:path>
              </a:pathLst>
            </a:custGeom>
            <a:solidFill>
              <a:srgbClr val="4F80BC"/>
            </a:solidFill>
          </p:spPr>
          <p:txBody>
            <a:bodyPr wrap="square" lIns="0" tIns="0" rIns="0" bIns="0" rtlCol="0"/>
            <a:lstStyle/>
            <a:p>
              <a:endParaRPr/>
            </a:p>
          </p:txBody>
        </p:sp>
        <p:sp>
          <p:nvSpPr>
            <p:cNvPr id="18" name="object 18"/>
            <p:cNvSpPr/>
            <p:nvPr/>
          </p:nvSpPr>
          <p:spPr>
            <a:xfrm>
              <a:off x="2348801" y="6766636"/>
              <a:ext cx="2235835" cy="1176655"/>
            </a:xfrm>
            <a:custGeom>
              <a:avLst/>
              <a:gdLst/>
              <a:ahLst/>
              <a:cxnLst/>
              <a:rect l="l" t="t" r="r" b="b"/>
              <a:pathLst>
                <a:path w="2235835" h="1176654">
                  <a:moveTo>
                    <a:pt x="225526" y="214871"/>
                  </a:moveTo>
                  <a:lnTo>
                    <a:pt x="0" y="214871"/>
                  </a:lnTo>
                  <a:lnTo>
                    <a:pt x="0" y="1176426"/>
                  </a:lnTo>
                  <a:lnTo>
                    <a:pt x="225526" y="1176426"/>
                  </a:lnTo>
                  <a:lnTo>
                    <a:pt x="225526" y="214871"/>
                  </a:lnTo>
                  <a:close/>
                </a:path>
                <a:path w="2235835" h="1176654">
                  <a:moveTo>
                    <a:pt x="2235517" y="0"/>
                  </a:moveTo>
                  <a:lnTo>
                    <a:pt x="2011514" y="0"/>
                  </a:lnTo>
                  <a:lnTo>
                    <a:pt x="2011514" y="1176426"/>
                  </a:lnTo>
                  <a:lnTo>
                    <a:pt x="2235517" y="1176426"/>
                  </a:lnTo>
                  <a:lnTo>
                    <a:pt x="2235517" y="0"/>
                  </a:lnTo>
                  <a:close/>
                </a:path>
              </a:pathLst>
            </a:custGeom>
            <a:solidFill>
              <a:srgbClr val="BF4F4D"/>
            </a:solidFill>
          </p:spPr>
          <p:txBody>
            <a:bodyPr wrap="square" lIns="0" tIns="0" rIns="0" bIns="0" rtlCol="0"/>
            <a:lstStyle/>
            <a:p>
              <a:endParaRPr/>
            </a:p>
          </p:txBody>
        </p:sp>
        <p:sp>
          <p:nvSpPr>
            <p:cNvPr id="19" name="object 19"/>
            <p:cNvSpPr/>
            <p:nvPr/>
          </p:nvSpPr>
          <p:spPr>
            <a:xfrm>
              <a:off x="2574340" y="6120511"/>
              <a:ext cx="2235835" cy="1823085"/>
            </a:xfrm>
            <a:custGeom>
              <a:avLst/>
              <a:gdLst/>
              <a:ahLst/>
              <a:cxnLst/>
              <a:rect l="l" t="t" r="r" b="b"/>
              <a:pathLst>
                <a:path w="2235835" h="1823084">
                  <a:moveTo>
                    <a:pt x="224002" y="341350"/>
                  </a:moveTo>
                  <a:lnTo>
                    <a:pt x="0" y="341350"/>
                  </a:lnTo>
                  <a:lnTo>
                    <a:pt x="0" y="1822551"/>
                  </a:lnTo>
                  <a:lnTo>
                    <a:pt x="224002" y="1822551"/>
                  </a:lnTo>
                  <a:lnTo>
                    <a:pt x="224002" y="341350"/>
                  </a:lnTo>
                  <a:close/>
                </a:path>
                <a:path w="2235835" h="1823084">
                  <a:moveTo>
                    <a:pt x="1229753" y="394677"/>
                  </a:moveTo>
                  <a:lnTo>
                    <a:pt x="1005738" y="394677"/>
                  </a:lnTo>
                  <a:lnTo>
                    <a:pt x="1005738" y="1822551"/>
                  </a:lnTo>
                  <a:lnTo>
                    <a:pt x="1229753" y="1822551"/>
                  </a:lnTo>
                  <a:lnTo>
                    <a:pt x="1229753" y="394677"/>
                  </a:lnTo>
                  <a:close/>
                </a:path>
                <a:path w="2235835" h="1823084">
                  <a:moveTo>
                    <a:pt x="2235504" y="0"/>
                  </a:moveTo>
                  <a:lnTo>
                    <a:pt x="2009978" y="0"/>
                  </a:lnTo>
                  <a:lnTo>
                    <a:pt x="2009978" y="1822551"/>
                  </a:lnTo>
                  <a:lnTo>
                    <a:pt x="2235504" y="1822551"/>
                  </a:lnTo>
                  <a:lnTo>
                    <a:pt x="2235504" y="0"/>
                  </a:lnTo>
                  <a:close/>
                </a:path>
              </a:pathLst>
            </a:custGeom>
            <a:solidFill>
              <a:srgbClr val="9ABA59"/>
            </a:solidFill>
          </p:spPr>
          <p:txBody>
            <a:bodyPr wrap="square" lIns="0" tIns="0" rIns="0" bIns="0" rtlCol="0"/>
            <a:lstStyle/>
            <a:p>
              <a:endParaRPr/>
            </a:p>
          </p:txBody>
        </p:sp>
        <p:sp>
          <p:nvSpPr>
            <p:cNvPr id="20" name="object 20"/>
            <p:cNvSpPr/>
            <p:nvPr/>
          </p:nvSpPr>
          <p:spPr>
            <a:xfrm>
              <a:off x="1926686" y="5885840"/>
              <a:ext cx="3052445" cy="2091055"/>
            </a:xfrm>
            <a:custGeom>
              <a:avLst/>
              <a:gdLst/>
              <a:ahLst/>
              <a:cxnLst/>
              <a:rect l="l" t="t" r="r" b="b"/>
              <a:pathLst>
                <a:path w="3052445" h="2091054">
                  <a:moveTo>
                    <a:pt x="35051" y="0"/>
                  </a:moveTo>
                  <a:lnTo>
                    <a:pt x="35051" y="2055693"/>
                  </a:lnTo>
                </a:path>
                <a:path w="3052445" h="2091054">
                  <a:moveTo>
                    <a:pt x="0" y="2055693"/>
                  </a:moveTo>
                  <a:lnTo>
                    <a:pt x="35051" y="2055693"/>
                  </a:lnTo>
                </a:path>
                <a:path w="3052445" h="2091054">
                  <a:moveTo>
                    <a:pt x="0" y="1830171"/>
                  </a:moveTo>
                  <a:lnTo>
                    <a:pt x="35051" y="1830171"/>
                  </a:lnTo>
                </a:path>
                <a:path w="3052445" h="2091054">
                  <a:moveTo>
                    <a:pt x="0" y="1597014"/>
                  </a:moveTo>
                  <a:lnTo>
                    <a:pt x="35051" y="1597014"/>
                  </a:lnTo>
                </a:path>
                <a:path w="3052445" h="2091054">
                  <a:moveTo>
                    <a:pt x="0" y="1373002"/>
                  </a:moveTo>
                  <a:lnTo>
                    <a:pt x="35051" y="1373002"/>
                  </a:lnTo>
                </a:path>
                <a:path w="3052445" h="2091054">
                  <a:moveTo>
                    <a:pt x="0" y="1139860"/>
                  </a:moveTo>
                  <a:lnTo>
                    <a:pt x="35051" y="1139860"/>
                  </a:lnTo>
                </a:path>
                <a:path w="3052445" h="2091054">
                  <a:moveTo>
                    <a:pt x="0" y="915847"/>
                  </a:moveTo>
                  <a:lnTo>
                    <a:pt x="35051" y="915847"/>
                  </a:lnTo>
                </a:path>
                <a:path w="3052445" h="2091054">
                  <a:moveTo>
                    <a:pt x="0" y="682691"/>
                  </a:moveTo>
                  <a:lnTo>
                    <a:pt x="35051" y="682691"/>
                  </a:lnTo>
                </a:path>
                <a:path w="3052445" h="2091054">
                  <a:moveTo>
                    <a:pt x="0" y="457154"/>
                  </a:moveTo>
                  <a:lnTo>
                    <a:pt x="35051" y="457154"/>
                  </a:lnTo>
                </a:path>
                <a:path w="3052445" h="2091054">
                  <a:moveTo>
                    <a:pt x="0" y="224012"/>
                  </a:moveTo>
                  <a:lnTo>
                    <a:pt x="35051" y="224012"/>
                  </a:lnTo>
                </a:path>
                <a:path w="3052445" h="2091054">
                  <a:moveTo>
                    <a:pt x="0" y="0"/>
                  </a:moveTo>
                  <a:lnTo>
                    <a:pt x="35051" y="0"/>
                  </a:lnTo>
                </a:path>
                <a:path w="3052445" h="2091054">
                  <a:moveTo>
                    <a:pt x="35051" y="2055693"/>
                  </a:moveTo>
                  <a:lnTo>
                    <a:pt x="3052328" y="2055693"/>
                  </a:lnTo>
                </a:path>
                <a:path w="3052445" h="2091054">
                  <a:moveTo>
                    <a:pt x="35051" y="2090745"/>
                  </a:moveTo>
                  <a:lnTo>
                    <a:pt x="35051" y="2055693"/>
                  </a:lnTo>
                </a:path>
                <a:path w="3052445" h="2091054">
                  <a:moveTo>
                    <a:pt x="1040815" y="2090745"/>
                  </a:moveTo>
                  <a:lnTo>
                    <a:pt x="1040815" y="2055693"/>
                  </a:lnTo>
                </a:path>
                <a:path w="3052445" h="2091054">
                  <a:moveTo>
                    <a:pt x="2046564" y="2090745"/>
                  </a:moveTo>
                  <a:lnTo>
                    <a:pt x="2046564" y="2055693"/>
                  </a:lnTo>
                </a:path>
                <a:path w="3052445" h="2091054">
                  <a:moveTo>
                    <a:pt x="3052328" y="2090745"/>
                  </a:moveTo>
                  <a:lnTo>
                    <a:pt x="3052328" y="2055693"/>
                  </a:lnTo>
                </a:path>
              </a:pathLst>
            </a:custGeom>
            <a:ln w="3175">
              <a:solidFill>
                <a:srgbClr val="7F7F7F"/>
              </a:solidFill>
            </a:ln>
          </p:spPr>
          <p:txBody>
            <a:bodyPr wrap="square" lIns="0" tIns="0" rIns="0" bIns="0" rtlCol="0"/>
            <a:lstStyle/>
            <a:p>
              <a:endParaRPr/>
            </a:p>
          </p:txBody>
        </p:sp>
      </p:grpSp>
      <p:sp>
        <p:nvSpPr>
          <p:cNvPr id="21" name="object 21"/>
          <p:cNvSpPr txBox="1"/>
          <p:nvPr/>
        </p:nvSpPr>
        <p:spPr>
          <a:xfrm>
            <a:off x="1666112" y="5805232"/>
            <a:ext cx="222885" cy="1538605"/>
          </a:xfrm>
          <a:prstGeom prst="rect">
            <a:avLst/>
          </a:prstGeom>
        </p:spPr>
        <p:txBody>
          <a:bodyPr vert="horz" wrap="square" lIns="0" tIns="14604" rIns="0" bIns="0" rtlCol="0">
            <a:spAutoFit/>
          </a:bodyPr>
          <a:lstStyle/>
          <a:p>
            <a:pPr>
              <a:lnSpc>
                <a:spcPct val="100000"/>
              </a:lnSpc>
              <a:spcBef>
                <a:spcPts val="114"/>
              </a:spcBef>
            </a:pPr>
            <a:r>
              <a:rPr sz="900" spc="30" dirty="0">
                <a:latin typeface="Calibri"/>
                <a:cs typeface="Calibri"/>
              </a:rPr>
              <a:t>9</a:t>
            </a:r>
            <a:r>
              <a:rPr sz="900" spc="40" dirty="0">
                <a:latin typeface="Calibri"/>
                <a:cs typeface="Calibri"/>
              </a:rPr>
              <a:t>0</a:t>
            </a:r>
            <a:r>
              <a:rPr sz="900" spc="10" dirty="0">
                <a:latin typeface="Calibri"/>
                <a:cs typeface="Calibri"/>
              </a:rPr>
              <a:t>%</a:t>
            </a:r>
            <a:endParaRPr sz="900">
              <a:latin typeface="Calibri"/>
              <a:cs typeface="Calibri"/>
            </a:endParaRPr>
          </a:p>
          <a:p>
            <a:pPr>
              <a:lnSpc>
                <a:spcPct val="100000"/>
              </a:lnSpc>
              <a:spcBef>
                <a:spcPts val="685"/>
              </a:spcBef>
            </a:pPr>
            <a:r>
              <a:rPr sz="900" spc="30" dirty="0">
                <a:latin typeface="Calibri"/>
                <a:cs typeface="Calibri"/>
              </a:rPr>
              <a:t>8</a:t>
            </a:r>
            <a:r>
              <a:rPr sz="900" spc="40" dirty="0">
                <a:latin typeface="Calibri"/>
                <a:cs typeface="Calibri"/>
              </a:rPr>
              <a:t>0</a:t>
            </a:r>
            <a:r>
              <a:rPr sz="900" spc="10" dirty="0">
                <a:latin typeface="Calibri"/>
                <a:cs typeface="Calibri"/>
              </a:rPr>
              <a:t>%</a:t>
            </a:r>
            <a:endParaRPr sz="900">
              <a:latin typeface="Calibri"/>
              <a:cs typeface="Calibri"/>
            </a:endParaRPr>
          </a:p>
          <a:p>
            <a:pPr>
              <a:lnSpc>
                <a:spcPct val="100000"/>
              </a:lnSpc>
              <a:spcBef>
                <a:spcPts val="770"/>
              </a:spcBef>
            </a:pPr>
            <a:r>
              <a:rPr sz="900" spc="30" dirty="0">
                <a:latin typeface="Calibri"/>
                <a:cs typeface="Calibri"/>
              </a:rPr>
              <a:t>7</a:t>
            </a:r>
            <a:r>
              <a:rPr sz="900" spc="40" dirty="0">
                <a:latin typeface="Calibri"/>
                <a:cs typeface="Calibri"/>
              </a:rPr>
              <a:t>0</a:t>
            </a:r>
            <a:r>
              <a:rPr sz="900" spc="10" dirty="0">
                <a:latin typeface="Calibri"/>
                <a:cs typeface="Calibri"/>
              </a:rPr>
              <a:t>%</a:t>
            </a:r>
            <a:endParaRPr sz="900">
              <a:latin typeface="Calibri"/>
              <a:cs typeface="Calibri"/>
            </a:endParaRPr>
          </a:p>
          <a:p>
            <a:pPr>
              <a:lnSpc>
                <a:spcPct val="100000"/>
              </a:lnSpc>
              <a:spcBef>
                <a:spcPts val="685"/>
              </a:spcBef>
            </a:pPr>
            <a:r>
              <a:rPr sz="900" spc="30" dirty="0">
                <a:latin typeface="Calibri"/>
                <a:cs typeface="Calibri"/>
              </a:rPr>
              <a:t>6</a:t>
            </a:r>
            <a:r>
              <a:rPr sz="900" spc="40" dirty="0">
                <a:latin typeface="Calibri"/>
                <a:cs typeface="Calibri"/>
              </a:rPr>
              <a:t>0</a:t>
            </a:r>
            <a:r>
              <a:rPr sz="900" spc="10" dirty="0">
                <a:latin typeface="Calibri"/>
                <a:cs typeface="Calibri"/>
              </a:rPr>
              <a:t>%</a:t>
            </a:r>
            <a:endParaRPr sz="900">
              <a:latin typeface="Calibri"/>
              <a:cs typeface="Calibri"/>
            </a:endParaRPr>
          </a:p>
          <a:p>
            <a:pPr>
              <a:lnSpc>
                <a:spcPct val="100000"/>
              </a:lnSpc>
              <a:spcBef>
                <a:spcPts val="755"/>
              </a:spcBef>
            </a:pPr>
            <a:r>
              <a:rPr sz="900" spc="30" dirty="0">
                <a:latin typeface="Calibri"/>
                <a:cs typeface="Calibri"/>
              </a:rPr>
              <a:t>5</a:t>
            </a:r>
            <a:r>
              <a:rPr sz="900" spc="40" dirty="0">
                <a:latin typeface="Calibri"/>
                <a:cs typeface="Calibri"/>
              </a:rPr>
              <a:t>0</a:t>
            </a:r>
            <a:r>
              <a:rPr sz="900" spc="10" dirty="0">
                <a:latin typeface="Calibri"/>
                <a:cs typeface="Calibri"/>
              </a:rPr>
              <a:t>%</a:t>
            </a:r>
            <a:endParaRPr sz="900">
              <a:latin typeface="Calibri"/>
              <a:cs typeface="Calibri"/>
            </a:endParaRPr>
          </a:p>
          <a:p>
            <a:pPr>
              <a:lnSpc>
                <a:spcPct val="100000"/>
              </a:lnSpc>
              <a:spcBef>
                <a:spcPts val="680"/>
              </a:spcBef>
            </a:pPr>
            <a:r>
              <a:rPr sz="900" spc="30" dirty="0">
                <a:latin typeface="Calibri"/>
                <a:cs typeface="Calibri"/>
              </a:rPr>
              <a:t>4</a:t>
            </a:r>
            <a:r>
              <a:rPr sz="900" spc="40" dirty="0">
                <a:latin typeface="Calibri"/>
                <a:cs typeface="Calibri"/>
              </a:rPr>
              <a:t>0</a:t>
            </a:r>
            <a:r>
              <a:rPr sz="900" spc="10" dirty="0">
                <a:latin typeface="Calibri"/>
                <a:cs typeface="Calibri"/>
              </a:rPr>
              <a:t>%</a:t>
            </a:r>
            <a:endParaRPr sz="900">
              <a:latin typeface="Calibri"/>
              <a:cs typeface="Calibri"/>
            </a:endParaRPr>
          </a:p>
          <a:p>
            <a:pPr>
              <a:lnSpc>
                <a:spcPct val="100000"/>
              </a:lnSpc>
              <a:spcBef>
                <a:spcPts val="760"/>
              </a:spcBef>
            </a:pPr>
            <a:r>
              <a:rPr sz="900" spc="30" dirty="0">
                <a:latin typeface="Calibri"/>
                <a:cs typeface="Calibri"/>
              </a:rPr>
              <a:t>3</a:t>
            </a:r>
            <a:r>
              <a:rPr sz="900" spc="40" dirty="0">
                <a:latin typeface="Calibri"/>
                <a:cs typeface="Calibri"/>
              </a:rPr>
              <a:t>0</a:t>
            </a:r>
            <a:r>
              <a:rPr sz="900" spc="10" dirty="0">
                <a:latin typeface="Calibri"/>
                <a:cs typeface="Calibri"/>
              </a:rPr>
              <a:t>%</a:t>
            </a:r>
            <a:endParaRPr sz="900">
              <a:latin typeface="Calibri"/>
              <a:cs typeface="Calibri"/>
            </a:endParaRPr>
          </a:p>
        </p:txBody>
      </p:sp>
      <p:sp>
        <p:nvSpPr>
          <p:cNvPr id="22" name="object 22"/>
          <p:cNvSpPr txBox="1"/>
          <p:nvPr/>
        </p:nvSpPr>
        <p:spPr>
          <a:xfrm>
            <a:off x="816802" y="7403777"/>
            <a:ext cx="5855970" cy="2555875"/>
          </a:xfrm>
          <a:prstGeom prst="rect">
            <a:avLst/>
          </a:prstGeom>
        </p:spPr>
        <p:txBody>
          <a:bodyPr vert="horz" wrap="square" lIns="0" tIns="14604" rIns="0" bIns="0" rtlCol="0">
            <a:spAutoFit/>
          </a:bodyPr>
          <a:lstStyle/>
          <a:p>
            <a:pPr marL="848994">
              <a:lnSpc>
                <a:spcPct val="100000"/>
              </a:lnSpc>
              <a:spcBef>
                <a:spcPts val="114"/>
              </a:spcBef>
            </a:pPr>
            <a:r>
              <a:rPr sz="900" spc="30" dirty="0">
                <a:latin typeface="Calibri"/>
                <a:cs typeface="Calibri"/>
              </a:rPr>
              <a:t>20%</a:t>
            </a:r>
            <a:endParaRPr sz="900">
              <a:latin typeface="Calibri"/>
              <a:cs typeface="Calibri"/>
            </a:endParaRPr>
          </a:p>
          <a:p>
            <a:pPr marL="848994">
              <a:lnSpc>
                <a:spcPct val="100000"/>
              </a:lnSpc>
              <a:spcBef>
                <a:spcPts val="760"/>
              </a:spcBef>
            </a:pPr>
            <a:r>
              <a:rPr sz="900" spc="30" dirty="0">
                <a:latin typeface="Calibri"/>
                <a:cs typeface="Calibri"/>
              </a:rPr>
              <a:t>10%</a:t>
            </a:r>
            <a:endParaRPr sz="900">
              <a:latin typeface="Calibri"/>
              <a:cs typeface="Calibri"/>
            </a:endParaRPr>
          </a:p>
          <a:p>
            <a:pPr marL="911225">
              <a:lnSpc>
                <a:spcPct val="100000"/>
              </a:lnSpc>
              <a:spcBef>
                <a:spcPts val="680"/>
              </a:spcBef>
            </a:pPr>
            <a:r>
              <a:rPr sz="900" spc="25" dirty="0">
                <a:latin typeface="Calibri"/>
                <a:cs typeface="Calibri"/>
              </a:rPr>
              <a:t>0%</a:t>
            </a:r>
            <a:endParaRPr sz="900">
              <a:latin typeface="Calibri"/>
              <a:cs typeface="Calibri"/>
            </a:endParaRPr>
          </a:p>
          <a:p>
            <a:pPr marL="1442085">
              <a:lnSpc>
                <a:spcPct val="100000"/>
              </a:lnSpc>
              <a:spcBef>
                <a:spcPts val="265"/>
              </a:spcBef>
              <a:tabLst>
                <a:tab pos="2447290" algn="l"/>
                <a:tab pos="3453129" algn="l"/>
              </a:tabLst>
            </a:pPr>
            <a:r>
              <a:rPr sz="900" spc="25" dirty="0">
                <a:latin typeface="Calibri"/>
                <a:cs typeface="Calibri"/>
              </a:rPr>
              <a:t>2002-04	2004-06	2006-08</a:t>
            </a:r>
            <a:endParaRPr sz="900">
              <a:latin typeface="Calibri"/>
              <a:cs typeface="Calibri"/>
            </a:endParaRPr>
          </a:p>
          <a:p>
            <a:pPr>
              <a:lnSpc>
                <a:spcPct val="100000"/>
              </a:lnSpc>
              <a:spcBef>
                <a:spcPts val="15"/>
              </a:spcBef>
            </a:pPr>
            <a:endParaRPr sz="1050">
              <a:latin typeface="Calibri"/>
              <a:cs typeface="Calibri"/>
            </a:endParaRPr>
          </a:p>
          <a:p>
            <a:pPr marL="12700">
              <a:lnSpc>
                <a:spcPct val="100000"/>
              </a:lnSpc>
            </a:pPr>
            <a:r>
              <a:rPr sz="1200" b="1" i="1" spc="-5" dirty="0">
                <a:latin typeface="Calibri"/>
                <a:cs typeface="Calibri"/>
              </a:rPr>
              <a:t>Figure 15: Share of companies active </a:t>
            </a:r>
            <a:r>
              <a:rPr sz="1200" b="1" i="1" dirty="0">
                <a:latin typeface="Calibri"/>
                <a:cs typeface="Calibri"/>
              </a:rPr>
              <a:t>in </a:t>
            </a:r>
            <a:r>
              <a:rPr sz="1200" b="1" i="1" spc="-5" dirty="0">
                <a:latin typeface="Calibri"/>
                <a:cs typeface="Calibri"/>
              </a:rPr>
              <a:t>innovation (SI, EU27, </a:t>
            </a:r>
            <a:r>
              <a:rPr sz="1200" b="1" i="1" spc="-10" dirty="0">
                <a:latin typeface="Calibri"/>
                <a:cs typeface="Calibri"/>
              </a:rPr>
              <a:t>DE); </a:t>
            </a:r>
            <a:r>
              <a:rPr sz="1200" b="1" i="1" spc="-5" dirty="0">
                <a:latin typeface="Calibri"/>
                <a:cs typeface="Calibri"/>
              </a:rPr>
              <a:t>various</a:t>
            </a:r>
            <a:r>
              <a:rPr sz="1200" b="1" i="1" spc="80" dirty="0">
                <a:latin typeface="Calibri"/>
                <a:cs typeface="Calibri"/>
              </a:rPr>
              <a:t> </a:t>
            </a:r>
            <a:r>
              <a:rPr sz="1200" b="1" i="1" spc="-5" dirty="0">
                <a:latin typeface="Calibri"/>
                <a:cs typeface="Calibri"/>
              </a:rPr>
              <a:t>sources</a:t>
            </a:r>
            <a:endParaRPr sz="1200">
              <a:latin typeface="Calibri"/>
              <a:cs typeface="Calibri"/>
            </a:endParaRPr>
          </a:p>
          <a:p>
            <a:pPr marL="12700" marR="5080">
              <a:lnSpc>
                <a:spcPct val="101699"/>
              </a:lnSpc>
              <a:spcBef>
                <a:spcPts val="994"/>
              </a:spcBef>
            </a:pPr>
            <a:r>
              <a:rPr sz="1200" spc="-5" dirty="0">
                <a:latin typeface="Calibri"/>
                <a:cs typeface="Calibri"/>
              </a:rPr>
              <a:t>What is more, </a:t>
            </a:r>
            <a:r>
              <a:rPr sz="1200" spc="-10" dirty="0">
                <a:latin typeface="Calibri"/>
                <a:cs typeface="Calibri"/>
              </a:rPr>
              <a:t>an </a:t>
            </a:r>
            <a:r>
              <a:rPr sz="1200" spc="-5" dirty="0">
                <a:latin typeface="Calibri"/>
                <a:cs typeface="Calibri"/>
              </a:rPr>
              <a:t>in-depth analysis noticeably </a:t>
            </a:r>
            <a:r>
              <a:rPr sz="1200" spc="-10" dirty="0">
                <a:latin typeface="Calibri"/>
                <a:cs typeface="Calibri"/>
              </a:rPr>
              <a:t>shows </a:t>
            </a:r>
            <a:r>
              <a:rPr sz="1200" dirty="0">
                <a:latin typeface="Calibri"/>
                <a:cs typeface="Calibri"/>
              </a:rPr>
              <a:t>that </a:t>
            </a:r>
            <a:r>
              <a:rPr sz="1200" spc="-5" dirty="0">
                <a:latin typeface="Calibri"/>
                <a:cs typeface="Calibri"/>
              </a:rPr>
              <a:t>the situation regarding innovation </a:t>
            </a:r>
            <a:r>
              <a:rPr sz="1200" spc="-10" dirty="0">
                <a:latin typeface="Calibri"/>
                <a:cs typeface="Calibri"/>
              </a:rPr>
              <a:t>in  </a:t>
            </a:r>
            <a:r>
              <a:rPr sz="1200" spc="-5" dirty="0">
                <a:latin typeface="Calibri"/>
                <a:cs typeface="Calibri"/>
              </a:rPr>
              <a:t>Slovenian small and medium enterprises (SME) is </a:t>
            </a:r>
            <a:r>
              <a:rPr sz="1200" dirty="0">
                <a:latin typeface="Calibri"/>
                <a:cs typeface="Calibri"/>
              </a:rPr>
              <a:t>even </a:t>
            </a:r>
            <a:r>
              <a:rPr sz="1200" spc="-5" dirty="0">
                <a:latin typeface="Calibri"/>
                <a:cs typeface="Calibri"/>
              </a:rPr>
              <a:t>worse where the large companies  record approximately 50% more innovativeness </a:t>
            </a:r>
            <a:r>
              <a:rPr sz="1200" spc="-10" dirty="0">
                <a:latin typeface="Calibri"/>
                <a:cs typeface="Calibri"/>
              </a:rPr>
              <a:t>as </a:t>
            </a:r>
            <a:r>
              <a:rPr sz="1200" dirty="0">
                <a:latin typeface="Calibri"/>
                <a:cs typeface="Calibri"/>
              </a:rPr>
              <a:t>the </a:t>
            </a:r>
            <a:r>
              <a:rPr sz="1200" spc="-5" dirty="0">
                <a:latin typeface="Calibri"/>
                <a:cs typeface="Calibri"/>
              </a:rPr>
              <a:t>medium-sized ones while </a:t>
            </a:r>
            <a:r>
              <a:rPr sz="1200" dirty="0">
                <a:latin typeface="Calibri"/>
                <a:cs typeface="Calibri"/>
              </a:rPr>
              <a:t>the </a:t>
            </a:r>
            <a:r>
              <a:rPr sz="1200" spc="-5" dirty="0">
                <a:latin typeface="Calibri"/>
                <a:cs typeface="Calibri"/>
              </a:rPr>
              <a:t>small  companies </a:t>
            </a:r>
            <a:r>
              <a:rPr sz="1200" dirty="0">
                <a:latin typeface="Calibri"/>
                <a:cs typeface="Calibri"/>
              </a:rPr>
              <a:t>even </a:t>
            </a:r>
            <a:r>
              <a:rPr sz="1200" spc="-5" dirty="0">
                <a:latin typeface="Calibri"/>
                <a:cs typeface="Calibri"/>
              </a:rPr>
              <a:t>threefold less than </a:t>
            </a:r>
            <a:r>
              <a:rPr sz="1200" dirty="0">
                <a:latin typeface="Calibri"/>
                <a:cs typeface="Calibri"/>
              </a:rPr>
              <a:t>the </a:t>
            </a:r>
            <a:r>
              <a:rPr sz="1200" spc="-5" dirty="0">
                <a:latin typeface="Calibri"/>
                <a:cs typeface="Calibri"/>
              </a:rPr>
              <a:t>large </a:t>
            </a:r>
            <a:r>
              <a:rPr sz="1200" spc="-10" dirty="0">
                <a:latin typeface="Calibri"/>
                <a:cs typeface="Calibri"/>
              </a:rPr>
              <a:t>ones </a:t>
            </a:r>
            <a:r>
              <a:rPr sz="1200" dirty="0">
                <a:latin typeface="Calibri"/>
                <a:cs typeface="Calibri"/>
              </a:rPr>
              <a:t>[5]. </a:t>
            </a:r>
            <a:r>
              <a:rPr sz="1200" spc="-5" dirty="0">
                <a:latin typeface="Calibri"/>
                <a:cs typeface="Calibri"/>
              </a:rPr>
              <a:t>(here it needs </a:t>
            </a:r>
            <a:r>
              <a:rPr sz="1200" dirty="0">
                <a:latin typeface="Calibri"/>
                <a:cs typeface="Calibri"/>
              </a:rPr>
              <a:t>to be </a:t>
            </a:r>
            <a:r>
              <a:rPr sz="1200" spc="-5" dirty="0">
                <a:latin typeface="Calibri"/>
                <a:cs typeface="Calibri"/>
              </a:rPr>
              <a:t>taken into  consideration that an enterprise – regardless </a:t>
            </a:r>
            <a:r>
              <a:rPr sz="1200" spc="-10" dirty="0">
                <a:latin typeface="Calibri"/>
                <a:cs typeface="Calibri"/>
              </a:rPr>
              <a:t>of its </a:t>
            </a:r>
            <a:r>
              <a:rPr sz="1200" spc="-5" dirty="0">
                <a:latin typeface="Calibri"/>
                <a:cs typeface="Calibri"/>
              </a:rPr>
              <a:t>size – is classified in the statistical group</a:t>
            </a:r>
            <a:r>
              <a:rPr sz="1200" spc="235" dirty="0">
                <a:latin typeface="Calibri"/>
                <a:cs typeface="Calibri"/>
              </a:rPr>
              <a:t> </a:t>
            </a:r>
            <a:r>
              <a:rPr sz="1200" spc="-5" dirty="0">
                <a:latin typeface="Calibri"/>
                <a:cs typeface="Calibri"/>
              </a:rPr>
              <a:t>of</a:t>
            </a:r>
            <a:endParaRPr sz="1200">
              <a:latin typeface="Calibri"/>
              <a:cs typeface="Calibri"/>
            </a:endParaRPr>
          </a:p>
          <a:p>
            <a:pPr>
              <a:lnSpc>
                <a:spcPct val="100000"/>
              </a:lnSpc>
              <a:spcBef>
                <a:spcPts val="40"/>
              </a:spcBef>
            </a:pPr>
            <a:endParaRPr sz="1300">
              <a:latin typeface="Calibri"/>
              <a:cs typeface="Calibri"/>
            </a:endParaRPr>
          </a:p>
          <a:p>
            <a:pPr marR="132715" algn="r">
              <a:lnSpc>
                <a:spcPct val="100000"/>
              </a:lnSpc>
            </a:pPr>
            <a:r>
              <a:rPr sz="1000" b="1" spc="-5" dirty="0">
                <a:latin typeface="Calibri"/>
                <a:cs typeface="Calibri"/>
              </a:rPr>
              <a:t>163</a:t>
            </a:r>
            <a:endParaRPr sz="1000">
              <a:latin typeface="Calibri"/>
              <a:cs typeface="Calibri"/>
            </a:endParaRPr>
          </a:p>
        </p:txBody>
      </p:sp>
      <p:grpSp>
        <p:nvGrpSpPr>
          <p:cNvPr id="23" name="object 23"/>
          <p:cNvGrpSpPr/>
          <p:nvPr/>
        </p:nvGrpSpPr>
        <p:grpSpPr>
          <a:xfrm>
            <a:off x="5167960" y="6803203"/>
            <a:ext cx="64135" cy="485140"/>
            <a:chOff x="5167960" y="6803203"/>
            <a:chExt cx="64135" cy="485140"/>
          </a:xfrm>
        </p:grpSpPr>
        <p:sp>
          <p:nvSpPr>
            <p:cNvPr id="24" name="object 24"/>
            <p:cNvSpPr/>
            <p:nvPr/>
          </p:nvSpPr>
          <p:spPr>
            <a:xfrm>
              <a:off x="5167960" y="6803203"/>
              <a:ext cx="64135" cy="62865"/>
            </a:xfrm>
            <a:custGeom>
              <a:avLst/>
              <a:gdLst/>
              <a:ahLst/>
              <a:cxnLst/>
              <a:rect l="l" t="t" r="r" b="b"/>
              <a:pathLst>
                <a:path w="64135" h="62865">
                  <a:moveTo>
                    <a:pt x="64007" y="0"/>
                  </a:moveTo>
                  <a:lnTo>
                    <a:pt x="0" y="0"/>
                  </a:lnTo>
                  <a:lnTo>
                    <a:pt x="0" y="62478"/>
                  </a:lnTo>
                  <a:lnTo>
                    <a:pt x="64007" y="62478"/>
                  </a:lnTo>
                  <a:lnTo>
                    <a:pt x="64007" y="0"/>
                  </a:lnTo>
                  <a:close/>
                </a:path>
              </a:pathLst>
            </a:custGeom>
            <a:solidFill>
              <a:srgbClr val="4F80BC"/>
            </a:solidFill>
          </p:spPr>
          <p:txBody>
            <a:bodyPr wrap="square" lIns="0" tIns="0" rIns="0" bIns="0" rtlCol="0"/>
            <a:lstStyle/>
            <a:p>
              <a:endParaRPr/>
            </a:p>
          </p:txBody>
        </p:sp>
        <p:sp>
          <p:nvSpPr>
            <p:cNvPr id="25" name="object 25"/>
            <p:cNvSpPr/>
            <p:nvPr/>
          </p:nvSpPr>
          <p:spPr>
            <a:xfrm>
              <a:off x="5167960" y="7018072"/>
              <a:ext cx="64135" cy="62865"/>
            </a:xfrm>
            <a:custGeom>
              <a:avLst/>
              <a:gdLst/>
              <a:ahLst/>
              <a:cxnLst/>
              <a:rect l="l" t="t" r="r" b="b"/>
              <a:pathLst>
                <a:path w="64135" h="62865">
                  <a:moveTo>
                    <a:pt x="64007" y="0"/>
                  </a:moveTo>
                  <a:lnTo>
                    <a:pt x="0" y="0"/>
                  </a:lnTo>
                  <a:lnTo>
                    <a:pt x="0" y="62478"/>
                  </a:lnTo>
                  <a:lnTo>
                    <a:pt x="64007" y="62478"/>
                  </a:lnTo>
                  <a:lnTo>
                    <a:pt x="64007" y="0"/>
                  </a:lnTo>
                  <a:close/>
                </a:path>
              </a:pathLst>
            </a:custGeom>
            <a:solidFill>
              <a:srgbClr val="BF4F4D"/>
            </a:solidFill>
          </p:spPr>
          <p:txBody>
            <a:bodyPr wrap="square" lIns="0" tIns="0" rIns="0" bIns="0" rtlCol="0"/>
            <a:lstStyle/>
            <a:p>
              <a:endParaRPr/>
            </a:p>
          </p:txBody>
        </p:sp>
        <p:sp>
          <p:nvSpPr>
            <p:cNvPr id="26" name="object 26"/>
            <p:cNvSpPr/>
            <p:nvPr/>
          </p:nvSpPr>
          <p:spPr>
            <a:xfrm>
              <a:off x="5167960" y="7223796"/>
              <a:ext cx="64135" cy="64135"/>
            </a:xfrm>
            <a:custGeom>
              <a:avLst/>
              <a:gdLst/>
              <a:ahLst/>
              <a:cxnLst/>
              <a:rect l="l" t="t" r="r" b="b"/>
              <a:pathLst>
                <a:path w="64135" h="64134">
                  <a:moveTo>
                    <a:pt x="64007" y="0"/>
                  </a:moveTo>
                  <a:lnTo>
                    <a:pt x="0" y="0"/>
                  </a:lnTo>
                  <a:lnTo>
                    <a:pt x="0" y="64002"/>
                  </a:lnTo>
                  <a:lnTo>
                    <a:pt x="64007" y="64002"/>
                  </a:lnTo>
                  <a:lnTo>
                    <a:pt x="64007" y="0"/>
                  </a:lnTo>
                  <a:close/>
                </a:path>
              </a:pathLst>
            </a:custGeom>
            <a:solidFill>
              <a:srgbClr val="9ABA59"/>
            </a:solidFill>
          </p:spPr>
          <p:txBody>
            <a:bodyPr wrap="square" lIns="0" tIns="0" rIns="0" bIns="0" rtlCol="0"/>
            <a:lstStyle/>
            <a:p>
              <a:endParaRPr/>
            </a:p>
          </p:txBody>
        </p:sp>
      </p:grpSp>
      <p:sp>
        <p:nvSpPr>
          <p:cNvPr id="27" name="object 27"/>
          <p:cNvSpPr txBox="1"/>
          <p:nvPr/>
        </p:nvSpPr>
        <p:spPr>
          <a:xfrm>
            <a:off x="5267018" y="6673639"/>
            <a:ext cx="451484" cy="661035"/>
          </a:xfrm>
          <a:prstGeom prst="rect">
            <a:avLst/>
          </a:prstGeom>
        </p:spPr>
        <p:txBody>
          <a:bodyPr vert="horz" wrap="square" lIns="0" tIns="12065" rIns="0" bIns="0" rtlCol="0">
            <a:spAutoFit/>
          </a:bodyPr>
          <a:lstStyle/>
          <a:p>
            <a:pPr marR="27940">
              <a:lnSpc>
                <a:spcPct val="156700"/>
              </a:lnSpc>
              <a:spcBef>
                <a:spcPts val="95"/>
              </a:spcBef>
            </a:pPr>
            <a:r>
              <a:rPr sz="900" dirty="0">
                <a:latin typeface="Calibri"/>
                <a:cs typeface="Calibri"/>
              </a:rPr>
              <a:t>S</a:t>
            </a:r>
            <a:r>
              <a:rPr sz="900" spc="75" dirty="0">
                <a:latin typeface="Calibri"/>
                <a:cs typeface="Calibri"/>
              </a:rPr>
              <a:t>l</a:t>
            </a:r>
            <a:r>
              <a:rPr sz="900" spc="10" dirty="0">
                <a:latin typeface="Calibri"/>
                <a:cs typeface="Calibri"/>
              </a:rPr>
              <a:t>ov</a:t>
            </a:r>
            <a:r>
              <a:rPr sz="900" spc="-20" dirty="0">
                <a:latin typeface="Calibri"/>
                <a:cs typeface="Calibri"/>
              </a:rPr>
              <a:t>e</a:t>
            </a:r>
            <a:r>
              <a:rPr sz="900" spc="15" dirty="0">
                <a:latin typeface="Calibri"/>
                <a:cs typeface="Calibri"/>
              </a:rPr>
              <a:t>n</a:t>
            </a:r>
            <a:r>
              <a:rPr sz="900" spc="75" dirty="0">
                <a:latin typeface="Calibri"/>
                <a:cs typeface="Calibri"/>
              </a:rPr>
              <a:t>i</a:t>
            </a:r>
            <a:r>
              <a:rPr sz="900" spc="5" dirty="0">
                <a:latin typeface="Calibri"/>
                <a:cs typeface="Calibri"/>
              </a:rPr>
              <a:t>a  </a:t>
            </a:r>
            <a:r>
              <a:rPr sz="900" dirty="0">
                <a:latin typeface="Calibri"/>
                <a:cs typeface="Calibri"/>
              </a:rPr>
              <a:t>EU27</a:t>
            </a:r>
            <a:endParaRPr sz="900">
              <a:latin typeface="Calibri"/>
              <a:cs typeface="Calibri"/>
            </a:endParaRPr>
          </a:p>
          <a:p>
            <a:pPr>
              <a:lnSpc>
                <a:spcPct val="100000"/>
              </a:lnSpc>
              <a:spcBef>
                <a:spcPts val="540"/>
              </a:spcBef>
            </a:pPr>
            <a:r>
              <a:rPr sz="900" spc="-10" dirty="0">
                <a:latin typeface="Calibri"/>
                <a:cs typeface="Calibri"/>
              </a:rPr>
              <a:t>G</a:t>
            </a:r>
            <a:r>
              <a:rPr sz="900" spc="-35" dirty="0">
                <a:latin typeface="Calibri"/>
                <a:cs typeface="Calibri"/>
              </a:rPr>
              <a:t>e</a:t>
            </a:r>
            <a:r>
              <a:rPr sz="900" spc="40" dirty="0">
                <a:latin typeface="Calibri"/>
                <a:cs typeface="Calibri"/>
              </a:rPr>
              <a:t>r</a:t>
            </a:r>
            <a:r>
              <a:rPr sz="900" spc="-15" dirty="0">
                <a:latin typeface="Calibri"/>
                <a:cs typeface="Calibri"/>
              </a:rPr>
              <a:t>m</a:t>
            </a:r>
            <a:r>
              <a:rPr sz="900" spc="55" dirty="0">
                <a:latin typeface="Calibri"/>
                <a:cs typeface="Calibri"/>
              </a:rPr>
              <a:t>a</a:t>
            </a:r>
            <a:r>
              <a:rPr sz="900" spc="15" dirty="0">
                <a:latin typeface="Calibri"/>
                <a:cs typeface="Calibri"/>
              </a:rPr>
              <a:t>n</a:t>
            </a:r>
            <a:r>
              <a:rPr sz="900" spc="5" dirty="0">
                <a:latin typeface="Calibri"/>
                <a:cs typeface="Calibri"/>
              </a:rPr>
              <a:t>y</a:t>
            </a:r>
            <a:endParaRPr sz="900">
              <a:latin typeface="Calibri"/>
              <a:cs typeface="Calibri"/>
            </a:endParaRPr>
          </a:p>
        </p:txBody>
      </p:sp>
      <p:sp>
        <p:nvSpPr>
          <p:cNvPr id="28" name="object 28"/>
          <p:cNvSpPr/>
          <p:nvPr/>
        </p:nvSpPr>
        <p:spPr>
          <a:xfrm>
            <a:off x="1557908" y="5805068"/>
            <a:ext cx="4220210" cy="2503805"/>
          </a:xfrm>
          <a:custGeom>
            <a:avLst/>
            <a:gdLst/>
            <a:ahLst/>
            <a:cxnLst/>
            <a:rect l="l" t="t" r="r" b="b"/>
            <a:pathLst>
              <a:path w="4220210" h="2503804">
                <a:moveTo>
                  <a:pt x="0" y="2503718"/>
                </a:moveTo>
                <a:lnTo>
                  <a:pt x="4219605" y="2503718"/>
                </a:lnTo>
                <a:lnTo>
                  <a:pt x="4219605" y="0"/>
                </a:lnTo>
                <a:lnTo>
                  <a:pt x="0" y="0"/>
                </a:lnTo>
                <a:lnTo>
                  <a:pt x="0" y="2503718"/>
                </a:lnTo>
                <a:close/>
              </a:path>
            </a:pathLst>
          </a:custGeom>
          <a:ln w="3175">
            <a:solidFill>
              <a:srgbClr val="7F7F7F"/>
            </a:solidFill>
          </a:ln>
        </p:spPr>
        <p:txBody>
          <a:bodyPr wrap="square" lIns="0" tIns="0" rIns="0" bIns="0" rtlCol="0"/>
          <a:lstStyle/>
          <a:p>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164</a:t>
            </a:r>
            <a:endParaRPr sz="1000">
              <a:latin typeface="Calibri"/>
              <a:cs typeface="Calibri"/>
            </a:endParaRPr>
          </a:p>
        </p:txBody>
      </p:sp>
      <p:sp>
        <p:nvSpPr>
          <p:cNvPr id="3" name="object 3"/>
          <p:cNvSpPr txBox="1"/>
          <p:nvPr/>
        </p:nvSpPr>
        <p:spPr>
          <a:xfrm>
            <a:off x="888424" y="570066"/>
            <a:ext cx="5847080" cy="320738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innovative enterprises by introducing </a:t>
            </a:r>
            <a:r>
              <a:rPr sz="1200" spc="-10" dirty="0">
                <a:latin typeface="Calibri"/>
                <a:cs typeface="Calibri"/>
              </a:rPr>
              <a:t>at </a:t>
            </a:r>
            <a:r>
              <a:rPr sz="1200" spc="-5" dirty="0">
                <a:latin typeface="Calibri"/>
                <a:cs typeface="Calibri"/>
              </a:rPr>
              <a:t>least </a:t>
            </a:r>
            <a:r>
              <a:rPr sz="1200" spc="-10" dirty="0">
                <a:latin typeface="Calibri"/>
                <a:cs typeface="Calibri"/>
              </a:rPr>
              <a:t>one </a:t>
            </a:r>
            <a:r>
              <a:rPr sz="1200" dirty="0">
                <a:latin typeface="Calibri"/>
                <a:cs typeface="Calibri"/>
              </a:rPr>
              <a:t>new </a:t>
            </a:r>
            <a:r>
              <a:rPr sz="1200" spc="-5" dirty="0">
                <a:latin typeface="Calibri"/>
                <a:cs typeface="Calibri"/>
              </a:rPr>
              <a:t>product. The latter thus represents a  “statistical benefit” for large companies.). Apparently, Slovenian manufacturing needs </a:t>
            </a:r>
            <a:r>
              <a:rPr sz="1200" spc="-10" dirty="0">
                <a:latin typeface="Calibri"/>
                <a:cs typeface="Calibri"/>
              </a:rPr>
              <a:t>an  </a:t>
            </a:r>
            <a:r>
              <a:rPr sz="1200" spc="-5" dirty="0">
                <a:latin typeface="Calibri"/>
                <a:cs typeface="Calibri"/>
              </a:rPr>
              <a:t>innovation push </a:t>
            </a:r>
            <a:r>
              <a:rPr sz="1200" dirty="0">
                <a:latin typeface="Calibri"/>
                <a:cs typeface="Calibri"/>
              </a:rPr>
              <a:t>to </a:t>
            </a:r>
            <a:r>
              <a:rPr sz="1200" spc="-5" dirty="0">
                <a:latin typeface="Calibri"/>
                <a:cs typeface="Calibri"/>
              </a:rPr>
              <a:t>stabilise </a:t>
            </a:r>
            <a:r>
              <a:rPr sz="1200" dirty="0">
                <a:latin typeface="Calibri"/>
                <a:cs typeface="Calibri"/>
              </a:rPr>
              <a:t>its </a:t>
            </a:r>
            <a:r>
              <a:rPr sz="1200" spc="-5" dirty="0">
                <a:latin typeface="Calibri"/>
                <a:cs typeface="Calibri"/>
              </a:rPr>
              <a:t>position in the group of innovation followers and start catching  </a:t>
            </a:r>
            <a:r>
              <a:rPr sz="1200" dirty="0">
                <a:latin typeface="Calibri"/>
                <a:cs typeface="Calibri"/>
              </a:rPr>
              <a:t>up </a:t>
            </a:r>
            <a:r>
              <a:rPr sz="1200" spc="-5" dirty="0">
                <a:latin typeface="Calibri"/>
                <a:cs typeface="Calibri"/>
              </a:rPr>
              <a:t>with </a:t>
            </a:r>
            <a:r>
              <a:rPr sz="1200" dirty="0">
                <a:latin typeface="Calibri"/>
                <a:cs typeface="Calibri"/>
              </a:rPr>
              <a:t>the </a:t>
            </a:r>
            <a:r>
              <a:rPr sz="1200" spc="-5" dirty="0">
                <a:latin typeface="Calibri"/>
                <a:cs typeface="Calibri"/>
              </a:rPr>
              <a:t>group of innovation leaders</a:t>
            </a:r>
            <a:r>
              <a:rPr sz="1200" spc="-10" dirty="0">
                <a:latin typeface="Calibri"/>
                <a:cs typeface="Calibri"/>
              </a:rPr>
              <a:t> </a:t>
            </a:r>
            <a:r>
              <a:rPr sz="1200" dirty="0">
                <a:latin typeface="Calibri"/>
                <a:cs typeface="Calibri"/>
              </a:rPr>
              <a:t>[6].</a:t>
            </a:r>
            <a:endParaRPr sz="1200">
              <a:latin typeface="Calibri"/>
              <a:cs typeface="Calibri"/>
            </a:endParaRPr>
          </a:p>
          <a:p>
            <a:pPr marL="12700" marR="17145">
              <a:lnSpc>
                <a:spcPct val="101800"/>
              </a:lnSpc>
              <a:spcBef>
                <a:spcPts val="994"/>
              </a:spcBef>
            </a:pPr>
            <a:r>
              <a:rPr sz="1200" spc="-5" dirty="0">
                <a:latin typeface="Calibri"/>
                <a:cs typeface="Calibri"/>
              </a:rPr>
              <a:t>The loophole between </a:t>
            </a:r>
            <a:r>
              <a:rPr sz="1200" spc="-10" dirty="0">
                <a:latin typeface="Calibri"/>
                <a:cs typeface="Calibri"/>
              </a:rPr>
              <a:t>the </a:t>
            </a:r>
            <a:r>
              <a:rPr sz="1200" spc="-5" dirty="0">
                <a:latin typeface="Calibri"/>
                <a:cs typeface="Calibri"/>
              </a:rPr>
              <a:t>knowledge-holders and economy is particularly explicit in the  countries </a:t>
            </a:r>
            <a:r>
              <a:rPr sz="1200" spc="-10" dirty="0">
                <a:latin typeface="Calibri"/>
                <a:cs typeface="Calibri"/>
              </a:rPr>
              <a:t>in </a:t>
            </a:r>
            <a:r>
              <a:rPr sz="1200" spc="-5" dirty="0">
                <a:latin typeface="Calibri"/>
                <a:cs typeface="Calibri"/>
              </a:rPr>
              <a:t>transition; </a:t>
            </a:r>
            <a:r>
              <a:rPr sz="1200" spc="-10" dirty="0">
                <a:latin typeface="Calibri"/>
                <a:cs typeface="Calibri"/>
              </a:rPr>
              <a:t>also </a:t>
            </a:r>
            <a:r>
              <a:rPr sz="1200" spc="-5" dirty="0">
                <a:latin typeface="Calibri"/>
                <a:cs typeface="Calibri"/>
              </a:rPr>
              <a:t>in Slovenia [7]. Despite frequent outstanding research  achievements, </a:t>
            </a:r>
            <a:r>
              <a:rPr sz="1200" dirty="0">
                <a:latin typeface="Calibri"/>
                <a:cs typeface="Calibri"/>
              </a:rPr>
              <a:t>the </a:t>
            </a:r>
            <a:r>
              <a:rPr sz="1200" spc="-5" dirty="0">
                <a:latin typeface="Calibri"/>
                <a:cs typeface="Calibri"/>
              </a:rPr>
              <a:t>path towards the industry is lengthy, and thus a great deal </a:t>
            </a:r>
            <a:r>
              <a:rPr sz="1200" spc="-10" dirty="0">
                <a:latin typeface="Calibri"/>
                <a:cs typeface="Calibri"/>
              </a:rPr>
              <a:t>of </a:t>
            </a:r>
            <a:r>
              <a:rPr sz="1200" spc="-5" dirty="0">
                <a:latin typeface="Calibri"/>
                <a:cs typeface="Calibri"/>
              </a:rPr>
              <a:t>research and  development results remains in the </a:t>
            </a:r>
            <a:r>
              <a:rPr sz="1200" dirty="0">
                <a:latin typeface="Calibri"/>
                <a:cs typeface="Calibri"/>
              </a:rPr>
              <a:t>phase </a:t>
            </a:r>
            <a:r>
              <a:rPr sz="1200" spc="-10" dirty="0">
                <a:latin typeface="Calibri"/>
                <a:cs typeface="Calibri"/>
              </a:rPr>
              <a:t>of </a:t>
            </a:r>
            <a:r>
              <a:rPr sz="1200" spc="-5" dirty="0">
                <a:latin typeface="Calibri"/>
                <a:cs typeface="Calibri"/>
              </a:rPr>
              <a:t>prototype or merely a published written work.  Efficient and successful management of innovation and R&amp;D work is undoubtedly one </a:t>
            </a:r>
            <a:r>
              <a:rPr sz="1200" spc="-10" dirty="0">
                <a:latin typeface="Calibri"/>
                <a:cs typeface="Calibri"/>
              </a:rPr>
              <a:t>of </a:t>
            </a:r>
            <a:r>
              <a:rPr sz="1200" dirty="0">
                <a:latin typeface="Calibri"/>
                <a:cs typeface="Calibri"/>
              </a:rPr>
              <a:t>the  </a:t>
            </a:r>
            <a:r>
              <a:rPr sz="1200" spc="-5" dirty="0">
                <a:latin typeface="Calibri"/>
                <a:cs typeface="Calibri"/>
              </a:rPr>
              <a:t>principal challenges of the Slovenian development process [8]. Slovenian supporting  environment (ministries, agencies, development </a:t>
            </a:r>
            <a:r>
              <a:rPr sz="1200" dirty="0">
                <a:latin typeface="Calibri"/>
                <a:cs typeface="Calibri"/>
              </a:rPr>
              <a:t>centres, </a:t>
            </a:r>
            <a:r>
              <a:rPr sz="1200" spc="-5" dirty="0">
                <a:latin typeface="Calibri"/>
                <a:cs typeface="Calibri"/>
              </a:rPr>
              <a:t>information centres, venture-capital  </a:t>
            </a:r>
            <a:r>
              <a:rPr sz="1200" dirty="0">
                <a:latin typeface="Calibri"/>
                <a:cs typeface="Calibri"/>
              </a:rPr>
              <a:t>funds, </a:t>
            </a:r>
            <a:r>
              <a:rPr sz="1200" spc="-5" dirty="0">
                <a:latin typeface="Calibri"/>
                <a:cs typeface="Calibri"/>
              </a:rPr>
              <a:t>technology parks, etc.) represents additional challenge since it still </a:t>
            </a:r>
            <a:r>
              <a:rPr sz="1200" dirty="0">
                <a:latin typeface="Calibri"/>
                <a:cs typeface="Calibri"/>
              </a:rPr>
              <a:t>does </a:t>
            </a:r>
            <a:r>
              <a:rPr sz="1200" spc="-5" dirty="0">
                <a:latin typeface="Calibri"/>
                <a:cs typeface="Calibri"/>
              </a:rPr>
              <a:t>not offer  sufficient support </a:t>
            </a:r>
            <a:r>
              <a:rPr sz="1200" dirty="0">
                <a:latin typeface="Calibri"/>
                <a:cs typeface="Calibri"/>
              </a:rPr>
              <a:t>to </a:t>
            </a:r>
            <a:r>
              <a:rPr sz="1200" spc="-5" dirty="0">
                <a:latin typeface="Calibri"/>
                <a:cs typeface="Calibri"/>
              </a:rPr>
              <a:t>the innovation projects due to the frequently not well-harmonized and  efficient operations.</a:t>
            </a:r>
            <a:endParaRPr sz="1200">
              <a:latin typeface="Calibri"/>
              <a:cs typeface="Calibri"/>
            </a:endParaRPr>
          </a:p>
        </p:txBody>
      </p:sp>
      <p:sp>
        <p:nvSpPr>
          <p:cNvPr id="4" name="object 4"/>
          <p:cNvSpPr txBox="1"/>
          <p:nvPr/>
        </p:nvSpPr>
        <p:spPr>
          <a:xfrm>
            <a:off x="888425" y="4343175"/>
            <a:ext cx="5839460" cy="4986020"/>
          </a:xfrm>
          <a:prstGeom prst="rect">
            <a:avLst/>
          </a:prstGeom>
        </p:spPr>
        <p:txBody>
          <a:bodyPr vert="horz" wrap="square" lIns="0" tIns="8890" rIns="0" bIns="0" rtlCol="0">
            <a:spAutoFit/>
          </a:bodyPr>
          <a:lstStyle/>
          <a:p>
            <a:pPr marL="12700" marR="64135" indent="626110">
              <a:lnSpc>
                <a:spcPct val="101800"/>
              </a:lnSpc>
              <a:spcBef>
                <a:spcPts val="70"/>
              </a:spcBef>
            </a:pPr>
            <a:r>
              <a:rPr sz="1200" spc="-5" dirty="0">
                <a:latin typeface="Calibri"/>
                <a:cs typeface="Calibri"/>
              </a:rPr>
              <a:t>As stated </a:t>
            </a:r>
            <a:r>
              <a:rPr sz="1200" dirty="0">
                <a:latin typeface="Calibri"/>
                <a:cs typeface="Calibri"/>
              </a:rPr>
              <a:t>by the </a:t>
            </a:r>
            <a:r>
              <a:rPr sz="1200" spc="-5" dirty="0">
                <a:latin typeface="Calibri"/>
                <a:cs typeface="Calibri"/>
              </a:rPr>
              <a:t>authors of </a:t>
            </a:r>
            <a:r>
              <a:rPr sz="1200" dirty="0">
                <a:latin typeface="Calibri"/>
                <a:cs typeface="Calibri"/>
              </a:rPr>
              <a:t>the </a:t>
            </a:r>
            <a:r>
              <a:rPr sz="1200" spc="-5" dirty="0">
                <a:latin typeface="Calibri"/>
                <a:cs typeface="Calibri"/>
              </a:rPr>
              <a:t>publication Okvirni metodološki priročnik </a:t>
            </a:r>
            <a:r>
              <a:rPr sz="1200" spc="-10" dirty="0">
                <a:latin typeface="Calibri"/>
                <a:cs typeface="Calibri"/>
              </a:rPr>
              <a:t>od  </a:t>
            </a:r>
            <a:r>
              <a:rPr sz="1200" spc="-5" dirty="0">
                <a:latin typeface="Calibri"/>
                <a:cs typeface="Calibri"/>
              </a:rPr>
              <a:t>invencije </a:t>
            </a:r>
            <a:r>
              <a:rPr sz="1200" dirty="0">
                <a:latin typeface="Calibri"/>
                <a:cs typeface="Calibri"/>
              </a:rPr>
              <a:t>do </a:t>
            </a:r>
            <a:r>
              <a:rPr sz="1200" spc="-5" dirty="0">
                <a:latin typeface="Calibri"/>
                <a:cs typeface="Calibri"/>
              </a:rPr>
              <a:t>inovacije (Framework Methodological Manual from Invention </a:t>
            </a:r>
            <a:r>
              <a:rPr sz="1200" dirty="0">
                <a:latin typeface="Calibri"/>
                <a:cs typeface="Calibri"/>
              </a:rPr>
              <a:t>to </a:t>
            </a:r>
            <a:r>
              <a:rPr sz="1200" spc="-5" dirty="0">
                <a:latin typeface="Calibri"/>
                <a:cs typeface="Calibri"/>
              </a:rPr>
              <a:t>Innovation) </a:t>
            </a:r>
            <a:r>
              <a:rPr sz="1200" dirty="0">
                <a:latin typeface="Calibri"/>
                <a:cs typeface="Calibri"/>
              </a:rPr>
              <a:t>[9],  the </a:t>
            </a:r>
            <a:r>
              <a:rPr sz="1200" spc="-5" dirty="0">
                <a:latin typeface="Calibri"/>
                <a:cs typeface="Calibri"/>
              </a:rPr>
              <a:t>development phases of products in the branches “wood, </a:t>
            </a:r>
            <a:r>
              <a:rPr sz="1200" dirty="0">
                <a:latin typeface="Calibri"/>
                <a:cs typeface="Calibri"/>
              </a:rPr>
              <a:t>paper, </a:t>
            </a:r>
            <a:r>
              <a:rPr sz="1200" spc="-5" dirty="0">
                <a:latin typeface="Calibri"/>
                <a:cs typeface="Calibri"/>
              </a:rPr>
              <a:t>printing” are low  </a:t>
            </a:r>
            <a:r>
              <a:rPr sz="1200" dirty="0">
                <a:latin typeface="Calibri"/>
                <a:cs typeface="Calibri"/>
              </a:rPr>
              <a:t>regarding </a:t>
            </a:r>
            <a:r>
              <a:rPr sz="1200" spc="-5" dirty="0">
                <a:latin typeface="Calibri"/>
                <a:cs typeface="Calibri"/>
              </a:rPr>
              <a:t>the technological complexity. The share </a:t>
            </a:r>
            <a:r>
              <a:rPr sz="1200" dirty="0">
                <a:latin typeface="Calibri"/>
                <a:cs typeface="Calibri"/>
              </a:rPr>
              <a:t>of </a:t>
            </a:r>
            <a:r>
              <a:rPr sz="1200" spc="-5" dirty="0">
                <a:latin typeface="Calibri"/>
                <a:cs typeface="Calibri"/>
              </a:rPr>
              <a:t>R&amp;D expenses in revenues (R&amp;D share)  in the branch </a:t>
            </a:r>
            <a:r>
              <a:rPr sz="1200" dirty="0">
                <a:latin typeface="Calibri"/>
                <a:cs typeface="Calibri"/>
              </a:rPr>
              <a:t>Nr. </a:t>
            </a:r>
            <a:r>
              <a:rPr sz="1200" spc="-10" dirty="0">
                <a:latin typeface="Calibri"/>
                <a:cs typeface="Calibri"/>
              </a:rPr>
              <a:t>20 </a:t>
            </a:r>
            <a:r>
              <a:rPr sz="1200" spc="-5" dirty="0">
                <a:latin typeface="Calibri"/>
                <a:cs typeface="Calibri"/>
              </a:rPr>
              <a:t>as per categories is: (a) sawn wood: 0.1 – 0.4 %; (b) veneer sheets as  semi-finished product, modelled products made </a:t>
            </a:r>
            <a:r>
              <a:rPr sz="1200" spc="-10" dirty="0">
                <a:latin typeface="Calibri"/>
                <a:cs typeface="Calibri"/>
              </a:rPr>
              <a:t>of </a:t>
            </a:r>
            <a:r>
              <a:rPr sz="1200" spc="-5" dirty="0">
                <a:latin typeface="Calibri"/>
                <a:cs typeface="Calibri"/>
              </a:rPr>
              <a:t>disintegrated wood: &lt;1 %; (c) engineering  wood constructions: &lt;2 %. Similarly can </a:t>
            </a:r>
            <a:r>
              <a:rPr sz="1200" dirty="0">
                <a:latin typeface="Calibri"/>
                <a:cs typeface="Calibri"/>
              </a:rPr>
              <a:t>be </a:t>
            </a:r>
            <a:r>
              <a:rPr sz="1200" spc="-5" dirty="0">
                <a:latin typeface="Calibri"/>
                <a:cs typeface="Calibri"/>
              </a:rPr>
              <a:t>observed </a:t>
            </a:r>
            <a:r>
              <a:rPr sz="1200" spc="-10" dirty="0">
                <a:latin typeface="Calibri"/>
                <a:cs typeface="Calibri"/>
              </a:rPr>
              <a:t>in </a:t>
            </a:r>
            <a:r>
              <a:rPr sz="1200" spc="-5" dirty="0">
                <a:latin typeface="Calibri"/>
                <a:cs typeface="Calibri"/>
              </a:rPr>
              <a:t>the R&amp;D share </a:t>
            </a:r>
            <a:r>
              <a:rPr sz="1200" spc="-10" dirty="0">
                <a:latin typeface="Calibri"/>
                <a:cs typeface="Calibri"/>
              </a:rPr>
              <a:t>in </a:t>
            </a:r>
            <a:r>
              <a:rPr sz="1200" dirty="0">
                <a:latin typeface="Calibri"/>
                <a:cs typeface="Calibri"/>
              </a:rPr>
              <a:t>the </a:t>
            </a:r>
            <a:r>
              <a:rPr sz="1200" spc="-5" dirty="0">
                <a:latin typeface="Calibri"/>
                <a:cs typeface="Calibri"/>
              </a:rPr>
              <a:t>branch </a:t>
            </a:r>
            <a:r>
              <a:rPr sz="1200" dirty="0">
                <a:latin typeface="Calibri"/>
                <a:cs typeface="Calibri"/>
              </a:rPr>
              <a:t>Nr.</a:t>
            </a:r>
            <a:r>
              <a:rPr sz="1200" spc="140" dirty="0">
                <a:latin typeface="Calibri"/>
                <a:cs typeface="Calibri"/>
              </a:rPr>
              <a:t> </a:t>
            </a:r>
            <a:r>
              <a:rPr sz="1200" spc="-5" dirty="0">
                <a:latin typeface="Calibri"/>
                <a:cs typeface="Calibri"/>
              </a:rPr>
              <a:t>21:</a:t>
            </a:r>
            <a:endParaRPr sz="1200">
              <a:latin typeface="Calibri"/>
              <a:cs typeface="Calibri"/>
            </a:endParaRPr>
          </a:p>
          <a:p>
            <a:pPr marL="12700" marR="5080">
              <a:lnSpc>
                <a:spcPct val="101699"/>
              </a:lnSpc>
            </a:pPr>
            <a:r>
              <a:rPr sz="1200" spc="-5" dirty="0">
                <a:latin typeface="Calibri"/>
                <a:cs typeface="Calibri"/>
              </a:rPr>
              <a:t>(a) cellulose: &lt;0.1 %; (b) high-quality, additionally inward-processed printed matter, coated  and smoothened papers: &lt;2 %; (c) papers of the highest requirements: &lt;4 %. The </a:t>
            </a:r>
            <a:r>
              <a:rPr sz="1200" spc="-10" dirty="0">
                <a:latin typeface="Calibri"/>
                <a:cs typeface="Calibri"/>
              </a:rPr>
              <a:t>fact </a:t>
            </a:r>
            <a:r>
              <a:rPr sz="1200" spc="-5" dirty="0">
                <a:latin typeface="Calibri"/>
                <a:cs typeface="Calibri"/>
              </a:rPr>
              <a:t>remains  that lower R&amp;D share </a:t>
            </a:r>
            <a:r>
              <a:rPr sz="1200" spc="-10" dirty="0">
                <a:latin typeface="Calibri"/>
                <a:cs typeface="Calibri"/>
              </a:rPr>
              <a:t>in </a:t>
            </a:r>
            <a:r>
              <a:rPr sz="1200" spc="-5" dirty="0">
                <a:latin typeface="Calibri"/>
                <a:cs typeface="Calibri"/>
              </a:rPr>
              <a:t>revenue consequently means proportionally lower value added per  employee (VA): </a:t>
            </a:r>
            <a:r>
              <a:rPr sz="1200" spc="-10" dirty="0">
                <a:latin typeface="Calibri"/>
                <a:cs typeface="Calibri"/>
              </a:rPr>
              <a:t>at </a:t>
            </a:r>
            <a:r>
              <a:rPr sz="1200" spc="-5" dirty="0">
                <a:latin typeface="Calibri"/>
                <a:cs typeface="Calibri"/>
              </a:rPr>
              <a:t>R&amp;D share of 0.1 % </a:t>
            </a:r>
            <a:r>
              <a:rPr sz="1200" spc="-10" dirty="0">
                <a:latin typeface="Calibri"/>
                <a:cs typeface="Calibri"/>
              </a:rPr>
              <a:t>VA </a:t>
            </a:r>
            <a:r>
              <a:rPr sz="1200" spc="-5" dirty="0">
                <a:latin typeface="Calibri"/>
                <a:cs typeface="Calibri"/>
              </a:rPr>
              <a:t>is EUR 7,580 – 50,250; </a:t>
            </a:r>
            <a:r>
              <a:rPr sz="1200" spc="-10" dirty="0">
                <a:latin typeface="Calibri"/>
                <a:cs typeface="Calibri"/>
              </a:rPr>
              <a:t>at </a:t>
            </a:r>
            <a:r>
              <a:rPr sz="1200" spc="-5" dirty="0">
                <a:latin typeface="Calibri"/>
                <a:cs typeface="Calibri"/>
              </a:rPr>
              <a:t>R&amp;D share </a:t>
            </a:r>
            <a:r>
              <a:rPr sz="1200" spc="-10" dirty="0">
                <a:latin typeface="Calibri"/>
                <a:cs typeface="Calibri"/>
              </a:rPr>
              <a:t>of </a:t>
            </a:r>
            <a:r>
              <a:rPr sz="1200" spc="-5" dirty="0">
                <a:latin typeface="Calibri"/>
                <a:cs typeface="Calibri"/>
              </a:rPr>
              <a:t>1 % VA  amounts </a:t>
            </a:r>
            <a:r>
              <a:rPr sz="1200" dirty="0">
                <a:latin typeface="Calibri"/>
                <a:cs typeface="Calibri"/>
              </a:rPr>
              <a:t>to </a:t>
            </a:r>
            <a:r>
              <a:rPr sz="1200" spc="-5" dirty="0">
                <a:latin typeface="Calibri"/>
                <a:cs typeface="Calibri"/>
              </a:rPr>
              <a:t>EUR 21,400 – </a:t>
            </a:r>
            <a:r>
              <a:rPr sz="1200" dirty="0">
                <a:latin typeface="Calibri"/>
                <a:cs typeface="Calibri"/>
              </a:rPr>
              <a:t>70,700; </a:t>
            </a:r>
            <a:r>
              <a:rPr sz="1200" spc="-5" dirty="0">
                <a:latin typeface="Calibri"/>
                <a:cs typeface="Calibri"/>
              </a:rPr>
              <a:t>at R&amp;D share </a:t>
            </a:r>
            <a:r>
              <a:rPr sz="1200" spc="-10" dirty="0">
                <a:latin typeface="Calibri"/>
                <a:cs typeface="Calibri"/>
              </a:rPr>
              <a:t>of </a:t>
            </a:r>
            <a:r>
              <a:rPr sz="1200" dirty="0">
                <a:latin typeface="Calibri"/>
                <a:cs typeface="Calibri"/>
              </a:rPr>
              <a:t>10 </a:t>
            </a:r>
            <a:r>
              <a:rPr sz="1200" spc="-5" dirty="0">
                <a:latin typeface="Calibri"/>
                <a:cs typeface="Calibri"/>
              </a:rPr>
              <a:t>% (products with middle amount </a:t>
            </a:r>
            <a:r>
              <a:rPr sz="1200" spc="-10" dirty="0">
                <a:latin typeface="Calibri"/>
                <a:cs typeface="Calibri"/>
              </a:rPr>
              <a:t>of  </a:t>
            </a:r>
            <a:r>
              <a:rPr sz="1200" spc="-5" dirty="0">
                <a:latin typeface="Calibri"/>
                <a:cs typeface="Calibri"/>
              </a:rPr>
              <a:t>research, e.g. digital central ISDN, laser printer) </a:t>
            </a:r>
            <a:r>
              <a:rPr sz="1200" spc="-10" dirty="0">
                <a:latin typeface="Calibri"/>
                <a:cs typeface="Calibri"/>
              </a:rPr>
              <a:t>VA </a:t>
            </a:r>
            <a:r>
              <a:rPr sz="1200" spc="-5" dirty="0">
                <a:latin typeface="Calibri"/>
                <a:cs typeface="Calibri"/>
              </a:rPr>
              <a:t>amounts </a:t>
            </a:r>
            <a:r>
              <a:rPr sz="1200" dirty="0">
                <a:latin typeface="Calibri"/>
                <a:cs typeface="Calibri"/>
              </a:rPr>
              <a:t>to </a:t>
            </a:r>
            <a:r>
              <a:rPr sz="1200" spc="-5" dirty="0">
                <a:latin typeface="Calibri"/>
                <a:cs typeface="Calibri"/>
              </a:rPr>
              <a:t>EUR 117,500 – 249,700; while  with the highest R&amp;D share (18 %; products with </a:t>
            </a:r>
            <a:r>
              <a:rPr sz="1200" dirty="0">
                <a:latin typeface="Calibri"/>
                <a:cs typeface="Calibri"/>
              </a:rPr>
              <a:t>high </a:t>
            </a:r>
            <a:r>
              <a:rPr sz="1200" spc="-5" dirty="0">
                <a:latin typeface="Calibri"/>
                <a:cs typeface="Calibri"/>
              </a:rPr>
              <a:t>contents of artificial intelligence) VA  amounts </a:t>
            </a:r>
            <a:r>
              <a:rPr sz="1200" dirty="0">
                <a:latin typeface="Calibri"/>
                <a:cs typeface="Calibri"/>
              </a:rPr>
              <a:t>to up to </a:t>
            </a:r>
            <a:r>
              <a:rPr sz="1200" spc="-5" dirty="0">
                <a:latin typeface="Calibri"/>
                <a:cs typeface="Calibri"/>
              </a:rPr>
              <a:t>EUR</a:t>
            </a:r>
            <a:r>
              <a:rPr sz="1200" spc="-25" dirty="0">
                <a:latin typeface="Calibri"/>
                <a:cs typeface="Calibri"/>
              </a:rPr>
              <a:t> </a:t>
            </a:r>
            <a:r>
              <a:rPr sz="1200" dirty="0">
                <a:latin typeface="Calibri"/>
                <a:cs typeface="Calibri"/>
              </a:rPr>
              <a:t>500,000.</a:t>
            </a:r>
            <a:endParaRPr sz="1200">
              <a:latin typeface="Calibri"/>
              <a:cs typeface="Calibri"/>
            </a:endParaRPr>
          </a:p>
          <a:p>
            <a:pPr marL="12700" marR="5715">
              <a:lnSpc>
                <a:spcPct val="101699"/>
              </a:lnSpc>
              <a:spcBef>
                <a:spcPts val="1010"/>
              </a:spcBef>
            </a:pPr>
            <a:r>
              <a:rPr sz="1200" spc="-5" dirty="0">
                <a:latin typeface="Calibri"/>
                <a:cs typeface="Calibri"/>
              </a:rPr>
              <a:t>In comparison </a:t>
            </a:r>
            <a:r>
              <a:rPr sz="1200" spc="-10" dirty="0">
                <a:latin typeface="Calibri"/>
                <a:cs typeface="Calibri"/>
              </a:rPr>
              <a:t>with </a:t>
            </a:r>
            <a:r>
              <a:rPr sz="1200" spc="-5" dirty="0">
                <a:latin typeface="Calibri"/>
                <a:cs typeface="Calibri"/>
              </a:rPr>
              <a:t>highly-developed economies, </a:t>
            </a:r>
            <a:r>
              <a:rPr sz="1200" dirty="0">
                <a:latin typeface="Calibri"/>
                <a:cs typeface="Calibri"/>
              </a:rPr>
              <a:t>the </a:t>
            </a:r>
            <a:r>
              <a:rPr sz="1200" spc="-5" dirty="0">
                <a:latin typeface="Calibri"/>
                <a:cs typeface="Calibri"/>
              </a:rPr>
              <a:t>absorptive capacity </a:t>
            </a:r>
            <a:r>
              <a:rPr sz="1200" spc="-10" dirty="0">
                <a:latin typeface="Calibri"/>
                <a:cs typeface="Calibri"/>
              </a:rPr>
              <a:t>of </a:t>
            </a:r>
            <a:r>
              <a:rPr sz="1200" spc="-5" dirty="0">
                <a:latin typeface="Calibri"/>
                <a:cs typeface="Calibri"/>
              </a:rPr>
              <a:t>the Slovenian  economy is relatively small. It is all about </a:t>
            </a:r>
            <a:r>
              <a:rPr sz="1200" dirty="0">
                <a:latin typeface="Calibri"/>
                <a:cs typeface="Calibri"/>
              </a:rPr>
              <a:t>the </a:t>
            </a:r>
            <a:r>
              <a:rPr sz="1200" spc="-5" dirty="0">
                <a:latin typeface="Calibri"/>
                <a:cs typeface="Calibri"/>
              </a:rPr>
              <a:t>actual employment </a:t>
            </a:r>
            <a:r>
              <a:rPr sz="1200" spc="-10" dirty="0">
                <a:latin typeface="Calibri"/>
                <a:cs typeface="Calibri"/>
              </a:rPr>
              <a:t>of </a:t>
            </a:r>
            <a:r>
              <a:rPr sz="1200" dirty="0">
                <a:latin typeface="Calibri"/>
                <a:cs typeface="Calibri"/>
              </a:rPr>
              <a:t>the </a:t>
            </a:r>
            <a:r>
              <a:rPr sz="1200" spc="-5" dirty="0">
                <a:latin typeface="Calibri"/>
                <a:cs typeface="Calibri"/>
              </a:rPr>
              <a:t>knowledge developed  in academic institutions as well as other environments, particularly in the light </a:t>
            </a:r>
            <a:r>
              <a:rPr sz="1200" spc="-10" dirty="0">
                <a:latin typeface="Calibri"/>
                <a:cs typeface="Calibri"/>
              </a:rPr>
              <a:t>of </a:t>
            </a:r>
            <a:r>
              <a:rPr sz="1200" spc="-5" dirty="0">
                <a:latin typeface="Calibri"/>
                <a:cs typeface="Calibri"/>
              </a:rPr>
              <a:t>motivation  </a:t>
            </a:r>
            <a:r>
              <a:rPr sz="1200" dirty="0">
                <a:latin typeface="Calibri"/>
                <a:cs typeface="Calibri"/>
              </a:rPr>
              <a:t>to </a:t>
            </a:r>
            <a:r>
              <a:rPr sz="1200" spc="-5" dirty="0">
                <a:latin typeface="Calibri"/>
                <a:cs typeface="Calibri"/>
              </a:rPr>
              <a:t>innovate and </a:t>
            </a:r>
            <a:r>
              <a:rPr sz="1200" spc="-10" dirty="0">
                <a:latin typeface="Calibri"/>
                <a:cs typeface="Calibri"/>
              </a:rPr>
              <a:t>of </a:t>
            </a:r>
            <a:r>
              <a:rPr sz="1200" spc="-5" dirty="0">
                <a:latin typeface="Calibri"/>
                <a:cs typeface="Calibri"/>
              </a:rPr>
              <a:t>the necessary knowledge (entrepreneurial, technically- technological,  managerial) </a:t>
            </a:r>
            <a:r>
              <a:rPr sz="1200" dirty="0">
                <a:latin typeface="Calibri"/>
                <a:cs typeface="Calibri"/>
              </a:rPr>
              <a:t>to </a:t>
            </a:r>
            <a:r>
              <a:rPr sz="1200" spc="-5" dirty="0">
                <a:latin typeface="Calibri"/>
                <a:cs typeface="Calibri"/>
              </a:rPr>
              <a:t>successfully introduce novelties. Absorptive capacity means </a:t>
            </a:r>
            <a:r>
              <a:rPr sz="1200" dirty="0">
                <a:latin typeface="Calibri"/>
                <a:cs typeface="Calibri"/>
              </a:rPr>
              <a:t>the </a:t>
            </a:r>
            <a:r>
              <a:rPr sz="1200" spc="-5" dirty="0">
                <a:latin typeface="Calibri"/>
                <a:cs typeface="Calibri"/>
              </a:rPr>
              <a:t>capacity and  readiness to accept, and creatively and profitably employ </a:t>
            </a:r>
            <a:r>
              <a:rPr sz="1200" dirty="0">
                <a:latin typeface="Calibri"/>
                <a:cs typeface="Calibri"/>
              </a:rPr>
              <a:t>the </a:t>
            </a:r>
            <a:r>
              <a:rPr sz="1200" spc="-5" dirty="0">
                <a:latin typeface="Calibri"/>
                <a:cs typeface="Calibri"/>
              </a:rPr>
              <a:t>knowledge and values, which  are not directly developed in practice </a:t>
            </a:r>
            <a:r>
              <a:rPr sz="1200" spc="-10" dirty="0">
                <a:latin typeface="Calibri"/>
                <a:cs typeface="Calibri"/>
              </a:rPr>
              <a:t>yet </a:t>
            </a:r>
            <a:r>
              <a:rPr sz="1200" spc="-5" dirty="0">
                <a:latin typeface="Calibri"/>
                <a:cs typeface="Calibri"/>
              </a:rPr>
              <a:t>they </a:t>
            </a:r>
            <a:r>
              <a:rPr sz="1200" spc="-10" dirty="0">
                <a:latin typeface="Calibri"/>
                <a:cs typeface="Calibri"/>
              </a:rPr>
              <a:t>are </a:t>
            </a:r>
            <a:r>
              <a:rPr sz="1200" dirty="0">
                <a:latin typeface="Calibri"/>
                <a:cs typeface="Calibri"/>
              </a:rPr>
              <a:t>to be </a:t>
            </a:r>
            <a:r>
              <a:rPr sz="1200" spc="-5" dirty="0">
                <a:latin typeface="Calibri"/>
                <a:cs typeface="Calibri"/>
              </a:rPr>
              <a:t>implemented therein [10]. Basis </a:t>
            </a:r>
            <a:r>
              <a:rPr sz="1200" dirty="0">
                <a:latin typeface="Calibri"/>
                <a:cs typeface="Calibri"/>
              </a:rPr>
              <a:t>for </a:t>
            </a:r>
            <a:r>
              <a:rPr sz="1200" spc="-5" dirty="0">
                <a:latin typeface="Calibri"/>
                <a:cs typeface="Calibri"/>
              </a:rPr>
              <a:t>a  successful transfer of knowledge and </a:t>
            </a:r>
            <a:r>
              <a:rPr sz="1200" dirty="0">
                <a:latin typeface="Calibri"/>
                <a:cs typeface="Calibri"/>
              </a:rPr>
              <a:t>ideas </a:t>
            </a:r>
            <a:r>
              <a:rPr sz="1200" spc="-5" dirty="0">
                <a:latin typeface="Calibri"/>
                <a:cs typeface="Calibri"/>
              </a:rPr>
              <a:t>into economy are certainly </a:t>
            </a:r>
            <a:r>
              <a:rPr sz="1200" dirty="0">
                <a:latin typeface="Calibri"/>
                <a:cs typeface="Calibri"/>
              </a:rPr>
              <a:t>the </a:t>
            </a:r>
            <a:r>
              <a:rPr sz="1200" spc="-5" dirty="0">
                <a:latin typeface="Calibri"/>
                <a:cs typeface="Calibri"/>
              </a:rPr>
              <a:t>ideas/inventions  themselves. In </a:t>
            </a:r>
            <a:r>
              <a:rPr sz="1200" dirty="0">
                <a:latin typeface="Calibri"/>
                <a:cs typeface="Calibri"/>
              </a:rPr>
              <a:t>this </a:t>
            </a:r>
            <a:r>
              <a:rPr sz="1200" spc="-5" dirty="0">
                <a:latin typeface="Calibri"/>
                <a:cs typeface="Calibri"/>
              </a:rPr>
              <a:t>connection, the relevant </a:t>
            </a:r>
            <a:r>
              <a:rPr sz="1200" dirty="0">
                <a:latin typeface="Calibri"/>
                <a:cs typeface="Calibri"/>
              </a:rPr>
              <a:t>data on the </a:t>
            </a:r>
            <a:r>
              <a:rPr sz="1200" spc="-5" dirty="0">
                <a:latin typeface="Calibri"/>
                <a:cs typeface="Calibri"/>
              </a:rPr>
              <a:t>number </a:t>
            </a:r>
            <a:r>
              <a:rPr sz="1200" spc="-10" dirty="0">
                <a:latin typeface="Calibri"/>
                <a:cs typeface="Calibri"/>
              </a:rPr>
              <a:t>of </a:t>
            </a:r>
            <a:r>
              <a:rPr sz="1200" spc="-5" dirty="0">
                <a:latin typeface="Calibri"/>
                <a:cs typeface="Calibri"/>
              </a:rPr>
              <a:t>patents </a:t>
            </a:r>
            <a:r>
              <a:rPr sz="1200" dirty="0">
                <a:latin typeface="Calibri"/>
                <a:cs typeface="Calibri"/>
              </a:rPr>
              <a:t>per </a:t>
            </a:r>
            <a:r>
              <a:rPr sz="1200" spc="-5" dirty="0">
                <a:latin typeface="Calibri"/>
                <a:cs typeface="Calibri"/>
              </a:rPr>
              <a:t>million  inhabitants is essential. Slovenia still significantly </a:t>
            </a:r>
            <a:r>
              <a:rPr sz="1200" spc="-10" dirty="0">
                <a:latin typeface="Calibri"/>
                <a:cs typeface="Calibri"/>
              </a:rPr>
              <a:t>lags </a:t>
            </a:r>
            <a:r>
              <a:rPr sz="1200" spc="-5" dirty="0">
                <a:latin typeface="Calibri"/>
                <a:cs typeface="Calibri"/>
              </a:rPr>
              <a:t>behind the European average where  </a:t>
            </a:r>
            <a:r>
              <a:rPr sz="1200" dirty="0">
                <a:latin typeface="Calibri"/>
                <a:cs typeface="Calibri"/>
              </a:rPr>
              <a:t>126 </a:t>
            </a:r>
            <a:r>
              <a:rPr sz="1200" spc="-5" dirty="0">
                <a:latin typeface="Calibri"/>
                <a:cs typeface="Calibri"/>
              </a:rPr>
              <a:t>patents per million inhabitants were granted while only </a:t>
            </a:r>
            <a:r>
              <a:rPr sz="1200" spc="-10" dirty="0">
                <a:latin typeface="Calibri"/>
                <a:cs typeface="Calibri"/>
              </a:rPr>
              <a:t>22 </a:t>
            </a:r>
            <a:r>
              <a:rPr sz="1200" spc="-5" dirty="0">
                <a:latin typeface="Calibri"/>
                <a:cs typeface="Calibri"/>
              </a:rPr>
              <a:t>were recorded in</a:t>
            </a:r>
            <a:r>
              <a:rPr sz="1200" spc="120" dirty="0">
                <a:latin typeface="Calibri"/>
                <a:cs typeface="Calibri"/>
              </a:rPr>
              <a:t> </a:t>
            </a:r>
            <a:r>
              <a:rPr sz="1200" spc="-5" dirty="0">
                <a:latin typeface="Calibri"/>
                <a:cs typeface="Calibri"/>
              </a:rPr>
              <a:t>Slovenia.</a:t>
            </a:r>
            <a:endParaRPr sz="1200">
              <a:latin typeface="Calibri"/>
              <a:cs typeface="Calibri"/>
            </a:endParaRPr>
          </a:p>
        </p:txBody>
      </p:sp>
      <p:sp>
        <p:nvSpPr>
          <p:cNvPr id="5" name="object 5"/>
          <p:cNvSpPr/>
          <p:nvPr/>
        </p:nvSpPr>
        <p:spPr>
          <a:xfrm>
            <a:off x="988476" y="3985955"/>
            <a:ext cx="453134"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1485904"/>
            <a:ext cx="5858510" cy="8473440"/>
          </a:xfrm>
          <a:prstGeom prst="rect">
            <a:avLst/>
          </a:prstGeom>
        </p:spPr>
        <p:txBody>
          <a:bodyPr vert="horz" wrap="square" lIns="0" tIns="9525" rIns="0" bIns="0" rtlCol="0">
            <a:spAutoFit/>
          </a:bodyPr>
          <a:lstStyle/>
          <a:p>
            <a:pPr marL="12700" marR="190500" indent="606425" algn="just">
              <a:lnSpc>
                <a:spcPct val="101699"/>
              </a:lnSpc>
              <a:spcBef>
                <a:spcPts val="75"/>
              </a:spcBef>
            </a:pPr>
            <a:r>
              <a:rPr sz="1200" spc="-5" dirty="0">
                <a:latin typeface="Calibri"/>
                <a:cs typeface="Calibri"/>
              </a:rPr>
              <a:t>Regarding the improvement of the supporting system </a:t>
            </a:r>
            <a:r>
              <a:rPr sz="1200" dirty="0">
                <a:latin typeface="Calibri"/>
                <a:cs typeface="Calibri"/>
              </a:rPr>
              <a:t>for </a:t>
            </a:r>
            <a:r>
              <a:rPr sz="1200" spc="-5" dirty="0">
                <a:latin typeface="Calibri"/>
                <a:cs typeface="Calibri"/>
              </a:rPr>
              <a:t>transfer </a:t>
            </a:r>
            <a:r>
              <a:rPr sz="1200" spc="-10" dirty="0">
                <a:latin typeface="Calibri"/>
                <a:cs typeface="Calibri"/>
              </a:rPr>
              <a:t>of </a:t>
            </a:r>
            <a:r>
              <a:rPr sz="1200" spc="-5" dirty="0">
                <a:latin typeface="Calibri"/>
                <a:cs typeface="Calibri"/>
              </a:rPr>
              <a:t>innovations/  inventions into </a:t>
            </a:r>
            <a:r>
              <a:rPr sz="1200" dirty="0">
                <a:latin typeface="Calibri"/>
                <a:cs typeface="Calibri"/>
              </a:rPr>
              <a:t>the </a:t>
            </a:r>
            <a:r>
              <a:rPr sz="1200" spc="-5" dirty="0">
                <a:latin typeface="Calibri"/>
                <a:cs typeface="Calibri"/>
              </a:rPr>
              <a:t>Slovenian economy the following could </a:t>
            </a:r>
            <a:r>
              <a:rPr sz="1200" dirty="0">
                <a:latin typeface="Calibri"/>
                <a:cs typeface="Calibri"/>
              </a:rPr>
              <a:t>be </a:t>
            </a:r>
            <a:r>
              <a:rPr sz="1200" spc="-5" dirty="0">
                <a:latin typeface="Calibri"/>
                <a:cs typeface="Calibri"/>
              </a:rPr>
              <a:t>considered</a:t>
            </a:r>
            <a:r>
              <a:rPr sz="1200" spc="35" dirty="0">
                <a:latin typeface="Calibri"/>
                <a:cs typeface="Calibri"/>
              </a:rPr>
              <a:t> </a:t>
            </a:r>
            <a:r>
              <a:rPr sz="1200" spc="-5" dirty="0">
                <a:latin typeface="Calibri"/>
                <a:cs typeface="Calibri"/>
              </a:rPr>
              <a:t>[11]:</a:t>
            </a:r>
            <a:endParaRPr sz="1200">
              <a:latin typeface="Calibri"/>
              <a:cs typeface="Calibri"/>
            </a:endParaRPr>
          </a:p>
          <a:p>
            <a:pPr marL="12700" marR="5080" indent="-635" algn="just">
              <a:lnSpc>
                <a:spcPct val="101699"/>
              </a:lnSpc>
              <a:spcBef>
                <a:spcPts val="60"/>
              </a:spcBef>
              <a:buFont typeface="Symbol"/>
              <a:buChar char=""/>
              <a:tabLst>
                <a:tab pos="241300" algn="l"/>
              </a:tabLst>
            </a:pPr>
            <a:r>
              <a:rPr sz="1200" spc="-5" dirty="0">
                <a:latin typeface="Calibri"/>
                <a:cs typeface="Calibri"/>
              </a:rPr>
              <a:t>Slovenian supporting system including many institutions is not transparent, supporting  activities </a:t>
            </a:r>
            <a:r>
              <a:rPr sz="1200" spc="-10" dirty="0">
                <a:latin typeface="Calibri"/>
                <a:cs typeface="Calibri"/>
              </a:rPr>
              <a:t>are</a:t>
            </a:r>
            <a:r>
              <a:rPr sz="1200" spc="10" dirty="0">
                <a:latin typeface="Calibri"/>
                <a:cs typeface="Calibri"/>
              </a:rPr>
              <a:t> </a:t>
            </a:r>
            <a:r>
              <a:rPr sz="1200" spc="-5" dirty="0">
                <a:latin typeface="Calibri"/>
                <a:cs typeface="Calibri"/>
              </a:rPr>
              <a:t>overlapping.</a:t>
            </a:r>
            <a:endParaRPr sz="1200">
              <a:latin typeface="Calibri"/>
              <a:cs typeface="Calibri"/>
            </a:endParaRPr>
          </a:p>
          <a:p>
            <a:pPr marL="12700" marR="5080" algn="just">
              <a:lnSpc>
                <a:spcPct val="102499"/>
              </a:lnSpc>
              <a:spcBef>
                <a:spcPts val="45"/>
              </a:spcBef>
              <a:buFont typeface="Symbol"/>
              <a:buChar char=""/>
              <a:tabLst>
                <a:tab pos="241300" algn="l"/>
              </a:tabLst>
            </a:pPr>
            <a:r>
              <a:rPr sz="1200" spc="-5" dirty="0">
                <a:latin typeface="Calibri"/>
                <a:cs typeface="Calibri"/>
              </a:rPr>
              <a:t>Slovenian supporting system is still quite centralised, a stronger regional component  would </a:t>
            </a:r>
            <a:r>
              <a:rPr sz="1200" dirty="0">
                <a:latin typeface="Calibri"/>
                <a:cs typeface="Calibri"/>
              </a:rPr>
              <a:t>be</a:t>
            </a:r>
            <a:r>
              <a:rPr sz="1200" spc="5" dirty="0">
                <a:latin typeface="Calibri"/>
                <a:cs typeface="Calibri"/>
              </a:rPr>
              <a:t> </a:t>
            </a:r>
            <a:r>
              <a:rPr sz="1200" spc="-5" dirty="0">
                <a:latin typeface="Calibri"/>
                <a:cs typeface="Calibri"/>
              </a:rPr>
              <a:t>essential.</a:t>
            </a:r>
            <a:endParaRPr sz="1200">
              <a:latin typeface="Calibri"/>
              <a:cs typeface="Calibri"/>
            </a:endParaRPr>
          </a:p>
          <a:p>
            <a:pPr marL="12700" marR="5080" algn="just">
              <a:lnSpc>
                <a:spcPct val="101699"/>
              </a:lnSpc>
              <a:spcBef>
                <a:spcPts val="60"/>
              </a:spcBef>
              <a:buFont typeface="Symbol"/>
              <a:buChar char=""/>
              <a:tabLst>
                <a:tab pos="241300" algn="l"/>
              </a:tabLst>
            </a:pPr>
            <a:r>
              <a:rPr sz="1200" dirty="0">
                <a:latin typeface="Calibri"/>
                <a:cs typeface="Calibri"/>
              </a:rPr>
              <a:t>Better </a:t>
            </a:r>
            <a:r>
              <a:rPr sz="1200" spc="-5" dirty="0">
                <a:latin typeface="Calibri"/>
                <a:cs typeface="Calibri"/>
              </a:rPr>
              <a:t>cooperation between companies on one side </a:t>
            </a:r>
            <a:r>
              <a:rPr sz="1200" dirty="0">
                <a:latin typeface="Calibri"/>
                <a:cs typeface="Calibri"/>
              </a:rPr>
              <a:t>and </a:t>
            </a:r>
            <a:r>
              <a:rPr sz="1200" spc="-5" dirty="0">
                <a:latin typeface="Calibri"/>
                <a:cs typeface="Calibri"/>
              </a:rPr>
              <a:t>universities and R&amp;D institutions  on the other is one of the key success factors – even though there is limited support, stronger  support </a:t>
            </a:r>
            <a:r>
              <a:rPr sz="1200" spc="-10" dirty="0">
                <a:latin typeface="Calibri"/>
                <a:cs typeface="Calibri"/>
              </a:rPr>
              <a:t>at </a:t>
            </a:r>
            <a:r>
              <a:rPr sz="1200" spc="-5" dirty="0">
                <a:latin typeface="Calibri"/>
                <a:cs typeface="Calibri"/>
              </a:rPr>
              <a:t>mentioned activities would be highly </a:t>
            </a:r>
            <a:r>
              <a:rPr sz="1200" dirty="0">
                <a:latin typeface="Calibri"/>
                <a:cs typeface="Calibri"/>
              </a:rPr>
              <a:t>appreciated. </a:t>
            </a:r>
            <a:r>
              <a:rPr sz="1200" spc="-5" dirty="0">
                <a:latin typeface="Calibri"/>
                <a:cs typeface="Calibri"/>
              </a:rPr>
              <a:t>(information, preparation of  project proposals, financial stimulation </a:t>
            </a:r>
            <a:r>
              <a:rPr sz="1200" dirty="0">
                <a:latin typeface="Calibri"/>
                <a:cs typeface="Calibri"/>
              </a:rPr>
              <a:t>for </a:t>
            </a:r>
            <a:r>
              <a:rPr sz="1200" spc="-5" dirty="0">
                <a:latin typeface="Calibri"/>
                <a:cs typeface="Calibri"/>
              </a:rPr>
              <a:t>innovative and R&amp;D</a:t>
            </a:r>
            <a:r>
              <a:rPr sz="1200" spc="45" dirty="0">
                <a:latin typeface="Calibri"/>
                <a:cs typeface="Calibri"/>
              </a:rPr>
              <a:t> </a:t>
            </a:r>
            <a:r>
              <a:rPr sz="1200" spc="-5" dirty="0">
                <a:latin typeface="Calibri"/>
                <a:cs typeface="Calibri"/>
              </a:rPr>
              <a:t>projects).</a:t>
            </a:r>
            <a:endParaRPr sz="1200">
              <a:latin typeface="Calibri"/>
              <a:cs typeface="Calibri"/>
            </a:endParaRPr>
          </a:p>
          <a:p>
            <a:pPr marL="12700" marR="371475">
              <a:lnSpc>
                <a:spcPct val="101699"/>
              </a:lnSpc>
            </a:pPr>
            <a:r>
              <a:rPr sz="1200" spc="-5" dirty="0">
                <a:latin typeface="Calibri"/>
                <a:cs typeface="Calibri"/>
              </a:rPr>
              <a:t>Stronger support of clusters and regional activities of economy would obviously result </a:t>
            </a:r>
            <a:r>
              <a:rPr sz="1200" spc="-10" dirty="0">
                <a:latin typeface="Calibri"/>
                <a:cs typeface="Calibri"/>
              </a:rPr>
              <a:t>in  </a:t>
            </a:r>
            <a:r>
              <a:rPr sz="1200" dirty="0">
                <a:latin typeface="Calibri"/>
                <a:cs typeface="Calibri"/>
              </a:rPr>
              <a:t>further </a:t>
            </a:r>
            <a:r>
              <a:rPr sz="1200" spc="-5" dirty="0">
                <a:latin typeface="Calibri"/>
                <a:cs typeface="Calibri"/>
              </a:rPr>
              <a:t>synergetic effects; e.g. the </a:t>
            </a:r>
            <a:r>
              <a:rPr sz="1200" spc="-10" dirty="0">
                <a:latin typeface="Calibri"/>
                <a:cs typeface="Calibri"/>
              </a:rPr>
              <a:t>wood </a:t>
            </a:r>
            <a:r>
              <a:rPr sz="1200" spc="-5" dirty="0">
                <a:latin typeface="Calibri"/>
                <a:cs typeface="Calibri"/>
              </a:rPr>
              <a:t>(not the forest) cluster is very</a:t>
            </a:r>
            <a:r>
              <a:rPr sz="1200" spc="90" dirty="0">
                <a:latin typeface="Calibri"/>
                <a:cs typeface="Calibri"/>
              </a:rPr>
              <a:t> </a:t>
            </a:r>
            <a:r>
              <a:rPr sz="1200" spc="-5" dirty="0">
                <a:latin typeface="Calibri"/>
                <a:cs typeface="Calibri"/>
              </a:rPr>
              <a:t>active</a:t>
            </a:r>
            <a:endParaRPr sz="1200">
              <a:latin typeface="Calibri"/>
              <a:cs typeface="Calibri"/>
            </a:endParaRPr>
          </a:p>
          <a:p>
            <a:pPr marL="12700" marR="333375">
              <a:lnSpc>
                <a:spcPct val="101699"/>
              </a:lnSpc>
            </a:pPr>
            <a:r>
              <a:rPr sz="1200" spc="-5" dirty="0">
                <a:latin typeface="Calibri"/>
                <a:cs typeface="Calibri"/>
              </a:rPr>
              <a:t>The knowledge and willingness of the top management as well as employees is essential,  concerning all the phases of invention-innovation </a:t>
            </a:r>
            <a:r>
              <a:rPr sz="1200" dirty="0">
                <a:latin typeface="Calibri"/>
                <a:cs typeface="Calibri"/>
              </a:rPr>
              <a:t>chain </a:t>
            </a:r>
            <a:r>
              <a:rPr sz="1200" spc="-5" dirty="0">
                <a:latin typeface="Calibri"/>
                <a:cs typeface="Calibri"/>
              </a:rPr>
              <a:t>– therefore education of all  employees is the most important</a:t>
            </a:r>
            <a:r>
              <a:rPr sz="1200" spc="10" dirty="0">
                <a:latin typeface="Calibri"/>
                <a:cs typeface="Calibri"/>
              </a:rPr>
              <a:t> </a:t>
            </a:r>
            <a:r>
              <a:rPr sz="1200" dirty="0">
                <a:latin typeface="Calibri"/>
                <a:cs typeface="Calibri"/>
              </a:rPr>
              <a:t>issue.</a:t>
            </a:r>
            <a:endParaRPr sz="1200">
              <a:latin typeface="Calibri"/>
              <a:cs typeface="Calibri"/>
            </a:endParaRPr>
          </a:p>
          <a:p>
            <a:pPr marL="12700" marR="177165">
              <a:lnSpc>
                <a:spcPct val="101699"/>
              </a:lnSpc>
              <a:spcBef>
                <a:spcPts val="10"/>
              </a:spcBef>
            </a:pPr>
            <a:r>
              <a:rPr sz="1200" spc="-5" dirty="0">
                <a:latin typeface="Calibri"/>
                <a:cs typeface="Calibri"/>
              </a:rPr>
              <a:t>A detailed analysis on </a:t>
            </a:r>
            <a:r>
              <a:rPr sz="1200" spc="-10" dirty="0">
                <a:latin typeface="Calibri"/>
                <a:cs typeface="Calibri"/>
              </a:rPr>
              <a:t>the </a:t>
            </a:r>
            <a:r>
              <a:rPr sz="1200" spc="-5" dirty="0">
                <a:latin typeface="Calibri"/>
                <a:cs typeface="Calibri"/>
              </a:rPr>
              <a:t>National system of innovation in Slovenia has been recently done  </a:t>
            </a:r>
            <a:r>
              <a:rPr sz="1200" dirty="0">
                <a:latin typeface="Calibri"/>
                <a:cs typeface="Calibri"/>
              </a:rPr>
              <a:t>by M. </a:t>
            </a:r>
            <a:r>
              <a:rPr sz="1200" spc="-5" dirty="0">
                <a:latin typeface="Calibri"/>
                <a:cs typeface="Calibri"/>
              </a:rPr>
              <a:t>Bučar </a:t>
            </a:r>
            <a:r>
              <a:rPr sz="1200" dirty="0">
                <a:latin typeface="Calibri"/>
                <a:cs typeface="Calibri"/>
              </a:rPr>
              <a:t>et </a:t>
            </a:r>
            <a:r>
              <a:rPr sz="1200" spc="-5" dirty="0">
                <a:latin typeface="Calibri"/>
                <a:cs typeface="Calibri"/>
              </a:rPr>
              <a:t>al.; </a:t>
            </a:r>
            <a:r>
              <a:rPr sz="1200" dirty="0">
                <a:latin typeface="Calibri"/>
                <a:cs typeface="Calibri"/>
              </a:rPr>
              <a:t>below </a:t>
            </a:r>
            <a:r>
              <a:rPr sz="1200" spc="-5" dirty="0">
                <a:latin typeface="Calibri"/>
                <a:cs typeface="Calibri"/>
              </a:rPr>
              <a:t>we emphasize the key relevant findings</a:t>
            </a:r>
            <a:r>
              <a:rPr sz="1200" spc="30" dirty="0">
                <a:latin typeface="Calibri"/>
                <a:cs typeface="Calibri"/>
              </a:rPr>
              <a:t> </a:t>
            </a:r>
            <a:r>
              <a:rPr sz="1200" spc="-5" dirty="0">
                <a:latin typeface="Calibri"/>
                <a:cs typeface="Calibri"/>
              </a:rPr>
              <a:t>[12].</a:t>
            </a:r>
            <a:endParaRPr sz="1200">
              <a:latin typeface="Calibri"/>
              <a:cs typeface="Calibri"/>
            </a:endParaRPr>
          </a:p>
          <a:p>
            <a:pPr marL="12700" marR="73025">
              <a:lnSpc>
                <a:spcPct val="101800"/>
              </a:lnSpc>
              <a:spcBef>
                <a:spcPts val="490"/>
              </a:spcBef>
            </a:pPr>
            <a:r>
              <a:rPr sz="1200" spc="-5" dirty="0">
                <a:latin typeface="Calibri"/>
                <a:cs typeface="Calibri"/>
              </a:rPr>
              <a:t>Slovenian innovation system has over the years evolved through complex relation-ship of  </a:t>
            </a:r>
            <a:r>
              <a:rPr sz="1200" dirty="0">
                <a:latin typeface="Calibri"/>
                <a:cs typeface="Calibri"/>
              </a:rPr>
              <a:t>relatively </a:t>
            </a:r>
            <a:r>
              <a:rPr sz="1200" spc="-5" dirty="0">
                <a:latin typeface="Calibri"/>
                <a:cs typeface="Calibri"/>
              </a:rPr>
              <a:t>influential public R&amp;D sector, increasing presence </a:t>
            </a:r>
            <a:r>
              <a:rPr sz="1200" spc="-10" dirty="0">
                <a:latin typeface="Calibri"/>
                <a:cs typeface="Calibri"/>
              </a:rPr>
              <a:t>of </a:t>
            </a:r>
            <a:r>
              <a:rPr sz="1200" spc="-5" dirty="0">
                <a:latin typeface="Calibri"/>
                <a:cs typeface="Calibri"/>
              </a:rPr>
              <a:t>business as </a:t>
            </a:r>
            <a:r>
              <a:rPr sz="1200" dirty="0">
                <a:latin typeface="Calibri"/>
                <a:cs typeface="Calibri"/>
              </a:rPr>
              <a:t>the </a:t>
            </a:r>
            <a:r>
              <a:rPr sz="1200" spc="-5" dirty="0">
                <a:latin typeface="Calibri"/>
                <a:cs typeface="Calibri"/>
              </a:rPr>
              <a:t>key investor </a:t>
            </a:r>
            <a:r>
              <a:rPr sz="1200" spc="-10" dirty="0">
                <a:latin typeface="Calibri"/>
                <a:cs typeface="Calibri"/>
              </a:rPr>
              <a:t>in  </a:t>
            </a:r>
            <a:r>
              <a:rPr sz="1200" spc="-5" dirty="0">
                <a:latin typeface="Calibri"/>
                <a:cs typeface="Calibri"/>
              </a:rPr>
              <a:t>R&amp;D and innovation and a search </a:t>
            </a:r>
            <a:r>
              <a:rPr sz="1200" dirty="0">
                <a:latin typeface="Calibri"/>
                <a:cs typeface="Calibri"/>
              </a:rPr>
              <a:t>for </a:t>
            </a:r>
            <a:r>
              <a:rPr sz="1200" spc="-5" dirty="0">
                <a:latin typeface="Calibri"/>
                <a:cs typeface="Calibri"/>
              </a:rPr>
              <a:t>optimal governance of innovation policy. In </a:t>
            </a:r>
            <a:r>
              <a:rPr sz="1200" dirty="0">
                <a:latin typeface="Calibri"/>
                <a:cs typeface="Calibri"/>
              </a:rPr>
              <a:t>its </a:t>
            </a:r>
            <a:r>
              <a:rPr sz="1200" spc="-5" dirty="0">
                <a:latin typeface="Calibri"/>
                <a:cs typeface="Calibri"/>
              </a:rPr>
              <a:t>ambition  </a:t>
            </a:r>
            <a:r>
              <a:rPr sz="1200" dirty="0">
                <a:latin typeface="Calibri"/>
                <a:cs typeface="Calibri"/>
              </a:rPr>
              <a:t>to </a:t>
            </a:r>
            <a:r>
              <a:rPr sz="1200" spc="-5" dirty="0">
                <a:latin typeface="Calibri"/>
                <a:cs typeface="Calibri"/>
              </a:rPr>
              <a:t>secure </a:t>
            </a:r>
            <a:r>
              <a:rPr sz="1200" dirty="0">
                <a:latin typeface="Calibri"/>
                <a:cs typeface="Calibri"/>
              </a:rPr>
              <a:t>the </a:t>
            </a:r>
            <a:r>
              <a:rPr sz="1200" spc="-5" dirty="0">
                <a:latin typeface="Calibri"/>
                <a:cs typeface="Calibri"/>
              </a:rPr>
              <a:t>country long-term sustainable economic and social development, Slovenia is  looking </a:t>
            </a:r>
            <a:r>
              <a:rPr sz="1200" spc="-10" dirty="0">
                <a:latin typeface="Calibri"/>
                <a:cs typeface="Calibri"/>
              </a:rPr>
              <a:t>at </a:t>
            </a:r>
            <a:r>
              <a:rPr sz="1200" spc="-5" dirty="0">
                <a:latin typeface="Calibri"/>
                <a:cs typeface="Calibri"/>
              </a:rPr>
              <a:t>the national innovation system with expectation </a:t>
            </a:r>
            <a:r>
              <a:rPr sz="1200" dirty="0">
                <a:latin typeface="Calibri"/>
                <a:cs typeface="Calibri"/>
              </a:rPr>
              <a:t>to </a:t>
            </a:r>
            <a:r>
              <a:rPr sz="1200" spc="-5" dirty="0">
                <a:latin typeface="Calibri"/>
                <a:cs typeface="Calibri"/>
              </a:rPr>
              <a:t>develop R&amp;D and innovation  capacities as important sources and determinants of economic</a:t>
            </a:r>
            <a:r>
              <a:rPr sz="1200" spc="20" dirty="0">
                <a:latin typeface="Calibri"/>
                <a:cs typeface="Calibri"/>
              </a:rPr>
              <a:t> </a:t>
            </a:r>
            <a:r>
              <a:rPr sz="1200" spc="-5" dirty="0">
                <a:latin typeface="Calibri"/>
                <a:cs typeface="Calibri"/>
              </a:rPr>
              <a:t>growth.</a:t>
            </a:r>
            <a:endParaRPr sz="1200">
              <a:latin typeface="Calibri"/>
              <a:cs typeface="Calibri"/>
            </a:endParaRPr>
          </a:p>
          <a:p>
            <a:pPr marL="12700" marR="35560">
              <a:lnSpc>
                <a:spcPct val="101699"/>
              </a:lnSpc>
              <a:spcBef>
                <a:spcPts val="994"/>
              </a:spcBef>
            </a:pPr>
            <a:r>
              <a:rPr sz="1200" spc="-5" dirty="0">
                <a:latin typeface="Calibri"/>
                <a:cs typeface="Calibri"/>
              </a:rPr>
              <a:t>With stable macroeconomic conditions and dynamic economic growth since 1997 Slovenia  has made considerable progress in catching </a:t>
            </a:r>
            <a:r>
              <a:rPr sz="1200" dirty="0">
                <a:latin typeface="Calibri"/>
                <a:cs typeface="Calibri"/>
              </a:rPr>
              <a:t>up </a:t>
            </a:r>
            <a:r>
              <a:rPr sz="1200" spc="-10" dirty="0">
                <a:latin typeface="Calibri"/>
                <a:cs typeface="Calibri"/>
              </a:rPr>
              <a:t>with </a:t>
            </a:r>
            <a:r>
              <a:rPr sz="1200" spc="-5" dirty="0">
                <a:latin typeface="Calibri"/>
                <a:cs typeface="Calibri"/>
              </a:rPr>
              <a:t>the EU both </a:t>
            </a:r>
            <a:r>
              <a:rPr sz="1200" spc="-10" dirty="0">
                <a:latin typeface="Calibri"/>
                <a:cs typeface="Calibri"/>
              </a:rPr>
              <a:t>in </a:t>
            </a:r>
            <a:r>
              <a:rPr sz="1200" dirty="0">
                <a:latin typeface="Calibri"/>
                <a:cs typeface="Calibri"/>
              </a:rPr>
              <a:t>terms </a:t>
            </a:r>
            <a:r>
              <a:rPr sz="1200" spc="-5" dirty="0">
                <a:latin typeface="Calibri"/>
                <a:cs typeface="Calibri"/>
              </a:rPr>
              <a:t>of </a:t>
            </a:r>
            <a:r>
              <a:rPr sz="1200" spc="-10" dirty="0">
                <a:latin typeface="Calibri"/>
                <a:cs typeface="Calibri"/>
              </a:rPr>
              <a:t>GDP </a:t>
            </a:r>
            <a:r>
              <a:rPr sz="1200" dirty="0">
                <a:latin typeface="Calibri"/>
                <a:cs typeface="Calibri"/>
              </a:rPr>
              <a:t>per </a:t>
            </a:r>
            <a:r>
              <a:rPr sz="1200" spc="-5" dirty="0">
                <a:latin typeface="Calibri"/>
                <a:cs typeface="Calibri"/>
              </a:rPr>
              <a:t>capita  and labour productivity. Recent economic crisis has re-duced foreign demand, one </a:t>
            </a:r>
            <a:r>
              <a:rPr sz="1200" spc="-10" dirty="0">
                <a:latin typeface="Calibri"/>
                <a:cs typeface="Calibri"/>
              </a:rPr>
              <a:t>of </a:t>
            </a:r>
            <a:r>
              <a:rPr sz="1200" spc="-5" dirty="0">
                <a:latin typeface="Calibri"/>
                <a:cs typeface="Calibri"/>
              </a:rPr>
              <a:t>the  main drivers </a:t>
            </a:r>
            <a:r>
              <a:rPr sz="1200" spc="-10" dirty="0">
                <a:latin typeface="Calibri"/>
                <a:cs typeface="Calibri"/>
              </a:rPr>
              <a:t>of </a:t>
            </a:r>
            <a:r>
              <a:rPr sz="1200" spc="-5" dirty="0">
                <a:latin typeface="Calibri"/>
                <a:cs typeface="Calibri"/>
              </a:rPr>
              <a:t>Slovenian economic development and economic activity declined sharply in  late 2008 and 2009. The crisis has exposed several structural weaknesses, particularly the fact  that Slovenia’s </a:t>
            </a:r>
            <a:r>
              <a:rPr sz="1200" spc="-10" dirty="0">
                <a:latin typeface="Calibri"/>
                <a:cs typeface="Calibri"/>
              </a:rPr>
              <a:t>GDP </a:t>
            </a:r>
            <a:r>
              <a:rPr sz="1200" spc="-5" dirty="0">
                <a:latin typeface="Calibri"/>
                <a:cs typeface="Calibri"/>
              </a:rPr>
              <a:t>growth is overly dependent </a:t>
            </a:r>
            <a:r>
              <a:rPr sz="1200" spc="-10" dirty="0">
                <a:latin typeface="Calibri"/>
                <a:cs typeface="Calibri"/>
              </a:rPr>
              <a:t>on </a:t>
            </a:r>
            <a:r>
              <a:rPr sz="1200" spc="-5" dirty="0">
                <a:latin typeface="Calibri"/>
                <a:cs typeface="Calibri"/>
              </a:rPr>
              <a:t>low-technology industries and traditional  services, which limit </a:t>
            </a:r>
            <a:r>
              <a:rPr sz="1200" dirty="0">
                <a:latin typeface="Calibri"/>
                <a:cs typeface="Calibri"/>
              </a:rPr>
              <a:t>the </a:t>
            </a:r>
            <a:r>
              <a:rPr sz="1200" spc="-5" dirty="0">
                <a:latin typeface="Calibri"/>
                <a:cs typeface="Calibri"/>
              </a:rPr>
              <a:t>competitive </a:t>
            </a:r>
            <a:r>
              <a:rPr sz="1200" dirty="0">
                <a:latin typeface="Calibri"/>
                <a:cs typeface="Calibri"/>
              </a:rPr>
              <a:t>edge </a:t>
            </a:r>
            <a:r>
              <a:rPr sz="1200" spc="-5" dirty="0">
                <a:latin typeface="Calibri"/>
                <a:cs typeface="Calibri"/>
              </a:rPr>
              <a:t>of </a:t>
            </a:r>
            <a:r>
              <a:rPr sz="1200" dirty="0">
                <a:latin typeface="Calibri"/>
                <a:cs typeface="Calibri"/>
              </a:rPr>
              <a:t>its </a:t>
            </a:r>
            <a:r>
              <a:rPr sz="1200" spc="-5" dirty="0">
                <a:latin typeface="Calibri"/>
                <a:cs typeface="Calibri"/>
              </a:rPr>
              <a:t>economy. A quick return to the trajectory </a:t>
            </a:r>
            <a:r>
              <a:rPr sz="1200" spc="-10" dirty="0">
                <a:latin typeface="Calibri"/>
                <a:cs typeface="Calibri"/>
              </a:rPr>
              <a:t>of  </a:t>
            </a:r>
            <a:r>
              <a:rPr sz="1200" spc="-5" dirty="0">
                <a:latin typeface="Calibri"/>
                <a:cs typeface="Calibri"/>
              </a:rPr>
              <a:t>economic recovery and improvement of the population’s welfare is therefore a great  challenge </a:t>
            </a:r>
            <a:r>
              <a:rPr sz="1200" dirty="0">
                <a:latin typeface="Calibri"/>
                <a:cs typeface="Calibri"/>
              </a:rPr>
              <a:t>for </a:t>
            </a:r>
            <a:r>
              <a:rPr sz="1200" spc="-5" dirty="0">
                <a:latin typeface="Calibri"/>
                <a:cs typeface="Calibri"/>
              </a:rPr>
              <a:t>Slovenia, especially as </a:t>
            </a:r>
            <a:r>
              <a:rPr sz="1200" dirty="0">
                <a:latin typeface="Calibri"/>
                <a:cs typeface="Calibri"/>
              </a:rPr>
              <a:t>the </a:t>
            </a:r>
            <a:r>
              <a:rPr sz="1200" spc="-5" dirty="0">
                <a:latin typeface="Calibri"/>
                <a:cs typeface="Calibri"/>
              </a:rPr>
              <a:t>economic crisis </a:t>
            </a:r>
            <a:r>
              <a:rPr sz="1200" dirty="0">
                <a:latin typeface="Calibri"/>
                <a:cs typeface="Calibri"/>
              </a:rPr>
              <a:t>severely </a:t>
            </a:r>
            <a:r>
              <a:rPr sz="1200" spc="-5" dirty="0">
                <a:latin typeface="Calibri"/>
                <a:cs typeface="Calibri"/>
              </a:rPr>
              <a:t>affected </a:t>
            </a:r>
            <a:r>
              <a:rPr sz="1200" dirty="0">
                <a:latin typeface="Calibri"/>
                <a:cs typeface="Calibri"/>
              </a:rPr>
              <a:t>the </a:t>
            </a:r>
            <a:r>
              <a:rPr sz="1200" spc="-5" dirty="0">
                <a:latin typeface="Calibri"/>
                <a:cs typeface="Calibri"/>
              </a:rPr>
              <a:t>medium-term  fiscal position and availability </a:t>
            </a:r>
            <a:r>
              <a:rPr sz="1200" spc="-10" dirty="0">
                <a:latin typeface="Calibri"/>
                <a:cs typeface="Calibri"/>
              </a:rPr>
              <a:t>of </a:t>
            </a:r>
            <a:r>
              <a:rPr sz="1200" spc="-5" dirty="0">
                <a:latin typeface="Calibri"/>
                <a:cs typeface="Calibri"/>
              </a:rPr>
              <a:t>sources of finance, and as the </a:t>
            </a:r>
            <a:r>
              <a:rPr sz="1200" dirty="0">
                <a:latin typeface="Calibri"/>
                <a:cs typeface="Calibri"/>
              </a:rPr>
              <a:t>level </a:t>
            </a:r>
            <a:r>
              <a:rPr sz="1200" spc="-10" dirty="0">
                <a:latin typeface="Calibri"/>
                <a:cs typeface="Calibri"/>
              </a:rPr>
              <a:t>of </a:t>
            </a:r>
            <a:r>
              <a:rPr sz="1200" spc="-5" dirty="0">
                <a:latin typeface="Calibri"/>
                <a:cs typeface="Calibri"/>
              </a:rPr>
              <a:t>potential GDP also  </a:t>
            </a:r>
            <a:r>
              <a:rPr sz="1200" dirty="0">
                <a:latin typeface="Calibri"/>
                <a:cs typeface="Calibri"/>
              </a:rPr>
              <a:t>dropped.</a:t>
            </a:r>
            <a:endParaRPr sz="1200">
              <a:latin typeface="Calibri"/>
              <a:cs typeface="Calibri"/>
            </a:endParaRPr>
          </a:p>
          <a:p>
            <a:pPr marL="12700" marR="82550">
              <a:lnSpc>
                <a:spcPct val="101899"/>
              </a:lnSpc>
              <a:spcBef>
                <a:spcPts val="994"/>
              </a:spcBef>
            </a:pPr>
            <a:r>
              <a:rPr sz="1200" spc="-5" dirty="0">
                <a:latin typeface="Calibri"/>
                <a:cs typeface="Calibri"/>
              </a:rPr>
              <a:t>In terms </a:t>
            </a:r>
            <a:r>
              <a:rPr sz="1200" spc="-10" dirty="0">
                <a:latin typeface="Calibri"/>
                <a:cs typeface="Calibri"/>
              </a:rPr>
              <a:t>of </a:t>
            </a:r>
            <a:r>
              <a:rPr sz="1200" spc="-5" dirty="0">
                <a:latin typeface="Calibri"/>
                <a:cs typeface="Calibri"/>
              </a:rPr>
              <a:t>R&amp;D input indicators (the number </a:t>
            </a:r>
            <a:r>
              <a:rPr sz="1200" spc="-10" dirty="0">
                <a:latin typeface="Calibri"/>
                <a:cs typeface="Calibri"/>
              </a:rPr>
              <a:t>of </a:t>
            </a:r>
            <a:r>
              <a:rPr sz="1200" spc="-5" dirty="0">
                <a:latin typeface="Calibri"/>
                <a:cs typeface="Calibri"/>
              </a:rPr>
              <a:t>researchers, the amount of public R&amp;D  investment, and </a:t>
            </a:r>
            <a:r>
              <a:rPr sz="1200" dirty="0">
                <a:latin typeface="Calibri"/>
                <a:cs typeface="Calibri"/>
              </a:rPr>
              <a:t>the </a:t>
            </a:r>
            <a:r>
              <a:rPr sz="1200" spc="-5" dirty="0">
                <a:latin typeface="Calibri"/>
                <a:cs typeface="Calibri"/>
              </a:rPr>
              <a:t>high </a:t>
            </a:r>
            <a:r>
              <a:rPr sz="1200" dirty="0">
                <a:latin typeface="Calibri"/>
                <a:cs typeface="Calibri"/>
              </a:rPr>
              <a:t>level </a:t>
            </a:r>
            <a:r>
              <a:rPr sz="1200" spc="-10" dirty="0">
                <a:latin typeface="Calibri"/>
                <a:cs typeface="Calibri"/>
              </a:rPr>
              <a:t>of </a:t>
            </a:r>
            <a:r>
              <a:rPr sz="1200" spc="-5" dirty="0">
                <a:latin typeface="Calibri"/>
                <a:cs typeface="Calibri"/>
              </a:rPr>
              <a:t>business R&amp;D investment), Slovenia scores relatively well </a:t>
            </a:r>
            <a:r>
              <a:rPr sz="1200" spc="-10" dirty="0">
                <a:latin typeface="Calibri"/>
                <a:cs typeface="Calibri"/>
              </a:rPr>
              <a:t>in  </a:t>
            </a:r>
            <a:r>
              <a:rPr sz="1200" spc="-5" dirty="0">
                <a:latin typeface="Calibri"/>
                <a:cs typeface="Calibri"/>
              </a:rPr>
              <a:t>comparison to the EU average. More problematic is the output side, particularly if measured  </a:t>
            </a:r>
            <a:r>
              <a:rPr sz="1200" dirty="0">
                <a:latin typeface="Calibri"/>
                <a:cs typeface="Calibri"/>
              </a:rPr>
              <a:t>by </a:t>
            </a:r>
            <a:r>
              <a:rPr sz="1200" spc="-5" dirty="0">
                <a:latin typeface="Calibri"/>
                <a:cs typeface="Calibri"/>
              </a:rPr>
              <a:t>number </a:t>
            </a:r>
            <a:r>
              <a:rPr sz="1200" spc="-10" dirty="0">
                <a:latin typeface="Calibri"/>
                <a:cs typeface="Calibri"/>
              </a:rPr>
              <a:t>of </a:t>
            </a:r>
            <a:r>
              <a:rPr sz="1200" spc="-5" dirty="0">
                <a:latin typeface="Calibri"/>
                <a:cs typeface="Calibri"/>
              </a:rPr>
              <a:t>innovative firms, high tech export </a:t>
            </a:r>
            <a:r>
              <a:rPr sz="1200" spc="-10" dirty="0">
                <a:latin typeface="Calibri"/>
                <a:cs typeface="Calibri"/>
              </a:rPr>
              <a:t>or </a:t>
            </a:r>
            <a:r>
              <a:rPr sz="1200" spc="-5" dirty="0">
                <a:latin typeface="Calibri"/>
                <a:cs typeface="Calibri"/>
              </a:rPr>
              <a:t>the number of patents (EIS </a:t>
            </a:r>
            <a:r>
              <a:rPr sz="1200" dirty="0">
                <a:latin typeface="Calibri"/>
                <a:cs typeface="Calibri"/>
              </a:rPr>
              <a:t>2009). </a:t>
            </a:r>
            <a:r>
              <a:rPr sz="1200" spc="-5" dirty="0">
                <a:latin typeface="Calibri"/>
                <a:cs typeface="Calibri"/>
              </a:rPr>
              <a:t>The  </a:t>
            </a:r>
            <a:r>
              <a:rPr sz="1200" dirty="0">
                <a:latin typeface="Calibri"/>
                <a:cs typeface="Calibri"/>
              </a:rPr>
              <a:t>level </a:t>
            </a:r>
            <a:r>
              <a:rPr sz="1200" spc="-10" dirty="0">
                <a:latin typeface="Calibri"/>
                <a:cs typeface="Calibri"/>
              </a:rPr>
              <a:t>of </a:t>
            </a:r>
            <a:r>
              <a:rPr sz="1200" spc="-5" dirty="0">
                <a:latin typeface="Calibri"/>
                <a:cs typeface="Calibri"/>
              </a:rPr>
              <a:t>research and development investment </a:t>
            </a:r>
            <a:r>
              <a:rPr sz="1200" spc="-10" dirty="0">
                <a:latin typeface="Calibri"/>
                <a:cs typeface="Calibri"/>
              </a:rPr>
              <a:t>in </a:t>
            </a:r>
            <a:r>
              <a:rPr sz="1200" dirty="0">
                <a:latin typeface="Calibri"/>
                <a:cs typeface="Calibri"/>
              </a:rPr>
              <a:t>Slovenia </a:t>
            </a:r>
            <a:r>
              <a:rPr sz="1200" spc="-10" dirty="0">
                <a:latin typeface="Calibri"/>
                <a:cs typeface="Calibri"/>
              </a:rPr>
              <a:t>in </a:t>
            </a:r>
            <a:r>
              <a:rPr sz="1200" spc="-5" dirty="0">
                <a:latin typeface="Calibri"/>
                <a:cs typeface="Calibri"/>
              </a:rPr>
              <a:t>recent years has been</a:t>
            </a:r>
            <a:r>
              <a:rPr sz="1200" spc="155" dirty="0">
                <a:latin typeface="Calibri"/>
                <a:cs typeface="Calibri"/>
              </a:rPr>
              <a:t> </a:t>
            </a:r>
            <a:r>
              <a:rPr sz="1200" spc="-5" dirty="0">
                <a:latin typeface="Calibri"/>
                <a:cs typeface="Calibri"/>
              </a:rPr>
              <a:t>around</a:t>
            </a:r>
            <a:endParaRPr sz="1200">
              <a:latin typeface="Calibri"/>
              <a:cs typeface="Calibri"/>
            </a:endParaRPr>
          </a:p>
          <a:p>
            <a:pPr marL="12700" marR="40005">
              <a:lnSpc>
                <a:spcPct val="101699"/>
              </a:lnSpc>
            </a:pPr>
            <a:r>
              <a:rPr sz="1200" spc="-5" dirty="0">
                <a:latin typeface="Calibri"/>
                <a:cs typeface="Calibri"/>
              </a:rPr>
              <a:t>1.5 % of Gross Domestic Product (GDP) for several years now, with small oscillations, but  </a:t>
            </a:r>
            <a:r>
              <a:rPr sz="1200" dirty="0">
                <a:latin typeface="Calibri"/>
                <a:cs typeface="Calibri"/>
              </a:rPr>
              <a:t>under the </a:t>
            </a:r>
            <a:r>
              <a:rPr sz="1200" spc="-5" dirty="0">
                <a:latin typeface="Calibri"/>
                <a:cs typeface="Calibri"/>
              </a:rPr>
              <a:t>EU-27 average. In the year 2008 the percentage was 1.66 % of GDP </a:t>
            </a:r>
            <a:r>
              <a:rPr sz="1200" spc="-10" dirty="0">
                <a:latin typeface="Calibri"/>
                <a:cs typeface="Calibri"/>
              </a:rPr>
              <a:t>or </a:t>
            </a:r>
            <a:r>
              <a:rPr sz="1200" spc="-5" dirty="0">
                <a:latin typeface="Calibri"/>
                <a:cs typeface="Calibri"/>
              </a:rPr>
              <a:t>616.9</a:t>
            </a:r>
            <a:r>
              <a:rPr sz="1200" spc="150" dirty="0">
                <a:latin typeface="Calibri"/>
                <a:cs typeface="Calibri"/>
              </a:rPr>
              <a:t> </a:t>
            </a:r>
            <a:r>
              <a:rPr sz="1200" spc="-5" dirty="0">
                <a:latin typeface="Calibri"/>
                <a:cs typeface="Calibri"/>
              </a:rPr>
              <a:t>million</a:t>
            </a:r>
            <a:endParaRPr sz="1200">
              <a:latin typeface="Calibri"/>
              <a:cs typeface="Calibri"/>
            </a:endParaRPr>
          </a:p>
          <a:p>
            <a:pPr>
              <a:lnSpc>
                <a:spcPct val="100000"/>
              </a:lnSpc>
            </a:pPr>
            <a:endParaRPr sz="1200">
              <a:latin typeface="Calibri"/>
              <a:cs typeface="Calibri"/>
            </a:endParaRPr>
          </a:p>
          <a:p>
            <a:pPr>
              <a:lnSpc>
                <a:spcPct val="100000"/>
              </a:lnSpc>
              <a:spcBef>
                <a:spcPts val="35"/>
              </a:spcBef>
            </a:pPr>
            <a:endParaRPr sz="900">
              <a:latin typeface="Calibri"/>
              <a:cs typeface="Calibri"/>
            </a:endParaRPr>
          </a:p>
          <a:p>
            <a:pPr marR="135255" algn="r">
              <a:lnSpc>
                <a:spcPct val="100000"/>
              </a:lnSpc>
            </a:pPr>
            <a:r>
              <a:rPr sz="1000" b="1" spc="-5" dirty="0">
                <a:latin typeface="Calibri"/>
                <a:cs typeface="Calibri"/>
              </a:rPr>
              <a:t>165</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p:nvPr/>
        </p:nvSpPr>
        <p:spPr>
          <a:xfrm>
            <a:off x="908745" y="1082587"/>
            <a:ext cx="490687" cy="53335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570066"/>
            <a:ext cx="5856605"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EUR </a:t>
            </a:r>
            <a:r>
              <a:rPr sz="1200" dirty="0">
                <a:latin typeface="Calibri"/>
                <a:cs typeface="Calibri"/>
              </a:rPr>
              <a:t>for </a:t>
            </a:r>
            <a:r>
              <a:rPr sz="1200" spc="-5" dirty="0">
                <a:latin typeface="Calibri"/>
                <a:cs typeface="Calibri"/>
              </a:rPr>
              <a:t>R&amp;D, up from 1.5 in</a:t>
            </a:r>
            <a:r>
              <a:rPr sz="1200" spc="10" dirty="0">
                <a:latin typeface="Calibri"/>
                <a:cs typeface="Calibri"/>
              </a:rPr>
              <a:t> </a:t>
            </a:r>
            <a:r>
              <a:rPr sz="1200" spc="-5" dirty="0">
                <a:latin typeface="Calibri"/>
                <a:cs typeface="Calibri"/>
              </a:rPr>
              <a:t>2007.</a:t>
            </a:r>
            <a:endParaRPr sz="1200">
              <a:latin typeface="Calibri"/>
              <a:cs typeface="Calibri"/>
            </a:endParaRPr>
          </a:p>
          <a:p>
            <a:pPr marL="12700" marR="36830">
              <a:lnSpc>
                <a:spcPct val="101699"/>
              </a:lnSpc>
              <a:spcBef>
                <a:spcPts val="994"/>
              </a:spcBef>
            </a:pPr>
            <a:r>
              <a:rPr sz="1200" spc="-5" dirty="0">
                <a:latin typeface="Calibri"/>
                <a:cs typeface="Calibri"/>
              </a:rPr>
              <a:t>Over the years, Slovenia has developed a rather complex scheme </a:t>
            </a:r>
            <a:r>
              <a:rPr sz="1200" spc="-10" dirty="0">
                <a:latin typeface="Calibri"/>
                <a:cs typeface="Calibri"/>
              </a:rPr>
              <a:t>of </a:t>
            </a:r>
            <a:r>
              <a:rPr sz="1200" spc="-5" dirty="0">
                <a:latin typeface="Calibri"/>
                <a:cs typeface="Calibri"/>
              </a:rPr>
              <a:t>institu-tions for R&amp;D and  innovation policy implementation, set </a:t>
            </a:r>
            <a:r>
              <a:rPr sz="1200" dirty="0">
                <a:latin typeface="Calibri"/>
                <a:cs typeface="Calibri"/>
              </a:rPr>
              <a:t>up </a:t>
            </a:r>
            <a:r>
              <a:rPr sz="1200" spc="-5" dirty="0">
                <a:latin typeface="Calibri"/>
                <a:cs typeface="Calibri"/>
              </a:rPr>
              <a:t>with the ambition </a:t>
            </a:r>
            <a:r>
              <a:rPr sz="1200" dirty="0">
                <a:latin typeface="Calibri"/>
                <a:cs typeface="Calibri"/>
              </a:rPr>
              <a:t>to </a:t>
            </a:r>
            <a:r>
              <a:rPr sz="1200" spc="-5" dirty="0">
                <a:latin typeface="Calibri"/>
                <a:cs typeface="Calibri"/>
              </a:rPr>
              <a:t>provide for as complete </a:t>
            </a:r>
            <a:r>
              <a:rPr sz="1200" spc="-10" dirty="0">
                <a:latin typeface="Calibri"/>
                <a:cs typeface="Calibri"/>
              </a:rPr>
              <a:t>an  </a:t>
            </a:r>
            <a:r>
              <a:rPr sz="1200" spc="-5" dirty="0">
                <a:latin typeface="Calibri"/>
                <a:cs typeface="Calibri"/>
              </a:rPr>
              <a:t>innovation system as possible. </a:t>
            </a:r>
            <a:r>
              <a:rPr sz="1200" spc="-10" dirty="0">
                <a:latin typeface="Calibri"/>
                <a:cs typeface="Calibri"/>
              </a:rPr>
              <a:t>Yet </a:t>
            </a:r>
            <a:r>
              <a:rPr sz="1200" spc="-5" dirty="0">
                <a:latin typeface="Calibri"/>
                <a:cs typeface="Calibri"/>
              </a:rPr>
              <a:t>sometimes it seemed as </a:t>
            </a:r>
            <a:r>
              <a:rPr sz="1200" spc="-10" dirty="0">
                <a:latin typeface="Calibri"/>
                <a:cs typeface="Calibri"/>
              </a:rPr>
              <a:t>if </a:t>
            </a:r>
            <a:r>
              <a:rPr sz="1200" spc="-5" dirty="0">
                <a:latin typeface="Calibri"/>
                <a:cs typeface="Calibri"/>
              </a:rPr>
              <a:t>the main emphasis was more on  </a:t>
            </a:r>
            <a:r>
              <a:rPr sz="1200" dirty="0">
                <a:latin typeface="Calibri"/>
                <a:cs typeface="Calibri"/>
              </a:rPr>
              <a:t>the </a:t>
            </a:r>
            <a:r>
              <a:rPr sz="1200" spc="-5" dirty="0">
                <a:latin typeface="Calibri"/>
                <a:cs typeface="Calibri"/>
              </a:rPr>
              <a:t>number </a:t>
            </a:r>
            <a:r>
              <a:rPr sz="1200" spc="-10" dirty="0">
                <a:latin typeface="Calibri"/>
                <a:cs typeface="Calibri"/>
              </a:rPr>
              <a:t>of </a:t>
            </a:r>
            <a:r>
              <a:rPr sz="1200" spc="-5" dirty="0">
                <a:latin typeface="Calibri"/>
                <a:cs typeface="Calibri"/>
              </a:rPr>
              <a:t>different instruments and institutions than </a:t>
            </a:r>
            <a:r>
              <a:rPr sz="1200" spc="-10" dirty="0">
                <a:latin typeface="Calibri"/>
                <a:cs typeface="Calibri"/>
              </a:rPr>
              <a:t>on </a:t>
            </a:r>
            <a:r>
              <a:rPr sz="1200" dirty="0">
                <a:latin typeface="Calibri"/>
                <a:cs typeface="Calibri"/>
              </a:rPr>
              <a:t>the </a:t>
            </a:r>
            <a:r>
              <a:rPr sz="1200" spc="-5" dirty="0">
                <a:latin typeface="Calibri"/>
                <a:cs typeface="Calibri"/>
              </a:rPr>
              <a:t>quality </a:t>
            </a:r>
            <a:r>
              <a:rPr sz="1200" spc="-10" dirty="0">
                <a:latin typeface="Calibri"/>
                <a:cs typeface="Calibri"/>
              </a:rPr>
              <a:t>of </a:t>
            </a:r>
            <a:r>
              <a:rPr sz="1200" spc="-5" dirty="0">
                <a:latin typeface="Calibri"/>
                <a:cs typeface="Calibri"/>
              </a:rPr>
              <a:t>their</a:t>
            </a:r>
            <a:r>
              <a:rPr sz="1200" spc="120" dirty="0">
                <a:latin typeface="Calibri"/>
                <a:cs typeface="Calibri"/>
              </a:rPr>
              <a:t> </a:t>
            </a:r>
            <a:r>
              <a:rPr sz="1200" spc="-5" dirty="0">
                <a:latin typeface="Calibri"/>
                <a:cs typeface="Calibri"/>
              </a:rPr>
              <a:t>work.</a:t>
            </a:r>
            <a:endParaRPr sz="1200">
              <a:latin typeface="Calibri"/>
              <a:cs typeface="Calibri"/>
            </a:endParaRPr>
          </a:p>
          <a:p>
            <a:pPr marL="12700" marR="50165">
              <a:lnSpc>
                <a:spcPct val="101699"/>
              </a:lnSpc>
              <a:spcBef>
                <a:spcPts val="1005"/>
              </a:spcBef>
            </a:pPr>
            <a:r>
              <a:rPr sz="1200" spc="-5" dirty="0">
                <a:latin typeface="Calibri"/>
                <a:cs typeface="Calibri"/>
              </a:rPr>
              <a:t>Slovenia has several measures to support R&amp;D </a:t>
            </a:r>
            <a:r>
              <a:rPr sz="1200" spc="-10" dirty="0">
                <a:latin typeface="Calibri"/>
                <a:cs typeface="Calibri"/>
              </a:rPr>
              <a:t>and </a:t>
            </a:r>
            <a:r>
              <a:rPr sz="1200" spc="-5" dirty="0">
                <a:latin typeface="Calibri"/>
                <a:cs typeface="Calibri"/>
              </a:rPr>
              <a:t>innovation. The overall assessment </a:t>
            </a:r>
            <a:r>
              <a:rPr sz="1200" spc="-10" dirty="0">
                <a:latin typeface="Calibri"/>
                <a:cs typeface="Calibri"/>
              </a:rPr>
              <a:t>of </a:t>
            </a:r>
            <a:r>
              <a:rPr sz="1200" dirty="0">
                <a:latin typeface="Calibri"/>
                <a:cs typeface="Calibri"/>
              </a:rPr>
              <a:t>the  </a:t>
            </a:r>
            <a:r>
              <a:rPr sz="1200" spc="-5" dirty="0">
                <a:latin typeface="Calibri"/>
                <a:cs typeface="Calibri"/>
              </a:rPr>
              <a:t>current range of the support measures has </a:t>
            </a:r>
            <a:r>
              <a:rPr sz="1200" dirty="0">
                <a:latin typeface="Calibri"/>
                <a:cs typeface="Calibri"/>
              </a:rPr>
              <a:t>to </a:t>
            </a:r>
            <a:r>
              <a:rPr sz="1200" spc="-5" dirty="0">
                <a:latin typeface="Calibri"/>
                <a:cs typeface="Calibri"/>
              </a:rPr>
              <a:t>acknowledge their wide range and rather</a:t>
            </a:r>
            <a:r>
              <a:rPr sz="1200" spc="165" dirty="0">
                <a:latin typeface="Calibri"/>
                <a:cs typeface="Calibri"/>
              </a:rPr>
              <a:t> </a:t>
            </a:r>
            <a:r>
              <a:rPr sz="1200" spc="-5" dirty="0">
                <a:latin typeface="Calibri"/>
                <a:cs typeface="Calibri"/>
              </a:rPr>
              <a:t>exten</a:t>
            </a:r>
            <a:endParaRPr sz="1200">
              <a:latin typeface="Calibri"/>
              <a:cs typeface="Calibri"/>
            </a:endParaRPr>
          </a:p>
          <a:p>
            <a:pPr marL="12700" marR="97155">
              <a:lnSpc>
                <a:spcPct val="101699"/>
              </a:lnSpc>
            </a:pPr>
            <a:r>
              <a:rPr sz="1200" spc="-5" dirty="0">
                <a:latin typeface="Calibri"/>
                <a:cs typeface="Calibri"/>
              </a:rPr>
              <a:t>-sive coverage of different challenges. A closer look reveals overlapping and poor  coordination, a relatively high </a:t>
            </a:r>
            <a:r>
              <a:rPr sz="1200" dirty="0">
                <a:latin typeface="Calibri"/>
                <a:cs typeface="Calibri"/>
              </a:rPr>
              <a:t>level </a:t>
            </a:r>
            <a:r>
              <a:rPr sz="1200" spc="-5" dirty="0">
                <a:latin typeface="Calibri"/>
                <a:cs typeface="Calibri"/>
              </a:rPr>
              <a:t>of </a:t>
            </a:r>
            <a:r>
              <a:rPr sz="1200" dirty="0">
                <a:latin typeface="Calibri"/>
                <a:cs typeface="Calibri"/>
              </a:rPr>
              <a:t>user </a:t>
            </a:r>
            <a:r>
              <a:rPr sz="1200" spc="-5" dirty="0">
                <a:latin typeface="Calibri"/>
                <a:cs typeface="Calibri"/>
              </a:rPr>
              <a:t>unfriendliness, especially towards the small  businesses as well as other ‘delivery’ problems. So, instead </a:t>
            </a:r>
            <a:r>
              <a:rPr sz="1200" spc="-10" dirty="0">
                <a:latin typeface="Calibri"/>
                <a:cs typeface="Calibri"/>
              </a:rPr>
              <a:t>of </a:t>
            </a:r>
            <a:r>
              <a:rPr sz="1200" spc="-5" dirty="0">
                <a:latin typeface="Calibri"/>
                <a:cs typeface="Calibri"/>
              </a:rPr>
              <a:t>only design-ing new measures,  Slovenian innovation policy should focus </a:t>
            </a:r>
            <a:r>
              <a:rPr sz="1200" spc="-10" dirty="0">
                <a:latin typeface="Calibri"/>
                <a:cs typeface="Calibri"/>
              </a:rPr>
              <a:t>on </a:t>
            </a:r>
            <a:r>
              <a:rPr sz="1200" spc="-5" dirty="0">
                <a:latin typeface="Calibri"/>
                <a:cs typeface="Calibri"/>
              </a:rPr>
              <a:t>streamlining the existing</a:t>
            </a:r>
            <a:r>
              <a:rPr sz="1200" spc="50" dirty="0">
                <a:latin typeface="Calibri"/>
                <a:cs typeface="Calibri"/>
              </a:rPr>
              <a:t> </a:t>
            </a:r>
            <a:r>
              <a:rPr sz="1200" spc="-5" dirty="0">
                <a:latin typeface="Calibri"/>
                <a:cs typeface="Calibri"/>
              </a:rPr>
              <a:t>ones.</a:t>
            </a:r>
            <a:endParaRPr sz="1200">
              <a:latin typeface="Calibri"/>
              <a:cs typeface="Calibri"/>
            </a:endParaRPr>
          </a:p>
          <a:p>
            <a:pPr marL="12700" marR="7620">
              <a:lnSpc>
                <a:spcPct val="101699"/>
              </a:lnSpc>
              <a:spcBef>
                <a:spcPts val="1010"/>
              </a:spcBef>
            </a:pPr>
            <a:r>
              <a:rPr sz="1200" spc="-5" dirty="0">
                <a:latin typeface="Calibri"/>
                <a:cs typeface="Calibri"/>
              </a:rPr>
              <a:t>The problem </a:t>
            </a:r>
            <a:r>
              <a:rPr sz="1200" spc="-10" dirty="0">
                <a:latin typeface="Calibri"/>
                <a:cs typeface="Calibri"/>
              </a:rPr>
              <a:t>with </a:t>
            </a:r>
            <a:r>
              <a:rPr sz="1200" spc="-5" dirty="0">
                <a:latin typeface="Calibri"/>
                <a:cs typeface="Calibri"/>
              </a:rPr>
              <a:t>Slovenian innovation system often lies </a:t>
            </a:r>
            <a:r>
              <a:rPr sz="1200" spc="-10" dirty="0">
                <a:latin typeface="Calibri"/>
                <a:cs typeface="Calibri"/>
              </a:rPr>
              <a:t>in </a:t>
            </a:r>
            <a:r>
              <a:rPr sz="1200" spc="-5" dirty="0">
                <a:latin typeface="Calibri"/>
                <a:cs typeface="Calibri"/>
              </a:rPr>
              <a:t>details: </a:t>
            </a:r>
            <a:r>
              <a:rPr sz="1200" dirty="0">
                <a:latin typeface="Calibri"/>
                <a:cs typeface="Calibri"/>
              </a:rPr>
              <a:t>the </a:t>
            </a:r>
            <a:r>
              <a:rPr sz="1200" spc="-5" dirty="0">
                <a:latin typeface="Calibri"/>
                <a:cs typeface="Calibri"/>
              </a:rPr>
              <a:t>imple-mentation </a:t>
            </a:r>
            <a:r>
              <a:rPr sz="1200" spc="-10" dirty="0">
                <a:latin typeface="Calibri"/>
                <a:cs typeface="Calibri"/>
              </a:rPr>
              <a:t>of  </a:t>
            </a:r>
            <a:r>
              <a:rPr sz="1200" dirty="0">
                <a:latin typeface="Calibri"/>
                <a:cs typeface="Calibri"/>
              </a:rPr>
              <a:t>the </a:t>
            </a:r>
            <a:r>
              <a:rPr sz="1200" spc="-5" dirty="0">
                <a:latin typeface="Calibri"/>
                <a:cs typeface="Calibri"/>
              </a:rPr>
              <a:t>instruments is still subject </a:t>
            </a:r>
            <a:r>
              <a:rPr sz="1200" dirty="0">
                <a:latin typeface="Calibri"/>
                <a:cs typeface="Calibri"/>
              </a:rPr>
              <a:t>to </a:t>
            </a:r>
            <a:r>
              <a:rPr sz="1200" spc="-5" dirty="0">
                <a:latin typeface="Calibri"/>
                <a:cs typeface="Calibri"/>
              </a:rPr>
              <a:t>serious problems of efficiency </a:t>
            </a:r>
            <a:r>
              <a:rPr sz="1200" spc="-10" dirty="0">
                <a:latin typeface="Calibri"/>
                <a:cs typeface="Calibri"/>
              </a:rPr>
              <a:t>of </a:t>
            </a:r>
            <a:r>
              <a:rPr sz="1200" spc="-5" dirty="0">
                <a:latin typeface="Calibri"/>
                <a:cs typeface="Calibri"/>
              </a:rPr>
              <a:t>public administration and  good governance. The already complicated process of budget negotiations and </a:t>
            </a:r>
            <a:r>
              <a:rPr sz="1200" dirty="0">
                <a:latin typeface="Calibri"/>
                <a:cs typeface="Calibri"/>
              </a:rPr>
              <a:t>re-  </a:t>
            </a:r>
            <a:r>
              <a:rPr sz="1200" spc="-5" dirty="0">
                <a:latin typeface="Calibri"/>
                <a:cs typeface="Calibri"/>
              </a:rPr>
              <a:t>negotiations, which had often postponed the approval </a:t>
            </a:r>
            <a:r>
              <a:rPr sz="1200" spc="-10" dirty="0">
                <a:latin typeface="Calibri"/>
                <a:cs typeface="Calibri"/>
              </a:rPr>
              <a:t>of </a:t>
            </a:r>
            <a:r>
              <a:rPr sz="1200" spc="-5" dirty="0">
                <a:latin typeface="Calibri"/>
                <a:cs typeface="Calibri"/>
              </a:rPr>
              <a:t>support programmes and resulted  in changes </a:t>
            </a:r>
            <a:r>
              <a:rPr sz="1200" spc="-10" dirty="0">
                <a:latin typeface="Calibri"/>
                <a:cs typeface="Calibri"/>
              </a:rPr>
              <a:t>in </a:t>
            </a:r>
            <a:r>
              <a:rPr sz="1200" spc="-5" dirty="0">
                <a:latin typeface="Calibri"/>
                <a:cs typeface="Calibri"/>
              </a:rPr>
              <a:t>the instruments, has been ad-ditionally complicated </a:t>
            </a:r>
            <a:r>
              <a:rPr sz="1200" dirty="0">
                <a:latin typeface="Calibri"/>
                <a:cs typeface="Calibri"/>
              </a:rPr>
              <a:t>by </a:t>
            </a:r>
            <a:r>
              <a:rPr sz="1200" spc="-5" dirty="0">
                <a:latin typeface="Calibri"/>
                <a:cs typeface="Calibri"/>
              </a:rPr>
              <a:t>the fact that many </a:t>
            </a:r>
            <a:r>
              <a:rPr sz="1200" spc="-10" dirty="0">
                <a:latin typeface="Calibri"/>
                <a:cs typeface="Calibri"/>
              </a:rPr>
              <a:t>of </a:t>
            </a:r>
            <a:r>
              <a:rPr sz="1200" dirty="0">
                <a:latin typeface="Calibri"/>
                <a:cs typeface="Calibri"/>
              </a:rPr>
              <a:t>the  </a:t>
            </a:r>
            <a:r>
              <a:rPr sz="1200" spc="-5" dirty="0">
                <a:latin typeface="Calibri"/>
                <a:cs typeface="Calibri"/>
              </a:rPr>
              <a:t>R&amp;D and innovation measures are co-financed </a:t>
            </a:r>
            <a:r>
              <a:rPr sz="1200" dirty="0">
                <a:latin typeface="Calibri"/>
                <a:cs typeface="Calibri"/>
              </a:rPr>
              <a:t>by the </a:t>
            </a:r>
            <a:r>
              <a:rPr sz="1200" spc="-5" dirty="0">
                <a:latin typeface="Calibri"/>
                <a:cs typeface="Calibri"/>
              </a:rPr>
              <a:t>EU Structural Funds. This co-financing  has brought con-siderable and welcome increase of resources, but with </a:t>
            </a:r>
            <a:r>
              <a:rPr sz="1200" spc="-10" dirty="0">
                <a:latin typeface="Calibri"/>
                <a:cs typeface="Calibri"/>
              </a:rPr>
              <a:t>it </a:t>
            </a:r>
            <a:r>
              <a:rPr sz="1200" spc="-5" dirty="0">
                <a:latin typeface="Calibri"/>
                <a:cs typeface="Calibri"/>
              </a:rPr>
              <a:t>also a need for  improved coordination and transparency of policies and measures. </a:t>
            </a:r>
            <a:r>
              <a:rPr sz="1200" spc="-10" dirty="0">
                <a:latin typeface="Calibri"/>
                <a:cs typeface="Calibri"/>
              </a:rPr>
              <a:t>For </a:t>
            </a:r>
            <a:r>
              <a:rPr sz="1200" spc="-5" dirty="0">
                <a:latin typeface="Calibri"/>
                <a:cs typeface="Calibri"/>
              </a:rPr>
              <a:t>a small country,  finding </a:t>
            </a:r>
            <a:r>
              <a:rPr sz="1200" spc="-10" dirty="0">
                <a:latin typeface="Calibri"/>
                <a:cs typeface="Calibri"/>
              </a:rPr>
              <a:t>an </a:t>
            </a:r>
            <a:r>
              <a:rPr sz="1200" spc="-5" dirty="0">
                <a:latin typeface="Calibri"/>
                <a:cs typeface="Calibri"/>
              </a:rPr>
              <a:t>optimal combination </a:t>
            </a:r>
            <a:r>
              <a:rPr sz="1200" spc="-10" dirty="0">
                <a:latin typeface="Calibri"/>
                <a:cs typeface="Calibri"/>
              </a:rPr>
              <a:t>of </a:t>
            </a:r>
            <a:r>
              <a:rPr sz="1200" spc="-5" dirty="0">
                <a:latin typeface="Calibri"/>
                <a:cs typeface="Calibri"/>
              </a:rPr>
              <a:t>various national and international resources </a:t>
            </a:r>
            <a:r>
              <a:rPr sz="1200" dirty="0">
                <a:latin typeface="Calibri"/>
                <a:cs typeface="Calibri"/>
              </a:rPr>
              <a:t>to </a:t>
            </a:r>
            <a:r>
              <a:rPr sz="1200" spc="-5" dirty="0">
                <a:latin typeface="Calibri"/>
                <a:cs typeface="Calibri"/>
              </a:rPr>
              <a:t>fund </a:t>
            </a:r>
            <a:r>
              <a:rPr sz="1200" dirty="0">
                <a:latin typeface="Calibri"/>
                <a:cs typeface="Calibri"/>
              </a:rPr>
              <a:t>its  scientific </a:t>
            </a:r>
            <a:r>
              <a:rPr sz="1200" spc="-5" dirty="0">
                <a:latin typeface="Calibri"/>
                <a:cs typeface="Calibri"/>
              </a:rPr>
              <a:t>and technological development is essential, especially </a:t>
            </a:r>
            <a:r>
              <a:rPr sz="1200" spc="-10" dirty="0">
                <a:latin typeface="Calibri"/>
                <a:cs typeface="Calibri"/>
              </a:rPr>
              <a:t>if </a:t>
            </a:r>
            <a:r>
              <a:rPr sz="1200" spc="-5" dirty="0">
                <a:latin typeface="Calibri"/>
                <a:cs typeface="Calibri"/>
              </a:rPr>
              <a:t>the R&amp;D and innovation is  </a:t>
            </a:r>
            <a:r>
              <a:rPr sz="1200" dirty="0">
                <a:latin typeface="Calibri"/>
                <a:cs typeface="Calibri"/>
              </a:rPr>
              <a:t>to </a:t>
            </a:r>
            <a:r>
              <a:rPr sz="1200" spc="-5" dirty="0">
                <a:latin typeface="Calibri"/>
                <a:cs typeface="Calibri"/>
              </a:rPr>
              <a:t>contribute </a:t>
            </a:r>
            <a:r>
              <a:rPr sz="1200" dirty="0">
                <a:latin typeface="Calibri"/>
                <a:cs typeface="Calibri"/>
              </a:rPr>
              <a:t>to its </a:t>
            </a:r>
            <a:r>
              <a:rPr sz="1200" spc="-5" dirty="0">
                <a:latin typeface="Calibri"/>
                <a:cs typeface="Calibri"/>
              </a:rPr>
              <a:t>economic and social development. So far, the public R&amp;D policy and the  support </a:t>
            </a:r>
            <a:r>
              <a:rPr sz="1200" dirty="0">
                <a:latin typeface="Calibri"/>
                <a:cs typeface="Calibri"/>
              </a:rPr>
              <a:t>for </a:t>
            </a:r>
            <a:r>
              <a:rPr sz="1200" spc="-5" dirty="0">
                <a:latin typeface="Calibri"/>
                <a:cs typeface="Calibri"/>
              </a:rPr>
              <a:t>business R&amp;D and innovation had little in common at the operational</a:t>
            </a:r>
            <a:r>
              <a:rPr sz="1200" spc="95" dirty="0">
                <a:latin typeface="Calibri"/>
                <a:cs typeface="Calibri"/>
              </a:rPr>
              <a:t> </a:t>
            </a:r>
            <a:r>
              <a:rPr sz="1200" dirty="0">
                <a:latin typeface="Calibri"/>
                <a:cs typeface="Calibri"/>
              </a:rPr>
              <a:t>level.</a:t>
            </a:r>
            <a:endParaRPr sz="1200">
              <a:latin typeface="Calibri"/>
              <a:cs typeface="Calibri"/>
            </a:endParaRPr>
          </a:p>
          <a:p>
            <a:pPr marL="12700" marR="5080">
              <a:lnSpc>
                <a:spcPct val="101699"/>
              </a:lnSpc>
              <a:spcBef>
                <a:spcPts val="1005"/>
              </a:spcBef>
            </a:pPr>
            <a:r>
              <a:rPr sz="1200" dirty="0">
                <a:latin typeface="Calibri"/>
                <a:cs typeface="Calibri"/>
              </a:rPr>
              <a:t>Many </a:t>
            </a:r>
            <a:r>
              <a:rPr sz="1200" spc="-10" dirty="0">
                <a:latin typeface="Calibri"/>
                <a:cs typeface="Calibri"/>
              </a:rPr>
              <a:t>of </a:t>
            </a:r>
            <a:r>
              <a:rPr sz="1200" spc="-5" dirty="0">
                <a:latin typeface="Calibri"/>
                <a:cs typeface="Calibri"/>
              </a:rPr>
              <a:t>the challenges </a:t>
            </a:r>
            <a:r>
              <a:rPr sz="1200" spc="-10" dirty="0">
                <a:latin typeface="Calibri"/>
                <a:cs typeface="Calibri"/>
              </a:rPr>
              <a:t>are of </a:t>
            </a:r>
            <a:r>
              <a:rPr sz="1200" spc="-5" dirty="0">
                <a:latin typeface="Calibri"/>
                <a:cs typeface="Calibri"/>
              </a:rPr>
              <a:t>the structural character and therefore require a prolonged,  </a:t>
            </a:r>
            <a:r>
              <a:rPr sz="1200" dirty="0">
                <a:latin typeface="Calibri"/>
                <a:cs typeface="Calibri"/>
              </a:rPr>
              <a:t>stable </a:t>
            </a:r>
            <a:r>
              <a:rPr sz="1200" spc="-5" dirty="0">
                <a:latin typeface="Calibri"/>
                <a:cs typeface="Calibri"/>
              </a:rPr>
              <a:t>and well-coordinated policy response. One of the areas where continuous policy  attention should </a:t>
            </a:r>
            <a:r>
              <a:rPr sz="1200" dirty="0">
                <a:latin typeface="Calibri"/>
                <a:cs typeface="Calibri"/>
              </a:rPr>
              <a:t>be </a:t>
            </a:r>
            <a:r>
              <a:rPr sz="1200" spc="-5" dirty="0">
                <a:latin typeface="Calibri"/>
                <a:cs typeface="Calibri"/>
              </a:rPr>
              <a:t>focused, is the large seg-ment </a:t>
            </a:r>
            <a:r>
              <a:rPr sz="1200" spc="-10" dirty="0">
                <a:latin typeface="Calibri"/>
                <a:cs typeface="Calibri"/>
              </a:rPr>
              <a:t>of </a:t>
            </a:r>
            <a:r>
              <a:rPr sz="1200" spc="-5" dirty="0">
                <a:latin typeface="Calibri"/>
                <a:cs typeface="Calibri"/>
              </a:rPr>
              <a:t>non-innovative SMEs. The lack of  interest </a:t>
            </a:r>
            <a:r>
              <a:rPr sz="1200" spc="-10" dirty="0">
                <a:latin typeface="Calibri"/>
                <a:cs typeface="Calibri"/>
              </a:rPr>
              <a:t>in </a:t>
            </a:r>
            <a:r>
              <a:rPr sz="1200" spc="-5" dirty="0">
                <a:latin typeface="Calibri"/>
                <a:cs typeface="Calibri"/>
              </a:rPr>
              <a:t>some industrial sectors </a:t>
            </a:r>
            <a:r>
              <a:rPr sz="1200" dirty="0">
                <a:latin typeface="Calibri"/>
                <a:cs typeface="Calibri"/>
              </a:rPr>
              <a:t>for </a:t>
            </a:r>
            <a:r>
              <a:rPr sz="1200" spc="-5" dirty="0">
                <a:latin typeface="Calibri"/>
                <a:cs typeface="Calibri"/>
              </a:rPr>
              <a:t>R&amp;D and innovation, and especially SMEs in these  sectors, is the results of sev-eral, sometimes conflicting reasons: from </a:t>
            </a:r>
            <a:r>
              <a:rPr sz="1200" dirty="0">
                <a:latin typeface="Calibri"/>
                <a:cs typeface="Calibri"/>
              </a:rPr>
              <a:t>the </a:t>
            </a:r>
            <a:r>
              <a:rPr sz="1200" spc="-10" dirty="0">
                <a:latin typeface="Calibri"/>
                <a:cs typeface="Calibri"/>
              </a:rPr>
              <a:t>lack </a:t>
            </a:r>
            <a:r>
              <a:rPr sz="1200" spc="-5" dirty="0">
                <a:latin typeface="Calibri"/>
                <a:cs typeface="Calibri"/>
              </a:rPr>
              <a:t>of competition  (certain serv-ices) </a:t>
            </a:r>
            <a:r>
              <a:rPr sz="1200" dirty="0">
                <a:latin typeface="Calibri"/>
                <a:cs typeface="Calibri"/>
              </a:rPr>
              <a:t>to </a:t>
            </a:r>
            <a:r>
              <a:rPr sz="1200" spc="-5" dirty="0">
                <a:latin typeface="Calibri"/>
                <a:cs typeface="Calibri"/>
              </a:rPr>
              <a:t>lack of financial and human resources </a:t>
            </a:r>
            <a:r>
              <a:rPr sz="1200" spc="-10" dirty="0">
                <a:latin typeface="Calibri"/>
                <a:cs typeface="Calibri"/>
              </a:rPr>
              <a:t>in </a:t>
            </a:r>
            <a:r>
              <a:rPr sz="1200" spc="-5" dirty="0">
                <a:latin typeface="Calibri"/>
                <a:cs typeface="Calibri"/>
              </a:rPr>
              <a:t>long neglected sectors, which  were traditionally not considered as R&amp;D important (like textiles, food process-ing etc.). In  many ways, Slovenian </a:t>
            </a:r>
            <a:r>
              <a:rPr sz="1200" spc="-10" dirty="0">
                <a:latin typeface="Calibri"/>
                <a:cs typeface="Calibri"/>
              </a:rPr>
              <a:t>R&amp;D </a:t>
            </a:r>
            <a:r>
              <a:rPr sz="1200" spc="-5" dirty="0">
                <a:latin typeface="Calibri"/>
                <a:cs typeface="Calibri"/>
              </a:rPr>
              <a:t>and innovation framework </a:t>
            </a:r>
            <a:r>
              <a:rPr sz="1200" dirty="0">
                <a:latin typeface="Calibri"/>
                <a:cs typeface="Calibri"/>
              </a:rPr>
              <a:t>needs </a:t>
            </a:r>
            <a:r>
              <a:rPr sz="1200" spc="-5" dirty="0">
                <a:latin typeface="Calibri"/>
                <a:cs typeface="Calibri"/>
              </a:rPr>
              <a:t>certain stability in terms </a:t>
            </a:r>
            <a:r>
              <a:rPr sz="1200" spc="-10" dirty="0">
                <a:latin typeface="Calibri"/>
                <a:cs typeface="Calibri"/>
              </a:rPr>
              <a:t>of  </a:t>
            </a:r>
            <a:r>
              <a:rPr sz="1200" spc="-5" dirty="0">
                <a:latin typeface="Calibri"/>
                <a:cs typeface="Calibri"/>
              </a:rPr>
              <a:t>measures and instruments. This would give </a:t>
            </a:r>
            <a:r>
              <a:rPr sz="1200" dirty="0">
                <a:latin typeface="Calibri"/>
                <a:cs typeface="Calibri"/>
              </a:rPr>
              <a:t>the </a:t>
            </a:r>
            <a:r>
              <a:rPr sz="1200" spc="-5" dirty="0">
                <a:latin typeface="Calibri"/>
                <a:cs typeface="Calibri"/>
              </a:rPr>
              <a:t>companies a chance </a:t>
            </a:r>
            <a:r>
              <a:rPr sz="1200" dirty="0">
                <a:latin typeface="Calibri"/>
                <a:cs typeface="Calibri"/>
              </a:rPr>
              <a:t>to </a:t>
            </a:r>
            <a:r>
              <a:rPr sz="1200" spc="-5" dirty="0">
                <a:latin typeface="Calibri"/>
                <a:cs typeface="Calibri"/>
              </a:rPr>
              <a:t>get </a:t>
            </a:r>
            <a:r>
              <a:rPr sz="1200" dirty="0">
                <a:latin typeface="Calibri"/>
                <a:cs typeface="Calibri"/>
              </a:rPr>
              <a:t>used to </a:t>
            </a:r>
            <a:r>
              <a:rPr sz="1200" spc="-5" dirty="0">
                <a:latin typeface="Calibri"/>
                <a:cs typeface="Calibri"/>
              </a:rPr>
              <a:t>the offered  support which is available </a:t>
            </a:r>
            <a:r>
              <a:rPr sz="1200" dirty="0">
                <a:latin typeface="Calibri"/>
                <a:cs typeface="Calibri"/>
              </a:rPr>
              <a:t>to </a:t>
            </a:r>
            <a:r>
              <a:rPr sz="1200" spc="-5" dirty="0">
                <a:latin typeface="Calibri"/>
                <a:cs typeface="Calibri"/>
              </a:rPr>
              <a:t>them on a regu-lar, </a:t>
            </a:r>
            <a:r>
              <a:rPr sz="1200" dirty="0">
                <a:latin typeface="Calibri"/>
                <a:cs typeface="Calibri"/>
              </a:rPr>
              <a:t>sustained </a:t>
            </a:r>
            <a:r>
              <a:rPr sz="1200" spc="-5" dirty="0">
                <a:latin typeface="Calibri"/>
                <a:cs typeface="Calibri"/>
              </a:rPr>
              <a:t>basis. It would provide an  opportunity </a:t>
            </a:r>
            <a:r>
              <a:rPr sz="1200" dirty="0">
                <a:latin typeface="Calibri"/>
                <a:cs typeface="Calibri"/>
              </a:rPr>
              <a:t>to </a:t>
            </a:r>
            <a:r>
              <a:rPr sz="1200" spc="-5" dirty="0">
                <a:latin typeface="Calibri"/>
                <a:cs typeface="Calibri"/>
              </a:rPr>
              <a:t>analyse the impact of the measures </a:t>
            </a:r>
            <a:r>
              <a:rPr sz="1200" dirty="0">
                <a:latin typeface="Calibri"/>
                <a:cs typeface="Calibri"/>
              </a:rPr>
              <a:t>over </a:t>
            </a:r>
            <a:r>
              <a:rPr sz="1200" spc="-5" dirty="0">
                <a:latin typeface="Calibri"/>
                <a:cs typeface="Calibri"/>
              </a:rPr>
              <a:t>medium-term period and see where  </a:t>
            </a:r>
            <a:r>
              <a:rPr sz="1200" dirty="0">
                <a:latin typeface="Calibri"/>
                <a:cs typeface="Calibri"/>
              </a:rPr>
              <a:t>the </a:t>
            </a:r>
            <a:r>
              <a:rPr sz="1200" spc="-5" dirty="0">
                <a:latin typeface="Calibri"/>
                <a:cs typeface="Calibri"/>
              </a:rPr>
              <a:t>barriers </a:t>
            </a:r>
            <a:r>
              <a:rPr sz="1200" dirty="0">
                <a:latin typeface="Calibri"/>
                <a:cs typeface="Calibri"/>
              </a:rPr>
              <a:t>to </a:t>
            </a:r>
            <a:r>
              <a:rPr sz="1200" spc="-5" dirty="0">
                <a:latin typeface="Calibri"/>
                <a:cs typeface="Calibri"/>
              </a:rPr>
              <a:t>their efficiency are most</a:t>
            </a:r>
            <a:r>
              <a:rPr sz="1200" dirty="0">
                <a:latin typeface="Calibri"/>
                <a:cs typeface="Calibri"/>
              </a:rPr>
              <a:t> </a:t>
            </a:r>
            <a:r>
              <a:rPr sz="1200" spc="-5" dirty="0">
                <a:latin typeface="Calibri"/>
                <a:cs typeface="Calibri"/>
              </a:rPr>
              <a:t>pronounced.</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40"/>
              </a:spcBef>
            </a:pPr>
            <a:endParaRPr sz="1000">
              <a:latin typeface="Calibri"/>
              <a:cs typeface="Calibri"/>
            </a:endParaRPr>
          </a:p>
          <a:p>
            <a:pPr marL="12700">
              <a:lnSpc>
                <a:spcPct val="100000"/>
              </a:lnSpc>
            </a:pPr>
            <a:r>
              <a:rPr sz="1400" b="1" spc="-5" dirty="0">
                <a:latin typeface="Calibri"/>
                <a:cs typeface="Calibri"/>
              </a:rPr>
              <a:t>13.3 Innovation in </a:t>
            </a:r>
            <a:r>
              <a:rPr sz="1400" b="1" spc="-10" dirty="0">
                <a:latin typeface="Calibri"/>
                <a:cs typeface="Calibri"/>
              </a:rPr>
              <a:t>target</a:t>
            </a:r>
            <a:r>
              <a:rPr sz="1400" b="1" spc="-25" dirty="0">
                <a:latin typeface="Calibri"/>
                <a:cs typeface="Calibri"/>
              </a:rPr>
              <a:t> </a:t>
            </a:r>
            <a:r>
              <a:rPr sz="1400" b="1" spc="-5" dirty="0">
                <a:latin typeface="Calibri"/>
                <a:cs typeface="Calibri"/>
              </a:rPr>
              <a:t>sector</a:t>
            </a:r>
            <a:endParaRPr sz="1400">
              <a:latin typeface="Calibri"/>
              <a:cs typeface="Calibri"/>
            </a:endParaRPr>
          </a:p>
          <a:p>
            <a:pPr marL="12700" marR="135255">
              <a:lnSpc>
                <a:spcPct val="101699"/>
              </a:lnSpc>
              <a:spcBef>
                <a:spcPts val="815"/>
              </a:spcBef>
            </a:pPr>
            <a:r>
              <a:rPr sz="1200" spc="-5" dirty="0">
                <a:latin typeface="Calibri"/>
                <a:cs typeface="Calibri"/>
              </a:rPr>
              <a:t>In spite </a:t>
            </a:r>
            <a:r>
              <a:rPr sz="1200" spc="-10" dirty="0">
                <a:latin typeface="Calibri"/>
                <a:cs typeface="Calibri"/>
              </a:rPr>
              <a:t>of </a:t>
            </a:r>
            <a:r>
              <a:rPr sz="1200" spc="-5" dirty="0">
                <a:latin typeface="Calibri"/>
                <a:cs typeface="Calibri"/>
              </a:rPr>
              <a:t>a great economic potential of Slovenian forests, shown </a:t>
            </a:r>
            <a:r>
              <a:rPr sz="1200" dirty="0">
                <a:latin typeface="Calibri"/>
                <a:cs typeface="Calibri"/>
              </a:rPr>
              <a:t>by the </a:t>
            </a:r>
            <a:r>
              <a:rPr sz="1200" spc="-5" dirty="0">
                <a:latin typeface="Calibri"/>
                <a:cs typeface="Calibri"/>
              </a:rPr>
              <a:t>above </a:t>
            </a:r>
            <a:r>
              <a:rPr sz="1200" dirty="0">
                <a:latin typeface="Calibri"/>
                <a:cs typeface="Calibri"/>
              </a:rPr>
              <a:t>data, </a:t>
            </a:r>
            <a:r>
              <a:rPr sz="1200" spc="-5" dirty="0">
                <a:latin typeface="Calibri"/>
                <a:cs typeface="Calibri"/>
              </a:rPr>
              <a:t>the  exploitation </a:t>
            </a:r>
            <a:r>
              <a:rPr sz="1200" spc="-10" dirty="0">
                <a:latin typeface="Calibri"/>
                <a:cs typeface="Calibri"/>
              </a:rPr>
              <a:t>of </a:t>
            </a:r>
            <a:r>
              <a:rPr sz="1200" dirty="0">
                <a:latin typeface="Calibri"/>
                <a:cs typeface="Calibri"/>
              </a:rPr>
              <a:t>this </a:t>
            </a:r>
            <a:r>
              <a:rPr sz="1200" spc="-5" dirty="0">
                <a:latin typeface="Calibri"/>
                <a:cs typeface="Calibri"/>
              </a:rPr>
              <a:t>potential remains poor. The </a:t>
            </a:r>
            <a:r>
              <a:rPr sz="1200" dirty="0">
                <a:latin typeface="Calibri"/>
                <a:cs typeface="Calibri"/>
              </a:rPr>
              <a:t>gross </a:t>
            </a:r>
            <a:r>
              <a:rPr sz="1200" spc="-5" dirty="0">
                <a:latin typeface="Calibri"/>
                <a:cs typeface="Calibri"/>
              </a:rPr>
              <a:t>value added in roundwood production  </a:t>
            </a:r>
            <a:r>
              <a:rPr sz="1200" dirty="0">
                <a:latin typeface="Calibri"/>
                <a:cs typeface="Calibri"/>
              </a:rPr>
              <a:t>per </a:t>
            </a:r>
            <a:r>
              <a:rPr sz="1200" spc="-5" dirty="0">
                <a:latin typeface="Calibri"/>
                <a:cs typeface="Calibri"/>
              </a:rPr>
              <a:t>hectare in Slovenia (€59.9 </a:t>
            </a:r>
            <a:r>
              <a:rPr sz="1200" dirty="0">
                <a:latin typeface="Calibri"/>
                <a:cs typeface="Calibri"/>
              </a:rPr>
              <a:t>per </a:t>
            </a:r>
            <a:r>
              <a:rPr sz="1200" spc="-5" dirty="0">
                <a:latin typeface="Calibri"/>
                <a:cs typeface="Calibri"/>
              </a:rPr>
              <a:t>hectare of forest) remains in the weakest third </a:t>
            </a:r>
            <a:r>
              <a:rPr sz="1200" spc="-10" dirty="0">
                <a:latin typeface="Calibri"/>
                <a:cs typeface="Calibri"/>
              </a:rPr>
              <a:t>of </a:t>
            </a:r>
            <a:r>
              <a:rPr sz="1200" spc="-5" dirty="0">
                <a:latin typeface="Calibri"/>
                <a:cs typeface="Calibri"/>
              </a:rPr>
              <a:t>the</a:t>
            </a:r>
            <a:r>
              <a:rPr sz="1200" spc="150" dirty="0">
                <a:latin typeface="Calibri"/>
                <a:cs typeface="Calibri"/>
              </a:rPr>
              <a:t> </a:t>
            </a:r>
            <a:r>
              <a:rPr sz="1200" spc="-5" dirty="0">
                <a:latin typeface="Calibri"/>
                <a:cs typeface="Calibri"/>
              </a:rPr>
              <a:t>EU</a:t>
            </a:r>
            <a:endParaRPr sz="1200">
              <a:latin typeface="Calibri"/>
              <a:cs typeface="Calibri"/>
            </a:endParaRPr>
          </a:p>
          <a:p>
            <a:pPr>
              <a:lnSpc>
                <a:spcPct val="100000"/>
              </a:lnSpc>
            </a:pPr>
            <a:endParaRPr sz="1200">
              <a:latin typeface="Calibri"/>
              <a:cs typeface="Calibri"/>
            </a:endParaRPr>
          </a:p>
          <a:p>
            <a:pPr>
              <a:lnSpc>
                <a:spcPct val="100000"/>
              </a:lnSpc>
              <a:spcBef>
                <a:spcPts val="20"/>
              </a:spcBef>
            </a:pPr>
            <a:endParaRPr sz="950">
              <a:latin typeface="Calibri"/>
              <a:cs typeface="Calibri"/>
            </a:endParaRPr>
          </a:p>
          <a:p>
            <a:pPr marL="149225">
              <a:lnSpc>
                <a:spcPct val="100000"/>
              </a:lnSpc>
            </a:pPr>
            <a:r>
              <a:rPr sz="1000" b="1" spc="-5" dirty="0">
                <a:latin typeface="Calibri"/>
                <a:cs typeface="Calibri"/>
              </a:rPr>
              <a:t>166</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570066"/>
            <a:ext cx="5837555" cy="171894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43180">
              <a:lnSpc>
                <a:spcPct val="101699"/>
              </a:lnSpc>
            </a:pPr>
            <a:r>
              <a:rPr sz="1200" dirty="0">
                <a:latin typeface="Calibri"/>
                <a:cs typeface="Calibri"/>
              </a:rPr>
              <a:t>member </a:t>
            </a:r>
            <a:r>
              <a:rPr sz="1200" spc="-5" dirty="0">
                <a:latin typeface="Calibri"/>
                <a:cs typeface="Calibri"/>
              </a:rPr>
              <a:t>states (the neighbouring Austria reaches as much as €309.2 per hectare) [1]. In spite  of </a:t>
            </a:r>
            <a:r>
              <a:rPr sz="1200" dirty="0">
                <a:latin typeface="Calibri"/>
                <a:cs typeface="Calibri"/>
              </a:rPr>
              <a:t>the </a:t>
            </a:r>
            <a:r>
              <a:rPr sz="1200" spc="-5" dirty="0">
                <a:latin typeface="Calibri"/>
                <a:cs typeface="Calibri"/>
              </a:rPr>
              <a:t>increasing trend </a:t>
            </a:r>
            <a:r>
              <a:rPr sz="1200" spc="-10" dirty="0">
                <a:latin typeface="Calibri"/>
                <a:cs typeface="Calibri"/>
              </a:rPr>
              <a:t>of </a:t>
            </a:r>
            <a:r>
              <a:rPr sz="1200" spc="-5" dirty="0">
                <a:latin typeface="Calibri"/>
                <a:cs typeface="Calibri"/>
              </a:rPr>
              <a:t>cutting, it remains below </a:t>
            </a:r>
            <a:r>
              <a:rPr sz="1200" dirty="0">
                <a:latin typeface="Calibri"/>
                <a:cs typeface="Calibri"/>
              </a:rPr>
              <a:t>the </a:t>
            </a:r>
            <a:r>
              <a:rPr sz="1200" spc="-5" dirty="0">
                <a:latin typeface="Calibri"/>
                <a:cs typeface="Calibri"/>
              </a:rPr>
              <a:t>optimal level (Figure </a:t>
            </a:r>
            <a:r>
              <a:rPr sz="1200" dirty="0">
                <a:latin typeface="Calibri"/>
                <a:cs typeface="Calibri"/>
              </a:rPr>
              <a:t>16)</a:t>
            </a:r>
            <a:r>
              <a:rPr sz="1200" spc="80" dirty="0">
                <a:latin typeface="Calibri"/>
                <a:cs typeface="Calibri"/>
              </a:rPr>
              <a:t> </a:t>
            </a:r>
            <a:r>
              <a:rPr sz="1200" dirty="0">
                <a:latin typeface="Calibri"/>
                <a:cs typeface="Calibri"/>
              </a:rPr>
              <a:t>[2].</a:t>
            </a:r>
            <a:endParaRPr sz="1200">
              <a:latin typeface="Calibri"/>
              <a:cs typeface="Calibri"/>
            </a:endParaRPr>
          </a:p>
          <a:p>
            <a:pPr marL="12700" marR="103505">
              <a:lnSpc>
                <a:spcPct val="101699"/>
              </a:lnSpc>
              <a:spcBef>
                <a:spcPts val="994"/>
              </a:spcBef>
            </a:pPr>
            <a:r>
              <a:rPr sz="1200" dirty="0">
                <a:latin typeface="Calibri"/>
                <a:cs typeface="Calibri"/>
              </a:rPr>
              <a:t>When </a:t>
            </a:r>
            <a:r>
              <a:rPr sz="1200" spc="-5" dirty="0">
                <a:latin typeface="Calibri"/>
                <a:cs typeface="Calibri"/>
              </a:rPr>
              <a:t>discussing the improvement </a:t>
            </a:r>
            <a:r>
              <a:rPr sz="1200" spc="-10" dirty="0">
                <a:latin typeface="Calibri"/>
                <a:cs typeface="Calibri"/>
              </a:rPr>
              <a:t>of </a:t>
            </a:r>
            <a:r>
              <a:rPr sz="1200" spc="-5" dirty="0">
                <a:latin typeface="Calibri"/>
                <a:cs typeface="Calibri"/>
              </a:rPr>
              <a:t>competitiveness </a:t>
            </a:r>
            <a:r>
              <a:rPr sz="1200" spc="-10" dirty="0">
                <a:latin typeface="Calibri"/>
                <a:cs typeface="Calibri"/>
              </a:rPr>
              <a:t>of </a:t>
            </a:r>
            <a:r>
              <a:rPr sz="1200" spc="-5" dirty="0">
                <a:latin typeface="Calibri"/>
                <a:cs typeface="Calibri"/>
              </a:rPr>
              <a:t>the sector, we </a:t>
            </a:r>
            <a:r>
              <a:rPr sz="1200" spc="-10" dirty="0">
                <a:latin typeface="Calibri"/>
                <a:cs typeface="Calibri"/>
              </a:rPr>
              <a:t>are </a:t>
            </a:r>
            <a:r>
              <a:rPr sz="1200" spc="-5" dirty="0">
                <a:latin typeface="Calibri"/>
                <a:cs typeface="Calibri"/>
              </a:rPr>
              <a:t>inclined </a:t>
            </a:r>
            <a:r>
              <a:rPr sz="1200" dirty="0">
                <a:latin typeface="Calibri"/>
                <a:cs typeface="Calibri"/>
              </a:rPr>
              <a:t>to </a:t>
            </a:r>
            <a:r>
              <a:rPr sz="1200" spc="-5" dirty="0">
                <a:latin typeface="Calibri"/>
                <a:cs typeface="Calibri"/>
              </a:rPr>
              <a:t>think  about many factors which all retain innovativeness as a common denominator. Yet the  situation does not reflect only </a:t>
            </a:r>
            <a:r>
              <a:rPr sz="1200" dirty="0">
                <a:latin typeface="Calibri"/>
                <a:cs typeface="Calibri"/>
              </a:rPr>
              <a:t>the </a:t>
            </a:r>
            <a:r>
              <a:rPr sz="1200" spc="-5" dirty="0">
                <a:latin typeface="Calibri"/>
                <a:cs typeface="Calibri"/>
              </a:rPr>
              <a:t>problem in forestry industry but the entire Slovenian  economy as well as </a:t>
            </a:r>
            <a:r>
              <a:rPr sz="1200" dirty="0">
                <a:latin typeface="Calibri"/>
                <a:cs typeface="Calibri"/>
              </a:rPr>
              <a:t>the</a:t>
            </a:r>
            <a:r>
              <a:rPr sz="1200" spc="-5" dirty="0">
                <a:latin typeface="Calibri"/>
                <a:cs typeface="Calibri"/>
              </a:rPr>
              <a:t> </a:t>
            </a:r>
            <a:r>
              <a:rPr sz="1200" spc="-10" dirty="0">
                <a:latin typeface="Calibri"/>
                <a:cs typeface="Calibri"/>
              </a:rPr>
              <a:t>EU.</a:t>
            </a:r>
            <a:endParaRPr sz="1200">
              <a:latin typeface="Calibri"/>
              <a:cs typeface="Calibri"/>
            </a:endParaRPr>
          </a:p>
        </p:txBody>
      </p:sp>
      <p:sp>
        <p:nvSpPr>
          <p:cNvPr id="3" name="object 3"/>
          <p:cNvSpPr txBox="1"/>
          <p:nvPr/>
        </p:nvSpPr>
        <p:spPr>
          <a:xfrm>
            <a:off x="888424" y="5417510"/>
            <a:ext cx="5714365" cy="394335"/>
          </a:xfrm>
          <a:prstGeom prst="rect">
            <a:avLst/>
          </a:prstGeom>
        </p:spPr>
        <p:txBody>
          <a:bodyPr vert="horz" wrap="square" lIns="0" tIns="9525" rIns="0" bIns="0" rtlCol="0">
            <a:spAutoFit/>
          </a:bodyPr>
          <a:lstStyle/>
          <a:p>
            <a:pPr marL="12700" marR="5080">
              <a:lnSpc>
                <a:spcPct val="101699"/>
              </a:lnSpc>
              <a:spcBef>
                <a:spcPts val="75"/>
              </a:spcBef>
            </a:pPr>
            <a:r>
              <a:rPr sz="1200" b="1" dirty="0">
                <a:latin typeface="Calibri"/>
                <a:cs typeface="Calibri"/>
              </a:rPr>
              <a:t>Figure 16: </a:t>
            </a:r>
            <a:r>
              <a:rPr sz="1200" b="1" spc="-5" dirty="0">
                <a:latin typeface="Calibri"/>
                <a:cs typeface="Calibri"/>
              </a:rPr>
              <a:t>Yearly cutting (red </a:t>
            </a:r>
            <a:r>
              <a:rPr sz="1200" b="1" dirty="0">
                <a:latin typeface="Calibri"/>
                <a:cs typeface="Calibri"/>
              </a:rPr>
              <a:t>line) </a:t>
            </a:r>
            <a:r>
              <a:rPr sz="1200" b="1" spc="-5" dirty="0">
                <a:latin typeface="Calibri"/>
                <a:cs typeface="Calibri"/>
              </a:rPr>
              <a:t>and yearly growth (green line) </a:t>
            </a:r>
            <a:r>
              <a:rPr sz="1200" b="1" dirty="0">
                <a:latin typeface="Calibri"/>
                <a:cs typeface="Calibri"/>
              </a:rPr>
              <a:t>in </a:t>
            </a:r>
            <a:r>
              <a:rPr sz="1200" b="1" spc="-5" dirty="0">
                <a:latin typeface="Calibri"/>
                <a:cs typeface="Calibri"/>
              </a:rPr>
              <a:t>Slovenian forests  (1960-2005)</a:t>
            </a:r>
            <a:endParaRPr sz="1200">
              <a:latin typeface="Calibri"/>
              <a:cs typeface="Calibri"/>
            </a:endParaRPr>
          </a:p>
        </p:txBody>
      </p:sp>
      <p:sp>
        <p:nvSpPr>
          <p:cNvPr id="4" name="object 4"/>
          <p:cNvSpPr txBox="1"/>
          <p:nvPr/>
        </p:nvSpPr>
        <p:spPr>
          <a:xfrm>
            <a:off x="816795" y="6403454"/>
            <a:ext cx="5645150" cy="580390"/>
          </a:xfrm>
          <a:prstGeom prst="rect">
            <a:avLst/>
          </a:prstGeom>
        </p:spPr>
        <p:txBody>
          <a:bodyPr vert="horz" wrap="square" lIns="0" tIns="9525" rIns="0" bIns="0" rtlCol="0">
            <a:spAutoFit/>
          </a:bodyPr>
          <a:lstStyle/>
          <a:p>
            <a:pPr marL="12700" marR="5080" indent="606425">
              <a:lnSpc>
                <a:spcPct val="101699"/>
              </a:lnSpc>
              <a:spcBef>
                <a:spcPts val="75"/>
              </a:spcBef>
            </a:pPr>
            <a:r>
              <a:rPr sz="1200" spc="-5" dirty="0">
                <a:latin typeface="Calibri"/>
                <a:cs typeface="Calibri"/>
              </a:rPr>
              <a:t>The factors decreasing the economic effects </a:t>
            </a:r>
            <a:r>
              <a:rPr sz="1200" spc="-10" dirty="0">
                <a:latin typeface="Calibri"/>
                <a:cs typeface="Calibri"/>
              </a:rPr>
              <a:t>of </a:t>
            </a:r>
            <a:r>
              <a:rPr sz="1200" spc="-5" dirty="0">
                <a:latin typeface="Calibri"/>
                <a:cs typeface="Calibri"/>
              </a:rPr>
              <a:t>forests </a:t>
            </a:r>
            <a:r>
              <a:rPr sz="1200" spc="-10" dirty="0">
                <a:latin typeface="Calibri"/>
                <a:cs typeface="Calibri"/>
              </a:rPr>
              <a:t>are </a:t>
            </a:r>
            <a:r>
              <a:rPr sz="1200" spc="-5" dirty="0">
                <a:latin typeface="Calibri"/>
                <a:cs typeface="Calibri"/>
              </a:rPr>
              <a:t>connected </a:t>
            </a:r>
            <a:r>
              <a:rPr sz="1200" dirty="0">
                <a:latin typeface="Calibri"/>
                <a:cs typeface="Calibri"/>
              </a:rPr>
              <a:t>to  </a:t>
            </a:r>
            <a:r>
              <a:rPr sz="1200" spc="-5" dirty="0">
                <a:latin typeface="Calibri"/>
                <a:cs typeface="Calibri"/>
              </a:rPr>
              <a:t>infrastructural, managerial and innovation deficiencies. NGP </a:t>
            </a:r>
            <a:r>
              <a:rPr sz="1200" dirty="0">
                <a:latin typeface="Calibri"/>
                <a:cs typeface="Calibri"/>
              </a:rPr>
              <a:t>(2007) </a:t>
            </a:r>
            <a:r>
              <a:rPr sz="1200" spc="-5" dirty="0">
                <a:latin typeface="Calibri"/>
                <a:cs typeface="Calibri"/>
              </a:rPr>
              <a:t>identifies the following  major</a:t>
            </a:r>
            <a:r>
              <a:rPr sz="1200" spc="-10" dirty="0">
                <a:latin typeface="Calibri"/>
                <a:cs typeface="Calibri"/>
              </a:rPr>
              <a:t> </a:t>
            </a:r>
            <a:r>
              <a:rPr sz="1200" spc="-5" dirty="0">
                <a:latin typeface="Calibri"/>
                <a:cs typeface="Calibri"/>
              </a:rPr>
              <a:t>factors:</a:t>
            </a:r>
            <a:endParaRPr sz="1200">
              <a:latin typeface="Calibri"/>
              <a:cs typeface="Calibri"/>
            </a:endParaRPr>
          </a:p>
        </p:txBody>
      </p:sp>
      <p:sp>
        <p:nvSpPr>
          <p:cNvPr id="5" name="object 5"/>
          <p:cNvSpPr txBox="1"/>
          <p:nvPr/>
        </p:nvSpPr>
        <p:spPr>
          <a:xfrm>
            <a:off x="816792" y="6956628"/>
            <a:ext cx="95885" cy="415925"/>
          </a:xfrm>
          <a:prstGeom prst="rect">
            <a:avLst/>
          </a:prstGeom>
        </p:spPr>
        <p:txBody>
          <a:bodyPr vert="horz" wrap="square" lIns="0" tIns="24765" rIns="0" bIns="0" rtlCol="0">
            <a:spAutoFit/>
          </a:bodyPr>
          <a:lstStyle/>
          <a:p>
            <a:pPr marL="12700">
              <a:lnSpc>
                <a:spcPct val="100000"/>
              </a:lnSpc>
              <a:spcBef>
                <a:spcPts val="19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p:txBody>
      </p:sp>
      <p:sp>
        <p:nvSpPr>
          <p:cNvPr id="6" name="object 6"/>
          <p:cNvSpPr txBox="1"/>
          <p:nvPr/>
        </p:nvSpPr>
        <p:spPr>
          <a:xfrm>
            <a:off x="1045374" y="6956628"/>
            <a:ext cx="5629910" cy="415925"/>
          </a:xfrm>
          <a:prstGeom prst="rect">
            <a:avLst/>
          </a:prstGeom>
        </p:spPr>
        <p:txBody>
          <a:bodyPr vert="horz" wrap="square" lIns="0" tIns="24765" rIns="0" bIns="0" rtlCol="0">
            <a:spAutoFit/>
          </a:bodyPr>
          <a:lstStyle/>
          <a:p>
            <a:pPr marL="12700">
              <a:lnSpc>
                <a:spcPct val="100000"/>
              </a:lnSpc>
              <a:spcBef>
                <a:spcPts val="195"/>
              </a:spcBef>
            </a:pPr>
            <a:r>
              <a:rPr sz="1200" spc="-5" dirty="0">
                <a:latin typeface="Calibri"/>
                <a:cs typeface="Calibri"/>
              </a:rPr>
              <a:t>Lack of forest roads, in particular in private</a:t>
            </a:r>
            <a:r>
              <a:rPr sz="1200" spc="30" dirty="0">
                <a:latin typeface="Calibri"/>
                <a:cs typeface="Calibri"/>
              </a:rPr>
              <a:t> </a:t>
            </a:r>
            <a:r>
              <a:rPr sz="1200" spc="-5" dirty="0">
                <a:latin typeface="Calibri"/>
                <a:cs typeface="Calibri"/>
              </a:rPr>
              <a:t>forests</a:t>
            </a:r>
            <a:endParaRPr sz="1200">
              <a:latin typeface="Calibri"/>
              <a:cs typeface="Calibri"/>
            </a:endParaRPr>
          </a:p>
          <a:p>
            <a:pPr marL="12700">
              <a:lnSpc>
                <a:spcPct val="100000"/>
              </a:lnSpc>
              <a:spcBef>
                <a:spcPts val="95"/>
              </a:spcBef>
            </a:pPr>
            <a:r>
              <a:rPr sz="1200" spc="-5" dirty="0">
                <a:latin typeface="Calibri"/>
                <a:cs typeface="Calibri"/>
              </a:rPr>
              <a:t>Fragmentation</a:t>
            </a:r>
            <a:r>
              <a:rPr sz="1200" spc="170" dirty="0">
                <a:latin typeface="Calibri"/>
                <a:cs typeface="Calibri"/>
              </a:rPr>
              <a:t> </a:t>
            </a:r>
            <a:r>
              <a:rPr sz="1200" spc="-5" dirty="0">
                <a:latin typeface="Calibri"/>
                <a:cs typeface="Calibri"/>
              </a:rPr>
              <a:t>of</a:t>
            </a:r>
            <a:r>
              <a:rPr sz="1200" spc="175" dirty="0">
                <a:latin typeface="Calibri"/>
                <a:cs typeface="Calibri"/>
              </a:rPr>
              <a:t> </a:t>
            </a:r>
            <a:r>
              <a:rPr sz="1200" spc="-5" dirty="0">
                <a:latin typeface="Calibri"/>
                <a:cs typeface="Calibri"/>
              </a:rPr>
              <a:t>ownership</a:t>
            </a:r>
            <a:r>
              <a:rPr sz="1200" spc="170" dirty="0">
                <a:latin typeface="Calibri"/>
                <a:cs typeface="Calibri"/>
              </a:rPr>
              <a:t> </a:t>
            </a:r>
            <a:r>
              <a:rPr sz="1200" spc="-5" dirty="0">
                <a:latin typeface="Calibri"/>
                <a:cs typeface="Calibri"/>
              </a:rPr>
              <a:t>(average</a:t>
            </a:r>
            <a:r>
              <a:rPr sz="1200" spc="175" dirty="0">
                <a:latin typeface="Calibri"/>
                <a:cs typeface="Calibri"/>
              </a:rPr>
              <a:t> </a:t>
            </a:r>
            <a:r>
              <a:rPr sz="1200" spc="-5" dirty="0">
                <a:latin typeface="Calibri"/>
                <a:cs typeface="Calibri"/>
              </a:rPr>
              <a:t>property</a:t>
            </a:r>
            <a:r>
              <a:rPr sz="1200" spc="175" dirty="0">
                <a:latin typeface="Calibri"/>
                <a:cs typeface="Calibri"/>
              </a:rPr>
              <a:t> </a:t>
            </a:r>
            <a:r>
              <a:rPr sz="1200" spc="-5" dirty="0">
                <a:latin typeface="Calibri"/>
                <a:cs typeface="Calibri"/>
              </a:rPr>
              <a:t>size</a:t>
            </a:r>
            <a:r>
              <a:rPr sz="1200" spc="175" dirty="0">
                <a:latin typeface="Calibri"/>
                <a:cs typeface="Calibri"/>
              </a:rPr>
              <a:t> </a:t>
            </a:r>
            <a:r>
              <a:rPr sz="1200" spc="-5" dirty="0">
                <a:latin typeface="Calibri"/>
                <a:cs typeface="Calibri"/>
              </a:rPr>
              <a:t>is</a:t>
            </a:r>
            <a:r>
              <a:rPr sz="1200" spc="175" dirty="0">
                <a:latin typeface="Calibri"/>
                <a:cs typeface="Calibri"/>
              </a:rPr>
              <a:t> </a:t>
            </a:r>
            <a:r>
              <a:rPr sz="1200" spc="-5" dirty="0">
                <a:latin typeface="Calibri"/>
                <a:cs typeface="Calibri"/>
              </a:rPr>
              <a:t>2.6</a:t>
            </a:r>
            <a:r>
              <a:rPr sz="1200" spc="175" dirty="0">
                <a:latin typeface="Calibri"/>
                <a:cs typeface="Calibri"/>
              </a:rPr>
              <a:t> </a:t>
            </a:r>
            <a:r>
              <a:rPr sz="1200" dirty="0">
                <a:latin typeface="Calibri"/>
                <a:cs typeface="Calibri"/>
              </a:rPr>
              <a:t>ha</a:t>
            </a:r>
            <a:r>
              <a:rPr sz="1200" spc="170" dirty="0">
                <a:latin typeface="Calibri"/>
                <a:cs typeface="Calibri"/>
              </a:rPr>
              <a:t> </a:t>
            </a:r>
            <a:r>
              <a:rPr sz="1200" spc="-5" dirty="0">
                <a:latin typeface="Calibri"/>
                <a:cs typeface="Calibri"/>
              </a:rPr>
              <a:t>only,</a:t>
            </a:r>
            <a:r>
              <a:rPr sz="1200" spc="180" dirty="0">
                <a:latin typeface="Calibri"/>
                <a:cs typeface="Calibri"/>
              </a:rPr>
              <a:t> </a:t>
            </a:r>
            <a:r>
              <a:rPr sz="1200" spc="-5" dirty="0">
                <a:latin typeface="Calibri"/>
                <a:cs typeface="Calibri"/>
              </a:rPr>
              <a:t>usually</a:t>
            </a:r>
            <a:r>
              <a:rPr sz="1200" spc="170" dirty="0">
                <a:latin typeface="Calibri"/>
                <a:cs typeface="Calibri"/>
              </a:rPr>
              <a:t> </a:t>
            </a:r>
            <a:r>
              <a:rPr sz="1200" spc="-5" dirty="0">
                <a:latin typeface="Calibri"/>
                <a:cs typeface="Calibri"/>
              </a:rPr>
              <a:t>further</a:t>
            </a:r>
            <a:endParaRPr sz="1200">
              <a:latin typeface="Calibri"/>
              <a:cs typeface="Calibri"/>
            </a:endParaRPr>
          </a:p>
        </p:txBody>
      </p:sp>
      <p:sp>
        <p:nvSpPr>
          <p:cNvPr id="7" name="object 7"/>
          <p:cNvSpPr txBox="1"/>
          <p:nvPr/>
        </p:nvSpPr>
        <p:spPr>
          <a:xfrm>
            <a:off x="816792" y="7339110"/>
            <a:ext cx="5859145" cy="2620010"/>
          </a:xfrm>
          <a:prstGeom prst="rect">
            <a:avLst/>
          </a:prstGeom>
        </p:spPr>
        <p:txBody>
          <a:bodyPr vert="horz" wrap="square" lIns="0" tIns="22860" rIns="0" bIns="0" rtlCol="0">
            <a:spAutoFit/>
          </a:bodyPr>
          <a:lstStyle/>
          <a:p>
            <a:pPr marL="12700">
              <a:lnSpc>
                <a:spcPct val="100000"/>
              </a:lnSpc>
              <a:spcBef>
                <a:spcPts val="180"/>
              </a:spcBef>
            </a:pPr>
            <a:r>
              <a:rPr sz="1200" spc="-5" dirty="0">
                <a:latin typeface="Calibri"/>
                <a:cs typeface="Calibri"/>
              </a:rPr>
              <a:t>dispersed </a:t>
            </a:r>
            <a:r>
              <a:rPr sz="1200" spc="-10" dirty="0">
                <a:latin typeface="Calibri"/>
                <a:cs typeface="Calibri"/>
              </a:rPr>
              <a:t>in </a:t>
            </a:r>
            <a:r>
              <a:rPr sz="1200" spc="-5" dirty="0">
                <a:latin typeface="Calibri"/>
                <a:cs typeface="Calibri"/>
              </a:rPr>
              <a:t>several unlinked</a:t>
            </a:r>
            <a:r>
              <a:rPr sz="1200" spc="40" dirty="0">
                <a:latin typeface="Calibri"/>
                <a:cs typeface="Calibri"/>
              </a:rPr>
              <a:t> </a:t>
            </a:r>
            <a:r>
              <a:rPr sz="1200" spc="-5" dirty="0">
                <a:latin typeface="Calibri"/>
                <a:cs typeface="Calibri"/>
              </a:rPr>
              <a:t>parcels)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Poor interest and poor knowledge in forest management in the case of small</a:t>
            </a:r>
            <a:r>
              <a:rPr sz="1200" spc="110" dirty="0">
                <a:latin typeface="Calibri"/>
                <a:cs typeface="Calibri"/>
              </a:rPr>
              <a:t> </a:t>
            </a:r>
            <a:r>
              <a:rPr sz="1200" spc="-5" dirty="0">
                <a:latin typeface="Calibri"/>
                <a:cs typeface="Calibri"/>
              </a:rPr>
              <a:t>owners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Little </a:t>
            </a:r>
            <a:r>
              <a:rPr sz="1200" spc="-5" dirty="0">
                <a:latin typeface="Calibri"/>
                <a:cs typeface="Calibri"/>
              </a:rPr>
              <a:t>on no link-up </a:t>
            </a:r>
            <a:r>
              <a:rPr sz="1200" spc="-10" dirty="0">
                <a:latin typeface="Calibri"/>
                <a:cs typeface="Calibri"/>
              </a:rPr>
              <a:t>among </a:t>
            </a:r>
            <a:r>
              <a:rPr sz="1200" spc="-5" dirty="0">
                <a:latin typeface="Calibri"/>
                <a:cs typeface="Calibri"/>
              </a:rPr>
              <a:t>the forest owners in performing forest</a:t>
            </a:r>
            <a:r>
              <a:rPr sz="1200" spc="65" dirty="0">
                <a:latin typeface="Calibri"/>
                <a:cs typeface="Calibri"/>
              </a:rPr>
              <a:t> </a:t>
            </a:r>
            <a:r>
              <a:rPr sz="1200" spc="-5" dirty="0">
                <a:latin typeface="Calibri"/>
                <a:cs typeface="Calibri"/>
              </a:rPr>
              <a:t>operations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Little </a:t>
            </a:r>
            <a:r>
              <a:rPr sz="1200" spc="-5" dirty="0">
                <a:latin typeface="Calibri"/>
                <a:cs typeface="Calibri"/>
              </a:rPr>
              <a:t>or </a:t>
            </a:r>
            <a:r>
              <a:rPr sz="1200" dirty="0">
                <a:latin typeface="Calibri"/>
                <a:cs typeface="Calibri"/>
              </a:rPr>
              <a:t>no </a:t>
            </a:r>
            <a:r>
              <a:rPr sz="1200" spc="-5" dirty="0">
                <a:latin typeface="Calibri"/>
                <a:cs typeface="Calibri"/>
              </a:rPr>
              <a:t>joint efforts among </a:t>
            </a:r>
            <a:r>
              <a:rPr sz="1200" dirty="0">
                <a:latin typeface="Calibri"/>
                <a:cs typeface="Calibri"/>
              </a:rPr>
              <a:t>the </a:t>
            </a:r>
            <a:r>
              <a:rPr sz="1200" spc="-5" dirty="0">
                <a:latin typeface="Calibri"/>
                <a:cs typeface="Calibri"/>
              </a:rPr>
              <a:t>forest owners </a:t>
            </a:r>
            <a:r>
              <a:rPr sz="1200" spc="-10" dirty="0">
                <a:latin typeface="Calibri"/>
                <a:cs typeface="Calibri"/>
              </a:rPr>
              <a:t>in </a:t>
            </a:r>
            <a:r>
              <a:rPr sz="1200" spc="-5" dirty="0">
                <a:latin typeface="Calibri"/>
                <a:cs typeface="Calibri"/>
              </a:rPr>
              <a:t>the sales </a:t>
            </a:r>
            <a:r>
              <a:rPr sz="1200" spc="-10" dirty="0">
                <a:latin typeface="Calibri"/>
                <a:cs typeface="Calibri"/>
              </a:rPr>
              <a:t>of </a:t>
            </a:r>
            <a:r>
              <a:rPr sz="1200" dirty="0">
                <a:latin typeface="Calibri"/>
                <a:cs typeface="Calibri"/>
              </a:rPr>
              <a:t>the </a:t>
            </a:r>
            <a:r>
              <a:rPr sz="1200" spc="-5" dirty="0">
                <a:latin typeface="Calibri"/>
                <a:cs typeface="Calibri"/>
              </a:rPr>
              <a:t>forest</a:t>
            </a:r>
            <a:r>
              <a:rPr sz="1200" spc="55" dirty="0">
                <a:latin typeface="Calibri"/>
                <a:cs typeface="Calibri"/>
              </a:rPr>
              <a:t> </a:t>
            </a:r>
            <a:r>
              <a:rPr sz="1200" spc="-5" dirty="0">
                <a:latin typeface="Calibri"/>
                <a:cs typeface="Calibri"/>
              </a:rPr>
              <a:t>products</a:t>
            </a:r>
            <a:endParaRPr sz="1200" dirty="0">
              <a:latin typeface="Calibri"/>
              <a:cs typeface="Calibri"/>
            </a:endParaRPr>
          </a:p>
          <a:p>
            <a:pPr marL="12700" marR="6985">
              <a:lnSpc>
                <a:spcPct val="102499"/>
              </a:lnSpc>
              <a:spcBef>
                <a:spcPts val="50"/>
              </a:spcBef>
              <a:buFont typeface="Symbol"/>
              <a:buChar char=""/>
              <a:tabLst>
                <a:tab pos="240665" algn="l"/>
                <a:tab pos="241300" algn="l"/>
              </a:tabLst>
            </a:pPr>
            <a:r>
              <a:rPr sz="1200" spc="-5" dirty="0">
                <a:latin typeface="Calibri"/>
                <a:cs typeface="Calibri"/>
              </a:rPr>
              <a:t>Low </a:t>
            </a:r>
            <a:r>
              <a:rPr sz="1200" dirty="0">
                <a:latin typeface="Calibri"/>
                <a:cs typeface="Calibri"/>
              </a:rPr>
              <a:t>level </a:t>
            </a:r>
            <a:r>
              <a:rPr sz="1200" spc="-5" dirty="0">
                <a:latin typeface="Calibri"/>
                <a:cs typeface="Calibri"/>
              </a:rPr>
              <a:t>of innovation in marketing </a:t>
            </a:r>
            <a:r>
              <a:rPr sz="1200" spc="-10" dirty="0">
                <a:latin typeface="Calibri"/>
                <a:cs typeface="Calibri"/>
              </a:rPr>
              <a:t>of </a:t>
            </a:r>
            <a:r>
              <a:rPr sz="1200" spc="-5" dirty="0">
                <a:latin typeface="Calibri"/>
                <a:cs typeface="Calibri"/>
              </a:rPr>
              <a:t>other forest products (non-wood products) and  services (e.g.</a:t>
            </a:r>
            <a:r>
              <a:rPr sz="1200" dirty="0">
                <a:latin typeface="Calibri"/>
                <a:cs typeface="Calibri"/>
              </a:rPr>
              <a:t> </a:t>
            </a:r>
            <a:r>
              <a:rPr sz="1200" spc="-5" dirty="0">
                <a:latin typeface="Calibri"/>
                <a:cs typeface="Calibri"/>
              </a:rPr>
              <a:t>tourism)</a:t>
            </a:r>
            <a:endParaRPr sz="1200" dirty="0">
              <a:latin typeface="Calibri"/>
              <a:cs typeface="Calibri"/>
            </a:endParaRPr>
          </a:p>
          <a:p>
            <a:pPr marL="12700" marR="6985" indent="-635">
              <a:lnSpc>
                <a:spcPct val="101699"/>
              </a:lnSpc>
              <a:spcBef>
                <a:spcPts val="60"/>
              </a:spcBef>
              <a:buFont typeface="Symbol"/>
              <a:buChar char=""/>
              <a:tabLst>
                <a:tab pos="240665" algn="l"/>
                <a:tab pos="241300" algn="l"/>
              </a:tabLst>
            </a:pPr>
            <a:r>
              <a:rPr sz="1200" spc="-5" dirty="0">
                <a:latin typeface="Calibri"/>
                <a:cs typeface="Calibri"/>
              </a:rPr>
              <a:t>Research in innovation and entrepreneurship </a:t>
            </a:r>
            <a:r>
              <a:rPr sz="1200" spc="-10" dirty="0">
                <a:latin typeface="Calibri"/>
                <a:cs typeface="Calibri"/>
              </a:rPr>
              <a:t>in </a:t>
            </a:r>
            <a:r>
              <a:rPr sz="1200" spc="-5" dirty="0">
                <a:latin typeface="Calibri"/>
                <a:cs typeface="Calibri"/>
              </a:rPr>
              <a:t>the </a:t>
            </a:r>
            <a:r>
              <a:rPr sz="1200" dirty="0">
                <a:latin typeface="Calibri"/>
                <a:cs typeface="Calibri"/>
              </a:rPr>
              <a:t>field </a:t>
            </a:r>
            <a:r>
              <a:rPr sz="1200" spc="-5" dirty="0">
                <a:latin typeface="Calibri"/>
                <a:cs typeface="Calibri"/>
              </a:rPr>
              <a:t>of economic effects of forests is  not adequately</a:t>
            </a:r>
            <a:r>
              <a:rPr sz="1200" spc="-10" dirty="0">
                <a:latin typeface="Calibri"/>
                <a:cs typeface="Calibri"/>
              </a:rPr>
              <a:t> </a:t>
            </a:r>
            <a:r>
              <a:rPr sz="1200" spc="-5" dirty="0">
                <a:latin typeface="Calibri"/>
                <a:cs typeface="Calibri"/>
              </a:rPr>
              <a:t>focused.</a:t>
            </a:r>
            <a:endParaRPr sz="1200" dirty="0">
              <a:latin typeface="Calibri"/>
              <a:cs typeface="Calibri"/>
            </a:endParaRPr>
          </a:p>
          <a:p>
            <a:pPr marL="12700" marR="6985">
              <a:lnSpc>
                <a:spcPct val="102499"/>
              </a:lnSpc>
              <a:spcBef>
                <a:spcPts val="45"/>
              </a:spcBef>
              <a:buFont typeface="Symbol"/>
              <a:buChar char=""/>
              <a:tabLst>
                <a:tab pos="240665" algn="l"/>
                <a:tab pos="241300" algn="l"/>
              </a:tabLst>
            </a:pPr>
            <a:r>
              <a:rPr sz="1200" dirty="0">
                <a:latin typeface="Calibri"/>
                <a:cs typeface="Calibri"/>
              </a:rPr>
              <a:t>Little </a:t>
            </a:r>
            <a:r>
              <a:rPr sz="1200" spc="-5" dirty="0">
                <a:latin typeface="Calibri"/>
                <a:cs typeface="Calibri"/>
              </a:rPr>
              <a:t>link-up among the wood-related industries (industrial associations, production  chains, logistic</a:t>
            </a:r>
            <a:r>
              <a:rPr sz="1200" spc="5" dirty="0">
                <a:latin typeface="Calibri"/>
                <a:cs typeface="Calibri"/>
              </a:rPr>
              <a:t> </a:t>
            </a:r>
            <a:r>
              <a:rPr sz="1200" spc="-5" dirty="0">
                <a:latin typeface="Calibri"/>
                <a:cs typeface="Calibri"/>
              </a:rPr>
              <a:t>flows)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Little</a:t>
            </a:r>
            <a:r>
              <a:rPr sz="1200" spc="15" dirty="0">
                <a:latin typeface="Calibri"/>
                <a:cs typeface="Calibri"/>
              </a:rPr>
              <a:t> </a:t>
            </a:r>
            <a:r>
              <a:rPr sz="1200" spc="-5" dirty="0">
                <a:latin typeface="Calibri"/>
                <a:cs typeface="Calibri"/>
              </a:rPr>
              <a:t>public</a:t>
            </a:r>
            <a:r>
              <a:rPr sz="1200" spc="25" dirty="0">
                <a:latin typeface="Calibri"/>
                <a:cs typeface="Calibri"/>
              </a:rPr>
              <a:t> </a:t>
            </a:r>
            <a:r>
              <a:rPr sz="1200" spc="-5" dirty="0">
                <a:latin typeface="Calibri"/>
                <a:cs typeface="Calibri"/>
              </a:rPr>
              <a:t>consciousness</a:t>
            </a:r>
            <a:r>
              <a:rPr sz="1200" spc="35" dirty="0">
                <a:latin typeface="Calibri"/>
                <a:cs typeface="Calibri"/>
              </a:rPr>
              <a:t> </a:t>
            </a:r>
            <a:r>
              <a:rPr sz="1200" spc="-5" dirty="0">
                <a:latin typeface="Calibri"/>
                <a:cs typeface="Calibri"/>
              </a:rPr>
              <a:t>on</a:t>
            </a:r>
            <a:r>
              <a:rPr sz="1200" spc="25" dirty="0">
                <a:latin typeface="Calibri"/>
                <a:cs typeface="Calibri"/>
              </a:rPr>
              <a:t> </a:t>
            </a:r>
            <a:r>
              <a:rPr sz="1200" spc="-5" dirty="0">
                <a:latin typeface="Calibri"/>
                <a:cs typeface="Calibri"/>
              </a:rPr>
              <a:t>the</a:t>
            </a:r>
            <a:r>
              <a:rPr sz="1200" spc="40" dirty="0">
                <a:latin typeface="Calibri"/>
                <a:cs typeface="Calibri"/>
              </a:rPr>
              <a:t> </a:t>
            </a:r>
            <a:r>
              <a:rPr sz="1200" spc="-5" dirty="0">
                <a:latin typeface="Calibri"/>
                <a:cs typeface="Calibri"/>
              </a:rPr>
              <a:t>importance</a:t>
            </a:r>
            <a:r>
              <a:rPr sz="1200" spc="20" dirty="0">
                <a:latin typeface="Calibri"/>
                <a:cs typeface="Calibri"/>
              </a:rPr>
              <a:t> </a:t>
            </a:r>
            <a:r>
              <a:rPr sz="1200" spc="-5" dirty="0">
                <a:latin typeface="Calibri"/>
                <a:cs typeface="Calibri"/>
              </a:rPr>
              <a:t>of</a:t>
            </a:r>
            <a:r>
              <a:rPr sz="1200" spc="35" dirty="0">
                <a:latin typeface="Calibri"/>
                <a:cs typeface="Calibri"/>
              </a:rPr>
              <a:t> </a:t>
            </a:r>
            <a:r>
              <a:rPr sz="1200" spc="-5" dirty="0">
                <a:latin typeface="Calibri"/>
                <a:cs typeface="Calibri"/>
              </a:rPr>
              <a:t>wood</a:t>
            </a:r>
            <a:r>
              <a:rPr sz="1200" spc="40" dirty="0">
                <a:latin typeface="Calibri"/>
                <a:cs typeface="Calibri"/>
              </a:rPr>
              <a:t> </a:t>
            </a:r>
            <a:r>
              <a:rPr sz="1200" spc="-5" dirty="0">
                <a:latin typeface="Calibri"/>
                <a:cs typeface="Calibri"/>
              </a:rPr>
              <a:t>and,</a:t>
            </a:r>
            <a:r>
              <a:rPr sz="1200" spc="20" dirty="0">
                <a:latin typeface="Calibri"/>
                <a:cs typeface="Calibri"/>
              </a:rPr>
              <a:t> </a:t>
            </a:r>
            <a:r>
              <a:rPr sz="1200" spc="-5" dirty="0">
                <a:latin typeface="Calibri"/>
                <a:cs typeface="Calibri"/>
              </a:rPr>
              <a:t>consequently,</a:t>
            </a:r>
            <a:r>
              <a:rPr sz="1200" spc="25" dirty="0">
                <a:latin typeface="Calibri"/>
                <a:cs typeface="Calibri"/>
              </a:rPr>
              <a:t> </a:t>
            </a:r>
            <a:r>
              <a:rPr sz="1200" spc="-5" dirty="0">
                <a:latin typeface="Calibri"/>
                <a:cs typeface="Calibri"/>
              </a:rPr>
              <a:t>the</a:t>
            </a:r>
            <a:r>
              <a:rPr sz="1200" spc="35" dirty="0">
                <a:latin typeface="Calibri"/>
                <a:cs typeface="Calibri"/>
              </a:rPr>
              <a:t> </a:t>
            </a:r>
            <a:r>
              <a:rPr sz="1200" spc="-5" dirty="0">
                <a:latin typeface="Calibri"/>
                <a:cs typeface="Calibri"/>
              </a:rPr>
              <a:t>wood</a:t>
            </a:r>
            <a:endParaRPr sz="1200" dirty="0">
              <a:latin typeface="Calibri"/>
              <a:cs typeface="Calibri"/>
            </a:endParaRPr>
          </a:p>
          <a:p>
            <a:pPr>
              <a:lnSpc>
                <a:spcPct val="100000"/>
              </a:lnSpc>
              <a:spcBef>
                <a:spcPts val="45"/>
              </a:spcBef>
            </a:pPr>
            <a:endParaRPr sz="2100" dirty="0">
              <a:latin typeface="Calibri"/>
              <a:cs typeface="Calibri"/>
            </a:endParaRPr>
          </a:p>
          <a:p>
            <a:pPr marR="135890" algn="r">
              <a:lnSpc>
                <a:spcPct val="100000"/>
              </a:lnSpc>
              <a:spcBef>
                <a:spcPts val="5"/>
              </a:spcBef>
            </a:pPr>
            <a:r>
              <a:rPr sz="1000" b="1" spc="-5" dirty="0">
                <a:latin typeface="Calibri"/>
                <a:cs typeface="Calibri"/>
              </a:rPr>
              <a:t>167</a:t>
            </a:r>
            <a:endParaRPr sz="1000" dirty="0">
              <a:latin typeface="Calibri"/>
              <a:cs typeface="Calibri"/>
            </a:endParaRPr>
          </a:p>
        </p:txBody>
      </p:sp>
      <p:sp>
        <p:nvSpPr>
          <p:cNvPr id="8" name="object 8"/>
          <p:cNvSpPr/>
          <p:nvPr/>
        </p:nvSpPr>
        <p:spPr>
          <a:xfrm>
            <a:off x="908745" y="5998599"/>
            <a:ext cx="490687" cy="53335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10" name="object 10"/>
          <p:cNvSpPr/>
          <p:nvPr/>
        </p:nvSpPr>
        <p:spPr>
          <a:xfrm>
            <a:off x="1264695" y="2562455"/>
            <a:ext cx="4700717" cy="276717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570066"/>
            <a:ext cx="5852160"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potentials not adequately</a:t>
            </a:r>
            <a:r>
              <a:rPr sz="1200" spc="5" dirty="0">
                <a:latin typeface="Calibri"/>
                <a:cs typeface="Calibri"/>
              </a:rPr>
              <a:t> </a:t>
            </a:r>
            <a:r>
              <a:rPr sz="1200" spc="-5" dirty="0">
                <a:latin typeface="Calibri"/>
                <a:cs typeface="Calibri"/>
              </a:rPr>
              <a:t>exploited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Too little value added </a:t>
            </a:r>
            <a:r>
              <a:rPr sz="1200" spc="-10" dirty="0">
                <a:latin typeface="Calibri"/>
                <a:cs typeface="Calibri"/>
              </a:rPr>
              <a:t>in </a:t>
            </a:r>
            <a:r>
              <a:rPr sz="1200" spc="-5" dirty="0">
                <a:latin typeface="Calibri"/>
                <a:cs typeface="Calibri"/>
              </a:rPr>
              <a:t>wood</a:t>
            </a:r>
            <a:r>
              <a:rPr sz="1200" spc="65" dirty="0">
                <a:latin typeface="Calibri"/>
                <a:cs typeface="Calibri"/>
              </a:rPr>
              <a:t> </a:t>
            </a:r>
            <a:r>
              <a:rPr sz="1200" spc="-5" dirty="0">
                <a:latin typeface="Calibri"/>
                <a:cs typeface="Calibri"/>
              </a:rPr>
              <a:t>industry</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Low competitiveness </a:t>
            </a:r>
            <a:r>
              <a:rPr sz="1200" spc="-10" dirty="0">
                <a:latin typeface="Calibri"/>
                <a:cs typeface="Calibri"/>
              </a:rPr>
              <a:t>of </a:t>
            </a:r>
            <a:r>
              <a:rPr sz="1200" spc="-5" dirty="0">
                <a:latin typeface="Calibri"/>
                <a:cs typeface="Calibri"/>
              </a:rPr>
              <a:t>primary </a:t>
            </a:r>
            <a:r>
              <a:rPr sz="1200" spc="-10" dirty="0">
                <a:latin typeface="Calibri"/>
                <a:cs typeface="Calibri"/>
              </a:rPr>
              <a:t>wood </a:t>
            </a:r>
            <a:r>
              <a:rPr sz="1200" spc="-5" dirty="0">
                <a:latin typeface="Calibri"/>
                <a:cs typeface="Calibri"/>
              </a:rPr>
              <a:t>manufacturing </a:t>
            </a:r>
            <a:r>
              <a:rPr sz="1200" dirty="0">
                <a:latin typeface="Calibri"/>
                <a:cs typeface="Calibri"/>
              </a:rPr>
              <a:t>and </a:t>
            </a:r>
            <a:r>
              <a:rPr sz="1200" spc="-5" dirty="0">
                <a:latin typeface="Calibri"/>
                <a:cs typeface="Calibri"/>
              </a:rPr>
              <a:t>decreasing of its</a:t>
            </a:r>
            <a:r>
              <a:rPr sz="1200" spc="85" dirty="0">
                <a:latin typeface="Calibri"/>
                <a:cs typeface="Calibri"/>
              </a:rPr>
              <a:t> </a:t>
            </a:r>
            <a:r>
              <a:rPr sz="1200" spc="-5" dirty="0">
                <a:latin typeface="Calibri"/>
                <a:cs typeface="Calibri"/>
              </a:rPr>
              <a:t>capacities.</a:t>
            </a:r>
            <a:endParaRPr sz="1200">
              <a:latin typeface="Calibri"/>
              <a:cs typeface="Calibri"/>
            </a:endParaRPr>
          </a:p>
          <a:p>
            <a:pPr marL="12700" marR="24765">
              <a:lnSpc>
                <a:spcPct val="101699"/>
              </a:lnSpc>
              <a:spcBef>
                <a:spcPts val="505"/>
              </a:spcBef>
            </a:pPr>
            <a:r>
              <a:rPr sz="1200" spc="-5" dirty="0">
                <a:latin typeface="Calibri"/>
                <a:cs typeface="Calibri"/>
              </a:rPr>
              <a:t>Since the forestry industry remains among the least innovative </a:t>
            </a:r>
            <a:r>
              <a:rPr sz="1200" spc="-10" dirty="0">
                <a:latin typeface="Calibri"/>
                <a:cs typeface="Calibri"/>
              </a:rPr>
              <a:t>in </a:t>
            </a:r>
            <a:r>
              <a:rPr sz="1200" spc="-5" dirty="0">
                <a:latin typeface="Calibri"/>
                <a:cs typeface="Calibri"/>
              </a:rPr>
              <a:t>comparison with the other  branches, </a:t>
            </a:r>
            <a:r>
              <a:rPr sz="1200" dirty="0">
                <a:latin typeface="Calibri"/>
                <a:cs typeface="Calibri"/>
              </a:rPr>
              <a:t>its </a:t>
            </a:r>
            <a:r>
              <a:rPr sz="1200" spc="-5" dirty="0">
                <a:latin typeface="Calibri"/>
                <a:cs typeface="Calibri"/>
              </a:rPr>
              <a:t>competitiveness requires that a company is prepared and capable </a:t>
            </a:r>
            <a:r>
              <a:rPr sz="1200" dirty="0">
                <a:latin typeface="Calibri"/>
                <a:cs typeface="Calibri"/>
              </a:rPr>
              <a:t>to </a:t>
            </a:r>
            <a:r>
              <a:rPr sz="1200" spc="-5" dirty="0">
                <a:latin typeface="Calibri"/>
                <a:cs typeface="Calibri"/>
              </a:rPr>
              <a:t>manage </a:t>
            </a:r>
            <a:r>
              <a:rPr sz="1200" dirty="0">
                <a:latin typeface="Calibri"/>
                <a:cs typeface="Calibri"/>
              </a:rPr>
              <a:t>its  </a:t>
            </a:r>
            <a:r>
              <a:rPr sz="1200" spc="-5" dirty="0">
                <a:latin typeface="Calibri"/>
                <a:cs typeface="Calibri"/>
              </a:rPr>
              <a:t>own invention-innovation and </a:t>
            </a:r>
            <a:r>
              <a:rPr sz="1200" spc="-10" dirty="0">
                <a:latin typeface="Calibri"/>
                <a:cs typeface="Calibri"/>
              </a:rPr>
              <a:t>also </a:t>
            </a:r>
            <a:r>
              <a:rPr sz="1200" spc="-5" dirty="0">
                <a:latin typeface="Calibri"/>
                <a:cs typeface="Calibri"/>
              </a:rPr>
              <a:t>R&amp;D processes. A prerequisite for such an activity is their  understanding and comprehensive management of </a:t>
            </a:r>
            <a:r>
              <a:rPr sz="1200" dirty="0">
                <a:latin typeface="Calibri"/>
                <a:cs typeface="Calibri"/>
              </a:rPr>
              <a:t>the </a:t>
            </a:r>
            <a:r>
              <a:rPr sz="1200" spc="-5" dirty="0">
                <a:latin typeface="Calibri"/>
                <a:cs typeface="Calibri"/>
              </a:rPr>
              <a:t>processes. Nonetheless, we cannot  neglect a </a:t>
            </a:r>
            <a:r>
              <a:rPr sz="1200" spc="-10" dirty="0">
                <a:latin typeface="Calibri"/>
                <a:cs typeface="Calibri"/>
              </a:rPr>
              <a:t>fact </a:t>
            </a:r>
            <a:r>
              <a:rPr sz="1200" spc="-5" dirty="0">
                <a:latin typeface="Calibri"/>
                <a:cs typeface="Calibri"/>
              </a:rPr>
              <a:t>that innovation is a complex process which fails </a:t>
            </a:r>
            <a:r>
              <a:rPr sz="1200" dirty="0">
                <a:latin typeface="Calibri"/>
                <a:cs typeface="Calibri"/>
              </a:rPr>
              <a:t>to </a:t>
            </a:r>
            <a:r>
              <a:rPr sz="1200" spc="-5" dirty="0">
                <a:latin typeface="Calibri"/>
                <a:cs typeface="Calibri"/>
              </a:rPr>
              <a:t>be mastered adequately </a:t>
            </a:r>
            <a:r>
              <a:rPr sz="1200" dirty="0">
                <a:latin typeface="Calibri"/>
                <a:cs typeface="Calibri"/>
              </a:rPr>
              <a:t>by </a:t>
            </a:r>
            <a:r>
              <a:rPr sz="1200" spc="-5" dirty="0">
                <a:latin typeface="Calibri"/>
                <a:cs typeface="Calibri"/>
              </a:rPr>
              <a:t>a  large part of the Slovenian companies, not only </a:t>
            </a:r>
            <a:r>
              <a:rPr sz="1200" spc="-10" dirty="0">
                <a:latin typeface="Calibri"/>
                <a:cs typeface="Calibri"/>
              </a:rPr>
              <a:t>in </a:t>
            </a:r>
            <a:r>
              <a:rPr sz="1200" dirty="0">
                <a:latin typeface="Calibri"/>
                <a:cs typeface="Calibri"/>
              </a:rPr>
              <a:t>the </a:t>
            </a:r>
            <a:r>
              <a:rPr sz="1200" spc="-5" dirty="0">
                <a:latin typeface="Calibri"/>
                <a:cs typeface="Calibri"/>
              </a:rPr>
              <a:t>industry </a:t>
            </a:r>
            <a:r>
              <a:rPr sz="1200" dirty="0">
                <a:latin typeface="Calibri"/>
                <a:cs typeface="Calibri"/>
              </a:rPr>
              <a:t>under </a:t>
            </a:r>
            <a:r>
              <a:rPr sz="1200" spc="-5" dirty="0">
                <a:latin typeface="Calibri"/>
                <a:cs typeface="Calibri"/>
              </a:rPr>
              <a:t>question. Economic  entities strive </a:t>
            </a:r>
            <a:r>
              <a:rPr sz="1200" dirty="0">
                <a:latin typeface="Calibri"/>
                <a:cs typeface="Calibri"/>
              </a:rPr>
              <a:t>to </a:t>
            </a:r>
            <a:r>
              <a:rPr sz="1200" spc="-5" dirty="0">
                <a:latin typeface="Calibri"/>
                <a:cs typeface="Calibri"/>
              </a:rPr>
              <a:t>increase a </a:t>
            </a:r>
            <a:r>
              <a:rPr sz="1200" dirty="0">
                <a:latin typeface="Calibri"/>
                <a:cs typeface="Calibri"/>
              </a:rPr>
              <a:t>level </a:t>
            </a:r>
            <a:r>
              <a:rPr sz="1200" spc="-5" dirty="0">
                <a:latin typeface="Calibri"/>
                <a:cs typeface="Calibri"/>
              </a:rPr>
              <a:t>of innovation with various, mostly partial, approaches that  frequently remain inefficient. The problem derives from the fact that the improvement of  </a:t>
            </a:r>
            <a:r>
              <a:rPr sz="1200" dirty="0">
                <a:latin typeface="Calibri"/>
                <a:cs typeface="Calibri"/>
              </a:rPr>
              <a:t>state </a:t>
            </a:r>
            <a:r>
              <a:rPr sz="1200" spc="-5" dirty="0">
                <a:latin typeface="Calibri"/>
                <a:cs typeface="Calibri"/>
              </a:rPr>
              <a:t>relates </a:t>
            </a:r>
            <a:r>
              <a:rPr sz="1200" dirty="0">
                <a:latin typeface="Calibri"/>
                <a:cs typeface="Calibri"/>
              </a:rPr>
              <a:t>to </a:t>
            </a:r>
            <a:r>
              <a:rPr sz="1200" spc="-5" dirty="0">
                <a:latin typeface="Calibri"/>
                <a:cs typeface="Calibri"/>
              </a:rPr>
              <a:t>numerous factors which often represent a Gordian knot; where </a:t>
            </a:r>
            <a:r>
              <a:rPr sz="1200" dirty="0">
                <a:latin typeface="Calibri"/>
                <a:cs typeface="Calibri"/>
              </a:rPr>
              <a:t>to </a:t>
            </a:r>
            <a:r>
              <a:rPr sz="1200" spc="-5" dirty="0">
                <a:latin typeface="Calibri"/>
                <a:cs typeface="Calibri"/>
              </a:rPr>
              <a:t>start,  considering all strategic aspects, defining the </a:t>
            </a:r>
            <a:r>
              <a:rPr sz="1200" spc="-10" dirty="0">
                <a:latin typeface="Calibri"/>
                <a:cs typeface="Calibri"/>
              </a:rPr>
              <a:t>most </a:t>
            </a:r>
            <a:r>
              <a:rPr sz="1200" spc="-5" dirty="0">
                <a:latin typeface="Calibri"/>
                <a:cs typeface="Calibri"/>
              </a:rPr>
              <a:t>important fields which call for  improvements – defining key influential factors, implementing concrete steps, and</a:t>
            </a:r>
            <a:r>
              <a:rPr sz="1200" spc="120" dirty="0">
                <a:latin typeface="Calibri"/>
                <a:cs typeface="Calibri"/>
              </a:rPr>
              <a:t> </a:t>
            </a:r>
            <a:r>
              <a:rPr sz="1200" spc="-5" dirty="0">
                <a:latin typeface="Calibri"/>
                <a:cs typeface="Calibri"/>
              </a:rPr>
              <a:t>similar.</a:t>
            </a:r>
            <a:endParaRPr sz="1200">
              <a:latin typeface="Calibri"/>
              <a:cs typeface="Calibri"/>
            </a:endParaRPr>
          </a:p>
          <a:p>
            <a:pPr marL="12700" marR="113664">
              <a:lnSpc>
                <a:spcPct val="101699"/>
              </a:lnSpc>
            </a:pPr>
            <a:r>
              <a:rPr sz="1200" spc="-5" dirty="0">
                <a:latin typeface="Calibri"/>
                <a:cs typeface="Calibri"/>
              </a:rPr>
              <a:t>But primarily, </a:t>
            </a:r>
            <a:r>
              <a:rPr sz="1200" dirty="0">
                <a:latin typeface="Calibri"/>
                <a:cs typeface="Calibri"/>
              </a:rPr>
              <a:t>the </a:t>
            </a:r>
            <a:r>
              <a:rPr sz="1200" spc="-10" dirty="0">
                <a:latin typeface="Calibri"/>
                <a:cs typeface="Calibri"/>
              </a:rPr>
              <a:t>most </a:t>
            </a:r>
            <a:r>
              <a:rPr sz="1200" spc="-5" dirty="0">
                <a:latin typeface="Calibri"/>
                <a:cs typeface="Calibri"/>
              </a:rPr>
              <a:t>important issue is how to approach the analysis and improvement </a:t>
            </a:r>
            <a:r>
              <a:rPr sz="1200" spc="-10" dirty="0">
                <a:latin typeface="Calibri"/>
                <a:cs typeface="Calibri"/>
              </a:rPr>
              <a:t>of  </a:t>
            </a:r>
            <a:r>
              <a:rPr sz="1200" dirty="0">
                <a:latin typeface="Calibri"/>
                <a:cs typeface="Calibri"/>
              </a:rPr>
              <a:t>state </a:t>
            </a:r>
            <a:r>
              <a:rPr sz="1200" spc="-5" dirty="0">
                <a:latin typeface="Calibri"/>
                <a:cs typeface="Calibri"/>
              </a:rPr>
              <a:t>systemically and systematically [13], [14]. The prerequisite is therefore a clear  understanding which needs to </a:t>
            </a:r>
            <a:r>
              <a:rPr sz="1200" dirty="0">
                <a:latin typeface="Calibri"/>
                <a:cs typeface="Calibri"/>
              </a:rPr>
              <a:t>be based </a:t>
            </a:r>
            <a:r>
              <a:rPr sz="1200" spc="-5" dirty="0">
                <a:latin typeface="Calibri"/>
                <a:cs typeface="Calibri"/>
              </a:rPr>
              <a:t>on qualitative as well as quantitative evaluation </a:t>
            </a:r>
            <a:r>
              <a:rPr sz="1200" spc="-10" dirty="0">
                <a:latin typeface="Calibri"/>
                <a:cs typeface="Calibri"/>
              </a:rPr>
              <a:t>of  </a:t>
            </a:r>
            <a:r>
              <a:rPr sz="1200" dirty="0">
                <a:latin typeface="Calibri"/>
                <a:cs typeface="Calibri"/>
              </a:rPr>
              <a:t>the </a:t>
            </a:r>
            <a:r>
              <a:rPr sz="1200" spc="-5" dirty="0">
                <a:latin typeface="Calibri"/>
                <a:cs typeface="Calibri"/>
              </a:rPr>
              <a:t>most significant factors of innovativeness [15]. Hence, knowing which activities </a:t>
            </a:r>
            <a:r>
              <a:rPr sz="1200" spc="-10" dirty="0">
                <a:latin typeface="Calibri"/>
                <a:cs typeface="Calibri"/>
              </a:rPr>
              <a:t>in  </a:t>
            </a:r>
            <a:r>
              <a:rPr sz="1200" spc="-5" dirty="0">
                <a:latin typeface="Calibri"/>
                <a:cs typeface="Calibri"/>
              </a:rPr>
              <a:t>company’s operating are important </a:t>
            </a:r>
            <a:r>
              <a:rPr sz="1200" dirty="0">
                <a:latin typeface="Calibri"/>
                <a:cs typeface="Calibri"/>
              </a:rPr>
              <a:t>for </a:t>
            </a:r>
            <a:r>
              <a:rPr sz="1200" spc="-5" dirty="0">
                <a:latin typeface="Calibri"/>
                <a:cs typeface="Calibri"/>
              </a:rPr>
              <a:t>achieving </a:t>
            </a:r>
            <a:r>
              <a:rPr sz="1200" dirty="0">
                <a:latin typeface="Calibri"/>
                <a:cs typeface="Calibri"/>
              </a:rPr>
              <a:t>innovativeness </a:t>
            </a:r>
            <a:r>
              <a:rPr sz="1200" spc="-5" dirty="0">
                <a:latin typeface="Calibri"/>
                <a:cs typeface="Calibri"/>
              </a:rPr>
              <a:t>and consequently better  economical results</a:t>
            </a:r>
            <a:r>
              <a:rPr sz="1200" spc="5" dirty="0">
                <a:latin typeface="Calibri"/>
                <a:cs typeface="Calibri"/>
              </a:rPr>
              <a:t> </a:t>
            </a:r>
            <a:r>
              <a:rPr sz="1200" spc="-5" dirty="0">
                <a:latin typeface="Calibri"/>
                <a:cs typeface="Calibri"/>
              </a:rPr>
              <a:t>[16].</a:t>
            </a:r>
            <a:endParaRPr sz="1200">
              <a:latin typeface="Calibri"/>
              <a:cs typeface="Calibri"/>
            </a:endParaRPr>
          </a:p>
          <a:p>
            <a:pPr marL="12700" marR="5080">
              <a:lnSpc>
                <a:spcPct val="101699"/>
              </a:lnSpc>
              <a:spcBef>
                <a:spcPts val="1005"/>
              </a:spcBef>
            </a:pPr>
            <a:r>
              <a:rPr sz="1200" spc="-5" dirty="0">
                <a:latin typeface="Calibri"/>
                <a:cs typeface="Calibri"/>
              </a:rPr>
              <a:t>According </a:t>
            </a:r>
            <a:r>
              <a:rPr sz="1200" dirty="0">
                <a:latin typeface="Calibri"/>
                <a:cs typeface="Calibri"/>
              </a:rPr>
              <a:t>to </a:t>
            </a:r>
            <a:r>
              <a:rPr sz="1200" spc="-5" dirty="0">
                <a:latin typeface="Calibri"/>
                <a:cs typeface="Calibri"/>
              </a:rPr>
              <a:t>the statement made be the company LIP Bled, one of the largest and most  successful </a:t>
            </a:r>
            <a:r>
              <a:rPr sz="1200" spc="-10" dirty="0">
                <a:latin typeface="Calibri"/>
                <a:cs typeface="Calibri"/>
              </a:rPr>
              <a:t>wood </a:t>
            </a:r>
            <a:r>
              <a:rPr sz="1200" spc="-5" dirty="0">
                <a:latin typeface="Calibri"/>
                <a:cs typeface="Calibri"/>
              </a:rPr>
              <a:t>processing companies </a:t>
            </a:r>
            <a:r>
              <a:rPr sz="1200" spc="-10" dirty="0">
                <a:latin typeface="Calibri"/>
                <a:cs typeface="Calibri"/>
              </a:rPr>
              <a:t>in </a:t>
            </a:r>
            <a:r>
              <a:rPr sz="1200" spc="-5" dirty="0">
                <a:latin typeface="Calibri"/>
                <a:cs typeface="Calibri"/>
              </a:rPr>
              <a:t>Slovenia, </a:t>
            </a:r>
            <a:r>
              <a:rPr sz="1200" dirty="0">
                <a:latin typeface="Calibri"/>
                <a:cs typeface="Calibri"/>
              </a:rPr>
              <a:t>these </a:t>
            </a:r>
            <a:r>
              <a:rPr sz="1200" spc="-5" dirty="0">
                <a:latin typeface="Calibri"/>
                <a:cs typeface="Calibri"/>
              </a:rPr>
              <a:t>issues have been unduly  disregarded, partly due to the </a:t>
            </a:r>
            <a:r>
              <a:rPr sz="1200" spc="-10" dirty="0">
                <a:latin typeface="Calibri"/>
                <a:cs typeface="Calibri"/>
              </a:rPr>
              <a:t>wood </a:t>
            </a:r>
            <a:r>
              <a:rPr sz="1200" spc="-5" dirty="0">
                <a:latin typeface="Calibri"/>
                <a:cs typeface="Calibri"/>
              </a:rPr>
              <a:t>processors </a:t>
            </a:r>
            <a:r>
              <a:rPr sz="1200" dirty="0">
                <a:latin typeface="Calibri"/>
                <a:cs typeface="Calibri"/>
              </a:rPr>
              <a:t>themselves. </a:t>
            </a:r>
            <a:r>
              <a:rPr sz="1200" spc="-5" dirty="0">
                <a:latin typeface="Calibri"/>
                <a:cs typeface="Calibri"/>
              </a:rPr>
              <a:t>The </a:t>
            </a:r>
            <a:r>
              <a:rPr sz="1200" spc="-10" dirty="0">
                <a:latin typeface="Calibri"/>
                <a:cs typeface="Calibri"/>
              </a:rPr>
              <a:t>slow </a:t>
            </a:r>
            <a:r>
              <a:rPr sz="1200" spc="-5" dirty="0">
                <a:latin typeface="Calibri"/>
                <a:cs typeface="Calibri"/>
              </a:rPr>
              <a:t>adaptation of the  Slovenian wood industry </a:t>
            </a:r>
            <a:r>
              <a:rPr sz="1200" dirty="0">
                <a:latin typeface="Calibri"/>
                <a:cs typeface="Calibri"/>
              </a:rPr>
              <a:t>to the new </a:t>
            </a:r>
            <a:r>
              <a:rPr sz="1200" spc="-5" dirty="0">
                <a:latin typeface="Calibri"/>
                <a:cs typeface="Calibri"/>
              </a:rPr>
              <a:t>market situations resulted </a:t>
            </a:r>
            <a:r>
              <a:rPr sz="1200" spc="-10" dirty="0">
                <a:latin typeface="Calibri"/>
                <a:cs typeface="Calibri"/>
              </a:rPr>
              <a:t>in </a:t>
            </a:r>
            <a:r>
              <a:rPr sz="1200" dirty="0">
                <a:latin typeface="Calibri"/>
                <a:cs typeface="Calibri"/>
              </a:rPr>
              <a:t>fall </a:t>
            </a:r>
            <a:r>
              <a:rPr sz="1200" spc="-10" dirty="0">
                <a:latin typeface="Calibri"/>
                <a:cs typeface="Calibri"/>
              </a:rPr>
              <a:t>in </a:t>
            </a:r>
            <a:r>
              <a:rPr sz="1200" spc="-5" dirty="0">
                <a:latin typeface="Calibri"/>
                <a:cs typeface="Calibri"/>
              </a:rPr>
              <a:t>demand and surplus  in production capacities. However, the Slovenian wood industry still has its prospects. The EU  market is enormous and </a:t>
            </a:r>
            <a:r>
              <a:rPr sz="1200" dirty="0">
                <a:latin typeface="Calibri"/>
                <a:cs typeface="Calibri"/>
              </a:rPr>
              <a:t>the </a:t>
            </a:r>
            <a:r>
              <a:rPr sz="1200" spc="-5" dirty="0">
                <a:latin typeface="Calibri"/>
                <a:cs typeface="Calibri"/>
              </a:rPr>
              <a:t>Slovenian </a:t>
            </a:r>
            <a:r>
              <a:rPr sz="1200" spc="-10" dirty="0">
                <a:latin typeface="Calibri"/>
                <a:cs typeface="Calibri"/>
              </a:rPr>
              <a:t>wood </a:t>
            </a:r>
            <a:r>
              <a:rPr sz="1200" spc="-5" dirty="0">
                <a:latin typeface="Calibri"/>
                <a:cs typeface="Calibri"/>
              </a:rPr>
              <a:t>industry with </a:t>
            </a:r>
            <a:r>
              <a:rPr sz="1200" dirty="0">
                <a:latin typeface="Calibri"/>
                <a:cs typeface="Calibri"/>
              </a:rPr>
              <a:t>its </a:t>
            </a:r>
            <a:r>
              <a:rPr sz="1200" spc="-5" dirty="0">
                <a:latin typeface="Calibri"/>
                <a:cs typeface="Calibri"/>
              </a:rPr>
              <a:t>own raw material base is one </a:t>
            </a:r>
            <a:r>
              <a:rPr sz="1200" spc="-10" dirty="0">
                <a:latin typeface="Calibri"/>
                <a:cs typeface="Calibri"/>
              </a:rPr>
              <a:t>of  </a:t>
            </a:r>
            <a:r>
              <a:rPr sz="1200" dirty="0">
                <a:latin typeface="Calibri"/>
                <a:cs typeface="Calibri"/>
              </a:rPr>
              <a:t>the </a:t>
            </a:r>
            <a:r>
              <a:rPr sz="1200" spc="-5" dirty="0">
                <a:latin typeface="Calibri"/>
                <a:cs typeface="Calibri"/>
              </a:rPr>
              <a:t>well established on the demanding markets </a:t>
            </a:r>
            <a:r>
              <a:rPr sz="1200" spc="-10" dirty="0">
                <a:latin typeface="Calibri"/>
                <a:cs typeface="Calibri"/>
              </a:rPr>
              <a:t>of </a:t>
            </a:r>
            <a:r>
              <a:rPr sz="1200" spc="-5" dirty="0">
                <a:latin typeface="Calibri"/>
                <a:cs typeface="Calibri"/>
              </a:rPr>
              <a:t>EU and USA [17]. Furthermore, according  </a:t>
            </a:r>
            <a:r>
              <a:rPr sz="1200" dirty="0">
                <a:latin typeface="Calibri"/>
                <a:cs typeface="Calibri"/>
              </a:rPr>
              <a:t>to the </a:t>
            </a:r>
            <a:r>
              <a:rPr sz="1200" spc="-5" dirty="0">
                <a:latin typeface="Calibri"/>
                <a:cs typeface="Calibri"/>
              </a:rPr>
              <a:t>statements made </a:t>
            </a:r>
            <a:r>
              <a:rPr sz="1200" dirty="0">
                <a:latin typeface="Calibri"/>
                <a:cs typeface="Calibri"/>
              </a:rPr>
              <a:t>by </a:t>
            </a:r>
            <a:r>
              <a:rPr sz="1200" spc="-5" dirty="0">
                <a:latin typeface="Calibri"/>
                <a:cs typeface="Calibri"/>
              </a:rPr>
              <a:t>the CEO </a:t>
            </a:r>
            <a:r>
              <a:rPr sz="1200" spc="-10" dirty="0">
                <a:latin typeface="Calibri"/>
                <a:cs typeface="Calibri"/>
              </a:rPr>
              <a:t>of </a:t>
            </a:r>
            <a:r>
              <a:rPr sz="1200" spc="-5" dirty="0">
                <a:latin typeface="Calibri"/>
                <a:cs typeface="Calibri"/>
              </a:rPr>
              <a:t>the company Alples, the most successful furniture  company </a:t>
            </a:r>
            <a:r>
              <a:rPr sz="1200" spc="-10" dirty="0">
                <a:latin typeface="Calibri"/>
                <a:cs typeface="Calibri"/>
              </a:rPr>
              <a:t>in </a:t>
            </a:r>
            <a:r>
              <a:rPr sz="1200" spc="-5" dirty="0">
                <a:latin typeface="Calibri"/>
                <a:cs typeface="Calibri"/>
              </a:rPr>
              <a:t>Slovenia, Slovenian wood industry has a promising future. </a:t>
            </a:r>
            <a:r>
              <a:rPr sz="1200" spc="-10" dirty="0">
                <a:latin typeface="Calibri"/>
                <a:cs typeface="Calibri"/>
              </a:rPr>
              <a:t>New </a:t>
            </a:r>
            <a:r>
              <a:rPr sz="1200" spc="-5" dirty="0">
                <a:latin typeface="Calibri"/>
                <a:cs typeface="Calibri"/>
              </a:rPr>
              <a:t>niche markets  keep appearing that need to be exploited rapidly since only such actions ensure promising  prospects. The latter are related not only </a:t>
            </a:r>
            <a:r>
              <a:rPr sz="1200" dirty="0">
                <a:latin typeface="Calibri"/>
                <a:cs typeface="Calibri"/>
              </a:rPr>
              <a:t>to </a:t>
            </a:r>
            <a:r>
              <a:rPr sz="1200" spc="-5" dirty="0">
                <a:latin typeface="Calibri"/>
                <a:cs typeface="Calibri"/>
              </a:rPr>
              <a:t>technology or production but also market  approaches, raising brand awareness, offering after-sales services and similar. The Alples CEO  </a:t>
            </a:r>
            <a:r>
              <a:rPr sz="1200" dirty="0">
                <a:latin typeface="Calibri"/>
                <a:cs typeface="Calibri"/>
              </a:rPr>
              <a:t>believes </a:t>
            </a:r>
            <a:r>
              <a:rPr sz="1200" spc="-5" dirty="0">
                <a:latin typeface="Calibri"/>
                <a:cs typeface="Calibri"/>
              </a:rPr>
              <a:t>that Slovenian wood industry with is </a:t>
            </a:r>
            <a:r>
              <a:rPr sz="1200" spc="-10" dirty="0">
                <a:latin typeface="Calibri"/>
                <a:cs typeface="Calibri"/>
              </a:rPr>
              <a:t>raw </a:t>
            </a:r>
            <a:r>
              <a:rPr sz="1200" dirty="0">
                <a:latin typeface="Calibri"/>
                <a:cs typeface="Calibri"/>
              </a:rPr>
              <a:t>material reserves, </a:t>
            </a:r>
            <a:r>
              <a:rPr sz="1200" spc="-5" dirty="0">
                <a:latin typeface="Calibri"/>
                <a:cs typeface="Calibri"/>
              </a:rPr>
              <a:t>regional factor and  tradition holds promising prospects </a:t>
            </a:r>
            <a:r>
              <a:rPr sz="1200" dirty="0">
                <a:latin typeface="Calibri"/>
                <a:cs typeface="Calibri"/>
              </a:rPr>
              <a:t>for </a:t>
            </a:r>
            <a:r>
              <a:rPr sz="1200" spc="-5" dirty="0">
                <a:latin typeface="Calibri"/>
                <a:cs typeface="Calibri"/>
              </a:rPr>
              <a:t>the </a:t>
            </a:r>
            <a:r>
              <a:rPr sz="1200" dirty="0">
                <a:latin typeface="Calibri"/>
                <a:cs typeface="Calibri"/>
              </a:rPr>
              <a:t>future. </a:t>
            </a:r>
            <a:r>
              <a:rPr sz="1200" spc="-5" dirty="0">
                <a:latin typeface="Calibri"/>
                <a:cs typeface="Calibri"/>
              </a:rPr>
              <a:t>He points out that </a:t>
            </a:r>
            <a:r>
              <a:rPr sz="1200" spc="-10" dirty="0">
                <a:latin typeface="Calibri"/>
                <a:cs typeface="Calibri"/>
              </a:rPr>
              <a:t>an </a:t>
            </a:r>
            <a:r>
              <a:rPr sz="1200" spc="-5" dirty="0">
                <a:latin typeface="Calibri"/>
                <a:cs typeface="Calibri"/>
              </a:rPr>
              <a:t>important factor of  </a:t>
            </a:r>
            <a:r>
              <a:rPr sz="1200" dirty="0">
                <a:latin typeface="Calibri"/>
                <a:cs typeface="Calibri"/>
              </a:rPr>
              <a:t>future </a:t>
            </a:r>
            <a:r>
              <a:rPr sz="1200" spc="-5" dirty="0">
                <a:latin typeface="Calibri"/>
                <a:cs typeface="Calibri"/>
              </a:rPr>
              <a:t>development is </a:t>
            </a:r>
            <a:r>
              <a:rPr sz="1200" spc="-10" dirty="0">
                <a:latin typeface="Calibri"/>
                <a:cs typeface="Calibri"/>
              </a:rPr>
              <a:t>an </a:t>
            </a:r>
            <a:r>
              <a:rPr sz="1200" spc="-5" dirty="0">
                <a:latin typeface="Calibri"/>
                <a:cs typeface="Calibri"/>
              </a:rPr>
              <a:t>adequate development programme, additional training offered and  </a:t>
            </a:r>
            <a:r>
              <a:rPr sz="1200" dirty="0">
                <a:latin typeface="Calibri"/>
                <a:cs typeface="Calibri"/>
              </a:rPr>
              <a:t>new </a:t>
            </a:r>
            <a:r>
              <a:rPr sz="1200" spc="-5" dirty="0">
                <a:latin typeface="Calibri"/>
                <a:cs typeface="Calibri"/>
              </a:rPr>
              <a:t>investments made </a:t>
            </a:r>
            <a:r>
              <a:rPr sz="1200" spc="-10" dirty="0">
                <a:latin typeface="Calibri"/>
                <a:cs typeface="Calibri"/>
              </a:rPr>
              <a:t>in </a:t>
            </a:r>
            <a:r>
              <a:rPr sz="1200" spc="-5" dirty="0">
                <a:latin typeface="Calibri"/>
                <a:cs typeface="Calibri"/>
              </a:rPr>
              <a:t>acquiring market shares [18]. Analogous conclusions have been  reached in a survey carried out </a:t>
            </a:r>
            <a:r>
              <a:rPr sz="1200" dirty="0">
                <a:latin typeface="Calibri"/>
                <a:cs typeface="Calibri"/>
              </a:rPr>
              <a:t>by the </a:t>
            </a:r>
            <a:r>
              <a:rPr sz="1200" spc="-5" dirty="0">
                <a:latin typeface="Calibri"/>
                <a:cs typeface="Calibri"/>
              </a:rPr>
              <a:t>Association </a:t>
            </a:r>
            <a:r>
              <a:rPr sz="1200" spc="-10" dirty="0">
                <a:latin typeface="Calibri"/>
                <a:cs typeface="Calibri"/>
              </a:rPr>
              <a:t>of </a:t>
            </a:r>
            <a:r>
              <a:rPr sz="1200" spc="-5" dirty="0">
                <a:latin typeface="Calibri"/>
                <a:cs typeface="Calibri"/>
              </a:rPr>
              <a:t>Wood Processing Industry of Slovenia. As  key factors, a survey asserts encouraging creativity, the need </a:t>
            </a:r>
            <a:r>
              <a:rPr sz="1200" dirty="0">
                <a:latin typeface="Calibri"/>
                <a:cs typeface="Calibri"/>
              </a:rPr>
              <a:t>for </a:t>
            </a:r>
            <a:r>
              <a:rPr sz="1200" spc="-5" dirty="0">
                <a:latin typeface="Calibri"/>
                <a:cs typeface="Calibri"/>
              </a:rPr>
              <a:t>further training and  education in the </a:t>
            </a:r>
            <a:r>
              <a:rPr sz="1200" dirty="0">
                <a:latin typeface="Calibri"/>
                <a:cs typeface="Calibri"/>
              </a:rPr>
              <a:t>field </a:t>
            </a:r>
            <a:r>
              <a:rPr sz="1200" spc="-10" dirty="0">
                <a:latin typeface="Calibri"/>
                <a:cs typeface="Calibri"/>
              </a:rPr>
              <a:t>of </a:t>
            </a:r>
            <a:r>
              <a:rPr sz="1200" spc="-5" dirty="0">
                <a:latin typeface="Calibri"/>
                <a:cs typeface="Calibri"/>
              </a:rPr>
              <a:t>wood processing profiles, management and marketing, cooperation  with research institutions and university</a:t>
            </a:r>
            <a:r>
              <a:rPr sz="1200" spc="25" dirty="0">
                <a:latin typeface="Calibri"/>
                <a:cs typeface="Calibri"/>
              </a:rPr>
              <a:t> </a:t>
            </a:r>
            <a:r>
              <a:rPr sz="1200" spc="-5" dirty="0">
                <a:latin typeface="Calibri"/>
                <a:cs typeface="Calibri"/>
              </a:rPr>
              <a:t>[16].</a:t>
            </a:r>
            <a:endParaRPr sz="1200">
              <a:latin typeface="Calibri"/>
              <a:cs typeface="Calibri"/>
            </a:endParaRPr>
          </a:p>
          <a:p>
            <a:pPr marL="12700" marR="54610">
              <a:lnSpc>
                <a:spcPct val="101699"/>
              </a:lnSpc>
              <a:spcBef>
                <a:spcPts val="1010"/>
              </a:spcBef>
            </a:pPr>
            <a:r>
              <a:rPr sz="1200" dirty="0">
                <a:latin typeface="Calibri"/>
                <a:cs typeface="Calibri"/>
              </a:rPr>
              <a:t>New </a:t>
            </a:r>
            <a:r>
              <a:rPr sz="1200" spc="-5" dirty="0">
                <a:latin typeface="Calibri"/>
                <a:cs typeface="Calibri"/>
              </a:rPr>
              <a:t>EU markets and free movements of goods and services offer an opportunity of transfer  of work or of the entire production into the countries with cheaper labour and raw materials.  It is </a:t>
            </a:r>
            <a:r>
              <a:rPr sz="1200" dirty="0">
                <a:latin typeface="Calibri"/>
                <a:cs typeface="Calibri"/>
              </a:rPr>
              <a:t>true </a:t>
            </a:r>
            <a:r>
              <a:rPr sz="1200" spc="-5" dirty="0">
                <a:latin typeface="Calibri"/>
                <a:cs typeface="Calibri"/>
              </a:rPr>
              <a:t>that in the </a:t>
            </a:r>
            <a:r>
              <a:rPr sz="1200" spc="-10" dirty="0">
                <a:latin typeface="Calibri"/>
                <a:cs typeface="Calibri"/>
              </a:rPr>
              <a:t>last </a:t>
            </a:r>
            <a:r>
              <a:rPr sz="1200" spc="-5" dirty="0">
                <a:latin typeface="Calibri"/>
                <a:cs typeface="Calibri"/>
              </a:rPr>
              <a:t>decade after the collapse of the southern markets, Slovenian wood-  processing industries whirl around in a vicious circle yet </a:t>
            </a:r>
            <a:r>
              <a:rPr sz="1200" dirty="0">
                <a:latin typeface="Calibri"/>
                <a:cs typeface="Calibri"/>
              </a:rPr>
              <a:t>the </a:t>
            </a:r>
            <a:r>
              <a:rPr sz="1200" spc="-5" dirty="0">
                <a:latin typeface="Calibri"/>
                <a:cs typeface="Calibri"/>
              </a:rPr>
              <a:t>examples </a:t>
            </a:r>
            <a:r>
              <a:rPr sz="1200" spc="-10" dirty="0">
                <a:latin typeface="Calibri"/>
                <a:cs typeface="Calibri"/>
              </a:rPr>
              <a:t>of </a:t>
            </a:r>
            <a:r>
              <a:rPr sz="1200" spc="-5" dirty="0">
                <a:latin typeface="Calibri"/>
                <a:cs typeface="Calibri"/>
              </a:rPr>
              <a:t>our</a:t>
            </a:r>
            <a:r>
              <a:rPr sz="1200" spc="145" dirty="0">
                <a:latin typeface="Calibri"/>
                <a:cs typeface="Calibri"/>
              </a:rPr>
              <a:t> </a:t>
            </a:r>
            <a:r>
              <a:rPr sz="1200" spc="-5" dirty="0">
                <a:latin typeface="Calibri"/>
                <a:cs typeface="Calibri"/>
              </a:rPr>
              <a:t>neighbouring</a:t>
            </a:r>
            <a:endParaRPr sz="1200">
              <a:latin typeface="Calibri"/>
              <a:cs typeface="Calibri"/>
            </a:endParaRPr>
          </a:p>
          <a:p>
            <a:pPr>
              <a:lnSpc>
                <a:spcPct val="100000"/>
              </a:lnSpc>
              <a:spcBef>
                <a:spcPts val="10"/>
              </a:spcBef>
            </a:pPr>
            <a:endParaRPr sz="1550">
              <a:latin typeface="Calibri"/>
              <a:cs typeface="Calibri"/>
            </a:endParaRPr>
          </a:p>
          <a:p>
            <a:pPr marL="149225">
              <a:lnSpc>
                <a:spcPct val="100000"/>
              </a:lnSpc>
            </a:pPr>
            <a:r>
              <a:rPr sz="1000" b="1" spc="-5" dirty="0">
                <a:latin typeface="Calibri"/>
                <a:cs typeface="Calibri"/>
              </a:rPr>
              <a:t>168</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19" y="5019770"/>
            <a:ext cx="5855970" cy="4939665"/>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“Wooden </a:t>
            </a:r>
            <a:r>
              <a:rPr sz="1200" b="1" spc="-10" dirty="0">
                <a:latin typeface="Calibri"/>
                <a:cs typeface="Calibri"/>
              </a:rPr>
              <a:t>Beam” </a:t>
            </a:r>
            <a:r>
              <a:rPr sz="1200" b="1" spc="-5" dirty="0">
                <a:latin typeface="Calibri"/>
                <a:cs typeface="Calibri"/>
              </a:rPr>
              <a:t>- Analysis </a:t>
            </a:r>
            <a:r>
              <a:rPr sz="1200" b="1" spc="-10" dirty="0">
                <a:latin typeface="Calibri"/>
                <a:cs typeface="Calibri"/>
              </a:rPr>
              <a:t>of </a:t>
            </a:r>
            <a:r>
              <a:rPr sz="1200" b="1" spc="-5" dirty="0">
                <a:latin typeface="Calibri"/>
                <a:cs typeface="Calibri"/>
              </a:rPr>
              <a:t>the technological</a:t>
            </a:r>
            <a:r>
              <a:rPr sz="1200" b="1" spc="65" dirty="0">
                <a:latin typeface="Calibri"/>
                <a:cs typeface="Calibri"/>
              </a:rPr>
              <a:t> </a:t>
            </a:r>
            <a:r>
              <a:rPr sz="1200" b="1" spc="-5" dirty="0">
                <a:latin typeface="Calibri"/>
                <a:cs typeface="Calibri"/>
              </a:rPr>
              <a:t>invention</a:t>
            </a:r>
            <a:endParaRPr sz="1200">
              <a:latin typeface="Calibri"/>
              <a:cs typeface="Calibri"/>
            </a:endParaRPr>
          </a:p>
          <a:p>
            <a:pPr marL="12700">
              <a:lnSpc>
                <a:spcPct val="100000"/>
              </a:lnSpc>
              <a:spcBef>
                <a:spcPts val="530"/>
              </a:spcBef>
            </a:pPr>
            <a:r>
              <a:rPr sz="1200" b="1" i="1" spc="-5" dirty="0">
                <a:latin typeface="Calibri"/>
                <a:cs typeface="Calibri"/>
              </a:rPr>
              <a:t>Borut Likar and Janez</a:t>
            </a:r>
            <a:r>
              <a:rPr sz="1200" b="1" i="1" dirty="0">
                <a:latin typeface="Calibri"/>
                <a:cs typeface="Calibri"/>
              </a:rPr>
              <a:t> </a:t>
            </a:r>
            <a:r>
              <a:rPr sz="1200" b="1" i="1" spc="-5" dirty="0">
                <a:latin typeface="Calibri"/>
                <a:cs typeface="Calibri"/>
              </a:rPr>
              <a:t>Kopač</a:t>
            </a:r>
            <a:endParaRPr sz="1200">
              <a:latin typeface="Calibri"/>
              <a:cs typeface="Calibri"/>
            </a:endParaRPr>
          </a:p>
          <a:p>
            <a:pPr marL="12700">
              <a:lnSpc>
                <a:spcPct val="100000"/>
              </a:lnSpc>
              <a:spcBef>
                <a:spcPts val="515"/>
              </a:spcBef>
            </a:pPr>
            <a:r>
              <a:rPr sz="1200" i="1" spc="-5" dirty="0">
                <a:latin typeface="Calibri"/>
                <a:cs typeface="Calibri"/>
              </a:rPr>
              <a:t>PRESENTATION OF THE PATENTED</a:t>
            </a:r>
            <a:r>
              <a:rPr sz="1200" i="1" spc="30" dirty="0">
                <a:latin typeface="Calibri"/>
                <a:cs typeface="Calibri"/>
              </a:rPr>
              <a:t> </a:t>
            </a:r>
            <a:r>
              <a:rPr sz="1200" i="1" spc="-5" dirty="0">
                <a:latin typeface="Calibri"/>
                <a:cs typeface="Calibri"/>
              </a:rPr>
              <a:t>INVENTION</a:t>
            </a:r>
            <a:endParaRPr sz="1200">
              <a:latin typeface="Calibri"/>
              <a:cs typeface="Calibri"/>
            </a:endParaRPr>
          </a:p>
          <a:p>
            <a:pPr marL="12700" marR="414655">
              <a:lnSpc>
                <a:spcPct val="101699"/>
              </a:lnSpc>
            </a:pPr>
            <a:r>
              <a:rPr sz="1200" i="1" spc="-5" dirty="0">
                <a:latin typeface="Calibri"/>
                <a:cs typeface="Calibri"/>
              </a:rPr>
              <a:t>Idea of an I-girder developed from a concrete problem. The nucleus of the idea </a:t>
            </a:r>
            <a:r>
              <a:rPr sz="1200" i="1" spc="-10" dirty="0">
                <a:latin typeface="Calibri"/>
                <a:cs typeface="Calibri"/>
              </a:rPr>
              <a:t>was </a:t>
            </a:r>
            <a:r>
              <a:rPr sz="1200" i="1" spc="-5" dirty="0">
                <a:latin typeface="Calibri"/>
                <a:cs typeface="Calibri"/>
              </a:rPr>
              <a:t>the  construction of a wooden beam, which is used above all for the roofings of all kinds. In</a:t>
            </a:r>
            <a:r>
              <a:rPr sz="1200" i="1" spc="185" dirty="0">
                <a:latin typeface="Calibri"/>
                <a:cs typeface="Calibri"/>
              </a:rPr>
              <a:t> </a:t>
            </a:r>
            <a:r>
              <a:rPr sz="1200" i="1" spc="-5" dirty="0">
                <a:latin typeface="Calibri"/>
                <a:cs typeface="Calibri"/>
              </a:rPr>
              <a:t>a</a:t>
            </a:r>
            <a:endParaRPr sz="1200">
              <a:latin typeface="Calibri"/>
              <a:cs typeface="Calibri"/>
            </a:endParaRPr>
          </a:p>
          <a:p>
            <a:pPr marL="12700" marR="5080">
              <a:lnSpc>
                <a:spcPct val="101699"/>
              </a:lnSpc>
              <a:spcBef>
                <a:spcPts val="10"/>
              </a:spcBef>
            </a:pPr>
            <a:r>
              <a:rPr sz="1200" i="1" spc="-5" dirty="0">
                <a:latin typeface="Calibri"/>
                <a:cs typeface="Calibri"/>
              </a:rPr>
              <a:t>smaller wood-processing plant, which manufactures standard beams for roofings, they  experienced continuous problems with tying-up the substantial amounts of funds necessary  for logs of larger diameter needed for the production of beams; namely </a:t>
            </a:r>
            <a:r>
              <a:rPr sz="1200" i="1" spc="-10" dirty="0">
                <a:latin typeface="Calibri"/>
                <a:cs typeface="Calibri"/>
              </a:rPr>
              <a:t>the </a:t>
            </a:r>
            <a:r>
              <a:rPr sz="1200" i="1" spc="-5" dirty="0">
                <a:latin typeface="Calibri"/>
                <a:cs typeface="Calibri"/>
              </a:rPr>
              <a:t>logs need </a:t>
            </a:r>
            <a:r>
              <a:rPr sz="1200" i="1" dirty="0">
                <a:latin typeface="Calibri"/>
                <a:cs typeface="Calibri"/>
              </a:rPr>
              <a:t>to </a:t>
            </a:r>
            <a:r>
              <a:rPr sz="1200" i="1" spc="-5" dirty="0">
                <a:latin typeface="Calibri"/>
                <a:cs typeface="Calibri"/>
              </a:rPr>
              <a:t>be  sawn at all four sides </a:t>
            </a:r>
            <a:r>
              <a:rPr sz="1200" i="1" dirty="0">
                <a:latin typeface="Calibri"/>
                <a:cs typeface="Calibri"/>
              </a:rPr>
              <a:t>to </a:t>
            </a:r>
            <a:r>
              <a:rPr sz="1200" i="1" spc="-5" dirty="0">
                <a:latin typeface="Calibri"/>
                <a:cs typeface="Calibri"/>
              </a:rPr>
              <a:t>obtain a square plan of the final product. And thus approximately </a:t>
            </a:r>
            <a:r>
              <a:rPr sz="1200" i="1" dirty="0">
                <a:latin typeface="Calibri"/>
                <a:cs typeface="Calibri"/>
              </a:rPr>
              <a:t>40%  </a:t>
            </a:r>
            <a:r>
              <a:rPr sz="1200" i="1" spc="-5" dirty="0">
                <a:latin typeface="Calibri"/>
                <a:cs typeface="Calibri"/>
              </a:rPr>
              <a:t>of a log is discarded. The objective </a:t>
            </a:r>
            <a:r>
              <a:rPr sz="1200" i="1" spc="-10" dirty="0">
                <a:latin typeface="Calibri"/>
                <a:cs typeface="Calibri"/>
              </a:rPr>
              <a:t>was not </a:t>
            </a:r>
            <a:r>
              <a:rPr sz="1200" i="1" spc="-5" dirty="0">
                <a:latin typeface="Calibri"/>
                <a:cs typeface="Calibri"/>
              </a:rPr>
              <a:t>only </a:t>
            </a:r>
            <a:r>
              <a:rPr sz="1200" i="1" dirty="0">
                <a:latin typeface="Calibri"/>
                <a:cs typeface="Calibri"/>
              </a:rPr>
              <a:t>to </a:t>
            </a:r>
            <a:r>
              <a:rPr sz="1200" i="1" spc="-5" dirty="0">
                <a:latin typeface="Calibri"/>
                <a:cs typeface="Calibri"/>
              </a:rPr>
              <a:t>manufacture beams from the logs of  smaller diameter, which </a:t>
            </a:r>
            <a:r>
              <a:rPr sz="1200" i="1" spc="-10" dirty="0">
                <a:latin typeface="Calibri"/>
                <a:cs typeface="Calibri"/>
              </a:rPr>
              <a:t>are </a:t>
            </a:r>
            <a:r>
              <a:rPr sz="1200" i="1" spc="-5" dirty="0">
                <a:latin typeface="Calibri"/>
                <a:cs typeface="Calibri"/>
              </a:rPr>
              <a:t>also cheaper, </a:t>
            </a:r>
            <a:r>
              <a:rPr sz="1200" i="1" spc="-10" dirty="0">
                <a:latin typeface="Calibri"/>
                <a:cs typeface="Calibri"/>
              </a:rPr>
              <a:t>but </a:t>
            </a:r>
            <a:r>
              <a:rPr sz="1200" i="1" spc="-5" dirty="0">
                <a:latin typeface="Calibri"/>
                <a:cs typeface="Calibri"/>
              </a:rPr>
              <a:t>also </a:t>
            </a:r>
            <a:r>
              <a:rPr sz="1200" i="1" dirty="0">
                <a:latin typeface="Calibri"/>
                <a:cs typeface="Calibri"/>
              </a:rPr>
              <a:t>to </a:t>
            </a:r>
            <a:r>
              <a:rPr sz="1200" i="1" spc="-5" dirty="0">
                <a:latin typeface="Calibri"/>
                <a:cs typeface="Calibri"/>
              </a:rPr>
              <a:t>attempt </a:t>
            </a:r>
            <a:r>
              <a:rPr sz="1200" i="1" dirty="0">
                <a:latin typeface="Calibri"/>
                <a:cs typeface="Calibri"/>
              </a:rPr>
              <a:t>to </a:t>
            </a:r>
            <a:r>
              <a:rPr sz="1200" i="1" spc="-10" dirty="0">
                <a:latin typeface="Calibri"/>
                <a:cs typeface="Calibri"/>
              </a:rPr>
              <a:t>put </a:t>
            </a:r>
            <a:r>
              <a:rPr sz="1200" i="1" spc="-5" dirty="0">
                <a:latin typeface="Calibri"/>
                <a:cs typeface="Calibri"/>
              </a:rPr>
              <a:t>the entire log into  profitable</a:t>
            </a:r>
            <a:r>
              <a:rPr sz="1200" i="1" spc="5" dirty="0">
                <a:latin typeface="Calibri"/>
                <a:cs typeface="Calibri"/>
              </a:rPr>
              <a:t> </a:t>
            </a:r>
            <a:r>
              <a:rPr sz="1200" i="1" spc="-5" dirty="0">
                <a:latin typeface="Calibri"/>
                <a:cs typeface="Calibri"/>
              </a:rPr>
              <a:t>use.</a:t>
            </a:r>
            <a:endParaRPr sz="1200">
              <a:latin typeface="Calibri"/>
              <a:cs typeface="Calibri"/>
            </a:endParaRPr>
          </a:p>
          <a:p>
            <a:pPr marL="12700" marR="25400">
              <a:lnSpc>
                <a:spcPct val="101699"/>
              </a:lnSpc>
              <a:spcBef>
                <a:spcPts val="505"/>
              </a:spcBef>
            </a:pPr>
            <a:r>
              <a:rPr sz="1200" i="1" spc="-5" dirty="0">
                <a:latin typeface="Calibri"/>
                <a:cs typeface="Calibri"/>
              </a:rPr>
              <a:t>They developed the </a:t>
            </a:r>
            <a:r>
              <a:rPr sz="1200" i="1" spc="-10" dirty="0">
                <a:latin typeface="Calibri"/>
                <a:cs typeface="Calibri"/>
              </a:rPr>
              <a:t>beam </a:t>
            </a:r>
            <a:r>
              <a:rPr sz="1200" i="1" spc="-5" dirty="0">
                <a:latin typeface="Calibri"/>
                <a:cs typeface="Calibri"/>
              </a:rPr>
              <a:t>construction which </a:t>
            </a:r>
            <a:r>
              <a:rPr sz="1200" i="1" dirty="0">
                <a:latin typeface="Calibri"/>
                <a:cs typeface="Calibri"/>
              </a:rPr>
              <a:t>meets </a:t>
            </a:r>
            <a:r>
              <a:rPr sz="1200" i="1" spc="-5" dirty="0">
                <a:latin typeface="Calibri"/>
                <a:cs typeface="Calibri"/>
              </a:rPr>
              <a:t>the set requirements. According </a:t>
            </a:r>
            <a:r>
              <a:rPr sz="1200" i="1" dirty="0">
                <a:latin typeface="Calibri"/>
                <a:cs typeface="Calibri"/>
              </a:rPr>
              <a:t>to </a:t>
            </a:r>
            <a:r>
              <a:rPr sz="1200" i="1" spc="-5" dirty="0">
                <a:latin typeface="Calibri"/>
                <a:cs typeface="Calibri"/>
              </a:rPr>
              <a:t>the  new method of beam construction, only </a:t>
            </a:r>
            <a:r>
              <a:rPr sz="1200" i="1" dirty="0">
                <a:latin typeface="Calibri"/>
                <a:cs typeface="Calibri"/>
              </a:rPr>
              <a:t>10% </a:t>
            </a:r>
            <a:r>
              <a:rPr sz="1200" i="1" spc="-5" dirty="0">
                <a:latin typeface="Calibri"/>
                <a:cs typeface="Calibri"/>
              </a:rPr>
              <a:t>of </a:t>
            </a:r>
            <a:r>
              <a:rPr sz="1200" i="1" spc="-10" dirty="0">
                <a:latin typeface="Calibri"/>
                <a:cs typeface="Calibri"/>
              </a:rPr>
              <a:t>the </a:t>
            </a:r>
            <a:r>
              <a:rPr sz="1200" i="1" spc="-5" dirty="0">
                <a:latin typeface="Calibri"/>
                <a:cs typeface="Calibri"/>
              </a:rPr>
              <a:t>log is </a:t>
            </a:r>
            <a:r>
              <a:rPr sz="1200" i="1" dirty="0">
                <a:latin typeface="Calibri"/>
                <a:cs typeface="Calibri"/>
              </a:rPr>
              <a:t>to </a:t>
            </a:r>
            <a:r>
              <a:rPr sz="1200" i="1" spc="-5" dirty="0">
                <a:latin typeface="Calibri"/>
                <a:cs typeface="Calibri"/>
              </a:rPr>
              <a:t>be sawn off. The diagonal of the  final product (I-girder) </a:t>
            </a:r>
            <a:r>
              <a:rPr sz="1200" i="1" dirty="0">
                <a:latin typeface="Calibri"/>
                <a:cs typeface="Calibri"/>
              </a:rPr>
              <a:t>presents </a:t>
            </a:r>
            <a:r>
              <a:rPr sz="1200" i="1" spc="-5" dirty="0">
                <a:latin typeface="Calibri"/>
                <a:cs typeface="Calibri"/>
              </a:rPr>
              <a:t>1.3 of the entire diameter of the log, which the beam </a:t>
            </a:r>
            <a:r>
              <a:rPr sz="1200" i="1" spc="-10" dirty="0">
                <a:latin typeface="Calibri"/>
                <a:cs typeface="Calibri"/>
              </a:rPr>
              <a:t>has </a:t>
            </a:r>
            <a:r>
              <a:rPr sz="1200" i="1" spc="-5" dirty="0">
                <a:latin typeface="Calibri"/>
                <a:cs typeface="Calibri"/>
              </a:rPr>
              <a:t>been  made from. Therefore the new construction method enables the manufacturing of I-girders of  relevant size from the </a:t>
            </a:r>
            <a:r>
              <a:rPr sz="1200" i="1" spc="-10" dirty="0">
                <a:latin typeface="Calibri"/>
                <a:cs typeface="Calibri"/>
              </a:rPr>
              <a:t>logs </a:t>
            </a:r>
            <a:r>
              <a:rPr sz="1200" i="1" spc="-5" dirty="0">
                <a:latin typeface="Calibri"/>
                <a:cs typeface="Calibri"/>
              </a:rPr>
              <a:t>of smaller diameter, which </a:t>
            </a:r>
            <a:r>
              <a:rPr sz="1200" i="1" spc="-10" dirty="0">
                <a:latin typeface="Calibri"/>
                <a:cs typeface="Calibri"/>
              </a:rPr>
              <a:t>are </a:t>
            </a:r>
            <a:r>
              <a:rPr sz="1200" i="1" spc="-5" dirty="0">
                <a:latin typeface="Calibri"/>
                <a:cs typeface="Calibri"/>
              </a:rPr>
              <a:t>otherwise only used for the  production of low-priced packaging – market product with low added </a:t>
            </a:r>
            <a:r>
              <a:rPr sz="1200" i="1" dirty="0">
                <a:latin typeface="Calibri"/>
                <a:cs typeface="Calibri"/>
              </a:rPr>
              <a:t>value. </a:t>
            </a:r>
            <a:r>
              <a:rPr sz="1200" i="1" spc="-5" dirty="0">
                <a:latin typeface="Calibri"/>
                <a:cs typeface="Calibri"/>
              </a:rPr>
              <a:t>The difference in  added value between selling the packaging or the patented I-girders is approximately six fold  (approx. 600%).</a:t>
            </a:r>
            <a:endParaRPr sz="1200">
              <a:latin typeface="Calibri"/>
              <a:cs typeface="Calibri"/>
            </a:endParaRPr>
          </a:p>
          <a:p>
            <a:pPr marL="12700" marR="111125">
              <a:lnSpc>
                <a:spcPct val="101699"/>
              </a:lnSpc>
              <a:spcBef>
                <a:spcPts val="500"/>
              </a:spcBef>
            </a:pPr>
            <a:r>
              <a:rPr sz="1200" i="1" spc="-5" dirty="0">
                <a:latin typeface="Calibri"/>
                <a:cs typeface="Calibri"/>
              </a:rPr>
              <a:t>The company, with a couple hundred of employees, considered this problem </a:t>
            </a:r>
            <a:r>
              <a:rPr sz="1200" i="1" spc="-10" dirty="0">
                <a:latin typeface="Calibri"/>
                <a:cs typeface="Calibri"/>
              </a:rPr>
              <a:t>and </a:t>
            </a:r>
            <a:r>
              <a:rPr sz="1200" i="1" spc="-5" dirty="0">
                <a:latin typeface="Calibri"/>
                <a:cs typeface="Calibri"/>
              </a:rPr>
              <a:t>finally came  up with a researched idea. The concrete idea </a:t>
            </a:r>
            <a:r>
              <a:rPr sz="1200" i="1" spc="-10" dirty="0">
                <a:latin typeface="Calibri"/>
                <a:cs typeface="Calibri"/>
              </a:rPr>
              <a:t>emerged </a:t>
            </a:r>
            <a:r>
              <a:rPr sz="1200" i="1" spc="-5" dirty="0">
                <a:latin typeface="Calibri"/>
                <a:cs typeface="Calibri"/>
              </a:rPr>
              <a:t>as a flash of wit </a:t>
            </a:r>
            <a:r>
              <a:rPr sz="1200" i="1" spc="-10" dirty="0">
                <a:latin typeface="Calibri"/>
                <a:cs typeface="Calibri"/>
              </a:rPr>
              <a:t>and was not</a:t>
            </a:r>
            <a:r>
              <a:rPr sz="1200" i="1" spc="15" dirty="0">
                <a:latin typeface="Calibri"/>
                <a:cs typeface="Calibri"/>
              </a:rPr>
              <a:t> </a:t>
            </a:r>
            <a:r>
              <a:rPr sz="1200" i="1" spc="-5" dirty="0">
                <a:latin typeface="Calibri"/>
                <a:cs typeface="Calibri"/>
              </a:rPr>
              <a:t>founded</a:t>
            </a: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50">
              <a:latin typeface="Calibri"/>
              <a:cs typeface="Calibri"/>
            </a:endParaRPr>
          </a:p>
          <a:p>
            <a:pPr marR="132715" algn="r">
              <a:lnSpc>
                <a:spcPct val="100000"/>
              </a:lnSpc>
            </a:pPr>
            <a:r>
              <a:rPr sz="1000" b="1" spc="-5" dirty="0">
                <a:latin typeface="Calibri"/>
                <a:cs typeface="Calibri"/>
              </a:rPr>
              <a:t>169</a:t>
            </a:r>
            <a:endParaRPr sz="1000">
              <a:latin typeface="Calibri"/>
              <a:cs typeface="Calibri"/>
            </a:endParaRPr>
          </a:p>
        </p:txBody>
      </p:sp>
      <p:sp>
        <p:nvSpPr>
          <p:cNvPr id="3" name="object 3"/>
          <p:cNvSpPr txBox="1"/>
          <p:nvPr/>
        </p:nvSpPr>
        <p:spPr>
          <a:xfrm>
            <a:off x="816802" y="570066"/>
            <a:ext cx="5844540" cy="3021965"/>
          </a:xfrm>
          <a:prstGeom prst="rect">
            <a:avLst/>
          </a:prstGeom>
        </p:spPr>
        <p:txBody>
          <a:bodyPr vert="horz" wrap="square" lIns="0" tIns="12065" rIns="0" bIns="0" rtlCol="0">
            <a:spAutoFit/>
          </a:bodyPr>
          <a:lstStyle/>
          <a:p>
            <a:pPr marR="1143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9209">
              <a:lnSpc>
                <a:spcPct val="101699"/>
              </a:lnSpc>
            </a:pPr>
            <a:r>
              <a:rPr sz="1200" spc="-5" dirty="0">
                <a:latin typeface="Calibri"/>
                <a:cs typeface="Calibri"/>
              </a:rPr>
              <a:t>countries </a:t>
            </a:r>
            <a:r>
              <a:rPr sz="1200" spc="-10" dirty="0">
                <a:latin typeface="Calibri"/>
                <a:cs typeface="Calibri"/>
              </a:rPr>
              <a:t>(for </a:t>
            </a:r>
            <a:r>
              <a:rPr sz="1200" spc="-5" dirty="0">
                <a:latin typeface="Calibri"/>
                <a:cs typeface="Calibri"/>
              </a:rPr>
              <a:t>example Austria in </a:t>
            </a:r>
            <a:r>
              <a:rPr sz="1200" spc="-10" dirty="0">
                <a:latin typeface="Calibri"/>
                <a:cs typeface="Calibri"/>
              </a:rPr>
              <a:t>close </a:t>
            </a:r>
            <a:r>
              <a:rPr sz="1200" spc="-5" dirty="0">
                <a:latin typeface="Calibri"/>
                <a:cs typeface="Calibri"/>
              </a:rPr>
              <a:t>cooperation with the Arab markets and production  capacities </a:t>
            </a:r>
            <a:r>
              <a:rPr sz="1200" spc="-10" dirty="0">
                <a:latin typeface="Calibri"/>
                <a:cs typeface="Calibri"/>
              </a:rPr>
              <a:t>of </a:t>
            </a:r>
            <a:r>
              <a:rPr sz="1200" spc="-5" dirty="0">
                <a:latin typeface="Calibri"/>
                <a:cs typeface="Calibri"/>
              </a:rPr>
              <a:t>the Eastern Europe) as well as some </a:t>
            </a:r>
            <a:r>
              <a:rPr sz="1200" dirty="0">
                <a:latin typeface="Calibri"/>
                <a:cs typeface="Calibri"/>
              </a:rPr>
              <a:t>Slovenian </a:t>
            </a:r>
            <a:r>
              <a:rPr sz="1200" spc="-5" dirty="0">
                <a:latin typeface="Calibri"/>
                <a:cs typeface="Calibri"/>
              </a:rPr>
              <a:t>wood-processing companies  prove that </a:t>
            </a:r>
            <a:r>
              <a:rPr sz="1200" spc="-10" dirty="0">
                <a:latin typeface="Calibri"/>
                <a:cs typeface="Calibri"/>
              </a:rPr>
              <a:t>also </a:t>
            </a:r>
            <a:r>
              <a:rPr sz="1200" spc="-5" dirty="0">
                <a:latin typeface="Calibri"/>
                <a:cs typeface="Calibri"/>
              </a:rPr>
              <a:t>these industries may be profitable. Here we should not overlook the role of  </a:t>
            </a:r>
            <a:r>
              <a:rPr sz="1200" dirty="0">
                <a:latin typeface="Calibri"/>
                <a:cs typeface="Calibri"/>
              </a:rPr>
              <a:t>the </a:t>
            </a:r>
            <a:r>
              <a:rPr sz="1200" spc="-5" dirty="0">
                <a:latin typeface="Calibri"/>
                <a:cs typeface="Calibri"/>
              </a:rPr>
              <a:t>government which with its unsuitable and inflexible developmental-business supporting  environment </a:t>
            </a:r>
            <a:r>
              <a:rPr sz="1200" dirty="0">
                <a:latin typeface="Calibri"/>
                <a:cs typeface="Calibri"/>
              </a:rPr>
              <a:t>does </a:t>
            </a:r>
            <a:r>
              <a:rPr sz="1200" spc="-5" dirty="0">
                <a:latin typeface="Calibri"/>
                <a:cs typeface="Calibri"/>
              </a:rPr>
              <a:t>still not provide the appropriate support </a:t>
            </a:r>
            <a:r>
              <a:rPr sz="1200" dirty="0">
                <a:latin typeface="Calibri"/>
                <a:cs typeface="Calibri"/>
              </a:rPr>
              <a:t>to </a:t>
            </a:r>
            <a:r>
              <a:rPr sz="1200" spc="-5" dirty="0">
                <a:latin typeface="Calibri"/>
                <a:cs typeface="Calibri"/>
              </a:rPr>
              <a:t>the companies with innovation  and business potential. We believe that despite all the said, there </a:t>
            </a:r>
            <a:r>
              <a:rPr sz="1200" spc="-10" dirty="0">
                <a:latin typeface="Calibri"/>
                <a:cs typeface="Calibri"/>
              </a:rPr>
              <a:t>are </a:t>
            </a:r>
            <a:r>
              <a:rPr sz="1200" spc="-5" dirty="0">
                <a:latin typeface="Calibri"/>
                <a:cs typeface="Calibri"/>
              </a:rPr>
              <a:t>mechanisms </a:t>
            </a:r>
            <a:r>
              <a:rPr sz="1200" spc="-10" dirty="0">
                <a:latin typeface="Calibri"/>
                <a:cs typeface="Calibri"/>
              </a:rPr>
              <a:t>in </a:t>
            </a:r>
            <a:r>
              <a:rPr sz="1200" spc="-5" dirty="0">
                <a:latin typeface="Calibri"/>
                <a:cs typeface="Calibri"/>
              </a:rPr>
              <a:t>Slovenia  and the EU which the companies can </a:t>
            </a:r>
            <a:r>
              <a:rPr sz="1200" spc="-10" dirty="0">
                <a:latin typeface="Calibri"/>
                <a:cs typeface="Calibri"/>
              </a:rPr>
              <a:t>make </a:t>
            </a:r>
            <a:r>
              <a:rPr sz="1200" spc="-5" dirty="0">
                <a:latin typeface="Calibri"/>
                <a:cs typeface="Calibri"/>
              </a:rPr>
              <a:t>a </a:t>
            </a:r>
            <a:r>
              <a:rPr sz="1200" spc="-10" dirty="0">
                <a:latin typeface="Calibri"/>
                <a:cs typeface="Calibri"/>
              </a:rPr>
              <a:t>good </a:t>
            </a:r>
            <a:r>
              <a:rPr sz="1200" spc="-5" dirty="0">
                <a:latin typeface="Calibri"/>
                <a:cs typeface="Calibri"/>
              </a:rPr>
              <a:t>use </a:t>
            </a:r>
            <a:r>
              <a:rPr sz="1200" spc="-10" dirty="0">
                <a:latin typeface="Calibri"/>
                <a:cs typeface="Calibri"/>
              </a:rPr>
              <a:t>of</a:t>
            </a:r>
            <a:r>
              <a:rPr sz="1200" spc="120" dirty="0">
                <a:latin typeface="Calibri"/>
                <a:cs typeface="Calibri"/>
              </a:rPr>
              <a:t> </a:t>
            </a:r>
            <a:r>
              <a:rPr sz="1200" spc="-5" dirty="0">
                <a:latin typeface="Calibri"/>
                <a:cs typeface="Calibri"/>
              </a:rPr>
              <a:t>[11].</a:t>
            </a:r>
            <a:endParaRPr sz="1200">
              <a:latin typeface="Calibri"/>
              <a:cs typeface="Calibri"/>
            </a:endParaRPr>
          </a:p>
          <a:p>
            <a:pPr marL="12700" marR="5080">
              <a:lnSpc>
                <a:spcPct val="101699"/>
              </a:lnSpc>
              <a:spcBef>
                <a:spcPts val="1010"/>
              </a:spcBef>
            </a:pPr>
            <a:r>
              <a:rPr sz="1200" spc="-5" dirty="0">
                <a:latin typeface="Calibri"/>
                <a:cs typeface="Calibri"/>
              </a:rPr>
              <a:t>In order </a:t>
            </a:r>
            <a:r>
              <a:rPr sz="1200" dirty="0">
                <a:latin typeface="Calibri"/>
                <a:cs typeface="Calibri"/>
              </a:rPr>
              <a:t>to </a:t>
            </a:r>
            <a:r>
              <a:rPr sz="1200" spc="-5" dirty="0">
                <a:latin typeface="Calibri"/>
                <a:cs typeface="Calibri"/>
              </a:rPr>
              <a:t>expand </a:t>
            </a:r>
            <a:r>
              <a:rPr sz="1200" dirty="0">
                <a:latin typeface="Calibri"/>
                <a:cs typeface="Calibri"/>
              </a:rPr>
              <a:t>the </a:t>
            </a:r>
            <a:r>
              <a:rPr sz="1200" spc="-5" dirty="0">
                <a:latin typeface="Calibri"/>
                <a:cs typeface="Calibri"/>
              </a:rPr>
              <a:t>economic effects </a:t>
            </a:r>
            <a:r>
              <a:rPr sz="1200" spc="-10" dirty="0">
                <a:latin typeface="Calibri"/>
                <a:cs typeface="Calibri"/>
              </a:rPr>
              <a:t>of </a:t>
            </a:r>
            <a:r>
              <a:rPr sz="1200" spc="-5" dirty="0">
                <a:latin typeface="Calibri"/>
                <a:cs typeface="Calibri"/>
              </a:rPr>
              <a:t>forest </a:t>
            </a:r>
            <a:r>
              <a:rPr sz="1200" dirty="0">
                <a:latin typeface="Calibri"/>
                <a:cs typeface="Calibri"/>
              </a:rPr>
              <a:t>and </a:t>
            </a:r>
            <a:r>
              <a:rPr sz="1200" spc="-5" dirty="0">
                <a:latin typeface="Calibri"/>
                <a:cs typeface="Calibri"/>
              </a:rPr>
              <a:t>the added value in the industry, </a:t>
            </a:r>
            <a:r>
              <a:rPr sz="1200" spc="-10" dirty="0">
                <a:latin typeface="Calibri"/>
                <a:cs typeface="Calibri"/>
              </a:rPr>
              <a:t>it  </a:t>
            </a:r>
            <a:r>
              <a:rPr sz="1200" spc="-5" dirty="0">
                <a:latin typeface="Calibri"/>
                <a:cs typeface="Calibri"/>
              </a:rPr>
              <a:t>proves reasonable </a:t>
            </a:r>
            <a:r>
              <a:rPr sz="1200" dirty="0">
                <a:latin typeface="Calibri"/>
                <a:cs typeface="Calibri"/>
              </a:rPr>
              <a:t>to </a:t>
            </a:r>
            <a:r>
              <a:rPr sz="1200" spc="-5" dirty="0">
                <a:latin typeface="Calibri"/>
                <a:cs typeface="Calibri"/>
              </a:rPr>
              <a:t>expand the accumulation </a:t>
            </a:r>
            <a:r>
              <a:rPr sz="1200" spc="-10" dirty="0">
                <a:latin typeface="Calibri"/>
                <a:cs typeface="Calibri"/>
              </a:rPr>
              <a:t>of </a:t>
            </a:r>
            <a:r>
              <a:rPr sz="1200" spc="-5" dirty="0">
                <a:latin typeface="Calibri"/>
                <a:cs typeface="Calibri"/>
              </a:rPr>
              <a:t>wood and its addition through growth,  optimization of infrastructure (forest transportation channels), planning </a:t>
            </a:r>
            <a:r>
              <a:rPr sz="1200" spc="-10" dirty="0">
                <a:latin typeface="Calibri"/>
                <a:cs typeface="Calibri"/>
              </a:rPr>
              <a:t>of </a:t>
            </a:r>
            <a:r>
              <a:rPr sz="1200" spc="-5" dirty="0">
                <a:latin typeface="Calibri"/>
                <a:cs typeface="Calibri"/>
              </a:rPr>
              <a:t>optimal </a:t>
            </a:r>
            <a:r>
              <a:rPr sz="1200" spc="-10" dirty="0">
                <a:latin typeface="Calibri"/>
                <a:cs typeface="Calibri"/>
              </a:rPr>
              <a:t>wood  </a:t>
            </a:r>
            <a:r>
              <a:rPr sz="1200" spc="-5" dirty="0">
                <a:latin typeface="Calibri"/>
                <a:cs typeface="Calibri"/>
              </a:rPr>
              <a:t>extraction, inclusion </a:t>
            </a:r>
            <a:r>
              <a:rPr sz="1200" spc="-10" dirty="0">
                <a:latin typeface="Calibri"/>
                <a:cs typeface="Calibri"/>
              </a:rPr>
              <a:t>of </a:t>
            </a:r>
            <a:r>
              <a:rPr sz="1200" spc="-5" dirty="0">
                <a:latin typeface="Calibri"/>
                <a:cs typeface="Calibri"/>
              </a:rPr>
              <a:t>forest owners </a:t>
            </a:r>
            <a:r>
              <a:rPr sz="1200" spc="-10" dirty="0">
                <a:latin typeface="Calibri"/>
                <a:cs typeface="Calibri"/>
              </a:rPr>
              <a:t>into </a:t>
            </a:r>
            <a:r>
              <a:rPr sz="1200" spc="-5" dirty="0">
                <a:latin typeface="Calibri"/>
                <a:cs typeface="Calibri"/>
              </a:rPr>
              <a:t>forest planning, </a:t>
            </a:r>
            <a:r>
              <a:rPr sz="1200" spc="-10" dirty="0">
                <a:latin typeface="Calibri"/>
                <a:cs typeface="Calibri"/>
              </a:rPr>
              <a:t>an </a:t>
            </a:r>
            <a:r>
              <a:rPr sz="1200" spc="-5" dirty="0">
                <a:latin typeface="Calibri"/>
                <a:cs typeface="Calibri"/>
              </a:rPr>
              <a:t>increased use of forest </a:t>
            </a:r>
            <a:r>
              <a:rPr sz="1200" dirty="0">
                <a:latin typeface="Calibri"/>
                <a:cs typeface="Calibri"/>
              </a:rPr>
              <a:t>for </a:t>
            </a:r>
            <a:r>
              <a:rPr sz="1200" spc="-5" dirty="0">
                <a:latin typeface="Calibri"/>
                <a:cs typeface="Calibri"/>
              </a:rPr>
              <a:t>other  economic purposes (hunting, apiculture, picking of forest fruits and other products, tourism  and recreation)</a:t>
            </a:r>
            <a:r>
              <a:rPr sz="1200" spc="-20" dirty="0">
                <a:latin typeface="Calibri"/>
                <a:cs typeface="Calibri"/>
              </a:rPr>
              <a:t> </a:t>
            </a:r>
            <a:r>
              <a:rPr sz="1200" dirty="0">
                <a:latin typeface="Calibri"/>
                <a:cs typeface="Calibri"/>
              </a:rPr>
              <a:t>[2].</a:t>
            </a:r>
            <a:endParaRPr sz="1200">
              <a:latin typeface="Calibri"/>
              <a:cs typeface="Calibri"/>
            </a:endParaRPr>
          </a:p>
        </p:txBody>
      </p:sp>
      <p:sp>
        <p:nvSpPr>
          <p:cNvPr id="4" name="object 4"/>
          <p:cNvSpPr txBox="1"/>
          <p:nvPr/>
        </p:nvSpPr>
        <p:spPr>
          <a:xfrm>
            <a:off x="816802" y="4096301"/>
            <a:ext cx="15843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13.4 Additional</a:t>
            </a:r>
            <a:r>
              <a:rPr sz="1400" b="1" spc="-45" dirty="0">
                <a:latin typeface="Calibri"/>
                <a:cs typeface="Calibri"/>
              </a:rPr>
              <a:t> </a:t>
            </a:r>
            <a:r>
              <a:rPr sz="1400" b="1" spc="-10" dirty="0">
                <a:latin typeface="Calibri"/>
                <a:cs typeface="Calibri"/>
              </a:rPr>
              <a:t>cases</a:t>
            </a:r>
            <a:endParaRPr sz="1400">
              <a:latin typeface="Calibri"/>
              <a:cs typeface="Calibri"/>
            </a:endParaRPr>
          </a:p>
        </p:txBody>
      </p:sp>
      <p:sp>
        <p:nvSpPr>
          <p:cNvPr id="5" name="object 5"/>
          <p:cNvSpPr/>
          <p:nvPr/>
        </p:nvSpPr>
        <p:spPr>
          <a:xfrm>
            <a:off x="913698" y="452235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17</a:t>
            </a:r>
            <a:endParaRPr sz="1000">
              <a:latin typeface="Calibri"/>
              <a:cs typeface="Calibri"/>
            </a:endParaRPr>
          </a:p>
        </p:txBody>
      </p:sp>
      <p:sp>
        <p:nvSpPr>
          <p:cNvPr id="3" name="object 3"/>
          <p:cNvSpPr txBox="1"/>
          <p:nvPr/>
        </p:nvSpPr>
        <p:spPr>
          <a:xfrm>
            <a:off x="816726" y="570066"/>
            <a:ext cx="5859145" cy="6142355"/>
          </a:xfrm>
          <a:prstGeom prst="rect">
            <a:avLst/>
          </a:prstGeom>
        </p:spPr>
        <p:txBody>
          <a:bodyPr vert="horz" wrap="square" lIns="0" tIns="12065" rIns="0" bIns="0" rtlCol="0">
            <a:spAutoFit/>
          </a:bodyPr>
          <a:lstStyle/>
          <a:p>
            <a:pPr marR="26034"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7620" algn="just">
              <a:lnSpc>
                <a:spcPct val="101699"/>
              </a:lnSpc>
            </a:pPr>
            <a:r>
              <a:rPr sz="1200" i="1" spc="-5" dirty="0">
                <a:latin typeface="Calibri"/>
                <a:cs typeface="Calibri"/>
              </a:rPr>
              <a:t>Innovation: simply a good new </a:t>
            </a:r>
            <a:r>
              <a:rPr sz="1200" i="1" dirty="0">
                <a:latin typeface="Calibri"/>
                <a:cs typeface="Calibri"/>
              </a:rPr>
              <a:t>idea acted </a:t>
            </a:r>
            <a:r>
              <a:rPr sz="1200" i="1" spc="-5" dirty="0">
                <a:latin typeface="Calibri"/>
                <a:cs typeface="Calibri"/>
              </a:rPr>
              <a:t>upon. It can come from skunk-works or champions,  from associates or customers, from assembly </a:t>
            </a:r>
            <a:r>
              <a:rPr sz="1200" i="1" dirty="0">
                <a:latin typeface="Calibri"/>
                <a:cs typeface="Calibri"/>
              </a:rPr>
              <a:t>lines </a:t>
            </a:r>
            <a:r>
              <a:rPr sz="1200" i="1" spc="-5" dirty="0">
                <a:latin typeface="Calibri"/>
                <a:cs typeface="Calibri"/>
              </a:rPr>
              <a:t>or loading docks, </a:t>
            </a:r>
            <a:r>
              <a:rPr sz="1200" i="1" dirty="0">
                <a:latin typeface="Calibri"/>
                <a:cs typeface="Calibri"/>
              </a:rPr>
              <a:t>from </a:t>
            </a:r>
            <a:r>
              <a:rPr sz="1200" i="1" spc="-5" dirty="0">
                <a:latin typeface="Calibri"/>
                <a:cs typeface="Calibri"/>
              </a:rPr>
              <a:t>reception desks or  boardrooms.</a:t>
            </a:r>
            <a:endParaRPr sz="1200">
              <a:latin typeface="Calibri"/>
              <a:cs typeface="Calibri"/>
            </a:endParaRPr>
          </a:p>
          <a:p>
            <a:pPr marL="12700" marR="5715" algn="just">
              <a:lnSpc>
                <a:spcPct val="101699"/>
              </a:lnSpc>
              <a:spcBef>
                <a:spcPts val="994"/>
              </a:spcBef>
            </a:pPr>
            <a:r>
              <a:rPr sz="1200" dirty="0">
                <a:latin typeface="Calibri"/>
                <a:cs typeface="Calibri"/>
              </a:rPr>
              <a:t>Kanter </a:t>
            </a:r>
            <a:r>
              <a:rPr sz="1200" spc="-5" dirty="0">
                <a:latin typeface="Calibri"/>
                <a:cs typeface="Calibri"/>
              </a:rPr>
              <a:t>(1984) says simply that </a:t>
            </a:r>
            <a:r>
              <a:rPr sz="1200" i="1" spc="-5" dirty="0">
                <a:latin typeface="Calibri"/>
                <a:cs typeface="Calibri"/>
              </a:rPr>
              <a:t>innovation refers to the process of bringing </a:t>
            </a:r>
            <a:r>
              <a:rPr sz="1200" i="1" spc="-10" dirty="0">
                <a:latin typeface="Calibri"/>
                <a:cs typeface="Calibri"/>
              </a:rPr>
              <a:t>any </a:t>
            </a:r>
            <a:r>
              <a:rPr sz="1200" i="1" spc="-5" dirty="0">
                <a:latin typeface="Calibri"/>
                <a:cs typeface="Calibri"/>
              </a:rPr>
              <a:t>new, problem-  solving idea into</a:t>
            </a:r>
            <a:r>
              <a:rPr sz="1200" i="1" spc="5" dirty="0">
                <a:latin typeface="Calibri"/>
                <a:cs typeface="Calibri"/>
              </a:rPr>
              <a:t> </a:t>
            </a:r>
            <a:r>
              <a:rPr sz="1200" i="1" spc="-5" dirty="0">
                <a:latin typeface="Calibri"/>
                <a:cs typeface="Calibri"/>
              </a:rPr>
              <a:t>use.</a:t>
            </a:r>
            <a:endParaRPr sz="1200">
              <a:latin typeface="Calibri"/>
              <a:cs typeface="Calibri"/>
            </a:endParaRPr>
          </a:p>
          <a:p>
            <a:pPr marL="12700">
              <a:lnSpc>
                <a:spcPct val="100000"/>
              </a:lnSpc>
              <a:spcBef>
                <a:spcPts val="1030"/>
              </a:spcBef>
            </a:pPr>
            <a:r>
              <a:rPr sz="1200" b="1" spc="-5" dirty="0">
                <a:latin typeface="Calibri"/>
                <a:cs typeface="Calibri"/>
              </a:rPr>
              <a:t>Definitions emphasizing </a:t>
            </a:r>
            <a:r>
              <a:rPr sz="1200" b="1" dirty="0">
                <a:latin typeface="Calibri"/>
                <a:cs typeface="Calibri"/>
              </a:rPr>
              <a:t>the </a:t>
            </a:r>
            <a:r>
              <a:rPr sz="1200" b="1" spc="-5" dirty="0">
                <a:latin typeface="Calibri"/>
                <a:cs typeface="Calibri"/>
              </a:rPr>
              <a:t>output from the innovation</a:t>
            </a:r>
            <a:r>
              <a:rPr sz="1200" b="1" spc="25" dirty="0">
                <a:latin typeface="Calibri"/>
                <a:cs typeface="Calibri"/>
              </a:rPr>
              <a:t> </a:t>
            </a:r>
            <a:r>
              <a:rPr sz="1200" b="1" spc="-5" dirty="0">
                <a:latin typeface="Calibri"/>
                <a:cs typeface="Calibri"/>
              </a:rPr>
              <a:t>process</a:t>
            </a:r>
            <a:endParaRPr sz="1200">
              <a:latin typeface="Calibri"/>
              <a:cs typeface="Calibri"/>
            </a:endParaRPr>
          </a:p>
          <a:p>
            <a:pPr marL="12700" marR="6350" algn="just">
              <a:lnSpc>
                <a:spcPct val="101699"/>
              </a:lnSpc>
              <a:spcBef>
                <a:spcPts val="1000"/>
              </a:spcBef>
            </a:pPr>
            <a:r>
              <a:rPr sz="1200" spc="-5" dirty="0">
                <a:latin typeface="Calibri"/>
                <a:cs typeface="Calibri"/>
              </a:rPr>
              <a:t>Smith and Ainsworth (1989) say that, </a:t>
            </a:r>
            <a:r>
              <a:rPr sz="1200" spc="-10" dirty="0">
                <a:latin typeface="Calibri"/>
                <a:cs typeface="Calibri"/>
              </a:rPr>
              <a:t>in </a:t>
            </a:r>
            <a:r>
              <a:rPr sz="1200" spc="-5" dirty="0">
                <a:latin typeface="Calibri"/>
                <a:cs typeface="Calibri"/>
              </a:rPr>
              <a:t>the broadest </a:t>
            </a:r>
            <a:r>
              <a:rPr sz="1200" dirty="0">
                <a:latin typeface="Calibri"/>
                <a:cs typeface="Calibri"/>
              </a:rPr>
              <a:t>sense, </a:t>
            </a:r>
            <a:r>
              <a:rPr sz="1200" i="1" spc="-5" dirty="0">
                <a:latin typeface="Calibri"/>
                <a:cs typeface="Calibri"/>
              </a:rPr>
              <a:t>innovation includes the idea of  invention </a:t>
            </a:r>
            <a:r>
              <a:rPr sz="1200" i="1" spc="-10" dirty="0">
                <a:latin typeface="Calibri"/>
                <a:cs typeface="Calibri"/>
              </a:rPr>
              <a:t>and </a:t>
            </a:r>
            <a:r>
              <a:rPr sz="1200" i="1" spc="-5" dirty="0">
                <a:latin typeface="Calibri"/>
                <a:cs typeface="Calibri"/>
              </a:rPr>
              <a:t>discovery, </a:t>
            </a:r>
            <a:r>
              <a:rPr sz="1200" i="1" spc="-10" dirty="0">
                <a:latin typeface="Calibri"/>
                <a:cs typeface="Calibri"/>
              </a:rPr>
              <a:t>but </a:t>
            </a:r>
            <a:r>
              <a:rPr sz="1200" i="1" spc="-5" dirty="0">
                <a:latin typeface="Calibri"/>
                <a:cs typeface="Calibri"/>
              </a:rPr>
              <a:t>goes beyond </a:t>
            </a:r>
            <a:r>
              <a:rPr sz="1200" i="1" dirty="0">
                <a:latin typeface="Calibri"/>
                <a:cs typeface="Calibri"/>
              </a:rPr>
              <a:t>it. </a:t>
            </a:r>
            <a:r>
              <a:rPr sz="1200" i="1" spc="-5" dirty="0">
                <a:latin typeface="Calibri"/>
                <a:cs typeface="Calibri"/>
              </a:rPr>
              <a:t>It is anything that provides usable, unique novel  solutions </a:t>
            </a:r>
            <a:r>
              <a:rPr sz="1200" i="1" dirty="0">
                <a:latin typeface="Calibri"/>
                <a:cs typeface="Calibri"/>
              </a:rPr>
              <a:t>to </a:t>
            </a:r>
            <a:r>
              <a:rPr sz="1200" i="1" spc="-5" dirty="0">
                <a:latin typeface="Calibri"/>
                <a:cs typeface="Calibri"/>
              </a:rPr>
              <a:t>problems, opportunities or challenges – whether small or large. Some examples  might be a new use for an old product; a new product from on-the-shelf technology; a novel  marketing strategy.</a:t>
            </a:r>
            <a:endParaRPr sz="1200">
              <a:latin typeface="Calibri"/>
              <a:cs typeface="Calibri"/>
            </a:endParaRPr>
          </a:p>
          <a:p>
            <a:pPr marL="12700" marR="5080" algn="just">
              <a:lnSpc>
                <a:spcPct val="101699"/>
              </a:lnSpc>
              <a:spcBef>
                <a:spcPts val="1005"/>
              </a:spcBef>
            </a:pPr>
            <a:r>
              <a:rPr sz="1200" spc="-5" dirty="0">
                <a:latin typeface="Calibri"/>
                <a:cs typeface="Calibri"/>
              </a:rPr>
              <a:t>Rogers </a:t>
            </a:r>
            <a:r>
              <a:rPr sz="1200" dirty="0">
                <a:latin typeface="Calibri"/>
                <a:cs typeface="Calibri"/>
              </a:rPr>
              <a:t>(1983) </a:t>
            </a:r>
            <a:r>
              <a:rPr sz="1200" spc="-5" dirty="0">
                <a:latin typeface="Calibri"/>
                <a:cs typeface="Calibri"/>
              </a:rPr>
              <a:t>defines the innovation output as </a:t>
            </a:r>
            <a:r>
              <a:rPr sz="1200" i="1" dirty="0">
                <a:latin typeface="Calibri"/>
                <a:cs typeface="Calibri"/>
              </a:rPr>
              <a:t>an </a:t>
            </a:r>
            <a:r>
              <a:rPr sz="1200" i="1" spc="-5" dirty="0">
                <a:latin typeface="Calibri"/>
                <a:cs typeface="Calibri"/>
              </a:rPr>
              <a:t>idea, </a:t>
            </a:r>
            <a:r>
              <a:rPr sz="1200" i="1" dirty="0">
                <a:latin typeface="Calibri"/>
                <a:cs typeface="Calibri"/>
              </a:rPr>
              <a:t>practice </a:t>
            </a:r>
            <a:r>
              <a:rPr sz="1200" i="1" spc="-5" dirty="0">
                <a:latin typeface="Calibri"/>
                <a:cs typeface="Calibri"/>
              </a:rPr>
              <a:t>or object that is </a:t>
            </a:r>
            <a:r>
              <a:rPr sz="1200" i="1" dirty="0">
                <a:latin typeface="Calibri"/>
                <a:cs typeface="Calibri"/>
              </a:rPr>
              <a:t>perceived </a:t>
            </a:r>
            <a:r>
              <a:rPr sz="1200" i="1" spc="-5" dirty="0">
                <a:latin typeface="Calibri"/>
                <a:cs typeface="Calibri"/>
              </a:rPr>
              <a:t>as  new by an individual or </a:t>
            </a:r>
            <a:r>
              <a:rPr sz="1200" i="1" dirty="0">
                <a:latin typeface="Calibri"/>
                <a:cs typeface="Calibri"/>
              </a:rPr>
              <a:t>other </a:t>
            </a:r>
            <a:r>
              <a:rPr sz="1200" i="1" spc="-5" dirty="0">
                <a:latin typeface="Calibri"/>
                <a:cs typeface="Calibri"/>
              </a:rPr>
              <a:t>unit of adoption</a:t>
            </a:r>
            <a:r>
              <a:rPr sz="1200" spc="-5" dirty="0">
                <a:latin typeface="Calibri"/>
                <a:cs typeface="Calibri"/>
              </a:rPr>
              <a:t>. This </a:t>
            </a:r>
            <a:r>
              <a:rPr sz="1200" dirty="0">
                <a:latin typeface="Calibri"/>
                <a:cs typeface="Calibri"/>
              </a:rPr>
              <a:t>suggests </a:t>
            </a:r>
            <a:r>
              <a:rPr sz="1200" spc="-5" dirty="0">
                <a:latin typeface="Calibri"/>
                <a:cs typeface="Calibri"/>
              </a:rPr>
              <a:t>than </a:t>
            </a:r>
            <a:r>
              <a:rPr sz="1200" spc="-10" dirty="0">
                <a:latin typeface="Calibri"/>
                <a:cs typeface="Calibri"/>
              </a:rPr>
              <a:t>an </a:t>
            </a:r>
            <a:r>
              <a:rPr sz="1200" spc="-5" dirty="0">
                <a:latin typeface="Calibri"/>
                <a:cs typeface="Calibri"/>
              </a:rPr>
              <a:t>innovation is a cognitive  interpretation with </a:t>
            </a:r>
            <a:r>
              <a:rPr sz="1200" dirty="0">
                <a:latin typeface="Calibri"/>
                <a:cs typeface="Calibri"/>
              </a:rPr>
              <a:t>the </a:t>
            </a:r>
            <a:r>
              <a:rPr sz="1200" spc="-5" dirty="0">
                <a:latin typeface="Calibri"/>
                <a:cs typeface="Calibri"/>
              </a:rPr>
              <a:t>user of the innovation being </a:t>
            </a:r>
            <a:r>
              <a:rPr sz="1200" dirty="0">
                <a:latin typeface="Calibri"/>
                <a:cs typeface="Calibri"/>
              </a:rPr>
              <a:t>the </a:t>
            </a:r>
            <a:r>
              <a:rPr sz="1200" spc="-5" dirty="0">
                <a:latin typeface="Calibri"/>
                <a:cs typeface="Calibri"/>
              </a:rPr>
              <a:t>judge as to whether </a:t>
            </a:r>
            <a:r>
              <a:rPr sz="1200" dirty="0">
                <a:latin typeface="Calibri"/>
                <a:cs typeface="Calibri"/>
              </a:rPr>
              <a:t>the </a:t>
            </a:r>
            <a:r>
              <a:rPr sz="1200" spc="-5" dirty="0">
                <a:latin typeface="Calibri"/>
                <a:cs typeface="Calibri"/>
              </a:rPr>
              <a:t>entity stands  as an innovation </a:t>
            </a:r>
            <a:r>
              <a:rPr sz="1200" spc="-10" dirty="0">
                <a:latin typeface="Calibri"/>
                <a:cs typeface="Calibri"/>
              </a:rPr>
              <a:t>in </a:t>
            </a:r>
            <a:r>
              <a:rPr sz="1200" dirty="0">
                <a:latin typeface="Calibri"/>
                <a:cs typeface="Calibri"/>
              </a:rPr>
              <a:t>its </a:t>
            </a:r>
            <a:r>
              <a:rPr sz="1200" spc="-10" dirty="0">
                <a:latin typeface="Calibri"/>
                <a:cs typeface="Calibri"/>
              </a:rPr>
              <a:t>own </a:t>
            </a:r>
            <a:r>
              <a:rPr sz="1200" spc="-5" dirty="0">
                <a:latin typeface="Calibri"/>
                <a:cs typeface="Calibri"/>
              </a:rPr>
              <a:t>right against the individuals past experience. This makes evolution  of </a:t>
            </a:r>
            <a:r>
              <a:rPr sz="1200" spc="-10" dirty="0">
                <a:latin typeface="Calibri"/>
                <a:cs typeface="Calibri"/>
              </a:rPr>
              <a:t>an </a:t>
            </a:r>
            <a:r>
              <a:rPr sz="1200" spc="-5" dirty="0">
                <a:latin typeface="Calibri"/>
                <a:cs typeface="Calibri"/>
              </a:rPr>
              <a:t>innovation subjective – innovation in the eye of the</a:t>
            </a:r>
            <a:r>
              <a:rPr sz="1200" spc="85" dirty="0">
                <a:latin typeface="Calibri"/>
                <a:cs typeface="Calibri"/>
              </a:rPr>
              <a:t> </a:t>
            </a:r>
            <a:r>
              <a:rPr sz="1200" spc="-5" dirty="0">
                <a:latin typeface="Calibri"/>
                <a:cs typeface="Calibri"/>
              </a:rPr>
              <a:t>beholder.</a:t>
            </a:r>
            <a:endParaRPr sz="1200">
              <a:latin typeface="Calibri"/>
              <a:cs typeface="Calibri"/>
            </a:endParaRPr>
          </a:p>
          <a:p>
            <a:pPr marL="12700">
              <a:lnSpc>
                <a:spcPct val="100000"/>
              </a:lnSpc>
              <a:spcBef>
                <a:spcPts val="1030"/>
              </a:spcBef>
            </a:pPr>
            <a:r>
              <a:rPr sz="1200" b="1" spc="-5" dirty="0">
                <a:latin typeface="Calibri"/>
                <a:cs typeface="Calibri"/>
              </a:rPr>
              <a:t>Hard work </a:t>
            </a:r>
            <a:r>
              <a:rPr sz="1200" b="1" dirty="0">
                <a:latin typeface="Calibri"/>
                <a:cs typeface="Calibri"/>
              </a:rPr>
              <a:t>not </a:t>
            </a:r>
            <a:r>
              <a:rPr sz="1200" b="1" spc="-5" dirty="0">
                <a:latin typeface="Calibri"/>
                <a:cs typeface="Calibri"/>
              </a:rPr>
              <a:t>genius</a:t>
            </a:r>
            <a:endParaRPr sz="1200">
              <a:latin typeface="Calibri"/>
              <a:cs typeface="Calibri"/>
            </a:endParaRPr>
          </a:p>
          <a:p>
            <a:pPr marL="12700" marR="5080" algn="just">
              <a:lnSpc>
                <a:spcPct val="101699"/>
              </a:lnSpc>
              <a:spcBef>
                <a:spcPts val="994"/>
              </a:spcBef>
            </a:pPr>
            <a:r>
              <a:rPr sz="1200" dirty="0">
                <a:latin typeface="Calibri"/>
                <a:cs typeface="Calibri"/>
              </a:rPr>
              <a:t>Peter </a:t>
            </a:r>
            <a:r>
              <a:rPr sz="1200" spc="-5" dirty="0">
                <a:latin typeface="Calibri"/>
                <a:cs typeface="Calibri"/>
              </a:rPr>
              <a:t>Drucker maintains </a:t>
            </a:r>
            <a:r>
              <a:rPr sz="1200" dirty="0">
                <a:latin typeface="Calibri"/>
                <a:cs typeface="Calibri"/>
              </a:rPr>
              <a:t>that </a:t>
            </a:r>
            <a:r>
              <a:rPr sz="1200" spc="-5" dirty="0">
                <a:latin typeface="Calibri"/>
                <a:cs typeface="Calibri"/>
              </a:rPr>
              <a:t>innovation is systematic and focused and requires </a:t>
            </a:r>
            <a:r>
              <a:rPr sz="1200" dirty="0">
                <a:latin typeface="Calibri"/>
                <a:cs typeface="Calibri"/>
              </a:rPr>
              <a:t>new  </a:t>
            </a:r>
            <a:r>
              <a:rPr sz="1200" spc="-5" dirty="0">
                <a:latin typeface="Calibri"/>
                <a:cs typeface="Calibri"/>
              </a:rPr>
              <a:t>knowledge and a change in perception. He goes on to state that </a:t>
            </a:r>
            <a:r>
              <a:rPr sz="1200" i="1" spc="-10" dirty="0">
                <a:latin typeface="Calibri"/>
                <a:cs typeface="Calibri"/>
              </a:rPr>
              <a:t>Innovation </a:t>
            </a:r>
            <a:r>
              <a:rPr sz="1200" i="1" spc="-5" dirty="0">
                <a:latin typeface="Calibri"/>
                <a:cs typeface="Calibri"/>
              </a:rPr>
              <a:t>takes (hard) work  rather than genius. </a:t>
            </a:r>
            <a:r>
              <a:rPr sz="1200" spc="-5" dirty="0">
                <a:latin typeface="Calibri"/>
                <a:cs typeface="Calibri"/>
              </a:rPr>
              <a:t>(Drucker,</a:t>
            </a:r>
            <a:r>
              <a:rPr sz="1200" spc="15" dirty="0">
                <a:latin typeface="Calibri"/>
                <a:cs typeface="Calibri"/>
              </a:rPr>
              <a:t> </a:t>
            </a:r>
            <a:r>
              <a:rPr sz="1200" spc="-5" dirty="0">
                <a:latin typeface="Calibri"/>
                <a:cs typeface="Calibri"/>
              </a:rPr>
              <a:t>1991)</a:t>
            </a:r>
            <a:endParaRPr sz="1200">
              <a:latin typeface="Calibri"/>
              <a:cs typeface="Calibri"/>
            </a:endParaRPr>
          </a:p>
          <a:p>
            <a:pPr marL="12700">
              <a:lnSpc>
                <a:spcPct val="100000"/>
              </a:lnSpc>
              <a:spcBef>
                <a:spcPts val="1035"/>
              </a:spcBef>
            </a:pPr>
            <a:r>
              <a:rPr sz="1200" b="1" dirty="0">
                <a:latin typeface="Calibri"/>
                <a:cs typeface="Calibri"/>
              </a:rPr>
              <a:t>Our </a:t>
            </a:r>
            <a:r>
              <a:rPr sz="1200" b="1" spc="-5" dirty="0">
                <a:latin typeface="Calibri"/>
                <a:cs typeface="Calibri"/>
              </a:rPr>
              <a:t>attempt at a comprehensive</a:t>
            </a:r>
            <a:r>
              <a:rPr sz="1200" b="1" spc="15" dirty="0">
                <a:latin typeface="Calibri"/>
                <a:cs typeface="Calibri"/>
              </a:rPr>
              <a:t> </a:t>
            </a:r>
            <a:r>
              <a:rPr sz="1200" b="1" spc="-5" dirty="0">
                <a:latin typeface="Calibri"/>
                <a:cs typeface="Calibri"/>
              </a:rPr>
              <a:t>definition</a:t>
            </a:r>
            <a:endParaRPr sz="1200">
              <a:latin typeface="Calibri"/>
              <a:cs typeface="Calibri"/>
            </a:endParaRPr>
          </a:p>
          <a:p>
            <a:pPr marL="12700" marR="5715" algn="just">
              <a:lnSpc>
                <a:spcPct val="101699"/>
              </a:lnSpc>
              <a:spcBef>
                <a:spcPts val="994"/>
              </a:spcBef>
            </a:pPr>
            <a:r>
              <a:rPr sz="1200" spc="-5" dirty="0">
                <a:latin typeface="Calibri"/>
                <a:cs typeface="Calibri"/>
              </a:rPr>
              <a:t>The creation, development and introduction of </a:t>
            </a:r>
            <a:r>
              <a:rPr sz="1200" dirty="0">
                <a:latin typeface="Calibri"/>
                <a:cs typeface="Calibri"/>
              </a:rPr>
              <a:t>new </a:t>
            </a:r>
            <a:r>
              <a:rPr sz="1200" spc="-5" dirty="0">
                <a:latin typeface="Calibri"/>
                <a:cs typeface="Calibri"/>
              </a:rPr>
              <a:t>products/services or product/service  components, </a:t>
            </a:r>
            <a:r>
              <a:rPr sz="1200" spc="-10" dirty="0">
                <a:latin typeface="Calibri"/>
                <a:cs typeface="Calibri"/>
              </a:rPr>
              <a:t>or </a:t>
            </a:r>
            <a:r>
              <a:rPr sz="1200" spc="-5" dirty="0">
                <a:latin typeface="Calibri"/>
                <a:cs typeface="Calibri"/>
              </a:rPr>
              <a:t>a </a:t>
            </a:r>
            <a:r>
              <a:rPr sz="1200" dirty="0">
                <a:latin typeface="Calibri"/>
                <a:cs typeface="Calibri"/>
              </a:rPr>
              <a:t>new </a:t>
            </a:r>
            <a:r>
              <a:rPr sz="1200" spc="-5" dirty="0">
                <a:latin typeface="Calibri"/>
                <a:cs typeface="Calibri"/>
              </a:rPr>
              <a:t>procedure or process </a:t>
            </a:r>
            <a:r>
              <a:rPr sz="1200" dirty="0">
                <a:latin typeface="Calibri"/>
                <a:cs typeface="Calibri"/>
              </a:rPr>
              <a:t>for doing </a:t>
            </a:r>
            <a:r>
              <a:rPr sz="1200" spc="-5" dirty="0">
                <a:latin typeface="Calibri"/>
                <a:cs typeface="Calibri"/>
              </a:rPr>
              <a:t>things </a:t>
            </a:r>
            <a:r>
              <a:rPr sz="1200" dirty="0">
                <a:latin typeface="Calibri"/>
                <a:cs typeface="Calibri"/>
              </a:rPr>
              <a:t>to </a:t>
            </a:r>
            <a:r>
              <a:rPr sz="1200" spc="-5" dirty="0">
                <a:latin typeface="Calibri"/>
                <a:cs typeface="Calibri"/>
              </a:rPr>
              <a:t>benefit one or more of </a:t>
            </a:r>
            <a:r>
              <a:rPr sz="1200" dirty="0">
                <a:latin typeface="Calibri"/>
                <a:cs typeface="Calibri"/>
              </a:rPr>
              <a:t>the  </a:t>
            </a:r>
            <a:r>
              <a:rPr sz="1200" spc="-5" dirty="0">
                <a:latin typeface="Calibri"/>
                <a:cs typeface="Calibri"/>
              </a:rPr>
              <a:t>stakeholders </a:t>
            </a:r>
            <a:r>
              <a:rPr sz="1200" spc="-10" dirty="0">
                <a:latin typeface="Calibri"/>
                <a:cs typeface="Calibri"/>
              </a:rPr>
              <a:t>in </a:t>
            </a:r>
            <a:r>
              <a:rPr sz="1200" spc="-5" dirty="0">
                <a:latin typeface="Calibri"/>
                <a:cs typeface="Calibri"/>
              </a:rPr>
              <a:t>the organisation. The product/service procedure or process need not </a:t>
            </a:r>
            <a:r>
              <a:rPr sz="1200" dirty="0">
                <a:latin typeface="Calibri"/>
                <a:cs typeface="Calibri"/>
              </a:rPr>
              <a:t>be  </a:t>
            </a:r>
            <a:r>
              <a:rPr sz="1200" spc="-5" dirty="0">
                <a:latin typeface="Calibri"/>
                <a:cs typeface="Calibri"/>
              </a:rPr>
              <a:t>completely novel but it must </a:t>
            </a:r>
            <a:r>
              <a:rPr sz="1200" dirty="0">
                <a:latin typeface="Calibri"/>
                <a:cs typeface="Calibri"/>
              </a:rPr>
              <a:t>be new to the </a:t>
            </a:r>
            <a:r>
              <a:rPr sz="1200" spc="-5" dirty="0">
                <a:latin typeface="Calibri"/>
                <a:cs typeface="Calibri"/>
              </a:rPr>
              <a:t>organization</a:t>
            </a:r>
            <a:r>
              <a:rPr sz="1200" spc="-15" dirty="0">
                <a:latin typeface="Calibri"/>
                <a:cs typeface="Calibri"/>
              </a:rPr>
              <a:t> </a:t>
            </a:r>
            <a:r>
              <a:rPr sz="1200" spc="-5" dirty="0">
                <a:latin typeface="Calibri"/>
                <a:cs typeface="Calibri"/>
              </a:rPr>
              <a:t>itself.</a:t>
            </a:r>
            <a:endParaRPr sz="1200">
              <a:latin typeface="Calibri"/>
              <a:cs typeface="Calibri"/>
            </a:endParaRPr>
          </a:p>
        </p:txBody>
      </p:sp>
      <p:sp>
        <p:nvSpPr>
          <p:cNvPr id="4" name="object 4"/>
          <p:cNvSpPr txBox="1"/>
          <p:nvPr/>
        </p:nvSpPr>
        <p:spPr>
          <a:xfrm>
            <a:off x="816796" y="7278156"/>
            <a:ext cx="5858510" cy="394335"/>
          </a:xfrm>
          <a:prstGeom prst="rect">
            <a:avLst/>
          </a:prstGeom>
        </p:spPr>
        <p:txBody>
          <a:bodyPr vert="horz" wrap="square" lIns="0" tIns="9525" rIns="0" bIns="0" rtlCol="0">
            <a:spAutoFit/>
          </a:bodyPr>
          <a:lstStyle/>
          <a:p>
            <a:pPr marL="12700" marR="5080" indent="694690">
              <a:lnSpc>
                <a:spcPct val="101699"/>
              </a:lnSpc>
              <a:spcBef>
                <a:spcPts val="75"/>
              </a:spcBef>
            </a:pPr>
            <a:r>
              <a:rPr sz="1200" spc="-5" dirty="0">
                <a:latin typeface="Calibri"/>
                <a:cs typeface="Calibri"/>
              </a:rPr>
              <a:t>Try to define what innovation is in your own company. Is this the same as your  own definition </a:t>
            </a:r>
            <a:r>
              <a:rPr sz="1200" spc="-10" dirty="0">
                <a:latin typeface="Calibri"/>
                <a:cs typeface="Calibri"/>
              </a:rPr>
              <a:t>of </a:t>
            </a:r>
            <a:r>
              <a:rPr sz="1200" spc="-5" dirty="0">
                <a:latin typeface="Calibri"/>
                <a:cs typeface="Calibri"/>
              </a:rPr>
              <a:t>innovation? If not, why</a:t>
            </a:r>
            <a:r>
              <a:rPr sz="1200" spc="55" dirty="0">
                <a:latin typeface="Calibri"/>
                <a:cs typeface="Calibri"/>
              </a:rPr>
              <a:t> </a:t>
            </a:r>
            <a:r>
              <a:rPr sz="1200" spc="-5" dirty="0">
                <a:latin typeface="Calibri"/>
                <a:cs typeface="Calibri"/>
              </a:rPr>
              <a:t>not?</a:t>
            </a:r>
            <a:endParaRPr sz="1200">
              <a:latin typeface="Calibri"/>
              <a:cs typeface="Calibri"/>
            </a:endParaRPr>
          </a:p>
        </p:txBody>
      </p:sp>
      <p:sp>
        <p:nvSpPr>
          <p:cNvPr id="5" name="object 5"/>
          <p:cNvSpPr txBox="1"/>
          <p:nvPr/>
        </p:nvSpPr>
        <p:spPr>
          <a:xfrm>
            <a:off x="816802" y="8239710"/>
            <a:ext cx="5547995" cy="1147445"/>
          </a:xfrm>
          <a:prstGeom prst="rect">
            <a:avLst/>
          </a:prstGeom>
        </p:spPr>
        <p:txBody>
          <a:bodyPr vert="horz" wrap="square" lIns="0" tIns="12700" rIns="0" bIns="0" rtlCol="0">
            <a:spAutoFit/>
          </a:bodyPr>
          <a:lstStyle/>
          <a:p>
            <a:pPr marL="654050">
              <a:lnSpc>
                <a:spcPct val="100000"/>
              </a:lnSpc>
              <a:spcBef>
                <a:spcPts val="100"/>
              </a:spcBef>
            </a:pPr>
            <a:r>
              <a:rPr sz="1200" i="1" u="sng" spc="-5" dirty="0">
                <a:solidFill>
                  <a:srgbClr val="0065FF"/>
                </a:solidFill>
                <a:uFill>
                  <a:solidFill>
                    <a:srgbClr val="0065FF"/>
                  </a:solidFill>
                </a:uFill>
                <a:latin typeface="Calibri"/>
                <a:cs typeface="Calibri"/>
                <a:hlinkClick r:id="rId2"/>
              </a:rPr>
              <a:t>www.creativeadvantage.com/innovation-definition.aspx</a:t>
            </a:r>
            <a:endParaRPr sz="1200">
              <a:latin typeface="Calibri"/>
              <a:cs typeface="Calibri"/>
            </a:endParaRPr>
          </a:p>
          <a:p>
            <a:pPr marL="12700">
              <a:lnSpc>
                <a:spcPct val="100000"/>
              </a:lnSpc>
              <a:spcBef>
                <a:spcPts val="1020"/>
              </a:spcBef>
            </a:pPr>
            <a:r>
              <a:rPr sz="1200" u="sng" spc="-5" dirty="0">
                <a:solidFill>
                  <a:srgbClr val="0065FF"/>
                </a:solidFill>
                <a:uFill>
                  <a:solidFill>
                    <a:srgbClr val="0065FF"/>
                  </a:solidFill>
                </a:uFill>
                <a:latin typeface="Calibri"/>
                <a:cs typeface="Calibri"/>
                <a:hlinkClick r:id="rId3"/>
              </a:rPr>
              <a:t>http://innovationzen.com/blog/2006/11/17/the-definition-of-innovation/</a:t>
            </a:r>
            <a:endParaRPr sz="1200">
              <a:latin typeface="Calibri"/>
              <a:cs typeface="Calibri"/>
            </a:endParaRPr>
          </a:p>
          <a:p>
            <a:pPr marL="12700" marR="5080">
              <a:lnSpc>
                <a:spcPct val="170800"/>
              </a:lnSpc>
              <a:spcBef>
                <a:spcPts val="10"/>
              </a:spcBef>
            </a:pPr>
            <a:r>
              <a:rPr sz="1200" u="sng" spc="-5" dirty="0">
                <a:solidFill>
                  <a:srgbClr val="0065FF"/>
                </a:solidFill>
                <a:uFill>
                  <a:solidFill>
                    <a:srgbClr val="0065FF"/>
                  </a:solidFill>
                </a:uFill>
                <a:latin typeface="Calibri"/>
                <a:cs typeface="Calibri"/>
                <a:hlinkClick r:id="rId4"/>
              </a:rPr>
              <a:t>http://www.providersedge.com/docs/km_articles/sample_definitions_of_innovation.pdf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hlinkClick r:id="rId5"/>
              </a:rPr>
              <a:t>http://www.businessdictionary.com/definition/innovation.html</a:t>
            </a:r>
            <a:endParaRPr sz="1200">
              <a:latin typeface="Calibri"/>
              <a:cs typeface="Calibri"/>
            </a:endParaRPr>
          </a:p>
        </p:txBody>
      </p:sp>
      <p:sp>
        <p:nvSpPr>
          <p:cNvPr id="6" name="object 6"/>
          <p:cNvSpPr/>
          <p:nvPr/>
        </p:nvSpPr>
        <p:spPr>
          <a:xfrm>
            <a:off x="948747" y="6920920"/>
            <a:ext cx="438113" cy="438113"/>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913698" y="7884012"/>
            <a:ext cx="438113" cy="438113"/>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47" y="3986579"/>
            <a:ext cx="5847715" cy="5972810"/>
          </a:xfrm>
          <a:prstGeom prst="rect">
            <a:avLst/>
          </a:prstGeom>
        </p:spPr>
        <p:txBody>
          <a:bodyPr vert="horz" wrap="square" lIns="0" tIns="79375" rIns="0" bIns="0" rtlCol="0">
            <a:spAutoFit/>
          </a:bodyPr>
          <a:lstStyle/>
          <a:p>
            <a:pPr marL="1438910">
              <a:lnSpc>
                <a:spcPct val="100000"/>
              </a:lnSpc>
              <a:spcBef>
                <a:spcPts val="625"/>
              </a:spcBef>
            </a:pPr>
            <a:r>
              <a:rPr sz="1200" i="1" spc="-5" dirty="0">
                <a:latin typeface="Calibri"/>
                <a:cs typeface="Calibri"/>
              </a:rPr>
              <a:t>Figure </a:t>
            </a:r>
            <a:r>
              <a:rPr sz="1200" i="1" dirty="0">
                <a:latin typeface="Calibri"/>
                <a:cs typeface="Calibri"/>
              </a:rPr>
              <a:t>17: </a:t>
            </a:r>
            <a:r>
              <a:rPr sz="1200" i="1" spc="-5" dirty="0">
                <a:latin typeface="Calibri"/>
                <a:cs typeface="Calibri"/>
              </a:rPr>
              <a:t>Presentation of beam gluing</a:t>
            </a:r>
            <a:r>
              <a:rPr sz="1200" i="1" spc="45" dirty="0">
                <a:latin typeface="Calibri"/>
                <a:cs typeface="Calibri"/>
              </a:rPr>
              <a:t> </a:t>
            </a:r>
            <a:r>
              <a:rPr sz="1200" i="1" spc="-5" dirty="0">
                <a:latin typeface="Calibri"/>
                <a:cs typeface="Calibri"/>
              </a:rPr>
              <a:t>(I-girder)</a:t>
            </a:r>
            <a:endParaRPr sz="1200">
              <a:latin typeface="Calibri"/>
              <a:cs typeface="Calibri"/>
            </a:endParaRPr>
          </a:p>
          <a:p>
            <a:pPr marL="12700" marR="5080">
              <a:lnSpc>
                <a:spcPct val="101699"/>
              </a:lnSpc>
              <a:spcBef>
                <a:spcPts val="505"/>
              </a:spcBef>
            </a:pPr>
            <a:r>
              <a:rPr sz="1200" i="1" spc="-5" dirty="0">
                <a:latin typeface="Calibri"/>
                <a:cs typeface="Calibri"/>
              </a:rPr>
              <a:t>Later they began with placing the product on the market – analysed the existing situation in  the market segments interested in this product </a:t>
            </a:r>
            <a:r>
              <a:rPr sz="1200" i="1" spc="-10" dirty="0">
                <a:latin typeface="Calibri"/>
                <a:cs typeface="Calibri"/>
              </a:rPr>
              <a:t>and </a:t>
            </a:r>
            <a:r>
              <a:rPr sz="1200" i="1" spc="-5" dirty="0">
                <a:latin typeface="Calibri"/>
                <a:cs typeface="Calibri"/>
              </a:rPr>
              <a:t>they also forecasted future situation of the  market; estimating the quantity of current </a:t>
            </a:r>
            <a:r>
              <a:rPr sz="1200" i="1" spc="-10" dirty="0">
                <a:latin typeface="Calibri"/>
                <a:cs typeface="Calibri"/>
              </a:rPr>
              <a:t>and </a:t>
            </a:r>
            <a:r>
              <a:rPr sz="1200" i="1" spc="-5" dirty="0">
                <a:latin typeface="Calibri"/>
                <a:cs typeface="Calibri"/>
              </a:rPr>
              <a:t>future annual consumption in those segments  of market where the product </a:t>
            </a:r>
            <a:r>
              <a:rPr sz="1200" i="1" spc="-10" dirty="0">
                <a:latin typeface="Calibri"/>
                <a:cs typeface="Calibri"/>
              </a:rPr>
              <a:t>has </a:t>
            </a:r>
            <a:r>
              <a:rPr sz="1200" i="1" spc="-5" dirty="0">
                <a:latin typeface="Calibri"/>
                <a:cs typeface="Calibri"/>
              </a:rPr>
              <a:t>a possibility for a successful introduction; assessing the risk  of introducing mass-production </a:t>
            </a:r>
            <a:r>
              <a:rPr sz="1200" i="1" spc="-10" dirty="0">
                <a:latin typeface="Calibri"/>
                <a:cs typeface="Calibri"/>
              </a:rPr>
              <a:t>and </a:t>
            </a:r>
            <a:r>
              <a:rPr sz="1200" i="1" spc="-5" dirty="0">
                <a:latin typeface="Calibri"/>
                <a:cs typeface="Calibri"/>
              </a:rPr>
              <a:t>the possibility of success; analysing </a:t>
            </a:r>
            <a:r>
              <a:rPr sz="1200" i="1" spc="-10" dirty="0">
                <a:latin typeface="Calibri"/>
                <a:cs typeface="Calibri"/>
              </a:rPr>
              <a:t>not </a:t>
            </a:r>
            <a:r>
              <a:rPr sz="1200" i="1" spc="-5" dirty="0">
                <a:latin typeface="Calibri"/>
                <a:cs typeface="Calibri"/>
              </a:rPr>
              <a:t>only the  competition </a:t>
            </a:r>
            <a:r>
              <a:rPr sz="1200" i="1" spc="-10" dirty="0">
                <a:latin typeface="Calibri"/>
                <a:cs typeface="Calibri"/>
              </a:rPr>
              <a:t>but </a:t>
            </a:r>
            <a:r>
              <a:rPr sz="1200" i="1" spc="-5" dirty="0">
                <a:latin typeface="Calibri"/>
                <a:cs typeface="Calibri"/>
              </a:rPr>
              <a:t>also the selling </a:t>
            </a:r>
            <a:r>
              <a:rPr sz="1200" i="1" spc="-10" dirty="0">
                <a:latin typeface="Calibri"/>
                <a:cs typeface="Calibri"/>
              </a:rPr>
              <a:t>and </a:t>
            </a:r>
            <a:r>
              <a:rPr sz="1200" i="1" spc="-5" dirty="0">
                <a:latin typeface="Calibri"/>
                <a:cs typeface="Calibri"/>
              </a:rPr>
              <a:t>cost price of </a:t>
            </a:r>
            <a:r>
              <a:rPr sz="1200" i="1" spc="-10" dirty="0">
                <a:latin typeface="Calibri"/>
                <a:cs typeface="Calibri"/>
              </a:rPr>
              <a:t>the </a:t>
            </a:r>
            <a:r>
              <a:rPr sz="1200" i="1" dirty="0">
                <a:latin typeface="Calibri"/>
                <a:cs typeface="Calibri"/>
              </a:rPr>
              <a:t>latter </a:t>
            </a:r>
            <a:r>
              <a:rPr sz="1200" i="1" spc="-10" dirty="0">
                <a:latin typeface="Calibri"/>
                <a:cs typeface="Calibri"/>
              </a:rPr>
              <a:t>and </a:t>
            </a:r>
            <a:r>
              <a:rPr sz="1200" i="1" spc="-5" dirty="0">
                <a:latin typeface="Calibri"/>
                <a:cs typeface="Calibri"/>
              </a:rPr>
              <a:t>studying the product;  forecasting in real terms the feasible market share of the company; envisaging the optimal  technology </a:t>
            </a:r>
            <a:r>
              <a:rPr sz="1200" i="1" spc="-10" dirty="0">
                <a:latin typeface="Calibri"/>
                <a:cs typeface="Calibri"/>
              </a:rPr>
              <a:t>and </a:t>
            </a:r>
            <a:r>
              <a:rPr sz="1200" i="1" spc="-5" dirty="0">
                <a:latin typeface="Calibri"/>
                <a:cs typeface="Calibri"/>
              </a:rPr>
              <a:t>assessing the necessary capital investments</a:t>
            </a:r>
            <a:r>
              <a:rPr sz="1200" i="1" spc="65" dirty="0">
                <a:latin typeface="Calibri"/>
                <a:cs typeface="Calibri"/>
              </a:rPr>
              <a:t> </a:t>
            </a:r>
            <a:r>
              <a:rPr sz="1200" i="1" spc="-5" dirty="0">
                <a:latin typeface="Calibri"/>
                <a:cs typeface="Calibri"/>
              </a:rPr>
              <a:t>[8].</a:t>
            </a:r>
            <a:endParaRPr sz="1200">
              <a:latin typeface="Calibri"/>
              <a:cs typeface="Calibri"/>
            </a:endParaRPr>
          </a:p>
          <a:p>
            <a:pPr marL="12700">
              <a:lnSpc>
                <a:spcPct val="100000"/>
              </a:lnSpc>
              <a:spcBef>
                <a:spcPts val="530"/>
              </a:spcBef>
            </a:pPr>
            <a:r>
              <a:rPr sz="1200" i="1" spc="-5" dirty="0">
                <a:latin typeface="Calibri"/>
                <a:cs typeface="Calibri"/>
              </a:rPr>
              <a:t>METHODS OF</a:t>
            </a:r>
            <a:r>
              <a:rPr sz="1200" i="1" spc="5" dirty="0">
                <a:latin typeface="Calibri"/>
                <a:cs typeface="Calibri"/>
              </a:rPr>
              <a:t> </a:t>
            </a:r>
            <a:r>
              <a:rPr sz="1200" i="1" spc="-5" dirty="0">
                <a:latin typeface="Calibri"/>
                <a:cs typeface="Calibri"/>
              </a:rPr>
              <a:t>ANALYSIS:</a:t>
            </a:r>
            <a:endParaRPr sz="1200">
              <a:latin typeface="Calibri"/>
              <a:cs typeface="Calibri"/>
            </a:endParaRPr>
          </a:p>
          <a:p>
            <a:pPr marL="12700" marR="15240">
              <a:lnSpc>
                <a:spcPct val="101699"/>
              </a:lnSpc>
            </a:pPr>
            <a:r>
              <a:rPr sz="1200" i="1" spc="-5" dirty="0">
                <a:latin typeface="Calibri"/>
                <a:cs typeface="Calibri"/>
              </a:rPr>
              <a:t>When analysing the project, we specifically concentrated on the </a:t>
            </a:r>
            <a:r>
              <a:rPr sz="1200" i="1" dirty="0">
                <a:latin typeface="Calibri"/>
                <a:cs typeface="Calibri"/>
              </a:rPr>
              <a:t>elements </a:t>
            </a:r>
            <a:r>
              <a:rPr sz="1200" i="1" spc="-5" dirty="0">
                <a:latin typeface="Calibri"/>
                <a:cs typeface="Calibri"/>
              </a:rPr>
              <a:t>closely connected </a:t>
            </a:r>
            <a:r>
              <a:rPr sz="1200" i="1" dirty="0">
                <a:latin typeface="Calibri"/>
                <a:cs typeface="Calibri"/>
              </a:rPr>
              <a:t>to  </a:t>
            </a:r>
            <a:r>
              <a:rPr sz="1200" i="1" spc="-5" dirty="0">
                <a:latin typeface="Calibri"/>
                <a:cs typeface="Calibri"/>
              </a:rPr>
              <a:t>the invention-developing </a:t>
            </a:r>
            <a:r>
              <a:rPr sz="1200" i="1" spc="-10" dirty="0">
                <a:latin typeface="Calibri"/>
                <a:cs typeface="Calibri"/>
              </a:rPr>
              <a:t>and </a:t>
            </a:r>
            <a:r>
              <a:rPr sz="1200" i="1" spc="-5" dirty="0">
                <a:latin typeface="Calibri"/>
                <a:cs typeface="Calibri"/>
              </a:rPr>
              <a:t>technological phase as well as the transfer of the patent into the  economic exploitation. In doing so, we shall </a:t>
            </a:r>
            <a:r>
              <a:rPr sz="1200" i="1" dirty="0">
                <a:latin typeface="Calibri"/>
                <a:cs typeface="Calibri"/>
              </a:rPr>
              <a:t>discuss </a:t>
            </a:r>
            <a:r>
              <a:rPr sz="1200" i="1" spc="-5" dirty="0">
                <a:latin typeface="Calibri"/>
                <a:cs typeface="Calibri"/>
              </a:rPr>
              <a:t>only those organisational, market </a:t>
            </a:r>
            <a:r>
              <a:rPr sz="1200" i="1" spc="-10" dirty="0">
                <a:latin typeface="Calibri"/>
                <a:cs typeface="Calibri"/>
              </a:rPr>
              <a:t>and  </a:t>
            </a:r>
            <a:r>
              <a:rPr sz="1200" i="1" spc="-5" dirty="0">
                <a:latin typeface="Calibri"/>
                <a:cs typeface="Calibri"/>
              </a:rPr>
              <a:t>similar elements, which closely relate </a:t>
            </a:r>
            <a:r>
              <a:rPr sz="1200" i="1" dirty="0">
                <a:latin typeface="Calibri"/>
                <a:cs typeface="Calibri"/>
              </a:rPr>
              <a:t>to </a:t>
            </a:r>
            <a:r>
              <a:rPr sz="1200" i="1" spc="-5" dirty="0">
                <a:latin typeface="Calibri"/>
                <a:cs typeface="Calibri"/>
              </a:rPr>
              <a:t>the</a:t>
            </a:r>
            <a:r>
              <a:rPr sz="1200" i="1" spc="30" dirty="0">
                <a:latin typeface="Calibri"/>
                <a:cs typeface="Calibri"/>
              </a:rPr>
              <a:t> </a:t>
            </a:r>
            <a:r>
              <a:rPr sz="1200" i="1" spc="-5" dirty="0">
                <a:latin typeface="Calibri"/>
                <a:cs typeface="Calibri"/>
              </a:rPr>
              <a:t>novelty.</a:t>
            </a:r>
            <a:endParaRPr sz="1200">
              <a:latin typeface="Calibri"/>
              <a:cs typeface="Calibri"/>
            </a:endParaRPr>
          </a:p>
          <a:p>
            <a:pPr marL="12700">
              <a:lnSpc>
                <a:spcPct val="100000"/>
              </a:lnSpc>
              <a:spcBef>
                <a:spcPts val="525"/>
              </a:spcBef>
            </a:pPr>
            <a:r>
              <a:rPr sz="1200" i="1" spc="-5" dirty="0">
                <a:latin typeface="Calibri"/>
                <a:cs typeface="Calibri"/>
              </a:rPr>
              <a:t>Organisation</a:t>
            </a:r>
            <a:endParaRPr sz="1200">
              <a:latin typeface="Calibri"/>
              <a:cs typeface="Calibri"/>
            </a:endParaRPr>
          </a:p>
          <a:p>
            <a:pPr marL="12700" marR="85090">
              <a:lnSpc>
                <a:spcPct val="101699"/>
              </a:lnSpc>
            </a:pPr>
            <a:r>
              <a:rPr sz="1200" i="1" spc="-5" dirty="0">
                <a:latin typeface="Calibri"/>
                <a:cs typeface="Calibri"/>
              </a:rPr>
              <a:t>The company represents an important element for a successful realisation of the invention  </a:t>
            </a:r>
            <a:r>
              <a:rPr sz="1200" i="1" spc="-10" dirty="0">
                <a:latin typeface="Calibri"/>
                <a:cs typeface="Calibri"/>
              </a:rPr>
              <a:t>and </a:t>
            </a:r>
            <a:r>
              <a:rPr sz="1200" i="1" dirty="0">
                <a:latin typeface="Calibri"/>
                <a:cs typeface="Calibri"/>
              </a:rPr>
              <a:t>its </a:t>
            </a:r>
            <a:r>
              <a:rPr sz="1200" i="1" spc="-5" dirty="0">
                <a:latin typeface="Calibri"/>
                <a:cs typeface="Calibri"/>
              </a:rPr>
              <a:t>commercialisation as a novelty on the market. In the said case, the production and  marketing were appropriately adjusted </a:t>
            </a:r>
            <a:r>
              <a:rPr sz="1200" i="1" dirty="0">
                <a:latin typeface="Calibri"/>
                <a:cs typeface="Calibri"/>
              </a:rPr>
              <a:t>to </a:t>
            </a:r>
            <a:r>
              <a:rPr sz="1200" i="1" spc="-5" dirty="0">
                <a:latin typeface="Calibri"/>
                <a:cs typeface="Calibri"/>
              </a:rPr>
              <a:t>the existing organisation of the company. There  were some production limitations concerning the purchase of </a:t>
            </a:r>
            <a:r>
              <a:rPr sz="1200" i="1" spc="-10" dirty="0">
                <a:latin typeface="Calibri"/>
                <a:cs typeface="Calibri"/>
              </a:rPr>
              <a:t>raw </a:t>
            </a:r>
            <a:r>
              <a:rPr sz="1200" i="1" spc="-5" dirty="0">
                <a:latin typeface="Calibri"/>
                <a:cs typeface="Calibri"/>
              </a:rPr>
              <a:t>material – since the  company uses only specific </a:t>
            </a:r>
            <a:r>
              <a:rPr sz="1200" i="1" spc="-10" dirty="0">
                <a:latin typeface="Calibri"/>
                <a:cs typeface="Calibri"/>
              </a:rPr>
              <a:t>raw </a:t>
            </a:r>
            <a:r>
              <a:rPr sz="1200" i="1" spc="-5" dirty="0">
                <a:latin typeface="Calibri"/>
                <a:cs typeface="Calibri"/>
              </a:rPr>
              <a:t>material for the production of I-girders, i.e. the </a:t>
            </a:r>
            <a:r>
              <a:rPr sz="1200" i="1" spc="-10" dirty="0">
                <a:latin typeface="Calibri"/>
                <a:cs typeface="Calibri"/>
              </a:rPr>
              <a:t>wood </a:t>
            </a:r>
            <a:r>
              <a:rPr sz="1200" i="1" spc="-5" dirty="0">
                <a:latin typeface="Calibri"/>
                <a:cs typeface="Calibri"/>
              </a:rPr>
              <a:t>which</a:t>
            </a:r>
            <a:r>
              <a:rPr sz="1200" i="1" spc="235" dirty="0">
                <a:latin typeface="Calibri"/>
                <a:cs typeface="Calibri"/>
              </a:rPr>
              <a:t> </a:t>
            </a:r>
            <a:r>
              <a:rPr sz="1200" i="1" spc="-5" dirty="0">
                <a:latin typeface="Calibri"/>
                <a:cs typeface="Calibri"/>
              </a:rPr>
              <a:t>is</a:t>
            </a:r>
            <a:endParaRPr sz="1200">
              <a:latin typeface="Calibri"/>
              <a:cs typeface="Calibri"/>
            </a:endParaRPr>
          </a:p>
          <a:p>
            <a:pPr marL="12700" marR="84455">
              <a:lnSpc>
                <a:spcPct val="101699"/>
              </a:lnSpc>
              <a:spcBef>
                <a:spcPts val="10"/>
              </a:spcBef>
            </a:pPr>
            <a:r>
              <a:rPr sz="1200" i="1" spc="-5" dirty="0">
                <a:latin typeface="Calibri"/>
                <a:cs typeface="Calibri"/>
              </a:rPr>
              <a:t>cut </a:t>
            </a:r>
            <a:r>
              <a:rPr sz="1200" i="1" spc="-10" dirty="0">
                <a:latin typeface="Calibri"/>
                <a:cs typeface="Calibri"/>
              </a:rPr>
              <a:t>down </a:t>
            </a:r>
            <a:r>
              <a:rPr sz="1200" i="1" spc="-5" dirty="0">
                <a:latin typeface="Calibri"/>
                <a:cs typeface="Calibri"/>
              </a:rPr>
              <a:t>on the basis of concessions granted by the Slovenian Forest Service </a:t>
            </a:r>
            <a:r>
              <a:rPr sz="1200" i="1" spc="-10" dirty="0">
                <a:latin typeface="Calibri"/>
                <a:cs typeface="Calibri"/>
              </a:rPr>
              <a:t>and </a:t>
            </a:r>
            <a:r>
              <a:rPr sz="1200" i="1" spc="-5" dirty="0">
                <a:latin typeface="Calibri"/>
                <a:cs typeface="Calibri"/>
              </a:rPr>
              <a:t>which stock  is limited. The capacity </a:t>
            </a:r>
            <a:r>
              <a:rPr sz="1200" i="1" spc="-10" dirty="0">
                <a:latin typeface="Calibri"/>
                <a:cs typeface="Calibri"/>
              </a:rPr>
              <a:t>of </a:t>
            </a:r>
            <a:r>
              <a:rPr sz="1200" i="1" spc="-5" dirty="0">
                <a:latin typeface="Calibri"/>
                <a:cs typeface="Calibri"/>
              </a:rPr>
              <a:t>the sawmill represents a bottleneck since </a:t>
            </a:r>
            <a:r>
              <a:rPr sz="1200" i="1" spc="-10" dirty="0">
                <a:latin typeface="Calibri"/>
                <a:cs typeface="Calibri"/>
              </a:rPr>
              <a:t>it </a:t>
            </a:r>
            <a:r>
              <a:rPr sz="1200" i="1" spc="-5" dirty="0">
                <a:latin typeface="Calibri"/>
                <a:cs typeface="Calibri"/>
              </a:rPr>
              <a:t>is also used for  manufacturing some other</a:t>
            </a:r>
            <a:r>
              <a:rPr sz="1200" i="1" spc="15" dirty="0">
                <a:latin typeface="Calibri"/>
                <a:cs typeface="Calibri"/>
              </a:rPr>
              <a:t> </a:t>
            </a:r>
            <a:r>
              <a:rPr sz="1200" i="1" spc="-5" dirty="0">
                <a:latin typeface="Calibri"/>
                <a:cs typeface="Calibri"/>
              </a:rPr>
              <a:t>products.</a:t>
            </a:r>
            <a:endParaRPr sz="1200">
              <a:latin typeface="Calibri"/>
              <a:cs typeface="Calibri"/>
            </a:endParaRPr>
          </a:p>
          <a:p>
            <a:pPr marL="12700" marR="92075">
              <a:lnSpc>
                <a:spcPct val="101899"/>
              </a:lnSpc>
              <a:spcBef>
                <a:spcPts val="490"/>
              </a:spcBef>
            </a:pPr>
            <a:r>
              <a:rPr sz="1200" i="1" spc="-5" dirty="0">
                <a:latin typeface="Calibri"/>
                <a:cs typeface="Calibri"/>
              </a:rPr>
              <a:t>It emerged that the product is interesting for the market since they </a:t>
            </a:r>
            <a:r>
              <a:rPr sz="1200" i="1" spc="-10" dirty="0">
                <a:latin typeface="Calibri"/>
                <a:cs typeface="Calibri"/>
              </a:rPr>
              <a:t>are </a:t>
            </a:r>
            <a:r>
              <a:rPr sz="1200" i="1" spc="-5" dirty="0">
                <a:latin typeface="Calibri"/>
                <a:cs typeface="Calibri"/>
              </a:rPr>
              <a:t>able </a:t>
            </a:r>
            <a:r>
              <a:rPr sz="1200" i="1" dirty="0">
                <a:latin typeface="Calibri"/>
                <a:cs typeface="Calibri"/>
              </a:rPr>
              <a:t>to </a:t>
            </a:r>
            <a:r>
              <a:rPr sz="1200" i="1" spc="-5" dirty="0">
                <a:latin typeface="Calibri"/>
                <a:cs typeface="Calibri"/>
              </a:rPr>
              <a:t>sell more than  they </a:t>
            </a:r>
            <a:r>
              <a:rPr sz="1200" i="1" spc="-10" dirty="0">
                <a:latin typeface="Calibri"/>
                <a:cs typeface="Calibri"/>
              </a:rPr>
              <a:t>are </a:t>
            </a:r>
            <a:r>
              <a:rPr sz="1200" i="1" spc="-5" dirty="0">
                <a:latin typeface="Calibri"/>
                <a:cs typeface="Calibri"/>
              </a:rPr>
              <a:t>able </a:t>
            </a:r>
            <a:r>
              <a:rPr sz="1200" i="1" dirty="0">
                <a:latin typeface="Calibri"/>
                <a:cs typeface="Calibri"/>
              </a:rPr>
              <a:t>to </a:t>
            </a:r>
            <a:r>
              <a:rPr sz="1200" i="1" spc="-5" dirty="0">
                <a:latin typeface="Calibri"/>
                <a:cs typeface="Calibri"/>
              </a:rPr>
              <a:t>produce </a:t>
            </a:r>
            <a:r>
              <a:rPr sz="1200" i="1" dirty="0">
                <a:latin typeface="Calibri"/>
                <a:cs typeface="Calibri"/>
              </a:rPr>
              <a:t>even </a:t>
            </a:r>
            <a:r>
              <a:rPr sz="1200" i="1" spc="-5" dirty="0">
                <a:latin typeface="Calibri"/>
                <a:cs typeface="Calibri"/>
              </a:rPr>
              <a:t>with the existing methods of marketing. In the light of market  assessment, the potential market in Slovenia is </a:t>
            </a:r>
            <a:r>
              <a:rPr sz="1200" i="1" dirty="0">
                <a:latin typeface="Calibri"/>
                <a:cs typeface="Calibri"/>
              </a:rPr>
              <a:t>20 times </a:t>
            </a:r>
            <a:r>
              <a:rPr sz="1200" i="1" spc="-5" dirty="0">
                <a:latin typeface="Calibri"/>
                <a:cs typeface="Calibri"/>
              </a:rPr>
              <a:t>larger than their existing market  share and if they took over the market of prefabricated houses </a:t>
            </a:r>
            <a:r>
              <a:rPr sz="1200" i="1" spc="-10" dirty="0">
                <a:latin typeface="Calibri"/>
                <a:cs typeface="Calibri"/>
              </a:rPr>
              <a:t>and </a:t>
            </a:r>
            <a:r>
              <a:rPr sz="1200" i="1" spc="-5" dirty="0">
                <a:latin typeface="Calibri"/>
                <a:cs typeface="Calibri"/>
              </a:rPr>
              <a:t>roofings, the market  potential would increase dramatically. Taking into account foreign markets where</a:t>
            </a:r>
            <a:r>
              <a:rPr sz="1200" i="1" spc="140" dirty="0">
                <a:latin typeface="Calibri"/>
                <a:cs typeface="Calibri"/>
              </a:rPr>
              <a:t> </a:t>
            </a:r>
            <a:r>
              <a:rPr sz="1200" i="1" spc="-5" dirty="0">
                <a:latin typeface="Calibri"/>
                <a:cs typeface="Calibri"/>
              </a:rPr>
              <a:t>the</a:t>
            </a:r>
            <a:endParaRPr sz="1200">
              <a:latin typeface="Calibri"/>
              <a:cs typeface="Calibri"/>
            </a:endParaRPr>
          </a:p>
          <a:p>
            <a:pPr>
              <a:lnSpc>
                <a:spcPct val="100000"/>
              </a:lnSpc>
              <a:spcBef>
                <a:spcPts val="30"/>
              </a:spcBef>
            </a:pPr>
            <a:endParaRPr sz="1700">
              <a:latin typeface="Calibri"/>
              <a:cs typeface="Calibri"/>
            </a:endParaRPr>
          </a:p>
          <a:p>
            <a:pPr marL="149860">
              <a:lnSpc>
                <a:spcPct val="100000"/>
              </a:lnSpc>
            </a:pPr>
            <a:r>
              <a:rPr sz="1000" b="1" spc="-5" dirty="0">
                <a:latin typeface="Calibri"/>
                <a:cs typeface="Calibri"/>
              </a:rPr>
              <a:t>170</a:t>
            </a:r>
            <a:endParaRPr sz="1000">
              <a:latin typeface="Calibri"/>
              <a:cs typeface="Calibri"/>
            </a:endParaRPr>
          </a:p>
        </p:txBody>
      </p:sp>
      <p:sp>
        <p:nvSpPr>
          <p:cNvPr id="3" name="object 3"/>
          <p:cNvSpPr txBox="1"/>
          <p:nvPr/>
        </p:nvSpPr>
        <p:spPr>
          <a:xfrm>
            <a:off x="888348" y="570066"/>
            <a:ext cx="5843270" cy="140652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i="1" spc="-5" dirty="0">
                <a:latin typeface="Calibri"/>
                <a:cs typeface="Calibri"/>
              </a:rPr>
              <a:t>on </a:t>
            </a:r>
            <a:r>
              <a:rPr sz="1200" i="1" spc="-10" dirty="0">
                <a:latin typeface="Calibri"/>
                <a:cs typeface="Calibri"/>
              </a:rPr>
              <a:t>any </a:t>
            </a:r>
            <a:r>
              <a:rPr sz="1200" i="1" spc="-5" dirty="0">
                <a:latin typeface="Calibri"/>
                <a:cs typeface="Calibri"/>
              </a:rPr>
              <a:t>calculations. In </a:t>
            </a:r>
            <a:r>
              <a:rPr sz="1200" i="1" dirty="0">
                <a:latin typeface="Calibri"/>
                <a:cs typeface="Calibri"/>
              </a:rPr>
              <a:t>its </a:t>
            </a:r>
            <a:r>
              <a:rPr sz="1200" i="1" spc="-5" dirty="0">
                <a:latin typeface="Calibri"/>
                <a:cs typeface="Calibri"/>
              </a:rPr>
              <a:t>initial phase, the draft of the construction </a:t>
            </a:r>
            <a:r>
              <a:rPr sz="1200" i="1" spc="-10" dirty="0">
                <a:latin typeface="Calibri"/>
                <a:cs typeface="Calibri"/>
              </a:rPr>
              <a:t>was </a:t>
            </a:r>
            <a:r>
              <a:rPr sz="1200" i="1" dirty="0">
                <a:latin typeface="Calibri"/>
                <a:cs typeface="Calibri"/>
              </a:rPr>
              <a:t>modelled </a:t>
            </a:r>
            <a:r>
              <a:rPr sz="1200" i="1" spc="-5" dirty="0">
                <a:latin typeface="Calibri"/>
                <a:cs typeface="Calibri"/>
              </a:rPr>
              <a:t>with Lego  bricks and it </a:t>
            </a:r>
            <a:r>
              <a:rPr sz="1200" i="1" spc="-10" dirty="0">
                <a:latin typeface="Calibri"/>
                <a:cs typeface="Calibri"/>
              </a:rPr>
              <a:t>was </a:t>
            </a:r>
            <a:r>
              <a:rPr sz="1200" i="1" spc="-5" dirty="0">
                <a:latin typeface="Calibri"/>
                <a:cs typeface="Calibri"/>
              </a:rPr>
              <a:t>only later that actual wooden models were made </a:t>
            </a:r>
            <a:r>
              <a:rPr sz="1200" i="1" spc="-10" dirty="0">
                <a:latin typeface="Calibri"/>
                <a:cs typeface="Calibri"/>
              </a:rPr>
              <a:t>and </a:t>
            </a:r>
            <a:r>
              <a:rPr sz="1200" i="1" dirty="0">
                <a:latin typeface="Calibri"/>
                <a:cs typeface="Calibri"/>
              </a:rPr>
              <a:t>tested. </a:t>
            </a:r>
            <a:r>
              <a:rPr sz="1200" i="1" spc="-5" dirty="0">
                <a:latin typeface="Calibri"/>
                <a:cs typeface="Calibri"/>
              </a:rPr>
              <a:t>They also made  concrete calculations and established that the product would be suitable for the mass-  production and decided for patent application </a:t>
            </a:r>
            <a:r>
              <a:rPr sz="1200" i="1" dirty="0">
                <a:latin typeface="Calibri"/>
                <a:cs typeface="Calibri"/>
              </a:rPr>
              <a:t>due to </a:t>
            </a:r>
            <a:r>
              <a:rPr sz="1200" i="1" spc="-5" dirty="0">
                <a:latin typeface="Calibri"/>
                <a:cs typeface="Calibri"/>
              </a:rPr>
              <a:t>the attractiveness of the product </a:t>
            </a:r>
            <a:r>
              <a:rPr sz="1200" i="1" spc="-10" dirty="0">
                <a:latin typeface="Calibri"/>
                <a:cs typeface="Calibri"/>
              </a:rPr>
              <a:t>and </a:t>
            </a:r>
            <a:r>
              <a:rPr sz="1200" i="1" dirty="0">
                <a:latin typeface="Calibri"/>
                <a:cs typeface="Calibri"/>
              </a:rPr>
              <a:t>its  </a:t>
            </a:r>
            <a:r>
              <a:rPr sz="1200" i="1" spc="-5" dirty="0">
                <a:latin typeface="Calibri"/>
                <a:cs typeface="Calibri"/>
              </a:rPr>
              <a:t>novelty value on the market. They also started up the</a:t>
            </a:r>
            <a:r>
              <a:rPr sz="1200" i="1" spc="70" dirty="0">
                <a:latin typeface="Calibri"/>
                <a:cs typeface="Calibri"/>
              </a:rPr>
              <a:t> </a:t>
            </a:r>
            <a:r>
              <a:rPr sz="1200" i="1" spc="-5" dirty="0">
                <a:latin typeface="Calibri"/>
                <a:cs typeface="Calibri"/>
              </a:rPr>
              <a:t>production.</a:t>
            </a:r>
            <a:endParaRPr sz="1200">
              <a:latin typeface="Calibri"/>
              <a:cs typeface="Calibri"/>
            </a:endParaRPr>
          </a:p>
        </p:txBody>
      </p:sp>
      <p:sp>
        <p:nvSpPr>
          <p:cNvPr id="4" name="object 4"/>
          <p:cNvSpPr/>
          <p:nvPr/>
        </p:nvSpPr>
        <p:spPr>
          <a:xfrm>
            <a:off x="2557576" y="2074621"/>
            <a:ext cx="2518958" cy="19002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25" y="570066"/>
            <a:ext cx="5857240" cy="9389110"/>
          </a:xfrm>
          <a:prstGeom prst="rect">
            <a:avLst/>
          </a:prstGeom>
        </p:spPr>
        <p:txBody>
          <a:bodyPr vert="horz" wrap="square" lIns="0" tIns="12065" rIns="0" bIns="0" rtlCol="0">
            <a:spAutoFit/>
          </a:bodyPr>
          <a:lstStyle/>
          <a:p>
            <a:pPr marR="2413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65405">
              <a:lnSpc>
                <a:spcPct val="101699"/>
              </a:lnSpc>
            </a:pPr>
            <a:r>
              <a:rPr sz="1200" i="1" spc="-5" dirty="0">
                <a:latin typeface="Calibri"/>
                <a:cs typeface="Calibri"/>
              </a:rPr>
              <a:t>company is already present, the estimations predict a sale of a couple of hundred </a:t>
            </a:r>
            <a:r>
              <a:rPr sz="1200" i="1" dirty="0">
                <a:latin typeface="Calibri"/>
                <a:cs typeface="Calibri"/>
              </a:rPr>
              <a:t>times </a:t>
            </a:r>
            <a:r>
              <a:rPr sz="1200" i="1" spc="-5" dirty="0">
                <a:latin typeface="Calibri"/>
                <a:cs typeface="Calibri"/>
              </a:rPr>
              <a:t>more.  Of course, this is </a:t>
            </a:r>
            <a:r>
              <a:rPr sz="1200" i="1" spc="-10" dirty="0">
                <a:latin typeface="Calibri"/>
                <a:cs typeface="Calibri"/>
              </a:rPr>
              <a:t>not </a:t>
            </a:r>
            <a:r>
              <a:rPr sz="1200" i="1" spc="-5" dirty="0">
                <a:latin typeface="Calibri"/>
                <a:cs typeface="Calibri"/>
              </a:rPr>
              <a:t>connected only with the increased production </a:t>
            </a:r>
            <a:r>
              <a:rPr sz="1200" i="1" spc="-10" dirty="0">
                <a:latin typeface="Calibri"/>
                <a:cs typeface="Calibri"/>
              </a:rPr>
              <a:t>but </a:t>
            </a:r>
            <a:r>
              <a:rPr sz="1200" i="1" spc="-5" dirty="0">
                <a:latin typeface="Calibri"/>
                <a:cs typeface="Calibri"/>
              </a:rPr>
              <a:t>also with increased  sales – </a:t>
            </a:r>
            <a:r>
              <a:rPr sz="1200" i="1" spc="-10" dirty="0">
                <a:latin typeface="Calibri"/>
                <a:cs typeface="Calibri"/>
              </a:rPr>
              <a:t>and </a:t>
            </a:r>
            <a:r>
              <a:rPr sz="1200" i="1" spc="-5" dirty="0">
                <a:latin typeface="Calibri"/>
                <a:cs typeface="Calibri"/>
              </a:rPr>
              <a:t>other essential activities. Thus a question arises whether or </a:t>
            </a:r>
            <a:r>
              <a:rPr sz="1200" i="1" spc="-10" dirty="0">
                <a:latin typeface="Calibri"/>
                <a:cs typeface="Calibri"/>
              </a:rPr>
              <a:t>not </a:t>
            </a:r>
            <a:r>
              <a:rPr sz="1200" i="1" spc="-5" dirty="0">
                <a:latin typeface="Calibri"/>
                <a:cs typeface="Calibri"/>
              </a:rPr>
              <a:t>the existing  approach is reasonable – despite the well-known </a:t>
            </a:r>
            <a:r>
              <a:rPr sz="1200" i="1" dirty="0">
                <a:latin typeface="Calibri"/>
                <a:cs typeface="Calibri"/>
              </a:rPr>
              <a:t>facts, </a:t>
            </a:r>
            <a:r>
              <a:rPr sz="1200" i="1" spc="-5" dirty="0">
                <a:latin typeface="Calibri"/>
                <a:cs typeface="Calibri"/>
              </a:rPr>
              <a:t>the organisation is </a:t>
            </a:r>
            <a:r>
              <a:rPr sz="1200" i="1" spc="-10" dirty="0">
                <a:latin typeface="Calibri"/>
                <a:cs typeface="Calibri"/>
              </a:rPr>
              <a:t>not </a:t>
            </a:r>
            <a:r>
              <a:rPr sz="1200" i="1" spc="-5" dirty="0">
                <a:latin typeface="Calibri"/>
                <a:cs typeface="Calibri"/>
              </a:rPr>
              <a:t>adjusting  quickly </a:t>
            </a:r>
            <a:r>
              <a:rPr sz="1200" i="1" spc="-10" dirty="0">
                <a:latin typeface="Calibri"/>
                <a:cs typeface="Calibri"/>
              </a:rPr>
              <a:t>and </a:t>
            </a:r>
            <a:r>
              <a:rPr sz="1200" i="1" spc="-5" dirty="0">
                <a:latin typeface="Calibri"/>
                <a:cs typeface="Calibri"/>
              </a:rPr>
              <a:t>well enough </a:t>
            </a:r>
            <a:r>
              <a:rPr sz="1200" i="1" dirty="0">
                <a:latin typeface="Calibri"/>
                <a:cs typeface="Calibri"/>
              </a:rPr>
              <a:t>to </a:t>
            </a:r>
            <a:r>
              <a:rPr sz="1200" i="1" spc="-5" dirty="0">
                <a:latin typeface="Calibri"/>
                <a:cs typeface="Calibri"/>
              </a:rPr>
              <a:t>the market opportunities, </a:t>
            </a:r>
            <a:r>
              <a:rPr sz="1200" i="1" spc="-10" dirty="0">
                <a:latin typeface="Calibri"/>
                <a:cs typeface="Calibri"/>
              </a:rPr>
              <a:t>but </a:t>
            </a:r>
            <a:r>
              <a:rPr sz="1200" i="1" spc="-5" dirty="0">
                <a:latin typeface="Calibri"/>
                <a:cs typeface="Calibri"/>
              </a:rPr>
              <a:t>it is rather the existing production-  oriented strategy of the company that dictates their development </a:t>
            </a:r>
            <a:r>
              <a:rPr sz="1200" i="1" spc="-10" dirty="0">
                <a:latin typeface="Calibri"/>
                <a:cs typeface="Calibri"/>
              </a:rPr>
              <a:t>and </a:t>
            </a:r>
            <a:r>
              <a:rPr sz="1200" i="1" spc="-5" dirty="0">
                <a:latin typeface="Calibri"/>
                <a:cs typeface="Calibri"/>
              </a:rPr>
              <a:t>their marketing  strategy.</a:t>
            </a:r>
            <a:endParaRPr sz="1200">
              <a:latin typeface="Calibri"/>
              <a:cs typeface="Calibri"/>
            </a:endParaRPr>
          </a:p>
          <a:p>
            <a:pPr marL="12700">
              <a:lnSpc>
                <a:spcPct val="100000"/>
              </a:lnSpc>
              <a:spcBef>
                <a:spcPts val="530"/>
              </a:spcBef>
            </a:pPr>
            <a:r>
              <a:rPr sz="1200" i="1" spc="-5" dirty="0">
                <a:latin typeface="Calibri"/>
                <a:cs typeface="Calibri"/>
              </a:rPr>
              <a:t>Evaluation of the</a:t>
            </a:r>
            <a:r>
              <a:rPr sz="1200" i="1" spc="25" dirty="0">
                <a:latin typeface="Calibri"/>
                <a:cs typeface="Calibri"/>
              </a:rPr>
              <a:t> </a:t>
            </a:r>
            <a:r>
              <a:rPr sz="1200" i="1" spc="-5" dirty="0">
                <a:latin typeface="Calibri"/>
                <a:cs typeface="Calibri"/>
              </a:rPr>
              <a:t>Novelty</a:t>
            </a:r>
            <a:endParaRPr sz="1200">
              <a:latin typeface="Calibri"/>
              <a:cs typeface="Calibri"/>
            </a:endParaRPr>
          </a:p>
          <a:p>
            <a:pPr marL="12700" marR="16510">
              <a:lnSpc>
                <a:spcPct val="101699"/>
              </a:lnSpc>
            </a:pPr>
            <a:r>
              <a:rPr sz="1200" i="1" spc="-5" dirty="0">
                <a:latin typeface="Calibri"/>
                <a:cs typeface="Calibri"/>
              </a:rPr>
              <a:t>The I-girder represents a novelty in Slovenia yet </a:t>
            </a:r>
            <a:r>
              <a:rPr sz="1200" i="1" spc="-10" dirty="0">
                <a:latin typeface="Calibri"/>
                <a:cs typeface="Calibri"/>
              </a:rPr>
              <a:t>it </a:t>
            </a:r>
            <a:r>
              <a:rPr sz="1200" i="1" spc="-5" dirty="0">
                <a:latin typeface="Calibri"/>
                <a:cs typeface="Calibri"/>
              </a:rPr>
              <a:t>is necessary </a:t>
            </a:r>
            <a:r>
              <a:rPr sz="1200" i="1" dirty="0">
                <a:latin typeface="Calibri"/>
                <a:cs typeface="Calibri"/>
              </a:rPr>
              <a:t>to </a:t>
            </a:r>
            <a:r>
              <a:rPr sz="1200" i="1" spc="-5" dirty="0">
                <a:latin typeface="Calibri"/>
                <a:cs typeface="Calibri"/>
              </a:rPr>
              <a:t>take into consideration that  this is a patent </a:t>
            </a:r>
            <a:r>
              <a:rPr sz="1200" i="1" spc="-10" dirty="0">
                <a:latin typeface="Calibri"/>
                <a:cs typeface="Calibri"/>
              </a:rPr>
              <a:t>with </a:t>
            </a:r>
            <a:r>
              <a:rPr sz="1200" i="1" spc="-5" dirty="0">
                <a:latin typeface="Calibri"/>
                <a:cs typeface="Calibri"/>
              </a:rPr>
              <a:t>shortened duration, and </a:t>
            </a:r>
            <a:r>
              <a:rPr sz="1200" i="1" dirty="0">
                <a:latin typeface="Calibri"/>
                <a:cs typeface="Calibri"/>
              </a:rPr>
              <a:t>granted </a:t>
            </a:r>
            <a:r>
              <a:rPr sz="1200" i="1" spc="-5" dirty="0">
                <a:latin typeface="Calibri"/>
                <a:cs typeface="Calibri"/>
              </a:rPr>
              <a:t>in Slovenia. With this type </a:t>
            </a:r>
            <a:r>
              <a:rPr sz="1200" i="1" spc="-10" dirty="0">
                <a:latin typeface="Calibri"/>
                <a:cs typeface="Calibri"/>
              </a:rPr>
              <a:t>of </a:t>
            </a:r>
            <a:r>
              <a:rPr sz="1200" i="1" spc="-5" dirty="0">
                <a:latin typeface="Calibri"/>
                <a:cs typeface="Calibri"/>
              </a:rPr>
              <a:t>application,  a complete test is unnecessary. Nevertheless the applicant wanted </a:t>
            </a:r>
            <a:r>
              <a:rPr sz="1200" i="1" dirty="0">
                <a:latin typeface="Calibri"/>
                <a:cs typeface="Calibri"/>
              </a:rPr>
              <a:t>to </a:t>
            </a:r>
            <a:r>
              <a:rPr sz="1200" i="1" spc="-5" dirty="0">
                <a:latin typeface="Calibri"/>
                <a:cs typeface="Calibri"/>
              </a:rPr>
              <a:t>apply for the “real”  patent </a:t>
            </a:r>
            <a:r>
              <a:rPr sz="1200" i="1" spc="-10" dirty="0">
                <a:latin typeface="Calibri"/>
                <a:cs typeface="Calibri"/>
              </a:rPr>
              <a:t>but during </a:t>
            </a:r>
            <a:r>
              <a:rPr sz="1200" i="1" spc="-5" dirty="0">
                <a:latin typeface="Calibri"/>
                <a:cs typeface="Calibri"/>
              </a:rPr>
              <a:t>the process of verification it </a:t>
            </a:r>
            <a:r>
              <a:rPr sz="1200" i="1" spc="-10" dirty="0">
                <a:latin typeface="Calibri"/>
                <a:cs typeface="Calibri"/>
              </a:rPr>
              <a:t>was </a:t>
            </a:r>
            <a:r>
              <a:rPr sz="1200" i="1" spc="-5" dirty="0">
                <a:latin typeface="Calibri"/>
                <a:cs typeface="Calibri"/>
              </a:rPr>
              <a:t>discovered that a similar patent </a:t>
            </a:r>
            <a:r>
              <a:rPr sz="1200" i="1" spc="-10" dirty="0">
                <a:latin typeface="Calibri"/>
                <a:cs typeface="Calibri"/>
              </a:rPr>
              <a:t>had </a:t>
            </a:r>
            <a:r>
              <a:rPr sz="1200" i="1" spc="-5" dirty="0">
                <a:latin typeface="Calibri"/>
                <a:cs typeface="Calibri"/>
              </a:rPr>
              <a:t>been  </a:t>
            </a:r>
            <a:r>
              <a:rPr sz="1200" i="1" dirty="0">
                <a:latin typeface="Calibri"/>
                <a:cs typeface="Calibri"/>
              </a:rPr>
              <a:t>filed </a:t>
            </a:r>
            <a:r>
              <a:rPr sz="1200" i="1" spc="-5" dirty="0">
                <a:latin typeface="Calibri"/>
                <a:cs typeface="Calibri"/>
              </a:rPr>
              <a:t>in Germany. And thus the granting of the “real” patent </a:t>
            </a:r>
            <a:r>
              <a:rPr sz="1200" i="1" spc="-10" dirty="0">
                <a:latin typeface="Calibri"/>
                <a:cs typeface="Calibri"/>
              </a:rPr>
              <a:t>was </a:t>
            </a:r>
            <a:r>
              <a:rPr sz="1200" i="1" spc="-5" dirty="0">
                <a:latin typeface="Calibri"/>
                <a:cs typeface="Calibri"/>
              </a:rPr>
              <a:t>rendered impossible </a:t>
            </a:r>
            <a:r>
              <a:rPr sz="1200" i="1" spc="-10" dirty="0">
                <a:latin typeface="Calibri"/>
                <a:cs typeface="Calibri"/>
              </a:rPr>
              <a:t>not </a:t>
            </a:r>
            <a:r>
              <a:rPr sz="1200" i="1" spc="-5" dirty="0">
                <a:latin typeface="Calibri"/>
                <a:cs typeface="Calibri"/>
              </a:rPr>
              <a:t>only  in Slovenia </a:t>
            </a:r>
            <a:r>
              <a:rPr sz="1200" i="1" spc="-10" dirty="0">
                <a:latin typeface="Calibri"/>
                <a:cs typeface="Calibri"/>
              </a:rPr>
              <a:t>but </a:t>
            </a:r>
            <a:r>
              <a:rPr sz="1200" i="1" spc="-5" dirty="0">
                <a:latin typeface="Calibri"/>
                <a:cs typeface="Calibri"/>
              </a:rPr>
              <a:t>also abroad. The applicant would be able </a:t>
            </a:r>
            <a:r>
              <a:rPr sz="1200" i="1" dirty="0">
                <a:latin typeface="Calibri"/>
                <a:cs typeface="Calibri"/>
              </a:rPr>
              <a:t>to </a:t>
            </a:r>
            <a:r>
              <a:rPr sz="1200" i="1" spc="-5" dirty="0">
                <a:latin typeface="Calibri"/>
                <a:cs typeface="Calibri"/>
              </a:rPr>
              <a:t>overrun the competition by a fast  application which by all means would be meaningful as regards the nature of the product </a:t>
            </a:r>
            <a:r>
              <a:rPr sz="1200" i="1" spc="-10" dirty="0">
                <a:latin typeface="Calibri"/>
                <a:cs typeface="Calibri"/>
              </a:rPr>
              <a:t>and  </a:t>
            </a:r>
            <a:r>
              <a:rPr sz="1200" i="1" dirty="0">
                <a:latin typeface="Calibri"/>
                <a:cs typeface="Calibri"/>
              </a:rPr>
              <a:t>its </a:t>
            </a:r>
            <a:r>
              <a:rPr sz="1200" i="1" spc="-5" dirty="0">
                <a:latin typeface="Calibri"/>
                <a:cs typeface="Calibri"/>
              </a:rPr>
              <a:t>target markets.</a:t>
            </a:r>
            <a:endParaRPr sz="1200">
              <a:latin typeface="Calibri"/>
              <a:cs typeface="Calibri"/>
            </a:endParaRPr>
          </a:p>
          <a:p>
            <a:pPr marL="12700" marR="20955">
              <a:lnSpc>
                <a:spcPct val="101699"/>
              </a:lnSpc>
              <a:spcBef>
                <a:spcPts val="500"/>
              </a:spcBef>
            </a:pPr>
            <a:r>
              <a:rPr sz="1200" i="1" spc="-5" dirty="0">
                <a:latin typeface="Calibri"/>
                <a:cs typeface="Calibri"/>
              </a:rPr>
              <a:t>Verifying the state-of-the-art technology through authorised European organisations  generally lasts a </a:t>
            </a:r>
            <a:r>
              <a:rPr sz="1200" i="1" dirty="0">
                <a:latin typeface="Calibri"/>
                <a:cs typeface="Calibri"/>
              </a:rPr>
              <a:t>few </a:t>
            </a:r>
            <a:r>
              <a:rPr sz="1200" i="1" spc="-5" dirty="0">
                <a:latin typeface="Calibri"/>
                <a:cs typeface="Calibri"/>
              </a:rPr>
              <a:t>months, however, last year, a new possibility of verifying the state- of-  the- art </a:t>
            </a:r>
            <a:r>
              <a:rPr sz="1200" i="1" dirty="0">
                <a:latin typeface="Calibri"/>
                <a:cs typeface="Calibri"/>
              </a:rPr>
              <a:t>via </a:t>
            </a:r>
            <a:r>
              <a:rPr sz="1200" i="1" spc="-5" dirty="0">
                <a:latin typeface="Calibri"/>
                <a:cs typeface="Calibri"/>
              </a:rPr>
              <a:t>international patent database </a:t>
            </a:r>
            <a:r>
              <a:rPr sz="1200" i="1" spc="-10" dirty="0">
                <a:latin typeface="Calibri"/>
                <a:cs typeface="Calibri"/>
              </a:rPr>
              <a:t>has </a:t>
            </a:r>
            <a:r>
              <a:rPr sz="1200" i="1" dirty="0">
                <a:latin typeface="Calibri"/>
                <a:cs typeface="Calibri"/>
              </a:rPr>
              <a:t>arisen </a:t>
            </a:r>
            <a:r>
              <a:rPr sz="1200" i="1" spc="-5" dirty="0">
                <a:latin typeface="Calibri"/>
                <a:cs typeface="Calibri"/>
              </a:rPr>
              <a:t>for the inventors </a:t>
            </a:r>
            <a:r>
              <a:rPr sz="1200" i="1" spc="-10" dirty="0">
                <a:latin typeface="Calibri"/>
                <a:cs typeface="Calibri"/>
              </a:rPr>
              <a:t>and </a:t>
            </a:r>
            <a:r>
              <a:rPr sz="1200" i="1" spc="-5" dirty="0">
                <a:latin typeface="Calibri"/>
                <a:cs typeface="Calibri"/>
              </a:rPr>
              <a:t>innovators. Those  </a:t>
            </a:r>
            <a:r>
              <a:rPr sz="1200" i="1" spc="-10" dirty="0">
                <a:latin typeface="Calibri"/>
                <a:cs typeface="Calibri"/>
              </a:rPr>
              <a:t>are </a:t>
            </a:r>
            <a:r>
              <a:rPr sz="1200" i="1" spc="-5" dirty="0">
                <a:latin typeface="Calibri"/>
                <a:cs typeface="Calibri"/>
              </a:rPr>
              <a:t>free of charge </a:t>
            </a:r>
            <a:r>
              <a:rPr sz="1200" i="1" spc="-10" dirty="0">
                <a:latin typeface="Calibri"/>
                <a:cs typeface="Calibri"/>
              </a:rPr>
              <a:t>and </a:t>
            </a:r>
            <a:r>
              <a:rPr sz="1200" i="1" spc="-5" dirty="0">
                <a:latin typeface="Calibri"/>
                <a:cs typeface="Calibri"/>
              </a:rPr>
              <a:t>available </a:t>
            </a:r>
            <a:r>
              <a:rPr sz="1200" i="1" dirty="0">
                <a:latin typeface="Calibri"/>
                <a:cs typeface="Calibri"/>
              </a:rPr>
              <a:t>via </a:t>
            </a:r>
            <a:r>
              <a:rPr sz="1200" i="1" spc="-5" dirty="0">
                <a:latin typeface="Calibri"/>
                <a:cs typeface="Calibri"/>
              </a:rPr>
              <a:t>the Internet (browser of the American Patent Office  USPTO found on the website </a:t>
            </a:r>
            <a:r>
              <a:rPr sz="1200" i="1" u="sng" spc="-5" dirty="0">
                <a:solidFill>
                  <a:srgbClr val="0065FF"/>
                </a:solidFill>
                <a:uFill>
                  <a:solidFill>
                    <a:srgbClr val="0065FF"/>
                  </a:solidFill>
                </a:uFill>
                <a:latin typeface="Calibri"/>
                <a:cs typeface="Calibri"/>
                <a:hlinkClick r:id="rId2"/>
              </a:rPr>
              <a:t>http://www.uspto.gov/patft/</a:t>
            </a:r>
            <a:r>
              <a:rPr sz="1200" i="1" spc="-5" dirty="0">
                <a:solidFill>
                  <a:srgbClr val="0065FF"/>
                </a:solidFill>
                <a:latin typeface="Calibri"/>
                <a:cs typeface="Calibri"/>
                <a:hlinkClick r:id="rId2"/>
              </a:rPr>
              <a:t> </a:t>
            </a:r>
            <a:r>
              <a:rPr sz="1200" i="1" spc="-5" dirty="0">
                <a:latin typeface="Calibri"/>
                <a:cs typeface="Calibri"/>
              </a:rPr>
              <a:t>or browser of the European Patent  </a:t>
            </a:r>
            <a:r>
              <a:rPr sz="1200" i="1" dirty="0">
                <a:latin typeface="Calibri"/>
                <a:cs typeface="Calibri"/>
              </a:rPr>
              <a:t>Office </a:t>
            </a:r>
            <a:r>
              <a:rPr sz="1200" i="1" spc="-5" dirty="0">
                <a:latin typeface="Calibri"/>
                <a:cs typeface="Calibri"/>
              </a:rPr>
              <a:t>EPO </a:t>
            </a:r>
            <a:r>
              <a:rPr sz="1200" i="1" u="sng" spc="-5" dirty="0">
                <a:solidFill>
                  <a:srgbClr val="0065FF"/>
                </a:solidFill>
                <a:uFill>
                  <a:solidFill>
                    <a:srgbClr val="0065FF"/>
                  </a:solidFill>
                </a:uFill>
                <a:latin typeface="Calibri"/>
                <a:cs typeface="Calibri"/>
                <a:hlinkClick r:id="rId3"/>
              </a:rPr>
              <a:t>http://ep.espacenet.com/</a:t>
            </a:r>
            <a:r>
              <a:rPr sz="1200" i="1" spc="-5" dirty="0">
                <a:latin typeface="Calibri"/>
                <a:cs typeface="Calibri"/>
                <a:hlinkClick r:id="rId3"/>
              </a:rPr>
              <a:t>). </a:t>
            </a:r>
            <a:r>
              <a:rPr sz="1200" i="1" spc="-5" dirty="0">
                <a:latin typeface="Calibri"/>
                <a:cs typeface="Calibri"/>
              </a:rPr>
              <a:t>With assistance of the latter, the innovator may  immediately </a:t>
            </a:r>
            <a:r>
              <a:rPr sz="1200" i="1" dirty="0">
                <a:latin typeface="Calibri"/>
                <a:cs typeface="Calibri"/>
              </a:rPr>
              <a:t>check </a:t>
            </a:r>
            <a:r>
              <a:rPr sz="1200" i="1" spc="-5" dirty="0">
                <a:latin typeface="Calibri"/>
                <a:cs typeface="Calibri"/>
              </a:rPr>
              <a:t>all the existing patents already in the period of formation and development  of the solution </a:t>
            </a:r>
            <a:r>
              <a:rPr sz="1200" i="1" spc="-10" dirty="0">
                <a:latin typeface="Calibri"/>
                <a:cs typeface="Calibri"/>
              </a:rPr>
              <a:t>and, </a:t>
            </a:r>
            <a:r>
              <a:rPr sz="1200" i="1" spc="-5" dirty="0">
                <a:latin typeface="Calibri"/>
                <a:cs typeface="Calibri"/>
              </a:rPr>
              <a:t>thus save valuable </a:t>
            </a:r>
            <a:r>
              <a:rPr sz="1200" i="1" dirty="0">
                <a:latin typeface="Calibri"/>
                <a:cs typeface="Calibri"/>
              </a:rPr>
              <a:t>time. </a:t>
            </a:r>
            <a:r>
              <a:rPr sz="1200" i="1" spc="-5" dirty="0">
                <a:latin typeface="Calibri"/>
                <a:cs typeface="Calibri"/>
              </a:rPr>
              <a:t>Furthermore, the websites enable the author </a:t>
            </a:r>
            <a:r>
              <a:rPr sz="1200" i="1" dirty="0">
                <a:latin typeface="Calibri"/>
                <a:cs typeface="Calibri"/>
              </a:rPr>
              <a:t>to  </a:t>
            </a:r>
            <a:r>
              <a:rPr sz="1200" i="1" spc="-5" dirty="0">
                <a:latin typeface="Calibri"/>
                <a:cs typeface="Calibri"/>
              </a:rPr>
              <a:t>obtain information on </a:t>
            </a:r>
            <a:r>
              <a:rPr sz="1200" i="1" dirty="0">
                <a:latin typeface="Calibri"/>
                <a:cs typeface="Calibri"/>
              </a:rPr>
              <a:t>how </a:t>
            </a:r>
            <a:r>
              <a:rPr sz="1200" i="1" spc="-5" dirty="0">
                <a:latin typeface="Calibri"/>
                <a:cs typeface="Calibri"/>
              </a:rPr>
              <a:t>a similar technological problem </a:t>
            </a:r>
            <a:r>
              <a:rPr sz="1200" i="1" spc="-10" dirty="0">
                <a:latin typeface="Calibri"/>
                <a:cs typeface="Calibri"/>
              </a:rPr>
              <a:t>has </a:t>
            </a:r>
            <a:r>
              <a:rPr sz="1200" i="1" spc="-5" dirty="0">
                <a:latin typeface="Calibri"/>
                <a:cs typeface="Calibri"/>
              </a:rPr>
              <a:t>been </a:t>
            </a:r>
            <a:r>
              <a:rPr sz="1200" i="1" dirty="0">
                <a:latin typeface="Calibri"/>
                <a:cs typeface="Calibri"/>
              </a:rPr>
              <a:t>resolved </a:t>
            </a:r>
            <a:r>
              <a:rPr sz="1200" i="1" spc="-5" dirty="0">
                <a:latin typeface="Calibri"/>
                <a:cs typeface="Calibri"/>
              </a:rPr>
              <a:t>by other  authors, whereby it sometimes turns </a:t>
            </a:r>
            <a:r>
              <a:rPr sz="1200" i="1" spc="-10" dirty="0">
                <a:latin typeface="Calibri"/>
                <a:cs typeface="Calibri"/>
              </a:rPr>
              <a:t>out </a:t>
            </a:r>
            <a:r>
              <a:rPr sz="1200" i="1" spc="-5" dirty="0">
                <a:latin typeface="Calibri"/>
                <a:cs typeface="Calibri"/>
              </a:rPr>
              <a:t>that the same problem can be solved more  effectively </a:t>
            </a:r>
            <a:r>
              <a:rPr sz="1200" i="1" spc="-10" dirty="0">
                <a:latin typeface="Calibri"/>
                <a:cs typeface="Calibri"/>
              </a:rPr>
              <a:t>and </a:t>
            </a:r>
            <a:r>
              <a:rPr sz="1200" i="1" spc="-5" dirty="0">
                <a:latin typeface="Calibri"/>
                <a:cs typeface="Calibri"/>
              </a:rPr>
              <a:t>considerably</a:t>
            </a:r>
            <a:r>
              <a:rPr sz="1200" i="1" spc="15" dirty="0">
                <a:latin typeface="Calibri"/>
                <a:cs typeface="Calibri"/>
              </a:rPr>
              <a:t> </a:t>
            </a:r>
            <a:r>
              <a:rPr sz="1200" i="1" spc="-5" dirty="0">
                <a:latin typeface="Calibri"/>
                <a:cs typeface="Calibri"/>
              </a:rPr>
              <a:t>cheaper.</a:t>
            </a:r>
            <a:endParaRPr sz="1200">
              <a:latin typeface="Calibri"/>
              <a:cs typeface="Calibri"/>
            </a:endParaRPr>
          </a:p>
          <a:p>
            <a:pPr marL="12700">
              <a:lnSpc>
                <a:spcPct val="100000"/>
              </a:lnSpc>
              <a:spcBef>
                <a:spcPts val="530"/>
              </a:spcBef>
            </a:pPr>
            <a:r>
              <a:rPr sz="1200" i="1" spc="-5" dirty="0">
                <a:latin typeface="Calibri"/>
                <a:cs typeface="Calibri"/>
              </a:rPr>
              <a:t>Substitutes</a:t>
            </a:r>
            <a:endParaRPr sz="1200">
              <a:latin typeface="Calibri"/>
              <a:cs typeface="Calibri"/>
            </a:endParaRPr>
          </a:p>
          <a:p>
            <a:pPr marL="12700" marR="5080">
              <a:lnSpc>
                <a:spcPct val="101699"/>
              </a:lnSpc>
            </a:pPr>
            <a:r>
              <a:rPr sz="1200" i="1" spc="-5" dirty="0">
                <a:latin typeface="Calibri"/>
                <a:cs typeface="Calibri"/>
              </a:rPr>
              <a:t>In the phase of development of an idea, it is also reasonable </a:t>
            </a:r>
            <a:r>
              <a:rPr sz="1200" i="1" dirty="0">
                <a:latin typeface="Calibri"/>
                <a:cs typeface="Calibri"/>
              </a:rPr>
              <a:t>to check </a:t>
            </a:r>
            <a:r>
              <a:rPr sz="1200" i="1" spc="-5" dirty="0">
                <a:latin typeface="Calibri"/>
                <a:cs typeface="Calibri"/>
              </a:rPr>
              <a:t>the eventual competition  from various points of view. Firstly, we need </a:t>
            </a:r>
            <a:r>
              <a:rPr sz="1200" i="1" dirty="0">
                <a:latin typeface="Calibri"/>
                <a:cs typeface="Calibri"/>
              </a:rPr>
              <a:t>to </a:t>
            </a:r>
            <a:r>
              <a:rPr sz="1200" i="1" spc="-5" dirty="0">
                <a:latin typeface="Calibri"/>
                <a:cs typeface="Calibri"/>
              </a:rPr>
              <a:t>check </a:t>
            </a:r>
            <a:r>
              <a:rPr sz="1200" i="1" spc="-10" dirty="0">
                <a:latin typeface="Calibri"/>
                <a:cs typeface="Calibri"/>
              </a:rPr>
              <a:t>what </a:t>
            </a:r>
            <a:r>
              <a:rPr sz="1200" i="1" spc="-5" dirty="0">
                <a:latin typeface="Calibri"/>
                <a:cs typeface="Calibri"/>
              </a:rPr>
              <a:t>the potential competition </a:t>
            </a:r>
            <a:r>
              <a:rPr sz="1200" i="1" spc="-10" dirty="0">
                <a:latin typeface="Calibri"/>
                <a:cs typeface="Calibri"/>
              </a:rPr>
              <a:t>has  </a:t>
            </a:r>
            <a:r>
              <a:rPr sz="1200" i="1" spc="-5" dirty="0">
                <a:latin typeface="Calibri"/>
                <a:cs typeface="Calibri"/>
              </a:rPr>
              <a:t>already been manufacturing and offering on the market. Here numerous possibilities </a:t>
            </a:r>
            <a:r>
              <a:rPr sz="1200" i="1" spc="-10" dirty="0">
                <a:latin typeface="Calibri"/>
                <a:cs typeface="Calibri"/>
              </a:rPr>
              <a:t>are  </a:t>
            </a:r>
            <a:r>
              <a:rPr sz="1200" i="1" spc="-5" dirty="0">
                <a:latin typeface="Calibri"/>
                <a:cs typeface="Calibri"/>
              </a:rPr>
              <a:t>available: overview of </a:t>
            </a:r>
            <a:r>
              <a:rPr sz="1200" i="1" spc="-10" dirty="0">
                <a:latin typeface="Calibri"/>
                <a:cs typeface="Calibri"/>
              </a:rPr>
              <a:t>the </a:t>
            </a:r>
            <a:r>
              <a:rPr sz="1200" i="1" spc="-5" dirty="0">
                <a:latin typeface="Calibri"/>
                <a:cs typeface="Calibri"/>
              </a:rPr>
              <a:t>competition </a:t>
            </a:r>
            <a:r>
              <a:rPr sz="1200" i="1" dirty="0">
                <a:latin typeface="Calibri"/>
                <a:cs typeface="Calibri"/>
              </a:rPr>
              <a:t>offer </a:t>
            </a:r>
            <a:r>
              <a:rPr sz="1200" i="1" spc="-5" dirty="0">
                <a:latin typeface="Calibri"/>
                <a:cs typeface="Calibri"/>
              </a:rPr>
              <a:t>(specialised fairs, catalogues, websites, economic  groupings </a:t>
            </a:r>
            <a:r>
              <a:rPr sz="1200" i="1" spc="-10" dirty="0">
                <a:latin typeface="Calibri"/>
                <a:cs typeface="Calibri"/>
              </a:rPr>
              <a:t>and </a:t>
            </a:r>
            <a:r>
              <a:rPr sz="1200" i="1" spc="-5" dirty="0">
                <a:latin typeface="Calibri"/>
                <a:cs typeface="Calibri"/>
              </a:rPr>
              <a:t>the like). The applicant realised that particular substitutes already existed on  the market. These </a:t>
            </a:r>
            <a:r>
              <a:rPr sz="1200" i="1" spc="-10" dirty="0">
                <a:latin typeface="Calibri"/>
                <a:cs typeface="Calibri"/>
              </a:rPr>
              <a:t>are </a:t>
            </a:r>
            <a:r>
              <a:rPr sz="1200" i="1" spc="-5" dirty="0">
                <a:latin typeface="Calibri"/>
                <a:cs typeface="Calibri"/>
              </a:rPr>
              <a:t>mostly girders which </a:t>
            </a:r>
            <a:r>
              <a:rPr sz="1200" i="1" spc="-10" dirty="0">
                <a:latin typeface="Calibri"/>
                <a:cs typeface="Calibri"/>
              </a:rPr>
              <a:t>are </a:t>
            </a:r>
            <a:r>
              <a:rPr sz="1200" i="1" spc="-5" dirty="0">
                <a:latin typeface="Calibri"/>
                <a:cs typeface="Calibri"/>
              </a:rPr>
              <a:t>more expensive </a:t>
            </a:r>
            <a:r>
              <a:rPr sz="1200" i="1" spc="-10" dirty="0">
                <a:latin typeface="Calibri"/>
                <a:cs typeface="Calibri"/>
              </a:rPr>
              <a:t>and </a:t>
            </a:r>
            <a:r>
              <a:rPr sz="1200" i="1" spc="-5" dirty="0">
                <a:latin typeface="Calibri"/>
                <a:cs typeface="Calibri"/>
              </a:rPr>
              <a:t>suitable mainly for smaller  constructions (combination of aluminium or plastic in combination with</a:t>
            </a:r>
            <a:r>
              <a:rPr sz="1200" i="1" spc="95" dirty="0">
                <a:latin typeface="Calibri"/>
                <a:cs typeface="Calibri"/>
              </a:rPr>
              <a:t> </a:t>
            </a:r>
            <a:r>
              <a:rPr sz="1200" i="1" spc="-5" dirty="0">
                <a:latin typeface="Calibri"/>
                <a:cs typeface="Calibri"/>
              </a:rPr>
              <a:t>plywood).</a:t>
            </a:r>
            <a:endParaRPr sz="1200">
              <a:latin typeface="Calibri"/>
              <a:cs typeface="Calibri"/>
            </a:endParaRPr>
          </a:p>
          <a:p>
            <a:pPr marL="12700" marR="122555">
              <a:lnSpc>
                <a:spcPct val="101699"/>
              </a:lnSpc>
              <a:spcBef>
                <a:spcPts val="500"/>
              </a:spcBef>
            </a:pPr>
            <a:r>
              <a:rPr sz="1200" i="1" spc="-5" dirty="0">
                <a:latin typeface="Calibri"/>
                <a:cs typeface="Calibri"/>
              </a:rPr>
              <a:t>It would furthermore be reasonable </a:t>
            </a:r>
            <a:r>
              <a:rPr sz="1200" i="1" dirty="0">
                <a:latin typeface="Calibri"/>
                <a:cs typeface="Calibri"/>
              </a:rPr>
              <a:t>to </a:t>
            </a:r>
            <a:r>
              <a:rPr sz="1200" i="1" spc="-5" dirty="0">
                <a:latin typeface="Calibri"/>
                <a:cs typeface="Calibri"/>
              </a:rPr>
              <a:t>additionally </a:t>
            </a:r>
            <a:r>
              <a:rPr sz="1200" i="1" dirty="0">
                <a:latin typeface="Calibri"/>
                <a:cs typeface="Calibri"/>
              </a:rPr>
              <a:t>check </a:t>
            </a:r>
            <a:r>
              <a:rPr sz="1200" i="1" spc="-5" dirty="0">
                <a:latin typeface="Calibri"/>
                <a:cs typeface="Calibri"/>
              </a:rPr>
              <a:t>the technological trends of  development of girders with the same function – the eventual substitutes which </a:t>
            </a:r>
            <a:r>
              <a:rPr sz="1200" i="1" spc="-10" dirty="0">
                <a:latin typeface="Calibri"/>
                <a:cs typeface="Calibri"/>
              </a:rPr>
              <a:t>are </a:t>
            </a:r>
            <a:r>
              <a:rPr sz="1200" i="1" spc="-5" dirty="0">
                <a:latin typeface="Calibri"/>
                <a:cs typeface="Calibri"/>
              </a:rPr>
              <a:t>made  from other materials. The state of technological development </a:t>
            </a:r>
            <a:r>
              <a:rPr sz="1200" i="1" spc="-10" dirty="0">
                <a:latin typeface="Calibri"/>
                <a:cs typeface="Calibri"/>
              </a:rPr>
              <a:t>and </a:t>
            </a:r>
            <a:r>
              <a:rPr sz="1200" i="1" spc="-5" dirty="0">
                <a:latin typeface="Calibri"/>
                <a:cs typeface="Calibri"/>
              </a:rPr>
              <a:t>therefore trends </a:t>
            </a:r>
            <a:r>
              <a:rPr sz="1200" i="1" spc="-10" dirty="0">
                <a:latin typeface="Calibri"/>
                <a:cs typeface="Calibri"/>
              </a:rPr>
              <a:t>and  </a:t>
            </a:r>
            <a:r>
              <a:rPr sz="1200" i="1" spc="-5" dirty="0">
                <a:latin typeface="Calibri"/>
                <a:cs typeface="Calibri"/>
              </a:rPr>
              <a:t>projects in the </a:t>
            </a:r>
            <a:r>
              <a:rPr sz="1200" i="1" dirty="0">
                <a:latin typeface="Calibri"/>
                <a:cs typeface="Calibri"/>
              </a:rPr>
              <a:t>field </a:t>
            </a:r>
            <a:r>
              <a:rPr sz="1200" i="1" spc="-5" dirty="0">
                <a:latin typeface="Calibri"/>
                <a:cs typeface="Calibri"/>
              </a:rPr>
              <a:t>of fundamental </a:t>
            </a:r>
            <a:r>
              <a:rPr sz="1200" i="1" spc="-10" dirty="0">
                <a:latin typeface="Calibri"/>
                <a:cs typeface="Calibri"/>
              </a:rPr>
              <a:t>and </a:t>
            </a:r>
            <a:r>
              <a:rPr sz="1200" i="1" dirty="0">
                <a:latin typeface="Calibri"/>
                <a:cs typeface="Calibri"/>
              </a:rPr>
              <a:t>applicative </a:t>
            </a:r>
            <a:r>
              <a:rPr sz="1200" i="1" spc="-5" dirty="0">
                <a:latin typeface="Calibri"/>
                <a:cs typeface="Calibri"/>
              </a:rPr>
              <a:t>researches should also be checked. In the  </a:t>
            </a:r>
            <a:r>
              <a:rPr sz="1200" i="1" dirty="0">
                <a:latin typeface="Calibri"/>
                <a:cs typeface="Calibri"/>
              </a:rPr>
              <a:t>field </a:t>
            </a:r>
            <a:r>
              <a:rPr sz="1200" i="1" spc="-5" dirty="0">
                <a:latin typeface="Calibri"/>
                <a:cs typeface="Calibri"/>
              </a:rPr>
              <a:t>of construction sector under the </a:t>
            </a:r>
            <a:r>
              <a:rPr sz="1200" i="1" dirty="0">
                <a:latin typeface="Calibri"/>
                <a:cs typeface="Calibri"/>
              </a:rPr>
              <a:t>6th </a:t>
            </a:r>
            <a:r>
              <a:rPr sz="1200" i="1" spc="-5" dirty="0">
                <a:latin typeface="Calibri"/>
                <a:cs typeface="Calibri"/>
              </a:rPr>
              <a:t>Framework Programme, there are some projects in  progress within which certain alternative materials (Fibre Reinforced Polymers) </a:t>
            </a:r>
            <a:r>
              <a:rPr sz="1200" i="1" spc="-10" dirty="0">
                <a:latin typeface="Calibri"/>
                <a:cs typeface="Calibri"/>
              </a:rPr>
              <a:t>and  </a:t>
            </a:r>
            <a:r>
              <a:rPr sz="1200" i="1" spc="-5" dirty="0">
                <a:latin typeface="Calibri"/>
                <a:cs typeface="Calibri"/>
              </a:rPr>
              <a:t>constructions </a:t>
            </a:r>
            <a:r>
              <a:rPr sz="1200" i="1" spc="-10" dirty="0">
                <a:latin typeface="Calibri"/>
                <a:cs typeface="Calibri"/>
              </a:rPr>
              <a:t>are </a:t>
            </a:r>
            <a:r>
              <a:rPr sz="1200" i="1" spc="-5" dirty="0">
                <a:latin typeface="Calibri"/>
                <a:cs typeface="Calibri"/>
              </a:rPr>
              <a:t>developed for the needs of the building</a:t>
            </a:r>
            <a:r>
              <a:rPr sz="1200" i="1" spc="75" dirty="0">
                <a:latin typeface="Calibri"/>
                <a:cs typeface="Calibri"/>
              </a:rPr>
              <a:t> </a:t>
            </a:r>
            <a:r>
              <a:rPr sz="1200" i="1" spc="-5" dirty="0">
                <a:latin typeface="Calibri"/>
                <a:cs typeface="Calibri"/>
              </a:rPr>
              <a:t>sector.</a:t>
            </a:r>
            <a:endParaRPr sz="1200">
              <a:latin typeface="Calibri"/>
              <a:cs typeface="Calibri"/>
            </a:endParaRPr>
          </a:p>
          <a:p>
            <a:pPr marL="12700">
              <a:lnSpc>
                <a:spcPct val="100000"/>
              </a:lnSpc>
              <a:spcBef>
                <a:spcPts val="530"/>
              </a:spcBef>
            </a:pPr>
            <a:r>
              <a:rPr sz="1200" i="1" spc="-5" dirty="0">
                <a:latin typeface="Calibri"/>
                <a:cs typeface="Calibri"/>
              </a:rPr>
              <a:t>Technology and</a:t>
            </a:r>
            <a:r>
              <a:rPr sz="1200" i="1" spc="5" dirty="0">
                <a:latin typeface="Calibri"/>
                <a:cs typeface="Calibri"/>
              </a:rPr>
              <a:t> </a:t>
            </a:r>
            <a:r>
              <a:rPr sz="1200" i="1" spc="-5" dirty="0">
                <a:latin typeface="Calibri"/>
                <a:cs typeface="Calibri"/>
              </a:rPr>
              <a:t>Development</a:t>
            </a:r>
            <a:endParaRPr sz="1200">
              <a:latin typeface="Calibri"/>
              <a:cs typeface="Calibri"/>
            </a:endParaRPr>
          </a:p>
          <a:p>
            <a:pPr marL="12700">
              <a:lnSpc>
                <a:spcPct val="100000"/>
              </a:lnSpc>
              <a:spcBef>
                <a:spcPts val="25"/>
              </a:spcBef>
            </a:pPr>
            <a:r>
              <a:rPr sz="1200" i="1" spc="-5" dirty="0">
                <a:latin typeface="Calibri"/>
                <a:cs typeface="Calibri"/>
              </a:rPr>
              <a:t>I-girder is designed primarily for supporting shuttering boards. </a:t>
            </a:r>
            <a:r>
              <a:rPr sz="1200" i="1" dirty="0">
                <a:latin typeface="Calibri"/>
                <a:cs typeface="Calibri"/>
              </a:rPr>
              <a:t>As </a:t>
            </a:r>
            <a:r>
              <a:rPr sz="1200" i="1" spc="-5" dirty="0">
                <a:latin typeface="Calibri"/>
                <a:cs typeface="Calibri"/>
              </a:rPr>
              <a:t>regards the</a:t>
            </a:r>
            <a:r>
              <a:rPr sz="1200" i="1" spc="130" dirty="0">
                <a:latin typeface="Calibri"/>
                <a:cs typeface="Calibri"/>
              </a:rPr>
              <a:t> </a:t>
            </a:r>
            <a:r>
              <a:rPr sz="1200" i="1" spc="-5" dirty="0">
                <a:latin typeface="Calibri"/>
                <a:cs typeface="Calibri"/>
              </a:rPr>
              <a:t>mechanical</a:t>
            </a:r>
            <a:endParaRPr sz="1200">
              <a:latin typeface="Calibri"/>
              <a:cs typeface="Calibri"/>
            </a:endParaRPr>
          </a:p>
          <a:p>
            <a:pPr>
              <a:lnSpc>
                <a:spcPct val="100000"/>
              </a:lnSpc>
              <a:spcBef>
                <a:spcPts val="20"/>
              </a:spcBef>
            </a:pPr>
            <a:endParaRPr sz="1650">
              <a:latin typeface="Calibri"/>
              <a:cs typeface="Calibri"/>
            </a:endParaRPr>
          </a:p>
          <a:p>
            <a:pPr marR="133985" algn="r">
              <a:lnSpc>
                <a:spcPct val="100000"/>
              </a:lnSpc>
            </a:pPr>
            <a:r>
              <a:rPr sz="1000" b="1" spc="-5" dirty="0">
                <a:latin typeface="Calibri"/>
                <a:cs typeface="Calibri"/>
              </a:rPr>
              <a:t>171</a:t>
            </a:r>
            <a:endParaRPr sz="1000">
              <a:latin typeface="Calibri"/>
              <a:cs typeface="Calibri"/>
            </a:endParaRPr>
          </a:p>
        </p:txBody>
      </p:sp>
      <p:sp>
        <p:nvSpPr>
          <p:cNvPr id="3" name="object 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50" y="570066"/>
            <a:ext cx="5851525"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67310" indent="-635">
              <a:lnSpc>
                <a:spcPct val="101699"/>
              </a:lnSpc>
            </a:pPr>
            <a:r>
              <a:rPr sz="1200" i="1" spc="-5" dirty="0">
                <a:latin typeface="Calibri"/>
                <a:cs typeface="Calibri"/>
              </a:rPr>
              <a:t>features, the tests were carried </a:t>
            </a:r>
            <a:r>
              <a:rPr sz="1200" i="1" spc="-10" dirty="0">
                <a:latin typeface="Calibri"/>
                <a:cs typeface="Calibri"/>
              </a:rPr>
              <a:t>out </a:t>
            </a:r>
            <a:r>
              <a:rPr sz="1200" i="1" spc="-5" dirty="0">
                <a:latin typeface="Calibri"/>
                <a:cs typeface="Calibri"/>
              </a:rPr>
              <a:t>at the Slovenian National Building and Civil Engineering  Institute, </a:t>
            </a:r>
            <a:r>
              <a:rPr sz="1200" i="1" spc="-10" dirty="0">
                <a:latin typeface="Calibri"/>
                <a:cs typeface="Calibri"/>
              </a:rPr>
              <a:t>and </a:t>
            </a:r>
            <a:r>
              <a:rPr sz="1200" i="1" spc="-5" dirty="0">
                <a:latin typeface="Calibri"/>
                <a:cs typeface="Calibri"/>
              </a:rPr>
              <a:t>it </a:t>
            </a:r>
            <a:r>
              <a:rPr sz="1200" i="1" spc="-10" dirty="0">
                <a:latin typeface="Calibri"/>
                <a:cs typeface="Calibri"/>
              </a:rPr>
              <a:t>was </a:t>
            </a:r>
            <a:r>
              <a:rPr sz="1200" i="1" spc="-5" dirty="0">
                <a:latin typeface="Calibri"/>
                <a:cs typeface="Calibri"/>
              </a:rPr>
              <a:t>also proven in practice that </a:t>
            </a:r>
            <a:r>
              <a:rPr sz="1200" i="1" spc="-10" dirty="0">
                <a:latin typeface="Calibri"/>
                <a:cs typeface="Calibri"/>
              </a:rPr>
              <a:t>the </a:t>
            </a:r>
            <a:r>
              <a:rPr sz="1200" i="1" spc="-5" dirty="0">
                <a:latin typeface="Calibri"/>
                <a:cs typeface="Calibri"/>
              </a:rPr>
              <a:t>existing technology of manufacturing  satisfies the demand. Developers compared </a:t>
            </a:r>
            <a:r>
              <a:rPr sz="1200" i="1" dirty="0">
                <a:latin typeface="Calibri"/>
                <a:cs typeface="Calibri"/>
              </a:rPr>
              <a:t>adhesive </a:t>
            </a:r>
            <a:r>
              <a:rPr sz="1200" i="1" spc="-10" dirty="0">
                <a:latin typeface="Calibri"/>
                <a:cs typeface="Calibri"/>
              </a:rPr>
              <a:t>and </a:t>
            </a:r>
            <a:r>
              <a:rPr sz="1200" i="1" spc="-5" dirty="0">
                <a:latin typeface="Calibri"/>
                <a:cs typeface="Calibri"/>
              </a:rPr>
              <a:t>cohesive solidness also with the  competition </a:t>
            </a:r>
            <a:r>
              <a:rPr sz="1200" i="1" spc="-10" dirty="0">
                <a:latin typeface="Calibri"/>
                <a:cs typeface="Calibri"/>
              </a:rPr>
              <a:t>and </a:t>
            </a:r>
            <a:r>
              <a:rPr sz="1200" i="1" spc="-5" dirty="0">
                <a:latin typeface="Calibri"/>
                <a:cs typeface="Calibri"/>
              </a:rPr>
              <a:t>the results were satisfactory. It is necessary </a:t>
            </a:r>
            <a:r>
              <a:rPr sz="1200" i="1" dirty="0">
                <a:latin typeface="Calibri"/>
                <a:cs typeface="Calibri"/>
              </a:rPr>
              <a:t>to </a:t>
            </a:r>
            <a:r>
              <a:rPr sz="1200" i="1" spc="-5" dirty="0">
                <a:latin typeface="Calibri"/>
                <a:cs typeface="Calibri"/>
              </a:rPr>
              <a:t>underline that the special  standards have </a:t>
            </a:r>
            <a:r>
              <a:rPr sz="1200" i="1" spc="-10" dirty="0">
                <a:latin typeface="Calibri"/>
                <a:cs typeface="Calibri"/>
              </a:rPr>
              <a:t>not </a:t>
            </a:r>
            <a:r>
              <a:rPr sz="1200" i="1" dirty="0">
                <a:latin typeface="Calibri"/>
                <a:cs typeface="Calibri"/>
              </a:rPr>
              <a:t>yet </a:t>
            </a:r>
            <a:r>
              <a:rPr sz="1200" i="1" spc="-5" dirty="0">
                <a:latin typeface="Calibri"/>
                <a:cs typeface="Calibri"/>
              </a:rPr>
              <a:t>been defined. The technology of the manufacturing </a:t>
            </a:r>
            <a:r>
              <a:rPr sz="1200" i="1" spc="-10" dirty="0">
                <a:latin typeface="Calibri"/>
                <a:cs typeface="Calibri"/>
              </a:rPr>
              <a:t>has </a:t>
            </a:r>
            <a:r>
              <a:rPr sz="1200" i="1" spc="-5" dirty="0">
                <a:latin typeface="Calibri"/>
                <a:cs typeface="Calibri"/>
              </a:rPr>
              <a:t>been adjusted  </a:t>
            </a:r>
            <a:r>
              <a:rPr sz="1200" i="1" dirty="0">
                <a:latin typeface="Calibri"/>
                <a:cs typeface="Calibri"/>
              </a:rPr>
              <a:t>to </a:t>
            </a:r>
            <a:r>
              <a:rPr sz="1200" i="1" spc="-5" dirty="0">
                <a:latin typeface="Calibri"/>
                <a:cs typeface="Calibri"/>
              </a:rPr>
              <a:t>production capacities </a:t>
            </a:r>
            <a:r>
              <a:rPr sz="1200" i="1" spc="-10" dirty="0">
                <a:latin typeface="Calibri"/>
                <a:cs typeface="Calibri"/>
              </a:rPr>
              <a:t>not </a:t>
            </a:r>
            <a:r>
              <a:rPr sz="1200" i="1" spc="-5" dirty="0">
                <a:latin typeface="Calibri"/>
                <a:cs typeface="Calibri"/>
              </a:rPr>
              <a:t>only when it comes to cutting </a:t>
            </a:r>
            <a:r>
              <a:rPr sz="1200" i="1" spc="-10" dirty="0">
                <a:latin typeface="Calibri"/>
                <a:cs typeface="Calibri"/>
              </a:rPr>
              <a:t>but </a:t>
            </a:r>
            <a:r>
              <a:rPr sz="1200" i="1" spc="-5" dirty="0">
                <a:latin typeface="Calibri"/>
                <a:cs typeface="Calibri"/>
              </a:rPr>
              <a:t>also when it comes </a:t>
            </a:r>
            <a:r>
              <a:rPr sz="1200" i="1" dirty="0">
                <a:latin typeface="Calibri"/>
                <a:cs typeface="Calibri"/>
              </a:rPr>
              <a:t>to </a:t>
            </a:r>
            <a:r>
              <a:rPr sz="1200" i="1" spc="-5" dirty="0">
                <a:latin typeface="Calibri"/>
                <a:cs typeface="Calibri"/>
              </a:rPr>
              <a:t>the  technology of joining </a:t>
            </a:r>
            <a:r>
              <a:rPr sz="1200" i="1" dirty="0">
                <a:latin typeface="Calibri"/>
                <a:cs typeface="Calibri"/>
              </a:rPr>
              <a:t>(hot</a:t>
            </a:r>
            <a:r>
              <a:rPr sz="1200" i="1" spc="35" dirty="0">
                <a:latin typeface="Calibri"/>
                <a:cs typeface="Calibri"/>
              </a:rPr>
              <a:t> </a:t>
            </a:r>
            <a:r>
              <a:rPr sz="1200" i="1" spc="-5" dirty="0">
                <a:latin typeface="Calibri"/>
                <a:cs typeface="Calibri"/>
              </a:rPr>
              <a:t>press).</a:t>
            </a:r>
            <a:endParaRPr sz="1200">
              <a:latin typeface="Calibri"/>
              <a:cs typeface="Calibri"/>
            </a:endParaRPr>
          </a:p>
          <a:p>
            <a:pPr marL="12700" marR="5080">
              <a:lnSpc>
                <a:spcPct val="101699"/>
              </a:lnSpc>
              <a:spcBef>
                <a:spcPts val="505"/>
              </a:spcBef>
            </a:pPr>
            <a:r>
              <a:rPr sz="1200" i="1" spc="-5" dirty="0">
                <a:latin typeface="Calibri"/>
                <a:cs typeface="Calibri"/>
              </a:rPr>
              <a:t>In </a:t>
            </a:r>
            <a:r>
              <a:rPr sz="1200" i="1" dirty="0">
                <a:latin typeface="Calibri"/>
                <a:cs typeface="Calibri"/>
              </a:rPr>
              <a:t>view </a:t>
            </a:r>
            <a:r>
              <a:rPr sz="1200" i="1" spc="-5" dirty="0">
                <a:latin typeface="Calibri"/>
                <a:cs typeface="Calibri"/>
              </a:rPr>
              <a:t>of the precise knowledge about the mechanics </a:t>
            </a:r>
            <a:r>
              <a:rPr sz="1200" i="1" spc="-10" dirty="0">
                <a:latin typeface="Calibri"/>
                <a:cs typeface="Calibri"/>
              </a:rPr>
              <a:t>and </a:t>
            </a:r>
            <a:r>
              <a:rPr sz="1200" i="1" spc="-5" dirty="0">
                <a:latin typeface="Calibri"/>
                <a:cs typeface="Calibri"/>
              </a:rPr>
              <a:t>solidness, we may expect an  improvement of persistence </a:t>
            </a:r>
            <a:r>
              <a:rPr sz="1200" i="1" spc="-10" dirty="0">
                <a:latin typeface="Calibri"/>
                <a:cs typeface="Calibri"/>
              </a:rPr>
              <a:t>and </a:t>
            </a:r>
            <a:r>
              <a:rPr sz="1200" i="1" spc="-5" dirty="0">
                <a:latin typeface="Calibri"/>
                <a:cs typeface="Calibri"/>
              </a:rPr>
              <a:t>resistance of a </a:t>
            </a:r>
            <a:r>
              <a:rPr sz="1200" i="1" spc="-10" dirty="0">
                <a:latin typeface="Calibri"/>
                <a:cs typeface="Calibri"/>
              </a:rPr>
              <a:t>girder, </a:t>
            </a:r>
            <a:r>
              <a:rPr sz="1200" i="1" spc="-5" dirty="0">
                <a:latin typeface="Calibri"/>
                <a:cs typeface="Calibri"/>
              </a:rPr>
              <a:t>glued together in such way. Shortage  of material in the centre does </a:t>
            </a:r>
            <a:r>
              <a:rPr sz="1200" i="1" spc="-10" dirty="0">
                <a:latin typeface="Calibri"/>
                <a:cs typeface="Calibri"/>
              </a:rPr>
              <a:t>not </a:t>
            </a:r>
            <a:r>
              <a:rPr sz="1200" i="1" spc="-5" dirty="0">
                <a:latin typeface="Calibri"/>
                <a:cs typeface="Calibri"/>
              </a:rPr>
              <a:t>represent a bearing problem for the mechanics of solidness  </a:t>
            </a:r>
            <a:r>
              <a:rPr sz="1200" i="1" dirty="0">
                <a:latin typeface="Calibri"/>
                <a:cs typeface="Calibri"/>
              </a:rPr>
              <a:t>yet </a:t>
            </a:r>
            <a:r>
              <a:rPr sz="1200" i="1" spc="-10" dirty="0">
                <a:latin typeface="Calibri"/>
                <a:cs typeface="Calibri"/>
              </a:rPr>
              <a:t>it </a:t>
            </a:r>
            <a:r>
              <a:rPr sz="1200" i="1" spc="-5" dirty="0">
                <a:latin typeface="Calibri"/>
                <a:cs typeface="Calibri"/>
              </a:rPr>
              <a:t>is in a </a:t>
            </a:r>
            <a:r>
              <a:rPr sz="1200" i="1" spc="-10" dirty="0">
                <a:latin typeface="Calibri"/>
                <a:cs typeface="Calibri"/>
              </a:rPr>
              <a:t>way </a:t>
            </a:r>
            <a:r>
              <a:rPr sz="1200" i="1" spc="-5" dirty="0">
                <a:latin typeface="Calibri"/>
                <a:cs typeface="Calibri"/>
              </a:rPr>
              <a:t>a compensation element of dilatation. Correct combination </a:t>
            </a:r>
            <a:r>
              <a:rPr sz="1200" i="1" spc="-10" dirty="0">
                <a:latin typeface="Calibri"/>
                <a:cs typeface="Calibri"/>
              </a:rPr>
              <a:t>and </a:t>
            </a:r>
            <a:r>
              <a:rPr sz="1200" i="1" spc="-5" dirty="0">
                <a:latin typeface="Calibri"/>
                <a:cs typeface="Calibri"/>
              </a:rPr>
              <a:t>piling of the  glued segments of a girder should be established during the production itself </a:t>
            </a:r>
            <a:r>
              <a:rPr sz="1200" i="1" spc="-10" dirty="0">
                <a:latin typeface="Calibri"/>
                <a:cs typeface="Calibri"/>
              </a:rPr>
              <a:t>and </a:t>
            </a:r>
            <a:r>
              <a:rPr sz="1200" i="1" spc="-5" dirty="0">
                <a:latin typeface="Calibri"/>
                <a:cs typeface="Calibri"/>
              </a:rPr>
              <a:t>with some  additional </a:t>
            </a:r>
            <a:r>
              <a:rPr sz="1200" i="1" dirty="0">
                <a:latin typeface="Calibri"/>
                <a:cs typeface="Calibri"/>
              </a:rPr>
              <a:t>tests. </a:t>
            </a:r>
            <a:r>
              <a:rPr sz="1200" i="1" spc="-5" dirty="0">
                <a:latin typeface="Calibri"/>
                <a:cs typeface="Calibri"/>
              </a:rPr>
              <a:t>The bending of the girder may be compensated with optimal installation since  the bending is frequently experienced with wooden beams</a:t>
            </a:r>
            <a:r>
              <a:rPr sz="1200" i="1" spc="60" dirty="0">
                <a:latin typeface="Calibri"/>
                <a:cs typeface="Calibri"/>
              </a:rPr>
              <a:t> </a:t>
            </a:r>
            <a:r>
              <a:rPr sz="1200" i="1" dirty="0">
                <a:latin typeface="Calibri"/>
                <a:cs typeface="Calibri"/>
              </a:rPr>
              <a:t>[4].</a:t>
            </a:r>
            <a:endParaRPr sz="1200">
              <a:latin typeface="Calibri"/>
              <a:cs typeface="Calibri"/>
            </a:endParaRPr>
          </a:p>
          <a:p>
            <a:pPr marL="12700">
              <a:lnSpc>
                <a:spcPct val="100000"/>
              </a:lnSpc>
              <a:spcBef>
                <a:spcPts val="525"/>
              </a:spcBef>
            </a:pPr>
            <a:r>
              <a:rPr sz="1200" i="1" spc="-5" dirty="0">
                <a:latin typeface="Calibri"/>
                <a:cs typeface="Calibri"/>
              </a:rPr>
              <a:t>Prospects of Technological</a:t>
            </a:r>
            <a:r>
              <a:rPr sz="1200" i="1" spc="20" dirty="0">
                <a:latin typeface="Calibri"/>
                <a:cs typeface="Calibri"/>
              </a:rPr>
              <a:t> </a:t>
            </a:r>
            <a:r>
              <a:rPr sz="1200" i="1" spc="-5" dirty="0">
                <a:latin typeface="Calibri"/>
                <a:cs typeface="Calibri"/>
              </a:rPr>
              <a:t>Development</a:t>
            </a:r>
            <a:endParaRPr sz="1200">
              <a:latin typeface="Calibri"/>
              <a:cs typeface="Calibri"/>
            </a:endParaRPr>
          </a:p>
          <a:p>
            <a:pPr marL="12700" marR="175895">
              <a:lnSpc>
                <a:spcPct val="101699"/>
              </a:lnSpc>
            </a:pPr>
            <a:r>
              <a:rPr sz="1200" i="1" spc="-5" dirty="0">
                <a:latin typeface="Calibri"/>
                <a:cs typeface="Calibri"/>
              </a:rPr>
              <a:t>If the company entered </a:t>
            </a:r>
            <a:r>
              <a:rPr sz="1200" i="1" spc="-10" dirty="0">
                <a:latin typeface="Calibri"/>
                <a:cs typeface="Calibri"/>
              </a:rPr>
              <a:t>the </a:t>
            </a:r>
            <a:r>
              <a:rPr sz="1200" i="1" spc="-5" dirty="0">
                <a:latin typeface="Calibri"/>
                <a:cs typeface="Calibri"/>
              </a:rPr>
              <a:t>market of prefabricated houses </a:t>
            </a:r>
            <a:r>
              <a:rPr sz="1200" i="1" spc="-10" dirty="0">
                <a:latin typeface="Calibri"/>
                <a:cs typeface="Calibri"/>
              </a:rPr>
              <a:t>and </a:t>
            </a:r>
            <a:r>
              <a:rPr sz="1200" i="1" spc="-5" dirty="0">
                <a:latin typeface="Calibri"/>
                <a:cs typeface="Calibri"/>
              </a:rPr>
              <a:t>roof constructions, new  challenges would arise. New technological approaches </a:t>
            </a:r>
            <a:r>
              <a:rPr sz="1200" i="1" spc="-10" dirty="0">
                <a:latin typeface="Calibri"/>
                <a:cs typeface="Calibri"/>
              </a:rPr>
              <a:t>are </a:t>
            </a:r>
            <a:r>
              <a:rPr sz="1200" i="1" spc="-5" dirty="0">
                <a:latin typeface="Calibri"/>
                <a:cs typeface="Calibri"/>
              </a:rPr>
              <a:t>required due to features such as:  various other needed lengths of girders, their bearing capacity, weather conditions and  meeting the standards, which </a:t>
            </a:r>
            <a:r>
              <a:rPr sz="1200" i="1" spc="-10" dirty="0">
                <a:latin typeface="Calibri"/>
                <a:cs typeface="Calibri"/>
              </a:rPr>
              <a:t>are </a:t>
            </a:r>
            <a:r>
              <a:rPr sz="1200" i="1" spc="-5" dirty="0">
                <a:latin typeface="Calibri"/>
                <a:cs typeface="Calibri"/>
              </a:rPr>
              <a:t>essentially harder </a:t>
            </a:r>
            <a:r>
              <a:rPr sz="1200" i="1" dirty="0">
                <a:latin typeface="Calibri"/>
                <a:cs typeface="Calibri"/>
              </a:rPr>
              <a:t>to </a:t>
            </a:r>
            <a:r>
              <a:rPr sz="1200" i="1" spc="-5" dirty="0">
                <a:latin typeface="Calibri"/>
                <a:cs typeface="Calibri"/>
              </a:rPr>
              <a:t>fulfil as at the I-girders of shuttering  boards because of </a:t>
            </a:r>
            <a:r>
              <a:rPr sz="1200" i="1" dirty="0">
                <a:latin typeface="Calibri"/>
                <a:cs typeface="Calibri"/>
              </a:rPr>
              <a:t>safety </a:t>
            </a:r>
            <a:r>
              <a:rPr sz="1200" i="1" spc="-10" dirty="0">
                <a:latin typeface="Calibri"/>
                <a:cs typeface="Calibri"/>
              </a:rPr>
              <a:t>and </a:t>
            </a:r>
            <a:r>
              <a:rPr sz="1200" i="1" spc="-5" dirty="0">
                <a:latin typeface="Calibri"/>
                <a:cs typeface="Calibri"/>
              </a:rPr>
              <a:t>time aspects. </a:t>
            </a:r>
            <a:r>
              <a:rPr sz="1200" i="1" dirty="0">
                <a:latin typeface="Calibri"/>
                <a:cs typeface="Calibri"/>
              </a:rPr>
              <a:t>All </a:t>
            </a:r>
            <a:r>
              <a:rPr sz="1200" i="1" spc="-10" dirty="0">
                <a:latin typeface="Calibri"/>
                <a:cs typeface="Calibri"/>
              </a:rPr>
              <a:t>this </a:t>
            </a:r>
            <a:r>
              <a:rPr sz="1200" i="1" dirty="0">
                <a:latin typeface="Calibri"/>
                <a:cs typeface="Calibri"/>
              </a:rPr>
              <a:t>sets </a:t>
            </a:r>
            <a:r>
              <a:rPr sz="1200" i="1" spc="-5" dirty="0">
                <a:latin typeface="Calibri"/>
                <a:cs typeface="Calibri"/>
              </a:rPr>
              <a:t>in front of the developers some new  demands:</a:t>
            </a:r>
            <a:endParaRPr sz="1200">
              <a:latin typeface="Calibri"/>
              <a:cs typeface="Calibri"/>
            </a:endParaRPr>
          </a:p>
          <a:p>
            <a:pPr marL="12700" marR="13970">
              <a:lnSpc>
                <a:spcPct val="101699"/>
              </a:lnSpc>
              <a:spcBef>
                <a:spcPts val="505"/>
              </a:spcBef>
            </a:pPr>
            <a:r>
              <a:rPr sz="1200" i="1" spc="-5" dirty="0">
                <a:latin typeface="Calibri"/>
                <a:cs typeface="Calibri"/>
              </a:rPr>
              <a:t>(1) Since the girders need </a:t>
            </a:r>
            <a:r>
              <a:rPr sz="1200" i="1" dirty="0">
                <a:latin typeface="Calibri"/>
                <a:cs typeface="Calibri"/>
              </a:rPr>
              <a:t>to </a:t>
            </a:r>
            <a:r>
              <a:rPr sz="1200" i="1" spc="-5" dirty="0">
                <a:latin typeface="Calibri"/>
                <a:cs typeface="Calibri"/>
              </a:rPr>
              <a:t>be longer, new technologies of processing and joining wood  should be developed. (2) Demand for bigger transversal dimensions of girders mean the use  of older </a:t>
            </a:r>
            <a:r>
              <a:rPr sz="1200" i="1" dirty="0">
                <a:latin typeface="Calibri"/>
                <a:cs typeface="Calibri"/>
              </a:rPr>
              <a:t>trees </a:t>
            </a:r>
            <a:r>
              <a:rPr sz="1200" i="1" spc="-5" dirty="0">
                <a:latin typeface="Calibri"/>
                <a:cs typeface="Calibri"/>
              </a:rPr>
              <a:t>with different characteristics of </a:t>
            </a:r>
            <a:r>
              <a:rPr sz="1200" i="1" spc="-10" dirty="0">
                <a:latin typeface="Calibri"/>
                <a:cs typeface="Calibri"/>
              </a:rPr>
              <a:t>wood </a:t>
            </a:r>
            <a:r>
              <a:rPr sz="1200" i="1" spc="-5" dirty="0">
                <a:latin typeface="Calibri"/>
                <a:cs typeface="Calibri"/>
              </a:rPr>
              <a:t>and consequently different technologies of  production. (3) Additional challenge is represented by the differences in </a:t>
            </a:r>
            <a:r>
              <a:rPr sz="1200" i="1" spc="-10" dirty="0">
                <a:latin typeface="Calibri"/>
                <a:cs typeface="Calibri"/>
              </a:rPr>
              <a:t>the wood </a:t>
            </a:r>
            <a:r>
              <a:rPr sz="1200" i="1" dirty="0">
                <a:latin typeface="Calibri"/>
                <a:cs typeface="Calibri"/>
              </a:rPr>
              <a:t>itself  </a:t>
            </a:r>
            <a:r>
              <a:rPr sz="1200" i="1" spc="-5" dirty="0">
                <a:latin typeface="Calibri"/>
                <a:cs typeface="Calibri"/>
              </a:rPr>
              <a:t>(humidity, environmental conditions of growth and the like). Closely connected </a:t>
            </a:r>
            <a:r>
              <a:rPr sz="1200" i="1" dirty="0">
                <a:latin typeface="Calibri"/>
                <a:cs typeface="Calibri"/>
              </a:rPr>
              <a:t>to </a:t>
            </a:r>
            <a:r>
              <a:rPr sz="1200" i="1" spc="-5" dirty="0">
                <a:latin typeface="Calibri"/>
                <a:cs typeface="Calibri"/>
              </a:rPr>
              <a:t>the said is  the technology of </a:t>
            </a:r>
            <a:r>
              <a:rPr sz="1200" i="1" spc="-10" dirty="0">
                <a:latin typeface="Calibri"/>
                <a:cs typeface="Calibri"/>
              </a:rPr>
              <a:t>wood </a:t>
            </a:r>
            <a:r>
              <a:rPr sz="1200" i="1" spc="-5" dirty="0">
                <a:latin typeface="Calibri"/>
                <a:cs typeface="Calibri"/>
              </a:rPr>
              <a:t>drying which </a:t>
            </a:r>
            <a:r>
              <a:rPr sz="1200" i="1" spc="-10" dirty="0">
                <a:latin typeface="Calibri"/>
                <a:cs typeface="Calibri"/>
              </a:rPr>
              <a:t>has </a:t>
            </a:r>
            <a:r>
              <a:rPr sz="1200" i="1" spc="-5" dirty="0">
                <a:latin typeface="Calibri"/>
                <a:cs typeface="Calibri"/>
              </a:rPr>
              <a:t>a great impact on the quality of girders and which  should be improved. Also in this area, a </a:t>
            </a:r>
            <a:r>
              <a:rPr sz="1200" i="1" dirty="0">
                <a:latin typeface="Calibri"/>
                <a:cs typeface="Calibri"/>
              </a:rPr>
              <a:t>few </a:t>
            </a:r>
            <a:r>
              <a:rPr sz="1200" i="1" spc="-5" dirty="0">
                <a:latin typeface="Calibri"/>
                <a:cs typeface="Calibri"/>
              </a:rPr>
              <a:t>quality innovations have been made in Slovenia in  the recent years. (4) Beside the already mentioned, the following problem </a:t>
            </a:r>
            <a:r>
              <a:rPr sz="1200" i="1" spc="-10" dirty="0">
                <a:latin typeface="Calibri"/>
                <a:cs typeface="Calibri"/>
              </a:rPr>
              <a:t>has </a:t>
            </a:r>
            <a:r>
              <a:rPr sz="1200" i="1" spc="-5" dirty="0">
                <a:latin typeface="Calibri"/>
                <a:cs typeface="Calibri"/>
              </a:rPr>
              <a:t>appeared  when cutting a log into four parts. </a:t>
            </a:r>
            <a:r>
              <a:rPr sz="1200" i="1" dirty="0">
                <a:latin typeface="Calibri"/>
                <a:cs typeface="Calibri"/>
              </a:rPr>
              <a:t>All </a:t>
            </a:r>
            <a:r>
              <a:rPr sz="1200" i="1" spc="-5" dirty="0">
                <a:latin typeface="Calibri"/>
                <a:cs typeface="Calibri"/>
              </a:rPr>
              <a:t>four parts need </a:t>
            </a:r>
            <a:r>
              <a:rPr sz="1200" i="1" dirty="0">
                <a:latin typeface="Calibri"/>
                <a:cs typeface="Calibri"/>
              </a:rPr>
              <a:t>to </a:t>
            </a:r>
            <a:r>
              <a:rPr sz="1200" i="1" spc="-5" dirty="0">
                <a:latin typeface="Calibri"/>
                <a:cs typeface="Calibri"/>
              </a:rPr>
              <a:t>be as similar </a:t>
            </a:r>
            <a:r>
              <a:rPr sz="1200" i="1" spc="-10" dirty="0">
                <a:latin typeface="Calibri"/>
                <a:cs typeface="Calibri"/>
              </a:rPr>
              <a:t>and </a:t>
            </a:r>
            <a:r>
              <a:rPr sz="1200" i="1" spc="-5" dirty="0">
                <a:latin typeface="Calibri"/>
                <a:cs typeface="Calibri"/>
              </a:rPr>
              <a:t>smooth as possible  before gluing. </a:t>
            </a:r>
            <a:r>
              <a:rPr sz="1200" i="1" spc="-10" dirty="0">
                <a:latin typeface="Calibri"/>
                <a:cs typeface="Calibri"/>
              </a:rPr>
              <a:t>But </a:t>
            </a:r>
            <a:r>
              <a:rPr sz="1200" i="1" spc="-5" dirty="0">
                <a:latin typeface="Calibri"/>
                <a:cs typeface="Calibri"/>
              </a:rPr>
              <a:t>if extra wood processing of any of the four parts is </a:t>
            </a:r>
            <a:r>
              <a:rPr sz="1200" i="1" spc="-10" dirty="0">
                <a:latin typeface="Calibri"/>
                <a:cs typeface="Calibri"/>
              </a:rPr>
              <a:t>necessary </a:t>
            </a:r>
            <a:r>
              <a:rPr sz="1200" i="1" spc="-5" dirty="0">
                <a:latin typeface="Calibri"/>
                <a:cs typeface="Calibri"/>
              </a:rPr>
              <a:t>(abstraction of  material), the symmetry collapses. In the said case all the other parts of </a:t>
            </a:r>
            <a:r>
              <a:rPr sz="1200" i="1" spc="-10" dirty="0">
                <a:latin typeface="Calibri"/>
                <a:cs typeface="Calibri"/>
              </a:rPr>
              <a:t>the </a:t>
            </a:r>
            <a:r>
              <a:rPr sz="1200" i="1" spc="-5" dirty="0">
                <a:latin typeface="Calibri"/>
                <a:cs typeface="Calibri"/>
              </a:rPr>
              <a:t>log </a:t>
            </a:r>
            <a:r>
              <a:rPr sz="1200" i="1" spc="-10" dirty="0">
                <a:latin typeface="Calibri"/>
                <a:cs typeface="Calibri"/>
              </a:rPr>
              <a:t>are </a:t>
            </a:r>
            <a:r>
              <a:rPr sz="1200" i="1" spc="-5" dirty="0">
                <a:latin typeface="Calibri"/>
                <a:cs typeface="Calibri"/>
              </a:rPr>
              <a:t>discarded.  Here emerges the possibility of computer </a:t>
            </a:r>
            <a:r>
              <a:rPr sz="1200" i="1" spc="-10" dirty="0">
                <a:latin typeface="Calibri"/>
                <a:cs typeface="Calibri"/>
              </a:rPr>
              <a:t>support </a:t>
            </a:r>
            <a:r>
              <a:rPr sz="1200" i="1" spc="-5" dirty="0">
                <a:latin typeface="Calibri"/>
                <a:cs typeface="Calibri"/>
              </a:rPr>
              <a:t>whereby the appropriate four parts would  be found among a number of cut parts </a:t>
            </a:r>
            <a:r>
              <a:rPr sz="1200" i="1" spc="-10" dirty="0">
                <a:latin typeface="Calibri"/>
                <a:cs typeface="Calibri"/>
              </a:rPr>
              <a:t>and </a:t>
            </a:r>
            <a:r>
              <a:rPr sz="1200" i="1" spc="-5" dirty="0">
                <a:latin typeface="Calibri"/>
                <a:cs typeface="Calibri"/>
              </a:rPr>
              <a:t>then joint into a new I-grinder. (5) A long-term  subsistence of the product should be ensured. (6) </a:t>
            </a:r>
            <a:r>
              <a:rPr sz="1200" i="1" dirty="0">
                <a:latin typeface="Calibri"/>
                <a:cs typeface="Calibri"/>
              </a:rPr>
              <a:t>All </a:t>
            </a:r>
            <a:r>
              <a:rPr sz="1200" i="1" spc="-5" dirty="0">
                <a:latin typeface="Calibri"/>
                <a:cs typeface="Calibri"/>
              </a:rPr>
              <a:t>the above-mentioned </a:t>
            </a:r>
            <a:r>
              <a:rPr sz="1200" i="1" dirty="0">
                <a:latin typeface="Calibri"/>
                <a:cs typeface="Calibri"/>
              </a:rPr>
              <a:t>sets </a:t>
            </a:r>
            <a:r>
              <a:rPr sz="1200" i="1" spc="-5" dirty="0">
                <a:latin typeface="Calibri"/>
                <a:cs typeface="Calibri"/>
              </a:rPr>
              <a:t>in front of the  company new technological demands, however, </a:t>
            </a:r>
            <a:r>
              <a:rPr sz="1200" i="1" spc="-10" dirty="0">
                <a:latin typeface="Calibri"/>
                <a:cs typeface="Calibri"/>
              </a:rPr>
              <a:t>the </a:t>
            </a:r>
            <a:r>
              <a:rPr sz="1200" i="1" spc="-5" dirty="0">
                <a:latin typeface="Calibri"/>
                <a:cs typeface="Calibri"/>
              </a:rPr>
              <a:t>company does </a:t>
            </a:r>
            <a:r>
              <a:rPr sz="1200" i="1" spc="-10" dirty="0">
                <a:latin typeface="Calibri"/>
                <a:cs typeface="Calibri"/>
              </a:rPr>
              <a:t>not </a:t>
            </a:r>
            <a:r>
              <a:rPr sz="1200" i="1" spc="-5" dirty="0">
                <a:latin typeface="Calibri"/>
                <a:cs typeface="Calibri"/>
              </a:rPr>
              <a:t>have the necessary  experience. The cooperation with some relevant knowledge-holders would be necessary. We  also believe that the products could be additionally optimised by a better cooperation with  customers in the phase of</a:t>
            </a:r>
            <a:r>
              <a:rPr sz="1200" i="1" spc="45" dirty="0">
                <a:latin typeface="Calibri"/>
                <a:cs typeface="Calibri"/>
              </a:rPr>
              <a:t> </a:t>
            </a:r>
            <a:r>
              <a:rPr sz="1200" i="1" spc="-5" dirty="0">
                <a:latin typeface="Calibri"/>
                <a:cs typeface="Calibri"/>
              </a:rPr>
              <a:t>development.</a:t>
            </a:r>
            <a:endParaRPr sz="1200">
              <a:latin typeface="Calibri"/>
              <a:cs typeface="Calibri"/>
            </a:endParaRPr>
          </a:p>
          <a:p>
            <a:pPr marL="12700">
              <a:lnSpc>
                <a:spcPct val="100000"/>
              </a:lnSpc>
              <a:spcBef>
                <a:spcPts val="525"/>
              </a:spcBef>
            </a:pPr>
            <a:r>
              <a:rPr sz="1200" i="1" spc="-5" dirty="0">
                <a:latin typeface="Calibri"/>
                <a:cs typeface="Calibri"/>
              </a:rPr>
              <a:t>CONCLUSION</a:t>
            </a:r>
            <a:endParaRPr sz="1200">
              <a:latin typeface="Calibri"/>
              <a:cs typeface="Calibri"/>
            </a:endParaRPr>
          </a:p>
          <a:p>
            <a:pPr marL="12700" marR="325120">
              <a:lnSpc>
                <a:spcPct val="101699"/>
              </a:lnSpc>
            </a:pPr>
            <a:r>
              <a:rPr sz="1200" i="1" spc="-5" dirty="0">
                <a:latin typeface="Calibri"/>
                <a:cs typeface="Calibri"/>
              </a:rPr>
              <a:t>With this remarkable idea, the company surpassed </a:t>
            </a:r>
            <a:r>
              <a:rPr sz="1200" i="1" dirty="0">
                <a:latin typeface="Calibri"/>
                <a:cs typeface="Calibri"/>
              </a:rPr>
              <a:t>its </a:t>
            </a:r>
            <a:r>
              <a:rPr sz="1200" i="1" spc="-5" dirty="0">
                <a:latin typeface="Calibri"/>
                <a:cs typeface="Calibri"/>
              </a:rPr>
              <a:t>existing competition in the wooden  industry in Slovenia and granted itself some new possibilities of intense</a:t>
            </a:r>
            <a:r>
              <a:rPr sz="1200" i="1" spc="135" dirty="0">
                <a:latin typeface="Calibri"/>
                <a:cs typeface="Calibri"/>
              </a:rPr>
              <a:t> </a:t>
            </a:r>
            <a:r>
              <a:rPr sz="1200" i="1" spc="-5" dirty="0">
                <a:latin typeface="Calibri"/>
                <a:cs typeface="Calibri"/>
              </a:rPr>
              <a:t>development.</a:t>
            </a:r>
            <a:endParaRPr sz="1200">
              <a:latin typeface="Calibri"/>
              <a:cs typeface="Calibri"/>
            </a:endParaRPr>
          </a:p>
          <a:p>
            <a:pPr marL="12700" marR="485775">
              <a:lnSpc>
                <a:spcPct val="101699"/>
              </a:lnSpc>
            </a:pPr>
            <a:r>
              <a:rPr sz="1200" i="1" spc="-5" dirty="0">
                <a:latin typeface="Calibri"/>
                <a:cs typeface="Calibri"/>
              </a:rPr>
              <a:t>Unfortunately, the novelty </a:t>
            </a:r>
            <a:r>
              <a:rPr sz="1200" i="1" spc="-10" dirty="0">
                <a:latin typeface="Calibri"/>
                <a:cs typeface="Calibri"/>
              </a:rPr>
              <a:t>has </a:t>
            </a:r>
            <a:r>
              <a:rPr sz="1200" i="1" spc="-5" dirty="0">
                <a:latin typeface="Calibri"/>
                <a:cs typeface="Calibri"/>
              </a:rPr>
              <a:t>remained embedded in the existing organisation </a:t>
            </a:r>
            <a:r>
              <a:rPr sz="1200" i="1" spc="-10" dirty="0">
                <a:latin typeface="Calibri"/>
                <a:cs typeface="Calibri"/>
              </a:rPr>
              <a:t>and </a:t>
            </a:r>
            <a:r>
              <a:rPr sz="1200" i="1" dirty="0">
                <a:latin typeface="Calibri"/>
                <a:cs typeface="Calibri"/>
              </a:rPr>
              <a:t>its  </a:t>
            </a:r>
            <a:r>
              <a:rPr sz="1200" i="1" spc="-5" dirty="0">
                <a:latin typeface="Calibri"/>
                <a:cs typeface="Calibri"/>
              </a:rPr>
              <a:t>logistic, technological, production, marketing, organisational and other</a:t>
            </a:r>
            <a:r>
              <a:rPr sz="1200" i="1" spc="105" dirty="0">
                <a:latin typeface="Calibri"/>
                <a:cs typeface="Calibri"/>
              </a:rPr>
              <a:t> </a:t>
            </a:r>
            <a:r>
              <a:rPr sz="1200" i="1" spc="-5" dirty="0">
                <a:latin typeface="Calibri"/>
                <a:cs typeface="Calibri"/>
              </a:rPr>
              <a:t>limitations</a:t>
            </a:r>
            <a:endParaRPr sz="1200">
              <a:latin typeface="Calibri"/>
              <a:cs typeface="Calibri"/>
            </a:endParaRPr>
          </a:p>
          <a:p>
            <a:pPr>
              <a:lnSpc>
                <a:spcPct val="100000"/>
              </a:lnSpc>
            </a:pPr>
            <a:endParaRPr sz="1200">
              <a:latin typeface="Calibri"/>
              <a:cs typeface="Calibri"/>
            </a:endParaRPr>
          </a:p>
          <a:p>
            <a:pPr marL="149860">
              <a:lnSpc>
                <a:spcPct val="100000"/>
              </a:lnSpc>
              <a:spcBef>
                <a:spcPts val="1075"/>
              </a:spcBef>
            </a:pPr>
            <a:r>
              <a:rPr sz="1000" b="1" spc="-5" dirty="0">
                <a:latin typeface="Calibri"/>
                <a:cs typeface="Calibri"/>
              </a:rPr>
              <a:t>172</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5" y="6216007"/>
            <a:ext cx="5817235" cy="3743325"/>
          </a:xfrm>
          <a:prstGeom prst="rect">
            <a:avLst/>
          </a:prstGeom>
        </p:spPr>
        <p:txBody>
          <a:bodyPr vert="horz" wrap="square" lIns="0" tIns="9525" rIns="0" bIns="0" rtlCol="0">
            <a:spAutoFit/>
          </a:bodyPr>
          <a:lstStyle/>
          <a:p>
            <a:pPr marL="12700" marR="5080" indent="606425">
              <a:lnSpc>
                <a:spcPct val="101699"/>
              </a:lnSpc>
              <a:spcBef>
                <a:spcPts val="75"/>
              </a:spcBef>
            </a:pPr>
            <a:r>
              <a:rPr sz="1200" spc="-5" dirty="0">
                <a:latin typeface="Calibri"/>
                <a:cs typeface="Calibri"/>
              </a:rPr>
              <a:t>Primary data on company were obtained on the basis of survey questionnaire. The  questionnaire was filled out </a:t>
            </a:r>
            <a:r>
              <a:rPr sz="1200" dirty="0">
                <a:latin typeface="Calibri"/>
                <a:cs typeface="Calibri"/>
              </a:rPr>
              <a:t>by the </a:t>
            </a:r>
            <a:r>
              <a:rPr sz="1200" spc="-5" dirty="0">
                <a:latin typeface="Calibri"/>
                <a:cs typeface="Calibri"/>
              </a:rPr>
              <a:t>top manager or another relevant person. Both objective  and subjective factors were followed. The first ones are directly and objectively measurable  factors (e.g. </a:t>
            </a:r>
            <a:r>
              <a:rPr sz="1200" dirty="0">
                <a:latin typeface="Calibri"/>
                <a:cs typeface="Calibri"/>
              </a:rPr>
              <a:t>the </a:t>
            </a:r>
            <a:r>
              <a:rPr sz="1200" spc="-5" dirty="0">
                <a:latin typeface="Calibri"/>
                <a:cs typeface="Calibri"/>
              </a:rPr>
              <a:t>number of administered suggestions, </a:t>
            </a:r>
            <a:r>
              <a:rPr sz="1200" dirty="0">
                <a:latin typeface="Calibri"/>
                <a:cs typeface="Calibri"/>
              </a:rPr>
              <a:t>the </a:t>
            </a:r>
            <a:r>
              <a:rPr sz="1200" spc="-5" dirty="0">
                <a:latin typeface="Calibri"/>
                <a:cs typeface="Calibri"/>
              </a:rPr>
              <a:t>evaluation </a:t>
            </a:r>
            <a:r>
              <a:rPr sz="1200" spc="-10" dirty="0">
                <a:latin typeface="Calibri"/>
                <a:cs typeface="Calibri"/>
              </a:rPr>
              <a:t>of </a:t>
            </a:r>
            <a:r>
              <a:rPr sz="1200" spc="-5" dirty="0">
                <a:latin typeface="Calibri"/>
                <a:cs typeface="Calibri"/>
              </a:rPr>
              <a:t>reduced costs due to  introduced innovations and suchlike). Subjective factors are related to organizational aspects,  innovation culture etc. that </a:t>
            </a:r>
            <a:r>
              <a:rPr sz="1200" dirty="0">
                <a:latin typeface="Calibri"/>
                <a:cs typeface="Calibri"/>
              </a:rPr>
              <a:t>do </a:t>
            </a:r>
            <a:r>
              <a:rPr sz="1200" spc="-5" dirty="0">
                <a:latin typeface="Calibri"/>
                <a:cs typeface="Calibri"/>
              </a:rPr>
              <a:t>not </a:t>
            </a:r>
            <a:r>
              <a:rPr sz="1200" spc="-10" dirty="0">
                <a:latin typeface="Calibri"/>
                <a:cs typeface="Calibri"/>
              </a:rPr>
              <a:t>yet </a:t>
            </a:r>
            <a:r>
              <a:rPr sz="1200" spc="-5" dirty="0">
                <a:latin typeface="Calibri"/>
                <a:cs typeface="Calibri"/>
              </a:rPr>
              <a:t>offer direct and objectively measurable results. The  questionnaire was designed within the I-model project, on the basis </a:t>
            </a:r>
            <a:r>
              <a:rPr sz="1200" spc="-10" dirty="0">
                <a:latin typeface="Calibri"/>
                <a:cs typeface="Calibri"/>
              </a:rPr>
              <a:t>of </a:t>
            </a:r>
            <a:r>
              <a:rPr sz="1200" spc="-5" dirty="0">
                <a:latin typeface="Calibri"/>
                <a:cs typeface="Calibri"/>
              </a:rPr>
              <a:t>several methods:  methodology for the evaluation of the state of R&amp;D and innovation management </a:t>
            </a:r>
            <a:r>
              <a:rPr sz="1200" spc="-10" dirty="0">
                <a:latin typeface="Calibri"/>
                <a:cs typeface="Calibri"/>
              </a:rPr>
              <a:t>(CIS </a:t>
            </a:r>
            <a:r>
              <a:rPr sz="1200" spc="-5" dirty="0">
                <a:latin typeface="Calibri"/>
                <a:cs typeface="Calibri"/>
              </a:rPr>
              <a:t>2001,  Likar </a:t>
            </a:r>
            <a:r>
              <a:rPr sz="1200" dirty="0">
                <a:latin typeface="Calibri"/>
                <a:cs typeface="Calibri"/>
              </a:rPr>
              <a:t>2005), </a:t>
            </a:r>
            <a:r>
              <a:rPr sz="1200" spc="-5" dirty="0">
                <a:latin typeface="Calibri"/>
                <a:cs typeface="Calibri"/>
              </a:rPr>
              <a:t>of the state of idea management (Fatur 2005) and a study of relevant literature.  Main sets of survey questionnaire are as</a:t>
            </a:r>
            <a:r>
              <a:rPr sz="1200" spc="5" dirty="0">
                <a:latin typeface="Calibri"/>
                <a:cs typeface="Calibri"/>
              </a:rPr>
              <a:t> </a:t>
            </a:r>
            <a:r>
              <a:rPr sz="1200" spc="-5" dirty="0">
                <a:latin typeface="Calibri"/>
                <a:cs typeface="Calibri"/>
              </a:rPr>
              <a:t>follows:</a:t>
            </a:r>
            <a:endParaRPr sz="1200">
              <a:latin typeface="Calibri"/>
              <a:cs typeface="Calibri"/>
            </a:endParaRPr>
          </a:p>
          <a:p>
            <a:pPr marL="240665" indent="-228600">
              <a:lnSpc>
                <a:spcPct val="100000"/>
              </a:lnSpc>
              <a:spcBef>
                <a:spcPts val="585"/>
              </a:spcBef>
              <a:buFont typeface="Symbol"/>
              <a:buChar char=""/>
              <a:tabLst>
                <a:tab pos="240665" algn="l"/>
                <a:tab pos="241300" algn="l"/>
              </a:tabLst>
            </a:pPr>
            <a:r>
              <a:rPr sz="1200" spc="-5" dirty="0">
                <a:latin typeface="Calibri"/>
                <a:cs typeface="Calibri"/>
              </a:rPr>
              <a:t>basic demographic data of a</a:t>
            </a:r>
            <a:r>
              <a:rPr sz="1200" spc="15" dirty="0">
                <a:latin typeface="Calibri"/>
                <a:cs typeface="Calibri"/>
              </a:rPr>
              <a:t> </a:t>
            </a:r>
            <a:r>
              <a:rPr sz="1200" spc="-5" dirty="0">
                <a:latin typeface="Calibri"/>
                <a:cs typeface="Calibri"/>
              </a:rPr>
              <a:t>company</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innovation</a:t>
            </a:r>
            <a:r>
              <a:rPr sz="1200" spc="-10" dirty="0">
                <a:latin typeface="Calibri"/>
                <a:cs typeface="Calibri"/>
              </a:rPr>
              <a:t> </a:t>
            </a:r>
            <a:r>
              <a:rPr sz="1200" spc="-5" dirty="0">
                <a:latin typeface="Calibri"/>
                <a:cs typeface="Calibri"/>
              </a:rPr>
              <a:t>expenditure</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strategic </a:t>
            </a:r>
            <a:r>
              <a:rPr sz="1200" spc="-5" dirty="0">
                <a:latin typeface="Calibri"/>
                <a:cs typeface="Calibri"/>
              </a:rPr>
              <a:t>view of innovation</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innovation goals and</a:t>
            </a:r>
            <a:r>
              <a:rPr sz="1200" spc="-15" dirty="0">
                <a:latin typeface="Calibri"/>
                <a:cs typeface="Calibri"/>
              </a:rPr>
              <a:t> </a:t>
            </a:r>
            <a:r>
              <a:rPr sz="1200" spc="-5" dirty="0">
                <a:latin typeface="Calibri"/>
                <a:cs typeface="Calibri"/>
              </a:rPr>
              <a:t>objectives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organizational culture </a:t>
            </a:r>
            <a:r>
              <a:rPr sz="1200" spc="-10" dirty="0">
                <a:latin typeface="Calibri"/>
                <a:cs typeface="Calibri"/>
              </a:rPr>
              <a:t>and</a:t>
            </a:r>
            <a:r>
              <a:rPr sz="1200" spc="30" dirty="0">
                <a:latin typeface="Calibri"/>
                <a:cs typeface="Calibri"/>
              </a:rPr>
              <a:t> </a:t>
            </a:r>
            <a:r>
              <a:rPr sz="1200" spc="-5" dirty="0">
                <a:latin typeface="Calibri"/>
                <a:cs typeface="Calibri"/>
              </a:rPr>
              <a:t>climate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human resource</a:t>
            </a:r>
            <a:r>
              <a:rPr sz="1200" spc="5" dirty="0">
                <a:latin typeface="Calibri"/>
                <a:cs typeface="Calibri"/>
              </a:rPr>
              <a:t> </a:t>
            </a:r>
            <a:r>
              <a:rPr sz="1200" spc="-5" dirty="0">
                <a:latin typeface="Calibri"/>
                <a:cs typeface="Calibri"/>
              </a:rPr>
              <a:t>management</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non-professional innovation / idea</a:t>
            </a:r>
            <a:r>
              <a:rPr sz="1200" spc="30" dirty="0">
                <a:latin typeface="Calibri"/>
                <a:cs typeface="Calibri"/>
              </a:rPr>
              <a:t> </a:t>
            </a:r>
            <a:r>
              <a:rPr sz="1200" spc="-5" dirty="0">
                <a:latin typeface="Calibri"/>
                <a:cs typeface="Calibri"/>
              </a:rPr>
              <a:t>management</a:t>
            </a:r>
            <a:endParaRPr sz="1200">
              <a:latin typeface="Calibri"/>
              <a:cs typeface="Calibri"/>
            </a:endParaRPr>
          </a:p>
          <a:p>
            <a:pPr>
              <a:lnSpc>
                <a:spcPct val="100000"/>
              </a:lnSpc>
              <a:spcBef>
                <a:spcPts val="5"/>
              </a:spcBef>
            </a:pPr>
            <a:endParaRPr sz="1850">
              <a:latin typeface="Calibri"/>
              <a:cs typeface="Calibri"/>
            </a:endParaRPr>
          </a:p>
          <a:p>
            <a:pPr marR="93980" algn="r">
              <a:lnSpc>
                <a:spcPct val="100000"/>
              </a:lnSpc>
            </a:pPr>
            <a:r>
              <a:rPr sz="1000" b="1" spc="-5" dirty="0">
                <a:latin typeface="Calibri"/>
                <a:cs typeface="Calibri"/>
              </a:rPr>
              <a:t>173</a:t>
            </a:r>
            <a:endParaRPr sz="1000">
              <a:latin typeface="Calibri"/>
              <a:cs typeface="Calibri"/>
            </a:endParaRPr>
          </a:p>
        </p:txBody>
      </p:sp>
      <p:sp>
        <p:nvSpPr>
          <p:cNvPr id="3" name="object 3"/>
          <p:cNvSpPr txBox="1"/>
          <p:nvPr/>
        </p:nvSpPr>
        <p:spPr>
          <a:xfrm>
            <a:off x="816802" y="570066"/>
            <a:ext cx="5837555" cy="295783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89865">
              <a:lnSpc>
                <a:spcPct val="101699"/>
              </a:lnSpc>
            </a:pPr>
            <a:r>
              <a:rPr sz="1200" i="1" spc="-5" dirty="0">
                <a:latin typeface="Calibri"/>
                <a:cs typeface="Calibri"/>
              </a:rPr>
              <a:t>(technological-production strategy of the company). And thus according </a:t>
            </a:r>
            <a:r>
              <a:rPr sz="1200" i="1" dirty="0">
                <a:latin typeface="Calibri"/>
                <a:cs typeface="Calibri"/>
              </a:rPr>
              <a:t>to </a:t>
            </a:r>
            <a:r>
              <a:rPr sz="1200" i="1" spc="-10" dirty="0">
                <a:latin typeface="Calibri"/>
                <a:cs typeface="Calibri"/>
              </a:rPr>
              <a:t>our </a:t>
            </a:r>
            <a:r>
              <a:rPr sz="1200" i="1" spc="-5" dirty="0">
                <a:latin typeface="Calibri"/>
                <a:cs typeface="Calibri"/>
              </a:rPr>
              <a:t>assessment,  the potential of the invention </a:t>
            </a:r>
            <a:r>
              <a:rPr sz="1200" i="1" spc="-10" dirty="0">
                <a:latin typeface="Calibri"/>
                <a:cs typeface="Calibri"/>
              </a:rPr>
              <a:t>has </a:t>
            </a:r>
            <a:r>
              <a:rPr sz="1200" i="1" spc="-5" dirty="0">
                <a:latin typeface="Calibri"/>
                <a:cs typeface="Calibri"/>
              </a:rPr>
              <a:t>only remained partly</a:t>
            </a:r>
            <a:r>
              <a:rPr sz="1200" i="1" spc="85" dirty="0">
                <a:latin typeface="Calibri"/>
                <a:cs typeface="Calibri"/>
              </a:rPr>
              <a:t> </a:t>
            </a:r>
            <a:r>
              <a:rPr sz="1200" i="1" spc="-5" dirty="0">
                <a:latin typeface="Calibri"/>
                <a:cs typeface="Calibri"/>
              </a:rPr>
              <a:t>exploited.</a:t>
            </a:r>
            <a:endParaRPr sz="1200">
              <a:latin typeface="Calibri"/>
              <a:cs typeface="Calibri"/>
            </a:endParaRPr>
          </a:p>
          <a:p>
            <a:pPr marL="12700" marR="17780">
              <a:lnSpc>
                <a:spcPct val="101699"/>
              </a:lnSpc>
              <a:spcBef>
                <a:spcPts val="505"/>
              </a:spcBef>
            </a:pPr>
            <a:r>
              <a:rPr sz="1200" i="1" spc="-5" dirty="0">
                <a:latin typeface="Calibri"/>
                <a:cs typeface="Calibri"/>
              </a:rPr>
              <a:t>For a full exploitation of </a:t>
            </a:r>
            <a:r>
              <a:rPr sz="1200" i="1" spc="-10" dirty="0">
                <a:latin typeface="Calibri"/>
                <a:cs typeface="Calibri"/>
              </a:rPr>
              <a:t>the </a:t>
            </a:r>
            <a:r>
              <a:rPr sz="1200" i="1" spc="-5" dirty="0">
                <a:latin typeface="Calibri"/>
                <a:cs typeface="Calibri"/>
              </a:rPr>
              <a:t>market opportunity a radical change in most business activities  would be necessary. Due </a:t>
            </a:r>
            <a:r>
              <a:rPr sz="1200" i="1" dirty="0">
                <a:latin typeface="Calibri"/>
                <a:cs typeface="Calibri"/>
              </a:rPr>
              <a:t>to </a:t>
            </a:r>
            <a:r>
              <a:rPr sz="1200" i="1" spc="-5" dirty="0">
                <a:latin typeface="Calibri"/>
                <a:cs typeface="Calibri"/>
              </a:rPr>
              <a:t>immense needs for additional development, some relevant R&amp;D  organisations would need </a:t>
            </a:r>
            <a:r>
              <a:rPr sz="1200" i="1" dirty="0">
                <a:latin typeface="Calibri"/>
                <a:cs typeface="Calibri"/>
              </a:rPr>
              <a:t>to </a:t>
            </a:r>
            <a:r>
              <a:rPr sz="1200" i="1" spc="-5" dirty="0">
                <a:latin typeface="Calibri"/>
                <a:cs typeface="Calibri"/>
              </a:rPr>
              <a:t>be included, </a:t>
            </a:r>
            <a:r>
              <a:rPr sz="1200" i="1" spc="-10" dirty="0">
                <a:latin typeface="Calibri"/>
                <a:cs typeface="Calibri"/>
              </a:rPr>
              <a:t>and </a:t>
            </a:r>
            <a:r>
              <a:rPr sz="1200" i="1" spc="-5" dirty="0">
                <a:latin typeface="Calibri"/>
                <a:cs typeface="Calibri"/>
              </a:rPr>
              <a:t>at the same time business activities would need  </a:t>
            </a:r>
            <a:r>
              <a:rPr sz="1200" i="1" dirty="0">
                <a:latin typeface="Calibri"/>
                <a:cs typeface="Calibri"/>
              </a:rPr>
              <a:t>to </a:t>
            </a:r>
            <a:r>
              <a:rPr sz="1200" i="1" spc="-5" dirty="0">
                <a:latin typeface="Calibri"/>
                <a:cs typeface="Calibri"/>
              </a:rPr>
              <a:t>be adjusted – transition from the technological-production concept of the company into the  company which is able </a:t>
            </a:r>
            <a:r>
              <a:rPr sz="1200" i="1" dirty="0">
                <a:latin typeface="Calibri"/>
                <a:cs typeface="Calibri"/>
              </a:rPr>
              <a:t>to </a:t>
            </a:r>
            <a:r>
              <a:rPr sz="1200" i="1" spc="-5" dirty="0">
                <a:latin typeface="Calibri"/>
                <a:cs typeface="Calibri"/>
              </a:rPr>
              <a:t>integrate inventions into their business strategy </a:t>
            </a:r>
            <a:r>
              <a:rPr sz="1200" i="1" spc="-10" dirty="0">
                <a:latin typeface="Calibri"/>
                <a:cs typeface="Calibri"/>
              </a:rPr>
              <a:t>in </a:t>
            </a:r>
            <a:r>
              <a:rPr sz="1200" i="1" spc="-5" dirty="0">
                <a:latin typeface="Calibri"/>
                <a:cs typeface="Calibri"/>
              </a:rPr>
              <a:t>such </a:t>
            </a:r>
            <a:r>
              <a:rPr sz="1200" i="1" spc="-10" dirty="0">
                <a:latin typeface="Calibri"/>
                <a:cs typeface="Calibri"/>
              </a:rPr>
              <a:t>way </a:t>
            </a:r>
            <a:r>
              <a:rPr sz="1200" i="1" spc="-5" dirty="0">
                <a:latin typeface="Calibri"/>
                <a:cs typeface="Calibri"/>
              </a:rPr>
              <a:t>that it  would take an optimal advantage of the market opportunity </a:t>
            </a:r>
            <a:r>
              <a:rPr sz="1200" i="1" spc="-10" dirty="0">
                <a:latin typeface="Calibri"/>
                <a:cs typeface="Calibri"/>
              </a:rPr>
              <a:t>and </a:t>
            </a:r>
            <a:r>
              <a:rPr sz="1200" i="1" spc="-5" dirty="0">
                <a:latin typeface="Calibri"/>
                <a:cs typeface="Calibri"/>
              </a:rPr>
              <a:t>technological-production  capacity. It would be reasonable </a:t>
            </a:r>
            <a:r>
              <a:rPr sz="1200" i="1" dirty="0">
                <a:latin typeface="Calibri"/>
                <a:cs typeface="Calibri"/>
              </a:rPr>
              <a:t>to </a:t>
            </a:r>
            <a:r>
              <a:rPr sz="1200" i="1" spc="-5" dirty="0">
                <a:latin typeface="Calibri"/>
                <a:cs typeface="Calibri"/>
              </a:rPr>
              <a:t>consider an organisationally independent unit which could  exploit business opportunities </a:t>
            </a:r>
            <a:r>
              <a:rPr sz="1200" i="1" spc="-10" dirty="0">
                <a:latin typeface="Calibri"/>
                <a:cs typeface="Calibri"/>
              </a:rPr>
              <a:t>and </a:t>
            </a:r>
            <a:r>
              <a:rPr sz="1200" i="1" spc="-5" dirty="0">
                <a:latin typeface="Calibri"/>
                <a:cs typeface="Calibri"/>
              </a:rPr>
              <a:t>also all the potentials of the company. With appropriate  development, a suitable purchase of </a:t>
            </a:r>
            <a:r>
              <a:rPr sz="1200" i="1" spc="-10" dirty="0">
                <a:latin typeface="Calibri"/>
                <a:cs typeface="Calibri"/>
              </a:rPr>
              <a:t>raw </a:t>
            </a:r>
            <a:r>
              <a:rPr sz="1200" i="1" spc="-5" dirty="0">
                <a:latin typeface="Calibri"/>
                <a:cs typeface="Calibri"/>
              </a:rPr>
              <a:t>materials should be ensured (from other parts of  Slovenia or abroad) as </a:t>
            </a:r>
            <a:r>
              <a:rPr sz="1200" i="1" dirty="0">
                <a:latin typeface="Calibri"/>
                <a:cs typeface="Calibri"/>
              </a:rPr>
              <a:t>well </a:t>
            </a:r>
            <a:r>
              <a:rPr sz="1200" i="1" spc="-5" dirty="0">
                <a:latin typeface="Calibri"/>
                <a:cs typeface="Calibri"/>
              </a:rPr>
              <a:t>as solving </a:t>
            </a:r>
            <a:r>
              <a:rPr sz="1200" i="1" spc="-10" dirty="0">
                <a:latin typeface="Calibri"/>
                <a:cs typeface="Calibri"/>
              </a:rPr>
              <a:t>any </a:t>
            </a:r>
            <a:r>
              <a:rPr sz="1200" i="1" spc="-5" dirty="0">
                <a:latin typeface="Calibri"/>
                <a:cs typeface="Calibri"/>
              </a:rPr>
              <a:t>bottlenecks in their production with extra  investments or through outsourcing.</a:t>
            </a:r>
            <a:endParaRPr sz="1200">
              <a:latin typeface="Calibri"/>
              <a:cs typeface="Calibri"/>
            </a:endParaRPr>
          </a:p>
        </p:txBody>
      </p:sp>
      <p:sp>
        <p:nvSpPr>
          <p:cNvPr id="4" name="object 4"/>
          <p:cNvSpPr txBox="1"/>
          <p:nvPr/>
        </p:nvSpPr>
        <p:spPr>
          <a:xfrm>
            <a:off x="816802" y="3969822"/>
            <a:ext cx="5848350" cy="1680845"/>
          </a:xfrm>
          <a:prstGeom prst="rect">
            <a:avLst/>
          </a:prstGeom>
        </p:spPr>
        <p:txBody>
          <a:bodyPr vert="horz" wrap="square" lIns="0" tIns="10160" rIns="0" bIns="0" rtlCol="0">
            <a:spAutoFit/>
          </a:bodyPr>
          <a:lstStyle/>
          <a:p>
            <a:pPr marL="12700" marR="154305" lvl="1">
              <a:lnSpc>
                <a:spcPct val="101400"/>
              </a:lnSpc>
              <a:spcBef>
                <a:spcPts val="80"/>
              </a:spcBef>
              <a:buAutoNum type="arabicPeriod" startAt="5"/>
              <a:tabLst>
                <a:tab pos="369570" algn="l"/>
              </a:tabLst>
            </a:pPr>
            <a:r>
              <a:rPr sz="1400" b="1" spc="-5" dirty="0">
                <a:latin typeface="Calibri"/>
                <a:cs typeface="Calibri"/>
              </a:rPr>
              <a:t>Innovation management in </a:t>
            </a:r>
            <a:r>
              <a:rPr sz="1400" b="1" dirty="0">
                <a:latin typeface="Calibri"/>
                <a:cs typeface="Calibri"/>
              </a:rPr>
              <a:t>the </a:t>
            </a:r>
            <a:r>
              <a:rPr sz="1400" b="1" spc="-10" dirty="0">
                <a:latin typeface="Calibri"/>
                <a:cs typeface="Calibri"/>
              </a:rPr>
              <a:t>Slovenian </a:t>
            </a:r>
            <a:r>
              <a:rPr sz="1400" b="1" spc="-15" dirty="0">
                <a:latin typeface="Calibri"/>
                <a:cs typeface="Calibri"/>
              </a:rPr>
              <a:t>forest </a:t>
            </a:r>
            <a:r>
              <a:rPr sz="1400" b="1" spc="-10" dirty="0">
                <a:latin typeface="Calibri"/>
                <a:cs typeface="Calibri"/>
              </a:rPr>
              <a:t>companies </a:t>
            </a:r>
            <a:r>
              <a:rPr sz="1400" b="1" spc="-5" dirty="0">
                <a:latin typeface="Calibri"/>
                <a:cs typeface="Calibri"/>
              </a:rPr>
              <a:t>participating  in the </a:t>
            </a:r>
            <a:r>
              <a:rPr sz="1400" b="1" spc="-15" dirty="0">
                <a:latin typeface="Calibri"/>
                <a:cs typeface="Calibri"/>
              </a:rPr>
              <a:t>iForest</a:t>
            </a:r>
            <a:r>
              <a:rPr sz="1400" b="1" dirty="0">
                <a:latin typeface="Calibri"/>
                <a:cs typeface="Calibri"/>
              </a:rPr>
              <a:t> </a:t>
            </a:r>
            <a:r>
              <a:rPr sz="1400" b="1" spc="-5" dirty="0">
                <a:latin typeface="Calibri"/>
                <a:cs typeface="Calibri"/>
              </a:rPr>
              <a:t>project</a:t>
            </a:r>
            <a:endParaRPr sz="1400">
              <a:latin typeface="Calibri"/>
              <a:cs typeface="Calibri"/>
            </a:endParaRPr>
          </a:p>
          <a:p>
            <a:pPr lvl="1">
              <a:lnSpc>
                <a:spcPct val="100000"/>
              </a:lnSpc>
              <a:spcBef>
                <a:spcPts val="15"/>
              </a:spcBef>
              <a:buFont typeface="Calibri"/>
              <a:buAutoNum type="arabicPeriod" startAt="5"/>
            </a:pPr>
            <a:endParaRPr sz="1250">
              <a:latin typeface="Calibri"/>
              <a:cs typeface="Calibri"/>
            </a:endParaRPr>
          </a:p>
          <a:p>
            <a:pPr marL="437515" lvl="2" indent="-425450">
              <a:lnSpc>
                <a:spcPct val="100000"/>
              </a:lnSpc>
              <a:buAutoNum type="arabicPeriod"/>
              <a:tabLst>
                <a:tab pos="438150" algn="l"/>
              </a:tabLst>
            </a:pPr>
            <a:r>
              <a:rPr sz="1200" b="1" spc="-5" dirty="0">
                <a:latin typeface="Calibri"/>
                <a:cs typeface="Calibri"/>
              </a:rPr>
              <a:t>Introduction</a:t>
            </a:r>
            <a:endParaRPr sz="1200">
              <a:latin typeface="Calibri"/>
              <a:cs typeface="Calibri"/>
            </a:endParaRPr>
          </a:p>
          <a:p>
            <a:pPr marL="12700" marR="5080">
              <a:lnSpc>
                <a:spcPct val="101899"/>
              </a:lnSpc>
              <a:spcBef>
                <a:spcPts val="790"/>
              </a:spcBef>
            </a:pPr>
            <a:r>
              <a:rPr sz="1200" spc="-5" dirty="0">
                <a:latin typeface="Calibri"/>
                <a:cs typeface="Calibri"/>
              </a:rPr>
              <a:t>In this report, we present the analysis </a:t>
            </a:r>
            <a:r>
              <a:rPr sz="1200" spc="-10" dirty="0">
                <a:latin typeface="Calibri"/>
                <a:cs typeface="Calibri"/>
              </a:rPr>
              <a:t>of </a:t>
            </a:r>
            <a:r>
              <a:rPr sz="1200" dirty="0">
                <a:latin typeface="Calibri"/>
                <a:cs typeface="Calibri"/>
              </a:rPr>
              <a:t>the </a:t>
            </a:r>
            <a:r>
              <a:rPr sz="1200" spc="-5" dirty="0">
                <a:latin typeface="Calibri"/>
                <a:cs typeface="Calibri"/>
              </a:rPr>
              <a:t>state of innovation management in the Slovenian  forest companies participating in the iForest project. As </a:t>
            </a:r>
            <a:r>
              <a:rPr sz="1200" dirty="0">
                <a:latin typeface="Calibri"/>
                <a:cs typeface="Calibri"/>
              </a:rPr>
              <a:t>the </a:t>
            </a:r>
            <a:r>
              <a:rPr sz="1200" spc="-5" dirty="0">
                <a:latin typeface="Calibri"/>
                <a:cs typeface="Calibri"/>
              </a:rPr>
              <a:t>participating companies were  </a:t>
            </a:r>
            <a:r>
              <a:rPr sz="1200" dirty="0">
                <a:latin typeface="Calibri"/>
                <a:cs typeface="Calibri"/>
              </a:rPr>
              <a:t>selected, </a:t>
            </a:r>
            <a:r>
              <a:rPr sz="1200" spc="-5" dirty="0">
                <a:latin typeface="Calibri"/>
                <a:cs typeface="Calibri"/>
              </a:rPr>
              <a:t>a detailed snapshot of the situation within a company was made. The methodology  was </a:t>
            </a:r>
            <a:r>
              <a:rPr sz="1200" dirty="0">
                <a:latin typeface="Calibri"/>
                <a:cs typeface="Calibri"/>
              </a:rPr>
              <a:t>based </a:t>
            </a:r>
            <a:r>
              <a:rPr sz="1200" spc="-5" dirty="0">
                <a:latin typeface="Calibri"/>
                <a:cs typeface="Calibri"/>
              </a:rPr>
              <a:t>on two input</a:t>
            </a:r>
            <a:r>
              <a:rPr sz="1200" spc="5" dirty="0">
                <a:latin typeface="Calibri"/>
                <a:cs typeface="Calibri"/>
              </a:rPr>
              <a:t> </a:t>
            </a:r>
            <a:r>
              <a:rPr sz="1200" spc="-5" dirty="0">
                <a:latin typeface="Calibri"/>
                <a:cs typeface="Calibri"/>
              </a:rPr>
              <a:t>factors:</a:t>
            </a:r>
            <a:endParaRPr sz="1200">
              <a:latin typeface="Calibri"/>
              <a:cs typeface="Calibri"/>
            </a:endParaRPr>
          </a:p>
        </p:txBody>
      </p:sp>
      <p:sp>
        <p:nvSpPr>
          <p:cNvPr id="5" name="object 5"/>
          <p:cNvSpPr/>
          <p:nvPr/>
        </p:nvSpPr>
        <p:spPr>
          <a:xfrm>
            <a:off x="919412" y="5812687"/>
            <a:ext cx="480020" cy="53335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280523"/>
            <a:ext cx="5553075" cy="678815"/>
          </a:xfrm>
          <a:prstGeom prst="rect">
            <a:avLst/>
          </a:prstGeom>
        </p:spPr>
        <p:txBody>
          <a:bodyPr vert="horz" wrap="square" lIns="0" tIns="12700" rIns="0" bIns="0" rtlCol="0">
            <a:spAutoFit/>
          </a:bodyPr>
          <a:lstStyle/>
          <a:p>
            <a:pPr marL="481965">
              <a:lnSpc>
                <a:spcPct val="100000"/>
              </a:lnSpc>
              <a:spcBef>
                <a:spcPts val="100"/>
              </a:spcBef>
            </a:pPr>
            <a:r>
              <a:rPr sz="1200" spc="-5" dirty="0">
                <a:latin typeface="Calibri"/>
                <a:cs typeface="Calibri"/>
              </a:rPr>
              <a:t>The number of companies taken in consideration is </a:t>
            </a:r>
            <a:r>
              <a:rPr sz="1200" dirty="0">
                <a:latin typeface="Calibri"/>
                <a:cs typeface="Calibri"/>
              </a:rPr>
              <a:t>5. </a:t>
            </a:r>
            <a:r>
              <a:rPr sz="1200" spc="-5" dirty="0">
                <a:latin typeface="Calibri"/>
                <a:cs typeface="Calibri"/>
              </a:rPr>
              <a:t>All </a:t>
            </a:r>
            <a:r>
              <a:rPr sz="1200" spc="-10" dirty="0">
                <a:latin typeface="Calibri"/>
                <a:cs typeface="Calibri"/>
              </a:rPr>
              <a:t>of </a:t>
            </a:r>
            <a:r>
              <a:rPr sz="1200" spc="-5" dirty="0">
                <a:latin typeface="Calibri"/>
                <a:cs typeface="Calibri"/>
              </a:rPr>
              <a:t>them belong to</a:t>
            </a:r>
            <a:r>
              <a:rPr sz="1200" spc="125" dirty="0">
                <a:latin typeface="Calibri"/>
                <a:cs typeface="Calibri"/>
              </a:rPr>
              <a:t> </a:t>
            </a:r>
            <a:r>
              <a:rPr sz="1200" spc="-5" dirty="0">
                <a:latin typeface="Calibri"/>
                <a:cs typeface="Calibri"/>
              </a:rPr>
              <a:t>forest</a:t>
            </a:r>
            <a:endParaRPr sz="1200">
              <a:latin typeface="Calibri"/>
              <a:cs typeface="Calibri"/>
            </a:endParaRPr>
          </a:p>
          <a:p>
            <a:pPr>
              <a:lnSpc>
                <a:spcPct val="100000"/>
              </a:lnSpc>
            </a:pPr>
            <a:endParaRPr sz="1200">
              <a:latin typeface="Calibri"/>
              <a:cs typeface="Calibri"/>
            </a:endParaRPr>
          </a:p>
          <a:p>
            <a:pPr marL="12700">
              <a:lnSpc>
                <a:spcPct val="100000"/>
              </a:lnSpc>
              <a:spcBef>
                <a:spcPts val="1035"/>
              </a:spcBef>
            </a:pPr>
            <a:r>
              <a:rPr sz="1000" b="1" spc="-5" dirty="0">
                <a:latin typeface="Calibri"/>
                <a:cs typeface="Calibri"/>
              </a:rPr>
              <a:t>174</a:t>
            </a:r>
            <a:endParaRPr sz="1000">
              <a:latin typeface="Calibri"/>
              <a:cs typeface="Calibri"/>
            </a:endParaRPr>
          </a:p>
        </p:txBody>
      </p:sp>
      <p:sp>
        <p:nvSpPr>
          <p:cNvPr id="3" name="object 3"/>
          <p:cNvSpPr txBox="1"/>
          <p:nvPr/>
        </p:nvSpPr>
        <p:spPr>
          <a:xfrm>
            <a:off x="888424" y="570066"/>
            <a:ext cx="5503545" cy="207708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950">
              <a:latin typeface="Calibri"/>
              <a:cs typeface="Calibri"/>
            </a:endParaRPr>
          </a:p>
          <a:p>
            <a:pPr marL="240665" indent="-228600">
              <a:lnSpc>
                <a:spcPct val="100000"/>
              </a:lnSpc>
              <a:buFont typeface="Symbol"/>
              <a:buChar char=""/>
              <a:tabLst>
                <a:tab pos="240665" algn="l"/>
                <a:tab pos="241300" algn="l"/>
              </a:tabLst>
            </a:pPr>
            <a:r>
              <a:rPr sz="1200" dirty="0">
                <a:latin typeface="Calibri"/>
                <a:cs typeface="Calibri"/>
              </a:rPr>
              <a:t>idea </a:t>
            </a:r>
            <a:r>
              <a:rPr sz="1200" spc="-5" dirty="0">
                <a:latin typeface="Calibri"/>
                <a:cs typeface="Calibri"/>
              </a:rPr>
              <a:t>generation</a:t>
            </a:r>
            <a:r>
              <a:rPr sz="1200" spc="10" dirty="0">
                <a:latin typeface="Calibri"/>
                <a:cs typeface="Calibri"/>
              </a:rPr>
              <a:t> </a:t>
            </a:r>
            <a:r>
              <a:rPr sz="1200" spc="-5" dirty="0">
                <a:latin typeface="Calibri"/>
                <a:cs typeface="Calibri"/>
              </a:rPr>
              <a:t>techniques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monetary and non-monetary</a:t>
            </a:r>
            <a:r>
              <a:rPr sz="1200" dirty="0">
                <a:latin typeface="Calibri"/>
                <a:cs typeface="Calibri"/>
              </a:rPr>
              <a:t> </a:t>
            </a:r>
            <a:r>
              <a:rPr sz="1200" spc="-5" dirty="0">
                <a:latin typeface="Calibri"/>
                <a:cs typeface="Calibri"/>
              </a:rPr>
              <a:t>recognition</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role </a:t>
            </a:r>
            <a:r>
              <a:rPr sz="1200" spc="-10" dirty="0">
                <a:latin typeface="Calibri"/>
                <a:cs typeface="Calibri"/>
              </a:rPr>
              <a:t>of</a:t>
            </a:r>
            <a:r>
              <a:rPr sz="1200" spc="20" dirty="0">
                <a:latin typeface="Calibri"/>
                <a:cs typeface="Calibri"/>
              </a:rPr>
              <a:t> </a:t>
            </a:r>
            <a:r>
              <a:rPr sz="1200" spc="-5" dirty="0">
                <a:latin typeface="Calibri"/>
                <a:cs typeface="Calibri"/>
              </a:rPr>
              <a:t>managers</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innovation</a:t>
            </a:r>
            <a:r>
              <a:rPr sz="1200" spc="-10" dirty="0">
                <a:latin typeface="Calibri"/>
                <a:cs typeface="Calibri"/>
              </a:rPr>
              <a:t> </a:t>
            </a:r>
            <a:r>
              <a:rPr sz="1200" spc="-5" dirty="0">
                <a:latin typeface="Calibri"/>
                <a:cs typeface="Calibri"/>
              </a:rPr>
              <a:t>co-operation</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factors hampering innovation</a:t>
            </a:r>
            <a:r>
              <a:rPr sz="1200" spc="-15" dirty="0">
                <a:latin typeface="Calibri"/>
                <a:cs typeface="Calibri"/>
              </a:rPr>
              <a:t> </a:t>
            </a:r>
            <a:r>
              <a:rPr sz="1200" spc="-5" dirty="0">
                <a:latin typeface="Calibri"/>
                <a:cs typeface="Calibri"/>
              </a:rPr>
              <a:t>activity</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effects </a:t>
            </a:r>
            <a:r>
              <a:rPr sz="1200" spc="-10" dirty="0">
                <a:latin typeface="Calibri"/>
                <a:cs typeface="Calibri"/>
              </a:rPr>
              <a:t>of</a:t>
            </a:r>
            <a:r>
              <a:rPr sz="1200" spc="10" dirty="0">
                <a:latin typeface="Calibri"/>
                <a:cs typeface="Calibri"/>
              </a:rPr>
              <a:t> </a:t>
            </a:r>
            <a:r>
              <a:rPr sz="1200" spc="-5" dirty="0">
                <a:latin typeface="Calibri"/>
                <a:cs typeface="Calibri"/>
              </a:rPr>
              <a:t>innovation</a:t>
            </a:r>
            <a:endParaRPr sz="1200">
              <a:latin typeface="Calibri"/>
              <a:cs typeface="Calibri"/>
            </a:endParaRPr>
          </a:p>
          <a:p>
            <a:pPr marL="12700" marR="5080">
              <a:lnSpc>
                <a:spcPct val="101699"/>
              </a:lnSpc>
              <a:spcBef>
                <a:spcPts val="505"/>
              </a:spcBef>
            </a:pPr>
            <a:r>
              <a:rPr sz="1200" spc="-5" dirty="0">
                <a:latin typeface="Calibri"/>
                <a:cs typeface="Calibri"/>
              </a:rPr>
              <a:t>The results are represented </a:t>
            </a:r>
            <a:r>
              <a:rPr sz="1200" dirty="0">
                <a:latin typeface="Calibri"/>
                <a:cs typeface="Calibri"/>
              </a:rPr>
              <a:t>by </a:t>
            </a:r>
            <a:r>
              <a:rPr sz="1200" spc="-5" dirty="0">
                <a:latin typeface="Calibri"/>
                <a:cs typeface="Calibri"/>
              </a:rPr>
              <a:t>the answers </a:t>
            </a:r>
            <a:r>
              <a:rPr sz="1200" spc="-10" dirty="0">
                <a:latin typeface="Calibri"/>
                <a:cs typeface="Calibri"/>
              </a:rPr>
              <a:t>on </a:t>
            </a:r>
            <a:r>
              <a:rPr sz="1200" spc="-5" dirty="0">
                <a:latin typeface="Calibri"/>
                <a:cs typeface="Calibri"/>
              </a:rPr>
              <a:t>particular question as </a:t>
            </a:r>
            <a:r>
              <a:rPr sz="1200" dirty="0">
                <a:latin typeface="Calibri"/>
                <a:cs typeface="Calibri"/>
              </a:rPr>
              <a:t>per </a:t>
            </a:r>
            <a:r>
              <a:rPr sz="1200" spc="-5" dirty="0">
                <a:latin typeface="Calibri"/>
                <a:cs typeface="Calibri"/>
              </a:rPr>
              <a:t>different topics  while on the basis </a:t>
            </a:r>
            <a:r>
              <a:rPr sz="1200" spc="-10" dirty="0">
                <a:latin typeface="Calibri"/>
                <a:cs typeface="Calibri"/>
              </a:rPr>
              <a:t>of </a:t>
            </a:r>
            <a:r>
              <a:rPr sz="1200" dirty="0">
                <a:latin typeface="Calibri"/>
                <a:cs typeface="Calibri"/>
              </a:rPr>
              <a:t>the results </a:t>
            </a:r>
            <a:r>
              <a:rPr sz="1200" spc="-5" dirty="0">
                <a:latin typeface="Calibri"/>
                <a:cs typeface="Calibri"/>
              </a:rPr>
              <a:t>a basic descriptive statistics is</a:t>
            </a:r>
            <a:r>
              <a:rPr sz="1200" spc="50" dirty="0">
                <a:latin typeface="Calibri"/>
                <a:cs typeface="Calibri"/>
              </a:rPr>
              <a:t> </a:t>
            </a:r>
            <a:r>
              <a:rPr sz="1200" spc="-5" dirty="0">
                <a:latin typeface="Calibri"/>
                <a:cs typeface="Calibri"/>
              </a:rPr>
              <a:t>performed.</a:t>
            </a:r>
            <a:endParaRPr sz="1200">
              <a:latin typeface="Calibri"/>
              <a:cs typeface="Calibri"/>
            </a:endParaRPr>
          </a:p>
        </p:txBody>
      </p:sp>
      <p:sp>
        <p:nvSpPr>
          <p:cNvPr id="4" name="object 4"/>
          <p:cNvSpPr txBox="1"/>
          <p:nvPr/>
        </p:nvSpPr>
        <p:spPr>
          <a:xfrm>
            <a:off x="888416" y="3148458"/>
            <a:ext cx="5858510" cy="3614420"/>
          </a:xfrm>
          <a:prstGeom prst="rect">
            <a:avLst/>
          </a:prstGeom>
        </p:spPr>
        <p:txBody>
          <a:bodyPr vert="horz" wrap="square" lIns="0" tIns="9525" rIns="0" bIns="0" rtlCol="0">
            <a:spAutoFit/>
          </a:bodyPr>
          <a:lstStyle/>
          <a:p>
            <a:pPr marL="12700" marR="510540" indent="606425">
              <a:lnSpc>
                <a:spcPct val="101699"/>
              </a:lnSpc>
              <a:spcBef>
                <a:spcPts val="75"/>
              </a:spcBef>
            </a:pPr>
            <a:r>
              <a:rPr sz="1200" spc="-5" dirty="0">
                <a:latin typeface="Calibri"/>
                <a:cs typeface="Calibri"/>
              </a:rPr>
              <a:t>Survey data were upgraded with a semi-structured interview focused </a:t>
            </a:r>
            <a:r>
              <a:rPr sz="1200" spc="-10" dirty="0">
                <a:latin typeface="Calibri"/>
                <a:cs typeface="Calibri"/>
              </a:rPr>
              <a:t>on </a:t>
            </a:r>
            <a:r>
              <a:rPr sz="1200" spc="-5" dirty="0">
                <a:latin typeface="Calibri"/>
                <a:cs typeface="Calibri"/>
              </a:rPr>
              <a:t>the  company’s management where the following topics are deemed as central</a:t>
            </a:r>
            <a:r>
              <a:rPr sz="1200" spc="85" dirty="0">
                <a:latin typeface="Calibri"/>
                <a:cs typeface="Calibri"/>
              </a:rPr>
              <a:t> </a:t>
            </a:r>
            <a:r>
              <a:rPr sz="1200" spc="-5" dirty="0">
                <a:latin typeface="Calibri"/>
                <a:cs typeface="Calibri"/>
              </a:rPr>
              <a:t>:</a:t>
            </a:r>
            <a:endParaRPr sz="1200">
              <a:latin typeface="Calibri"/>
              <a:cs typeface="Calibri"/>
            </a:endParaRPr>
          </a:p>
          <a:p>
            <a:pPr marL="12700">
              <a:lnSpc>
                <a:spcPct val="100000"/>
              </a:lnSpc>
              <a:spcBef>
                <a:spcPts val="35"/>
              </a:spcBef>
            </a:pPr>
            <a:r>
              <a:rPr sz="1200" u="sng" dirty="0">
                <a:uFill>
                  <a:solidFill>
                    <a:srgbClr val="000000"/>
                  </a:solidFill>
                </a:uFill>
                <a:latin typeface="Calibri"/>
                <a:cs typeface="Calibri"/>
              </a:rPr>
              <a:t>1)</a:t>
            </a:r>
            <a:r>
              <a:rPr sz="1200" u="sng" spc="-5" dirty="0">
                <a:uFill>
                  <a:solidFill>
                    <a:srgbClr val="000000"/>
                  </a:solidFill>
                </a:uFill>
                <a:latin typeface="Calibri"/>
                <a:cs typeface="Calibri"/>
              </a:rPr>
              <a:t> Innovation</a:t>
            </a:r>
            <a:endParaRPr sz="1200">
              <a:latin typeface="Calibri"/>
              <a:cs typeface="Calibri"/>
            </a:endParaRPr>
          </a:p>
          <a:p>
            <a:pPr marL="12700" marR="6350">
              <a:lnSpc>
                <a:spcPct val="101699"/>
              </a:lnSpc>
              <a:spcBef>
                <a:spcPts val="60"/>
              </a:spcBef>
              <a:buFont typeface="Symbol"/>
              <a:buChar char=""/>
              <a:tabLst>
                <a:tab pos="240665" algn="l"/>
                <a:tab pos="241300" algn="l"/>
              </a:tabLst>
            </a:pPr>
            <a:r>
              <a:rPr sz="1200" spc="-5" dirty="0">
                <a:latin typeface="Calibri"/>
                <a:cs typeface="Calibri"/>
              </a:rPr>
              <a:t>Have you developed any innovation activity during </a:t>
            </a:r>
            <a:r>
              <a:rPr sz="1200" dirty="0">
                <a:latin typeface="Calibri"/>
                <a:cs typeface="Calibri"/>
              </a:rPr>
              <a:t>the </a:t>
            </a:r>
            <a:r>
              <a:rPr sz="1200" spc="-10" dirty="0">
                <a:latin typeface="Calibri"/>
                <a:cs typeface="Calibri"/>
              </a:rPr>
              <a:t>last </a:t>
            </a:r>
            <a:r>
              <a:rPr sz="1200" spc="-5" dirty="0">
                <a:latin typeface="Calibri"/>
                <a:cs typeface="Calibri"/>
              </a:rPr>
              <a:t>4 year? </a:t>
            </a:r>
            <a:r>
              <a:rPr sz="1200" dirty="0">
                <a:latin typeface="Calibri"/>
                <a:cs typeface="Calibri"/>
              </a:rPr>
              <a:t>Do </a:t>
            </a:r>
            <a:r>
              <a:rPr sz="1200" spc="-10" dirty="0">
                <a:latin typeface="Calibri"/>
                <a:cs typeface="Calibri"/>
              </a:rPr>
              <a:t>you </a:t>
            </a:r>
            <a:r>
              <a:rPr sz="1200" spc="-5" dirty="0">
                <a:latin typeface="Calibri"/>
                <a:cs typeface="Calibri"/>
              </a:rPr>
              <a:t>know what the  innovation</a:t>
            </a:r>
            <a:r>
              <a:rPr sz="1200" spc="-10" dirty="0">
                <a:latin typeface="Calibri"/>
                <a:cs typeface="Calibri"/>
              </a:rPr>
              <a:t> </a:t>
            </a:r>
            <a:r>
              <a:rPr sz="1200" spc="-5" dirty="0">
                <a:latin typeface="Calibri"/>
                <a:cs typeface="Calibri"/>
              </a:rPr>
              <a:t>is?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How </a:t>
            </a:r>
            <a:r>
              <a:rPr sz="1200" dirty="0">
                <a:latin typeface="Calibri"/>
                <a:cs typeface="Calibri"/>
              </a:rPr>
              <a:t>do </a:t>
            </a:r>
            <a:r>
              <a:rPr sz="1200" spc="-5" dirty="0">
                <a:latin typeface="Calibri"/>
                <a:cs typeface="Calibri"/>
              </a:rPr>
              <a:t>you manage </a:t>
            </a:r>
            <a:r>
              <a:rPr sz="1200" dirty="0">
                <a:latin typeface="Calibri"/>
                <a:cs typeface="Calibri"/>
              </a:rPr>
              <a:t>the </a:t>
            </a:r>
            <a:r>
              <a:rPr sz="1200" spc="-5" dirty="0">
                <a:latin typeface="Calibri"/>
                <a:cs typeface="Calibri"/>
              </a:rPr>
              <a:t>innovation?, How </a:t>
            </a:r>
            <a:r>
              <a:rPr sz="1200" dirty="0">
                <a:latin typeface="Calibri"/>
                <a:cs typeface="Calibri"/>
              </a:rPr>
              <a:t>do </a:t>
            </a:r>
            <a:r>
              <a:rPr sz="1200" spc="-10" dirty="0">
                <a:latin typeface="Calibri"/>
                <a:cs typeface="Calibri"/>
              </a:rPr>
              <a:t>you </a:t>
            </a:r>
            <a:r>
              <a:rPr sz="1200" dirty="0">
                <a:latin typeface="Calibri"/>
                <a:cs typeface="Calibri"/>
              </a:rPr>
              <a:t>perceive </a:t>
            </a:r>
            <a:r>
              <a:rPr sz="1200" spc="-5" dirty="0">
                <a:latin typeface="Calibri"/>
                <a:cs typeface="Calibri"/>
              </a:rPr>
              <a:t>the</a:t>
            </a:r>
            <a:r>
              <a:rPr sz="1200" spc="10" dirty="0">
                <a:latin typeface="Calibri"/>
                <a:cs typeface="Calibri"/>
              </a:rPr>
              <a:t> </a:t>
            </a:r>
            <a:r>
              <a:rPr sz="1200" spc="-5" dirty="0">
                <a:latin typeface="Calibri"/>
                <a:cs typeface="Calibri"/>
              </a:rPr>
              <a:t>innovation?</a:t>
            </a:r>
            <a:endParaRPr sz="1200">
              <a:latin typeface="Calibri"/>
              <a:cs typeface="Calibri"/>
            </a:endParaRPr>
          </a:p>
          <a:p>
            <a:pPr marL="12700" marR="5080">
              <a:lnSpc>
                <a:spcPct val="102499"/>
              </a:lnSpc>
              <a:spcBef>
                <a:spcPts val="45"/>
              </a:spcBef>
              <a:buFont typeface="Symbol"/>
              <a:buChar char=""/>
              <a:tabLst>
                <a:tab pos="240665" algn="l"/>
                <a:tab pos="241300" algn="l"/>
              </a:tabLst>
            </a:pPr>
            <a:r>
              <a:rPr sz="1200" dirty="0">
                <a:latin typeface="Calibri"/>
                <a:cs typeface="Calibri"/>
              </a:rPr>
              <a:t>Do </a:t>
            </a:r>
            <a:r>
              <a:rPr sz="1200" spc="-5" dirty="0">
                <a:latin typeface="Calibri"/>
                <a:cs typeface="Calibri"/>
              </a:rPr>
              <a:t>you develop any measure/initiative/practice </a:t>
            </a:r>
            <a:r>
              <a:rPr sz="1200" dirty="0">
                <a:latin typeface="Calibri"/>
                <a:cs typeface="Calibri"/>
              </a:rPr>
              <a:t>regarding to </a:t>
            </a:r>
            <a:r>
              <a:rPr sz="1200" spc="-5" dirty="0">
                <a:latin typeface="Calibri"/>
                <a:cs typeface="Calibri"/>
              </a:rPr>
              <a:t>innovation in </a:t>
            </a:r>
            <a:r>
              <a:rPr sz="1200" dirty="0">
                <a:latin typeface="Calibri"/>
                <a:cs typeface="Calibri"/>
              </a:rPr>
              <a:t>the </a:t>
            </a:r>
            <a:r>
              <a:rPr sz="1200" spc="-5" dirty="0">
                <a:latin typeface="Calibri"/>
                <a:cs typeface="Calibri"/>
              </a:rPr>
              <a:t>company  (new products – </a:t>
            </a:r>
            <a:r>
              <a:rPr sz="1200" dirty="0">
                <a:latin typeface="Calibri"/>
                <a:cs typeface="Calibri"/>
              </a:rPr>
              <a:t>new </a:t>
            </a:r>
            <a:r>
              <a:rPr sz="1200" spc="-5" dirty="0">
                <a:latin typeface="Calibri"/>
                <a:cs typeface="Calibri"/>
              </a:rPr>
              <a:t>processes – new</a:t>
            </a:r>
            <a:r>
              <a:rPr sz="1200" spc="15" dirty="0">
                <a:latin typeface="Calibri"/>
                <a:cs typeface="Calibri"/>
              </a:rPr>
              <a:t> </a:t>
            </a:r>
            <a:r>
              <a:rPr sz="1200" spc="-5" dirty="0">
                <a:latin typeface="Calibri"/>
                <a:cs typeface="Calibri"/>
              </a:rPr>
              <a:t>markets?</a:t>
            </a:r>
            <a:endParaRPr sz="1200">
              <a:latin typeface="Calibri"/>
              <a:cs typeface="Calibri"/>
            </a:endParaRPr>
          </a:p>
          <a:p>
            <a:pPr marL="12700" marR="5080" indent="-635">
              <a:lnSpc>
                <a:spcPct val="101699"/>
              </a:lnSpc>
              <a:spcBef>
                <a:spcPts val="60"/>
              </a:spcBef>
              <a:buFont typeface="Symbol"/>
              <a:buChar char=""/>
              <a:tabLst>
                <a:tab pos="240665" algn="l"/>
                <a:tab pos="241300" algn="l"/>
              </a:tabLst>
            </a:pPr>
            <a:r>
              <a:rPr sz="1200" spc="-5" dirty="0">
                <a:latin typeface="Calibri"/>
                <a:cs typeface="Calibri"/>
              </a:rPr>
              <a:t>What methods </a:t>
            </a:r>
            <a:r>
              <a:rPr sz="1200" dirty="0">
                <a:latin typeface="Calibri"/>
                <a:cs typeface="Calibri"/>
              </a:rPr>
              <a:t>do </a:t>
            </a:r>
            <a:r>
              <a:rPr sz="1200" spc="-5" dirty="0">
                <a:latin typeface="Calibri"/>
                <a:cs typeface="Calibri"/>
              </a:rPr>
              <a:t>you use </a:t>
            </a:r>
            <a:r>
              <a:rPr sz="1200" dirty="0">
                <a:latin typeface="Calibri"/>
                <a:cs typeface="Calibri"/>
              </a:rPr>
              <a:t>for </a:t>
            </a:r>
            <a:r>
              <a:rPr sz="1200" spc="-5" dirty="0">
                <a:latin typeface="Calibri"/>
                <a:cs typeface="Calibri"/>
              </a:rPr>
              <a:t>dealing with innovation in your company? Are these  methods useful </a:t>
            </a:r>
            <a:r>
              <a:rPr sz="1200" dirty="0">
                <a:latin typeface="Calibri"/>
                <a:cs typeface="Calibri"/>
              </a:rPr>
              <a:t>for </a:t>
            </a:r>
            <a:r>
              <a:rPr sz="1200" spc="-5" dirty="0">
                <a:latin typeface="Calibri"/>
                <a:cs typeface="Calibri"/>
              </a:rPr>
              <a:t>successful innovation</a:t>
            </a:r>
            <a:r>
              <a:rPr sz="1200" spc="5" dirty="0">
                <a:latin typeface="Calibri"/>
                <a:cs typeface="Calibri"/>
              </a:rPr>
              <a:t> </a:t>
            </a:r>
            <a:r>
              <a:rPr sz="1200" spc="-5" dirty="0">
                <a:latin typeface="Calibri"/>
                <a:cs typeface="Calibri"/>
              </a:rPr>
              <a:t>activities?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Do </a:t>
            </a:r>
            <a:r>
              <a:rPr sz="1200" spc="-10" dirty="0">
                <a:latin typeface="Calibri"/>
                <a:cs typeface="Calibri"/>
              </a:rPr>
              <a:t>you </a:t>
            </a:r>
            <a:r>
              <a:rPr sz="1200" spc="-5" dirty="0">
                <a:latin typeface="Calibri"/>
                <a:cs typeface="Calibri"/>
              </a:rPr>
              <a:t>know </a:t>
            </a:r>
            <a:r>
              <a:rPr sz="1200" dirty="0">
                <a:latin typeface="Calibri"/>
                <a:cs typeface="Calibri"/>
              </a:rPr>
              <a:t>the </a:t>
            </a:r>
            <a:r>
              <a:rPr sz="1200" spc="-5" dirty="0">
                <a:latin typeface="Calibri"/>
                <a:cs typeface="Calibri"/>
              </a:rPr>
              <a:t>different structures that support innovation in your</a:t>
            </a:r>
            <a:r>
              <a:rPr sz="1200" spc="50" dirty="0">
                <a:latin typeface="Calibri"/>
                <a:cs typeface="Calibri"/>
              </a:rPr>
              <a:t> </a:t>
            </a:r>
            <a:r>
              <a:rPr sz="1200" spc="-5" dirty="0">
                <a:latin typeface="Calibri"/>
                <a:cs typeface="Calibri"/>
              </a:rPr>
              <a:t>area?</a:t>
            </a:r>
            <a:endParaRPr sz="1200">
              <a:latin typeface="Calibri"/>
              <a:cs typeface="Calibri"/>
            </a:endParaRPr>
          </a:p>
          <a:p>
            <a:pPr marL="12700" marR="882015">
              <a:lnSpc>
                <a:spcPct val="101699"/>
              </a:lnSpc>
              <a:spcBef>
                <a:spcPts val="70"/>
              </a:spcBef>
              <a:buFont typeface="Symbol"/>
              <a:buChar char=""/>
              <a:tabLst>
                <a:tab pos="240665" algn="l"/>
                <a:tab pos="241300" algn="l"/>
              </a:tabLst>
            </a:pPr>
            <a:r>
              <a:rPr sz="1200" spc="-5" dirty="0">
                <a:latin typeface="Calibri"/>
                <a:cs typeface="Calibri"/>
              </a:rPr>
              <a:t>Financing innovation, </a:t>
            </a:r>
            <a:r>
              <a:rPr sz="1200" dirty="0">
                <a:latin typeface="Calibri"/>
                <a:cs typeface="Calibri"/>
              </a:rPr>
              <a:t>do </a:t>
            </a:r>
            <a:r>
              <a:rPr sz="1200" spc="-5" dirty="0">
                <a:latin typeface="Calibri"/>
                <a:cs typeface="Calibri"/>
              </a:rPr>
              <a:t>you know the mechanism </a:t>
            </a:r>
            <a:r>
              <a:rPr sz="1200" dirty="0">
                <a:latin typeface="Calibri"/>
                <a:cs typeface="Calibri"/>
              </a:rPr>
              <a:t>for </a:t>
            </a:r>
            <a:r>
              <a:rPr sz="1200" spc="-5" dirty="0">
                <a:latin typeface="Calibri"/>
                <a:cs typeface="Calibri"/>
              </a:rPr>
              <a:t>financing innovation?  What are the </a:t>
            </a:r>
            <a:r>
              <a:rPr sz="1200" spc="-10" dirty="0">
                <a:latin typeface="Calibri"/>
                <a:cs typeface="Calibri"/>
              </a:rPr>
              <a:t>main </a:t>
            </a:r>
            <a:r>
              <a:rPr sz="1200" spc="-5" dirty="0">
                <a:latin typeface="Calibri"/>
                <a:cs typeface="Calibri"/>
              </a:rPr>
              <a:t>information channels </a:t>
            </a:r>
            <a:r>
              <a:rPr sz="1200" dirty="0">
                <a:latin typeface="Calibri"/>
                <a:cs typeface="Calibri"/>
              </a:rPr>
              <a:t>for </a:t>
            </a:r>
            <a:r>
              <a:rPr sz="1200" spc="-5" dirty="0">
                <a:latin typeface="Calibri"/>
                <a:cs typeface="Calibri"/>
              </a:rPr>
              <a:t>dealing with</a:t>
            </a:r>
            <a:r>
              <a:rPr sz="1200" spc="60" dirty="0">
                <a:latin typeface="Calibri"/>
                <a:cs typeface="Calibri"/>
              </a:rPr>
              <a:t> </a:t>
            </a:r>
            <a:r>
              <a:rPr sz="1200" spc="-5" dirty="0">
                <a:latin typeface="Calibri"/>
                <a:cs typeface="Calibri"/>
              </a:rPr>
              <a:t>innovation?</a:t>
            </a:r>
            <a:endParaRPr sz="1200">
              <a:latin typeface="Calibri"/>
              <a:cs typeface="Calibri"/>
            </a:endParaRPr>
          </a:p>
          <a:p>
            <a:pPr marL="12700">
              <a:lnSpc>
                <a:spcPct val="100000"/>
              </a:lnSpc>
              <a:spcBef>
                <a:spcPts val="25"/>
              </a:spcBef>
            </a:pPr>
            <a:r>
              <a:rPr sz="1200" u="sng" dirty="0">
                <a:uFill>
                  <a:solidFill>
                    <a:srgbClr val="000000"/>
                  </a:solidFill>
                </a:uFill>
                <a:latin typeface="Calibri"/>
                <a:cs typeface="Calibri"/>
              </a:rPr>
              <a:t>2) </a:t>
            </a:r>
            <a:r>
              <a:rPr sz="1200" u="sng" spc="-5" dirty="0">
                <a:uFill>
                  <a:solidFill>
                    <a:srgbClr val="000000"/>
                  </a:solidFill>
                </a:uFill>
                <a:latin typeface="Calibri"/>
                <a:cs typeface="Calibri"/>
              </a:rPr>
              <a:t>Human</a:t>
            </a:r>
            <a:r>
              <a:rPr sz="1200" u="sng" spc="-10" dirty="0">
                <a:uFill>
                  <a:solidFill>
                    <a:srgbClr val="000000"/>
                  </a:solidFill>
                </a:uFill>
                <a:latin typeface="Calibri"/>
                <a:cs typeface="Calibri"/>
              </a:rPr>
              <a:t> </a:t>
            </a:r>
            <a:r>
              <a:rPr sz="1200" u="sng" spc="-5" dirty="0">
                <a:uFill>
                  <a:solidFill>
                    <a:srgbClr val="000000"/>
                  </a:solidFill>
                </a:uFill>
                <a:latin typeface="Calibri"/>
                <a:cs typeface="Calibri"/>
              </a:rPr>
              <a:t>resources</a:t>
            </a:r>
            <a:endParaRPr sz="1200">
              <a:latin typeface="Calibri"/>
              <a:cs typeface="Calibri"/>
            </a:endParaRPr>
          </a:p>
          <a:p>
            <a:pPr marL="12700" marR="5080">
              <a:lnSpc>
                <a:spcPct val="102499"/>
              </a:lnSpc>
              <a:spcBef>
                <a:spcPts val="45"/>
              </a:spcBef>
              <a:buFont typeface="Symbol"/>
              <a:buChar char=""/>
              <a:tabLst>
                <a:tab pos="240665" algn="l"/>
                <a:tab pos="241300" algn="l"/>
              </a:tabLst>
            </a:pPr>
            <a:r>
              <a:rPr sz="1200" dirty="0">
                <a:latin typeface="Calibri"/>
                <a:cs typeface="Calibri"/>
              </a:rPr>
              <a:t>Does </a:t>
            </a:r>
            <a:r>
              <a:rPr sz="1200" spc="-5" dirty="0">
                <a:latin typeface="Calibri"/>
                <a:cs typeface="Calibri"/>
              </a:rPr>
              <a:t>the company use a human resources policy </a:t>
            </a:r>
            <a:r>
              <a:rPr sz="1200" dirty="0">
                <a:latin typeface="Calibri"/>
                <a:cs typeface="Calibri"/>
              </a:rPr>
              <a:t>for </a:t>
            </a:r>
            <a:r>
              <a:rPr sz="1200" spc="-5" dirty="0">
                <a:latin typeface="Calibri"/>
                <a:cs typeface="Calibri"/>
              </a:rPr>
              <a:t>improving </a:t>
            </a:r>
            <a:r>
              <a:rPr sz="1200" dirty="0">
                <a:latin typeface="Calibri"/>
                <a:cs typeface="Calibri"/>
              </a:rPr>
              <a:t>the </a:t>
            </a:r>
            <a:r>
              <a:rPr sz="1200" spc="-5" dirty="0">
                <a:latin typeface="Calibri"/>
                <a:cs typeface="Calibri"/>
              </a:rPr>
              <a:t>skills and qualifications  of its</a:t>
            </a:r>
            <a:r>
              <a:rPr sz="1200" spc="10" dirty="0">
                <a:latin typeface="Calibri"/>
                <a:cs typeface="Calibri"/>
              </a:rPr>
              <a:t> </a:t>
            </a:r>
            <a:r>
              <a:rPr sz="1200" spc="-5" dirty="0">
                <a:latin typeface="Calibri"/>
                <a:cs typeface="Calibri"/>
              </a:rPr>
              <a:t>staff?</a:t>
            </a:r>
            <a:endParaRPr sz="1200">
              <a:latin typeface="Calibri"/>
              <a:cs typeface="Calibri"/>
            </a:endParaRPr>
          </a:p>
          <a:p>
            <a:pPr marL="12700" marR="318770">
              <a:lnSpc>
                <a:spcPct val="101699"/>
              </a:lnSpc>
            </a:pPr>
            <a:r>
              <a:rPr sz="1200" spc="-5" dirty="0">
                <a:latin typeface="Calibri"/>
                <a:cs typeface="Calibri"/>
              </a:rPr>
              <a:t>The qualifications and skills of the company human resources </a:t>
            </a:r>
            <a:r>
              <a:rPr sz="1200" spc="-10" dirty="0">
                <a:latin typeface="Calibri"/>
                <a:cs typeface="Calibri"/>
              </a:rPr>
              <a:t>are </a:t>
            </a:r>
            <a:r>
              <a:rPr sz="1200" spc="-5" dirty="0">
                <a:latin typeface="Calibri"/>
                <a:cs typeface="Calibri"/>
              </a:rPr>
              <a:t>relevant </a:t>
            </a:r>
            <a:r>
              <a:rPr sz="1200" dirty="0">
                <a:latin typeface="Calibri"/>
                <a:cs typeface="Calibri"/>
              </a:rPr>
              <a:t>for </a:t>
            </a:r>
            <a:r>
              <a:rPr sz="1200" spc="-5" dirty="0">
                <a:latin typeface="Calibri"/>
                <a:cs typeface="Calibri"/>
              </a:rPr>
              <a:t>improving/  hinder</a:t>
            </a:r>
            <a:r>
              <a:rPr sz="1200" dirty="0">
                <a:latin typeface="Calibri"/>
                <a:cs typeface="Calibri"/>
              </a:rPr>
              <a:t> </a:t>
            </a:r>
            <a:r>
              <a:rPr sz="1200" spc="-5" dirty="0">
                <a:latin typeface="Calibri"/>
                <a:cs typeface="Calibri"/>
              </a:rPr>
              <a:t>innovation?</a:t>
            </a:r>
            <a:endParaRPr sz="1200">
              <a:latin typeface="Calibri"/>
              <a:cs typeface="Calibri"/>
            </a:endParaRPr>
          </a:p>
          <a:p>
            <a:pPr marL="12700">
              <a:lnSpc>
                <a:spcPct val="100000"/>
              </a:lnSpc>
              <a:spcBef>
                <a:spcPts val="25"/>
              </a:spcBef>
            </a:pPr>
            <a:r>
              <a:rPr sz="1200" u="sng" dirty="0">
                <a:uFill>
                  <a:solidFill>
                    <a:srgbClr val="000000"/>
                  </a:solidFill>
                </a:uFill>
                <a:latin typeface="Calibri"/>
                <a:cs typeface="Calibri"/>
              </a:rPr>
              <a:t>3)</a:t>
            </a:r>
            <a:r>
              <a:rPr sz="1200" u="sng" spc="-5" dirty="0">
                <a:uFill>
                  <a:solidFill>
                    <a:srgbClr val="000000"/>
                  </a:solidFill>
                </a:uFill>
                <a:latin typeface="Calibri"/>
                <a:cs typeface="Calibri"/>
              </a:rPr>
              <a:t> Training</a:t>
            </a:r>
            <a:endParaRPr sz="1200">
              <a:latin typeface="Calibri"/>
              <a:cs typeface="Calibri"/>
            </a:endParaRPr>
          </a:p>
        </p:txBody>
      </p:sp>
      <p:sp>
        <p:nvSpPr>
          <p:cNvPr id="5" name="object 5"/>
          <p:cNvSpPr txBox="1"/>
          <p:nvPr/>
        </p:nvSpPr>
        <p:spPr>
          <a:xfrm>
            <a:off x="888417" y="6737174"/>
            <a:ext cx="95885" cy="607695"/>
          </a:xfrm>
          <a:prstGeom prst="rect">
            <a:avLst/>
          </a:prstGeom>
        </p:spPr>
        <p:txBody>
          <a:bodyPr vert="horz" wrap="square" lIns="0" tIns="22860" rIns="0" bIns="0" rtlCol="0">
            <a:spAutoFit/>
          </a:bodyPr>
          <a:lstStyle/>
          <a:p>
            <a:pPr marL="12700">
              <a:lnSpc>
                <a:spcPct val="100000"/>
              </a:lnSpc>
              <a:spcBef>
                <a:spcPts val="180"/>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p:txBody>
      </p:sp>
      <p:sp>
        <p:nvSpPr>
          <p:cNvPr id="6" name="object 6"/>
          <p:cNvSpPr txBox="1"/>
          <p:nvPr/>
        </p:nvSpPr>
        <p:spPr>
          <a:xfrm>
            <a:off x="1116999" y="6737174"/>
            <a:ext cx="3739515" cy="607695"/>
          </a:xfrm>
          <a:prstGeom prst="rect">
            <a:avLst/>
          </a:prstGeom>
        </p:spPr>
        <p:txBody>
          <a:bodyPr vert="horz" wrap="square" lIns="0" tIns="12700" rIns="0" bIns="0" rtlCol="0">
            <a:spAutoFit/>
          </a:bodyPr>
          <a:lstStyle/>
          <a:p>
            <a:pPr marL="12700" marR="52069" indent="-635">
              <a:lnSpc>
                <a:spcPct val="105800"/>
              </a:lnSpc>
              <a:spcBef>
                <a:spcPts val="100"/>
              </a:spcBef>
            </a:pPr>
            <a:r>
              <a:rPr sz="1200" dirty="0">
                <a:latin typeface="Calibri"/>
                <a:cs typeface="Calibri"/>
              </a:rPr>
              <a:t>Does the </a:t>
            </a:r>
            <a:r>
              <a:rPr sz="1200" spc="-5" dirty="0">
                <a:latin typeface="Calibri"/>
                <a:cs typeface="Calibri"/>
              </a:rPr>
              <a:t>company promote training activities for </a:t>
            </a:r>
            <a:r>
              <a:rPr sz="1200" dirty="0">
                <a:latin typeface="Calibri"/>
                <a:cs typeface="Calibri"/>
              </a:rPr>
              <a:t>the </a:t>
            </a:r>
            <a:r>
              <a:rPr sz="1200" spc="-5" dirty="0">
                <a:latin typeface="Calibri"/>
                <a:cs typeface="Calibri"/>
              </a:rPr>
              <a:t>staff?  How </a:t>
            </a:r>
            <a:r>
              <a:rPr sz="1200" dirty="0">
                <a:latin typeface="Calibri"/>
                <a:cs typeface="Calibri"/>
              </a:rPr>
              <a:t>do </a:t>
            </a:r>
            <a:r>
              <a:rPr sz="1200" spc="-5" dirty="0">
                <a:latin typeface="Calibri"/>
                <a:cs typeface="Calibri"/>
              </a:rPr>
              <a:t>organize </a:t>
            </a:r>
            <a:r>
              <a:rPr sz="1200" dirty="0">
                <a:latin typeface="Calibri"/>
                <a:cs typeface="Calibri"/>
              </a:rPr>
              <a:t>the </a:t>
            </a:r>
            <a:r>
              <a:rPr sz="1200" spc="-5" dirty="0">
                <a:latin typeface="Calibri"/>
                <a:cs typeface="Calibri"/>
              </a:rPr>
              <a:t>training?</a:t>
            </a:r>
            <a:endParaRPr sz="1200">
              <a:latin typeface="Calibri"/>
              <a:cs typeface="Calibri"/>
            </a:endParaRPr>
          </a:p>
          <a:p>
            <a:pPr marL="12700">
              <a:lnSpc>
                <a:spcPct val="100000"/>
              </a:lnSpc>
              <a:spcBef>
                <a:spcPts val="95"/>
              </a:spcBef>
            </a:pPr>
            <a:r>
              <a:rPr sz="1200" spc="-5" dirty="0">
                <a:latin typeface="Calibri"/>
                <a:cs typeface="Calibri"/>
              </a:rPr>
              <a:t>Types </a:t>
            </a:r>
            <a:r>
              <a:rPr sz="1200" spc="-10" dirty="0">
                <a:latin typeface="Calibri"/>
                <a:cs typeface="Calibri"/>
              </a:rPr>
              <a:t>of </a:t>
            </a:r>
            <a:r>
              <a:rPr sz="1200" spc="-5" dirty="0">
                <a:latin typeface="Calibri"/>
                <a:cs typeface="Calibri"/>
              </a:rPr>
              <a:t>training, methodologies used for training</a:t>
            </a:r>
            <a:r>
              <a:rPr sz="1200" spc="105" dirty="0">
                <a:latin typeface="Calibri"/>
                <a:cs typeface="Calibri"/>
              </a:rPr>
              <a:t> </a:t>
            </a:r>
            <a:r>
              <a:rPr sz="1200" spc="-5" dirty="0">
                <a:latin typeface="Calibri"/>
                <a:cs typeface="Calibri"/>
              </a:rPr>
              <a:t>activities.</a:t>
            </a:r>
            <a:endParaRPr sz="1200">
              <a:latin typeface="Calibri"/>
              <a:cs typeface="Calibri"/>
            </a:endParaRPr>
          </a:p>
        </p:txBody>
      </p:sp>
      <p:sp>
        <p:nvSpPr>
          <p:cNvPr id="7" name="object 7"/>
          <p:cNvSpPr txBox="1"/>
          <p:nvPr/>
        </p:nvSpPr>
        <p:spPr>
          <a:xfrm>
            <a:off x="888424" y="7255280"/>
            <a:ext cx="5811520" cy="1083310"/>
          </a:xfrm>
          <a:prstGeom prst="rect">
            <a:avLst/>
          </a:prstGeom>
        </p:spPr>
        <p:txBody>
          <a:bodyPr vert="horz" wrap="square" lIns="0" tIns="79375" rIns="0" bIns="0" rtlCol="0">
            <a:spAutoFit/>
          </a:bodyPr>
          <a:lstStyle/>
          <a:p>
            <a:pPr marL="12700">
              <a:lnSpc>
                <a:spcPct val="100000"/>
              </a:lnSpc>
              <a:spcBef>
                <a:spcPts val="625"/>
              </a:spcBef>
            </a:pPr>
            <a:r>
              <a:rPr sz="1200" spc="-5" dirty="0">
                <a:latin typeface="Calibri"/>
                <a:cs typeface="Calibri"/>
              </a:rPr>
              <a:t>Have you developed any specific training event related </a:t>
            </a:r>
            <a:r>
              <a:rPr sz="1200" dirty="0">
                <a:latin typeface="Calibri"/>
                <a:cs typeface="Calibri"/>
              </a:rPr>
              <a:t>to</a:t>
            </a:r>
            <a:r>
              <a:rPr sz="1200" spc="40" dirty="0">
                <a:latin typeface="Calibri"/>
                <a:cs typeface="Calibri"/>
              </a:rPr>
              <a:t> </a:t>
            </a:r>
            <a:r>
              <a:rPr sz="1200" spc="-5" dirty="0">
                <a:latin typeface="Calibri"/>
                <a:cs typeface="Calibri"/>
              </a:rPr>
              <a:t>innovation?</a:t>
            </a:r>
            <a:endParaRPr sz="1200">
              <a:latin typeface="Calibri"/>
              <a:cs typeface="Calibri"/>
            </a:endParaRPr>
          </a:p>
          <a:p>
            <a:pPr marL="12700" marR="5080">
              <a:lnSpc>
                <a:spcPct val="101699"/>
              </a:lnSpc>
              <a:spcBef>
                <a:spcPts val="505"/>
              </a:spcBef>
            </a:pPr>
            <a:r>
              <a:rPr sz="1200" spc="-5" dirty="0">
                <a:latin typeface="Calibri"/>
                <a:cs typeface="Calibri"/>
              </a:rPr>
              <a:t>Assessment of the situation within a company is performed on the grounds of analysed data  which will also serve as the basis for </a:t>
            </a:r>
            <a:r>
              <a:rPr sz="1200" dirty="0">
                <a:latin typeface="Calibri"/>
                <a:cs typeface="Calibri"/>
              </a:rPr>
              <a:t>the </a:t>
            </a:r>
            <a:r>
              <a:rPr sz="1200" spc="-5" dirty="0">
                <a:latin typeface="Calibri"/>
                <a:cs typeface="Calibri"/>
              </a:rPr>
              <a:t>preparation </a:t>
            </a:r>
            <a:r>
              <a:rPr sz="1200" spc="-10" dirty="0">
                <a:latin typeface="Calibri"/>
                <a:cs typeface="Calibri"/>
              </a:rPr>
              <a:t>of </a:t>
            </a:r>
            <a:r>
              <a:rPr sz="1200" spc="-5" dirty="0">
                <a:latin typeface="Calibri"/>
                <a:cs typeface="Calibri"/>
              </a:rPr>
              <a:t>materials in the subsequent </a:t>
            </a:r>
            <a:r>
              <a:rPr sz="1200" dirty="0">
                <a:latin typeface="Calibri"/>
                <a:cs typeface="Calibri"/>
              </a:rPr>
              <a:t>phases </a:t>
            </a:r>
            <a:r>
              <a:rPr sz="1200" spc="-5" dirty="0">
                <a:latin typeface="Calibri"/>
                <a:cs typeface="Calibri"/>
              </a:rPr>
              <a:t>of  </a:t>
            </a:r>
            <a:r>
              <a:rPr sz="1200" dirty="0">
                <a:latin typeface="Calibri"/>
                <a:cs typeface="Calibri"/>
              </a:rPr>
              <a:t>the </a:t>
            </a:r>
            <a:r>
              <a:rPr sz="1200" spc="-5" dirty="0">
                <a:latin typeface="Calibri"/>
                <a:cs typeface="Calibri"/>
              </a:rPr>
              <a:t>iForest project. Triangulation </a:t>
            </a:r>
            <a:r>
              <a:rPr sz="1200" spc="-10" dirty="0">
                <a:latin typeface="Calibri"/>
                <a:cs typeface="Calibri"/>
              </a:rPr>
              <a:t>of </a:t>
            </a:r>
            <a:r>
              <a:rPr sz="1200" spc="-5" dirty="0">
                <a:latin typeface="Calibri"/>
                <a:cs typeface="Calibri"/>
              </a:rPr>
              <a:t>different sources of data may ensure also an appropriate  validity </a:t>
            </a:r>
            <a:r>
              <a:rPr sz="1200" spc="-10" dirty="0">
                <a:latin typeface="Calibri"/>
                <a:cs typeface="Calibri"/>
              </a:rPr>
              <a:t>of </a:t>
            </a:r>
            <a:r>
              <a:rPr sz="1200" spc="-5" dirty="0">
                <a:latin typeface="Calibri"/>
                <a:cs typeface="Calibri"/>
              </a:rPr>
              <a:t>results regardless of the fact that </a:t>
            </a:r>
            <a:r>
              <a:rPr sz="1200" dirty="0">
                <a:latin typeface="Calibri"/>
                <a:cs typeface="Calibri"/>
              </a:rPr>
              <a:t>the </a:t>
            </a:r>
            <a:r>
              <a:rPr sz="1200" spc="-5" dirty="0">
                <a:latin typeface="Calibri"/>
                <a:cs typeface="Calibri"/>
              </a:rPr>
              <a:t>sample is</a:t>
            </a:r>
            <a:r>
              <a:rPr sz="1200" spc="60" dirty="0">
                <a:latin typeface="Calibri"/>
                <a:cs typeface="Calibri"/>
              </a:rPr>
              <a:t> </a:t>
            </a:r>
            <a:r>
              <a:rPr sz="1200" spc="-5" dirty="0">
                <a:latin typeface="Calibri"/>
                <a:cs typeface="Calibri"/>
              </a:rPr>
              <a:t>small.</a:t>
            </a:r>
            <a:endParaRPr sz="1200">
              <a:latin typeface="Calibri"/>
              <a:cs typeface="Calibri"/>
            </a:endParaRPr>
          </a:p>
        </p:txBody>
      </p:sp>
      <p:sp>
        <p:nvSpPr>
          <p:cNvPr id="8" name="object 8"/>
          <p:cNvSpPr txBox="1"/>
          <p:nvPr/>
        </p:nvSpPr>
        <p:spPr>
          <a:xfrm>
            <a:off x="888424" y="8532305"/>
            <a:ext cx="17316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13.5.2 Analysis </a:t>
            </a:r>
            <a:r>
              <a:rPr sz="1200" b="1" dirty="0">
                <a:latin typeface="Calibri"/>
                <a:cs typeface="Calibri"/>
              </a:rPr>
              <a:t>of the</a:t>
            </a:r>
            <a:r>
              <a:rPr sz="1200" b="1" spc="-20" dirty="0">
                <a:latin typeface="Calibri"/>
                <a:cs typeface="Calibri"/>
              </a:rPr>
              <a:t> </a:t>
            </a:r>
            <a:r>
              <a:rPr sz="1200" b="1" spc="-10" dirty="0">
                <a:latin typeface="Calibri"/>
                <a:cs typeface="Calibri"/>
              </a:rPr>
              <a:t>state</a:t>
            </a:r>
            <a:endParaRPr sz="1200">
              <a:latin typeface="Calibri"/>
              <a:cs typeface="Calibri"/>
            </a:endParaRPr>
          </a:p>
        </p:txBody>
      </p:sp>
      <p:sp>
        <p:nvSpPr>
          <p:cNvPr id="9" name="object 9"/>
          <p:cNvSpPr/>
          <p:nvPr/>
        </p:nvSpPr>
        <p:spPr>
          <a:xfrm>
            <a:off x="981891" y="2743610"/>
            <a:ext cx="490687" cy="53335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92558" y="8875675"/>
            <a:ext cx="480020" cy="53335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8382941"/>
            <a:ext cx="5763260" cy="1576705"/>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18: Analysis of factors related </a:t>
            </a:r>
            <a:r>
              <a:rPr sz="1200" b="1" i="1" dirty="0">
                <a:latin typeface="Calibri"/>
                <a:cs typeface="Calibri"/>
              </a:rPr>
              <a:t>to</a:t>
            </a:r>
            <a:r>
              <a:rPr sz="1200" b="1" i="1" spc="10" dirty="0">
                <a:latin typeface="Calibri"/>
                <a:cs typeface="Calibri"/>
              </a:rPr>
              <a:t> </a:t>
            </a:r>
            <a:r>
              <a:rPr sz="1200" b="1" i="1" spc="-5" dirty="0">
                <a:latin typeface="Calibri"/>
                <a:cs typeface="Calibri"/>
              </a:rPr>
              <a:t>innovation</a:t>
            </a:r>
            <a:endParaRPr sz="1200">
              <a:latin typeface="Calibri"/>
              <a:cs typeface="Calibri"/>
            </a:endParaRPr>
          </a:p>
          <a:p>
            <a:pPr marL="12700" marR="5080">
              <a:lnSpc>
                <a:spcPct val="101699"/>
              </a:lnSpc>
              <a:spcBef>
                <a:spcPts val="994"/>
              </a:spcBef>
            </a:pPr>
            <a:r>
              <a:rPr sz="1200" spc="-5" dirty="0">
                <a:latin typeface="Calibri"/>
                <a:cs typeface="Calibri"/>
              </a:rPr>
              <a:t>Since the sample (the number of companies) is relatively small, results should </a:t>
            </a:r>
            <a:r>
              <a:rPr sz="1200" dirty="0">
                <a:latin typeface="Calibri"/>
                <a:cs typeface="Calibri"/>
              </a:rPr>
              <a:t>be </a:t>
            </a:r>
            <a:r>
              <a:rPr sz="1200" spc="-5" dirty="0">
                <a:latin typeface="Calibri"/>
                <a:cs typeface="Calibri"/>
              </a:rPr>
              <a:t>interpreted  with care. However, they give an indication of situation and </a:t>
            </a:r>
            <a:r>
              <a:rPr sz="1200" dirty="0">
                <a:latin typeface="Calibri"/>
                <a:cs typeface="Calibri"/>
              </a:rPr>
              <a:t>used </a:t>
            </a:r>
            <a:r>
              <a:rPr sz="1200" spc="-5" dirty="0">
                <a:latin typeface="Calibri"/>
                <a:cs typeface="Calibri"/>
              </a:rPr>
              <a:t>along with the other tools  developed (semi-structured interviews, EU and national analysis of the state) represent a  useful tool </a:t>
            </a:r>
            <a:r>
              <a:rPr sz="1200" dirty="0">
                <a:latin typeface="Calibri"/>
                <a:cs typeface="Calibri"/>
              </a:rPr>
              <a:t>for </a:t>
            </a:r>
            <a:r>
              <a:rPr sz="1200" spc="-5" dirty="0">
                <a:latin typeface="Calibri"/>
                <a:cs typeface="Calibri"/>
              </a:rPr>
              <a:t>decision</a:t>
            </a:r>
            <a:r>
              <a:rPr sz="1200" spc="-10" dirty="0">
                <a:latin typeface="Calibri"/>
                <a:cs typeface="Calibri"/>
              </a:rPr>
              <a:t> </a:t>
            </a:r>
            <a:r>
              <a:rPr sz="1200" spc="-5" dirty="0">
                <a:latin typeface="Calibri"/>
                <a:cs typeface="Calibri"/>
              </a:rPr>
              <a:t>making.</a:t>
            </a: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R="40005" algn="r">
              <a:lnSpc>
                <a:spcPct val="100000"/>
              </a:lnSpc>
              <a:spcBef>
                <a:spcPts val="5"/>
              </a:spcBef>
            </a:pPr>
            <a:r>
              <a:rPr sz="1000" b="1" spc="-5" dirty="0">
                <a:latin typeface="Calibri"/>
                <a:cs typeface="Calibri"/>
              </a:rPr>
              <a:t>175</a:t>
            </a:r>
            <a:endParaRPr sz="1000">
              <a:latin typeface="Calibri"/>
              <a:cs typeface="Calibri"/>
            </a:endParaRPr>
          </a:p>
        </p:txBody>
      </p:sp>
      <p:sp>
        <p:nvSpPr>
          <p:cNvPr id="3" name="object 3"/>
          <p:cNvSpPr txBox="1"/>
          <p:nvPr/>
        </p:nvSpPr>
        <p:spPr>
          <a:xfrm>
            <a:off x="816802" y="570066"/>
            <a:ext cx="5855335" cy="4890135"/>
          </a:xfrm>
          <a:prstGeom prst="rect">
            <a:avLst/>
          </a:prstGeom>
        </p:spPr>
        <p:txBody>
          <a:bodyPr vert="horz" wrap="square" lIns="0" tIns="12065" rIns="0" bIns="0" rtlCol="0">
            <a:spAutoFit/>
          </a:bodyPr>
          <a:lstStyle/>
          <a:p>
            <a:pPr marR="2286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sector, with </a:t>
            </a:r>
            <a:r>
              <a:rPr sz="1200" spc="-10" dirty="0">
                <a:latin typeface="Calibri"/>
                <a:cs typeface="Calibri"/>
              </a:rPr>
              <a:t>an </a:t>
            </a:r>
            <a:r>
              <a:rPr sz="1200" spc="-5" dirty="0">
                <a:latin typeface="Calibri"/>
                <a:cs typeface="Calibri"/>
              </a:rPr>
              <a:t>average number of employees </a:t>
            </a:r>
            <a:r>
              <a:rPr sz="1200" spc="-10" dirty="0">
                <a:latin typeface="Calibri"/>
                <a:cs typeface="Calibri"/>
              </a:rPr>
              <a:t>122 </a:t>
            </a:r>
            <a:r>
              <a:rPr sz="1200" spc="-5" dirty="0">
                <a:latin typeface="Calibri"/>
                <a:cs typeface="Calibri"/>
              </a:rPr>
              <a:t>and total employees 610. The largest  company </a:t>
            </a:r>
            <a:r>
              <a:rPr sz="1200" dirty="0">
                <a:latin typeface="Calibri"/>
                <a:cs typeface="Calibri"/>
              </a:rPr>
              <a:t>by </a:t>
            </a:r>
            <a:r>
              <a:rPr sz="1200" spc="-5" dirty="0">
                <a:latin typeface="Calibri"/>
                <a:cs typeface="Calibri"/>
              </a:rPr>
              <a:t>employees has 375 people employed and </a:t>
            </a:r>
            <a:r>
              <a:rPr sz="1200" dirty="0">
                <a:latin typeface="Calibri"/>
                <a:cs typeface="Calibri"/>
              </a:rPr>
              <a:t>the </a:t>
            </a:r>
            <a:r>
              <a:rPr sz="1200" spc="-5" dirty="0">
                <a:latin typeface="Calibri"/>
                <a:cs typeface="Calibri"/>
              </a:rPr>
              <a:t>smallest has 14. Except </a:t>
            </a:r>
            <a:r>
              <a:rPr sz="1200" dirty="0">
                <a:latin typeface="Calibri"/>
                <a:cs typeface="Calibri"/>
              </a:rPr>
              <a:t>for </a:t>
            </a:r>
            <a:r>
              <a:rPr sz="1200" spc="-5" dirty="0">
                <a:latin typeface="Calibri"/>
                <a:cs typeface="Calibri"/>
              </a:rPr>
              <a:t>the </a:t>
            </a:r>
            <a:r>
              <a:rPr sz="1200" dirty="0">
                <a:latin typeface="Calibri"/>
                <a:cs typeface="Calibri"/>
              </a:rPr>
              <a:t>one,  </a:t>
            </a:r>
            <a:r>
              <a:rPr sz="1200" spc="-5" dirty="0">
                <a:latin typeface="Calibri"/>
                <a:cs typeface="Calibri"/>
              </a:rPr>
              <a:t>all companies belong </a:t>
            </a:r>
            <a:r>
              <a:rPr sz="1200" dirty="0">
                <a:latin typeface="Calibri"/>
                <a:cs typeface="Calibri"/>
              </a:rPr>
              <a:t>to </a:t>
            </a:r>
            <a:r>
              <a:rPr sz="1200" spc="-5" dirty="0">
                <a:latin typeface="Calibri"/>
                <a:cs typeface="Calibri"/>
              </a:rPr>
              <a:t>the group of</a:t>
            </a:r>
            <a:r>
              <a:rPr sz="1200" dirty="0">
                <a:latin typeface="Calibri"/>
                <a:cs typeface="Calibri"/>
              </a:rPr>
              <a:t> </a:t>
            </a:r>
            <a:r>
              <a:rPr sz="1200" spc="-5" dirty="0">
                <a:latin typeface="Calibri"/>
                <a:cs typeface="Calibri"/>
              </a:rPr>
              <a:t>SME.</a:t>
            </a:r>
            <a:endParaRPr sz="1200">
              <a:latin typeface="Calibri"/>
              <a:cs typeface="Calibri"/>
            </a:endParaRPr>
          </a:p>
          <a:p>
            <a:pPr marL="12700">
              <a:lnSpc>
                <a:spcPct val="100000"/>
              </a:lnSpc>
              <a:spcBef>
                <a:spcPts val="1030"/>
              </a:spcBef>
            </a:pPr>
            <a:r>
              <a:rPr sz="1200" spc="-5" dirty="0">
                <a:latin typeface="Calibri"/>
                <a:cs typeface="Calibri"/>
              </a:rPr>
              <a:t>Here, we will consider the following factors related to</a:t>
            </a:r>
            <a:r>
              <a:rPr sz="1200" spc="65" dirty="0">
                <a:latin typeface="Calibri"/>
                <a:cs typeface="Calibri"/>
              </a:rPr>
              <a:t> </a:t>
            </a:r>
            <a:r>
              <a:rPr sz="1200" spc="-5" dirty="0">
                <a:latin typeface="Calibri"/>
                <a:cs typeface="Calibri"/>
              </a:rPr>
              <a:t>innovation:</a:t>
            </a:r>
            <a:endParaRPr sz="1200">
              <a:latin typeface="Calibri"/>
              <a:cs typeface="Calibri"/>
            </a:endParaRPr>
          </a:p>
          <a:p>
            <a:pPr marL="240665" indent="-228600">
              <a:lnSpc>
                <a:spcPct val="100000"/>
              </a:lnSpc>
              <a:spcBef>
                <a:spcPts val="520"/>
              </a:spcBef>
              <a:buAutoNum type="arabicPeriod"/>
              <a:tabLst>
                <a:tab pos="241300" algn="l"/>
              </a:tabLst>
            </a:pPr>
            <a:r>
              <a:rPr sz="1200" spc="-5" dirty="0">
                <a:latin typeface="Calibri"/>
                <a:cs typeface="Calibri"/>
              </a:rPr>
              <a:t>Strategic view of</a:t>
            </a:r>
            <a:r>
              <a:rPr sz="1200" dirty="0">
                <a:latin typeface="Calibri"/>
                <a:cs typeface="Calibri"/>
              </a:rPr>
              <a:t> </a:t>
            </a:r>
            <a:r>
              <a:rPr sz="1200" spc="-5" dirty="0">
                <a:latin typeface="Calibri"/>
                <a:cs typeface="Calibri"/>
              </a:rPr>
              <a:t>innovation</a:t>
            </a:r>
            <a:endParaRPr sz="1200">
              <a:latin typeface="Calibri"/>
              <a:cs typeface="Calibri"/>
            </a:endParaRPr>
          </a:p>
          <a:p>
            <a:pPr marL="240665" indent="-228600">
              <a:lnSpc>
                <a:spcPct val="100000"/>
              </a:lnSpc>
              <a:spcBef>
                <a:spcPts val="20"/>
              </a:spcBef>
              <a:buAutoNum type="arabicPeriod"/>
              <a:tabLst>
                <a:tab pos="241300" algn="l"/>
              </a:tabLst>
            </a:pPr>
            <a:r>
              <a:rPr sz="1200" spc="-5" dirty="0">
                <a:latin typeface="Calibri"/>
                <a:cs typeface="Calibri"/>
              </a:rPr>
              <a:t>Innovation goals and objectives</a:t>
            </a:r>
            <a:endParaRPr sz="1200">
              <a:latin typeface="Calibri"/>
              <a:cs typeface="Calibri"/>
            </a:endParaRPr>
          </a:p>
          <a:p>
            <a:pPr marL="240665" indent="-228600">
              <a:lnSpc>
                <a:spcPct val="100000"/>
              </a:lnSpc>
              <a:spcBef>
                <a:spcPts val="25"/>
              </a:spcBef>
              <a:buAutoNum type="arabicPeriod"/>
              <a:tabLst>
                <a:tab pos="241300" algn="l"/>
              </a:tabLst>
            </a:pPr>
            <a:r>
              <a:rPr sz="1200" spc="-5" dirty="0">
                <a:latin typeface="Calibri"/>
                <a:cs typeface="Calibri"/>
              </a:rPr>
              <a:t>Organizational culture &amp;</a:t>
            </a:r>
            <a:r>
              <a:rPr sz="1200" spc="-20" dirty="0">
                <a:latin typeface="Calibri"/>
                <a:cs typeface="Calibri"/>
              </a:rPr>
              <a:t> </a:t>
            </a:r>
            <a:r>
              <a:rPr sz="1200" spc="-5" dirty="0">
                <a:latin typeface="Calibri"/>
                <a:cs typeface="Calibri"/>
              </a:rPr>
              <a:t>climate</a:t>
            </a:r>
            <a:endParaRPr sz="1200">
              <a:latin typeface="Calibri"/>
              <a:cs typeface="Calibri"/>
            </a:endParaRPr>
          </a:p>
          <a:p>
            <a:pPr marL="240665" indent="-228600">
              <a:lnSpc>
                <a:spcPct val="100000"/>
              </a:lnSpc>
              <a:spcBef>
                <a:spcPts val="25"/>
              </a:spcBef>
              <a:buAutoNum type="arabicPeriod"/>
              <a:tabLst>
                <a:tab pos="241300" algn="l"/>
              </a:tabLst>
            </a:pPr>
            <a:r>
              <a:rPr sz="1200" spc="-5" dirty="0">
                <a:latin typeface="Calibri"/>
                <a:cs typeface="Calibri"/>
              </a:rPr>
              <a:t>Human resource</a:t>
            </a:r>
            <a:r>
              <a:rPr sz="1200" spc="5" dirty="0">
                <a:latin typeface="Calibri"/>
                <a:cs typeface="Calibri"/>
              </a:rPr>
              <a:t> </a:t>
            </a:r>
            <a:r>
              <a:rPr sz="1200" spc="-5" dirty="0">
                <a:latin typeface="Calibri"/>
                <a:cs typeface="Calibri"/>
              </a:rPr>
              <a:t>management</a:t>
            </a:r>
            <a:endParaRPr sz="1200">
              <a:latin typeface="Calibri"/>
              <a:cs typeface="Calibri"/>
            </a:endParaRPr>
          </a:p>
          <a:p>
            <a:pPr marL="240665" indent="-228600">
              <a:lnSpc>
                <a:spcPct val="100000"/>
              </a:lnSpc>
              <a:spcBef>
                <a:spcPts val="25"/>
              </a:spcBef>
              <a:buAutoNum type="arabicPeriod"/>
              <a:tabLst>
                <a:tab pos="241300" algn="l"/>
              </a:tabLst>
            </a:pPr>
            <a:r>
              <a:rPr sz="1200" spc="-5" dirty="0">
                <a:latin typeface="Calibri"/>
                <a:cs typeface="Calibri"/>
              </a:rPr>
              <a:t>Non-professional innovation / idea</a:t>
            </a:r>
            <a:r>
              <a:rPr sz="1200" spc="20" dirty="0">
                <a:latin typeface="Calibri"/>
                <a:cs typeface="Calibri"/>
              </a:rPr>
              <a:t> </a:t>
            </a:r>
            <a:r>
              <a:rPr sz="1200" spc="-5" dirty="0">
                <a:latin typeface="Calibri"/>
                <a:cs typeface="Calibri"/>
              </a:rPr>
              <a:t>management</a:t>
            </a:r>
            <a:endParaRPr sz="1200">
              <a:latin typeface="Calibri"/>
              <a:cs typeface="Calibri"/>
            </a:endParaRPr>
          </a:p>
          <a:p>
            <a:pPr marL="240665" indent="-228600">
              <a:lnSpc>
                <a:spcPct val="100000"/>
              </a:lnSpc>
              <a:spcBef>
                <a:spcPts val="20"/>
              </a:spcBef>
              <a:buAutoNum type="arabicPeriod"/>
              <a:tabLst>
                <a:tab pos="241300" algn="l"/>
              </a:tabLst>
            </a:pPr>
            <a:r>
              <a:rPr sz="1200" spc="-5" dirty="0">
                <a:latin typeface="Calibri"/>
                <a:cs typeface="Calibri"/>
              </a:rPr>
              <a:t>Idea generation</a:t>
            </a:r>
            <a:r>
              <a:rPr sz="1200" dirty="0">
                <a:latin typeface="Calibri"/>
                <a:cs typeface="Calibri"/>
              </a:rPr>
              <a:t> </a:t>
            </a:r>
            <a:r>
              <a:rPr sz="1200" spc="-5" dirty="0">
                <a:latin typeface="Calibri"/>
                <a:cs typeface="Calibri"/>
              </a:rPr>
              <a:t>techniques</a:t>
            </a:r>
            <a:endParaRPr sz="1200">
              <a:latin typeface="Calibri"/>
              <a:cs typeface="Calibri"/>
            </a:endParaRPr>
          </a:p>
          <a:p>
            <a:pPr marL="240665" indent="-228600">
              <a:lnSpc>
                <a:spcPct val="100000"/>
              </a:lnSpc>
              <a:spcBef>
                <a:spcPts val="25"/>
              </a:spcBef>
              <a:buAutoNum type="arabicPeriod"/>
              <a:tabLst>
                <a:tab pos="241300" algn="l"/>
              </a:tabLst>
            </a:pPr>
            <a:r>
              <a:rPr sz="1200" spc="-5" dirty="0">
                <a:latin typeface="Calibri"/>
                <a:cs typeface="Calibri"/>
              </a:rPr>
              <a:t>Monetary and non-monetary</a:t>
            </a:r>
            <a:r>
              <a:rPr sz="1200" dirty="0">
                <a:latin typeface="Calibri"/>
                <a:cs typeface="Calibri"/>
              </a:rPr>
              <a:t> </a:t>
            </a:r>
            <a:r>
              <a:rPr sz="1200" spc="-5" dirty="0">
                <a:latin typeface="Calibri"/>
                <a:cs typeface="Calibri"/>
              </a:rPr>
              <a:t>recognition</a:t>
            </a:r>
            <a:endParaRPr sz="1200">
              <a:latin typeface="Calibri"/>
              <a:cs typeface="Calibri"/>
            </a:endParaRPr>
          </a:p>
          <a:p>
            <a:pPr marL="12700">
              <a:lnSpc>
                <a:spcPct val="100000"/>
              </a:lnSpc>
              <a:spcBef>
                <a:spcPts val="540"/>
              </a:spcBef>
            </a:pPr>
            <a:r>
              <a:rPr sz="1200" spc="-5" dirty="0">
                <a:latin typeface="Calibri"/>
                <a:cs typeface="Calibri"/>
              </a:rPr>
              <a:t>Role of</a:t>
            </a:r>
            <a:r>
              <a:rPr sz="1200" spc="5" dirty="0">
                <a:latin typeface="Calibri"/>
                <a:cs typeface="Calibri"/>
              </a:rPr>
              <a:t> </a:t>
            </a:r>
            <a:r>
              <a:rPr sz="1200" spc="-5" dirty="0">
                <a:latin typeface="Calibri"/>
                <a:cs typeface="Calibri"/>
              </a:rPr>
              <a:t>managers</a:t>
            </a:r>
            <a:endParaRPr sz="1200">
              <a:latin typeface="Calibri"/>
              <a:cs typeface="Calibri"/>
            </a:endParaRPr>
          </a:p>
          <a:p>
            <a:pPr marL="12700" marR="314960">
              <a:lnSpc>
                <a:spcPct val="101699"/>
              </a:lnSpc>
              <a:spcBef>
                <a:spcPts val="994"/>
              </a:spcBef>
            </a:pPr>
            <a:r>
              <a:rPr sz="1200" spc="-5" dirty="0">
                <a:latin typeface="Calibri"/>
                <a:cs typeface="Calibri"/>
              </a:rPr>
              <a:t>Each factor has been expressed </a:t>
            </a:r>
            <a:r>
              <a:rPr sz="1200" dirty="0">
                <a:latin typeface="Calibri"/>
                <a:cs typeface="Calibri"/>
              </a:rPr>
              <a:t>by </a:t>
            </a:r>
            <a:r>
              <a:rPr sz="1200" spc="-5" dirty="0">
                <a:latin typeface="Calibri"/>
                <a:cs typeface="Calibri"/>
              </a:rPr>
              <a:t>a series </a:t>
            </a:r>
            <a:r>
              <a:rPr sz="1200" spc="-10" dirty="0">
                <a:latin typeface="Calibri"/>
                <a:cs typeface="Calibri"/>
              </a:rPr>
              <a:t>of </a:t>
            </a:r>
            <a:r>
              <a:rPr sz="1200" spc="-5" dirty="0">
                <a:latin typeface="Calibri"/>
                <a:cs typeface="Calibri"/>
              </a:rPr>
              <a:t>ststements and evaluated </a:t>
            </a:r>
            <a:r>
              <a:rPr sz="1200" spc="-10" dirty="0">
                <a:latin typeface="Calibri"/>
                <a:cs typeface="Calibri"/>
              </a:rPr>
              <a:t>on </a:t>
            </a:r>
            <a:r>
              <a:rPr sz="1200" spc="-5" dirty="0">
                <a:latin typeface="Calibri"/>
                <a:cs typeface="Calibri"/>
              </a:rPr>
              <a:t>5-grade Likert  scale (1=low;</a:t>
            </a:r>
            <a:r>
              <a:rPr sz="1200" spc="15" dirty="0">
                <a:latin typeface="Calibri"/>
                <a:cs typeface="Calibri"/>
              </a:rPr>
              <a:t> </a:t>
            </a:r>
            <a:r>
              <a:rPr sz="1200" spc="-5" dirty="0">
                <a:latin typeface="Calibri"/>
                <a:cs typeface="Calibri"/>
              </a:rPr>
              <a:t>5=high).</a:t>
            </a:r>
            <a:endParaRPr sz="1200">
              <a:latin typeface="Calibri"/>
              <a:cs typeface="Calibri"/>
            </a:endParaRPr>
          </a:p>
          <a:p>
            <a:pPr marL="12700" marR="41910">
              <a:lnSpc>
                <a:spcPct val="101699"/>
              </a:lnSpc>
              <a:spcBef>
                <a:spcPts val="994"/>
              </a:spcBef>
            </a:pPr>
            <a:r>
              <a:rPr sz="1200" spc="-5" dirty="0">
                <a:latin typeface="Calibri"/>
                <a:cs typeface="Calibri"/>
              </a:rPr>
              <a:t>An analysis of factors (average value </a:t>
            </a:r>
            <a:r>
              <a:rPr sz="1200" dirty="0">
                <a:latin typeface="Calibri"/>
                <a:cs typeface="Calibri"/>
              </a:rPr>
              <a:t>for </a:t>
            </a:r>
            <a:r>
              <a:rPr sz="1200" spc="-5" dirty="0">
                <a:latin typeface="Calibri"/>
                <a:cs typeface="Calibri"/>
              </a:rPr>
              <a:t>all companies </a:t>
            </a:r>
            <a:r>
              <a:rPr sz="1200" dirty="0">
                <a:latin typeface="Calibri"/>
                <a:cs typeface="Calibri"/>
              </a:rPr>
              <a:t>per </a:t>
            </a:r>
            <a:r>
              <a:rPr sz="1200" spc="-5" dirty="0">
                <a:latin typeface="Calibri"/>
                <a:cs typeface="Calibri"/>
              </a:rPr>
              <a:t>each </a:t>
            </a:r>
            <a:r>
              <a:rPr sz="1200" spc="-10" dirty="0">
                <a:latin typeface="Calibri"/>
                <a:cs typeface="Calibri"/>
              </a:rPr>
              <a:t>of </a:t>
            </a:r>
            <a:r>
              <a:rPr sz="1200" spc="-5" dirty="0">
                <a:latin typeface="Calibri"/>
                <a:cs typeface="Calibri"/>
              </a:rPr>
              <a:t>the 8 factors) shows that  some factors (Monetary and non-monetary recognition, Innovation goals and objectives, Idea  generation techniques, Strategy) </a:t>
            </a:r>
            <a:r>
              <a:rPr sz="1200" spc="-10" dirty="0">
                <a:latin typeface="Calibri"/>
                <a:cs typeface="Calibri"/>
              </a:rPr>
              <a:t>are </a:t>
            </a:r>
            <a:r>
              <a:rPr sz="1200" spc="-5" dirty="0">
                <a:latin typeface="Calibri"/>
                <a:cs typeface="Calibri"/>
              </a:rPr>
              <a:t>less developed than others (Organizational culture &amp;  climate, Human resource management, Role of managers, Idea management) </a:t>
            </a:r>
            <a:r>
              <a:rPr sz="1200" spc="-10" dirty="0">
                <a:latin typeface="Calibri"/>
                <a:cs typeface="Calibri"/>
              </a:rPr>
              <a:t>in </a:t>
            </a:r>
            <a:r>
              <a:rPr sz="1200" spc="-5" dirty="0">
                <a:latin typeface="Calibri"/>
                <a:cs typeface="Calibri"/>
              </a:rPr>
              <a:t>the  companies participating </a:t>
            </a:r>
            <a:r>
              <a:rPr sz="1200" spc="-10" dirty="0">
                <a:latin typeface="Calibri"/>
                <a:cs typeface="Calibri"/>
              </a:rPr>
              <a:t>in </a:t>
            </a:r>
            <a:r>
              <a:rPr sz="1200" spc="-5" dirty="0">
                <a:latin typeface="Calibri"/>
                <a:cs typeface="Calibri"/>
              </a:rPr>
              <a:t>the project. This may give </a:t>
            </a:r>
            <a:r>
              <a:rPr sz="1200" dirty="0">
                <a:latin typeface="Calibri"/>
                <a:cs typeface="Calibri"/>
              </a:rPr>
              <a:t>us </a:t>
            </a:r>
            <a:r>
              <a:rPr sz="1200" spc="-10" dirty="0">
                <a:latin typeface="Calibri"/>
                <a:cs typeface="Calibri"/>
              </a:rPr>
              <a:t>an </a:t>
            </a:r>
            <a:r>
              <a:rPr sz="1200" spc="-5" dirty="0">
                <a:latin typeface="Calibri"/>
                <a:cs typeface="Calibri"/>
              </a:rPr>
              <a:t>indication of stress that shall </a:t>
            </a:r>
            <a:r>
              <a:rPr sz="1200" dirty="0">
                <a:latin typeface="Calibri"/>
                <a:cs typeface="Calibri"/>
              </a:rPr>
              <a:t>be  put </a:t>
            </a:r>
            <a:r>
              <a:rPr sz="1200" spc="-10" dirty="0">
                <a:latin typeface="Calibri"/>
                <a:cs typeface="Calibri"/>
              </a:rPr>
              <a:t>on </a:t>
            </a:r>
            <a:r>
              <a:rPr sz="1200" dirty="0">
                <a:latin typeface="Calibri"/>
                <a:cs typeface="Calibri"/>
              </a:rPr>
              <a:t>every </a:t>
            </a:r>
            <a:r>
              <a:rPr sz="1200" spc="-5" dirty="0">
                <a:latin typeface="Calibri"/>
                <a:cs typeface="Calibri"/>
              </a:rPr>
              <a:t>area, both for training material preparation as well as for strategies’ and  operational plans’</a:t>
            </a:r>
            <a:r>
              <a:rPr sz="1200" spc="10" dirty="0">
                <a:latin typeface="Calibri"/>
                <a:cs typeface="Calibri"/>
              </a:rPr>
              <a:t> </a:t>
            </a:r>
            <a:r>
              <a:rPr sz="1200" spc="-5" dirty="0">
                <a:latin typeface="Calibri"/>
                <a:cs typeface="Calibri"/>
              </a:rPr>
              <a:t>considerations.</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pSp>
        <p:nvGrpSpPr>
          <p:cNvPr id="5" name="object 5"/>
          <p:cNvGrpSpPr/>
          <p:nvPr/>
        </p:nvGrpSpPr>
        <p:grpSpPr>
          <a:xfrm>
            <a:off x="2658922" y="5853074"/>
            <a:ext cx="2087880" cy="2112645"/>
            <a:chOff x="2658922" y="5853074"/>
            <a:chExt cx="2087880" cy="2112645"/>
          </a:xfrm>
        </p:grpSpPr>
        <p:sp>
          <p:nvSpPr>
            <p:cNvPr id="6" name="object 6"/>
            <p:cNvSpPr/>
            <p:nvPr/>
          </p:nvSpPr>
          <p:spPr>
            <a:xfrm>
              <a:off x="2659684" y="5853836"/>
              <a:ext cx="2086610" cy="2110740"/>
            </a:xfrm>
            <a:custGeom>
              <a:avLst/>
              <a:gdLst/>
              <a:ahLst/>
              <a:cxnLst/>
              <a:rect l="l" t="t" r="r" b="b"/>
              <a:pathLst>
                <a:path w="2086610" h="2110740">
                  <a:moveTo>
                    <a:pt x="1043848" y="793927"/>
                  </a:moveTo>
                  <a:lnTo>
                    <a:pt x="1228237" y="868603"/>
                  </a:lnTo>
                </a:path>
                <a:path w="2086610" h="2110740">
                  <a:moveTo>
                    <a:pt x="1228237" y="868603"/>
                  </a:moveTo>
                  <a:lnTo>
                    <a:pt x="1302898" y="1054516"/>
                  </a:lnTo>
                </a:path>
                <a:path w="2086610" h="2110740">
                  <a:moveTo>
                    <a:pt x="1043848" y="531830"/>
                  </a:moveTo>
                  <a:lnTo>
                    <a:pt x="1414150" y="681167"/>
                  </a:lnTo>
                </a:path>
                <a:path w="2086610" h="2110740">
                  <a:moveTo>
                    <a:pt x="1043848" y="269732"/>
                  </a:moveTo>
                  <a:lnTo>
                    <a:pt x="1590918" y="501350"/>
                  </a:lnTo>
                </a:path>
                <a:path w="2086610" h="2110740">
                  <a:moveTo>
                    <a:pt x="1043848" y="0"/>
                  </a:moveTo>
                  <a:lnTo>
                    <a:pt x="1782927" y="306293"/>
                  </a:lnTo>
                </a:path>
                <a:path w="2086610" h="2110740">
                  <a:moveTo>
                    <a:pt x="1414150" y="681167"/>
                  </a:moveTo>
                  <a:lnTo>
                    <a:pt x="1561962" y="1054516"/>
                  </a:lnTo>
                </a:path>
                <a:path w="2086610" h="2110740">
                  <a:moveTo>
                    <a:pt x="1590918" y="501350"/>
                  </a:moveTo>
                  <a:lnTo>
                    <a:pt x="1821012" y="1054516"/>
                  </a:lnTo>
                </a:path>
                <a:path w="2086610" h="2110740">
                  <a:moveTo>
                    <a:pt x="1782927" y="306293"/>
                  </a:moveTo>
                  <a:lnTo>
                    <a:pt x="2086173" y="1054516"/>
                  </a:lnTo>
                </a:path>
                <a:path w="2086610" h="2110740">
                  <a:moveTo>
                    <a:pt x="1302898" y="1054516"/>
                  </a:moveTo>
                  <a:lnTo>
                    <a:pt x="1228237" y="1241953"/>
                  </a:lnTo>
                </a:path>
                <a:path w="2086610" h="2110740">
                  <a:moveTo>
                    <a:pt x="1561962" y="1054516"/>
                  </a:moveTo>
                  <a:lnTo>
                    <a:pt x="1414150" y="1429390"/>
                  </a:lnTo>
                </a:path>
                <a:path w="2086610" h="2110740">
                  <a:moveTo>
                    <a:pt x="1821012" y="1054516"/>
                  </a:moveTo>
                  <a:lnTo>
                    <a:pt x="1590918" y="1609206"/>
                  </a:lnTo>
                </a:path>
                <a:path w="2086610" h="2110740">
                  <a:moveTo>
                    <a:pt x="2086173" y="1054516"/>
                  </a:moveTo>
                  <a:lnTo>
                    <a:pt x="1782927" y="1802739"/>
                  </a:lnTo>
                </a:path>
                <a:path w="2086610" h="2110740">
                  <a:moveTo>
                    <a:pt x="1228237" y="1241953"/>
                  </a:moveTo>
                  <a:lnTo>
                    <a:pt x="1043848" y="1316629"/>
                  </a:lnTo>
                </a:path>
                <a:path w="2086610" h="2110740">
                  <a:moveTo>
                    <a:pt x="1414150" y="1429390"/>
                  </a:moveTo>
                  <a:lnTo>
                    <a:pt x="1043848" y="1578726"/>
                  </a:lnTo>
                </a:path>
                <a:path w="2086610" h="2110740">
                  <a:moveTo>
                    <a:pt x="1590918" y="1609206"/>
                  </a:moveTo>
                  <a:lnTo>
                    <a:pt x="1043848" y="1840839"/>
                  </a:lnTo>
                </a:path>
                <a:path w="2086610" h="2110740">
                  <a:moveTo>
                    <a:pt x="1782927" y="1802739"/>
                  </a:moveTo>
                  <a:lnTo>
                    <a:pt x="1043848" y="2110557"/>
                  </a:lnTo>
                </a:path>
                <a:path w="2086610" h="2110740">
                  <a:moveTo>
                    <a:pt x="1043848" y="1316629"/>
                  </a:moveTo>
                  <a:lnTo>
                    <a:pt x="857935" y="1241953"/>
                  </a:lnTo>
                </a:path>
                <a:path w="2086610" h="2110740">
                  <a:moveTo>
                    <a:pt x="1043848" y="1578726"/>
                  </a:moveTo>
                  <a:lnTo>
                    <a:pt x="673547" y="1429390"/>
                  </a:lnTo>
                </a:path>
                <a:path w="2086610" h="2110740">
                  <a:moveTo>
                    <a:pt x="1043848" y="1840839"/>
                  </a:moveTo>
                  <a:lnTo>
                    <a:pt x="496778" y="1609206"/>
                  </a:lnTo>
                </a:path>
                <a:path w="2086610" h="2110740">
                  <a:moveTo>
                    <a:pt x="1043848" y="2110557"/>
                  </a:moveTo>
                  <a:lnTo>
                    <a:pt x="303245" y="1802739"/>
                  </a:lnTo>
                </a:path>
                <a:path w="2086610" h="2110740">
                  <a:moveTo>
                    <a:pt x="857935" y="1241953"/>
                  </a:moveTo>
                  <a:lnTo>
                    <a:pt x="784783" y="1054516"/>
                  </a:lnTo>
                </a:path>
                <a:path w="2086610" h="2110740">
                  <a:moveTo>
                    <a:pt x="673547" y="1429390"/>
                  </a:moveTo>
                  <a:lnTo>
                    <a:pt x="525719" y="1054516"/>
                  </a:lnTo>
                </a:path>
                <a:path w="2086610" h="2110740">
                  <a:moveTo>
                    <a:pt x="496778" y="1609206"/>
                  </a:moveTo>
                  <a:lnTo>
                    <a:pt x="266669" y="1054516"/>
                  </a:lnTo>
                </a:path>
                <a:path w="2086610" h="2110740">
                  <a:moveTo>
                    <a:pt x="303245" y="1802739"/>
                  </a:moveTo>
                  <a:lnTo>
                    <a:pt x="0" y="1054516"/>
                  </a:lnTo>
                </a:path>
                <a:path w="2086610" h="2110740">
                  <a:moveTo>
                    <a:pt x="784783" y="1054516"/>
                  </a:moveTo>
                  <a:lnTo>
                    <a:pt x="857935" y="868603"/>
                  </a:lnTo>
                </a:path>
                <a:path w="2086610" h="2110740">
                  <a:moveTo>
                    <a:pt x="525719" y="1054516"/>
                  </a:moveTo>
                  <a:lnTo>
                    <a:pt x="673547" y="681167"/>
                  </a:lnTo>
                </a:path>
                <a:path w="2086610" h="2110740">
                  <a:moveTo>
                    <a:pt x="266669" y="1054516"/>
                  </a:moveTo>
                  <a:lnTo>
                    <a:pt x="496778" y="501350"/>
                  </a:lnTo>
                </a:path>
                <a:path w="2086610" h="2110740">
                  <a:moveTo>
                    <a:pt x="0" y="1054516"/>
                  </a:moveTo>
                  <a:lnTo>
                    <a:pt x="303245" y="306293"/>
                  </a:lnTo>
                </a:path>
                <a:path w="2086610" h="2110740">
                  <a:moveTo>
                    <a:pt x="857935" y="868603"/>
                  </a:moveTo>
                  <a:lnTo>
                    <a:pt x="1043848" y="793927"/>
                  </a:lnTo>
                </a:path>
                <a:path w="2086610" h="2110740">
                  <a:moveTo>
                    <a:pt x="673547" y="681167"/>
                  </a:moveTo>
                  <a:lnTo>
                    <a:pt x="1043848" y="531830"/>
                  </a:lnTo>
                </a:path>
                <a:path w="2086610" h="2110740">
                  <a:moveTo>
                    <a:pt x="496778" y="501350"/>
                  </a:moveTo>
                  <a:lnTo>
                    <a:pt x="1043848" y="269732"/>
                  </a:lnTo>
                </a:path>
                <a:path w="2086610" h="2110740">
                  <a:moveTo>
                    <a:pt x="303245" y="306293"/>
                  </a:moveTo>
                  <a:lnTo>
                    <a:pt x="1043848" y="0"/>
                  </a:lnTo>
                </a:path>
              </a:pathLst>
            </a:custGeom>
            <a:ln w="3175">
              <a:solidFill>
                <a:srgbClr val="3265FF"/>
              </a:solidFill>
            </a:ln>
          </p:spPr>
          <p:txBody>
            <a:bodyPr wrap="square" lIns="0" tIns="0" rIns="0" bIns="0" rtlCol="0"/>
            <a:lstStyle/>
            <a:p>
              <a:endParaRPr/>
            </a:p>
          </p:txBody>
        </p:sp>
        <p:sp>
          <p:nvSpPr>
            <p:cNvPr id="7" name="object 7"/>
            <p:cNvSpPr/>
            <p:nvPr/>
          </p:nvSpPr>
          <p:spPr>
            <a:xfrm>
              <a:off x="2659684" y="5853836"/>
              <a:ext cx="2086610" cy="2110740"/>
            </a:xfrm>
            <a:custGeom>
              <a:avLst/>
              <a:gdLst/>
              <a:ahLst/>
              <a:cxnLst/>
              <a:rect l="l" t="t" r="r" b="b"/>
              <a:pathLst>
                <a:path w="2086610" h="2110740">
                  <a:moveTo>
                    <a:pt x="1043848" y="1054516"/>
                  </a:moveTo>
                  <a:lnTo>
                    <a:pt x="1043848" y="0"/>
                  </a:lnTo>
                </a:path>
                <a:path w="2086610" h="2110740">
                  <a:moveTo>
                    <a:pt x="1043848" y="1054516"/>
                  </a:moveTo>
                  <a:lnTo>
                    <a:pt x="1782927" y="306293"/>
                  </a:lnTo>
                </a:path>
                <a:path w="2086610" h="2110740">
                  <a:moveTo>
                    <a:pt x="1043848" y="1054516"/>
                  </a:moveTo>
                  <a:lnTo>
                    <a:pt x="2086173" y="1054516"/>
                  </a:lnTo>
                </a:path>
                <a:path w="2086610" h="2110740">
                  <a:moveTo>
                    <a:pt x="1043848" y="1054516"/>
                  </a:moveTo>
                  <a:lnTo>
                    <a:pt x="1782927" y="1802739"/>
                  </a:lnTo>
                </a:path>
                <a:path w="2086610" h="2110740">
                  <a:moveTo>
                    <a:pt x="1043848" y="1054516"/>
                  </a:moveTo>
                  <a:lnTo>
                    <a:pt x="1043848" y="2110557"/>
                  </a:lnTo>
                </a:path>
                <a:path w="2086610" h="2110740">
                  <a:moveTo>
                    <a:pt x="1043848" y="1054516"/>
                  </a:moveTo>
                  <a:lnTo>
                    <a:pt x="303245" y="1802739"/>
                  </a:lnTo>
                </a:path>
                <a:path w="2086610" h="2110740">
                  <a:moveTo>
                    <a:pt x="1043848" y="1054516"/>
                  </a:moveTo>
                  <a:lnTo>
                    <a:pt x="0" y="1054516"/>
                  </a:lnTo>
                </a:path>
                <a:path w="2086610" h="2110740">
                  <a:moveTo>
                    <a:pt x="1043848" y="1054516"/>
                  </a:moveTo>
                  <a:lnTo>
                    <a:pt x="303245" y="306293"/>
                  </a:lnTo>
                </a:path>
              </a:pathLst>
            </a:custGeom>
            <a:ln w="3175">
              <a:solidFill>
                <a:srgbClr val="000000"/>
              </a:solidFill>
            </a:ln>
          </p:spPr>
          <p:txBody>
            <a:bodyPr wrap="square" lIns="0" tIns="0" rIns="0" bIns="0" rtlCol="0"/>
            <a:lstStyle/>
            <a:p>
              <a:endParaRPr/>
            </a:p>
          </p:txBody>
        </p:sp>
        <p:sp>
          <p:nvSpPr>
            <p:cNvPr id="8" name="object 8"/>
            <p:cNvSpPr/>
            <p:nvPr/>
          </p:nvSpPr>
          <p:spPr>
            <a:xfrm>
              <a:off x="3118364" y="6198242"/>
              <a:ext cx="1355090" cy="1437005"/>
            </a:xfrm>
            <a:custGeom>
              <a:avLst/>
              <a:gdLst/>
              <a:ahLst/>
              <a:cxnLst/>
              <a:rect l="l" t="t" r="r" b="b"/>
              <a:pathLst>
                <a:path w="1355089" h="1437004">
                  <a:moveTo>
                    <a:pt x="585163" y="0"/>
                  </a:moveTo>
                  <a:lnTo>
                    <a:pt x="984411" y="306288"/>
                  </a:lnTo>
                </a:path>
                <a:path w="1355089" h="1437004">
                  <a:moveTo>
                    <a:pt x="984411" y="306288"/>
                  </a:moveTo>
                  <a:lnTo>
                    <a:pt x="1354725" y="710125"/>
                  </a:lnTo>
                </a:path>
                <a:path w="1355089" h="1437004">
                  <a:moveTo>
                    <a:pt x="1354725" y="710125"/>
                  </a:moveTo>
                  <a:lnTo>
                    <a:pt x="1095669" y="1226702"/>
                  </a:lnTo>
                </a:path>
                <a:path w="1355089" h="1437004">
                  <a:moveTo>
                    <a:pt x="1095669" y="1226702"/>
                  </a:moveTo>
                  <a:lnTo>
                    <a:pt x="585163" y="1437006"/>
                  </a:lnTo>
                </a:path>
                <a:path w="1355089" h="1437004">
                  <a:moveTo>
                    <a:pt x="585163" y="1437006"/>
                  </a:moveTo>
                  <a:lnTo>
                    <a:pt x="111242" y="1190139"/>
                  </a:lnTo>
                </a:path>
                <a:path w="1355089" h="1437004">
                  <a:moveTo>
                    <a:pt x="111242" y="1190139"/>
                  </a:moveTo>
                  <a:lnTo>
                    <a:pt x="0" y="710125"/>
                  </a:lnTo>
                </a:path>
                <a:path w="1355089" h="1437004">
                  <a:moveTo>
                    <a:pt x="0" y="710125"/>
                  </a:moveTo>
                  <a:lnTo>
                    <a:pt x="7620" y="126476"/>
                  </a:lnTo>
                </a:path>
                <a:path w="1355089" h="1437004">
                  <a:moveTo>
                    <a:pt x="7620" y="126476"/>
                  </a:moveTo>
                  <a:lnTo>
                    <a:pt x="585163" y="0"/>
                  </a:lnTo>
                </a:path>
              </a:pathLst>
            </a:custGeom>
            <a:ln w="22314">
              <a:solidFill>
                <a:srgbClr val="FF0000"/>
              </a:solidFill>
            </a:ln>
          </p:spPr>
          <p:txBody>
            <a:bodyPr wrap="square" lIns="0" tIns="0" rIns="0" bIns="0" rtlCol="0"/>
            <a:lstStyle/>
            <a:p>
              <a:endParaRPr/>
            </a:p>
          </p:txBody>
        </p:sp>
        <p:sp>
          <p:nvSpPr>
            <p:cNvPr id="9" name="object 9"/>
            <p:cNvSpPr/>
            <p:nvPr/>
          </p:nvSpPr>
          <p:spPr>
            <a:xfrm>
              <a:off x="3680673" y="6175370"/>
              <a:ext cx="44450" cy="45720"/>
            </a:xfrm>
            <a:custGeom>
              <a:avLst/>
              <a:gdLst/>
              <a:ahLst/>
              <a:cxnLst/>
              <a:rect l="l" t="t" r="r" b="b"/>
              <a:pathLst>
                <a:path w="44450" h="45720">
                  <a:moveTo>
                    <a:pt x="22859" y="0"/>
                  </a:moveTo>
                  <a:lnTo>
                    <a:pt x="0" y="22859"/>
                  </a:lnTo>
                  <a:lnTo>
                    <a:pt x="22859" y="45719"/>
                  </a:lnTo>
                  <a:lnTo>
                    <a:pt x="44195" y="22859"/>
                  </a:lnTo>
                  <a:lnTo>
                    <a:pt x="22859" y="0"/>
                  </a:lnTo>
                  <a:close/>
                </a:path>
              </a:pathLst>
            </a:custGeom>
            <a:solidFill>
              <a:srgbClr val="FF0000"/>
            </a:solidFill>
          </p:spPr>
          <p:txBody>
            <a:bodyPr wrap="square" lIns="0" tIns="0" rIns="0" bIns="0" rtlCol="0"/>
            <a:lstStyle/>
            <a:p>
              <a:endParaRPr/>
            </a:p>
          </p:txBody>
        </p:sp>
        <p:sp>
          <p:nvSpPr>
            <p:cNvPr id="10" name="object 10"/>
            <p:cNvSpPr/>
            <p:nvPr/>
          </p:nvSpPr>
          <p:spPr>
            <a:xfrm>
              <a:off x="3680667" y="6175385"/>
              <a:ext cx="44450" cy="45720"/>
            </a:xfrm>
            <a:custGeom>
              <a:avLst/>
              <a:gdLst/>
              <a:ahLst/>
              <a:cxnLst/>
              <a:rect l="l" t="t" r="r" b="b"/>
              <a:pathLst>
                <a:path w="44450" h="45720">
                  <a:moveTo>
                    <a:pt x="22860" y="0"/>
                  </a:moveTo>
                  <a:lnTo>
                    <a:pt x="44190" y="22857"/>
                  </a:lnTo>
                  <a:lnTo>
                    <a:pt x="22860" y="45700"/>
                  </a:lnTo>
                  <a:lnTo>
                    <a:pt x="0" y="22857"/>
                  </a:lnTo>
                  <a:lnTo>
                    <a:pt x="22860" y="0"/>
                  </a:lnTo>
                </a:path>
              </a:pathLst>
            </a:custGeom>
            <a:ln w="7436">
              <a:solidFill>
                <a:srgbClr val="FF0000"/>
              </a:solidFill>
            </a:ln>
          </p:spPr>
          <p:txBody>
            <a:bodyPr wrap="square" lIns="0" tIns="0" rIns="0" bIns="0" rtlCol="0"/>
            <a:lstStyle/>
            <a:p>
              <a:endParaRPr/>
            </a:p>
          </p:txBody>
        </p:sp>
        <p:sp>
          <p:nvSpPr>
            <p:cNvPr id="11" name="object 11"/>
            <p:cNvSpPr/>
            <p:nvPr/>
          </p:nvSpPr>
          <p:spPr>
            <a:xfrm>
              <a:off x="4079930" y="6481679"/>
              <a:ext cx="45720" cy="45720"/>
            </a:xfrm>
            <a:custGeom>
              <a:avLst/>
              <a:gdLst/>
              <a:ahLst/>
              <a:cxnLst/>
              <a:rect l="l" t="t" r="r" b="b"/>
              <a:pathLst>
                <a:path w="45720" h="45720">
                  <a:moveTo>
                    <a:pt x="22844" y="0"/>
                  </a:moveTo>
                  <a:lnTo>
                    <a:pt x="0" y="22844"/>
                  </a:lnTo>
                  <a:lnTo>
                    <a:pt x="22844" y="45704"/>
                  </a:lnTo>
                  <a:lnTo>
                    <a:pt x="45704" y="22844"/>
                  </a:lnTo>
                  <a:lnTo>
                    <a:pt x="22844" y="0"/>
                  </a:lnTo>
                  <a:close/>
                </a:path>
              </a:pathLst>
            </a:custGeom>
            <a:solidFill>
              <a:srgbClr val="FF0000"/>
            </a:solidFill>
          </p:spPr>
          <p:txBody>
            <a:bodyPr wrap="square" lIns="0" tIns="0" rIns="0" bIns="0" rtlCol="0"/>
            <a:lstStyle/>
            <a:p>
              <a:endParaRPr/>
            </a:p>
          </p:txBody>
        </p:sp>
        <p:sp>
          <p:nvSpPr>
            <p:cNvPr id="12" name="object 12"/>
            <p:cNvSpPr/>
            <p:nvPr/>
          </p:nvSpPr>
          <p:spPr>
            <a:xfrm>
              <a:off x="4079931" y="6481673"/>
              <a:ext cx="45720" cy="45720"/>
            </a:xfrm>
            <a:custGeom>
              <a:avLst/>
              <a:gdLst/>
              <a:ahLst/>
              <a:cxnLst/>
              <a:rect l="l" t="t" r="r" b="b"/>
              <a:pathLst>
                <a:path w="45720" h="45720">
                  <a:moveTo>
                    <a:pt x="22845" y="0"/>
                  </a:moveTo>
                  <a:lnTo>
                    <a:pt x="45705" y="22857"/>
                  </a:lnTo>
                  <a:lnTo>
                    <a:pt x="22845" y="45715"/>
                  </a:lnTo>
                  <a:lnTo>
                    <a:pt x="0" y="22857"/>
                  </a:lnTo>
                  <a:lnTo>
                    <a:pt x="22845" y="0"/>
                  </a:lnTo>
                </a:path>
              </a:pathLst>
            </a:custGeom>
            <a:ln w="7438">
              <a:solidFill>
                <a:srgbClr val="FF0000"/>
              </a:solidFill>
            </a:ln>
          </p:spPr>
          <p:txBody>
            <a:bodyPr wrap="square" lIns="0" tIns="0" rIns="0" bIns="0" rtlCol="0"/>
            <a:lstStyle/>
            <a:p>
              <a:endParaRPr/>
            </a:p>
          </p:txBody>
        </p:sp>
        <p:sp>
          <p:nvSpPr>
            <p:cNvPr id="13" name="object 13"/>
            <p:cNvSpPr/>
            <p:nvPr/>
          </p:nvSpPr>
          <p:spPr>
            <a:xfrm>
              <a:off x="4450217" y="6887017"/>
              <a:ext cx="44450" cy="44450"/>
            </a:xfrm>
            <a:custGeom>
              <a:avLst/>
              <a:gdLst/>
              <a:ahLst/>
              <a:cxnLst/>
              <a:rect l="l" t="t" r="r" b="b"/>
              <a:pathLst>
                <a:path w="44450" h="44450">
                  <a:moveTo>
                    <a:pt x="22859" y="0"/>
                  </a:moveTo>
                  <a:lnTo>
                    <a:pt x="0" y="21335"/>
                  </a:lnTo>
                  <a:lnTo>
                    <a:pt x="22859" y="44195"/>
                  </a:lnTo>
                  <a:lnTo>
                    <a:pt x="44195" y="21335"/>
                  </a:lnTo>
                  <a:lnTo>
                    <a:pt x="22859" y="0"/>
                  </a:lnTo>
                  <a:close/>
                </a:path>
              </a:pathLst>
            </a:custGeom>
            <a:solidFill>
              <a:srgbClr val="FF0000"/>
            </a:solidFill>
          </p:spPr>
          <p:txBody>
            <a:bodyPr wrap="square" lIns="0" tIns="0" rIns="0" bIns="0" rtlCol="0"/>
            <a:lstStyle/>
            <a:p>
              <a:endParaRPr/>
            </a:p>
          </p:txBody>
        </p:sp>
        <p:sp>
          <p:nvSpPr>
            <p:cNvPr id="14" name="object 14"/>
            <p:cNvSpPr/>
            <p:nvPr/>
          </p:nvSpPr>
          <p:spPr>
            <a:xfrm>
              <a:off x="4450229" y="6887028"/>
              <a:ext cx="44450" cy="44450"/>
            </a:xfrm>
            <a:custGeom>
              <a:avLst/>
              <a:gdLst/>
              <a:ahLst/>
              <a:cxnLst/>
              <a:rect l="l" t="t" r="r" b="b"/>
              <a:pathLst>
                <a:path w="44450" h="44450">
                  <a:moveTo>
                    <a:pt x="22860" y="0"/>
                  </a:moveTo>
                  <a:lnTo>
                    <a:pt x="44190" y="21340"/>
                  </a:lnTo>
                  <a:lnTo>
                    <a:pt x="22860" y="44182"/>
                  </a:lnTo>
                  <a:lnTo>
                    <a:pt x="0" y="21340"/>
                  </a:lnTo>
                  <a:lnTo>
                    <a:pt x="22860" y="0"/>
                  </a:lnTo>
                </a:path>
              </a:pathLst>
            </a:custGeom>
            <a:ln w="7438">
              <a:solidFill>
                <a:srgbClr val="FF0000"/>
              </a:solidFill>
            </a:ln>
          </p:spPr>
          <p:txBody>
            <a:bodyPr wrap="square" lIns="0" tIns="0" rIns="0" bIns="0" rtlCol="0"/>
            <a:lstStyle/>
            <a:p>
              <a:endParaRPr/>
            </a:p>
          </p:txBody>
        </p:sp>
        <p:sp>
          <p:nvSpPr>
            <p:cNvPr id="15" name="object 15"/>
            <p:cNvSpPr/>
            <p:nvPr/>
          </p:nvSpPr>
          <p:spPr>
            <a:xfrm>
              <a:off x="4191167" y="7402098"/>
              <a:ext cx="44450" cy="45720"/>
            </a:xfrm>
            <a:custGeom>
              <a:avLst/>
              <a:gdLst/>
              <a:ahLst/>
              <a:cxnLst/>
              <a:rect l="l" t="t" r="r" b="b"/>
              <a:pathLst>
                <a:path w="44450" h="45720">
                  <a:moveTo>
                    <a:pt x="22859" y="0"/>
                  </a:moveTo>
                  <a:lnTo>
                    <a:pt x="0" y="22844"/>
                  </a:lnTo>
                  <a:lnTo>
                    <a:pt x="22859" y="45704"/>
                  </a:lnTo>
                  <a:lnTo>
                    <a:pt x="44195" y="22844"/>
                  </a:lnTo>
                  <a:lnTo>
                    <a:pt x="22859" y="0"/>
                  </a:lnTo>
                  <a:close/>
                </a:path>
              </a:pathLst>
            </a:custGeom>
            <a:solidFill>
              <a:srgbClr val="FF0000"/>
            </a:solidFill>
          </p:spPr>
          <p:txBody>
            <a:bodyPr wrap="square" lIns="0" tIns="0" rIns="0" bIns="0" rtlCol="0"/>
            <a:lstStyle/>
            <a:p>
              <a:endParaRPr/>
            </a:p>
          </p:txBody>
        </p:sp>
        <p:sp>
          <p:nvSpPr>
            <p:cNvPr id="16" name="object 16"/>
            <p:cNvSpPr/>
            <p:nvPr/>
          </p:nvSpPr>
          <p:spPr>
            <a:xfrm>
              <a:off x="4191173" y="7402103"/>
              <a:ext cx="44450" cy="45720"/>
            </a:xfrm>
            <a:custGeom>
              <a:avLst/>
              <a:gdLst/>
              <a:ahLst/>
              <a:cxnLst/>
              <a:rect l="l" t="t" r="r" b="b"/>
              <a:pathLst>
                <a:path w="44450" h="45720">
                  <a:moveTo>
                    <a:pt x="22860" y="0"/>
                  </a:moveTo>
                  <a:lnTo>
                    <a:pt x="44190" y="22842"/>
                  </a:lnTo>
                  <a:lnTo>
                    <a:pt x="22860" y="45700"/>
                  </a:lnTo>
                  <a:lnTo>
                    <a:pt x="0" y="22842"/>
                  </a:lnTo>
                  <a:lnTo>
                    <a:pt x="22860" y="0"/>
                  </a:lnTo>
                </a:path>
              </a:pathLst>
            </a:custGeom>
            <a:ln w="7436">
              <a:solidFill>
                <a:srgbClr val="FF0000"/>
              </a:solidFill>
            </a:ln>
          </p:spPr>
          <p:txBody>
            <a:bodyPr wrap="square" lIns="0" tIns="0" rIns="0" bIns="0" rtlCol="0"/>
            <a:lstStyle/>
            <a:p>
              <a:endParaRPr/>
            </a:p>
          </p:txBody>
        </p:sp>
        <p:sp>
          <p:nvSpPr>
            <p:cNvPr id="17" name="object 17"/>
            <p:cNvSpPr/>
            <p:nvPr/>
          </p:nvSpPr>
          <p:spPr>
            <a:xfrm>
              <a:off x="3680673" y="7612380"/>
              <a:ext cx="44450" cy="44450"/>
            </a:xfrm>
            <a:custGeom>
              <a:avLst/>
              <a:gdLst/>
              <a:ahLst/>
              <a:cxnLst/>
              <a:rect l="l" t="t" r="r" b="b"/>
              <a:pathLst>
                <a:path w="44450" h="44450">
                  <a:moveTo>
                    <a:pt x="22859" y="0"/>
                  </a:moveTo>
                  <a:lnTo>
                    <a:pt x="0" y="22859"/>
                  </a:lnTo>
                  <a:lnTo>
                    <a:pt x="22859" y="44195"/>
                  </a:lnTo>
                  <a:lnTo>
                    <a:pt x="44195" y="22859"/>
                  </a:lnTo>
                  <a:lnTo>
                    <a:pt x="22859" y="0"/>
                  </a:lnTo>
                  <a:close/>
                </a:path>
              </a:pathLst>
            </a:custGeom>
            <a:solidFill>
              <a:srgbClr val="FF0000"/>
            </a:solidFill>
          </p:spPr>
          <p:txBody>
            <a:bodyPr wrap="square" lIns="0" tIns="0" rIns="0" bIns="0" rtlCol="0"/>
            <a:lstStyle/>
            <a:p>
              <a:endParaRPr/>
            </a:p>
          </p:txBody>
        </p:sp>
        <p:sp>
          <p:nvSpPr>
            <p:cNvPr id="18" name="object 18"/>
            <p:cNvSpPr/>
            <p:nvPr/>
          </p:nvSpPr>
          <p:spPr>
            <a:xfrm>
              <a:off x="3680667" y="7612391"/>
              <a:ext cx="44450" cy="44450"/>
            </a:xfrm>
            <a:custGeom>
              <a:avLst/>
              <a:gdLst/>
              <a:ahLst/>
              <a:cxnLst/>
              <a:rect l="l" t="t" r="r" b="b"/>
              <a:pathLst>
                <a:path w="44450" h="44450">
                  <a:moveTo>
                    <a:pt x="22860" y="0"/>
                  </a:moveTo>
                  <a:lnTo>
                    <a:pt x="44190" y="22857"/>
                  </a:lnTo>
                  <a:lnTo>
                    <a:pt x="22860" y="44182"/>
                  </a:lnTo>
                  <a:lnTo>
                    <a:pt x="0" y="22857"/>
                  </a:lnTo>
                  <a:lnTo>
                    <a:pt x="22860" y="0"/>
                  </a:lnTo>
                </a:path>
              </a:pathLst>
            </a:custGeom>
            <a:ln w="7438">
              <a:solidFill>
                <a:srgbClr val="FF0000"/>
              </a:solidFill>
            </a:ln>
          </p:spPr>
          <p:txBody>
            <a:bodyPr wrap="square" lIns="0" tIns="0" rIns="0" bIns="0" rtlCol="0"/>
            <a:lstStyle/>
            <a:p>
              <a:endParaRPr/>
            </a:p>
          </p:txBody>
        </p:sp>
        <p:sp>
          <p:nvSpPr>
            <p:cNvPr id="19" name="object 19"/>
            <p:cNvSpPr/>
            <p:nvPr/>
          </p:nvSpPr>
          <p:spPr>
            <a:xfrm>
              <a:off x="3208263" y="7365522"/>
              <a:ext cx="44450" cy="44450"/>
            </a:xfrm>
            <a:custGeom>
              <a:avLst/>
              <a:gdLst/>
              <a:ahLst/>
              <a:cxnLst/>
              <a:rect l="l" t="t" r="r" b="b"/>
              <a:pathLst>
                <a:path w="44450" h="44450">
                  <a:moveTo>
                    <a:pt x="21335" y="0"/>
                  </a:moveTo>
                  <a:lnTo>
                    <a:pt x="0" y="22859"/>
                  </a:lnTo>
                  <a:lnTo>
                    <a:pt x="21335" y="44195"/>
                  </a:lnTo>
                  <a:lnTo>
                    <a:pt x="44195" y="22859"/>
                  </a:lnTo>
                  <a:lnTo>
                    <a:pt x="21335" y="0"/>
                  </a:lnTo>
                  <a:close/>
                </a:path>
              </a:pathLst>
            </a:custGeom>
            <a:solidFill>
              <a:srgbClr val="FF0000"/>
            </a:solidFill>
          </p:spPr>
          <p:txBody>
            <a:bodyPr wrap="square" lIns="0" tIns="0" rIns="0" bIns="0" rtlCol="0"/>
            <a:lstStyle/>
            <a:p>
              <a:endParaRPr/>
            </a:p>
          </p:txBody>
        </p:sp>
        <p:sp>
          <p:nvSpPr>
            <p:cNvPr id="20" name="object 20"/>
            <p:cNvSpPr/>
            <p:nvPr/>
          </p:nvSpPr>
          <p:spPr>
            <a:xfrm>
              <a:off x="3208276" y="7365524"/>
              <a:ext cx="44450" cy="44450"/>
            </a:xfrm>
            <a:custGeom>
              <a:avLst/>
              <a:gdLst/>
              <a:ahLst/>
              <a:cxnLst/>
              <a:rect l="l" t="t" r="r" b="b"/>
              <a:pathLst>
                <a:path w="44450" h="44450">
                  <a:moveTo>
                    <a:pt x="21330" y="0"/>
                  </a:moveTo>
                  <a:lnTo>
                    <a:pt x="44190" y="22857"/>
                  </a:lnTo>
                  <a:lnTo>
                    <a:pt x="21330" y="44197"/>
                  </a:lnTo>
                  <a:lnTo>
                    <a:pt x="0" y="22857"/>
                  </a:lnTo>
                  <a:lnTo>
                    <a:pt x="21330" y="0"/>
                  </a:lnTo>
                </a:path>
              </a:pathLst>
            </a:custGeom>
            <a:ln w="7438">
              <a:solidFill>
                <a:srgbClr val="FF0000"/>
              </a:solidFill>
            </a:ln>
          </p:spPr>
          <p:txBody>
            <a:bodyPr wrap="square" lIns="0" tIns="0" rIns="0" bIns="0" rtlCol="0"/>
            <a:lstStyle/>
            <a:p>
              <a:endParaRPr/>
            </a:p>
          </p:txBody>
        </p:sp>
        <p:sp>
          <p:nvSpPr>
            <p:cNvPr id="21" name="object 21"/>
            <p:cNvSpPr/>
            <p:nvPr/>
          </p:nvSpPr>
          <p:spPr>
            <a:xfrm>
              <a:off x="3097026" y="6887017"/>
              <a:ext cx="44450" cy="44450"/>
            </a:xfrm>
            <a:custGeom>
              <a:avLst/>
              <a:gdLst/>
              <a:ahLst/>
              <a:cxnLst/>
              <a:rect l="l" t="t" r="r" b="b"/>
              <a:pathLst>
                <a:path w="44450" h="44450">
                  <a:moveTo>
                    <a:pt x="21335" y="0"/>
                  </a:moveTo>
                  <a:lnTo>
                    <a:pt x="0" y="21335"/>
                  </a:lnTo>
                  <a:lnTo>
                    <a:pt x="21335" y="44195"/>
                  </a:lnTo>
                  <a:lnTo>
                    <a:pt x="44195" y="21335"/>
                  </a:lnTo>
                  <a:lnTo>
                    <a:pt x="21335" y="0"/>
                  </a:lnTo>
                  <a:close/>
                </a:path>
              </a:pathLst>
            </a:custGeom>
            <a:solidFill>
              <a:srgbClr val="FF0000"/>
            </a:solidFill>
          </p:spPr>
          <p:txBody>
            <a:bodyPr wrap="square" lIns="0" tIns="0" rIns="0" bIns="0" rtlCol="0"/>
            <a:lstStyle/>
            <a:p>
              <a:endParaRPr/>
            </a:p>
          </p:txBody>
        </p:sp>
        <p:sp>
          <p:nvSpPr>
            <p:cNvPr id="22" name="object 22"/>
            <p:cNvSpPr/>
            <p:nvPr/>
          </p:nvSpPr>
          <p:spPr>
            <a:xfrm>
              <a:off x="3097019" y="6887028"/>
              <a:ext cx="44450" cy="44450"/>
            </a:xfrm>
            <a:custGeom>
              <a:avLst/>
              <a:gdLst/>
              <a:ahLst/>
              <a:cxnLst/>
              <a:rect l="l" t="t" r="r" b="b"/>
              <a:pathLst>
                <a:path w="44450" h="44450">
                  <a:moveTo>
                    <a:pt x="21345" y="0"/>
                  </a:moveTo>
                  <a:lnTo>
                    <a:pt x="44206" y="21340"/>
                  </a:lnTo>
                  <a:lnTo>
                    <a:pt x="21345" y="44182"/>
                  </a:lnTo>
                  <a:lnTo>
                    <a:pt x="0" y="21340"/>
                  </a:lnTo>
                  <a:lnTo>
                    <a:pt x="21345" y="0"/>
                  </a:lnTo>
                </a:path>
              </a:pathLst>
            </a:custGeom>
            <a:ln w="7438">
              <a:solidFill>
                <a:srgbClr val="FF0000"/>
              </a:solidFill>
            </a:ln>
          </p:spPr>
          <p:txBody>
            <a:bodyPr wrap="square" lIns="0" tIns="0" rIns="0" bIns="0" rtlCol="0"/>
            <a:lstStyle/>
            <a:p>
              <a:endParaRPr/>
            </a:p>
          </p:txBody>
        </p:sp>
        <p:sp>
          <p:nvSpPr>
            <p:cNvPr id="23" name="object 23"/>
            <p:cNvSpPr/>
            <p:nvPr/>
          </p:nvSpPr>
          <p:spPr>
            <a:xfrm>
              <a:off x="3104646" y="6303371"/>
              <a:ext cx="44450" cy="44450"/>
            </a:xfrm>
            <a:custGeom>
              <a:avLst/>
              <a:gdLst/>
              <a:ahLst/>
              <a:cxnLst/>
              <a:rect l="l" t="t" r="r" b="b"/>
              <a:pathLst>
                <a:path w="44450" h="44450">
                  <a:moveTo>
                    <a:pt x="21335" y="0"/>
                  </a:moveTo>
                  <a:lnTo>
                    <a:pt x="0" y="21335"/>
                  </a:lnTo>
                  <a:lnTo>
                    <a:pt x="21335" y="44195"/>
                  </a:lnTo>
                  <a:lnTo>
                    <a:pt x="44195" y="21335"/>
                  </a:lnTo>
                  <a:lnTo>
                    <a:pt x="21335" y="0"/>
                  </a:lnTo>
                  <a:close/>
                </a:path>
              </a:pathLst>
            </a:custGeom>
            <a:solidFill>
              <a:srgbClr val="FF0000"/>
            </a:solidFill>
          </p:spPr>
          <p:txBody>
            <a:bodyPr wrap="square" lIns="0" tIns="0" rIns="0" bIns="0" rtlCol="0"/>
            <a:lstStyle/>
            <a:p>
              <a:endParaRPr/>
            </a:p>
          </p:txBody>
        </p:sp>
        <p:sp>
          <p:nvSpPr>
            <p:cNvPr id="24" name="object 24"/>
            <p:cNvSpPr/>
            <p:nvPr/>
          </p:nvSpPr>
          <p:spPr>
            <a:xfrm>
              <a:off x="3104639" y="6303379"/>
              <a:ext cx="44450" cy="44450"/>
            </a:xfrm>
            <a:custGeom>
              <a:avLst/>
              <a:gdLst/>
              <a:ahLst/>
              <a:cxnLst/>
              <a:rect l="l" t="t" r="r" b="b"/>
              <a:pathLst>
                <a:path w="44450" h="44450">
                  <a:moveTo>
                    <a:pt x="21345" y="0"/>
                  </a:moveTo>
                  <a:lnTo>
                    <a:pt x="44206" y="21340"/>
                  </a:lnTo>
                  <a:lnTo>
                    <a:pt x="21345" y="44197"/>
                  </a:lnTo>
                  <a:lnTo>
                    <a:pt x="0" y="21340"/>
                  </a:lnTo>
                  <a:lnTo>
                    <a:pt x="21345" y="0"/>
                  </a:lnTo>
                </a:path>
              </a:pathLst>
            </a:custGeom>
            <a:ln w="7438">
              <a:solidFill>
                <a:srgbClr val="FF0000"/>
              </a:solidFill>
            </a:ln>
          </p:spPr>
          <p:txBody>
            <a:bodyPr wrap="square" lIns="0" tIns="0" rIns="0" bIns="0" rtlCol="0"/>
            <a:lstStyle/>
            <a:p>
              <a:endParaRPr/>
            </a:p>
          </p:txBody>
        </p:sp>
      </p:grpSp>
      <p:sp>
        <p:nvSpPr>
          <p:cNvPr id="25" name="object 25"/>
          <p:cNvSpPr txBox="1"/>
          <p:nvPr/>
        </p:nvSpPr>
        <p:spPr>
          <a:xfrm>
            <a:off x="3506443" y="6837727"/>
            <a:ext cx="137795" cy="124460"/>
          </a:xfrm>
          <a:prstGeom prst="rect">
            <a:avLst/>
          </a:prstGeom>
        </p:spPr>
        <p:txBody>
          <a:bodyPr vert="horz" wrap="square" lIns="0" tIns="12065" rIns="0" bIns="0" rtlCol="0">
            <a:spAutoFit/>
          </a:bodyPr>
          <a:lstStyle/>
          <a:p>
            <a:pPr marL="12700">
              <a:lnSpc>
                <a:spcPct val="100000"/>
              </a:lnSpc>
              <a:spcBef>
                <a:spcPts val="95"/>
              </a:spcBef>
            </a:pPr>
            <a:r>
              <a:rPr sz="650" spc="-20" dirty="0">
                <a:latin typeface="Arial"/>
                <a:cs typeface="Arial"/>
              </a:rPr>
              <a:t>1</a:t>
            </a:r>
            <a:r>
              <a:rPr sz="650" spc="-5" dirty="0">
                <a:latin typeface="Arial"/>
                <a:cs typeface="Arial"/>
              </a:rPr>
              <a:t>,0</a:t>
            </a:r>
            <a:endParaRPr sz="650">
              <a:latin typeface="Arial"/>
              <a:cs typeface="Arial"/>
            </a:endParaRPr>
          </a:p>
        </p:txBody>
      </p:sp>
      <p:sp>
        <p:nvSpPr>
          <p:cNvPr id="26" name="object 26"/>
          <p:cNvSpPr txBox="1"/>
          <p:nvPr/>
        </p:nvSpPr>
        <p:spPr>
          <a:xfrm>
            <a:off x="3506443" y="6313520"/>
            <a:ext cx="137795" cy="386715"/>
          </a:xfrm>
          <a:prstGeom prst="rect">
            <a:avLst/>
          </a:prstGeom>
        </p:spPr>
        <p:txBody>
          <a:bodyPr vert="horz" wrap="square" lIns="0" tIns="12065" rIns="0" bIns="0" rtlCol="0">
            <a:spAutoFit/>
          </a:bodyPr>
          <a:lstStyle/>
          <a:p>
            <a:pPr marL="12700">
              <a:lnSpc>
                <a:spcPct val="100000"/>
              </a:lnSpc>
              <a:spcBef>
                <a:spcPts val="95"/>
              </a:spcBef>
            </a:pPr>
            <a:r>
              <a:rPr sz="650" spc="-20" dirty="0">
                <a:latin typeface="Arial"/>
                <a:cs typeface="Arial"/>
              </a:rPr>
              <a:t>3</a:t>
            </a:r>
            <a:r>
              <a:rPr sz="650" spc="-5" dirty="0">
                <a:latin typeface="Arial"/>
                <a:cs typeface="Arial"/>
              </a:rPr>
              <a:t>,0</a:t>
            </a:r>
            <a:endParaRPr sz="650">
              <a:latin typeface="Arial"/>
              <a:cs typeface="Arial"/>
            </a:endParaRPr>
          </a:p>
          <a:p>
            <a:pPr>
              <a:lnSpc>
                <a:spcPct val="100000"/>
              </a:lnSpc>
            </a:pPr>
            <a:endParaRPr sz="700">
              <a:latin typeface="Arial"/>
              <a:cs typeface="Arial"/>
            </a:endParaRPr>
          </a:p>
          <a:p>
            <a:pPr marL="12700">
              <a:lnSpc>
                <a:spcPct val="100000"/>
              </a:lnSpc>
              <a:spcBef>
                <a:spcPts val="480"/>
              </a:spcBef>
            </a:pPr>
            <a:r>
              <a:rPr sz="650" spc="-20" dirty="0">
                <a:latin typeface="Arial"/>
                <a:cs typeface="Arial"/>
              </a:rPr>
              <a:t>2</a:t>
            </a:r>
            <a:r>
              <a:rPr sz="650" spc="-5" dirty="0">
                <a:latin typeface="Arial"/>
                <a:cs typeface="Arial"/>
              </a:rPr>
              <a:t>,0</a:t>
            </a:r>
            <a:endParaRPr sz="650">
              <a:latin typeface="Arial"/>
              <a:cs typeface="Arial"/>
            </a:endParaRPr>
          </a:p>
        </p:txBody>
      </p:sp>
      <p:sp>
        <p:nvSpPr>
          <p:cNvPr id="27" name="object 27"/>
          <p:cNvSpPr txBox="1"/>
          <p:nvPr/>
        </p:nvSpPr>
        <p:spPr>
          <a:xfrm>
            <a:off x="3506443" y="6051410"/>
            <a:ext cx="137795" cy="124460"/>
          </a:xfrm>
          <a:prstGeom prst="rect">
            <a:avLst/>
          </a:prstGeom>
        </p:spPr>
        <p:txBody>
          <a:bodyPr vert="horz" wrap="square" lIns="0" tIns="12065" rIns="0" bIns="0" rtlCol="0">
            <a:spAutoFit/>
          </a:bodyPr>
          <a:lstStyle/>
          <a:p>
            <a:pPr marL="12700">
              <a:lnSpc>
                <a:spcPct val="100000"/>
              </a:lnSpc>
              <a:spcBef>
                <a:spcPts val="95"/>
              </a:spcBef>
            </a:pPr>
            <a:r>
              <a:rPr sz="650" spc="-20" dirty="0">
                <a:latin typeface="Arial"/>
                <a:cs typeface="Arial"/>
              </a:rPr>
              <a:t>4</a:t>
            </a:r>
            <a:r>
              <a:rPr sz="650" spc="-5" dirty="0">
                <a:latin typeface="Arial"/>
                <a:cs typeface="Arial"/>
              </a:rPr>
              <a:t>,0</a:t>
            </a:r>
            <a:endParaRPr sz="650">
              <a:latin typeface="Arial"/>
              <a:cs typeface="Arial"/>
            </a:endParaRPr>
          </a:p>
        </p:txBody>
      </p:sp>
      <p:sp>
        <p:nvSpPr>
          <p:cNvPr id="28" name="object 28"/>
          <p:cNvSpPr txBox="1"/>
          <p:nvPr/>
        </p:nvSpPr>
        <p:spPr>
          <a:xfrm>
            <a:off x="2988334" y="5647812"/>
            <a:ext cx="1450975" cy="258445"/>
          </a:xfrm>
          <a:prstGeom prst="rect">
            <a:avLst/>
          </a:prstGeom>
        </p:spPr>
        <p:txBody>
          <a:bodyPr vert="horz" wrap="square" lIns="0" tIns="27305" rIns="0" bIns="0" rtlCol="0">
            <a:spAutoFit/>
          </a:bodyPr>
          <a:lstStyle/>
          <a:p>
            <a:pPr marL="12700">
              <a:lnSpc>
                <a:spcPct val="100000"/>
              </a:lnSpc>
              <a:spcBef>
                <a:spcPts val="215"/>
              </a:spcBef>
            </a:pPr>
            <a:r>
              <a:rPr sz="700" spc="-20" dirty="0">
                <a:latin typeface="Arial"/>
                <a:cs typeface="Arial"/>
              </a:rPr>
              <a:t>STRATEGIC </a:t>
            </a:r>
            <a:r>
              <a:rPr sz="700" spc="-25" dirty="0">
                <a:latin typeface="Arial"/>
                <a:cs typeface="Arial"/>
              </a:rPr>
              <a:t>VIEW </a:t>
            </a:r>
            <a:r>
              <a:rPr sz="700" spc="-15" dirty="0">
                <a:latin typeface="Arial"/>
                <a:cs typeface="Arial"/>
              </a:rPr>
              <a:t>OF</a:t>
            </a:r>
            <a:r>
              <a:rPr sz="700" spc="-40" dirty="0">
                <a:latin typeface="Arial"/>
                <a:cs typeface="Arial"/>
              </a:rPr>
              <a:t> </a:t>
            </a:r>
            <a:r>
              <a:rPr sz="700" spc="-25" dirty="0">
                <a:latin typeface="Arial"/>
                <a:cs typeface="Arial"/>
              </a:rPr>
              <a:t>INNOVATION</a:t>
            </a:r>
            <a:endParaRPr sz="700">
              <a:latin typeface="Arial"/>
              <a:cs typeface="Arial"/>
            </a:endParaRPr>
          </a:p>
          <a:p>
            <a:pPr marR="268605" algn="ctr">
              <a:lnSpc>
                <a:spcPct val="100000"/>
              </a:lnSpc>
              <a:spcBef>
                <a:spcPts val="95"/>
              </a:spcBef>
            </a:pPr>
            <a:r>
              <a:rPr sz="650" spc="-10" dirty="0">
                <a:latin typeface="Arial"/>
                <a:cs typeface="Arial"/>
              </a:rPr>
              <a:t>5,0</a:t>
            </a:r>
            <a:endParaRPr sz="650">
              <a:latin typeface="Arial"/>
              <a:cs typeface="Arial"/>
            </a:endParaRPr>
          </a:p>
        </p:txBody>
      </p:sp>
      <p:sp>
        <p:nvSpPr>
          <p:cNvPr id="29" name="object 29"/>
          <p:cNvSpPr txBox="1"/>
          <p:nvPr/>
        </p:nvSpPr>
        <p:spPr>
          <a:xfrm>
            <a:off x="4490878" y="5987108"/>
            <a:ext cx="1080135" cy="263525"/>
          </a:xfrm>
          <a:prstGeom prst="rect">
            <a:avLst/>
          </a:prstGeom>
        </p:spPr>
        <p:txBody>
          <a:bodyPr vert="horz" wrap="square" lIns="0" tIns="12065" rIns="0" bIns="0" rtlCol="0">
            <a:spAutoFit/>
          </a:bodyPr>
          <a:lstStyle/>
          <a:p>
            <a:pPr marL="263525" marR="5080" indent="-251460">
              <a:lnSpc>
                <a:spcPct val="111400"/>
              </a:lnSpc>
              <a:spcBef>
                <a:spcPts val="95"/>
              </a:spcBef>
            </a:pPr>
            <a:r>
              <a:rPr sz="700" spc="-25" dirty="0">
                <a:latin typeface="Arial"/>
                <a:cs typeface="Arial"/>
              </a:rPr>
              <a:t>INNOVATION </a:t>
            </a:r>
            <a:r>
              <a:rPr sz="700" spc="-20" dirty="0">
                <a:latin typeface="Arial"/>
                <a:cs typeface="Arial"/>
              </a:rPr>
              <a:t>GOALS AND  </a:t>
            </a:r>
            <a:r>
              <a:rPr sz="700" spc="-15" dirty="0">
                <a:latin typeface="Arial"/>
                <a:cs typeface="Arial"/>
              </a:rPr>
              <a:t>OBJECTIVES</a:t>
            </a:r>
            <a:endParaRPr sz="700">
              <a:latin typeface="Arial"/>
              <a:cs typeface="Arial"/>
            </a:endParaRPr>
          </a:p>
        </p:txBody>
      </p:sp>
      <p:sp>
        <p:nvSpPr>
          <p:cNvPr id="30" name="object 30"/>
          <p:cNvSpPr txBox="1"/>
          <p:nvPr/>
        </p:nvSpPr>
        <p:spPr>
          <a:xfrm>
            <a:off x="4801750" y="6755133"/>
            <a:ext cx="1311910" cy="266700"/>
          </a:xfrm>
          <a:prstGeom prst="rect">
            <a:avLst/>
          </a:prstGeom>
        </p:spPr>
        <p:txBody>
          <a:bodyPr vert="horz" wrap="square" lIns="0" tIns="12065" rIns="0" bIns="0" rtlCol="0">
            <a:spAutoFit/>
          </a:bodyPr>
          <a:lstStyle/>
          <a:p>
            <a:pPr marL="463550" marR="5080" indent="-451484">
              <a:lnSpc>
                <a:spcPct val="112900"/>
              </a:lnSpc>
              <a:spcBef>
                <a:spcPts val="95"/>
              </a:spcBef>
            </a:pPr>
            <a:r>
              <a:rPr sz="700" spc="-25" dirty="0">
                <a:latin typeface="Arial"/>
                <a:cs typeface="Arial"/>
              </a:rPr>
              <a:t>ORGANIZATIONAL </a:t>
            </a:r>
            <a:r>
              <a:rPr sz="700" spc="5" dirty="0">
                <a:latin typeface="Arial"/>
                <a:cs typeface="Arial"/>
              </a:rPr>
              <a:t>CULTURE </a:t>
            </a:r>
            <a:r>
              <a:rPr sz="700" spc="-5" dirty="0">
                <a:latin typeface="Arial"/>
                <a:cs typeface="Arial"/>
              </a:rPr>
              <a:t>&amp;  </a:t>
            </a:r>
            <a:r>
              <a:rPr sz="700" spc="-20" dirty="0">
                <a:latin typeface="Arial"/>
                <a:cs typeface="Arial"/>
              </a:rPr>
              <a:t>CLIMATE</a:t>
            </a:r>
            <a:endParaRPr sz="700">
              <a:latin typeface="Arial"/>
              <a:cs typeface="Arial"/>
            </a:endParaRPr>
          </a:p>
        </p:txBody>
      </p:sp>
      <p:sp>
        <p:nvSpPr>
          <p:cNvPr id="31" name="object 31"/>
          <p:cNvSpPr txBox="1"/>
          <p:nvPr/>
        </p:nvSpPr>
        <p:spPr>
          <a:xfrm>
            <a:off x="4490878" y="7598282"/>
            <a:ext cx="1507490" cy="133350"/>
          </a:xfrm>
          <a:prstGeom prst="rect">
            <a:avLst/>
          </a:prstGeom>
        </p:spPr>
        <p:txBody>
          <a:bodyPr vert="horz" wrap="square" lIns="0" tIns="13335" rIns="0" bIns="0" rtlCol="0">
            <a:spAutoFit/>
          </a:bodyPr>
          <a:lstStyle/>
          <a:p>
            <a:pPr marL="12700">
              <a:lnSpc>
                <a:spcPct val="100000"/>
              </a:lnSpc>
              <a:spcBef>
                <a:spcPts val="105"/>
              </a:spcBef>
            </a:pPr>
            <a:r>
              <a:rPr sz="700" spc="-20" dirty="0">
                <a:latin typeface="Arial"/>
                <a:cs typeface="Arial"/>
              </a:rPr>
              <a:t>HUMAN </a:t>
            </a:r>
            <a:r>
              <a:rPr sz="700" dirty="0">
                <a:latin typeface="Arial"/>
                <a:cs typeface="Arial"/>
              </a:rPr>
              <a:t>RESOURCE</a:t>
            </a:r>
            <a:r>
              <a:rPr sz="700" spc="-40" dirty="0">
                <a:latin typeface="Arial"/>
                <a:cs typeface="Arial"/>
              </a:rPr>
              <a:t> </a:t>
            </a:r>
            <a:r>
              <a:rPr sz="700" spc="-25" dirty="0">
                <a:latin typeface="Arial"/>
                <a:cs typeface="Arial"/>
              </a:rPr>
              <a:t>MANAGEMENT</a:t>
            </a:r>
            <a:endParaRPr sz="700">
              <a:latin typeface="Arial"/>
              <a:cs typeface="Arial"/>
            </a:endParaRPr>
          </a:p>
        </p:txBody>
      </p:sp>
      <p:sp>
        <p:nvSpPr>
          <p:cNvPr id="32" name="object 32"/>
          <p:cNvSpPr txBox="1"/>
          <p:nvPr/>
        </p:nvSpPr>
        <p:spPr>
          <a:xfrm>
            <a:off x="2951766" y="7984905"/>
            <a:ext cx="1537970" cy="263525"/>
          </a:xfrm>
          <a:prstGeom prst="rect">
            <a:avLst/>
          </a:prstGeom>
        </p:spPr>
        <p:txBody>
          <a:bodyPr vert="horz" wrap="square" lIns="0" tIns="12065" rIns="0" bIns="0" rtlCol="0">
            <a:spAutoFit/>
          </a:bodyPr>
          <a:lstStyle/>
          <a:p>
            <a:pPr marL="344805" marR="5080" indent="-332740">
              <a:lnSpc>
                <a:spcPct val="111400"/>
              </a:lnSpc>
              <a:spcBef>
                <a:spcPts val="95"/>
              </a:spcBef>
            </a:pPr>
            <a:r>
              <a:rPr sz="700" spc="-10" dirty="0">
                <a:latin typeface="Arial"/>
                <a:cs typeface="Arial"/>
              </a:rPr>
              <a:t>NON-PROFESSIONAL </a:t>
            </a:r>
            <a:r>
              <a:rPr sz="700" spc="-25" dirty="0">
                <a:latin typeface="Arial"/>
                <a:cs typeface="Arial"/>
              </a:rPr>
              <a:t>INNOVATION </a:t>
            </a:r>
            <a:r>
              <a:rPr sz="700" spc="-5" dirty="0">
                <a:latin typeface="Arial"/>
                <a:cs typeface="Arial"/>
              </a:rPr>
              <a:t>/  IDEA</a:t>
            </a:r>
            <a:r>
              <a:rPr sz="700" spc="-80" dirty="0">
                <a:latin typeface="Arial"/>
                <a:cs typeface="Arial"/>
              </a:rPr>
              <a:t> </a:t>
            </a:r>
            <a:r>
              <a:rPr sz="700" spc="-25" dirty="0">
                <a:latin typeface="Arial"/>
                <a:cs typeface="Arial"/>
              </a:rPr>
              <a:t>MANAGEMENT</a:t>
            </a:r>
            <a:endParaRPr sz="700">
              <a:latin typeface="Arial"/>
              <a:cs typeface="Arial"/>
            </a:endParaRPr>
          </a:p>
        </p:txBody>
      </p:sp>
      <p:sp>
        <p:nvSpPr>
          <p:cNvPr id="33" name="object 33"/>
          <p:cNvSpPr txBox="1"/>
          <p:nvPr/>
        </p:nvSpPr>
        <p:spPr>
          <a:xfrm>
            <a:off x="1508661" y="7598281"/>
            <a:ext cx="1431925" cy="133350"/>
          </a:xfrm>
          <a:prstGeom prst="rect">
            <a:avLst/>
          </a:prstGeom>
        </p:spPr>
        <p:txBody>
          <a:bodyPr vert="horz" wrap="square" lIns="0" tIns="13335" rIns="0" bIns="0" rtlCol="0">
            <a:spAutoFit/>
          </a:bodyPr>
          <a:lstStyle/>
          <a:p>
            <a:pPr marL="12700">
              <a:lnSpc>
                <a:spcPct val="100000"/>
              </a:lnSpc>
              <a:spcBef>
                <a:spcPts val="105"/>
              </a:spcBef>
            </a:pPr>
            <a:r>
              <a:rPr sz="700" spc="-5" dirty="0">
                <a:latin typeface="Arial"/>
                <a:cs typeface="Arial"/>
              </a:rPr>
              <a:t>IDEA </a:t>
            </a:r>
            <a:r>
              <a:rPr sz="700" spc="-15" dirty="0">
                <a:latin typeface="Arial"/>
                <a:cs typeface="Arial"/>
              </a:rPr>
              <a:t>GENERATION</a:t>
            </a:r>
            <a:r>
              <a:rPr sz="700" spc="-90" dirty="0">
                <a:latin typeface="Arial"/>
                <a:cs typeface="Arial"/>
              </a:rPr>
              <a:t> </a:t>
            </a:r>
            <a:r>
              <a:rPr sz="700" spc="-5" dirty="0">
                <a:latin typeface="Arial"/>
                <a:cs typeface="Arial"/>
              </a:rPr>
              <a:t>TECHNIQUES</a:t>
            </a:r>
            <a:endParaRPr sz="700">
              <a:latin typeface="Arial"/>
              <a:cs typeface="Arial"/>
            </a:endParaRPr>
          </a:p>
        </p:txBody>
      </p:sp>
      <p:sp>
        <p:nvSpPr>
          <p:cNvPr id="34" name="object 34"/>
          <p:cNvSpPr txBox="1"/>
          <p:nvPr/>
        </p:nvSpPr>
        <p:spPr>
          <a:xfrm>
            <a:off x="1184069" y="6755121"/>
            <a:ext cx="1453515" cy="266700"/>
          </a:xfrm>
          <a:prstGeom prst="rect">
            <a:avLst/>
          </a:prstGeom>
        </p:spPr>
        <p:txBody>
          <a:bodyPr vert="horz" wrap="square" lIns="0" tIns="12065" rIns="0" bIns="0" rtlCol="0">
            <a:spAutoFit/>
          </a:bodyPr>
          <a:lstStyle/>
          <a:p>
            <a:pPr marL="403860" marR="5080" indent="-391795">
              <a:lnSpc>
                <a:spcPct val="112900"/>
              </a:lnSpc>
              <a:spcBef>
                <a:spcPts val="95"/>
              </a:spcBef>
            </a:pPr>
            <a:r>
              <a:rPr sz="700" spc="-20" dirty="0">
                <a:latin typeface="Arial"/>
                <a:cs typeface="Arial"/>
              </a:rPr>
              <a:t>MONETARY AND </a:t>
            </a:r>
            <a:r>
              <a:rPr sz="700" spc="-15" dirty="0">
                <a:latin typeface="Arial"/>
                <a:cs typeface="Arial"/>
              </a:rPr>
              <a:t>NON-MONETARY  </a:t>
            </a:r>
            <a:r>
              <a:rPr sz="700" spc="-10" dirty="0">
                <a:latin typeface="Arial"/>
                <a:cs typeface="Arial"/>
              </a:rPr>
              <a:t>RECOGNITION</a:t>
            </a:r>
            <a:endParaRPr sz="700">
              <a:latin typeface="Arial"/>
              <a:cs typeface="Arial"/>
            </a:endParaRPr>
          </a:p>
        </p:txBody>
      </p:sp>
      <p:sp>
        <p:nvSpPr>
          <p:cNvPr id="35" name="object 35"/>
          <p:cNvSpPr txBox="1"/>
          <p:nvPr/>
        </p:nvSpPr>
        <p:spPr>
          <a:xfrm>
            <a:off x="2019149" y="6057643"/>
            <a:ext cx="921385" cy="133350"/>
          </a:xfrm>
          <a:prstGeom prst="rect">
            <a:avLst/>
          </a:prstGeom>
        </p:spPr>
        <p:txBody>
          <a:bodyPr vert="horz" wrap="square" lIns="0" tIns="13335" rIns="0" bIns="0" rtlCol="0">
            <a:spAutoFit/>
          </a:bodyPr>
          <a:lstStyle/>
          <a:p>
            <a:pPr marL="12700">
              <a:lnSpc>
                <a:spcPct val="100000"/>
              </a:lnSpc>
              <a:spcBef>
                <a:spcPts val="105"/>
              </a:spcBef>
            </a:pPr>
            <a:r>
              <a:rPr sz="700" dirty="0">
                <a:latin typeface="Arial"/>
                <a:cs typeface="Arial"/>
              </a:rPr>
              <a:t>ROLE </a:t>
            </a:r>
            <a:r>
              <a:rPr sz="700" spc="-15" dirty="0">
                <a:latin typeface="Arial"/>
                <a:cs typeface="Arial"/>
              </a:rPr>
              <a:t>OF</a:t>
            </a:r>
            <a:r>
              <a:rPr sz="700" spc="-110" dirty="0">
                <a:latin typeface="Arial"/>
                <a:cs typeface="Arial"/>
              </a:rPr>
              <a:t> </a:t>
            </a:r>
            <a:r>
              <a:rPr sz="700" spc="-25" dirty="0">
                <a:latin typeface="Arial"/>
                <a:cs typeface="Arial"/>
              </a:rPr>
              <a:t>MANAGERS</a:t>
            </a:r>
            <a:endParaRPr sz="700">
              <a:latin typeface="Arial"/>
              <a:cs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4919" y="2913782"/>
            <a:ext cx="5962015" cy="7045325"/>
          </a:xfrm>
          <a:prstGeom prst="rect">
            <a:avLst/>
          </a:prstGeom>
        </p:spPr>
        <p:txBody>
          <a:bodyPr vert="horz" wrap="square" lIns="0" tIns="9525" rIns="0" bIns="0" rtlCol="0">
            <a:spAutoFit/>
          </a:bodyPr>
          <a:lstStyle/>
          <a:p>
            <a:pPr marL="76200" marR="68580" indent="606425">
              <a:lnSpc>
                <a:spcPct val="101699"/>
              </a:lnSpc>
              <a:spcBef>
                <a:spcPts val="75"/>
              </a:spcBef>
            </a:pPr>
            <a:r>
              <a:rPr sz="1200" spc="-5" dirty="0">
                <a:latin typeface="Calibri"/>
                <a:cs typeface="Calibri"/>
              </a:rPr>
              <a:t>The strategic aspect examined systemic basis for </a:t>
            </a:r>
            <a:r>
              <a:rPr sz="1200" dirty="0">
                <a:latin typeface="Calibri"/>
                <a:cs typeface="Calibri"/>
              </a:rPr>
              <a:t>the </a:t>
            </a:r>
            <a:r>
              <a:rPr sz="1200" spc="-5" dirty="0">
                <a:latin typeface="Calibri"/>
                <a:cs typeface="Calibri"/>
              </a:rPr>
              <a:t>innovation management . A  </a:t>
            </a:r>
            <a:r>
              <a:rPr sz="1200" dirty="0">
                <a:latin typeface="Calibri"/>
                <a:cs typeface="Calibri"/>
              </a:rPr>
              <a:t>relatively </a:t>
            </a:r>
            <a:r>
              <a:rPr sz="1200" spc="-5" dirty="0">
                <a:latin typeface="Calibri"/>
                <a:cs typeface="Calibri"/>
              </a:rPr>
              <a:t>high </a:t>
            </a:r>
            <a:r>
              <a:rPr sz="1200" dirty="0">
                <a:latin typeface="Calibri"/>
                <a:cs typeface="Calibri"/>
              </a:rPr>
              <a:t>level </a:t>
            </a:r>
            <a:r>
              <a:rPr sz="1200" spc="-5" dirty="0">
                <a:latin typeface="Calibri"/>
                <a:cs typeface="Calibri"/>
              </a:rPr>
              <a:t>of declarative support offered </a:t>
            </a:r>
            <a:r>
              <a:rPr sz="1200" dirty="0">
                <a:latin typeface="Calibri"/>
                <a:cs typeface="Calibri"/>
              </a:rPr>
              <a:t>to </a:t>
            </a:r>
            <a:r>
              <a:rPr sz="1200" spc="-5" dirty="0">
                <a:latin typeface="Calibri"/>
                <a:cs typeface="Calibri"/>
              </a:rPr>
              <a:t>innovativeness is characteristic </a:t>
            </a:r>
            <a:r>
              <a:rPr sz="1200" dirty="0">
                <a:latin typeface="Calibri"/>
                <a:cs typeface="Calibri"/>
              </a:rPr>
              <a:t>for </a:t>
            </a:r>
            <a:r>
              <a:rPr sz="1200" spc="-5" dirty="0">
                <a:latin typeface="Calibri"/>
                <a:cs typeface="Calibri"/>
              </a:rPr>
              <a:t>the  companies </a:t>
            </a:r>
            <a:r>
              <a:rPr sz="1200" dirty="0">
                <a:latin typeface="Calibri"/>
                <a:cs typeface="Calibri"/>
              </a:rPr>
              <a:t>under </a:t>
            </a:r>
            <a:r>
              <a:rPr sz="1200" spc="-5" dirty="0">
                <a:latin typeface="Calibri"/>
                <a:cs typeface="Calibri"/>
              </a:rPr>
              <a:t>consideration. Innovativeness occupies </a:t>
            </a:r>
            <a:r>
              <a:rPr sz="1200" spc="-10" dirty="0">
                <a:latin typeface="Calibri"/>
                <a:cs typeface="Calibri"/>
              </a:rPr>
              <a:t>an </a:t>
            </a:r>
            <a:r>
              <a:rPr sz="1200" spc="-5" dirty="0">
                <a:latin typeface="Calibri"/>
                <a:cs typeface="Calibri"/>
              </a:rPr>
              <a:t>important position in these  companies and </a:t>
            </a:r>
            <a:r>
              <a:rPr sz="1200" spc="-10" dirty="0">
                <a:latin typeface="Calibri"/>
                <a:cs typeface="Calibri"/>
              </a:rPr>
              <a:t>on </a:t>
            </a:r>
            <a:r>
              <a:rPr sz="1200" spc="-5" dirty="0">
                <a:latin typeface="Calibri"/>
                <a:cs typeface="Calibri"/>
              </a:rPr>
              <a:t>principle enjoys support of the top management. Innovativeness is a  declared value and is made a part </a:t>
            </a:r>
            <a:r>
              <a:rPr sz="1200" spc="-10" dirty="0">
                <a:latin typeface="Calibri"/>
                <a:cs typeface="Calibri"/>
              </a:rPr>
              <a:t>of </a:t>
            </a:r>
            <a:r>
              <a:rPr sz="1200" dirty="0">
                <a:latin typeface="Calibri"/>
                <a:cs typeface="Calibri"/>
              </a:rPr>
              <a:t>the </a:t>
            </a:r>
            <a:r>
              <a:rPr sz="1200" spc="-5" dirty="0">
                <a:latin typeface="Calibri"/>
                <a:cs typeface="Calibri"/>
              </a:rPr>
              <a:t>companies’ strategic plan. In short, companies know  why </a:t>
            </a:r>
            <a:r>
              <a:rPr sz="1200" dirty="0">
                <a:latin typeface="Calibri"/>
                <a:cs typeface="Calibri"/>
              </a:rPr>
              <a:t>they </a:t>
            </a:r>
            <a:r>
              <a:rPr sz="1200" spc="-5" dirty="0">
                <a:latin typeface="Calibri"/>
                <a:cs typeface="Calibri"/>
              </a:rPr>
              <a:t>pay attention to this area. However, they are facing problems when implementing  </a:t>
            </a:r>
            <a:r>
              <a:rPr sz="1200" dirty="0">
                <a:latin typeface="Calibri"/>
                <a:cs typeface="Calibri"/>
              </a:rPr>
              <a:t>the </a:t>
            </a:r>
            <a:r>
              <a:rPr sz="1200" spc="-5" dirty="0">
                <a:latin typeface="Calibri"/>
                <a:cs typeface="Calibri"/>
              </a:rPr>
              <a:t>declared objectives. The statements which examine actual activities </a:t>
            </a:r>
            <a:r>
              <a:rPr sz="1200" spc="-10" dirty="0">
                <a:latin typeface="Calibri"/>
                <a:cs typeface="Calibri"/>
              </a:rPr>
              <a:t>of </a:t>
            </a:r>
            <a:r>
              <a:rPr sz="1200" spc="-5" dirty="0">
                <a:latin typeface="Calibri"/>
                <a:cs typeface="Calibri"/>
              </a:rPr>
              <a:t>the companies and  not only their declared commitment </a:t>
            </a:r>
            <a:r>
              <a:rPr sz="1200" dirty="0">
                <a:latin typeface="Calibri"/>
                <a:cs typeface="Calibri"/>
              </a:rPr>
              <a:t>to </a:t>
            </a:r>
            <a:r>
              <a:rPr sz="1200" spc="-5" dirty="0">
                <a:latin typeface="Calibri"/>
                <a:cs typeface="Calibri"/>
              </a:rPr>
              <a:t>the innovation were valued considerably lower. </a:t>
            </a:r>
            <a:r>
              <a:rPr sz="1200" spc="-10" dirty="0">
                <a:latin typeface="Calibri"/>
                <a:cs typeface="Calibri"/>
              </a:rPr>
              <a:t>It </a:t>
            </a:r>
            <a:r>
              <a:rPr sz="1200" spc="-5" dirty="0">
                <a:latin typeface="Calibri"/>
                <a:cs typeface="Calibri"/>
              </a:rPr>
              <a:t>is  definitely alarming that the aspect of “goals and objectives” ranked ultimate on the  evaluation scale. This confirms the above conclusion that </a:t>
            </a:r>
            <a:r>
              <a:rPr sz="1200" dirty="0">
                <a:latin typeface="Calibri"/>
                <a:cs typeface="Calibri"/>
              </a:rPr>
              <a:t>the </a:t>
            </a:r>
            <a:r>
              <a:rPr sz="1200" spc="-5" dirty="0">
                <a:latin typeface="Calibri"/>
                <a:cs typeface="Calibri"/>
              </a:rPr>
              <a:t>strategic </a:t>
            </a:r>
            <a:r>
              <a:rPr sz="1200" spc="-10" dirty="0">
                <a:latin typeface="Calibri"/>
                <a:cs typeface="Calibri"/>
              </a:rPr>
              <a:t>role </a:t>
            </a:r>
            <a:r>
              <a:rPr sz="1200" spc="-5" dirty="0">
                <a:latin typeface="Calibri"/>
                <a:cs typeface="Calibri"/>
              </a:rPr>
              <a:t>of innovation is  well-defined yet the problems occur at the implementation</a:t>
            </a:r>
            <a:r>
              <a:rPr sz="1200" spc="45" dirty="0">
                <a:latin typeface="Calibri"/>
                <a:cs typeface="Calibri"/>
              </a:rPr>
              <a:t> </a:t>
            </a:r>
            <a:r>
              <a:rPr sz="1200" dirty="0">
                <a:latin typeface="Calibri"/>
                <a:cs typeface="Calibri"/>
              </a:rPr>
              <a:t>phase.</a:t>
            </a:r>
            <a:endParaRPr sz="1200">
              <a:latin typeface="Calibri"/>
              <a:cs typeface="Calibri"/>
            </a:endParaRPr>
          </a:p>
          <a:p>
            <a:pPr marL="76200" marR="187325">
              <a:lnSpc>
                <a:spcPct val="101699"/>
              </a:lnSpc>
              <a:spcBef>
                <a:spcPts val="1005"/>
              </a:spcBef>
            </a:pPr>
            <a:r>
              <a:rPr sz="1200" spc="-5" dirty="0">
                <a:latin typeface="Calibri"/>
                <a:cs typeface="Calibri"/>
              </a:rPr>
              <a:t>The field </a:t>
            </a:r>
            <a:r>
              <a:rPr sz="1200" spc="-10" dirty="0">
                <a:latin typeface="Calibri"/>
                <a:cs typeface="Calibri"/>
              </a:rPr>
              <a:t>of </a:t>
            </a:r>
            <a:r>
              <a:rPr sz="1200" spc="-5" dirty="0">
                <a:latin typeface="Calibri"/>
                <a:cs typeface="Calibri"/>
              </a:rPr>
              <a:t>innovation culture and climate is rated the </a:t>
            </a:r>
            <a:r>
              <a:rPr sz="1200" spc="5" dirty="0">
                <a:latin typeface="Calibri"/>
                <a:cs typeface="Calibri"/>
              </a:rPr>
              <a:t>2</a:t>
            </a:r>
            <a:r>
              <a:rPr sz="1125" spc="7" baseline="40740" dirty="0">
                <a:latin typeface="Calibri"/>
                <a:cs typeface="Calibri"/>
              </a:rPr>
              <a:t>nd </a:t>
            </a:r>
            <a:r>
              <a:rPr sz="1200" spc="-5" dirty="0">
                <a:latin typeface="Calibri"/>
                <a:cs typeface="Calibri"/>
              </a:rPr>
              <a:t>highest among all aspects. The  respondents mainly </a:t>
            </a:r>
            <a:r>
              <a:rPr sz="1200" spc="-10" dirty="0">
                <a:latin typeface="Calibri"/>
                <a:cs typeface="Calibri"/>
              </a:rPr>
              <a:t>claim </a:t>
            </a:r>
            <a:r>
              <a:rPr sz="1200" spc="-5" dirty="0">
                <a:latin typeface="Calibri"/>
                <a:cs typeface="Calibri"/>
              </a:rPr>
              <a:t>that creativity is expected within </a:t>
            </a:r>
            <a:r>
              <a:rPr sz="1200" dirty="0">
                <a:latin typeface="Calibri"/>
                <a:cs typeface="Calibri"/>
              </a:rPr>
              <a:t>their </a:t>
            </a:r>
            <a:r>
              <a:rPr sz="1200" spc="-5" dirty="0">
                <a:latin typeface="Calibri"/>
                <a:cs typeface="Calibri"/>
              </a:rPr>
              <a:t>company. </a:t>
            </a:r>
            <a:r>
              <a:rPr sz="1200" dirty="0">
                <a:latin typeface="Calibri"/>
                <a:cs typeface="Calibri"/>
              </a:rPr>
              <a:t>There </a:t>
            </a:r>
            <a:r>
              <a:rPr sz="1200" spc="-5" dirty="0">
                <a:latin typeface="Calibri"/>
                <a:cs typeface="Calibri"/>
              </a:rPr>
              <a:t>is </a:t>
            </a:r>
            <a:r>
              <a:rPr sz="1200" dirty="0">
                <a:latin typeface="Calibri"/>
                <a:cs typeface="Calibri"/>
              </a:rPr>
              <a:t>every  </a:t>
            </a:r>
            <a:r>
              <a:rPr sz="1200" spc="-5" dirty="0">
                <a:latin typeface="Calibri"/>
                <a:cs typeface="Calibri"/>
              </a:rPr>
              <a:t>indication that we are slowly surpassing obsolete way of thinking that innovation is mostly  </a:t>
            </a:r>
            <a:r>
              <a:rPr sz="1200" dirty="0">
                <a:latin typeface="Calibri"/>
                <a:cs typeface="Calibri"/>
              </a:rPr>
              <a:t>dealt </a:t>
            </a:r>
            <a:r>
              <a:rPr sz="1200" spc="-5" dirty="0">
                <a:latin typeface="Calibri"/>
                <a:cs typeface="Calibri"/>
              </a:rPr>
              <a:t>with </a:t>
            </a:r>
            <a:r>
              <a:rPr sz="1200" dirty="0">
                <a:latin typeface="Calibri"/>
                <a:cs typeface="Calibri"/>
              </a:rPr>
              <a:t>by </a:t>
            </a:r>
            <a:r>
              <a:rPr sz="1200" spc="-5" dirty="0">
                <a:latin typeface="Calibri"/>
                <a:cs typeface="Calibri"/>
              </a:rPr>
              <a:t>engineers and production. The employees of the companies are to </a:t>
            </a:r>
            <a:r>
              <a:rPr sz="1200" spc="-10" dirty="0">
                <a:latin typeface="Calibri"/>
                <a:cs typeface="Calibri"/>
              </a:rPr>
              <a:t>an  </a:t>
            </a:r>
            <a:r>
              <a:rPr sz="1200" spc="-5" dirty="0">
                <a:latin typeface="Calibri"/>
                <a:cs typeface="Calibri"/>
              </a:rPr>
              <a:t>appreciable extent aware of the fact that creativity is a prerequisite of quality and efficiency  of work. However, </a:t>
            </a:r>
            <a:r>
              <a:rPr sz="1200" dirty="0">
                <a:latin typeface="Calibri"/>
                <a:cs typeface="Calibri"/>
              </a:rPr>
              <a:t>this </a:t>
            </a:r>
            <a:r>
              <a:rPr sz="1200" spc="-5" dirty="0">
                <a:latin typeface="Calibri"/>
                <a:cs typeface="Calibri"/>
              </a:rPr>
              <a:t>does not reflect </a:t>
            </a:r>
            <a:r>
              <a:rPr sz="1200" spc="-10" dirty="0">
                <a:latin typeface="Calibri"/>
                <a:cs typeface="Calibri"/>
              </a:rPr>
              <a:t>in </a:t>
            </a:r>
            <a:r>
              <a:rPr sz="1200" dirty="0">
                <a:latin typeface="Calibri"/>
                <a:cs typeface="Calibri"/>
              </a:rPr>
              <a:t>their </a:t>
            </a:r>
            <a:r>
              <a:rPr sz="1200" spc="-5" dirty="0">
                <a:latin typeface="Calibri"/>
                <a:cs typeface="Calibri"/>
              </a:rPr>
              <a:t>relations towards the colleagues. A creative  co-worker is not (!) more valued than the one prone </a:t>
            </a:r>
            <a:r>
              <a:rPr sz="1200" dirty="0">
                <a:latin typeface="Calibri"/>
                <a:cs typeface="Calibri"/>
              </a:rPr>
              <a:t>to </a:t>
            </a:r>
            <a:r>
              <a:rPr sz="1200" spc="-5" dirty="0">
                <a:latin typeface="Calibri"/>
                <a:cs typeface="Calibri"/>
              </a:rPr>
              <a:t>routine (by the other</a:t>
            </a:r>
            <a:r>
              <a:rPr sz="1200" spc="130" dirty="0">
                <a:latin typeface="Calibri"/>
                <a:cs typeface="Calibri"/>
              </a:rPr>
              <a:t> </a:t>
            </a:r>
            <a:r>
              <a:rPr sz="1200" spc="-5" dirty="0">
                <a:latin typeface="Calibri"/>
                <a:cs typeface="Calibri"/>
              </a:rPr>
              <a:t>co-workers).</a:t>
            </a:r>
            <a:endParaRPr sz="1200">
              <a:latin typeface="Calibri"/>
              <a:cs typeface="Calibri"/>
            </a:endParaRPr>
          </a:p>
          <a:p>
            <a:pPr marL="76200" marR="166370">
              <a:lnSpc>
                <a:spcPct val="101699"/>
              </a:lnSpc>
            </a:pPr>
            <a:r>
              <a:rPr sz="1200" spc="-5" dirty="0">
                <a:latin typeface="Calibri"/>
                <a:cs typeface="Calibri"/>
              </a:rPr>
              <a:t>Again, values given to statements related </a:t>
            </a:r>
            <a:r>
              <a:rPr sz="1200" dirty="0">
                <a:latin typeface="Calibri"/>
                <a:cs typeface="Calibri"/>
              </a:rPr>
              <a:t>to </a:t>
            </a:r>
            <a:r>
              <a:rPr sz="1200" spc="-5" dirty="0">
                <a:latin typeface="Calibri"/>
                <a:cs typeface="Calibri"/>
              </a:rPr>
              <a:t>declarative attitude towards innovativeness (“is  expected”, “we are aware”, “we appreciate”) prove to </a:t>
            </a:r>
            <a:r>
              <a:rPr sz="1200" dirty="0">
                <a:latin typeface="Calibri"/>
                <a:cs typeface="Calibri"/>
              </a:rPr>
              <a:t>be </a:t>
            </a:r>
            <a:r>
              <a:rPr sz="1200" spc="-5" dirty="0">
                <a:latin typeface="Calibri"/>
                <a:cs typeface="Calibri"/>
              </a:rPr>
              <a:t>high, while those that examine  actual activities which ensure culture and climate favourable </a:t>
            </a:r>
            <a:r>
              <a:rPr sz="1200" dirty="0">
                <a:latin typeface="Calibri"/>
                <a:cs typeface="Calibri"/>
              </a:rPr>
              <a:t>to </a:t>
            </a:r>
            <a:r>
              <a:rPr sz="1200" spc="-5" dirty="0">
                <a:latin typeface="Calibri"/>
                <a:cs typeface="Calibri"/>
              </a:rPr>
              <a:t>creativity </a:t>
            </a:r>
            <a:r>
              <a:rPr sz="1200" spc="-10" dirty="0">
                <a:latin typeface="Calibri"/>
                <a:cs typeface="Calibri"/>
              </a:rPr>
              <a:t>are </a:t>
            </a:r>
            <a:r>
              <a:rPr sz="1200" spc="-5" dirty="0">
                <a:latin typeface="Calibri"/>
                <a:cs typeface="Calibri"/>
              </a:rPr>
              <a:t>considerably  lower.</a:t>
            </a:r>
            <a:endParaRPr sz="1200">
              <a:latin typeface="Calibri"/>
              <a:cs typeface="Calibri"/>
            </a:endParaRPr>
          </a:p>
          <a:p>
            <a:pPr marL="76200" marR="189865">
              <a:lnSpc>
                <a:spcPct val="101699"/>
              </a:lnSpc>
              <a:spcBef>
                <a:spcPts val="1010"/>
              </a:spcBef>
            </a:pPr>
            <a:r>
              <a:rPr sz="1200" spc="-5" dirty="0">
                <a:latin typeface="Calibri"/>
                <a:cs typeface="Calibri"/>
              </a:rPr>
              <a:t>Respondents believe that employees are being developed and trained yet the difference  between successful and unsuccessful employees fails to </a:t>
            </a:r>
            <a:r>
              <a:rPr sz="1200" dirty="0">
                <a:latin typeface="Calibri"/>
                <a:cs typeface="Calibri"/>
              </a:rPr>
              <a:t>be </a:t>
            </a:r>
            <a:r>
              <a:rPr sz="1200" spc="-5" dirty="0">
                <a:latin typeface="Calibri"/>
                <a:cs typeface="Calibri"/>
              </a:rPr>
              <a:t>recognized. </a:t>
            </a:r>
            <a:r>
              <a:rPr sz="1200" spc="-10" dirty="0">
                <a:latin typeface="Calibri"/>
                <a:cs typeface="Calibri"/>
              </a:rPr>
              <a:t>If </a:t>
            </a:r>
            <a:r>
              <a:rPr sz="1200" spc="-5" dirty="0">
                <a:latin typeface="Calibri"/>
                <a:cs typeface="Calibri"/>
              </a:rPr>
              <a:t>such difference is  not recognized, </a:t>
            </a:r>
            <a:r>
              <a:rPr sz="1200" dirty="0">
                <a:latin typeface="Calibri"/>
                <a:cs typeface="Calibri"/>
              </a:rPr>
              <a:t>the </a:t>
            </a:r>
            <a:r>
              <a:rPr sz="1200" spc="-5" dirty="0">
                <a:latin typeface="Calibri"/>
                <a:cs typeface="Calibri"/>
              </a:rPr>
              <a:t>motivation process shall not </a:t>
            </a:r>
            <a:r>
              <a:rPr sz="1200" dirty="0">
                <a:latin typeface="Calibri"/>
                <a:cs typeface="Calibri"/>
              </a:rPr>
              <a:t>be </a:t>
            </a:r>
            <a:r>
              <a:rPr sz="1200" spc="-5" dirty="0">
                <a:latin typeface="Calibri"/>
                <a:cs typeface="Calibri"/>
              </a:rPr>
              <a:t>triggered. The subject of training is  predominantly the procedures, rather than the contents (creativity techniques, </a:t>
            </a:r>
            <a:r>
              <a:rPr sz="1200" dirty="0">
                <a:latin typeface="Calibri"/>
                <a:cs typeface="Calibri"/>
              </a:rPr>
              <a:t>team </a:t>
            </a:r>
            <a:r>
              <a:rPr sz="1200" spc="-5" dirty="0">
                <a:latin typeface="Calibri"/>
                <a:cs typeface="Calibri"/>
              </a:rPr>
              <a:t>work).  Employees are thus offered </a:t>
            </a:r>
            <a:r>
              <a:rPr sz="1200" spc="-10" dirty="0">
                <a:latin typeface="Calibri"/>
                <a:cs typeface="Calibri"/>
              </a:rPr>
              <a:t>an </a:t>
            </a:r>
            <a:r>
              <a:rPr sz="1200" spc="-5" dirty="0">
                <a:latin typeface="Calibri"/>
                <a:cs typeface="Calibri"/>
              </a:rPr>
              <a:t>opportunity </a:t>
            </a:r>
            <a:r>
              <a:rPr sz="1200" dirty="0">
                <a:latin typeface="Calibri"/>
                <a:cs typeface="Calibri"/>
              </a:rPr>
              <a:t>to </a:t>
            </a:r>
            <a:r>
              <a:rPr sz="1200" spc="-5" dirty="0">
                <a:latin typeface="Calibri"/>
                <a:cs typeface="Calibri"/>
              </a:rPr>
              <a:t>innovate </a:t>
            </a:r>
            <a:r>
              <a:rPr sz="1200" spc="-10" dirty="0">
                <a:latin typeface="Calibri"/>
                <a:cs typeface="Calibri"/>
              </a:rPr>
              <a:t>yet </a:t>
            </a:r>
            <a:r>
              <a:rPr sz="1200" spc="-5" dirty="0">
                <a:latin typeface="Calibri"/>
                <a:cs typeface="Calibri"/>
              </a:rPr>
              <a:t>remain only partially provided  with tools which help them seize </a:t>
            </a:r>
            <a:r>
              <a:rPr sz="1200" dirty="0">
                <a:latin typeface="Calibri"/>
                <a:cs typeface="Calibri"/>
              </a:rPr>
              <a:t>the </a:t>
            </a:r>
            <a:r>
              <a:rPr sz="1200" spc="-5" dirty="0">
                <a:latin typeface="Calibri"/>
                <a:cs typeface="Calibri"/>
              </a:rPr>
              <a:t>opportunity </a:t>
            </a:r>
            <a:r>
              <a:rPr sz="1200" dirty="0">
                <a:latin typeface="Calibri"/>
                <a:cs typeface="Calibri"/>
              </a:rPr>
              <a:t>to </a:t>
            </a:r>
            <a:r>
              <a:rPr sz="1200" spc="-5" dirty="0">
                <a:latin typeface="Calibri"/>
                <a:cs typeface="Calibri"/>
              </a:rPr>
              <a:t>the</a:t>
            </a:r>
            <a:r>
              <a:rPr sz="1200" spc="25" dirty="0">
                <a:latin typeface="Calibri"/>
                <a:cs typeface="Calibri"/>
              </a:rPr>
              <a:t> </a:t>
            </a:r>
            <a:r>
              <a:rPr sz="1200" spc="-5" dirty="0">
                <a:latin typeface="Calibri"/>
                <a:cs typeface="Calibri"/>
              </a:rPr>
              <a:t>fullest.</a:t>
            </a:r>
            <a:endParaRPr sz="1200">
              <a:latin typeface="Calibri"/>
              <a:cs typeface="Calibri"/>
            </a:endParaRPr>
          </a:p>
          <a:p>
            <a:pPr marL="76200" marR="45720">
              <a:lnSpc>
                <a:spcPct val="101699"/>
              </a:lnSpc>
              <a:spcBef>
                <a:spcPts val="995"/>
              </a:spcBef>
            </a:pPr>
            <a:r>
              <a:rPr sz="1200" spc="-5" dirty="0">
                <a:latin typeface="Calibri"/>
                <a:cs typeface="Calibri"/>
              </a:rPr>
              <a:t>The companies should pay more attention to the creativity techniques </a:t>
            </a:r>
            <a:r>
              <a:rPr sz="1200" spc="-10" dirty="0">
                <a:latin typeface="Calibri"/>
                <a:cs typeface="Calibri"/>
              </a:rPr>
              <a:t>(the </a:t>
            </a:r>
            <a:r>
              <a:rPr sz="1200" spc="-5" dirty="0">
                <a:latin typeface="Calibri"/>
                <a:cs typeface="Calibri"/>
              </a:rPr>
              <a:t>differences among  companies in this field </a:t>
            </a:r>
            <a:r>
              <a:rPr sz="1200" spc="-10" dirty="0">
                <a:latin typeface="Calibri"/>
                <a:cs typeface="Calibri"/>
              </a:rPr>
              <a:t>are </a:t>
            </a:r>
            <a:r>
              <a:rPr sz="1200" spc="-5" dirty="0">
                <a:latin typeface="Calibri"/>
                <a:cs typeface="Calibri"/>
              </a:rPr>
              <a:t>particularly notable). Formal frames, which encourage </a:t>
            </a:r>
            <a:r>
              <a:rPr sz="1200" dirty="0">
                <a:latin typeface="Calibri"/>
                <a:cs typeface="Calibri"/>
              </a:rPr>
              <a:t>ideas  </a:t>
            </a:r>
            <a:r>
              <a:rPr sz="1200" spc="-5" dirty="0">
                <a:latin typeface="Calibri"/>
                <a:cs typeface="Calibri"/>
              </a:rPr>
              <a:t>submission and enable their processing and implementation, </a:t>
            </a:r>
            <a:r>
              <a:rPr sz="1200" spc="-10" dirty="0">
                <a:latin typeface="Calibri"/>
                <a:cs typeface="Calibri"/>
              </a:rPr>
              <a:t>are </a:t>
            </a:r>
            <a:r>
              <a:rPr sz="1200" spc="-5" dirty="0">
                <a:latin typeface="Calibri"/>
                <a:cs typeface="Calibri"/>
              </a:rPr>
              <a:t>only a part </a:t>
            </a:r>
            <a:r>
              <a:rPr sz="1200" spc="-10" dirty="0">
                <a:latin typeface="Calibri"/>
                <a:cs typeface="Calibri"/>
              </a:rPr>
              <a:t>of </a:t>
            </a:r>
            <a:r>
              <a:rPr sz="1200" dirty="0">
                <a:latin typeface="Calibri"/>
                <a:cs typeface="Calibri"/>
              </a:rPr>
              <a:t>the</a:t>
            </a:r>
            <a:r>
              <a:rPr sz="1200" spc="135" dirty="0">
                <a:latin typeface="Calibri"/>
                <a:cs typeface="Calibri"/>
              </a:rPr>
              <a:t> </a:t>
            </a:r>
            <a:r>
              <a:rPr sz="1200" spc="-5" dirty="0">
                <a:latin typeface="Calibri"/>
                <a:cs typeface="Calibri"/>
              </a:rPr>
              <a:t>story.</a:t>
            </a:r>
            <a:endParaRPr sz="1200">
              <a:latin typeface="Calibri"/>
              <a:cs typeface="Calibri"/>
            </a:endParaRPr>
          </a:p>
          <a:p>
            <a:pPr marL="76200" marR="164465">
              <a:lnSpc>
                <a:spcPct val="101699"/>
              </a:lnSpc>
              <a:spcBef>
                <a:spcPts val="10"/>
              </a:spcBef>
            </a:pPr>
            <a:r>
              <a:rPr sz="1200" dirty="0">
                <a:latin typeface="Calibri"/>
                <a:cs typeface="Calibri"/>
              </a:rPr>
              <a:t>These </a:t>
            </a:r>
            <a:r>
              <a:rPr sz="1200" spc="-5" dirty="0">
                <a:latin typeface="Calibri"/>
                <a:cs typeface="Calibri"/>
              </a:rPr>
              <a:t>frames enable a certain </a:t>
            </a:r>
            <a:r>
              <a:rPr sz="1200" dirty="0">
                <a:latin typeface="Calibri"/>
                <a:cs typeface="Calibri"/>
              </a:rPr>
              <a:t>level </a:t>
            </a:r>
            <a:r>
              <a:rPr sz="1200" spc="-5" dirty="0">
                <a:latin typeface="Calibri"/>
                <a:cs typeface="Calibri"/>
              </a:rPr>
              <a:t>of creativity and consequently innovativeness </a:t>
            </a:r>
            <a:r>
              <a:rPr sz="1200" spc="-10" dirty="0">
                <a:latin typeface="Calibri"/>
                <a:cs typeface="Calibri"/>
              </a:rPr>
              <a:t>within </a:t>
            </a:r>
            <a:r>
              <a:rPr sz="1200" spc="-5" dirty="0">
                <a:latin typeface="Calibri"/>
                <a:cs typeface="Calibri"/>
              </a:rPr>
              <a:t>the  company. Employees are offered a possibility </a:t>
            </a:r>
            <a:r>
              <a:rPr sz="1200" dirty="0">
                <a:latin typeface="Calibri"/>
                <a:cs typeface="Calibri"/>
              </a:rPr>
              <a:t>to </a:t>
            </a:r>
            <a:r>
              <a:rPr sz="1200" spc="-5" dirty="0">
                <a:latin typeface="Calibri"/>
                <a:cs typeface="Calibri"/>
              </a:rPr>
              <a:t>be creative. Nevertheless, the creativity</a:t>
            </a:r>
            <a:r>
              <a:rPr sz="1200" spc="155" dirty="0">
                <a:latin typeface="Calibri"/>
                <a:cs typeface="Calibri"/>
              </a:rPr>
              <a:t> </a:t>
            </a:r>
            <a:r>
              <a:rPr sz="1200" spc="-10" dirty="0">
                <a:latin typeface="Calibri"/>
                <a:cs typeface="Calibri"/>
              </a:rPr>
              <a:t>of</a:t>
            </a:r>
            <a:endParaRPr sz="1200">
              <a:latin typeface="Calibri"/>
              <a:cs typeface="Calibri"/>
            </a:endParaRPr>
          </a:p>
          <a:p>
            <a:pPr>
              <a:lnSpc>
                <a:spcPct val="100000"/>
              </a:lnSpc>
            </a:pPr>
            <a:endParaRPr sz="1200">
              <a:latin typeface="Calibri"/>
              <a:cs typeface="Calibri"/>
            </a:endParaRPr>
          </a:p>
          <a:p>
            <a:pPr>
              <a:lnSpc>
                <a:spcPct val="100000"/>
              </a:lnSpc>
              <a:spcBef>
                <a:spcPts val="10"/>
              </a:spcBef>
            </a:pPr>
            <a:endParaRPr sz="1050">
              <a:latin typeface="Calibri"/>
              <a:cs typeface="Calibri"/>
            </a:endParaRPr>
          </a:p>
          <a:p>
            <a:pPr marL="212725">
              <a:lnSpc>
                <a:spcPct val="100000"/>
              </a:lnSpc>
            </a:pPr>
            <a:r>
              <a:rPr sz="1000" b="1" spc="-5" dirty="0">
                <a:latin typeface="Calibri"/>
                <a:cs typeface="Calibri"/>
              </a:rPr>
              <a:t>176</a:t>
            </a:r>
            <a:endParaRPr sz="1000">
              <a:latin typeface="Calibri"/>
              <a:cs typeface="Calibri"/>
            </a:endParaRPr>
          </a:p>
        </p:txBody>
      </p:sp>
      <p:sp>
        <p:nvSpPr>
          <p:cNvPr id="3" name="object 3"/>
          <p:cNvSpPr txBox="1"/>
          <p:nvPr/>
        </p:nvSpPr>
        <p:spPr>
          <a:xfrm>
            <a:off x="888424" y="570066"/>
            <a:ext cx="5855970" cy="17780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In the second </a:t>
            </a:r>
            <a:r>
              <a:rPr sz="1200" dirty="0">
                <a:latin typeface="Calibri"/>
                <a:cs typeface="Calibri"/>
              </a:rPr>
              <a:t>stage, </a:t>
            </a:r>
            <a:r>
              <a:rPr sz="1200" spc="-5" dirty="0">
                <a:latin typeface="Calibri"/>
                <a:cs typeface="Calibri"/>
              </a:rPr>
              <a:t>we wanted </a:t>
            </a:r>
            <a:r>
              <a:rPr sz="1200" dirty="0">
                <a:latin typeface="Calibri"/>
                <a:cs typeface="Calibri"/>
              </a:rPr>
              <a:t>to </a:t>
            </a:r>
            <a:r>
              <a:rPr sz="1200" spc="-5" dirty="0">
                <a:latin typeface="Calibri"/>
                <a:cs typeface="Calibri"/>
              </a:rPr>
              <a:t>take a closer look into deficiencies that companies face  </a:t>
            </a:r>
            <a:r>
              <a:rPr sz="1200" dirty="0">
                <a:latin typeface="Calibri"/>
                <a:cs typeface="Calibri"/>
              </a:rPr>
              <a:t>regarding </a:t>
            </a:r>
            <a:r>
              <a:rPr sz="1200" spc="-5" dirty="0">
                <a:latin typeface="Calibri"/>
                <a:cs typeface="Calibri"/>
              </a:rPr>
              <a:t>various aspects of innovation management. The survey revealed that </a:t>
            </a:r>
            <a:r>
              <a:rPr sz="1200" dirty="0">
                <a:latin typeface="Calibri"/>
                <a:cs typeface="Calibri"/>
              </a:rPr>
              <a:t>the  </a:t>
            </a:r>
            <a:r>
              <a:rPr sz="1200" spc="-5" dirty="0">
                <a:latin typeface="Calibri"/>
                <a:cs typeface="Calibri"/>
              </a:rPr>
              <a:t>innovation stimulation activities among employees are rarely running systematically, </a:t>
            </a:r>
            <a:r>
              <a:rPr sz="1200" dirty="0">
                <a:latin typeface="Calibri"/>
                <a:cs typeface="Calibri"/>
              </a:rPr>
              <a:t>they  </a:t>
            </a:r>
            <a:r>
              <a:rPr sz="1200" spc="-5" dirty="0">
                <a:latin typeface="Calibri"/>
                <a:cs typeface="Calibri"/>
              </a:rPr>
              <a:t>often rely upon the management's occasional inspiration only. However, managers only rarely  suggest their subordinates </a:t>
            </a:r>
            <a:r>
              <a:rPr sz="1200" dirty="0">
                <a:latin typeface="Calibri"/>
                <a:cs typeface="Calibri"/>
              </a:rPr>
              <a:t>to </a:t>
            </a:r>
            <a:r>
              <a:rPr sz="1200" spc="-5" dirty="0">
                <a:latin typeface="Calibri"/>
                <a:cs typeface="Calibri"/>
              </a:rPr>
              <a:t>"formally" submit </a:t>
            </a:r>
            <a:r>
              <a:rPr sz="1200" dirty="0">
                <a:latin typeface="Calibri"/>
                <a:cs typeface="Calibri"/>
              </a:rPr>
              <a:t>his/her </a:t>
            </a:r>
            <a:r>
              <a:rPr sz="1200" spc="-5" dirty="0">
                <a:latin typeface="Calibri"/>
                <a:cs typeface="Calibri"/>
              </a:rPr>
              <a:t>good idea. In case </a:t>
            </a:r>
            <a:r>
              <a:rPr sz="1200" dirty="0">
                <a:latin typeface="Calibri"/>
                <a:cs typeface="Calibri"/>
              </a:rPr>
              <a:t>the set </a:t>
            </a:r>
            <a:r>
              <a:rPr sz="1200" spc="-5" dirty="0">
                <a:latin typeface="Calibri"/>
                <a:cs typeface="Calibri"/>
              </a:rPr>
              <a:t>innovation  goals have not been </a:t>
            </a:r>
            <a:r>
              <a:rPr sz="1200" spc="-10" dirty="0">
                <a:latin typeface="Calibri"/>
                <a:cs typeface="Calibri"/>
              </a:rPr>
              <a:t>met, </a:t>
            </a:r>
            <a:r>
              <a:rPr sz="1200" spc="-5" dirty="0">
                <a:latin typeface="Calibri"/>
                <a:cs typeface="Calibri"/>
              </a:rPr>
              <a:t>sanctions </a:t>
            </a:r>
            <a:r>
              <a:rPr sz="1200" spc="-10" dirty="0">
                <a:latin typeface="Calibri"/>
                <a:cs typeface="Calibri"/>
              </a:rPr>
              <a:t>are </a:t>
            </a:r>
            <a:r>
              <a:rPr sz="1200" spc="-5" dirty="0">
                <a:latin typeface="Calibri"/>
                <a:cs typeface="Calibri"/>
              </a:rPr>
              <a:t>usually not imposed. The management has </a:t>
            </a:r>
            <a:r>
              <a:rPr sz="1200" dirty="0">
                <a:latin typeface="Calibri"/>
                <a:cs typeface="Calibri"/>
              </a:rPr>
              <a:t>never  been </a:t>
            </a:r>
            <a:r>
              <a:rPr sz="1200" spc="-5" dirty="0">
                <a:latin typeface="Calibri"/>
                <a:cs typeface="Calibri"/>
              </a:rPr>
              <a:t>focusable trained for understanding and managing the innovation</a:t>
            </a:r>
            <a:r>
              <a:rPr sz="1200" spc="45" dirty="0">
                <a:latin typeface="Calibri"/>
                <a:cs typeface="Calibri"/>
              </a:rPr>
              <a:t> </a:t>
            </a:r>
            <a:r>
              <a:rPr sz="1200" spc="-5" dirty="0">
                <a:latin typeface="Calibri"/>
                <a:cs typeface="Calibri"/>
              </a:rPr>
              <a:t>processes.</a:t>
            </a:r>
            <a:endParaRPr sz="1200">
              <a:latin typeface="Calibri"/>
              <a:cs typeface="Calibri"/>
            </a:endParaRPr>
          </a:p>
        </p:txBody>
      </p:sp>
      <p:sp>
        <p:nvSpPr>
          <p:cNvPr id="4" name="object 4"/>
          <p:cNvSpPr/>
          <p:nvPr/>
        </p:nvSpPr>
        <p:spPr>
          <a:xfrm>
            <a:off x="981891" y="2508929"/>
            <a:ext cx="490687" cy="53335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27124"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177</a:t>
            </a:r>
            <a:endParaRPr sz="1000">
              <a:latin typeface="Calibri"/>
              <a:cs typeface="Calibri"/>
            </a:endParaRPr>
          </a:p>
        </p:txBody>
      </p:sp>
      <p:sp>
        <p:nvSpPr>
          <p:cNvPr id="3" name="object 3"/>
          <p:cNvSpPr txBox="1"/>
          <p:nvPr/>
        </p:nvSpPr>
        <p:spPr>
          <a:xfrm>
            <a:off x="816802" y="570066"/>
            <a:ext cx="5837555" cy="494919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45415">
              <a:lnSpc>
                <a:spcPct val="101699"/>
              </a:lnSpc>
            </a:pPr>
            <a:r>
              <a:rPr sz="1200" spc="-5" dirty="0">
                <a:latin typeface="Calibri"/>
                <a:cs typeface="Calibri"/>
              </a:rPr>
              <a:t>each individual is limited. In order </a:t>
            </a:r>
            <a:r>
              <a:rPr sz="1200" dirty="0">
                <a:latin typeface="Calibri"/>
                <a:cs typeface="Calibri"/>
              </a:rPr>
              <a:t>to </a:t>
            </a:r>
            <a:r>
              <a:rPr sz="1200" spc="-5" dirty="0">
                <a:latin typeface="Calibri"/>
                <a:cs typeface="Calibri"/>
              </a:rPr>
              <a:t>surpass </a:t>
            </a:r>
            <a:r>
              <a:rPr sz="1200" dirty="0">
                <a:latin typeface="Calibri"/>
                <a:cs typeface="Calibri"/>
              </a:rPr>
              <a:t>its </a:t>
            </a:r>
            <a:r>
              <a:rPr sz="1200" spc="-5" dirty="0">
                <a:latin typeface="Calibri"/>
                <a:cs typeface="Calibri"/>
              </a:rPr>
              <a:t>fundamental level, creativity needs </a:t>
            </a:r>
            <a:r>
              <a:rPr sz="1200" dirty="0">
                <a:latin typeface="Calibri"/>
                <a:cs typeface="Calibri"/>
              </a:rPr>
              <a:t>to be  </a:t>
            </a:r>
            <a:r>
              <a:rPr sz="1200" spc="-5" dirty="0">
                <a:latin typeface="Calibri"/>
                <a:cs typeface="Calibri"/>
              </a:rPr>
              <a:t>“pulled” out from the individuals as well as teams. This means that management should no  </a:t>
            </a:r>
            <a:r>
              <a:rPr sz="1200" dirty="0">
                <a:latin typeface="Calibri"/>
                <a:cs typeface="Calibri"/>
              </a:rPr>
              <a:t>longer be </a:t>
            </a:r>
            <a:r>
              <a:rPr sz="1200" spc="-5" dirty="0">
                <a:latin typeface="Calibri"/>
                <a:cs typeface="Calibri"/>
              </a:rPr>
              <a:t>passive and awaiting </a:t>
            </a:r>
            <a:r>
              <a:rPr sz="1200" dirty="0">
                <a:latin typeface="Calibri"/>
                <a:cs typeface="Calibri"/>
              </a:rPr>
              <a:t>for </a:t>
            </a:r>
            <a:r>
              <a:rPr sz="1200" spc="-5" dirty="0">
                <a:latin typeface="Calibri"/>
                <a:cs typeface="Calibri"/>
              </a:rPr>
              <a:t>the ideas </a:t>
            </a:r>
            <a:r>
              <a:rPr sz="1200" dirty="0">
                <a:latin typeface="Calibri"/>
                <a:cs typeface="Calibri"/>
              </a:rPr>
              <a:t>to be </a:t>
            </a:r>
            <a:r>
              <a:rPr sz="1200" spc="-5" dirty="0">
                <a:latin typeface="Calibri"/>
                <a:cs typeface="Calibri"/>
              </a:rPr>
              <a:t>generated yet use various tools and  techniques which shall help employees to be more </a:t>
            </a:r>
            <a:r>
              <a:rPr sz="1200" dirty="0">
                <a:latin typeface="Calibri"/>
                <a:cs typeface="Calibri"/>
              </a:rPr>
              <a:t>creative. </a:t>
            </a:r>
            <a:r>
              <a:rPr sz="1200" spc="-5" dirty="0">
                <a:latin typeface="Calibri"/>
                <a:cs typeface="Calibri"/>
              </a:rPr>
              <a:t>The aspect </a:t>
            </a:r>
            <a:r>
              <a:rPr sz="1200" spc="-10" dirty="0">
                <a:latin typeface="Calibri"/>
                <a:cs typeface="Calibri"/>
              </a:rPr>
              <a:t>of </a:t>
            </a:r>
            <a:r>
              <a:rPr sz="1200" spc="-5" dirty="0">
                <a:latin typeface="Calibri"/>
                <a:cs typeface="Calibri"/>
              </a:rPr>
              <a:t>creativity  techniques is one of the </a:t>
            </a:r>
            <a:r>
              <a:rPr sz="1200" dirty="0">
                <a:latin typeface="Calibri"/>
                <a:cs typeface="Calibri"/>
              </a:rPr>
              <a:t>fields </a:t>
            </a:r>
            <a:r>
              <a:rPr sz="1200" spc="-5" dirty="0">
                <a:latin typeface="Calibri"/>
                <a:cs typeface="Calibri"/>
              </a:rPr>
              <a:t>which received the lowest values </a:t>
            </a:r>
            <a:r>
              <a:rPr sz="1200" spc="-10" dirty="0">
                <a:latin typeface="Calibri"/>
                <a:cs typeface="Calibri"/>
              </a:rPr>
              <a:t>in </a:t>
            </a:r>
            <a:r>
              <a:rPr sz="1200" spc="-5" dirty="0">
                <a:latin typeface="Calibri"/>
                <a:cs typeface="Calibri"/>
              </a:rPr>
              <a:t>some </a:t>
            </a:r>
            <a:r>
              <a:rPr sz="1200" spc="-10" dirty="0">
                <a:latin typeface="Calibri"/>
                <a:cs typeface="Calibri"/>
              </a:rPr>
              <a:t>of </a:t>
            </a:r>
            <a:r>
              <a:rPr sz="1200" spc="-5" dirty="0">
                <a:latin typeface="Calibri"/>
                <a:cs typeface="Calibri"/>
              </a:rPr>
              <a:t>the companies.  What’s more, the statement “We </a:t>
            </a:r>
            <a:r>
              <a:rPr sz="1200" spc="-10" dirty="0">
                <a:latin typeface="Calibri"/>
                <a:cs typeface="Calibri"/>
              </a:rPr>
              <a:t>are </a:t>
            </a:r>
            <a:r>
              <a:rPr sz="1200" spc="-5" dirty="0">
                <a:latin typeface="Calibri"/>
                <a:cs typeface="Calibri"/>
              </a:rPr>
              <a:t>systematically discovering open problems and making  </a:t>
            </a:r>
            <a:r>
              <a:rPr sz="1200" dirty="0">
                <a:latin typeface="Calibri"/>
                <a:cs typeface="Calibri"/>
              </a:rPr>
              <a:t>them </a:t>
            </a:r>
            <a:r>
              <a:rPr sz="1200" spc="-5" dirty="0">
                <a:latin typeface="Calibri"/>
                <a:cs typeface="Calibri"/>
              </a:rPr>
              <a:t>public </a:t>
            </a:r>
            <a:r>
              <a:rPr sz="1200" dirty="0">
                <a:latin typeface="Calibri"/>
                <a:cs typeface="Calibri"/>
              </a:rPr>
              <a:t>to </a:t>
            </a:r>
            <a:r>
              <a:rPr sz="1200" spc="-5" dirty="0">
                <a:latin typeface="Calibri"/>
                <a:cs typeface="Calibri"/>
              </a:rPr>
              <a:t>find innovative answers” was one of </a:t>
            </a:r>
            <a:r>
              <a:rPr sz="1200" dirty="0">
                <a:latin typeface="Calibri"/>
                <a:cs typeface="Calibri"/>
              </a:rPr>
              <a:t>the </a:t>
            </a:r>
            <a:r>
              <a:rPr sz="1200" spc="-5" dirty="0">
                <a:latin typeface="Calibri"/>
                <a:cs typeface="Calibri"/>
              </a:rPr>
              <a:t>worst </a:t>
            </a:r>
            <a:r>
              <a:rPr sz="1200" spc="-10" dirty="0">
                <a:latin typeface="Calibri"/>
                <a:cs typeface="Calibri"/>
              </a:rPr>
              <a:t>valued</a:t>
            </a:r>
            <a:r>
              <a:rPr sz="1200" spc="90" dirty="0">
                <a:latin typeface="Calibri"/>
                <a:cs typeface="Calibri"/>
              </a:rPr>
              <a:t> </a:t>
            </a:r>
            <a:r>
              <a:rPr sz="1200" spc="-5" dirty="0">
                <a:latin typeface="Calibri"/>
                <a:cs typeface="Calibri"/>
              </a:rPr>
              <a:t>statements.</a:t>
            </a:r>
            <a:endParaRPr sz="1200">
              <a:latin typeface="Calibri"/>
              <a:cs typeface="Calibri"/>
            </a:endParaRPr>
          </a:p>
          <a:p>
            <a:pPr marL="12700" marR="65405">
              <a:lnSpc>
                <a:spcPct val="101699"/>
              </a:lnSpc>
              <a:spcBef>
                <a:spcPts val="1010"/>
              </a:spcBef>
            </a:pPr>
            <a:r>
              <a:rPr sz="1200" spc="-5" dirty="0">
                <a:latin typeface="Calibri"/>
                <a:cs typeface="Calibri"/>
              </a:rPr>
              <a:t>Non-professional innovation activities among employees </a:t>
            </a:r>
            <a:r>
              <a:rPr sz="1200" spc="-10" dirty="0">
                <a:latin typeface="Calibri"/>
                <a:cs typeface="Calibri"/>
              </a:rPr>
              <a:t>are </a:t>
            </a:r>
            <a:r>
              <a:rPr sz="1200" spc="-5" dirty="0">
                <a:latin typeface="Calibri"/>
                <a:cs typeface="Calibri"/>
              </a:rPr>
              <a:t>rarely systematically  encouraged. And, if they are, the employees hardly </a:t>
            </a:r>
            <a:r>
              <a:rPr sz="1200" dirty="0">
                <a:latin typeface="Calibri"/>
                <a:cs typeface="Calibri"/>
              </a:rPr>
              <a:t>ever </a:t>
            </a:r>
            <a:r>
              <a:rPr sz="1200" spc="-5" dirty="0">
                <a:latin typeface="Calibri"/>
                <a:cs typeface="Calibri"/>
              </a:rPr>
              <a:t>well understand the procedure. The  company's reward system doesn't enable the </a:t>
            </a:r>
            <a:r>
              <a:rPr sz="1200" spc="-10" dirty="0">
                <a:latin typeface="Calibri"/>
                <a:cs typeface="Calibri"/>
              </a:rPr>
              <a:t>more </a:t>
            </a:r>
            <a:r>
              <a:rPr sz="1200" spc="-5" dirty="0">
                <a:latin typeface="Calibri"/>
                <a:cs typeface="Calibri"/>
              </a:rPr>
              <a:t>successful employees </a:t>
            </a:r>
            <a:r>
              <a:rPr sz="1200" dirty="0">
                <a:latin typeface="Calibri"/>
                <a:cs typeface="Calibri"/>
              </a:rPr>
              <a:t>to </a:t>
            </a:r>
            <a:r>
              <a:rPr sz="1200" spc="-5" dirty="0">
                <a:latin typeface="Calibri"/>
                <a:cs typeface="Calibri"/>
              </a:rPr>
              <a:t>receive higher  salaries and innovation incentives are not well integrated into </a:t>
            </a:r>
            <a:r>
              <a:rPr sz="1200" dirty="0">
                <a:latin typeface="Calibri"/>
                <a:cs typeface="Calibri"/>
              </a:rPr>
              <a:t>the </a:t>
            </a:r>
            <a:r>
              <a:rPr sz="1200" spc="-5" dirty="0">
                <a:latin typeface="Calibri"/>
                <a:cs typeface="Calibri"/>
              </a:rPr>
              <a:t>company's reward</a:t>
            </a:r>
            <a:r>
              <a:rPr sz="1200" spc="180" dirty="0">
                <a:latin typeface="Calibri"/>
                <a:cs typeface="Calibri"/>
              </a:rPr>
              <a:t> </a:t>
            </a:r>
            <a:r>
              <a:rPr sz="1200" spc="-5" dirty="0">
                <a:latin typeface="Calibri"/>
                <a:cs typeface="Calibri"/>
              </a:rPr>
              <a:t>system.</a:t>
            </a:r>
            <a:endParaRPr sz="1200">
              <a:latin typeface="Calibri"/>
              <a:cs typeface="Calibri"/>
            </a:endParaRPr>
          </a:p>
          <a:p>
            <a:pPr marL="12700" marR="104139">
              <a:lnSpc>
                <a:spcPct val="101699"/>
              </a:lnSpc>
              <a:spcBef>
                <a:spcPts val="995"/>
              </a:spcBef>
            </a:pPr>
            <a:r>
              <a:rPr sz="1200" spc="-5" dirty="0">
                <a:latin typeface="Calibri"/>
                <a:cs typeface="Calibri"/>
              </a:rPr>
              <a:t>On the other side, companies state that their employees </a:t>
            </a:r>
            <a:r>
              <a:rPr sz="1200" spc="-10" dirty="0">
                <a:latin typeface="Calibri"/>
                <a:cs typeface="Calibri"/>
              </a:rPr>
              <a:t>are </a:t>
            </a:r>
            <a:r>
              <a:rPr sz="1200" spc="-5" dirty="0">
                <a:latin typeface="Calibri"/>
                <a:cs typeface="Calibri"/>
              </a:rPr>
              <a:t>systematically encouraged </a:t>
            </a:r>
            <a:r>
              <a:rPr sz="1200" dirty="0">
                <a:latin typeface="Calibri"/>
                <a:cs typeface="Calibri"/>
              </a:rPr>
              <a:t>to  </a:t>
            </a:r>
            <a:r>
              <a:rPr sz="1200" spc="-5" dirty="0">
                <a:latin typeface="Calibri"/>
                <a:cs typeface="Calibri"/>
              </a:rPr>
              <a:t>develop new knowledge and skills and </a:t>
            </a:r>
            <a:r>
              <a:rPr sz="1200" dirty="0">
                <a:latin typeface="Calibri"/>
                <a:cs typeface="Calibri"/>
              </a:rPr>
              <a:t>to </a:t>
            </a:r>
            <a:r>
              <a:rPr sz="1200" spc="-5" dirty="0">
                <a:latin typeface="Calibri"/>
                <a:cs typeface="Calibri"/>
              </a:rPr>
              <a:t>undertake </a:t>
            </a:r>
            <a:r>
              <a:rPr sz="1200" dirty="0">
                <a:latin typeface="Calibri"/>
                <a:cs typeface="Calibri"/>
              </a:rPr>
              <a:t>new, </a:t>
            </a:r>
            <a:r>
              <a:rPr sz="1200" spc="-5" dirty="0">
                <a:latin typeface="Calibri"/>
                <a:cs typeface="Calibri"/>
              </a:rPr>
              <a:t>more demanding tasks. Receiving  feedback about one's proper work is not understood </a:t>
            </a:r>
            <a:r>
              <a:rPr sz="1200" dirty="0">
                <a:latin typeface="Calibri"/>
                <a:cs typeface="Calibri"/>
              </a:rPr>
              <a:t>as </a:t>
            </a:r>
            <a:r>
              <a:rPr sz="1200" spc="-5" dirty="0">
                <a:latin typeface="Calibri"/>
                <a:cs typeface="Calibri"/>
              </a:rPr>
              <a:t>criticism; they consider it rather as a  </a:t>
            </a:r>
            <a:r>
              <a:rPr sz="1200" dirty="0">
                <a:latin typeface="Calibri"/>
                <a:cs typeface="Calibri"/>
              </a:rPr>
              <a:t>learning </a:t>
            </a:r>
            <a:r>
              <a:rPr sz="1200" spc="-5" dirty="0">
                <a:latin typeface="Calibri"/>
                <a:cs typeface="Calibri"/>
              </a:rPr>
              <a:t>opportunity. Other people's mistakes </a:t>
            </a:r>
            <a:r>
              <a:rPr sz="1200" spc="-10" dirty="0">
                <a:latin typeface="Calibri"/>
                <a:cs typeface="Calibri"/>
              </a:rPr>
              <a:t>are </a:t>
            </a:r>
            <a:r>
              <a:rPr sz="1200" spc="-5" dirty="0">
                <a:latin typeface="Calibri"/>
                <a:cs typeface="Calibri"/>
              </a:rPr>
              <a:t>not </a:t>
            </a:r>
            <a:r>
              <a:rPr sz="1200" dirty="0">
                <a:latin typeface="Calibri"/>
                <a:cs typeface="Calibri"/>
              </a:rPr>
              <a:t>being </a:t>
            </a:r>
            <a:r>
              <a:rPr sz="1200" spc="-5" dirty="0">
                <a:latin typeface="Calibri"/>
                <a:cs typeface="Calibri"/>
              </a:rPr>
              <a:t>blamed but considered as  </a:t>
            </a:r>
            <a:r>
              <a:rPr sz="1200" dirty="0">
                <a:latin typeface="Calibri"/>
                <a:cs typeface="Calibri"/>
              </a:rPr>
              <a:t>learning </a:t>
            </a:r>
            <a:r>
              <a:rPr sz="1200" spc="-5" dirty="0">
                <a:latin typeface="Calibri"/>
                <a:cs typeface="Calibri"/>
              </a:rPr>
              <a:t>opportunities. All </a:t>
            </a:r>
            <a:r>
              <a:rPr sz="1200" dirty="0">
                <a:latin typeface="Calibri"/>
                <a:cs typeface="Calibri"/>
              </a:rPr>
              <a:t>this </a:t>
            </a:r>
            <a:r>
              <a:rPr sz="1200" spc="-5" dirty="0">
                <a:latin typeface="Calibri"/>
                <a:cs typeface="Calibri"/>
              </a:rPr>
              <a:t>is </a:t>
            </a:r>
            <a:r>
              <a:rPr sz="1200" spc="-10" dirty="0">
                <a:latin typeface="Calibri"/>
                <a:cs typeface="Calibri"/>
              </a:rPr>
              <a:t>of </a:t>
            </a:r>
            <a:r>
              <a:rPr sz="1200" spc="-5" dirty="0">
                <a:latin typeface="Calibri"/>
                <a:cs typeface="Calibri"/>
              </a:rPr>
              <a:t>course a good starting</a:t>
            </a:r>
            <a:r>
              <a:rPr sz="1200" spc="40" dirty="0">
                <a:latin typeface="Calibri"/>
                <a:cs typeface="Calibri"/>
              </a:rPr>
              <a:t> </a:t>
            </a:r>
            <a:r>
              <a:rPr sz="1200" spc="-5" dirty="0">
                <a:latin typeface="Calibri"/>
                <a:cs typeface="Calibri"/>
              </a:rPr>
              <a:t>point.</a:t>
            </a:r>
            <a:endParaRPr sz="1200">
              <a:latin typeface="Calibri"/>
              <a:cs typeface="Calibri"/>
            </a:endParaRPr>
          </a:p>
          <a:p>
            <a:pPr marL="12700" marR="34925">
              <a:lnSpc>
                <a:spcPct val="101699"/>
              </a:lnSpc>
              <a:spcBef>
                <a:spcPts val="1005"/>
              </a:spcBef>
            </a:pPr>
            <a:r>
              <a:rPr sz="1200" spc="-5" dirty="0">
                <a:latin typeface="Calibri"/>
                <a:cs typeface="Calibri"/>
              </a:rPr>
              <a:t>Standard deviation </a:t>
            </a:r>
            <a:r>
              <a:rPr sz="1200" spc="-10" dirty="0">
                <a:latin typeface="Calibri"/>
                <a:cs typeface="Calibri"/>
              </a:rPr>
              <a:t>of </a:t>
            </a:r>
            <a:r>
              <a:rPr sz="1200" spc="-5" dirty="0">
                <a:latin typeface="Calibri"/>
                <a:cs typeface="Calibri"/>
              </a:rPr>
              <a:t>answers can also </a:t>
            </a:r>
            <a:r>
              <a:rPr sz="1200" dirty="0">
                <a:latin typeface="Calibri"/>
                <a:cs typeface="Calibri"/>
              </a:rPr>
              <a:t>be </a:t>
            </a:r>
            <a:r>
              <a:rPr sz="1200" spc="-5" dirty="0">
                <a:latin typeface="Calibri"/>
                <a:cs typeface="Calibri"/>
              </a:rPr>
              <a:t>seen </a:t>
            </a:r>
            <a:r>
              <a:rPr sz="1200" spc="-10" dirty="0">
                <a:latin typeface="Calibri"/>
                <a:cs typeface="Calibri"/>
              </a:rPr>
              <a:t>as </a:t>
            </a:r>
            <a:r>
              <a:rPr sz="1200" spc="-5" dirty="0">
                <a:latin typeface="Calibri"/>
                <a:cs typeface="Calibri"/>
              </a:rPr>
              <a:t>a significant indicator. Average </a:t>
            </a:r>
            <a:r>
              <a:rPr sz="1200" spc="-10" dirty="0">
                <a:latin typeface="Calibri"/>
                <a:cs typeface="Calibri"/>
              </a:rPr>
              <a:t>of </a:t>
            </a:r>
            <a:r>
              <a:rPr sz="1200" spc="-5" dirty="0">
                <a:latin typeface="Calibri"/>
                <a:cs typeface="Calibri"/>
              </a:rPr>
              <a:t>standard  deviations </a:t>
            </a:r>
            <a:r>
              <a:rPr sz="1200" spc="-10" dirty="0">
                <a:latin typeface="Calibri"/>
                <a:cs typeface="Calibri"/>
              </a:rPr>
              <a:t>of </a:t>
            </a:r>
            <a:r>
              <a:rPr sz="1200" spc="-5" dirty="0">
                <a:latin typeface="Calibri"/>
                <a:cs typeface="Calibri"/>
              </a:rPr>
              <a:t>company responses </a:t>
            </a:r>
            <a:r>
              <a:rPr sz="1200" dirty="0">
                <a:latin typeface="Calibri"/>
                <a:cs typeface="Calibri"/>
              </a:rPr>
              <a:t>under </a:t>
            </a:r>
            <a:r>
              <a:rPr sz="1200" spc="-5" dirty="0">
                <a:latin typeface="Calibri"/>
                <a:cs typeface="Calibri"/>
              </a:rPr>
              <a:t>each factor show the differences in emphasis the  companies put in developing particular aspects of innovation. Highest differences among  companies can </a:t>
            </a:r>
            <a:r>
              <a:rPr sz="1200" dirty="0">
                <a:latin typeface="Calibri"/>
                <a:cs typeface="Calibri"/>
              </a:rPr>
              <a:t>be </a:t>
            </a:r>
            <a:r>
              <a:rPr sz="1200" spc="-5" dirty="0">
                <a:latin typeface="Calibri"/>
                <a:cs typeface="Calibri"/>
              </a:rPr>
              <a:t>found in innovation recognition (bonus) systems, while strategic view,  innovation goals, </a:t>
            </a:r>
            <a:r>
              <a:rPr sz="1200" dirty="0">
                <a:latin typeface="Calibri"/>
                <a:cs typeface="Calibri"/>
              </a:rPr>
              <a:t>idea </a:t>
            </a:r>
            <a:r>
              <a:rPr sz="1200" spc="-5" dirty="0">
                <a:latin typeface="Calibri"/>
                <a:cs typeface="Calibri"/>
              </a:rPr>
              <a:t>generation techniques and managerial roles record similar </a:t>
            </a:r>
            <a:r>
              <a:rPr sz="1200" dirty="0">
                <a:latin typeface="Calibri"/>
                <a:cs typeface="Calibri"/>
              </a:rPr>
              <a:t>levels </a:t>
            </a:r>
            <a:r>
              <a:rPr sz="1200" spc="-10" dirty="0">
                <a:latin typeface="Calibri"/>
                <a:cs typeface="Calibri"/>
              </a:rPr>
              <a:t>in all  </a:t>
            </a:r>
            <a:r>
              <a:rPr sz="1200" dirty="0">
                <a:latin typeface="Calibri"/>
                <a:cs typeface="Calibri"/>
              </a:rPr>
              <a:t>the </a:t>
            </a:r>
            <a:r>
              <a:rPr sz="1200" spc="-5" dirty="0">
                <a:latin typeface="Calibri"/>
                <a:cs typeface="Calibri"/>
              </a:rPr>
              <a:t>companies </a:t>
            </a:r>
            <a:r>
              <a:rPr sz="1200" spc="-10" dirty="0">
                <a:latin typeface="Calibri"/>
                <a:cs typeface="Calibri"/>
              </a:rPr>
              <a:t>in</a:t>
            </a:r>
            <a:r>
              <a:rPr sz="1200" spc="5" dirty="0">
                <a:latin typeface="Calibri"/>
                <a:cs typeface="Calibri"/>
              </a:rPr>
              <a:t> </a:t>
            </a:r>
            <a:r>
              <a:rPr sz="1200" spc="-5" dirty="0">
                <a:latin typeface="Calibri"/>
                <a:cs typeface="Calibri"/>
              </a:rPr>
              <a:t>consideration.</a:t>
            </a:r>
            <a:endParaRPr sz="1200">
              <a:latin typeface="Calibri"/>
              <a:cs typeface="Calibri"/>
            </a:endParaRPr>
          </a:p>
        </p:txBody>
      </p:sp>
      <p:sp>
        <p:nvSpPr>
          <p:cNvPr id="4" name="object 4"/>
          <p:cNvSpPr txBox="1"/>
          <p:nvPr/>
        </p:nvSpPr>
        <p:spPr>
          <a:xfrm>
            <a:off x="816802" y="8442390"/>
            <a:ext cx="3907790"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19: Standard deviation </a:t>
            </a:r>
            <a:r>
              <a:rPr sz="1200" b="1" i="1" spc="-10" dirty="0">
                <a:latin typeface="Calibri"/>
                <a:cs typeface="Calibri"/>
              </a:rPr>
              <a:t>of </a:t>
            </a:r>
            <a:r>
              <a:rPr sz="1200" b="1" i="1" spc="-5" dirty="0">
                <a:latin typeface="Calibri"/>
                <a:cs typeface="Calibri"/>
              </a:rPr>
              <a:t>factors related </a:t>
            </a:r>
            <a:r>
              <a:rPr sz="1200" b="1" i="1" spc="-10" dirty="0">
                <a:latin typeface="Calibri"/>
                <a:cs typeface="Calibri"/>
              </a:rPr>
              <a:t>to</a:t>
            </a:r>
            <a:r>
              <a:rPr sz="1200" b="1" i="1" spc="75" dirty="0">
                <a:latin typeface="Calibri"/>
                <a:cs typeface="Calibri"/>
              </a:rPr>
              <a:t> </a:t>
            </a:r>
            <a:r>
              <a:rPr sz="1200" b="1" i="1" spc="-5" dirty="0">
                <a:latin typeface="Calibri"/>
                <a:cs typeface="Calibri"/>
              </a:rPr>
              <a:t>innovation</a:t>
            </a:r>
            <a:endParaRPr sz="1200">
              <a:latin typeface="Calibri"/>
              <a:cs typeface="Calibri"/>
            </a:endParaRPr>
          </a:p>
        </p:txBody>
      </p:sp>
      <p:sp>
        <p:nvSpPr>
          <p:cNvPr id="5" name="object 5"/>
          <p:cNvSpPr txBox="1"/>
          <p:nvPr/>
        </p:nvSpPr>
        <p:spPr>
          <a:xfrm>
            <a:off x="1423301" y="9216516"/>
            <a:ext cx="51562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Highest differences (i.e. standard deviation </a:t>
            </a:r>
            <a:r>
              <a:rPr sz="1200" spc="-10" dirty="0">
                <a:latin typeface="Calibri"/>
                <a:cs typeface="Calibri"/>
              </a:rPr>
              <a:t>of </a:t>
            </a:r>
            <a:r>
              <a:rPr sz="1200" spc="-5" dirty="0">
                <a:latin typeface="Calibri"/>
                <a:cs typeface="Calibri"/>
              </a:rPr>
              <a:t>responses among the 5 companies</a:t>
            </a:r>
            <a:r>
              <a:rPr sz="1200" spc="170" dirty="0">
                <a:latin typeface="Calibri"/>
                <a:cs typeface="Calibri"/>
              </a:rPr>
              <a:t> </a:t>
            </a:r>
            <a:r>
              <a:rPr sz="1200" spc="-5" dirty="0">
                <a:latin typeface="Calibri"/>
                <a:cs typeface="Calibri"/>
              </a:rPr>
              <a:t>is</a:t>
            </a:r>
            <a:endParaRPr sz="1200">
              <a:latin typeface="Calibri"/>
              <a:cs typeface="Calibri"/>
            </a:endParaRPr>
          </a:p>
        </p:txBody>
      </p:sp>
      <p:sp>
        <p:nvSpPr>
          <p:cNvPr id="6" name="object 6"/>
          <p:cNvSpPr/>
          <p:nvPr/>
        </p:nvSpPr>
        <p:spPr>
          <a:xfrm>
            <a:off x="908745" y="8813197"/>
            <a:ext cx="490687" cy="53335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pSp>
        <p:nvGrpSpPr>
          <p:cNvPr id="8" name="object 8"/>
          <p:cNvGrpSpPr/>
          <p:nvPr/>
        </p:nvGrpSpPr>
        <p:grpSpPr>
          <a:xfrm>
            <a:off x="1528952" y="5943888"/>
            <a:ext cx="4736465" cy="1729739"/>
            <a:chOff x="1528952" y="5943888"/>
            <a:chExt cx="4736465" cy="1729739"/>
          </a:xfrm>
        </p:grpSpPr>
        <p:sp>
          <p:nvSpPr>
            <p:cNvPr id="9" name="object 9"/>
            <p:cNvSpPr/>
            <p:nvPr/>
          </p:nvSpPr>
          <p:spPr>
            <a:xfrm>
              <a:off x="1548764" y="5946785"/>
              <a:ext cx="4713605" cy="1708785"/>
            </a:xfrm>
            <a:custGeom>
              <a:avLst/>
              <a:gdLst/>
              <a:ahLst/>
              <a:cxnLst/>
              <a:rect l="l" t="t" r="r" b="b"/>
              <a:pathLst>
                <a:path w="4713605" h="1708784">
                  <a:moveTo>
                    <a:pt x="4713335" y="0"/>
                  </a:moveTo>
                  <a:lnTo>
                    <a:pt x="0" y="0"/>
                  </a:lnTo>
                  <a:lnTo>
                    <a:pt x="0" y="1708266"/>
                  </a:lnTo>
                  <a:lnTo>
                    <a:pt x="4713335" y="1708266"/>
                  </a:lnTo>
                  <a:lnTo>
                    <a:pt x="4713335" y="0"/>
                  </a:lnTo>
                  <a:close/>
                </a:path>
              </a:pathLst>
            </a:custGeom>
            <a:solidFill>
              <a:srgbClr val="C0C0C0"/>
            </a:solidFill>
          </p:spPr>
          <p:txBody>
            <a:bodyPr wrap="square" lIns="0" tIns="0" rIns="0" bIns="0" rtlCol="0"/>
            <a:lstStyle/>
            <a:p>
              <a:endParaRPr/>
            </a:p>
          </p:txBody>
        </p:sp>
        <p:sp>
          <p:nvSpPr>
            <p:cNvPr id="10" name="object 10"/>
            <p:cNvSpPr/>
            <p:nvPr/>
          </p:nvSpPr>
          <p:spPr>
            <a:xfrm>
              <a:off x="1548764" y="7484379"/>
              <a:ext cx="4713605" cy="0"/>
            </a:xfrm>
            <a:custGeom>
              <a:avLst/>
              <a:gdLst/>
              <a:ahLst/>
              <a:cxnLst/>
              <a:rect l="l" t="t" r="r" b="b"/>
              <a:pathLst>
                <a:path w="4713605">
                  <a:moveTo>
                    <a:pt x="0" y="0"/>
                  </a:moveTo>
                  <a:lnTo>
                    <a:pt x="175259" y="0"/>
                  </a:lnTo>
                </a:path>
                <a:path w="4713605">
                  <a:moveTo>
                    <a:pt x="411455" y="0"/>
                  </a:moveTo>
                  <a:lnTo>
                    <a:pt x="764987" y="0"/>
                  </a:lnTo>
                </a:path>
                <a:path w="4713605">
                  <a:moveTo>
                    <a:pt x="1001188" y="0"/>
                  </a:moveTo>
                  <a:lnTo>
                    <a:pt x="1354729" y="0"/>
                  </a:lnTo>
                </a:path>
                <a:path w="4713605">
                  <a:moveTo>
                    <a:pt x="1589406" y="0"/>
                  </a:moveTo>
                  <a:lnTo>
                    <a:pt x="1942947" y="0"/>
                  </a:lnTo>
                </a:path>
                <a:path w="4713605">
                  <a:moveTo>
                    <a:pt x="2179149" y="0"/>
                  </a:moveTo>
                  <a:lnTo>
                    <a:pt x="2532689" y="0"/>
                  </a:lnTo>
                </a:path>
                <a:path w="4713605">
                  <a:moveTo>
                    <a:pt x="2767361" y="0"/>
                  </a:moveTo>
                  <a:lnTo>
                    <a:pt x="3120892" y="0"/>
                  </a:lnTo>
                </a:path>
                <a:path w="4713605">
                  <a:moveTo>
                    <a:pt x="3357094" y="0"/>
                  </a:moveTo>
                  <a:lnTo>
                    <a:pt x="3710635" y="0"/>
                  </a:lnTo>
                </a:path>
                <a:path w="4713605">
                  <a:moveTo>
                    <a:pt x="3946836" y="0"/>
                  </a:moveTo>
                  <a:lnTo>
                    <a:pt x="4300377" y="0"/>
                  </a:lnTo>
                </a:path>
                <a:path w="4713605">
                  <a:moveTo>
                    <a:pt x="4535055" y="0"/>
                  </a:moveTo>
                  <a:lnTo>
                    <a:pt x="4713350" y="0"/>
                  </a:lnTo>
                </a:path>
              </a:pathLst>
            </a:custGeom>
            <a:ln w="3175">
              <a:solidFill>
                <a:srgbClr val="000000"/>
              </a:solidFill>
            </a:ln>
          </p:spPr>
          <p:txBody>
            <a:bodyPr wrap="square" lIns="0" tIns="0" rIns="0" bIns="0" rtlCol="0"/>
            <a:lstStyle/>
            <a:p>
              <a:endParaRPr/>
            </a:p>
          </p:txBody>
        </p:sp>
        <p:sp>
          <p:nvSpPr>
            <p:cNvPr id="11" name="object 11"/>
            <p:cNvSpPr/>
            <p:nvPr/>
          </p:nvSpPr>
          <p:spPr>
            <a:xfrm>
              <a:off x="1548764" y="7313706"/>
              <a:ext cx="4713605" cy="0"/>
            </a:xfrm>
            <a:custGeom>
              <a:avLst/>
              <a:gdLst/>
              <a:ahLst/>
              <a:cxnLst/>
              <a:rect l="l" t="t" r="r" b="b"/>
              <a:pathLst>
                <a:path w="4713605">
                  <a:moveTo>
                    <a:pt x="0" y="0"/>
                  </a:moveTo>
                  <a:lnTo>
                    <a:pt x="175259" y="0"/>
                  </a:lnTo>
                </a:path>
                <a:path w="4713605">
                  <a:moveTo>
                    <a:pt x="411455" y="0"/>
                  </a:moveTo>
                  <a:lnTo>
                    <a:pt x="764987" y="0"/>
                  </a:lnTo>
                </a:path>
                <a:path w="4713605">
                  <a:moveTo>
                    <a:pt x="1001188" y="0"/>
                  </a:moveTo>
                  <a:lnTo>
                    <a:pt x="1354729" y="0"/>
                  </a:lnTo>
                </a:path>
                <a:path w="4713605">
                  <a:moveTo>
                    <a:pt x="1589406" y="0"/>
                  </a:moveTo>
                  <a:lnTo>
                    <a:pt x="1942947" y="0"/>
                  </a:lnTo>
                </a:path>
                <a:path w="4713605">
                  <a:moveTo>
                    <a:pt x="2179149" y="0"/>
                  </a:moveTo>
                  <a:lnTo>
                    <a:pt x="2532689" y="0"/>
                  </a:lnTo>
                </a:path>
                <a:path w="4713605">
                  <a:moveTo>
                    <a:pt x="2767361" y="0"/>
                  </a:moveTo>
                  <a:lnTo>
                    <a:pt x="3120892" y="0"/>
                  </a:lnTo>
                </a:path>
                <a:path w="4713605">
                  <a:moveTo>
                    <a:pt x="3357094" y="0"/>
                  </a:moveTo>
                  <a:lnTo>
                    <a:pt x="3710635" y="0"/>
                  </a:lnTo>
                </a:path>
                <a:path w="4713605">
                  <a:moveTo>
                    <a:pt x="3946836" y="0"/>
                  </a:moveTo>
                  <a:lnTo>
                    <a:pt x="4300377" y="0"/>
                  </a:lnTo>
                </a:path>
                <a:path w="4713605">
                  <a:moveTo>
                    <a:pt x="4535055" y="0"/>
                  </a:moveTo>
                  <a:lnTo>
                    <a:pt x="4713350" y="0"/>
                  </a:lnTo>
                </a:path>
              </a:pathLst>
            </a:custGeom>
            <a:ln w="3175">
              <a:solidFill>
                <a:srgbClr val="000000"/>
              </a:solidFill>
            </a:ln>
          </p:spPr>
          <p:txBody>
            <a:bodyPr wrap="square" lIns="0" tIns="0" rIns="0" bIns="0" rtlCol="0"/>
            <a:lstStyle/>
            <a:p>
              <a:endParaRPr/>
            </a:p>
          </p:txBody>
        </p:sp>
        <p:sp>
          <p:nvSpPr>
            <p:cNvPr id="12" name="object 12"/>
            <p:cNvSpPr/>
            <p:nvPr/>
          </p:nvSpPr>
          <p:spPr>
            <a:xfrm>
              <a:off x="1548764" y="7143034"/>
              <a:ext cx="4713605" cy="0"/>
            </a:xfrm>
            <a:custGeom>
              <a:avLst/>
              <a:gdLst/>
              <a:ahLst/>
              <a:cxnLst/>
              <a:rect l="l" t="t" r="r" b="b"/>
              <a:pathLst>
                <a:path w="4713605">
                  <a:moveTo>
                    <a:pt x="0" y="0"/>
                  </a:moveTo>
                  <a:lnTo>
                    <a:pt x="175259" y="0"/>
                  </a:lnTo>
                </a:path>
                <a:path w="4713605">
                  <a:moveTo>
                    <a:pt x="411455" y="0"/>
                  </a:moveTo>
                  <a:lnTo>
                    <a:pt x="764987" y="0"/>
                  </a:lnTo>
                </a:path>
                <a:path w="4713605">
                  <a:moveTo>
                    <a:pt x="1001188" y="0"/>
                  </a:moveTo>
                  <a:lnTo>
                    <a:pt x="1354729" y="0"/>
                  </a:lnTo>
                </a:path>
                <a:path w="4713605">
                  <a:moveTo>
                    <a:pt x="1589406" y="0"/>
                  </a:moveTo>
                  <a:lnTo>
                    <a:pt x="1942947" y="0"/>
                  </a:lnTo>
                </a:path>
                <a:path w="4713605">
                  <a:moveTo>
                    <a:pt x="2179149" y="0"/>
                  </a:moveTo>
                  <a:lnTo>
                    <a:pt x="2532689" y="0"/>
                  </a:lnTo>
                </a:path>
                <a:path w="4713605">
                  <a:moveTo>
                    <a:pt x="2767361" y="0"/>
                  </a:moveTo>
                  <a:lnTo>
                    <a:pt x="3120892" y="0"/>
                  </a:lnTo>
                </a:path>
                <a:path w="4713605">
                  <a:moveTo>
                    <a:pt x="3357094" y="0"/>
                  </a:moveTo>
                  <a:lnTo>
                    <a:pt x="3710635" y="0"/>
                  </a:lnTo>
                </a:path>
                <a:path w="4713605">
                  <a:moveTo>
                    <a:pt x="3946836" y="0"/>
                  </a:moveTo>
                  <a:lnTo>
                    <a:pt x="4300377" y="0"/>
                  </a:lnTo>
                </a:path>
                <a:path w="4713605">
                  <a:moveTo>
                    <a:pt x="4535055" y="0"/>
                  </a:moveTo>
                  <a:lnTo>
                    <a:pt x="4713350" y="0"/>
                  </a:lnTo>
                </a:path>
              </a:pathLst>
            </a:custGeom>
            <a:ln w="3175">
              <a:solidFill>
                <a:srgbClr val="000000"/>
              </a:solidFill>
            </a:ln>
          </p:spPr>
          <p:txBody>
            <a:bodyPr wrap="square" lIns="0" tIns="0" rIns="0" bIns="0" rtlCol="0"/>
            <a:lstStyle/>
            <a:p>
              <a:endParaRPr/>
            </a:p>
          </p:txBody>
        </p:sp>
        <p:sp>
          <p:nvSpPr>
            <p:cNvPr id="13" name="object 13"/>
            <p:cNvSpPr/>
            <p:nvPr/>
          </p:nvSpPr>
          <p:spPr>
            <a:xfrm>
              <a:off x="1548764" y="6972361"/>
              <a:ext cx="4713605" cy="0"/>
            </a:xfrm>
            <a:custGeom>
              <a:avLst/>
              <a:gdLst/>
              <a:ahLst/>
              <a:cxnLst/>
              <a:rect l="l" t="t" r="r" b="b"/>
              <a:pathLst>
                <a:path w="4713605">
                  <a:moveTo>
                    <a:pt x="0" y="0"/>
                  </a:moveTo>
                  <a:lnTo>
                    <a:pt x="175259" y="0"/>
                  </a:lnTo>
                </a:path>
                <a:path w="4713605">
                  <a:moveTo>
                    <a:pt x="411455" y="0"/>
                  </a:moveTo>
                  <a:lnTo>
                    <a:pt x="1354729" y="0"/>
                  </a:lnTo>
                </a:path>
                <a:path w="4713605">
                  <a:moveTo>
                    <a:pt x="1589406" y="0"/>
                  </a:moveTo>
                  <a:lnTo>
                    <a:pt x="1942947" y="0"/>
                  </a:lnTo>
                </a:path>
                <a:path w="4713605">
                  <a:moveTo>
                    <a:pt x="2179149" y="0"/>
                  </a:moveTo>
                  <a:lnTo>
                    <a:pt x="2532689" y="0"/>
                  </a:lnTo>
                </a:path>
                <a:path w="4713605">
                  <a:moveTo>
                    <a:pt x="2767361" y="0"/>
                  </a:moveTo>
                  <a:lnTo>
                    <a:pt x="3710635" y="0"/>
                  </a:lnTo>
                </a:path>
                <a:path w="4713605">
                  <a:moveTo>
                    <a:pt x="3946836" y="0"/>
                  </a:moveTo>
                  <a:lnTo>
                    <a:pt x="4713350" y="0"/>
                  </a:lnTo>
                </a:path>
              </a:pathLst>
            </a:custGeom>
            <a:ln w="3175">
              <a:solidFill>
                <a:srgbClr val="000000"/>
              </a:solidFill>
            </a:ln>
          </p:spPr>
          <p:txBody>
            <a:bodyPr wrap="square" lIns="0" tIns="0" rIns="0" bIns="0" rtlCol="0"/>
            <a:lstStyle/>
            <a:p>
              <a:endParaRPr/>
            </a:p>
          </p:txBody>
        </p:sp>
        <p:sp>
          <p:nvSpPr>
            <p:cNvPr id="14" name="object 14"/>
            <p:cNvSpPr/>
            <p:nvPr/>
          </p:nvSpPr>
          <p:spPr>
            <a:xfrm>
              <a:off x="1548764" y="6801688"/>
              <a:ext cx="4713605" cy="0"/>
            </a:xfrm>
            <a:custGeom>
              <a:avLst/>
              <a:gdLst/>
              <a:ahLst/>
              <a:cxnLst/>
              <a:rect l="l" t="t" r="r" b="b"/>
              <a:pathLst>
                <a:path w="4713605">
                  <a:moveTo>
                    <a:pt x="0" y="0"/>
                  </a:moveTo>
                  <a:lnTo>
                    <a:pt x="1354729" y="0"/>
                  </a:lnTo>
                </a:path>
                <a:path w="4713605">
                  <a:moveTo>
                    <a:pt x="1589406" y="0"/>
                  </a:moveTo>
                  <a:lnTo>
                    <a:pt x="1942947" y="0"/>
                  </a:lnTo>
                </a:path>
                <a:path w="4713605">
                  <a:moveTo>
                    <a:pt x="2179149" y="0"/>
                  </a:moveTo>
                  <a:lnTo>
                    <a:pt x="2532689" y="0"/>
                  </a:lnTo>
                </a:path>
                <a:path w="4713605">
                  <a:moveTo>
                    <a:pt x="2767361" y="0"/>
                  </a:moveTo>
                  <a:lnTo>
                    <a:pt x="3710635" y="0"/>
                  </a:lnTo>
                </a:path>
                <a:path w="4713605">
                  <a:moveTo>
                    <a:pt x="3946836" y="0"/>
                  </a:moveTo>
                  <a:lnTo>
                    <a:pt x="4713350" y="0"/>
                  </a:lnTo>
                </a:path>
              </a:pathLst>
            </a:custGeom>
            <a:ln w="3175">
              <a:solidFill>
                <a:srgbClr val="000000"/>
              </a:solidFill>
            </a:ln>
          </p:spPr>
          <p:txBody>
            <a:bodyPr wrap="square" lIns="0" tIns="0" rIns="0" bIns="0" rtlCol="0"/>
            <a:lstStyle/>
            <a:p>
              <a:endParaRPr/>
            </a:p>
          </p:txBody>
        </p:sp>
        <p:sp>
          <p:nvSpPr>
            <p:cNvPr id="15" name="object 15"/>
            <p:cNvSpPr/>
            <p:nvPr/>
          </p:nvSpPr>
          <p:spPr>
            <a:xfrm>
              <a:off x="1548764" y="6629491"/>
              <a:ext cx="4713605" cy="0"/>
            </a:xfrm>
            <a:custGeom>
              <a:avLst/>
              <a:gdLst/>
              <a:ahLst/>
              <a:cxnLst/>
              <a:rect l="l" t="t" r="r" b="b"/>
              <a:pathLst>
                <a:path w="4713605">
                  <a:moveTo>
                    <a:pt x="0" y="0"/>
                  </a:moveTo>
                  <a:lnTo>
                    <a:pt x="1354729" y="0"/>
                  </a:lnTo>
                </a:path>
                <a:path w="4713605">
                  <a:moveTo>
                    <a:pt x="1589406" y="0"/>
                  </a:moveTo>
                  <a:lnTo>
                    <a:pt x="2532689" y="0"/>
                  </a:lnTo>
                </a:path>
                <a:path w="4713605">
                  <a:moveTo>
                    <a:pt x="2767361" y="0"/>
                  </a:moveTo>
                  <a:lnTo>
                    <a:pt x="3710635" y="0"/>
                  </a:lnTo>
                </a:path>
                <a:path w="4713605">
                  <a:moveTo>
                    <a:pt x="3946836" y="0"/>
                  </a:moveTo>
                  <a:lnTo>
                    <a:pt x="4713350" y="0"/>
                  </a:lnTo>
                </a:path>
              </a:pathLst>
            </a:custGeom>
            <a:ln w="3175">
              <a:solidFill>
                <a:srgbClr val="000000"/>
              </a:solidFill>
            </a:ln>
          </p:spPr>
          <p:txBody>
            <a:bodyPr wrap="square" lIns="0" tIns="0" rIns="0" bIns="0" rtlCol="0"/>
            <a:lstStyle/>
            <a:p>
              <a:endParaRPr/>
            </a:p>
          </p:txBody>
        </p:sp>
        <p:sp>
          <p:nvSpPr>
            <p:cNvPr id="16" name="object 16"/>
            <p:cNvSpPr/>
            <p:nvPr/>
          </p:nvSpPr>
          <p:spPr>
            <a:xfrm>
              <a:off x="1548764" y="6458819"/>
              <a:ext cx="4713605" cy="0"/>
            </a:xfrm>
            <a:custGeom>
              <a:avLst/>
              <a:gdLst/>
              <a:ahLst/>
              <a:cxnLst/>
              <a:rect l="l" t="t" r="r" b="b"/>
              <a:pathLst>
                <a:path w="4713605">
                  <a:moveTo>
                    <a:pt x="0" y="0"/>
                  </a:moveTo>
                  <a:lnTo>
                    <a:pt x="3710635" y="0"/>
                  </a:lnTo>
                </a:path>
                <a:path w="4713605">
                  <a:moveTo>
                    <a:pt x="3946836" y="0"/>
                  </a:moveTo>
                  <a:lnTo>
                    <a:pt x="4713350" y="0"/>
                  </a:lnTo>
                </a:path>
              </a:pathLst>
            </a:custGeom>
            <a:ln w="3175">
              <a:solidFill>
                <a:srgbClr val="000000"/>
              </a:solidFill>
            </a:ln>
          </p:spPr>
          <p:txBody>
            <a:bodyPr wrap="square" lIns="0" tIns="0" rIns="0" bIns="0" rtlCol="0"/>
            <a:lstStyle/>
            <a:p>
              <a:endParaRPr/>
            </a:p>
          </p:txBody>
        </p:sp>
        <p:sp>
          <p:nvSpPr>
            <p:cNvPr id="17" name="object 17"/>
            <p:cNvSpPr/>
            <p:nvPr/>
          </p:nvSpPr>
          <p:spPr>
            <a:xfrm>
              <a:off x="1548764" y="6288131"/>
              <a:ext cx="4713605" cy="0"/>
            </a:xfrm>
            <a:custGeom>
              <a:avLst/>
              <a:gdLst/>
              <a:ahLst/>
              <a:cxnLst/>
              <a:rect l="l" t="t" r="r" b="b"/>
              <a:pathLst>
                <a:path w="4713605">
                  <a:moveTo>
                    <a:pt x="0" y="0"/>
                  </a:moveTo>
                  <a:lnTo>
                    <a:pt x="3710635" y="0"/>
                  </a:lnTo>
                </a:path>
                <a:path w="4713605">
                  <a:moveTo>
                    <a:pt x="3946836" y="0"/>
                  </a:moveTo>
                  <a:lnTo>
                    <a:pt x="4713350" y="0"/>
                  </a:lnTo>
                </a:path>
              </a:pathLst>
            </a:custGeom>
            <a:ln w="3175">
              <a:solidFill>
                <a:srgbClr val="000000"/>
              </a:solidFill>
            </a:ln>
          </p:spPr>
          <p:txBody>
            <a:bodyPr wrap="square" lIns="0" tIns="0" rIns="0" bIns="0" rtlCol="0"/>
            <a:lstStyle/>
            <a:p>
              <a:endParaRPr/>
            </a:p>
          </p:txBody>
        </p:sp>
        <p:sp>
          <p:nvSpPr>
            <p:cNvPr id="18" name="object 18"/>
            <p:cNvSpPr/>
            <p:nvPr/>
          </p:nvSpPr>
          <p:spPr>
            <a:xfrm>
              <a:off x="1548764" y="6117473"/>
              <a:ext cx="4713605" cy="0"/>
            </a:xfrm>
            <a:custGeom>
              <a:avLst/>
              <a:gdLst/>
              <a:ahLst/>
              <a:cxnLst/>
              <a:rect l="l" t="t" r="r" b="b"/>
              <a:pathLst>
                <a:path w="4713605">
                  <a:moveTo>
                    <a:pt x="0" y="0"/>
                  </a:moveTo>
                  <a:lnTo>
                    <a:pt x="4713350" y="0"/>
                  </a:lnTo>
                </a:path>
              </a:pathLst>
            </a:custGeom>
            <a:ln w="3175">
              <a:solidFill>
                <a:srgbClr val="000000"/>
              </a:solidFill>
            </a:ln>
          </p:spPr>
          <p:txBody>
            <a:bodyPr wrap="square" lIns="0" tIns="0" rIns="0" bIns="0" rtlCol="0"/>
            <a:lstStyle/>
            <a:p>
              <a:endParaRPr/>
            </a:p>
          </p:txBody>
        </p:sp>
        <p:sp>
          <p:nvSpPr>
            <p:cNvPr id="19" name="object 19"/>
            <p:cNvSpPr/>
            <p:nvPr/>
          </p:nvSpPr>
          <p:spPr>
            <a:xfrm>
              <a:off x="1548764" y="5946785"/>
              <a:ext cx="4713605" cy="0"/>
            </a:xfrm>
            <a:custGeom>
              <a:avLst/>
              <a:gdLst/>
              <a:ahLst/>
              <a:cxnLst/>
              <a:rect l="l" t="t" r="r" b="b"/>
              <a:pathLst>
                <a:path w="4713605">
                  <a:moveTo>
                    <a:pt x="0" y="0"/>
                  </a:moveTo>
                  <a:lnTo>
                    <a:pt x="4713350" y="0"/>
                  </a:lnTo>
                </a:path>
              </a:pathLst>
            </a:custGeom>
            <a:ln w="3175">
              <a:solidFill>
                <a:srgbClr val="000000"/>
              </a:solidFill>
            </a:ln>
          </p:spPr>
          <p:txBody>
            <a:bodyPr wrap="square" lIns="0" tIns="0" rIns="0" bIns="0" rtlCol="0"/>
            <a:lstStyle/>
            <a:p>
              <a:endParaRPr/>
            </a:p>
          </p:txBody>
        </p:sp>
        <p:sp>
          <p:nvSpPr>
            <p:cNvPr id="20" name="object 20"/>
            <p:cNvSpPr/>
            <p:nvPr/>
          </p:nvSpPr>
          <p:spPr>
            <a:xfrm>
              <a:off x="1545767" y="5943892"/>
              <a:ext cx="4719955" cy="1714500"/>
            </a:xfrm>
            <a:custGeom>
              <a:avLst/>
              <a:gdLst/>
              <a:ahLst/>
              <a:cxnLst/>
              <a:rect l="l" t="t" r="r" b="b"/>
              <a:pathLst>
                <a:path w="4719955" h="1714500">
                  <a:moveTo>
                    <a:pt x="4719332" y="2908"/>
                  </a:moveTo>
                  <a:lnTo>
                    <a:pt x="4716335" y="2908"/>
                  </a:lnTo>
                  <a:lnTo>
                    <a:pt x="4716335" y="0"/>
                  </a:lnTo>
                  <a:lnTo>
                    <a:pt x="4713338" y="0"/>
                  </a:lnTo>
                  <a:lnTo>
                    <a:pt x="4713338" y="5816"/>
                  </a:lnTo>
                  <a:lnTo>
                    <a:pt x="4713338" y="1708264"/>
                  </a:lnTo>
                  <a:lnTo>
                    <a:pt x="4538040" y="1708264"/>
                  </a:lnTo>
                  <a:lnTo>
                    <a:pt x="4538040" y="1711172"/>
                  </a:lnTo>
                  <a:lnTo>
                    <a:pt x="4303369" y="1711172"/>
                  </a:lnTo>
                  <a:lnTo>
                    <a:pt x="4303369" y="1708264"/>
                  </a:lnTo>
                  <a:lnTo>
                    <a:pt x="3949827" y="1708264"/>
                  </a:lnTo>
                  <a:lnTo>
                    <a:pt x="3949827" y="1711172"/>
                  </a:lnTo>
                  <a:lnTo>
                    <a:pt x="3713619" y="1711172"/>
                  </a:lnTo>
                  <a:lnTo>
                    <a:pt x="3713619" y="1708264"/>
                  </a:lnTo>
                  <a:lnTo>
                    <a:pt x="3360089" y="1708264"/>
                  </a:lnTo>
                  <a:lnTo>
                    <a:pt x="3360089" y="1711172"/>
                  </a:lnTo>
                  <a:lnTo>
                    <a:pt x="3123882" y="1711172"/>
                  </a:lnTo>
                  <a:lnTo>
                    <a:pt x="3123882" y="1708264"/>
                  </a:lnTo>
                  <a:lnTo>
                    <a:pt x="2770352" y="1708264"/>
                  </a:lnTo>
                  <a:lnTo>
                    <a:pt x="2770352" y="1711172"/>
                  </a:lnTo>
                  <a:lnTo>
                    <a:pt x="2535682" y="1711172"/>
                  </a:lnTo>
                  <a:lnTo>
                    <a:pt x="2535682" y="1708264"/>
                  </a:lnTo>
                  <a:lnTo>
                    <a:pt x="2182139" y="1708264"/>
                  </a:lnTo>
                  <a:lnTo>
                    <a:pt x="2182139" y="1711172"/>
                  </a:lnTo>
                  <a:lnTo>
                    <a:pt x="1945932" y="1711172"/>
                  </a:lnTo>
                  <a:lnTo>
                    <a:pt x="1945932" y="1708264"/>
                  </a:lnTo>
                  <a:lnTo>
                    <a:pt x="1592402" y="1708264"/>
                  </a:lnTo>
                  <a:lnTo>
                    <a:pt x="1592402" y="1711172"/>
                  </a:lnTo>
                  <a:lnTo>
                    <a:pt x="1357718" y="1711172"/>
                  </a:lnTo>
                  <a:lnTo>
                    <a:pt x="1357718" y="1708264"/>
                  </a:lnTo>
                  <a:lnTo>
                    <a:pt x="1004176" y="1708264"/>
                  </a:lnTo>
                  <a:lnTo>
                    <a:pt x="1004176" y="1711172"/>
                  </a:lnTo>
                  <a:lnTo>
                    <a:pt x="767981" y="1711172"/>
                  </a:lnTo>
                  <a:lnTo>
                    <a:pt x="767981" y="1708264"/>
                  </a:lnTo>
                  <a:lnTo>
                    <a:pt x="5994" y="1708264"/>
                  </a:lnTo>
                  <a:lnTo>
                    <a:pt x="5994" y="5816"/>
                  </a:lnTo>
                  <a:lnTo>
                    <a:pt x="4713338" y="5816"/>
                  </a:lnTo>
                  <a:lnTo>
                    <a:pt x="4713338" y="0"/>
                  </a:lnTo>
                  <a:lnTo>
                    <a:pt x="2997" y="0"/>
                  </a:lnTo>
                  <a:lnTo>
                    <a:pt x="2997" y="2908"/>
                  </a:lnTo>
                  <a:lnTo>
                    <a:pt x="0" y="2908"/>
                  </a:lnTo>
                  <a:lnTo>
                    <a:pt x="0" y="1711172"/>
                  </a:lnTo>
                  <a:lnTo>
                    <a:pt x="2997" y="1711172"/>
                  </a:lnTo>
                  <a:lnTo>
                    <a:pt x="2997" y="1714080"/>
                  </a:lnTo>
                  <a:lnTo>
                    <a:pt x="4716335" y="1714080"/>
                  </a:lnTo>
                  <a:lnTo>
                    <a:pt x="4716335" y="1711172"/>
                  </a:lnTo>
                  <a:lnTo>
                    <a:pt x="4719332" y="1711172"/>
                  </a:lnTo>
                  <a:lnTo>
                    <a:pt x="4719332" y="2908"/>
                  </a:lnTo>
                  <a:close/>
                </a:path>
              </a:pathLst>
            </a:custGeom>
            <a:solidFill>
              <a:srgbClr val="7F7F7F"/>
            </a:solidFill>
          </p:spPr>
          <p:txBody>
            <a:bodyPr wrap="square" lIns="0" tIns="0" rIns="0" bIns="0" rtlCol="0"/>
            <a:lstStyle/>
            <a:p>
              <a:endParaRPr/>
            </a:p>
          </p:txBody>
        </p:sp>
        <p:sp>
          <p:nvSpPr>
            <p:cNvPr id="21" name="object 21"/>
            <p:cNvSpPr/>
            <p:nvPr/>
          </p:nvSpPr>
          <p:spPr>
            <a:xfrm>
              <a:off x="1724024" y="6934259"/>
              <a:ext cx="236220" cy="721360"/>
            </a:xfrm>
            <a:custGeom>
              <a:avLst/>
              <a:gdLst/>
              <a:ahLst/>
              <a:cxnLst/>
              <a:rect l="l" t="t" r="r" b="b"/>
              <a:pathLst>
                <a:path w="236219" h="721359">
                  <a:moveTo>
                    <a:pt x="236195" y="0"/>
                  </a:moveTo>
                  <a:lnTo>
                    <a:pt x="0" y="0"/>
                  </a:lnTo>
                  <a:lnTo>
                    <a:pt x="0" y="720792"/>
                  </a:lnTo>
                  <a:lnTo>
                    <a:pt x="236195" y="720792"/>
                  </a:lnTo>
                  <a:lnTo>
                    <a:pt x="236195" y="0"/>
                  </a:lnTo>
                  <a:close/>
                </a:path>
              </a:pathLst>
            </a:custGeom>
            <a:solidFill>
              <a:srgbClr val="9999FF"/>
            </a:solidFill>
          </p:spPr>
          <p:txBody>
            <a:bodyPr wrap="square" lIns="0" tIns="0" rIns="0" bIns="0" rtlCol="0"/>
            <a:lstStyle/>
            <a:p>
              <a:endParaRPr/>
            </a:p>
          </p:txBody>
        </p:sp>
        <p:sp>
          <p:nvSpPr>
            <p:cNvPr id="22" name="object 22"/>
            <p:cNvSpPr/>
            <p:nvPr/>
          </p:nvSpPr>
          <p:spPr>
            <a:xfrm>
              <a:off x="1724016" y="6934260"/>
              <a:ext cx="236220" cy="721360"/>
            </a:xfrm>
            <a:custGeom>
              <a:avLst/>
              <a:gdLst/>
              <a:ahLst/>
              <a:cxnLst/>
              <a:rect l="l" t="t" r="r" b="b"/>
              <a:pathLst>
                <a:path w="236219" h="721359">
                  <a:moveTo>
                    <a:pt x="0" y="0"/>
                  </a:moveTo>
                  <a:lnTo>
                    <a:pt x="236193" y="0"/>
                  </a:lnTo>
                  <a:lnTo>
                    <a:pt x="236193" y="720796"/>
                  </a:lnTo>
                  <a:lnTo>
                    <a:pt x="0" y="720796"/>
                  </a:lnTo>
                  <a:lnTo>
                    <a:pt x="0" y="0"/>
                  </a:lnTo>
                  <a:close/>
                </a:path>
              </a:pathLst>
            </a:custGeom>
            <a:ln w="5980">
              <a:solidFill>
                <a:srgbClr val="000000"/>
              </a:solidFill>
            </a:ln>
          </p:spPr>
          <p:txBody>
            <a:bodyPr wrap="square" lIns="0" tIns="0" rIns="0" bIns="0" rtlCol="0"/>
            <a:lstStyle/>
            <a:p>
              <a:endParaRPr/>
            </a:p>
          </p:txBody>
        </p:sp>
        <p:sp>
          <p:nvSpPr>
            <p:cNvPr id="23" name="object 23"/>
            <p:cNvSpPr/>
            <p:nvPr/>
          </p:nvSpPr>
          <p:spPr>
            <a:xfrm>
              <a:off x="2313752" y="6989123"/>
              <a:ext cx="236220" cy="666115"/>
            </a:xfrm>
            <a:custGeom>
              <a:avLst/>
              <a:gdLst/>
              <a:ahLst/>
              <a:cxnLst/>
              <a:rect l="l" t="t" r="r" b="b"/>
              <a:pathLst>
                <a:path w="236219" h="666115">
                  <a:moveTo>
                    <a:pt x="236201" y="0"/>
                  </a:moveTo>
                  <a:lnTo>
                    <a:pt x="0" y="0"/>
                  </a:lnTo>
                  <a:lnTo>
                    <a:pt x="0" y="665928"/>
                  </a:lnTo>
                  <a:lnTo>
                    <a:pt x="236201" y="665928"/>
                  </a:lnTo>
                  <a:lnTo>
                    <a:pt x="236201" y="0"/>
                  </a:lnTo>
                  <a:close/>
                </a:path>
              </a:pathLst>
            </a:custGeom>
            <a:solidFill>
              <a:srgbClr val="9999FF"/>
            </a:solidFill>
          </p:spPr>
          <p:txBody>
            <a:bodyPr wrap="square" lIns="0" tIns="0" rIns="0" bIns="0" rtlCol="0"/>
            <a:lstStyle/>
            <a:p>
              <a:endParaRPr/>
            </a:p>
          </p:txBody>
        </p:sp>
        <p:sp>
          <p:nvSpPr>
            <p:cNvPr id="24" name="object 24"/>
            <p:cNvSpPr/>
            <p:nvPr/>
          </p:nvSpPr>
          <p:spPr>
            <a:xfrm>
              <a:off x="2313757" y="6989130"/>
              <a:ext cx="236220" cy="666115"/>
            </a:xfrm>
            <a:custGeom>
              <a:avLst/>
              <a:gdLst/>
              <a:ahLst/>
              <a:cxnLst/>
              <a:rect l="l" t="t" r="r" b="b"/>
              <a:pathLst>
                <a:path w="236219" h="666115">
                  <a:moveTo>
                    <a:pt x="0" y="0"/>
                  </a:moveTo>
                  <a:lnTo>
                    <a:pt x="236193" y="0"/>
                  </a:lnTo>
                  <a:lnTo>
                    <a:pt x="236193" y="665926"/>
                  </a:lnTo>
                  <a:lnTo>
                    <a:pt x="0" y="665926"/>
                  </a:lnTo>
                  <a:lnTo>
                    <a:pt x="0" y="0"/>
                  </a:lnTo>
                  <a:close/>
                </a:path>
              </a:pathLst>
            </a:custGeom>
            <a:ln w="5977">
              <a:solidFill>
                <a:srgbClr val="000000"/>
              </a:solidFill>
            </a:ln>
          </p:spPr>
          <p:txBody>
            <a:bodyPr wrap="square" lIns="0" tIns="0" rIns="0" bIns="0" rtlCol="0"/>
            <a:lstStyle/>
            <a:p>
              <a:endParaRPr/>
            </a:p>
          </p:txBody>
        </p:sp>
        <p:sp>
          <p:nvSpPr>
            <p:cNvPr id="25" name="object 25"/>
            <p:cNvSpPr/>
            <p:nvPr/>
          </p:nvSpPr>
          <p:spPr>
            <a:xfrm>
              <a:off x="2903494" y="6618822"/>
              <a:ext cx="234950" cy="1036319"/>
            </a:xfrm>
            <a:custGeom>
              <a:avLst/>
              <a:gdLst/>
              <a:ahLst/>
              <a:cxnLst/>
              <a:rect l="l" t="t" r="r" b="b"/>
              <a:pathLst>
                <a:path w="234950" h="1036320">
                  <a:moveTo>
                    <a:pt x="234677" y="0"/>
                  </a:moveTo>
                  <a:lnTo>
                    <a:pt x="0" y="0"/>
                  </a:lnTo>
                  <a:lnTo>
                    <a:pt x="0" y="1036230"/>
                  </a:lnTo>
                  <a:lnTo>
                    <a:pt x="234677" y="1036230"/>
                  </a:lnTo>
                  <a:lnTo>
                    <a:pt x="234677" y="0"/>
                  </a:lnTo>
                  <a:close/>
                </a:path>
              </a:pathLst>
            </a:custGeom>
            <a:solidFill>
              <a:srgbClr val="9999FF"/>
            </a:solidFill>
          </p:spPr>
          <p:txBody>
            <a:bodyPr wrap="square" lIns="0" tIns="0" rIns="0" bIns="0" rtlCol="0"/>
            <a:lstStyle/>
            <a:p>
              <a:endParaRPr/>
            </a:p>
          </p:txBody>
        </p:sp>
        <p:sp>
          <p:nvSpPr>
            <p:cNvPr id="26" name="object 26"/>
            <p:cNvSpPr/>
            <p:nvPr/>
          </p:nvSpPr>
          <p:spPr>
            <a:xfrm>
              <a:off x="2903498" y="6618829"/>
              <a:ext cx="234950" cy="1036319"/>
            </a:xfrm>
            <a:custGeom>
              <a:avLst/>
              <a:gdLst/>
              <a:ahLst/>
              <a:cxnLst/>
              <a:rect l="l" t="t" r="r" b="b"/>
              <a:pathLst>
                <a:path w="234950" h="1036320">
                  <a:moveTo>
                    <a:pt x="0" y="0"/>
                  </a:moveTo>
                  <a:lnTo>
                    <a:pt x="234676" y="0"/>
                  </a:lnTo>
                  <a:lnTo>
                    <a:pt x="234676" y="1036227"/>
                  </a:lnTo>
                  <a:lnTo>
                    <a:pt x="0" y="1036227"/>
                  </a:lnTo>
                  <a:lnTo>
                    <a:pt x="0" y="0"/>
                  </a:lnTo>
                  <a:close/>
                </a:path>
              </a:pathLst>
            </a:custGeom>
            <a:ln w="5989">
              <a:solidFill>
                <a:srgbClr val="000000"/>
              </a:solidFill>
            </a:ln>
          </p:spPr>
          <p:txBody>
            <a:bodyPr wrap="square" lIns="0" tIns="0" rIns="0" bIns="0" rtlCol="0"/>
            <a:lstStyle/>
            <a:p>
              <a:endParaRPr/>
            </a:p>
          </p:txBody>
        </p:sp>
        <p:sp>
          <p:nvSpPr>
            <p:cNvPr id="27" name="object 27"/>
            <p:cNvSpPr/>
            <p:nvPr/>
          </p:nvSpPr>
          <p:spPr>
            <a:xfrm>
              <a:off x="3491712" y="6765114"/>
              <a:ext cx="236220" cy="890269"/>
            </a:xfrm>
            <a:custGeom>
              <a:avLst/>
              <a:gdLst/>
              <a:ahLst/>
              <a:cxnLst/>
              <a:rect l="l" t="t" r="r" b="b"/>
              <a:pathLst>
                <a:path w="236220" h="890270">
                  <a:moveTo>
                    <a:pt x="236201" y="0"/>
                  </a:moveTo>
                  <a:lnTo>
                    <a:pt x="0" y="0"/>
                  </a:lnTo>
                  <a:lnTo>
                    <a:pt x="0" y="889938"/>
                  </a:lnTo>
                  <a:lnTo>
                    <a:pt x="236201" y="889938"/>
                  </a:lnTo>
                  <a:lnTo>
                    <a:pt x="236201" y="0"/>
                  </a:lnTo>
                  <a:close/>
                </a:path>
              </a:pathLst>
            </a:custGeom>
            <a:solidFill>
              <a:srgbClr val="9999FF"/>
            </a:solidFill>
          </p:spPr>
          <p:txBody>
            <a:bodyPr wrap="square" lIns="0" tIns="0" rIns="0" bIns="0" rtlCol="0"/>
            <a:lstStyle/>
            <a:p>
              <a:endParaRPr/>
            </a:p>
          </p:txBody>
        </p:sp>
        <p:sp>
          <p:nvSpPr>
            <p:cNvPr id="28" name="object 28"/>
            <p:cNvSpPr/>
            <p:nvPr/>
          </p:nvSpPr>
          <p:spPr>
            <a:xfrm>
              <a:off x="3491706" y="6765119"/>
              <a:ext cx="236220" cy="890269"/>
            </a:xfrm>
            <a:custGeom>
              <a:avLst/>
              <a:gdLst/>
              <a:ahLst/>
              <a:cxnLst/>
              <a:rect l="l" t="t" r="r" b="b"/>
              <a:pathLst>
                <a:path w="236220" h="890270">
                  <a:moveTo>
                    <a:pt x="0" y="0"/>
                  </a:moveTo>
                  <a:lnTo>
                    <a:pt x="236208" y="0"/>
                  </a:lnTo>
                  <a:lnTo>
                    <a:pt x="236208" y="889937"/>
                  </a:lnTo>
                  <a:lnTo>
                    <a:pt x="0" y="889937"/>
                  </a:lnTo>
                  <a:lnTo>
                    <a:pt x="0" y="0"/>
                  </a:lnTo>
                  <a:close/>
                </a:path>
              </a:pathLst>
            </a:custGeom>
            <a:ln w="5985">
              <a:solidFill>
                <a:srgbClr val="000000"/>
              </a:solidFill>
            </a:ln>
          </p:spPr>
          <p:txBody>
            <a:bodyPr wrap="square" lIns="0" tIns="0" rIns="0" bIns="0" rtlCol="0"/>
            <a:lstStyle/>
            <a:p>
              <a:endParaRPr/>
            </a:p>
          </p:txBody>
        </p:sp>
        <p:sp>
          <p:nvSpPr>
            <p:cNvPr id="29" name="object 29"/>
            <p:cNvSpPr/>
            <p:nvPr/>
          </p:nvSpPr>
          <p:spPr>
            <a:xfrm>
              <a:off x="4081454" y="6591390"/>
              <a:ext cx="234950" cy="1064260"/>
            </a:xfrm>
            <a:custGeom>
              <a:avLst/>
              <a:gdLst/>
              <a:ahLst/>
              <a:cxnLst/>
              <a:rect l="l" t="t" r="r" b="b"/>
              <a:pathLst>
                <a:path w="234950" h="1064259">
                  <a:moveTo>
                    <a:pt x="234671" y="0"/>
                  </a:moveTo>
                  <a:lnTo>
                    <a:pt x="0" y="0"/>
                  </a:lnTo>
                  <a:lnTo>
                    <a:pt x="0" y="1063662"/>
                  </a:lnTo>
                  <a:lnTo>
                    <a:pt x="234671" y="1063662"/>
                  </a:lnTo>
                  <a:lnTo>
                    <a:pt x="234671" y="0"/>
                  </a:lnTo>
                  <a:close/>
                </a:path>
              </a:pathLst>
            </a:custGeom>
            <a:solidFill>
              <a:srgbClr val="9999FF"/>
            </a:solidFill>
          </p:spPr>
          <p:txBody>
            <a:bodyPr wrap="square" lIns="0" tIns="0" rIns="0" bIns="0" rtlCol="0"/>
            <a:lstStyle/>
            <a:p>
              <a:endParaRPr/>
            </a:p>
          </p:txBody>
        </p:sp>
        <p:sp>
          <p:nvSpPr>
            <p:cNvPr id="30" name="object 30"/>
            <p:cNvSpPr/>
            <p:nvPr/>
          </p:nvSpPr>
          <p:spPr>
            <a:xfrm>
              <a:off x="4081447" y="6591386"/>
              <a:ext cx="234950" cy="1064260"/>
            </a:xfrm>
            <a:custGeom>
              <a:avLst/>
              <a:gdLst/>
              <a:ahLst/>
              <a:cxnLst/>
              <a:rect l="l" t="t" r="r" b="b"/>
              <a:pathLst>
                <a:path w="234950" h="1064259">
                  <a:moveTo>
                    <a:pt x="0" y="0"/>
                  </a:moveTo>
                  <a:lnTo>
                    <a:pt x="234676" y="0"/>
                  </a:lnTo>
                  <a:lnTo>
                    <a:pt x="234676" y="1063669"/>
                  </a:lnTo>
                  <a:lnTo>
                    <a:pt x="0" y="1063669"/>
                  </a:lnTo>
                  <a:lnTo>
                    <a:pt x="0" y="0"/>
                  </a:lnTo>
                  <a:close/>
                </a:path>
              </a:pathLst>
            </a:custGeom>
            <a:ln w="5989">
              <a:solidFill>
                <a:srgbClr val="000000"/>
              </a:solidFill>
            </a:ln>
          </p:spPr>
          <p:txBody>
            <a:bodyPr wrap="square" lIns="0" tIns="0" rIns="0" bIns="0" rtlCol="0"/>
            <a:lstStyle/>
            <a:p>
              <a:endParaRPr/>
            </a:p>
          </p:txBody>
        </p:sp>
        <p:sp>
          <p:nvSpPr>
            <p:cNvPr id="31" name="object 31"/>
            <p:cNvSpPr/>
            <p:nvPr/>
          </p:nvSpPr>
          <p:spPr>
            <a:xfrm>
              <a:off x="4669657" y="7080551"/>
              <a:ext cx="236220" cy="574675"/>
            </a:xfrm>
            <a:custGeom>
              <a:avLst/>
              <a:gdLst/>
              <a:ahLst/>
              <a:cxnLst/>
              <a:rect l="l" t="t" r="r" b="b"/>
              <a:pathLst>
                <a:path w="236220" h="574675">
                  <a:moveTo>
                    <a:pt x="236201" y="0"/>
                  </a:moveTo>
                  <a:lnTo>
                    <a:pt x="0" y="0"/>
                  </a:lnTo>
                  <a:lnTo>
                    <a:pt x="0" y="574500"/>
                  </a:lnTo>
                  <a:lnTo>
                    <a:pt x="236201" y="574500"/>
                  </a:lnTo>
                  <a:lnTo>
                    <a:pt x="236201" y="0"/>
                  </a:lnTo>
                  <a:close/>
                </a:path>
              </a:pathLst>
            </a:custGeom>
            <a:solidFill>
              <a:srgbClr val="9999FF"/>
            </a:solidFill>
          </p:spPr>
          <p:txBody>
            <a:bodyPr wrap="square" lIns="0" tIns="0" rIns="0" bIns="0" rtlCol="0"/>
            <a:lstStyle/>
            <a:p>
              <a:endParaRPr/>
            </a:p>
          </p:txBody>
        </p:sp>
        <p:sp>
          <p:nvSpPr>
            <p:cNvPr id="32" name="object 32"/>
            <p:cNvSpPr/>
            <p:nvPr/>
          </p:nvSpPr>
          <p:spPr>
            <a:xfrm>
              <a:off x="4669656" y="7080549"/>
              <a:ext cx="236220" cy="574675"/>
            </a:xfrm>
            <a:custGeom>
              <a:avLst/>
              <a:gdLst/>
              <a:ahLst/>
              <a:cxnLst/>
              <a:rect l="l" t="t" r="r" b="b"/>
              <a:pathLst>
                <a:path w="236220" h="574675">
                  <a:moveTo>
                    <a:pt x="0" y="0"/>
                  </a:moveTo>
                  <a:lnTo>
                    <a:pt x="236208" y="0"/>
                  </a:lnTo>
                  <a:lnTo>
                    <a:pt x="236208" y="574506"/>
                  </a:lnTo>
                  <a:lnTo>
                    <a:pt x="0" y="574506"/>
                  </a:lnTo>
                  <a:lnTo>
                    <a:pt x="0" y="0"/>
                  </a:lnTo>
                  <a:close/>
                </a:path>
              </a:pathLst>
            </a:custGeom>
            <a:ln w="5971">
              <a:solidFill>
                <a:srgbClr val="000000"/>
              </a:solidFill>
            </a:ln>
          </p:spPr>
          <p:txBody>
            <a:bodyPr wrap="square" lIns="0" tIns="0" rIns="0" bIns="0" rtlCol="0"/>
            <a:lstStyle/>
            <a:p>
              <a:endParaRPr/>
            </a:p>
          </p:txBody>
        </p:sp>
        <p:sp>
          <p:nvSpPr>
            <p:cNvPr id="33" name="object 33"/>
            <p:cNvSpPr/>
            <p:nvPr/>
          </p:nvSpPr>
          <p:spPr>
            <a:xfrm>
              <a:off x="5259400" y="6138803"/>
              <a:ext cx="236220" cy="1516380"/>
            </a:xfrm>
            <a:custGeom>
              <a:avLst/>
              <a:gdLst/>
              <a:ahLst/>
              <a:cxnLst/>
              <a:rect l="l" t="t" r="r" b="b"/>
              <a:pathLst>
                <a:path w="236220" h="1516379">
                  <a:moveTo>
                    <a:pt x="236201" y="0"/>
                  </a:moveTo>
                  <a:lnTo>
                    <a:pt x="0" y="0"/>
                  </a:lnTo>
                  <a:lnTo>
                    <a:pt x="0" y="1516248"/>
                  </a:lnTo>
                  <a:lnTo>
                    <a:pt x="236201" y="1516248"/>
                  </a:lnTo>
                  <a:lnTo>
                    <a:pt x="236201" y="0"/>
                  </a:lnTo>
                  <a:close/>
                </a:path>
              </a:pathLst>
            </a:custGeom>
            <a:solidFill>
              <a:srgbClr val="9999FF"/>
            </a:solidFill>
          </p:spPr>
          <p:txBody>
            <a:bodyPr wrap="square" lIns="0" tIns="0" rIns="0" bIns="0" rtlCol="0"/>
            <a:lstStyle/>
            <a:p>
              <a:endParaRPr/>
            </a:p>
          </p:txBody>
        </p:sp>
        <p:sp>
          <p:nvSpPr>
            <p:cNvPr id="34" name="object 34"/>
            <p:cNvSpPr/>
            <p:nvPr/>
          </p:nvSpPr>
          <p:spPr>
            <a:xfrm>
              <a:off x="5259396" y="6138803"/>
              <a:ext cx="236220" cy="1516380"/>
            </a:xfrm>
            <a:custGeom>
              <a:avLst/>
              <a:gdLst/>
              <a:ahLst/>
              <a:cxnLst/>
              <a:rect l="l" t="t" r="r" b="b"/>
              <a:pathLst>
                <a:path w="236220" h="1516379">
                  <a:moveTo>
                    <a:pt x="0" y="0"/>
                  </a:moveTo>
                  <a:lnTo>
                    <a:pt x="236208" y="0"/>
                  </a:lnTo>
                  <a:lnTo>
                    <a:pt x="236208" y="1516252"/>
                  </a:lnTo>
                  <a:lnTo>
                    <a:pt x="0" y="1516252"/>
                  </a:lnTo>
                  <a:lnTo>
                    <a:pt x="0" y="0"/>
                  </a:lnTo>
                  <a:close/>
                </a:path>
              </a:pathLst>
            </a:custGeom>
            <a:ln w="5993">
              <a:solidFill>
                <a:srgbClr val="000000"/>
              </a:solidFill>
            </a:ln>
          </p:spPr>
          <p:txBody>
            <a:bodyPr wrap="square" lIns="0" tIns="0" rIns="0" bIns="0" rtlCol="0"/>
            <a:lstStyle/>
            <a:p>
              <a:endParaRPr/>
            </a:p>
          </p:txBody>
        </p:sp>
        <p:sp>
          <p:nvSpPr>
            <p:cNvPr id="35" name="object 35"/>
            <p:cNvSpPr/>
            <p:nvPr/>
          </p:nvSpPr>
          <p:spPr>
            <a:xfrm>
              <a:off x="5849142" y="7007405"/>
              <a:ext cx="234950" cy="647700"/>
            </a:xfrm>
            <a:custGeom>
              <a:avLst/>
              <a:gdLst/>
              <a:ahLst/>
              <a:cxnLst/>
              <a:rect l="l" t="t" r="r" b="b"/>
              <a:pathLst>
                <a:path w="234950" h="647700">
                  <a:moveTo>
                    <a:pt x="234677" y="0"/>
                  </a:moveTo>
                  <a:lnTo>
                    <a:pt x="0" y="0"/>
                  </a:lnTo>
                  <a:lnTo>
                    <a:pt x="0" y="647646"/>
                  </a:lnTo>
                  <a:lnTo>
                    <a:pt x="234677" y="647646"/>
                  </a:lnTo>
                  <a:lnTo>
                    <a:pt x="234677" y="0"/>
                  </a:lnTo>
                  <a:close/>
                </a:path>
              </a:pathLst>
            </a:custGeom>
            <a:solidFill>
              <a:srgbClr val="9999FF"/>
            </a:solidFill>
          </p:spPr>
          <p:txBody>
            <a:bodyPr wrap="square" lIns="0" tIns="0" rIns="0" bIns="0" rtlCol="0"/>
            <a:lstStyle/>
            <a:p>
              <a:endParaRPr/>
            </a:p>
          </p:txBody>
        </p:sp>
        <p:sp>
          <p:nvSpPr>
            <p:cNvPr id="36" name="object 36"/>
            <p:cNvSpPr/>
            <p:nvPr/>
          </p:nvSpPr>
          <p:spPr>
            <a:xfrm>
              <a:off x="5849137" y="7007405"/>
              <a:ext cx="234950" cy="647700"/>
            </a:xfrm>
            <a:custGeom>
              <a:avLst/>
              <a:gdLst/>
              <a:ahLst/>
              <a:cxnLst/>
              <a:rect l="l" t="t" r="r" b="b"/>
              <a:pathLst>
                <a:path w="234950" h="647700">
                  <a:moveTo>
                    <a:pt x="0" y="0"/>
                  </a:moveTo>
                  <a:lnTo>
                    <a:pt x="234676" y="0"/>
                  </a:lnTo>
                  <a:lnTo>
                    <a:pt x="234676" y="647651"/>
                  </a:lnTo>
                  <a:lnTo>
                    <a:pt x="0" y="647651"/>
                  </a:lnTo>
                  <a:lnTo>
                    <a:pt x="0" y="0"/>
                  </a:lnTo>
                  <a:close/>
                </a:path>
              </a:pathLst>
            </a:custGeom>
            <a:ln w="5976">
              <a:solidFill>
                <a:srgbClr val="000000"/>
              </a:solidFill>
            </a:ln>
          </p:spPr>
          <p:txBody>
            <a:bodyPr wrap="square" lIns="0" tIns="0" rIns="0" bIns="0" rtlCol="0"/>
            <a:lstStyle/>
            <a:p>
              <a:endParaRPr/>
            </a:p>
          </p:txBody>
        </p:sp>
        <p:sp>
          <p:nvSpPr>
            <p:cNvPr id="37" name="object 37"/>
            <p:cNvSpPr/>
            <p:nvPr/>
          </p:nvSpPr>
          <p:spPr>
            <a:xfrm>
              <a:off x="1528952" y="5946785"/>
              <a:ext cx="4733290" cy="1726564"/>
            </a:xfrm>
            <a:custGeom>
              <a:avLst/>
              <a:gdLst/>
              <a:ahLst/>
              <a:cxnLst/>
              <a:rect l="l" t="t" r="r" b="b"/>
              <a:pathLst>
                <a:path w="4733290" h="1726565">
                  <a:moveTo>
                    <a:pt x="19811" y="0"/>
                  </a:moveTo>
                  <a:lnTo>
                    <a:pt x="19811" y="1708266"/>
                  </a:lnTo>
                </a:path>
                <a:path w="4733290" h="1726565">
                  <a:moveTo>
                    <a:pt x="0" y="1708266"/>
                  </a:moveTo>
                  <a:lnTo>
                    <a:pt x="19811" y="1708266"/>
                  </a:lnTo>
                </a:path>
                <a:path w="4733290" h="1726565">
                  <a:moveTo>
                    <a:pt x="0" y="1537594"/>
                  </a:moveTo>
                  <a:lnTo>
                    <a:pt x="19811" y="1537594"/>
                  </a:lnTo>
                </a:path>
                <a:path w="4733290" h="1726565">
                  <a:moveTo>
                    <a:pt x="0" y="1366921"/>
                  </a:moveTo>
                  <a:lnTo>
                    <a:pt x="19811" y="1366921"/>
                  </a:lnTo>
                </a:path>
                <a:path w="4733290" h="1726565">
                  <a:moveTo>
                    <a:pt x="0" y="1196248"/>
                  </a:moveTo>
                  <a:lnTo>
                    <a:pt x="19811" y="1196248"/>
                  </a:lnTo>
                </a:path>
                <a:path w="4733290" h="1726565">
                  <a:moveTo>
                    <a:pt x="0" y="1025575"/>
                  </a:moveTo>
                  <a:lnTo>
                    <a:pt x="19811" y="1025575"/>
                  </a:lnTo>
                </a:path>
                <a:path w="4733290" h="1726565">
                  <a:moveTo>
                    <a:pt x="0" y="854903"/>
                  </a:moveTo>
                  <a:lnTo>
                    <a:pt x="19811" y="854903"/>
                  </a:lnTo>
                </a:path>
                <a:path w="4733290" h="1726565">
                  <a:moveTo>
                    <a:pt x="0" y="682706"/>
                  </a:moveTo>
                  <a:lnTo>
                    <a:pt x="19811" y="682706"/>
                  </a:lnTo>
                </a:path>
                <a:path w="4733290" h="1726565">
                  <a:moveTo>
                    <a:pt x="0" y="512033"/>
                  </a:moveTo>
                  <a:lnTo>
                    <a:pt x="19811" y="512033"/>
                  </a:lnTo>
                </a:path>
                <a:path w="4733290" h="1726565">
                  <a:moveTo>
                    <a:pt x="0" y="341345"/>
                  </a:moveTo>
                  <a:lnTo>
                    <a:pt x="19811" y="341345"/>
                  </a:lnTo>
                </a:path>
                <a:path w="4733290" h="1726565">
                  <a:moveTo>
                    <a:pt x="0" y="170687"/>
                  </a:moveTo>
                  <a:lnTo>
                    <a:pt x="19811" y="170687"/>
                  </a:lnTo>
                </a:path>
                <a:path w="4733290" h="1726565">
                  <a:moveTo>
                    <a:pt x="0" y="0"/>
                  </a:moveTo>
                  <a:lnTo>
                    <a:pt x="19811" y="0"/>
                  </a:lnTo>
                </a:path>
                <a:path w="4733290" h="1726565">
                  <a:moveTo>
                    <a:pt x="19811" y="1708266"/>
                  </a:moveTo>
                  <a:lnTo>
                    <a:pt x="4733162" y="1708266"/>
                  </a:lnTo>
                </a:path>
                <a:path w="4733290" h="1726565">
                  <a:moveTo>
                    <a:pt x="19811" y="1726554"/>
                  </a:moveTo>
                  <a:lnTo>
                    <a:pt x="19811" y="1708266"/>
                  </a:lnTo>
                </a:path>
                <a:path w="4733290" h="1726565">
                  <a:moveTo>
                    <a:pt x="608030" y="1726554"/>
                  </a:moveTo>
                  <a:lnTo>
                    <a:pt x="608030" y="1708266"/>
                  </a:lnTo>
                </a:path>
                <a:path w="4733290" h="1726565">
                  <a:moveTo>
                    <a:pt x="1197772" y="1726554"/>
                  </a:moveTo>
                  <a:lnTo>
                    <a:pt x="1197772" y="1708266"/>
                  </a:lnTo>
                </a:path>
                <a:path w="4733290" h="1726565">
                  <a:moveTo>
                    <a:pt x="1787514" y="1726554"/>
                  </a:moveTo>
                  <a:lnTo>
                    <a:pt x="1787514" y="1708266"/>
                  </a:lnTo>
                </a:path>
                <a:path w="4733290" h="1726565">
                  <a:moveTo>
                    <a:pt x="2375733" y="1726554"/>
                  </a:moveTo>
                  <a:lnTo>
                    <a:pt x="2375733" y="1708266"/>
                  </a:lnTo>
                </a:path>
                <a:path w="4733290" h="1726565">
                  <a:moveTo>
                    <a:pt x="2965460" y="1726554"/>
                  </a:moveTo>
                  <a:lnTo>
                    <a:pt x="2965460" y="1708266"/>
                  </a:lnTo>
                </a:path>
                <a:path w="4733290" h="1726565">
                  <a:moveTo>
                    <a:pt x="3553678" y="1726554"/>
                  </a:moveTo>
                  <a:lnTo>
                    <a:pt x="3553678" y="1708266"/>
                  </a:lnTo>
                </a:path>
                <a:path w="4733290" h="1726565">
                  <a:moveTo>
                    <a:pt x="4143420" y="1726554"/>
                  </a:moveTo>
                  <a:lnTo>
                    <a:pt x="4143420" y="1708266"/>
                  </a:lnTo>
                </a:path>
                <a:path w="4733290" h="1726565">
                  <a:moveTo>
                    <a:pt x="4733162" y="1726554"/>
                  </a:moveTo>
                  <a:lnTo>
                    <a:pt x="4733162" y="1708266"/>
                  </a:lnTo>
                </a:path>
              </a:pathLst>
            </a:custGeom>
            <a:ln w="3175">
              <a:solidFill>
                <a:srgbClr val="000000"/>
              </a:solidFill>
            </a:ln>
          </p:spPr>
          <p:txBody>
            <a:bodyPr wrap="square" lIns="0" tIns="0" rIns="0" bIns="0" rtlCol="0"/>
            <a:lstStyle/>
            <a:p>
              <a:endParaRPr/>
            </a:p>
          </p:txBody>
        </p:sp>
      </p:grpSp>
      <p:sp>
        <p:nvSpPr>
          <p:cNvPr id="38" name="object 38"/>
          <p:cNvSpPr txBox="1"/>
          <p:nvPr/>
        </p:nvSpPr>
        <p:spPr>
          <a:xfrm>
            <a:off x="3544530" y="5692435"/>
            <a:ext cx="544195" cy="97790"/>
          </a:xfrm>
          <a:prstGeom prst="rect">
            <a:avLst/>
          </a:prstGeom>
        </p:spPr>
        <p:txBody>
          <a:bodyPr vert="horz" wrap="square" lIns="0" tIns="15875" rIns="0" bIns="0" rtlCol="0">
            <a:spAutoFit/>
          </a:bodyPr>
          <a:lstStyle/>
          <a:p>
            <a:pPr marL="12700">
              <a:lnSpc>
                <a:spcPct val="100000"/>
              </a:lnSpc>
              <a:spcBef>
                <a:spcPts val="125"/>
              </a:spcBef>
            </a:pPr>
            <a:r>
              <a:rPr sz="450" spc="15" dirty="0">
                <a:latin typeface="Arial"/>
                <a:cs typeface="Arial"/>
              </a:rPr>
              <a:t>Standard</a:t>
            </a:r>
            <a:r>
              <a:rPr sz="450" spc="-25" dirty="0">
                <a:latin typeface="Arial"/>
                <a:cs typeface="Arial"/>
              </a:rPr>
              <a:t> </a:t>
            </a:r>
            <a:r>
              <a:rPr sz="450" spc="15" dirty="0">
                <a:latin typeface="Arial"/>
                <a:cs typeface="Arial"/>
              </a:rPr>
              <a:t>deviation</a:t>
            </a:r>
            <a:endParaRPr sz="450">
              <a:latin typeface="Arial"/>
              <a:cs typeface="Arial"/>
            </a:endParaRPr>
          </a:p>
        </p:txBody>
      </p:sp>
      <p:sp>
        <p:nvSpPr>
          <p:cNvPr id="39" name="object 39"/>
          <p:cNvSpPr txBox="1"/>
          <p:nvPr/>
        </p:nvSpPr>
        <p:spPr>
          <a:xfrm>
            <a:off x="1368449" y="5895101"/>
            <a:ext cx="146685" cy="1806575"/>
          </a:xfrm>
          <a:prstGeom prst="rect">
            <a:avLst/>
          </a:prstGeom>
        </p:spPr>
        <p:txBody>
          <a:bodyPr vert="horz" wrap="square" lIns="0" tIns="15875" rIns="0" bIns="0" rtlCol="0">
            <a:spAutoFit/>
          </a:bodyPr>
          <a:lstStyle/>
          <a:p>
            <a:pPr marL="12700">
              <a:lnSpc>
                <a:spcPct val="100000"/>
              </a:lnSpc>
              <a:spcBef>
                <a:spcPts val="125"/>
              </a:spcBef>
            </a:pPr>
            <a:r>
              <a:rPr sz="450" spc="20" dirty="0">
                <a:latin typeface="Arial"/>
                <a:cs typeface="Arial"/>
              </a:rPr>
              <a:t>1</a:t>
            </a:r>
            <a:r>
              <a:rPr sz="450" dirty="0">
                <a:latin typeface="Arial"/>
                <a:cs typeface="Arial"/>
              </a:rPr>
              <a:t>,</a:t>
            </a:r>
            <a:r>
              <a:rPr sz="450" spc="20" dirty="0">
                <a:latin typeface="Arial"/>
                <a:cs typeface="Arial"/>
              </a:rPr>
              <a:t>0</a:t>
            </a:r>
            <a:r>
              <a:rPr sz="450" spc="15" dirty="0">
                <a:latin typeface="Arial"/>
                <a:cs typeface="Arial"/>
              </a:rPr>
              <a:t>0</a:t>
            </a:r>
            <a:endParaRPr sz="450">
              <a:latin typeface="Arial"/>
              <a:cs typeface="Arial"/>
            </a:endParaRPr>
          </a:p>
          <a:p>
            <a:pPr>
              <a:lnSpc>
                <a:spcPct val="100000"/>
              </a:lnSpc>
              <a:spcBef>
                <a:spcPts val="55"/>
              </a:spcBef>
            </a:pPr>
            <a:endParaRPr sz="65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9</a:t>
            </a:r>
            <a:r>
              <a:rPr sz="450" spc="15" dirty="0">
                <a:latin typeface="Arial"/>
                <a:cs typeface="Arial"/>
              </a:rPr>
              <a:t>0</a:t>
            </a:r>
            <a:endParaRPr sz="450">
              <a:latin typeface="Arial"/>
              <a:cs typeface="Arial"/>
            </a:endParaRPr>
          </a:p>
          <a:p>
            <a:pPr>
              <a:lnSpc>
                <a:spcPct val="100000"/>
              </a:lnSpc>
            </a:pPr>
            <a:endParaRPr sz="70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8</a:t>
            </a:r>
            <a:r>
              <a:rPr sz="450" spc="15" dirty="0">
                <a:latin typeface="Arial"/>
                <a:cs typeface="Arial"/>
              </a:rPr>
              <a:t>0</a:t>
            </a:r>
            <a:endParaRPr sz="450">
              <a:latin typeface="Arial"/>
              <a:cs typeface="Arial"/>
            </a:endParaRPr>
          </a:p>
          <a:p>
            <a:pPr>
              <a:lnSpc>
                <a:spcPct val="100000"/>
              </a:lnSpc>
              <a:spcBef>
                <a:spcPts val="55"/>
              </a:spcBef>
            </a:pPr>
            <a:endParaRPr sz="65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7</a:t>
            </a:r>
            <a:r>
              <a:rPr sz="450" spc="15" dirty="0">
                <a:latin typeface="Arial"/>
                <a:cs typeface="Arial"/>
              </a:rPr>
              <a:t>0</a:t>
            </a:r>
            <a:endParaRPr sz="450">
              <a:latin typeface="Arial"/>
              <a:cs typeface="Arial"/>
            </a:endParaRPr>
          </a:p>
          <a:p>
            <a:pPr>
              <a:lnSpc>
                <a:spcPct val="100000"/>
              </a:lnSpc>
            </a:pPr>
            <a:endParaRPr sz="70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6</a:t>
            </a:r>
            <a:r>
              <a:rPr sz="450" spc="15" dirty="0">
                <a:latin typeface="Arial"/>
                <a:cs typeface="Arial"/>
              </a:rPr>
              <a:t>0</a:t>
            </a:r>
            <a:endParaRPr sz="450">
              <a:latin typeface="Arial"/>
              <a:cs typeface="Arial"/>
            </a:endParaRPr>
          </a:p>
          <a:p>
            <a:pPr>
              <a:lnSpc>
                <a:spcPct val="100000"/>
              </a:lnSpc>
              <a:spcBef>
                <a:spcPts val="10"/>
              </a:spcBef>
            </a:pPr>
            <a:endParaRPr sz="70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5</a:t>
            </a:r>
            <a:r>
              <a:rPr sz="450" spc="15" dirty="0">
                <a:latin typeface="Arial"/>
                <a:cs typeface="Arial"/>
              </a:rPr>
              <a:t>0</a:t>
            </a:r>
            <a:endParaRPr sz="450">
              <a:latin typeface="Arial"/>
              <a:cs typeface="Arial"/>
            </a:endParaRPr>
          </a:p>
          <a:p>
            <a:pPr>
              <a:lnSpc>
                <a:spcPct val="100000"/>
              </a:lnSpc>
            </a:pPr>
            <a:endParaRPr sz="70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4</a:t>
            </a:r>
            <a:r>
              <a:rPr sz="450" spc="15" dirty="0">
                <a:latin typeface="Arial"/>
                <a:cs typeface="Arial"/>
              </a:rPr>
              <a:t>0</a:t>
            </a:r>
            <a:endParaRPr sz="450">
              <a:latin typeface="Arial"/>
              <a:cs typeface="Arial"/>
            </a:endParaRPr>
          </a:p>
          <a:p>
            <a:pPr>
              <a:lnSpc>
                <a:spcPct val="100000"/>
              </a:lnSpc>
              <a:spcBef>
                <a:spcPts val="55"/>
              </a:spcBef>
            </a:pPr>
            <a:endParaRPr sz="65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3</a:t>
            </a:r>
            <a:r>
              <a:rPr sz="450" spc="15" dirty="0">
                <a:latin typeface="Arial"/>
                <a:cs typeface="Arial"/>
              </a:rPr>
              <a:t>0</a:t>
            </a:r>
            <a:endParaRPr sz="450">
              <a:latin typeface="Arial"/>
              <a:cs typeface="Arial"/>
            </a:endParaRPr>
          </a:p>
          <a:p>
            <a:pPr>
              <a:lnSpc>
                <a:spcPct val="100000"/>
              </a:lnSpc>
            </a:pPr>
            <a:endParaRPr sz="70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2</a:t>
            </a:r>
            <a:r>
              <a:rPr sz="450" spc="15" dirty="0">
                <a:latin typeface="Arial"/>
                <a:cs typeface="Arial"/>
              </a:rPr>
              <a:t>0</a:t>
            </a:r>
            <a:endParaRPr sz="450">
              <a:latin typeface="Arial"/>
              <a:cs typeface="Arial"/>
            </a:endParaRPr>
          </a:p>
          <a:p>
            <a:pPr>
              <a:lnSpc>
                <a:spcPct val="100000"/>
              </a:lnSpc>
            </a:pPr>
            <a:endParaRPr sz="70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1</a:t>
            </a:r>
            <a:r>
              <a:rPr sz="450" spc="15" dirty="0">
                <a:latin typeface="Arial"/>
                <a:cs typeface="Arial"/>
              </a:rPr>
              <a:t>0</a:t>
            </a:r>
            <a:endParaRPr sz="450">
              <a:latin typeface="Arial"/>
              <a:cs typeface="Arial"/>
            </a:endParaRPr>
          </a:p>
          <a:p>
            <a:pPr>
              <a:lnSpc>
                <a:spcPct val="100000"/>
              </a:lnSpc>
              <a:spcBef>
                <a:spcPts val="55"/>
              </a:spcBef>
            </a:pPr>
            <a:endParaRPr sz="650">
              <a:latin typeface="Arial"/>
              <a:cs typeface="Arial"/>
            </a:endParaRPr>
          </a:p>
          <a:p>
            <a:pPr marL="12700">
              <a:lnSpc>
                <a:spcPct val="100000"/>
              </a:lnSpc>
            </a:pPr>
            <a:r>
              <a:rPr sz="450" spc="20" dirty="0">
                <a:latin typeface="Arial"/>
                <a:cs typeface="Arial"/>
              </a:rPr>
              <a:t>0</a:t>
            </a:r>
            <a:r>
              <a:rPr sz="450" dirty="0">
                <a:latin typeface="Arial"/>
                <a:cs typeface="Arial"/>
              </a:rPr>
              <a:t>,</a:t>
            </a:r>
            <a:r>
              <a:rPr sz="450" spc="20" dirty="0">
                <a:latin typeface="Arial"/>
                <a:cs typeface="Arial"/>
              </a:rPr>
              <a:t>0</a:t>
            </a:r>
            <a:r>
              <a:rPr sz="450" spc="15" dirty="0">
                <a:latin typeface="Arial"/>
                <a:cs typeface="Arial"/>
              </a:rPr>
              <a:t>0</a:t>
            </a:r>
            <a:endParaRPr sz="450">
              <a:latin typeface="Arial"/>
              <a:cs typeface="Arial"/>
            </a:endParaRPr>
          </a:p>
        </p:txBody>
      </p:sp>
      <p:sp>
        <p:nvSpPr>
          <p:cNvPr id="40" name="object 40"/>
          <p:cNvSpPr txBox="1"/>
          <p:nvPr/>
        </p:nvSpPr>
        <p:spPr>
          <a:xfrm>
            <a:off x="1755761" y="7692790"/>
            <a:ext cx="170815" cy="542290"/>
          </a:xfrm>
          <a:prstGeom prst="rect">
            <a:avLst/>
          </a:prstGeom>
        </p:spPr>
        <p:txBody>
          <a:bodyPr vert="vert270" wrap="square" lIns="0" tIns="635" rIns="0" bIns="0" rtlCol="0">
            <a:spAutoFit/>
          </a:bodyPr>
          <a:lstStyle/>
          <a:p>
            <a:pPr marL="26034" marR="5080" indent="-13970">
              <a:lnSpc>
                <a:spcPct val="113300"/>
              </a:lnSpc>
              <a:spcBef>
                <a:spcPts val="5"/>
              </a:spcBef>
            </a:pPr>
            <a:r>
              <a:rPr sz="450" spc="15" dirty="0">
                <a:latin typeface="Arial"/>
                <a:cs typeface="Arial"/>
              </a:rPr>
              <a:t>STRATEGIC</a:t>
            </a:r>
            <a:r>
              <a:rPr sz="450" spc="-80" dirty="0">
                <a:latin typeface="Arial"/>
                <a:cs typeface="Arial"/>
              </a:rPr>
              <a:t> </a:t>
            </a:r>
            <a:r>
              <a:rPr sz="450" spc="15" dirty="0">
                <a:latin typeface="Arial"/>
                <a:cs typeface="Arial"/>
              </a:rPr>
              <a:t>VIEW  OF</a:t>
            </a:r>
            <a:r>
              <a:rPr sz="450" spc="-20" dirty="0">
                <a:latin typeface="Arial"/>
                <a:cs typeface="Arial"/>
              </a:rPr>
              <a:t> </a:t>
            </a:r>
            <a:r>
              <a:rPr sz="450" spc="10" dirty="0">
                <a:latin typeface="Arial"/>
                <a:cs typeface="Arial"/>
              </a:rPr>
              <a:t>INNOVATION</a:t>
            </a:r>
            <a:endParaRPr sz="450">
              <a:latin typeface="Arial"/>
              <a:cs typeface="Arial"/>
            </a:endParaRPr>
          </a:p>
        </p:txBody>
      </p:sp>
      <p:sp>
        <p:nvSpPr>
          <p:cNvPr id="41" name="object 41"/>
          <p:cNvSpPr txBox="1"/>
          <p:nvPr/>
        </p:nvSpPr>
        <p:spPr>
          <a:xfrm>
            <a:off x="2305884" y="7689592"/>
            <a:ext cx="248285" cy="409575"/>
          </a:xfrm>
          <a:prstGeom prst="rect">
            <a:avLst/>
          </a:prstGeom>
        </p:spPr>
        <p:txBody>
          <a:bodyPr vert="vert270" wrap="square" lIns="0" tIns="635" rIns="0" bIns="0" rtlCol="0">
            <a:spAutoFit/>
          </a:bodyPr>
          <a:lstStyle/>
          <a:p>
            <a:pPr marL="12700" marR="5080" indent="7620">
              <a:lnSpc>
                <a:spcPct val="113300"/>
              </a:lnSpc>
              <a:spcBef>
                <a:spcPts val="5"/>
              </a:spcBef>
            </a:pPr>
            <a:r>
              <a:rPr sz="450" spc="-5" dirty="0">
                <a:latin typeface="Arial"/>
                <a:cs typeface="Arial"/>
              </a:rPr>
              <a:t>I</a:t>
            </a:r>
            <a:r>
              <a:rPr sz="450" dirty="0">
                <a:latin typeface="Arial"/>
                <a:cs typeface="Arial"/>
              </a:rPr>
              <a:t>NN</a:t>
            </a:r>
            <a:r>
              <a:rPr sz="450" spc="-5" dirty="0">
                <a:latin typeface="Arial"/>
                <a:cs typeface="Arial"/>
              </a:rPr>
              <a:t>O</a:t>
            </a:r>
            <a:r>
              <a:rPr sz="450" spc="-10" dirty="0">
                <a:latin typeface="Arial"/>
                <a:cs typeface="Arial"/>
              </a:rPr>
              <a:t>VAT</a:t>
            </a:r>
            <a:r>
              <a:rPr sz="450" spc="-5" dirty="0">
                <a:latin typeface="Arial"/>
                <a:cs typeface="Arial"/>
              </a:rPr>
              <a:t>IO</a:t>
            </a:r>
            <a:r>
              <a:rPr sz="450" dirty="0">
                <a:latin typeface="Arial"/>
                <a:cs typeface="Arial"/>
              </a:rPr>
              <a:t>N  </a:t>
            </a:r>
            <a:r>
              <a:rPr sz="450" spc="15" dirty="0">
                <a:latin typeface="Arial"/>
                <a:cs typeface="Arial"/>
              </a:rPr>
              <a:t>GOALS </a:t>
            </a:r>
            <a:r>
              <a:rPr sz="450" spc="10" dirty="0">
                <a:latin typeface="Arial"/>
                <a:cs typeface="Arial"/>
              </a:rPr>
              <a:t>AND  OBJECTIVES</a:t>
            </a:r>
            <a:endParaRPr sz="450">
              <a:latin typeface="Arial"/>
              <a:cs typeface="Arial"/>
            </a:endParaRPr>
          </a:p>
        </p:txBody>
      </p:sp>
      <p:sp>
        <p:nvSpPr>
          <p:cNvPr id="42" name="object 42"/>
          <p:cNvSpPr txBox="1"/>
          <p:nvPr/>
        </p:nvSpPr>
        <p:spPr>
          <a:xfrm>
            <a:off x="2895618" y="7689067"/>
            <a:ext cx="248285" cy="559435"/>
          </a:xfrm>
          <a:prstGeom prst="rect">
            <a:avLst/>
          </a:prstGeom>
        </p:spPr>
        <p:txBody>
          <a:bodyPr vert="vert270" wrap="square" lIns="0" tIns="635" rIns="0" bIns="0" rtlCol="0">
            <a:spAutoFit/>
          </a:bodyPr>
          <a:lstStyle/>
          <a:p>
            <a:pPr marL="12700" marR="5080" algn="ctr">
              <a:lnSpc>
                <a:spcPct val="113300"/>
              </a:lnSpc>
              <a:spcBef>
                <a:spcPts val="5"/>
              </a:spcBef>
            </a:pPr>
            <a:r>
              <a:rPr sz="450" spc="-5" dirty="0">
                <a:latin typeface="Arial"/>
                <a:cs typeface="Arial"/>
              </a:rPr>
              <a:t>O</a:t>
            </a:r>
            <a:r>
              <a:rPr sz="450" spc="-15" dirty="0">
                <a:latin typeface="Arial"/>
                <a:cs typeface="Arial"/>
              </a:rPr>
              <a:t>R</a:t>
            </a:r>
            <a:r>
              <a:rPr sz="450" spc="5" dirty="0">
                <a:latin typeface="Arial"/>
                <a:cs typeface="Arial"/>
              </a:rPr>
              <a:t>G</a:t>
            </a:r>
            <a:r>
              <a:rPr sz="450" spc="-10" dirty="0">
                <a:latin typeface="Arial"/>
                <a:cs typeface="Arial"/>
              </a:rPr>
              <a:t>A</a:t>
            </a:r>
            <a:r>
              <a:rPr sz="450" spc="-15" dirty="0">
                <a:latin typeface="Arial"/>
                <a:cs typeface="Arial"/>
              </a:rPr>
              <a:t>N</a:t>
            </a:r>
            <a:r>
              <a:rPr sz="450" spc="-5" dirty="0">
                <a:latin typeface="Arial"/>
                <a:cs typeface="Arial"/>
              </a:rPr>
              <a:t>I</a:t>
            </a:r>
            <a:r>
              <a:rPr sz="450" spc="5" dirty="0">
                <a:latin typeface="Arial"/>
                <a:cs typeface="Arial"/>
              </a:rPr>
              <a:t>Z</a:t>
            </a:r>
            <a:r>
              <a:rPr sz="450" spc="-10" dirty="0">
                <a:latin typeface="Arial"/>
                <a:cs typeface="Arial"/>
              </a:rPr>
              <a:t>AT</a:t>
            </a:r>
            <a:r>
              <a:rPr sz="450" spc="-5" dirty="0">
                <a:latin typeface="Arial"/>
                <a:cs typeface="Arial"/>
              </a:rPr>
              <a:t>IO</a:t>
            </a:r>
            <a:r>
              <a:rPr sz="450" dirty="0">
                <a:latin typeface="Arial"/>
                <a:cs typeface="Arial"/>
              </a:rPr>
              <a:t>N</a:t>
            </a:r>
            <a:r>
              <a:rPr sz="450" spc="-10" dirty="0">
                <a:latin typeface="Arial"/>
                <a:cs typeface="Arial"/>
              </a:rPr>
              <a:t>A</a:t>
            </a:r>
            <a:r>
              <a:rPr sz="450" dirty="0">
                <a:latin typeface="Arial"/>
                <a:cs typeface="Arial"/>
              </a:rPr>
              <a:t>L  </a:t>
            </a:r>
            <a:r>
              <a:rPr sz="450" spc="10" dirty="0">
                <a:latin typeface="Arial"/>
                <a:cs typeface="Arial"/>
              </a:rPr>
              <a:t>CULTURE </a:t>
            </a:r>
            <a:r>
              <a:rPr sz="450" spc="20" dirty="0">
                <a:latin typeface="Arial"/>
                <a:cs typeface="Arial"/>
              </a:rPr>
              <a:t>&amp;  </a:t>
            </a:r>
            <a:r>
              <a:rPr sz="450" spc="10" dirty="0">
                <a:latin typeface="Arial"/>
                <a:cs typeface="Arial"/>
              </a:rPr>
              <a:t>CLIMATE</a:t>
            </a:r>
            <a:endParaRPr sz="450">
              <a:latin typeface="Arial"/>
              <a:cs typeface="Arial"/>
            </a:endParaRPr>
          </a:p>
        </p:txBody>
      </p:sp>
      <p:sp>
        <p:nvSpPr>
          <p:cNvPr id="43" name="object 43"/>
          <p:cNvSpPr txBox="1"/>
          <p:nvPr/>
        </p:nvSpPr>
        <p:spPr>
          <a:xfrm>
            <a:off x="3483834" y="7688833"/>
            <a:ext cx="248285" cy="457834"/>
          </a:xfrm>
          <a:prstGeom prst="rect">
            <a:avLst/>
          </a:prstGeom>
        </p:spPr>
        <p:txBody>
          <a:bodyPr vert="vert270" wrap="square" lIns="0" tIns="635" rIns="0" bIns="0" rtlCol="0">
            <a:spAutoFit/>
          </a:bodyPr>
          <a:lstStyle/>
          <a:p>
            <a:pPr marL="12700" marR="5080" indent="17145" algn="ctr">
              <a:lnSpc>
                <a:spcPct val="113300"/>
              </a:lnSpc>
              <a:spcBef>
                <a:spcPts val="5"/>
              </a:spcBef>
            </a:pPr>
            <a:r>
              <a:rPr sz="450" spc="15" dirty="0">
                <a:latin typeface="Arial"/>
                <a:cs typeface="Arial"/>
              </a:rPr>
              <a:t>HUMAN  RESOURCE  </a:t>
            </a:r>
            <a:r>
              <a:rPr sz="450" spc="-10" dirty="0">
                <a:latin typeface="Arial"/>
                <a:cs typeface="Arial"/>
              </a:rPr>
              <a:t>MA</a:t>
            </a:r>
            <a:r>
              <a:rPr sz="450" spc="-15" dirty="0">
                <a:latin typeface="Arial"/>
                <a:cs typeface="Arial"/>
              </a:rPr>
              <a:t>N</a:t>
            </a:r>
            <a:r>
              <a:rPr sz="450" dirty="0">
                <a:latin typeface="Arial"/>
                <a:cs typeface="Arial"/>
              </a:rPr>
              <a:t>A</a:t>
            </a:r>
            <a:r>
              <a:rPr sz="450" spc="-5" dirty="0">
                <a:latin typeface="Arial"/>
                <a:cs typeface="Arial"/>
              </a:rPr>
              <a:t>G</a:t>
            </a:r>
            <a:r>
              <a:rPr sz="450" spc="-10" dirty="0">
                <a:latin typeface="Arial"/>
                <a:cs typeface="Arial"/>
              </a:rPr>
              <a:t>EME</a:t>
            </a:r>
            <a:r>
              <a:rPr sz="450" dirty="0">
                <a:latin typeface="Arial"/>
                <a:cs typeface="Arial"/>
              </a:rPr>
              <a:t>NT</a:t>
            </a:r>
            <a:endParaRPr sz="450">
              <a:latin typeface="Arial"/>
              <a:cs typeface="Arial"/>
            </a:endParaRPr>
          </a:p>
        </p:txBody>
      </p:sp>
      <p:sp>
        <p:nvSpPr>
          <p:cNvPr id="44" name="object 44"/>
          <p:cNvSpPr txBox="1"/>
          <p:nvPr/>
        </p:nvSpPr>
        <p:spPr>
          <a:xfrm>
            <a:off x="3995857" y="7689095"/>
            <a:ext cx="402590" cy="494030"/>
          </a:xfrm>
          <a:prstGeom prst="rect">
            <a:avLst/>
          </a:prstGeom>
        </p:spPr>
        <p:txBody>
          <a:bodyPr vert="vert270" wrap="square" lIns="0" tIns="1270" rIns="0" bIns="0" rtlCol="0">
            <a:spAutoFit/>
          </a:bodyPr>
          <a:lstStyle/>
          <a:p>
            <a:pPr marL="12700" marR="5080" indent="17780" algn="ctr">
              <a:lnSpc>
                <a:spcPct val="112799"/>
              </a:lnSpc>
              <a:spcBef>
                <a:spcPts val="10"/>
              </a:spcBef>
            </a:pPr>
            <a:r>
              <a:rPr sz="450" spc="15" dirty="0">
                <a:latin typeface="Arial"/>
                <a:cs typeface="Arial"/>
              </a:rPr>
              <a:t>NON-  </a:t>
            </a:r>
            <a:r>
              <a:rPr sz="450" spc="-10" dirty="0">
                <a:latin typeface="Arial"/>
                <a:cs typeface="Arial"/>
              </a:rPr>
              <a:t>P</a:t>
            </a:r>
            <a:r>
              <a:rPr sz="450" dirty="0">
                <a:latin typeface="Arial"/>
                <a:cs typeface="Arial"/>
              </a:rPr>
              <a:t>R</a:t>
            </a:r>
            <a:r>
              <a:rPr sz="450" spc="-5" dirty="0">
                <a:latin typeface="Arial"/>
                <a:cs typeface="Arial"/>
              </a:rPr>
              <a:t>O</a:t>
            </a:r>
            <a:r>
              <a:rPr sz="450" spc="-10" dirty="0">
                <a:latin typeface="Arial"/>
                <a:cs typeface="Arial"/>
              </a:rPr>
              <a:t>FES</a:t>
            </a:r>
            <a:r>
              <a:rPr sz="450" dirty="0">
                <a:latin typeface="Arial"/>
                <a:cs typeface="Arial"/>
              </a:rPr>
              <a:t>S</a:t>
            </a:r>
            <a:r>
              <a:rPr sz="450" spc="-5" dirty="0">
                <a:latin typeface="Arial"/>
                <a:cs typeface="Arial"/>
              </a:rPr>
              <a:t>IO</a:t>
            </a:r>
            <a:r>
              <a:rPr sz="450" spc="-15" dirty="0">
                <a:latin typeface="Arial"/>
                <a:cs typeface="Arial"/>
              </a:rPr>
              <a:t>N</a:t>
            </a:r>
            <a:r>
              <a:rPr sz="450" spc="-10" dirty="0">
                <a:latin typeface="Arial"/>
                <a:cs typeface="Arial"/>
              </a:rPr>
              <a:t>A</a:t>
            </a:r>
            <a:r>
              <a:rPr sz="450" dirty="0">
                <a:latin typeface="Arial"/>
                <a:cs typeface="Arial"/>
              </a:rPr>
              <a:t>L  </a:t>
            </a:r>
            <a:r>
              <a:rPr sz="450" spc="10" dirty="0">
                <a:latin typeface="Arial"/>
                <a:cs typeface="Arial"/>
              </a:rPr>
              <a:t>INNOVATION </a:t>
            </a:r>
            <a:r>
              <a:rPr sz="450" spc="5" dirty="0">
                <a:latin typeface="Arial"/>
                <a:cs typeface="Arial"/>
              </a:rPr>
              <a:t>/  </a:t>
            </a:r>
            <a:r>
              <a:rPr sz="450" spc="10" dirty="0">
                <a:latin typeface="Arial"/>
                <a:cs typeface="Arial"/>
              </a:rPr>
              <a:t>IDEA   </a:t>
            </a:r>
            <a:r>
              <a:rPr sz="450" spc="15" dirty="0">
                <a:latin typeface="Arial"/>
                <a:cs typeface="Arial"/>
              </a:rPr>
              <a:t>MANAGEMENT</a:t>
            </a:r>
            <a:endParaRPr sz="450">
              <a:latin typeface="Arial"/>
              <a:cs typeface="Arial"/>
            </a:endParaRPr>
          </a:p>
        </p:txBody>
      </p:sp>
      <p:sp>
        <p:nvSpPr>
          <p:cNvPr id="45" name="object 45"/>
          <p:cNvSpPr txBox="1"/>
          <p:nvPr/>
        </p:nvSpPr>
        <p:spPr>
          <a:xfrm>
            <a:off x="4661798" y="7689613"/>
            <a:ext cx="248285" cy="424815"/>
          </a:xfrm>
          <a:prstGeom prst="rect">
            <a:avLst/>
          </a:prstGeom>
        </p:spPr>
        <p:txBody>
          <a:bodyPr vert="vert270" wrap="square" lIns="0" tIns="635" rIns="0" bIns="0" rtlCol="0">
            <a:spAutoFit/>
          </a:bodyPr>
          <a:lstStyle/>
          <a:p>
            <a:pPr marL="12700" marR="5080" indent="138430">
              <a:lnSpc>
                <a:spcPct val="113300"/>
              </a:lnSpc>
              <a:spcBef>
                <a:spcPts val="5"/>
              </a:spcBef>
            </a:pPr>
            <a:r>
              <a:rPr sz="450" spc="10" dirty="0">
                <a:latin typeface="Arial"/>
                <a:cs typeface="Arial"/>
              </a:rPr>
              <a:t>IDEA  </a:t>
            </a:r>
            <a:r>
              <a:rPr sz="450" spc="-5" dirty="0">
                <a:latin typeface="Arial"/>
                <a:cs typeface="Arial"/>
              </a:rPr>
              <a:t>G</a:t>
            </a:r>
            <a:r>
              <a:rPr sz="450" spc="-10" dirty="0">
                <a:latin typeface="Arial"/>
                <a:cs typeface="Arial"/>
              </a:rPr>
              <a:t>E</a:t>
            </a:r>
            <a:r>
              <a:rPr sz="450" dirty="0">
                <a:latin typeface="Arial"/>
                <a:cs typeface="Arial"/>
              </a:rPr>
              <a:t>N</a:t>
            </a:r>
            <a:r>
              <a:rPr sz="450" spc="-10" dirty="0">
                <a:latin typeface="Arial"/>
                <a:cs typeface="Arial"/>
              </a:rPr>
              <a:t>E</a:t>
            </a:r>
            <a:r>
              <a:rPr sz="450" dirty="0">
                <a:latin typeface="Arial"/>
                <a:cs typeface="Arial"/>
              </a:rPr>
              <a:t>R</a:t>
            </a:r>
            <a:r>
              <a:rPr sz="450" spc="-10" dirty="0">
                <a:latin typeface="Arial"/>
                <a:cs typeface="Arial"/>
              </a:rPr>
              <a:t>AT</a:t>
            </a:r>
            <a:r>
              <a:rPr sz="450" spc="-5" dirty="0">
                <a:latin typeface="Arial"/>
                <a:cs typeface="Arial"/>
              </a:rPr>
              <a:t>IO</a:t>
            </a:r>
            <a:r>
              <a:rPr sz="450" dirty="0">
                <a:latin typeface="Arial"/>
                <a:cs typeface="Arial"/>
              </a:rPr>
              <a:t>N  </a:t>
            </a:r>
            <a:r>
              <a:rPr sz="450" spc="-10" dirty="0">
                <a:latin typeface="Arial"/>
                <a:cs typeface="Arial"/>
              </a:rPr>
              <a:t>TE</a:t>
            </a:r>
            <a:r>
              <a:rPr sz="450" dirty="0">
                <a:latin typeface="Arial"/>
                <a:cs typeface="Arial"/>
              </a:rPr>
              <a:t>C</a:t>
            </a:r>
            <a:r>
              <a:rPr sz="450" spc="-15" dirty="0">
                <a:latin typeface="Arial"/>
                <a:cs typeface="Arial"/>
              </a:rPr>
              <a:t>H</a:t>
            </a:r>
            <a:r>
              <a:rPr sz="450" dirty="0">
                <a:latin typeface="Arial"/>
                <a:cs typeface="Arial"/>
              </a:rPr>
              <a:t>N</a:t>
            </a:r>
            <a:r>
              <a:rPr sz="450" spc="-5" dirty="0">
                <a:latin typeface="Arial"/>
                <a:cs typeface="Arial"/>
              </a:rPr>
              <a:t>IQ</a:t>
            </a:r>
            <a:r>
              <a:rPr sz="450" dirty="0">
                <a:latin typeface="Arial"/>
                <a:cs typeface="Arial"/>
              </a:rPr>
              <a:t>U</a:t>
            </a:r>
            <a:r>
              <a:rPr sz="450" spc="-10" dirty="0">
                <a:latin typeface="Arial"/>
                <a:cs typeface="Arial"/>
              </a:rPr>
              <a:t>E</a:t>
            </a:r>
            <a:r>
              <a:rPr sz="450" dirty="0">
                <a:latin typeface="Arial"/>
                <a:cs typeface="Arial"/>
              </a:rPr>
              <a:t>S</a:t>
            </a:r>
            <a:endParaRPr sz="450">
              <a:latin typeface="Arial"/>
              <a:cs typeface="Arial"/>
            </a:endParaRPr>
          </a:p>
        </p:txBody>
      </p:sp>
      <p:sp>
        <p:nvSpPr>
          <p:cNvPr id="46" name="object 46"/>
          <p:cNvSpPr txBox="1"/>
          <p:nvPr/>
        </p:nvSpPr>
        <p:spPr>
          <a:xfrm>
            <a:off x="5251532" y="7688102"/>
            <a:ext cx="248285" cy="525780"/>
          </a:xfrm>
          <a:prstGeom prst="rect">
            <a:avLst/>
          </a:prstGeom>
        </p:spPr>
        <p:txBody>
          <a:bodyPr vert="vert270" wrap="square" lIns="0" tIns="635" rIns="0" bIns="0" rtlCol="0">
            <a:spAutoFit/>
          </a:bodyPr>
          <a:lstStyle/>
          <a:p>
            <a:pPr marL="12700" marR="5080" indent="13335" algn="ctr">
              <a:lnSpc>
                <a:spcPct val="113300"/>
              </a:lnSpc>
              <a:spcBef>
                <a:spcPts val="5"/>
              </a:spcBef>
            </a:pPr>
            <a:r>
              <a:rPr sz="450" spc="15" dirty="0">
                <a:latin typeface="Arial"/>
                <a:cs typeface="Arial"/>
              </a:rPr>
              <a:t>MONETARY</a:t>
            </a:r>
            <a:r>
              <a:rPr sz="450" spc="-75" dirty="0">
                <a:latin typeface="Arial"/>
                <a:cs typeface="Arial"/>
              </a:rPr>
              <a:t> </a:t>
            </a:r>
            <a:r>
              <a:rPr sz="450" spc="15" dirty="0">
                <a:latin typeface="Arial"/>
                <a:cs typeface="Arial"/>
              </a:rPr>
              <a:t>AND </a:t>
            </a:r>
            <a:r>
              <a:rPr sz="450" dirty="0">
                <a:latin typeface="Arial"/>
                <a:cs typeface="Arial"/>
              </a:rPr>
              <a:t> </a:t>
            </a:r>
            <a:r>
              <a:rPr sz="450" spc="-15" dirty="0">
                <a:latin typeface="Arial"/>
                <a:cs typeface="Arial"/>
              </a:rPr>
              <a:t>N</a:t>
            </a:r>
            <a:r>
              <a:rPr sz="450" spc="-5" dirty="0">
                <a:latin typeface="Arial"/>
                <a:cs typeface="Arial"/>
              </a:rPr>
              <a:t>O</a:t>
            </a:r>
            <a:r>
              <a:rPr sz="450" dirty="0">
                <a:latin typeface="Arial"/>
                <a:cs typeface="Arial"/>
              </a:rPr>
              <a:t>N</a:t>
            </a:r>
            <a:r>
              <a:rPr sz="450" spc="-5" dirty="0">
                <a:latin typeface="Arial"/>
                <a:cs typeface="Arial"/>
              </a:rPr>
              <a:t>-</a:t>
            </a:r>
            <a:r>
              <a:rPr sz="450" spc="-10" dirty="0">
                <a:latin typeface="Arial"/>
                <a:cs typeface="Arial"/>
              </a:rPr>
              <a:t>M</a:t>
            </a:r>
            <a:r>
              <a:rPr sz="450" spc="-5" dirty="0">
                <a:latin typeface="Arial"/>
                <a:cs typeface="Arial"/>
              </a:rPr>
              <a:t>O</a:t>
            </a:r>
            <a:r>
              <a:rPr sz="450" dirty="0">
                <a:latin typeface="Arial"/>
                <a:cs typeface="Arial"/>
              </a:rPr>
              <a:t>N</a:t>
            </a:r>
            <a:r>
              <a:rPr sz="450" spc="-10" dirty="0">
                <a:latin typeface="Arial"/>
                <a:cs typeface="Arial"/>
              </a:rPr>
              <a:t>ET</a:t>
            </a:r>
            <a:r>
              <a:rPr sz="450" dirty="0">
                <a:latin typeface="Arial"/>
                <a:cs typeface="Arial"/>
              </a:rPr>
              <a:t>A</a:t>
            </a:r>
            <a:r>
              <a:rPr sz="450" spc="-15" dirty="0">
                <a:latin typeface="Arial"/>
                <a:cs typeface="Arial"/>
              </a:rPr>
              <a:t>R</a:t>
            </a:r>
            <a:r>
              <a:rPr sz="450" dirty="0">
                <a:latin typeface="Arial"/>
                <a:cs typeface="Arial"/>
              </a:rPr>
              <a:t>Y  </a:t>
            </a:r>
            <a:r>
              <a:rPr sz="450" spc="10" dirty="0">
                <a:latin typeface="Arial"/>
                <a:cs typeface="Arial"/>
              </a:rPr>
              <a:t>RECOGNITION</a:t>
            </a:r>
            <a:endParaRPr sz="450">
              <a:latin typeface="Arial"/>
              <a:cs typeface="Arial"/>
            </a:endParaRPr>
          </a:p>
        </p:txBody>
      </p:sp>
      <p:sp>
        <p:nvSpPr>
          <p:cNvPr id="47" name="object 47"/>
          <p:cNvSpPr txBox="1"/>
          <p:nvPr/>
        </p:nvSpPr>
        <p:spPr>
          <a:xfrm>
            <a:off x="5879372" y="7688446"/>
            <a:ext cx="170815" cy="371475"/>
          </a:xfrm>
          <a:prstGeom prst="rect">
            <a:avLst/>
          </a:prstGeom>
        </p:spPr>
        <p:txBody>
          <a:bodyPr vert="vert270" wrap="square" lIns="0" tIns="635" rIns="0" bIns="0" rtlCol="0">
            <a:spAutoFit/>
          </a:bodyPr>
          <a:lstStyle/>
          <a:p>
            <a:pPr marL="12700" marR="5080" indent="48260">
              <a:lnSpc>
                <a:spcPct val="113300"/>
              </a:lnSpc>
              <a:spcBef>
                <a:spcPts val="5"/>
              </a:spcBef>
            </a:pPr>
            <a:r>
              <a:rPr sz="450" spc="15" dirty="0">
                <a:latin typeface="Arial"/>
                <a:cs typeface="Arial"/>
              </a:rPr>
              <a:t>ROLE OF  </a:t>
            </a:r>
            <a:r>
              <a:rPr sz="450" spc="-10" dirty="0">
                <a:latin typeface="Arial"/>
                <a:cs typeface="Arial"/>
              </a:rPr>
              <a:t>MA</a:t>
            </a:r>
            <a:r>
              <a:rPr sz="450" dirty="0">
                <a:latin typeface="Arial"/>
                <a:cs typeface="Arial"/>
              </a:rPr>
              <a:t>N</a:t>
            </a:r>
            <a:r>
              <a:rPr sz="450" spc="-10" dirty="0">
                <a:latin typeface="Arial"/>
                <a:cs typeface="Arial"/>
              </a:rPr>
              <a:t>A</a:t>
            </a:r>
            <a:r>
              <a:rPr sz="450" spc="-5" dirty="0">
                <a:latin typeface="Arial"/>
                <a:cs typeface="Arial"/>
              </a:rPr>
              <a:t>G</a:t>
            </a:r>
            <a:r>
              <a:rPr sz="450" dirty="0">
                <a:latin typeface="Arial"/>
                <a:cs typeface="Arial"/>
              </a:rPr>
              <a:t>E</a:t>
            </a:r>
            <a:r>
              <a:rPr sz="450" spc="-15" dirty="0">
                <a:latin typeface="Arial"/>
                <a:cs typeface="Arial"/>
              </a:rPr>
              <a:t>R</a:t>
            </a:r>
            <a:r>
              <a:rPr sz="450" dirty="0">
                <a:latin typeface="Arial"/>
                <a:cs typeface="Arial"/>
              </a:rPr>
              <a:t>S</a:t>
            </a:r>
            <a:endParaRPr sz="450">
              <a:latin typeface="Arial"/>
              <a:cs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04" y="570066"/>
            <a:ext cx="5859780" cy="45593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above </a:t>
            </a:r>
            <a:r>
              <a:rPr sz="1200" dirty="0">
                <a:latin typeface="Calibri"/>
                <a:cs typeface="Calibri"/>
              </a:rPr>
              <a:t>0,80) </a:t>
            </a:r>
            <a:r>
              <a:rPr sz="1200" spc="-10" dirty="0">
                <a:latin typeface="Calibri"/>
                <a:cs typeface="Calibri"/>
              </a:rPr>
              <a:t>can </a:t>
            </a:r>
            <a:r>
              <a:rPr sz="1200" spc="-5" dirty="0">
                <a:latin typeface="Calibri"/>
                <a:cs typeface="Calibri"/>
              </a:rPr>
              <a:t>be perceived in the following</a:t>
            </a:r>
            <a:r>
              <a:rPr sz="1200" spc="50" dirty="0">
                <a:latin typeface="Calibri"/>
                <a:cs typeface="Calibri"/>
              </a:rPr>
              <a:t> </a:t>
            </a:r>
            <a:r>
              <a:rPr sz="1200" spc="-5" dirty="0">
                <a:latin typeface="Calibri"/>
                <a:cs typeface="Calibri"/>
              </a:rPr>
              <a:t>questions/statements:</a:t>
            </a:r>
            <a:endParaRPr sz="1200">
              <a:latin typeface="Calibri"/>
              <a:cs typeface="Calibri"/>
            </a:endParaRPr>
          </a:p>
          <a:p>
            <a:pPr marL="241300" indent="-228600">
              <a:lnSpc>
                <a:spcPct val="100000"/>
              </a:lnSpc>
              <a:spcBef>
                <a:spcPts val="575"/>
              </a:spcBef>
              <a:buFont typeface="Symbol"/>
              <a:buChar char=""/>
              <a:tabLst>
                <a:tab pos="240665" algn="l"/>
                <a:tab pos="241300" algn="l"/>
              </a:tabLst>
            </a:pPr>
            <a:r>
              <a:rPr sz="1200" spc="-5" dirty="0">
                <a:latin typeface="Calibri"/>
                <a:cs typeface="Calibri"/>
              </a:rPr>
              <a:t>Innovativeness is one </a:t>
            </a:r>
            <a:r>
              <a:rPr sz="1200" spc="-10" dirty="0">
                <a:latin typeface="Calibri"/>
                <a:cs typeface="Calibri"/>
              </a:rPr>
              <a:t>of </a:t>
            </a:r>
            <a:r>
              <a:rPr sz="1200" dirty="0">
                <a:latin typeface="Calibri"/>
                <a:cs typeface="Calibri"/>
              </a:rPr>
              <a:t>the </a:t>
            </a:r>
            <a:r>
              <a:rPr sz="1200" spc="-5" dirty="0">
                <a:latin typeface="Calibri"/>
                <a:cs typeface="Calibri"/>
              </a:rPr>
              <a:t>stated </a:t>
            </a:r>
            <a:r>
              <a:rPr sz="1200" dirty="0">
                <a:latin typeface="Calibri"/>
                <a:cs typeface="Calibri"/>
              </a:rPr>
              <a:t>values </a:t>
            </a:r>
            <a:r>
              <a:rPr sz="1200" spc="-5" dirty="0">
                <a:latin typeface="Calibri"/>
                <a:cs typeface="Calibri"/>
              </a:rPr>
              <a:t>of our</a:t>
            </a:r>
            <a:r>
              <a:rPr sz="1200" spc="5" dirty="0">
                <a:latin typeface="Calibri"/>
                <a:cs typeface="Calibri"/>
              </a:rPr>
              <a:t> </a:t>
            </a:r>
            <a:r>
              <a:rPr sz="1200" spc="-5" dirty="0">
                <a:latin typeface="Calibri"/>
                <a:cs typeface="Calibri"/>
              </a:rPr>
              <a:t>company</a:t>
            </a:r>
            <a:endParaRPr sz="1200">
              <a:latin typeface="Calibri"/>
              <a:cs typeface="Calibri"/>
            </a:endParaRPr>
          </a:p>
          <a:p>
            <a:pPr marL="12700" marR="6985">
              <a:lnSpc>
                <a:spcPct val="101699"/>
              </a:lnSpc>
              <a:spcBef>
                <a:spcPts val="70"/>
              </a:spcBef>
              <a:buFont typeface="Symbol"/>
              <a:buChar char=""/>
              <a:tabLst>
                <a:tab pos="240665" algn="l"/>
                <a:tab pos="241300" algn="l"/>
              </a:tabLst>
            </a:pPr>
            <a:r>
              <a:rPr sz="1200" spc="-5" dirty="0">
                <a:latin typeface="Calibri"/>
                <a:cs typeface="Calibri"/>
              </a:rPr>
              <a:t>Innovation processes' organization is appropriate </a:t>
            </a:r>
            <a:r>
              <a:rPr sz="1200" dirty="0">
                <a:latin typeface="Calibri"/>
                <a:cs typeface="Calibri"/>
              </a:rPr>
              <a:t>to </a:t>
            </a:r>
            <a:r>
              <a:rPr sz="1200" spc="-5" dirty="0">
                <a:latin typeface="Calibri"/>
                <a:cs typeface="Calibri"/>
              </a:rPr>
              <a:t>enable the fulfilment </a:t>
            </a:r>
            <a:r>
              <a:rPr sz="1200" spc="-10" dirty="0">
                <a:latin typeface="Calibri"/>
                <a:cs typeface="Calibri"/>
              </a:rPr>
              <a:t>of </a:t>
            </a:r>
            <a:r>
              <a:rPr sz="1200" spc="-5" dirty="0">
                <a:latin typeface="Calibri"/>
                <a:cs typeface="Calibri"/>
              </a:rPr>
              <a:t>the set  innovation goals and</a:t>
            </a:r>
            <a:r>
              <a:rPr sz="1200" spc="-15" dirty="0">
                <a:latin typeface="Calibri"/>
                <a:cs typeface="Calibri"/>
              </a:rPr>
              <a:t> </a:t>
            </a:r>
            <a:r>
              <a:rPr sz="1200" spc="-5" dirty="0">
                <a:latin typeface="Calibri"/>
                <a:cs typeface="Calibri"/>
              </a:rPr>
              <a:t>objectives</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We are implementing advanced management techniques within the</a:t>
            </a:r>
            <a:r>
              <a:rPr sz="1200" spc="65" dirty="0">
                <a:latin typeface="Calibri"/>
                <a:cs typeface="Calibri"/>
              </a:rPr>
              <a:t> </a:t>
            </a:r>
            <a:r>
              <a:rPr sz="1200" spc="-5" dirty="0">
                <a:latin typeface="Calibri"/>
                <a:cs typeface="Calibri"/>
              </a:rPr>
              <a:t>enterprise</a:t>
            </a:r>
            <a:endParaRPr sz="1200">
              <a:latin typeface="Calibri"/>
              <a:cs typeface="Calibri"/>
            </a:endParaRPr>
          </a:p>
          <a:p>
            <a:pPr marL="12700" marR="5080">
              <a:lnSpc>
                <a:spcPct val="101699"/>
              </a:lnSpc>
              <a:spcBef>
                <a:spcPts val="70"/>
              </a:spcBef>
              <a:buFont typeface="Symbol"/>
              <a:buChar char=""/>
              <a:tabLst>
                <a:tab pos="240665" algn="l"/>
                <a:tab pos="241300" algn="l"/>
              </a:tabLst>
            </a:pPr>
            <a:r>
              <a:rPr sz="1200" dirty="0">
                <a:latin typeface="Calibri"/>
                <a:cs typeface="Calibri"/>
              </a:rPr>
              <a:t>When </a:t>
            </a:r>
            <a:r>
              <a:rPr sz="1200" spc="-5" dirty="0">
                <a:latin typeface="Calibri"/>
                <a:cs typeface="Calibri"/>
              </a:rPr>
              <a:t>the given timeframe </a:t>
            </a:r>
            <a:r>
              <a:rPr sz="1200" dirty="0">
                <a:latin typeface="Calibri"/>
                <a:cs typeface="Calibri"/>
              </a:rPr>
              <a:t>for </a:t>
            </a:r>
            <a:r>
              <a:rPr sz="1200" spc="-5" dirty="0">
                <a:latin typeface="Calibri"/>
                <a:cs typeface="Calibri"/>
              </a:rPr>
              <a:t>the implementation of an innovation project has </a:t>
            </a:r>
            <a:r>
              <a:rPr sz="1200" dirty="0">
                <a:latin typeface="Calibri"/>
                <a:cs typeface="Calibri"/>
              </a:rPr>
              <a:t>expired,  the </a:t>
            </a:r>
            <a:r>
              <a:rPr sz="1200" spc="-5" dirty="0">
                <a:latin typeface="Calibri"/>
                <a:cs typeface="Calibri"/>
              </a:rPr>
              <a:t>actual accomplishment is</a:t>
            </a:r>
            <a:r>
              <a:rPr sz="1200" spc="-10" dirty="0">
                <a:latin typeface="Calibri"/>
                <a:cs typeface="Calibri"/>
              </a:rPr>
              <a:t> </a:t>
            </a:r>
            <a:r>
              <a:rPr sz="1200" spc="-5" dirty="0">
                <a:latin typeface="Calibri"/>
                <a:cs typeface="Calibri"/>
              </a:rPr>
              <a:t>checked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 case the </a:t>
            </a:r>
            <a:r>
              <a:rPr sz="1200" dirty="0">
                <a:latin typeface="Calibri"/>
                <a:cs typeface="Calibri"/>
              </a:rPr>
              <a:t>set </a:t>
            </a:r>
            <a:r>
              <a:rPr sz="1200" spc="-5" dirty="0">
                <a:latin typeface="Calibri"/>
                <a:cs typeface="Calibri"/>
              </a:rPr>
              <a:t>innovation goals have not </a:t>
            </a:r>
            <a:r>
              <a:rPr sz="1200" dirty="0">
                <a:latin typeface="Calibri"/>
                <a:cs typeface="Calibri"/>
              </a:rPr>
              <a:t>been </a:t>
            </a:r>
            <a:r>
              <a:rPr sz="1200" spc="-5" dirty="0">
                <a:latin typeface="Calibri"/>
                <a:cs typeface="Calibri"/>
              </a:rPr>
              <a:t>met, sanctions may </a:t>
            </a:r>
            <a:r>
              <a:rPr sz="1200" dirty="0">
                <a:latin typeface="Calibri"/>
                <a:cs typeface="Calibri"/>
              </a:rPr>
              <a:t>be</a:t>
            </a:r>
            <a:r>
              <a:rPr sz="1200" spc="70" dirty="0">
                <a:latin typeface="Calibri"/>
                <a:cs typeface="Calibri"/>
              </a:rPr>
              <a:t> </a:t>
            </a:r>
            <a:r>
              <a:rPr sz="1200" spc="-5" dirty="0">
                <a:latin typeface="Calibri"/>
                <a:cs typeface="Calibri"/>
              </a:rPr>
              <a:t>imposed</a:t>
            </a:r>
            <a:endParaRPr sz="1200">
              <a:latin typeface="Calibri"/>
              <a:cs typeface="Calibri"/>
            </a:endParaRPr>
          </a:p>
          <a:p>
            <a:pPr marL="12700" marR="6985">
              <a:lnSpc>
                <a:spcPct val="101699"/>
              </a:lnSpc>
              <a:spcBef>
                <a:spcPts val="70"/>
              </a:spcBef>
              <a:buFont typeface="Symbol"/>
              <a:buChar char=""/>
              <a:tabLst>
                <a:tab pos="240665" algn="l"/>
                <a:tab pos="241300" algn="l"/>
              </a:tabLst>
            </a:pPr>
            <a:r>
              <a:rPr sz="1200" spc="-5" dirty="0">
                <a:latin typeface="Calibri"/>
                <a:cs typeface="Calibri"/>
              </a:rPr>
              <a:t>Receiving feedback about </a:t>
            </a:r>
            <a:r>
              <a:rPr sz="1200" dirty="0">
                <a:latin typeface="Calibri"/>
                <a:cs typeface="Calibri"/>
              </a:rPr>
              <a:t>one's </a:t>
            </a:r>
            <a:r>
              <a:rPr sz="1200" spc="-5" dirty="0">
                <a:latin typeface="Calibri"/>
                <a:cs typeface="Calibri"/>
              </a:rPr>
              <a:t>proper work is not understood as criticism; we consider it  as a learning</a:t>
            </a:r>
            <a:r>
              <a:rPr sz="1200" dirty="0">
                <a:latin typeface="Calibri"/>
                <a:cs typeface="Calibri"/>
              </a:rPr>
              <a:t> </a:t>
            </a:r>
            <a:r>
              <a:rPr sz="1200" spc="-5" dirty="0">
                <a:latin typeface="Calibri"/>
                <a:cs typeface="Calibri"/>
              </a:rPr>
              <a:t>opportunity</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The employees are aware that creativity is a prerequisite </a:t>
            </a:r>
            <a:r>
              <a:rPr sz="1200" dirty="0">
                <a:latin typeface="Calibri"/>
                <a:cs typeface="Calibri"/>
              </a:rPr>
              <a:t>for </a:t>
            </a:r>
            <a:r>
              <a:rPr sz="1200" spc="-5" dirty="0">
                <a:latin typeface="Calibri"/>
                <a:cs typeface="Calibri"/>
              </a:rPr>
              <a:t>an efficient</a:t>
            </a:r>
            <a:r>
              <a:rPr sz="1200" spc="50" dirty="0">
                <a:latin typeface="Calibri"/>
                <a:cs typeface="Calibri"/>
              </a:rPr>
              <a:t> </a:t>
            </a:r>
            <a:r>
              <a:rPr sz="1200" spc="-5" dirty="0">
                <a:latin typeface="Calibri"/>
                <a:cs typeface="Calibri"/>
              </a:rPr>
              <a:t>work</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The employees trust their</a:t>
            </a:r>
            <a:r>
              <a:rPr sz="1200" spc="15" dirty="0">
                <a:latin typeface="Calibri"/>
                <a:cs typeface="Calibri"/>
              </a:rPr>
              <a:t> </a:t>
            </a:r>
            <a:r>
              <a:rPr sz="1200" spc="-5" dirty="0">
                <a:latin typeface="Calibri"/>
                <a:cs typeface="Calibri"/>
              </a:rPr>
              <a:t>superiors</a:t>
            </a:r>
            <a:endParaRPr sz="1200">
              <a:latin typeface="Calibri"/>
              <a:cs typeface="Calibri"/>
            </a:endParaRPr>
          </a:p>
          <a:p>
            <a:pPr marL="12700" marR="8890">
              <a:lnSpc>
                <a:spcPct val="101699"/>
              </a:lnSpc>
              <a:spcBef>
                <a:spcPts val="70"/>
              </a:spcBef>
              <a:buFont typeface="Symbol"/>
              <a:buChar char=""/>
              <a:tabLst>
                <a:tab pos="240665" algn="l"/>
                <a:tab pos="241300" algn="l"/>
              </a:tabLst>
            </a:pPr>
            <a:r>
              <a:rPr sz="1200" spc="-5" dirty="0">
                <a:latin typeface="Calibri"/>
                <a:cs typeface="Calibri"/>
              </a:rPr>
              <a:t>The management staff has </a:t>
            </a:r>
            <a:r>
              <a:rPr sz="1200" dirty="0">
                <a:latin typeface="Calibri"/>
                <a:cs typeface="Calibri"/>
              </a:rPr>
              <a:t>been </a:t>
            </a:r>
            <a:r>
              <a:rPr sz="1200" spc="-5" dirty="0">
                <a:latin typeface="Calibri"/>
                <a:cs typeface="Calibri"/>
              </a:rPr>
              <a:t>trained </a:t>
            </a:r>
            <a:r>
              <a:rPr sz="1200" dirty="0">
                <a:latin typeface="Calibri"/>
                <a:cs typeface="Calibri"/>
              </a:rPr>
              <a:t>for </a:t>
            </a:r>
            <a:r>
              <a:rPr sz="1200" spc="-5" dirty="0">
                <a:latin typeface="Calibri"/>
                <a:cs typeface="Calibri"/>
              </a:rPr>
              <a:t>understanding and managing </a:t>
            </a:r>
            <a:r>
              <a:rPr sz="1200" dirty="0">
                <a:latin typeface="Calibri"/>
                <a:cs typeface="Calibri"/>
              </a:rPr>
              <a:t>the </a:t>
            </a:r>
            <a:r>
              <a:rPr sz="1200" spc="-5" dirty="0">
                <a:latin typeface="Calibri"/>
                <a:cs typeface="Calibri"/>
              </a:rPr>
              <a:t>innovation  processes</a:t>
            </a:r>
            <a:endParaRPr sz="1200">
              <a:latin typeface="Calibri"/>
              <a:cs typeface="Calibri"/>
            </a:endParaRPr>
          </a:p>
          <a:p>
            <a:pPr marL="12700" marR="5080">
              <a:lnSpc>
                <a:spcPct val="102499"/>
              </a:lnSpc>
              <a:spcBef>
                <a:spcPts val="50"/>
              </a:spcBef>
              <a:buFont typeface="Symbol"/>
              <a:buChar char=""/>
              <a:tabLst>
                <a:tab pos="240665" algn="l"/>
                <a:tab pos="241300" algn="l"/>
              </a:tabLst>
            </a:pPr>
            <a:r>
              <a:rPr sz="1200" spc="-5" dirty="0">
                <a:latin typeface="Calibri"/>
                <a:cs typeface="Calibri"/>
              </a:rPr>
              <a:t>The submission of suggestions is allowed </a:t>
            </a:r>
            <a:r>
              <a:rPr sz="1200" dirty="0">
                <a:latin typeface="Calibri"/>
                <a:cs typeface="Calibri"/>
              </a:rPr>
              <a:t>to </a:t>
            </a:r>
            <a:r>
              <a:rPr sz="1200" spc="-5" dirty="0">
                <a:latin typeface="Calibri"/>
                <a:cs typeface="Calibri"/>
              </a:rPr>
              <a:t>any employee, including the R&amp;D and  management </a:t>
            </a:r>
            <a:r>
              <a:rPr sz="1200" dirty="0">
                <a:latin typeface="Calibri"/>
                <a:cs typeface="Calibri"/>
              </a:rPr>
              <a:t>level</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It is uncommon </a:t>
            </a:r>
            <a:r>
              <a:rPr sz="1200" dirty="0">
                <a:latin typeface="Calibri"/>
                <a:cs typeface="Calibri"/>
              </a:rPr>
              <a:t>for </a:t>
            </a:r>
            <a:r>
              <a:rPr sz="1200" spc="-5" dirty="0">
                <a:latin typeface="Calibri"/>
                <a:cs typeface="Calibri"/>
              </a:rPr>
              <a:t>an implemented improvement </a:t>
            </a:r>
            <a:r>
              <a:rPr sz="1200" dirty="0">
                <a:latin typeface="Calibri"/>
                <a:cs typeface="Calibri"/>
              </a:rPr>
              <a:t>to </a:t>
            </a:r>
            <a:r>
              <a:rPr sz="1200" spc="-5" dirty="0">
                <a:latin typeface="Calibri"/>
                <a:cs typeface="Calibri"/>
              </a:rPr>
              <a:t>slip slowly back </a:t>
            </a:r>
            <a:r>
              <a:rPr sz="1200" dirty="0">
                <a:latin typeface="Calibri"/>
                <a:cs typeface="Calibri"/>
              </a:rPr>
              <a:t>to </a:t>
            </a:r>
            <a:r>
              <a:rPr sz="1200" spc="-10" dirty="0">
                <a:latin typeface="Calibri"/>
                <a:cs typeface="Calibri"/>
              </a:rPr>
              <a:t>the </a:t>
            </a:r>
            <a:r>
              <a:rPr sz="1200" spc="-5" dirty="0">
                <a:latin typeface="Calibri"/>
                <a:cs typeface="Calibri"/>
              </a:rPr>
              <a:t>old</a:t>
            </a:r>
            <a:r>
              <a:rPr sz="1200" spc="90" dirty="0">
                <a:latin typeface="Calibri"/>
                <a:cs typeface="Calibri"/>
              </a:rPr>
              <a:t> </a:t>
            </a:r>
            <a:r>
              <a:rPr sz="1200" spc="-5" dirty="0">
                <a:latin typeface="Calibri"/>
                <a:cs typeface="Calibri"/>
              </a:rPr>
              <a:t>track</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The employees understand the procedure (formula) </a:t>
            </a:r>
            <a:r>
              <a:rPr sz="1200" dirty="0">
                <a:latin typeface="Calibri"/>
                <a:cs typeface="Calibri"/>
              </a:rPr>
              <a:t>for </a:t>
            </a:r>
            <a:r>
              <a:rPr sz="1200" spc="-5" dirty="0">
                <a:latin typeface="Calibri"/>
                <a:cs typeface="Calibri"/>
              </a:rPr>
              <a:t>the suggestion bonus</a:t>
            </a:r>
            <a:r>
              <a:rPr sz="1200" spc="114" dirty="0">
                <a:latin typeface="Calibri"/>
                <a:cs typeface="Calibri"/>
              </a:rPr>
              <a:t> </a:t>
            </a:r>
            <a:r>
              <a:rPr sz="1200" spc="-5" dirty="0">
                <a:latin typeface="Calibri"/>
                <a:cs typeface="Calibri"/>
              </a:rPr>
              <a:t>calculation</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We know and use different idea creation techniques (brain storming, fishbone diagram</a:t>
            </a:r>
            <a:r>
              <a:rPr sz="1200" spc="145" dirty="0">
                <a:latin typeface="Calibri"/>
                <a:cs typeface="Calibri"/>
              </a:rPr>
              <a:t> </a:t>
            </a:r>
            <a:r>
              <a:rPr sz="1200" spc="-5" dirty="0">
                <a:latin typeface="Calibri"/>
                <a:cs typeface="Calibri"/>
              </a:rPr>
              <a:t>…)</a:t>
            </a:r>
            <a:endParaRPr sz="1200">
              <a:latin typeface="Calibri"/>
              <a:cs typeface="Calibri"/>
            </a:endParaRPr>
          </a:p>
          <a:p>
            <a:pPr marL="12700" marR="7620">
              <a:lnSpc>
                <a:spcPct val="101699"/>
              </a:lnSpc>
              <a:spcBef>
                <a:spcPts val="60"/>
              </a:spcBef>
              <a:buFont typeface="Symbol"/>
              <a:buChar char=""/>
              <a:tabLst>
                <a:tab pos="240665" algn="l"/>
                <a:tab pos="241300" algn="l"/>
              </a:tabLst>
            </a:pPr>
            <a:r>
              <a:rPr sz="1200" spc="-5" dirty="0">
                <a:latin typeface="Calibri"/>
                <a:cs typeface="Calibri"/>
              </a:rPr>
              <a:t>In case of any unexpected deviations from usual </a:t>
            </a:r>
            <a:r>
              <a:rPr sz="1200" dirty="0">
                <a:latin typeface="Calibri"/>
                <a:cs typeface="Calibri"/>
              </a:rPr>
              <a:t>procedures </a:t>
            </a:r>
            <a:r>
              <a:rPr sz="1200" spc="-5" dirty="0">
                <a:latin typeface="Calibri"/>
                <a:cs typeface="Calibri"/>
              </a:rPr>
              <a:t>within the work process, we  carefully analyze the</a:t>
            </a:r>
            <a:r>
              <a:rPr sz="1200" spc="25" dirty="0">
                <a:latin typeface="Calibri"/>
                <a:cs typeface="Calibri"/>
              </a:rPr>
              <a:t> </a:t>
            </a:r>
            <a:r>
              <a:rPr sz="1200" spc="-5" dirty="0">
                <a:latin typeface="Calibri"/>
                <a:cs typeface="Calibri"/>
              </a:rPr>
              <a:t>causes</a:t>
            </a:r>
            <a:endParaRPr sz="1200">
              <a:latin typeface="Calibri"/>
              <a:cs typeface="Calibri"/>
            </a:endParaRPr>
          </a:p>
        </p:txBody>
      </p:sp>
      <p:sp>
        <p:nvSpPr>
          <p:cNvPr id="3" name="object 3"/>
          <p:cNvSpPr txBox="1"/>
          <p:nvPr/>
        </p:nvSpPr>
        <p:spPr>
          <a:xfrm>
            <a:off x="888401" y="5102066"/>
            <a:ext cx="95885" cy="415925"/>
          </a:xfrm>
          <a:prstGeom prst="rect">
            <a:avLst/>
          </a:prstGeom>
        </p:spPr>
        <p:txBody>
          <a:bodyPr vert="horz" wrap="square" lIns="0" tIns="24765" rIns="0" bIns="0" rtlCol="0">
            <a:spAutoFit/>
          </a:bodyPr>
          <a:lstStyle/>
          <a:p>
            <a:pPr marL="12700">
              <a:lnSpc>
                <a:spcPct val="100000"/>
              </a:lnSpc>
              <a:spcBef>
                <a:spcPts val="19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p:txBody>
      </p:sp>
      <p:sp>
        <p:nvSpPr>
          <p:cNvPr id="4" name="object 4"/>
          <p:cNvSpPr txBox="1"/>
          <p:nvPr/>
        </p:nvSpPr>
        <p:spPr>
          <a:xfrm>
            <a:off x="1116983" y="5102066"/>
            <a:ext cx="5630545" cy="415925"/>
          </a:xfrm>
          <a:prstGeom prst="rect">
            <a:avLst/>
          </a:prstGeom>
        </p:spPr>
        <p:txBody>
          <a:bodyPr vert="horz" wrap="square" lIns="0" tIns="12700" rIns="0" bIns="0" rtlCol="0">
            <a:spAutoFit/>
          </a:bodyPr>
          <a:lstStyle/>
          <a:p>
            <a:pPr marL="12700" marR="5080">
              <a:lnSpc>
                <a:spcPct val="106700"/>
              </a:lnSpc>
              <a:spcBef>
                <a:spcPts val="100"/>
              </a:spcBef>
            </a:pPr>
            <a:r>
              <a:rPr sz="1200" spc="-5" dirty="0">
                <a:latin typeface="Calibri"/>
                <a:cs typeface="Calibri"/>
              </a:rPr>
              <a:t>We keep asking ourselves, which </a:t>
            </a:r>
            <a:r>
              <a:rPr sz="1200" spc="-10" dirty="0">
                <a:latin typeface="Calibri"/>
                <a:cs typeface="Calibri"/>
              </a:rPr>
              <a:t>of </a:t>
            </a:r>
            <a:r>
              <a:rPr sz="1200" dirty="0">
                <a:latin typeface="Calibri"/>
                <a:cs typeface="Calibri"/>
              </a:rPr>
              <a:t>the </a:t>
            </a:r>
            <a:r>
              <a:rPr sz="1200" spc="-5" dirty="0">
                <a:latin typeface="Calibri"/>
                <a:cs typeface="Calibri"/>
              </a:rPr>
              <a:t>activities could </a:t>
            </a:r>
            <a:r>
              <a:rPr sz="1200" dirty="0">
                <a:latin typeface="Calibri"/>
                <a:cs typeface="Calibri"/>
              </a:rPr>
              <a:t>be </a:t>
            </a:r>
            <a:r>
              <a:rPr sz="1200" spc="-5" dirty="0">
                <a:latin typeface="Calibri"/>
                <a:cs typeface="Calibri"/>
              </a:rPr>
              <a:t>omitted without consequences  We are systematically discovering open problems and making </a:t>
            </a:r>
            <a:r>
              <a:rPr sz="1200" dirty="0">
                <a:latin typeface="Calibri"/>
                <a:cs typeface="Calibri"/>
              </a:rPr>
              <a:t>them </a:t>
            </a:r>
            <a:r>
              <a:rPr sz="1200" spc="-5" dirty="0">
                <a:latin typeface="Calibri"/>
                <a:cs typeface="Calibri"/>
              </a:rPr>
              <a:t>public</a:t>
            </a:r>
            <a:r>
              <a:rPr sz="1200" spc="75" dirty="0">
                <a:latin typeface="Calibri"/>
                <a:cs typeface="Calibri"/>
              </a:rPr>
              <a:t> </a:t>
            </a:r>
            <a:r>
              <a:rPr sz="1200" dirty="0">
                <a:latin typeface="Calibri"/>
                <a:cs typeface="Calibri"/>
              </a:rPr>
              <a:t>to </a:t>
            </a:r>
            <a:r>
              <a:rPr sz="1200" spc="-5" dirty="0">
                <a:latin typeface="Calibri"/>
                <a:cs typeface="Calibri"/>
              </a:rPr>
              <a:t>find</a:t>
            </a:r>
            <a:endParaRPr sz="1200">
              <a:latin typeface="Calibri"/>
              <a:cs typeface="Calibri"/>
            </a:endParaRPr>
          </a:p>
        </p:txBody>
      </p:sp>
      <p:sp>
        <p:nvSpPr>
          <p:cNvPr id="5" name="object 5"/>
          <p:cNvSpPr txBox="1"/>
          <p:nvPr/>
        </p:nvSpPr>
        <p:spPr>
          <a:xfrm>
            <a:off x="888404" y="5484554"/>
            <a:ext cx="5858510" cy="4474845"/>
          </a:xfrm>
          <a:prstGeom prst="rect">
            <a:avLst/>
          </a:prstGeom>
        </p:spPr>
        <p:txBody>
          <a:bodyPr vert="horz" wrap="square" lIns="0" tIns="22860" rIns="0" bIns="0" rtlCol="0">
            <a:spAutoFit/>
          </a:bodyPr>
          <a:lstStyle/>
          <a:p>
            <a:pPr marL="12700">
              <a:lnSpc>
                <a:spcPct val="100000"/>
              </a:lnSpc>
              <a:spcBef>
                <a:spcPts val="180"/>
              </a:spcBef>
            </a:pPr>
            <a:r>
              <a:rPr sz="1200" spc="-5" dirty="0">
                <a:latin typeface="Calibri"/>
                <a:cs typeface="Calibri"/>
              </a:rPr>
              <a:t>innovative</a:t>
            </a:r>
            <a:r>
              <a:rPr sz="1200" spc="5" dirty="0">
                <a:latin typeface="Calibri"/>
                <a:cs typeface="Calibri"/>
              </a:rPr>
              <a:t> </a:t>
            </a:r>
            <a:r>
              <a:rPr sz="1200" spc="-5" dirty="0">
                <a:latin typeface="Calibri"/>
                <a:cs typeface="Calibri"/>
              </a:rPr>
              <a:t>answers</a:t>
            </a:r>
            <a:endParaRPr sz="1200">
              <a:latin typeface="Calibri"/>
              <a:cs typeface="Calibri"/>
            </a:endParaRPr>
          </a:p>
          <a:p>
            <a:pPr marL="12700" marR="6985">
              <a:lnSpc>
                <a:spcPct val="102499"/>
              </a:lnSpc>
              <a:spcBef>
                <a:spcPts val="50"/>
              </a:spcBef>
              <a:buFont typeface="Symbol"/>
              <a:buChar char=""/>
              <a:tabLst>
                <a:tab pos="240665" algn="l"/>
                <a:tab pos="241300" algn="l"/>
              </a:tabLst>
            </a:pPr>
            <a:r>
              <a:rPr sz="1200" spc="-5" dirty="0">
                <a:latin typeface="Calibri"/>
                <a:cs typeface="Calibri"/>
              </a:rPr>
              <a:t>In case of any mistake, we are not searching for </a:t>
            </a:r>
            <a:r>
              <a:rPr sz="1200" dirty="0">
                <a:latin typeface="Calibri"/>
                <a:cs typeface="Calibri"/>
              </a:rPr>
              <a:t>the </a:t>
            </a:r>
            <a:r>
              <a:rPr sz="1200" spc="-5" dirty="0">
                <a:latin typeface="Calibri"/>
                <a:cs typeface="Calibri"/>
              </a:rPr>
              <a:t>guilty person, but </a:t>
            </a:r>
            <a:r>
              <a:rPr sz="1200" dirty="0">
                <a:latin typeface="Calibri"/>
                <a:cs typeface="Calibri"/>
              </a:rPr>
              <a:t>for </a:t>
            </a:r>
            <a:r>
              <a:rPr sz="1200" spc="-5" dirty="0">
                <a:latin typeface="Calibri"/>
                <a:cs typeface="Calibri"/>
              </a:rPr>
              <a:t>a solution to  avoid </a:t>
            </a:r>
            <a:r>
              <a:rPr sz="1200" dirty="0">
                <a:latin typeface="Calibri"/>
                <a:cs typeface="Calibri"/>
              </a:rPr>
              <a:t>the </a:t>
            </a:r>
            <a:r>
              <a:rPr sz="1200" spc="-5" dirty="0">
                <a:latin typeface="Calibri"/>
                <a:cs typeface="Calibri"/>
              </a:rPr>
              <a:t>same situation in the</a:t>
            </a:r>
            <a:r>
              <a:rPr sz="1200" spc="15" dirty="0">
                <a:latin typeface="Calibri"/>
                <a:cs typeface="Calibri"/>
              </a:rPr>
              <a:t> </a:t>
            </a:r>
            <a:r>
              <a:rPr sz="1200" spc="-5" dirty="0">
                <a:latin typeface="Calibri"/>
                <a:cs typeface="Calibri"/>
              </a:rPr>
              <a:t>future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For any submitted suggestion we examine its possible implementation</a:t>
            </a:r>
            <a:r>
              <a:rPr sz="1200" spc="95" dirty="0">
                <a:latin typeface="Calibri"/>
                <a:cs typeface="Calibri"/>
              </a:rPr>
              <a:t> </a:t>
            </a:r>
            <a:r>
              <a:rPr sz="1200" spc="-5" dirty="0">
                <a:latin typeface="Calibri"/>
                <a:cs typeface="Calibri"/>
              </a:rPr>
              <a:t>elsewhere</a:t>
            </a:r>
            <a:endParaRPr sz="1200">
              <a:latin typeface="Calibri"/>
              <a:cs typeface="Calibri"/>
            </a:endParaRPr>
          </a:p>
          <a:p>
            <a:pPr marL="12700" marR="5080">
              <a:lnSpc>
                <a:spcPct val="102499"/>
              </a:lnSpc>
              <a:spcBef>
                <a:spcPts val="45"/>
              </a:spcBef>
              <a:buFont typeface="Symbol"/>
              <a:buChar char=""/>
              <a:tabLst>
                <a:tab pos="240665" algn="l"/>
                <a:tab pos="241300" algn="l"/>
              </a:tabLst>
            </a:pPr>
            <a:r>
              <a:rPr sz="1200" spc="-5" dirty="0">
                <a:latin typeface="Calibri"/>
                <a:cs typeface="Calibri"/>
              </a:rPr>
              <a:t>We use various tools for non-monetary motivation </a:t>
            </a:r>
            <a:r>
              <a:rPr sz="1200" spc="-10" dirty="0">
                <a:latin typeface="Calibri"/>
                <a:cs typeface="Calibri"/>
              </a:rPr>
              <a:t>of </a:t>
            </a:r>
            <a:r>
              <a:rPr sz="1200" spc="-5" dirty="0">
                <a:latin typeface="Calibri"/>
                <a:cs typeface="Calibri"/>
              </a:rPr>
              <a:t>the innovators (public recognitions,  a thank-you letter, prize-drawing,</a:t>
            </a:r>
            <a:r>
              <a:rPr sz="1200" spc="10" dirty="0">
                <a:latin typeface="Calibri"/>
                <a:cs typeface="Calibri"/>
              </a:rPr>
              <a:t> </a:t>
            </a:r>
            <a:r>
              <a:rPr sz="1200" spc="-5" dirty="0">
                <a:latin typeface="Calibri"/>
                <a:cs typeface="Calibri"/>
              </a:rPr>
              <a:t>excursions…)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Innovation incentives </a:t>
            </a:r>
            <a:r>
              <a:rPr sz="1200" spc="-10" dirty="0">
                <a:latin typeface="Calibri"/>
                <a:cs typeface="Calibri"/>
              </a:rPr>
              <a:t>are </a:t>
            </a:r>
            <a:r>
              <a:rPr sz="1200" spc="-5" dirty="0">
                <a:latin typeface="Calibri"/>
                <a:cs typeface="Calibri"/>
              </a:rPr>
              <a:t>integrated into </a:t>
            </a:r>
            <a:r>
              <a:rPr sz="1200" dirty="0">
                <a:latin typeface="Calibri"/>
                <a:cs typeface="Calibri"/>
              </a:rPr>
              <a:t>the </a:t>
            </a:r>
            <a:r>
              <a:rPr sz="1200" spc="-5" dirty="0">
                <a:latin typeface="Calibri"/>
                <a:cs typeface="Calibri"/>
              </a:rPr>
              <a:t>company's reward</a:t>
            </a:r>
            <a:r>
              <a:rPr sz="1200" spc="55" dirty="0">
                <a:latin typeface="Calibri"/>
                <a:cs typeface="Calibri"/>
              </a:rPr>
              <a:t> </a:t>
            </a:r>
            <a:r>
              <a:rPr sz="1200" spc="-5" dirty="0">
                <a:latin typeface="Calibri"/>
                <a:cs typeface="Calibri"/>
              </a:rPr>
              <a:t>system</a:t>
            </a:r>
            <a:endParaRPr sz="1200">
              <a:latin typeface="Calibri"/>
              <a:cs typeface="Calibri"/>
            </a:endParaRPr>
          </a:p>
          <a:p>
            <a:pPr marL="12700" marR="5080">
              <a:lnSpc>
                <a:spcPct val="101699"/>
              </a:lnSpc>
              <a:spcBef>
                <a:spcPts val="60"/>
              </a:spcBef>
              <a:buFont typeface="Symbol"/>
              <a:buChar char=""/>
              <a:tabLst>
                <a:tab pos="240665" algn="l"/>
                <a:tab pos="241300" algn="l"/>
              </a:tabLst>
            </a:pPr>
            <a:r>
              <a:rPr sz="1200" spc="-5" dirty="0">
                <a:latin typeface="Calibri"/>
                <a:cs typeface="Calibri"/>
              </a:rPr>
              <a:t>The company's reward system enables the more successful employees to receive higher  salaries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Managers often suggest </a:t>
            </a:r>
            <a:r>
              <a:rPr sz="1200" dirty="0">
                <a:latin typeface="Calibri"/>
                <a:cs typeface="Calibri"/>
              </a:rPr>
              <a:t>their </a:t>
            </a:r>
            <a:r>
              <a:rPr sz="1200" spc="-5" dirty="0">
                <a:latin typeface="Calibri"/>
                <a:cs typeface="Calibri"/>
              </a:rPr>
              <a:t>subordinates </a:t>
            </a:r>
            <a:r>
              <a:rPr sz="1200" dirty="0">
                <a:latin typeface="Calibri"/>
                <a:cs typeface="Calibri"/>
              </a:rPr>
              <a:t>to </a:t>
            </a:r>
            <a:r>
              <a:rPr sz="1200" spc="-5" dirty="0">
                <a:latin typeface="Calibri"/>
                <a:cs typeface="Calibri"/>
              </a:rPr>
              <a:t>"formally" submit his/her </a:t>
            </a:r>
            <a:r>
              <a:rPr sz="1200" spc="-10" dirty="0">
                <a:latin typeface="Calibri"/>
                <a:cs typeface="Calibri"/>
              </a:rPr>
              <a:t>good</a:t>
            </a:r>
            <a:r>
              <a:rPr sz="1200" spc="75" dirty="0">
                <a:latin typeface="Calibri"/>
                <a:cs typeface="Calibri"/>
              </a:rPr>
              <a:t> </a:t>
            </a:r>
            <a:r>
              <a:rPr sz="1200" spc="-5" dirty="0">
                <a:latin typeface="Calibri"/>
                <a:cs typeface="Calibri"/>
              </a:rPr>
              <a:t>idea</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Suggestions from the subordinates are not considered as a personal</a:t>
            </a:r>
            <a:r>
              <a:rPr sz="1200" spc="60" dirty="0">
                <a:latin typeface="Calibri"/>
                <a:cs typeface="Calibri"/>
              </a:rPr>
              <a:t> </a:t>
            </a:r>
            <a:r>
              <a:rPr sz="1200" spc="-5" dirty="0">
                <a:latin typeface="Calibri"/>
                <a:cs typeface="Calibri"/>
              </a:rPr>
              <a:t>criticism</a:t>
            </a:r>
            <a:endParaRPr sz="1200">
              <a:latin typeface="Calibri"/>
              <a:cs typeface="Calibri"/>
            </a:endParaRPr>
          </a:p>
          <a:p>
            <a:pPr marL="12700" marR="168910">
              <a:lnSpc>
                <a:spcPct val="101699"/>
              </a:lnSpc>
              <a:spcBef>
                <a:spcPts val="505"/>
              </a:spcBef>
            </a:pPr>
            <a:r>
              <a:rPr sz="1200" spc="-5" dirty="0">
                <a:latin typeface="Calibri"/>
                <a:cs typeface="Calibri"/>
              </a:rPr>
              <a:t>The higher </a:t>
            </a:r>
            <a:r>
              <a:rPr sz="1200" dirty="0">
                <a:latin typeface="Calibri"/>
                <a:cs typeface="Calibri"/>
              </a:rPr>
              <a:t>the </a:t>
            </a:r>
            <a:r>
              <a:rPr sz="1200" spc="-5" dirty="0">
                <a:latin typeface="Calibri"/>
                <a:cs typeface="Calibri"/>
              </a:rPr>
              <a:t>difference among companies, the more opportunities </a:t>
            </a:r>
            <a:r>
              <a:rPr sz="1200" dirty="0">
                <a:latin typeface="Calibri"/>
                <a:cs typeface="Calibri"/>
              </a:rPr>
              <a:t>the </a:t>
            </a:r>
            <a:r>
              <a:rPr sz="1200" spc="-5" dirty="0">
                <a:latin typeface="Calibri"/>
                <a:cs typeface="Calibri"/>
              </a:rPr>
              <a:t>benchmarking can  give </a:t>
            </a:r>
            <a:r>
              <a:rPr sz="1200" dirty="0">
                <a:latin typeface="Calibri"/>
                <a:cs typeface="Calibri"/>
              </a:rPr>
              <a:t>to </a:t>
            </a:r>
            <a:r>
              <a:rPr sz="1200" spc="-5" dirty="0">
                <a:latin typeface="Calibri"/>
                <a:cs typeface="Calibri"/>
              </a:rPr>
              <a:t>the lower-ranking</a:t>
            </a:r>
            <a:r>
              <a:rPr sz="1200" spc="10" dirty="0">
                <a:latin typeface="Calibri"/>
                <a:cs typeface="Calibri"/>
              </a:rPr>
              <a:t> </a:t>
            </a:r>
            <a:r>
              <a:rPr sz="1200" dirty="0">
                <a:latin typeface="Calibri"/>
                <a:cs typeface="Calibri"/>
              </a:rPr>
              <a:t>ones.</a:t>
            </a:r>
            <a:endParaRPr sz="1200">
              <a:latin typeface="Calibri"/>
              <a:cs typeface="Calibri"/>
            </a:endParaRPr>
          </a:p>
          <a:p>
            <a:pPr marL="12700" marR="130175">
              <a:lnSpc>
                <a:spcPct val="101800"/>
              </a:lnSpc>
              <a:spcBef>
                <a:spcPts val="990"/>
              </a:spcBef>
            </a:pPr>
            <a:r>
              <a:rPr sz="1200" spc="-5" dirty="0">
                <a:latin typeface="Calibri"/>
                <a:cs typeface="Calibri"/>
              </a:rPr>
              <a:t>The semi-structured interviews </a:t>
            </a:r>
            <a:r>
              <a:rPr sz="1200" dirty="0">
                <a:latin typeface="Calibri"/>
                <a:cs typeface="Calibri"/>
              </a:rPr>
              <a:t>reveal </a:t>
            </a:r>
            <a:r>
              <a:rPr sz="1200" spc="-5" dirty="0">
                <a:latin typeface="Calibri"/>
                <a:cs typeface="Calibri"/>
              </a:rPr>
              <a:t>some details regarding </a:t>
            </a:r>
            <a:r>
              <a:rPr sz="1200" dirty="0">
                <a:latin typeface="Calibri"/>
                <a:cs typeface="Calibri"/>
              </a:rPr>
              <a:t>the </a:t>
            </a:r>
            <a:r>
              <a:rPr sz="1200" spc="-5" dirty="0">
                <a:latin typeface="Calibri"/>
                <a:cs typeface="Calibri"/>
              </a:rPr>
              <a:t>state of innovation  management in Slovenian forest companies. All the respondents express a positive attitude  towards innovation. However, the overall </a:t>
            </a:r>
            <a:r>
              <a:rPr sz="1200" dirty="0">
                <a:latin typeface="Calibri"/>
                <a:cs typeface="Calibri"/>
              </a:rPr>
              <a:t>level </a:t>
            </a:r>
            <a:r>
              <a:rPr sz="1200" spc="-10" dirty="0">
                <a:latin typeface="Calibri"/>
                <a:cs typeface="Calibri"/>
              </a:rPr>
              <a:t>of </a:t>
            </a:r>
            <a:r>
              <a:rPr sz="1200" spc="-5" dirty="0">
                <a:latin typeface="Calibri"/>
                <a:cs typeface="Calibri"/>
              </a:rPr>
              <a:t>innovation is undoubtedly low. Innovation  is mostly perceived as a technological one, and </a:t>
            </a:r>
            <a:r>
              <a:rPr sz="1200" dirty="0">
                <a:latin typeface="Calibri"/>
                <a:cs typeface="Calibri"/>
              </a:rPr>
              <a:t>rather </a:t>
            </a:r>
            <a:r>
              <a:rPr sz="1200" spc="-5" dirty="0">
                <a:latin typeface="Calibri"/>
                <a:cs typeface="Calibri"/>
              </a:rPr>
              <a:t>in the sense of </a:t>
            </a:r>
            <a:r>
              <a:rPr sz="1200" dirty="0">
                <a:latin typeface="Calibri"/>
                <a:cs typeface="Calibri"/>
              </a:rPr>
              <a:t>new </a:t>
            </a:r>
            <a:r>
              <a:rPr sz="1200" spc="-5" dirty="0">
                <a:latin typeface="Calibri"/>
                <a:cs typeface="Calibri"/>
              </a:rPr>
              <a:t>or improved  processes than in the </a:t>
            </a:r>
            <a:r>
              <a:rPr sz="1200" spc="-10" dirty="0">
                <a:latin typeface="Calibri"/>
                <a:cs typeface="Calibri"/>
              </a:rPr>
              <a:t>sense of </a:t>
            </a:r>
            <a:r>
              <a:rPr sz="1200" spc="-5" dirty="0">
                <a:latin typeface="Calibri"/>
                <a:cs typeface="Calibri"/>
              </a:rPr>
              <a:t>new/improved products. The specifics of the forest industry  which is a service industry, offering service and not goods, explains the managers’ little  interest </a:t>
            </a:r>
            <a:r>
              <a:rPr sz="1200" spc="-10" dirty="0">
                <a:latin typeface="Calibri"/>
                <a:cs typeface="Calibri"/>
              </a:rPr>
              <a:t>in </a:t>
            </a:r>
            <a:r>
              <a:rPr sz="1200" spc="-5" dirty="0">
                <a:latin typeface="Calibri"/>
                <a:cs typeface="Calibri"/>
              </a:rPr>
              <a:t>product innovation, especially in the view of a limited perceiving of</a:t>
            </a:r>
            <a:r>
              <a:rPr sz="1200" spc="185" dirty="0">
                <a:latin typeface="Calibri"/>
                <a:cs typeface="Calibri"/>
              </a:rPr>
              <a:t> </a:t>
            </a:r>
            <a:r>
              <a:rPr sz="1200" spc="-5" dirty="0">
                <a:latin typeface="Calibri"/>
                <a:cs typeface="Calibri"/>
              </a:rPr>
              <a:t>“innovation”</a:t>
            </a:r>
            <a:endParaRPr sz="1200">
              <a:latin typeface="Calibri"/>
              <a:cs typeface="Calibri"/>
            </a:endParaRPr>
          </a:p>
          <a:p>
            <a:pPr>
              <a:lnSpc>
                <a:spcPct val="100000"/>
              </a:lnSpc>
            </a:pPr>
            <a:endParaRPr sz="1200">
              <a:latin typeface="Calibri"/>
              <a:cs typeface="Calibri"/>
            </a:endParaRPr>
          </a:p>
          <a:p>
            <a:pPr marL="149860">
              <a:lnSpc>
                <a:spcPct val="100000"/>
              </a:lnSpc>
              <a:spcBef>
                <a:spcPts val="1065"/>
              </a:spcBef>
            </a:pPr>
            <a:r>
              <a:rPr sz="1000" b="1" spc="-5" dirty="0">
                <a:latin typeface="Calibri"/>
                <a:cs typeface="Calibri"/>
              </a:rPr>
              <a:t>178</a:t>
            </a:r>
            <a:endParaRPr sz="1000">
              <a:latin typeface="Calibri"/>
              <a:cs typeface="Calibri"/>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8483079"/>
            <a:ext cx="5858510" cy="1476375"/>
          </a:xfrm>
          <a:prstGeom prst="rect">
            <a:avLst/>
          </a:prstGeom>
        </p:spPr>
        <p:txBody>
          <a:bodyPr vert="horz" wrap="square" lIns="0" tIns="62230" rIns="0" bIns="0" rtlCol="0">
            <a:spAutoFit/>
          </a:bodyPr>
          <a:lstStyle/>
          <a:p>
            <a:pPr marL="12700">
              <a:lnSpc>
                <a:spcPct val="100000"/>
              </a:lnSpc>
              <a:spcBef>
                <a:spcPts val="490"/>
              </a:spcBef>
            </a:pPr>
            <a:r>
              <a:rPr sz="1400" b="1" spc="-5" dirty="0">
                <a:latin typeface="Calibri"/>
                <a:cs typeface="Calibri"/>
              </a:rPr>
              <a:t>13.6</a:t>
            </a:r>
            <a:r>
              <a:rPr sz="1400" b="1" spc="-15" dirty="0">
                <a:latin typeface="Calibri"/>
                <a:cs typeface="Calibri"/>
              </a:rPr>
              <a:t> </a:t>
            </a:r>
            <a:r>
              <a:rPr sz="1400" b="1" spc="-10" dirty="0">
                <a:latin typeface="Calibri"/>
                <a:cs typeface="Calibri"/>
              </a:rPr>
              <a:t>Literature</a:t>
            </a:r>
            <a:endParaRPr sz="1400">
              <a:latin typeface="Calibri"/>
              <a:cs typeface="Calibri"/>
            </a:endParaRPr>
          </a:p>
          <a:p>
            <a:pPr marL="332105" marR="6350" indent="-320040">
              <a:lnSpc>
                <a:spcPct val="101699"/>
              </a:lnSpc>
              <a:spcBef>
                <a:spcPts val="305"/>
              </a:spcBef>
              <a:buFont typeface="Calibri"/>
              <a:buAutoNum type="arabicPlain"/>
              <a:tabLst>
                <a:tab pos="367665" algn="l"/>
                <a:tab pos="368300" algn="l"/>
              </a:tabLst>
            </a:pPr>
            <a:r>
              <a:rPr dirty="0"/>
              <a:t>	</a:t>
            </a:r>
            <a:r>
              <a:rPr sz="1200" spc="-5" dirty="0">
                <a:latin typeface="Calibri"/>
                <a:cs typeface="Calibri"/>
              </a:rPr>
              <a:t>Eurostat, </a:t>
            </a:r>
            <a:r>
              <a:rPr sz="1200" i="1" spc="-5" dirty="0">
                <a:latin typeface="Calibri"/>
                <a:cs typeface="Calibri"/>
              </a:rPr>
              <a:t>Forestry statistics</a:t>
            </a:r>
            <a:r>
              <a:rPr sz="1200" spc="-5" dirty="0">
                <a:latin typeface="Calibri"/>
                <a:cs typeface="Calibri"/>
              </a:rPr>
              <a:t>, 2009th </a:t>
            </a:r>
            <a:r>
              <a:rPr sz="1200" dirty="0">
                <a:latin typeface="Calibri"/>
                <a:cs typeface="Calibri"/>
              </a:rPr>
              <a:t>iz. </a:t>
            </a:r>
            <a:r>
              <a:rPr sz="1200" spc="-5" dirty="0">
                <a:latin typeface="Calibri"/>
                <a:cs typeface="Calibri"/>
              </a:rPr>
              <a:t>Luxembourg: Publications Office of </a:t>
            </a:r>
            <a:r>
              <a:rPr sz="1200" dirty="0">
                <a:latin typeface="Calibri"/>
                <a:cs typeface="Calibri"/>
              </a:rPr>
              <a:t>the </a:t>
            </a:r>
            <a:r>
              <a:rPr sz="1200" spc="-5" dirty="0">
                <a:latin typeface="Calibri"/>
                <a:cs typeface="Calibri"/>
              </a:rPr>
              <a:t>European  Union,</a:t>
            </a:r>
            <a:r>
              <a:rPr sz="1200" spc="-15" dirty="0">
                <a:latin typeface="Calibri"/>
                <a:cs typeface="Calibri"/>
              </a:rPr>
              <a:t> </a:t>
            </a:r>
            <a:r>
              <a:rPr sz="1200" spc="-5" dirty="0">
                <a:latin typeface="Calibri"/>
                <a:cs typeface="Calibri"/>
              </a:rPr>
              <a:t>2009.</a:t>
            </a:r>
            <a:endParaRPr sz="1200">
              <a:latin typeface="Calibri"/>
              <a:cs typeface="Calibri"/>
            </a:endParaRPr>
          </a:p>
          <a:p>
            <a:pPr marL="332105" marR="5080" indent="-320040">
              <a:lnSpc>
                <a:spcPts val="1480"/>
              </a:lnSpc>
              <a:spcBef>
                <a:spcPts val="40"/>
              </a:spcBef>
              <a:buFont typeface="Calibri"/>
              <a:buAutoNum type="arabicPlain"/>
              <a:tabLst>
                <a:tab pos="367665" algn="l"/>
                <a:tab pos="368300" algn="l"/>
              </a:tabLst>
            </a:pPr>
            <a:r>
              <a:rPr dirty="0"/>
              <a:t>	</a:t>
            </a:r>
            <a:r>
              <a:rPr sz="1200" dirty="0">
                <a:latin typeface="Calibri"/>
                <a:cs typeface="Calibri"/>
              </a:rPr>
              <a:t>NGP, </a:t>
            </a:r>
            <a:r>
              <a:rPr sz="1200" spc="-5" dirty="0">
                <a:latin typeface="Calibri"/>
                <a:cs typeface="Calibri"/>
              </a:rPr>
              <a:t>„Resolucija o nacionalnem gozdnem programu. UL RS 111/2007“. </a:t>
            </a:r>
            <a:r>
              <a:rPr sz="1200" dirty="0">
                <a:latin typeface="Calibri"/>
                <a:cs typeface="Calibri"/>
              </a:rPr>
              <a:t>Državni </a:t>
            </a:r>
            <a:r>
              <a:rPr sz="1200" spc="-5" dirty="0">
                <a:latin typeface="Calibri"/>
                <a:cs typeface="Calibri"/>
              </a:rPr>
              <a:t>zbor  Republike Slovenije,</a:t>
            </a:r>
            <a:r>
              <a:rPr sz="1200" spc="-10" dirty="0">
                <a:latin typeface="Calibri"/>
                <a:cs typeface="Calibri"/>
              </a:rPr>
              <a:t> </a:t>
            </a:r>
            <a:r>
              <a:rPr sz="1200" spc="-5" dirty="0">
                <a:latin typeface="Calibri"/>
                <a:cs typeface="Calibri"/>
              </a:rPr>
              <a:t>2007.</a:t>
            </a:r>
            <a:endParaRPr sz="1200">
              <a:latin typeface="Calibri"/>
              <a:cs typeface="Calibri"/>
            </a:endParaRPr>
          </a:p>
          <a:p>
            <a:pPr>
              <a:lnSpc>
                <a:spcPct val="100000"/>
              </a:lnSpc>
              <a:spcBef>
                <a:spcPts val="25"/>
              </a:spcBef>
            </a:pPr>
            <a:endParaRPr sz="1550">
              <a:latin typeface="Calibri"/>
              <a:cs typeface="Calibri"/>
            </a:endParaRPr>
          </a:p>
          <a:p>
            <a:pPr marR="135255" algn="r">
              <a:lnSpc>
                <a:spcPct val="100000"/>
              </a:lnSpc>
            </a:pPr>
            <a:r>
              <a:rPr sz="1000" b="1" spc="-5" dirty="0">
                <a:latin typeface="Calibri"/>
                <a:cs typeface="Calibri"/>
              </a:rPr>
              <a:t>179</a:t>
            </a:r>
            <a:endParaRPr sz="1000">
              <a:latin typeface="Calibri"/>
              <a:cs typeface="Calibri"/>
            </a:endParaRPr>
          </a:p>
        </p:txBody>
      </p:sp>
      <p:sp>
        <p:nvSpPr>
          <p:cNvPr id="3" name="object 3"/>
          <p:cNvSpPr txBox="1"/>
          <p:nvPr/>
        </p:nvSpPr>
        <p:spPr>
          <a:xfrm>
            <a:off x="816802" y="570066"/>
            <a:ext cx="5852795" cy="4822825"/>
          </a:xfrm>
          <a:prstGeom prst="rect">
            <a:avLst/>
          </a:prstGeom>
        </p:spPr>
        <p:txBody>
          <a:bodyPr vert="horz" wrap="square" lIns="0" tIns="12065" rIns="0" bIns="0" rtlCol="0">
            <a:spAutoFit/>
          </a:bodyPr>
          <a:lstStyle/>
          <a:p>
            <a:pPr marR="2032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 </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8255">
              <a:lnSpc>
                <a:spcPct val="101699"/>
              </a:lnSpc>
            </a:pPr>
            <a:r>
              <a:rPr sz="1200" spc="-5" dirty="0">
                <a:latin typeface="Calibri"/>
                <a:cs typeface="Calibri"/>
              </a:rPr>
              <a:t>only as a technical </a:t>
            </a:r>
            <a:r>
              <a:rPr sz="1200" dirty="0">
                <a:latin typeface="Calibri"/>
                <a:cs typeface="Calibri"/>
              </a:rPr>
              <a:t>one. </a:t>
            </a:r>
            <a:r>
              <a:rPr sz="1200" spc="-5" dirty="0">
                <a:latin typeface="Calibri"/>
                <a:cs typeface="Calibri"/>
              </a:rPr>
              <a:t>In fact, </a:t>
            </a:r>
            <a:r>
              <a:rPr sz="1200" dirty="0">
                <a:latin typeface="Calibri"/>
                <a:cs typeface="Calibri"/>
              </a:rPr>
              <a:t>none </a:t>
            </a:r>
            <a:r>
              <a:rPr sz="1200" spc="-10" dirty="0">
                <a:latin typeface="Calibri"/>
                <a:cs typeface="Calibri"/>
              </a:rPr>
              <a:t>of </a:t>
            </a:r>
            <a:r>
              <a:rPr sz="1200" dirty="0">
                <a:latin typeface="Calibri"/>
                <a:cs typeface="Calibri"/>
              </a:rPr>
              <a:t>the </a:t>
            </a:r>
            <a:r>
              <a:rPr sz="1200" spc="-5" dirty="0">
                <a:latin typeface="Calibri"/>
                <a:cs typeface="Calibri"/>
              </a:rPr>
              <a:t>companies mentioned any kind </a:t>
            </a:r>
            <a:r>
              <a:rPr sz="1200" spc="-10" dirty="0">
                <a:latin typeface="Calibri"/>
                <a:cs typeface="Calibri"/>
              </a:rPr>
              <a:t>of </a:t>
            </a:r>
            <a:r>
              <a:rPr sz="1200" spc="-5" dirty="0">
                <a:latin typeface="Calibri"/>
                <a:cs typeface="Calibri"/>
              </a:rPr>
              <a:t>service  innovation (e.g. expansion </a:t>
            </a:r>
            <a:r>
              <a:rPr sz="1200" spc="-10" dirty="0">
                <a:latin typeface="Calibri"/>
                <a:cs typeface="Calibri"/>
              </a:rPr>
              <a:t>of </a:t>
            </a:r>
            <a:r>
              <a:rPr sz="1200" spc="-5" dirty="0">
                <a:latin typeface="Calibri"/>
                <a:cs typeface="Calibri"/>
              </a:rPr>
              <a:t>operations in the direction of tourism or sustainable  development, since both are </a:t>
            </a:r>
            <a:r>
              <a:rPr sz="1200" dirty="0">
                <a:latin typeface="Calibri"/>
                <a:cs typeface="Calibri"/>
              </a:rPr>
              <a:t>being </a:t>
            </a:r>
            <a:r>
              <a:rPr sz="1200" spc="-5" dirty="0">
                <a:latin typeface="Calibri"/>
                <a:cs typeface="Calibri"/>
              </a:rPr>
              <a:t>discussed </a:t>
            </a:r>
            <a:r>
              <a:rPr sz="1200" spc="-10" dirty="0">
                <a:latin typeface="Calibri"/>
                <a:cs typeface="Calibri"/>
              </a:rPr>
              <a:t>in </a:t>
            </a:r>
            <a:r>
              <a:rPr sz="1200" spc="-5" dirty="0">
                <a:latin typeface="Calibri"/>
                <a:cs typeface="Calibri"/>
              </a:rPr>
              <a:t>the Slovenian National Forest Strategy as  possible business opportunities). As stated </a:t>
            </a:r>
            <a:r>
              <a:rPr sz="1200" dirty="0">
                <a:latin typeface="Calibri"/>
                <a:cs typeface="Calibri"/>
              </a:rPr>
              <a:t>by </a:t>
            </a:r>
            <a:r>
              <a:rPr sz="1200" spc="-5" dirty="0">
                <a:latin typeface="Calibri"/>
                <a:cs typeface="Calibri"/>
              </a:rPr>
              <a:t>one of the companies, striving for new</a:t>
            </a:r>
            <a:r>
              <a:rPr sz="1200" spc="195" dirty="0">
                <a:latin typeface="Calibri"/>
                <a:cs typeface="Calibri"/>
              </a:rPr>
              <a:t> </a:t>
            </a:r>
            <a:r>
              <a:rPr sz="1200" spc="-5" dirty="0">
                <a:latin typeface="Calibri"/>
                <a:cs typeface="Calibri"/>
              </a:rPr>
              <a:t>products</a:t>
            </a:r>
            <a:endParaRPr sz="1200">
              <a:latin typeface="Calibri"/>
              <a:cs typeface="Calibri"/>
            </a:endParaRPr>
          </a:p>
          <a:p>
            <a:pPr marL="12700" marR="20320">
              <a:lnSpc>
                <a:spcPct val="101699"/>
              </a:lnSpc>
            </a:pPr>
            <a:r>
              <a:rPr sz="1200" spc="-5" dirty="0">
                <a:latin typeface="Calibri"/>
                <a:cs typeface="Calibri"/>
              </a:rPr>
              <a:t>– the products non-typically-woodworking ones – resulted in finding that these inventions are  either already existing </a:t>
            </a:r>
            <a:r>
              <a:rPr sz="1200" spc="-10" dirty="0">
                <a:latin typeface="Calibri"/>
                <a:cs typeface="Calibri"/>
              </a:rPr>
              <a:t>on </a:t>
            </a:r>
            <a:r>
              <a:rPr sz="1200" spc="-5" dirty="0">
                <a:latin typeface="Calibri"/>
                <a:cs typeface="Calibri"/>
              </a:rPr>
              <a:t>the market or too expensive. So, product innovation in these  companies is limited to </a:t>
            </a:r>
            <a:r>
              <a:rPr sz="1200" spc="-10" dirty="0">
                <a:latin typeface="Calibri"/>
                <a:cs typeface="Calibri"/>
              </a:rPr>
              <a:t>an </a:t>
            </a:r>
            <a:r>
              <a:rPr sz="1200" spc="-5" dirty="0">
                <a:latin typeface="Calibri"/>
                <a:cs typeface="Calibri"/>
              </a:rPr>
              <a:t>introduction of improvements </a:t>
            </a:r>
            <a:r>
              <a:rPr sz="1200" spc="-10" dirty="0">
                <a:latin typeface="Calibri"/>
                <a:cs typeface="Calibri"/>
              </a:rPr>
              <a:t>of </a:t>
            </a:r>
            <a:r>
              <a:rPr sz="1200" spc="-5" dirty="0">
                <a:latin typeface="Calibri"/>
                <a:cs typeface="Calibri"/>
              </a:rPr>
              <a:t>existing</a:t>
            </a:r>
            <a:r>
              <a:rPr sz="1200" spc="65" dirty="0">
                <a:latin typeface="Calibri"/>
                <a:cs typeface="Calibri"/>
              </a:rPr>
              <a:t> </a:t>
            </a:r>
            <a:r>
              <a:rPr sz="1200" spc="-5" dirty="0">
                <a:latin typeface="Calibri"/>
                <a:cs typeface="Calibri"/>
              </a:rPr>
              <a:t>products.</a:t>
            </a:r>
            <a:endParaRPr sz="1200">
              <a:latin typeface="Calibri"/>
              <a:cs typeface="Calibri"/>
            </a:endParaRPr>
          </a:p>
          <a:p>
            <a:pPr marL="12700" marR="5080">
              <a:lnSpc>
                <a:spcPct val="101699"/>
              </a:lnSpc>
              <a:spcBef>
                <a:spcPts val="1005"/>
              </a:spcBef>
            </a:pPr>
            <a:r>
              <a:rPr sz="1200" spc="-5" dirty="0">
                <a:latin typeface="Calibri"/>
                <a:cs typeface="Calibri"/>
              </a:rPr>
              <a:t>(Process) innovations are usually related </a:t>
            </a:r>
            <a:r>
              <a:rPr sz="1200" dirty="0">
                <a:latin typeface="Calibri"/>
                <a:cs typeface="Calibri"/>
              </a:rPr>
              <a:t>to </a:t>
            </a:r>
            <a:r>
              <a:rPr sz="1200" spc="-5" dirty="0">
                <a:latin typeface="Calibri"/>
                <a:cs typeface="Calibri"/>
              </a:rPr>
              <a:t>the procurement of </a:t>
            </a:r>
            <a:r>
              <a:rPr sz="1200" dirty="0">
                <a:latin typeface="Calibri"/>
                <a:cs typeface="Calibri"/>
              </a:rPr>
              <a:t>new </a:t>
            </a:r>
            <a:r>
              <a:rPr sz="1200" spc="-5" dirty="0">
                <a:latin typeface="Calibri"/>
                <a:cs typeface="Calibri"/>
              </a:rPr>
              <a:t>technologies (developed  outside of the company) and their implementation. The training related </a:t>
            </a:r>
            <a:r>
              <a:rPr sz="1200" dirty="0">
                <a:latin typeface="Calibri"/>
                <a:cs typeface="Calibri"/>
              </a:rPr>
              <a:t>to </a:t>
            </a:r>
            <a:r>
              <a:rPr sz="1200" spc="-5" dirty="0">
                <a:latin typeface="Calibri"/>
                <a:cs typeface="Calibri"/>
              </a:rPr>
              <a:t>innovation is,  consequently, oriented towards the appropriate and safely use of these tools and  technologies. Other kinds of education or training are not common, </a:t>
            </a:r>
            <a:r>
              <a:rPr sz="1200" spc="-10" dirty="0">
                <a:latin typeface="Calibri"/>
                <a:cs typeface="Calibri"/>
              </a:rPr>
              <a:t>in </a:t>
            </a:r>
            <a:r>
              <a:rPr sz="1200" spc="-5" dirty="0">
                <a:latin typeface="Calibri"/>
                <a:cs typeface="Calibri"/>
              </a:rPr>
              <a:t>spite of the fact (or due  </a:t>
            </a:r>
            <a:r>
              <a:rPr sz="1200" dirty="0">
                <a:latin typeface="Calibri"/>
                <a:cs typeface="Calibri"/>
              </a:rPr>
              <a:t>to the </a:t>
            </a:r>
            <a:r>
              <a:rPr sz="1200" spc="-5" dirty="0">
                <a:latin typeface="Calibri"/>
                <a:cs typeface="Calibri"/>
              </a:rPr>
              <a:t>fact) that the educational </a:t>
            </a:r>
            <a:r>
              <a:rPr sz="1200" dirty="0">
                <a:latin typeface="Calibri"/>
                <a:cs typeface="Calibri"/>
              </a:rPr>
              <a:t>level </a:t>
            </a:r>
            <a:r>
              <a:rPr sz="1200" spc="-5" dirty="0">
                <a:latin typeface="Calibri"/>
                <a:cs typeface="Calibri"/>
              </a:rPr>
              <a:t>of employees is relatively low. Companies declare also a  lack of funds available for training as </a:t>
            </a:r>
            <a:r>
              <a:rPr sz="1200" spc="-10" dirty="0">
                <a:latin typeface="Calibri"/>
                <a:cs typeface="Calibri"/>
              </a:rPr>
              <a:t>an </a:t>
            </a:r>
            <a:r>
              <a:rPr sz="1200" spc="-5" dirty="0">
                <a:latin typeface="Calibri"/>
                <a:cs typeface="Calibri"/>
              </a:rPr>
              <a:t>obstacle. Good examples stated by </a:t>
            </a:r>
            <a:r>
              <a:rPr sz="1200" dirty="0">
                <a:latin typeface="Calibri"/>
                <a:cs typeface="Calibri"/>
              </a:rPr>
              <a:t>the </a:t>
            </a:r>
            <a:r>
              <a:rPr sz="1200" spc="-5" dirty="0">
                <a:latin typeface="Calibri"/>
                <a:cs typeface="Calibri"/>
              </a:rPr>
              <a:t>companies  include e.g. weekly meetings with the employees (since the nature of forest business </a:t>
            </a:r>
            <a:r>
              <a:rPr sz="1200" dirty="0">
                <a:latin typeface="Calibri"/>
                <a:cs typeface="Calibri"/>
              </a:rPr>
              <a:t>does </a:t>
            </a:r>
            <a:r>
              <a:rPr sz="1200" spc="-5" dirty="0">
                <a:latin typeface="Calibri"/>
                <a:cs typeface="Calibri"/>
              </a:rPr>
              <a:t>not  allow the employees </a:t>
            </a:r>
            <a:r>
              <a:rPr sz="1200" dirty="0">
                <a:latin typeface="Calibri"/>
                <a:cs typeface="Calibri"/>
              </a:rPr>
              <a:t>to be </a:t>
            </a:r>
            <a:r>
              <a:rPr sz="1200" spc="-5" dirty="0">
                <a:latin typeface="Calibri"/>
                <a:cs typeface="Calibri"/>
              </a:rPr>
              <a:t>working </a:t>
            </a:r>
            <a:r>
              <a:rPr sz="1200" spc="-10" dirty="0">
                <a:latin typeface="Calibri"/>
                <a:cs typeface="Calibri"/>
              </a:rPr>
              <a:t>in </a:t>
            </a:r>
            <a:r>
              <a:rPr sz="1200" spc="-5" dirty="0">
                <a:latin typeface="Calibri"/>
                <a:cs typeface="Calibri"/>
              </a:rPr>
              <a:t>one location) and a longer monthly meeting with the  purpose </a:t>
            </a:r>
            <a:r>
              <a:rPr sz="1200" dirty="0">
                <a:latin typeface="Calibri"/>
                <a:cs typeface="Calibri"/>
              </a:rPr>
              <a:t>to </a:t>
            </a:r>
            <a:r>
              <a:rPr sz="1200" spc="-5" dirty="0">
                <a:latin typeface="Calibri"/>
                <a:cs typeface="Calibri"/>
              </a:rPr>
              <a:t>discuss innovation. One company even stated a yearly meeting where </a:t>
            </a:r>
            <a:r>
              <a:rPr sz="1200" dirty="0">
                <a:latin typeface="Calibri"/>
                <a:cs typeface="Calibri"/>
              </a:rPr>
              <a:t>the </a:t>
            </a:r>
            <a:r>
              <a:rPr sz="1200" spc="-5" dirty="0">
                <a:latin typeface="Calibri"/>
                <a:cs typeface="Calibri"/>
              </a:rPr>
              <a:t>best  employees-innovators were awarded (which, as a matter of fact, is a common practice in  many (more innovative)</a:t>
            </a:r>
            <a:r>
              <a:rPr sz="1200" spc="5" dirty="0">
                <a:latin typeface="Calibri"/>
                <a:cs typeface="Calibri"/>
              </a:rPr>
              <a:t> </a:t>
            </a:r>
            <a:r>
              <a:rPr sz="1200" spc="-5" dirty="0">
                <a:latin typeface="Calibri"/>
                <a:cs typeface="Calibri"/>
              </a:rPr>
              <a:t>industries).</a:t>
            </a:r>
            <a:endParaRPr sz="1200">
              <a:latin typeface="Calibri"/>
              <a:cs typeface="Calibri"/>
            </a:endParaRPr>
          </a:p>
          <a:p>
            <a:pPr marL="12700" marR="302895">
              <a:lnSpc>
                <a:spcPct val="101699"/>
              </a:lnSpc>
              <a:spcBef>
                <a:spcPts val="1010"/>
              </a:spcBef>
            </a:pPr>
            <a:r>
              <a:rPr sz="1200" spc="-5" dirty="0">
                <a:latin typeface="Calibri"/>
                <a:cs typeface="Calibri"/>
              </a:rPr>
              <a:t>Companies have a very limited or </a:t>
            </a:r>
            <a:r>
              <a:rPr sz="1200" dirty="0">
                <a:latin typeface="Calibri"/>
                <a:cs typeface="Calibri"/>
              </a:rPr>
              <a:t>no </a:t>
            </a:r>
            <a:r>
              <a:rPr sz="1200" spc="-5" dirty="0">
                <a:latin typeface="Calibri"/>
                <a:cs typeface="Calibri"/>
              </a:rPr>
              <a:t>knowledge regarding the support environment </a:t>
            </a:r>
            <a:r>
              <a:rPr sz="1200" dirty="0">
                <a:latin typeface="Calibri"/>
                <a:cs typeface="Calibri"/>
              </a:rPr>
              <a:t>for  </a:t>
            </a:r>
            <a:r>
              <a:rPr sz="1200" spc="-5" dirty="0">
                <a:latin typeface="Calibri"/>
                <a:cs typeface="Calibri"/>
              </a:rPr>
              <a:t>innovation and sources </a:t>
            </a:r>
            <a:r>
              <a:rPr sz="1200" spc="-10" dirty="0">
                <a:latin typeface="Calibri"/>
                <a:cs typeface="Calibri"/>
              </a:rPr>
              <a:t>of </a:t>
            </a:r>
            <a:r>
              <a:rPr sz="1200" spc="-5" dirty="0">
                <a:latin typeface="Calibri"/>
                <a:cs typeface="Calibri"/>
              </a:rPr>
              <a:t>capital. As discussed in </a:t>
            </a:r>
            <a:r>
              <a:rPr sz="1200" dirty="0">
                <a:latin typeface="Calibri"/>
                <a:cs typeface="Calibri"/>
              </a:rPr>
              <a:t>the </a:t>
            </a:r>
            <a:r>
              <a:rPr sz="1200" spc="-5" dirty="0">
                <a:latin typeface="Calibri"/>
                <a:cs typeface="Calibri"/>
              </a:rPr>
              <a:t>National analysis of the state, these  institutions are </a:t>
            </a:r>
            <a:r>
              <a:rPr sz="1200" spc="-10" dirty="0">
                <a:latin typeface="Calibri"/>
                <a:cs typeface="Calibri"/>
              </a:rPr>
              <a:t>somehow </a:t>
            </a:r>
            <a:r>
              <a:rPr sz="1200" spc="-5" dirty="0">
                <a:latin typeface="Calibri"/>
                <a:cs typeface="Calibri"/>
              </a:rPr>
              <a:t>dispersed and their focus not clear, so </a:t>
            </a:r>
            <a:r>
              <a:rPr sz="1200" dirty="0">
                <a:latin typeface="Calibri"/>
                <a:cs typeface="Calibri"/>
              </a:rPr>
              <a:t>they </a:t>
            </a:r>
            <a:r>
              <a:rPr sz="1200" spc="-5" dirty="0">
                <a:latin typeface="Calibri"/>
                <a:cs typeface="Calibri"/>
              </a:rPr>
              <a:t>might indeed </a:t>
            </a:r>
            <a:r>
              <a:rPr sz="1200" dirty="0">
                <a:latin typeface="Calibri"/>
                <a:cs typeface="Calibri"/>
              </a:rPr>
              <a:t>be far  </a:t>
            </a:r>
            <a:r>
              <a:rPr sz="1200" spc="-5" dirty="0">
                <a:latin typeface="Calibri"/>
                <a:cs typeface="Calibri"/>
              </a:rPr>
              <a:t>away from </a:t>
            </a:r>
            <a:r>
              <a:rPr sz="1200" dirty="0">
                <a:latin typeface="Calibri"/>
                <a:cs typeface="Calibri"/>
              </a:rPr>
              <a:t>the </a:t>
            </a:r>
            <a:r>
              <a:rPr sz="1200" spc="-5" dirty="0">
                <a:latin typeface="Calibri"/>
                <a:cs typeface="Calibri"/>
              </a:rPr>
              <a:t>reality in a low-innovation sector as the forestry undoubtedly</a:t>
            </a:r>
            <a:r>
              <a:rPr sz="1200" spc="65" dirty="0">
                <a:latin typeface="Calibri"/>
                <a:cs typeface="Calibri"/>
              </a:rPr>
              <a:t> </a:t>
            </a:r>
            <a:r>
              <a:rPr sz="1200" spc="-5" dirty="0">
                <a:latin typeface="Calibri"/>
                <a:cs typeface="Calibri"/>
              </a:rPr>
              <a:t>is.</a:t>
            </a:r>
            <a:endParaRPr sz="1200">
              <a:latin typeface="Calibri"/>
              <a:cs typeface="Calibri"/>
            </a:endParaRPr>
          </a:p>
        </p:txBody>
      </p:sp>
      <p:sp>
        <p:nvSpPr>
          <p:cNvPr id="4" name="object 4"/>
          <p:cNvSpPr txBox="1"/>
          <p:nvPr/>
        </p:nvSpPr>
        <p:spPr>
          <a:xfrm>
            <a:off x="816790" y="5958486"/>
            <a:ext cx="5799455" cy="2069464"/>
          </a:xfrm>
          <a:prstGeom prst="rect">
            <a:avLst/>
          </a:prstGeom>
        </p:spPr>
        <p:txBody>
          <a:bodyPr vert="horz" wrap="square" lIns="0" tIns="9525" rIns="0" bIns="0" rtlCol="0">
            <a:spAutoFit/>
          </a:bodyPr>
          <a:lstStyle/>
          <a:p>
            <a:pPr marL="12700" marR="5080" indent="606425">
              <a:lnSpc>
                <a:spcPct val="101699"/>
              </a:lnSpc>
              <a:spcBef>
                <a:spcPts val="75"/>
              </a:spcBef>
            </a:pPr>
            <a:r>
              <a:rPr sz="1200" spc="-5" dirty="0">
                <a:latin typeface="Calibri"/>
                <a:cs typeface="Calibri"/>
              </a:rPr>
              <a:t>In spite </a:t>
            </a:r>
            <a:r>
              <a:rPr sz="1200" spc="-10" dirty="0">
                <a:latin typeface="Calibri"/>
                <a:cs typeface="Calibri"/>
              </a:rPr>
              <a:t>of </a:t>
            </a:r>
            <a:r>
              <a:rPr sz="1200" spc="-5" dirty="0">
                <a:latin typeface="Calibri"/>
                <a:cs typeface="Calibri"/>
              </a:rPr>
              <a:t>the low level </a:t>
            </a:r>
            <a:r>
              <a:rPr sz="1200" spc="-10" dirty="0">
                <a:latin typeface="Calibri"/>
                <a:cs typeface="Calibri"/>
              </a:rPr>
              <a:t>of </a:t>
            </a:r>
            <a:r>
              <a:rPr sz="1200" spc="-5" dirty="0">
                <a:latin typeface="Calibri"/>
                <a:cs typeface="Calibri"/>
              </a:rPr>
              <a:t>innovation , notable differences can </a:t>
            </a:r>
            <a:r>
              <a:rPr sz="1200" dirty="0">
                <a:latin typeface="Calibri"/>
                <a:cs typeface="Calibri"/>
              </a:rPr>
              <a:t>be </a:t>
            </a:r>
            <a:r>
              <a:rPr sz="1200" spc="-5" dirty="0">
                <a:latin typeface="Calibri"/>
                <a:cs typeface="Calibri"/>
              </a:rPr>
              <a:t>observed among  companies, at least in </a:t>
            </a:r>
            <a:r>
              <a:rPr sz="1200" spc="-10" dirty="0">
                <a:latin typeface="Calibri"/>
                <a:cs typeface="Calibri"/>
              </a:rPr>
              <a:t>the </a:t>
            </a:r>
            <a:r>
              <a:rPr sz="1200" spc="-5" dirty="0">
                <a:latin typeface="Calibri"/>
                <a:cs typeface="Calibri"/>
              </a:rPr>
              <a:t>management’s attitude towards innovation if not </a:t>
            </a:r>
            <a:r>
              <a:rPr sz="1200" spc="-10" dirty="0">
                <a:latin typeface="Calibri"/>
                <a:cs typeface="Calibri"/>
              </a:rPr>
              <a:t>in </a:t>
            </a:r>
            <a:r>
              <a:rPr sz="1200" dirty="0">
                <a:latin typeface="Calibri"/>
                <a:cs typeface="Calibri"/>
              </a:rPr>
              <a:t>the </a:t>
            </a:r>
            <a:r>
              <a:rPr sz="1200" spc="-5" dirty="0">
                <a:latin typeface="Calibri"/>
                <a:cs typeface="Calibri"/>
              </a:rPr>
              <a:t>results </a:t>
            </a:r>
            <a:r>
              <a:rPr sz="1200" spc="-10" dirty="0">
                <a:latin typeface="Calibri"/>
                <a:cs typeface="Calibri"/>
              </a:rPr>
              <a:t>of  </a:t>
            </a:r>
            <a:r>
              <a:rPr sz="1200" spc="-5" dirty="0">
                <a:latin typeface="Calibri"/>
                <a:cs typeface="Calibri"/>
              </a:rPr>
              <a:t>innovation (innovative products, processes etc.). A higher level </a:t>
            </a:r>
            <a:r>
              <a:rPr sz="1200" spc="-10" dirty="0">
                <a:latin typeface="Calibri"/>
                <a:cs typeface="Calibri"/>
              </a:rPr>
              <a:t>of </a:t>
            </a:r>
            <a:r>
              <a:rPr sz="1200" spc="-5" dirty="0">
                <a:latin typeface="Calibri"/>
                <a:cs typeface="Calibri"/>
              </a:rPr>
              <a:t>innovation is not limited to  a certain size </a:t>
            </a:r>
            <a:r>
              <a:rPr sz="1200" spc="-10" dirty="0">
                <a:latin typeface="Calibri"/>
                <a:cs typeface="Calibri"/>
              </a:rPr>
              <a:t>of </a:t>
            </a:r>
            <a:r>
              <a:rPr sz="1200" spc="-5" dirty="0">
                <a:latin typeface="Calibri"/>
                <a:cs typeface="Calibri"/>
              </a:rPr>
              <a:t>companies. In fact, two </a:t>
            </a:r>
            <a:r>
              <a:rPr sz="1200" spc="-10" dirty="0">
                <a:latin typeface="Calibri"/>
                <a:cs typeface="Calibri"/>
              </a:rPr>
              <a:t>most </a:t>
            </a:r>
            <a:r>
              <a:rPr sz="1200" spc="-5" dirty="0">
                <a:latin typeface="Calibri"/>
                <a:cs typeface="Calibri"/>
              </a:rPr>
              <a:t>notable positive evidences </a:t>
            </a:r>
            <a:r>
              <a:rPr sz="1200" spc="-10" dirty="0">
                <a:latin typeface="Calibri"/>
                <a:cs typeface="Calibri"/>
              </a:rPr>
              <a:t>can </a:t>
            </a:r>
            <a:r>
              <a:rPr sz="1200" spc="-5" dirty="0">
                <a:latin typeface="Calibri"/>
                <a:cs typeface="Calibri"/>
              </a:rPr>
              <a:t>be seen </a:t>
            </a:r>
            <a:r>
              <a:rPr sz="1200" spc="-10" dirty="0">
                <a:latin typeface="Calibri"/>
                <a:cs typeface="Calibri"/>
              </a:rPr>
              <a:t>in </a:t>
            </a:r>
            <a:r>
              <a:rPr sz="1200" dirty="0">
                <a:latin typeface="Calibri"/>
                <a:cs typeface="Calibri"/>
              </a:rPr>
              <a:t>the  </a:t>
            </a:r>
            <a:r>
              <a:rPr sz="1200" spc="-5" dirty="0">
                <a:latin typeface="Calibri"/>
                <a:cs typeface="Calibri"/>
              </a:rPr>
              <a:t>largest </a:t>
            </a:r>
            <a:r>
              <a:rPr sz="1200" spc="-10" dirty="0">
                <a:latin typeface="Calibri"/>
                <a:cs typeface="Calibri"/>
              </a:rPr>
              <a:t>of </a:t>
            </a:r>
            <a:r>
              <a:rPr sz="1200" spc="-5" dirty="0">
                <a:latin typeface="Calibri"/>
                <a:cs typeface="Calibri"/>
              </a:rPr>
              <a:t>the companies (a forestry company with 375 employees) and </a:t>
            </a:r>
            <a:r>
              <a:rPr sz="1200" spc="-10" dirty="0">
                <a:latin typeface="Calibri"/>
                <a:cs typeface="Calibri"/>
              </a:rPr>
              <a:t>the </a:t>
            </a:r>
            <a:r>
              <a:rPr sz="1200" spc="-5" dirty="0">
                <a:latin typeface="Calibri"/>
                <a:cs typeface="Calibri"/>
              </a:rPr>
              <a:t>smallest one (an  entrepreneur with </a:t>
            </a:r>
            <a:r>
              <a:rPr sz="1200" spc="-10" dirty="0">
                <a:latin typeface="Calibri"/>
                <a:cs typeface="Calibri"/>
              </a:rPr>
              <a:t>14 </a:t>
            </a:r>
            <a:r>
              <a:rPr sz="1200" spc="-5" dirty="0">
                <a:latin typeface="Calibri"/>
                <a:cs typeface="Calibri"/>
              </a:rPr>
              <a:t>employees). Both declare a strong positive attitude towards innovation  and deploy techniques for encouraging it (e.g. brainstorming, monthly meeting with  innovation as a subject. encouragement </a:t>
            </a:r>
            <a:r>
              <a:rPr sz="1200" dirty="0">
                <a:latin typeface="Calibri"/>
                <a:cs typeface="Calibri"/>
              </a:rPr>
              <a:t>for </a:t>
            </a:r>
            <a:r>
              <a:rPr sz="1200" spc="-5" dirty="0">
                <a:latin typeface="Calibri"/>
                <a:cs typeface="Calibri"/>
              </a:rPr>
              <a:t>training, a workgroup of engineers). </a:t>
            </a:r>
            <a:r>
              <a:rPr sz="1200" dirty="0">
                <a:latin typeface="Calibri"/>
                <a:cs typeface="Calibri"/>
              </a:rPr>
              <a:t>These </a:t>
            </a:r>
            <a:r>
              <a:rPr sz="1200" spc="-5" dirty="0">
                <a:latin typeface="Calibri"/>
                <a:cs typeface="Calibri"/>
              </a:rPr>
              <a:t>two  companies can </a:t>
            </a:r>
            <a:r>
              <a:rPr sz="1200" dirty="0">
                <a:latin typeface="Calibri"/>
                <a:cs typeface="Calibri"/>
              </a:rPr>
              <a:t>be </a:t>
            </a:r>
            <a:r>
              <a:rPr sz="1200" spc="-5" dirty="0">
                <a:latin typeface="Calibri"/>
                <a:cs typeface="Calibri"/>
              </a:rPr>
              <a:t>considered as a reference within the forestry industry, while further  improvements of innovation management apparently need </a:t>
            </a:r>
            <a:r>
              <a:rPr sz="1200" dirty="0">
                <a:latin typeface="Calibri"/>
                <a:cs typeface="Calibri"/>
              </a:rPr>
              <a:t>to be </a:t>
            </a:r>
            <a:r>
              <a:rPr sz="1200" spc="-5" dirty="0">
                <a:latin typeface="Calibri"/>
                <a:cs typeface="Calibri"/>
              </a:rPr>
              <a:t>developed </a:t>
            </a:r>
            <a:r>
              <a:rPr sz="1200" spc="-10" dirty="0">
                <a:latin typeface="Calibri"/>
                <a:cs typeface="Calibri"/>
              </a:rPr>
              <a:t>on </a:t>
            </a:r>
            <a:r>
              <a:rPr sz="1200" dirty="0">
                <a:latin typeface="Calibri"/>
                <a:cs typeface="Calibri"/>
              </a:rPr>
              <a:t>the </a:t>
            </a:r>
            <a:r>
              <a:rPr sz="1200" spc="-5" dirty="0">
                <a:latin typeface="Calibri"/>
                <a:cs typeface="Calibri"/>
              </a:rPr>
              <a:t>basis of  experience from other</a:t>
            </a:r>
            <a:r>
              <a:rPr sz="1200" spc="25" dirty="0">
                <a:latin typeface="Calibri"/>
                <a:cs typeface="Calibri"/>
              </a:rPr>
              <a:t> </a:t>
            </a:r>
            <a:r>
              <a:rPr sz="1200" spc="-5" dirty="0">
                <a:latin typeface="Calibri"/>
                <a:cs typeface="Calibri"/>
              </a:rPr>
              <a:t>industries.</a:t>
            </a:r>
            <a:endParaRPr sz="1200">
              <a:latin typeface="Calibri"/>
              <a:cs typeface="Calibri"/>
            </a:endParaRPr>
          </a:p>
        </p:txBody>
      </p:sp>
      <p:sp>
        <p:nvSpPr>
          <p:cNvPr id="5" name="object 5"/>
          <p:cNvSpPr/>
          <p:nvPr/>
        </p:nvSpPr>
        <p:spPr>
          <a:xfrm>
            <a:off x="908745" y="5555161"/>
            <a:ext cx="490687" cy="53335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5819" y="4158491"/>
            <a:ext cx="5858510" cy="5819140"/>
          </a:xfrm>
          <a:prstGeom prst="rect">
            <a:avLst/>
          </a:prstGeom>
        </p:spPr>
        <p:txBody>
          <a:bodyPr vert="horz" wrap="square" lIns="0" tIns="9525" rIns="0" bIns="0" rtlCol="0">
            <a:spAutoFit/>
          </a:bodyPr>
          <a:lstStyle/>
          <a:p>
            <a:pPr marL="12700" marR="5715" indent="659765">
              <a:lnSpc>
                <a:spcPct val="101699"/>
              </a:lnSpc>
              <a:spcBef>
                <a:spcPts val="75"/>
              </a:spcBef>
            </a:pPr>
            <a:r>
              <a:rPr sz="1200" spc="-5" dirty="0">
                <a:latin typeface="Calibri"/>
                <a:cs typeface="Calibri"/>
              </a:rPr>
              <a:t>How can </a:t>
            </a:r>
            <a:r>
              <a:rPr sz="1200" dirty="0">
                <a:latin typeface="Calibri"/>
                <a:cs typeface="Calibri"/>
              </a:rPr>
              <a:t>the </a:t>
            </a:r>
            <a:r>
              <a:rPr sz="1200" spc="-5" dirty="0">
                <a:latin typeface="Calibri"/>
                <a:cs typeface="Calibri"/>
              </a:rPr>
              <a:t>organizational observer recognize innovative behaviour, particularly  with reference </a:t>
            </a:r>
            <a:r>
              <a:rPr sz="1200" dirty="0">
                <a:latin typeface="Calibri"/>
                <a:cs typeface="Calibri"/>
              </a:rPr>
              <a:t>to </a:t>
            </a:r>
            <a:r>
              <a:rPr sz="1200" spc="-5" dirty="0">
                <a:latin typeface="Calibri"/>
                <a:cs typeface="Calibri"/>
              </a:rPr>
              <a:t>products and</a:t>
            </a:r>
            <a:r>
              <a:rPr sz="1200" spc="20" dirty="0">
                <a:latin typeface="Calibri"/>
                <a:cs typeface="Calibri"/>
              </a:rPr>
              <a:t> </a:t>
            </a:r>
            <a:r>
              <a:rPr sz="1200" spc="-5" dirty="0">
                <a:latin typeface="Calibri"/>
                <a:cs typeface="Calibri"/>
              </a:rPr>
              <a:t>services?</a:t>
            </a:r>
            <a:endParaRPr sz="1200" dirty="0">
              <a:latin typeface="Calibri"/>
              <a:cs typeface="Calibri"/>
            </a:endParaRPr>
          </a:p>
          <a:p>
            <a:pPr marL="12700" marR="5715" algn="just">
              <a:lnSpc>
                <a:spcPct val="101699"/>
              </a:lnSpc>
              <a:spcBef>
                <a:spcPts val="1005"/>
              </a:spcBef>
            </a:pPr>
            <a:r>
              <a:rPr sz="1200" spc="-5" dirty="0">
                <a:latin typeface="Calibri"/>
                <a:cs typeface="Calibri"/>
              </a:rPr>
              <a:t>Most companies give implicit indications of </a:t>
            </a:r>
            <a:r>
              <a:rPr sz="1200" dirty="0">
                <a:latin typeface="Calibri"/>
                <a:cs typeface="Calibri"/>
              </a:rPr>
              <a:t>the </a:t>
            </a:r>
            <a:r>
              <a:rPr sz="1200" spc="-5" dirty="0">
                <a:latin typeface="Calibri"/>
                <a:cs typeface="Calibri"/>
              </a:rPr>
              <a:t>fact that they are attempting </a:t>
            </a:r>
            <a:r>
              <a:rPr sz="1200" dirty="0">
                <a:latin typeface="Calibri"/>
                <a:cs typeface="Calibri"/>
              </a:rPr>
              <a:t>to </a:t>
            </a:r>
            <a:r>
              <a:rPr sz="1200" spc="-5" dirty="0">
                <a:latin typeface="Calibri"/>
                <a:cs typeface="Calibri"/>
              </a:rPr>
              <a:t>change and  improve the way that they conduct their business. </a:t>
            </a:r>
            <a:r>
              <a:rPr sz="1200" dirty="0">
                <a:latin typeface="Calibri"/>
                <a:cs typeface="Calibri"/>
              </a:rPr>
              <a:t>They seek to </a:t>
            </a:r>
            <a:r>
              <a:rPr sz="1200" spc="-5" dirty="0">
                <a:latin typeface="Calibri"/>
                <a:cs typeface="Calibri"/>
              </a:rPr>
              <a:t>keep waste </a:t>
            </a:r>
            <a:r>
              <a:rPr sz="1200" dirty="0">
                <a:latin typeface="Calibri"/>
                <a:cs typeface="Calibri"/>
              </a:rPr>
              <a:t>to </a:t>
            </a:r>
            <a:r>
              <a:rPr sz="1200" spc="-5" dirty="0">
                <a:latin typeface="Calibri"/>
                <a:cs typeface="Calibri"/>
              </a:rPr>
              <a:t>a minimum,  </a:t>
            </a:r>
            <a:r>
              <a:rPr sz="1200" dirty="0">
                <a:latin typeface="Calibri"/>
                <a:cs typeface="Calibri"/>
              </a:rPr>
              <a:t>they </a:t>
            </a:r>
            <a:r>
              <a:rPr sz="1200" spc="-5" dirty="0">
                <a:latin typeface="Calibri"/>
                <a:cs typeface="Calibri"/>
              </a:rPr>
              <a:t>attempt </a:t>
            </a:r>
            <a:r>
              <a:rPr sz="1200" dirty="0">
                <a:latin typeface="Calibri"/>
                <a:cs typeface="Calibri"/>
              </a:rPr>
              <a:t>to </a:t>
            </a:r>
            <a:r>
              <a:rPr sz="1200" spc="-5" dirty="0">
                <a:latin typeface="Calibri"/>
                <a:cs typeface="Calibri"/>
              </a:rPr>
              <a:t>keep a tight rein on their </a:t>
            </a:r>
            <a:r>
              <a:rPr sz="1200" spc="-10" dirty="0">
                <a:latin typeface="Calibri"/>
                <a:cs typeface="Calibri"/>
              </a:rPr>
              <a:t>cash flow </a:t>
            </a:r>
            <a:r>
              <a:rPr sz="1200" spc="-5" dirty="0">
                <a:latin typeface="Calibri"/>
                <a:cs typeface="Calibri"/>
              </a:rPr>
              <a:t>and </a:t>
            </a:r>
            <a:r>
              <a:rPr sz="1200" dirty="0">
                <a:latin typeface="Calibri"/>
                <a:cs typeface="Calibri"/>
              </a:rPr>
              <a:t>they </a:t>
            </a:r>
            <a:r>
              <a:rPr sz="1200" spc="-5" dirty="0">
                <a:latin typeface="Calibri"/>
                <a:cs typeface="Calibri"/>
              </a:rPr>
              <a:t>undertake</a:t>
            </a:r>
            <a:r>
              <a:rPr sz="1200" spc="95" dirty="0">
                <a:latin typeface="Calibri"/>
                <a:cs typeface="Calibri"/>
              </a:rPr>
              <a:t> </a:t>
            </a:r>
            <a:r>
              <a:rPr sz="1200" spc="-5" dirty="0">
                <a:latin typeface="Calibri"/>
                <a:cs typeface="Calibri"/>
              </a:rPr>
              <a:t>training.</a:t>
            </a:r>
            <a:endParaRPr sz="1200" dirty="0">
              <a:latin typeface="Calibri"/>
              <a:cs typeface="Calibri"/>
            </a:endParaRPr>
          </a:p>
          <a:p>
            <a:pPr marL="12700" marR="5715" algn="just">
              <a:lnSpc>
                <a:spcPct val="101899"/>
              </a:lnSpc>
              <a:spcBef>
                <a:spcPts val="994"/>
              </a:spcBef>
            </a:pPr>
            <a:r>
              <a:rPr sz="1200" spc="-5" dirty="0">
                <a:latin typeface="Calibri"/>
                <a:cs typeface="Calibri"/>
              </a:rPr>
              <a:t>Whilst </a:t>
            </a:r>
            <a:r>
              <a:rPr sz="1200" dirty="0">
                <a:latin typeface="Calibri"/>
                <a:cs typeface="Calibri"/>
              </a:rPr>
              <a:t>the </a:t>
            </a:r>
            <a:r>
              <a:rPr sz="1200" spc="-5" dirty="0">
                <a:latin typeface="Calibri"/>
                <a:cs typeface="Calibri"/>
              </a:rPr>
              <a:t>above activities are essential, the organisation which is consciously involved in  innovation will have </a:t>
            </a:r>
            <a:r>
              <a:rPr sz="1200" spc="-10" dirty="0">
                <a:latin typeface="Calibri"/>
                <a:cs typeface="Calibri"/>
              </a:rPr>
              <a:t>also </a:t>
            </a:r>
            <a:r>
              <a:rPr sz="1200" spc="-5" dirty="0">
                <a:latin typeface="Calibri"/>
                <a:cs typeface="Calibri"/>
              </a:rPr>
              <a:t>a high </a:t>
            </a:r>
            <a:r>
              <a:rPr sz="1200" dirty="0">
                <a:latin typeface="Calibri"/>
                <a:cs typeface="Calibri"/>
              </a:rPr>
              <a:t>degree </a:t>
            </a:r>
            <a:r>
              <a:rPr sz="1200" spc="-5" dirty="0">
                <a:latin typeface="Calibri"/>
                <a:cs typeface="Calibri"/>
              </a:rPr>
              <a:t>of focus on innovation and a defined innovation  process. The process will </a:t>
            </a:r>
            <a:r>
              <a:rPr sz="1200" dirty="0">
                <a:latin typeface="Calibri"/>
                <a:cs typeface="Calibri"/>
              </a:rPr>
              <a:t>be </a:t>
            </a:r>
            <a:r>
              <a:rPr sz="1200" spc="-5" dirty="0">
                <a:latin typeface="Calibri"/>
                <a:cs typeface="Calibri"/>
              </a:rPr>
              <a:t>recognized </a:t>
            </a:r>
            <a:r>
              <a:rPr sz="1200" dirty="0">
                <a:latin typeface="Calibri"/>
                <a:cs typeface="Calibri"/>
              </a:rPr>
              <a:t>by the </a:t>
            </a:r>
            <a:r>
              <a:rPr sz="1200" spc="-5" dirty="0">
                <a:latin typeface="Calibri"/>
                <a:cs typeface="Calibri"/>
              </a:rPr>
              <a:t>majority </a:t>
            </a:r>
            <a:r>
              <a:rPr sz="1200" spc="-10" dirty="0">
                <a:latin typeface="Calibri"/>
                <a:cs typeface="Calibri"/>
              </a:rPr>
              <a:t>of </a:t>
            </a:r>
            <a:r>
              <a:rPr sz="1200" spc="-5" dirty="0">
                <a:latin typeface="Calibri"/>
                <a:cs typeface="Calibri"/>
              </a:rPr>
              <a:t>the staff and management as an  </a:t>
            </a:r>
            <a:r>
              <a:rPr sz="1200" dirty="0">
                <a:latin typeface="Calibri"/>
                <a:cs typeface="Calibri"/>
              </a:rPr>
              <a:t>integral </a:t>
            </a:r>
            <a:r>
              <a:rPr sz="1200" spc="-5" dirty="0">
                <a:latin typeface="Calibri"/>
                <a:cs typeface="Calibri"/>
              </a:rPr>
              <a:t>part of the corporate</a:t>
            </a:r>
            <a:r>
              <a:rPr sz="1200" dirty="0">
                <a:latin typeface="Calibri"/>
                <a:cs typeface="Calibri"/>
              </a:rPr>
              <a:t> </a:t>
            </a:r>
            <a:r>
              <a:rPr sz="1200" spc="-5" dirty="0">
                <a:latin typeface="Calibri"/>
                <a:cs typeface="Calibri"/>
              </a:rPr>
              <a:t>fabric.</a:t>
            </a:r>
            <a:endParaRPr sz="1200" dirty="0">
              <a:latin typeface="Calibri"/>
              <a:cs typeface="Calibri"/>
            </a:endParaRPr>
          </a:p>
          <a:p>
            <a:pPr marL="12700" marR="5080" algn="just">
              <a:lnSpc>
                <a:spcPct val="101699"/>
              </a:lnSpc>
              <a:spcBef>
                <a:spcPts val="994"/>
              </a:spcBef>
            </a:pPr>
            <a:r>
              <a:rPr sz="1200" spc="-5" dirty="0">
                <a:latin typeface="Calibri"/>
                <a:cs typeface="Calibri"/>
              </a:rPr>
              <a:t>The following features </a:t>
            </a:r>
            <a:r>
              <a:rPr sz="1200" spc="-10" dirty="0">
                <a:latin typeface="Calibri"/>
                <a:cs typeface="Calibri"/>
              </a:rPr>
              <a:t>are </a:t>
            </a:r>
            <a:r>
              <a:rPr sz="1200" spc="-5" dirty="0">
                <a:latin typeface="Calibri"/>
                <a:cs typeface="Calibri"/>
              </a:rPr>
              <a:t>characteristic </a:t>
            </a:r>
            <a:r>
              <a:rPr sz="1200" spc="-10" dirty="0">
                <a:latin typeface="Calibri"/>
                <a:cs typeface="Calibri"/>
              </a:rPr>
              <a:t>of an </a:t>
            </a:r>
            <a:r>
              <a:rPr sz="1200" spc="-5" dirty="0">
                <a:latin typeface="Calibri"/>
                <a:cs typeface="Calibri"/>
              </a:rPr>
              <a:t>organization that is involved in developing </a:t>
            </a:r>
            <a:r>
              <a:rPr sz="1200" dirty="0">
                <a:latin typeface="Calibri"/>
                <a:cs typeface="Calibri"/>
              </a:rPr>
              <a:t>new  </a:t>
            </a:r>
            <a:r>
              <a:rPr sz="1200" spc="-5" dirty="0">
                <a:latin typeface="Calibri"/>
                <a:cs typeface="Calibri"/>
              </a:rPr>
              <a:t>products and services.</a:t>
            </a:r>
            <a:endParaRPr sz="1200" dirty="0">
              <a:latin typeface="Calibri"/>
              <a:cs typeface="Calibri"/>
            </a:endParaRPr>
          </a:p>
          <a:p>
            <a:pPr marL="12700" algn="just">
              <a:lnSpc>
                <a:spcPct val="100000"/>
              </a:lnSpc>
              <a:spcBef>
                <a:spcPts val="1030"/>
              </a:spcBef>
            </a:pPr>
            <a:r>
              <a:rPr sz="1200" b="1" spc="-5" dirty="0">
                <a:latin typeface="Calibri"/>
                <a:cs typeface="Calibri"/>
              </a:rPr>
              <a:t>Scanning for ideas</a:t>
            </a:r>
            <a:endParaRPr sz="1200" dirty="0">
              <a:latin typeface="Calibri"/>
              <a:cs typeface="Calibri"/>
            </a:endParaRPr>
          </a:p>
          <a:p>
            <a:pPr marL="12700" marR="5080" algn="just">
              <a:lnSpc>
                <a:spcPct val="101899"/>
              </a:lnSpc>
              <a:spcBef>
                <a:spcPts val="550"/>
              </a:spcBef>
              <a:buFont typeface="Symbol"/>
              <a:buChar char=""/>
              <a:tabLst>
                <a:tab pos="241300" algn="l"/>
              </a:tabLst>
            </a:pPr>
            <a:r>
              <a:rPr sz="1200" spc="-5" dirty="0">
                <a:latin typeface="Calibri"/>
                <a:cs typeface="Calibri"/>
              </a:rPr>
              <a:t>Ideas are the starting point </a:t>
            </a:r>
            <a:r>
              <a:rPr sz="1200" dirty="0">
                <a:latin typeface="Calibri"/>
                <a:cs typeface="Calibri"/>
              </a:rPr>
              <a:t>for </a:t>
            </a:r>
            <a:r>
              <a:rPr sz="1200" spc="-5" dirty="0">
                <a:latin typeface="Calibri"/>
                <a:cs typeface="Calibri"/>
              </a:rPr>
              <a:t>innovation. </a:t>
            </a:r>
            <a:r>
              <a:rPr sz="1200" spc="-10" dirty="0">
                <a:latin typeface="Calibri"/>
                <a:cs typeface="Calibri"/>
              </a:rPr>
              <a:t>An </a:t>
            </a:r>
            <a:r>
              <a:rPr sz="1200" spc="-5" dirty="0">
                <a:latin typeface="Calibri"/>
                <a:cs typeface="Calibri"/>
              </a:rPr>
              <a:t>innovative organization encourages </a:t>
            </a:r>
            <a:r>
              <a:rPr sz="1200" dirty="0">
                <a:latin typeface="Calibri"/>
                <a:cs typeface="Calibri"/>
              </a:rPr>
              <a:t>its  </a:t>
            </a:r>
            <a:r>
              <a:rPr sz="1200" spc="-5" dirty="0">
                <a:latin typeface="Calibri"/>
                <a:cs typeface="Calibri"/>
              </a:rPr>
              <a:t>employees </a:t>
            </a:r>
            <a:r>
              <a:rPr sz="1200" dirty="0">
                <a:latin typeface="Calibri"/>
                <a:cs typeface="Calibri"/>
              </a:rPr>
              <a:t>to </a:t>
            </a:r>
            <a:r>
              <a:rPr sz="1200" spc="-5" dirty="0">
                <a:latin typeface="Calibri"/>
                <a:cs typeface="Calibri"/>
              </a:rPr>
              <a:t>scan </a:t>
            </a:r>
            <a:r>
              <a:rPr sz="1200" dirty="0">
                <a:latin typeface="Calibri"/>
                <a:cs typeface="Calibri"/>
              </a:rPr>
              <a:t>for ideas for new </a:t>
            </a:r>
            <a:r>
              <a:rPr sz="1200" spc="-5" dirty="0">
                <a:latin typeface="Calibri"/>
                <a:cs typeface="Calibri"/>
              </a:rPr>
              <a:t>products and services, both inside and outside the  organization. Employees are ‘enabled’ </a:t>
            </a:r>
            <a:r>
              <a:rPr sz="1200" dirty="0">
                <a:latin typeface="Calibri"/>
                <a:cs typeface="Calibri"/>
              </a:rPr>
              <a:t>to </a:t>
            </a:r>
            <a:r>
              <a:rPr sz="1200" spc="-5" dirty="0">
                <a:latin typeface="Calibri"/>
                <a:cs typeface="Calibri"/>
              </a:rPr>
              <a:t>scan for </a:t>
            </a:r>
            <a:r>
              <a:rPr sz="1200" dirty="0">
                <a:latin typeface="Calibri"/>
                <a:cs typeface="Calibri"/>
              </a:rPr>
              <a:t>novel </a:t>
            </a:r>
            <a:r>
              <a:rPr sz="1200" spc="-5" dirty="0">
                <a:latin typeface="Calibri"/>
                <a:cs typeface="Calibri"/>
              </a:rPr>
              <a:t>ideas </a:t>
            </a:r>
            <a:r>
              <a:rPr sz="1200" dirty="0">
                <a:latin typeface="Calibri"/>
                <a:cs typeface="Calibri"/>
              </a:rPr>
              <a:t>by </a:t>
            </a:r>
            <a:r>
              <a:rPr sz="1200" spc="-5" dirty="0">
                <a:latin typeface="Calibri"/>
                <a:cs typeface="Calibri"/>
              </a:rPr>
              <a:t>acquainting themselves with  </a:t>
            </a:r>
            <a:r>
              <a:rPr sz="1200" dirty="0">
                <a:latin typeface="Calibri"/>
                <a:cs typeface="Calibri"/>
              </a:rPr>
              <a:t>the </a:t>
            </a:r>
            <a:r>
              <a:rPr sz="1200" spc="-5" dirty="0">
                <a:latin typeface="Calibri"/>
                <a:cs typeface="Calibri"/>
              </a:rPr>
              <a:t>organisation’s market place and changes </a:t>
            </a:r>
            <a:r>
              <a:rPr sz="1200" spc="-10" dirty="0">
                <a:latin typeface="Calibri"/>
                <a:cs typeface="Calibri"/>
              </a:rPr>
              <a:t>in</a:t>
            </a:r>
            <a:r>
              <a:rPr sz="1200" spc="30" dirty="0">
                <a:latin typeface="Calibri"/>
                <a:cs typeface="Calibri"/>
              </a:rPr>
              <a:t> </a:t>
            </a:r>
            <a:r>
              <a:rPr sz="1200" spc="-5" dirty="0">
                <a:latin typeface="Calibri"/>
                <a:cs typeface="Calibri"/>
              </a:rPr>
              <a:t>technology.</a:t>
            </a:r>
            <a:endParaRPr sz="1200" dirty="0">
              <a:latin typeface="Calibri"/>
              <a:cs typeface="Calibri"/>
            </a:endParaRPr>
          </a:p>
          <a:p>
            <a:pPr marL="12700" algn="just">
              <a:lnSpc>
                <a:spcPct val="100000"/>
              </a:lnSpc>
              <a:spcBef>
                <a:spcPts val="525"/>
              </a:spcBef>
            </a:pPr>
            <a:r>
              <a:rPr sz="1200" b="1" spc="-5" dirty="0">
                <a:latin typeface="Calibri"/>
                <a:cs typeface="Calibri"/>
              </a:rPr>
              <a:t>Strategy formulation</a:t>
            </a:r>
            <a:endParaRPr sz="1200" dirty="0">
              <a:latin typeface="Calibri"/>
              <a:cs typeface="Calibri"/>
            </a:endParaRPr>
          </a:p>
          <a:p>
            <a:pPr marL="12700" marR="6350" algn="just">
              <a:lnSpc>
                <a:spcPct val="101699"/>
              </a:lnSpc>
              <a:spcBef>
                <a:spcPts val="994"/>
              </a:spcBef>
            </a:pPr>
            <a:r>
              <a:rPr sz="1200" spc="-5" dirty="0">
                <a:latin typeface="Calibri"/>
                <a:cs typeface="Calibri"/>
              </a:rPr>
              <a:t>The innovative organization will </a:t>
            </a:r>
            <a:r>
              <a:rPr sz="1200" dirty="0">
                <a:latin typeface="Calibri"/>
                <a:cs typeface="Calibri"/>
              </a:rPr>
              <a:t>be </a:t>
            </a:r>
            <a:r>
              <a:rPr sz="1200" spc="-5" dirty="0">
                <a:latin typeface="Calibri"/>
                <a:cs typeface="Calibri"/>
              </a:rPr>
              <a:t>prepared to devote energy and time </a:t>
            </a:r>
            <a:r>
              <a:rPr sz="1200" dirty="0">
                <a:latin typeface="Calibri"/>
                <a:cs typeface="Calibri"/>
              </a:rPr>
              <a:t>to </a:t>
            </a:r>
            <a:r>
              <a:rPr sz="1200" spc="-5" dirty="0">
                <a:latin typeface="Calibri"/>
                <a:cs typeface="Calibri"/>
              </a:rPr>
              <a:t>formulating  strategy.</a:t>
            </a:r>
            <a:endParaRPr sz="1200" dirty="0">
              <a:latin typeface="Calibri"/>
              <a:cs typeface="Calibri"/>
            </a:endParaRPr>
          </a:p>
          <a:p>
            <a:pPr marL="12700" marR="5080" algn="just">
              <a:lnSpc>
                <a:spcPct val="101699"/>
              </a:lnSpc>
              <a:spcBef>
                <a:spcPts val="1000"/>
              </a:spcBef>
            </a:pPr>
            <a:r>
              <a:rPr sz="1200" spc="-5" dirty="0">
                <a:latin typeface="Calibri"/>
                <a:cs typeface="Calibri"/>
              </a:rPr>
              <a:t>The innovation </a:t>
            </a:r>
            <a:r>
              <a:rPr sz="1200" spc="-10" dirty="0">
                <a:latin typeface="Calibri"/>
                <a:cs typeface="Calibri"/>
              </a:rPr>
              <a:t>of </a:t>
            </a:r>
            <a:r>
              <a:rPr sz="1200" dirty="0">
                <a:latin typeface="Calibri"/>
                <a:cs typeface="Calibri"/>
              </a:rPr>
              <a:t>new </a:t>
            </a:r>
            <a:r>
              <a:rPr sz="1200" spc="-5" dirty="0">
                <a:latin typeface="Calibri"/>
                <a:cs typeface="Calibri"/>
              </a:rPr>
              <a:t>services and products is an interactive process which </a:t>
            </a:r>
            <a:r>
              <a:rPr sz="1200" dirty="0">
                <a:latin typeface="Calibri"/>
                <a:cs typeface="Calibri"/>
              </a:rPr>
              <a:t>requires </a:t>
            </a:r>
            <a:r>
              <a:rPr sz="1200" spc="-5" dirty="0">
                <a:latin typeface="Calibri"/>
                <a:cs typeface="Calibri"/>
              </a:rPr>
              <a:t>a  delicate balance </a:t>
            </a:r>
            <a:r>
              <a:rPr sz="1200" spc="-10" dirty="0">
                <a:latin typeface="Calibri"/>
                <a:cs typeface="Calibri"/>
              </a:rPr>
              <a:t>of </a:t>
            </a:r>
            <a:r>
              <a:rPr sz="1200" spc="-5" dirty="0">
                <a:latin typeface="Calibri"/>
                <a:cs typeface="Calibri"/>
              </a:rPr>
              <a:t>structure and</a:t>
            </a:r>
            <a:r>
              <a:rPr sz="1200" spc="30" dirty="0">
                <a:latin typeface="Calibri"/>
                <a:cs typeface="Calibri"/>
              </a:rPr>
              <a:t> </a:t>
            </a:r>
            <a:r>
              <a:rPr sz="1200" spc="-5" dirty="0">
                <a:latin typeface="Calibri"/>
                <a:cs typeface="Calibri"/>
              </a:rPr>
              <a:t>flexibility.</a:t>
            </a:r>
            <a:endParaRPr sz="1200" dirty="0">
              <a:latin typeface="Calibri"/>
              <a:cs typeface="Calibri"/>
            </a:endParaRPr>
          </a:p>
          <a:p>
            <a:pPr marL="12700" marR="5080" algn="just">
              <a:lnSpc>
                <a:spcPct val="101699"/>
              </a:lnSpc>
              <a:spcBef>
                <a:spcPts val="1005"/>
              </a:spcBef>
            </a:pPr>
            <a:r>
              <a:rPr sz="1200" spc="-5" dirty="0">
                <a:latin typeface="Calibri"/>
                <a:cs typeface="Calibri"/>
              </a:rPr>
              <a:t>Innovative organizations sacrifice </a:t>
            </a:r>
            <a:r>
              <a:rPr sz="1200" dirty="0">
                <a:latin typeface="Calibri"/>
                <a:cs typeface="Calibri"/>
              </a:rPr>
              <a:t>the </a:t>
            </a:r>
            <a:r>
              <a:rPr sz="1200" spc="-5" dirty="0">
                <a:latin typeface="Calibri"/>
                <a:cs typeface="Calibri"/>
              </a:rPr>
              <a:t>rigid command system </a:t>
            </a:r>
            <a:r>
              <a:rPr sz="1200" dirty="0">
                <a:latin typeface="Calibri"/>
                <a:cs typeface="Calibri"/>
              </a:rPr>
              <a:t>to </a:t>
            </a:r>
            <a:r>
              <a:rPr sz="1200" spc="-5" dirty="0">
                <a:latin typeface="Calibri"/>
                <a:cs typeface="Calibri"/>
              </a:rPr>
              <a:t>develop strategy which  contains features </a:t>
            </a:r>
            <a:r>
              <a:rPr sz="1200" spc="-10" dirty="0">
                <a:latin typeface="Calibri"/>
                <a:cs typeface="Calibri"/>
              </a:rPr>
              <a:t>such</a:t>
            </a:r>
            <a:r>
              <a:rPr sz="1200" spc="15" dirty="0">
                <a:latin typeface="Calibri"/>
                <a:cs typeface="Calibri"/>
              </a:rPr>
              <a:t> </a:t>
            </a:r>
            <a:r>
              <a:rPr sz="1200" spc="-10" dirty="0">
                <a:latin typeface="Calibri"/>
                <a:cs typeface="Calibri"/>
              </a:rPr>
              <a:t>as:</a:t>
            </a:r>
            <a:endParaRPr sz="1200" dirty="0">
              <a:latin typeface="Calibri"/>
              <a:cs typeface="Calibri"/>
            </a:endParaRPr>
          </a:p>
          <a:p>
            <a:pPr>
              <a:lnSpc>
                <a:spcPct val="100000"/>
              </a:lnSpc>
            </a:pPr>
            <a:endParaRPr sz="1200" dirty="0">
              <a:latin typeface="Calibri"/>
              <a:cs typeface="Calibri"/>
            </a:endParaRPr>
          </a:p>
          <a:p>
            <a:pPr>
              <a:lnSpc>
                <a:spcPct val="100000"/>
              </a:lnSpc>
              <a:spcBef>
                <a:spcPts val="60"/>
              </a:spcBef>
            </a:pPr>
            <a:endParaRPr sz="950" dirty="0">
              <a:latin typeface="Calibri"/>
              <a:cs typeface="Calibri"/>
            </a:endParaRPr>
          </a:p>
          <a:p>
            <a:pPr marL="181610">
              <a:lnSpc>
                <a:spcPct val="100000"/>
              </a:lnSpc>
            </a:pPr>
            <a:r>
              <a:rPr sz="1000" b="1" spc="-5" dirty="0">
                <a:latin typeface="Calibri"/>
                <a:cs typeface="Calibri"/>
              </a:rPr>
              <a:t>18</a:t>
            </a:r>
            <a:endParaRPr sz="1000" dirty="0">
              <a:latin typeface="Calibri"/>
              <a:cs typeface="Calibri"/>
            </a:endParaRPr>
          </a:p>
        </p:txBody>
      </p:sp>
      <p:sp>
        <p:nvSpPr>
          <p:cNvPr id="3" name="object 3"/>
          <p:cNvSpPr txBox="1"/>
          <p:nvPr/>
        </p:nvSpPr>
        <p:spPr>
          <a:xfrm>
            <a:off x="888423" y="570066"/>
            <a:ext cx="5858510" cy="180403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 </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900">
              <a:latin typeface="Calibri"/>
              <a:cs typeface="Calibri"/>
            </a:endParaRPr>
          </a:p>
          <a:p>
            <a:pPr marL="12700">
              <a:lnSpc>
                <a:spcPct val="100000"/>
              </a:lnSpc>
            </a:pPr>
            <a:r>
              <a:rPr sz="1400" b="1" spc="-5" dirty="0">
                <a:latin typeface="Calibri"/>
                <a:cs typeface="Calibri"/>
              </a:rPr>
              <a:t>1.5 </a:t>
            </a:r>
            <a:r>
              <a:rPr sz="1400" b="1" spc="-15" dirty="0">
                <a:latin typeface="Calibri"/>
                <a:cs typeface="Calibri"/>
              </a:rPr>
              <a:t>Types </a:t>
            </a:r>
            <a:r>
              <a:rPr sz="1400" b="1" spc="-5" dirty="0">
                <a:latin typeface="Calibri"/>
                <a:cs typeface="Calibri"/>
              </a:rPr>
              <a:t>of</a:t>
            </a:r>
            <a:r>
              <a:rPr sz="1400" b="1" spc="-30" dirty="0">
                <a:latin typeface="Calibri"/>
                <a:cs typeface="Calibri"/>
              </a:rPr>
              <a:t> </a:t>
            </a:r>
            <a:r>
              <a:rPr sz="1400" b="1" spc="-10" dirty="0">
                <a:latin typeface="Calibri"/>
                <a:cs typeface="Calibri"/>
              </a:rPr>
              <a:t>innovation</a:t>
            </a:r>
            <a:endParaRPr sz="1400">
              <a:latin typeface="Calibri"/>
              <a:cs typeface="Calibri"/>
            </a:endParaRPr>
          </a:p>
          <a:p>
            <a:pPr marL="47625">
              <a:lnSpc>
                <a:spcPct val="100000"/>
              </a:lnSpc>
              <a:spcBef>
                <a:spcPts val="835"/>
              </a:spcBef>
            </a:pPr>
            <a:r>
              <a:rPr sz="1200" spc="-5" dirty="0">
                <a:latin typeface="Calibri"/>
                <a:cs typeface="Calibri"/>
              </a:rPr>
              <a:t>Higgins (1996) suggests that there are four </a:t>
            </a:r>
            <a:r>
              <a:rPr sz="1200" dirty="0">
                <a:latin typeface="Calibri"/>
                <a:cs typeface="Calibri"/>
              </a:rPr>
              <a:t>types </a:t>
            </a:r>
            <a:r>
              <a:rPr sz="1200" spc="-5" dirty="0">
                <a:latin typeface="Calibri"/>
                <a:cs typeface="Calibri"/>
              </a:rPr>
              <a:t>of organisational innovation</a:t>
            </a:r>
            <a:r>
              <a:rPr sz="1200" spc="55" dirty="0">
                <a:latin typeface="Calibri"/>
                <a:cs typeface="Calibri"/>
              </a:rPr>
              <a:t> </a:t>
            </a:r>
            <a:r>
              <a:rPr sz="1200" spc="-5" dirty="0">
                <a:latin typeface="Calibri"/>
                <a:cs typeface="Calibri"/>
              </a:rPr>
              <a:t>:</a:t>
            </a:r>
            <a:endParaRPr sz="1200">
              <a:latin typeface="Calibri"/>
              <a:cs typeface="Calibri"/>
            </a:endParaRPr>
          </a:p>
          <a:p>
            <a:pPr marL="12700" marR="5080">
              <a:lnSpc>
                <a:spcPct val="101699"/>
              </a:lnSpc>
              <a:spcBef>
                <a:spcPts val="565"/>
              </a:spcBef>
              <a:buFont typeface="Symbol"/>
              <a:buChar char=""/>
              <a:tabLst>
                <a:tab pos="240665" algn="l"/>
                <a:tab pos="241300" algn="l"/>
              </a:tabLst>
            </a:pPr>
            <a:r>
              <a:rPr sz="1200" b="1" spc="-5" dirty="0">
                <a:latin typeface="Calibri"/>
                <a:cs typeface="Calibri"/>
              </a:rPr>
              <a:t>Product innovation </a:t>
            </a:r>
            <a:r>
              <a:rPr sz="1200" spc="-10" dirty="0">
                <a:latin typeface="Calibri"/>
                <a:cs typeface="Calibri"/>
              </a:rPr>
              <a:t>(which </a:t>
            </a:r>
            <a:r>
              <a:rPr sz="1200" dirty="0">
                <a:latin typeface="Calibri"/>
                <a:cs typeface="Calibri"/>
              </a:rPr>
              <a:t>results </a:t>
            </a:r>
            <a:r>
              <a:rPr sz="1200" spc="-10" dirty="0">
                <a:latin typeface="Calibri"/>
                <a:cs typeface="Calibri"/>
              </a:rPr>
              <a:t>in </a:t>
            </a:r>
            <a:r>
              <a:rPr sz="1200" dirty="0">
                <a:latin typeface="Calibri"/>
                <a:cs typeface="Calibri"/>
              </a:rPr>
              <a:t>new </a:t>
            </a:r>
            <a:r>
              <a:rPr sz="1200" spc="-5" dirty="0">
                <a:latin typeface="Calibri"/>
                <a:cs typeface="Calibri"/>
              </a:rPr>
              <a:t>products or services or enhancements </a:t>
            </a:r>
            <a:r>
              <a:rPr sz="1200" dirty="0">
                <a:latin typeface="Calibri"/>
                <a:cs typeface="Calibri"/>
              </a:rPr>
              <a:t>to </a:t>
            </a:r>
            <a:r>
              <a:rPr sz="1200" spc="-10" dirty="0">
                <a:latin typeface="Calibri"/>
                <a:cs typeface="Calibri"/>
              </a:rPr>
              <a:t>old  </a:t>
            </a:r>
            <a:r>
              <a:rPr sz="1200" spc="-5" dirty="0">
                <a:latin typeface="Calibri"/>
                <a:cs typeface="Calibri"/>
              </a:rPr>
              <a:t>products or services)</a:t>
            </a:r>
            <a:endParaRPr sz="1200">
              <a:latin typeface="Calibri"/>
              <a:cs typeface="Calibri"/>
            </a:endParaRPr>
          </a:p>
          <a:p>
            <a:pPr marL="12700" marR="5080">
              <a:lnSpc>
                <a:spcPct val="101699"/>
              </a:lnSpc>
              <a:spcBef>
                <a:spcPts val="60"/>
              </a:spcBef>
              <a:buFont typeface="Symbol"/>
              <a:buChar char=""/>
              <a:tabLst>
                <a:tab pos="240665" algn="l"/>
                <a:tab pos="241300" algn="l"/>
              </a:tabLst>
            </a:pPr>
            <a:r>
              <a:rPr sz="1200" b="1" spc="-5" dirty="0">
                <a:latin typeface="Calibri"/>
                <a:cs typeface="Calibri"/>
              </a:rPr>
              <a:t>Process innovation </a:t>
            </a:r>
            <a:r>
              <a:rPr sz="1200" spc="-10" dirty="0">
                <a:latin typeface="Calibri"/>
                <a:cs typeface="Calibri"/>
              </a:rPr>
              <a:t>(which </a:t>
            </a:r>
            <a:r>
              <a:rPr sz="1200" spc="-5" dirty="0">
                <a:latin typeface="Calibri"/>
                <a:cs typeface="Calibri"/>
              </a:rPr>
              <a:t>results in improved processes within </a:t>
            </a:r>
            <a:r>
              <a:rPr sz="1200" dirty="0">
                <a:latin typeface="Calibri"/>
                <a:cs typeface="Calibri"/>
              </a:rPr>
              <a:t>the </a:t>
            </a:r>
            <a:r>
              <a:rPr sz="1200" spc="-5" dirty="0">
                <a:latin typeface="Calibri"/>
                <a:cs typeface="Calibri"/>
              </a:rPr>
              <a:t>organization – </a:t>
            </a:r>
            <a:r>
              <a:rPr sz="1200" dirty="0">
                <a:latin typeface="Calibri"/>
                <a:cs typeface="Calibri"/>
              </a:rPr>
              <a:t>for  </a:t>
            </a:r>
            <a:r>
              <a:rPr sz="1200" spc="-5" dirty="0">
                <a:latin typeface="Calibri"/>
                <a:cs typeface="Calibri"/>
              </a:rPr>
              <a:t>example business process</a:t>
            </a:r>
            <a:r>
              <a:rPr sz="1200" spc="5" dirty="0">
                <a:latin typeface="Calibri"/>
                <a:cs typeface="Calibri"/>
              </a:rPr>
              <a:t> </a:t>
            </a:r>
            <a:r>
              <a:rPr sz="1200" spc="-5" dirty="0">
                <a:latin typeface="Calibri"/>
                <a:cs typeface="Calibri"/>
              </a:rPr>
              <a:t>re-engineering)</a:t>
            </a:r>
            <a:endParaRPr sz="1200">
              <a:latin typeface="Calibri"/>
              <a:cs typeface="Calibri"/>
            </a:endParaRPr>
          </a:p>
        </p:txBody>
      </p:sp>
      <p:sp>
        <p:nvSpPr>
          <p:cNvPr id="4" name="object 4"/>
          <p:cNvSpPr txBox="1"/>
          <p:nvPr/>
        </p:nvSpPr>
        <p:spPr>
          <a:xfrm>
            <a:off x="888424" y="2346896"/>
            <a:ext cx="95885" cy="415925"/>
          </a:xfrm>
          <a:prstGeom prst="rect">
            <a:avLst/>
          </a:prstGeom>
        </p:spPr>
        <p:txBody>
          <a:bodyPr vert="horz" wrap="square" lIns="0" tIns="24765" rIns="0" bIns="0" rtlCol="0">
            <a:spAutoFit/>
          </a:bodyPr>
          <a:lstStyle/>
          <a:p>
            <a:pPr marL="12700">
              <a:lnSpc>
                <a:spcPct val="100000"/>
              </a:lnSpc>
              <a:spcBef>
                <a:spcPts val="19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p:txBody>
      </p:sp>
      <p:sp>
        <p:nvSpPr>
          <p:cNvPr id="5" name="object 5"/>
          <p:cNvSpPr txBox="1"/>
          <p:nvPr/>
        </p:nvSpPr>
        <p:spPr>
          <a:xfrm>
            <a:off x="1117006" y="2346896"/>
            <a:ext cx="5629275" cy="415925"/>
          </a:xfrm>
          <a:prstGeom prst="rect">
            <a:avLst/>
          </a:prstGeom>
        </p:spPr>
        <p:txBody>
          <a:bodyPr vert="horz" wrap="square" lIns="0" tIns="24765" rIns="0" bIns="0" rtlCol="0">
            <a:spAutoFit/>
          </a:bodyPr>
          <a:lstStyle/>
          <a:p>
            <a:pPr marL="12700">
              <a:lnSpc>
                <a:spcPct val="100000"/>
              </a:lnSpc>
              <a:spcBef>
                <a:spcPts val="195"/>
              </a:spcBef>
            </a:pPr>
            <a:r>
              <a:rPr sz="1200" b="1" spc="-5" dirty="0">
                <a:latin typeface="Calibri"/>
                <a:cs typeface="Calibri"/>
              </a:rPr>
              <a:t>Management innovation </a:t>
            </a:r>
            <a:r>
              <a:rPr sz="1200" spc="-5" dirty="0">
                <a:latin typeface="Calibri"/>
                <a:cs typeface="Calibri"/>
              </a:rPr>
              <a:t>(which improves the way </a:t>
            </a:r>
            <a:r>
              <a:rPr sz="1200" dirty="0">
                <a:latin typeface="Calibri"/>
                <a:cs typeface="Calibri"/>
              </a:rPr>
              <a:t>the </a:t>
            </a:r>
            <a:r>
              <a:rPr sz="1200" spc="-5" dirty="0">
                <a:latin typeface="Calibri"/>
                <a:cs typeface="Calibri"/>
              </a:rPr>
              <a:t>organization is</a:t>
            </a:r>
            <a:r>
              <a:rPr sz="1200" spc="80" dirty="0">
                <a:latin typeface="Calibri"/>
                <a:cs typeface="Calibri"/>
              </a:rPr>
              <a:t> </a:t>
            </a:r>
            <a:r>
              <a:rPr sz="1200" spc="-5" dirty="0">
                <a:latin typeface="Calibri"/>
                <a:cs typeface="Calibri"/>
              </a:rPr>
              <a:t>managed)</a:t>
            </a:r>
            <a:endParaRPr sz="1200">
              <a:latin typeface="Calibri"/>
              <a:cs typeface="Calibri"/>
            </a:endParaRPr>
          </a:p>
          <a:p>
            <a:pPr marL="12700">
              <a:lnSpc>
                <a:spcPct val="100000"/>
              </a:lnSpc>
              <a:spcBef>
                <a:spcPts val="95"/>
              </a:spcBef>
            </a:pPr>
            <a:r>
              <a:rPr sz="1200" b="1" spc="-5" dirty="0">
                <a:latin typeface="Calibri"/>
                <a:cs typeface="Calibri"/>
              </a:rPr>
              <a:t>Marketing innovation </a:t>
            </a:r>
            <a:r>
              <a:rPr sz="1200" spc="-5" dirty="0">
                <a:latin typeface="Calibri"/>
                <a:cs typeface="Calibri"/>
              </a:rPr>
              <a:t>(including the functions of product promotion, pricing</a:t>
            </a:r>
            <a:r>
              <a:rPr sz="1200" dirty="0">
                <a:latin typeface="Calibri"/>
                <a:cs typeface="Calibri"/>
              </a:rPr>
              <a:t> </a:t>
            </a:r>
            <a:r>
              <a:rPr sz="1200" spc="-10" dirty="0">
                <a:latin typeface="Calibri"/>
                <a:cs typeface="Calibri"/>
              </a:rPr>
              <a:t>and</a:t>
            </a:r>
            <a:endParaRPr sz="1200">
              <a:latin typeface="Calibri"/>
              <a:cs typeface="Calibri"/>
            </a:endParaRPr>
          </a:p>
        </p:txBody>
      </p:sp>
      <p:sp>
        <p:nvSpPr>
          <p:cNvPr id="6" name="object 6"/>
          <p:cNvSpPr txBox="1"/>
          <p:nvPr/>
        </p:nvSpPr>
        <p:spPr>
          <a:xfrm>
            <a:off x="888434" y="2673009"/>
            <a:ext cx="5417185" cy="525780"/>
          </a:xfrm>
          <a:prstGeom prst="rect">
            <a:avLst/>
          </a:prstGeom>
        </p:spPr>
        <p:txBody>
          <a:bodyPr vert="horz" wrap="square" lIns="0" tIns="79375" rIns="0" bIns="0" rtlCol="0">
            <a:spAutoFit/>
          </a:bodyPr>
          <a:lstStyle/>
          <a:p>
            <a:pPr marL="12700">
              <a:lnSpc>
                <a:spcPct val="100000"/>
              </a:lnSpc>
              <a:spcBef>
                <a:spcPts val="625"/>
              </a:spcBef>
            </a:pPr>
            <a:r>
              <a:rPr sz="1200" spc="-5" dirty="0">
                <a:latin typeface="Calibri"/>
                <a:cs typeface="Calibri"/>
              </a:rPr>
              <a:t>distribution).</a:t>
            </a:r>
            <a:endParaRPr sz="1200">
              <a:latin typeface="Calibri"/>
              <a:cs typeface="Calibri"/>
            </a:endParaRPr>
          </a:p>
          <a:p>
            <a:pPr marL="12700">
              <a:lnSpc>
                <a:spcPct val="100000"/>
              </a:lnSpc>
              <a:spcBef>
                <a:spcPts val="530"/>
              </a:spcBef>
            </a:pPr>
            <a:r>
              <a:rPr sz="1200" spc="-5" dirty="0">
                <a:latin typeface="Calibri"/>
                <a:cs typeface="Calibri"/>
              </a:rPr>
              <a:t>The following notes have been prepared to explain more fully </a:t>
            </a:r>
            <a:r>
              <a:rPr sz="1200" dirty="0">
                <a:latin typeface="Calibri"/>
                <a:cs typeface="Calibri"/>
              </a:rPr>
              <a:t>the </a:t>
            </a:r>
            <a:r>
              <a:rPr sz="1200" spc="-5" dirty="0">
                <a:latin typeface="Calibri"/>
                <a:cs typeface="Calibri"/>
              </a:rPr>
              <a:t>four headings</a:t>
            </a:r>
            <a:r>
              <a:rPr sz="1200" spc="140" dirty="0">
                <a:latin typeface="Calibri"/>
                <a:cs typeface="Calibri"/>
              </a:rPr>
              <a:t> </a:t>
            </a:r>
            <a:r>
              <a:rPr sz="1200" spc="-5" dirty="0">
                <a:latin typeface="Calibri"/>
                <a:cs typeface="Calibri"/>
              </a:rPr>
              <a:t>above.</a:t>
            </a:r>
            <a:endParaRPr sz="1200">
              <a:latin typeface="Calibri"/>
              <a:cs typeface="Calibri"/>
            </a:endParaRPr>
          </a:p>
        </p:txBody>
      </p:sp>
      <p:sp>
        <p:nvSpPr>
          <p:cNvPr id="7" name="object 7"/>
          <p:cNvSpPr txBox="1"/>
          <p:nvPr/>
        </p:nvSpPr>
        <p:spPr>
          <a:xfrm>
            <a:off x="888434" y="3392274"/>
            <a:ext cx="340042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1.5.1 Recognising innovation </a:t>
            </a:r>
            <a:r>
              <a:rPr sz="1200" b="1" dirty="0">
                <a:latin typeface="Calibri"/>
                <a:cs typeface="Calibri"/>
              </a:rPr>
              <a:t>in </a:t>
            </a:r>
            <a:r>
              <a:rPr sz="1200" b="1" spc="-5" dirty="0">
                <a:latin typeface="Calibri"/>
                <a:cs typeface="Calibri"/>
              </a:rPr>
              <a:t>products and</a:t>
            </a:r>
            <a:r>
              <a:rPr sz="1200" b="1" spc="45" dirty="0">
                <a:latin typeface="Calibri"/>
                <a:cs typeface="Calibri"/>
              </a:rPr>
              <a:t> </a:t>
            </a:r>
            <a:r>
              <a:rPr sz="1200" b="1" spc="-5" dirty="0">
                <a:latin typeface="Calibri"/>
                <a:cs typeface="Calibri"/>
              </a:rPr>
              <a:t>services</a:t>
            </a:r>
            <a:endParaRPr sz="1200" dirty="0">
              <a:latin typeface="Calibri"/>
              <a:cs typeface="Calibri"/>
            </a:endParaRPr>
          </a:p>
        </p:txBody>
      </p:sp>
      <p:sp>
        <p:nvSpPr>
          <p:cNvPr id="8" name="object 8"/>
          <p:cNvSpPr/>
          <p:nvPr/>
        </p:nvSpPr>
        <p:spPr>
          <a:xfrm>
            <a:off x="986843" y="3784803"/>
            <a:ext cx="438113" cy="43811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5571" y="9781868"/>
            <a:ext cx="217804"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180</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32" y="3814397"/>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[10</a:t>
            </a:r>
            <a:r>
              <a:rPr sz="1200" spc="-5" dirty="0">
                <a:latin typeface="Calibri"/>
                <a:cs typeface="Calibri"/>
              </a:rPr>
              <a:t>]</a:t>
            </a:r>
            <a:endParaRPr sz="1200">
              <a:latin typeface="Calibri"/>
              <a:cs typeface="Calibri"/>
            </a:endParaRPr>
          </a:p>
        </p:txBody>
      </p:sp>
      <p:sp>
        <p:nvSpPr>
          <p:cNvPr id="5" name="object 5"/>
          <p:cNvSpPr txBox="1"/>
          <p:nvPr/>
        </p:nvSpPr>
        <p:spPr>
          <a:xfrm>
            <a:off x="888431" y="4743960"/>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[11</a:t>
            </a:r>
            <a:r>
              <a:rPr sz="1200" spc="-5" dirty="0">
                <a:latin typeface="Calibri"/>
                <a:cs typeface="Calibri"/>
              </a:rPr>
              <a:t>]</a:t>
            </a:r>
            <a:endParaRPr sz="1200">
              <a:latin typeface="Calibri"/>
              <a:cs typeface="Calibri"/>
            </a:endParaRPr>
          </a:p>
        </p:txBody>
      </p:sp>
      <p:sp>
        <p:nvSpPr>
          <p:cNvPr id="6" name="object 6"/>
          <p:cNvSpPr txBox="1"/>
          <p:nvPr/>
        </p:nvSpPr>
        <p:spPr>
          <a:xfrm>
            <a:off x="888431" y="5301697"/>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[12</a:t>
            </a:r>
            <a:r>
              <a:rPr sz="1200" spc="-5" dirty="0">
                <a:latin typeface="Calibri"/>
                <a:cs typeface="Calibri"/>
              </a:rPr>
              <a:t>]</a:t>
            </a:r>
            <a:endParaRPr sz="1200">
              <a:latin typeface="Calibri"/>
              <a:cs typeface="Calibri"/>
            </a:endParaRPr>
          </a:p>
        </p:txBody>
      </p:sp>
      <p:sp>
        <p:nvSpPr>
          <p:cNvPr id="7" name="object 7"/>
          <p:cNvSpPr txBox="1"/>
          <p:nvPr/>
        </p:nvSpPr>
        <p:spPr>
          <a:xfrm>
            <a:off x="888431" y="5675048"/>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[13</a:t>
            </a:r>
            <a:r>
              <a:rPr sz="1200" spc="-5" dirty="0">
                <a:latin typeface="Calibri"/>
                <a:cs typeface="Calibri"/>
              </a:rPr>
              <a:t>]</a:t>
            </a:r>
            <a:endParaRPr sz="1200">
              <a:latin typeface="Calibri"/>
              <a:cs typeface="Calibri"/>
            </a:endParaRPr>
          </a:p>
        </p:txBody>
      </p:sp>
      <p:sp>
        <p:nvSpPr>
          <p:cNvPr id="8" name="object 8"/>
          <p:cNvSpPr txBox="1"/>
          <p:nvPr/>
        </p:nvSpPr>
        <p:spPr>
          <a:xfrm>
            <a:off x="888431" y="6046868"/>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[14</a:t>
            </a:r>
            <a:r>
              <a:rPr sz="1200" spc="-5" dirty="0">
                <a:latin typeface="Calibri"/>
                <a:cs typeface="Calibri"/>
              </a:rPr>
              <a:t>]</a:t>
            </a:r>
            <a:endParaRPr sz="1200">
              <a:latin typeface="Calibri"/>
              <a:cs typeface="Calibri"/>
            </a:endParaRPr>
          </a:p>
        </p:txBody>
      </p:sp>
      <p:sp>
        <p:nvSpPr>
          <p:cNvPr id="9" name="object 9"/>
          <p:cNvSpPr txBox="1"/>
          <p:nvPr/>
        </p:nvSpPr>
        <p:spPr>
          <a:xfrm>
            <a:off x="888430" y="6418695"/>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[15</a:t>
            </a:r>
            <a:r>
              <a:rPr sz="1200" spc="-5" dirty="0">
                <a:latin typeface="Calibri"/>
                <a:cs typeface="Calibri"/>
              </a:rPr>
              <a:t>]</a:t>
            </a:r>
            <a:endParaRPr sz="1200">
              <a:latin typeface="Calibri"/>
              <a:cs typeface="Calibri"/>
            </a:endParaRPr>
          </a:p>
        </p:txBody>
      </p:sp>
      <p:sp>
        <p:nvSpPr>
          <p:cNvPr id="10" name="object 10"/>
          <p:cNvSpPr txBox="1"/>
          <p:nvPr/>
        </p:nvSpPr>
        <p:spPr>
          <a:xfrm>
            <a:off x="888430" y="6790521"/>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[16</a:t>
            </a:r>
            <a:r>
              <a:rPr sz="1200" spc="-5" dirty="0">
                <a:latin typeface="Calibri"/>
                <a:cs typeface="Calibri"/>
              </a:rPr>
              <a:t>]</a:t>
            </a:r>
            <a:endParaRPr sz="1200">
              <a:latin typeface="Calibri"/>
              <a:cs typeface="Calibri"/>
            </a:endParaRPr>
          </a:p>
        </p:txBody>
      </p:sp>
      <p:sp>
        <p:nvSpPr>
          <p:cNvPr id="11" name="object 11"/>
          <p:cNvSpPr txBox="1"/>
          <p:nvPr/>
        </p:nvSpPr>
        <p:spPr>
          <a:xfrm>
            <a:off x="888430" y="7348258"/>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[17</a:t>
            </a:r>
            <a:r>
              <a:rPr sz="1200" spc="-5" dirty="0">
                <a:latin typeface="Calibri"/>
                <a:cs typeface="Calibri"/>
              </a:rPr>
              <a:t>]</a:t>
            </a:r>
            <a:endParaRPr sz="1200">
              <a:latin typeface="Calibri"/>
              <a:cs typeface="Calibri"/>
            </a:endParaRPr>
          </a:p>
        </p:txBody>
      </p:sp>
      <p:sp>
        <p:nvSpPr>
          <p:cNvPr id="12" name="object 12"/>
          <p:cNvSpPr txBox="1"/>
          <p:nvPr/>
        </p:nvSpPr>
        <p:spPr>
          <a:xfrm>
            <a:off x="888424" y="7720084"/>
            <a:ext cx="2749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[18</a:t>
            </a:r>
            <a:r>
              <a:rPr sz="1200" spc="-5" dirty="0">
                <a:latin typeface="Calibri"/>
                <a:cs typeface="Calibri"/>
              </a:rPr>
              <a:t>]</a:t>
            </a:r>
            <a:endParaRPr sz="1200">
              <a:latin typeface="Calibri"/>
              <a:cs typeface="Calibri"/>
            </a:endParaRPr>
          </a:p>
        </p:txBody>
      </p:sp>
      <p:sp>
        <p:nvSpPr>
          <p:cNvPr id="13" name="object 13"/>
          <p:cNvSpPr txBox="1"/>
          <p:nvPr/>
        </p:nvSpPr>
        <p:spPr>
          <a:xfrm>
            <a:off x="888424" y="1024182"/>
            <a:ext cx="5859145" cy="6904355"/>
          </a:xfrm>
          <a:prstGeom prst="rect">
            <a:avLst/>
          </a:prstGeom>
        </p:spPr>
        <p:txBody>
          <a:bodyPr vert="horz" wrap="square" lIns="0" tIns="9525" rIns="0" bIns="0" rtlCol="0">
            <a:spAutoFit/>
          </a:bodyPr>
          <a:lstStyle/>
          <a:p>
            <a:pPr marL="332105" marR="6350" indent="-320040" algn="just">
              <a:lnSpc>
                <a:spcPct val="101699"/>
              </a:lnSpc>
              <a:spcBef>
                <a:spcPts val="75"/>
              </a:spcBef>
              <a:buFont typeface="Calibri"/>
              <a:buAutoNum type="arabicPlain" startAt="3"/>
              <a:tabLst>
                <a:tab pos="368300" algn="l"/>
              </a:tabLst>
            </a:pPr>
            <a:r>
              <a:rPr dirty="0"/>
              <a:t>	</a:t>
            </a:r>
            <a:r>
              <a:rPr sz="1200" spc="-5" dirty="0">
                <a:latin typeface="Calibri"/>
                <a:cs typeface="Calibri"/>
              </a:rPr>
              <a:t>FAO, </a:t>
            </a:r>
            <a:r>
              <a:rPr sz="1200" i="1" spc="-5" dirty="0">
                <a:latin typeface="Calibri"/>
                <a:cs typeface="Calibri"/>
              </a:rPr>
              <a:t>Global forest resources assessment 2010. Country report: Slovenia</a:t>
            </a:r>
            <a:r>
              <a:rPr sz="1200" spc="-5" dirty="0">
                <a:latin typeface="Calibri"/>
                <a:cs typeface="Calibri"/>
              </a:rPr>
              <a:t>. Rome: Food  and Agriculture Organization of the United Nations,</a:t>
            </a:r>
            <a:r>
              <a:rPr sz="1200" spc="25" dirty="0">
                <a:latin typeface="Calibri"/>
                <a:cs typeface="Calibri"/>
              </a:rPr>
              <a:t> </a:t>
            </a:r>
            <a:r>
              <a:rPr sz="1200" spc="-5" dirty="0">
                <a:latin typeface="Calibri"/>
                <a:cs typeface="Calibri"/>
              </a:rPr>
              <a:t>2010.</a:t>
            </a:r>
            <a:endParaRPr sz="1200">
              <a:latin typeface="Calibri"/>
              <a:cs typeface="Calibri"/>
            </a:endParaRPr>
          </a:p>
          <a:p>
            <a:pPr marL="332105" marR="8255" indent="-320040" algn="just">
              <a:lnSpc>
                <a:spcPct val="101699"/>
              </a:lnSpc>
              <a:buFont typeface="Calibri"/>
              <a:buAutoNum type="arabicPlain" startAt="3"/>
              <a:tabLst>
                <a:tab pos="368300" algn="l"/>
              </a:tabLst>
            </a:pPr>
            <a:r>
              <a:rPr dirty="0"/>
              <a:t>	</a:t>
            </a:r>
            <a:r>
              <a:rPr sz="1200" spc="-5" dirty="0">
                <a:latin typeface="Calibri"/>
                <a:cs typeface="Calibri"/>
              </a:rPr>
              <a:t>European Commission, </a:t>
            </a:r>
            <a:r>
              <a:rPr sz="1200" i="1" spc="-5" dirty="0">
                <a:latin typeface="Calibri"/>
                <a:cs typeface="Calibri"/>
              </a:rPr>
              <a:t>Innovation </a:t>
            </a:r>
            <a:r>
              <a:rPr sz="1200" i="1" dirty="0">
                <a:latin typeface="Calibri"/>
                <a:cs typeface="Calibri"/>
              </a:rPr>
              <a:t>Union </a:t>
            </a:r>
            <a:r>
              <a:rPr sz="1200" i="1" spc="-5" dirty="0">
                <a:latin typeface="Calibri"/>
                <a:cs typeface="Calibri"/>
              </a:rPr>
              <a:t>Scoreboard </a:t>
            </a:r>
            <a:r>
              <a:rPr sz="1200" i="1" dirty="0">
                <a:latin typeface="Calibri"/>
                <a:cs typeface="Calibri"/>
              </a:rPr>
              <a:t>2010. </a:t>
            </a:r>
            <a:r>
              <a:rPr sz="1200" i="1" spc="-5" dirty="0">
                <a:latin typeface="Calibri"/>
                <a:cs typeface="Calibri"/>
              </a:rPr>
              <a:t>The Innovation Union’s  performance scoreboard for Research </a:t>
            </a:r>
            <a:r>
              <a:rPr sz="1200" i="1" spc="-10" dirty="0">
                <a:latin typeface="Calibri"/>
                <a:cs typeface="Calibri"/>
              </a:rPr>
              <a:t>and </a:t>
            </a:r>
            <a:r>
              <a:rPr sz="1200" i="1" spc="-5" dirty="0">
                <a:latin typeface="Calibri"/>
                <a:cs typeface="Calibri"/>
              </a:rPr>
              <a:t>Innovation</a:t>
            </a:r>
            <a:r>
              <a:rPr sz="1200" spc="-5" dirty="0">
                <a:latin typeface="Calibri"/>
                <a:cs typeface="Calibri"/>
              </a:rPr>
              <a:t>. European Union,</a:t>
            </a:r>
            <a:r>
              <a:rPr sz="1200" spc="80" dirty="0">
                <a:latin typeface="Calibri"/>
                <a:cs typeface="Calibri"/>
              </a:rPr>
              <a:t> </a:t>
            </a:r>
            <a:r>
              <a:rPr sz="1200" spc="-5" dirty="0">
                <a:latin typeface="Calibri"/>
                <a:cs typeface="Calibri"/>
              </a:rPr>
              <a:t>2011.</a:t>
            </a:r>
            <a:endParaRPr sz="1200">
              <a:latin typeface="Calibri"/>
              <a:cs typeface="Calibri"/>
            </a:endParaRPr>
          </a:p>
          <a:p>
            <a:pPr marL="332105" marR="5715" indent="-320040" algn="just">
              <a:lnSpc>
                <a:spcPct val="101699"/>
              </a:lnSpc>
              <a:buFont typeface="Calibri"/>
              <a:buAutoNum type="arabicPlain" startAt="3"/>
              <a:tabLst>
                <a:tab pos="368300" algn="l"/>
              </a:tabLst>
            </a:pPr>
            <a:r>
              <a:rPr dirty="0"/>
              <a:t>	</a:t>
            </a:r>
            <a:r>
              <a:rPr sz="1200" spc="-5" dirty="0">
                <a:latin typeface="Calibri"/>
                <a:cs typeface="Calibri"/>
              </a:rPr>
              <a:t>SURS, „Inovacijska dejavnost v predelovalnih </a:t>
            </a:r>
            <a:r>
              <a:rPr sz="1200" dirty="0">
                <a:latin typeface="Calibri"/>
                <a:cs typeface="Calibri"/>
              </a:rPr>
              <a:t>in </a:t>
            </a:r>
            <a:r>
              <a:rPr sz="1200" spc="-5" dirty="0">
                <a:latin typeface="Calibri"/>
                <a:cs typeface="Calibri"/>
              </a:rPr>
              <a:t>izbranih storitvenih dejavnostih,  Slovenija, 2004-2006“. Statistični urad RS,</a:t>
            </a:r>
            <a:r>
              <a:rPr sz="1200" dirty="0">
                <a:latin typeface="Calibri"/>
                <a:cs typeface="Calibri"/>
              </a:rPr>
              <a:t> </a:t>
            </a:r>
            <a:r>
              <a:rPr sz="1200" spc="-5" dirty="0">
                <a:latin typeface="Calibri"/>
                <a:cs typeface="Calibri"/>
              </a:rPr>
              <a:t>2008.</a:t>
            </a:r>
            <a:endParaRPr sz="1200">
              <a:latin typeface="Calibri"/>
              <a:cs typeface="Calibri"/>
            </a:endParaRPr>
          </a:p>
          <a:p>
            <a:pPr marL="332105" marR="5080" indent="-320040" algn="just">
              <a:lnSpc>
                <a:spcPct val="101699"/>
              </a:lnSpc>
              <a:buFont typeface="Calibri"/>
              <a:buAutoNum type="arabicPlain" startAt="3"/>
              <a:tabLst>
                <a:tab pos="368300" algn="l"/>
              </a:tabLst>
            </a:pPr>
            <a:r>
              <a:rPr dirty="0"/>
              <a:t>	</a:t>
            </a:r>
            <a:r>
              <a:rPr sz="1200" dirty="0">
                <a:latin typeface="Calibri"/>
                <a:cs typeface="Calibri"/>
              </a:rPr>
              <a:t>P. </a:t>
            </a:r>
            <a:r>
              <a:rPr sz="1200" spc="-5" dirty="0">
                <a:latin typeface="Calibri"/>
                <a:cs typeface="Calibri"/>
              </a:rPr>
              <a:t>Fatur in B. Likar, „Statistical Analysis </a:t>
            </a:r>
            <a:r>
              <a:rPr sz="1200" dirty="0">
                <a:latin typeface="Calibri"/>
                <a:cs typeface="Calibri"/>
              </a:rPr>
              <a:t>for </a:t>
            </a:r>
            <a:r>
              <a:rPr sz="1200" spc="-5" dirty="0">
                <a:latin typeface="Calibri"/>
                <a:cs typeface="Calibri"/>
              </a:rPr>
              <a:t>Strategic Innovation Decisions in Slovenian  Mechanical Industry“, </a:t>
            </a:r>
            <a:r>
              <a:rPr sz="1200" i="1" spc="-10" dirty="0">
                <a:latin typeface="Calibri"/>
                <a:cs typeface="Calibri"/>
              </a:rPr>
              <a:t>Journal </a:t>
            </a:r>
            <a:r>
              <a:rPr sz="1200" i="1" spc="-5" dirty="0">
                <a:latin typeface="Calibri"/>
                <a:cs typeface="Calibri"/>
              </a:rPr>
              <a:t>of mechanical engineering</a:t>
            </a:r>
            <a:r>
              <a:rPr sz="1200" spc="-5" dirty="0">
                <a:latin typeface="Calibri"/>
                <a:cs typeface="Calibri"/>
              </a:rPr>
              <a:t>, </a:t>
            </a:r>
            <a:r>
              <a:rPr sz="1200" dirty="0">
                <a:latin typeface="Calibri"/>
                <a:cs typeface="Calibri"/>
              </a:rPr>
              <a:t>let. 56, št. </a:t>
            </a:r>
            <a:r>
              <a:rPr sz="1200" spc="-5" dirty="0">
                <a:latin typeface="Calibri"/>
                <a:cs typeface="Calibri"/>
              </a:rPr>
              <a:t>7-8, str. </a:t>
            </a:r>
            <a:r>
              <a:rPr sz="1200" dirty="0">
                <a:latin typeface="Calibri"/>
                <a:cs typeface="Calibri"/>
              </a:rPr>
              <a:t>497-504,  2010.</a:t>
            </a:r>
            <a:endParaRPr sz="1200">
              <a:latin typeface="Calibri"/>
              <a:cs typeface="Calibri"/>
            </a:endParaRPr>
          </a:p>
          <a:p>
            <a:pPr marL="332105" marR="5080" indent="-320040" algn="just">
              <a:lnSpc>
                <a:spcPct val="101699"/>
              </a:lnSpc>
              <a:buFont typeface="Calibri"/>
              <a:buAutoNum type="arabicPlain" startAt="3"/>
              <a:tabLst>
                <a:tab pos="332740" algn="l"/>
              </a:tabLst>
            </a:pPr>
            <a:r>
              <a:rPr sz="1200" i="1" spc="-5" dirty="0">
                <a:latin typeface="Calibri"/>
                <a:cs typeface="Calibri"/>
              </a:rPr>
              <a:t>The global competitiveness report </a:t>
            </a:r>
            <a:r>
              <a:rPr sz="1200" i="1" dirty="0">
                <a:latin typeface="Calibri"/>
                <a:cs typeface="Calibri"/>
              </a:rPr>
              <a:t>2001-2002</a:t>
            </a:r>
            <a:r>
              <a:rPr sz="1200" dirty="0">
                <a:latin typeface="Calibri"/>
                <a:cs typeface="Calibri"/>
              </a:rPr>
              <a:t>. </a:t>
            </a:r>
            <a:r>
              <a:rPr sz="1200" spc="-5" dirty="0">
                <a:latin typeface="Calibri"/>
                <a:cs typeface="Calibri"/>
              </a:rPr>
              <a:t>New York; Oxford (UK): Oxford University  </a:t>
            </a:r>
            <a:r>
              <a:rPr sz="1200" dirty="0">
                <a:latin typeface="Calibri"/>
                <a:cs typeface="Calibri"/>
              </a:rPr>
              <a:t>Press, </a:t>
            </a:r>
            <a:r>
              <a:rPr sz="1200" spc="-5" dirty="0">
                <a:latin typeface="Calibri"/>
                <a:cs typeface="Calibri"/>
              </a:rPr>
              <a:t>2002.</a:t>
            </a:r>
            <a:endParaRPr sz="1200">
              <a:latin typeface="Calibri"/>
              <a:cs typeface="Calibri"/>
            </a:endParaRPr>
          </a:p>
          <a:p>
            <a:pPr marL="332105" marR="5080" indent="-320040" algn="just">
              <a:lnSpc>
                <a:spcPct val="101699"/>
              </a:lnSpc>
              <a:spcBef>
                <a:spcPts val="10"/>
              </a:spcBef>
              <a:buFont typeface="Calibri"/>
              <a:buAutoNum type="arabicPlain" startAt="3"/>
              <a:tabLst>
                <a:tab pos="368300" algn="l"/>
              </a:tabLst>
            </a:pPr>
            <a:r>
              <a:rPr dirty="0"/>
              <a:t>	</a:t>
            </a:r>
            <a:r>
              <a:rPr sz="1200" spc="-5" dirty="0">
                <a:latin typeface="Calibri"/>
                <a:cs typeface="Calibri"/>
              </a:rPr>
              <a:t>B. Likar, </a:t>
            </a:r>
            <a:r>
              <a:rPr sz="1200" dirty="0">
                <a:latin typeface="Calibri"/>
                <a:cs typeface="Calibri"/>
              </a:rPr>
              <a:t>D. </a:t>
            </a:r>
            <a:r>
              <a:rPr sz="1200" spc="-5" dirty="0">
                <a:latin typeface="Calibri"/>
                <a:cs typeface="Calibri"/>
              </a:rPr>
              <a:t>Križaj, in </a:t>
            </a:r>
            <a:r>
              <a:rPr sz="1200" dirty="0">
                <a:latin typeface="Calibri"/>
                <a:cs typeface="Calibri"/>
              </a:rPr>
              <a:t>P. </a:t>
            </a:r>
            <a:r>
              <a:rPr sz="1200" spc="-5" dirty="0">
                <a:latin typeface="Calibri"/>
                <a:cs typeface="Calibri"/>
              </a:rPr>
              <a:t>Fatur, </a:t>
            </a:r>
            <a:r>
              <a:rPr sz="1200" i="1" spc="-5" dirty="0">
                <a:latin typeface="Calibri"/>
                <a:cs typeface="Calibri"/>
              </a:rPr>
              <a:t>Management inoviranja</a:t>
            </a:r>
            <a:r>
              <a:rPr sz="1200" spc="-5" dirty="0">
                <a:latin typeface="Calibri"/>
                <a:cs typeface="Calibri"/>
              </a:rPr>
              <a:t>. Koper: </a:t>
            </a:r>
            <a:r>
              <a:rPr sz="1200" dirty="0">
                <a:latin typeface="Calibri"/>
                <a:cs typeface="Calibri"/>
              </a:rPr>
              <a:t>Fakulteta za </a:t>
            </a:r>
            <a:r>
              <a:rPr sz="1200" spc="-5" dirty="0">
                <a:latin typeface="Calibri"/>
                <a:cs typeface="Calibri"/>
              </a:rPr>
              <a:t>management,  </a:t>
            </a:r>
            <a:r>
              <a:rPr sz="1200" dirty="0">
                <a:latin typeface="Calibri"/>
                <a:cs typeface="Calibri"/>
              </a:rPr>
              <a:t>2006.</a:t>
            </a:r>
            <a:endParaRPr sz="1200">
              <a:latin typeface="Calibri"/>
              <a:cs typeface="Calibri"/>
            </a:endParaRPr>
          </a:p>
          <a:p>
            <a:pPr marL="332105" marR="6985" indent="-320040" algn="just">
              <a:lnSpc>
                <a:spcPct val="101699"/>
              </a:lnSpc>
              <a:buFont typeface="Calibri"/>
              <a:buAutoNum type="arabicPlain" startAt="3"/>
              <a:tabLst>
                <a:tab pos="368300" algn="l"/>
              </a:tabLst>
            </a:pPr>
            <a:r>
              <a:rPr dirty="0"/>
              <a:t>	</a:t>
            </a:r>
            <a:r>
              <a:rPr sz="1200" spc="-5" dirty="0">
                <a:latin typeface="Calibri"/>
                <a:cs typeface="Calibri"/>
              </a:rPr>
              <a:t>Š. Čelan, </a:t>
            </a:r>
            <a:r>
              <a:rPr sz="1200" dirty="0">
                <a:latin typeface="Calibri"/>
                <a:cs typeface="Calibri"/>
              </a:rPr>
              <a:t>M. </a:t>
            </a:r>
            <a:r>
              <a:rPr sz="1200" spc="-5" dirty="0">
                <a:latin typeface="Calibri"/>
                <a:cs typeface="Calibri"/>
              </a:rPr>
              <a:t>Mulej, </a:t>
            </a:r>
            <a:r>
              <a:rPr sz="1200" dirty="0">
                <a:latin typeface="Calibri"/>
                <a:cs typeface="Calibri"/>
              </a:rPr>
              <a:t>M. </a:t>
            </a:r>
            <a:r>
              <a:rPr sz="1200" spc="-5" dirty="0">
                <a:latin typeface="Calibri"/>
                <a:cs typeface="Calibri"/>
              </a:rPr>
              <a:t>Kos, in </a:t>
            </a:r>
            <a:r>
              <a:rPr sz="1200" dirty="0">
                <a:latin typeface="Calibri"/>
                <a:cs typeface="Calibri"/>
              </a:rPr>
              <a:t>D. </a:t>
            </a:r>
            <a:r>
              <a:rPr sz="1200" spc="-5" dirty="0">
                <a:latin typeface="Calibri"/>
                <a:cs typeface="Calibri"/>
              </a:rPr>
              <a:t>Klinar, Ur., </a:t>
            </a:r>
            <a:r>
              <a:rPr sz="1200" i="1" spc="-5" dirty="0">
                <a:latin typeface="Calibri"/>
                <a:cs typeface="Calibri"/>
              </a:rPr>
              <a:t>Okvirni metodološki priročnik od invencije do  inovacije</a:t>
            </a:r>
            <a:r>
              <a:rPr sz="1200" spc="-5" dirty="0">
                <a:latin typeface="Calibri"/>
                <a:cs typeface="Calibri"/>
              </a:rPr>
              <a:t>. [Ljubljana]: PCMG - Pospeševalni center </a:t>
            </a:r>
            <a:r>
              <a:rPr sz="1200" dirty="0">
                <a:latin typeface="Calibri"/>
                <a:cs typeface="Calibri"/>
              </a:rPr>
              <a:t>za </a:t>
            </a:r>
            <a:r>
              <a:rPr sz="1200" spc="-5" dirty="0">
                <a:latin typeface="Calibri"/>
                <a:cs typeface="Calibri"/>
              </a:rPr>
              <a:t>malo gospodarstvo,</a:t>
            </a:r>
            <a:r>
              <a:rPr sz="1200" spc="40" dirty="0">
                <a:latin typeface="Calibri"/>
                <a:cs typeface="Calibri"/>
              </a:rPr>
              <a:t> </a:t>
            </a:r>
            <a:r>
              <a:rPr sz="1200" dirty="0">
                <a:latin typeface="Calibri"/>
                <a:cs typeface="Calibri"/>
              </a:rPr>
              <a:t>2002.</a:t>
            </a:r>
            <a:endParaRPr sz="1200">
              <a:latin typeface="Calibri"/>
              <a:cs typeface="Calibri"/>
            </a:endParaRPr>
          </a:p>
          <a:p>
            <a:pPr marL="332105" marR="7620" indent="34925" algn="just">
              <a:lnSpc>
                <a:spcPct val="101699"/>
              </a:lnSpc>
            </a:pPr>
            <a:r>
              <a:rPr sz="1200" spc="-5" dirty="0">
                <a:latin typeface="Calibri"/>
                <a:cs typeface="Calibri"/>
              </a:rPr>
              <a:t>F. Mali, </a:t>
            </a:r>
            <a:r>
              <a:rPr sz="1200" i="1" spc="-5" dirty="0">
                <a:latin typeface="Calibri"/>
                <a:cs typeface="Calibri"/>
              </a:rPr>
              <a:t>Mehanizmi in ukrepi </a:t>
            </a:r>
            <a:r>
              <a:rPr sz="1200" i="1" dirty="0">
                <a:latin typeface="Calibri"/>
                <a:cs typeface="Calibri"/>
              </a:rPr>
              <a:t>za </a:t>
            </a:r>
            <a:r>
              <a:rPr sz="1200" i="1" spc="-5" dirty="0">
                <a:latin typeface="Calibri"/>
                <a:cs typeface="Calibri"/>
              </a:rPr>
              <a:t>prenos znanja iz akademske in raziskovalne sfere v  gospodarstvu v luči novih inovacijskih paradigem - stanje in trendi razvoja v Sloveniji  glede na razvite države Evropske </a:t>
            </a:r>
            <a:r>
              <a:rPr sz="1200" i="1" spc="45" dirty="0">
                <a:latin typeface="Calibri"/>
                <a:cs typeface="Calibri"/>
              </a:rPr>
              <a:t>unije : </a:t>
            </a:r>
            <a:r>
              <a:rPr sz="1200" i="1" spc="-5" dirty="0">
                <a:latin typeface="Calibri"/>
                <a:cs typeface="Calibri"/>
              </a:rPr>
              <a:t>zaključno poročilo o rezultatih opravljenega  raziskovalnega dela na projektu ciljnega raziskovalnega programa (CRP)</a:t>
            </a:r>
            <a:r>
              <a:rPr sz="1200" spc="-5" dirty="0">
                <a:latin typeface="Calibri"/>
                <a:cs typeface="Calibri"/>
              </a:rPr>
              <a:t>. Ljubljana:  Fakulteta za družbene vede,</a:t>
            </a:r>
            <a:r>
              <a:rPr sz="1200" spc="35" dirty="0">
                <a:latin typeface="Calibri"/>
                <a:cs typeface="Calibri"/>
              </a:rPr>
              <a:t> </a:t>
            </a:r>
            <a:r>
              <a:rPr sz="1200" spc="-5" dirty="0">
                <a:latin typeface="Calibri"/>
                <a:cs typeface="Calibri"/>
              </a:rPr>
              <a:t>2004.</a:t>
            </a:r>
            <a:endParaRPr sz="1200">
              <a:latin typeface="Calibri"/>
              <a:cs typeface="Calibri"/>
            </a:endParaRPr>
          </a:p>
          <a:p>
            <a:pPr marL="332105" marR="5080" indent="34925" algn="just">
              <a:lnSpc>
                <a:spcPct val="101699"/>
              </a:lnSpc>
            </a:pPr>
            <a:r>
              <a:rPr sz="1200" spc="-5" dirty="0">
                <a:latin typeface="Calibri"/>
                <a:cs typeface="Calibri"/>
              </a:rPr>
              <a:t>B. Likar in J. Kopač, „Analysis of invention-developing project ‚Wooden beam‘“, </a:t>
            </a:r>
            <a:r>
              <a:rPr sz="1200" i="1" spc="-5" dirty="0">
                <a:latin typeface="Calibri"/>
                <a:cs typeface="Calibri"/>
              </a:rPr>
              <a:t>Zbornik  C </a:t>
            </a:r>
            <a:r>
              <a:rPr sz="1200" i="1" dirty="0">
                <a:latin typeface="Calibri"/>
                <a:cs typeface="Calibri"/>
              </a:rPr>
              <a:t>7. </a:t>
            </a:r>
            <a:r>
              <a:rPr sz="1200" i="1" spc="-5" dirty="0">
                <a:latin typeface="Calibri"/>
                <a:cs typeface="Calibri"/>
              </a:rPr>
              <a:t>mednarodne multi-konference Informacijska družba </a:t>
            </a:r>
            <a:r>
              <a:rPr sz="1200" i="1" dirty="0">
                <a:latin typeface="Calibri"/>
                <a:cs typeface="Calibri"/>
              </a:rPr>
              <a:t>IS 2004, 9. </a:t>
            </a:r>
            <a:r>
              <a:rPr sz="1200" i="1" spc="-5" dirty="0">
                <a:latin typeface="Calibri"/>
                <a:cs typeface="Calibri"/>
              </a:rPr>
              <a:t>do </a:t>
            </a:r>
            <a:r>
              <a:rPr sz="1200" i="1" dirty="0">
                <a:latin typeface="Calibri"/>
                <a:cs typeface="Calibri"/>
              </a:rPr>
              <a:t>15. </a:t>
            </a:r>
            <a:r>
              <a:rPr sz="1200" i="1" spc="-5" dirty="0">
                <a:latin typeface="Calibri"/>
                <a:cs typeface="Calibri"/>
              </a:rPr>
              <a:t>oktober </a:t>
            </a:r>
            <a:r>
              <a:rPr sz="1200" i="1" dirty="0">
                <a:latin typeface="Calibri"/>
                <a:cs typeface="Calibri"/>
              </a:rPr>
              <a:t>2004</a:t>
            </a:r>
            <a:r>
              <a:rPr sz="1200" dirty="0">
                <a:latin typeface="Calibri"/>
                <a:cs typeface="Calibri"/>
              </a:rPr>
              <a:t>,  let. </a:t>
            </a:r>
            <a:r>
              <a:rPr sz="1200" spc="-5" dirty="0">
                <a:latin typeface="Calibri"/>
                <a:cs typeface="Calibri"/>
              </a:rPr>
              <a:t>2004, str. str. 36-39,</a:t>
            </a:r>
            <a:r>
              <a:rPr sz="1200" spc="-10" dirty="0">
                <a:latin typeface="Calibri"/>
                <a:cs typeface="Calibri"/>
              </a:rPr>
              <a:t> </a:t>
            </a:r>
            <a:r>
              <a:rPr sz="1200" dirty="0">
                <a:latin typeface="Calibri"/>
                <a:cs typeface="Calibri"/>
              </a:rPr>
              <a:t>2004.</a:t>
            </a:r>
            <a:endParaRPr sz="1200">
              <a:latin typeface="Calibri"/>
              <a:cs typeface="Calibri"/>
            </a:endParaRPr>
          </a:p>
          <a:p>
            <a:pPr marL="332105" marR="6985" indent="34925" algn="just">
              <a:lnSpc>
                <a:spcPct val="101699"/>
              </a:lnSpc>
            </a:pPr>
            <a:r>
              <a:rPr sz="1200" dirty="0">
                <a:latin typeface="Calibri"/>
                <a:cs typeface="Calibri"/>
              </a:rPr>
              <a:t>M. </a:t>
            </a:r>
            <a:r>
              <a:rPr sz="1200" spc="-5" dirty="0">
                <a:latin typeface="Calibri"/>
                <a:cs typeface="Calibri"/>
              </a:rPr>
              <a:t>Bučar, A. Jaklič, in B. Udovič, „National system </a:t>
            </a:r>
            <a:r>
              <a:rPr sz="1200" spc="-10" dirty="0">
                <a:latin typeface="Calibri"/>
                <a:cs typeface="Calibri"/>
              </a:rPr>
              <a:t>of </a:t>
            </a:r>
            <a:r>
              <a:rPr sz="1200" spc="-5" dirty="0">
                <a:latin typeface="Calibri"/>
                <a:cs typeface="Calibri"/>
              </a:rPr>
              <a:t>innovation in Slovenia“, 2010.  [Online]. Available:</a:t>
            </a:r>
            <a:r>
              <a:rPr sz="1200" spc="10" dirty="0">
                <a:latin typeface="Calibri"/>
                <a:cs typeface="Calibri"/>
              </a:rPr>
              <a:t> </a:t>
            </a:r>
            <a:r>
              <a:rPr sz="1200" spc="-5" dirty="0">
                <a:latin typeface="Calibri"/>
                <a:cs typeface="Calibri"/>
                <a:hlinkClick r:id="rId2"/>
              </a:rPr>
              <a:t>http://www.mednarodni-odnosi.si/cmo/publications.htm.</a:t>
            </a:r>
            <a:endParaRPr sz="1200">
              <a:latin typeface="Calibri"/>
              <a:cs typeface="Calibri"/>
            </a:endParaRPr>
          </a:p>
          <a:p>
            <a:pPr marL="332105" marR="5715" indent="34925" algn="just">
              <a:lnSpc>
                <a:spcPct val="101699"/>
              </a:lnSpc>
              <a:spcBef>
                <a:spcPts val="5"/>
              </a:spcBef>
            </a:pPr>
            <a:r>
              <a:rPr sz="1200" dirty="0">
                <a:latin typeface="Calibri"/>
                <a:cs typeface="Calibri"/>
              </a:rPr>
              <a:t>M. </a:t>
            </a:r>
            <a:r>
              <a:rPr sz="1200" spc="-5" dirty="0">
                <a:latin typeface="Calibri"/>
                <a:cs typeface="Calibri"/>
              </a:rPr>
              <a:t>Mulej, </a:t>
            </a:r>
            <a:r>
              <a:rPr sz="1200" i="1" spc="-5" dirty="0">
                <a:latin typeface="Calibri"/>
                <a:cs typeface="Calibri"/>
              </a:rPr>
              <a:t>Basics of systems thinking: (applied </a:t>
            </a:r>
            <a:r>
              <a:rPr sz="1200" i="1" dirty="0">
                <a:latin typeface="Calibri"/>
                <a:cs typeface="Calibri"/>
              </a:rPr>
              <a:t>to </a:t>
            </a:r>
            <a:r>
              <a:rPr sz="1200" i="1" spc="-5" dirty="0">
                <a:latin typeface="Calibri"/>
                <a:cs typeface="Calibri"/>
              </a:rPr>
              <a:t>innovation management)</a:t>
            </a:r>
            <a:r>
              <a:rPr sz="1200" spc="-5" dirty="0">
                <a:latin typeface="Calibri"/>
                <a:cs typeface="Calibri"/>
              </a:rPr>
              <a:t>. Maribor:  Faculty </a:t>
            </a:r>
            <a:r>
              <a:rPr sz="1200" spc="-10" dirty="0">
                <a:latin typeface="Calibri"/>
                <a:cs typeface="Calibri"/>
              </a:rPr>
              <a:t>of </a:t>
            </a:r>
            <a:r>
              <a:rPr sz="1200" spc="-5" dirty="0">
                <a:latin typeface="Calibri"/>
                <a:cs typeface="Calibri"/>
              </a:rPr>
              <a:t>Economics </a:t>
            </a:r>
            <a:r>
              <a:rPr sz="1200" spc="-10" dirty="0">
                <a:latin typeface="Calibri"/>
                <a:cs typeface="Calibri"/>
              </a:rPr>
              <a:t>and </a:t>
            </a:r>
            <a:r>
              <a:rPr sz="1200" spc="-5" dirty="0">
                <a:latin typeface="Calibri"/>
                <a:cs typeface="Calibri"/>
              </a:rPr>
              <a:t>Business,</a:t>
            </a:r>
            <a:r>
              <a:rPr sz="1200" spc="55" dirty="0">
                <a:latin typeface="Calibri"/>
                <a:cs typeface="Calibri"/>
              </a:rPr>
              <a:t> </a:t>
            </a:r>
            <a:r>
              <a:rPr sz="1200" spc="-5" dirty="0">
                <a:latin typeface="Calibri"/>
                <a:cs typeface="Calibri"/>
              </a:rPr>
              <a:t>2000.</a:t>
            </a:r>
            <a:endParaRPr sz="1200">
              <a:latin typeface="Calibri"/>
              <a:cs typeface="Calibri"/>
            </a:endParaRPr>
          </a:p>
          <a:p>
            <a:pPr marL="367665" algn="just">
              <a:lnSpc>
                <a:spcPct val="100000"/>
              </a:lnSpc>
              <a:spcBef>
                <a:spcPts val="25"/>
              </a:spcBef>
            </a:pPr>
            <a:r>
              <a:rPr sz="1200" dirty="0">
                <a:latin typeface="Calibri"/>
                <a:cs typeface="Calibri"/>
              </a:rPr>
              <a:t>M. </a:t>
            </a:r>
            <a:r>
              <a:rPr sz="1200" spc="-5" dirty="0">
                <a:latin typeface="Calibri"/>
                <a:cs typeface="Calibri"/>
              </a:rPr>
              <a:t>Markič, „Processes </a:t>
            </a:r>
            <a:r>
              <a:rPr sz="1200" spc="25" dirty="0">
                <a:latin typeface="Calibri"/>
                <a:cs typeface="Calibri"/>
              </a:rPr>
              <a:t>innovation : </a:t>
            </a:r>
            <a:r>
              <a:rPr sz="1200" spc="-5" dirty="0">
                <a:latin typeface="Calibri"/>
                <a:cs typeface="Calibri"/>
              </a:rPr>
              <a:t>a precondition for business</a:t>
            </a:r>
            <a:r>
              <a:rPr sz="1200" spc="5" dirty="0">
                <a:latin typeface="Calibri"/>
                <a:cs typeface="Calibri"/>
              </a:rPr>
              <a:t> </a:t>
            </a:r>
            <a:r>
              <a:rPr sz="1200" spc="-5" dirty="0">
                <a:latin typeface="Calibri"/>
                <a:cs typeface="Calibri"/>
              </a:rPr>
              <a:t>excellence“,</a:t>
            </a:r>
            <a:endParaRPr sz="1200">
              <a:latin typeface="Calibri"/>
              <a:cs typeface="Calibri"/>
            </a:endParaRPr>
          </a:p>
          <a:p>
            <a:pPr marL="332105" algn="just">
              <a:lnSpc>
                <a:spcPct val="100000"/>
              </a:lnSpc>
              <a:spcBef>
                <a:spcPts val="25"/>
              </a:spcBef>
            </a:pPr>
            <a:r>
              <a:rPr sz="1200" i="1" spc="-5" dirty="0">
                <a:latin typeface="Calibri"/>
                <a:cs typeface="Calibri"/>
              </a:rPr>
              <a:t>Organizacija</a:t>
            </a:r>
            <a:r>
              <a:rPr sz="1200" spc="-5" dirty="0">
                <a:latin typeface="Calibri"/>
                <a:cs typeface="Calibri"/>
              </a:rPr>
              <a:t>, </a:t>
            </a:r>
            <a:r>
              <a:rPr sz="1200" dirty="0">
                <a:latin typeface="Calibri"/>
                <a:cs typeface="Calibri"/>
              </a:rPr>
              <a:t>let. 36, št. 9, </a:t>
            </a:r>
            <a:r>
              <a:rPr sz="1200" spc="-5" dirty="0">
                <a:latin typeface="Calibri"/>
                <a:cs typeface="Calibri"/>
              </a:rPr>
              <a:t>str. str. 636-642, nov.</a:t>
            </a:r>
            <a:r>
              <a:rPr sz="1200" spc="-10" dirty="0">
                <a:latin typeface="Calibri"/>
                <a:cs typeface="Calibri"/>
              </a:rPr>
              <a:t> </a:t>
            </a:r>
            <a:r>
              <a:rPr sz="1200" dirty="0">
                <a:latin typeface="Calibri"/>
                <a:cs typeface="Calibri"/>
              </a:rPr>
              <a:t>2003.</a:t>
            </a:r>
            <a:endParaRPr sz="1200">
              <a:latin typeface="Calibri"/>
              <a:cs typeface="Calibri"/>
            </a:endParaRPr>
          </a:p>
          <a:p>
            <a:pPr marL="332105" marR="6985" indent="34925" algn="just">
              <a:lnSpc>
                <a:spcPct val="101699"/>
              </a:lnSpc>
            </a:pPr>
            <a:r>
              <a:rPr sz="1200" spc="-5" dirty="0">
                <a:latin typeface="Calibri"/>
                <a:cs typeface="Calibri"/>
              </a:rPr>
              <a:t>B. Likar, „Pomen spremljanja in vrednotenja inovativno-tehnoloških </a:t>
            </a:r>
            <a:r>
              <a:rPr sz="1200" spc="-10" dirty="0">
                <a:latin typeface="Calibri"/>
                <a:cs typeface="Calibri"/>
              </a:rPr>
              <a:t>in </a:t>
            </a:r>
            <a:r>
              <a:rPr sz="1200" spc="-5" dirty="0">
                <a:latin typeface="Calibri"/>
                <a:cs typeface="Calibri"/>
              </a:rPr>
              <a:t>raziskovalnih  procesov v lesni industriji“, </a:t>
            </a:r>
            <a:r>
              <a:rPr sz="1200" i="1" spc="-5" dirty="0">
                <a:latin typeface="Calibri"/>
                <a:cs typeface="Calibri"/>
              </a:rPr>
              <a:t>Zbornik gozdarstva in lesarstva</a:t>
            </a:r>
            <a:r>
              <a:rPr sz="1200" spc="-5" dirty="0">
                <a:latin typeface="Calibri"/>
                <a:cs typeface="Calibri"/>
              </a:rPr>
              <a:t>, </a:t>
            </a:r>
            <a:r>
              <a:rPr sz="1200" dirty="0">
                <a:latin typeface="Calibri"/>
                <a:cs typeface="Calibri"/>
              </a:rPr>
              <a:t>št. 69, </a:t>
            </a:r>
            <a:r>
              <a:rPr sz="1200" spc="-5" dirty="0">
                <a:latin typeface="Calibri"/>
                <a:cs typeface="Calibri"/>
              </a:rPr>
              <a:t>str. 259-275,</a:t>
            </a:r>
            <a:r>
              <a:rPr sz="1200" spc="100" dirty="0">
                <a:latin typeface="Calibri"/>
                <a:cs typeface="Calibri"/>
              </a:rPr>
              <a:t> </a:t>
            </a:r>
            <a:r>
              <a:rPr sz="1200" spc="-5" dirty="0">
                <a:latin typeface="Calibri"/>
                <a:cs typeface="Calibri"/>
              </a:rPr>
              <a:t>2002.</a:t>
            </a:r>
            <a:endParaRPr sz="1200">
              <a:latin typeface="Calibri"/>
              <a:cs typeface="Calibri"/>
            </a:endParaRPr>
          </a:p>
          <a:p>
            <a:pPr marL="332105" marR="5715" indent="34925" algn="just">
              <a:lnSpc>
                <a:spcPct val="101699"/>
              </a:lnSpc>
            </a:pPr>
            <a:r>
              <a:rPr sz="1200" spc="-5" dirty="0">
                <a:latin typeface="Calibri"/>
                <a:cs typeface="Calibri"/>
              </a:rPr>
              <a:t>B. Likar, </a:t>
            </a:r>
            <a:r>
              <a:rPr sz="1200" dirty="0">
                <a:latin typeface="Calibri"/>
                <a:cs typeface="Calibri"/>
              </a:rPr>
              <a:t>P. </a:t>
            </a:r>
            <a:r>
              <a:rPr sz="1200" spc="-5" dirty="0">
                <a:latin typeface="Calibri"/>
                <a:cs typeface="Calibri"/>
              </a:rPr>
              <a:t>Fatur, </a:t>
            </a:r>
            <a:r>
              <a:rPr sz="1200" spc="-10" dirty="0">
                <a:latin typeface="Calibri"/>
                <a:cs typeface="Calibri"/>
              </a:rPr>
              <a:t>in </a:t>
            </a:r>
            <a:r>
              <a:rPr sz="1200" dirty="0">
                <a:latin typeface="Calibri"/>
                <a:cs typeface="Calibri"/>
              </a:rPr>
              <a:t>N. </a:t>
            </a:r>
            <a:r>
              <a:rPr sz="1200" spc="-5" dirty="0">
                <a:latin typeface="Calibri"/>
                <a:cs typeface="Calibri"/>
              </a:rPr>
              <a:t>Georgogianni, </a:t>
            </a:r>
            <a:r>
              <a:rPr sz="1200" i="1" spc="-5" dirty="0">
                <a:latin typeface="Calibri"/>
                <a:cs typeface="Calibri"/>
              </a:rPr>
              <a:t>Innovation </a:t>
            </a:r>
            <a:r>
              <a:rPr sz="1200" i="1" spc="-10" dirty="0">
                <a:latin typeface="Calibri"/>
                <a:cs typeface="Calibri"/>
              </a:rPr>
              <a:t>and </a:t>
            </a:r>
            <a:r>
              <a:rPr sz="1200" i="1" spc="-5" dirty="0">
                <a:latin typeface="Calibri"/>
                <a:cs typeface="Calibri"/>
              </a:rPr>
              <a:t>R&amp;D in the European </a:t>
            </a:r>
            <a:r>
              <a:rPr sz="1200" i="1" spc="40" dirty="0">
                <a:latin typeface="Calibri"/>
                <a:cs typeface="Calibri"/>
              </a:rPr>
              <a:t>Union : </a:t>
            </a:r>
            <a:r>
              <a:rPr sz="1200" i="1" dirty="0">
                <a:latin typeface="Calibri"/>
                <a:cs typeface="Calibri"/>
              </a:rPr>
              <a:t>wood  </a:t>
            </a:r>
            <a:r>
              <a:rPr sz="1200" i="1" spc="-10" dirty="0">
                <a:latin typeface="Calibri"/>
                <a:cs typeface="Calibri"/>
              </a:rPr>
              <a:t>and </a:t>
            </a:r>
            <a:r>
              <a:rPr sz="1200" i="1" spc="-5" dirty="0">
                <a:latin typeface="Calibri"/>
                <a:cs typeface="Calibri"/>
              </a:rPr>
              <a:t>furniture industry: EU </a:t>
            </a:r>
            <a:r>
              <a:rPr sz="1200" i="1" spc="-10" dirty="0">
                <a:latin typeface="Calibri"/>
                <a:cs typeface="Calibri"/>
              </a:rPr>
              <a:t>and </a:t>
            </a:r>
            <a:r>
              <a:rPr sz="1200" i="1" spc="-5" dirty="0">
                <a:latin typeface="Calibri"/>
                <a:cs typeface="Calibri"/>
              </a:rPr>
              <a:t>national analysis of the present state of affairs</a:t>
            </a:r>
            <a:r>
              <a:rPr sz="1200" spc="-5" dirty="0">
                <a:latin typeface="Calibri"/>
                <a:cs typeface="Calibri"/>
              </a:rPr>
              <a:t>. Ljubljana:  Inštitut </a:t>
            </a:r>
            <a:r>
              <a:rPr sz="1200" dirty="0">
                <a:latin typeface="Calibri"/>
                <a:cs typeface="Calibri"/>
              </a:rPr>
              <a:t>za </a:t>
            </a:r>
            <a:r>
              <a:rPr sz="1200" spc="-5" dirty="0">
                <a:latin typeface="Calibri"/>
                <a:cs typeface="Calibri"/>
              </a:rPr>
              <a:t>inovativnost </a:t>
            </a:r>
            <a:r>
              <a:rPr sz="1200" spc="-10" dirty="0">
                <a:latin typeface="Calibri"/>
                <a:cs typeface="Calibri"/>
              </a:rPr>
              <a:t>in </a:t>
            </a:r>
            <a:r>
              <a:rPr sz="1200" spc="-5" dirty="0">
                <a:latin typeface="Calibri"/>
                <a:cs typeface="Calibri"/>
              </a:rPr>
              <a:t>tehnologijo,</a:t>
            </a:r>
            <a:r>
              <a:rPr sz="1200" spc="25" dirty="0">
                <a:latin typeface="Calibri"/>
                <a:cs typeface="Calibri"/>
              </a:rPr>
              <a:t> </a:t>
            </a:r>
            <a:r>
              <a:rPr sz="1200" spc="-5" dirty="0">
                <a:latin typeface="Calibri"/>
                <a:cs typeface="Calibri"/>
              </a:rPr>
              <a:t>2007.</a:t>
            </a:r>
            <a:endParaRPr sz="1200">
              <a:latin typeface="Calibri"/>
              <a:cs typeface="Calibri"/>
            </a:endParaRPr>
          </a:p>
          <a:p>
            <a:pPr marL="332105" marR="6350" indent="34925" algn="just">
              <a:lnSpc>
                <a:spcPct val="101699"/>
              </a:lnSpc>
            </a:pPr>
            <a:r>
              <a:rPr sz="1200" spc="-5" dirty="0">
                <a:latin typeface="Calibri"/>
                <a:cs typeface="Calibri"/>
              </a:rPr>
              <a:t>A. Burnik, „Razvoj lesne industrije je naša razvojna priložnost“, </a:t>
            </a:r>
            <a:r>
              <a:rPr sz="1200" i="1" spc="-5" dirty="0">
                <a:latin typeface="Calibri"/>
                <a:cs typeface="Calibri"/>
              </a:rPr>
              <a:t>Les</a:t>
            </a:r>
            <a:r>
              <a:rPr sz="1200" spc="-5" dirty="0">
                <a:latin typeface="Calibri"/>
                <a:cs typeface="Calibri"/>
              </a:rPr>
              <a:t>, let. 57, </a:t>
            </a:r>
            <a:r>
              <a:rPr sz="1200" dirty="0">
                <a:latin typeface="Calibri"/>
                <a:cs typeface="Calibri"/>
              </a:rPr>
              <a:t>št. 3, </a:t>
            </a:r>
            <a:r>
              <a:rPr sz="1200" spc="-5" dirty="0">
                <a:latin typeface="Calibri"/>
                <a:cs typeface="Calibri"/>
              </a:rPr>
              <a:t>str. </a:t>
            </a:r>
            <a:r>
              <a:rPr sz="1200" dirty="0">
                <a:latin typeface="Calibri"/>
                <a:cs typeface="Calibri"/>
              </a:rPr>
              <a:t>49,  2005.</a:t>
            </a:r>
            <a:endParaRPr sz="1200">
              <a:latin typeface="Calibri"/>
              <a:cs typeface="Calibri"/>
            </a:endParaRPr>
          </a:p>
          <a:p>
            <a:pPr marL="367665" algn="just">
              <a:lnSpc>
                <a:spcPct val="100000"/>
              </a:lnSpc>
              <a:spcBef>
                <a:spcPts val="20"/>
              </a:spcBef>
            </a:pPr>
            <a:r>
              <a:rPr sz="1200" spc="-5" dirty="0">
                <a:latin typeface="Calibri"/>
                <a:cs typeface="Calibri"/>
              </a:rPr>
              <a:t>S. Pirc, „Alples – </a:t>
            </a:r>
            <a:r>
              <a:rPr sz="1200" dirty="0">
                <a:latin typeface="Calibri"/>
                <a:cs typeface="Calibri"/>
              </a:rPr>
              <a:t>na </a:t>
            </a:r>
            <a:r>
              <a:rPr sz="1200" spc="-5" dirty="0">
                <a:latin typeface="Calibri"/>
                <a:cs typeface="Calibri"/>
              </a:rPr>
              <a:t>tekmi prvakov“, </a:t>
            </a:r>
            <a:r>
              <a:rPr sz="1200" i="1" spc="-5" dirty="0">
                <a:latin typeface="Calibri"/>
                <a:cs typeface="Calibri"/>
              </a:rPr>
              <a:t>Les</a:t>
            </a:r>
            <a:r>
              <a:rPr sz="1200" spc="-5" dirty="0">
                <a:latin typeface="Calibri"/>
                <a:cs typeface="Calibri"/>
              </a:rPr>
              <a:t>, let. 57, </a:t>
            </a:r>
            <a:r>
              <a:rPr sz="1200" dirty="0">
                <a:latin typeface="Calibri"/>
                <a:cs typeface="Calibri"/>
              </a:rPr>
              <a:t>št. 5, </a:t>
            </a:r>
            <a:r>
              <a:rPr sz="1200" spc="-5" dirty="0">
                <a:latin typeface="Calibri"/>
                <a:cs typeface="Calibri"/>
              </a:rPr>
              <a:t>str. 163-166,</a:t>
            </a:r>
            <a:r>
              <a:rPr sz="1200" spc="60" dirty="0">
                <a:latin typeface="Calibri"/>
                <a:cs typeface="Calibri"/>
              </a:rPr>
              <a:t> </a:t>
            </a:r>
            <a:r>
              <a:rPr sz="1200" spc="-5" dirty="0">
                <a:latin typeface="Calibri"/>
                <a:cs typeface="Calibri"/>
              </a:rPr>
              <a:t>2005.</a:t>
            </a:r>
            <a:endParaRPr sz="1200">
              <a:latin typeface="Calibri"/>
              <a:cs typeface="Calibri"/>
            </a:endParaRPr>
          </a:p>
        </p:txBody>
      </p:sp>
      <p:sp>
        <p:nvSpPr>
          <p:cNvPr id="14" name="object 1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19</a:t>
            </a:r>
            <a:endParaRPr sz="1000">
              <a:latin typeface="Calibri"/>
              <a:cs typeface="Calibri"/>
            </a:endParaRPr>
          </a:p>
        </p:txBody>
      </p:sp>
      <p:sp>
        <p:nvSpPr>
          <p:cNvPr id="3" name="object 3"/>
          <p:cNvSpPr txBox="1"/>
          <p:nvPr/>
        </p:nvSpPr>
        <p:spPr>
          <a:xfrm>
            <a:off x="816797" y="570066"/>
            <a:ext cx="5860415" cy="8047355"/>
          </a:xfrm>
          <a:prstGeom prst="rect">
            <a:avLst/>
          </a:prstGeom>
        </p:spPr>
        <p:txBody>
          <a:bodyPr vert="horz" wrap="square" lIns="0" tIns="12065" rIns="0" bIns="0" rtlCol="0">
            <a:spAutoFit/>
          </a:bodyPr>
          <a:lstStyle/>
          <a:p>
            <a:pPr marR="2794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50">
              <a:latin typeface="Calibri"/>
              <a:cs typeface="Calibri"/>
            </a:endParaRPr>
          </a:p>
          <a:p>
            <a:pPr marL="12700" marR="7620" algn="just">
              <a:lnSpc>
                <a:spcPct val="101699"/>
              </a:lnSpc>
              <a:buFont typeface="Symbol"/>
              <a:buChar char=""/>
              <a:tabLst>
                <a:tab pos="241300" algn="l"/>
              </a:tabLst>
            </a:pPr>
            <a:r>
              <a:rPr sz="1200" spc="-5" dirty="0">
                <a:latin typeface="Calibri"/>
                <a:cs typeface="Calibri"/>
              </a:rPr>
              <a:t>The innovation framework is clear and well defined and closely follows on from the  overall business strategy</a:t>
            </a:r>
            <a:endParaRPr sz="1200">
              <a:latin typeface="Calibri"/>
              <a:cs typeface="Calibri"/>
            </a:endParaRPr>
          </a:p>
          <a:p>
            <a:pPr marL="12700" marR="6985" algn="just">
              <a:lnSpc>
                <a:spcPct val="102099"/>
              </a:lnSpc>
              <a:spcBef>
                <a:spcPts val="55"/>
              </a:spcBef>
              <a:buFont typeface="Symbol"/>
              <a:buChar char=""/>
              <a:tabLst>
                <a:tab pos="241300" algn="l"/>
              </a:tabLst>
            </a:pPr>
            <a:r>
              <a:rPr sz="1200" spc="-5" dirty="0">
                <a:latin typeface="Calibri"/>
                <a:cs typeface="Calibri"/>
              </a:rPr>
              <a:t>The organisation’s master strategy calls </a:t>
            </a:r>
            <a:r>
              <a:rPr sz="1200" dirty="0">
                <a:latin typeface="Calibri"/>
                <a:cs typeface="Calibri"/>
              </a:rPr>
              <a:t>for </a:t>
            </a:r>
            <a:r>
              <a:rPr sz="1200" spc="-5" dirty="0">
                <a:latin typeface="Calibri"/>
                <a:cs typeface="Calibri"/>
              </a:rPr>
              <a:t>innovation to be a </a:t>
            </a:r>
            <a:r>
              <a:rPr sz="1200" dirty="0">
                <a:latin typeface="Calibri"/>
                <a:cs typeface="Calibri"/>
              </a:rPr>
              <a:t>strategic  </a:t>
            </a:r>
            <a:r>
              <a:rPr sz="1200" spc="-5" dirty="0">
                <a:latin typeface="Calibri"/>
                <a:cs typeface="Calibri"/>
              </a:rPr>
              <a:t>concept. Innovations </a:t>
            </a:r>
            <a:r>
              <a:rPr sz="1200" spc="-10" dirty="0">
                <a:latin typeface="Calibri"/>
                <a:cs typeface="Calibri"/>
              </a:rPr>
              <a:t>are </a:t>
            </a:r>
            <a:r>
              <a:rPr sz="1200" spc="-5" dirty="0">
                <a:latin typeface="Calibri"/>
                <a:cs typeface="Calibri"/>
              </a:rPr>
              <a:t>allowed to emerge but they have to comply with the core business  thrust.</a:t>
            </a:r>
            <a:endParaRPr sz="1200">
              <a:latin typeface="Calibri"/>
              <a:cs typeface="Calibri"/>
            </a:endParaRPr>
          </a:p>
          <a:p>
            <a:pPr marL="12700" marR="6985" indent="-635" algn="just">
              <a:lnSpc>
                <a:spcPct val="101699"/>
              </a:lnSpc>
              <a:spcBef>
                <a:spcPts val="55"/>
              </a:spcBef>
              <a:buFont typeface="Symbol"/>
              <a:buChar char=""/>
              <a:tabLst>
                <a:tab pos="241300" algn="l"/>
              </a:tabLst>
            </a:pPr>
            <a:r>
              <a:rPr sz="1200" spc="-5" dirty="0">
                <a:latin typeface="Calibri"/>
                <a:cs typeface="Calibri"/>
              </a:rPr>
              <a:t>Strategy is </a:t>
            </a:r>
            <a:r>
              <a:rPr sz="1200" dirty="0">
                <a:latin typeface="Calibri"/>
                <a:cs typeface="Calibri"/>
              </a:rPr>
              <a:t>informed </a:t>
            </a:r>
            <a:r>
              <a:rPr sz="1200" spc="-5" dirty="0">
                <a:latin typeface="Calibri"/>
                <a:cs typeface="Calibri"/>
              </a:rPr>
              <a:t>and not imagined. Concepts are </a:t>
            </a:r>
            <a:r>
              <a:rPr sz="1200" dirty="0">
                <a:latin typeface="Calibri"/>
                <a:cs typeface="Calibri"/>
              </a:rPr>
              <a:t>tested </a:t>
            </a:r>
            <a:r>
              <a:rPr sz="1200" spc="-5" dirty="0">
                <a:latin typeface="Calibri"/>
                <a:cs typeface="Calibri"/>
              </a:rPr>
              <a:t>and alternatives are  investigated with different perspectives being considered during </a:t>
            </a:r>
            <a:r>
              <a:rPr sz="1200" dirty="0">
                <a:latin typeface="Calibri"/>
                <a:cs typeface="Calibri"/>
              </a:rPr>
              <a:t>the </a:t>
            </a:r>
            <a:r>
              <a:rPr sz="1200" spc="-5" dirty="0">
                <a:latin typeface="Calibri"/>
                <a:cs typeface="Calibri"/>
              </a:rPr>
              <a:t>decision making</a:t>
            </a:r>
            <a:r>
              <a:rPr sz="1200" spc="135" dirty="0">
                <a:latin typeface="Calibri"/>
                <a:cs typeface="Calibri"/>
              </a:rPr>
              <a:t> </a:t>
            </a:r>
            <a:r>
              <a:rPr sz="1200" spc="-5" dirty="0">
                <a:latin typeface="Calibri"/>
                <a:cs typeface="Calibri"/>
              </a:rPr>
              <a:t>process</a:t>
            </a:r>
            <a:endParaRPr sz="1200">
              <a:latin typeface="Calibri"/>
              <a:cs typeface="Calibri"/>
            </a:endParaRPr>
          </a:p>
          <a:p>
            <a:pPr marL="12700" marR="7620" algn="just">
              <a:lnSpc>
                <a:spcPct val="102499"/>
              </a:lnSpc>
              <a:spcBef>
                <a:spcPts val="50"/>
              </a:spcBef>
              <a:buFont typeface="Symbol"/>
              <a:buChar char=""/>
              <a:tabLst>
                <a:tab pos="241300" algn="l"/>
              </a:tabLst>
            </a:pPr>
            <a:r>
              <a:rPr sz="1200" spc="-5" dirty="0">
                <a:latin typeface="Calibri"/>
                <a:cs typeface="Calibri"/>
              </a:rPr>
              <a:t>Suppliers of components and subsystems are invited </a:t>
            </a:r>
            <a:r>
              <a:rPr sz="1200" dirty="0">
                <a:latin typeface="Calibri"/>
                <a:cs typeface="Calibri"/>
              </a:rPr>
              <a:t>to </a:t>
            </a:r>
            <a:r>
              <a:rPr sz="1200" spc="-5" dirty="0">
                <a:latin typeface="Calibri"/>
                <a:cs typeface="Calibri"/>
              </a:rPr>
              <a:t>become part of </a:t>
            </a:r>
            <a:r>
              <a:rPr sz="1200" dirty="0">
                <a:latin typeface="Calibri"/>
                <a:cs typeface="Calibri"/>
              </a:rPr>
              <a:t>the </a:t>
            </a:r>
            <a:r>
              <a:rPr sz="1200" spc="-5" dirty="0">
                <a:latin typeface="Calibri"/>
                <a:cs typeface="Calibri"/>
              </a:rPr>
              <a:t>strategy  formulation</a:t>
            </a:r>
            <a:r>
              <a:rPr sz="1200" spc="-10" dirty="0">
                <a:latin typeface="Calibri"/>
                <a:cs typeface="Calibri"/>
              </a:rPr>
              <a:t> </a:t>
            </a:r>
            <a:r>
              <a:rPr sz="1200" spc="-5" dirty="0">
                <a:latin typeface="Calibri"/>
                <a:cs typeface="Calibri"/>
              </a:rPr>
              <a:t>process</a:t>
            </a:r>
            <a:endParaRPr sz="1200">
              <a:latin typeface="Calibri"/>
              <a:cs typeface="Calibri"/>
            </a:endParaRPr>
          </a:p>
          <a:p>
            <a:pPr marL="240665" indent="-228600" algn="just">
              <a:lnSpc>
                <a:spcPct val="100000"/>
              </a:lnSpc>
              <a:spcBef>
                <a:spcPts val="85"/>
              </a:spcBef>
              <a:buFont typeface="Symbol"/>
              <a:buChar char=""/>
              <a:tabLst>
                <a:tab pos="241300" algn="l"/>
              </a:tabLst>
            </a:pPr>
            <a:r>
              <a:rPr sz="1200" dirty="0">
                <a:latin typeface="Calibri"/>
                <a:cs typeface="Calibri"/>
              </a:rPr>
              <a:t>Leading </a:t>
            </a:r>
            <a:r>
              <a:rPr sz="1200" spc="-5" dirty="0">
                <a:latin typeface="Calibri"/>
                <a:cs typeface="Calibri"/>
              </a:rPr>
              <a:t>clients are identified and knowledge is</a:t>
            </a:r>
            <a:r>
              <a:rPr sz="1200" spc="25" dirty="0">
                <a:latin typeface="Calibri"/>
                <a:cs typeface="Calibri"/>
              </a:rPr>
              <a:t> </a:t>
            </a:r>
            <a:r>
              <a:rPr sz="1200" spc="-5" dirty="0">
                <a:latin typeface="Calibri"/>
                <a:cs typeface="Calibri"/>
              </a:rPr>
              <a:t>shared</a:t>
            </a:r>
            <a:endParaRPr sz="1200">
              <a:latin typeface="Calibri"/>
              <a:cs typeface="Calibri"/>
            </a:endParaRPr>
          </a:p>
          <a:p>
            <a:pPr marL="12700">
              <a:lnSpc>
                <a:spcPct val="100000"/>
              </a:lnSpc>
              <a:spcBef>
                <a:spcPts val="525"/>
              </a:spcBef>
            </a:pPr>
            <a:r>
              <a:rPr sz="1200" b="1" spc="-5" dirty="0">
                <a:latin typeface="Calibri"/>
                <a:cs typeface="Calibri"/>
              </a:rPr>
              <a:t>Effective resourcing</a:t>
            </a:r>
            <a:endParaRPr sz="1200">
              <a:latin typeface="Calibri"/>
              <a:cs typeface="Calibri"/>
            </a:endParaRPr>
          </a:p>
          <a:p>
            <a:pPr marL="12700" marR="5080" algn="just">
              <a:lnSpc>
                <a:spcPct val="101699"/>
              </a:lnSpc>
              <a:spcBef>
                <a:spcPts val="994"/>
              </a:spcBef>
            </a:pPr>
            <a:r>
              <a:rPr sz="1200" spc="-5" dirty="0">
                <a:latin typeface="Calibri"/>
                <a:cs typeface="Calibri"/>
              </a:rPr>
              <a:t>The innovative organization will involve itself in correctly resourcing changes </a:t>
            </a:r>
            <a:r>
              <a:rPr sz="1200" dirty="0">
                <a:latin typeface="Calibri"/>
                <a:cs typeface="Calibri"/>
              </a:rPr>
              <a:t>to </a:t>
            </a:r>
            <a:r>
              <a:rPr sz="1200" spc="-5" dirty="0">
                <a:latin typeface="Calibri"/>
                <a:cs typeface="Calibri"/>
              </a:rPr>
              <a:t>products </a:t>
            </a:r>
            <a:r>
              <a:rPr sz="1200" spc="-10" dirty="0">
                <a:latin typeface="Calibri"/>
                <a:cs typeface="Calibri"/>
              </a:rPr>
              <a:t>and  </a:t>
            </a:r>
            <a:r>
              <a:rPr sz="1200" spc="-5" dirty="0">
                <a:latin typeface="Calibri"/>
                <a:cs typeface="Calibri"/>
              </a:rPr>
              <a:t>services. Research and development is seen to </a:t>
            </a:r>
            <a:r>
              <a:rPr sz="1200" dirty="0">
                <a:latin typeface="Calibri"/>
                <a:cs typeface="Calibri"/>
              </a:rPr>
              <a:t>be </a:t>
            </a:r>
            <a:r>
              <a:rPr sz="1200" spc="-5" dirty="0">
                <a:latin typeface="Calibri"/>
                <a:cs typeface="Calibri"/>
              </a:rPr>
              <a:t>an important part of </a:t>
            </a:r>
            <a:r>
              <a:rPr sz="1200" dirty="0">
                <a:latin typeface="Calibri"/>
                <a:cs typeface="Calibri"/>
              </a:rPr>
              <a:t>the </a:t>
            </a:r>
            <a:r>
              <a:rPr sz="1200" spc="-5" dirty="0">
                <a:latin typeface="Calibri"/>
                <a:cs typeface="Calibri"/>
              </a:rPr>
              <a:t>future of the  organization. Employees involved in research and development work towards a common goal  and express a feeling of achievement, </a:t>
            </a:r>
            <a:r>
              <a:rPr sz="1200" dirty="0">
                <a:latin typeface="Calibri"/>
                <a:cs typeface="Calibri"/>
              </a:rPr>
              <a:t>even </a:t>
            </a:r>
            <a:r>
              <a:rPr sz="1200" spc="-5" dirty="0">
                <a:latin typeface="Calibri"/>
                <a:cs typeface="Calibri"/>
              </a:rPr>
              <a:t>if new products </a:t>
            </a:r>
            <a:r>
              <a:rPr sz="1200" spc="-10" dirty="0">
                <a:latin typeface="Calibri"/>
                <a:cs typeface="Calibri"/>
              </a:rPr>
              <a:t>are </a:t>
            </a:r>
            <a:r>
              <a:rPr sz="1200" spc="-5" dirty="0">
                <a:latin typeface="Calibri"/>
                <a:cs typeface="Calibri"/>
              </a:rPr>
              <a:t>not 100% successful </a:t>
            </a:r>
            <a:r>
              <a:rPr sz="1200" spc="-10" dirty="0">
                <a:latin typeface="Calibri"/>
                <a:cs typeface="Calibri"/>
              </a:rPr>
              <a:t>in </a:t>
            </a:r>
            <a:r>
              <a:rPr sz="1200" dirty="0">
                <a:latin typeface="Calibri"/>
                <a:cs typeface="Calibri"/>
              </a:rPr>
              <a:t>pre-  </a:t>
            </a:r>
            <a:r>
              <a:rPr sz="1200" spc="-5" dirty="0">
                <a:latin typeface="Calibri"/>
                <a:cs typeface="Calibri"/>
              </a:rPr>
              <a:t>sales trials.</a:t>
            </a:r>
            <a:endParaRPr sz="1200">
              <a:latin typeface="Calibri"/>
              <a:cs typeface="Calibri"/>
            </a:endParaRPr>
          </a:p>
          <a:p>
            <a:pPr marL="12700" marR="5715" algn="just">
              <a:lnSpc>
                <a:spcPct val="101699"/>
              </a:lnSpc>
              <a:spcBef>
                <a:spcPts val="1010"/>
              </a:spcBef>
            </a:pPr>
            <a:r>
              <a:rPr sz="1200" spc="-5" dirty="0">
                <a:latin typeface="Calibri"/>
                <a:cs typeface="Calibri"/>
              </a:rPr>
              <a:t>Resources are not always </a:t>
            </a:r>
            <a:r>
              <a:rPr sz="1200" dirty="0">
                <a:latin typeface="Calibri"/>
                <a:cs typeface="Calibri"/>
              </a:rPr>
              <a:t>vested </a:t>
            </a:r>
            <a:r>
              <a:rPr sz="1200" spc="-10" dirty="0">
                <a:latin typeface="Calibri"/>
                <a:cs typeface="Calibri"/>
              </a:rPr>
              <a:t>in </a:t>
            </a:r>
            <a:r>
              <a:rPr sz="1200" dirty="0">
                <a:latin typeface="Calibri"/>
                <a:cs typeface="Calibri"/>
              </a:rPr>
              <a:t>the team </a:t>
            </a:r>
            <a:r>
              <a:rPr sz="1200" spc="-5" dirty="0">
                <a:latin typeface="Calibri"/>
                <a:cs typeface="Calibri"/>
              </a:rPr>
              <a:t>or organization. Some resources may only </a:t>
            </a:r>
            <a:r>
              <a:rPr sz="1200" dirty="0">
                <a:latin typeface="Calibri"/>
                <a:cs typeface="Calibri"/>
              </a:rPr>
              <a:t>be  </a:t>
            </a:r>
            <a:r>
              <a:rPr sz="1200" spc="-5" dirty="0">
                <a:latin typeface="Calibri"/>
                <a:cs typeface="Calibri"/>
              </a:rPr>
              <a:t>available through external cooperation. This implies an ability </a:t>
            </a:r>
            <a:r>
              <a:rPr sz="1200" dirty="0">
                <a:latin typeface="Calibri"/>
                <a:cs typeface="Calibri"/>
              </a:rPr>
              <a:t>to </a:t>
            </a:r>
            <a:r>
              <a:rPr sz="1200" spc="-5" dirty="0">
                <a:latin typeface="Calibri"/>
                <a:cs typeface="Calibri"/>
              </a:rPr>
              <a:t>negotiate and innovate  through</a:t>
            </a:r>
            <a:r>
              <a:rPr sz="1200" spc="-10" dirty="0">
                <a:latin typeface="Calibri"/>
                <a:cs typeface="Calibri"/>
              </a:rPr>
              <a:t> </a:t>
            </a:r>
            <a:r>
              <a:rPr sz="1200" spc="-5" dirty="0">
                <a:latin typeface="Calibri"/>
                <a:cs typeface="Calibri"/>
              </a:rPr>
              <a:t>partnerships.</a:t>
            </a:r>
            <a:endParaRPr sz="1200">
              <a:latin typeface="Calibri"/>
              <a:cs typeface="Calibri"/>
            </a:endParaRPr>
          </a:p>
          <a:p>
            <a:pPr marL="12700">
              <a:lnSpc>
                <a:spcPct val="100000"/>
              </a:lnSpc>
              <a:spcBef>
                <a:spcPts val="1030"/>
              </a:spcBef>
            </a:pPr>
            <a:r>
              <a:rPr sz="1200" b="1" spc="-5" dirty="0">
                <a:latin typeface="Calibri"/>
                <a:cs typeface="Calibri"/>
              </a:rPr>
              <a:t>Managing </a:t>
            </a:r>
            <a:r>
              <a:rPr sz="1200" b="1" dirty="0">
                <a:latin typeface="Calibri"/>
                <a:cs typeface="Calibri"/>
              </a:rPr>
              <a:t>product</a:t>
            </a:r>
            <a:r>
              <a:rPr sz="1200" b="1" spc="-5" dirty="0">
                <a:latin typeface="Calibri"/>
                <a:cs typeface="Calibri"/>
              </a:rPr>
              <a:t> innovation</a:t>
            </a:r>
            <a:endParaRPr sz="1200">
              <a:latin typeface="Calibri"/>
              <a:cs typeface="Calibri"/>
            </a:endParaRPr>
          </a:p>
          <a:p>
            <a:pPr marL="12700" marR="7620" algn="just">
              <a:lnSpc>
                <a:spcPct val="101699"/>
              </a:lnSpc>
              <a:spcBef>
                <a:spcPts val="994"/>
              </a:spcBef>
            </a:pPr>
            <a:r>
              <a:rPr sz="1200" spc="-5" dirty="0">
                <a:latin typeface="Calibri"/>
                <a:cs typeface="Calibri"/>
              </a:rPr>
              <a:t>Managing product innovation involves managing </a:t>
            </a:r>
            <a:r>
              <a:rPr sz="1200" dirty="0">
                <a:latin typeface="Calibri"/>
                <a:cs typeface="Calibri"/>
              </a:rPr>
              <a:t>the </a:t>
            </a:r>
            <a:r>
              <a:rPr sz="1200" spc="-5" dirty="0">
                <a:latin typeface="Calibri"/>
                <a:cs typeface="Calibri"/>
              </a:rPr>
              <a:t>structure and culture of </a:t>
            </a:r>
            <a:r>
              <a:rPr sz="1200" dirty="0">
                <a:latin typeface="Calibri"/>
                <a:cs typeface="Calibri"/>
              </a:rPr>
              <a:t>the </a:t>
            </a:r>
            <a:r>
              <a:rPr sz="1200" spc="-5" dirty="0">
                <a:latin typeface="Calibri"/>
                <a:cs typeface="Calibri"/>
              </a:rPr>
              <a:t>organization  as well as managing external linkages and </a:t>
            </a:r>
            <a:r>
              <a:rPr sz="1200" dirty="0">
                <a:latin typeface="Calibri"/>
                <a:cs typeface="Calibri"/>
              </a:rPr>
              <a:t>the </a:t>
            </a:r>
            <a:r>
              <a:rPr sz="1200" spc="-5" dirty="0">
                <a:latin typeface="Calibri"/>
                <a:cs typeface="Calibri"/>
              </a:rPr>
              <a:t>innovation process</a:t>
            </a:r>
            <a:r>
              <a:rPr sz="1200" spc="35" dirty="0">
                <a:latin typeface="Calibri"/>
                <a:cs typeface="Calibri"/>
              </a:rPr>
              <a:t> </a:t>
            </a:r>
            <a:r>
              <a:rPr sz="1200" spc="-5" dirty="0">
                <a:latin typeface="Calibri"/>
                <a:cs typeface="Calibri"/>
              </a:rPr>
              <a:t>itself.</a:t>
            </a:r>
            <a:endParaRPr sz="1200">
              <a:latin typeface="Calibri"/>
              <a:cs typeface="Calibri"/>
            </a:endParaRPr>
          </a:p>
          <a:p>
            <a:pPr marL="12700" marR="6350" algn="just">
              <a:lnSpc>
                <a:spcPct val="101699"/>
              </a:lnSpc>
              <a:spcBef>
                <a:spcPts val="994"/>
              </a:spcBef>
            </a:pPr>
            <a:r>
              <a:rPr sz="1200" dirty="0">
                <a:latin typeface="Calibri"/>
                <a:cs typeface="Calibri"/>
              </a:rPr>
              <a:t>New </a:t>
            </a:r>
            <a:r>
              <a:rPr sz="1200" spc="-5" dirty="0">
                <a:latin typeface="Calibri"/>
                <a:cs typeface="Calibri"/>
              </a:rPr>
              <a:t>product development can </a:t>
            </a:r>
            <a:r>
              <a:rPr sz="1200" dirty="0">
                <a:latin typeface="Calibri"/>
                <a:cs typeface="Calibri"/>
              </a:rPr>
              <a:t>be </a:t>
            </a:r>
            <a:r>
              <a:rPr sz="1200" spc="-5" dirty="0">
                <a:latin typeface="Calibri"/>
                <a:cs typeface="Calibri"/>
              </a:rPr>
              <a:t>considered </a:t>
            </a:r>
            <a:r>
              <a:rPr sz="1200" dirty="0">
                <a:latin typeface="Calibri"/>
                <a:cs typeface="Calibri"/>
              </a:rPr>
              <a:t>to be </a:t>
            </a:r>
            <a:r>
              <a:rPr sz="1200" spc="-5" dirty="0">
                <a:latin typeface="Calibri"/>
                <a:cs typeface="Calibri"/>
              </a:rPr>
              <a:t>a funnel (Wheelwright and Clark  </a:t>
            </a:r>
            <a:r>
              <a:rPr sz="1200" dirty="0">
                <a:latin typeface="Calibri"/>
                <a:cs typeface="Calibri"/>
              </a:rPr>
              <a:t>1992). </a:t>
            </a:r>
            <a:r>
              <a:rPr sz="1200" spc="-5" dirty="0">
                <a:latin typeface="Calibri"/>
                <a:cs typeface="Calibri"/>
              </a:rPr>
              <a:t>The outline concept is squeezed </a:t>
            </a:r>
            <a:r>
              <a:rPr sz="1200" spc="-10" dirty="0">
                <a:latin typeface="Calibri"/>
                <a:cs typeface="Calibri"/>
              </a:rPr>
              <a:t>into </a:t>
            </a:r>
            <a:r>
              <a:rPr sz="1200" spc="-5" dirty="0">
                <a:latin typeface="Calibri"/>
                <a:cs typeface="Calibri"/>
              </a:rPr>
              <a:t>a detailed design that is further reduced through  testing into the product that is to be</a:t>
            </a:r>
            <a:r>
              <a:rPr sz="1200" spc="45" dirty="0">
                <a:latin typeface="Calibri"/>
                <a:cs typeface="Calibri"/>
              </a:rPr>
              <a:t> </a:t>
            </a:r>
            <a:r>
              <a:rPr sz="1200" spc="-5" dirty="0">
                <a:latin typeface="Calibri"/>
                <a:cs typeface="Calibri"/>
              </a:rPr>
              <a:t>launched.</a:t>
            </a:r>
            <a:endParaRPr sz="1200">
              <a:latin typeface="Calibri"/>
              <a:cs typeface="Calibri"/>
            </a:endParaRPr>
          </a:p>
          <a:p>
            <a:pPr marL="12700">
              <a:lnSpc>
                <a:spcPct val="100000"/>
              </a:lnSpc>
              <a:spcBef>
                <a:spcPts val="1035"/>
              </a:spcBef>
            </a:pPr>
            <a:r>
              <a:rPr sz="1200" spc="-5" dirty="0">
                <a:latin typeface="Calibri"/>
                <a:cs typeface="Calibri"/>
              </a:rPr>
              <a:t>The process refines and reduces risk of</a:t>
            </a:r>
            <a:r>
              <a:rPr sz="1200" spc="45" dirty="0">
                <a:latin typeface="Calibri"/>
                <a:cs typeface="Calibri"/>
              </a:rPr>
              <a:t> </a:t>
            </a:r>
            <a:r>
              <a:rPr sz="1200" spc="-5" dirty="0">
                <a:latin typeface="Calibri"/>
                <a:cs typeface="Calibri"/>
              </a:rPr>
              <a:t>failure.</a:t>
            </a:r>
            <a:endParaRPr sz="1200">
              <a:latin typeface="Calibri"/>
              <a:cs typeface="Calibri"/>
            </a:endParaRPr>
          </a:p>
          <a:p>
            <a:pPr marL="12700" marR="8255" algn="just">
              <a:lnSpc>
                <a:spcPct val="101699"/>
              </a:lnSpc>
              <a:spcBef>
                <a:spcPts val="994"/>
              </a:spcBef>
            </a:pPr>
            <a:r>
              <a:rPr sz="1200" spc="-5" dirty="0">
                <a:latin typeface="Calibri"/>
                <a:cs typeface="Calibri"/>
              </a:rPr>
              <a:t>The </a:t>
            </a:r>
            <a:r>
              <a:rPr sz="1200" dirty="0">
                <a:latin typeface="Calibri"/>
                <a:cs typeface="Calibri"/>
              </a:rPr>
              <a:t>funnel </a:t>
            </a:r>
            <a:r>
              <a:rPr sz="1200" spc="-5" dirty="0">
                <a:latin typeface="Calibri"/>
                <a:cs typeface="Calibri"/>
              </a:rPr>
              <a:t>is very effective when working in cross-functional teams, where a danger exists  that a project may become enhanced rather than</a:t>
            </a:r>
            <a:r>
              <a:rPr sz="1200" spc="65" dirty="0">
                <a:latin typeface="Calibri"/>
                <a:cs typeface="Calibri"/>
              </a:rPr>
              <a:t> </a:t>
            </a:r>
            <a:r>
              <a:rPr sz="1200" spc="-5" dirty="0">
                <a:latin typeface="Calibri"/>
                <a:cs typeface="Calibri"/>
              </a:rPr>
              <a:t>refined.</a:t>
            </a:r>
            <a:endParaRPr sz="1200">
              <a:latin typeface="Calibri"/>
              <a:cs typeface="Calibri"/>
            </a:endParaRPr>
          </a:p>
          <a:p>
            <a:pPr marL="12700">
              <a:lnSpc>
                <a:spcPct val="100000"/>
              </a:lnSpc>
              <a:spcBef>
                <a:spcPts val="1030"/>
              </a:spcBef>
            </a:pPr>
            <a:r>
              <a:rPr sz="1200" b="1" spc="-5" dirty="0">
                <a:latin typeface="Calibri"/>
                <a:cs typeface="Calibri"/>
              </a:rPr>
              <a:t>Implementation</a:t>
            </a:r>
            <a:endParaRPr sz="1200">
              <a:latin typeface="Calibri"/>
              <a:cs typeface="Calibri"/>
            </a:endParaRPr>
          </a:p>
          <a:p>
            <a:pPr marL="12700" marR="5080" algn="just">
              <a:lnSpc>
                <a:spcPct val="101699"/>
              </a:lnSpc>
              <a:spcBef>
                <a:spcPts val="994"/>
              </a:spcBef>
            </a:pPr>
            <a:r>
              <a:rPr sz="1200" spc="-5" dirty="0">
                <a:latin typeface="Calibri"/>
                <a:cs typeface="Calibri"/>
              </a:rPr>
              <a:t>The implementation </a:t>
            </a:r>
            <a:r>
              <a:rPr sz="1200" spc="-10" dirty="0">
                <a:latin typeface="Calibri"/>
                <a:cs typeface="Calibri"/>
              </a:rPr>
              <a:t>of </a:t>
            </a:r>
            <a:r>
              <a:rPr sz="1200" spc="-5" dirty="0">
                <a:latin typeface="Calibri"/>
                <a:cs typeface="Calibri"/>
              </a:rPr>
              <a:t>a </a:t>
            </a:r>
            <a:r>
              <a:rPr sz="1200" dirty="0">
                <a:latin typeface="Calibri"/>
                <a:cs typeface="Calibri"/>
              </a:rPr>
              <a:t>new </a:t>
            </a:r>
            <a:r>
              <a:rPr sz="1200" spc="-5" dirty="0">
                <a:latin typeface="Calibri"/>
                <a:cs typeface="Calibri"/>
              </a:rPr>
              <a:t>service or product is accompanied </a:t>
            </a:r>
            <a:r>
              <a:rPr sz="1200" dirty="0">
                <a:latin typeface="Calibri"/>
                <a:cs typeface="Calibri"/>
              </a:rPr>
              <a:t>by </a:t>
            </a:r>
            <a:r>
              <a:rPr sz="1200" spc="-5" dirty="0">
                <a:latin typeface="Calibri"/>
                <a:cs typeface="Calibri"/>
              </a:rPr>
              <a:t>organizational acclaim </a:t>
            </a:r>
            <a:r>
              <a:rPr sz="1200" spc="-10" dirty="0">
                <a:latin typeface="Calibri"/>
                <a:cs typeface="Calibri"/>
              </a:rPr>
              <a:t>in  </a:t>
            </a:r>
            <a:r>
              <a:rPr sz="1200" spc="-5" dirty="0">
                <a:latin typeface="Calibri"/>
                <a:cs typeface="Calibri"/>
              </a:rPr>
              <a:t>an innovative company. The acclaim is underpinned with a mixture of confidence and  concern. Most employees will express confidence </a:t>
            </a:r>
            <a:r>
              <a:rPr sz="1200" spc="-10" dirty="0">
                <a:latin typeface="Calibri"/>
                <a:cs typeface="Calibri"/>
              </a:rPr>
              <a:t>in </a:t>
            </a:r>
            <a:r>
              <a:rPr sz="1200" dirty="0">
                <a:latin typeface="Calibri"/>
                <a:cs typeface="Calibri"/>
              </a:rPr>
              <a:t>their </a:t>
            </a:r>
            <a:r>
              <a:rPr sz="1200" spc="-5" dirty="0">
                <a:latin typeface="Calibri"/>
                <a:cs typeface="Calibri"/>
              </a:rPr>
              <a:t>new product because </a:t>
            </a:r>
            <a:r>
              <a:rPr sz="1200" dirty="0">
                <a:latin typeface="Calibri"/>
                <a:cs typeface="Calibri"/>
              </a:rPr>
              <a:t>their  </a:t>
            </a:r>
            <a:r>
              <a:rPr sz="1200" spc="-5" dirty="0">
                <a:latin typeface="Calibri"/>
                <a:cs typeface="Calibri"/>
              </a:rPr>
              <a:t>diligence and effort has led </a:t>
            </a:r>
            <a:r>
              <a:rPr sz="1200" dirty="0">
                <a:latin typeface="Calibri"/>
                <a:cs typeface="Calibri"/>
              </a:rPr>
              <a:t>to </a:t>
            </a:r>
            <a:r>
              <a:rPr sz="1200" spc="-5" dirty="0">
                <a:latin typeface="Calibri"/>
                <a:cs typeface="Calibri"/>
              </a:rPr>
              <a:t>concept ownership but they also </a:t>
            </a:r>
            <a:r>
              <a:rPr sz="1200" dirty="0">
                <a:latin typeface="Calibri"/>
                <a:cs typeface="Calibri"/>
              </a:rPr>
              <a:t>feel </a:t>
            </a:r>
            <a:r>
              <a:rPr sz="1200" spc="-5" dirty="0">
                <a:latin typeface="Calibri"/>
                <a:cs typeface="Calibri"/>
              </a:rPr>
              <a:t>concerned because </a:t>
            </a:r>
            <a:r>
              <a:rPr sz="1200" dirty="0">
                <a:latin typeface="Calibri"/>
                <a:cs typeface="Calibri"/>
              </a:rPr>
              <a:t>they  </a:t>
            </a:r>
            <a:r>
              <a:rPr sz="1200" spc="-5" dirty="0">
                <a:latin typeface="Calibri"/>
                <a:cs typeface="Calibri"/>
              </a:rPr>
              <a:t>know that </a:t>
            </a:r>
            <a:r>
              <a:rPr sz="1200" dirty="0">
                <a:latin typeface="Calibri"/>
                <a:cs typeface="Calibri"/>
              </a:rPr>
              <a:t>the </a:t>
            </a:r>
            <a:r>
              <a:rPr sz="1200" spc="-5" dirty="0">
                <a:latin typeface="Calibri"/>
                <a:cs typeface="Calibri"/>
              </a:rPr>
              <a:t>innovation process is virtually</a:t>
            </a:r>
            <a:r>
              <a:rPr sz="1200" spc="20" dirty="0">
                <a:latin typeface="Calibri"/>
                <a:cs typeface="Calibri"/>
              </a:rPr>
              <a:t> </a:t>
            </a:r>
            <a:r>
              <a:rPr sz="1200" spc="-5" dirty="0">
                <a:latin typeface="Calibri"/>
                <a:cs typeface="Calibri"/>
              </a:rPr>
              <a:t>endless.</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2" y="1460005"/>
            <a:ext cx="159829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Innovation</a:t>
            </a:r>
            <a:r>
              <a:rPr sz="1200" b="1" spc="-20" dirty="0">
                <a:latin typeface="Calibri"/>
                <a:cs typeface="Calibri"/>
              </a:rPr>
              <a:t> </a:t>
            </a:r>
            <a:r>
              <a:rPr sz="1200" b="1" spc="-5" dirty="0">
                <a:latin typeface="Calibri"/>
                <a:cs typeface="Calibri"/>
              </a:rPr>
              <a:t>Management</a:t>
            </a:r>
            <a:endParaRPr sz="1200">
              <a:latin typeface="Calibri"/>
              <a:cs typeface="Calibri"/>
            </a:endParaRPr>
          </a:p>
        </p:txBody>
      </p:sp>
      <p:sp>
        <p:nvSpPr>
          <p:cNvPr id="3" name="object 3"/>
          <p:cNvSpPr txBox="1"/>
          <p:nvPr/>
        </p:nvSpPr>
        <p:spPr>
          <a:xfrm>
            <a:off x="850313" y="5364171"/>
            <a:ext cx="5859145" cy="1835785"/>
          </a:xfrm>
          <a:prstGeom prst="rect">
            <a:avLst/>
          </a:prstGeom>
        </p:spPr>
        <p:txBody>
          <a:bodyPr vert="horz" wrap="square" lIns="0" tIns="12700" rIns="0" bIns="0" rtlCol="0">
            <a:spAutoFit/>
          </a:bodyPr>
          <a:lstStyle/>
          <a:p>
            <a:pPr marL="50800" algn="just">
              <a:lnSpc>
                <a:spcPct val="100000"/>
              </a:lnSpc>
              <a:spcBef>
                <a:spcPts val="100"/>
              </a:spcBef>
            </a:pPr>
            <a:r>
              <a:rPr sz="900" b="1" spc="-5" dirty="0">
                <a:latin typeface="Calibri"/>
                <a:cs typeface="Calibri"/>
              </a:rPr>
              <a:t>Publisher: </a:t>
            </a:r>
            <a:r>
              <a:rPr sz="900" spc="-5" dirty="0">
                <a:latin typeface="Calibri"/>
                <a:cs typeface="Calibri"/>
              </a:rPr>
              <a:t>Korona plus d.o.o., Institute </a:t>
            </a:r>
            <a:r>
              <a:rPr sz="900" dirty="0">
                <a:latin typeface="Calibri"/>
                <a:cs typeface="Calibri"/>
              </a:rPr>
              <a:t>for </a:t>
            </a:r>
            <a:r>
              <a:rPr sz="900" spc="-5" dirty="0">
                <a:latin typeface="Calibri"/>
                <a:cs typeface="Calibri"/>
              </a:rPr>
              <a:t>Innovation and Technology, Slovenia, </a:t>
            </a:r>
            <a:r>
              <a:rPr sz="900" spc="5" dirty="0">
                <a:latin typeface="Calibri"/>
                <a:cs typeface="Calibri"/>
              </a:rPr>
              <a:t>1</a:t>
            </a:r>
            <a:r>
              <a:rPr sz="825" spc="7" baseline="40404" dirty="0">
                <a:latin typeface="Calibri"/>
                <a:cs typeface="Calibri"/>
              </a:rPr>
              <a:t>st </a:t>
            </a:r>
            <a:r>
              <a:rPr sz="900" spc="-5" dirty="0">
                <a:latin typeface="Calibri"/>
                <a:cs typeface="Calibri"/>
              </a:rPr>
              <a:t>edition,</a:t>
            </a:r>
            <a:r>
              <a:rPr sz="900" spc="10" dirty="0">
                <a:latin typeface="Calibri"/>
                <a:cs typeface="Calibri"/>
              </a:rPr>
              <a:t> </a:t>
            </a:r>
            <a:r>
              <a:rPr sz="900" spc="-5" dirty="0">
                <a:latin typeface="Calibri"/>
                <a:cs typeface="Calibri"/>
              </a:rPr>
              <a:t>2013</a:t>
            </a:r>
            <a:endParaRPr sz="900">
              <a:latin typeface="Calibri"/>
              <a:cs typeface="Calibri"/>
            </a:endParaRPr>
          </a:p>
          <a:p>
            <a:pPr marL="50800" algn="just">
              <a:lnSpc>
                <a:spcPct val="100000"/>
              </a:lnSpc>
              <a:spcBef>
                <a:spcPts val="10"/>
              </a:spcBef>
            </a:pPr>
            <a:r>
              <a:rPr sz="900" b="1" spc="-5" dirty="0">
                <a:latin typeface="Calibri"/>
                <a:cs typeface="Calibri"/>
              </a:rPr>
              <a:t>Copyright</a:t>
            </a:r>
            <a:r>
              <a:rPr sz="900" b="1" spc="40" dirty="0">
                <a:latin typeface="Calibri"/>
                <a:cs typeface="Calibri"/>
              </a:rPr>
              <a:t> </a:t>
            </a:r>
            <a:r>
              <a:rPr sz="900" b="1" spc="-5" dirty="0">
                <a:latin typeface="Calibri"/>
                <a:cs typeface="Calibri"/>
              </a:rPr>
              <a:t>holder:</a:t>
            </a:r>
            <a:r>
              <a:rPr sz="900" b="1" spc="45" dirty="0">
                <a:latin typeface="Calibri"/>
                <a:cs typeface="Calibri"/>
              </a:rPr>
              <a:t> </a:t>
            </a:r>
            <a:r>
              <a:rPr sz="900" spc="-5" dirty="0">
                <a:latin typeface="Calibri"/>
                <a:cs typeface="Calibri"/>
              </a:rPr>
              <a:t>Korona</a:t>
            </a:r>
            <a:r>
              <a:rPr sz="900" spc="45" dirty="0">
                <a:latin typeface="Calibri"/>
                <a:cs typeface="Calibri"/>
              </a:rPr>
              <a:t> </a:t>
            </a:r>
            <a:r>
              <a:rPr sz="900" spc="-5" dirty="0">
                <a:latin typeface="Calibri"/>
                <a:cs typeface="Calibri"/>
              </a:rPr>
              <a:t>plus</a:t>
            </a:r>
            <a:r>
              <a:rPr sz="900" spc="35" dirty="0">
                <a:latin typeface="Calibri"/>
                <a:cs typeface="Calibri"/>
              </a:rPr>
              <a:t> </a:t>
            </a:r>
            <a:r>
              <a:rPr sz="900" spc="-5" dirty="0">
                <a:latin typeface="Calibri"/>
                <a:cs typeface="Calibri"/>
              </a:rPr>
              <a:t>d.o.o.,</a:t>
            </a:r>
            <a:r>
              <a:rPr sz="900" spc="35" dirty="0">
                <a:latin typeface="Calibri"/>
                <a:cs typeface="Calibri"/>
              </a:rPr>
              <a:t> </a:t>
            </a:r>
            <a:r>
              <a:rPr sz="900" spc="-5" dirty="0">
                <a:latin typeface="Calibri"/>
                <a:cs typeface="Calibri"/>
              </a:rPr>
              <a:t>Institute</a:t>
            </a:r>
            <a:r>
              <a:rPr sz="900" spc="35" dirty="0">
                <a:latin typeface="Calibri"/>
                <a:cs typeface="Calibri"/>
              </a:rPr>
              <a:t> </a:t>
            </a:r>
            <a:r>
              <a:rPr sz="900" dirty="0">
                <a:latin typeface="Calibri"/>
                <a:cs typeface="Calibri"/>
              </a:rPr>
              <a:t>for</a:t>
            </a:r>
            <a:r>
              <a:rPr sz="900" spc="45" dirty="0">
                <a:latin typeface="Calibri"/>
                <a:cs typeface="Calibri"/>
              </a:rPr>
              <a:t> </a:t>
            </a:r>
            <a:r>
              <a:rPr sz="900" spc="-5" dirty="0">
                <a:latin typeface="Calibri"/>
                <a:cs typeface="Calibri"/>
              </a:rPr>
              <a:t>Innovation</a:t>
            </a:r>
            <a:r>
              <a:rPr sz="900" spc="40" dirty="0">
                <a:latin typeface="Calibri"/>
                <a:cs typeface="Calibri"/>
              </a:rPr>
              <a:t> </a:t>
            </a:r>
            <a:r>
              <a:rPr sz="900" spc="-5" dirty="0">
                <a:latin typeface="Calibri"/>
                <a:cs typeface="Calibri"/>
              </a:rPr>
              <a:t>and</a:t>
            </a:r>
            <a:r>
              <a:rPr sz="900" spc="35" dirty="0">
                <a:latin typeface="Calibri"/>
                <a:cs typeface="Calibri"/>
              </a:rPr>
              <a:t> </a:t>
            </a:r>
            <a:r>
              <a:rPr sz="900" spc="-5" dirty="0">
                <a:latin typeface="Calibri"/>
                <a:cs typeface="Calibri"/>
              </a:rPr>
              <a:t>Technology,</a:t>
            </a:r>
            <a:r>
              <a:rPr sz="900" spc="50" dirty="0">
                <a:latin typeface="Calibri"/>
                <a:cs typeface="Calibri"/>
              </a:rPr>
              <a:t> </a:t>
            </a:r>
            <a:r>
              <a:rPr sz="900" spc="-5" dirty="0">
                <a:latin typeface="Calibri"/>
                <a:cs typeface="Calibri"/>
              </a:rPr>
              <a:t>Ljubljana,</a:t>
            </a:r>
            <a:r>
              <a:rPr sz="900" spc="50" dirty="0">
                <a:latin typeface="Calibri"/>
                <a:cs typeface="Calibri"/>
              </a:rPr>
              <a:t> </a:t>
            </a:r>
            <a:r>
              <a:rPr sz="900" spc="-5" dirty="0">
                <a:latin typeface="Calibri"/>
                <a:cs typeface="Calibri"/>
              </a:rPr>
              <a:t>Slovenia,</a:t>
            </a:r>
            <a:r>
              <a:rPr sz="900" spc="30" dirty="0">
                <a:latin typeface="Calibri"/>
                <a:cs typeface="Calibri"/>
              </a:rPr>
              <a:t> </a:t>
            </a:r>
            <a:r>
              <a:rPr sz="900" spc="-5" dirty="0">
                <a:latin typeface="Calibri"/>
                <a:cs typeface="Calibri"/>
              </a:rPr>
              <a:t>e-mail:</a:t>
            </a:r>
            <a:r>
              <a:rPr sz="900" spc="45" dirty="0">
                <a:latin typeface="Calibri"/>
                <a:cs typeface="Calibri"/>
              </a:rPr>
              <a:t> </a:t>
            </a:r>
            <a:r>
              <a:rPr sz="900" spc="-5" dirty="0">
                <a:latin typeface="Calibri"/>
                <a:cs typeface="Calibri"/>
                <a:hlinkClick r:id="rId2"/>
              </a:rPr>
              <a:t>korona@siol.net,</a:t>
            </a:r>
            <a:endParaRPr sz="900">
              <a:latin typeface="Calibri"/>
              <a:cs typeface="Calibri"/>
            </a:endParaRPr>
          </a:p>
          <a:p>
            <a:pPr marL="50800" marR="43180" algn="just">
              <a:lnSpc>
                <a:spcPct val="101699"/>
              </a:lnSpc>
              <a:spcBef>
                <a:spcPts val="5"/>
              </a:spcBef>
            </a:pPr>
            <a:r>
              <a:rPr sz="900" spc="-5" dirty="0">
                <a:latin typeface="Calibri"/>
                <a:cs typeface="Calibri"/>
              </a:rPr>
              <a:t>ASEMFO – Asociación Nacional de Empresas Forestales (ES), ASIMAG (ES), University </a:t>
            </a:r>
            <a:r>
              <a:rPr sz="900" dirty="0">
                <a:latin typeface="Calibri"/>
                <a:cs typeface="Calibri"/>
              </a:rPr>
              <a:t>of </a:t>
            </a:r>
            <a:r>
              <a:rPr sz="900" spc="-5" dirty="0">
                <a:latin typeface="Calibri"/>
                <a:cs typeface="Calibri"/>
              </a:rPr>
              <a:t>Primorska, Faculty </a:t>
            </a:r>
            <a:r>
              <a:rPr sz="900" dirty="0">
                <a:latin typeface="Calibri"/>
                <a:cs typeface="Calibri"/>
              </a:rPr>
              <a:t>of </a:t>
            </a:r>
            <a:r>
              <a:rPr sz="900" spc="-5" dirty="0">
                <a:latin typeface="Calibri"/>
                <a:cs typeface="Calibri"/>
              </a:rPr>
              <a:t>Management  (SI), Regional Development Agency With Business Support Centre </a:t>
            </a:r>
            <a:r>
              <a:rPr sz="900" dirty="0">
                <a:latin typeface="Calibri"/>
                <a:cs typeface="Calibri"/>
              </a:rPr>
              <a:t>for </a:t>
            </a:r>
            <a:r>
              <a:rPr sz="900" spc="-5" dirty="0">
                <a:latin typeface="Calibri"/>
                <a:cs typeface="Calibri"/>
              </a:rPr>
              <a:t>Small And Medium Sized Enterprises (BG), Telematika  GmbH (DE), Hellenic Management Association</a:t>
            </a:r>
            <a:r>
              <a:rPr sz="900" spc="25" dirty="0">
                <a:latin typeface="Calibri"/>
                <a:cs typeface="Calibri"/>
              </a:rPr>
              <a:t> </a:t>
            </a:r>
            <a:r>
              <a:rPr sz="900" spc="-5" dirty="0">
                <a:latin typeface="Calibri"/>
                <a:cs typeface="Calibri"/>
              </a:rPr>
              <a:t>(GR)</a:t>
            </a:r>
            <a:endParaRPr sz="900">
              <a:latin typeface="Calibri"/>
              <a:cs typeface="Calibri"/>
            </a:endParaRPr>
          </a:p>
          <a:p>
            <a:pPr marL="50800" algn="just">
              <a:lnSpc>
                <a:spcPct val="100000"/>
              </a:lnSpc>
              <a:spcBef>
                <a:spcPts val="15"/>
              </a:spcBef>
            </a:pPr>
            <a:r>
              <a:rPr sz="900" b="1" spc="-5" dirty="0">
                <a:latin typeface="Calibri"/>
                <a:cs typeface="Calibri"/>
              </a:rPr>
              <a:t>E-book available </a:t>
            </a:r>
            <a:r>
              <a:rPr sz="900" spc="-5" dirty="0">
                <a:latin typeface="Calibri"/>
                <a:cs typeface="Calibri"/>
              </a:rPr>
              <a:t>at:</a:t>
            </a:r>
            <a:r>
              <a:rPr sz="900" spc="15" dirty="0">
                <a:latin typeface="Calibri"/>
                <a:cs typeface="Calibri"/>
              </a:rPr>
              <a:t> </a:t>
            </a:r>
            <a:r>
              <a:rPr sz="900" u="sng" spc="-5" dirty="0">
                <a:solidFill>
                  <a:srgbClr val="0065FF"/>
                </a:solidFill>
                <a:uFill>
                  <a:solidFill>
                    <a:srgbClr val="0065FF"/>
                  </a:solidFill>
                </a:uFill>
                <a:latin typeface="Calibri"/>
                <a:cs typeface="Calibri"/>
                <a:hlinkClick r:id="rId3"/>
              </a:rPr>
              <a:t>http://www.inovativnost.net/</a:t>
            </a:r>
            <a:endParaRPr sz="900">
              <a:latin typeface="Calibri"/>
              <a:cs typeface="Calibri"/>
            </a:endParaRPr>
          </a:p>
          <a:p>
            <a:pPr>
              <a:lnSpc>
                <a:spcPct val="100000"/>
              </a:lnSpc>
              <a:spcBef>
                <a:spcPts val="55"/>
              </a:spcBef>
            </a:pPr>
            <a:endParaRPr sz="850">
              <a:latin typeface="Calibri"/>
              <a:cs typeface="Calibri"/>
            </a:endParaRPr>
          </a:p>
          <a:p>
            <a:pPr marL="50800" marR="41275" algn="just">
              <a:lnSpc>
                <a:spcPct val="101800"/>
              </a:lnSpc>
            </a:pPr>
            <a:r>
              <a:rPr sz="900" b="1" spc="-5" dirty="0">
                <a:latin typeface="Calibri"/>
                <a:cs typeface="Calibri"/>
              </a:rPr>
              <a:t>© Copyright. </a:t>
            </a:r>
            <a:r>
              <a:rPr sz="900" spc="-5" dirty="0">
                <a:latin typeface="Calibri"/>
                <a:cs typeface="Calibri"/>
              </a:rPr>
              <a:t>All rights reserved. No part </a:t>
            </a:r>
            <a:r>
              <a:rPr sz="900" dirty="0">
                <a:latin typeface="Calibri"/>
                <a:cs typeface="Calibri"/>
              </a:rPr>
              <a:t>of </a:t>
            </a:r>
            <a:r>
              <a:rPr sz="900" spc="-5" dirty="0">
                <a:latin typeface="Calibri"/>
                <a:cs typeface="Calibri"/>
              </a:rPr>
              <a:t>this publication </a:t>
            </a:r>
            <a:r>
              <a:rPr sz="900" dirty="0">
                <a:latin typeface="Calibri"/>
                <a:cs typeface="Calibri"/>
              </a:rPr>
              <a:t>may be </a:t>
            </a:r>
            <a:r>
              <a:rPr sz="900" spc="-5" dirty="0">
                <a:latin typeface="Calibri"/>
                <a:cs typeface="Calibri"/>
              </a:rPr>
              <a:t>reproduced, stored in a retrieval system, </a:t>
            </a:r>
            <a:r>
              <a:rPr sz="900" dirty="0">
                <a:latin typeface="Calibri"/>
                <a:cs typeface="Calibri"/>
              </a:rPr>
              <a:t>or </a:t>
            </a:r>
            <a:r>
              <a:rPr sz="900" spc="-5" dirty="0">
                <a:latin typeface="Calibri"/>
                <a:cs typeface="Calibri"/>
              </a:rPr>
              <a:t>transmitted  in any form </a:t>
            </a:r>
            <a:r>
              <a:rPr sz="900" dirty="0">
                <a:latin typeface="Calibri"/>
                <a:cs typeface="Calibri"/>
              </a:rPr>
              <a:t>or </a:t>
            </a:r>
            <a:r>
              <a:rPr sz="900" spc="-5" dirty="0">
                <a:latin typeface="Calibri"/>
                <a:cs typeface="Calibri"/>
              </a:rPr>
              <a:t>by </a:t>
            </a:r>
            <a:r>
              <a:rPr sz="900" dirty="0">
                <a:latin typeface="Calibri"/>
                <a:cs typeface="Calibri"/>
              </a:rPr>
              <a:t>any </a:t>
            </a:r>
            <a:r>
              <a:rPr sz="900" spc="-5" dirty="0">
                <a:latin typeface="Calibri"/>
                <a:cs typeface="Calibri"/>
              </a:rPr>
              <a:t>means, without </a:t>
            </a:r>
            <a:r>
              <a:rPr sz="900" dirty="0">
                <a:latin typeface="Calibri"/>
                <a:cs typeface="Calibri"/>
              </a:rPr>
              <a:t>the </a:t>
            </a:r>
            <a:r>
              <a:rPr sz="900" spc="-5" dirty="0">
                <a:latin typeface="Calibri"/>
                <a:cs typeface="Calibri"/>
              </a:rPr>
              <a:t>prior written permission </a:t>
            </a:r>
            <a:r>
              <a:rPr sz="900" dirty="0">
                <a:latin typeface="Calibri"/>
                <a:cs typeface="Calibri"/>
              </a:rPr>
              <a:t>of the </a:t>
            </a:r>
            <a:r>
              <a:rPr sz="900" spc="-5" dirty="0">
                <a:latin typeface="Calibri"/>
                <a:cs typeface="Calibri"/>
              </a:rPr>
              <a:t>copyright </a:t>
            </a:r>
            <a:r>
              <a:rPr sz="900" dirty="0">
                <a:latin typeface="Calibri"/>
                <a:cs typeface="Calibri"/>
              </a:rPr>
              <a:t>holder. </a:t>
            </a:r>
            <a:r>
              <a:rPr sz="900" spc="-5" dirty="0">
                <a:latin typeface="Calibri"/>
                <a:cs typeface="Calibri"/>
              </a:rPr>
              <a:t>The publisher assumes  no responsibility with regard to the accuracy </a:t>
            </a:r>
            <a:r>
              <a:rPr sz="900" dirty="0">
                <a:latin typeface="Calibri"/>
                <a:cs typeface="Calibri"/>
              </a:rPr>
              <a:t>of </a:t>
            </a:r>
            <a:r>
              <a:rPr sz="900" spc="-5" dirty="0">
                <a:latin typeface="Calibri"/>
                <a:cs typeface="Calibri"/>
              </a:rPr>
              <a:t>the information contained in this book and cannot accept any legal  responsibility </a:t>
            </a:r>
            <a:r>
              <a:rPr sz="900" dirty="0">
                <a:latin typeface="Calibri"/>
                <a:cs typeface="Calibri"/>
              </a:rPr>
              <a:t>or </a:t>
            </a:r>
            <a:r>
              <a:rPr sz="900" spc="-5" dirty="0">
                <a:latin typeface="Calibri"/>
                <a:cs typeface="Calibri"/>
              </a:rPr>
              <a:t>liability </a:t>
            </a:r>
            <a:r>
              <a:rPr sz="900" dirty="0">
                <a:latin typeface="Calibri"/>
                <a:cs typeface="Calibri"/>
              </a:rPr>
              <a:t>for </a:t>
            </a:r>
            <a:r>
              <a:rPr sz="900" spc="-5" dirty="0">
                <a:latin typeface="Calibri"/>
                <a:cs typeface="Calibri"/>
              </a:rPr>
              <a:t>any errors </a:t>
            </a:r>
            <a:r>
              <a:rPr sz="900" dirty="0">
                <a:latin typeface="Calibri"/>
                <a:cs typeface="Calibri"/>
              </a:rPr>
              <a:t>or </a:t>
            </a:r>
            <a:r>
              <a:rPr sz="900" spc="-5" dirty="0">
                <a:latin typeface="Calibri"/>
                <a:cs typeface="Calibri"/>
              </a:rPr>
              <a:t>omissions that may </a:t>
            </a:r>
            <a:r>
              <a:rPr sz="900" dirty="0">
                <a:latin typeface="Calibri"/>
                <a:cs typeface="Calibri"/>
              </a:rPr>
              <a:t>be</a:t>
            </a:r>
            <a:r>
              <a:rPr sz="900" spc="20" dirty="0">
                <a:latin typeface="Calibri"/>
                <a:cs typeface="Calibri"/>
              </a:rPr>
              <a:t> </a:t>
            </a:r>
            <a:r>
              <a:rPr sz="900" spc="-5" dirty="0">
                <a:latin typeface="Calibri"/>
                <a:cs typeface="Calibri"/>
              </a:rPr>
              <a:t>made.</a:t>
            </a:r>
            <a:endParaRPr sz="900">
              <a:latin typeface="Calibri"/>
              <a:cs typeface="Calibri"/>
            </a:endParaRPr>
          </a:p>
          <a:p>
            <a:pPr marL="50800" marR="40640" algn="just">
              <a:lnSpc>
                <a:spcPct val="101099"/>
              </a:lnSpc>
              <a:spcBef>
                <a:spcPts val="15"/>
              </a:spcBef>
            </a:pPr>
            <a:r>
              <a:rPr sz="900" spc="-5" dirty="0">
                <a:latin typeface="Calibri"/>
                <a:cs typeface="Calibri"/>
              </a:rPr>
              <a:t>This project has been funded </a:t>
            </a:r>
            <a:r>
              <a:rPr sz="900" dirty="0">
                <a:latin typeface="Calibri"/>
                <a:cs typeface="Calibri"/>
              </a:rPr>
              <a:t>with </a:t>
            </a:r>
            <a:r>
              <a:rPr sz="900" spc="-5" dirty="0">
                <a:latin typeface="Calibri"/>
                <a:cs typeface="Calibri"/>
              </a:rPr>
              <a:t>support </a:t>
            </a:r>
            <a:r>
              <a:rPr sz="900" dirty="0">
                <a:latin typeface="Calibri"/>
                <a:cs typeface="Calibri"/>
              </a:rPr>
              <a:t>of </a:t>
            </a:r>
            <a:r>
              <a:rPr sz="900" spc="-5" dirty="0">
                <a:latin typeface="Calibri"/>
                <a:cs typeface="Calibri"/>
              </a:rPr>
              <a:t>European Commission. This publication reflects </a:t>
            </a:r>
            <a:r>
              <a:rPr sz="900" dirty="0">
                <a:latin typeface="Calibri"/>
                <a:cs typeface="Calibri"/>
              </a:rPr>
              <a:t>the </a:t>
            </a:r>
            <a:r>
              <a:rPr sz="900" spc="-5" dirty="0">
                <a:latin typeface="Calibri"/>
                <a:cs typeface="Calibri"/>
              </a:rPr>
              <a:t>views only </a:t>
            </a:r>
            <a:r>
              <a:rPr sz="900" dirty="0">
                <a:latin typeface="Calibri"/>
                <a:cs typeface="Calibri"/>
              </a:rPr>
              <a:t>of </a:t>
            </a:r>
            <a:r>
              <a:rPr sz="900" spc="-5" dirty="0">
                <a:latin typeface="Calibri"/>
                <a:cs typeface="Calibri"/>
              </a:rPr>
              <a:t>the author,  and the Commission cannot </a:t>
            </a:r>
            <a:r>
              <a:rPr sz="900" dirty="0">
                <a:latin typeface="Calibri"/>
                <a:cs typeface="Calibri"/>
              </a:rPr>
              <a:t>be </a:t>
            </a:r>
            <a:r>
              <a:rPr sz="900" spc="-5" dirty="0">
                <a:latin typeface="Calibri"/>
                <a:cs typeface="Calibri"/>
              </a:rPr>
              <a:t>held responsible </a:t>
            </a:r>
            <a:r>
              <a:rPr sz="900" dirty="0">
                <a:latin typeface="Calibri"/>
                <a:cs typeface="Calibri"/>
              </a:rPr>
              <a:t>for </a:t>
            </a:r>
            <a:r>
              <a:rPr sz="900" spc="-5" dirty="0">
                <a:latin typeface="Calibri"/>
                <a:cs typeface="Calibri"/>
              </a:rPr>
              <a:t>any use which may be made </a:t>
            </a:r>
            <a:r>
              <a:rPr sz="900" dirty="0">
                <a:latin typeface="Calibri"/>
                <a:cs typeface="Calibri"/>
              </a:rPr>
              <a:t>of </a:t>
            </a:r>
            <a:r>
              <a:rPr sz="900" spc="-5" dirty="0">
                <a:latin typeface="Calibri"/>
                <a:cs typeface="Calibri"/>
              </a:rPr>
              <a:t>the information contained</a:t>
            </a:r>
            <a:r>
              <a:rPr sz="900" spc="100" dirty="0">
                <a:latin typeface="Calibri"/>
                <a:cs typeface="Calibri"/>
              </a:rPr>
              <a:t> </a:t>
            </a:r>
            <a:r>
              <a:rPr sz="900" spc="-5" dirty="0">
                <a:latin typeface="Calibri"/>
                <a:cs typeface="Calibri"/>
              </a:rPr>
              <a:t>therein.</a:t>
            </a:r>
            <a:endParaRPr sz="900">
              <a:latin typeface="Calibri"/>
              <a:cs typeface="Calibri"/>
            </a:endParaRPr>
          </a:p>
        </p:txBody>
      </p:sp>
      <p:sp>
        <p:nvSpPr>
          <p:cNvPr id="4" name="object 4"/>
          <p:cNvSpPr txBox="1"/>
          <p:nvPr/>
        </p:nvSpPr>
        <p:spPr>
          <a:xfrm>
            <a:off x="993574" y="1812021"/>
            <a:ext cx="1498600" cy="2534285"/>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Calibri"/>
                <a:cs typeface="Calibri"/>
              </a:rPr>
              <a:t>Authors of</a:t>
            </a:r>
            <a:r>
              <a:rPr sz="900" b="1" spc="-65" dirty="0">
                <a:latin typeface="Calibri"/>
                <a:cs typeface="Calibri"/>
              </a:rPr>
              <a:t> </a:t>
            </a:r>
            <a:r>
              <a:rPr sz="900" b="1" spc="-5" dirty="0">
                <a:latin typeface="Calibri"/>
                <a:cs typeface="Calibri"/>
              </a:rPr>
              <a:t>chapters</a:t>
            </a:r>
            <a:endParaRPr sz="900">
              <a:latin typeface="Calibri"/>
              <a:cs typeface="Calibri"/>
            </a:endParaRPr>
          </a:p>
          <a:p>
            <a:pPr marL="12700" marR="109855">
              <a:lnSpc>
                <a:spcPct val="101099"/>
              </a:lnSpc>
              <a:spcBef>
                <a:spcPts val="10"/>
              </a:spcBef>
            </a:pPr>
            <a:r>
              <a:rPr sz="900" spc="-5" dirty="0">
                <a:latin typeface="Calibri"/>
                <a:cs typeface="Calibri"/>
              </a:rPr>
              <a:t>prof. dr. Borut Likar, MBA (SI)  MSc. Peter Fatur</a:t>
            </a:r>
            <a:r>
              <a:rPr sz="900" dirty="0">
                <a:latin typeface="Calibri"/>
                <a:cs typeface="Calibri"/>
              </a:rPr>
              <a:t> </a:t>
            </a:r>
            <a:r>
              <a:rPr sz="900" spc="-5" dirty="0">
                <a:latin typeface="Calibri"/>
                <a:cs typeface="Calibri"/>
              </a:rPr>
              <a:t>(SI)</a:t>
            </a:r>
            <a:endParaRPr sz="900">
              <a:latin typeface="Calibri"/>
              <a:cs typeface="Calibri"/>
            </a:endParaRPr>
          </a:p>
          <a:p>
            <a:pPr marL="12700" marR="496570">
              <a:lnSpc>
                <a:spcPct val="101099"/>
              </a:lnSpc>
              <a:spcBef>
                <a:spcPts val="10"/>
              </a:spcBef>
            </a:pPr>
            <a:r>
              <a:rPr sz="900" spc="-5" dirty="0">
                <a:latin typeface="Calibri"/>
                <a:cs typeface="Calibri"/>
              </a:rPr>
              <a:t>Urška Mrgole (SI)  Ing. Cyril Chovan</a:t>
            </a:r>
            <a:r>
              <a:rPr sz="900" spc="-50" dirty="0">
                <a:latin typeface="Calibri"/>
                <a:cs typeface="Calibri"/>
              </a:rPr>
              <a:t> </a:t>
            </a:r>
            <a:r>
              <a:rPr sz="900" spc="-5" dirty="0">
                <a:latin typeface="Calibri"/>
                <a:cs typeface="Calibri"/>
              </a:rPr>
              <a:t>(SK)</a:t>
            </a:r>
            <a:endParaRPr sz="900">
              <a:latin typeface="Calibri"/>
              <a:cs typeface="Calibri"/>
            </a:endParaRPr>
          </a:p>
          <a:p>
            <a:pPr marL="12700" marR="137160">
              <a:lnSpc>
                <a:spcPct val="101099"/>
              </a:lnSpc>
              <a:spcBef>
                <a:spcPts val="15"/>
              </a:spcBef>
            </a:pPr>
            <a:r>
              <a:rPr sz="900" spc="-10" dirty="0">
                <a:latin typeface="Calibri"/>
                <a:cs typeface="Calibri"/>
              </a:rPr>
              <a:t>Arne </a:t>
            </a:r>
            <a:r>
              <a:rPr sz="900" spc="-5" dirty="0">
                <a:latin typeface="Calibri"/>
                <a:cs typeface="Calibri"/>
              </a:rPr>
              <a:t>Kullbjer, Tekn. mag (SE)  Ing. Silvia Medova (SK)</a:t>
            </a:r>
            <a:endParaRPr sz="900">
              <a:latin typeface="Calibri"/>
              <a:cs typeface="Calibri"/>
            </a:endParaRPr>
          </a:p>
          <a:p>
            <a:pPr marL="12700" marR="90170">
              <a:lnSpc>
                <a:spcPct val="101699"/>
              </a:lnSpc>
              <a:spcBef>
                <a:spcPts val="5"/>
              </a:spcBef>
            </a:pPr>
            <a:r>
              <a:rPr sz="900" spc="-5" dirty="0">
                <a:latin typeface="Calibri"/>
                <a:cs typeface="Calibri"/>
              </a:rPr>
              <a:t>MSc. Vassilis Tsaggaris (GR)  Arancha López de Sancho (ES)  Carmen Dominguez (ES)</a:t>
            </a:r>
            <a:endParaRPr sz="900">
              <a:latin typeface="Calibri"/>
              <a:cs typeface="Calibri"/>
            </a:endParaRPr>
          </a:p>
          <a:p>
            <a:pPr marL="12700" marR="5080">
              <a:lnSpc>
                <a:spcPct val="101699"/>
              </a:lnSpc>
              <a:spcBef>
                <a:spcPts val="5"/>
              </a:spcBef>
            </a:pPr>
            <a:r>
              <a:rPr sz="900" spc="-5" dirty="0">
                <a:latin typeface="Calibri"/>
                <a:cs typeface="Calibri"/>
              </a:rPr>
              <a:t>Amaia San Cristobal Macho (ES)  Pablo Vidal Álvarez (ES)  Federico Martire (ES)</a:t>
            </a:r>
            <a:endParaRPr sz="900">
              <a:latin typeface="Calibri"/>
              <a:cs typeface="Calibri"/>
            </a:endParaRPr>
          </a:p>
          <a:p>
            <a:pPr marL="12700">
              <a:lnSpc>
                <a:spcPct val="100000"/>
              </a:lnSpc>
              <a:spcBef>
                <a:spcPts val="15"/>
              </a:spcBef>
            </a:pPr>
            <a:r>
              <a:rPr sz="900" spc="-5" dirty="0">
                <a:latin typeface="Calibri"/>
                <a:cs typeface="Calibri"/>
              </a:rPr>
              <a:t>Yannis Kalivas</a:t>
            </a:r>
            <a:r>
              <a:rPr sz="900" spc="-65" dirty="0">
                <a:latin typeface="Calibri"/>
                <a:cs typeface="Calibri"/>
              </a:rPr>
              <a:t> </a:t>
            </a:r>
            <a:r>
              <a:rPr sz="900" spc="-5" dirty="0">
                <a:latin typeface="Calibri"/>
                <a:cs typeface="Calibri"/>
              </a:rPr>
              <a:t>(GR)</a:t>
            </a:r>
            <a:endParaRPr sz="900">
              <a:latin typeface="Calibri"/>
              <a:cs typeface="Calibri"/>
            </a:endParaRPr>
          </a:p>
          <a:p>
            <a:pPr marL="12700" marR="363855">
              <a:lnSpc>
                <a:spcPct val="101499"/>
              </a:lnSpc>
              <a:spcBef>
                <a:spcPts val="5"/>
              </a:spcBef>
            </a:pPr>
            <a:r>
              <a:rPr sz="900" spc="-5" dirty="0">
                <a:latin typeface="Calibri"/>
                <a:cs typeface="Calibri"/>
              </a:rPr>
              <a:t>Fanianna Gkofa (GR)  Christos Rakovitis (GR)  Aleksander </a:t>
            </a:r>
            <a:r>
              <a:rPr sz="900" dirty="0">
                <a:latin typeface="Calibri"/>
                <a:cs typeface="Calibri"/>
              </a:rPr>
              <a:t>Tonkov</a:t>
            </a:r>
            <a:r>
              <a:rPr sz="900" spc="-50" dirty="0">
                <a:latin typeface="Calibri"/>
                <a:cs typeface="Calibri"/>
              </a:rPr>
              <a:t> </a:t>
            </a:r>
            <a:r>
              <a:rPr sz="900" spc="-5" dirty="0">
                <a:latin typeface="Calibri"/>
                <a:cs typeface="Calibri"/>
              </a:rPr>
              <a:t>(BG)  Velizar Petrov (BG)</a:t>
            </a:r>
            <a:endParaRPr sz="900">
              <a:latin typeface="Calibri"/>
              <a:cs typeface="Calibri"/>
            </a:endParaRPr>
          </a:p>
        </p:txBody>
      </p:sp>
      <p:sp>
        <p:nvSpPr>
          <p:cNvPr id="5" name="object 5"/>
          <p:cNvSpPr txBox="1"/>
          <p:nvPr/>
        </p:nvSpPr>
        <p:spPr>
          <a:xfrm>
            <a:off x="3736547" y="1812022"/>
            <a:ext cx="1996439" cy="1278255"/>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Calibri"/>
                <a:cs typeface="Calibri"/>
              </a:rPr>
              <a:t>Authors of case</a:t>
            </a:r>
            <a:r>
              <a:rPr sz="900" b="1" spc="5" dirty="0">
                <a:latin typeface="Calibri"/>
                <a:cs typeface="Calibri"/>
              </a:rPr>
              <a:t> </a:t>
            </a:r>
            <a:r>
              <a:rPr sz="900" b="1" spc="-5" dirty="0">
                <a:latin typeface="Calibri"/>
                <a:cs typeface="Calibri"/>
              </a:rPr>
              <a:t>studies</a:t>
            </a:r>
            <a:endParaRPr sz="900">
              <a:latin typeface="Calibri"/>
              <a:cs typeface="Calibri"/>
            </a:endParaRPr>
          </a:p>
          <a:p>
            <a:pPr marL="12700">
              <a:lnSpc>
                <a:spcPct val="100000"/>
              </a:lnSpc>
              <a:spcBef>
                <a:spcPts val="20"/>
              </a:spcBef>
            </a:pPr>
            <a:r>
              <a:rPr sz="900" spc="-5" dirty="0">
                <a:latin typeface="Calibri"/>
                <a:cs typeface="Calibri"/>
              </a:rPr>
              <a:t>prof. dr. Borut Likar, MBA</a:t>
            </a:r>
            <a:r>
              <a:rPr sz="900" spc="10" dirty="0">
                <a:latin typeface="Calibri"/>
                <a:cs typeface="Calibri"/>
              </a:rPr>
              <a:t> </a:t>
            </a:r>
            <a:r>
              <a:rPr sz="900" spc="-5" dirty="0">
                <a:latin typeface="Calibri"/>
                <a:cs typeface="Calibri"/>
              </a:rPr>
              <a:t>(SI)</a:t>
            </a:r>
            <a:endParaRPr sz="900">
              <a:latin typeface="Calibri"/>
              <a:cs typeface="Calibri"/>
            </a:endParaRPr>
          </a:p>
          <a:p>
            <a:pPr marL="12700" marR="5080">
              <a:lnSpc>
                <a:spcPts val="1100"/>
              </a:lnSpc>
              <a:spcBef>
                <a:spcPts val="35"/>
              </a:spcBef>
            </a:pPr>
            <a:r>
              <a:rPr sz="900" spc="-5" dirty="0">
                <a:latin typeface="Calibri"/>
                <a:cs typeface="Calibri"/>
              </a:rPr>
              <a:t>Miloš Ebner, univ. dipl. ing. arch., MBA (SI)  MSc. Peter Fatur</a:t>
            </a:r>
            <a:r>
              <a:rPr sz="900" spc="5" dirty="0">
                <a:latin typeface="Calibri"/>
                <a:cs typeface="Calibri"/>
              </a:rPr>
              <a:t> </a:t>
            </a:r>
            <a:r>
              <a:rPr sz="900" spc="-5" dirty="0">
                <a:latin typeface="Calibri"/>
                <a:cs typeface="Calibri"/>
              </a:rPr>
              <a:t>(SI)</a:t>
            </a:r>
            <a:endParaRPr sz="900">
              <a:latin typeface="Calibri"/>
              <a:cs typeface="Calibri"/>
            </a:endParaRPr>
          </a:p>
          <a:p>
            <a:pPr marL="12700">
              <a:lnSpc>
                <a:spcPts val="1055"/>
              </a:lnSpc>
            </a:pPr>
            <a:r>
              <a:rPr sz="900" spc="-5" dirty="0">
                <a:latin typeface="Calibri"/>
                <a:cs typeface="Calibri"/>
              </a:rPr>
              <a:t>Eugenia Kanellakopoulou, Dipl. </a:t>
            </a:r>
            <a:r>
              <a:rPr sz="900" dirty="0">
                <a:latin typeface="Calibri"/>
                <a:cs typeface="Calibri"/>
              </a:rPr>
              <a:t>Psyc.</a:t>
            </a:r>
            <a:r>
              <a:rPr sz="900" spc="5" dirty="0">
                <a:latin typeface="Calibri"/>
                <a:cs typeface="Calibri"/>
              </a:rPr>
              <a:t> </a:t>
            </a:r>
            <a:r>
              <a:rPr sz="900" spc="-5" dirty="0">
                <a:latin typeface="Calibri"/>
                <a:cs typeface="Calibri"/>
              </a:rPr>
              <a:t>(GR)</a:t>
            </a:r>
            <a:endParaRPr sz="900">
              <a:latin typeface="Calibri"/>
              <a:cs typeface="Calibri"/>
            </a:endParaRPr>
          </a:p>
          <a:p>
            <a:pPr marL="12700" marR="633730">
              <a:lnSpc>
                <a:spcPct val="101499"/>
              </a:lnSpc>
              <a:spcBef>
                <a:spcPts val="5"/>
              </a:spcBef>
            </a:pPr>
            <a:r>
              <a:rPr sz="900" spc="-5" dirty="0">
                <a:latin typeface="Calibri"/>
                <a:cs typeface="Calibri"/>
              </a:rPr>
              <a:t>prof. dr. Janez Kopač (SI)  </a:t>
            </a:r>
            <a:r>
              <a:rPr sz="900" spc="-10" dirty="0">
                <a:latin typeface="Calibri"/>
                <a:cs typeface="Calibri"/>
              </a:rPr>
              <a:t>Arne </a:t>
            </a:r>
            <a:r>
              <a:rPr sz="900" spc="-5" dirty="0">
                <a:latin typeface="Calibri"/>
                <a:cs typeface="Calibri"/>
              </a:rPr>
              <a:t>Kullbjer, Tekn. mag (SE)  Bernard Likar, dipl. ing. (SI)  assist. prof. Nada Matičič</a:t>
            </a:r>
            <a:r>
              <a:rPr sz="900" spc="-25" dirty="0">
                <a:latin typeface="Calibri"/>
                <a:cs typeface="Calibri"/>
              </a:rPr>
              <a:t> </a:t>
            </a:r>
            <a:r>
              <a:rPr sz="900" spc="-5" dirty="0">
                <a:latin typeface="Calibri"/>
                <a:cs typeface="Calibri"/>
              </a:rPr>
              <a:t>(SI)</a:t>
            </a:r>
            <a:endParaRPr sz="900">
              <a:latin typeface="Calibri"/>
              <a:cs typeface="Calibri"/>
            </a:endParaRPr>
          </a:p>
        </p:txBody>
      </p:sp>
      <p:sp>
        <p:nvSpPr>
          <p:cNvPr id="6" name="object 6"/>
          <p:cNvSpPr txBox="1"/>
          <p:nvPr/>
        </p:nvSpPr>
        <p:spPr>
          <a:xfrm>
            <a:off x="993574" y="4458996"/>
            <a:ext cx="1393190" cy="720725"/>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Calibri"/>
                <a:cs typeface="Calibri"/>
              </a:rPr>
              <a:t>Editor</a:t>
            </a:r>
            <a:r>
              <a:rPr sz="900" spc="-5" dirty="0">
                <a:latin typeface="Calibri"/>
                <a:cs typeface="Calibri"/>
              </a:rPr>
              <a:t>:</a:t>
            </a:r>
            <a:endParaRPr sz="900">
              <a:latin typeface="Calibri"/>
              <a:cs typeface="Calibri"/>
            </a:endParaRPr>
          </a:p>
          <a:p>
            <a:pPr marL="12700">
              <a:lnSpc>
                <a:spcPct val="100000"/>
              </a:lnSpc>
              <a:spcBef>
                <a:spcPts val="20"/>
              </a:spcBef>
            </a:pPr>
            <a:r>
              <a:rPr sz="900" spc="-5" dirty="0">
                <a:latin typeface="Calibri"/>
                <a:cs typeface="Calibri"/>
              </a:rPr>
              <a:t>prof. dr. Borut Likar, MBA</a:t>
            </a:r>
            <a:r>
              <a:rPr sz="900" spc="-10" dirty="0">
                <a:latin typeface="Calibri"/>
                <a:cs typeface="Calibri"/>
              </a:rPr>
              <a:t> </a:t>
            </a:r>
            <a:r>
              <a:rPr sz="900" spc="-5" dirty="0">
                <a:latin typeface="Calibri"/>
                <a:cs typeface="Calibri"/>
              </a:rPr>
              <a:t>(SI)</a:t>
            </a:r>
            <a:endParaRPr sz="900">
              <a:latin typeface="Calibri"/>
              <a:cs typeface="Calibri"/>
            </a:endParaRPr>
          </a:p>
          <a:p>
            <a:pPr marL="12700">
              <a:lnSpc>
                <a:spcPct val="100000"/>
              </a:lnSpc>
              <a:spcBef>
                <a:spcPts val="15"/>
              </a:spcBef>
            </a:pPr>
            <a:r>
              <a:rPr sz="900" b="1" spc="-5" dirty="0">
                <a:latin typeface="Calibri"/>
                <a:cs typeface="Calibri"/>
              </a:rPr>
              <a:t>Co-editors</a:t>
            </a:r>
            <a:r>
              <a:rPr sz="900" spc="-5" dirty="0">
                <a:latin typeface="Calibri"/>
                <a:cs typeface="Calibri"/>
              </a:rPr>
              <a:t>:</a:t>
            </a:r>
            <a:endParaRPr sz="900">
              <a:latin typeface="Calibri"/>
              <a:cs typeface="Calibri"/>
            </a:endParaRPr>
          </a:p>
          <a:p>
            <a:pPr marL="12700" marR="422275">
              <a:lnSpc>
                <a:spcPct val="101099"/>
              </a:lnSpc>
              <a:spcBef>
                <a:spcPts val="10"/>
              </a:spcBef>
            </a:pPr>
            <a:r>
              <a:rPr sz="900" spc="-5" dirty="0">
                <a:latin typeface="Calibri"/>
                <a:cs typeface="Calibri"/>
              </a:rPr>
              <a:t>MSc. Peter Fatur</a:t>
            </a:r>
            <a:r>
              <a:rPr sz="900" spc="-45" dirty="0">
                <a:latin typeface="Calibri"/>
                <a:cs typeface="Calibri"/>
              </a:rPr>
              <a:t> </a:t>
            </a:r>
            <a:r>
              <a:rPr sz="900" spc="-5" dirty="0">
                <a:latin typeface="Calibri"/>
                <a:cs typeface="Calibri"/>
              </a:rPr>
              <a:t>(SI)  Urška Mrgole</a:t>
            </a:r>
            <a:r>
              <a:rPr sz="900" spc="-20" dirty="0">
                <a:latin typeface="Calibri"/>
                <a:cs typeface="Calibri"/>
              </a:rPr>
              <a:t> </a:t>
            </a:r>
            <a:r>
              <a:rPr sz="900" spc="-5" dirty="0">
                <a:latin typeface="Calibri"/>
                <a:cs typeface="Calibri"/>
              </a:rPr>
              <a:t>(SI)</a:t>
            </a:r>
            <a:endParaRPr sz="900">
              <a:latin typeface="Calibri"/>
              <a:cs typeface="Calibri"/>
            </a:endParaRPr>
          </a:p>
        </p:txBody>
      </p:sp>
      <p:sp>
        <p:nvSpPr>
          <p:cNvPr id="7" name="object 7"/>
          <p:cNvSpPr txBox="1"/>
          <p:nvPr/>
        </p:nvSpPr>
        <p:spPr>
          <a:xfrm>
            <a:off x="3736537" y="4458997"/>
            <a:ext cx="1577975" cy="720725"/>
          </a:xfrm>
          <a:prstGeom prst="rect">
            <a:avLst/>
          </a:prstGeom>
        </p:spPr>
        <p:txBody>
          <a:bodyPr vert="horz" wrap="square" lIns="0" tIns="12700" rIns="0" bIns="0" rtlCol="0">
            <a:spAutoFit/>
          </a:bodyPr>
          <a:lstStyle/>
          <a:p>
            <a:pPr marL="12700" algn="just">
              <a:lnSpc>
                <a:spcPct val="100000"/>
              </a:lnSpc>
              <a:spcBef>
                <a:spcPts val="100"/>
              </a:spcBef>
            </a:pPr>
            <a:r>
              <a:rPr sz="900" b="1" spc="-5" dirty="0">
                <a:latin typeface="Calibri"/>
                <a:cs typeface="Calibri"/>
              </a:rPr>
              <a:t>Text</a:t>
            </a:r>
            <a:r>
              <a:rPr sz="900" b="1" spc="-80" dirty="0">
                <a:latin typeface="Calibri"/>
                <a:cs typeface="Calibri"/>
              </a:rPr>
              <a:t> </a:t>
            </a:r>
            <a:r>
              <a:rPr sz="900" b="1" spc="-5" dirty="0">
                <a:latin typeface="Calibri"/>
                <a:cs typeface="Calibri"/>
              </a:rPr>
              <a:t>design</a:t>
            </a:r>
            <a:r>
              <a:rPr sz="900" spc="-5" dirty="0">
                <a:latin typeface="Calibri"/>
                <a:cs typeface="Calibri"/>
              </a:rPr>
              <a:t>:</a:t>
            </a:r>
            <a:endParaRPr sz="900">
              <a:latin typeface="Calibri"/>
              <a:cs typeface="Calibri"/>
            </a:endParaRPr>
          </a:p>
          <a:p>
            <a:pPr marL="12700" marR="725170" algn="just">
              <a:lnSpc>
                <a:spcPct val="101699"/>
              </a:lnSpc>
              <a:spcBef>
                <a:spcPts val="5"/>
              </a:spcBef>
            </a:pPr>
            <a:r>
              <a:rPr sz="900" spc="-5" dirty="0">
                <a:latin typeface="Calibri"/>
                <a:cs typeface="Calibri"/>
              </a:rPr>
              <a:t>Urška Mrgole (SI)  Editha Tegler</a:t>
            </a:r>
            <a:r>
              <a:rPr sz="900" spc="-45" dirty="0">
                <a:latin typeface="Calibri"/>
                <a:cs typeface="Calibri"/>
              </a:rPr>
              <a:t> </a:t>
            </a:r>
            <a:r>
              <a:rPr sz="900" spc="-5" dirty="0">
                <a:latin typeface="Calibri"/>
                <a:cs typeface="Calibri"/>
              </a:rPr>
              <a:t>(DE)  </a:t>
            </a:r>
            <a:r>
              <a:rPr sz="900" b="1" spc="-5" dirty="0">
                <a:latin typeface="Calibri"/>
                <a:cs typeface="Calibri"/>
              </a:rPr>
              <a:t>Translation</a:t>
            </a:r>
            <a:r>
              <a:rPr sz="900" spc="-5" dirty="0">
                <a:latin typeface="Calibri"/>
                <a:cs typeface="Calibri"/>
              </a:rPr>
              <a:t>:</a:t>
            </a:r>
            <a:endParaRPr sz="900">
              <a:latin typeface="Calibri"/>
              <a:cs typeface="Calibri"/>
            </a:endParaRPr>
          </a:p>
          <a:p>
            <a:pPr marL="12700">
              <a:lnSpc>
                <a:spcPct val="100000"/>
              </a:lnSpc>
              <a:spcBef>
                <a:spcPts val="10"/>
              </a:spcBef>
            </a:pPr>
            <a:r>
              <a:rPr sz="900" spc="-5" dirty="0">
                <a:latin typeface="Calibri"/>
                <a:cs typeface="Calibri"/>
              </a:rPr>
              <a:t>Arslingue K. Žontar, </a:t>
            </a:r>
            <a:r>
              <a:rPr sz="900" dirty="0">
                <a:latin typeface="Calibri"/>
                <a:cs typeface="Calibri"/>
              </a:rPr>
              <a:t>TEFL, </a:t>
            </a:r>
            <a:r>
              <a:rPr sz="900" spc="-5" dirty="0">
                <a:latin typeface="Calibri"/>
                <a:cs typeface="Calibri"/>
              </a:rPr>
              <a:t>TBE</a:t>
            </a:r>
            <a:r>
              <a:rPr sz="900" spc="-20" dirty="0">
                <a:latin typeface="Calibri"/>
                <a:cs typeface="Calibri"/>
              </a:rPr>
              <a:t> </a:t>
            </a:r>
            <a:r>
              <a:rPr sz="900" spc="-5" dirty="0">
                <a:latin typeface="Calibri"/>
                <a:cs typeface="Calibri"/>
              </a:rPr>
              <a:t>(SI)</a:t>
            </a:r>
            <a:endParaRPr sz="900">
              <a:latin typeface="Calibri"/>
              <a:cs typeface="Calibri"/>
            </a:endParaRPr>
          </a:p>
        </p:txBody>
      </p:sp>
      <p:sp>
        <p:nvSpPr>
          <p:cNvPr id="8" name="object 8"/>
          <p:cNvSpPr txBox="1"/>
          <p:nvPr/>
        </p:nvSpPr>
        <p:spPr>
          <a:xfrm>
            <a:off x="945317" y="7443231"/>
            <a:ext cx="5530215" cy="1978025"/>
          </a:xfrm>
          <a:prstGeom prst="rect">
            <a:avLst/>
          </a:prstGeom>
          <a:ln w="12191">
            <a:solidFill>
              <a:srgbClr val="000000"/>
            </a:solidFill>
          </a:ln>
        </p:spPr>
        <p:txBody>
          <a:bodyPr vert="horz" wrap="square" lIns="0" tIns="60960" rIns="0" bIns="0" rtlCol="0">
            <a:spAutoFit/>
          </a:bodyPr>
          <a:lstStyle/>
          <a:p>
            <a:pPr marL="54610">
              <a:lnSpc>
                <a:spcPct val="100000"/>
              </a:lnSpc>
              <a:spcBef>
                <a:spcPts val="480"/>
              </a:spcBef>
            </a:pPr>
            <a:r>
              <a:rPr sz="900" spc="-5" dirty="0">
                <a:latin typeface="Calibri"/>
                <a:cs typeface="Calibri"/>
              </a:rPr>
              <a:t>CIP - Kataložni zapis o</a:t>
            </a:r>
            <a:r>
              <a:rPr sz="900" spc="15" dirty="0">
                <a:latin typeface="Calibri"/>
                <a:cs typeface="Calibri"/>
              </a:rPr>
              <a:t> </a:t>
            </a:r>
            <a:r>
              <a:rPr sz="900" spc="-5" dirty="0">
                <a:latin typeface="Calibri"/>
                <a:cs typeface="Calibri"/>
              </a:rPr>
              <a:t>publikaciji</a:t>
            </a:r>
            <a:endParaRPr sz="900">
              <a:latin typeface="Calibri"/>
              <a:cs typeface="Calibri"/>
            </a:endParaRPr>
          </a:p>
          <a:p>
            <a:pPr marL="54610">
              <a:lnSpc>
                <a:spcPct val="100000"/>
              </a:lnSpc>
              <a:spcBef>
                <a:spcPts val="20"/>
              </a:spcBef>
            </a:pPr>
            <a:r>
              <a:rPr sz="900" spc="-5" dirty="0">
                <a:latin typeface="Calibri"/>
                <a:cs typeface="Calibri"/>
              </a:rPr>
              <a:t>Narodna in univerzitetna knjižnica,</a:t>
            </a:r>
            <a:r>
              <a:rPr sz="900" spc="25" dirty="0">
                <a:latin typeface="Calibri"/>
                <a:cs typeface="Calibri"/>
              </a:rPr>
              <a:t> </a:t>
            </a:r>
            <a:r>
              <a:rPr sz="900" spc="-5" dirty="0">
                <a:latin typeface="Calibri"/>
                <a:cs typeface="Calibri"/>
              </a:rPr>
              <a:t>Ljubljana</a:t>
            </a:r>
            <a:endParaRPr sz="900">
              <a:latin typeface="Calibri"/>
              <a:cs typeface="Calibri"/>
            </a:endParaRPr>
          </a:p>
          <a:p>
            <a:pPr>
              <a:lnSpc>
                <a:spcPct val="100000"/>
              </a:lnSpc>
              <a:spcBef>
                <a:spcPts val="20"/>
              </a:spcBef>
            </a:pPr>
            <a:endParaRPr sz="900">
              <a:latin typeface="Calibri"/>
              <a:cs typeface="Calibri"/>
            </a:endParaRPr>
          </a:p>
          <a:p>
            <a:pPr marL="54610">
              <a:lnSpc>
                <a:spcPct val="100000"/>
              </a:lnSpc>
            </a:pPr>
            <a:r>
              <a:rPr sz="900" spc="-5" dirty="0">
                <a:latin typeface="Calibri"/>
                <a:cs typeface="Calibri"/>
              </a:rPr>
              <a:t>001.895(082)</a:t>
            </a:r>
            <a:endParaRPr sz="900">
              <a:latin typeface="Calibri"/>
              <a:cs typeface="Calibri"/>
            </a:endParaRPr>
          </a:p>
          <a:p>
            <a:pPr marL="54610">
              <a:lnSpc>
                <a:spcPct val="100000"/>
              </a:lnSpc>
              <a:spcBef>
                <a:spcPts val="25"/>
              </a:spcBef>
            </a:pPr>
            <a:r>
              <a:rPr sz="900" spc="-5" dirty="0">
                <a:latin typeface="Calibri"/>
                <a:cs typeface="Calibri"/>
              </a:rPr>
              <a:t>330.341.1(082)</a:t>
            </a:r>
            <a:endParaRPr sz="900">
              <a:latin typeface="Calibri"/>
              <a:cs typeface="Calibri"/>
            </a:endParaRPr>
          </a:p>
          <a:p>
            <a:pPr>
              <a:lnSpc>
                <a:spcPct val="100000"/>
              </a:lnSpc>
              <a:spcBef>
                <a:spcPts val="55"/>
              </a:spcBef>
            </a:pPr>
            <a:endParaRPr sz="850">
              <a:latin typeface="Calibri"/>
              <a:cs typeface="Calibri"/>
            </a:endParaRPr>
          </a:p>
          <a:p>
            <a:pPr marL="54610" marR="453390" indent="154940">
              <a:lnSpc>
                <a:spcPct val="101699"/>
              </a:lnSpc>
              <a:spcBef>
                <a:spcPts val="5"/>
              </a:spcBef>
            </a:pPr>
            <a:r>
              <a:rPr sz="900" spc="-5" dirty="0">
                <a:latin typeface="Calibri"/>
                <a:cs typeface="Calibri"/>
              </a:rPr>
              <a:t>INNOVATION management [Elektronski vir] / authors Borut </a:t>
            </a:r>
            <a:r>
              <a:rPr sz="900" dirty="0">
                <a:latin typeface="Calibri"/>
                <a:cs typeface="Calibri"/>
              </a:rPr>
              <a:t>Likar </a:t>
            </a:r>
            <a:r>
              <a:rPr sz="900" spc="-5" dirty="0">
                <a:latin typeface="Calibri"/>
                <a:cs typeface="Calibri"/>
              </a:rPr>
              <a:t>... [et al.] ; editor Borut Likar, co-editors  Peter Fatur, Urška Mrgole ; translation Arslingue K. Žontar, </a:t>
            </a:r>
            <a:r>
              <a:rPr sz="900" dirty="0">
                <a:latin typeface="Calibri"/>
                <a:cs typeface="Calibri"/>
              </a:rPr>
              <a:t>TEFL, </a:t>
            </a:r>
            <a:r>
              <a:rPr sz="900" spc="-5" dirty="0">
                <a:latin typeface="Calibri"/>
                <a:cs typeface="Calibri"/>
              </a:rPr>
              <a:t>TBE. - 1st. ed. - El. knjiga. - Ljubljana :  Korona plus - Institute </a:t>
            </a:r>
            <a:r>
              <a:rPr sz="900" dirty="0">
                <a:latin typeface="Calibri"/>
                <a:cs typeface="Calibri"/>
              </a:rPr>
              <a:t>for </a:t>
            </a:r>
            <a:r>
              <a:rPr sz="900" spc="-5" dirty="0">
                <a:latin typeface="Calibri"/>
                <a:cs typeface="Calibri"/>
              </a:rPr>
              <a:t>Innovation and Technology,</a:t>
            </a:r>
            <a:r>
              <a:rPr sz="900" spc="15" dirty="0">
                <a:latin typeface="Calibri"/>
                <a:cs typeface="Calibri"/>
              </a:rPr>
              <a:t> </a:t>
            </a:r>
            <a:r>
              <a:rPr sz="900" spc="-5" dirty="0">
                <a:latin typeface="Calibri"/>
                <a:cs typeface="Calibri"/>
              </a:rPr>
              <a:t>2013</a:t>
            </a:r>
            <a:endParaRPr sz="900">
              <a:latin typeface="Calibri"/>
              <a:cs typeface="Calibri"/>
            </a:endParaRPr>
          </a:p>
          <a:p>
            <a:pPr>
              <a:lnSpc>
                <a:spcPct val="100000"/>
              </a:lnSpc>
              <a:spcBef>
                <a:spcPts val="15"/>
              </a:spcBef>
            </a:pPr>
            <a:endParaRPr sz="900">
              <a:latin typeface="Calibri"/>
              <a:cs typeface="Calibri"/>
            </a:endParaRPr>
          </a:p>
          <a:p>
            <a:pPr marL="54610">
              <a:lnSpc>
                <a:spcPct val="100000"/>
              </a:lnSpc>
            </a:pPr>
            <a:r>
              <a:rPr sz="900" spc="-5" dirty="0">
                <a:latin typeface="Calibri"/>
                <a:cs typeface="Calibri"/>
              </a:rPr>
              <a:t>ISBN 978-961-90592-9-6 (pdf)</a:t>
            </a:r>
            <a:endParaRPr sz="900">
              <a:latin typeface="Calibri"/>
              <a:cs typeface="Calibri"/>
            </a:endParaRPr>
          </a:p>
          <a:p>
            <a:pPr marL="54610" marR="4496435">
              <a:lnSpc>
                <a:spcPct val="101099"/>
              </a:lnSpc>
              <a:spcBef>
                <a:spcPts val="10"/>
              </a:spcBef>
            </a:pPr>
            <a:r>
              <a:rPr sz="900" spc="-5" dirty="0">
                <a:latin typeface="Calibri"/>
                <a:cs typeface="Calibri"/>
              </a:rPr>
              <a:t>1. Likar, Borut, 1962-  270200576</a:t>
            </a:r>
            <a:endParaRPr sz="900">
              <a:latin typeface="Calibri"/>
              <a:cs typeface="Calibri"/>
            </a:endParaRPr>
          </a:p>
        </p:txBody>
      </p:sp>
      <p:sp>
        <p:nvSpPr>
          <p:cNvPr id="9" name="object 9"/>
          <p:cNvSpPr/>
          <p:nvPr/>
        </p:nvSpPr>
        <p:spPr>
          <a:xfrm>
            <a:off x="864553" y="864672"/>
            <a:ext cx="1019470" cy="36268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832664" y="883271"/>
            <a:ext cx="835815" cy="33478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20</a:t>
            </a:r>
            <a:endParaRPr sz="1000">
              <a:latin typeface="Calibri"/>
              <a:cs typeface="Calibri"/>
            </a:endParaRPr>
          </a:p>
        </p:txBody>
      </p:sp>
      <p:sp>
        <p:nvSpPr>
          <p:cNvPr id="3" name="object 3"/>
          <p:cNvSpPr txBox="1"/>
          <p:nvPr/>
        </p:nvSpPr>
        <p:spPr>
          <a:xfrm>
            <a:off x="888424" y="570066"/>
            <a:ext cx="5858510" cy="213487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1.5.2 Recognising innovation </a:t>
            </a:r>
            <a:r>
              <a:rPr sz="1200" b="1" dirty="0">
                <a:latin typeface="Calibri"/>
                <a:cs typeface="Calibri"/>
              </a:rPr>
              <a:t>in </a:t>
            </a:r>
            <a:r>
              <a:rPr sz="1200" b="1" spc="-5" dirty="0">
                <a:latin typeface="Calibri"/>
                <a:cs typeface="Calibri"/>
              </a:rPr>
              <a:t>processes and</a:t>
            </a:r>
            <a:r>
              <a:rPr sz="1200" b="1" spc="20" dirty="0">
                <a:latin typeface="Calibri"/>
                <a:cs typeface="Calibri"/>
              </a:rPr>
              <a:t> </a:t>
            </a:r>
            <a:r>
              <a:rPr sz="1200" b="1" spc="-5" dirty="0">
                <a:latin typeface="Calibri"/>
                <a:cs typeface="Calibri"/>
              </a:rPr>
              <a:t>procedures</a:t>
            </a:r>
            <a:endParaRPr sz="1200">
              <a:latin typeface="Calibri"/>
              <a:cs typeface="Calibri"/>
            </a:endParaRPr>
          </a:p>
          <a:p>
            <a:pPr marL="12700" marR="6985">
              <a:lnSpc>
                <a:spcPct val="101699"/>
              </a:lnSpc>
              <a:spcBef>
                <a:spcPts val="800"/>
              </a:spcBef>
            </a:pPr>
            <a:r>
              <a:rPr sz="1200" spc="-5" dirty="0">
                <a:latin typeface="Calibri"/>
                <a:cs typeface="Calibri"/>
              </a:rPr>
              <a:t>The processes and procedures of </a:t>
            </a:r>
            <a:r>
              <a:rPr sz="1200" spc="-10" dirty="0">
                <a:latin typeface="Calibri"/>
                <a:cs typeface="Calibri"/>
              </a:rPr>
              <a:t>an </a:t>
            </a:r>
            <a:r>
              <a:rPr sz="1200" spc="-5" dirty="0">
                <a:latin typeface="Calibri"/>
                <a:cs typeface="Calibri"/>
              </a:rPr>
              <a:t>organization are </a:t>
            </a:r>
            <a:r>
              <a:rPr sz="1200" dirty="0">
                <a:latin typeface="Calibri"/>
                <a:cs typeface="Calibri"/>
              </a:rPr>
              <a:t>the </a:t>
            </a:r>
            <a:r>
              <a:rPr sz="1200" spc="-5" dirty="0">
                <a:latin typeface="Calibri"/>
                <a:cs typeface="Calibri"/>
              </a:rPr>
              <a:t>support systems that enable the  products and services </a:t>
            </a:r>
            <a:r>
              <a:rPr sz="1200" dirty="0">
                <a:latin typeface="Calibri"/>
                <a:cs typeface="Calibri"/>
              </a:rPr>
              <a:t>to be developed, </a:t>
            </a:r>
            <a:r>
              <a:rPr sz="1200" spc="-5" dirty="0">
                <a:latin typeface="Calibri"/>
                <a:cs typeface="Calibri"/>
              </a:rPr>
              <a:t>produced and delivered </a:t>
            </a:r>
            <a:r>
              <a:rPr sz="1200" dirty="0">
                <a:latin typeface="Calibri"/>
                <a:cs typeface="Calibri"/>
              </a:rPr>
              <a:t>to </a:t>
            </a:r>
            <a:r>
              <a:rPr sz="1200" spc="-5" dirty="0">
                <a:latin typeface="Calibri"/>
                <a:cs typeface="Calibri"/>
              </a:rPr>
              <a:t>the</a:t>
            </a:r>
            <a:r>
              <a:rPr sz="1200" spc="10" dirty="0">
                <a:latin typeface="Calibri"/>
                <a:cs typeface="Calibri"/>
              </a:rPr>
              <a:t> </a:t>
            </a:r>
            <a:r>
              <a:rPr sz="1200" spc="-5" dirty="0">
                <a:latin typeface="Calibri"/>
                <a:cs typeface="Calibri"/>
              </a:rPr>
              <a:t>customer.</a:t>
            </a:r>
            <a:endParaRPr sz="1200">
              <a:latin typeface="Calibri"/>
              <a:cs typeface="Calibri"/>
            </a:endParaRPr>
          </a:p>
          <a:p>
            <a:pPr marL="12700" marR="5080">
              <a:lnSpc>
                <a:spcPct val="101699"/>
              </a:lnSpc>
              <a:spcBef>
                <a:spcPts val="994"/>
              </a:spcBef>
            </a:pPr>
            <a:r>
              <a:rPr sz="1200" spc="-5" dirty="0">
                <a:latin typeface="Calibri"/>
                <a:cs typeface="Calibri"/>
              </a:rPr>
              <a:t>The recognition </a:t>
            </a:r>
            <a:r>
              <a:rPr sz="1200" spc="-10" dirty="0">
                <a:latin typeface="Calibri"/>
                <a:cs typeface="Calibri"/>
              </a:rPr>
              <a:t>of </a:t>
            </a:r>
            <a:r>
              <a:rPr sz="1200" spc="-5" dirty="0">
                <a:latin typeface="Calibri"/>
                <a:cs typeface="Calibri"/>
              </a:rPr>
              <a:t>innovation </a:t>
            </a:r>
            <a:r>
              <a:rPr sz="1200" spc="-10" dirty="0">
                <a:latin typeface="Calibri"/>
                <a:cs typeface="Calibri"/>
              </a:rPr>
              <a:t>in </a:t>
            </a:r>
            <a:r>
              <a:rPr sz="1200" spc="-5" dirty="0">
                <a:latin typeface="Calibri"/>
                <a:cs typeface="Calibri"/>
              </a:rPr>
              <a:t>processes and </a:t>
            </a:r>
            <a:r>
              <a:rPr sz="1200" dirty="0">
                <a:latin typeface="Calibri"/>
                <a:cs typeface="Calibri"/>
              </a:rPr>
              <a:t>procedures </a:t>
            </a:r>
            <a:r>
              <a:rPr sz="1200" spc="-5" dirty="0">
                <a:latin typeface="Calibri"/>
                <a:cs typeface="Calibri"/>
              </a:rPr>
              <a:t>is normally a matter of internal  knowledge and experience of the way that the organization supports its business</a:t>
            </a:r>
            <a:r>
              <a:rPr sz="1200" spc="185" dirty="0">
                <a:latin typeface="Calibri"/>
                <a:cs typeface="Calibri"/>
              </a:rPr>
              <a:t> </a:t>
            </a:r>
            <a:r>
              <a:rPr sz="1200" spc="-5" dirty="0">
                <a:latin typeface="Calibri"/>
                <a:cs typeface="Calibri"/>
              </a:rPr>
              <a:t>endeavours.</a:t>
            </a:r>
            <a:endParaRPr sz="1200">
              <a:latin typeface="Calibri"/>
              <a:cs typeface="Calibri"/>
            </a:endParaRPr>
          </a:p>
          <a:p>
            <a:pPr marL="12700" marR="6985">
              <a:lnSpc>
                <a:spcPct val="101699"/>
              </a:lnSpc>
              <a:spcBef>
                <a:spcPts val="1010"/>
              </a:spcBef>
            </a:pPr>
            <a:r>
              <a:rPr sz="1200" spc="-5" dirty="0">
                <a:latin typeface="Calibri"/>
                <a:cs typeface="Calibri"/>
              </a:rPr>
              <a:t>The innovation of processes and procedures requires an astute knowledge of the factors that  affect product/service efficiency and effectiveness within the</a:t>
            </a:r>
            <a:r>
              <a:rPr sz="1200" spc="60" dirty="0">
                <a:latin typeface="Calibri"/>
                <a:cs typeface="Calibri"/>
              </a:rPr>
              <a:t> </a:t>
            </a:r>
            <a:r>
              <a:rPr sz="1200" spc="-5" dirty="0">
                <a:latin typeface="Calibri"/>
                <a:cs typeface="Calibri"/>
              </a:rPr>
              <a:t>organization.</a:t>
            </a:r>
            <a:endParaRPr sz="1200">
              <a:latin typeface="Calibri"/>
              <a:cs typeface="Calibri"/>
            </a:endParaRPr>
          </a:p>
        </p:txBody>
      </p:sp>
      <p:sp>
        <p:nvSpPr>
          <p:cNvPr id="4" name="object 4"/>
          <p:cNvSpPr txBox="1"/>
          <p:nvPr/>
        </p:nvSpPr>
        <p:spPr>
          <a:xfrm>
            <a:off x="888409" y="3270365"/>
            <a:ext cx="5859780" cy="5347335"/>
          </a:xfrm>
          <a:prstGeom prst="rect">
            <a:avLst/>
          </a:prstGeom>
        </p:spPr>
        <p:txBody>
          <a:bodyPr vert="horz" wrap="square" lIns="0" tIns="9525" rIns="0" bIns="0" rtlCol="0">
            <a:spAutoFit/>
          </a:bodyPr>
          <a:lstStyle/>
          <a:p>
            <a:pPr marL="12700" marR="7620" indent="647065" algn="just">
              <a:lnSpc>
                <a:spcPct val="101699"/>
              </a:lnSpc>
              <a:spcBef>
                <a:spcPts val="75"/>
              </a:spcBef>
            </a:pPr>
            <a:r>
              <a:rPr sz="1200" spc="-5" dirty="0">
                <a:latin typeface="Calibri"/>
                <a:cs typeface="Calibri"/>
              </a:rPr>
              <a:t>The following features </a:t>
            </a:r>
            <a:r>
              <a:rPr sz="1200" spc="-10" dirty="0">
                <a:latin typeface="Calibri"/>
                <a:cs typeface="Calibri"/>
              </a:rPr>
              <a:t>are </a:t>
            </a:r>
            <a:r>
              <a:rPr sz="1200" spc="-5" dirty="0">
                <a:latin typeface="Calibri"/>
                <a:cs typeface="Calibri"/>
              </a:rPr>
              <a:t>characteristics of </a:t>
            </a:r>
            <a:r>
              <a:rPr sz="1200" spc="-10" dirty="0">
                <a:latin typeface="Calibri"/>
                <a:cs typeface="Calibri"/>
              </a:rPr>
              <a:t>an </a:t>
            </a:r>
            <a:r>
              <a:rPr sz="1200" spc="-5" dirty="0">
                <a:latin typeface="Calibri"/>
                <a:cs typeface="Calibri"/>
              </a:rPr>
              <a:t>organization which is innovating </a:t>
            </a:r>
            <a:r>
              <a:rPr sz="1200" dirty="0">
                <a:latin typeface="Calibri"/>
                <a:cs typeface="Calibri"/>
              </a:rPr>
              <a:t>its  </a:t>
            </a:r>
            <a:r>
              <a:rPr sz="1200" spc="-5" dirty="0">
                <a:latin typeface="Calibri"/>
                <a:cs typeface="Calibri"/>
              </a:rPr>
              <a:t>processes and procedures.</a:t>
            </a:r>
            <a:endParaRPr sz="1200">
              <a:latin typeface="Calibri"/>
              <a:cs typeface="Calibri"/>
            </a:endParaRPr>
          </a:p>
          <a:p>
            <a:pPr marL="12700" marR="6350" algn="just">
              <a:lnSpc>
                <a:spcPct val="101699"/>
              </a:lnSpc>
              <a:spcBef>
                <a:spcPts val="560"/>
              </a:spcBef>
              <a:buFont typeface="Symbol"/>
              <a:buChar char=""/>
              <a:tabLst>
                <a:tab pos="241300" algn="l"/>
              </a:tabLst>
            </a:pPr>
            <a:r>
              <a:rPr sz="1200" spc="-5" dirty="0">
                <a:latin typeface="Calibri"/>
                <a:cs typeface="Calibri"/>
              </a:rPr>
              <a:t>Companies that are innovative have </a:t>
            </a:r>
            <a:r>
              <a:rPr sz="1200" dirty="0">
                <a:latin typeface="Calibri"/>
                <a:cs typeface="Calibri"/>
              </a:rPr>
              <a:t>highly </a:t>
            </a:r>
            <a:r>
              <a:rPr sz="1200" spc="-5" dirty="0">
                <a:latin typeface="Calibri"/>
                <a:cs typeface="Calibri"/>
              </a:rPr>
              <a:t>effective, non-invasive monitoring systems  which continually alert management </a:t>
            </a:r>
            <a:r>
              <a:rPr sz="1200" dirty="0">
                <a:latin typeface="Calibri"/>
                <a:cs typeface="Calibri"/>
              </a:rPr>
              <a:t>to </a:t>
            </a:r>
            <a:r>
              <a:rPr sz="1200" spc="-5" dirty="0">
                <a:latin typeface="Calibri"/>
                <a:cs typeface="Calibri"/>
              </a:rPr>
              <a:t>changing circumstances and alterations in standards  of</a:t>
            </a:r>
            <a:r>
              <a:rPr sz="1200" spc="-10" dirty="0">
                <a:latin typeface="Calibri"/>
                <a:cs typeface="Calibri"/>
              </a:rPr>
              <a:t> </a:t>
            </a:r>
            <a:r>
              <a:rPr sz="1200" spc="-5" dirty="0">
                <a:latin typeface="Calibri"/>
                <a:cs typeface="Calibri"/>
              </a:rPr>
              <a:t>delivery.</a:t>
            </a:r>
            <a:endParaRPr sz="1200">
              <a:latin typeface="Calibri"/>
              <a:cs typeface="Calibri"/>
            </a:endParaRPr>
          </a:p>
          <a:p>
            <a:pPr marL="12700" marR="6350" indent="-635" algn="just">
              <a:lnSpc>
                <a:spcPct val="101699"/>
              </a:lnSpc>
              <a:spcBef>
                <a:spcPts val="60"/>
              </a:spcBef>
              <a:buFont typeface="Symbol"/>
              <a:buChar char=""/>
              <a:tabLst>
                <a:tab pos="241300" algn="l"/>
              </a:tabLst>
            </a:pPr>
            <a:r>
              <a:rPr sz="1200" spc="-5" dirty="0">
                <a:latin typeface="Calibri"/>
                <a:cs typeface="Calibri"/>
              </a:rPr>
              <a:t>Processes act as a firm base on which </a:t>
            </a:r>
            <a:r>
              <a:rPr sz="1200" dirty="0">
                <a:latin typeface="Calibri"/>
                <a:cs typeface="Calibri"/>
              </a:rPr>
              <a:t>to </a:t>
            </a:r>
            <a:r>
              <a:rPr sz="1200" spc="-5" dirty="0">
                <a:latin typeface="Calibri"/>
                <a:cs typeface="Calibri"/>
              </a:rPr>
              <a:t>built project plans, interdepartmental co-  operation and </a:t>
            </a:r>
            <a:r>
              <a:rPr sz="1200" dirty="0">
                <a:latin typeface="Calibri"/>
                <a:cs typeface="Calibri"/>
              </a:rPr>
              <a:t>the </a:t>
            </a:r>
            <a:r>
              <a:rPr sz="1200" spc="-5" dirty="0">
                <a:latin typeface="Calibri"/>
                <a:cs typeface="Calibri"/>
              </a:rPr>
              <a:t>norming </a:t>
            </a:r>
            <a:r>
              <a:rPr sz="1200" spc="-10" dirty="0">
                <a:latin typeface="Calibri"/>
                <a:cs typeface="Calibri"/>
              </a:rPr>
              <a:t>of</a:t>
            </a:r>
            <a:r>
              <a:rPr sz="1200" spc="10" dirty="0">
                <a:latin typeface="Calibri"/>
                <a:cs typeface="Calibri"/>
              </a:rPr>
              <a:t> </a:t>
            </a:r>
            <a:r>
              <a:rPr sz="1200" spc="-5" dirty="0">
                <a:latin typeface="Calibri"/>
                <a:cs typeface="Calibri"/>
              </a:rPr>
              <a:t>behaviours.</a:t>
            </a:r>
            <a:endParaRPr sz="1200">
              <a:latin typeface="Calibri"/>
              <a:cs typeface="Calibri"/>
            </a:endParaRPr>
          </a:p>
          <a:p>
            <a:pPr marL="12700" marR="5715" algn="just">
              <a:lnSpc>
                <a:spcPct val="101899"/>
              </a:lnSpc>
              <a:spcBef>
                <a:spcPts val="60"/>
              </a:spcBef>
              <a:buFont typeface="Symbol"/>
              <a:buChar char=""/>
              <a:tabLst>
                <a:tab pos="241300" algn="l"/>
              </a:tabLst>
            </a:pPr>
            <a:r>
              <a:rPr sz="1200" spc="-5" dirty="0">
                <a:latin typeface="Calibri"/>
                <a:cs typeface="Calibri"/>
              </a:rPr>
              <a:t>Process innovation is quite common in </a:t>
            </a:r>
            <a:r>
              <a:rPr sz="1200" spc="-10" dirty="0">
                <a:latin typeface="Calibri"/>
                <a:cs typeface="Calibri"/>
              </a:rPr>
              <a:t>most </a:t>
            </a:r>
            <a:r>
              <a:rPr sz="1200" spc="-5" dirty="0">
                <a:latin typeface="Calibri"/>
                <a:cs typeface="Calibri"/>
              </a:rPr>
              <a:t>modern organizations because it is entirely  within the province of </a:t>
            </a:r>
            <a:r>
              <a:rPr sz="1200" dirty="0">
                <a:latin typeface="Calibri"/>
                <a:cs typeface="Calibri"/>
              </a:rPr>
              <a:t>the </a:t>
            </a:r>
            <a:r>
              <a:rPr sz="1200" spc="-5" dirty="0">
                <a:latin typeface="Calibri"/>
                <a:cs typeface="Calibri"/>
              </a:rPr>
              <a:t>staff and management to </a:t>
            </a:r>
            <a:r>
              <a:rPr sz="1200" dirty="0">
                <a:latin typeface="Calibri"/>
                <a:cs typeface="Calibri"/>
              </a:rPr>
              <a:t>design, </a:t>
            </a:r>
            <a:r>
              <a:rPr sz="1200" spc="-5" dirty="0">
                <a:latin typeface="Calibri"/>
                <a:cs typeface="Calibri"/>
              </a:rPr>
              <a:t>implement and monitor the  necessary changes without reference </a:t>
            </a:r>
            <a:r>
              <a:rPr sz="1200" dirty="0">
                <a:latin typeface="Calibri"/>
                <a:cs typeface="Calibri"/>
              </a:rPr>
              <a:t>to </a:t>
            </a:r>
            <a:r>
              <a:rPr sz="1200" spc="-5" dirty="0">
                <a:latin typeface="Calibri"/>
                <a:cs typeface="Calibri"/>
              </a:rPr>
              <a:t>external influences. On the other hand, an  organisation’s first response to an external influence is </a:t>
            </a:r>
            <a:r>
              <a:rPr sz="1200" dirty="0">
                <a:latin typeface="Calibri"/>
                <a:cs typeface="Calibri"/>
              </a:rPr>
              <a:t>to </a:t>
            </a:r>
            <a:r>
              <a:rPr sz="1200" spc="-5" dirty="0">
                <a:latin typeface="Calibri"/>
                <a:cs typeface="Calibri"/>
              </a:rPr>
              <a:t>reposition its internal functions </a:t>
            </a:r>
            <a:r>
              <a:rPr sz="1200" dirty="0">
                <a:latin typeface="Calibri"/>
                <a:cs typeface="Calibri"/>
              </a:rPr>
              <a:t>to  meet </a:t>
            </a:r>
            <a:r>
              <a:rPr sz="1200" spc="-5" dirty="0">
                <a:latin typeface="Calibri"/>
                <a:cs typeface="Calibri"/>
              </a:rPr>
              <a:t>the prevailing threat or</a:t>
            </a:r>
            <a:r>
              <a:rPr sz="1200" spc="5" dirty="0">
                <a:latin typeface="Calibri"/>
                <a:cs typeface="Calibri"/>
              </a:rPr>
              <a:t> </a:t>
            </a:r>
            <a:r>
              <a:rPr sz="1200" spc="-5" dirty="0">
                <a:latin typeface="Calibri"/>
                <a:cs typeface="Calibri"/>
              </a:rPr>
              <a:t>opportunity.</a:t>
            </a:r>
            <a:endParaRPr sz="1200">
              <a:latin typeface="Calibri"/>
              <a:cs typeface="Calibri"/>
            </a:endParaRPr>
          </a:p>
          <a:p>
            <a:pPr marL="12700" marR="5715" algn="just">
              <a:lnSpc>
                <a:spcPct val="101899"/>
              </a:lnSpc>
              <a:spcBef>
                <a:spcPts val="55"/>
              </a:spcBef>
              <a:buFont typeface="Symbol"/>
              <a:buChar char=""/>
              <a:tabLst>
                <a:tab pos="241300" algn="l"/>
              </a:tabLst>
            </a:pPr>
            <a:r>
              <a:rPr sz="1200" spc="-5" dirty="0">
                <a:latin typeface="Calibri"/>
                <a:cs typeface="Calibri"/>
              </a:rPr>
              <a:t>Employees </a:t>
            </a:r>
            <a:r>
              <a:rPr sz="1200" spc="-10" dirty="0">
                <a:latin typeface="Calibri"/>
                <a:cs typeface="Calibri"/>
              </a:rPr>
              <a:t>in </a:t>
            </a:r>
            <a:r>
              <a:rPr sz="1200" spc="-5" dirty="0">
                <a:latin typeface="Calibri"/>
                <a:cs typeface="Calibri"/>
              </a:rPr>
              <a:t>organizations that continually </a:t>
            </a:r>
            <a:r>
              <a:rPr sz="1200" dirty="0">
                <a:latin typeface="Calibri"/>
                <a:cs typeface="Calibri"/>
              </a:rPr>
              <a:t>up-grade their </a:t>
            </a:r>
            <a:r>
              <a:rPr sz="1200" spc="-5" dirty="0">
                <a:latin typeface="Calibri"/>
                <a:cs typeface="Calibri"/>
              </a:rPr>
              <a:t>systems can suffer from a  surfeit </a:t>
            </a:r>
            <a:r>
              <a:rPr sz="1200" spc="-10" dirty="0">
                <a:latin typeface="Calibri"/>
                <a:cs typeface="Calibri"/>
              </a:rPr>
              <a:t>of </a:t>
            </a:r>
            <a:r>
              <a:rPr sz="1200" spc="-5" dirty="0">
                <a:latin typeface="Calibri"/>
                <a:cs typeface="Calibri"/>
              </a:rPr>
              <a:t>change. However, well-motivated </a:t>
            </a:r>
            <a:r>
              <a:rPr sz="1200" spc="-10" dirty="0">
                <a:latin typeface="Calibri"/>
                <a:cs typeface="Calibri"/>
              </a:rPr>
              <a:t>and </a:t>
            </a:r>
            <a:r>
              <a:rPr sz="1200" spc="-5" dirty="0">
                <a:latin typeface="Calibri"/>
                <a:cs typeface="Calibri"/>
              </a:rPr>
              <a:t>well informed </a:t>
            </a:r>
            <a:r>
              <a:rPr sz="1200" spc="-10" dirty="0">
                <a:latin typeface="Calibri"/>
                <a:cs typeface="Calibri"/>
              </a:rPr>
              <a:t>staff </a:t>
            </a:r>
            <a:r>
              <a:rPr sz="1200" spc="-5" dirty="0">
                <a:latin typeface="Calibri"/>
                <a:cs typeface="Calibri"/>
              </a:rPr>
              <a:t>not only readily adopt  innovations but they often enhance the innovation </a:t>
            </a:r>
            <a:r>
              <a:rPr sz="1200" spc="5" dirty="0">
                <a:latin typeface="Calibri"/>
                <a:cs typeface="Calibri"/>
              </a:rPr>
              <a:t>by </a:t>
            </a:r>
            <a:r>
              <a:rPr sz="1200" spc="-5" dirty="0">
                <a:latin typeface="Calibri"/>
                <a:cs typeface="Calibri"/>
              </a:rPr>
              <a:t>expressing their </a:t>
            </a:r>
            <a:r>
              <a:rPr sz="1200" spc="-10" dirty="0">
                <a:latin typeface="Calibri"/>
                <a:cs typeface="Calibri"/>
              </a:rPr>
              <a:t>own </a:t>
            </a:r>
            <a:r>
              <a:rPr sz="1200" spc="-5" dirty="0">
                <a:latin typeface="Calibri"/>
                <a:cs typeface="Calibri"/>
              </a:rPr>
              <a:t>opinions and co-  operating fully both change and the implementation </a:t>
            </a:r>
            <a:r>
              <a:rPr sz="1200" spc="-10" dirty="0">
                <a:latin typeface="Calibri"/>
                <a:cs typeface="Calibri"/>
              </a:rPr>
              <a:t>of </a:t>
            </a:r>
            <a:r>
              <a:rPr sz="1200" dirty="0">
                <a:latin typeface="Calibri"/>
                <a:cs typeface="Calibri"/>
              </a:rPr>
              <a:t>new</a:t>
            </a:r>
            <a:r>
              <a:rPr sz="1200" spc="65" dirty="0">
                <a:latin typeface="Calibri"/>
                <a:cs typeface="Calibri"/>
              </a:rPr>
              <a:t> </a:t>
            </a:r>
            <a:r>
              <a:rPr sz="1200" spc="-5" dirty="0">
                <a:latin typeface="Calibri"/>
                <a:cs typeface="Calibri"/>
              </a:rPr>
              <a:t>procedures.</a:t>
            </a:r>
            <a:endParaRPr sz="1200">
              <a:latin typeface="Calibri"/>
              <a:cs typeface="Calibri"/>
            </a:endParaRPr>
          </a:p>
          <a:p>
            <a:pPr marL="12700" marR="5715" indent="-635" algn="just">
              <a:lnSpc>
                <a:spcPct val="101699"/>
              </a:lnSpc>
              <a:spcBef>
                <a:spcPts val="60"/>
              </a:spcBef>
              <a:buFont typeface="Symbol"/>
              <a:buChar char=""/>
              <a:tabLst>
                <a:tab pos="241300" algn="l"/>
              </a:tabLst>
            </a:pPr>
            <a:r>
              <a:rPr sz="1200" spc="-5" dirty="0">
                <a:latin typeface="Calibri"/>
                <a:cs typeface="Calibri"/>
              </a:rPr>
              <a:t>Clearly, process changes should </a:t>
            </a:r>
            <a:r>
              <a:rPr sz="1200" dirty="0">
                <a:latin typeface="Calibri"/>
                <a:cs typeface="Calibri"/>
              </a:rPr>
              <a:t>be </a:t>
            </a:r>
            <a:r>
              <a:rPr sz="1200" spc="-5" dirty="0">
                <a:latin typeface="Calibri"/>
                <a:cs typeface="Calibri"/>
              </a:rPr>
              <a:t>focused </a:t>
            </a:r>
            <a:r>
              <a:rPr sz="1200" spc="-10" dirty="0">
                <a:latin typeface="Calibri"/>
                <a:cs typeface="Calibri"/>
              </a:rPr>
              <a:t>on </a:t>
            </a:r>
            <a:r>
              <a:rPr sz="1200" dirty="0">
                <a:latin typeface="Calibri"/>
                <a:cs typeface="Calibri"/>
              </a:rPr>
              <a:t>supporting the </a:t>
            </a:r>
            <a:r>
              <a:rPr sz="1200" spc="-5" dirty="0">
                <a:latin typeface="Calibri"/>
                <a:cs typeface="Calibri"/>
              </a:rPr>
              <a:t>broader </a:t>
            </a:r>
            <a:r>
              <a:rPr sz="1200" dirty="0">
                <a:latin typeface="Calibri"/>
                <a:cs typeface="Calibri"/>
              </a:rPr>
              <a:t>strategy </a:t>
            </a:r>
            <a:r>
              <a:rPr sz="1200" spc="-5" dirty="0">
                <a:latin typeface="Calibri"/>
                <a:cs typeface="Calibri"/>
              </a:rPr>
              <a:t>of </a:t>
            </a:r>
            <a:r>
              <a:rPr sz="1200" dirty="0">
                <a:latin typeface="Calibri"/>
                <a:cs typeface="Calibri"/>
              </a:rPr>
              <a:t>the  </a:t>
            </a:r>
            <a:r>
              <a:rPr sz="1200" spc="-5" dirty="0">
                <a:latin typeface="Calibri"/>
                <a:cs typeface="Calibri"/>
              </a:rPr>
              <a:t>organization, developing competitiveness and giving</a:t>
            </a:r>
            <a:r>
              <a:rPr sz="1200" spc="15" dirty="0">
                <a:latin typeface="Calibri"/>
                <a:cs typeface="Calibri"/>
              </a:rPr>
              <a:t> </a:t>
            </a:r>
            <a:r>
              <a:rPr sz="1200" spc="-5" dirty="0">
                <a:latin typeface="Calibri"/>
                <a:cs typeface="Calibri"/>
              </a:rPr>
              <a:t>sustainability.</a:t>
            </a:r>
            <a:endParaRPr sz="1200">
              <a:latin typeface="Calibri"/>
              <a:cs typeface="Calibri"/>
            </a:endParaRPr>
          </a:p>
          <a:p>
            <a:pPr marL="12700" marR="6985" indent="-635" algn="just">
              <a:lnSpc>
                <a:spcPct val="102499"/>
              </a:lnSpc>
              <a:spcBef>
                <a:spcPts val="45"/>
              </a:spcBef>
              <a:buFont typeface="Symbol"/>
              <a:buChar char=""/>
              <a:tabLst>
                <a:tab pos="241300" algn="l"/>
              </a:tabLst>
            </a:pPr>
            <a:r>
              <a:rPr sz="1200" spc="-5" dirty="0">
                <a:latin typeface="Calibri"/>
                <a:cs typeface="Calibri"/>
              </a:rPr>
              <a:t>Innovations which involve processes and procedures can have both tangible and  intangible outcomes and can </a:t>
            </a:r>
            <a:r>
              <a:rPr sz="1200" dirty="0">
                <a:latin typeface="Calibri"/>
                <a:cs typeface="Calibri"/>
              </a:rPr>
              <a:t>be </a:t>
            </a:r>
            <a:r>
              <a:rPr sz="1200" spc="-5" dirty="0">
                <a:latin typeface="Calibri"/>
                <a:cs typeface="Calibri"/>
              </a:rPr>
              <a:t>predominantly hard </a:t>
            </a:r>
            <a:r>
              <a:rPr sz="1200" dirty="0">
                <a:latin typeface="Calibri"/>
                <a:cs typeface="Calibri"/>
              </a:rPr>
              <a:t>or </a:t>
            </a:r>
            <a:r>
              <a:rPr sz="1200" spc="-5" dirty="0">
                <a:latin typeface="Calibri"/>
                <a:cs typeface="Calibri"/>
              </a:rPr>
              <a:t>soft </a:t>
            </a:r>
            <a:r>
              <a:rPr sz="1200" spc="-10" dirty="0">
                <a:latin typeface="Calibri"/>
                <a:cs typeface="Calibri"/>
              </a:rPr>
              <a:t>in</a:t>
            </a:r>
            <a:r>
              <a:rPr sz="1200" spc="20" dirty="0">
                <a:latin typeface="Calibri"/>
                <a:cs typeface="Calibri"/>
              </a:rPr>
              <a:t> </a:t>
            </a:r>
            <a:r>
              <a:rPr sz="1200" spc="-5" dirty="0">
                <a:latin typeface="Calibri"/>
                <a:cs typeface="Calibri"/>
              </a:rPr>
              <a:t>nature.</a:t>
            </a:r>
            <a:endParaRPr sz="1200">
              <a:latin typeface="Calibri"/>
              <a:cs typeface="Calibri"/>
            </a:endParaRPr>
          </a:p>
          <a:p>
            <a:pPr marL="12700" marR="5080" algn="just">
              <a:lnSpc>
                <a:spcPct val="102099"/>
              </a:lnSpc>
              <a:spcBef>
                <a:spcPts val="484"/>
              </a:spcBef>
            </a:pPr>
            <a:r>
              <a:rPr sz="1200" i="1" spc="-10" dirty="0">
                <a:latin typeface="Calibri"/>
                <a:cs typeface="Calibri"/>
              </a:rPr>
              <a:t>Hard </a:t>
            </a:r>
            <a:r>
              <a:rPr sz="1200" spc="-5" dirty="0">
                <a:latin typeface="Calibri"/>
                <a:cs typeface="Calibri"/>
              </a:rPr>
              <a:t>process innovations normally use computers or </a:t>
            </a:r>
            <a:r>
              <a:rPr sz="1200" dirty="0">
                <a:latin typeface="Calibri"/>
                <a:cs typeface="Calibri"/>
              </a:rPr>
              <a:t>machines </a:t>
            </a:r>
            <a:r>
              <a:rPr sz="1200" spc="-5" dirty="0">
                <a:latin typeface="Calibri"/>
                <a:cs typeface="Calibri"/>
              </a:rPr>
              <a:t>and improvement can </a:t>
            </a:r>
            <a:r>
              <a:rPr sz="1200" dirty="0">
                <a:latin typeface="Calibri"/>
                <a:cs typeface="Calibri"/>
              </a:rPr>
              <a:t>be  </a:t>
            </a:r>
            <a:r>
              <a:rPr sz="1200" spc="-5" dirty="0">
                <a:latin typeface="Calibri"/>
                <a:cs typeface="Calibri"/>
              </a:rPr>
              <a:t>observed quite readily </a:t>
            </a:r>
            <a:r>
              <a:rPr sz="1200" spc="-10" dirty="0">
                <a:latin typeface="Calibri"/>
                <a:cs typeface="Calibri"/>
              </a:rPr>
              <a:t>(or </a:t>
            </a:r>
            <a:r>
              <a:rPr sz="1200" spc="-5" dirty="0">
                <a:latin typeface="Calibri"/>
                <a:cs typeface="Calibri"/>
              </a:rPr>
              <a:t>example, a larger amount of output is achieved for the same or  lower </a:t>
            </a:r>
            <a:r>
              <a:rPr sz="1200" dirty="0">
                <a:latin typeface="Calibri"/>
                <a:cs typeface="Calibri"/>
              </a:rPr>
              <a:t>level </a:t>
            </a:r>
            <a:r>
              <a:rPr sz="1200" spc="-5" dirty="0">
                <a:latin typeface="Calibri"/>
                <a:cs typeface="Calibri"/>
              </a:rPr>
              <a:t>of</a:t>
            </a:r>
            <a:r>
              <a:rPr sz="1200" spc="-10" dirty="0">
                <a:latin typeface="Calibri"/>
                <a:cs typeface="Calibri"/>
              </a:rPr>
              <a:t> </a:t>
            </a:r>
            <a:r>
              <a:rPr sz="1200" spc="-5" dirty="0">
                <a:latin typeface="Calibri"/>
                <a:cs typeface="Calibri"/>
              </a:rPr>
              <a:t>input).</a:t>
            </a:r>
            <a:endParaRPr sz="1200">
              <a:latin typeface="Calibri"/>
              <a:cs typeface="Calibri"/>
            </a:endParaRPr>
          </a:p>
          <a:p>
            <a:pPr marL="12700" marR="6350" algn="just">
              <a:lnSpc>
                <a:spcPct val="101699"/>
              </a:lnSpc>
              <a:spcBef>
                <a:spcPts val="1000"/>
              </a:spcBef>
            </a:pPr>
            <a:r>
              <a:rPr sz="1200" i="1" spc="-5" dirty="0">
                <a:latin typeface="Calibri"/>
                <a:cs typeface="Calibri"/>
              </a:rPr>
              <a:t>Soft </a:t>
            </a:r>
            <a:r>
              <a:rPr sz="1200" spc="-5" dirty="0">
                <a:latin typeface="Calibri"/>
                <a:cs typeface="Calibri"/>
              </a:rPr>
              <a:t>process innovations are more difficult </a:t>
            </a:r>
            <a:r>
              <a:rPr sz="1200" dirty="0">
                <a:latin typeface="Calibri"/>
                <a:cs typeface="Calibri"/>
              </a:rPr>
              <a:t>to </a:t>
            </a:r>
            <a:r>
              <a:rPr sz="1200" spc="-5" dirty="0">
                <a:latin typeface="Calibri"/>
                <a:cs typeface="Calibri"/>
              </a:rPr>
              <a:t>recognize as they </a:t>
            </a:r>
            <a:r>
              <a:rPr sz="1200" spc="-10" dirty="0">
                <a:latin typeface="Calibri"/>
                <a:cs typeface="Calibri"/>
              </a:rPr>
              <a:t>involve </a:t>
            </a:r>
            <a:r>
              <a:rPr sz="1200" spc="-5" dirty="0">
                <a:latin typeface="Calibri"/>
                <a:cs typeface="Calibri"/>
              </a:rPr>
              <a:t>people and their  behaviour and their approach to both daily </a:t>
            </a:r>
            <a:r>
              <a:rPr sz="1200" spc="-10" dirty="0">
                <a:latin typeface="Calibri"/>
                <a:cs typeface="Calibri"/>
              </a:rPr>
              <a:t>work </a:t>
            </a:r>
            <a:r>
              <a:rPr sz="1200" spc="-5" dirty="0">
                <a:latin typeface="Calibri"/>
                <a:cs typeface="Calibri"/>
              </a:rPr>
              <a:t>and moments of crisis. The flow </a:t>
            </a:r>
            <a:r>
              <a:rPr sz="1200" spc="-10" dirty="0">
                <a:latin typeface="Calibri"/>
                <a:cs typeface="Calibri"/>
              </a:rPr>
              <a:t>of </a:t>
            </a:r>
            <a:r>
              <a:rPr sz="1200" spc="-5" dirty="0">
                <a:latin typeface="Calibri"/>
                <a:cs typeface="Calibri"/>
              </a:rPr>
              <a:t>work  through a factory can </a:t>
            </a:r>
            <a:r>
              <a:rPr sz="1200" dirty="0">
                <a:latin typeface="Calibri"/>
                <a:cs typeface="Calibri"/>
              </a:rPr>
              <a:t>be </a:t>
            </a:r>
            <a:r>
              <a:rPr sz="1200" spc="-5" dirty="0">
                <a:latin typeface="Calibri"/>
                <a:cs typeface="Calibri"/>
              </a:rPr>
              <a:t>planned but employees can radically affect the success or failure of  </a:t>
            </a:r>
            <a:r>
              <a:rPr sz="1200" dirty="0">
                <a:latin typeface="Calibri"/>
                <a:cs typeface="Calibri"/>
              </a:rPr>
              <a:t>the</a:t>
            </a:r>
            <a:r>
              <a:rPr sz="1200" spc="-10" dirty="0">
                <a:latin typeface="Calibri"/>
                <a:cs typeface="Calibri"/>
              </a:rPr>
              <a:t> </a:t>
            </a:r>
            <a:r>
              <a:rPr sz="1200" spc="-5" dirty="0">
                <a:latin typeface="Calibri"/>
                <a:cs typeface="Calibri"/>
              </a:rPr>
              <a:t>plan.</a:t>
            </a:r>
            <a:endParaRPr sz="1200">
              <a:latin typeface="Calibri"/>
              <a:cs typeface="Calibri"/>
            </a:endParaRPr>
          </a:p>
        </p:txBody>
      </p:sp>
      <p:sp>
        <p:nvSpPr>
          <p:cNvPr id="5" name="object 5"/>
          <p:cNvSpPr/>
          <p:nvPr/>
        </p:nvSpPr>
        <p:spPr>
          <a:xfrm>
            <a:off x="996368" y="2914659"/>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0" y="5985903"/>
            <a:ext cx="5859145" cy="3973195"/>
          </a:xfrm>
          <a:prstGeom prst="rect">
            <a:avLst/>
          </a:prstGeom>
        </p:spPr>
        <p:txBody>
          <a:bodyPr vert="horz" wrap="square" lIns="0" tIns="8890" rIns="0" bIns="0" rtlCol="0">
            <a:spAutoFit/>
          </a:bodyPr>
          <a:lstStyle/>
          <a:p>
            <a:pPr marL="12700" marR="6350" algn="just">
              <a:lnSpc>
                <a:spcPct val="102099"/>
              </a:lnSpc>
              <a:spcBef>
                <a:spcPts val="70"/>
              </a:spcBef>
              <a:buFont typeface="Symbol"/>
              <a:buChar char=""/>
              <a:tabLst>
                <a:tab pos="241300" algn="l"/>
              </a:tabLst>
            </a:pPr>
            <a:r>
              <a:rPr sz="1200" dirty="0">
                <a:latin typeface="Calibri"/>
                <a:cs typeface="Calibri"/>
              </a:rPr>
              <a:t>They </a:t>
            </a:r>
            <a:r>
              <a:rPr sz="1200" spc="-5" dirty="0">
                <a:latin typeface="Calibri"/>
                <a:cs typeface="Calibri"/>
              </a:rPr>
              <a:t>have to assist and facilitate the change that is happening within the innovation  process. This is done </a:t>
            </a:r>
            <a:r>
              <a:rPr sz="1200" dirty="0">
                <a:latin typeface="Calibri"/>
                <a:cs typeface="Calibri"/>
              </a:rPr>
              <a:t>by </a:t>
            </a:r>
            <a:r>
              <a:rPr sz="1200" spc="-5" dirty="0">
                <a:latin typeface="Calibri"/>
                <a:cs typeface="Calibri"/>
              </a:rPr>
              <a:t>giving both managerial and logistical support as the situation  demands.</a:t>
            </a:r>
            <a:endParaRPr sz="1200">
              <a:latin typeface="Calibri"/>
              <a:cs typeface="Calibri"/>
            </a:endParaRPr>
          </a:p>
          <a:p>
            <a:pPr marL="12700" marR="5080" algn="just">
              <a:lnSpc>
                <a:spcPct val="101699"/>
              </a:lnSpc>
              <a:spcBef>
                <a:spcPts val="60"/>
              </a:spcBef>
              <a:buFont typeface="Symbol"/>
              <a:buChar char=""/>
              <a:tabLst>
                <a:tab pos="241300" algn="l"/>
              </a:tabLst>
            </a:pPr>
            <a:r>
              <a:rPr sz="1200" spc="-5" dirty="0">
                <a:latin typeface="Calibri"/>
                <a:cs typeface="Calibri"/>
              </a:rPr>
              <a:t>Each manager has to understand and appreciate the strategy that is being followed. They  have </a:t>
            </a:r>
            <a:r>
              <a:rPr sz="1200" dirty="0">
                <a:latin typeface="Calibri"/>
                <a:cs typeface="Calibri"/>
              </a:rPr>
              <a:t>to </a:t>
            </a:r>
            <a:r>
              <a:rPr sz="1200" spc="-5" dirty="0">
                <a:latin typeface="Calibri"/>
                <a:cs typeface="Calibri"/>
              </a:rPr>
              <a:t>disseminate the </a:t>
            </a:r>
            <a:r>
              <a:rPr sz="1200" dirty="0">
                <a:latin typeface="Calibri"/>
                <a:cs typeface="Calibri"/>
              </a:rPr>
              <a:t>strategy to </a:t>
            </a:r>
            <a:r>
              <a:rPr sz="1200" spc="-5" dirty="0">
                <a:latin typeface="Calibri"/>
                <a:cs typeface="Calibri"/>
              </a:rPr>
              <a:t>the work force and communicate changes, improvements  and variations </a:t>
            </a:r>
            <a:r>
              <a:rPr sz="1200" dirty="0">
                <a:latin typeface="Calibri"/>
                <a:cs typeface="Calibri"/>
              </a:rPr>
              <a:t>to </a:t>
            </a:r>
            <a:r>
              <a:rPr sz="1200" spc="-5" dirty="0">
                <a:latin typeface="Calibri"/>
                <a:cs typeface="Calibri"/>
              </a:rPr>
              <a:t>the appropriate</a:t>
            </a:r>
            <a:r>
              <a:rPr sz="1200" spc="15" dirty="0">
                <a:latin typeface="Calibri"/>
                <a:cs typeface="Calibri"/>
              </a:rPr>
              <a:t> </a:t>
            </a:r>
            <a:r>
              <a:rPr sz="1200" spc="-5" dirty="0">
                <a:latin typeface="Calibri"/>
                <a:cs typeface="Calibri"/>
              </a:rPr>
              <a:t>departments.</a:t>
            </a:r>
            <a:endParaRPr sz="1200">
              <a:latin typeface="Calibri"/>
              <a:cs typeface="Calibri"/>
            </a:endParaRPr>
          </a:p>
          <a:p>
            <a:pPr marL="12700" marR="5715" algn="just">
              <a:lnSpc>
                <a:spcPct val="102099"/>
              </a:lnSpc>
              <a:spcBef>
                <a:spcPts val="50"/>
              </a:spcBef>
              <a:buFont typeface="Symbol"/>
              <a:buChar char=""/>
              <a:tabLst>
                <a:tab pos="241300" algn="l"/>
              </a:tabLst>
            </a:pPr>
            <a:r>
              <a:rPr sz="1200" spc="-5" dirty="0">
                <a:latin typeface="Calibri"/>
                <a:cs typeface="Calibri"/>
              </a:rPr>
              <a:t>Managers have </a:t>
            </a:r>
            <a:r>
              <a:rPr sz="1200" dirty="0">
                <a:latin typeface="Calibri"/>
                <a:cs typeface="Calibri"/>
              </a:rPr>
              <a:t>to </a:t>
            </a:r>
            <a:r>
              <a:rPr sz="1200" spc="-5" dirty="0">
                <a:latin typeface="Calibri"/>
                <a:cs typeface="Calibri"/>
              </a:rPr>
              <a:t>encourage early involvement and commitment to projects. The  manager has </a:t>
            </a:r>
            <a:r>
              <a:rPr sz="1200" dirty="0">
                <a:latin typeface="Calibri"/>
                <a:cs typeface="Calibri"/>
              </a:rPr>
              <a:t>to </a:t>
            </a:r>
            <a:r>
              <a:rPr sz="1200" spc="-5" dirty="0">
                <a:latin typeface="Calibri"/>
                <a:cs typeface="Calibri"/>
              </a:rPr>
              <a:t>establish </a:t>
            </a:r>
            <a:r>
              <a:rPr sz="1200" dirty="0">
                <a:latin typeface="Calibri"/>
                <a:cs typeface="Calibri"/>
              </a:rPr>
              <a:t>that </a:t>
            </a:r>
            <a:r>
              <a:rPr sz="1200" spc="-5" dirty="0">
                <a:latin typeface="Calibri"/>
                <a:cs typeface="Calibri"/>
              </a:rPr>
              <a:t>their department has “ownership” </a:t>
            </a:r>
            <a:r>
              <a:rPr sz="1200" spc="-10" dirty="0">
                <a:latin typeface="Calibri"/>
                <a:cs typeface="Calibri"/>
              </a:rPr>
              <a:t>of </a:t>
            </a:r>
            <a:r>
              <a:rPr sz="1200" dirty="0">
                <a:latin typeface="Calibri"/>
                <a:cs typeface="Calibri"/>
              </a:rPr>
              <a:t>the </a:t>
            </a:r>
            <a:r>
              <a:rPr sz="1200" spc="-5" dirty="0">
                <a:latin typeface="Calibri"/>
                <a:cs typeface="Calibri"/>
              </a:rPr>
              <a:t>innovation as a whole  as well as the section that concerns </a:t>
            </a:r>
            <a:r>
              <a:rPr sz="1200" dirty="0">
                <a:latin typeface="Calibri"/>
                <a:cs typeface="Calibri"/>
              </a:rPr>
              <a:t>them</a:t>
            </a:r>
            <a:r>
              <a:rPr sz="1200" spc="25" dirty="0">
                <a:latin typeface="Calibri"/>
                <a:cs typeface="Calibri"/>
              </a:rPr>
              <a:t> </a:t>
            </a:r>
            <a:r>
              <a:rPr sz="1200" spc="-5" dirty="0">
                <a:latin typeface="Calibri"/>
                <a:cs typeface="Calibri"/>
              </a:rPr>
              <a:t>directly.</a:t>
            </a:r>
            <a:endParaRPr sz="1200">
              <a:latin typeface="Calibri"/>
              <a:cs typeface="Calibri"/>
            </a:endParaRPr>
          </a:p>
          <a:p>
            <a:pPr marL="12700" marR="5715" algn="just">
              <a:lnSpc>
                <a:spcPct val="101699"/>
              </a:lnSpc>
              <a:spcBef>
                <a:spcPts val="60"/>
              </a:spcBef>
              <a:buFont typeface="Symbol"/>
              <a:buChar char=""/>
              <a:tabLst>
                <a:tab pos="241300" algn="l"/>
              </a:tabLst>
            </a:pPr>
            <a:r>
              <a:rPr sz="1200" spc="-5" dirty="0">
                <a:latin typeface="Calibri"/>
                <a:cs typeface="Calibri"/>
              </a:rPr>
              <a:t>Managers have </a:t>
            </a:r>
            <a:r>
              <a:rPr sz="1200" dirty="0">
                <a:latin typeface="Calibri"/>
                <a:cs typeface="Calibri"/>
              </a:rPr>
              <a:t>to </a:t>
            </a:r>
            <a:r>
              <a:rPr sz="1200" spc="-5" dirty="0">
                <a:latin typeface="Calibri"/>
                <a:cs typeface="Calibri"/>
              </a:rPr>
              <a:t>create and maintain an environment that is both open and  motivational. In an organisation which gains a competitive advantage through the use </a:t>
            </a:r>
            <a:r>
              <a:rPr sz="1200" spc="-10" dirty="0">
                <a:latin typeface="Calibri"/>
                <a:cs typeface="Calibri"/>
              </a:rPr>
              <a:t>of  </a:t>
            </a:r>
            <a:r>
              <a:rPr sz="1200" spc="-5" dirty="0">
                <a:latin typeface="Calibri"/>
                <a:cs typeface="Calibri"/>
              </a:rPr>
              <a:t>innovation management behaviours can </a:t>
            </a:r>
            <a:r>
              <a:rPr sz="1200" dirty="0">
                <a:latin typeface="Calibri"/>
                <a:cs typeface="Calibri"/>
              </a:rPr>
              <a:t>be </a:t>
            </a:r>
            <a:r>
              <a:rPr sz="1200" spc="-5" dirty="0">
                <a:latin typeface="Calibri"/>
                <a:cs typeface="Calibri"/>
              </a:rPr>
              <a:t>recognised that tend towards mentoring, and  away from </a:t>
            </a:r>
            <a:r>
              <a:rPr sz="1200" dirty="0">
                <a:latin typeface="Calibri"/>
                <a:cs typeface="Calibri"/>
              </a:rPr>
              <a:t>the </a:t>
            </a:r>
            <a:r>
              <a:rPr sz="1200" spc="-5" dirty="0">
                <a:latin typeface="Calibri"/>
                <a:cs typeface="Calibri"/>
              </a:rPr>
              <a:t>dictation of</a:t>
            </a:r>
            <a:r>
              <a:rPr sz="1200" spc="5" dirty="0">
                <a:latin typeface="Calibri"/>
                <a:cs typeface="Calibri"/>
              </a:rPr>
              <a:t> </a:t>
            </a:r>
            <a:r>
              <a:rPr sz="1200" spc="-5" dirty="0">
                <a:latin typeface="Calibri"/>
                <a:cs typeface="Calibri"/>
              </a:rPr>
              <a:t>orders.</a:t>
            </a:r>
            <a:endParaRPr sz="1200">
              <a:latin typeface="Calibri"/>
              <a:cs typeface="Calibri"/>
            </a:endParaRPr>
          </a:p>
          <a:p>
            <a:pPr marL="12700" marR="5080" algn="just">
              <a:lnSpc>
                <a:spcPct val="102099"/>
              </a:lnSpc>
              <a:spcBef>
                <a:spcPts val="55"/>
              </a:spcBef>
              <a:buFont typeface="Symbol"/>
              <a:buChar char=""/>
              <a:tabLst>
                <a:tab pos="241300" algn="l"/>
              </a:tabLst>
            </a:pPr>
            <a:r>
              <a:rPr sz="1200" spc="-5" dirty="0">
                <a:latin typeface="Calibri"/>
                <a:cs typeface="Calibri"/>
              </a:rPr>
              <a:t>With closer working relationships comes a need </a:t>
            </a:r>
            <a:r>
              <a:rPr sz="1200" dirty="0">
                <a:latin typeface="Calibri"/>
                <a:cs typeface="Calibri"/>
              </a:rPr>
              <a:t>for </a:t>
            </a:r>
            <a:r>
              <a:rPr sz="1200" spc="-5" dirty="0">
                <a:latin typeface="Calibri"/>
                <a:cs typeface="Calibri"/>
              </a:rPr>
              <a:t>target clarity and performance  indicators that give measures against which progress can </a:t>
            </a:r>
            <a:r>
              <a:rPr sz="1200" dirty="0">
                <a:latin typeface="Calibri"/>
                <a:cs typeface="Calibri"/>
              </a:rPr>
              <a:t>be </a:t>
            </a:r>
            <a:r>
              <a:rPr sz="1200" spc="-5" dirty="0">
                <a:latin typeface="Calibri"/>
                <a:cs typeface="Calibri"/>
              </a:rPr>
              <a:t>measured. Rewards are often  </a:t>
            </a:r>
            <a:r>
              <a:rPr sz="1200" dirty="0">
                <a:latin typeface="Calibri"/>
                <a:cs typeface="Calibri"/>
              </a:rPr>
              <a:t>dealt </a:t>
            </a:r>
            <a:r>
              <a:rPr sz="1200" spc="-5" dirty="0">
                <a:latin typeface="Calibri"/>
                <a:cs typeface="Calibri"/>
              </a:rPr>
              <a:t>with </a:t>
            </a:r>
            <a:r>
              <a:rPr sz="1200" dirty="0">
                <a:latin typeface="Calibri"/>
                <a:cs typeface="Calibri"/>
              </a:rPr>
              <a:t>by </a:t>
            </a:r>
            <a:r>
              <a:rPr sz="1200" spc="-5" dirty="0">
                <a:latin typeface="Calibri"/>
                <a:cs typeface="Calibri"/>
              </a:rPr>
              <a:t>linking a proportion </a:t>
            </a:r>
            <a:r>
              <a:rPr sz="1200" spc="-10" dirty="0">
                <a:latin typeface="Calibri"/>
                <a:cs typeface="Calibri"/>
              </a:rPr>
              <a:t>of </a:t>
            </a:r>
            <a:r>
              <a:rPr sz="1200" spc="-5" dirty="0">
                <a:latin typeface="Calibri"/>
                <a:cs typeface="Calibri"/>
              </a:rPr>
              <a:t>the amount </a:t>
            </a:r>
            <a:r>
              <a:rPr sz="1200" dirty="0">
                <a:latin typeface="Calibri"/>
                <a:cs typeface="Calibri"/>
              </a:rPr>
              <a:t>that </a:t>
            </a:r>
            <a:r>
              <a:rPr sz="1200" spc="-5" dirty="0">
                <a:latin typeface="Calibri"/>
                <a:cs typeface="Calibri"/>
              </a:rPr>
              <a:t>is paid </a:t>
            </a:r>
            <a:r>
              <a:rPr sz="1200" dirty="0">
                <a:latin typeface="Calibri"/>
                <a:cs typeface="Calibri"/>
              </a:rPr>
              <a:t>to </a:t>
            </a:r>
            <a:r>
              <a:rPr sz="1200" spc="-5" dirty="0">
                <a:latin typeface="Calibri"/>
                <a:cs typeface="Calibri"/>
              </a:rPr>
              <a:t>the progress of the</a:t>
            </a:r>
            <a:r>
              <a:rPr sz="1200" spc="114" dirty="0">
                <a:latin typeface="Calibri"/>
                <a:cs typeface="Calibri"/>
              </a:rPr>
              <a:t> </a:t>
            </a:r>
            <a:r>
              <a:rPr sz="1200" spc="-5" dirty="0">
                <a:latin typeface="Calibri"/>
                <a:cs typeface="Calibri"/>
              </a:rPr>
              <a:t>project.</a:t>
            </a:r>
            <a:endParaRPr sz="1200">
              <a:latin typeface="Calibri"/>
              <a:cs typeface="Calibri"/>
            </a:endParaRPr>
          </a:p>
          <a:p>
            <a:pPr marL="12700" marR="5715" algn="just">
              <a:lnSpc>
                <a:spcPct val="101699"/>
              </a:lnSpc>
              <a:spcBef>
                <a:spcPts val="60"/>
              </a:spcBef>
              <a:buFont typeface="Symbol"/>
              <a:buChar char=""/>
              <a:tabLst>
                <a:tab pos="241300" algn="l"/>
              </a:tabLst>
            </a:pPr>
            <a:r>
              <a:rPr sz="1200" spc="-5" dirty="0">
                <a:latin typeface="Calibri"/>
                <a:cs typeface="Calibri"/>
              </a:rPr>
              <a:t>Managers take time to develop their subordinates and </a:t>
            </a:r>
            <a:r>
              <a:rPr sz="1200" dirty="0">
                <a:latin typeface="Calibri"/>
                <a:cs typeface="Calibri"/>
              </a:rPr>
              <a:t>they </a:t>
            </a:r>
            <a:r>
              <a:rPr sz="1200" spc="-5" dirty="0">
                <a:latin typeface="Calibri"/>
                <a:cs typeface="Calibri"/>
              </a:rPr>
              <a:t>also </a:t>
            </a:r>
            <a:r>
              <a:rPr sz="1200" dirty="0">
                <a:latin typeface="Calibri"/>
                <a:cs typeface="Calibri"/>
              </a:rPr>
              <a:t>seek </a:t>
            </a:r>
            <a:r>
              <a:rPr sz="1200" spc="-5" dirty="0">
                <a:latin typeface="Calibri"/>
                <a:cs typeface="Calibri"/>
              </a:rPr>
              <a:t>opportunities </a:t>
            </a:r>
            <a:r>
              <a:rPr sz="1200" dirty="0">
                <a:latin typeface="Calibri"/>
                <a:cs typeface="Calibri"/>
              </a:rPr>
              <a:t>for  </a:t>
            </a:r>
            <a:r>
              <a:rPr sz="1200" spc="-5" dirty="0">
                <a:latin typeface="Calibri"/>
                <a:cs typeface="Calibri"/>
              </a:rPr>
              <a:t>personal development. Training is seen as </a:t>
            </a:r>
            <a:r>
              <a:rPr sz="1200" spc="-10" dirty="0">
                <a:latin typeface="Calibri"/>
                <a:cs typeface="Calibri"/>
              </a:rPr>
              <a:t>an </a:t>
            </a:r>
            <a:r>
              <a:rPr sz="1200" spc="-5" dirty="0">
                <a:latin typeface="Calibri"/>
                <a:cs typeface="Calibri"/>
              </a:rPr>
              <a:t>investment and not as a cost and learning is a  habit rather than an infrequent</a:t>
            </a:r>
            <a:r>
              <a:rPr sz="1200" spc="20" dirty="0">
                <a:latin typeface="Calibri"/>
                <a:cs typeface="Calibri"/>
              </a:rPr>
              <a:t> </a:t>
            </a:r>
            <a:r>
              <a:rPr sz="1200" spc="-5" dirty="0">
                <a:latin typeface="Calibri"/>
                <a:cs typeface="Calibri"/>
              </a:rPr>
              <a:t>event.</a:t>
            </a:r>
            <a:endParaRPr sz="1200">
              <a:latin typeface="Calibri"/>
              <a:cs typeface="Calibri"/>
            </a:endParaRPr>
          </a:p>
          <a:p>
            <a:pPr>
              <a:lnSpc>
                <a:spcPct val="100000"/>
              </a:lnSpc>
              <a:spcBef>
                <a:spcPts val="50"/>
              </a:spcBef>
            </a:pPr>
            <a:endParaRPr sz="1400">
              <a:latin typeface="Calibri"/>
              <a:cs typeface="Calibri"/>
            </a:endParaRPr>
          </a:p>
          <a:p>
            <a:pPr marR="167640" algn="r">
              <a:lnSpc>
                <a:spcPct val="100000"/>
              </a:lnSpc>
            </a:pPr>
            <a:r>
              <a:rPr sz="1000" b="1" spc="-5" dirty="0">
                <a:latin typeface="Calibri"/>
                <a:cs typeface="Calibri"/>
              </a:rPr>
              <a:t>21</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89" y="1638935"/>
            <a:ext cx="5856605" cy="1421765"/>
          </a:xfrm>
          <a:prstGeom prst="rect">
            <a:avLst/>
          </a:prstGeom>
        </p:spPr>
        <p:txBody>
          <a:bodyPr vert="horz" wrap="square" lIns="0" tIns="9525" rIns="0" bIns="0" rtlCol="0">
            <a:spAutoFit/>
          </a:bodyPr>
          <a:lstStyle/>
          <a:p>
            <a:pPr marL="12700" marR="5080" indent="659765">
              <a:lnSpc>
                <a:spcPct val="101699"/>
              </a:lnSpc>
              <a:spcBef>
                <a:spcPts val="75"/>
              </a:spcBef>
            </a:pPr>
            <a:r>
              <a:rPr sz="1200" b="1" i="1" spc="-5" dirty="0">
                <a:latin typeface="Calibri"/>
                <a:cs typeface="Calibri"/>
              </a:rPr>
              <a:t>Does your company exhibit any or </a:t>
            </a:r>
            <a:r>
              <a:rPr sz="1200" b="1" i="1" dirty="0">
                <a:latin typeface="Calibri"/>
                <a:cs typeface="Calibri"/>
              </a:rPr>
              <a:t>all </a:t>
            </a:r>
            <a:r>
              <a:rPr sz="1200" b="1" i="1" spc="-10" dirty="0">
                <a:latin typeface="Calibri"/>
                <a:cs typeface="Calibri"/>
              </a:rPr>
              <a:t>of </a:t>
            </a:r>
            <a:r>
              <a:rPr sz="1200" b="1" i="1" spc="-5" dirty="0">
                <a:latin typeface="Calibri"/>
                <a:cs typeface="Calibri"/>
              </a:rPr>
              <a:t>the innovation factors that have been  mentioned </a:t>
            </a:r>
            <a:r>
              <a:rPr sz="1200" b="1" i="1" dirty="0">
                <a:latin typeface="Calibri"/>
                <a:cs typeface="Calibri"/>
              </a:rPr>
              <a:t>in </a:t>
            </a:r>
            <a:r>
              <a:rPr sz="1200" b="1" i="1" spc="-5" dirty="0">
                <a:latin typeface="Calibri"/>
                <a:cs typeface="Calibri"/>
              </a:rPr>
              <a:t>this</a:t>
            </a:r>
            <a:r>
              <a:rPr sz="1200" b="1" i="1" spc="-10" dirty="0">
                <a:latin typeface="Calibri"/>
                <a:cs typeface="Calibri"/>
              </a:rPr>
              <a:t> </a:t>
            </a:r>
            <a:r>
              <a:rPr sz="1200" b="1" i="1" spc="-5" dirty="0">
                <a:latin typeface="Calibri"/>
                <a:cs typeface="Calibri"/>
              </a:rPr>
              <a:t>session?</a:t>
            </a:r>
            <a:endParaRPr sz="1200" dirty="0">
              <a:latin typeface="Calibri"/>
              <a:cs typeface="Calibri"/>
            </a:endParaRPr>
          </a:p>
          <a:p>
            <a:pPr marL="12700">
              <a:lnSpc>
                <a:spcPct val="100000"/>
              </a:lnSpc>
              <a:spcBef>
                <a:spcPts val="1019"/>
              </a:spcBef>
            </a:pPr>
            <a:r>
              <a:rPr sz="1200" spc="-5" dirty="0">
                <a:latin typeface="Calibri"/>
                <a:cs typeface="Calibri"/>
              </a:rPr>
              <a:t>Download:</a:t>
            </a:r>
            <a:endParaRPr sz="1200" dirty="0">
              <a:latin typeface="Calibri"/>
              <a:cs typeface="Calibri"/>
            </a:endParaRPr>
          </a:p>
          <a:p>
            <a:pPr marL="12700">
              <a:lnSpc>
                <a:spcPct val="100000"/>
              </a:lnSpc>
              <a:spcBef>
                <a:spcPts val="1030"/>
              </a:spcBef>
            </a:pPr>
            <a:r>
              <a:rPr sz="1200" u="sng" spc="-5" dirty="0">
                <a:solidFill>
                  <a:srgbClr val="0065FF"/>
                </a:solidFill>
                <a:uFill>
                  <a:solidFill>
                    <a:srgbClr val="0065FF"/>
                  </a:solidFill>
                </a:uFill>
                <a:latin typeface="Calibri"/>
                <a:cs typeface="Calibri"/>
              </a:rPr>
              <a:t>Four distinct stages </a:t>
            </a:r>
            <a:r>
              <a:rPr sz="1200" u="sng" dirty="0">
                <a:solidFill>
                  <a:srgbClr val="0065FF"/>
                </a:solidFill>
                <a:uFill>
                  <a:solidFill>
                    <a:srgbClr val="0065FF"/>
                  </a:solidFill>
                </a:uFill>
                <a:latin typeface="Calibri"/>
                <a:cs typeface="Calibri"/>
              </a:rPr>
              <a:t>to </a:t>
            </a:r>
            <a:r>
              <a:rPr sz="1200" u="sng" spc="-5" dirty="0">
                <a:solidFill>
                  <a:srgbClr val="0065FF"/>
                </a:solidFill>
                <a:uFill>
                  <a:solidFill>
                    <a:srgbClr val="0065FF"/>
                  </a:solidFill>
                </a:uFill>
                <a:latin typeface="Calibri"/>
                <a:cs typeface="Calibri"/>
              </a:rPr>
              <a:t>process</a:t>
            </a:r>
            <a:r>
              <a:rPr sz="1200" u="sng" spc="5" dirty="0">
                <a:solidFill>
                  <a:srgbClr val="0065FF"/>
                </a:solidFill>
                <a:uFill>
                  <a:solidFill>
                    <a:srgbClr val="0065FF"/>
                  </a:solidFill>
                </a:uFill>
                <a:latin typeface="Calibri"/>
                <a:cs typeface="Calibri"/>
              </a:rPr>
              <a:t> </a:t>
            </a:r>
            <a:r>
              <a:rPr sz="1200" u="sng" spc="-5" dirty="0">
                <a:solidFill>
                  <a:srgbClr val="0065FF"/>
                </a:solidFill>
                <a:uFill>
                  <a:solidFill>
                    <a:srgbClr val="0065FF"/>
                  </a:solidFill>
                </a:uFill>
                <a:latin typeface="Calibri"/>
                <a:cs typeface="Calibri"/>
              </a:rPr>
              <a:t>innovation</a:t>
            </a:r>
            <a:endParaRPr sz="1200" dirty="0">
              <a:latin typeface="Calibri"/>
              <a:cs typeface="Calibri"/>
            </a:endParaRPr>
          </a:p>
          <a:p>
            <a:pPr>
              <a:lnSpc>
                <a:spcPct val="100000"/>
              </a:lnSpc>
              <a:spcBef>
                <a:spcPts val="5"/>
              </a:spcBef>
            </a:pPr>
            <a:endParaRPr sz="1400" dirty="0">
              <a:latin typeface="Calibri"/>
              <a:cs typeface="Calibri"/>
            </a:endParaRPr>
          </a:p>
          <a:p>
            <a:pPr marL="12700">
              <a:lnSpc>
                <a:spcPct val="100000"/>
              </a:lnSpc>
            </a:pPr>
            <a:r>
              <a:rPr sz="1200" b="1" spc="-5" dirty="0">
                <a:latin typeface="Calibri"/>
                <a:cs typeface="Calibri"/>
              </a:rPr>
              <a:t>1.5.3 Recognising innovation </a:t>
            </a:r>
            <a:r>
              <a:rPr sz="1200" b="1" dirty="0">
                <a:latin typeface="Calibri"/>
                <a:cs typeface="Calibri"/>
              </a:rPr>
              <a:t>in </a:t>
            </a:r>
            <a:r>
              <a:rPr sz="1200" b="1" spc="-5" dirty="0">
                <a:latin typeface="Calibri"/>
                <a:cs typeface="Calibri"/>
              </a:rPr>
              <a:t>management</a:t>
            </a:r>
            <a:r>
              <a:rPr sz="1200" b="1" spc="25" dirty="0">
                <a:latin typeface="Calibri"/>
                <a:cs typeface="Calibri"/>
              </a:rPr>
              <a:t> </a:t>
            </a:r>
            <a:r>
              <a:rPr sz="1200" b="1" spc="-5" dirty="0">
                <a:latin typeface="Calibri"/>
                <a:cs typeface="Calibri"/>
              </a:rPr>
              <a:t>practices</a:t>
            </a:r>
            <a:endParaRPr sz="1200" dirty="0">
              <a:latin typeface="Calibri"/>
              <a:cs typeface="Calibri"/>
            </a:endParaRPr>
          </a:p>
        </p:txBody>
      </p:sp>
      <p:sp>
        <p:nvSpPr>
          <p:cNvPr id="5" name="object 5"/>
          <p:cNvSpPr txBox="1"/>
          <p:nvPr/>
        </p:nvSpPr>
        <p:spPr>
          <a:xfrm>
            <a:off x="816807" y="3448656"/>
            <a:ext cx="5859780" cy="1881505"/>
          </a:xfrm>
          <a:prstGeom prst="rect">
            <a:avLst/>
          </a:prstGeom>
        </p:spPr>
        <p:txBody>
          <a:bodyPr vert="horz" wrap="square" lIns="0" tIns="9525" rIns="0" bIns="0" rtlCol="0">
            <a:spAutoFit/>
          </a:bodyPr>
          <a:lstStyle/>
          <a:p>
            <a:pPr marL="12700" marR="5080" indent="653415" algn="just">
              <a:lnSpc>
                <a:spcPct val="101699"/>
              </a:lnSpc>
              <a:spcBef>
                <a:spcPts val="75"/>
              </a:spcBef>
            </a:pPr>
            <a:r>
              <a:rPr sz="1200" spc="-5" dirty="0">
                <a:latin typeface="Calibri"/>
                <a:cs typeface="Calibri"/>
              </a:rPr>
              <a:t>Cooper (1994) has put forward a six stage model representing an overview of the  process which assists </a:t>
            </a:r>
            <a:r>
              <a:rPr sz="1200" dirty="0">
                <a:latin typeface="Calibri"/>
                <a:cs typeface="Calibri"/>
              </a:rPr>
              <a:t>new </a:t>
            </a:r>
            <a:r>
              <a:rPr sz="1200" spc="-5" dirty="0">
                <a:latin typeface="Calibri"/>
                <a:cs typeface="Calibri"/>
              </a:rPr>
              <a:t>product development. This process involves a link </a:t>
            </a:r>
            <a:r>
              <a:rPr sz="1200" dirty="0">
                <a:latin typeface="Calibri"/>
                <a:cs typeface="Calibri"/>
              </a:rPr>
              <a:t>between the  stages </a:t>
            </a:r>
            <a:r>
              <a:rPr sz="1200" spc="-5" dirty="0">
                <a:latin typeface="Calibri"/>
                <a:cs typeface="Calibri"/>
              </a:rPr>
              <a:t>which Cooper </a:t>
            </a:r>
            <a:r>
              <a:rPr sz="1200" spc="-10" dirty="0">
                <a:latin typeface="Calibri"/>
                <a:cs typeface="Calibri"/>
              </a:rPr>
              <a:t>calls </a:t>
            </a:r>
            <a:r>
              <a:rPr sz="1200" spc="-5" dirty="0">
                <a:latin typeface="Calibri"/>
                <a:cs typeface="Calibri"/>
              </a:rPr>
              <a:t>“stage gates”. These gates </a:t>
            </a:r>
            <a:r>
              <a:rPr sz="1200" spc="-10" dirty="0">
                <a:latin typeface="Calibri"/>
                <a:cs typeface="Calibri"/>
              </a:rPr>
              <a:t>are </a:t>
            </a:r>
            <a:r>
              <a:rPr sz="1200" spc="-5" dirty="0">
                <a:latin typeface="Calibri"/>
                <a:cs typeface="Calibri"/>
              </a:rPr>
              <a:t>controlled </a:t>
            </a:r>
            <a:r>
              <a:rPr sz="1200" dirty="0">
                <a:latin typeface="Calibri"/>
                <a:cs typeface="Calibri"/>
              </a:rPr>
              <a:t>by </a:t>
            </a:r>
            <a:r>
              <a:rPr sz="1200" spc="-5" dirty="0">
                <a:latin typeface="Calibri"/>
                <a:cs typeface="Calibri"/>
              </a:rPr>
              <a:t>Product Managers and  Project Leaders. In all cases </a:t>
            </a:r>
            <a:r>
              <a:rPr sz="1200" dirty="0">
                <a:latin typeface="Calibri"/>
                <a:cs typeface="Calibri"/>
              </a:rPr>
              <a:t>the </a:t>
            </a:r>
            <a:r>
              <a:rPr sz="1200" spc="-5" dirty="0">
                <a:latin typeface="Calibri"/>
                <a:cs typeface="Calibri"/>
              </a:rPr>
              <a:t>role of the manager is </a:t>
            </a:r>
            <a:r>
              <a:rPr sz="1200" dirty="0">
                <a:latin typeface="Calibri"/>
                <a:cs typeface="Calibri"/>
              </a:rPr>
              <a:t>to </a:t>
            </a:r>
            <a:r>
              <a:rPr sz="1200" spc="-5" dirty="0">
                <a:latin typeface="Calibri"/>
                <a:cs typeface="Calibri"/>
              </a:rPr>
              <a:t>make decisions relating </a:t>
            </a:r>
            <a:r>
              <a:rPr sz="1200" dirty="0">
                <a:latin typeface="Calibri"/>
                <a:cs typeface="Calibri"/>
              </a:rPr>
              <a:t>to </a:t>
            </a:r>
            <a:r>
              <a:rPr sz="1200" spc="-5" dirty="0">
                <a:latin typeface="Calibri"/>
                <a:cs typeface="Calibri"/>
              </a:rPr>
              <a:t>the  suitability </a:t>
            </a:r>
            <a:r>
              <a:rPr sz="1200" spc="-10" dirty="0">
                <a:latin typeface="Calibri"/>
                <a:cs typeface="Calibri"/>
              </a:rPr>
              <a:t>of </a:t>
            </a:r>
            <a:r>
              <a:rPr sz="1200" dirty="0">
                <a:latin typeface="Calibri"/>
                <a:cs typeface="Calibri"/>
              </a:rPr>
              <a:t>the </a:t>
            </a:r>
            <a:r>
              <a:rPr sz="1200" spc="-5" dirty="0">
                <a:latin typeface="Calibri"/>
                <a:cs typeface="Calibri"/>
              </a:rPr>
              <a:t>product to move onto the next </a:t>
            </a:r>
            <a:r>
              <a:rPr sz="1200" dirty="0">
                <a:latin typeface="Calibri"/>
                <a:cs typeface="Calibri"/>
              </a:rPr>
              <a:t>stage. </a:t>
            </a:r>
            <a:r>
              <a:rPr sz="1200" spc="-5" dirty="0">
                <a:latin typeface="Calibri"/>
                <a:cs typeface="Calibri"/>
              </a:rPr>
              <a:t>The model illustrates </a:t>
            </a:r>
            <a:r>
              <a:rPr sz="1200" dirty="0">
                <a:latin typeface="Calibri"/>
                <a:cs typeface="Calibri"/>
              </a:rPr>
              <a:t>the </a:t>
            </a:r>
            <a:r>
              <a:rPr sz="1200" spc="-5" dirty="0">
                <a:latin typeface="Calibri"/>
                <a:cs typeface="Calibri"/>
              </a:rPr>
              <a:t>importance  of the manager within the innovation process. This importance is over and above any skills or  </a:t>
            </a:r>
            <a:r>
              <a:rPr sz="1200" dirty="0">
                <a:latin typeface="Calibri"/>
                <a:cs typeface="Calibri"/>
              </a:rPr>
              <a:t>abilities </a:t>
            </a:r>
            <a:r>
              <a:rPr sz="1200" spc="-5" dirty="0">
                <a:latin typeface="Calibri"/>
                <a:cs typeface="Calibri"/>
              </a:rPr>
              <a:t>that the manager has </a:t>
            </a:r>
            <a:r>
              <a:rPr sz="1200" dirty="0">
                <a:latin typeface="Calibri"/>
                <a:cs typeface="Calibri"/>
              </a:rPr>
              <a:t>to </a:t>
            </a:r>
            <a:r>
              <a:rPr sz="1200" spc="-5" dirty="0">
                <a:latin typeface="Calibri"/>
                <a:cs typeface="Calibri"/>
              </a:rPr>
              <a:t>promote </a:t>
            </a:r>
            <a:r>
              <a:rPr sz="1200" spc="-10" dirty="0">
                <a:latin typeface="Calibri"/>
                <a:cs typeface="Calibri"/>
              </a:rPr>
              <a:t>or </a:t>
            </a:r>
            <a:r>
              <a:rPr sz="1200" spc="-5" dirty="0">
                <a:latin typeface="Calibri"/>
                <a:cs typeface="Calibri"/>
              </a:rPr>
              <a:t>contribute directly to </a:t>
            </a:r>
            <a:r>
              <a:rPr sz="1200" spc="-10" dirty="0">
                <a:latin typeface="Calibri"/>
                <a:cs typeface="Calibri"/>
              </a:rPr>
              <a:t>the </a:t>
            </a:r>
            <a:r>
              <a:rPr sz="1200" spc="-5" dirty="0">
                <a:latin typeface="Calibri"/>
                <a:cs typeface="Calibri"/>
              </a:rPr>
              <a:t>innovation. Equal  importance has </a:t>
            </a:r>
            <a:r>
              <a:rPr sz="1200" dirty="0">
                <a:latin typeface="Calibri"/>
                <a:cs typeface="Calibri"/>
              </a:rPr>
              <a:t>to be </a:t>
            </a:r>
            <a:r>
              <a:rPr sz="1200" spc="-5" dirty="0">
                <a:latin typeface="Calibri"/>
                <a:cs typeface="Calibri"/>
              </a:rPr>
              <a:t>given </a:t>
            </a:r>
            <a:r>
              <a:rPr sz="1200" dirty="0">
                <a:latin typeface="Calibri"/>
                <a:cs typeface="Calibri"/>
              </a:rPr>
              <a:t>to </a:t>
            </a:r>
            <a:r>
              <a:rPr sz="1200" spc="-5" dirty="0">
                <a:latin typeface="Calibri"/>
                <a:cs typeface="Calibri"/>
              </a:rPr>
              <a:t>the ability of the </a:t>
            </a:r>
            <a:r>
              <a:rPr sz="1200" dirty="0">
                <a:latin typeface="Calibri"/>
                <a:cs typeface="Calibri"/>
              </a:rPr>
              <a:t>manager, </a:t>
            </a:r>
            <a:r>
              <a:rPr sz="1200" spc="-5" dirty="0">
                <a:latin typeface="Calibri"/>
                <a:cs typeface="Calibri"/>
              </a:rPr>
              <a:t>external to the innovation process,  </a:t>
            </a:r>
            <a:r>
              <a:rPr sz="1200" dirty="0">
                <a:latin typeface="Calibri"/>
                <a:cs typeface="Calibri"/>
              </a:rPr>
              <a:t>to </a:t>
            </a:r>
            <a:r>
              <a:rPr sz="1200" spc="-5" dirty="0">
                <a:latin typeface="Calibri"/>
                <a:cs typeface="Calibri"/>
              </a:rPr>
              <a:t>manage the resources and support systems that impinge </a:t>
            </a:r>
            <a:r>
              <a:rPr sz="1200" spc="-10" dirty="0">
                <a:latin typeface="Calibri"/>
                <a:cs typeface="Calibri"/>
              </a:rPr>
              <a:t>on </a:t>
            </a:r>
            <a:r>
              <a:rPr sz="1200" spc="-5" dirty="0">
                <a:latin typeface="Calibri"/>
                <a:cs typeface="Calibri"/>
              </a:rPr>
              <a:t>the process. The manager  within an innovation environment has </a:t>
            </a:r>
            <a:r>
              <a:rPr sz="1200" dirty="0">
                <a:latin typeface="Calibri"/>
                <a:cs typeface="Calibri"/>
              </a:rPr>
              <a:t>to </a:t>
            </a:r>
            <a:r>
              <a:rPr sz="1200" spc="-5" dirty="0">
                <a:latin typeface="Calibri"/>
                <a:cs typeface="Calibri"/>
              </a:rPr>
              <a:t>undertake </a:t>
            </a:r>
            <a:r>
              <a:rPr sz="1200" dirty="0">
                <a:latin typeface="Calibri"/>
                <a:cs typeface="Calibri"/>
              </a:rPr>
              <a:t>the </a:t>
            </a:r>
            <a:r>
              <a:rPr sz="1200" spc="-5" dirty="0">
                <a:latin typeface="Calibri"/>
                <a:cs typeface="Calibri"/>
              </a:rPr>
              <a:t>following </a:t>
            </a:r>
            <a:r>
              <a:rPr sz="1200" b="1" spc="-5" dirty="0">
                <a:latin typeface="Calibri"/>
                <a:cs typeface="Calibri"/>
              </a:rPr>
              <a:t>functions </a:t>
            </a:r>
            <a:r>
              <a:rPr sz="1200" spc="-5" dirty="0">
                <a:latin typeface="Calibri"/>
                <a:cs typeface="Calibri"/>
              </a:rPr>
              <a:t>and</a:t>
            </a:r>
            <a:r>
              <a:rPr sz="1200" spc="110" dirty="0">
                <a:latin typeface="Calibri"/>
                <a:cs typeface="Calibri"/>
              </a:rPr>
              <a:t> </a:t>
            </a:r>
            <a:r>
              <a:rPr sz="1200" b="1" spc="-5" dirty="0">
                <a:latin typeface="Calibri"/>
                <a:cs typeface="Calibri"/>
              </a:rPr>
              <a:t>activities.</a:t>
            </a:r>
            <a:endParaRPr sz="1200">
              <a:latin typeface="Calibri"/>
              <a:cs typeface="Calibri"/>
            </a:endParaRPr>
          </a:p>
        </p:txBody>
      </p:sp>
      <p:sp>
        <p:nvSpPr>
          <p:cNvPr id="6" name="object 6"/>
          <p:cNvSpPr/>
          <p:nvPr/>
        </p:nvSpPr>
        <p:spPr>
          <a:xfrm>
            <a:off x="913698" y="1130208"/>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23222" y="3091428"/>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13698" y="5476290"/>
            <a:ext cx="438113" cy="43811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9" y="7121196"/>
            <a:ext cx="5859780" cy="283845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Innovation strategy in marketing, distribution and products can </a:t>
            </a:r>
            <a:r>
              <a:rPr sz="1200" dirty="0">
                <a:latin typeface="Calibri"/>
                <a:cs typeface="Calibri"/>
              </a:rPr>
              <a:t>be </a:t>
            </a:r>
            <a:r>
              <a:rPr sz="1200" spc="-5" dirty="0">
                <a:latin typeface="Calibri"/>
                <a:cs typeface="Calibri"/>
              </a:rPr>
              <a:t>divided </a:t>
            </a:r>
            <a:r>
              <a:rPr sz="1200" dirty="0">
                <a:latin typeface="Calibri"/>
                <a:cs typeface="Calibri"/>
              </a:rPr>
              <a:t>into </a:t>
            </a:r>
            <a:r>
              <a:rPr sz="1200" b="1" spc="-5" dirty="0">
                <a:latin typeface="Calibri"/>
                <a:cs typeface="Calibri"/>
              </a:rPr>
              <a:t>four  categories</a:t>
            </a:r>
            <a:r>
              <a:rPr sz="1200" spc="-5" dirty="0">
                <a:latin typeface="Calibri"/>
                <a:cs typeface="Calibri"/>
              </a:rPr>
              <a:t>, as described</a:t>
            </a:r>
            <a:r>
              <a:rPr sz="1200" spc="5" dirty="0">
                <a:latin typeface="Calibri"/>
                <a:cs typeface="Calibri"/>
              </a:rPr>
              <a:t> </a:t>
            </a:r>
            <a:r>
              <a:rPr sz="1200" spc="-5" dirty="0">
                <a:latin typeface="Calibri"/>
                <a:cs typeface="Calibri"/>
              </a:rPr>
              <a:t>below:</a:t>
            </a:r>
            <a:endParaRPr sz="1200">
              <a:latin typeface="Calibri"/>
              <a:cs typeface="Calibri"/>
            </a:endParaRPr>
          </a:p>
          <a:p>
            <a:pPr marL="12700" algn="just">
              <a:lnSpc>
                <a:spcPct val="100000"/>
              </a:lnSpc>
              <a:spcBef>
                <a:spcPts val="1030"/>
              </a:spcBef>
            </a:pPr>
            <a:r>
              <a:rPr sz="1200" b="1" spc="-5" dirty="0">
                <a:latin typeface="Calibri"/>
                <a:cs typeface="Calibri"/>
              </a:rPr>
              <a:t>Technological </a:t>
            </a:r>
            <a:r>
              <a:rPr sz="1200" spc="-5" dirty="0">
                <a:latin typeface="Calibri"/>
                <a:cs typeface="Calibri"/>
              </a:rPr>
              <a:t>(New and </a:t>
            </a:r>
            <a:r>
              <a:rPr sz="1200" dirty="0">
                <a:latin typeface="Calibri"/>
                <a:cs typeface="Calibri"/>
              </a:rPr>
              <a:t>novel </a:t>
            </a:r>
            <a:r>
              <a:rPr sz="1200" spc="-5" dirty="0">
                <a:latin typeface="Calibri"/>
                <a:cs typeface="Calibri"/>
              </a:rPr>
              <a:t>products in </a:t>
            </a:r>
            <a:r>
              <a:rPr sz="1200" spc="-10" dirty="0">
                <a:latin typeface="Calibri"/>
                <a:cs typeface="Calibri"/>
              </a:rPr>
              <a:t>an </a:t>
            </a:r>
            <a:r>
              <a:rPr sz="1200" spc="-5" dirty="0">
                <a:latin typeface="Calibri"/>
                <a:cs typeface="Calibri"/>
              </a:rPr>
              <a:t>un-novel</a:t>
            </a:r>
            <a:r>
              <a:rPr sz="1200" spc="30" dirty="0">
                <a:latin typeface="Calibri"/>
                <a:cs typeface="Calibri"/>
              </a:rPr>
              <a:t> </a:t>
            </a:r>
            <a:r>
              <a:rPr sz="1200" spc="-5" dirty="0">
                <a:latin typeface="Calibri"/>
                <a:cs typeface="Calibri"/>
              </a:rPr>
              <a:t>market)</a:t>
            </a:r>
            <a:endParaRPr sz="1200">
              <a:latin typeface="Calibri"/>
              <a:cs typeface="Calibri"/>
            </a:endParaRPr>
          </a:p>
          <a:p>
            <a:pPr marL="12700" marR="5715" algn="just">
              <a:lnSpc>
                <a:spcPct val="101699"/>
              </a:lnSpc>
              <a:spcBef>
                <a:spcPts val="994"/>
              </a:spcBef>
            </a:pPr>
            <a:r>
              <a:rPr sz="1200" spc="-5" dirty="0">
                <a:latin typeface="Calibri"/>
                <a:cs typeface="Calibri"/>
              </a:rPr>
              <a:t>Known customer needs are satisfied </a:t>
            </a:r>
            <a:r>
              <a:rPr sz="1200" spc="-10" dirty="0">
                <a:latin typeface="Calibri"/>
                <a:cs typeface="Calibri"/>
              </a:rPr>
              <a:t>with </a:t>
            </a:r>
            <a:r>
              <a:rPr sz="1200" dirty="0">
                <a:latin typeface="Calibri"/>
                <a:cs typeface="Calibri"/>
              </a:rPr>
              <a:t>novel </a:t>
            </a:r>
            <a:r>
              <a:rPr sz="1200" spc="-5" dirty="0">
                <a:latin typeface="Calibri"/>
                <a:cs typeface="Calibri"/>
              </a:rPr>
              <a:t>products and services. An example of this is  </a:t>
            </a:r>
            <a:r>
              <a:rPr sz="1200" dirty="0">
                <a:latin typeface="Calibri"/>
                <a:cs typeface="Calibri"/>
              </a:rPr>
              <a:t>the </a:t>
            </a:r>
            <a:r>
              <a:rPr sz="1200" spc="-5" dirty="0">
                <a:latin typeface="Calibri"/>
                <a:cs typeface="Calibri"/>
              </a:rPr>
              <a:t>use </a:t>
            </a:r>
            <a:r>
              <a:rPr sz="1200" spc="-10" dirty="0">
                <a:latin typeface="Calibri"/>
                <a:cs typeface="Calibri"/>
              </a:rPr>
              <a:t>of </a:t>
            </a:r>
            <a:r>
              <a:rPr sz="1200" spc="-5" dirty="0">
                <a:latin typeface="Calibri"/>
                <a:cs typeface="Calibri"/>
              </a:rPr>
              <a:t>film optics replacing copper wires in telephone systems. The </a:t>
            </a:r>
            <a:r>
              <a:rPr sz="1200" dirty="0">
                <a:latin typeface="Calibri"/>
                <a:cs typeface="Calibri"/>
              </a:rPr>
              <a:t>result </a:t>
            </a:r>
            <a:r>
              <a:rPr sz="1200" spc="-5" dirty="0">
                <a:latin typeface="Calibri"/>
                <a:cs typeface="Calibri"/>
              </a:rPr>
              <a:t>is an  improvement in services and call clarity. The </a:t>
            </a:r>
            <a:r>
              <a:rPr sz="1200" spc="-10" dirty="0">
                <a:latin typeface="Calibri"/>
                <a:cs typeface="Calibri"/>
              </a:rPr>
              <a:t>main </a:t>
            </a:r>
            <a:r>
              <a:rPr sz="1200" spc="-5" dirty="0">
                <a:latin typeface="Calibri"/>
                <a:cs typeface="Calibri"/>
              </a:rPr>
              <a:t>marketing thrust would </a:t>
            </a:r>
            <a:r>
              <a:rPr sz="1200" dirty="0">
                <a:latin typeface="Calibri"/>
                <a:cs typeface="Calibri"/>
              </a:rPr>
              <a:t>be </a:t>
            </a:r>
            <a:r>
              <a:rPr sz="1200" spc="-5" dirty="0">
                <a:latin typeface="Calibri"/>
                <a:cs typeface="Calibri"/>
              </a:rPr>
              <a:t>express higher  </a:t>
            </a:r>
            <a:r>
              <a:rPr sz="1200" dirty="0">
                <a:latin typeface="Calibri"/>
                <a:cs typeface="Calibri"/>
              </a:rPr>
              <a:t>levels </a:t>
            </a:r>
            <a:r>
              <a:rPr sz="1200" spc="-5" dirty="0">
                <a:latin typeface="Calibri"/>
                <a:cs typeface="Calibri"/>
              </a:rPr>
              <a:t>of performance. The innovation in this </a:t>
            </a:r>
            <a:r>
              <a:rPr sz="1200" spc="-10" dirty="0">
                <a:latin typeface="Calibri"/>
                <a:cs typeface="Calibri"/>
              </a:rPr>
              <a:t>case </a:t>
            </a:r>
            <a:r>
              <a:rPr sz="1200" spc="-5" dirty="0">
                <a:latin typeface="Calibri"/>
                <a:cs typeface="Calibri"/>
              </a:rPr>
              <a:t>is driven </a:t>
            </a:r>
            <a:r>
              <a:rPr sz="1200" dirty="0">
                <a:latin typeface="Calibri"/>
                <a:cs typeface="Calibri"/>
              </a:rPr>
              <a:t>by the</a:t>
            </a:r>
            <a:r>
              <a:rPr sz="1200" spc="60" dirty="0">
                <a:latin typeface="Calibri"/>
                <a:cs typeface="Calibri"/>
              </a:rPr>
              <a:t> </a:t>
            </a:r>
            <a:r>
              <a:rPr sz="1200" spc="-5" dirty="0">
                <a:latin typeface="Calibri"/>
                <a:cs typeface="Calibri"/>
              </a:rPr>
              <a:t>developer.</a:t>
            </a:r>
            <a:endParaRPr sz="1200">
              <a:latin typeface="Calibri"/>
              <a:cs typeface="Calibri"/>
            </a:endParaRPr>
          </a:p>
          <a:p>
            <a:pPr marL="12700" algn="just">
              <a:lnSpc>
                <a:spcPct val="100000"/>
              </a:lnSpc>
              <a:spcBef>
                <a:spcPts val="1035"/>
              </a:spcBef>
            </a:pPr>
            <a:r>
              <a:rPr sz="1200" b="1" spc="-5" dirty="0">
                <a:latin typeface="Calibri"/>
                <a:cs typeface="Calibri"/>
              </a:rPr>
              <a:t>Differentiated </a:t>
            </a:r>
            <a:r>
              <a:rPr sz="1200" spc="-5" dirty="0">
                <a:latin typeface="Calibri"/>
                <a:cs typeface="Calibri"/>
              </a:rPr>
              <a:t>(Existing products </a:t>
            </a:r>
            <a:r>
              <a:rPr sz="1200" spc="-10" dirty="0">
                <a:latin typeface="Calibri"/>
                <a:cs typeface="Calibri"/>
              </a:rPr>
              <a:t>in an </a:t>
            </a:r>
            <a:r>
              <a:rPr sz="1200" spc="-5" dirty="0">
                <a:latin typeface="Calibri"/>
                <a:cs typeface="Calibri"/>
              </a:rPr>
              <a:t>existing</a:t>
            </a:r>
            <a:r>
              <a:rPr sz="1200" spc="60" dirty="0">
                <a:latin typeface="Calibri"/>
                <a:cs typeface="Calibri"/>
              </a:rPr>
              <a:t> </a:t>
            </a:r>
            <a:r>
              <a:rPr sz="1200" spc="-5" dirty="0">
                <a:latin typeface="Calibri"/>
                <a:cs typeface="Calibri"/>
              </a:rPr>
              <a:t>market)</a:t>
            </a:r>
            <a:endParaRPr sz="1200">
              <a:latin typeface="Calibri"/>
              <a:cs typeface="Calibri"/>
            </a:endParaRPr>
          </a:p>
          <a:p>
            <a:pPr marL="12700" marR="6350" algn="just">
              <a:lnSpc>
                <a:spcPct val="101699"/>
              </a:lnSpc>
              <a:spcBef>
                <a:spcPts val="995"/>
              </a:spcBef>
            </a:pPr>
            <a:r>
              <a:rPr sz="1200" spc="-5" dirty="0">
                <a:latin typeface="Calibri"/>
                <a:cs typeface="Calibri"/>
              </a:rPr>
              <a:t>In </a:t>
            </a:r>
            <a:r>
              <a:rPr sz="1200" dirty="0">
                <a:latin typeface="Calibri"/>
                <a:cs typeface="Calibri"/>
              </a:rPr>
              <a:t>this </a:t>
            </a:r>
            <a:r>
              <a:rPr sz="1200" spc="-5" dirty="0">
                <a:latin typeface="Calibri"/>
                <a:cs typeface="Calibri"/>
              </a:rPr>
              <a:t>instance the product and </a:t>
            </a:r>
            <a:r>
              <a:rPr sz="1200" dirty="0">
                <a:latin typeface="Calibri"/>
                <a:cs typeface="Calibri"/>
              </a:rPr>
              <a:t>the </a:t>
            </a:r>
            <a:r>
              <a:rPr sz="1200" spc="-5" dirty="0">
                <a:latin typeface="Calibri"/>
                <a:cs typeface="Calibri"/>
              </a:rPr>
              <a:t>market </a:t>
            </a:r>
            <a:r>
              <a:rPr sz="1200" spc="-10" dirty="0">
                <a:latin typeface="Calibri"/>
                <a:cs typeface="Calibri"/>
              </a:rPr>
              <a:t>are </a:t>
            </a:r>
            <a:r>
              <a:rPr sz="1200" dirty="0">
                <a:latin typeface="Calibri"/>
                <a:cs typeface="Calibri"/>
              </a:rPr>
              <a:t>relatively </a:t>
            </a:r>
            <a:r>
              <a:rPr sz="1200" spc="-5" dirty="0">
                <a:latin typeface="Calibri"/>
                <a:cs typeface="Calibri"/>
              </a:rPr>
              <a:t>well known and the only way </a:t>
            </a:r>
            <a:r>
              <a:rPr sz="1200" dirty="0">
                <a:latin typeface="Calibri"/>
                <a:cs typeface="Calibri"/>
              </a:rPr>
              <a:t>to  </a:t>
            </a:r>
            <a:r>
              <a:rPr sz="1200" spc="-5" dirty="0">
                <a:latin typeface="Calibri"/>
                <a:cs typeface="Calibri"/>
              </a:rPr>
              <a:t>differentiate between products is to use prices, packaging or product</a:t>
            </a:r>
            <a:r>
              <a:rPr sz="1200" spc="70" dirty="0">
                <a:latin typeface="Calibri"/>
                <a:cs typeface="Calibri"/>
              </a:rPr>
              <a:t> </a:t>
            </a:r>
            <a:r>
              <a:rPr sz="1200" spc="-5" dirty="0">
                <a:latin typeface="Calibri"/>
                <a:cs typeface="Calibri"/>
              </a:rPr>
              <a:t>support.</a:t>
            </a:r>
            <a:endParaRPr sz="1200">
              <a:latin typeface="Calibri"/>
              <a:cs typeface="Calibri"/>
            </a:endParaRPr>
          </a:p>
          <a:p>
            <a:pPr>
              <a:lnSpc>
                <a:spcPct val="100000"/>
              </a:lnSpc>
            </a:pPr>
            <a:endParaRPr sz="1200">
              <a:latin typeface="Calibri"/>
              <a:cs typeface="Calibri"/>
            </a:endParaRPr>
          </a:p>
          <a:p>
            <a:pPr marL="181610">
              <a:lnSpc>
                <a:spcPct val="100000"/>
              </a:lnSpc>
              <a:spcBef>
                <a:spcPts val="855"/>
              </a:spcBef>
            </a:pPr>
            <a:r>
              <a:rPr sz="1000" b="1" spc="-5" dirty="0">
                <a:latin typeface="Calibri"/>
                <a:cs typeface="Calibri"/>
              </a:rPr>
              <a:t>22</a:t>
            </a:r>
            <a:endParaRPr sz="1000">
              <a:latin typeface="Calibri"/>
              <a:cs typeface="Calibri"/>
            </a:endParaRPr>
          </a:p>
        </p:txBody>
      </p:sp>
      <p:sp>
        <p:nvSpPr>
          <p:cNvPr id="3" name="object 3"/>
          <p:cNvSpPr txBox="1"/>
          <p:nvPr/>
        </p:nvSpPr>
        <p:spPr>
          <a:xfrm>
            <a:off x="888419" y="570066"/>
            <a:ext cx="5859145" cy="316484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50">
              <a:latin typeface="Calibri"/>
              <a:cs typeface="Calibri"/>
            </a:endParaRPr>
          </a:p>
          <a:p>
            <a:pPr marL="12700" marR="5715" algn="just">
              <a:lnSpc>
                <a:spcPct val="101699"/>
              </a:lnSpc>
              <a:buFont typeface="Symbol"/>
              <a:buChar char=""/>
              <a:tabLst>
                <a:tab pos="241300" algn="l"/>
              </a:tabLst>
            </a:pPr>
            <a:r>
              <a:rPr sz="1200" spc="-5" dirty="0">
                <a:latin typeface="Calibri"/>
                <a:cs typeface="Calibri"/>
              </a:rPr>
              <a:t>Management careers within innovative organisations tend </a:t>
            </a:r>
            <a:r>
              <a:rPr sz="1200" dirty="0">
                <a:latin typeface="Calibri"/>
                <a:cs typeface="Calibri"/>
              </a:rPr>
              <a:t>to </a:t>
            </a:r>
            <a:r>
              <a:rPr sz="1200" spc="-5" dirty="0">
                <a:latin typeface="Calibri"/>
                <a:cs typeface="Calibri"/>
              </a:rPr>
              <a:t>show a marked difference  from standard ladder climbing. The career manager may actually move </a:t>
            </a:r>
            <a:r>
              <a:rPr sz="1200" dirty="0">
                <a:latin typeface="Calibri"/>
                <a:cs typeface="Calibri"/>
              </a:rPr>
              <a:t>between  </a:t>
            </a:r>
            <a:r>
              <a:rPr sz="1200" spc="-5" dirty="0">
                <a:latin typeface="Calibri"/>
                <a:cs typeface="Calibri"/>
              </a:rPr>
              <a:t>organisations </a:t>
            </a:r>
            <a:r>
              <a:rPr sz="1200" spc="-10" dirty="0">
                <a:latin typeface="Calibri"/>
                <a:cs typeface="Calibri"/>
              </a:rPr>
              <a:t>in </a:t>
            </a:r>
            <a:r>
              <a:rPr sz="1200" dirty="0">
                <a:latin typeface="Calibri"/>
                <a:cs typeface="Calibri"/>
              </a:rPr>
              <a:t>order </a:t>
            </a:r>
            <a:r>
              <a:rPr sz="1200" spc="-5" dirty="0">
                <a:latin typeface="Calibri"/>
                <a:cs typeface="Calibri"/>
              </a:rPr>
              <a:t>to gain promotion. He or </a:t>
            </a:r>
            <a:r>
              <a:rPr sz="1200" spc="-10" dirty="0">
                <a:latin typeface="Calibri"/>
                <a:cs typeface="Calibri"/>
              </a:rPr>
              <a:t>she </a:t>
            </a:r>
            <a:r>
              <a:rPr sz="1200" spc="-5" dirty="0">
                <a:latin typeface="Calibri"/>
                <a:cs typeface="Calibri"/>
              </a:rPr>
              <a:t>may find that departmental changes suit  </a:t>
            </a:r>
            <a:r>
              <a:rPr sz="1200" dirty="0">
                <a:latin typeface="Calibri"/>
                <a:cs typeface="Calibri"/>
              </a:rPr>
              <a:t>them </a:t>
            </a:r>
            <a:r>
              <a:rPr sz="1200" spc="-5" dirty="0">
                <a:latin typeface="Calibri"/>
                <a:cs typeface="Calibri"/>
              </a:rPr>
              <a:t>and </a:t>
            </a:r>
            <a:r>
              <a:rPr sz="1200" dirty="0">
                <a:latin typeface="Calibri"/>
                <a:cs typeface="Calibri"/>
              </a:rPr>
              <a:t>they </a:t>
            </a:r>
            <a:r>
              <a:rPr sz="1200" spc="-5" dirty="0">
                <a:latin typeface="Calibri"/>
                <a:cs typeface="Calibri"/>
              </a:rPr>
              <a:t>may </a:t>
            </a:r>
            <a:r>
              <a:rPr sz="1200" spc="-10" dirty="0">
                <a:latin typeface="Calibri"/>
                <a:cs typeface="Calibri"/>
              </a:rPr>
              <a:t>move </a:t>
            </a:r>
            <a:r>
              <a:rPr sz="1200" spc="-5" dirty="0">
                <a:latin typeface="Calibri"/>
                <a:cs typeface="Calibri"/>
              </a:rPr>
              <a:t>between</a:t>
            </a:r>
            <a:r>
              <a:rPr sz="1200" spc="5" dirty="0">
                <a:latin typeface="Calibri"/>
                <a:cs typeface="Calibri"/>
              </a:rPr>
              <a:t> </a:t>
            </a:r>
            <a:r>
              <a:rPr sz="1200" spc="-5" dirty="0">
                <a:latin typeface="Calibri"/>
                <a:cs typeface="Calibri"/>
              </a:rPr>
              <a:t>disciplines.</a:t>
            </a:r>
            <a:endParaRPr sz="1200">
              <a:latin typeface="Calibri"/>
              <a:cs typeface="Calibri"/>
            </a:endParaRPr>
          </a:p>
          <a:p>
            <a:pPr marL="12700" marR="5715" algn="just">
              <a:lnSpc>
                <a:spcPct val="102499"/>
              </a:lnSpc>
              <a:spcBef>
                <a:spcPts val="45"/>
              </a:spcBef>
              <a:buFont typeface="Symbol"/>
              <a:buChar char=""/>
              <a:tabLst>
                <a:tab pos="241300" algn="l"/>
              </a:tabLst>
            </a:pPr>
            <a:r>
              <a:rPr sz="1200" spc="-5" dirty="0">
                <a:latin typeface="Calibri"/>
                <a:cs typeface="Calibri"/>
              </a:rPr>
              <a:t>Successful managers </a:t>
            </a:r>
            <a:r>
              <a:rPr sz="1200" spc="-10" dirty="0">
                <a:latin typeface="Calibri"/>
                <a:cs typeface="Calibri"/>
              </a:rPr>
              <a:t>of </a:t>
            </a:r>
            <a:r>
              <a:rPr sz="1200" spc="-5" dirty="0">
                <a:latin typeface="Calibri"/>
                <a:cs typeface="Calibri"/>
              </a:rPr>
              <a:t>innovation are good leaders with a persistent nature and a  willingness to take</a:t>
            </a:r>
            <a:r>
              <a:rPr sz="1200" spc="10" dirty="0">
                <a:latin typeface="Calibri"/>
                <a:cs typeface="Calibri"/>
              </a:rPr>
              <a:t> </a:t>
            </a:r>
            <a:r>
              <a:rPr sz="1200" spc="-5" dirty="0">
                <a:latin typeface="Calibri"/>
                <a:cs typeface="Calibri"/>
              </a:rPr>
              <a:t>risks.</a:t>
            </a:r>
            <a:endParaRPr sz="1200">
              <a:latin typeface="Calibri"/>
              <a:cs typeface="Calibri"/>
            </a:endParaRPr>
          </a:p>
          <a:p>
            <a:pPr>
              <a:lnSpc>
                <a:spcPct val="100000"/>
              </a:lnSpc>
              <a:spcBef>
                <a:spcPts val="5"/>
              </a:spcBef>
            </a:pPr>
            <a:endParaRPr sz="1000">
              <a:latin typeface="Calibri"/>
              <a:cs typeface="Calibri"/>
            </a:endParaRPr>
          </a:p>
          <a:p>
            <a:pPr marL="12700" algn="just">
              <a:lnSpc>
                <a:spcPct val="100000"/>
              </a:lnSpc>
            </a:pPr>
            <a:r>
              <a:rPr sz="1200" b="1" spc="-5" dirty="0">
                <a:latin typeface="Calibri"/>
                <a:cs typeface="Calibri"/>
              </a:rPr>
              <a:t>1.5.4 Recognising innovation </a:t>
            </a:r>
            <a:r>
              <a:rPr sz="1200" b="1" dirty="0">
                <a:latin typeface="Calibri"/>
                <a:cs typeface="Calibri"/>
              </a:rPr>
              <a:t>in </a:t>
            </a:r>
            <a:r>
              <a:rPr sz="1200" b="1" spc="-5" dirty="0">
                <a:latin typeface="Calibri"/>
                <a:cs typeface="Calibri"/>
              </a:rPr>
              <a:t>marketing and distribution strategies </a:t>
            </a:r>
            <a:r>
              <a:rPr sz="1200" b="1" spc="-10" dirty="0">
                <a:latin typeface="Calibri"/>
                <a:cs typeface="Calibri"/>
              </a:rPr>
              <a:t>and</a:t>
            </a:r>
            <a:r>
              <a:rPr sz="1200" b="1" spc="95" dirty="0">
                <a:latin typeface="Calibri"/>
                <a:cs typeface="Calibri"/>
              </a:rPr>
              <a:t> </a:t>
            </a:r>
            <a:r>
              <a:rPr sz="1200" b="1" spc="-5" dirty="0">
                <a:latin typeface="Calibri"/>
                <a:cs typeface="Calibri"/>
              </a:rPr>
              <a:t>techniques</a:t>
            </a:r>
            <a:endParaRPr sz="1200">
              <a:latin typeface="Calibri"/>
              <a:cs typeface="Calibri"/>
            </a:endParaRPr>
          </a:p>
          <a:p>
            <a:pPr marL="12700" marR="5080" algn="just">
              <a:lnSpc>
                <a:spcPct val="101699"/>
              </a:lnSpc>
              <a:spcBef>
                <a:spcPts val="805"/>
              </a:spcBef>
            </a:pPr>
            <a:r>
              <a:rPr sz="1200" spc="-5" dirty="0">
                <a:latin typeface="Calibri"/>
                <a:cs typeface="Calibri"/>
              </a:rPr>
              <a:t>In </a:t>
            </a:r>
            <a:r>
              <a:rPr sz="1200" dirty="0">
                <a:latin typeface="Calibri"/>
                <a:cs typeface="Calibri"/>
              </a:rPr>
              <a:t>its </a:t>
            </a:r>
            <a:r>
              <a:rPr sz="1200" spc="-5" dirty="0">
                <a:latin typeface="Calibri"/>
                <a:cs typeface="Calibri"/>
              </a:rPr>
              <a:t>simplest </a:t>
            </a:r>
            <a:r>
              <a:rPr sz="1200" dirty="0">
                <a:latin typeface="Calibri"/>
                <a:cs typeface="Calibri"/>
              </a:rPr>
              <a:t>terms </a:t>
            </a:r>
            <a:r>
              <a:rPr sz="1200" spc="-5" dirty="0">
                <a:latin typeface="Calibri"/>
                <a:cs typeface="Calibri"/>
              </a:rPr>
              <a:t>marketing and distribution </a:t>
            </a:r>
            <a:r>
              <a:rPr sz="1200" dirty="0">
                <a:latin typeface="Calibri"/>
                <a:cs typeface="Calibri"/>
              </a:rPr>
              <a:t>concerns </a:t>
            </a:r>
            <a:r>
              <a:rPr sz="1200" spc="-5" dirty="0">
                <a:latin typeface="Calibri"/>
                <a:cs typeface="Calibri"/>
              </a:rPr>
              <a:t>bringing </a:t>
            </a:r>
            <a:r>
              <a:rPr sz="1200" dirty="0">
                <a:latin typeface="Calibri"/>
                <a:cs typeface="Calibri"/>
              </a:rPr>
              <a:t>the </a:t>
            </a:r>
            <a:r>
              <a:rPr sz="1200" spc="-5" dirty="0">
                <a:latin typeface="Calibri"/>
                <a:cs typeface="Calibri"/>
              </a:rPr>
              <a:t>product or service </a:t>
            </a:r>
            <a:r>
              <a:rPr sz="1200" dirty="0">
                <a:latin typeface="Calibri"/>
                <a:cs typeface="Calibri"/>
              </a:rPr>
              <a:t>to  the </a:t>
            </a:r>
            <a:r>
              <a:rPr sz="1200" spc="-5" dirty="0">
                <a:latin typeface="Calibri"/>
                <a:cs typeface="Calibri"/>
              </a:rPr>
              <a:t>attention </a:t>
            </a:r>
            <a:r>
              <a:rPr sz="1200" spc="-10" dirty="0">
                <a:latin typeface="Calibri"/>
                <a:cs typeface="Calibri"/>
              </a:rPr>
              <a:t>of </a:t>
            </a:r>
            <a:r>
              <a:rPr sz="1200" spc="-5" dirty="0">
                <a:latin typeface="Calibri"/>
                <a:cs typeface="Calibri"/>
              </a:rPr>
              <a:t>the buyer. This involves much more than just creating product awareness, it  involves the creation </a:t>
            </a:r>
            <a:r>
              <a:rPr sz="1200" spc="-10" dirty="0">
                <a:latin typeface="Calibri"/>
                <a:cs typeface="Calibri"/>
              </a:rPr>
              <a:t>of </a:t>
            </a:r>
            <a:r>
              <a:rPr sz="1200" dirty="0">
                <a:latin typeface="Calibri"/>
                <a:cs typeface="Calibri"/>
              </a:rPr>
              <a:t>desire </a:t>
            </a:r>
            <a:r>
              <a:rPr sz="1200" spc="-5" dirty="0">
                <a:latin typeface="Calibri"/>
                <a:cs typeface="Calibri"/>
              </a:rPr>
              <a:t>and ease of purchase and need satisfaction. The marketing and  distribution process is becoming more sophisticated with </a:t>
            </a:r>
            <a:r>
              <a:rPr sz="1200" dirty="0">
                <a:latin typeface="Calibri"/>
                <a:cs typeface="Calibri"/>
              </a:rPr>
              <a:t>the </a:t>
            </a:r>
            <a:r>
              <a:rPr sz="1200" spc="-5" dirty="0">
                <a:latin typeface="Calibri"/>
                <a:cs typeface="Calibri"/>
              </a:rPr>
              <a:t>employment of greater </a:t>
            </a:r>
            <a:r>
              <a:rPr sz="1200" dirty="0">
                <a:latin typeface="Calibri"/>
                <a:cs typeface="Calibri"/>
              </a:rPr>
              <a:t>levels </a:t>
            </a:r>
            <a:r>
              <a:rPr sz="1200" spc="-5" dirty="0">
                <a:latin typeface="Calibri"/>
                <a:cs typeface="Calibri"/>
              </a:rPr>
              <a:t>of  technology </a:t>
            </a:r>
            <a:r>
              <a:rPr sz="1200" dirty="0">
                <a:latin typeface="Calibri"/>
                <a:cs typeface="Calibri"/>
              </a:rPr>
              <a:t>to </a:t>
            </a:r>
            <a:r>
              <a:rPr sz="1200" spc="-5" dirty="0">
                <a:latin typeface="Calibri"/>
                <a:cs typeface="Calibri"/>
              </a:rPr>
              <a:t>assist with </a:t>
            </a:r>
            <a:r>
              <a:rPr sz="1200" dirty="0">
                <a:latin typeface="Calibri"/>
                <a:cs typeface="Calibri"/>
              </a:rPr>
              <a:t>the </a:t>
            </a:r>
            <a:r>
              <a:rPr sz="1200" spc="-5" dirty="0">
                <a:latin typeface="Calibri"/>
                <a:cs typeface="Calibri"/>
              </a:rPr>
              <a:t>analysis of primary </a:t>
            </a:r>
            <a:r>
              <a:rPr sz="1200" dirty="0">
                <a:latin typeface="Calibri"/>
                <a:cs typeface="Calibri"/>
              </a:rPr>
              <a:t>data </a:t>
            </a:r>
            <a:r>
              <a:rPr sz="1200" spc="-5" dirty="0">
                <a:latin typeface="Calibri"/>
                <a:cs typeface="Calibri"/>
              </a:rPr>
              <a:t>as well as </a:t>
            </a:r>
            <a:r>
              <a:rPr sz="1200" dirty="0">
                <a:latin typeface="Calibri"/>
                <a:cs typeface="Calibri"/>
              </a:rPr>
              <a:t>the </a:t>
            </a:r>
            <a:r>
              <a:rPr sz="1200" spc="-5" dirty="0">
                <a:latin typeface="Calibri"/>
                <a:cs typeface="Calibri"/>
              </a:rPr>
              <a:t>development </a:t>
            </a:r>
            <a:r>
              <a:rPr sz="1200" spc="-10" dirty="0">
                <a:latin typeface="Calibri"/>
                <a:cs typeface="Calibri"/>
              </a:rPr>
              <a:t>of </a:t>
            </a:r>
            <a:r>
              <a:rPr sz="1200" dirty="0">
                <a:latin typeface="Calibri"/>
                <a:cs typeface="Calibri"/>
              </a:rPr>
              <a:t>new  delivery </a:t>
            </a:r>
            <a:r>
              <a:rPr sz="1200" spc="-5" dirty="0">
                <a:latin typeface="Calibri"/>
                <a:cs typeface="Calibri"/>
              </a:rPr>
              <a:t>channels and </a:t>
            </a:r>
            <a:r>
              <a:rPr sz="1200" spc="-10" dirty="0">
                <a:latin typeface="Calibri"/>
                <a:cs typeface="Calibri"/>
              </a:rPr>
              <a:t>in </a:t>
            </a:r>
            <a:r>
              <a:rPr sz="1200" dirty="0">
                <a:latin typeface="Calibri"/>
                <a:cs typeface="Calibri"/>
              </a:rPr>
              <a:t>the </a:t>
            </a:r>
            <a:r>
              <a:rPr sz="1200" spc="-5" dirty="0">
                <a:latin typeface="Calibri"/>
                <a:cs typeface="Calibri"/>
              </a:rPr>
              <a:t>right</a:t>
            </a:r>
            <a:r>
              <a:rPr sz="1200" spc="15" dirty="0">
                <a:latin typeface="Calibri"/>
                <a:cs typeface="Calibri"/>
              </a:rPr>
              <a:t> </a:t>
            </a:r>
            <a:r>
              <a:rPr sz="1200" spc="-5" dirty="0">
                <a:latin typeface="Calibri"/>
                <a:cs typeface="Calibri"/>
              </a:rPr>
              <a:t>form.</a:t>
            </a:r>
            <a:endParaRPr sz="1200">
              <a:latin typeface="Calibri"/>
              <a:cs typeface="Calibri"/>
            </a:endParaRPr>
          </a:p>
        </p:txBody>
      </p:sp>
      <p:sp>
        <p:nvSpPr>
          <p:cNvPr id="4" name="object 4"/>
          <p:cNvSpPr txBox="1"/>
          <p:nvPr/>
        </p:nvSpPr>
        <p:spPr>
          <a:xfrm>
            <a:off x="888424" y="4300509"/>
            <a:ext cx="5860415" cy="2254885"/>
          </a:xfrm>
          <a:prstGeom prst="rect">
            <a:avLst/>
          </a:prstGeom>
        </p:spPr>
        <p:txBody>
          <a:bodyPr vert="horz" wrap="square" lIns="0" tIns="9525" rIns="0" bIns="0" rtlCol="0">
            <a:spAutoFit/>
          </a:bodyPr>
          <a:lstStyle/>
          <a:p>
            <a:pPr marL="12700" marR="5080" indent="606425" algn="just">
              <a:lnSpc>
                <a:spcPct val="101699"/>
              </a:lnSpc>
              <a:spcBef>
                <a:spcPts val="75"/>
              </a:spcBef>
            </a:pPr>
            <a:r>
              <a:rPr sz="1200" spc="-5" dirty="0">
                <a:latin typeface="Calibri"/>
                <a:cs typeface="Calibri"/>
              </a:rPr>
              <a:t>Innovations in marketing and distribution break </a:t>
            </a:r>
            <a:r>
              <a:rPr sz="1200" dirty="0">
                <a:latin typeface="Calibri"/>
                <a:cs typeface="Calibri"/>
              </a:rPr>
              <a:t>the </a:t>
            </a:r>
            <a:r>
              <a:rPr sz="1200" spc="-5" dirty="0">
                <a:latin typeface="Calibri"/>
                <a:cs typeface="Calibri"/>
              </a:rPr>
              <a:t>normal pattern, </a:t>
            </a:r>
            <a:r>
              <a:rPr sz="1200" spc="-10" dirty="0">
                <a:latin typeface="Calibri"/>
                <a:cs typeface="Calibri"/>
              </a:rPr>
              <a:t>but </a:t>
            </a:r>
            <a:r>
              <a:rPr sz="1200" spc="-5" dirty="0">
                <a:latin typeface="Calibri"/>
                <a:cs typeface="Calibri"/>
              </a:rPr>
              <a:t>not in a  way which offends existing and potential customers. We can recognise innovations because  we realise </a:t>
            </a:r>
            <a:r>
              <a:rPr sz="1200" dirty="0">
                <a:latin typeface="Calibri"/>
                <a:cs typeface="Calibri"/>
              </a:rPr>
              <a:t>the </a:t>
            </a:r>
            <a:r>
              <a:rPr sz="1200" spc="-5" dirty="0">
                <a:latin typeface="Calibri"/>
                <a:cs typeface="Calibri"/>
              </a:rPr>
              <a:t>outcome has been </a:t>
            </a:r>
            <a:r>
              <a:rPr sz="1200" dirty="0">
                <a:latin typeface="Calibri"/>
                <a:cs typeface="Calibri"/>
              </a:rPr>
              <a:t>to </a:t>
            </a:r>
            <a:r>
              <a:rPr sz="1200" spc="-5" dirty="0">
                <a:latin typeface="Calibri"/>
                <a:cs typeface="Calibri"/>
              </a:rPr>
              <a:t>change </a:t>
            </a:r>
            <a:r>
              <a:rPr sz="1200" dirty="0">
                <a:latin typeface="Calibri"/>
                <a:cs typeface="Calibri"/>
              </a:rPr>
              <a:t>the </a:t>
            </a:r>
            <a:r>
              <a:rPr sz="1200" spc="-5" dirty="0">
                <a:latin typeface="Calibri"/>
                <a:cs typeface="Calibri"/>
              </a:rPr>
              <a:t>relationship with customers. </a:t>
            </a:r>
            <a:r>
              <a:rPr sz="1200" dirty="0">
                <a:latin typeface="Calibri"/>
                <a:cs typeface="Calibri"/>
              </a:rPr>
              <a:t>Intel </a:t>
            </a:r>
            <a:r>
              <a:rPr sz="1200" spc="-10" dirty="0">
                <a:latin typeface="Calibri"/>
                <a:cs typeface="Calibri"/>
              </a:rPr>
              <a:t>ran </a:t>
            </a:r>
            <a:r>
              <a:rPr sz="1200" spc="-5" dirty="0">
                <a:latin typeface="Calibri"/>
                <a:cs typeface="Calibri"/>
              </a:rPr>
              <a:t>its “Red  X” campaign </a:t>
            </a:r>
            <a:r>
              <a:rPr sz="1200" dirty="0">
                <a:latin typeface="Calibri"/>
                <a:cs typeface="Calibri"/>
              </a:rPr>
              <a:t>to </a:t>
            </a:r>
            <a:r>
              <a:rPr sz="1200" spc="-5" dirty="0">
                <a:latin typeface="Calibri"/>
                <a:cs typeface="Calibri"/>
              </a:rPr>
              <a:t>attract the attention of consumers, rather than </a:t>
            </a:r>
            <a:r>
              <a:rPr sz="1200" dirty="0">
                <a:latin typeface="Calibri"/>
                <a:cs typeface="Calibri"/>
              </a:rPr>
              <a:t>their </a:t>
            </a:r>
            <a:r>
              <a:rPr sz="1200" spc="-5" dirty="0">
                <a:latin typeface="Calibri"/>
                <a:cs typeface="Calibri"/>
              </a:rPr>
              <a:t>traditional approach </a:t>
            </a:r>
            <a:r>
              <a:rPr sz="1200" spc="-10" dirty="0">
                <a:latin typeface="Calibri"/>
                <a:cs typeface="Calibri"/>
              </a:rPr>
              <a:t>of  </a:t>
            </a:r>
            <a:r>
              <a:rPr sz="1200" dirty="0">
                <a:latin typeface="Calibri"/>
                <a:cs typeface="Calibri"/>
              </a:rPr>
              <a:t>selling to PC </a:t>
            </a:r>
            <a:r>
              <a:rPr sz="1200" spc="-5" dirty="0">
                <a:latin typeface="Calibri"/>
                <a:cs typeface="Calibri"/>
              </a:rPr>
              <a:t>manufacturers. The company Ben and Jerry's gives a </a:t>
            </a:r>
            <a:r>
              <a:rPr sz="1200" dirty="0">
                <a:latin typeface="Calibri"/>
                <a:cs typeface="Calibri"/>
              </a:rPr>
              <a:t>free </a:t>
            </a:r>
            <a:r>
              <a:rPr sz="1200" spc="-5" dirty="0">
                <a:latin typeface="Calibri"/>
                <a:cs typeface="Calibri"/>
              </a:rPr>
              <a:t>scoop of ice cream </a:t>
            </a:r>
            <a:r>
              <a:rPr sz="1200" dirty="0">
                <a:latin typeface="Calibri"/>
                <a:cs typeface="Calibri"/>
              </a:rPr>
              <a:t>to  </a:t>
            </a:r>
            <a:r>
              <a:rPr sz="1200" spc="-5" dirty="0">
                <a:latin typeface="Calibri"/>
                <a:cs typeface="Calibri"/>
              </a:rPr>
              <a:t>mothers and expectant women on Mother's Day. The successful advertising slogan “Heineken  reaches the parts other </a:t>
            </a:r>
            <a:r>
              <a:rPr sz="1200" dirty="0">
                <a:latin typeface="Calibri"/>
                <a:cs typeface="Calibri"/>
              </a:rPr>
              <a:t>beers </a:t>
            </a:r>
            <a:r>
              <a:rPr sz="1200" spc="-5" dirty="0">
                <a:latin typeface="Calibri"/>
                <a:cs typeface="Calibri"/>
              </a:rPr>
              <a:t>cannot reach” is said </a:t>
            </a:r>
            <a:r>
              <a:rPr sz="1200" dirty="0">
                <a:latin typeface="Calibri"/>
                <a:cs typeface="Calibri"/>
              </a:rPr>
              <a:t>to </a:t>
            </a:r>
            <a:r>
              <a:rPr sz="1200" spc="-5" dirty="0">
                <a:latin typeface="Calibri"/>
                <a:cs typeface="Calibri"/>
              </a:rPr>
              <a:t>have resulted from </a:t>
            </a:r>
            <a:r>
              <a:rPr sz="1200" dirty="0">
                <a:latin typeface="Calibri"/>
                <a:cs typeface="Calibri"/>
              </a:rPr>
              <a:t>the </a:t>
            </a:r>
            <a:r>
              <a:rPr sz="1200" spc="-5" dirty="0">
                <a:latin typeface="Calibri"/>
                <a:cs typeface="Calibri"/>
              </a:rPr>
              <a:t>visit </a:t>
            </a:r>
            <a:r>
              <a:rPr sz="1200" spc="-10" dirty="0">
                <a:latin typeface="Calibri"/>
                <a:cs typeface="Calibri"/>
              </a:rPr>
              <a:t>of </a:t>
            </a:r>
            <a:r>
              <a:rPr sz="1200" spc="-5" dirty="0">
                <a:latin typeface="Calibri"/>
                <a:cs typeface="Calibri"/>
              </a:rPr>
              <a:t>an  executive </a:t>
            </a:r>
            <a:r>
              <a:rPr sz="1200" dirty="0">
                <a:latin typeface="Calibri"/>
                <a:cs typeface="Calibri"/>
              </a:rPr>
              <a:t>to </a:t>
            </a:r>
            <a:r>
              <a:rPr sz="1200" spc="-5" dirty="0">
                <a:latin typeface="Calibri"/>
                <a:cs typeface="Calibri"/>
              </a:rPr>
              <a:t>one of the breweries in </a:t>
            </a:r>
            <a:r>
              <a:rPr sz="1200" spc="-10" dirty="0">
                <a:latin typeface="Calibri"/>
                <a:cs typeface="Calibri"/>
              </a:rPr>
              <a:t>some </a:t>
            </a:r>
            <a:r>
              <a:rPr sz="1200" spc="-5" dirty="0">
                <a:latin typeface="Calibri"/>
                <a:cs typeface="Calibri"/>
              </a:rPr>
              <a:t>out </a:t>
            </a:r>
            <a:r>
              <a:rPr sz="1200" spc="-10" dirty="0">
                <a:latin typeface="Calibri"/>
                <a:cs typeface="Calibri"/>
              </a:rPr>
              <a:t>of </a:t>
            </a:r>
            <a:r>
              <a:rPr sz="1200" dirty="0">
                <a:latin typeface="Calibri"/>
                <a:cs typeface="Calibri"/>
              </a:rPr>
              <a:t>the </a:t>
            </a:r>
            <a:r>
              <a:rPr sz="1200" spc="-5" dirty="0">
                <a:latin typeface="Calibri"/>
                <a:cs typeface="Calibri"/>
              </a:rPr>
              <a:t>way place. Other examples are:  Tupperware, who developed </a:t>
            </a:r>
            <a:r>
              <a:rPr sz="1200" dirty="0">
                <a:latin typeface="Calibri"/>
                <a:cs typeface="Calibri"/>
              </a:rPr>
              <a:t>the </a:t>
            </a:r>
            <a:r>
              <a:rPr sz="1200" spc="-5" dirty="0">
                <a:latin typeface="Calibri"/>
                <a:cs typeface="Calibri"/>
              </a:rPr>
              <a:t>“party plan” method </a:t>
            </a:r>
            <a:r>
              <a:rPr sz="1200" dirty="0">
                <a:latin typeface="Calibri"/>
                <a:cs typeface="Calibri"/>
              </a:rPr>
              <a:t>of </a:t>
            </a:r>
            <a:r>
              <a:rPr sz="1200" spc="-5" dirty="0">
                <a:latin typeface="Calibri"/>
                <a:cs typeface="Calibri"/>
              </a:rPr>
              <a:t>selling, Direct Line Insurance  Services (based on telephone sales) and Amazon Books who sell </a:t>
            </a:r>
            <a:r>
              <a:rPr sz="1200" dirty="0">
                <a:latin typeface="Calibri"/>
                <a:cs typeface="Calibri"/>
              </a:rPr>
              <a:t>to </a:t>
            </a:r>
            <a:r>
              <a:rPr sz="1200" spc="-5" dirty="0">
                <a:latin typeface="Calibri"/>
                <a:cs typeface="Calibri"/>
              </a:rPr>
              <a:t>customers exclusively via  </a:t>
            </a:r>
            <a:r>
              <a:rPr sz="1200" dirty="0">
                <a:latin typeface="Calibri"/>
                <a:cs typeface="Calibri"/>
              </a:rPr>
              <a:t>the </a:t>
            </a:r>
            <a:r>
              <a:rPr sz="1200" spc="-5" dirty="0">
                <a:latin typeface="Calibri"/>
                <a:cs typeface="Calibri"/>
              </a:rPr>
              <a:t>Internet rather than face-to-face selling. These and other innovations have resulted from  “thinking outside </a:t>
            </a:r>
            <a:r>
              <a:rPr sz="1200" dirty="0">
                <a:latin typeface="Calibri"/>
                <a:cs typeface="Calibri"/>
              </a:rPr>
              <a:t>the </a:t>
            </a:r>
            <a:r>
              <a:rPr sz="1200" spc="-10" dirty="0">
                <a:latin typeface="Calibri"/>
                <a:cs typeface="Calibri"/>
              </a:rPr>
              <a:t>box”.</a:t>
            </a:r>
            <a:endParaRPr sz="1200">
              <a:latin typeface="Calibri"/>
              <a:cs typeface="Calibri"/>
            </a:endParaRPr>
          </a:p>
        </p:txBody>
      </p:sp>
      <p:sp>
        <p:nvSpPr>
          <p:cNvPr id="5" name="object 5"/>
          <p:cNvSpPr/>
          <p:nvPr/>
        </p:nvSpPr>
        <p:spPr>
          <a:xfrm>
            <a:off x="986843" y="3943283"/>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6368" y="6765487"/>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6" y="7166912"/>
            <a:ext cx="5859145" cy="2792730"/>
          </a:xfrm>
          <a:prstGeom prst="rect">
            <a:avLst/>
          </a:prstGeom>
        </p:spPr>
        <p:txBody>
          <a:bodyPr vert="horz" wrap="square" lIns="0" tIns="85725" rIns="0" bIns="0" rtlCol="0">
            <a:spAutoFit/>
          </a:bodyPr>
          <a:lstStyle/>
          <a:p>
            <a:pPr marL="654050">
              <a:lnSpc>
                <a:spcPct val="100000"/>
              </a:lnSpc>
              <a:spcBef>
                <a:spcPts val="675"/>
              </a:spcBef>
            </a:pPr>
            <a:r>
              <a:rPr sz="1200" spc="-5" dirty="0">
                <a:latin typeface="Calibri"/>
                <a:cs typeface="Calibri"/>
              </a:rPr>
              <a:t>Significant characteristics of an innovation</a:t>
            </a:r>
            <a:r>
              <a:rPr sz="1200" spc="35" dirty="0">
                <a:latin typeface="Calibri"/>
                <a:cs typeface="Calibri"/>
              </a:rPr>
              <a:t> </a:t>
            </a:r>
            <a:r>
              <a:rPr sz="1200" spc="-5" dirty="0">
                <a:latin typeface="Calibri"/>
                <a:cs typeface="Calibri"/>
              </a:rPr>
              <a:t>include:</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Timing</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Radicalness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Speed</a:t>
            </a:r>
            <a:endParaRPr sz="1200">
              <a:latin typeface="Calibri"/>
              <a:cs typeface="Calibri"/>
            </a:endParaRPr>
          </a:p>
          <a:p>
            <a:pPr marL="12700">
              <a:lnSpc>
                <a:spcPct val="100000"/>
              </a:lnSpc>
              <a:spcBef>
                <a:spcPts val="530"/>
              </a:spcBef>
            </a:pPr>
            <a:r>
              <a:rPr sz="1200" b="1" dirty="0">
                <a:latin typeface="Calibri"/>
                <a:cs typeface="Calibri"/>
              </a:rPr>
              <a:t>Timing</a:t>
            </a:r>
            <a:endParaRPr sz="1200">
              <a:latin typeface="Calibri"/>
              <a:cs typeface="Calibri"/>
            </a:endParaRPr>
          </a:p>
          <a:p>
            <a:pPr marL="12700" marR="5080" algn="just">
              <a:lnSpc>
                <a:spcPct val="101699"/>
              </a:lnSpc>
              <a:spcBef>
                <a:spcPts val="995"/>
              </a:spcBef>
            </a:pPr>
            <a:r>
              <a:rPr sz="1200" i="1" spc="-5" dirty="0">
                <a:latin typeface="Calibri"/>
                <a:cs typeface="Calibri"/>
              </a:rPr>
              <a:t>The most novel idea </a:t>
            </a:r>
            <a:r>
              <a:rPr sz="1200" i="1" dirty="0">
                <a:latin typeface="Calibri"/>
                <a:cs typeface="Calibri"/>
              </a:rPr>
              <a:t>may</a:t>
            </a:r>
            <a:r>
              <a:rPr sz="1200" dirty="0">
                <a:latin typeface="Calibri"/>
                <a:cs typeface="Calibri"/>
              </a:rPr>
              <a:t>, </a:t>
            </a:r>
            <a:r>
              <a:rPr sz="1200" i="1" spc="-5" dirty="0">
                <a:latin typeface="Calibri"/>
                <a:cs typeface="Calibri"/>
              </a:rPr>
              <a:t>by </a:t>
            </a:r>
            <a:r>
              <a:rPr sz="1200" i="1" dirty="0">
                <a:latin typeface="Calibri"/>
                <a:cs typeface="Calibri"/>
              </a:rPr>
              <a:t>its </a:t>
            </a:r>
            <a:r>
              <a:rPr sz="1200" i="1" spc="-5" dirty="0">
                <a:latin typeface="Calibri"/>
                <a:cs typeface="Calibri"/>
              </a:rPr>
              <a:t>very nature</a:t>
            </a:r>
            <a:r>
              <a:rPr sz="1200" spc="-5" dirty="0">
                <a:latin typeface="Calibri"/>
                <a:cs typeface="Calibri"/>
              </a:rPr>
              <a:t>, </a:t>
            </a:r>
            <a:r>
              <a:rPr sz="1200" i="1" spc="-5" dirty="0">
                <a:latin typeface="Calibri"/>
                <a:cs typeface="Calibri"/>
              </a:rPr>
              <a:t>sound the most ridiculous</a:t>
            </a:r>
            <a:r>
              <a:rPr sz="1200" spc="-5" dirty="0">
                <a:latin typeface="Calibri"/>
                <a:cs typeface="Calibri"/>
              </a:rPr>
              <a:t>. </a:t>
            </a:r>
            <a:r>
              <a:rPr sz="1200" dirty="0">
                <a:latin typeface="Calibri"/>
                <a:cs typeface="Calibri"/>
              </a:rPr>
              <a:t>Timing </a:t>
            </a:r>
            <a:r>
              <a:rPr sz="1200" spc="-5" dirty="0">
                <a:latin typeface="Calibri"/>
                <a:cs typeface="Calibri"/>
              </a:rPr>
              <a:t>can affect both  </a:t>
            </a:r>
            <a:r>
              <a:rPr sz="1200" dirty="0">
                <a:latin typeface="Calibri"/>
                <a:cs typeface="Calibri"/>
              </a:rPr>
              <a:t>the </a:t>
            </a:r>
            <a:r>
              <a:rPr sz="1200" spc="-5" dirty="0">
                <a:latin typeface="Calibri"/>
                <a:cs typeface="Calibri"/>
              </a:rPr>
              <a:t>contribution and </a:t>
            </a:r>
            <a:r>
              <a:rPr sz="1200" spc="-10" dirty="0">
                <a:latin typeface="Calibri"/>
                <a:cs typeface="Calibri"/>
              </a:rPr>
              <a:t>the </a:t>
            </a:r>
            <a:r>
              <a:rPr sz="1200" spc="-5" dirty="0">
                <a:latin typeface="Calibri"/>
                <a:cs typeface="Calibri"/>
              </a:rPr>
              <a:t>relevance of </a:t>
            </a:r>
            <a:r>
              <a:rPr sz="1200" spc="-10" dirty="0">
                <a:latin typeface="Calibri"/>
                <a:cs typeface="Calibri"/>
              </a:rPr>
              <a:t>an </a:t>
            </a:r>
            <a:r>
              <a:rPr sz="1200" spc="-5" dirty="0">
                <a:latin typeface="Calibri"/>
                <a:cs typeface="Calibri"/>
              </a:rPr>
              <a:t>innovation. For example, Galileo was forced </a:t>
            </a:r>
            <a:r>
              <a:rPr sz="1200" dirty="0">
                <a:latin typeface="Calibri"/>
                <a:cs typeface="Calibri"/>
              </a:rPr>
              <a:t>to  </a:t>
            </a:r>
            <a:r>
              <a:rPr sz="1200" spc="-5" dirty="0">
                <a:latin typeface="Calibri"/>
                <a:cs typeface="Calibri"/>
              </a:rPr>
              <a:t>withdraw </a:t>
            </a:r>
            <a:r>
              <a:rPr sz="1200" dirty="0">
                <a:latin typeface="Calibri"/>
                <a:cs typeface="Calibri"/>
              </a:rPr>
              <a:t>his </a:t>
            </a:r>
            <a:r>
              <a:rPr sz="1200" spc="-5" dirty="0">
                <a:latin typeface="Calibri"/>
                <a:cs typeface="Calibri"/>
              </a:rPr>
              <a:t>belief that the earth moved round the sun, which was </a:t>
            </a:r>
            <a:r>
              <a:rPr sz="1200" dirty="0">
                <a:latin typeface="Calibri"/>
                <a:cs typeface="Calibri"/>
              </a:rPr>
              <a:t>based </a:t>
            </a:r>
            <a:r>
              <a:rPr sz="1200" spc="-10" dirty="0">
                <a:latin typeface="Calibri"/>
                <a:cs typeface="Calibri"/>
              </a:rPr>
              <a:t>on </a:t>
            </a:r>
            <a:r>
              <a:rPr sz="1200" spc="-5" dirty="0">
                <a:latin typeface="Calibri"/>
                <a:cs typeface="Calibri"/>
              </a:rPr>
              <a:t>careful  observation of sunspots and planetary orbits, because </a:t>
            </a:r>
            <a:r>
              <a:rPr sz="1200" dirty="0">
                <a:latin typeface="Calibri"/>
                <a:cs typeface="Calibri"/>
              </a:rPr>
              <a:t>he </a:t>
            </a:r>
            <a:r>
              <a:rPr sz="1200" spc="-5" dirty="0">
                <a:latin typeface="Calibri"/>
                <a:cs typeface="Calibri"/>
              </a:rPr>
              <a:t>had had the </a:t>
            </a:r>
            <a:r>
              <a:rPr sz="1200" dirty="0">
                <a:latin typeface="Calibri"/>
                <a:cs typeface="Calibri"/>
              </a:rPr>
              <a:t>idea </a:t>
            </a:r>
            <a:r>
              <a:rPr sz="1200" spc="-5" dirty="0">
                <a:latin typeface="Calibri"/>
                <a:cs typeface="Calibri"/>
              </a:rPr>
              <a:t>too</a:t>
            </a:r>
            <a:r>
              <a:rPr sz="1200" spc="35" dirty="0">
                <a:latin typeface="Calibri"/>
                <a:cs typeface="Calibri"/>
              </a:rPr>
              <a:t> </a:t>
            </a:r>
            <a:r>
              <a:rPr sz="1200" spc="-5" dirty="0">
                <a:latin typeface="Calibri"/>
                <a:cs typeface="Calibri"/>
              </a:rPr>
              <a:t>soon.</a:t>
            </a:r>
            <a:endParaRPr sz="1200">
              <a:latin typeface="Calibri"/>
              <a:cs typeface="Calibri"/>
            </a:endParaRPr>
          </a:p>
          <a:p>
            <a:pPr marL="12700">
              <a:lnSpc>
                <a:spcPct val="100000"/>
              </a:lnSpc>
              <a:spcBef>
                <a:spcPts val="1030"/>
              </a:spcBef>
            </a:pPr>
            <a:r>
              <a:rPr sz="1200" spc="-5" dirty="0">
                <a:latin typeface="Calibri"/>
                <a:cs typeface="Calibri"/>
              </a:rPr>
              <a:t>All</a:t>
            </a:r>
            <a:r>
              <a:rPr sz="1200" spc="30" dirty="0">
                <a:latin typeface="Calibri"/>
                <a:cs typeface="Calibri"/>
              </a:rPr>
              <a:t> </a:t>
            </a:r>
            <a:r>
              <a:rPr sz="1200" spc="-5" dirty="0">
                <a:latin typeface="Calibri"/>
                <a:cs typeface="Calibri"/>
              </a:rPr>
              <a:t>companies</a:t>
            </a:r>
            <a:r>
              <a:rPr sz="1200" spc="20" dirty="0">
                <a:latin typeface="Calibri"/>
                <a:cs typeface="Calibri"/>
              </a:rPr>
              <a:t> </a:t>
            </a:r>
            <a:r>
              <a:rPr sz="1200" spc="-5" dirty="0">
                <a:latin typeface="Calibri"/>
                <a:cs typeface="Calibri"/>
              </a:rPr>
              <a:t>have</a:t>
            </a:r>
            <a:r>
              <a:rPr sz="1200" spc="25" dirty="0">
                <a:latin typeface="Calibri"/>
                <a:cs typeface="Calibri"/>
              </a:rPr>
              <a:t> </a:t>
            </a:r>
            <a:r>
              <a:rPr sz="1200" spc="-5" dirty="0">
                <a:latin typeface="Calibri"/>
                <a:cs typeface="Calibri"/>
              </a:rPr>
              <a:t>a</a:t>
            </a:r>
            <a:r>
              <a:rPr sz="1200" spc="35" dirty="0">
                <a:latin typeface="Calibri"/>
                <a:cs typeface="Calibri"/>
              </a:rPr>
              <a:t> </a:t>
            </a:r>
            <a:r>
              <a:rPr sz="1200" spc="-5" dirty="0">
                <a:latin typeface="Calibri"/>
                <a:cs typeface="Calibri"/>
              </a:rPr>
              <a:t>graveyard</a:t>
            </a:r>
            <a:r>
              <a:rPr sz="1200" spc="40" dirty="0">
                <a:latin typeface="Calibri"/>
                <a:cs typeface="Calibri"/>
              </a:rPr>
              <a:t> </a:t>
            </a:r>
            <a:r>
              <a:rPr sz="1200" spc="-5" dirty="0">
                <a:latin typeface="Calibri"/>
                <a:cs typeface="Calibri"/>
              </a:rPr>
              <a:t>full</a:t>
            </a:r>
            <a:r>
              <a:rPr sz="1200" spc="20" dirty="0">
                <a:latin typeface="Calibri"/>
                <a:cs typeface="Calibri"/>
              </a:rPr>
              <a:t> </a:t>
            </a:r>
            <a:r>
              <a:rPr sz="1200" spc="-5" dirty="0">
                <a:latin typeface="Calibri"/>
                <a:cs typeface="Calibri"/>
              </a:rPr>
              <a:t>of</a:t>
            </a:r>
            <a:r>
              <a:rPr sz="1200" spc="25" dirty="0">
                <a:latin typeface="Calibri"/>
                <a:cs typeface="Calibri"/>
              </a:rPr>
              <a:t> </a:t>
            </a:r>
            <a:r>
              <a:rPr sz="1200" spc="-5" dirty="0">
                <a:latin typeface="Calibri"/>
                <a:cs typeface="Calibri"/>
              </a:rPr>
              <a:t>good</a:t>
            </a:r>
            <a:r>
              <a:rPr sz="1200" spc="40" dirty="0">
                <a:latin typeface="Calibri"/>
                <a:cs typeface="Calibri"/>
              </a:rPr>
              <a:t> </a:t>
            </a:r>
            <a:r>
              <a:rPr sz="1200" spc="-5" dirty="0">
                <a:latin typeface="Calibri"/>
                <a:cs typeface="Calibri"/>
              </a:rPr>
              <a:t>products</a:t>
            </a:r>
            <a:r>
              <a:rPr sz="1200" spc="35" dirty="0">
                <a:latin typeface="Calibri"/>
                <a:cs typeface="Calibri"/>
              </a:rPr>
              <a:t> </a:t>
            </a:r>
            <a:r>
              <a:rPr sz="1200" spc="-5" dirty="0">
                <a:latin typeface="Calibri"/>
                <a:cs typeface="Calibri"/>
              </a:rPr>
              <a:t>with</a:t>
            </a:r>
            <a:r>
              <a:rPr sz="1200" spc="40" dirty="0">
                <a:latin typeface="Calibri"/>
                <a:cs typeface="Calibri"/>
              </a:rPr>
              <a:t> </a:t>
            </a:r>
            <a:r>
              <a:rPr sz="1200" spc="-5" dirty="0">
                <a:latin typeface="Calibri"/>
                <a:cs typeface="Calibri"/>
              </a:rPr>
              <a:t>poor</a:t>
            </a:r>
            <a:r>
              <a:rPr sz="1200" spc="25" dirty="0">
                <a:latin typeface="Calibri"/>
                <a:cs typeface="Calibri"/>
              </a:rPr>
              <a:t> </a:t>
            </a:r>
            <a:r>
              <a:rPr sz="1200" spc="-5" dirty="0">
                <a:latin typeface="Calibri"/>
                <a:cs typeface="Calibri"/>
              </a:rPr>
              <a:t>timing.</a:t>
            </a:r>
            <a:r>
              <a:rPr sz="1200" spc="30" dirty="0">
                <a:latin typeface="Calibri"/>
                <a:cs typeface="Calibri"/>
              </a:rPr>
              <a:t> </a:t>
            </a:r>
            <a:r>
              <a:rPr sz="1200" spc="-5" dirty="0">
                <a:latin typeface="Calibri"/>
                <a:cs typeface="Calibri"/>
              </a:rPr>
              <a:t>This</a:t>
            </a:r>
            <a:r>
              <a:rPr sz="1200" spc="30" dirty="0">
                <a:latin typeface="Calibri"/>
                <a:cs typeface="Calibri"/>
              </a:rPr>
              <a:t> </a:t>
            </a:r>
            <a:r>
              <a:rPr sz="1200" spc="-5" dirty="0">
                <a:latin typeface="Calibri"/>
                <a:cs typeface="Calibri"/>
              </a:rPr>
              <a:t>may</a:t>
            </a:r>
            <a:r>
              <a:rPr sz="1200" spc="20" dirty="0">
                <a:latin typeface="Calibri"/>
                <a:cs typeface="Calibri"/>
              </a:rPr>
              <a:t> </a:t>
            </a:r>
            <a:r>
              <a:rPr sz="1200" dirty="0">
                <a:latin typeface="Calibri"/>
                <a:cs typeface="Calibri"/>
              </a:rPr>
              <a:t>be</a:t>
            </a:r>
            <a:r>
              <a:rPr sz="1200" spc="25" dirty="0">
                <a:latin typeface="Calibri"/>
                <a:cs typeface="Calibri"/>
              </a:rPr>
              <a:t> </a:t>
            </a:r>
            <a:r>
              <a:rPr sz="1200" spc="-5" dirty="0">
                <a:latin typeface="Calibri"/>
                <a:cs typeface="Calibri"/>
              </a:rPr>
              <a:t>the</a:t>
            </a:r>
            <a:r>
              <a:rPr sz="1200" spc="35" dirty="0">
                <a:latin typeface="Calibri"/>
                <a:cs typeface="Calibri"/>
              </a:rPr>
              <a:t> </a:t>
            </a:r>
            <a:r>
              <a:rPr sz="1200" spc="-5" dirty="0">
                <a:latin typeface="Calibri"/>
                <a:cs typeface="Calibri"/>
              </a:rPr>
              <a:t>result</a:t>
            </a:r>
            <a:endParaRPr sz="1200">
              <a:latin typeface="Calibri"/>
              <a:cs typeface="Calibri"/>
            </a:endParaRPr>
          </a:p>
          <a:p>
            <a:pPr>
              <a:lnSpc>
                <a:spcPct val="100000"/>
              </a:lnSpc>
            </a:pPr>
            <a:endParaRPr sz="1200">
              <a:latin typeface="Calibri"/>
              <a:cs typeface="Calibri"/>
            </a:endParaRPr>
          </a:p>
          <a:p>
            <a:pPr marR="167640" algn="r">
              <a:lnSpc>
                <a:spcPct val="100000"/>
              </a:lnSpc>
              <a:spcBef>
                <a:spcPts val="740"/>
              </a:spcBef>
            </a:pPr>
            <a:r>
              <a:rPr sz="1000" b="1" spc="-5" dirty="0">
                <a:latin typeface="Calibri"/>
                <a:cs typeface="Calibri"/>
              </a:rPr>
              <a:t>23</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97" y="1024182"/>
            <a:ext cx="5859145" cy="2448560"/>
          </a:xfrm>
          <a:prstGeom prst="rect">
            <a:avLst/>
          </a:prstGeom>
        </p:spPr>
        <p:txBody>
          <a:bodyPr vert="horz" wrap="square" lIns="0" tIns="12700" rIns="0" bIns="0" rtlCol="0">
            <a:spAutoFit/>
          </a:bodyPr>
          <a:lstStyle/>
          <a:p>
            <a:pPr marL="12700" algn="just">
              <a:lnSpc>
                <a:spcPct val="100000"/>
              </a:lnSpc>
              <a:spcBef>
                <a:spcPts val="100"/>
              </a:spcBef>
            </a:pPr>
            <a:r>
              <a:rPr sz="1200" b="1" spc="-5" dirty="0">
                <a:latin typeface="Calibri"/>
                <a:cs typeface="Calibri"/>
              </a:rPr>
              <a:t>Architectural </a:t>
            </a:r>
            <a:r>
              <a:rPr sz="1200" spc="-5" dirty="0">
                <a:latin typeface="Calibri"/>
                <a:cs typeface="Calibri"/>
              </a:rPr>
              <a:t>(Existing products in a </a:t>
            </a:r>
            <a:r>
              <a:rPr sz="1200" dirty="0">
                <a:latin typeface="Calibri"/>
                <a:cs typeface="Calibri"/>
              </a:rPr>
              <a:t>novel</a:t>
            </a:r>
            <a:r>
              <a:rPr sz="1200" spc="10" dirty="0">
                <a:latin typeface="Calibri"/>
                <a:cs typeface="Calibri"/>
              </a:rPr>
              <a:t> </a:t>
            </a:r>
            <a:r>
              <a:rPr sz="1200" spc="-5" dirty="0">
                <a:latin typeface="Calibri"/>
                <a:cs typeface="Calibri"/>
              </a:rPr>
              <a:t>market)</a:t>
            </a:r>
            <a:endParaRPr sz="1200" dirty="0">
              <a:latin typeface="Calibri"/>
              <a:cs typeface="Calibri"/>
            </a:endParaRPr>
          </a:p>
          <a:p>
            <a:pPr marL="12700" marR="5715" algn="just">
              <a:lnSpc>
                <a:spcPct val="101699"/>
              </a:lnSpc>
              <a:spcBef>
                <a:spcPts val="994"/>
              </a:spcBef>
            </a:pPr>
            <a:r>
              <a:rPr sz="1200" spc="-5" dirty="0">
                <a:latin typeface="Calibri"/>
                <a:cs typeface="Calibri"/>
              </a:rPr>
              <a:t>The innovative marketer will </a:t>
            </a:r>
            <a:r>
              <a:rPr sz="1200" dirty="0">
                <a:latin typeface="Calibri"/>
                <a:cs typeface="Calibri"/>
              </a:rPr>
              <a:t>attempt to </a:t>
            </a:r>
            <a:r>
              <a:rPr sz="1200" spc="-5" dirty="0">
                <a:latin typeface="Calibri"/>
                <a:cs typeface="Calibri"/>
              </a:rPr>
              <a:t>encourage a </a:t>
            </a:r>
            <a:r>
              <a:rPr sz="1200" dirty="0">
                <a:latin typeface="Calibri"/>
                <a:cs typeface="Calibri"/>
              </a:rPr>
              <a:t>new designation </a:t>
            </a:r>
            <a:r>
              <a:rPr sz="1200" spc="-10" dirty="0">
                <a:latin typeface="Calibri"/>
                <a:cs typeface="Calibri"/>
              </a:rPr>
              <a:t>of </a:t>
            </a:r>
            <a:r>
              <a:rPr sz="1200" spc="-5" dirty="0">
                <a:latin typeface="Calibri"/>
                <a:cs typeface="Calibri"/>
              </a:rPr>
              <a:t>customers </a:t>
            </a:r>
            <a:r>
              <a:rPr sz="1200" dirty="0">
                <a:latin typeface="Calibri"/>
                <a:cs typeface="Calibri"/>
              </a:rPr>
              <a:t>to </a:t>
            </a:r>
            <a:r>
              <a:rPr sz="1200" spc="-5" dirty="0">
                <a:latin typeface="Calibri"/>
                <a:cs typeface="Calibri"/>
              </a:rPr>
              <a:t>accept  an established product or service </a:t>
            </a:r>
            <a:r>
              <a:rPr sz="1200" dirty="0">
                <a:latin typeface="Calibri"/>
                <a:cs typeface="Calibri"/>
              </a:rPr>
              <a:t>by </a:t>
            </a:r>
            <a:r>
              <a:rPr sz="1200" spc="-5" dirty="0">
                <a:latin typeface="Calibri"/>
                <a:cs typeface="Calibri"/>
              </a:rPr>
              <a:t>adoption </a:t>
            </a:r>
            <a:r>
              <a:rPr sz="1200" spc="-10" dirty="0">
                <a:latin typeface="Calibri"/>
                <a:cs typeface="Calibri"/>
              </a:rPr>
              <a:t>on </a:t>
            </a:r>
            <a:r>
              <a:rPr sz="1200" spc="-5" dirty="0">
                <a:latin typeface="Calibri"/>
                <a:cs typeface="Calibri"/>
              </a:rPr>
              <a:t>recombination. The marketing required </a:t>
            </a:r>
            <a:r>
              <a:rPr sz="1200" dirty="0">
                <a:latin typeface="Calibri"/>
                <a:cs typeface="Calibri"/>
              </a:rPr>
              <a:t>to  </a:t>
            </a:r>
            <a:r>
              <a:rPr sz="1200" spc="-5" dirty="0">
                <a:latin typeface="Calibri"/>
                <a:cs typeface="Calibri"/>
              </a:rPr>
              <a:t>stimulate </a:t>
            </a:r>
            <a:r>
              <a:rPr sz="1200" dirty="0">
                <a:latin typeface="Calibri"/>
                <a:cs typeface="Calibri"/>
              </a:rPr>
              <a:t>this </a:t>
            </a:r>
            <a:r>
              <a:rPr sz="1200" spc="-5" dirty="0">
                <a:latin typeface="Calibri"/>
                <a:cs typeface="Calibri"/>
              </a:rPr>
              <a:t>change </a:t>
            </a:r>
            <a:r>
              <a:rPr sz="1200" spc="-10" dirty="0">
                <a:latin typeface="Calibri"/>
                <a:cs typeface="Calibri"/>
              </a:rPr>
              <a:t>of </a:t>
            </a:r>
            <a:r>
              <a:rPr sz="1200" spc="-5" dirty="0">
                <a:latin typeface="Calibri"/>
                <a:cs typeface="Calibri"/>
              </a:rPr>
              <a:t>perception is derived from knowledge of collaborations and product  reformation-thinking</a:t>
            </a:r>
            <a:r>
              <a:rPr sz="1200" dirty="0">
                <a:latin typeface="Calibri"/>
                <a:cs typeface="Calibri"/>
              </a:rPr>
              <a:t> </a:t>
            </a:r>
            <a:r>
              <a:rPr sz="1200" spc="-5" dirty="0">
                <a:latin typeface="Calibri"/>
                <a:cs typeface="Calibri"/>
              </a:rPr>
              <a:t>sideways.</a:t>
            </a:r>
            <a:endParaRPr sz="1200" dirty="0">
              <a:latin typeface="Calibri"/>
              <a:cs typeface="Calibri"/>
            </a:endParaRPr>
          </a:p>
          <a:p>
            <a:pPr marL="12700" algn="just">
              <a:lnSpc>
                <a:spcPct val="100000"/>
              </a:lnSpc>
              <a:spcBef>
                <a:spcPts val="1030"/>
              </a:spcBef>
            </a:pPr>
            <a:r>
              <a:rPr sz="1200" b="1" spc="-5" dirty="0">
                <a:latin typeface="Calibri"/>
                <a:cs typeface="Calibri"/>
              </a:rPr>
              <a:t>Complex </a:t>
            </a:r>
            <a:r>
              <a:rPr sz="1200" spc="-5" dirty="0">
                <a:latin typeface="Calibri"/>
                <a:cs typeface="Calibri"/>
              </a:rPr>
              <a:t>(Novel products and services </a:t>
            </a:r>
            <a:r>
              <a:rPr sz="1200" dirty="0">
                <a:latin typeface="Calibri"/>
                <a:cs typeface="Calibri"/>
              </a:rPr>
              <a:t>being </a:t>
            </a:r>
            <a:r>
              <a:rPr sz="1200" spc="-5" dirty="0">
                <a:latin typeface="Calibri"/>
                <a:cs typeface="Calibri"/>
              </a:rPr>
              <a:t>introduced into </a:t>
            </a:r>
            <a:r>
              <a:rPr sz="1200" dirty="0">
                <a:latin typeface="Calibri"/>
                <a:cs typeface="Calibri"/>
              </a:rPr>
              <a:t>novel</a:t>
            </a:r>
            <a:r>
              <a:rPr sz="1200" spc="15" dirty="0">
                <a:latin typeface="Calibri"/>
                <a:cs typeface="Calibri"/>
              </a:rPr>
              <a:t> </a:t>
            </a:r>
            <a:r>
              <a:rPr sz="1200" spc="-5" dirty="0">
                <a:latin typeface="Calibri"/>
                <a:cs typeface="Calibri"/>
              </a:rPr>
              <a:t>markets)</a:t>
            </a:r>
            <a:endParaRPr sz="1200" dirty="0">
              <a:latin typeface="Calibri"/>
              <a:cs typeface="Calibri"/>
            </a:endParaRPr>
          </a:p>
          <a:p>
            <a:pPr marL="12700" marR="5080" algn="just">
              <a:lnSpc>
                <a:spcPct val="101699"/>
              </a:lnSpc>
              <a:spcBef>
                <a:spcPts val="994"/>
              </a:spcBef>
            </a:pPr>
            <a:r>
              <a:rPr sz="1200" spc="-5" dirty="0">
                <a:latin typeface="Calibri"/>
                <a:cs typeface="Calibri"/>
              </a:rPr>
              <a:t>The development of </a:t>
            </a:r>
            <a:r>
              <a:rPr sz="1200" spc="-10" dirty="0">
                <a:latin typeface="Calibri"/>
                <a:cs typeface="Calibri"/>
              </a:rPr>
              <a:t>the </a:t>
            </a:r>
            <a:r>
              <a:rPr sz="1200" spc="-5" dirty="0">
                <a:latin typeface="Calibri"/>
                <a:cs typeface="Calibri"/>
              </a:rPr>
              <a:t>multi-media machine or </a:t>
            </a:r>
            <a:r>
              <a:rPr sz="1200" dirty="0">
                <a:latin typeface="Calibri"/>
                <a:cs typeface="Calibri"/>
              </a:rPr>
              <a:t>the </a:t>
            </a:r>
            <a:r>
              <a:rPr sz="1200" spc="-5" dirty="0">
                <a:latin typeface="Calibri"/>
                <a:cs typeface="Calibri"/>
              </a:rPr>
              <a:t>IT integrated office has evolved </a:t>
            </a:r>
            <a:r>
              <a:rPr sz="1200" dirty="0">
                <a:latin typeface="Calibri"/>
                <a:cs typeface="Calibri"/>
              </a:rPr>
              <a:t>by  </a:t>
            </a:r>
            <a:r>
              <a:rPr sz="1200" spc="-5" dirty="0">
                <a:latin typeface="Calibri"/>
                <a:cs typeface="Calibri"/>
              </a:rPr>
              <a:t>linking similar technologies </a:t>
            </a:r>
            <a:r>
              <a:rPr sz="1200" dirty="0">
                <a:latin typeface="Calibri"/>
                <a:cs typeface="Calibri"/>
              </a:rPr>
              <a:t>to </a:t>
            </a:r>
            <a:r>
              <a:rPr sz="1200" spc="-10" dirty="0">
                <a:latin typeface="Calibri"/>
                <a:cs typeface="Calibri"/>
              </a:rPr>
              <a:t>gain </a:t>
            </a:r>
            <a:r>
              <a:rPr sz="1200" spc="-5" dirty="0">
                <a:latin typeface="Calibri"/>
                <a:cs typeface="Calibri"/>
              </a:rPr>
              <a:t>greater efficiency and variability. Marketing these  products requires a high </a:t>
            </a:r>
            <a:r>
              <a:rPr sz="1200" dirty="0">
                <a:latin typeface="Calibri"/>
                <a:cs typeface="Calibri"/>
              </a:rPr>
              <a:t>degree </a:t>
            </a:r>
            <a:r>
              <a:rPr sz="1200" spc="-5" dirty="0">
                <a:latin typeface="Calibri"/>
                <a:cs typeface="Calibri"/>
              </a:rPr>
              <a:t>of imagination and intuition. Innovative marketing can be  observed in the representation of a product or service or the degree of novelty that is  employed in the way that a product is designed to attract the buyer's</a:t>
            </a:r>
            <a:r>
              <a:rPr sz="1200" spc="90" dirty="0">
                <a:latin typeface="Calibri"/>
                <a:cs typeface="Calibri"/>
              </a:rPr>
              <a:t> </a:t>
            </a:r>
            <a:r>
              <a:rPr sz="1200" spc="-5" dirty="0">
                <a:latin typeface="Calibri"/>
                <a:cs typeface="Calibri"/>
              </a:rPr>
              <a:t>attention.</a:t>
            </a:r>
            <a:endParaRPr sz="1200" dirty="0">
              <a:latin typeface="Calibri"/>
              <a:cs typeface="Calibri"/>
            </a:endParaRPr>
          </a:p>
        </p:txBody>
      </p:sp>
      <p:sp>
        <p:nvSpPr>
          <p:cNvPr id="5" name="object 5"/>
          <p:cNvSpPr txBox="1"/>
          <p:nvPr/>
        </p:nvSpPr>
        <p:spPr>
          <a:xfrm>
            <a:off x="816797" y="4039930"/>
            <a:ext cx="5857875" cy="1016000"/>
          </a:xfrm>
          <a:prstGeom prst="rect">
            <a:avLst/>
          </a:prstGeom>
        </p:spPr>
        <p:txBody>
          <a:bodyPr vert="horz" wrap="square" lIns="0" tIns="9525" rIns="0" bIns="0" rtlCol="0">
            <a:spAutoFit/>
          </a:bodyPr>
          <a:lstStyle/>
          <a:p>
            <a:pPr marL="12700" marR="5080" indent="654685">
              <a:lnSpc>
                <a:spcPct val="101699"/>
              </a:lnSpc>
              <a:spcBef>
                <a:spcPts val="75"/>
              </a:spcBef>
            </a:pPr>
            <a:r>
              <a:rPr sz="1200" dirty="0">
                <a:latin typeface="Calibri"/>
                <a:cs typeface="Calibri"/>
              </a:rPr>
              <a:t>Think </a:t>
            </a:r>
            <a:r>
              <a:rPr sz="1200" spc="-5" dirty="0">
                <a:latin typeface="Calibri"/>
                <a:cs typeface="Calibri"/>
              </a:rPr>
              <a:t>of a recent innovation </a:t>
            </a:r>
            <a:r>
              <a:rPr sz="1200" spc="-10" dirty="0">
                <a:latin typeface="Calibri"/>
                <a:cs typeface="Calibri"/>
              </a:rPr>
              <a:t>in </a:t>
            </a:r>
            <a:r>
              <a:rPr sz="1200" spc="-5" dirty="0">
                <a:latin typeface="Calibri"/>
                <a:cs typeface="Calibri"/>
              </a:rPr>
              <a:t>your organisation with which you personally have  </a:t>
            </a:r>
            <a:r>
              <a:rPr sz="1200" dirty="0">
                <a:latin typeface="Calibri"/>
                <a:cs typeface="Calibri"/>
              </a:rPr>
              <a:t>been </a:t>
            </a:r>
            <a:r>
              <a:rPr sz="1200" spc="-5" dirty="0">
                <a:latin typeface="Calibri"/>
                <a:cs typeface="Calibri"/>
              </a:rPr>
              <a:t>involved. What type of innovation was </a:t>
            </a:r>
            <a:r>
              <a:rPr sz="1200" dirty="0">
                <a:latin typeface="Calibri"/>
                <a:cs typeface="Calibri"/>
              </a:rPr>
              <a:t>it? </a:t>
            </a:r>
            <a:r>
              <a:rPr sz="1200" spc="-5" dirty="0">
                <a:latin typeface="Calibri"/>
                <a:cs typeface="Calibri"/>
              </a:rPr>
              <a:t>Was it recognised as an</a:t>
            </a:r>
            <a:r>
              <a:rPr sz="1200" spc="80" dirty="0">
                <a:latin typeface="Calibri"/>
                <a:cs typeface="Calibri"/>
              </a:rPr>
              <a:t> </a:t>
            </a:r>
            <a:r>
              <a:rPr sz="1200" spc="-5" dirty="0">
                <a:latin typeface="Calibri"/>
                <a:cs typeface="Calibri"/>
              </a:rPr>
              <a:t>innovation</a:t>
            </a:r>
            <a:endParaRPr sz="1200">
              <a:latin typeface="Calibri"/>
              <a:cs typeface="Calibri"/>
            </a:endParaRPr>
          </a:p>
          <a:p>
            <a:pPr marL="212090" indent="-200025">
              <a:lnSpc>
                <a:spcPct val="100000"/>
              </a:lnSpc>
              <a:spcBef>
                <a:spcPts val="515"/>
              </a:spcBef>
              <a:buAutoNum type="alphaLcParenBoth"/>
              <a:tabLst>
                <a:tab pos="212725" algn="l"/>
              </a:tabLst>
            </a:pPr>
            <a:r>
              <a:rPr sz="1200" dirty="0">
                <a:latin typeface="Calibri"/>
                <a:cs typeface="Calibri"/>
              </a:rPr>
              <a:t>inside</a:t>
            </a:r>
            <a:endParaRPr sz="1200">
              <a:latin typeface="Calibri"/>
              <a:cs typeface="Calibri"/>
            </a:endParaRPr>
          </a:p>
          <a:p>
            <a:pPr marL="12700" marR="4178935">
              <a:lnSpc>
                <a:spcPct val="101699"/>
              </a:lnSpc>
              <a:spcBef>
                <a:spcPts val="10"/>
              </a:spcBef>
              <a:buAutoNum type="alphaLcParenBoth"/>
              <a:tabLst>
                <a:tab pos="220345" algn="l"/>
              </a:tabLst>
            </a:pPr>
            <a:r>
              <a:rPr sz="1200" spc="-5" dirty="0">
                <a:latin typeface="Calibri"/>
                <a:cs typeface="Calibri"/>
              </a:rPr>
              <a:t>outside your </a:t>
            </a:r>
            <a:r>
              <a:rPr sz="1200" spc="-10" dirty="0">
                <a:latin typeface="Calibri"/>
                <a:cs typeface="Calibri"/>
              </a:rPr>
              <a:t>company?  </a:t>
            </a:r>
            <a:r>
              <a:rPr sz="1200" spc="-5" dirty="0">
                <a:latin typeface="Calibri"/>
                <a:cs typeface="Calibri"/>
              </a:rPr>
              <a:t>If not, why</a:t>
            </a:r>
            <a:r>
              <a:rPr sz="1200" spc="5" dirty="0">
                <a:latin typeface="Calibri"/>
                <a:cs typeface="Calibri"/>
              </a:rPr>
              <a:t> </a:t>
            </a:r>
            <a:r>
              <a:rPr sz="1200" spc="-5" dirty="0">
                <a:latin typeface="Calibri"/>
                <a:cs typeface="Calibri"/>
              </a:rPr>
              <a:t>not?</a:t>
            </a:r>
            <a:endParaRPr sz="1200">
              <a:latin typeface="Calibri"/>
              <a:cs typeface="Calibri"/>
            </a:endParaRPr>
          </a:p>
        </p:txBody>
      </p:sp>
      <p:sp>
        <p:nvSpPr>
          <p:cNvPr id="6" name="object 6"/>
          <p:cNvSpPr txBox="1"/>
          <p:nvPr/>
        </p:nvSpPr>
        <p:spPr>
          <a:xfrm>
            <a:off x="816802" y="5557699"/>
            <a:ext cx="5114290" cy="394335"/>
          </a:xfrm>
          <a:prstGeom prst="rect">
            <a:avLst/>
          </a:prstGeom>
        </p:spPr>
        <p:txBody>
          <a:bodyPr vert="horz" wrap="square" lIns="0" tIns="9525" rIns="0" bIns="0" rtlCol="0">
            <a:spAutoFit/>
          </a:bodyPr>
          <a:lstStyle/>
          <a:p>
            <a:pPr marL="12700" marR="5080" indent="606425">
              <a:lnSpc>
                <a:spcPct val="101699"/>
              </a:lnSpc>
              <a:spcBef>
                <a:spcPts val="75"/>
              </a:spcBef>
            </a:pPr>
            <a:r>
              <a:rPr sz="1200" u="sng" spc="-5" dirty="0">
                <a:solidFill>
                  <a:srgbClr val="0065FF"/>
                </a:solidFill>
                <a:uFill>
                  <a:solidFill>
                    <a:srgbClr val="0065FF"/>
                  </a:solidFill>
                </a:uFill>
                <a:latin typeface="Calibri"/>
                <a:cs typeface="Calibri"/>
                <a:hlinkClick r:id="rId2"/>
              </a:rPr>
              <a:t>http://scpd.stanford.edu/dtu/pdf_courses/Dealing%20With%20Darwin/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CHAPTER4.pdf</a:t>
            </a:r>
            <a:endParaRPr sz="1200">
              <a:latin typeface="Calibri"/>
              <a:cs typeface="Calibri"/>
            </a:endParaRPr>
          </a:p>
        </p:txBody>
      </p:sp>
      <p:sp>
        <p:nvSpPr>
          <p:cNvPr id="7" name="object 7"/>
          <p:cNvSpPr txBox="1"/>
          <p:nvPr/>
        </p:nvSpPr>
        <p:spPr>
          <a:xfrm>
            <a:off x="816802" y="6456786"/>
            <a:ext cx="239522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1.6 Characteristics of</a:t>
            </a:r>
            <a:r>
              <a:rPr sz="1400" b="1" spc="-95" dirty="0">
                <a:latin typeface="Calibri"/>
                <a:cs typeface="Calibri"/>
              </a:rPr>
              <a:t> </a:t>
            </a:r>
            <a:r>
              <a:rPr sz="1400" b="1" spc="-5" dirty="0">
                <a:latin typeface="Calibri"/>
                <a:cs typeface="Calibri"/>
              </a:rPr>
              <a:t>innovation</a:t>
            </a:r>
            <a:endParaRPr sz="1400" dirty="0">
              <a:latin typeface="Calibri"/>
              <a:cs typeface="Calibri"/>
            </a:endParaRPr>
          </a:p>
        </p:txBody>
      </p:sp>
      <p:sp>
        <p:nvSpPr>
          <p:cNvPr id="8" name="object 8"/>
          <p:cNvSpPr/>
          <p:nvPr/>
        </p:nvSpPr>
        <p:spPr>
          <a:xfrm>
            <a:off x="913698" y="3682694"/>
            <a:ext cx="438113" cy="4381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13698" y="5200477"/>
            <a:ext cx="438113" cy="43811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23222" y="6882835"/>
            <a:ext cx="438113" cy="43811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5" y="4097835"/>
            <a:ext cx="5859780" cy="5861685"/>
          </a:xfrm>
          <a:prstGeom prst="rect">
            <a:avLst/>
          </a:prstGeom>
        </p:spPr>
        <p:txBody>
          <a:bodyPr vert="horz" wrap="square" lIns="0" tIns="8890" rIns="0" bIns="0" rtlCol="0">
            <a:spAutoFit/>
          </a:bodyPr>
          <a:lstStyle/>
          <a:p>
            <a:pPr marL="12700" marR="5715" indent="650240" algn="just">
              <a:lnSpc>
                <a:spcPct val="101800"/>
              </a:lnSpc>
              <a:spcBef>
                <a:spcPts val="70"/>
              </a:spcBef>
            </a:pPr>
            <a:r>
              <a:rPr sz="1200" spc="-5" dirty="0">
                <a:latin typeface="Calibri"/>
                <a:cs typeface="Calibri"/>
              </a:rPr>
              <a:t>The radicalness </a:t>
            </a:r>
            <a:r>
              <a:rPr sz="1200" spc="-10" dirty="0">
                <a:latin typeface="Calibri"/>
                <a:cs typeface="Calibri"/>
              </a:rPr>
              <a:t>of </a:t>
            </a:r>
            <a:r>
              <a:rPr sz="1200" spc="-5" dirty="0">
                <a:latin typeface="Calibri"/>
                <a:cs typeface="Calibri"/>
              </a:rPr>
              <a:t>an innovation is not absolute </a:t>
            </a:r>
            <a:r>
              <a:rPr sz="1200" dirty="0">
                <a:latin typeface="Calibri"/>
                <a:cs typeface="Calibri"/>
              </a:rPr>
              <a:t>but </a:t>
            </a:r>
            <a:r>
              <a:rPr sz="1200" spc="-5" dirty="0">
                <a:latin typeface="Calibri"/>
                <a:cs typeface="Calibri"/>
              </a:rPr>
              <a:t>is a </a:t>
            </a:r>
            <a:r>
              <a:rPr sz="1200" dirty="0">
                <a:latin typeface="Calibri"/>
                <a:cs typeface="Calibri"/>
              </a:rPr>
              <a:t>matter </a:t>
            </a:r>
            <a:r>
              <a:rPr sz="1200" spc="-10" dirty="0">
                <a:latin typeface="Calibri"/>
                <a:cs typeface="Calibri"/>
              </a:rPr>
              <a:t>of </a:t>
            </a:r>
            <a:r>
              <a:rPr sz="1200" spc="-5" dirty="0">
                <a:latin typeface="Calibri"/>
                <a:cs typeface="Calibri"/>
              </a:rPr>
              <a:t>perception. For  example, research carried out </a:t>
            </a:r>
            <a:r>
              <a:rPr sz="1200" dirty="0">
                <a:latin typeface="Calibri"/>
                <a:cs typeface="Calibri"/>
              </a:rPr>
              <a:t>by </a:t>
            </a:r>
            <a:r>
              <a:rPr sz="1200" spc="-5" dirty="0">
                <a:latin typeface="Calibri"/>
                <a:cs typeface="Calibri"/>
              </a:rPr>
              <a:t>Andreau, Ricart and Valor (1997) in three Spanish  organisations indicates that depth or radicalness (i.e. how we </a:t>
            </a:r>
            <a:r>
              <a:rPr sz="1200" dirty="0">
                <a:latin typeface="Calibri"/>
                <a:cs typeface="Calibri"/>
              </a:rPr>
              <a:t>innovate) </a:t>
            </a:r>
            <a:r>
              <a:rPr sz="1200" spc="-5" dirty="0">
                <a:latin typeface="Calibri"/>
                <a:cs typeface="Calibri"/>
              </a:rPr>
              <a:t>is one of the highly  significant dimensions of process innovation – </a:t>
            </a:r>
            <a:r>
              <a:rPr sz="1200" spc="-10" dirty="0">
                <a:latin typeface="Calibri"/>
                <a:cs typeface="Calibri"/>
              </a:rPr>
              <a:t>the </a:t>
            </a:r>
            <a:r>
              <a:rPr sz="1200" dirty="0">
                <a:latin typeface="Calibri"/>
                <a:cs typeface="Calibri"/>
              </a:rPr>
              <a:t>other being </a:t>
            </a:r>
            <a:r>
              <a:rPr sz="1200" spc="-5" dirty="0">
                <a:latin typeface="Calibri"/>
                <a:cs typeface="Calibri"/>
              </a:rPr>
              <a:t>scope (i.e. what we innovate).  The researchers found that whilst the scope of a process innovation is relatively “absolute”  and </a:t>
            </a:r>
            <a:r>
              <a:rPr sz="1200" spc="-10" dirty="0">
                <a:latin typeface="Calibri"/>
                <a:cs typeface="Calibri"/>
              </a:rPr>
              <a:t>can </a:t>
            </a:r>
            <a:r>
              <a:rPr sz="1200" spc="-5" dirty="0">
                <a:latin typeface="Calibri"/>
                <a:cs typeface="Calibri"/>
              </a:rPr>
              <a:t>be fairly easily classified as one </a:t>
            </a:r>
            <a:r>
              <a:rPr sz="1200" spc="-10" dirty="0">
                <a:latin typeface="Calibri"/>
                <a:cs typeface="Calibri"/>
              </a:rPr>
              <a:t>of </a:t>
            </a:r>
            <a:r>
              <a:rPr sz="1200" spc="-5" dirty="0">
                <a:latin typeface="Calibri"/>
                <a:cs typeface="Calibri"/>
              </a:rPr>
              <a:t>three categories (business processes, sub-process  or task), the </a:t>
            </a:r>
            <a:r>
              <a:rPr sz="1200" dirty="0">
                <a:latin typeface="Calibri"/>
                <a:cs typeface="Calibri"/>
              </a:rPr>
              <a:t>depth </a:t>
            </a:r>
            <a:r>
              <a:rPr sz="1200" spc="-5" dirty="0">
                <a:latin typeface="Calibri"/>
                <a:cs typeface="Calibri"/>
              </a:rPr>
              <a:t>or radicalness of a process innovation is not absolute is a matter </a:t>
            </a:r>
            <a:r>
              <a:rPr sz="1200" spc="-10" dirty="0">
                <a:latin typeface="Calibri"/>
                <a:cs typeface="Calibri"/>
              </a:rPr>
              <a:t>of  </a:t>
            </a:r>
            <a:r>
              <a:rPr sz="1200" spc="-5" dirty="0">
                <a:latin typeface="Calibri"/>
                <a:cs typeface="Calibri"/>
              </a:rPr>
              <a:t>perception i.e. an innovation is termed “radical” if it breaks the implicit hypothesis on which  </a:t>
            </a:r>
            <a:r>
              <a:rPr sz="1200" dirty="0">
                <a:latin typeface="Calibri"/>
                <a:cs typeface="Calibri"/>
              </a:rPr>
              <a:t>the </a:t>
            </a:r>
            <a:r>
              <a:rPr sz="1200" spc="-5" dirty="0">
                <a:latin typeface="Calibri"/>
                <a:cs typeface="Calibri"/>
              </a:rPr>
              <a:t>old way of doing things is founded.</a:t>
            </a:r>
            <a:endParaRPr sz="1200">
              <a:latin typeface="Calibri"/>
              <a:cs typeface="Calibri"/>
            </a:endParaRPr>
          </a:p>
          <a:p>
            <a:pPr marL="12700" marR="5080" algn="just">
              <a:lnSpc>
                <a:spcPct val="101800"/>
              </a:lnSpc>
              <a:spcBef>
                <a:spcPts val="994"/>
              </a:spcBef>
            </a:pPr>
            <a:r>
              <a:rPr sz="1200" spc="-5" dirty="0">
                <a:latin typeface="Calibri"/>
                <a:cs typeface="Calibri"/>
              </a:rPr>
              <a:t>Radical solutions may </a:t>
            </a:r>
            <a:r>
              <a:rPr sz="1200" dirty="0">
                <a:latin typeface="Calibri"/>
                <a:cs typeface="Calibri"/>
              </a:rPr>
              <a:t>well be </a:t>
            </a:r>
            <a:r>
              <a:rPr sz="1200" spc="-5" dirty="0">
                <a:latin typeface="Calibri"/>
                <a:cs typeface="Calibri"/>
              </a:rPr>
              <a:t>an outcome of fundamental research. For example, biomedical  products, replacement limbs and designer materials are areas where radical innovation is  resulting from research. </a:t>
            </a:r>
            <a:r>
              <a:rPr sz="1200" dirty="0">
                <a:latin typeface="Calibri"/>
                <a:cs typeface="Calibri"/>
              </a:rPr>
              <a:t>Often </a:t>
            </a:r>
            <a:r>
              <a:rPr sz="1200" spc="-5" dirty="0">
                <a:latin typeface="Calibri"/>
                <a:cs typeface="Calibri"/>
              </a:rPr>
              <a:t>the theory has been known </a:t>
            </a:r>
            <a:r>
              <a:rPr sz="1200" dirty="0">
                <a:latin typeface="Calibri"/>
                <a:cs typeface="Calibri"/>
              </a:rPr>
              <a:t>for </a:t>
            </a:r>
            <a:r>
              <a:rPr sz="1200" spc="-5" dirty="0">
                <a:latin typeface="Calibri"/>
                <a:cs typeface="Calibri"/>
              </a:rPr>
              <a:t>a considerable time before  applications </a:t>
            </a:r>
            <a:r>
              <a:rPr sz="1200" spc="-10" dirty="0">
                <a:latin typeface="Calibri"/>
                <a:cs typeface="Calibri"/>
              </a:rPr>
              <a:t>are </a:t>
            </a:r>
            <a:r>
              <a:rPr sz="1200" spc="-5" dirty="0">
                <a:latin typeface="Calibri"/>
                <a:cs typeface="Calibri"/>
              </a:rPr>
              <a:t>developed. Foresight initiatives in many countries </a:t>
            </a:r>
            <a:r>
              <a:rPr sz="1200" spc="-10" dirty="0">
                <a:latin typeface="Calibri"/>
                <a:cs typeface="Calibri"/>
              </a:rPr>
              <a:t>are </a:t>
            </a:r>
            <a:r>
              <a:rPr sz="1200" spc="-5" dirty="0">
                <a:latin typeface="Calibri"/>
                <a:cs typeface="Calibri"/>
              </a:rPr>
              <a:t>attempting </a:t>
            </a:r>
            <a:r>
              <a:rPr sz="1200" dirty="0">
                <a:latin typeface="Calibri"/>
                <a:cs typeface="Calibri"/>
              </a:rPr>
              <a:t>to </a:t>
            </a:r>
            <a:r>
              <a:rPr sz="1200" spc="-5" dirty="0">
                <a:latin typeface="Calibri"/>
                <a:cs typeface="Calibri"/>
              </a:rPr>
              <a:t>predict  technology development, so as </a:t>
            </a:r>
            <a:r>
              <a:rPr sz="1200" dirty="0">
                <a:latin typeface="Calibri"/>
                <a:cs typeface="Calibri"/>
              </a:rPr>
              <a:t>to </a:t>
            </a:r>
            <a:r>
              <a:rPr sz="1200" spc="-5" dirty="0">
                <a:latin typeface="Calibri"/>
                <a:cs typeface="Calibri"/>
              </a:rPr>
              <a:t>help </a:t>
            </a:r>
            <a:r>
              <a:rPr sz="1200" spc="-10" dirty="0">
                <a:latin typeface="Calibri"/>
                <a:cs typeface="Calibri"/>
              </a:rPr>
              <a:t>companies </a:t>
            </a:r>
            <a:r>
              <a:rPr sz="1200" dirty="0">
                <a:latin typeface="Calibri"/>
                <a:cs typeface="Calibri"/>
              </a:rPr>
              <a:t>to </a:t>
            </a:r>
            <a:r>
              <a:rPr sz="1200" spc="-5" dirty="0">
                <a:latin typeface="Calibri"/>
                <a:cs typeface="Calibri"/>
              </a:rPr>
              <a:t>spot </a:t>
            </a:r>
            <a:r>
              <a:rPr sz="1200" dirty="0">
                <a:latin typeface="Calibri"/>
                <a:cs typeface="Calibri"/>
              </a:rPr>
              <a:t>new </a:t>
            </a:r>
            <a:r>
              <a:rPr sz="1200" spc="-5" dirty="0">
                <a:latin typeface="Calibri"/>
                <a:cs typeface="Calibri"/>
              </a:rPr>
              <a:t>opportunities (for example the  UK's Department </a:t>
            </a:r>
            <a:r>
              <a:rPr sz="1200" spc="-10" dirty="0">
                <a:latin typeface="Calibri"/>
                <a:cs typeface="Calibri"/>
              </a:rPr>
              <a:t>of </a:t>
            </a:r>
            <a:r>
              <a:rPr sz="1200" spc="-5" dirty="0">
                <a:latin typeface="Calibri"/>
                <a:cs typeface="Calibri"/>
              </a:rPr>
              <a:t>trade and Industry's Innovation Unit). Technology Networks are also  </a:t>
            </a:r>
            <a:r>
              <a:rPr sz="1200" dirty="0">
                <a:latin typeface="Calibri"/>
                <a:cs typeface="Calibri"/>
              </a:rPr>
              <a:t>being </a:t>
            </a:r>
            <a:r>
              <a:rPr sz="1200" spc="-5" dirty="0">
                <a:latin typeface="Calibri"/>
                <a:cs typeface="Calibri"/>
              </a:rPr>
              <a:t>encouraged in many regions, bringing </a:t>
            </a:r>
            <a:r>
              <a:rPr sz="1200" dirty="0">
                <a:latin typeface="Calibri"/>
                <a:cs typeface="Calibri"/>
              </a:rPr>
              <a:t>together </a:t>
            </a:r>
            <a:r>
              <a:rPr sz="1200" spc="-5" dirty="0">
                <a:latin typeface="Calibri"/>
                <a:cs typeface="Calibri"/>
              </a:rPr>
              <a:t>universities, company research and  development, small and </a:t>
            </a:r>
            <a:r>
              <a:rPr sz="1200" dirty="0">
                <a:latin typeface="Calibri"/>
                <a:cs typeface="Calibri"/>
              </a:rPr>
              <a:t>medium </a:t>
            </a:r>
            <a:r>
              <a:rPr sz="1200" spc="-5" dirty="0">
                <a:latin typeface="Calibri"/>
                <a:cs typeface="Calibri"/>
              </a:rPr>
              <a:t>sized enterprises and</a:t>
            </a:r>
            <a:r>
              <a:rPr sz="1200" spc="10" dirty="0">
                <a:latin typeface="Calibri"/>
                <a:cs typeface="Calibri"/>
              </a:rPr>
              <a:t> </a:t>
            </a:r>
            <a:r>
              <a:rPr sz="1200" spc="-5" dirty="0">
                <a:latin typeface="Calibri"/>
                <a:cs typeface="Calibri"/>
              </a:rPr>
              <a:t>inventors.</a:t>
            </a:r>
            <a:endParaRPr sz="1200">
              <a:latin typeface="Calibri"/>
              <a:cs typeface="Calibri"/>
            </a:endParaRPr>
          </a:p>
          <a:p>
            <a:pPr marL="12700" algn="just">
              <a:lnSpc>
                <a:spcPct val="100000"/>
              </a:lnSpc>
              <a:spcBef>
                <a:spcPts val="1035"/>
              </a:spcBef>
            </a:pPr>
            <a:r>
              <a:rPr sz="1200" b="1" spc="-5" dirty="0">
                <a:latin typeface="Calibri"/>
                <a:cs typeface="Calibri"/>
              </a:rPr>
              <a:t>Speed </a:t>
            </a:r>
            <a:r>
              <a:rPr sz="1200" b="1" dirty="0">
                <a:latin typeface="Calibri"/>
                <a:cs typeface="Calibri"/>
              </a:rPr>
              <a:t>of</a:t>
            </a:r>
            <a:r>
              <a:rPr sz="1200" b="1" spc="5" dirty="0">
                <a:latin typeface="Calibri"/>
                <a:cs typeface="Calibri"/>
              </a:rPr>
              <a:t> </a:t>
            </a:r>
            <a:r>
              <a:rPr sz="1200" b="1" spc="-5" dirty="0">
                <a:latin typeface="Calibri"/>
                <a:cs typeface="Calibri"/>
              </a:rPr>
              <a:t>innovation</a:t>
            </a:r>
            <a:endParaRPr sz="1200">
              <a:latin typeface="Calibri"/>
              <a:cs typeface="Calibri"/>
            </a:endParaRPr>
          </a:p>
          <a:p>
            <a:pPr marL="12700" marR="5715" algn="just">
              <a:lnSpc>
                <a:spcPct val="101699"/>
              </a:lnSpc>
              <a:spcBef>
                <a:spcPts val="995"/>
              </a:spcBef>
            </a:pPr>
            <a:r>
              <a:rPr sz="1200" dirty="0">
                <a:latin typeface="Calibri"/>
                <a:cs typeface="Calibri"/>
              </a:rPr>
              <a:t>Speed </a:t>
            </a:r>
            <a:r>
              <a:rPr sz="1200" spc="-5" dirty="0">
                <a:latin typeface="Calibri"/>
                <a:cs typeface="Calibri"/>
              </a:rPr>
              <a:t>of innovation can </a:t>
            </a:r>
            <a:r>
              <a:rPr sz="1200" dirty="0">
                <a:latin typeface="Calibri"/>
                <a:cs typeface="Calibri"/>
              </a:rPr>
              <a:t>be </a:t>
            </a:r>
            <a:r>
              <a:rPr sz="1200" spc="-5" dirty="0">
                <a:latin typeface="Calibri"/>
                <a:cs typeface="Calibri"/>
              </a:rPr>
              <a:t>critical. Speed affects the cost, quality and timing </a:t>
            </a:r>
            <a:r>
              <a:rPr sz="1200" spc="-10" dirty="0">
                <a:latin typeface="Calibri"/>
                <a:cs typeface="Calibri"/>
              </a:rPr>
              <a:t>of </a:t>
            </a:r>
            <a:r>
              <a:rPr sz="1200" spc="-5" dirty="0">
                <a:latin typeface="Calibri"/>
                <a:cs typeface="Calibri"/>
              </a:rPr>
              <a:t>the  innovation and ultimately </a:t>
            </a:r>
            <a:r>
              <a:rPr sz="1200" dirty="0">
                <a:latin typeface="Calibri"/>
                <a:cs typeface="Calibri"/>
              </a:rPr>
              <a:t>its </a:t>
            </a:r>
            <a:r>
              <a:rPr sz="1200" spc="-5" dirty="0">
                <a:latin typeface="Calibri"/>
                <a:cs typeface="Calibri"/>
              </a:rPr>
              <a:t>“competitiveness” and </a:t>
            </a:r>
            <a:r>
              <a:rPr sz="1200" dirty="0">
                <a:latin typeface="Calibri"/>
                <a:cs typeface="Calibri"/>
              </a:rPr>
              <a:t>its </a:t>
            </a:r>
            <a:r>
              <a:rPr sz="1200" spc="-5" dirty="0">
                <a:latin typeface="Calibri"/>
                <a:cs typeface="Calibri"/>
              </a:rPr>
              <a:t>success. </a:t>
            </a:r>
            <a:r>
              <a:rPr sz="1200" dirty="0">
                <a:latin typeface="Calibri"/>
                <a:cs typeface="Calibri"/>
              </a:rPr>
              <a:t>Many </a:t>
            </a:r>
            <a:r>
              <a:rPr sz="1200" spc="-5" dirty="0">
                <a:latin typeface="Calibri"/>
                <a:cs typeface="Calibri"/>
              </a:rPr>
              <a:t>organisations are not  fast innovators, and those that have established innovation speed as a competitive advantage  have had </a:t>
            </a:r>
            <a:r>
              <a:rPr sz="1200" dirty="0">
                <a:latin typeface="Calibri"/>
                <a:cs typeface="Calibri"/>
              </a:rPr>
              <a:t>to </a:t>
            </a:r>
            <a:r>
              <a:rPr sz="1200" spc="-5" dirty="0">
                <a:latin typeface="Calibri"/>
                <a:cs typeface="Calibri"/>
              </a:rPr>
              <a:t>overcome time-consuming policies and practices (Prahalad and Hamel, 1990).  However, speeding </a:t>
            </a:r>
            <a:r>
              <a:rPr sz="1200" dirty="0">
                <a:latin typeface="Calibri"/>
                <a:cs typeface="Calibri"/>
              </a:rPr>
              <a:t>up </a:t>
            </a:r>
            <a:r>
              <a:rPr sz="1200" spc="-5" dirty="0">
                <a:latin typeface="Calibri"/>
                <a:cs typeface="Calibri"/>
              </a:rPr>
              <a:t>innovation is a complex process. </a:t>
            </a:r>
            <a:r>
              <a:rPr sz="1200" i="1" spc="-5" dirty="0">
                <a:latin typeface="Calibri"/>
                <a:cs typeface="Calibri"/>
              </a:rPr>
              <a:t>The worst </a:t>
            </a:r>
            <a:r>
              <a:rPr sz="1200" i="1" spc="-10" dirty="0">
                <a:latin typeface="Calibri"/>
                <a:cs typeface="Calibri"/>
              </a:rPr>
              <a:t>way </a:t>
            </a:r>
            <a:r>
              <a:rPr sz="1200" i="1" dirty="0">
                <a:latin typeface="Calibri"/>
                <a:cs typeface="Calibri"/>
              </a:rPr>
              <a:t>to </a:t>
            </a:r>
            <a:r>
              <a:rPr sz="1200" i="1" spc="-5" dirty="0">
                <a:latin typeface="Calibri"/>
                <a:cs typeface="Calibri"/>
              </a:rPr>
              <a:t>speed up a company  (</a:t>
            </a:r>
            <a:r>
              <a:rPr sz="1200" spc="-5" dirty="0">
                <a:latin typeface="Calibri"/>
                <a:cs typeface="Calibri"/>
              </a:rPr>
              <a:t>'</a:t>
            </a:r>
            <a:r>
              <a:rPr sz="1200" i="1" spc="-5" dirty="0">
                <a:latin typeface="Calibri"/>
                <a:cs typeface="Calibri"/>
              </a:rPr>
              <a:t>s innovation process</a:t>
            </a:r>
            <a:r>
              <a:rPr sz="1200" spc="-5" dirty="0">
                <a:latin typeface="Calibri"/>
                <a:cs typeface="Calibri"/>
              </a:rPr>
              <a:t>) </a:t>
            </a:r>
            <a:r>
              <a:rPr sz="1200" i="1" spc="-5" dirty="0">
                <a:latin typeface="Calibri"/>
                <a:cs typeface="Calibri"/>
              </a:rPr>
              <a:t>is trying </a:t>
            </a:r>
            <a:r>
              <a:rPr sz="1200" i="1" dirty="0">
                <a:latin typeface="Calibri"/>
                <a:cs typeface="Calibri"/>
              </a:rPr>
              <a:t>to </a:t>
            </a:r>
            <a:r>
              <a:rPr sz="1200" i="1" spc="-5" dirty="0">
                <a:latin typeface="Calibri"/>
                <a:cs typeface="Calibri"/>
              </a:rPr>
              <a:t>make it do </a:t>
            </a:r>
            <a:r>
              <a:rPr sz="1200" i="1" dirty="0">
                <a:latin typeface="Calibri"/>
                <a:cs typeface="Calibri"/>
              </a:rPr>
              <a:t>things </a:t>
            </a:r>
            <a:r>
              <a:rPr sz="1200" i="1" spc="-5" dirty="0">
                <a:latin typeface="Calibri"/>
                <a:cs typeface="Calibri"/>
              </a:rPr>
              <a:t>just as it </a:t>
            </a:r>
            <a:r>
              <a:rPr sz="1200" i="1" dirty="0">
                <a:latin typeface="Calibri"/>
                <a:cs typeface="Calibri"/>
              </a:rPr>
              <a:t>does</a:t>
            </a:r>
            <a:r>
              <a:rPr sz="1200" dirty="0">
                <a:latin typeface="Calibri"/>
                <a:cs typeface="Calibri"/>
              </a:rPr>
              <a:t>, </a:t>
            </a:r>
            <a:r>
              <a:rPr sz="1200" i="1" spc="-5" dirty="0">
                <a:latin typeface="Calibri"/>
                <a:cs typeface="Calibri"/>
              </a:rPr>
              <a:t>only </a:t>
            </a:r>
            <a:r>
              <a:rPr sz="1200" i="1" dirty="0">
                <a:latin typeface="Calibri"/>
                <a:cs typeface="Calibri"/>
              </a:rPr>
              <a:t>faster</a:t>
            </a:r>
            <a:r>
              <a:rPr sz="1200" dirty="0">
                <a:latin typeface="Calibri"/>
                <a:cs typeface="Calibri"/>
              </a:rPr>
              <a:t>. </a:t>
            </a:r>
            <a:r>
              <a:rPr sz="1200" i="1" spc="-5" dirty="0">
                <a:latin typeface="Calibri"/>
                <a:cs typeface="Calibri"/>
              </a:rPr>
              <a:t>The machinery</a:t>
            </a:r>
            <a:r>
              <a:rPr sz="1200" spc="-5" dirty="0">
                <a:latin typeface="Calibri"/>
                <a:cs typeface="Calibri"/>
              </a:rPr>
              <a:t>,  </a:t>
            </a:r>
            <a:r>
              <a:rPr sz="1200" i="1" spc="-10" dirty="0">
                <a:latin typeface="Calibri"/>
                <a:cs typeface="Calibri"/>
              </a:rPr>
              <a:t>and </a:t>
            </a:r>
            <a:r>
              <a:rPr sz="1200" i="1" spc="-5" dirty="0">
                <a:latin typeface="Calibri"/>
                <a:cs typeface="Calibri"/>
              </a:rPr>
              <a:t>certainly the workers</a:t>
            </a:r>
            <a:r>
              <a:rPr sz="1200" spc="-5" dirty="0">
                <a:latin typeface="Calibri"/>
                <a:cs typeface="Calibri"/>
              </a:rPr>
              <a:t>, </a:t>
            </a:r>
            <a:r>
              <a:rPr sz="1200" i="1" spc="-5" dirty="0">
                <a:latin typeface="Calibri"/>
                <a:cs typeface="Calibri"/>
              </a:rPr>
              <a:t>will simply burn </a:t>
            </a:r>
            <a:r>
              <a:rPr sz="1200" i="1" spc="-10" dirty="0">
                <a:latin typeface="Calibri"/>
                <a:cs typeface="Calibri"/>
              </a:rPr>
              <a:t>out </a:t>
            </a:r>
            <a:r>
              <a:rPr sz="1200" spc="-5" dirty="0">
                <a:latin typeface="Calibri"/>
                <a:cs typeface="Calibri"/>
              </a:rPr>
              <a:t>(Dumaine, 1989). Kessler and Chakrabarti  </a:t>
            </a:r>
            <a:r>
              <a:rPr sz="1200" dirty="0">
                <a:latin typeface="Calibri"/>
                <a:cs typeface="Calibri"/>
              </a:rPr>
              <a:t>(1996) </a:t>
            </a:r>
            <a:r>
              <a:rPr sz="1200" spc="-5" dirty="0">
                <a:latin typeface="Calibri"/>
                <a:cs typeface="Calibri"/>
              </a:rPr>
              <a:t>have developed a </a:t>
            </a:r>
            <a:r>
              <a:rPr sz="1200" dirty="0">
                <a:latin typeface="Calibri"/>
                <a:cs typeface="Calibri"/>
              </a:rPr>
              <a:t>model </a:t>
            </a:r>
            <a:r>
              <a:rPr sz="1200" spc="-5" dirty="0">
                <a:latin typeface="Calibri"/>
                <a:cs typeface="Calibri"/>
              </a:rPr>
              <a:t>of innovation speed that highlights </a:t>
            </a:r>
            <a:r>
              <a:rPr sz="1200" dirty="0">
                <a:latin typeface="Calibri"/>
                <a:cs typeface="Calibri"/>
              </a:rPr>
              <a:t>the </a:t>
            </a:r>
            <a:r>
              <a:rPr sz="1200" spc="-5" dirty="0">
                <a:latin typeface="Calibri"/>
                <a:cs typeface="Calibri"/>
              </a:rPr>
              <a:t>need </a:t>
            </a:r>
            <a:r>
              <a:rPr sz="1200" dirty="0">
                <a:latin typeface="Calibri"/>
                <a:cs typeface="Calibri"/>
              </a:rPr>
              <a:t>to </a:t>
            </a:r>
            <a:r>
              <a:rPr sz="1200" spc="-5" dirty="0">
                <a:latin typeface="Calibri"/>
                <a:cs typeface="Calibri"/>
              </a:rPr>
              <a:t>consider the  following</a:t>
            </a:r>
            <a:r>
              <a:rPr sz="1200" spc="75" dirty="0">
                <a:latin typeface="Calibri"/>
                <a:cs typeface="Calibri"/>
              </a:rPr>
              <a:t> </a:t>
            </a:r>
            <a:r>
              <a:rPr sz="1200" spc="-5" dirty="0">
                <a:latin typeface="Calibri"/>
                <a:cs typeface="Calibri"/>
              </a:rPr>
              <a:t>questions</a:t>
            </a:r>
            <a:r>
              <a:rPr sz="1200" spc="75" dirty="0">
                <a:latin typeface="Calibri"/>
                <a:cs typeface="Calibri"/>
              </a:rPr>
              <a:t> </a:t>
            </a:r>
            <a:r>
              <a:rPr sz="1200" spc="-5" dirty="0">
                <a:latin typeface="Calibri"/>
                <a:cs typeface="Calibri"/>
              </a:rPr>
              <a:t>in</a:t>
            </a:r>
            <a:r>
              <a:rPr sz="1200" spc="85" dirty="0">
                <a:latin typeface="Calibri"/>
                <a:cs typeface="Calibri"/>
              </a:rPr>
              <a:t> </a:t>
            </a:r>
            <a:r>
              <a:rPr sz="1200" spc="-5" dirty="0">
                <a:latin typeface="Calibri"/>
                <a:cs typeface="Calibri"/>
              </a:rPr>
              <a:t>conjunction</a:t>
            </a:r>
            <a:r>
              <a:rPr sz="1200" spc="95" dirty="0">
                <a:latin typeface="Calibri"/>
                <a:cs typeface="Calibri"/>
              </a:rPr>
              <a:t> </a:t>
            </a:r>
            <a:r>
              <a:rPr sz="1200" spc="-5" dirty="0">
                <a:latin typeface="Calibri"/>
                <a:cs typeface="Calibri"/>
              </a:rPr>
              <a:t>with</a:t>
            </a:r>
            <a:r>
              <a:rPr sz="1200" spc="80" dirty="0">
                <a:latin typeface="Calibri"/>
                <a:cs typeface="Calibri"/>
              </a:rPr>
              <a:t> </a:t>
            </a:r>
            <a:r>
              <a:rPr sz="1200" spc="-5" dirty="0">
                <a:latin typeface="Calibri"/>
                <a:cs typeface="Calibri"/>
              </a:rPr>
              <a:t>one</a:t>
            </a:r>
            <a:r>
              <a:rPr sz="1200" spc="95" dirty="0">
                <a:latin typeface="Calibri"/>
                <a:cs typeface="Calibri"/>
              </a:rPr>
              <a:t> </a:t>
            </a:r>
            <a:r>
              <a:rPr sz="1200" spc="-5" dirty="0">
                <a:latin typeface="Calibri"/>
                <a:cs typeface="Calibri"/>
              </a:rPr>
              <a:t>another</a:t>
            </a:r>
            <a:r>
              <a:rPr sz="1200" spc="100" dirty="0">
                <a:latin typeface="Calibri"/>
                <a:cs typeface="Calibri"/>
              </a:rPr>
              <a:t> </a:t>
            </a:r>
            <a:r>
              <a:rPr sz="1200" spc="-5" dirty="0">
                <a:latin typeface="Calibri"/>
                <a:cs typeface="Calibri"/>
              </a:rPr>
              <a:t>“When</a:t>
            </a:r>
            <a:r>
              <a:rPr sz="1200" spc="95" dirty="0">
                <a:latin typeface="Calibri"/>
                <a:cs typeface="Calibri"/>
              </a:rPr>
              <a:t> </a:t>
            </a:r>
            <a:r>
              <a:rPr sz="1200" spc="-5" dirty="0">
                <a:latin typeface="Calibri"/>
                <a:cs typeface="Calibri"/>
              </a:rPr>
              <a:t>should</a:t>
            </a:r>
            <a:r>
              <a:rPr sz="1200" spc="100" dirty="0">
                <a:latin typeface="Calibri"/>
                <a:cs typeface="Calibri"/>
              </a:rPr>
              <a:t> </a:t>
            </a:r>
            <a:r>
              <a:rPr sz="1200" spc="-5" dirty="0">
                <a:latin typeface="Calibri"/>
                <a:cs typeface="Calibri"/>
              </a:rPr>
              <a:t>we</a:t>
            </a:r>
            <a:r>
              <a:rPr sz="1200" spc="90" dirty="0">
                <a:latin typeface="Calibri"/>
                <a:cs typeface="Calibri"/>
              </a:rPr>
              <a:t> </a:t>
            </a:r>
            <a:r>
              <a:rPr sz="1200" spc="-5" dirty="0">
                <a:latin typeface="Calibri"/>
                <a:cs typeface="Calibri"/>
              </a:rPr>
              <a:t>speed</a:t>
            </a:r>
            <a:r>
              <a:rPr sz="1200" spc="100" dirty="0">
                <a:latin typeface="Calibri"/>
                <a:cs typeface="Calibri"/>
              </a:rPr>
              <a:t> </a:t>
            </a:r>
            <a:r>
              <a:rPr sz="1200" spc="-5" dirty="0">
                <a:latin typeface="Calibri"/>
                <a:cs typeface="Calibri"/>
              </a:rPr>
              <a:t>up</a:t>
            </a:r>
            <a:endParaRPr sz="1200">
              <a:latin typeface="Calibri"/>
              <a:cs typeface="Calibri"/>
            </a:endParaRPr>
          </a:p>
          <a:p>
            <a:pPr>
              <a:lnSpc>
                <a:spcPct val="100000"/>
              </a:lnSpc>
            </a:pPr>
            <a:endParaRPr sz="1200">
              <a:latin typeface="Calibri"/>
              <a:cs typeface="Calibri"/>
            </a:endParaRPr>
          </a:p>
          <a:p>
            <a:pPr marL="181610">
              <a:lnSpc>
                <a:spcPct val="100000"/>
              </a:lnSpc>
              <a:spcBef>
                <a:spcPts val="760"/>
              </a:spcBef>
            </a:pPr>
            <a:r>
              <a:rPr sz="1000" b="1" spc="-5" dirty="0">
                <a:latin typeface="Calibri"/>
                <a:cs typeface="Calibri"/>
              </a:rPr>
              <a:t>24</a:t>
            </a:r>
            <a:endParaRPr sz="1000">
              <a:latin typeface="Calibri"/>
              <a:cs typeface="Calibri"/>
            </a:endParaRPr>
          </a:p>
        </p:txBody>
      </p:sp>
      <p:sp>
        <p:nvSpPr>
          <p:cNvPr id="3" name="object 3"/>
          <p:cNvSpPr txBox="1"/>
          <p:nvPr/>
        </p:nvSpPr>
        <p:spPr>
          <a:xfrm>
            <a:off x="888424" y="570066"/>
            <a:ext cx="5858510" cy="2962275"/>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gn="just">
              <a:lnSpc>
                <a:spcPct val="101699"/>
              </a:lnSpc>
            </a:pPr>
            <a:r>
              <a:rPr sz="1200" spc="-5" dirty="0">
                <a:latin typeface="Calibri"/>
                <a:cs typeface="Calibri"/>
              </a:rPr>
              <a:t>of the development process </a:t>
            </a:r>
            <a:r>
              <a:rPr sz="1200" dirty="0">
                <a:latin typeface="Calibri"/>
                <a:cs typeface="Calibri"/>
              </a:rPr>
              <a:t>being </a:t>
            </a:r>
            <a:r>
              <a:rPr sz="1200" spc="-5" dirty="0">
                <a:latin typeface="Calibri"/>
                <a:cs typeface="Calibri"/>
              </a:rPr>
              <a:t>convoluted. It may </a:t>
            </a:r>
            <a:r>
              <a:rPr sz="1200" dirty="0">
                <a:latin typeface="Calibri"/>
                <a:cs typeface="Calibri"/>
              </a:rPr>
              <a:t>be </a:t>
            </a:r>
            <a:r>
              <a:rPr sz="1200" spc="-5" dirty="0">
                <a:latin typeface="Calibri"/>
                <a:cs typeface="Calibri"/>
              </a:rPr>
              <a:t>a product “ahead </a:t>
            </a:r>
            <a:r>
              <a:rPr sz="1200" spc="-10" dirty="0">
                <a:latin typeface="Calibri"/>
                <a:cs typeface="Calibri"/>
              </a:rPr>
              <a:t>of </a:t>
            </a:r>
            <a:r>
              <a:rPr sz="1200" dirty="0">
                <a:latin typeface="Calibri"/>
                <a:cs typeface="Calibri"/>
              </a:rPr>
              <a:t>its time”.  </a:t>
            </a:r>
            <a:r>
              <a:rPr sz="1200" spc="-5" dirty="0">
                <a:latin typeface="Calibri"/>
                <a:cs typeface="Calibri"/>
              </a:rPr>
              <a:t>Sometimes luck plays a </a:t>
            </a:r>
            <a:r>
              <a:rPr sz="1200" dirty="0">
                <a:latin typeface="Calibri"/>
                <a:cs typeface="Calibri"/>
              </a:rPr>
              <a:t>big </a:t>
            </a:r>
            <a:r>
              <a:rPr sz="1200" spc="-5" dirty="0">
                <a:latin typeface="Calibri"/>
                <a:cs typeface="Calibri"/>
              </a:rPr>
              <a:t>part </a:t>
            </a:r>
            <a:r>
              <a:rPr sz="1200" spc="-10" dirty="0">
                <a:latin typeface="Calibri"/>
                <a:cs typeface="Calibri"/>
              </a:rPr>
              <a:t>in </a:t>
            </a:r>
            <a:r>
              <a:rPr sz="1200" spc="-5" dirty="0">
                <a:latin typeface="Calibri"/>
                <a:cs typeface="Calibri"/>
              </a:rPr>
              <a:t>innovation. The </a:t>
            </a:r>
            <a:r>
              <a:rPr sz="1200" dirty="0">
                <a:latin typeface="Calibri"/>
                <a:cs typeface="Calibri"/>
              </a:rPr>
              <a:t>fax </a:t>
            </a:r>
            <a:r>
              <a:rPr sz="1200" spc="-5" dirty="0">
                <a:latin typeface="Calibri"/>
                <a:cs typeface="Calibri"/>
              </a:rPr>
              <a:t>is a classic </a:t>
            </a:r>
            <a:r>
              <a:rPr sz="1200" dirty="0">
                <a:latin typeface="Calibri"/>
                <a:cs typeface="Calibri"/>
              </a:rPr>
              <a:t>example </a:t>
            </a:r>
            <a:r>
              <a:rPr sz="1200" spc="-5" dirty="0">
                <a:latin typeface="Calibri"/>
                <a:cs typeface="Calibri"/>
              </a:rPr>
              <a:t>of a product which  “took </a:t>
            </a:r>
            <a:r>
              <a:rPr sz="1200" spc="-10" dirty="0">
                <a:latin typeface="Calibri"/>
                <a:cs typeface="Calibri"/>
              </a:rPr>
              <a:t>off” </a:t>
            </a:r>
            <a:r>
              <a:rPr sz="1200" spc="-5" dirty="0">
                <a:latin typeface="Calibri"/>
                <a:cs typeface="Calibri"/>
              </a:rPr>
              <a:t>due </a:t>
            </a:r>
            <a:r>
              <a:rPr sz="1200" dirty="0">
                <a:latin typeface="Calibri"/>
                <a:cs typeface="Calibri"/>
              </a:rPr>
              <a:t>to </a:t>
            </a:r>
            <a:r>
              <a:rPr sz="1200" spc="-5" dirty="0">
                <a:latin typeface="Calibri"/>
                <a:cs typeface="Calibri"/>
              </a:rPr>
              <a:t>the UK's postal strike – it needed mass adoption </a:t>
            </a:r>
            <a:r>
              <a:rPr sz="1200" dirty="0">
                <a:latin typeface="Calibri"/>
                <a:cs typeface="Calibri"/>
              </a:rPr>
              <a:t>to be useful </a:t>
            </a:r>
            <a:r>
              <a:rPr sz="1200" spc="-5" dirty="0">
                <a:latin typeface="Calibri"/>
                <a:cs typeface="Calibri"/>
              </a:rPr>
              <a:t>and had the </a:t>
            </a:r>
            <a:r>
              <a:rPr sz="1200" dirty="0">
                <a:latin typeface="Calibri"/>
                <a:cs typeface="Calibri"/>
              </a:rPr>
              <a:t>PC  </a:t>
            </a:r>
            <a:r>
              <a:rPr sz="1200" spc="-5" dirty="0">
                <a:latin typeface="Calibri"/>
                <a:cs typeface="Calibri"/>
              </a:rPr>
              <a:t>and the Internet been available earlier, it may well never have been a commercial success. A  whole range </a:t>
            </a:r>
            <a:r>
              <a:rPr sz="1200" spc="-10" dirty="0">
                <a:latin typeface="Calibri"/>
                <a:cs typeface="Calibri"/>
              </a:rPr>
              <a:t>of </a:t>
            </a:r>
            <a:r>
              <a:rPr sz="1200" spc="-5" dirty="0">
                <a:latin typeface="Calibri"/>
                <a:cs typeface="Calibri"/>
              </a:rPr>
              <a:t>factors lead </a:t>
            </a:r>
            <a:r>
              <a:rPr sz="1200" dirty="0">
                <a:latin typeface="Calibri"/>
                <a:cs typeface="Calibri"/>
              </a:rPr>
              <a:t>to </a:t>
            </a:r>
            <a:r>
              <a:rPr sz="1200" spc="-5" dirty="0">
                <a:latin typeface="Calibri"/>
                <a:cs typeface="Calibri"/>
              </a:rPr>
              <a:t>the failure </a:t>
            </a:r>
            <a:r>
              <a:rPr sz="1200" spc="-10" dirty="0">
                <a:latin typeface="Calibri"/>
                <a:cs typeface="Calibri"/>
              </a:rPr>
              <a:t>of </a:t>
            </a:r>
            <a:r>
              <a:rPr sz="1200" spc="-5" dirty="0">
                <a:latin typeface="Calibri"/>
                <a:cs typeface="Calibri"/>
              </a:rPr>
              <a:t>many good </a:t>
            </a:r>
            <a:r>
              <a:rPr sz="1200" dirty="0">
                <a:latin typeface="Calibri"/>
                <a:cs typeface="Calibri"/>
              </a:rPr>
              <a:t>ideas </a:t>
            </a:r>
            <a:r>
              <a:rPr sz="1200" spc="-5" dirty="0">
                <a:latin typeface="Calibri"/>
                <a:cs typeface="Calibri"/>
              </a:rPr>
              <a:t>because </a:t>
            </a:r>
            <a:r>
              <a:rPr sz="1200" spc="-10" dirty="0">
                <a:latin typeface="Calibri"/>
                <a:cs typeface="Calibri"/>
              </a:rPr>
              <a:t>of </a:t>
            </a:r>
            <a:r>
              <a:rPr sz="1200" spc="-5" dirty="0">
                <a:latin typeface="Calibri"/>
                <a:cs typeface="Calibri"/>
              </a:rPr>
              <a:t>the impact of those  factors on “time </a:t>
            </a:r>
            <a:r>
              <a:rPr sz="1200" dirty="0">
                <a:latin typeface="Calibri"/>
                <a:cs typeface="Calibri"/>
              </a:rPr>
              <a:t>to</a:t>
            </a:r>
            <a:r>
              <a:rPr sz="1200" spc="-5" dirty="0">
                <a:latin typeface="Calibri"/>
                <a:cs typeface="Calibri"/>
              </a:rPr>
              <a:t> market”.</a:t>
            </a:r>
            <a:endParaRPr sz="1200">
              <a:latin typeface="Calibri"/>
              <a:cs typeface="Calibri"/>
            </a:endParaRPr>
          </a:p>
          <a:p>
            <a:pPr marL="12700" algn="just">
              <a:lnSpc>
                <a:spcPct val="100000"/>
              </a:lnSpc>
              <a:spcBef>
                <a:spcPts val="1030"/>
              </a:spcBef>
            </a:pPr>
            <a:r>
              <a:rPr sz="1200" b="1" spc="-5" dirty="0">
                <a:latin typeface="Calibri"/>
                <a:cs typeface="Calibri"/>
              </a:rPr>
              <a:t>Degree </a:t>
            </a:r>
            <a:r>
              <a:rPr sz="1200" b="1" dirty="0">
                <a:latin typeface="Calibri"/>
                <a:cs typeface="Calibri"/>
              </a:rPr>
              <a:t>of</a:t>
            </a:r>
            <a:r>
              <a:rPr sz="1200" b="1" spc="5" dirty="0">
                <a:latin typeface="Calibri"/>
                <a:cs typeface="Calibri"/>
              </a:rPr>
              <a:t> </a:t>
            </a:r>
            <a:r>
              <a:rPr sz="1200" b="1" spc="-5" dirty="0">
                <a:latin typeface="Calibri"/>
                <a:cs typeface="Calibri"/>
              </a:rPr>
              <a:t>radicalness</a:t>
            </a:r>
            <a:endParaRPr sz="1200">
              <a:latin typeface="Calibri"/>
              <a:cs typeface="Calibri"/>
            </a:endParaRPr>
          </a:p>
          <a:p>
            <a:pPr marL="12700" marR="5080" algn="just">
              <a:lnSpc>
                <a:spcPct val="101699"/>
              </a:lnSpc>
              <a:spcBef>
                <a:spcPts val="994"/>
              </a:spcBef>
            </a:pPr>
            <a:r>
              <a:rPr sz="1200" spc="-5" dirty="0">
                <a:latin typeface="Calibri"/>
                <a:cs typeface="Calibri"/>
              </a:rPr>
              <a:t>Innovations can </a:t>
            </a:r>
            <a:r>
              <a:rPr sz="1200" dirty="0">
                <a:latin typeface="Calibri"/>
                <a:cs typeface="Calibri"/>
              </a:rPr>
              <a:t>be </a:t>
            </a:r>
            <a:r>
              <a:rPr sz="1200" spc="-5" dirty="0">
                <a:latin typeface="Calibri"/>
                <a:cs typeface="Calibri"/>
              </a:rPr>
              <a:t>classified as radical or incremental. Radical innovations tend to come  about through a rationalist approach and aim </a:t>
            </a:r>
            <a:r>
              <a:rPr sz="1200" dirty="0">
                <a:latin typeface="Calibri"/>
                <a:cs typeface="Calibri"/>
              </a:rPr>
              <a:t>to create </a:t>
            </a:r>
            <a:r>
              <a:rPr sz="1200" spc="-5" dirty="0">
                <a:latin typeface="Calibri"/>
                <a:cs typeface="Calibri"/>
              </a:rPr>
              <a:t>large scale </a:t>
            </a:r>
            <a:r>
              <a:rPr sz="1200" spc="-10" dirty="0">
                <a:latin typeface="Calibri"/>
                <a:cs typeface="Calibri"/>
              </a:rPr>
              <a:t>change </a:t>
            </a:r>
            <a:r>
              <a:rPr sz="1200" spc="-5" dirty="0">
                <a:latin typeface="Calibri"/>
                <a:cs typeface="Calibri"/>
              </a:rPr>
              <a:t>(for example, the  introduction of the National Curriculum in state schools). Incremental innovations emerge in a  more organic fashion and create gradual, bit-by-bit change (for example, a programme of  continuous improvement in customer</a:t>
            </a:r>
            <a:r>
              <a:rPr sz="1200" spc="25" dirty="0">
                <a:latin typeface="Calibri"/>
                <a:cs typeface="Calibri"/>
              </a:rPr>
              <a:t> </a:t>
            </a:r>
            <a:r>
              <a:rPr sz="1200" spc="-5" dirty="0">
                <a:latin typeface="Calibri"/>
                <a:cs typeface="Calibri"/>
              </a:rPr>
              <a:t>service).</a:t>
            </a:r>
            <a:endParaRPr sz="1200">
              <a:latin typeface="Calibri"/>
              <a:cs typeface="Calibri"/>
            </a:endParaRPr>
          </a:p>
        </p:txBody>
      </p:sp>
      <p:sp>
        <p:nvSpPr>
          <p:cNvPr id="4" name="object 4"/>
          <p:cNvSpPr/>
          <p:nvPr/>
        </p:nvSpPr>
        <p:spPr>
          <a:xfrm>
            <a:off x="986843" y="3740606"/>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3" y="9041266"/>
            <a:ext cx="5859145" cy="91821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European Commission 1995. Green paper </a:t>
            </a:r>
            <a:r>
              <a:rPr sz="1200" spc="-10" dirty="0">
                <a:latin typeface="Calibri"/>
                <a:cs typeface="Calibri"/>
              </a:rPr>
              <a:t>on </a:t>
            </a:r>
            <a:r>
              <a:rPr sz="1200" spc="-5" dirty="0">
                <a:latin typeface="Calibri"/>
                <a:cs typeface="Calibri"/>
              </a:rPr>
              <a:t>Innovation</a:t>
            </a:r>
            <a:r>
              <a:rPr sz="1200" spc="45" dirty="0">
                <a:latin typeface="Calibri"/>
                <a:cs typeface="Calibri"/>
              </a:rPr>
              <a:t> </a:t>
            </a:r>
            <a:r>
              <a:rPr sz="1200" spc="-5" dirty="0">
                <a:latin typeface="Calibri"/>
                <a:cs typeface="Calibri"/>
              </a:rPr>
              <a:t>(December)</a:t>
            </a:r>
            <a:endParaRPr sz="1200">
              <a:latin typeface="Calibri"/>
              <a:cs typeface="Calibri"/>
            </a:endParaRPr>
          </a:p>
          <a:p>
            <a:pPr marL="12700">
              <a:lnSpc>
                <a:spcPct val="100000"/>
              </a:lnSpc>
              <a:spcBef>
                <a:spcPts val="1020"/>
              </a:spcBef>
            </a:pPr>
            <a:r>
              <a:rPr sz="1200" spc="-5" dirty="0">
                <a:latin typeface="Calibri"/>
                <a:cs typeface="Calibri"/>
              </a:rPr>
              <a:t>Hamel,</a:t>
            </a:r>
            <a:r>
              <a:rPr sz="1200" spc="210" dirty="0">
                <a:latin typeface="Calibri"/>
                <a:cs typeface="Calibri"/>
              </a:rPr>
              <a:t> </a:t>
            </a:r>
            <a:r>
              <a:rPr sz="1200" spc="-5" dirty="0">
                <a:latin typeface="Calibri"/>
                <a:cs typeface="Calibri"/>
              </a:rPr>
              <a:t>G.</a:t>
            </a:r>
            <a:r>
              <a:rPr sz="1200" spc="210" dirty="0">
                <a:latin typeface="Calibri"/>
                <a:cs typeface="Calibri"/>
              </a:rPr>
              <a:t> </a:t>
            </a:r>
            <a:r>
              <a:rPr sz="1200" dirty="0">
                <a:latin typeface="Calibri"/>
                <a:cs typeface="Calibri"/>
              </a:rPr>
              <a:t>1998.</a:t>
            </a:r>
            <a:r>
              <a:rPr sz="1200" spc="210" dirty="0">
                <a:latin typeface="Calibri"/>
                <a:cs typeface="Calibri"/>
              </a:rPr>
              <a:t> </a:t>
            </a:r>
            <a:r>
              <a:rPr sz="1200" spc="-5" dirty="0">
                <a:latin typeface="Calibri"/>
                <a:cs typeface="Calibri"/>
              </a:rPr>
              <a:t>Strategy</a:t>
            </a:r>
            <a:r>
              <a:rPr sz="1200" spc="215" dirty="0">
                <a:latin typeface="Calibri"/>
                <a:cs typeface="Calibri"/>
              </a:rPr>
              <a:t> </a:t>
            </a:r>
            <a:r>
              <a:rPr sz="1200" spc="-5" dirty="0">
                <a:latin typeface="Calibri"/>
                <a:cs typeface="Calibri"/>
              </a:rPr>
              <a:t>Innovation</a:t>
            </a:r>
            <a:r>
              <a:rPr sz="1200" spc="220" dirty="0">
                <a:latin typeface="Calibri"/>
                <a:cs typeface="Calibri"/>
              </a:rPr>
              <a:t> </a:t>
            </a:r>
            <a:r>
              <a:rPr sz="1200" spc="-5" dirty="0">
                <a:latin typeface="Calibri"/>
                <a:cs typeface="Calibri"/>
              </a:rPr>
              <a:t>and</a:t>
            </a:r>
            <a:r>
              <a:rPr sz="1200" spc="220" dirty="0">
                <a:latin typeface="Calibri"/>
                <a:cs typeface="Calibri"/>
              </a:rPr>
              <a:t> </a:t>
            </a:r>
            <a:r>
              <a:rPr sz="1200" spc="-5" dirty="0">
                <a:latin typeface="Calibri"/>
                <a:cs typeface="Calibri"/>
              </a:rPr>
              <a:t>the</a:t>
            </a:r>
            <a:r>
              <a:rPr sz="1200" spc="220" dirty="0">
                <a:latin typeface="Calibri"/>
                <a:cs typeface="Calibri"/>
              </a:rPr>
              <a:t> </a:t>
            </a:r>
            <a:r>
              <a:rPr sz="1200" spc="-5" dirty="0">
                <a:latin typeface="Calibri"/>
                <a:cs typeface="Calibri"/>
              </a:rPr>
              <a:t>Quest</a:t>
            </a:r>
            <a:r>
              <a:rPr sz="1200" spc="220" dirty="0">
                <a:latin typeface="Calibri"/>
                <a:cs typeface="Calibri"/>
              </a:rPr>
              <a:t> </a:t>
            </a:r>
            <a:r>
              <a:rPr sz="1200" spc="-5" dirty="0">
                <a:latin typeface="Calibri"/>
                <a:cs typeface="Calibri"/>
              </a:rPr>
              <a:t>for</a:t>
            </a:r>
            <a:r>
              <a:rPr sz="1200" spc="220" dirty="0">
                <a:latin typeface="Calibri"/>
                <a:cs typeface="Calibri"/>
              </a:rPr>
              <a:t> </a:t>
            </a:r>
            <a:r>
              <a:rPr sz="1200" spc="-5" dirty="0">
                <a:latin typeface="Calibri"/>
                <a:cs typeface="Calibri"/>
              </a:rPr>
              <a:t>Value.</a:t>
            </a:r>
            <a:r>
              <a:rPr sz="1200" spc="210" dirty="0">
                <a:latin typeface="Calibri"/>
                <a:cs typeface="Calibri"/>
              </a:rPr>
              <a:t> </a:t>
            </a:r>
            <a:r>
              <a:rPr sz="1200" spc="-5" dirty="0">
                <a:latin typeface="Calibri"/>
                <a:cs typeface="Calibri"/>
              </a:rPr>
              <a:t>Sloan</a:t>
            </a:r>
            <a:r>
              <a:rPr sz="1200" spc="210" dirty="0">
                <a:latin typeface="Calibri"/>
                <a:cs typeface="Calibri"/>
              </a:rPr>
              <a:t> </a:t>
            </a:r>
            <a:r>
              <a:rPr sz="1200" spc="-5" dirty="0">
                <a:latin typeface="Calibri"/>
                <a:cs typeface="Calibri"/>
              </a:rPr>
              <a:t>Management</a:t>
            </a:r>
            <a:r>
              <a:rPr sz="1200" spc="220" dirty="0">
                <a:latin typeface="Calibri"/>
                <a:cs typeface="Calibri"/>
              </a:rPr>
              <a:t> </a:t>
            </a:r>
            <a:r>
              <a:rPr sz="1200" spc="-5" dirty="0">
                <a:latin typeface="Calibri"/>
                <a:cs typeface="Calibri"/>
              </a:rPr>
              <a:t>Review</a:t>
            </a:r>
            <a:endParaRPr sz="1200">
              <a:latin typeface="Calibri"/>
              <a:cs typeface="Calibri"/>
            </a:endParaRPr>
          </a:p>
          <a:p>
            <a:pPr>
              <a:lnSpc>
                <a:spcPct val="100000"/>
              </a:lnSpc>
              <a:spcBef>
                <a:spcPts val="35"/>
              </a:spcBef>
            </a:pPr>
            <a:endParaRPr sz="1550">
              <a:latin typeface="Calibri"/>
              <a:cs typeface="Calibri"/>
            </a:endParaRPr>
          </a:p>
          <a:p>
            <a:pPr marR="168275" algn="r">
              <a:lnSpc>
                <a:spcPct val="100000"/>
              </a:lnSpc>
            </a:pPr>
            <a:r>
              <a:rPr sz="1000" b="1" spc="-5" dirty="0">
                <a:latin typeface="Calibri"/>
                <a:cs typeface="Calibri"/>
              </a:rPr>
              <a:t>25</a:t>
            </a:r>
            <a:endParaRPr sz="1000">
              <a:latin typeface="Calibri"/>
              <a:cs typeface="Calibri"/>
            </a:endParaRPr>
          </a:p>
        </p:txBody>
      </p:sp>
      <p:sp>
        <p:nvSpPr>
          <p:cNvPr id="3" name="object 3"/>
          <p:cNvSpPr txBox="1"/>
          <p:nvPr/>
        </p:nvSpPr>
        <p:spPr>
          <a:xfrm>
            <a:off x="816802" y="570066"/>
            <a:ext cx="5857875" cy="848360"/>
          </a:xfrm>
          <a:prstGeom prst="rect">
            <a:avLst/>
          </a:prstGeom>
        </p:spPr>
        <p:txBody>
          <a:bodyPr vert="horz" wrap="square" lIns="0" tIns="12065" rIns="0" bIns="0" rtlCol="0">
            <a:spAutoFit/>
          </a:bodyPr>
          <a:lstStyle/>
          <a:p>
            <a:pPr marR="2476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innovation?”, “How can we </a:t>
            </a:r>
            <a:r>
              <a:rPr sz="1200" dirty="0">
                <a:latin typeface="Calibri"/>
                <a:cs typeface="Calibri"/>
              </a:rPr>
              <a:t>speed </a:t>
            </a:r>
            <a:r>
              <a:rPr sz="1200" spc="-5" dirty="0">
                <a:latin typeface="Calibri"/>
                <a:cs typeface="Calibri"/>
              </a:rPr>
              <a:t>up innovation?” and “What </a:t>
            </a:r>
            <a:r>
              <a:rPr sz="1200" dirty="0">
                <a:latin typeface="Calibri"/>
                <a:cs typeface="Calibri"/>
              </a:rPr>
              <a:t>happens </a:t>
            </a:r>
            <a:r>
              <a:rPr sz="1200" spc="-5" dirty="0">
                <a:latin typeface="Calibri"/>
                <a:cs typeface="Calibri"/>
              </a:rPr>
              <a:t>when we speed </a:t>
            </a:r>
            <a:r>
              <a:rPr sz="1200" dirty="0">
                <a:latin typeface="Calibri"/>
                <a:cs typeface="Calibri"/>
              </a:rPr>
              <a:t>up  </a:t>
            </a:r>
            <a:r>
              <a:rPr sz="1200" spc="-5" dirty="0">
                <a:latin typeface="Calibri"/>
                <a:cs typeface="Calibri"/>
              </a:rPr>
              <a:t>innovation?”.</a:t>
            </a:r>
            <a:endParaRPr sz="1200">
              <a:latin typeface="Calibri"/>
              <a:cs typeface="Calibri"/>
            </a:endParaRPr>
          </a:p>
        </p:txBody>
      </p:sp>
      <p:sp>
        <p:nvSpPr>
          <p:cNvPr id="4" name="object 4"/>
          <p:cNvSpPr txBox="1"/>
          <p:nvPr/>
        </p:nvSpPr>
        <p:spPr>
          <a:xfrm>
            <a:off x="816795" y="1984218"/>
            <a:ext cx="5857875" cy="1290320"/>
          </a:xfrm>
          <a:prstGeom prst="rect">
            <a:avLst/>
          </a:prstGeom>
        </p:spPr>
        <p:txBody>
          <a:bodyPr vert="horz" wrap="square" lIns="0" tIns="9525" rIns="0" bIns="0" rtlCol="0">
            <a:spAutoFit/>
          </a:bodyPr>
          <a:lstStyle/>
          <a:p>
            <a:pPr marL="12700" marR="5080" indent="659765">
              <a:lnSpc>
                <a:spcPct val="101699"/>
              </a:lnSpc>
              <a:spcBef>
                <a:spcPts val="75"/>
              </a:spcBef>
            </a:pPr>
            <a:r>
              <a:rPr sz="1200" i="1" spc="-5" dirty="0">
                <a:latin typeface="Calibri"/>
                <a:cs typeface="Calibri"/>
              </a:rPr>
              <a:t>Think again about a </a:t>
            </a:r>
            <a:r>
              <a:rPr sz="1200" i="1" dirty="0">
                <a:latin typeface="Calibri"/>
                <a:cs typeface="Calibri"/>
              </a:rPr>
              <a:t>recent </a:t>
            </a:r>
            <a:r>
              <a:rPr sz="1200" i="1" spc="-5" dirty="0">
                <a:latin typeface="Calibri"/>
                <a:cs typeface="Calibri"/>
              </a:rPr>
              <a:t>innovation </a:t>
            </a:r>
            <a:r>
              <a:rPr sz="1200" i="1" dirty="0">
                <a:latin typeface="Calibri"/>
                <a:cs typeface="Calibri"/>
              </a:rPr>
              <a:t>in </a:t>
            </a:r>
            <a:r>
              <a:rPr sz="1200" i="1" spc="-5" dirty="0">
                <a:latin typeface="Calibri"/>
                <a:cs typeface="Calibri"/>
              </a:rPr>
              <a:t>your copany with which you have been  involved. </a:t>
            </a:r>
            <a:r>
              <a:rPr sz="1200" i="1" spc="-10" dirty="0">
                <a:latin typeface="Calibri"/>
                <a:cs typeface="Calibri"/>
              </a:rPr>
              <a:t>How </a:t>
            </a:r>
            <a:r>
              <a:rPr sz="1200" i="1" spc="-5" dirty="0">
                <a:latin typeface="Calibri"/>
                <a:cs typeface="Calibri"/>
              </a:rPr>
              <a:t>do you </a:t>
            </a:r>
            <a:r>
              <a:rPr sz="1200" i="1" dirty="0">
                <a:latin typeface="Calibri"/>
                <a:cs typeface="Calibri"/>
              </a:rPr>
              <a:t>rate </a:t>
            </a:r>
            <a:r>
              <a:rPr sz="1200" i="1" spc="-5" dirty="0">
                <a:latin typeface="Calibri"/>
                <a:cs typeface="Calibri"/>
              </a:rPr>
              <a:t>it in terms</a:t>
            </a:r>
            <a:r>
              <a:rPr sz="1200" i="1" spc="45" dirty="0">
                <a:latin typeface="Calibri"/>
                <a:cs typeface="Calibri"/>
              </a:rPr>
              <a:t> </a:t>
            </a:r>
            <a:r>
              <a:rPr sz="1200" i="1" spc="-5" dirty="0">
                <a:latin typeface="Calibri"/>
                <a:cs typeface="Calibri"/>
              </a:rPr>
              <a:t>of:</a:t>
            </a:r>
            <a:endParaRPr sz="1200">
              <a:latin typeface="Calibri"/>
              <a:cs typeface="Calibri"/>
            </a:endParaRPr>
          </a:p>
          <a:p>
            <a:pPr marL="240665" indent="-228600">
              <a:lnSpc>
                <a:spcPct val="100000"/>
              </a:lnSpc>
              <a:spcBef>
                <a:spcPts val="585"/>
              </a:spcBef>
              <a:buFont typeface="Symbol"/>
              <a:buChar char=""/>
              <a:tabLst>
                <a:tab pos="240665" algn="l"/>
                <a:tab pos="241300" algn="l"/>
              </a:tabLst>
            </a:pPr>
            <a:r>
              <a:rPr sz="1200" spc="-5" dirty="0">
                <a:latin typeface="Calibri"/>
                <a:cs typeface="Calibri"/>
              </a:rPr>
              <a:t>Timing?</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Radicalness?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Speed?</a:t>
            </a:r>
            <a:endParaRPr sz="1200">
              <a:latin typeface="Calibri"/>
              <a:cs typeface="Calibri"/>
            </a:endParaRPr>
          </a:p>
          <a:p>
            <a:pPr marL="12700">
              <a:lnSpc>
                <a:spcPct val="100000"/>
              </a:lnSpc>
              <a:spcBef>
                <a:spcPts val="530"/>
              </a:spcBef>
            </a:pPr>
            <a:r>
              <a:rPr sz="1200" spc="-5" dirty="0">
                <a:latin typeface="Calibri"/>
                <a:cs typeface="Calibri"/>
              </a:rPr>
              <a:t>In retrospect, could </a:t>
            </a:r>
            <a:r>
              <a:rPr sz="1200" spc="-10" dirty="0">
                <a:latin typeface="Calibri"/>
                <a:cs typeface="Calibri"/>
              </a:rPr>
              <a:t>you </a:t>
            </a:r>
            <a:r>
              <a:rPr sz="1200" spc="-5" dirty="0">
                <a:latin typeface="Calibri"/>
                <a:cs typeface="Calibri"/>
              </a:rPr>
              <a:t>have affected any of these characteristics </a:t>
            </a:r>
            <a:r>
              <a:rPr sz="1200" spc="-10" dirty="0">
                <a:latin typeface="Calibri"/>
                <a:cs typeface="Calibri"/>
              </a:rPr>
              <a:t>of </a:t>
            </a:r>
            <a:r>
              <a:rPr sz="1200" dirty="0">
                <a:latin typeface="Calibri"/>
                <a:cs typeface="Calibri"/>
              </a:rPr>
              <a:t>the</a:t>
            </a:r>
            <a:r>
              <a:rPr sz="1200" spc="114" dirty="0">
                <a:latin typeface="Calibri"/>
                <a:cs typeface="Calibri"/>
              </a:rPr>
              <a:t> </a:t>
            </a:r>
            <a:r>
              <a:rPr sz="1200" spc="-5" dirty="0">
                <a:latin typeface="Calibri"/>
                <a:cs typeface="Calibri"/>
              </a:rPr>
              <a:t>innovation?</a:t>
            </a:r>
            <a:endParaRPr sz="1200">
              <a:latin typeface="Calibri"/>
              <a:cs typeface="Calibri"/>
            </a:endParaRPr>
          </a:p>
        </p:txBody>
      </p:sp>
      <p:sp>
        <p:nvSpPr>
          <p:cNvPr id="5" name="object 5"/>
          <p:cNvSpPr txBox="1"/>
          <p:nvPr/>
        </p:nvSpPr>
        <p:spPr>
          <a:xfrm>
            <a:off x="816802" y="3840292"/>
            <a:ext cx="4681855" cy="394335"/>
          </a:xfrm>
          <a:prstGeom prst="rect">
            <a:avLst/>
          </a:prstGeom>
        </p:spPr>
        <p:txBody>
          <a:bodyPr vert="horz" wrap="square" lIns="0" tIns="9525" rIns="0" bIns="0" rtlCol="0">
            <a:spAutoFit/>
          </a:bodyPr>
          <a:lstStyle/>
          <a:p>
            <a:pPr marL="12700" marR="5080" indent="606425">
              <a:lnSpc>
                <a:spcPct val="101699"/>
              </a:lnSpc>
              <a:spcBef>
                <a:spcPts val="75"/>
              </a:spcBef>
            </a:pPr>
            <a:r>
              <a:rPr sz="1200" u="sng" spc="-5" dirty="0">
                <a:solidFill>
                  <a:srgbClr val="0065FF"/>
                </a:solidFill>
                <a:uFill>
                  <a:solidFill>
                    <a:srgbClr val="0065FF"/>
                  </a:solidFill>
                </a:uFill>
                <a:latin typeface="Calibri"/>
                <a:cs typeface="Calibri"/>
                <a:hlinkClick r:id="rId2"/>
              </a:rPr>
              <a:t>http://www.management.wharton.upenn.edu/klein/documents/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Tornatzky_Klein_1982.pdf</a:t>
            </a:r>
            <a:endParaRPr sz="1200">
              <a:latin typeface="Calibri"/>
              <a:cs typeface="Calibri"/>
            </a:endParaRPr>
          </a:p>
        </p:txBody>
      </p:sp>
      <p:sp>
        <p:nvSpPr>
          <p:cNvPr id="6" name="object 6"/>
          <p:cNvSpPr txBox="1"/>
          <p:nvPr/>
        </p:nvSpPr>
        <p:spPr>
          <a:xfrm>
            <a:off x="816802" y="4739378"/>
            <a:ext cx="295084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1.7 Innovation and </a:t>
            </a:r>
            <a:r>
              <a:rPr sz="1400" b="1" spc="-10" dirty="0">
                <a:latin typeface="Calibri"/>
                <a:cs typeface="Calibri"/>
              </a:rPr>
              <a:t>R+D </a:t>
            </a:r>
            <a:r>
              <a:rPr sz="1400" b="1" dirty="0">
                <a:latin typeface="Calibri"/>
                <a:cs typeface="Calibri"/>
              </a:rPr>
              <a:t>Support</a:t>
            </a:r>
            <a:r>
              <a:rPr sz="1400" b="1" spc="-25" dirty="0">
                <a:latin typeface="Calibri"/>
                <a:cs typeface="Calibri"/>
              </a:rPr>
              <a:t> </a:t>
            </a:r>
            <a:r>
              <a:rPr sz="1400" b="1" spc="-15" dirty="0">
                <a:latin typeface="Calibri"/>
                <a:cs typeface="Calibri"/>
              </a:rPr>
              <a:t>System</a:t>
            </a:r>
            <a:endParaRPr sz="1400">
              <a:latin typeface="Calibri"/>
              <a:cs typeface="Calibri"/>
            </a:endParaRPr>
          </a:p>
        </p:txBody>
      </p:sp>
      <p:sp>
        <p:nvSpPr>
          <p:cNvPr id="7" name="object 7"/>
          <p:cNvSpPr txBox="1"/>
          <p:nvPr/>
        </p:nvSpPr>
        <p:spPr>
          <a:xfrm>
            <a:off x="816802" y="5521124"/>
            <a:ext cx="5857875" cy="2916555"/>
          </a:xfrm>
          <a:prstGeom prst="rect">
            <a:avLst/>
          </a:prstGeom>
        </p:spPr>
        <p:txBody>
          <a:bodyPr vert="horz" wrap="square" lIns="0" tIns="9525" rIns="0" bIns="0" rtlCol="0">
            <a:spAutoFit/>
          </a:bodyPr>
          <a:lstStyle/>
          <a:p>
            <a:pPr marL="12700" marR="5715" indent="687070">
              <a:lnSpc>
                <a:spcPct val="101699"/>
              </a:lnSpc>
              <a:spcBef>
                <a:spcPts val="75"/>
              </a:spcBef>
            </a:pPr>
            <a:r>
              <a:rPr sz="1200" spc="-5" dirty="0">
                <a:latin typeface="Calibri"/>
                <a:cs typeface="Calibri"/>
              </a:rPr>
              <a:t>The following will introduce some basic support mechanisms offered </a:t>
            </a:r>
            <a:r>
              <a:rPr sz="1200" dirty="0">
                <a:latin typeface="Calibri"/>
                <a:cs typeface="Calibri"/>
              </a:rPr>
              <a:t>by </a:t>
            </a:r>
            <a:r>
              <a:rPr sz="1200" spc="-5" dirty="0">
                <a:latin typeface="Calibri"/>
                <a:cs typeface="Calibri"/>
              </a:rPr>
              <a:t>the  European</a:t>
            </a:r>
            <a:r>
              <a:rPr sz="1200" spc="-10" dirty="0">
                <a:latin typeface="Calibri"/>
                <a:cs typeface="Calibri"/>
              </a:rPr>
              <a:t> </a:t>
            </a:r>
            <a:r>
              <a:rPr sz="1200" spc="-5" dirty="0">
                <a:latin typeface="Calibri"/>
                <a:cs typeface="Calibri"/>
              </a:rPr>
              <a:t>Union:</a:t>
            </a:r>
            <a:endParaRPr sz="1200">
              <a:latin typeface="Calibri"/>
              <a:cs typeface="Calibri"/>
            </a:endParaRPr>
          </a:p>
          <a:p>
            <a:pPr marL="12700" marR="3816985">
              <a:lnSpc>
                <a:spcPct val="101699"/>
              </a:lnSpc>
              <a:spcBef>
                <a:spcPts val="500"/>
              </a:spcBef>
            </a:pPr>
            <a:r>
              <a:rPr sz="1200" u="sng" spc="-5" dirty="0">
                <a:solidFill>
                  <a:srgbClr val="0065FF"/>
                </a:solidFill>
                <a:uFill>
                  <a:solidFill>
                    <a:srgbClr val="0065FF"/>
                  </a:solidFill>
                </a:uFill>
                <a:latin typeface="Calibri"/>
                <a:cs typeface="Calibri"/>
              </a:rPr>
              <a:t>CORDIS Technology marketplace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IPR-Helpdesk</a:t>
            </a:r>
            <a:endParaRPr sz="1200">
              <a:latin typeface="Calibri"/>
              <a:cs typeface="Calibri"/>
            </a:endParaRPr>
          </a:p>
          <a:p>
            <a:pPr marL="12700">
              <a:lnSpc>
                <a:spcPct val="100000"/>
              </a:lnSpc>
              <a:spcBef>
                <a:spcPts val="25"/>
              </a:spcBef>
            </a:pPr>
            <a:r>
              <a:rPr sz="1200" u="sng" spc="-5" dirty="0">
                <a:solidFill>
                  <a:srgbClr val="0065FF"/>
                </a:solidFill>
                <a:uFill>
                  <a:solidFill>
                    <a:srgbClr val="0065FF"/>
                  </a:solidFill>
                </a:uFill>
                <a:latin typeface="Calibri"/>
                <a:cs typeface="Calibri"/>
              </a:rPr>
              <a:t>Gate2Growth</a:t>
            </a:r>
            <a:endParaRPr sz="1200">
              <a:latin typeface="Calibri"/>
              <a:cs typeface="Calibri"/>
            </a:endParaRPr>
          </a:p>
          <a:p>
            <a:pPr marL="12700" marR="3596640">
              <a:lnSpc>
                <a:spcPct val="101699"/>
              </a:lnSpc>
            </a:pPr>
            <a:r>
              <a:rPr sz="1200" spc="-5" dirty="0">
                <a:latin typeface="Calibri"/>
                <a:cs typeface="Calibri"/>
              </a:rPr>
              <a:t>Business Innovation Centre network  Enterprise Europe</a:t>
            </a:r>
            <a:r>
              <a:rPr sz="1200" spc="-10" dirty="0">
                <a:latin typeface="Calibri"/>
                <a:cs typeface="Calibri"/>
              </a:rPr>
              <a:t> </a:t>
            </a:r>
            <a:r>
              <a:rPr sz="1200" spc="-5" dirty="0">
                <a:latin typeface="Calibri"/>
                <a:cs typeface="Calibri"/>
              </a:rPr>
              <a:t>network</a:t>
            </a:r>
            <a:endParaRPr sz="1200">
              <a:latin typeface="Calibri"/>
              <a:cs typeface="Calibri"/>
            </a:endParaRPr>
          </a:p>
          <a:p>
            <a:pPr marL="12700" marR="2006600">
              <a:lnSpc>
                <a:spcPct val="101699"/>
              </a:lnSpc>
            </a:pPr>
            <a:r>
              <a:rPr sz="1200" spc="-5" dirty="0">
                <a:latin typeface="Calibri"/>
                <a:cs typeface="Calibri"/>
              </a:rPr>
              <a:t>Competitiveness and Innovation Framework Programme (CIP)  </a:t>
            </a:r>
            <a:r>
              <a:rPr sz="1200" u="sng" spc="-5" dirty="0">
                <a:solidFill>
                  <a:srgbClr val="0065FF"/>
                </a:solidFill>
                <a:uFill>
                  <a:solidFill>
                    <a:srgbClr val="0065FF"/>
                  </a:solidFill>
                </a:uFill>
                <a:latin typeface="Calibri"/>
                <a:cs typeface="Calibri"/>
              </a:rPr>
              <a:t>Trans-European support </a:t>
            </a:r>
            <a:r>
              <a:rPr sz="1200" u="sng" dirty="0">
                <a:solidFill>
                  <a:srgbClr val="0065FF"/>
                </a:solidFill>
                <a:uFill>
                  <a:solidFill>
                    <a:srgbClr val="0065FF"/>
                  </a:solidFill>
                </a:uFill>
                <a:latin typeface="Calibri"/>
                <a:cs typeface="Calibri"/>
              </a:rPr>
              <a:t>to </a:t>
            </a:r>
            <a:r>
              <a:rPr sz="1200" u="sng" spc="-5" dirty="0">
                <a:solidFill>
                  <a:srgbClr val="0065FF"/>
                </a:solidFill>
                <a:uFill>
                  <a:solidFill>
                    <a:srgbClr val="0065FF"/>
                  </a:solidFill>
                </a:uFill>
                <a:latin typeface="Calibri"/>
                <a:cs typeface="Calibri"/>
              </a:rPr>
              <a:t>rapidly growing</a:t>
            </a:r>
            <a:r>
              <a:rPr sz="1200" u="sng" spc="15" dirty="0">
                <a:solidFill>
                  <a:srgbClr val="0065FF"/>
                </a:solidFill>
                <a:uFill>
                  <a:solidFill>
                    <a:srgbClr val="0065FF"/>
                  </a:solidFill>
                </a:uFill>
                <a:latin typeface="Calibri"/>
                <a:cs typeface="Calibri"/>
              </a:rPr>
              <a:t> </a:t>
            </a:r>
            <a:r>
              <a:rPr sz="1200" u="sng" spc="-5" dirty="0">
                <a:solidFill>
                  <a:srgbClr val="0065FF"/>
                </a:solidFill>
                <a:uFill>
                  <a:solidFill>
                    <a:srgbClr val="0065FF"/>
                  </a:solidFill>
                </a:uFill>
                <a:latin typeface="Calibri"/>
                <a:cs typeface="Calibri"/>
              </a:rPr>
              <a:t>companies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marL="12700">
              <a:lnSpc>
                <a:spcPct val="100000"/>
              </a:lnSpc>
              <a:spcBef>
                <a:spcPts val="760"/>
              </a:spcBef>
            </a:pPr>
            <a:r>
              <a:rPr sz="1400" b="1" spc="-5" dirty="0">
                <a:latin typeface="Calibri"/>
                <a:cs typeface="Calibri"/>
              </a:rPr>
              <a:t>1.8 </a:t>
            </a:r>
            <a:r>
              <a:rPr sz="1400" b="1" dirty="0">
                <a:latin typeface="Calibri"/>
                <a:cs typeface="Calibri"/>
              </a:rPr>
              <a:t>Further</a:t>
            </a:r>
            <a:r>
              <a:rPr sz="1400" b="1" spc="-10" dirty="0">
                <a:latin typeface="Calibri"/>
                <a:cs typeface="Calibri"/>
              </a:rPr>
              <a:t> Reading</a:t>
            </a:r>
            <a:endParaRPr sz="1400">
              <a:latin typeface="Calibri"/>
              <a:cs typeface="Calibri"/>
            </a:endParaRPr>
          </a:p>
          <a:p>
            <a:pPr marL="12700" marR="5080">
              <a:lnSpc>
                <a:spcPct val="101699"/>
              </a:lnSpc>
              <a:spcBef>
                <a:spcPts val="810"/>
              </a:spcBef>
            </a:pPr>
            <a:r>
              <a:rPr sz="1200" spc="-5" dirty="0">
                <a:latin typeface="Calibri"/>
                <a:cs typeface="Calibri"/>
              </a:rPr>
              <a:t>Cooper, R. </a:t>
            </a:r>
            <a:r>
              <a:rPr sz="1200" dirty="0">
                <a:latin typeface="Calibri"/>
                <a:cs typeface="Calibri"/>
              </a:rPr>
              <a:t>1994. </a:t>
            </a:r>
            <a:r>
              <a:rPr sz="1200" spc="-5" dirty="0">
                <a:latin typeface="Calibri"/>
                <a:cs typeface="Calibri"/>
              </a:rPr>
              <a:t>Third – Generation New Product Processes. Journal </a:t>
            </a:r>
            <a:r>
              <a:rPr sz="1200" spc="-10" dirty="0">
                <a:latin typeface="Calibri"/>
                <a:cs typeface="Calibri"/>
              </a:rPr>
              <a:t>of </a:t>
            </a:r>
            <a:r>
              <a:rPr sz="1200" spc="-5" dirty="0">
                <a:latin typeface="Calibri"/>
                <a:cs typeface="Calibri"/>
              </a:rPr>
              <a:t>Product Innovation  Management.</a:t>
            </a:r>
            <a:endParaRPr sz="1200">
              <a:latin typeface="Calibri"/>
              <a:cs typeface="Calibri"/>
            </a:endParaRPr>
          </a:p>
        </p:txBody>
      </p:sp>
      <p:sp>
        <p:nvSpPr>
          <p:cNvPr id="8" name="object 8"/>
          <p:cNvSpPr txBox="1"/>
          <p:nvPr/>
        </p:nvSpPr>
        <p:spPr>
          <a:xfrm>
            <a:off x="5458993" y="8469821"/>
            <a:ext cx="257810" cy="208279"/>
          </a:xfrm>
          <a:prstGeom prst="rect">
            <a:avLst/>
          </a:prstGeom>
        </p:spPr>
        <p:txBody>
          <a:bodyPr vert="horz" wrap="square" lIns="0" tIns="12700" rIns="0" bIns="0" rtlCol="0">
            <a:spAutoFit/>
          </a:bodyPr>
          <a:lstStyle/>
          <a:p>
            <a:pPr marL="38100">
              <a:lnSpc>
                <a:spcPct val="100000"/>
              </a:lnSpc>
              <a:spcBef>
                <a:spcPts val="100"/>
              </a:spcBef>
            </a:pPr>
            <a:r>
              <a:rPr sz="1800" spc="7" baseline="-25462" dirty="0">
                <a:latin typeface="Calibri"/>
                <a:cs typeface="Calibri"/>
              </a:rPr>
              <a:t>2</a:t>
            </a:r>
            <a:r>
              <a:rPr sz="750" spc="5" dirty="0">
                <a:latin typeface="Calibri"/>
                <a:cs typeface="Calibri"/>
              </a:rPr>
              <a:t>nd</a:t>
            </a:r>
            <a:endParaRPr sz="750">
              <a:latin typeface="Calibri"/>
              <a:cs typeface="Calibri"/>
            </a:endParaRPr>
          </a:p>
        </p:txBody>
      </p:sp>
      <p:sp>
        <p:nvSpPr>
          <p:cNvPr id="9" name="object 9"/>
          <p:cNvSpPr txBox="1"/>
          <p:nvPr/>
        </p:nvSpPr>
        <p:spPr>
          <a:xfrm>
            <a:off x="816793" y="8541439"/>
            <a:ext cx="5857875" cy="394335"/>
          </a:xfrm>
          <a:prstGeom prst="rect">
            <a:avLst/>
          </a:prstGeom>
        </p:spPr>
        <p:txBody>
          <a:bodyPr vert="horz" wrap="square" lIns="0" tIns="9525" rIns="0" bIns="0" rtlCol="0">
            <a:spAutoFit/>
          </a:bodyPr>
          <a:lstStyle/>
          <a:p>
            <a:pPr marL="12700" marR="5080">
              <a:lnSpc>
                <a:spcPct val="101699"/>
              </a:lnSpc>
              <a:spcBef>
                <a:spcPts val="75"/>
              </a:spcBef>
              <a:tabLst>
                <a:tab pos="710565" algn="l"/>
                <a:tab pos="1104900" algn="l"/>
                <a:tab pos="1621790" algn="l"/>
                <a:tab pos="2459355" algn="l"/>
                <a:tab pos="2861945" algn="l"/>
                <a:tab pos="4119245" algn="l"/>
                <a:tab pos="5030470" algn="l"/>
                <a:tab pos="5648960" algn="l"/>
              </a:tabLst>
            </a:pPr>
            <a:r>
              <a:rPr sz="1200" dirty="0">
                <a:latin typeface="Calibri"/>
                <a:cs typeface="Calibri"/>
              </a:rPr>
              <a:t>D</a:t>
            </a:r>
            <a:r>
              <a:rPr sz="1200" spc="-5" dirty="0">
                <a:latin typeface="Calibri"/>
                <a:cs typeface="Calibri"/>
              </a:rPr>
              <a:t>r</a:t>
            </a:r>
            <a:r>
              <a:rPr sz="1200" dirty="0">
                <a:latin typeface="Calibri"/>
                <a:cs typeface="Calibri"/>
              </a:rPr>
              <a:t>u</a:t>
            </a:r>
            <a:r>
              <a:rPr sz="1200" spc="-10" dirty="0">
                <a:latin typeface="Calibri"/>
                <a:cs typeface="Calibri"/>
              </a:rPr>
              <a:t>ck</a:t>
            </a:r>
            <a:r>
              <a:rPr sz="1200" dirty="0">
                <a:latin typeface="Calibri"/>
                <a:cs typeface="Calibri"/>
              </a:rPr>
              <a:t>e</a:t>
            </a:r>
            <a:r>
              <a:rPr sz="1200" spc="-5" dirty="0">
                <a:latin typeface="Calibri"/>
                <a:cs typeface="Calibri"/>
              </a:rPr>
              <a:t>r,</a:t>
            </a:r>
            <a:r>
              <a:rPr sz="1200" dirty="0">
                <a:latin typeface="Calibri"/>
                <a:cs typeface="Calibri"/>
              </a:rPr>
              <a:t>	P</a:t>
            </a:r>
            <a:r>
              <a:rPr sz="1200" spc="-10" dirty="0">
                <a:latin typeface="Calibri"/>
                <a:cs typeface="Calibri"/>
              </a:rPr>
              <a:t>.</a:t>
            </a:r>
            <a:r>
              <a:rPr sz="1200" spc="-5" dirty="0">
                <a:latin typeface="Calibri"/>
                <a:cs typeface="Calibri"/>
              </a:rPr>
              <a:t>F.</a:t>
            </a:r>
            <a:r>
              <a:rPr sz="1200" dirty="0">
                <a:latin typeface="Calibri"/>
                <a:cs typeface="Calibri"/>
              </a:rPr>
              <a:t>	1985</a:t>
            </a:r>
            <a:r>
              <a:rPr sz="1200" spc="-5" dirty="0">
                <a:latin typeface="Calibri"/>
                <a:cs typeface="Calibri"/>
              </a:rPr>
              <a:t>.</a:t>
            </a:r>
            <a:r>
              <a:rPr sz="1200" dirty="0">
                <a:latin typeface="Calibri"/>
                <a:cs typeface="Calibri"/>
              </a:rPr>
              <a:t>	</a:t>
            </a:r>
            <a:r>
              <a:rPr sz="1200" spc="-10" dirty="0">
                <a:latin typeface="Calibri"/>
                <a:cs typeface="Calibri"/>
              </a:rPr>
              <a:t>I</a:t>
            </a:r>
            <a:r>
              <a:rPr sz="1200" dirty="0">
                <a:latin typeface="Calibri"/>
                <a:cs typeface="Calibri"/>
              </a:rPr>
              <a:t>nn</a:t>
            </a:r>
            <a:r>
              <a:rPr sz="1200" spc="-5" dirty="0">
                <a:latin typeface="Calibri"/>
                <a:cs typeface="Calibri"/>
              </a:rPr>
              <a:t>ova</a:t>
            </a:r>
            <a:r>
              <a:rPr sz="1200" dirty="0">
                <a:latin typeface="Calibri"/>
                <a:cs typeface="Calibri"/>
              </a:rPr>
              <a:t>t</a:t>
            </a:r>
            <a:r>
              <a:rPr sz="1200" spc="-5" dirty="0">
                <a:latin typeface="Calibri"/>
                <a:cs typeface="Calibri"/>
              </a:rPr>
              <a:t>i</a:t>
            </a:r>
            <a:r>
              <a:rPr sz="1200" spc="-15" dirty="0">
                <a:latin typeface="Calibri"/>
                <a:cs typeface="Calibri"/>
              </a:rPr>
              <a:t>o</a:t>
            </a:r>
            <a:r>
              <a:rPr sz="1200" spc="-5" dirty="0">
                <a:latin typeface="Calibri"/>
                <a:cs typeface="Calibri"/>
              </a:rPr>
              <a:t>n</a:t>
            </a:r>
            <a:r>
              <a:rPr sz="1200" dirty="0">
                <a:latin typeface="Calibri"/>
                <a:cs typeface="Calibri"/>
              </a:rPr>
              <a:t>	</a:t>
            </a:r>
            <a:r>
              <a:rPr sz="1200" spc="-5" dirty="0">
                <a:latin typeface="Calibri"/>
                <a:cs typeface="Calibri"/>
              </a:rPr>
              <a:t>a</a:t>
            </a:r>
            <a:r>
              <a:rPr sz="1200" spc="-10" dirty="0">
                <a:latin typeface="Calibri"/>
                <a:cs typeface="Calibri"/>
              </a:rPr>
              <a:t>n</a:t>
            </a:r>
            <a:r>
              <a:rPr sz="1200" spc="-5" dirty="0">
                <a:latin typeface="Calibri"/>
                <a:cs typeface="Calibri"/>
              </a:rPr>
              <a:t>d</a:t>
            </a:r>
            <a:r>
              <a:rPr sz="1200" dirty="0">
                <a:latin typeface="Calibri"/>
                <a:cs typeface="Calibri"/>
              </a:rPr>
              <a:t>	</a:t>
            </a:r>
            <a:r>
              <a:rPr sz="1200" spc="-15" dirty="0">
                <a:latin typeface="Calibri"/>
                <a:cs typeface="Calibri"/>
              </a:rPr>
              <a:t>E</a:t>
            </a:r>
            <a:r>
              <a:rPr sz="1200" dirty="0">
                <a:latin typeface="Calibri"/>
                <a:cs typeface="Calibri"/>
              </a:rPr>
              <a:t>nt</a:t>
            </a:r>
            <a:r>
              <a:rPr sz="1200" spc="-5" dirty="0">
                <a:latin typeface="Calibri"/>
                <a:cs typeface="Calibri"/>
              </a:rPr>
              <a:t>r</a:t>
            </a:r>
            <a:r>
              <a:rPr sz="1200" spc="-15" dirty="0">
                <a:latin typeface="Calibri"/>
                <a:cs typeface="Calibri"/>
              </a:rPr>
              <a:t>e</a:t>
            </a:r>
            <a:r>
              <a:rPr sz="1200" dirty="0">
                <a:latin typeface="Calibri"/>
                <a:cs typeface="Calibri"/>
              </a:rPr>
              <a:t>p</a:t>
            </a:r>
            <a:r>
              <a:rPr sz="1200" spc="-5" dirty="0">
                <a:latin typeface="Calibri"/>
                <a:cs typeface="Calibri"/>
              </a:rPr>
              <a:t>r</a:t>
            </a:r>
            <a:r>
              <a:rPr sz="1200" spc="-15" dirty="0">
                <a:latin typeface="Calibri"/>
                <a:cs typeface="Calibri"/>
              </a:rPr>
              <a:t>e</a:t>
            </a:r>
            <a:r>
              <a:rPr sz="1200" dirty="0">
                <a:latin typeface="Calibri"/>
                <a:cs typeface="Calibri"/>
              </a:rPr>
              <a:t>neu</a:t>
            </a:r>
            <a:r>
              <a:rPr sz="1200" spc="-5" dirty="0">
                <a:latin typeface="Calibri"/>
                <a:cs typeface="Calibri"/>
              </a:rPr>
              <a:t>r</a:t>
            </a:r>
            <a:r>
              <a:rPr sz="1200" spc="-20" dirty="0">
                <a:latin typeface="Calibri"/>
                <a:cs typeface="Calibri"/>
              </a:rPr>
              <a:t>s</a:t>
            </a:r>
            <a:r>
              <a:rPr sz="1200" dirty="0">
                <a:latin typeface="Calibri"/>
                <a:cs typeface="Calibri"/>
              </a:rPr>
              <a:t>h</a:t>
            </a:r>
            <a:r>
              <a:rPr sz="1200" spc="-5" dirty="0">
                <a:latin typeface="Calibri"/>
                <a:cs typeface="Calibri"/>
              </a:rPr>
              <a:t>ip</a:t>
            </a:r>
            <a:r>
              <a:rPr sz="1200" dirty="0">
                <a:latin typeface="Calibri"/>
                <a:cs typeface="Calibri"/>
              </a:rPr>
              <a:t>	</a:t>
            </a:r>
            <a:r>
              <a:rPr sz="1200" spc="-10" dirty="0">
                <a:latin typeface="Calibri"/>
                <a:cs typeface="Calibri"/>
              </a:rPr>
              <a:t>(</a:t>
            </a:r>
            <a:r>
              <a:rPr sz="1200" dirty="0">
                <a:latin typeface="Calibri"/>
                <a:cs typeface="Calibri"/>
              </a:rPr>
              <a:t>1</a:t>
            </a:r>
            <a:r>
              <a:rPr sz="1200" spc="-15" dirty="0">
                <a:latin typeface="Calibri"/>
                <a:cs typeface="Calibri"/>
              </a:rPr>
              <a:t>9</a:t>
            </a:r>
            <a:r>
              <a:rPr sz="1200" dirty="0">
                <a:latin typeface="Calibri"/>
                <a:cs typeface="Calibri"/>
              </a:rPr>
              <a:t>9</a:t>
            </a:r>
            <a:r>
              <a:rPr sz="1200" spc="-15" dirty="0">
                <a:latin typeface="Calibri"/>
                <a:cs typeface="Calibri"/>
              </a:rPr>
              <a:t>4</a:t>
            </a:r>
            <a:r>
              <a:rPr sz="1200" spc="-5" dirty="0">
                <a:latin typeface="Calibri"/>
                <a:cs typeface="Calibri"/>
              </a:rPr>
              <a:t>.</a:t>
            </a:r>
            <a:r>
              <a:rPr sz="1200" dirty="0">
                <a:latin typeface="Calibri"/>
                <a:cs typeface="Calibri"/>
              </a:rPr>
              <a:t>	</a:t>
            </a:r>
            <a:r>
              <a:rPr sz="1200" spc="-5" dirty="0">
                <a:latin typeface="Calibri"/>
                <a:cs typeface="Calibri"/>
              </a:rPr>
              <a:t>r</a:t>
            </a:r>
            <a:r>
              <a:rPr sz="1200" dirty="0">
                <a:latin typeface="Calibri"/>
                <a:cs typeface="Calibri"/>
              </a:rPr>
              <a:t>e</a:t>
            </a:r>
            <a:r>
              <a:rPr sz="1200" spc="-5" dirty="0">
                <a:latin typeface="Calibri"/>
                <a:cs typeface="Calibri"/>
              </a:rPr>
              <a:t>vis</a:t>
            </a:r>
            <a:r>
              <a:rPr sz="1200" dirty="0">
                <a:latin typeface="Calibri"/>
                <a:cs typeface="Calibri"/>
              </a:rPr>
              <a:t>e</a:t>
            </a:r>
            <a:r>
              <a:rPr sz="1200" spc="-5" dirty="0">
                <a:latin typeface="Calibri"/>
                <a:cs typeface="Calibri"/>
              </a:rPr>
              <a:t>d</a:t>
            </a:r>
            <a:r>
              <a:rPr sz="1200" dirty="0">
                <a:latin typeface="Calibri"/>
                <a:cs typeface="Calibri"/>
              </a:rPr>
              <a:t>	ed</a:t>
            </a:r>
            <a:r>
              <a:rPr sz="1200" spc="-5" dirty="0">
                <a:latin typeface="Calibri"/>
                <a:cs typeface="Calibri"/>
              </a:rPr>
              <a:t>.  Oxford:Butterworth-Heinemann Ltd). London :</a:t>
            </a:r>
            <a:r>
              <a:rPr sz="1200" spc="30" dirty="0">
                <a:latin typeface="Calibri"/>
                <a:cs typeface="Calibri"/>
              </a:rPr>
              <a:t> </a:t>
            </a:r>
            <a:r>
              <a:rPr sz="1200" spc="-5" dirty="0">
                <a:latin typeface="Calibri"/>
                <a:cs typeface="Calibri"/>
              </a:rPr>
              <a:t>Heinemann.</a:t>
            </a:r>
            <a:endParaRPr sz="1200">
              <a:latin typeface="Calibri"/>
              <a:cs typeface="Calibri"/>
            </a:endParaRPr>
          </a:p>
        </p:txBody>
      </p:sp>
      <p:sp>
        <p:nvSpPr>
          <p:cNvPr id="10" name="object 10"/>
          <p:cNvSpPr/>
          <p:nvPr/>
        </p:nvSpPr>
        <p:spPr>
          <a:xfrm>
            <a:off x="913698" y="1626986"/>
            <a:ext cx="438113" cy="43811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913698" y="3484590"/>
            <a:ext cx="438113" cy="43811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923222" y="5163901"/>
            <a:ext cx="438113" cy="43811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26</a:t>
            </a:r>
            <a:endParaRPr sz="1000">
              <a:latin typeface="Calibri"/>
              <a:cs typeface="Calibri"/>
            </a:endParaRPr>
          </a:p>
        </p:txBody>
      </p:sp>
      <p:sp>
        <p:nvSpPr>
          <p:cNvPr id="3" name="object 3"/>
          <p:cNvSpPr txBox="1"/>
          <p:nvPr/>
        </p:nvSpPr>
        <p:spPr>
          <a:xfrm>
            <a:off x="888424" y="570066"/>
            <a:ext cx="1731010" cy="6629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(Winter</a:t>
            </a:r>
            <a:r>
              <a:rPr sz="1200" spc="-10" dirty="0">
                <a:latin typeface="Calibri"/>
                <a:cs typeface="Calibri"/>
              </a:rPr>
              <a:t> </a:t>
            </a:r>
            <a:r>
              <a:rPr sz="1200" spc="-5" dirty="0">
                <a:latin typeface="Calibri"/>
                <a:cs typeface="Calibri"/>
              </a:rPr>
              <a:t>1998).</a:t>
            </a:r>
            <a:endParaRPr sz="1200">
              <a:latin typeface="Calibri"/>
              <a:cs typeface="Calibri"/>
            </a:endParaRPr>
          </a:p>
        </p:txBody>
      </p:sp>
      <p:sp>
        <p:nvSpPr>
          <p:cNvPr id="4" name="object 4"/>
          <p:cNvSpPr txBox="1"/>
          <p:nvPr/>
        </p:nvSpPr>
        <p:spPr>
          <a:xfrm>
            <a:off x="863024" y="1336573"/>
            <a:ext cx="5076190" cy="1021080"/>
          </a:xfrm>
          <a:prstGeom prst="rect">
            <a:avLst/>
          </a:prstGeom>
        </p:spPr>
        <p:txBody>
          <a:bodyPr vert="horz" wrap="square" lIns="0" tIns="9525" rIns="0" bIns="0" rtlCol="0">
            <a:spAutoFit/>
          </a:bodyPr>
          <a:lstStyle/>
          <a:p>
            <a:pPr marL="38100" marR="30480">
              <a:lnSpc>
                <a:spcPct val="101699"/>
              </a:lnSpc>
              <a:spcBef>
                <a:spcPts val="75"/>
              </a:spcBef>
            </a:pPr>
            <a:r>
              <a:rPr sz="1200" spc="-5" dirty="0">
                <a:latin typeface="Calibri"/>
                <a:cs typeface="Calibri"/>
              </a:rPr>
              <a:t>Kessler &amp; Chakrabarti, A.K. </a:t>
            </a:r>
            <a:r>
              <a:rPr sz="1200" dirty="0">
                <a:latin typeface="Calibri"/>
                <a:cs typeface="Calibri"/>
              </a:rPr>
              <a:t>1996. </a:t>
            </a:r>
            <a:r>
              <a:rPr sz="1200" spc="-5" dirty="0">
                <a:latin typeface="Calibri"/>
                <a:cs typeface="Calibri"/>
              </a:rPr>
              <a:t>Innovation Speed: A Conceptual </a:t>
            </a:r>
            <a:r>
              <a:rPr sz="1200" dirty="0">
                <a:latin typeface="Calibri"/>
                <a:cs typeface="Calibri"/>
              </a:rPr>
              <a:t>Model  </a:t>
            </a:r>
            <a:r>
              <a:rPr sz="1200" spc="-5" dirty="0">
                <a:latin typeface="Calibri"/>
                <a:cs typeface="Calibri"/>
              </a:rPr>
              <a:t>Antecedents and Outcomes. The Academy of Management Review –</a:t>
            </a:r>
            <a:r>
              <a:rPr sz="1200" spc="70" dirty="0">
                <a:latin typeface="Calibri"/>
                <a:cs typeface="Calibri"/>
              </a:rPr>
              <a:t> </a:t>
            </a:r>
            <a:r>
              <a:rPr sz="1200" spc="-5" dirty="0">
                <a:latin typeface="Calibri"/>
                <a:cs typeface="Calibri"/>
              </a:rPr>
              <a:t>October</a:t>
            </a:r>
            <a:endParaRPr sz="1200">
              <a:latin typeface="Calibri"/>
              <a:cs typeface="Calibri"/>
            </a:endParaRPr>
          </a:p>
          <a:p>
            <a:pPr marL="38100" marR="256540">
              <a:lnSpc>
                <a:spcPct val="170800"/>
              </a:lnSpc>
              <a:spcBef>
                <a:spcPts val="10"/>
              </a:spcBef>
            </a:pPr>
            <a:r>
              <a:rPr sz="1200" spc="-5" dirty="0">
                <a:latin typeface="Calibri"/>
                <a:cs typeface="Calibri"/>
              </a:rPr>
              <a:t>Rogers, E.M. 1983. Diffusion </a:t>
            </a:r>
            <a:r>
              <a:rPr sz="1200" spc="-10" dirty="0">
                <a:latin typeface="Calibri"/>
                <a:cs typeface="Calibri"/>
              </a:rPr>
              <a:t>of </a:t>
            </a:r>
            <a:r>
              <a:rPr sz="1200" spc="-5" dirty="0">
                <a:latin typeface="Calibri"/>
                <a:cs typeface="Calibri"/>
              </a:rPr>
              <a:t>Innovation. </a:t>
            </a:r>
            <a:r>
              <a:rPr sz="1200" spc="5" dirty="0">
                <a:latin typeface="Calibri"/>
                <a:cs typeface="Calibri"/>
              </a:rPr>
              <a:t>3</a:t>
            </a:r>
            <a:r>
              <a:rPr sz="1125" spc="7" baseline="40740" dirty="0">
                <a:latin typeface="Calibri"/>
                <a:cs typeface="Calibri"/>
              </a:rPr>
              <a:t>rd </a:t>
            </a:r>
            <a:r>
              <a:rPr sz="1200" spc="-5" dirty="0">
                <a:latin typeface="Calibri"/>
                <a:cs typeface="Calibri"/>
              </a:rPr>
              <a:t>edition, </a:t>
            </a:r>
            <a:r>
              <a:rPr sz="1200" dirty="0">
                <a:latin typeface="Calibri"/>
                <a:cs typeface="Calibri"/>
              </a:rPr>
              <a:t>New </a:t>
            </a:r>
            <a:r>
              <a:rPr sz="1200" spc="-5" dirty="0">
                <a:latin typeface="Calibri"/>
                <a:cs typeface="Calibri"/>
              </a:rPr>
              <a:t>York: Free Press.  </a:t>
            </a:r>
            <a:r>
              <a:rPr sz="1200" dirty="0">
                <a:latin typeface="Calibri"/>
                <a:cs typeface="Calibri"/>
              </a:rPr>
              <a:t>Smith, N. </a:t>
            </a:r>
            <a:r>
              <a:rPr sz="1200" spc="-5" dirty="0">
                <a:latin typeface="Calibri"/>
                <a:cs typeface="Calibri"/>
              </a:rPr>
              <a:t>&amp; Ainsworth, </a:t>
            </a:r>
            <a:r>
              <a:rPr sz="1200" dirty="0">
                <a:latin typeface="Calibri"/>
                <a:cs typeface="Calibri"/>
              </a:rPr>
              <a:t>M. </a:t>
            </a:r>
            <a:r>
              <a:rPr sz="1200" spc="-5" dirty="0">
                <a:latin typeface="Calibri"/>
                <a:cs typeface="Calibri"/>
              </a:rPr>
              <a:t>1989. Managing for Innovation. London:</a:t>
            </a:r>
            <a:r>
              <a:rPr sz="1200" spc="35" dirty="0">
                <a:latin typeface="Calibri"/>
                <a:cs typeface="Calibri"/>
              </a:rPr>
              <a:t> </a:t>
            </a:r>
            <a:r>
              <a:rPr sz="1200" spc="-5" dirty="0">
                <a:latin typeface="Calibri"/>
                <a:cs typeface="Calibri"/>
              </a:rPr>
              <a:t>Mercury.</a:t>
            </a:r>
            <a:endParaRPr sz="1200">
              <a:latin typeface="Calibri"/>
              <a:cs typeface="Calibri"/>
            </a:endParaRPr>
          </a:p>
        </p:txBody>
      </p:sp>
      <p:sp>
        <p:nvSpPr>
          <p:cNvPr id="5" name="object 5"/>
          <p:cNvSpPr txBox="1"/>
          <p:nvPr/>
        </p:nvSpPr>
        <p:spPr>
          <a:xfrm>
            <a:off x="5977807" y="1336573"/>
            <a:ext cx="76898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of</a:t>
            </a:r>
            <a:r>
              <a:rPr sz="1200" spc="125" dirty="0">
                <a:latin typeface="Calibri"/>
                <a:cs typeface="Calibri"/>
              </a:rPr>
              <a:t> </a:t>
            </a:r>
            <a:r>
              <a:rPr sz="1200" spc="-5" dirty="0">
                <a:latin typeface="Calibri"/>
                <a:cs typeface="Calibri"/>
              </a:rPr>
              <a:t>Context,</a:t>
            </a:r>
            <a:endParaRPr sz="1200">
              <a:latin typeface="Calibri"/>
              <a:cs typeface="Calibri"/>
            </a:endParaRPr>
          </a:p>
        </p:txBody>
      </p:sp>
      <p:sp>
        <p:nvSpPr>
          <p:cNvPr id="6" name="object 6"/>
          <p:cNvSpPr txBox="1"/>
          <p:nvPr/>
        </p:nvSpPr>
        <p:spPr>
          <a:xfrm>
            <a:off x="888426" y="2462713"/>
            <a:ext cx="309689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More links and websites from different</a:t>
            </a:r>
            <a:r>
              <a:rPr sz="1200" spc="45" dirty="0">
                <a:latin typeface="Calibri"/>
                <a:cs typeface="Calibri"/>
              </a:rPr>
              <a:t> </a:t>
            </a:r>
            <a:r>
              <a:rPr sz="1200" spc="-5" dirty="0">
                <a:latin typeface="Calibri"/>
                <a:cs typeface="Calibri"/>
              </a:rPr>
              <a:t>countries:</a:t>
            </a:r>
            <a:endParaRPr sz="1200">
              <a:latin typeface="Calibri"/>
              <a:cs typeface="Calibri"/>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9029082"/>
            <a:ext cx="5695950" cy="930275"/>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Data</a:t>
            </a:r>
            <a:endParaRPr sz="1200">
              <a:latin typeface="Calibri"/>
              <a:cs typeface="Calibri"/>
            </a:endParaRPr>
          </a:p>
          <a:p>
            <a:pPr marL="12700">
              <a:lnSpc>
                <a:spcPct val="100000"/>
              </a:lnSpc>
              <a:spcBef>
                <a:spcPts val="1020"/>
              </a:spcBef>
            </a:pPr>
            <a:r>
              <a:rPr sz="1200" dirty="0">
                <a:latin typeface="Calibri"/>
                <a:cs typeface="Calibri"/>
              </a:rPr>
              <a:t>Data </a:t>
            </a:r>
            <a:r>
              <a:rPr sz="1200" spc="-5" dirty="0">
                <a:latin typeface="Calibri"/>
                <a:cs typeface="Calibri"/>
              </a:rPr>
              <a:t>is a set of objective facts about events or activities, and within an organisation</a:t>
            </a:r>
            <a:r>
              <a:rPr sz="1200" spc="120" dirty="0">
                <a:latin typeface="Calibri"/>
                <a:cs typeface="Calibri"/>
              </a:rPr>
              <a:t> </a:t>
            </a:r>
            <a:r>
              <a:rPr sz="1200" spc="-5" dirty="0">
                <a:latin typeface="Calibri"/>
                <a:cs typeface="Calibri"/>
              </a:rPr>
              <a:t>is</a:t>
            </a:r>
            <a:endParaRPr sz="1200">
              <a:latin typeface="Calibri"/>
              <a:cs typeface="Calibri"/>
            </a:endParaRPr>
          </a:p>
          <a:p>
            <a:pPr>
              <a:lnSpc>
                <a:spcPct val="100000"/>
              </a:lnSpc>
              <a:spcBef>
                <a:spcPts val="5"/>
              </a:spcBef>
            </a:pPr>
            <a:endParaRPr sz="1650">
              <a:latin typeface="Calibri"/>
              <a:cs typeface="Calibri"/>
            </a:endParaRPr>
          </a:p>
          <a:p>
            <a:pPr marR="5080" algn="r">
              <a:lnSpc>
                <a:spcPct val="100000"/>
              </a:lnSpc>
              <a:spcBef>
                <a:spcPts val="5"/>
              </a:spcBef>
            </a:pPr>
            <a:r>
              <a:rPr sz="1000" b="1" spc="-5" dirty="0">
                <a:latin typeface="Calibri"/>
                <a:cs typeface="Calibri"/>
              </a:rPr>
              <a:t>27</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1022649"/>
            <a:ext cx="5824855" cy="35458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 KNOWLEDGE</a:t>
            </a:r>
            <a:r>
              <a:rPr sz="1600" b="1" spc="5" dirty="0">
                <a:latin typeface="Calibri"/>
                <a:cs typeface="Calibri"/>
              </a:rPr>
              <a:t> </a:t>
            </a:r>
            <a:r>
              <a:rPr sz="1600" b="1" spc="-5" dirty="0">
                <a:latin typeface="Calibri"/>
                <a:cs typeface="Calibri"/>
              </a:rPr>
              <a:t>MANAGEMENT</a:t>
            </a:r>
            <a:endParaRPr sz="1600">
              <a:latin typeface="Calibri"/>
              <a:cs typeface="Calibri"/>
            </a:endParaRPr>
          </a:p>
          <a:p>
            <a:pPr marL="12700">
              <a:lnSpc>
                <a:spcPct val="100000"/>
              </a:lnSpc>
              <a:spcBef>
                <a:spcPts val="1045"/>
              </a:spcBef>
            </a:pPr>
            <a:r>
              <a:rPr sz="1200" i="1" spc="-5" dirty="0">
                <a:latin typeface="Calibri"/>
                <a:cs typeface="Calibri"/>
              </a:rPr>
              <a:t>Yannis Kalivas, Fanianna Gkofa, Christos</a:t>
            </a:r>
            <a:r>
              <a:rPr sz="1200" i="1" spc="40" dirty="0">
                <a:latin typeface="Calibri"/>
                <a:cs typeface="Calibri"/>
              </a:rPr>
              <a:t> </a:t>
            </a:r>
            <a:r>
              <a:rPr sz="1200" i="1" spc="-5" dirty="0">
                <a:latin typeface="Calibri"/>
                <a:cs typeface="Calibri"/>
              </a:rPr>
              <a:t>Rakovitis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2. 1 Learning</a:t>
            </a:r>
            <a:r>
              <a:rPr sz="1400" b="1" spc="-10" dirty="0">
                <a:latin typeface="Calibri"/>
                <a:cs typeface="Calibri"/>
              </a:rPr>
              <a:t> </a:t>
            </a:r>
            <a:r>
              <a:rPr sz="1400" b="1" spc="-5" dirty="0">
                <a:latin typeface="Calibri"/>
                <a:cs typeface="Calibri"/>
              </a:rPr>
              <a:t>Objective</a:t>
            </a:r>
            <a:endParaRPr sz="1400">
              <a:latin typeface="Calibri"/>
              <a:cs typeface="Calibri"/>
            </a:endParaRPr>
          </a:p>
          <a:p>
            <a:pPr marL="12700">
              <a:lnSpc>
                <a:spcPct val="100000"/>
              </a:lnSpc>
              <a:spcBef>
                <a:spcPts val="835"/>
              </a:spcBef>
            </a:pPr>
            <a:r>
              <a:rPr sz="1200" spc="-5" dirty="0">
                <a:latin typeface="Calibri"/>
                <a:cs typeface="Calibri"/>
              </a:rPr>
              <a:t>In this module, you will get familiar with the notion </a:t>
            </a:r>
            <a:r>
              <a:rPr sz="1200" spc="-10" dirty="0">
                <a:latin typeface="Calibri"/>
                <a:cs typeface="Calibri"/>
              </a:rPr>
              <a:t>of </a:t>
            </a:r>
            <a:r>
              <a:rPr sz="1200" b="1" i="1" spc="-5" dirty="0">
                <a:latin typeface="Calibri"/>
                <a:cs typeface="Calibri"/>
              </a:rPr>
              <a:t>managing</a:t>
            </a:r>
            <a:r>
              <a:rPr sz="1200" b="1" i="1" spc="85" dirty="0">
                <a:latin typeface="Calibri"/>
                <a:cs typeface="Calibri"/>
              </a:rPr>
              <a:t> </a:t>
            </a:r>
            <a:r>
              <a:rPr sz="1200" b="1" i="1" spc="-5" dirty="0">
                <a:latin typeface="Calibri"/>
                <a:cs typeface="Calibri"/>
              </a:rPr>
              <a:t>knowledge</a:t>
            </a:r>
            <a:r>
              <a:rPr sz="1200" spc="-5" dirty="0">
                <a:latin typeface="Calibri"/>
                <a:cs typeface="Calibri"/>
              </a:rPr>
              <a:t>:</a:t>
            </a:r>
            <a:endParaRPr sz="1200">
              <a:latin typeface="Calibri"/>
              <a:cs typeface="Calibri"/>
            </a:endParaRPr>
          </a:p>
          <a:p>
            <a:pPr marL="12700" marR="5080">
              <a:lnSpc>
                <a:spcPct val="101699"/>
              </a:lnSpc>
              <a:spcBef>
                <a:spcPts val="1010"/>
              </a:spcBef>
            </a:pPr>
            <a:r>
              <a:rPr sz="1200" spc="-5" dirty="0">
                <a:latin typeface="Calibri"/>
                <a:cs typeface="Calibri"/>
              </a:rPr>
              <a:t>You will learn what knowledge is and how it can be differentiated from data and information,  how knowledge can </a:t>
            </a:r>
            <a:r>
              <a:rPr sz="1200" dirty="0">
                <a:latin typeface="Calibri"/>
                <a:cs typeface="Calibri"/>
              </a:rPr>
              <a:t>be </a:t>
            </a:r>
            <a:r>
              <a:rPr sz="1200" spc="-5" dirty="0">
                <a:latin typeface="Calibri"/>
                <a:cs typeface="Calibri"/>
              </a:rPr>
              <a:t>managed and how it can </a:t>
            </a:r>
            <a:r>
              <a:rPr sz="1200" dirty="0">
                <a:latin typeface="Calibri"/>
                <a:cs typeface="Calibri"/>
              </a:rPr>
              <a:t>be </a:t>
            </a:r>
            <a:r>
              <a:rPr sz="1200" spc="-5" dirty="0">
                <a:latin typeface="Calibri"/>
                <a:cs typeface="Calibri"/>
              </a:rPr>
              <a:t>effectively managed within an  organisation and how </a:t>
            </a:r>
            <a:r>
              <a:rPr sz="1200" spc="-10" dirty="0">
                <a:latin typeface="Calibri"/>
                <a:cs typeface="Calibri"/>
              </a:rPr>
              <a:t>the </a:t>
            </a:r>
            <a:r>
              <a:rPr sz="1200" spc="-5" dirty="0">
                <a:latin typeface="Calibri"/>
                <a:cs typeface="Calibri"/>
              </a:rPr>
              <a:t>organisation can generate, codify and distribute </a:t>
            </a:r>
            <a:r>
              <a:rPr sz="1200" dirty="0">
                <a:latin typeface="Calibri"/>
                <a:cs typeface="Calibri"/>
              </a:rPr>
              <a:t>its </a:t>
            </a:r>
            <a:r>
              <a:rPr sz="1200" spc="-5" dirty="0">
                <a:latin typeface="Calibri"/>
                <a:cs typeface="Calibri"/>
              </a:rPr>
              <a:t>internal  knowledge. Also covered will </a:t>
            </a:r>
            <a:r>
              <a:rPr sz="1200" dirty="0">
                <a:latin typeface="Calibri"/>
                <a:cs typeface="Calibri"/>
              </a:rPr>
              <a:t>be </a:t>
            </a:r>
            <a:r>
              <a:rPr sz="1200" spc="-5" dirty="0">
                <a:latin typeface="Calibri"/>
                <a:cs typeface="Calibri"/>
              </a:rPr>
              <a:t>how </a:t>
            </a:r>
            <a:r>
              <a:rPr sz="1200" spc="-10" dirty="0">
                <a:latin typeface="Calibri"/>
                <a:cs typeface="Calibri"/>
              </a:rPr>
              <a:t>an </a:t>
            </a:r>
            <a:r>
              <a:rPr sz="1200" spc="-5" dirty="0">
                <a:latin typeface="Calibri"/>
                <a:cs typeface="Calibri"/>
              </a:rPr>
              <a:t>organisation can overcome the barriers to improving  </a:t>
            </a:r>
            <a:r>
              <a:rPr sz="1200" dirty="0">
                <a:latin typeface="Calibri"/>
                <a:cs typeface="Calibri"/>
              </a:rPr>
              <a:t>its </a:t>
            </a:r>
            <a:r>
              <a:rPr sz="1200" spc="-5" dirty="0">
                <a:latin typeface="Calibri"/>
                <a:cs typeface="Calibri"/>
              </a:rPr>
              <a:t>knowledge management capabilities and how it can improve that knowledge management  capability.</a:t>
            </a:r>
            <a:endParaRPr sz="1200">
              <a:latin typeface="Calibri"/>
              <a:cs typeface="Calibri"/>
            </a:endParaRPr>
          </a:p>
          <a:p>
            <a:pPr marL="12700" marR="13335">
              <a:lnSpc>
                <a:spcPct val="101699"/>
              </a:lnSpc>
              <a:spcBef>
                <a:spcPts val="994"/>
              </a:spcBef>
            </a:pPr>
            <a:r>
              <a:rPr sz="1200" dirty="0">
                <a:latin typeface="Calibri"/>
                <a:cs typeface="Calibri"/>
              </a:rPr>
              <a:t>After </a:t>
            </a:r>
            <a:r>
              <a:rPr sz="1200" spc="-5" dirty="0">
                <a:latin typeface="Calibri"/>
                <a:cs typeface="Calibri"/>
              </a:rPr>
              <a:t>reading this module, you will </a:t>
            </a:r>
            <a:r>
              <a:rPr sz="1200" dirty="0">
                <a:latin typeface="Calibri"/>
                <a:cs typeface="Calibri"/>
              </a:rPr>
              <a:t>be </a:t>
            </a:r>
            <a:r>
              <a:rPr sz="1200" spc="-5" dirty="0">
                <a:latin typeface="Calibri"/>
                <a:cs typeface="Calibri"/>
              </a:rPr>
              <a:t>also familiar with </a:t>
            </a:r>
            <a:r>
              <a:rPr sz="1200" b="1" i="1" spc="-5" dirty="0">
                <a:latin typeface="Calibri"/>
                <a:cs typeface="Calibri"/>
              </a:rPr>
              <a:t>importing </a:t>
            </a:r>
            <a:r>
              <a:rPr sz="1200" b="1" i="1" spc="-10" dirty="0">
                <a:latin typeface="Calibri"/>
                <a:cs typeface="Calibri"/>
              </a:rPr>
              <a:t>knowledge </a:t>
            </a:r>
            <a:r>
              <a:rPr sz="1200" b="1" i="1" spc="-5" dirty="0">
                <a:latin typeface="Calibri"/>
                <a:cs typeface="Calibri"/>
              </a:rPr>
              <a:t>from outside  </a:t>
            </a:r>
            <a:r>
              <a:rPr sz="1200" dirty="0">
                <a:latin typeface="Calibri"/>
                <a:cs typeface="Calibri"/>
              </a:rPr>
              <a:t>the </a:t>
            </a:r>
            <a:r>
              <a:rPr sz="1200" spc="-5" dirty="0">
                <a:latin typeface="Calibri"/>
                <a:cs typeface="Calibri"/>
              </a:rPr>
              <a:t>organisation. </a:t>
            </a:r>
            <a:r>
              <a:rPr sz="1200" spc="-10" dirty="0">
                <a:latin typeface="Calibri"/>
                <a:cs typeface="Calibri"/>
              </a:rPr>
              <a:t>You will </a:t>
            </a:r>
            <a:r>
              <a:rPr sz="1200" spc="-5" dirty="0">
                <a:latin typeface="Calibri"/>
                <a:cs typeface="Calibri"/>
              </a:rPr>
              <a:t>learn how </a:t>
            </a:r>
            <a:r>
              <a:rPr sz="1200" dirty="0">
                <a:latin typeface="Calibri"/>
                <a:cs typeface="Calibri"/>
              </a:rPr>
              <a:t>to </a:t>
            </a:r>
            <a:r>
              <a:rPr sz="1200" spc="-5" dirty="0">
                <a:latin typeface="Calibri"/>
                <a:cs typeface="Calibri"/>
              </a:rPr>
              <a:t>absorb knowledge from outside, how </a:t>
            </a:r>
            <a:r>
              <a:rPr sz="1200" dirty="0">
                <a:latin typeface="Calibri"/>
                <a:cs typeface="Calibri"/>
              </a:rPr>
              <a:t>to </a:t>
            </a:r>
            <a:r>
              <a:rPr sz="1200" spc="-5" dirty="0">
                <a:latin typeface="Calibri"/>
                <a:cs typeface="Calibri"/>
              </a:rPr>
              <a:t>learn from  </a:t>
            </a:r>
            <a:r>
              <a:rPr sz="1200" dirty="0">
                <a:latin typeface="Calibri"/>
                <a:cs typeface="Calibri"/>
              </a:rPr>
              <a:t>the </a:t>
            </a:r>
            <a:r>
              <a:rPr sz="1200" spc="-5" dirty="0">
                <a:latin typeface="Calibri"/>
                <a:cs typeface="Calibri"/>
              </a:rPr>
              <a:t>market and how </a:t>
            </a:r>
            <a:r>
              <a:rPr sz="1200" dirty="0">
                <a:latin typeface="Calibri"/>
                <a:cs typeface="Calibri"/>
              </a:rPr>
              <a:t>to </a:t>
            </a:r>
            <a:r>
              <a:rPr sz="1200" spc="-5" dirty="0">
                <a:latin typeface="Calibri"/>
                <a:cs typeface="Calibri"/>
              </a:rPr>
              <a:t>learn through alliances. Knowledge protection will also </a:t>
            </a:r>
            <a:r>
              <a:rPr sz="1200" dirty="0">
                <a:latin typeface="Calibri"/>
                <a:cs typeface="Calibri"/>
              </a:rPr>
              <a:t>be</a:t>
            </a:r>
            <a:r>
              <a:rPr sz="1200" spc="130" dirty="0">
                <a:latin typeface="Calibri"/>
                <a:cs typeface="Calibri"/>
              </a:rPr>
              <a:t> </a:t>
            </a:r>
            <a:r>
              <a:rPr sz="1200" spc="-5" dirty="0">
                <a:latin typeface="Calibri"/>
                <a:cs typeface="Calibri"/>
              </a:rPr>
              <a:t>introduced.</a:t>
            </a:r>
            <a:endParaRPr sz="1200">
              <a:latin typeface="Calibri"/>
              <a:cs typeface="Calibri"/>
            </a:endParaRPr>
          </a:p>
        </p:txBody>
      </p:sp>
      <p:sp>
        <p:nvSpPr>
          <p:cNvPr id="5" name="object 5"/>
          <p:cNvSpPr txBox="1"/>
          <p:nvPr/>
        </p:nvSpPr>
        <p:spPr>
          <a:xfrm>
            <a:off x="816802" y="5074632"/>
            <a:ext cx="12153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2.2</a:t>
            </a:r>
            <a:r>
              <a:rPr sz="1400" b="1" spc="-65" dirty="0">
                <a:latin typeface="Calibri"/>
                <a:cs typeface="Calibri"/>
              </a:rPr>
              <a:t> </a:t>
            </a:r>
            <a:r>
              <a:rPr sz="1400" b="1" spc="-5" dirty="0">
                <a:latin typeface="Calibri"/>
                <a:cs typeface="Calibri"/>
              </a:rPr>
              <a:t>Introduction</a:t>
            </a:r>
            <a:endParaRPr sz="1400">
              <a:latin typeface="Calibri"/>
              <a:cs typeface="Calibri"/>
            </a:endParaRPr>
          </a:p>
        </p:txBody>
      </p:sp>
      <p:sp>
        <p:nvSpPr>
          <p:cNvPr id="6" name="object 6"/>
          <p:cNvSpPr txBox="1"/>
          <p:nvPr/>
        </p:nvSpPr>
        <p:spPr>
          <a:xfrm>
            <a:off x="816792" y="5854854"/>
            <a:ext cx="5830570" cy="1511300"/>
          </a:xfrm>
          <a:prstGeom prst="rect">
            <a:avLst/>
          </a:prstGeom>
        </p:spPr>
        <p:txBody>
          <a:bodyPr vert="horz" wrap="square" lIns="0" tIns="8890" rIns="0" bIns="0" rtlCol="0">
            <a:spAutoFit/>
          </a:bodyPr>
          <a:lstStyle/>
          <a:p>
            <a:pPr marL="12700" marR="5080" indent="631825">
              <a:lnSpc>
                <a:spcPct val="101800"/>
              </a:lnSpc>
              <a:spcBef>
                <a:spcPts val="70"/>
              </a:spcBef>
            </a:pPr>
            <a:r>
              <a:rPr sz="1200" spc="-5" dirty="0">
                <a:latin typeface="Calibri"/>
                <a:cs typeface="Calibri"/>
              </a:rPr>
              <a:t>In the following chapters we will analyse </a:t>
            </a:r>
            <a:r>
              <a:rPr sz="1200" spc="-10" dirty="0">
                <a:latin typeface="Calibri"/>
                <a:cs typeface="Calibri"/>
              </a:rPr>
              <a:t>in </a:t>
            </a:r>
            <a:r>
              <a:rPr sz="1200" spc="-5" dirty="0">
                <a:latin typeface="Calibri"/>
                <a:cs typeface="Calibri"/>
              </a:rPr>
              <a:t>depth the basic characteristics of  Knowledge Management. The chapter will </a:t>
            </a:r>
            <a:r>
              <a:rPr sz="1200" dirty="0">
                <a:latin typeface="Calibri"/>
                <a:cs typeface="Calibri"/>
              </a:rPr>
              <a:t>be </a:t>
            </a:r>
            <a:r>
              <a:rPr sz="1200" spc="-5" dirty="0">
                <a:latin typeface="Calibri"/>
                <a:cs typeface="Calibri"/>
              </a:rPr>
              <a:t>divided </a:t>
            </a:r>
            <a:r>
              <a:rPr sz="1200" dirty="0">
                <a:latin typeface="Calibri"/>
                <a:cs typeface="Calibri"/>
              </a:rPr>
              <a:t>in </a:t>
            </a:r>
            <a:r>
              <a:rPr sz="1200" spc="-5" dirty="0">
                <a:latin typeface="Calibri"/>
                <a:cs typeface="Calibri"/>
              </a:rPr>
              <a:t>two </a:t>
            </a:r>
            <a:r>
              <a:rPr sz="1200" spc="-10" dirty="0">
                <a:latin typeface="Calibri"/>
                <a:cs typeface="Calibri"/>
              </a:rPr>
              <a:t>main </a:t>
            </a:r>
            <a:r>
              <a:rPr sz="1200" dirty="0">
                <a:latin typeface="Calibri"/>
                <a:cs typeface="Calibri"/>
              </a:rPr>
              <a:t>parts </a:t>
            </a:r>
            <a:r>
              <a:rPr sz="1200" spc="-5" dirty="0">
                <a:latin typeface="Calibri"/>
                <a:cs typeface="Calibri"/>
              </a:rPr>
              <a:t>that will deal with </a:t>
            </a:r>
            <a:r>
              <a:rPr sz="1200" dirty="0">
                <a:latin typeface="Calibri"/>
                <a:cs typeface="Calibri"/>
              </a:rPr>
              <a:t>the  </a:t>
            </a:r>
            <a:r>
              <a:rPr sz="1200" spc="-5" dirty="0">
                <a:latin typeface="Calibri"/>
                <a:cs typeface="Calibri"/>
              </a:rPr>
              <a:t>main elements that </a:t>
            </a:r>
            <a:r>
              <a:rPr sz="1200" dirty="0">
                <a:latin typeface="Calibri"/>
                <a:cs typeface="Calibri"/>
              </a:rPr>
              <a:t>best </a:t>
            </a:r>
            <a:r>
              <a:rPr sz="1200" spc="-5" dirty="0">
                <a:latin typeface="Calibri"/>
                <a:cs typeface="Calibri"/>
              </a:rPr>
              <a:t>describe what is meant by </a:t>
            </a:r>
            <a:r>
              <a:rPr sz="1200" dirty="0">
                <a:latin typeface="Calibri"/>
                <a:cs typeface="Calibri"/>
              </a:rPr>
              <a:t>the </a:t>
            </a:r>
            <a:r>
              <a:rPr sz="1200" spc="-5" dirty="0">
                <a:latin typeface="Calibri"/>
                <a:cs typeface="Calibri"/>
              </a:rPr>
              <a:t>term Knowledge Management,  namely, </a:t>
            </a:r>
            <a:r>
              <a:rPr sz="1200" spc="-10" dirty="0">
                <a:latin typeface="Calibri"/>
                <a:cs typeface="Calibri"/>
              </a:rPr>
              <a:t>you </a:t>
            </a:r>
            <a:r>
              <a:rPr sz="1200" spc="-5" dirty="0">
                <a:latin typeface="Calibri"/>
                <a:cs typeface="Calibri"/>
              </a:rPr>
              <a:t>will learn about Managing Knowledge that includes </a:t>
            </a:r>
            <a:r>
              <a:rPr sz="1200" dirty="0">
                <a:latin typeface="Calibri"/>
                <a:cs typeface="Calibri"/>
              </a:rPr>
              <a:t>the </a:t>
            </a:r>
            <a:r>
              <a:rPr sz="1200" spc="-5" dirty="0">
                <a:latin typeface="Calibri"/>
                <a:cs typeface="Calibri"/>
              </a:rPr>
              <a:t>basic notions of data,  information and knowledge, knowledge markets, internal knowledge generation and  codifying and distributing knowledge and about Importing Knowledge </a:t>
            </a:r>
            <a:r>
              <a:rPr sz="1200" spc="-10" dirty="0">
                <a:latin typeface="Calibri"/>
                <a:cs typeface="Calibri"/>
              </a:rPr>
              <a:t>from </a:t>
            </a:r>
            <a:r>
              <a:rPr sz="1200" spc="-5" dirty="0">
                <a:latin typeface="Calibri"/>
                <a:cs typeface="Calibri"/>
              </a:rPr>
              <a:t>Outside that  </a:t>
            </a:r>
            <a:r>
              <a:rPr sz="1200" dirty="0">
                <a:latin typeface="Calibri"/>
                <a:cs typeface="Calibri"/>
              </a:rPr>
              <a:t>includes </a:t>
            </a:r>
            <a:r>
              <a:rPr sz="1200" spc="-5" dirty="0">
                <a:latin typeface="Calibri"/>
                <a:cs typeface="Calibri"/>
              </a:rPr>
              <a:t>notions </a:t>
            </a:r>
            <a:r>
              <a:rPr sz="1200" spc="-10" dirty="0">
                <a:latin typeface="Calibri"/>
                <a:cs typeface="Calibri"/>
              </a:rPr>
              <a:t>of </a:t>
            </a:r>
            <a:r>
              <a:rPr sz="1200" spc="-5" dirty="0">
                <a:latin typeface="Calibri"/>
                <a:cs typeface="Calibri"/>
              </a:rPr>
              <a:t>knowledge absorption, learning from the market and learning through  alliances.</a:t>
            </a:r>
            <a:endParaRPr sz="1200">
              <a:latin typeface="Calibri"/>
              <a:cs typeface="Calibri"/>
            </a:endParaRPr>
          </a:p>
        </p:txBody>
      </p:sp>
      <p:sp>
        <p:nvSpPr>
          <p:cNvPr id="7" name="object 7"/>
          <p:cNvSpPr txBox="1"/>
          <p:nvPr/>
        </p:nvSpPr>
        <p:spPr>
          <a:xfrm>
            <a:off x="816802" y="7870942"/>
            <a:ext cx="2507615" cy="617220"/>
          </a:xfrm>
          <a:prstGeom prst="rect">
            <a:avLst/>
          </a:prstGeom>
        </p:spPr>
        <p:txBody>
          <a:bodyPr vert="horz" wrap="square" lIns="0" tIns="12700" rIns="0" bIns="0" rtlCol="0">
            <a:spAutoFit/>
          </a:bodyPr>
          <a:lstStyle/>
          <a:p>
            <a:pPr marL="279400" lvl="1" indent="-266700">
              <a:lnSpc>
                <a:spcPct val="100000"/>
              </a:lnSpc>
              <a:spcBef>
                <a:spcPts val="100"/>
              </a:spcBef>
              <a:buAutoNum type="arabicPeriod" startAt="3"/>
              <a:tabLst>
                <a:tab pos="279400" algn="l"/>
              </a:tabLst>
            </a:pPr>
            <a:r>
              <a:rPr sz="1400" b="1" dirty="0">
                <a:latin typeface="Calibri"/>
                <a:cs typeface="Calibri"/>
              </a:rPr>
              <a:t>Managing</a:t>
            </a:r>
            <a:r>
              <a:rPr sz="1400" b="1" spc="-15" dirty="0">
                <a:latin typeface="Calibri"/>
                <a:cs typeface="Calibri"/>
              </a:rPr>
              <a:t> </a:t>
            </a:r>
            <a:r>
              <a:rPr sz="1400" b="1" spc="-5" dirty="0">
                <a:latin typeface="Calibri"/>
                <a:cs typeface="Calibri"/>
              </a:rPr>
              <a:t>knowledge</a:t>
            </a:r>
            <a:endParaRPr sz="1400">
              <a:latin typeface="Calibri"/>
              <a:cs typeface="Calibri"/>
            </a:endParaRPr>
          </a:p>
          <a:p>
            <a:pPr lvl="1">
              <a:lnSpc>
                <a:spcPct val="100000"/>
              </a:lnSpc>
              <a:spcBef>
                <a:spcPts val="5"/>
              </a:spcBef>
              <a:buFont typeface="Calibri"/>
              <a:buAutoNum type="arabicPeriod" startAt="3"/>
            </a:pPr>
            <a:endParaRPr sz="1250">
              <a:latin typeface="Calibri"/>
              <a:cs typeface="Calibri"/>
            </a:endParaRPr>
          </a:p>
          <a:p>
            <a:pPr marL="361315" lvl="2" indent="-349250">
              <a:lnSpc>
                <a:spcPct val="100000"/>
              </a:lnSpc>
              <a:spcBef>
                <a:spcPts val="5"/>
              </a:spcBef>
              <a:buAutoNum type="arabicPeriod"/>
              <a:tabLst>
                <a:tab pos="361950" algn="l"/>
              </a:tabLst>
            </a:pPr>
            <a:r>
              <a:rPr sz="1200" b="1" spc="-5" dirty="0">
                <a:latin typeface="Calibri"/>
                <a:cs typeface="Calibri"/>
              </a:rPr>
              <a:t>Data, information and knowledge</a:t>
            </a:r>
            <a:endParaRPr sz="1200">
              <a:latin typeface="Calibri"/>
              <a:cs typeface="Calibri"/>
            </a:endParaRPr>
          </a:p>
        </p:txBody>
      </p:sp>
      <p:sp>
        <p:nvSpPr>
          <p:cNvPr id="8" name="object 8"/>
          <p:cNvSpPr/>
          <p:nvPr/>
        </p:nvSpPr>
        <p:spPr>
          <a:xfrm>
            <a:off x="923222" y="5497626"/>
            <a:ext cx="438113" cy="43811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13698" y="8671859"/>
            <a:ext cx="438113" cy="43811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3" y="7477781"/>
            <a:ext cx="5735955" cy="2481580"/>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Knowledge</a:t>
            </a:r>
            <a:endParaRPr sz="1200">
              <a:latin typeface="Calibri"/>
              <a:cs typeface="Calibri"/>
            </a:endParaRPr>
          </a:p>
          <a:p>
            <a:pPr marL="12700" marR="5080">
              <a:lnSpc>
                <a:spcPct val="101699"/>
              </a:lnSpc>
              <a:spcBef>
                <a:spcPts val="994"/>
              </a:spcBef>
            </a:pPr>
            <a:r>
              <a:rPr sz="1200" spc="-5" dirty="0">
                <a:latin typeface="Calibri"/>
                <a:cs typeface="Calibri"/>
              </a:rPr>
              <a:t>Knowledge can </a:t>
            </a:r>
            <a:r>
              <a:rPr sz="1200" dirty="0">
                <a:latin typeface="Calibri"/>
                <a:cs typeface="Calibri"/>
              </a:rPr>
              <a:t>be </a:t>
            </a:r>
            <a:r>
              <a:rPr sz="1200" spc="-5" dirty="0">
                <a:latin typeface="Calibri"/>
                <a:cs typeface="Calibri"/>
              </a:rPr>
              <a:t>seen as having a broader, deeper and richer meaning than data </a:t>
            </a:r>
            <a:r>
              <a:rPr sz="1200" spc="-10" dirty="0">
                <a:latin typeface="Calibri"/>
                <a:cs typeface="Calibri"/>
              </a:rPr>
              <a:t>of  </a:t>
            </a:r>
            <a:r>
              <a:rPr sz="1200" spc="-5" dirty="0">
                <a:latin typeface="Calibri"/>
                <a:cs typeface="Calibri"/>
              </a:rPr>
              <a:t>information. It comes about as a result </a:t>
            </a:r>
            <a:r>
              <a:rPr sz="1200" spc="-10" dirty="0">
                <a:latin typeface="Calibri"/>
                <a:cs typeface="Calibri"/>
              </a:rPr>
              <a:t>of </a:t>
            </a:r>
            <a:r>
              <a:rPr sz="1200" spc="-5" dirty="0">
                <a:latin typeface="Calibri"/>
                <a:cs typeface="Calibri"/>
              </a:rPr>
              <a:t>people's experiences, values, insight and contexts.  It can </a:t>
            </a:r>
            <a:r>
              <a:rPr sz="1200" dirty="0">
                <a:latin typeface="Calibri"/>
                <a:cs typeface="Calibri"/>
              </a:rPr>
              <a:t>be </a:t>
            </a:r>
            <a:r>
              <a:rPr sz="1200" spc="-10" dirty="0">
                <a:latin typeface="Calibri"/>
                <a:cs typeface="Calibri"/>
              </a:rPr>
              <a:t>stored in </a:t>
            </a:r>
            <a:r>
              <a:rPr sz="1200" spc="-5" dirty="0">
                <a:latin typeface="Calibri"/>
                <a:cs typeface="Calibri"/>
              </a:rPr>
              <a:t>formal systems such as libraries, documents and electronic media. It is  stored also in the routines and process practices </a:t>
            </a:r>
            <a:r>
              <a:rPr sz="1200" dirty="0">
                <a:latin typeface="Calibri"/>
                <a:cs typeface="Calibri"/>
              </a:rPr>
              <a:t>and </a:t>
            </a:r>
            <a:r>
              <a:rPr sz="1200" spc="-5" dirty="0">
                <a:latin typeface="Calibri"/>
                <a:cs typeface="Calibri"/>
              </a:rPr>
              <a:t>norms of an organisation. Most  importantly it is stored </a:t>
            </a:r>
            <a:r>
              <a:rPr sz="1200" spc="-10" dirty="0">
                <a:latin typeface="Calibri"/>
                <a:cs typeface="Calibri"/>
              </a:rPr>
              <a:t>in </a:t>
            </a:r>
            <a:r>
              <a:rPr sz="1200" spc="-5" dirty="0">
                <a:latin typeface="Calibri"/>
                <a:cs typeface="Calibri"/>
              </a:rPr>
              <a:t>the heads </a:t>
            </a:r>
            <a:r>
              <a:rPr sz="1200" spc="-10" dirty="0">
                <a:latin typeface="Calibri"/>
                <a:cs typeface="Calibri"/>
              </a:rPr>
              <a:t>of </a:t>
            </a:r>
            <a:r>
              <a:rPr sz="1200" dirty="0">
                <a:latin typeface="Calibri"/>
                <a:cs typeface="Calibri"/>
              </a:rPr>
              <a:t>the </a:t>
            </a:r>
            <a:r>
              <a:rPr sz="1200" spc="-5" dirty="0">
                <a:latin typeface="Calibri"/>
                <a:cs typeface="Calibri"/>
              </a:rPr>
              <a:t>individuals </a:t>
            </a:r>
            <a:r>
              <a:rPr sz="1200" spc="-10" dirty="0">
                <a:latin typeface="Calibri"/>
                <a:cs typeface="Calibri"/>
              </a:rPr>
              <a:t>who </a:t>
            </a:r>
            <a:r>
              <a:rPr sz="1200" spc="-5" dirty="0">
                <a:latin typeface="Calibri"/>
                <a:cs typeface="Calibri"/>
              </a:rPr>
              <a:t>work for </a:t>
            </a:r>
            <a:r>
              <a:rPr sz="1200" dirty="0">
                <a:latin typeface="Calibri"/>
                <a:cs typeface="Calibri"/>
              </a:rPr>
              <a:t>the</a:t>
            </a:r>
            <a:r>
              <a:rPr sz="1200" spc="120" dirty="0">
                <a:latin typeface="Calibri"/>
                <a:cs typeface="Calibri"/>
              </a:rPr>
              <a:t> </a:t>
            </a:r>
            <a:r>
              <a:rPr sz="1200" spc="-5" dirty="0">
                <a:latin typeface="Calibri"/>
                <a:cs typeface="Calibri"/>
              </a:rPr>
              <a:t>organisation.</a:t>
            </a:r>
            <a:endParaRPr sz="1200">
              <a:latin typeface="Calibri"/>
              <a:cs typeface="Calibri"/>
            </a:endParaRPr>
          </a:p>
          <a:p>
            <a:pPr marL="12700" marR="34925">
              <a:lnSpc>
                <a:spcPct val="101699"/>
              </a:lnSpc>
            </a:pPr>
            <a:r>
              <a:rPr sz="1200" spc="-5" dirty="0">
                <a:latin typeface="Calibri"/>
                <a:cs typeface="Calibri"/>
              </a:rPr>
              <a:t>Knowledge is not a concrete asset of the organisation of the firm. To convert information </a:t>
            </a:r>
            <a:r>
              <a:rPr sz="1200" dirty="0">
                <a:latin typeface="Calibri"/>
                <a:cs typeface="Calibri"/>
              </a:rPr>
              <a:t>to  </a:t>
            </a:r>
            <a:r>
              <a:rPr sz="1200" spc="-5" dirty="0">
                <a:latin typeface="Calibri"/>
                <a:cs typeface="Calibri"/>
              </a:rPr>
              <a:t>knowledge </a:t>
            </a:r>
            <a:r>
              <a:rPr sz="1200" spc="-10" dirty="0">
                <a:latin typeface="Calibri"/>
                <a:cs typeface="Calibri"/>
              </a:rPr>
              <a:t>it </a:t>
            </a:r>
            <a:r>
              <a:rPr sz="1200" dirty="0">
                <a:latin typeface="Calibri"/>
                <a:cs typeface="Calibri"/>
              </a:rPr>
              <a:t>needs to </a:t>
            </a:r>
            <a:r>
              <a:rPr sz="1200" spc="-5" dirty="0">
                <a:latin typeface="Calibri"/>
                <a:cs typeface="Calibri"/>
              </a:rPr>
              <a:t>be transformed</a:t>
            </a:r>
            <a:r>
              <a:rPr sz="1200" spc="10" dirty="0">
                <a:latin typeface="Calibri"/>
                <a:cs typeface="Calibri"/>
              </a:rPr>
              <a:t> </a:t>
            </a:r>
            <a:r>
              <a:rPr sz="1200" spc="-5" dirty="0">
                <a:latin typeface="Calibri"/>
                <a:cs typeface="Calibri"/>
              </a:rPr>
              <a:t>through:</a:t>
            </a:r>
            <a:endParaRPr sz="1200">
              <a:latin typeface="Calibri"/>
              <a:cs typeface="Calibri"/>
            </a:endParaRPr>
          </a:p>
          <a:p>
            <a:pPr marL="12700" marR="284480">
              <a:lnSpc>
                <a:spcPct val="101699"/>
              </a:lnSpc>
              <a:spcBef>
                <a:spcPts val="500"/>
              </a:spcBef>
            </a:pPr>
            <a:r>
              <a:rPr sz="1200" b="1" spc="-5" dirty="0">
                <a:latin typeface="Calibri"/>
                <a:cs typeface="Calibri"/>
              </a:rPr>
              <a:t>Comparison </a:t>
            </a:r>
            <a:r>
              <a:rPr sz="1200" spc="-5" dirty="0">
                <a:latin typeface="Calibri"/>
                <a:cs typeface="Calibri"/>
              </a:rPr>
              <a:t>– how </a:t>
            </a:r>
            <a:r>
              <a:rPr sz="1200" dirty="0">
                <a:latin typeface="Calibri"/>
                <a:cs typeface="Calibri"/>
              </a:rPr>
              <a:t>does the </a:t>
            </a:r>
            <a:r>
              <a:rPr sz="1200" spc="-5" dirty="0">
                <a:latin typeface="Calibri"/>
                <a:cs typeface="Calibri"/>
              </a:rPr>
              <a:t>information we have about this situation compare </a:t>
            </a:r>
            <a:r>
              <a:rPr sz="1200" dirty="0">
                <a:latin typeface="Calibri"/>
                <a:cs typeface="Calibri"/>
              </a:rPr>
              <a:t>to </a:t>
            </a:r>
            <a:r>
              <a:rPr sz="1200" spc="-5" dirty="0">
                <a:latin typeface="Calibri"/>
                <a:cs typeface="Calibri"/>
              </a:rPr>
              <a:t>other  situations that we have</a:t>
            </a:r>
            <a:r>
              <a:rPr sz="1200" dirty="0">
                <a:latin typeface="Calibri"/>
                <a:cs typeface="Calibri"/>
              </a:rPr>
              <a:t> </a:t>
            </a:r>
            <a:r>
              <a:rPr sz="1200" spc="-5" dirty="0">
                <a:latin typeface="Calibri"/>
                <a:cs typeface="Calibri"/>
              </a:rPr>
              <a:t>known?</a:t>
            </a:r>
            <a:endParaRPr sz="1200">
              <a:latin typeface="Calibri"/>
              <a:cs typeface="Calibri"/>
            </a:endParaRPr>
          </a:p>
          <a:p>
            <a:pPr>
              <a:lnSpc>
                <a:spcPct val="100000"/>
              </a:lnSpc>
              <a:spcBef>
                <a:spcPts val="10"/>
              </a:spcBef>
            </a:pPr>
            <a:endParaRPr sz="1650">
              <a:latin typeface="Calibri"/>
              <a:cs typeface="Calibri"/>
            </a:endParaRPr>
          </a:p>
          <a:p>
            <a:pPr marL="181610">
              <a:lnSpc>
                <a:spcPct val="100000"/>
              </a:lnSpc>
            </a:pPr>
            <a:r>
              <a:rPr sz="1000" b="1" spc="-5" dirty="0">
                <a:latin typeface="Calibri"/>
                <a:cs typeface="Calibri"/>
              </a:rPr>
              <a:t>28</a:t>
            </a:r>
            <a:endParaRPr sz="1000">
              <a:latin typeface="Calibri"/>
              <a:cs typeface="Calibri"/>
            </a:endParaRPr>
          </a:p>
        </p:txBody>
      </p:sp>
      <p:sp>
        <p:nvSpPr>
          <p:cNvPr id="3" name="object 3"/>
          <p:cNvSpPr txBox="1"/>
          <p:nvPr/>
        </p:nvSpPr>
        <p:spPr>
          <a:xfrm>
            <a:off x="888424" y="570066"/>
            <a:ext cx="5836920" cy="270954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normally structured </a:t>
            </a:r>
            <a:r>
              <a:rPr sz="1200" spc="-10" dirty="0">
                <a:latin typeface="Calibri"/>
                <a:cs typeface="Calibri"/>
              </a:rPr>
              <a:t>in </a:t>
            </a:r>
            <a:r>
              <a:rPr sz="1200" spc="-5" dirty="0">
                <a:latin typeface="Calibri"/>
                <a:cs typeface="Calibri"/>
              </a:rPr>
              <a:t>some form </a:t>
            </a:r>
            <a:r>
              <a:rPr sz="1200" spc="-10" dirty="0">
                <a:latin typeface="Calibri"/>
                <a:cs typeface="Calibri"/>
              </a:rPr>
              <a:t>or </a:t>
            </a:r>
            <a:r>
              <a:rPr sz="1200" spc="-5" dirty="0">
                <a:latin typeface="Calibri"/>
                <a:cs typeface="Calibri"/>
              </a:rPr>
              <a:t>another. When a customer goes to a supermarket </a:t>
            </a:r>
            <a:r>
              <a:rPr sz="1200" dirty="0">
                <a:latin typeface="Calibri"/>
                <a:cs typeface="Calibri"/>
              </a:rPr>
              <a:t>to  </a:t>
            </a:r>
            <a:r>
              <a:rPr sz="1200" spc="-5" dirty="0">
                <a:latin typeface="Calibri"/>
                <a:cs typeface="Calibri"/>
              </a:rPr>
              <a:t>purchase food, </a:t>
            </a:r>
            <a:r>
              <a:rPr sz="1200" dirty="0">
                <a:latin typeface="Calibri"/>
                <a:cs typeface="Calibri"/>
              </a:rPr>
              <a:t>his </a:t>
            </a:r>
            <a:r>
              <a:rPr sz="1200" spc="-5" dirty="0">
                <a:latin typeface="Calibri"/>
                <a:cs typeface="Calibri"/>
              </a:rPr>
              <a:t>purchases can </a:t>
            </a:r>
            <a:r>
              <a:rPr sz="1200" dirty="0">
                <a:latin typeface="Calibri"/>
                <a:cs typeface="Calibri"/>
              </a:rPr>
              <a:t>be </a:t>
            </a:r>
            <a:r>
              <a:rPr sz="1200" spc="-10" dirty="0">
                <a:latin typeface="Calibri"/>
                <a:cs typeface="Calibri"/>
              </a:rPr>
              <a:t>stored </a:t>
            </a:r>
            <a:r>
              <a:rPr sz="1200" spc="-5" dirty="0">
                <a:latin typeface="Calibri"/>
                <a:cs typeface="Calibri"/>
              </a:rPr>
              <a:t>as data; what was bought, how much was paid,  </a:t>
            </a:r>
            <a:r>
              <a:rPr sz="1200" dirty="0">
                <a:latin typeface="Calibri"/>
                <a:cs typeface="Calibri"/>
              </a:rPr>
              <a:t>the </a:t>
            </a:r>
            <a:r>
              <a:rPr sz="1200" spc="-5" dirty="0">
                <a:latin typeface="Calibri"/>
                <a:cs typeface="Calibri"/>
              </a:rPr>
              <a:t>time </a:t>
            </a:r>
            <a:r>
              <a:rPr sz="1200" spc="-10" dirty="0">
                <a:latin typeface="Calibri"/>
                <a:cs typeface="Calibri"/>
              </a:rPr>
              <a:t>of </a:t>
            </a:r>
            <a:r>
              <a:rPr sz="1200" spc="-5" dirty="0">
                <a:latin typeface="Calibri"/>
                <a:cs typeface="Calibri"/>
              </a:rPr>
              <a:t>purchase and the method of payment. The data says nothing about why </a:t>
            </a:r>
            <a:r>
              <a:rPr sz="1200" dirty="0">
                <a:latin typeface="Calibri"/>
                <a:cs typeface="Calibri"/>
              </a:rPr>
              <a:t>the  </a:t>
            </a:r>
            <a:r>
              <a:rPr sz="1200" spc="-5" dirty="0">
                <a:latin typeface="Calibri"/>
                <a:cs typeface="Calibri"/>
              </a:rPr>
              <a:t>purchases were made on that day or that time </a:t>
            </a:r>
            <a:r>
              <a:rPr sz="1200" spc="-10" dirty="0">
                <a:latin typeface="Calibri"/>
                <a:cs typeface="Calibri"/>
              </a:rPr>
              <a:t>of </a:t>
            </a:r>
            <a:r>
              <a:rPr sz="1200" spc="-5" dirty="0">
                <a:latin typeface="Calibri"/>
                <a:cs typeface="Calibri"/>
              </a:rPr>
              <a:t>day, what (if anything) </a:t>
            </a:r>
            <a:r>
              <a:rPr sz="1200" spc="-10" dirty="0">
                <a:latin typeface="Calibri"/>
                <a:cs typeface="Calibri"/>
              </a:rPr>
              <a:t>was </a:t>
            </a:r>
            <a:r>
              <a:rPr sz="1200" spc="-5" dirty="0">
                <a:latin typeface="Calibri"/>
                <a:cs typeface="Calibri"/>
              </a:rPr>
              <a:t>going </a:t>
            </a:r>
            <a:r>
              <a:rPr sz="1200" dirty="0">
                <a:latin typeface="Calibri"/>
                <a:cs typeface="Calibri"/>
              </a:rPr>
              <a:t>to be  </a:t>
            </a:r>
            <a:r>
              <a:rPr sz="1200" spc="-5" dirty="0">
                <a:latin typeface="Calibri"/>
                <a:cs typeface="Calibri"/>
              </a:rPr>
              <a:t>made from the purchases and when they </a:t>
            </a:r>
            <a:r>
              <a:rPr sz="1200" spc="-10" dirty="0">
                <a:latin typeface="Calibri"/>
                <a:cs typeface="Calibri"/>
              </a:rPr>
              <a:t>are going </a:t>
            </a:r>
            <a:r>
              <a:rPr sz="1200" dirty="0">
                <a:latin typeface="Calibri"/>
                <a:cs typeface="Calibri"/>
              </a:rPr>
              <a:t>to be eaten. </a:t>
            </a:r>
            <a:r>
              <a:rPr sz="1200" spc="-10" dirty="0">
                <a:latin typeface="Calibri"/>
                <a:cs typeface="Calibri"/>
              </a:rPr>
              <a:t>If </a:t>
            </a:r>
            <a:r>
              <a:rPr sz="1200" spc="-5" dirty="0">
                <a:latin typeface="Calibri"/>
                <a:cs typeface="Calibri"/>
              </a:rPr>
              <a:t>the purchases are made </a:t>
            </a:r>
            <a:r>
              <a:rPr sz="1200" dirty="0">
                <a:latin typeface="Calibri"/>
                <a:cs typeface="Calibri"/>
              </a:rPr>
              <a:t>by  </a:t>
            </a:r>
            <a:r>
              <a:rPr sz="1200" spc="-5" dirty="0">
                <a:latin typeface="Calibri"/>
                <a:cs typeface="Calibri"/>
              </a:rPr>
              <a:t>credit card, </a:t>
            </a:r>
            <a:r>
              <a:rPr sz="1200" dirty="0">
                <a:latin typeface="Calibri"/>
                <a:cs typeface="Calibri"/>
              </a:rPr>
              <a:t>data </a:t>
            </a:r>
            <a:r>
              <a:rPr sz="1200" spc="-5" dirty="0">
                <a:latin typeface="Calibri"/>
                <a:cs typeface="Calibri"/>
              </a:rPr>
              <a:t>gathered </a:t>
            </a:r>
            <a:r>
              <a:rPr sz="1200" dirty="0">
                <a:latin typeface="Calibri"/>
                <a:cs typeface="Calibri"/>
              </a:rPr>
              <a:t>by </a:t>
            </a:r>
            <a:r>
              <a:rPr sz="1200" spc="-5" dirty="0">
                <a:latin typeface="Calibri"/>
                <a:cs typeface="Calibri"/>
              </a:rPr>
              <a:t>the act of purchasing </a:t>
            </a:r>
            <a:r>
              <a:rPr sz="1200" dirty="0">
                <a:latin typeface="Calibri"/>
                <a:cs typeface="Calibri"/>
              </a:rPr>
              <a:t>by </a:t>
            </a:r>
            <a:r>
              <a:rPr sz="1200" spc="-5" dirty="0">
                <a:latin typeface="Calibri"/>
                <a:cs typeface="Calibri"/>
              </a:rPr>
              <a:t>credit </a:t>
            </a:r>
            <a:r>
              <a:rPr sz="1200" spc="-10" dirty="0">
                <a:latin typeface="Calibri"/>
                <a:cs typeface="Calibri"/>
              </a:rPr>
              <a:t>card </a:t>
            </a:r>
            <a:r>
              <a:rPr sz="1200" spc="-5" dirty="0">
                <a:latin typeface="Calibri"/>
                <a:cs typeface="Calibri"/>
              </a:rPr>
              <a:t>can be combined with other  </a:t>
            </a:r>
            <a:r>
              <a:rPr sz="1200" dirty="0">
                <a:latin typeface="Calibri"/>
                <a:cs typeface="Calibri"/>
              </a:rPr>
              <a:t>data </a:t>
            </a:r>
            <a:r>
              <a:rPr sz="1200" spc="-5" dirty="0">
                <a:latin typeface="Calibri"/>
                <a:cs typeface="Calibri"/>
              </a:rPr>
              <a:t>linked </a:t>
            </a:r>
            <a:r>
              <a:rPr sz="1200" dirty="0">
                <a:latin typeface="Calibri"/>
                <a:cs typeface="Calibri"/>
              </a:rPr>
              <a:t>to </a:t>
            </a:r>
            <a:r>
              <a:rPr sz="1200" spc="-5" dirty="0">
                <a:latin typeface="Calibri"/>
                <a:cs typeface="Calibri"/>
              </a:rPr>
              <a:t>that credit card </a:t>
            </a:r>
            <a:r>
              <a:rPr sz="1200" dirty="0">
                <a:latin typeface="Calibri"/>
                <a:cs typeface="Calibri"/>
              </a:rPr>
              <a:t>to </a:t>
            </a:r>
            <a:r>
              <a:rPr sz="1200" spc="-5" dirty="0">
                <a:latin typeface="Calibri"/>
                <a:cs typeface="Calibri"/>
              </a:rPr>
              <a:t>give a comprehensive statement </a:t>
            </a:r>
            <a:r>
              <a:rPr sz="1200" spc="-10" dirty="0">
                <a:latin typeface="Calibri"/>
                <a:cs typeface="Calibri"/>
              </a:rPr>
              <a:t>of </a:t>
            </a:r>
            <a:r>
              <a:rPr sz="1200" spc="-5" dirty="0">
                <a:latin typeface="Calibri"/>
                <a:cs typeface="Calibri"/>
              </a:rPr>
              <a:t>other purchases </a:t>
            </a:r>
            <a:r>
              <a:rPr sz="1200" dirty="0">
                <a:latin typeface="Calibri"/>
                <a:cs typeface="Calibri"/>
              </a:rPr>
              <a:t>by </a:t>
            </a:r>
            <a:r>
              <a:rPr sz="1200" spc="-5" dirty="0">
                <a:latin typeface="Calibri"/>
                <a:cs typeface="Calibri"/>
              </a:rPr>
              <a:t>the  card holder, movements of </a:t>
            </a:r>
            <a:r>
              <a:rPr sz="1200" dirty="0">
                <a:latin typeface="Calibri"/>
                <a:cs typeface="Calibri"/>
              </a:rPr>
              <a:t>the </a:t>
            </a:r>
            <a:r>
              <a:rPr sz="1200" spc="-5" dirty="0">
                <a:latin typeface="Calibri"/>
                <a:cs typeface="Calibri"/>
              </a:rPr>
              <a:t>card holder and likes of the </a:t>
            </a:r>
            <a:r>
              <a:rPr sz="1200" spc="-10" dirty="0">
                <a:latin typeface="Calibri"/>
                <a:cs typeface="Calibri"/>
              </a:rPr>
              <a:t>card </a:t>
            </a:r>
            <a:r>
              <a:rPr sz="1200" spc="-5" dirty="0">
                <a:latin typeface="Calibri"/>
                <a:cs typeface="Calibri"/>
              </a:rPr>
              <a:t>holder. As well as being  quantitative, data can be qualitative. Some believe that if enough data is gathered then  decisions based </a:t>
            </a:r>
            <a:r>
              <a:rPr sz="1200" spc="-10" dirty="0">
                <a:latin typeface="Calibri"/>
                <a:cs typeface="Calibri"/>
              </a:rPr>
              <a:t>on </a:t>
            </a:r>
            <a:r>
              <a:rPr sz="1200" spc="-5" dirty="0">
                <a:latin typeface="Calibri"/>
                <a:cs typeface="Calibri"/>
              </a:rPr>
              <a:t>data will </a:t>
            </a:r>
            <a:r>
              <a:rPr sz="1200" dirty="0">
                <a:latin typeface="Calibri"/>
                <a:cs typeface="Calibri"/>
              </a:rPr>
              <a:t>be </a:t>
            </a:r>
            <a:r>
              <a:rPr sz="1200" spc="-5" dirty="0">
                <a:latin typeface="Calibri"/>
                <a:cs typeface="Calibri"/>
              </a:rPr>
              <a:t>easier </a:t>
            </a:r>
            <a:r>
              <a:rPr sz="1200" dirty="0">
                <a:latin typeface="Calibri"/>
                <a:cs typeface="Calibri"/>
              </a:rPr>
              <a:t>to </a:t>
            </a:r>
            <a:r>
              <a:rPr sz="1200" spc="-5" dirty="0">
                <a:latin typeface="Calibri"/>
                <a:cs typeface="Calibri"/>
              </a:rPr>
              <a:t>make. This is a false assumption as too much data  can make </a:t>
            </a:r>
            <a:r>
              <a:rPr sz="1200" spc="-10" dirty="0">
                <a:latin typeface="Calibri"/>
                <a:cs typeface="Calibri"/>
              </a:rPr>
              <a:t>it </a:t>
            </a:r>
            <a:r>
              <a:rPr sz="1200" spc="-5" dirty="0">
                <a:latin typeface="Calibri"/>
                <a:cs typeface="Calibri"/>
              </a:rPr>
              <a:t>harder to identify the meaningful data from unnecessary data. Furthermore there  is </a:t>
            </a:r>
            <a:r>
              <a:rPr sz="1200" dirty="0">
                <a:latin typeface="Calibri"/>
                <a:cs typeface="Calibri"/>
              </a:rPr>
              <a:t>no </a:t>
            </a:r>
            <a:r>
              <a:rPr sz="1200" spc="-5" dirty="0">
                <a:latin typeface="Calibri"/>
                <a:cs typeface="Calibri"/>
              </a:rPr>
              <a:t>meaning </a:t>
            </a:r>
            <a:r>
              <a:rPr sz="1200" spc="-10" dirty="0">
                <a:latin typeface="Calibri"/>
                <a:cs typeface="Calibri"/>
              </a:rPr>
              <a:t>in </a:t>
            </a:r>
            <a:r>
              <a:rPr sz="1200" dirty="0">
                <a:latin typeface="Calibri"/>
                <a:cs typeface="Calibri"/>
              </a:rPr>
              <a:t>data </a:t>
            </a:r>
            <a:r>
              <a:rPr sz="1200" spc="-5" dirty="0">
                <a:latin typeface="Calibri"/>
                <a:cs typeface="Calibri"/>
              </a:rPr>
              <a:t>– </a:t>
            </a:r>
            <a:r>
              <a:rPr sz="1200" spc="-10" dirty="0">
                <a:latin typeface="Calibri"/>
                <a:cs typeface="Calibri"/>
              </a:rPr>
              <a:t>it </a:t>
            </a:r>
            <a:r>
              <a:rPr sz="1200" spc="-5" dirty="0">
                <a:latin typeface="Calibri"/>
                <a:cs typeface="Calibri"/>
              </a:rPr>
              <a:t>is simply a collection </a:t>
            </a:r>
            <a:r>
              <a:rPr sz="1200" dirty="0">
                <a:latin typeface="Calibri"/>
                <a:cs typeface="Calibri"/>
              </a:rPr>
              <a:t>of</a:t>
            </a:r>
            <a:r>
              <a:rPr sz="1200" spc="35" dirty="0">
                <a:latin typeface="Calibri"/>
                <a:cs typeface="Calibri"/>
              </a:rPr>
              <a:t> </a:t>
            </a:r>
            <a:r>
              <a:rPr sz="1200" spc="-5" dirty="0">
                <a:latin typeface="Calibri"/>
                <a:cs typeface="Calibri"/>
              </a:rPr>
              <a:t>facts.</a:t>
            </a:r>
            <a:endParaRPr sz="1200">
              <a:latin typeface="Calibri"/>
              <a:cs typeface="Calibri"/>
            </a:endParaRPr>
          </a:p>
        </p:txBody>
      </p:sp>
      <p:sp>
        <p:nvSpPr>
          <p:cNvPr id="4" name="object 4"/>
          <p:cNvSpPr txBox="1"/>
          <p:nvPr/>
        </p:nvSpPr>
        <p:spPr>
          <a:xfrm>
            <a:off x="888425" y="3844869"/>
            <a:ext cx="5772785" cy="3065780"/>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Information</a:t>
            </a:r>
            <a:endParaRPr sz="1200">
              <a:latin typeface="Calibri"/>
              <a:cs typeface="Calibri"/>
            </a:endParaRPr>
          </a:p>
          <a:p>
            <a:pPr marL="12700" marR="5080">
              <a:lnSpc>
                <a:spcPct val="101800"/>
              </a:lnSpc>
              <a:spcBef>
                <a:spcPts val="990"/>
              </a:spcBef>
            </a:pPr>
            <a:r>
              <a:rPr sz="1200" spc="-5" dirty="0">
                <a:latin typeface="Calibri"/>
                <a:cs typeface="Calibri"/>
              </a:rPr>
              <a:t>Information can </a:t>
            </a:r>
            <a:r>
              <a:rPr sz="1200" dirty="0">
                <a:latin typeface="Calibri"/>
                <a:cs typeface="Calibri"/>
              </a:rPr>
              <a:t>be </a:t>
            </a:r>
            <a:r>
              <a:rPr sz="1200" spc="-5" dirty="0">
                <a:latin typeface="Calibri"/>
                <a:cs typeface="Calibri"/>
              </a:rPr>
              <a:t>considered a message (Davenport and Prusak, 1998), usually </a:t>
            </a:r>
            <a:r>
              <a:rPr sz="1200" spc="-10" dirty="0">
                <a:latin typeface="Calibri"/>
                <a:cs typeface="Calibri"/>
              </a:rPr>
              <a:t>in </a:t>
            </a:r>
            <a:r>
              <a:rPr sz="1200" dirty="0">
                <a:latin typeface="Calibri"/>
                <a:cs typeface="Calibri"/>
              </a:rPr>
              <a:t>the </a:t>
            </a:r>
            <a:r>
              <a:rPr sz="1200" spc="-5" dirty="0">
                <a:latin typeface="Calibri"/>
                <a:cs typeface="Calibri"/>
              </a:rPr>
              <a:t>form  of </a:t>
            </a:r>
            <a:r>
              <a:rPr sz="1200" spc="-10" dirty="0">
                <a:latin typeface="Calibri"/>
                <a:cs typeface="Calibri"/>
              </a:rPr>
              <a:t>an </a:t>
            </a:r>
            <a:r>
              <a:rPr sz="1200" spc="-5" dirty="0">
                <a:latin typeface="Calibri"/>
                <a:cs typeface="Calibri"/>
              </a:rPr>
              <a:t>audible or written statement. It has a sender and a receiver and is meant </a:t>
            </a:r>
            <a:r>
              <a:rPr sz="1200" dirty="0">
                <a:latin typeface="Calibri"/>
                <a:cs typeface="Calibri"/>
              </a:rPr>
              <a:t>to </a:t>
            </a:r>
            <a:r>
              <a:rPr sz="1200" spc="-5" dirty="0">
                <a:latin typeface="Calibri"/>
                <a:cs typeface="Calibri"/>
              </a:rPr>
              <a:t>change the  way </a:t>
            </a:r>
            <a:r>
              <a:rPr sz="1200" dirty="0">
                <a:latin typeface="Calibri"/>
                <a:cs typeface="Calibri"/>
              </a:rPr>
              <a:t>that </a:t>
            </a:r>
            <a:r>
              <a:rPr sz="1200" spc="-5" dirty="0">
                <a:latin typeface="Calibri"/>
                <a:cs typeface="Calibri"/>
              </a:rPr>
              <a:t>the receiver perceives something. Either hard or soft networks can disseminate  information. A hard network has a solid infrastructure </a:t>
            </a:r>
            <a:r>
              <a:rPr sz="1200" spc="-10" dirty="0">
                <a:latin typeface="Calibri"/>
                <a:cs typeface="Calibri"/>
              </a:rPr>
              <a:t>such </a:t>
            </a:r>
            <a:r>
              <a:rPr sz="1200" spc="-5" dirty="0">
                <a:latin typeface="Calibri"/>
                <a:cs typeface="Calibri"/>
              </a:rPr>
              <a:t>as delivery vans, post offices and  e-mail. A soft network is informal and </a:t>
            </a:r>
            <a:r>
              <a:rPr sz="1200" spc="-10" dirty="0">
                <a:latin typeface="Calibri"/>
                <a:cs typeface="Calibri"/>
              </a:rPr>
              <a:t>can </a:t>
            </a:r>
            <a:r>
              <a:rPr sz="1200" spc="-5" dirty="0">
                <a:latin typeface="Calibri"/>
                <a:cs typeface="Calibri"/>
              </a:rPr>
              <a:t>consist of a message </a:t>
            </a:r>
            <a:r>
              <a:rPr sz="1200" spc="-10" dirty="0">
                <a:latin typeface="Calibri"/>
                <a:cs typeface="Calibri"/>
              </a:rPr>
              <a:t>left on </a:t>
            </a:r>
            <a:r>
              <a:rPr sz="1200" spc="-5" dirty="0">
                <a:latin typeface="Calibri"/>
                <a:cs typeface="Calibri"/>
              </a:rPr>
              <a:t>a voice mail system or  a note pinned to a wall. Information has meaning </a:t>
            </a:r>
            <a:r>
              <a:rPr sz="1200" dirty="0">
                <a:latin typeface="Calibri"/>
                <a:cs typeface="Calibri"/>
              </a:rPr>
              <a:t>and </a:t>
            </a:r>
            <a:r>
              <a:rPr sz="1200" spc="-5" dirty="0">
                <a:latin typeface="Calibri"/>
                <a:cs typeface="Calibri"/>
              </a:rPr>
              <a:t>data can </a:t>
            </a:r>
            <a:r>
              <a:rPr sz="1200" dirty="0">
                <a:latin typeface="Calibri"/>
                <a:cs typeface="Calibri"/>
              </a:rPr>
              <a:t>be </a:t>
            </a:r>
            <a:r>
              <a:rPr sz="1200" spc="-5" dirty="0">
                <a:latin typeface="Calibri"/>
                <a:cs typeface="Calibri"/>
              </a:rPr>
              <a:t>transferred into  information </a:t>
            </a:r>
            <a:r>
              <a:rPr sz="1200" spc="-10" dirty="0">
                <a:latin typeface="Calibri"/>
                <a:cs typeface="Calibri"/>
              </a:rPr>
              <a:t>in </a:t>
            </a:r>
            <a:r>
              <a:rPr sz="1200" spc="-5" dirty="0">
                <a:latin typeface="Calibri"/>
                <a:cs typeface="Calibri"/>
              </a:rPr>
              <a:t>a number of ways. To convert data </a:t>
            </a:r>
            <a:r>
              <a:rPr sz="1200" dirty="0">
                <a:latin typeface="Calibri"/>
                <a:cs typeface="Calibri"/>
              </a:rPr>
              <a:t>to </a:t>
            </a:r>
            <a:r>
              <a:rPr sz="1200" spc="-5" dirty="0">
                <a:latin typeface="Calibri"/>
                <a:cs typeface="Calibri"/>
              </a:rPr>
              <a:t>information </a:t>
            </a:r>
            <a:r>
              <a:rPr sz="1200" spc="-10" dirty="0">
                <a:latin typeface="Calibri"/>
                <a:cs typeface="Calibri"/>
              </a:rPr>
              <a:t>it can</a:t>
            </a:r>
            <a:r>
              <a:rPr sz="1200" spc="135" dirty="0">
                <a:latin typeface="Calibri"/>
                <a:cs typeface="Calibri"/>
              </a:rPr>
              <a:t> </a:t>
            </a:r>
            <a:r>
              <a:rPr sz="1200" spc="-5" dirty="0">
                <a:latin typeface="Calibri"/>
                <a:cs typeface="Calibri"/>
              </a:rPr>
              <a:t>be:</a:t>
            </a:r>
            <a:endParaRPr sz="1200">
              <a:latin typeface="Calibri"/>
              <a:cs typeface="Calibri"/>
            </a:endParaRPr>
          </a:p>
          <a:p>
            <a:pPr marL="12700" marR="1059815">
              <a:lnSpc>
                <a:spcPct val="101699"/>
              </a:lnSpc>
              <a:spcBef>
                <a:spcPts val="495"/>
              </a:spcBef>
            </a:pPr>
            <a:r>
              <a:rPr sz="1200" b="1" spc="-5" dirty="0">
                <a:latin typeface="Calibri"/>
                <a:cs typeface="Calibri"/>
              </a:rPr>
              <a:t>Contextualised </a:t>
            </a:r>
            <a:r>
              <a:rPr sz="1200" spc="-5" dirty="0">
                <a:latin typeface="Calibri"/>
                <a:cs typeface="Calibri"/>
              </a:rPr>
              <a:t>– we know </a:t>
            </a:r>
            <a:r>
              <a:rPr sz="1200" dirty="0">
                <a:latin typeface="Calibri"/>
                <a:cs typeface="Calibri"/>
              </a:rPr>
              <a:t>the </a:t>
            </a:r>
            <a:r>
              <a:rPr sz="1200" spc="-5" dirty="0">
                <a:latin typeface="Calibri"/>
                <a:cs typeface="Calibri"/>
              </a:rPr>
              <a:t>purpose </a:t>
            </a:r>
            <a:r>
              <a:rPr sz="1200" spc="-10" dirty="0">
                <a:latin typeface="Calibri"/>
                <a:cs typeface="Calibri"/>
              </a:rPr>
              <a:t>of </a:t>
            </a:r>
            <a:r>
              <a:rPr sz="1200" spc="-5" dirty="0">
                <a:latin typeface="Calibri"/>
                <a:cs typeface="Calibri"/>
              </a:rPr>
              <a:t>the data being captured.  </a:t>
            </a:r>
            <a:r>
              <a:rPr sz="1200" b="1" spc="-5" dirty="0">
                <a:latin typeface="Calibri"/>
                <a:cs typeface="Calibri"/>
              </a:rPr>
              <a:t>Categorized </a:t>
            </a:r>
            <a:r>
              <a:rPr sz="1200" spc="-5" dirty="0">
                <a:latin typeface="Calibri"/>
                <a:cs typeface="Calibri"/>
              </a:rPr>
              <a:t>– we know the units </a:t>
            </a:r>
            <a:r>
              <a:rPr sz="1200" spc="-10" dirty="0">
                <a:latin typeface="Calibri"/>
                <a:cs typeface="Calibri"/>
              </a:rPr>
              <a:t>of </a:t>
            </a:r>
            <a:r>
              <a:rPr sz="1200" spc="-5" dirty="0">
                <a:latin typeface="Calibri"/>
                <a:cs typeface="Calibri"/>
              </a:rPr>
              <a:t>analysis or </a:t>
            </a:r>
            <a:r>
              <a:rPr sz="1200" spc="-10" dirty="0">
                <a:latin typeface="Calibri"/>
                <a:cs typeface="Calibri"/>
              </a:rPr>
              <a:t>key </a:t>
            </a:r>
            <a:r>
              <a:rPr sz="1200" spc="-5" dirty="0">
                <a:latin typeface="Calibri"/>
                <a:cs typeface="Calibri"/>
              </a:rPr>
              <a:t>components </a:t>
            </a:r>
            <a:r>
              <a:rPr sz="1200" spc="-10" dirty="0">
                <a:latin typeface="Calibri"/>
                <a:cs typeface="Calibri"/>
              </a:rPr>
              <a:t>of </a:t>
            </a:r>
            <a:r>
              <a:rPr sz="1200" spc="-5" dirty="0">
                <a:latin typeface="Calibri"/>
                <a:cs typeface="Calibri"/>
              </a:rPr>
              <a:t>the data.  </a:t>
            </a:r>
            <a:r>
              <a:rPr sz="1200" b="1" spc="-5" dirty="0">
                <a:latin typeface="Calibri"/>
                <a:cs typeface="Calibri"/>
              </a:rPr>
              <a:t>Calculated </a:t>
            </a:r>
            <a:r>
              <a:rPr sz="1200" spc="-5" dirty="0">
                <a:latin typeface="Calibri"/>
                <a:cs typeface="Calibri"/>
              </a:rPr>
              <a:t>– the data </a:t>
            </a:r>
            <a:r>
              <a:rPr sz="1200" spc="-10" dirty="0">
                <a:latin typeface="Calibri"/>
                <a:cs typeface="Calibri"/>
              </a:rPr>
              <a:t>may </a:t>
            </a:r>
            <a:r>
              <a:rPr sz="1200" spc="-5" dirty="0">
                <a:latin typeface="Calibri"/>
                <a:cs typeface="Calibri"/>
              </a:rPr>
              <a:t>have been formally</a:t>
            </a:r>
            <a:r>
              <a:rPr sz="1200" spc="50" dirty="0">
                <a:latin typeface="Calibri"/>
                <a:cs typeface="Calibri"/>
              </a:rPr>
              <a:t> </a:t>
            </a:r>
            <a:r>
              <a:rPr sz="1200" spc="-5" dirty="0">
                <a:latin typeface="Calibri"/>
                <a:cs typeface="Calibri"/>
              </a:rPr>
              <a:t>analysed.</a:t>
            </a:r>
            <a:endParaRPr sz="1200">
              <a:latin typeface="Calibri"/>
              <a:cs typeface="Calibri"/>
            </a:endParaRPr>
          </a:p>
          <a:p>
            <a:pPr marL="12700" algn="just">
              <a:lnSpc>
                <a:spcPct val="100000"/>
              </a:lnSpc>
              <a:spcBef>
                <a:spcPts val="25"/>
              </a:spcBef>
            </a:pPr>
            <a:r>
              <a:rPr sz="1200" b="1" spc="-5" dirty="0">
                <a:latin typeface="Calibri"/>
                <a:cs typeface="Calibri"/>
              </a:rPr>
              <a:t>Condensed </a:t>
            </a:r>
            <a:r>
              <a:rPr sz="1200" spc="-5" dirty="0">
                <a:latin typeface="Calibri"/>
                <a:cs typeface="Calibri"/>
              </a:rPr>
              <a:t>– </a:t>
            </a:r>
            <a:r>
              <a:rPr sz="1200" dirty="0">
                <a:latin typeface="Calibri"/>
                <a:cs typeface="Calibri"/>
              </a:rPr>
              <a:t>the </a:t>
            </a:r>
            <a:r>
              <a:rPr sz="1200" spc="-5" dirty="0">
                <a:latin typeface="Calibri"/>
                <a:cs typeface="Calibri"/>
              </a:rPr>
              <a:t>data might have been reduced to a more concise</a:t>
            </a:r>
            <a:r>
              <a:rPr sz="1200" spc="70" dirty="0">
                <a:latin typeface="Calibri"/>
                <a:cs typeface="Calibri"/>
              </a:rPr>
              <a:t> </a:t>
            </a:r>
            <a:r>
              <a:rPr sz="1200" spc="-5" dirty="0">
                <a:latin typeface="Calibri"/>
                <a:cs typeface="Calibri"/>
              </a:rPr>
              <a:t>form.</a:t>
            </a:r>
            <a:endParaRPr sz="1200">
              <a:latin typeface="Calibri"/>
              <a:cs typeface="Calibri"/>
            </a:endParaRPr>
          </a:p>
          <a:p>
            <a:pPr marL="12700" marR="78105" algn="just">
              <a:lnSpc>
                <a:spcPct val="101699"/>
              </a:lnSpc>
              <a:spcBef>
                <a:spcPts val="500"/>
              </a:spcBef>
            </a:pPr>
            <a:r>
              <a:rPr sz="1200" spc="-5" dirty="0">
                <a:latin typeface="Calibri"/>
                <a:cs typeface="Calibri"/>
              </a:rPr>
              <a:t>It is normally </a:t>
            </a:r>
            <a:r>
              <a:rPr sz="1200" dirty="0">
                <a:latin typeface="Calibri"/>
                <a:cs typeface="Calibri"/>
              </a:rPr>
              <a:t>the </a:t>
            </a:r>
            <a:r>
              <a:rPr sz="1200" spc="-5" dirty="0">
                <a:latin typeface="Calibri"/>
                <a:cs typeface="Calibri"/>
              </a:rPr>
              <a:t>receiver of the information </a:t>
            </a:r>
            <a:r>
              <a:rPr sz="1200" spc="-10" dirty="0">
                <a:latin typeface="Calibri"/>
                <a:cs typeface="Calibri"/>
              </a:rPr>
              <a:t>who </a:t>
            </a:r>
            <a:r>
              <a:rPr sz="1200" spc="-5" dirty="0">
                <a:latin typeface="Calibri"/>
                <a:cs typeface="Calibri"/>
              </a:rPr>
              <a:t>decides whether the information is useful  information, or whether it is still simply data. It is of course possible that the receiver </a:t>
            </a:r>
            <a:r>
              <a:rPr sz="1200" spc="-10" dirty="0">
                <a:latin typeface="Calibri"/>
                <a:cs typeface="Calibri"/>
              </a:rPr>
              <a:t>of </a:t>
            </a:r>
            <a:r>
              <a:rPr sz="1200" dirty="0">
                <a:latin typeface="Calibri"/>
                <a:cs typeface="Calibri"/>
              </a:rPr>
              <a:t>the  sender's </a:t>
            </a:r>
            <a:r>
              <a:rPr sz="1200" spc="-5" dirty="0">
                <a:latin typeface="Calibri"/>
                <a:cs typeface="Calibri"/>
              </a:rPr>
              <a:t>knowledge might consider that knowledge </a:t>
            </a:r>
            <a:r>
              <a:rPr sz="1200" dirty="0">
                <a:latin typeface="Calibri"/>
                <a:cs typeface="Calibri"/>
              </a:rPr>
              <a:t>to be </a:t>
            </a:r>
            <a:r>
              <a:rPr sz="1200" spc="-5" dirty="0">
                <a:latin typeface="Calibri"/>
                <a:cs typeface="Calibri"/>
              </a:rPr>
              <a:t>just</a:t>
            </a:r>
            <a:r>
              <a:rPr sz="1200" spc="35" dirty="0">
                <a:latin typeface="Calibri"/>
                <a:cs typeface="Calibri"/>
              </a:rPr>
              <a:t> </a:t>
            </a:r>
            <a:r>
              <a:rPr sz="1200" spc="-5" dirty="0">
                <a:latin typeface="Calibri"/>
                <a:cs typeface="Calibri"/>
              </a:rPr>
              <a:t>information.</a:t>
            </a:r>
            <a:endParaRPr sz="1200">
              <a:latin typeface="Calibri"/>
              <a:cs typeface="Calibri"/>
            </a:endParaRPr>
          </a:p>
        </p:txBody>
      </p:sp>
      <p:sp>
        <p:nvSpPr>
          <p:cNvPr id="5" name="object 5"/>
          <p:cNvSpPr/>
          <p:nvPr/>
        </p:nvSpPr>
        <p:spPr>
          <a:xfrm>
            <a:off x="986843" y="3489162"/>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86843" y="7120549"/>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9" y="9033661"/>
            <a:ext cx="5704205" cy="925830"/>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Dedicated</a:t>
            </a:r>
            <a:r>
              <a:rPr sz="1200" b="1" spc="-10" dirty="0">
                <a:latin typeface="Calibri"/>
                <a:cs typeface="Calibri"/>
              </a:rPr>
              <a:t> </a:t>
            </a:r>
            <a:r>
              <a:rPr sz="1200" b="1" spc="-5" dirty="0">
                <a:latin typeface="Calibri"/>
                <a:cs typeface="Calibri"/>
              </a:rPr>
              <a:t>resources</a:t>
            </a:r>
            <a:endParaRPr sz="1200">
              <a:latin typeface="Calibri"/>
              <a:cs typeface="Calibri"/>
            </a:endParaRPr>
          </a:p>
          <a:p>
            <a:pPr marL="12700">
              <a:lnSpc>
                <a:spcPct val="100000"/>
              </a:lnSpc>
              <a:spcBef>
                <a:spcPts val="1020"/>
              </a:spcBef>
            </a:pPr>
            <a:r>
              <a:rPr sz="1200" spc="-5" dirty="0">
                <a:latin typeface="Calibri"/>
                <a:cs typeface="Calibri"/>
              </a:rPr>
              <a:t>Organisations frequently </a:t>
            </a:r>
            <a:r>
              <a:rPr sz="1200" dirty="0">
                <a:latin typeface="Calibri"/>
                <a:cs typeface="Calibri"/>
              </a:rPr>
              <a:t>set up </a:t>
            </a:r>
            <a:r>
              <a:rPr sz="1200" spc="-5" dirty="0">
                <a:latin typeface="Calibri"/>
                <a:cs typeface="Calibri"/>
              </a:rPr>
              <a:t>groups </a:t>
            </a:r>
            <a:r>
              <a:rPr sz="1200" spc="-10" dirty="0">
                <a:latin typeface="Calibri"/>
                <a:cs typeface="Calibri"/>
              </a:rPr>
              <a:t>or </a:t>
            </a:r>
            <a:r>
              <a:rPr sz="1200" spc="-5" dirty="0">
                <a:latin typeface="Calibri"/>
                <a:cs typeface="Calibri"/>
              </a:rPr>
              <a:t>departments </a:t>
            </a:r>
            <a:r>
              <a:rPr sz="1200" dirty="0">
                <a:latin typeface="Calibri"/>
                <a:cs typeface="Calibri"/>
              </a:rPr>
              <a:t>to </a:t>
            </a:r>
            <a:r>
              <a:rPr sz="1200" spc="-5" dirty="0">
                <a:latin typeface="Calibri"/>
                <a:cs typeface="Calibri"/>
              </a:rPr>
              <a:t>generate specific knowledge.</a:t>
            </a:r>
            <a:r>
              <a:rPr sz="1200" spc="155" dirty="0">
                <a:latin typeface="Calibri"/>
                <a:cs typeface="Calibri"/>
              </a:rPr>
              <a:t> </a:t>
            </a:r>
            <a:r>
              <a:rPr sz="1200" spc="-5" dirty="0">
                <a:latin typeface="Calibri"/>
                <a:cs typeface="Calibri"/>
              </a:rPr>
              <a:t>The</a:t>
            </a:r>
            <a:endParaRPr sz="1200">
              <a:latin typeface="Calibri"/>
              <a:cs typeface="Calibri"/>
            </a:endParaRPr>
          </a:p>
          <a:p>
            <a:pPr>
              <a:lnSpc>
                <a:spcPct val="100000"/>
              </a:lnSpc>
              <a:spcBef>
                <a:spcPts val="30"/>
              </a:spcBef>
            </a:pPr>
            <a:endParaRPr sz="1600">
              <a:latin typeface="Calibri"/>
              <a:cs typeface="Calibri"/>
            </a:endParaRPr>
          </a:p>
          <a:p>
            <a:pPr marR="13335" algn="r">
              <a:lnSpc>
                <a:spcPct val="100000"/>
              </a:lnSpc>
              <a:spcBef>
                <a:spcPts val="5"/>
              </a:spcBef>
            </a:pPr>
            <a:r>
              <a:rPr sz="1000" b="1" spc="-5" dirty="0">
                <a:latin typeface="Calibri"/>
                <a:cs typeface="Calibri"/>
              </a:rPr>
              <a:t>29</a:t>
            </a:r>
            <a:endParaRPr sz="1000">
              <a:latin typeface="Calibri"/>
              <a:cs typeface="Calibri"/>
            </a:endParaRPr>
          </a:p>
        </p:txBody>
      </p:sp>
      <p:sp>
        <p:nvSpPr>
          <p:cNvPr id="3" name="object 3"/>
          <p:cNvSpPr txBox="1"/>
          <p:nvPr/>
        </p:nvSpPr>
        <p:spPr>
          <a:xfrm>
            <a:off x="816793" y="570066"/>
            <a:ext cx="5837555" cy="174434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Consequences </a:t>
            </a:r>
            <a:r>
              <a:rPr sz="1200" spc="-5" dirty="0">
                <a:latin typeface="Calibri"/>
                <a:cs typeface="Calibri"/>
              </a:rPr>
              <a:t>– what implications does </a:t>
            </a:r>
            <a:r>
              <a:rPr sz="1200" dirty="0">
                <a:latin typeface="Calibri"/>
                <a:cs typeface="Calibri"/>
              </a:rPr>
              <a:t>the </a:t>
            </a:r>
            <a:r>
              <a:rPr sz="1200" spc="-5" dirty="0">
                <a:latin typeface="Calibri"/>
                <a:cs typeface="Calibri"/>
              </a:rPr>
              <a:t>information have for decisions and</a:t>
            </a:r>
            <a:r>
              <a:rPr sz="1200" spc="75" dirty="0">
                <a:latin typeface="Calibri"/>
                <a:cs typeface="Calibri"/>
              </a:rPr>
              <a:t> </a:t>
            </a:r>
            <a:r>
              <a:rPr sz="1200" spc="-5" dirty="0">
                <a:latin typeface="Calibri"/>
                <a:cs typeface="Calibri"/>
              </a:rPr>
              <a:t>actions?</a:t>
            </a:r>
            <a:endParaRPr sz="1200">
              <a:latin typeface="Calibri"/>
              <a:cs typeface="Calibri"/>
            </a:endParaRPr>
          </a:p>
          <a:p>
            <a:pPr marL="12700">
              <a:lnSpc>
                <a:spcPct val="100000"/>
              </a:lnSpc>
              <a:spcBef>
                <a:spcPts val="25"/>
              </a:spcBef>
            </a:pPr>
            <a:r>
              <a:rPr sz="1200" b="1" spc="-5" dirty="0">
                <a:latin typeface="Calibri"/>
                <a:cs typeface="Calibri"/>
              </a:rPr>
              <a:t>Connections </a:t>
            </a:r>
            <a:r>
              <a:rPr sz="1200" spc="-5" dirty="0">
                <a:latin typeface="Calibri"/>
                <a:cs typeface="Calibri"/>
              </a:rPr>
              <a:t>– how does </a:t>
            </a:r>
            <a:r>
              <a:rPr sz="1200" dirty="0">
                <a:latin typeface="Calibri"/>
                <a:cs typeface="Calibri"/>
              </a:rPr>
              <a:t>this </a:t>
            </a:r>
            <a:r>
              <a:rPr sz="1200" spc="-5" dirty="0">
                <a:latin typeface="Calibri"/>
                <a:cs typeface="Calibri"/>
              </a:rPr>
              <a:t>bit </a:t>
            </a:r>
            <a:r>
              <a:rPr sz="1200" spc="-10" dirty="0">
                <a:latin typeface="Calibri"/>
                <a:cs typeface="Calibri"/>
              </a:rPr>
              <a:t>of </a:t>
            </a:r>
            <a:r>
              <a:rPr sz="1200" spc="-5" dirty="0">
                <a:latin typeface="Calibri"/>
                <a:cs typeface="Calibri"/>
              </a:rPr>
              <a:t>information relate </a:t>
            </a:r>
            <a:r>
              <a:rPr sz="1200" dirty="0">
                <a:latin typeface="Calibri"/>
                <a:cs typeface="Calibri"/>
              </a:rPr>
              <a:t>to</a:t>
            </a:r>
            <a:r>
              <a:rPr sz="1200" spc="15" dirty="0">
                <a:latin typeface="Calibri"/>
                <a:cs typeface="Calibri"/>
              </a:rPr>
              <a:t> </a:t>
            </a:r>
            <a:r>
              <a:rPr sz="1200" dirty="0">
                <a:latin typeface="Calibri"/>
                <a:cs typeface="Calibri"/>
              </a:rPr>
              <a:t>others?</a:t>
            </a:r>
            <a:endParaRPr sz="1200">
              <a:latin typeface="Calibri"/>
              <a:cs typeface="Calibri"/>
            </a:endParaRPr>
          </a:p>
          <a:p>
            <a:pPr marL="12700">
              <a:lnSpc>
                <a:spcPct val="100000"/>
              </a:lnSpc>
              <a:spcBef>
                <a:spcPts val="20"/>
              </a:spcBef>
            </a:pPr>
            <a:r>
              <a:rPr sz="1200" b="1" spc="-5" dirty="0">
                <a:latin typeface="Calibri"/>
                <a:cs typeface="Calibri"/>
              </a:rPr>
              <a:t>Conversation </a:t>
            </a:r>
            <a:r>
              <a:rPr sz="1200" spc="-5" dirty="0">
                <a:latin typeface="Calibri"/>
                <a:cs typeface="Calibri"/>
              </a:rPr>
              <a:t>– what </a:t>
            </a:r>
            <a:r>
              <a:rPr sz="1200" dirty="0">
                <a:latin typeface="Calibri"/>
                <a:cs typeface="Calibri"/>
              </a:rPr>
              <a:t>do </a:t>
            </a:r>
            <a:r>
              <a:rPr sz="1200" spc="-5" dirty="0">
                <a:latin typeface="Calibri"/>
                <a:cs typeface="Calibri"/>
              </a:rPr>
              <a:t>other people think about </a:t>
            </a:r>
            <a:r>
              <a:rPr sz="1200" dirty="0">
                <a:latin typeface="Calibri"/>
                <a:cs typeface="Calibri"/>
              </a:rPr>
              <a:t>this</a:t>
            </a:r>
            <a:r>
              <a:rPr sz="1200" spc="15" dirty="0">
                <a:latin typeface="Calibri"/>
                <a:cs typeface="Calibri"/>
              </a:rPr>
              <a:t> </a:t>
            </a:r>
            <a:r>
              <a:rPr sz="1200" spc="-5" dirty="0">
                <a:latin typeface="Calibri"/>
                <a:cs typeface="Calibri"/>
              </a:rPr>
              <a:t>information?</a:t>
            </a:r>
            <a:endParaRPr sz="1200">
              <a:latin typeface="Calibri"/>
              <a:cs typeface="Calibri"/>
            </a:endParaRPr>
          </a:p>
          <a:p>
            <a:pPr marL="12700" marR="177800">
              <a:lnSpc>
                <a:spcPct val="101699"/>
              </a:lnSpc>
            </a:pPr>
            <a:r>
              <a:rPr sz="1200" spc="-5" dirty="0">
                <a:latin typeface="Calibri"/>
                <a:cs typeface="Calibri"/>
              </a:rPr>
              <a:t>Two-thirds of knowledge is gained </a:t>
            </a:r>
            <a:r>
              <a:rPr sz="1200" dirty="0">
                <a:latin typeface="Calibri"/>
                <a:cs typeface="Calibri"/>
              </a:rPr>
              <a:t>by </a:t>
            </a:r>
            <a:r>
              <a:rPr sz="1200" spc="-5" dirty="0">
                <a:latin typeface="Calibri"/>
                <a:cs typeface="Calibri"/>
              </a:rPr>
              <a:t>face to </a:t>
            </a:r>
            <a:r>
              <a:rPr sz="1200" spc="-10" dirty="0">
                <a:latin typeface="Calibri"/>
                <a:cs typeface="Calibri"/>
              </a:rPr>
              <a:t>face </a:t>
            </a:r>
            <a:r>
              <a:rPr sz="1200" spc="-5" dirty="0">
                <a:latin typeface="Calibri"/>
                <a:cs typeface="Calibri"/>
              </a:rPr>
              <a:t>contact between people and the value </a:t>
            </a:r>
            <a:r>
              <a:rPr sz="1200" spc="-10" dirty="0">
                <a:latin typeface="Calibri"/>
                <a:cs typeface="Calibri"/>
              </a:rPr>
              <a:t>of  </a:t>
            </a:r>
            <a:r>
              <a:rPr sz="1200" spc="-5" dirty="0">
                <a:latin typeface="Calibri"/>
                <a:cs typeface="Calibri"/>
              </a:rPr>
              <a:t>knowledge can increase with use as more connections are made during</a:t>
            </a:r>
            <a:r>
              <a:rPr sz="1200" spc="100" dirty="0">
                <a:latin typeface="Calibri"/>
                <a:cs typeface="Calibri"/>
              </a:rPr>
              <a:t> </a:t>
            </a:r>
            <a:r>
              <a:rPr sz="1200" spc="-5" dirty="0">
                <a:latin typeface="Calibri"/>
                <a:cs typeface="Calibri"/>
              </a:rPr>
              <a:t>conversations.</a:t>
            </a:r>
            <a:endParaRPr sz="1200">
              <a:latin typeface="Calibri"/>
              <a:cs typeface="Calibri"/>
            </a:endParaRPr>
          </a:p>
          <a:p>
            <a:pPr>
              <a:lnSpc>
                <a:spcPct val="100000"/>
              </a:lnSpc>
              <a:spcBef>
                <a:spcPts val="5"/>
              </a:spcBef>
            </a:pPr>
            <a:endParaRPr sz="1000">
              <a:latin typeface="Calibri"/>
              <a:cs typeface="Calibri"/>
            </a:endParaRPr>
          </a:p>
          <a:p>
            <a:pPr marL="12700">
              <a:lnSpc>
                <a:spcPct val="100000"/>
              </a:lnSpc>
            </a:pPr>
            <a:r>
              <a:rPr sz="1200" b="1" spc="-5" dirty="0">
                <a:latin typeface="Calibri"/>
                <a:cs typeface="Calibri"/>
              </a:rPr>
              <a:t>2.3.2 Knowledge</a:t>
            </a:r>
            <a:r>
              <a:rPr sz="1200" b="1" spc="10" dirty="0">
                <a:latin typeface="Calibri"/>
                <a:cs typeface="Calibri"/>
              </a:rPr>
              <a:t> </a:t>
            </a:r>
            <a:r>
              <a:rPr sz="1200" b="1" spc="-5" dirty="0">
                <a:latin typeface="Calibri"/>
                <a:cs typeface="Calibri"/>
              </a:rPr>
              <a:t>markets</a:t>
            </a:r>
            <a:endParaRPr sz="1200">
              <a:latin typeface="Calibri"/>
              <a:cs typeface="Calibri"/>
            </a:endParaRPr>
          </a:p>
        </p:txBody>
      </p:sp>
      <p:sp>
        <p:nvSpPr>
          <p:cNvPr id="4" name="object 4"/>
          <p:cNvSpPr txBox="1"/>
          <p:nvPr/>
        </p:nvSpPr>
        <p:spPr>
          <a:xfrm>
            <a:off x="816798" y="2855874"/>
            <a:ext cx="5855335" cy="5612130"/>
          </a:xfrm>
          <a:prstGeom prst="rect">
            <a:avLst/>
          </a:prstGeom>
        </p:spPr>
        <p:txBody>
          <a:bodyPr vert="horz" wrap="square" lIns="0" tIns="9525" rIns="0" bIns="0" rtlCol="0">
            <a:spAutoFit/>
          </a:bodyPr>
          <a:lstStyle/>
          <a:p>
            <a:pPr marL="12700" marR="258445" indent="641350">
              <a:lnSpc>
                <a:spcPct val="101699"/>
              </a:lnSpc>
              <a:spcBef>
                <a:spcPts val="75"/>
              </a:spcBef>
            </a:pPr>
            <a:r>
              <a:rPr sz="1200" spc="-5" dirty="0">
                <a:latin typeface="Calibri"/>
                <a:cs typeface="Calibri"/>
              </a:rPr>
              <a:t>Knowledge moves through organisations </a:t>
            </a:r>
            <a:r>
              <a:rPr sz="1200" spc="-10" dirty="0">
                <a:latin typeface="Calibri"/>
                <a:cs typeface="Calibri"/>
              </a:rPr>
              <a:t>in </a:t>
            </a:r>
            <a:r>
              <a:rPr sz="1200" dirty="0">
                <a:latin typeface="Calibri"/>
                <a:cs typeface="Calibri"/>
              </a:rPr>
              <a:t>the </a:t>
            </a:r>
            <a:r>
              <a:rPr sz="1200" spc="-10" dirty="0">
                <a:latin typeface="Calibri"/>
                <a:cs typeface="Calibri"/>
              </a:rPr>
              <a:t>same </a:t>
            </a:r>
            <a:r>
              <a:rPr sz="1200" spc="-5" dirty="0">
                <a:latin typeface="Calibri"/>
                <a:cs typeface="Calibri"/>
              </a:rPr>
              <a:t>way as currency circulates  and organisations place a value on knowledge in </a:t>
            </a:r>
            <a:r>
              <a:rPr sz="1200" dirty="0">
                <a:latin typeface="Calibri"/>
                <a:cs typeface="Calibri"/>
              </a:rPr>
              <a:t>the </a:t>
            </a:r>
            <a:r>
              <a:rPr sz="1200" spc="-5" dirty="0">
                <a:latin typeface="Calibri"/>
                <a:cs typeface="Calibri"/>
              </a:rPr>
              <a:t>same way that they place a value on  other resources. There </a:t>
            </a:r>
            <a:r>
              <a:rPr sz="1200" spc="-10" dirty="0">
                <a:latin typeface="Calibri"/>
                <a:cs typeface="Calibri"/>
              </a:rPr>
              <a:t>are </a:t>
            </a:r>
            <a:r>
              <a:rPr sz="1200" spc="-5" dirty="0">
                <a:latin typeface="Calibri"/>
                <a:cs typeface="Calibri"/>
              </a:rPr>
              <a:t>three players in the Knowledge Market: buyers, </a:t>
            </a:r>
            <a:r>
              <a:rPr sz="1200" dirty="0">
                <a:latin typeface="Calibri"/>
                <a:cs typeface="Calibri"/>
              </a:rPr>
              <a:t>sellers </a:t>
            </a:r>
            <a:r>
              <a:rPr sz="1200" spc="-5" dirty="0">
                <a:latin typeface="Calibri"/>
                <a:cs typeface="Calibri"/>
              </a:rPr>
              <a:t>and  brokers.</a:t>
            </a:r>
            <a:endParaRPr sz="1200">
              <a:latin typeface="Calibri"/>
              <a:cs typeface="Calibri"/>
            </a:endParaRPr>
          </a:p>
          <a:p>
            <a:pPr marL="12700" marR="13335">
              <a:lnSpc>
                <a:spcPct val="101699"/>
              </a:lnSpc>
              <a:spcBef>
                <a:spcPts val="994"/>
              </a:spcBef>
            </a:pPr>
            <a:r>
              <a:rPr sz="1200" spc="-5" dirty="0">
                <a:latin typeface="Calibri"/>
                <a:cs typeface="Calibri"/>
              </a:rPr>
              <a:t>Knowledge buyers can be </a:t>
            </a:r>
            <a:r>
              <a:rPr sz="1200" dirty="0">
                <a:latin typeface="Calibri"/>
                <a:cs typeface="Calibri"/>
              </a:rPr>
              <a:t>seen </a:t>
            </a:r>
            <a:r>
              <a:rPr sz="1200" spc="-5" dirty="0">
                <a:latin typeface="Calibri"/>
                <a:cs typeface="Calibri"/>
              </a:rPr>
              <a:t>as people </a:t>
            </a:r>
            <a:r>
              <a:rPr sz="1200" spc="-10" dirty="0">
                <a:latin typeface="Calibri"/>
                <a:cs typeface="Calibri"/>
              </a:rPr>
              <a:t>who are </a:t>
            </a:r>
            <a:r>
              <a:rPr sz="1200" spc="-5" dirty="0">
                <a:latin typeface="Calibri"/>
                <a:cs typeface="Calibri"/>
              </a:rPr>
              <a:t>trying to resolve complex </a:t>
            </a:r>
            <a:r>
              <a:rPr sz="1200" dirty="0">
                <a:latin typeface="Calibri"/>
                <a:cs typeface="Calibri"/>
              </a:rPr>
              <a:t>issues </a:t>
            </a:r>
            <a:r>
              <a:rPr sz="1200" spc="-5" dirty="0">
                <a:latin typeface="Calibri"/>
                <a:cs typeface="Calibri"/>
              </a:rPr>
              <a:t>that  require complex answers. Knowledge </a:t>
            </a:r>
            <a:r>
              <a:rPr sz="1200" dirty="0">
                <a:latin typeface="Calibri"/>
                <a:cs typeface="Calibri"/>
              </a:rPr>
              <a:t>sellers </a:t>
            </a:r>
            <a:r>
              <a:rPr sz="1200" spc="-5" dirty="0">
                <a:latin typeface="Calibri"/>
                <a:cs typeface="Calibri"/>
              </a:rPr>
              <a:t>are people in an organisation who have a  reputation </a:t>
            </a:r>
            <a:r>
              <a:rPr sz="1200" dirty="0">
                <a:latin typeface="Calibri"/>
                <a:cs typeface="Calibri"/>
              </a:rPr>
              <a:t>for </a:t>
            </a:r>
            <a:r>
              <a:rPr sz="1200" spc="-5" dirty="0">
                <a:latin typeface="Calibri"/>
                <a:cs typeface="Calibri"/>
              </a:rPr>
              <a:t>possessing substantial knowledge </a:t>
            </a:r>
            <a:r>
              <a:rPr sz="1200" dirty="0">
                <a:latin typeface="Calibri"/>
                <a:cs typeface="Calibri"/>
              </a:rPr>
              <a:t>about </a:t>
            </a:r>
            <a:r>
              <a:rPr sz="1200" spc="-5" dirty="0">
                <a:latin typeface="Calibri"/>
                <a:cs typeface="Calibri"/>
              </a:rPr>
              <a:t>process </a:t>
            </a:r>
            <a:r>
              <a:rPr sz="1200" spc="-10" dirty="0">
                <a:latin typeface="Calibri"/>
                <a:cs typeface="Calibri"/>
              </a:rPr>
              <a:t>or </a:t>
            </a:r>
            <a:r>
              <a:rPr sz="1200" spc="-5" dirty="0">
                <a:latin typeface="Calibri"/>
                <a:cs typeface="Calibri"/>
              </a:rPr>
              <a:t>subjects that others </a:t>
            </a:r>
            <a:r>
              <a:rPr sz="1200" spc="-10" dirty="0">
                <a:latin typeface="Calibri"/>
                <a:cs typeface="Calibri"/>
              </a:rPr>
              <a:t>are  </a:t>
            </a:r>
            <a:r>
              <a:rPr sz="1200" spc="-5" dirty="0">
                <a:latin typeface="Calibri"/>
                <a:cs typeface="Calibri"/>
              </a:rPr>
              <a:t>interested in. knowledge brokers (gatekeepers, boundary spanners) make connections  between knowledge buyers and sellers. They find out who does what and who knows what  and they like to understand where </a:t>
            </a:r>
            <a:r>
              <a:rPr sz="1200" dirty="0">
                <a:latin typeface="Calibri"/>
                <a:cs typeface="Calibri"/>
              </a:rPr>
              <a:t>to </a:t>
            </a:r>
            <a:r>
              <a:rPr sz="1200" spc="-10" dirty="0">
                <a:latin typeface="Calibri"/>
                <a:cs typeface="Calibri"/>
              </a:rPr>
              <a:t>go </a:t>
            </a:r>
            <a:r>
              <a:rPr sz="1200" spc="-5" dirty="0">
                <a:latin typeface="Calibri"/>
                <a:cs typeface="Calibri"/>
              </a:rPr>
              <a:t>for knowledge especially </a:t>
            </a:r>
            <a:r>
              <a:rPr sz="1200" spc="-10" dirty="0">
                <a:latin typeface="Calibri"/>
                <a:cs typeface="Calibri"/>
              </a:rPr>
              <a:t>if it </a:t>
            </a:r>
            <a:r>
              <a:rPr sz="1200" spc="-5" dirty="0">
                <a:latin typeface="Calibri"/>
                <a:cs typeface="Calibri"/>
              </a:rPr>
              <a:t>takes them outside </a:t>
            </a:r>
            <a:r>
              <a:rPr sz="1200" spc="-10" dirty="0">
                <a:latin typeface="Calibri"/>
                <a:cs typeface="Calibri"/>
              </a:rPr>
              <a:t>of  </a:t>
            </a:r>
            <a:r>
              <a:rPr sz="1200" dirty="0">
                <a:latin typeface="Calibri"/>
                <a:cs typeface="Calibri"/>
              </a:rPr>
              <a:t>their </a:t>
            </a:r>
            <a:r>
              <a:rPr sz="1200" spc="-5" dirty="0">
                <a:latin typeface="Calibri"/>
                <a:cs typeface="Calibri"/>
              </a:rPr>
              <a:t>own area of responsibility. Librarians can </a:t>
            </a:r>
            <a:r>
              <a:rPr sz="1200" dirty="0">
                <a:latin typeface="Calibri"/>
                <a:cs typeface="Calibri"/>
              </a:rPr>
              <a:t>be seen </a:t>
            </a:r>
            <a:r>
              <a:rPr sz="1200" spc="-5" dirty="0">
                <a:latin typeface="Calibri"/>
                <a:cs typeface="Calibri"/>
              </a:rPr>
              <a:t>as knowledge brokers as </a:t>
            </a:r>
            <a:r>
              <a:rPr sz="1200" dirty="0">
                <a:latin typeface="Calibri"/>
                <a:cs typeface="Calibri"/>
              </a:rPr>
              <a:t>their </a:t>
            </a:r>
            <a:r>
              <a:rPr sz="1200" spc="-5" dirty="0">
                <a:latin typeface="Calibri"/>
                <a:cs typeface="Calibri"/>
              </a:rPr>
              <a:t>role  requires them </a:t>
            </a:r>
            <a:r>
              <a:rPr sz="1200" dirty="0">
                <a:latin typeface="Calibri"/>
                <a:cs typeface="Calibri"/>
              </a:rPr>
              <a:t>to </a:t>
            </a:r>
            <a:r>
              <a:rPr sz="1200" spc="-5" dirty="0">
                <a:latin typeface="Calibri"/>
                <a:cs typeface="Calibri"/>
              </a:rPr>
              <a:t>help people find </a:t>
            </a:r>
            <a:r>
              <a:rPr sz="1200" dirty="0">
                <a:latin typeface="Calibri"/>
                <a:cs typeface="Calibri"/>
              </a:rPr>
              <a:t>the </a:t>
            </a:r>
            <a:r>
              <a:rPr sz="1200" spc="-5" dirty="0">
                <a:latin typeface="Calibri"/>
                <a:cs typeface="Calibri"/>
              </a:rPr>
              <a:t>knowledge that they require </a:t>
            </a:r>
            <a:r>
              <a:rPr sz="1200" spc="-10" dirty="0">
                <a:latin typeface="Calibri"/>
                <a:cs typeface="Calibri"/>
              </a:rPr>
              <a:t>in </a:t>
            </a:r>
            <a:r>
              <a:rPr sz="1200" spc="-5" dirty="0">
                <a:latin typeface="Calibri"/>
                <a:cs typeface="Calibri"/>
              </a:rPr>
              <a:t>both a people-to-people  context - “Have a chat with </a:t>
            </a:r>
            <a:r>
              <a:rPr sz="1200" spc="-10" dirty="0">
                <a:latin typeface="Calibri"/>
                <a:cs typeface="Calibri"/>
              </a:rPr>
              <a:t>John </a:t>
            </a:r>
            <a:r>
              <a:rPr sz="1200" spc="-5" dirty="0">
                <a:latin typeface="Calibri"/>
                <a:cs typeface="Calibri"/>
              </a:rPr>
              <a:t>Smith, </a:t>
            </a:r>
            <a:r>
              <a:rPr sz="1200" dirty="0">
                <a:latin typeface="Calibri"/>
                <a:cs typeface="Calibri"/>
              </a:rPr>
              <a:t>he </a:t>
            </a:r>
            <a:r>
              <a:rPr sz="1200" spc="-5" dirty="0">
                <a:latin typeface="Calibri"/>
                <a:cs typeface="Calibri"/>
              </a:rPr>
              <a:t>has been </a:t>
            </a:r>
            <a:r>
              <a:rPr sz="1200" dirty="0">
                <a:latin typeface="Calibri"/>
                <a:cs typeface="Calibri"/>
              </a:rPr>
              <a:t>doing </a:t>
            </a:r>
            <a:r>
              <a:rPr sz="1200" spc="-5" dirty="0">
                <a:latin typeface="Calibri"/>
                <a:cs typeface="Calibri"/>
              </a:rPr>
              <a:t>work in that </a:t>
            </a:r>
            <a:r>
              <a:rPr sz="1200" spc="-10" dirty="0">
                <a:latin typeface="Calibri"/>
                <a:cs typeface="Calibri"/>
              </a:rPr>
              <a:t>area” </a:t>
            </a:r>
            <a:r>
              <a:rPr sz="1200" spc="-5" dirty="0">
                <a:latin typeface="Calibri"/>
                <a:cs typeface="Calibri"/>
              </a:rPr>
              <a:t>and a people-to-  text context - “You will find </a:t>
            </a:r>
            <a:r>
              <a:rPr sz="1200" spc="-10" dirty="0">
                <a:latin typeface="Calibri"/>
                <a:cs typeface="Calibri"/>
              </a:rPr>
              <a:t>it in </a:t>
            </a:r>
            <a:r>
              <a:rPr sz="1200" dirty="0">
                <a:latin typeface="Calibri"/>
                <a:cs typeface="Calibri"/>
              </a:rPr>
              <a:t>the </a:t>
            </a:r>
            <a:r>
              <a:rPr sz="1200" spc="-5" dirty="0">
                <a:latin typeface="Calibri"/>
                <a:cs typeface="Calibri"/>
              </a:rPr>
              <a:t>Oracle Database”. Knowledge brokers can also have an  important </a:t>
            </a:r>
            <a:r>
              <a:rPr sz="1200" spc="-10" dirty="0">
                <a:latin typeface="Calibri"/>
                <a:cs typeface="Calibri"/>
              </a:rPr>
              <a:t>role in </a:t>
            </a:r>
            <a:r>
              <a:rPr sz="1200" spc="-5" dirty="0">
                <a:latin typeface="Calibri"/>
                <a:cs typeface="Calibri"/>
              </a:rPr>
              <a:t>translating the language of the Knowledge supplier </a:t>
            </a:r>
            <a:r>
              <a:rPr sz="1200" dirty="0">
                <a:latin typeface="Calibri"/>
                <a:cs typeface="Calibri"/>
              </a:rPr>
              <a:t>to </a:t>
            </a:r>
            <a:r>
              <a:rPr sz="1200" spc="-10" dirty="0">
                <a:latin typeface="Calibri"/>
                <a:cs typeface="Calibri"/>
              </a:rPr>
              <a:t>the </a:t>
            </a:r>
            <a:r>
              <a:rPr sz="1200" spc="-5" dirty="0">
                <a:latin typeface="Calibri"/>
                <a:cs typeface="Calibri"/>
              </a:rPr>
              <a:t>language of the  Knowledge</a:t>
            </a:r>
            <a:r>
              <a:rPr sz="1200" spc="-10" dirty="0">
                <a:latin typeface="Calibri"/>
                <a:cs typeface="Calibri"/>
              </a:rPr>
              <a:t> </a:t>
            </a:r>
            <a:r>
              <a:rPr sz="1200" dirty="0">
                <a:latin typeface="Calibri"/>
                <a:cs typeface="Calibri"/>
              </a:rPr>
              <a:t>user.</a:t>
            </a:r>
            <a:endParaRPr sz="1200">
              <a:latin typeface="Calibri"/>
              <a:cs typeface="Calibri"/>
            </a:endParaRPr>
          </a:p>
          <a:p>
            <a:pPr marL="12700" marR="5080">
              <a:lnSpc>
                <a:spcPct val="101699"/>
              </a:lnSpc>
              <a:spcBef>
                <a:spcPts val="994"/>
              </a:spcBef>
            </a:pPr>
            <a:r>
              <a:rPr sz="1200" spc="-5" dirty="0">
                <a:latin typeface="Calibri"/>
                <a:cs typeface="Calibri"/>
              </a:rPr>
              <a:t>If the culture </a:t>
            </a:r>
            <a:r>
              <a:rPr sz="1200" spc="-10" dirty="0">
                <a:latin typeface="Calibri"/>
                <a:cs typeface="Calibri"/>
              </a:rPr>
              <a:t>of an </a:t>
            </a:r>
            <a:r>
              <a:rPr sz="1200" spc="-5" dirty="0">
                <a:latin typeface="Calibri"/>
                <a:cs typeface="Calibri"/>
              </a:rPr>
              <a:t>organisation inhibits the sharing or </a:t>
            </a:r>
            <a:r>
              <a:rPr sz="1200" dirty="0">
                <a:latin typeface="Calibri"/>
                <a:cs typeface="Calibri"/>
              </a:rPr>
              <a:t>even </a:t>
            </a:r>
            <a:r>
              <a:rPr sz="1200" spc="-5" dirty="0">
                <a:latin typeface="Calibri"/>
                <a:cs typeface="Calibri"/>
              </a:rPr>
              <a:t>acknowledgement of problems or  of success, or inhibits trust, then it will be difficult </a:t>
            </a:r>
            <a:r>
              <a:rPr sz="1200" dirty="0">
                <a:latin typeface="Calibri"/>
                <a:cs typeface="Calibri"/>
              </a:rPr>
              <a:t>to </a:t>
            </a:r>
            <a:r>
              <a:rPr sz="1200" spc="-5" dirty="0">
                <a:latin typeface="Calibri"/>
                <a:cs typeface="Calibri"/>
              </a:rPr>
              <a:t>pass knowledge around the organisation.  Knowledge can </a:t>
            </a:r>
            <a:r>
              <a:rPr sz="1200" dirty="0">
                <a:latin typeface="Calibri"/>
                <a:cs typeface="Calibri"/>
              </a:rPr>
              <a:t>be </a:t>
            </a:r>
            <a:r>
              <a:rPr sz="1200" spc="-5" dirty="0">
                <a:latin typeface="Calibri"/>
                <a:cs typeface="Calibri"/>
              </a:rPr>
              <a:t>passed </a:t>
            </a:r>
            <a:r>
              <a:rPr sz="1200" spc="-10" dirty="0">
                <a:latin typeface="Calibri"/>
                <a:cs typeface="Calibri"/>
              </a:rPr>
              <a:t>on </a:t>
            </a:r>
            <a:r>
              <a:rPr sz="1200" spc="-5" dirty="0">
                <a:latin typeface="Calibri"/>
                <a:cs typeface="Calibri"/>
              </a:rPr>
              <a:t>for a number or reasons. The Knowledge Supplier might wish </a:t>
            </a:r>
            <a:r>
              <a:rPr sz="1200" dirty="0">
                <a:latin typeface="Calibri"/>
                <a:cs typeface="Calibri"/>
              </a:rPr>
              <a:t>to  be </a:t>
            </a:r>
            <a:r>
              <a:rPr sz="1200" spc="-5" dirty="0">
                <a:latin typeface="Calibri"/>
                <a:cs typeface="Calibri"/>
              </a:rPr>
              <a:t>thought </a:t>
            </a:r>
            <a:r>
              <a:rPr sz="1200" spc="-10" dirty="0">
                <a:latin typeface="Calibri"/>
                <a:cs typeface="Calibri"/>
              </a:rPr>
              <a:t>of </a:t>
            </a:r>
            <a:r>
              <a:rPr sz="1200" spc="-5" dirty="0">
                <a:latin typeface="Calibri"/>
                <a:cs typeface="Calibri"/>
              </a:rPr>
              <a:t>as a knowledgeable person, he or </a:t>
            </a:r>
            <a:r>
              <a:rPr sz="1200" spc="-10" dirty="0">
                <a:latin typeface="Calibri"/>
                <a:cs typeface="Calibri"/>
              </a:rPr>
              <a:t>she </a:t>
            </a:r>
            <a:r>
              <a:rPr sz="1200" spc="-5" dirty="0">
                <a:latin typeface="Calibri"/>
                <a:cs typeface="Calibri"/>
              </a:rPr>
              <a:t>might </a:t>
            </a:r>
            <a:r>
              <a:rPr sz="1200" dirty="0">
                <a:latin typeface="Calibri"/>
                <a:cs typeface="Calibri"/>
              </a:rPr>
              <a:t>be </a:t>
            </a:r>
            <a:r>
              <a:rPr sz="1200" spc="-5" dirty="0">
                <a:latin typeface="Calibri"/>
                <a:cs typeface="Calibri"/>
              </a:rPr>
              <a:t>expecting knowledge </a:t>
            </a:r>
            <a:r>
              <a:rPr sz="1200" spc="-10" dirty="0">
                <a:latin typeface="Calibri"/>
                <a:cs typeface="Calibri"/>
              </a:rPr>
              <a:t>in </a:t>
            </a:r>
            <a:r>
              <a:rPr sz="1200" spc="-5" dirty="0">
                <a:latin typeface="Calibri"/>
                <a:cs typeface="Calibri"/>
              </a:rPr>
              <a:t>return  or they might just be doing it out of a sense </a:t>
            </a:r>
            <a:r>
              <a:rPr sz="1200" spc="-10" dirty="0">
                <a:latin typeface="Calibri"/>
                <a:cs typeface="Calibri"/>
              </a:rPr>
              <a:t>of </a:t>
            </a:r>
            <a:r>
              <a:rPr sz="1200" spc="-5" dirty="0">
                <a:latin typeface="Calibri"/>
                <a:cs typeface="Calibri"/>
              </a:rPr>
              <a:t>altruism. Although formal Knowledge  Networks can help </a:t>
            </a:r>
            <a:r>
              <a:rPr sz="1200" dirty="0">
                <a:latin typeface="Calibri"/>
                <a:cs typeface="Calibri"/>
              </a:rPr>
              <a:t>the </a:t>
            </a:r>
            <a:r>
              <a:rPr sz="1200" spc="-5" dirty="0">
                <a:latin typeface="Calibri"/>
                <a:cs typeface="Calibri"/>
              </a:rPr>
              <a:t>Knowledge Market operate, the informal Knowledge Market can </a:t>
            </a:r>
            <a:r>
              <a:rPr sz="1200" dirty="0">
                <a:latin typeface="Calibri"/>
                <a:cs typeface="Calibri"/>
              </a:rPr>
              <a:t>be  </a:t>
            </a:r>
            <a:r>
              <a:rPr sz="1200" spc="-5" dirty="0">
                <a:latin typeface="Calibri"/>
                <a:cs typeface="Calibri"/>
              </a:rPr>
              <a:t>vastly more efficient. In the informal network, people ask </a:t>
            </a:r>
            <a:r>
              <a:rPr sz="1200" spc="-10" dirty="0">
                <a:latin typeface="Calibri"/>
                <a:cs typeface="Calibri"/>
              </a:rPr>
              <a:t>who </a:t>
            </a:r>
            <a:r>
              <a:rPr sz="1200" spc="-5" dirty="0">
                <a:latin typeface="Calibri"/>
                <a:cs typeface="Calibri"/>
              </a:rPr>
              <a:t>knows what, who knows who  and how useful is the knowledge that </a:t>
            </a:r>
            <a:r>
              <a:rPr sz="1200" dirty="0">
                <a:latin typeface="Calibri"/>
                <a:cs typeface="Calibri"/>
              </a:rPr>
              <a:t>they have. This </a:t>
            </a:r>
            <a:r>
              <a:rPr sz="1200" spc="-5" dirty="0">
                <a:latin typeface="Calibri"/>
                <a:cs typeface="Calibri"/>
              </a:rPr>
              <a:t>informal network grows as a result of  chance meetings, discussions </a:t>
            </a:r>
            <a:r>
              <a:rPr sz="1200" spc="-10" dirty="0">
                <a:latin typeface="Calibri"/>
                <a:cs typeface="Calibri"/>
              </a:rPr>
              <a:t>at </a:t>
            </a:r>
            <a:r>
              <a:rPr sz="1200" dirty="0">
                <a:latin typeface="Calibri"/>
                <a:cs typeface="Calibri"/>
              </a:rPr>
              <a:t>the </a:t>
            </a:r>
            <a:r>
              <a:rPr sz="1200" spc="-5" dirty="0">
                <a:latin typeface="Calibri"/>
                <a:cs typeface="Calibri"/>
              </a:rPr>
              <a:t>coffee machine or water dispenser. </a:t>
            </a:r>
            <a:r>
              <a:rPr sz="1200" spc="-10" dirty="0">
                <a:latin typeface="Calibri"/>
                <a:cs typeface="Calibri"/>
              </a:rPr>
              <a:t>Some </a:t>
            </a:r>
            <a:r>
              <a:rPr sz="1200" spc="-5" dirty="0">
                <a:latin typeface="Calibri"/>
                <a:cs typeface="Calibri"/>
              </a:rPr>
              <a:t>organisations  have managed to encourage the informal network </a:t>
            </a:r>
            <a:r>
              <a:rPr sz="1200" dirty="0">
                <a:latin typeface="Calibri"/>
                <a:cs typeface="Calibri"/>
              </a:rPr>
              <a:t>by </a:t>
            </a:r>
            <a:r>
              <a:rPr sz="1200" spc="-5" dirty="0">
                <a:latin typeface="Calibri"/>
                <a:cs typeface="Calibri"/>
              </a:rPr>
              <a:t>setting places aside </a:t>
            </a:r>
            <a:r>
              <a:rPr sz="1200" dirty="0">
                <a:latin typeface="Calibri"/>
                <a:cs typeface="Calibri"/>
              </a:rPr>
              <a:t>for </a:t>
            </a:r>
            <a:r>
              <a:rPr sz="1200" spc="-10" dirty="0">
                <a:latin typeface="Calibri"/>
                <a:cs typeface="Calibri"/>
              </a:rPr>
              <a:t>staff </a:t>
            </a:r>
            <a:r>
              <a:rPr sz="1200" dirty="0">
                <a:latin typeface="Calibri"/>
                <a:cs typeface="Calibri"/>
              </a:rPr>
              <a:t>to </a:t>
            </a:r>
            <a:r>
              <a:rPr sz="1200" spc="-5" dirty="0">
                <a:latin typeface="Calibri"/>
                <a:cs typeface="Calibri"/>
              </a:rPr>
              <a:t>meet  informally.</a:t>
            </a:r>
            <a:endParaRPr sz="1200">
              <a:latin typeface="Calibri"/>
              <a:cs typeface="Calibri"/>
            </a:endParaRPr>
          </a:p>
          <a:p>
            <a:pPr marL="12700">
              <a:lnSpc>
                <a:spcPct val="100000"/>
              </a:lnSpc>
              <a:spcBef>
                <a:spcPts val="1030"/>
              </a:spcBef>
            </a:pPr>
            <a:r>
              <a:rPr sz="1200" b="1" spc="-5" dirty="0">
                <a:latin typeface="Calibri"/>
                <a:cs typeface="Calibri"/>
              </a:rPr>
              <a:t>2.3.3 Internal knowledge</a:t>
            </a:r>
            <a:r>
              <a:rPr sz="1200" b="1" spc="10" dirty="0">
                <a:latin typeface="Calibri"/>
                <a:cs typeface="Calibri"/>
              </a:rPr>
              <a:t> </a:t>
            </a:r>
            <a:r>
              <a:rPr sz="1200" b="1" spc="-5" dirty="0">
                <a:latin typeface="Calibri"/>
                <a:cs typeface="Calibri"/>
              </a:rPr>
              <a:t>generation</a:t>
            </a:r>
            <a:endParaRPr sz="1200">
              <a:latin typeface="Calibri"/>
              <a:cs typeface="Calibri"/>
            </a:endParaRPr>
          </a:p>
        </p:txBody>
      </p:sp>
      <p:sp>
        <p:nvSpPr>
          <p:cNvPr id="5" name="object 5"/>
          <p:cNvSpPr/>
          <p:nvPr/>
        </p:nvSpPr>
        <p:spPr>
          <a:xfrm>
            <a:off x="923222" y="2498653"/>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3222" y="8676431"/>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882460"/>
            <a:ext cx="1037590"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Calibri"/>
                <a:cs typeface="Calibri"/>
              </a:rPr>
              <a:t>Icons used </a:t>
            </a:r>
            <a:r>
              <a:rPr sz="900" b="1" dirty="0">
                <a:latin typeface="Calibri"/>
                <a:cs typeface="Calibri"/>
              </a:rPr>
              <a:t>in </a:t>
            </a:r>
            <a:r>
              <a:rPr sz="900" b="1" spc="-5" dirty="0">
                <a:latin typeface="Calibri"/>
                <a:cs typeface="Calibri"/>
              </a:rPr>
              <a:t>the</a:t>
            </a:r>
            <a:r>
              <a:rPr sz="900" b="1" spc="-60" dirty="0">
                <a:latin typeface="Calibri"/>
                <a:cs typeface="Calibri"/>
              </a:rPr>
              <a:t> </a:t>
            </a:r>
            <a:r>
              <a:rPr sz="900" b="1" spc="-5" dirty="0">
                <a:latin typeface="Calibri"/>
                <a:cs typeface="Calibri"/>
              </a:rPr>
              <a:t>text</a:t>
            </a:r>
            <a:endParaRPr sz="900">
              <a:latin typeface="Calibri"/>
              <a:cs typeface="Calibri"/>
            </a:endParaRPr>
          </a:p>
        </p:txBody>
      </p:sp>
      <p:sp>
        <p:nvSpPr>
          <p:cNvPr id="3" name="object 3"/>
          <p:cNvSpPr txBox="1"/>
          <p:nvPr/>
        </p:nvSpPr>
        <p:spPr>
          <a:xfrm>
            <a:off x="888419" y="5780187"/>
            <a:ext cx="5786120" cy="581660"/>
          </a:xfrm>
          <a:prstGeom prst="rect">
            <a:avLst/>
          </a:prstGeom>
        </p:spPr>
        <p:txBody>
          <a:bodyPr vert="horz" wrap="square" lIns="0" tIns="10160" rIns="0" bIns="0" rtlCol="0">
            <a:spAutoFit/>
          </a:bodyPr>
          <a:lstStyle/>
          <a:p>
            <a:pPr marL="12700" marR="5080" algn="just">
              <a:lnSpc>
                <a:spcPct val="101800"/>
              </a:lnSpc>
              <a:spcBef>
                <a:spcPts val="80"/>
              </a:spcBef>
            </a:pPr>
            <a:r>
              <a:rPr sz="900" b="1" spc="-5" dirty="0">
                <a:latin typeface="Calibri"/>
                <a:cs typeface="Calibri"/>
              </a:rPr>
              <a:t>Project partners</a:t>
            </a:r>
            <a:r>
              <a:rPr sz="900" spc="-5" dirty="0">
                <a:latin typeface="Calibri"/>
                <a:cs typeface="Calibri"/>
              </a:rPr>
              <a:t>: ASEMFO – Asociación Nacional de Empresas Forestales (ES), ASIMAG (ES), Korona plus d.o.o. - Institute </a:t>
            </a:r>
            <a:r>
              <a:rPr sz="900" dirty="0">
                <a:latin typeface="Calibri"/>
                <a:cs typeface="Calibri"/>
              </a:rPr>
              <a:t>for  </a:t>
            </a:r>
            <a:r>
              <a:rPr sz="900" spc="-5" dirty="0">
                <a:latin typeface="Calibri"/>
                <a:cs typeface="Calibri"/>
              </a:rPr>
              <a:t>Innovation and Technology (SI), University </a:t>
            </a:r>
            <a:r>
              <a:rPr sz="900" dirty="0">
                <a:latin typeface="Calibri"/>
                <a:cs typeface="Calibri"/>
              </a:rPr>
              <a:t>of </a:t>
            </a:r>
            <a:r>
              <a:rPr sz="900" spc="-5" dirty="0">
                <a:latin typeface="Calibri"/>
                <a:cs typeface="Calibri"/>
              </a:rPr>
              <a:t>Primorska, Faculty </a:t>
            </a:r>
            <a:r>
              <a:rPr sz="900" dirty="0">
                <a:latin typeface="Calibri"/>
                <a:cs typeface="Calibri"/>
              </a:rPr>
              <a:t>of </a:t>
            </a:r>
            <a:r>
              <a:rPr sz="900" spc="-5" dirty="0">
                <a:latin typeface="Calibri"/>
                <a:cs typeface="Calibri"/>
              </a:rPr>
              <a:t>Management (SI), Regional Development Agency With  Business Support Centre </a:t>
            </a:r>
            <a:r>
              <a:rPr sz="900" dirty="0">
                <a:latin typeface="Calibri"/>
                <a:cs typeface="Calibri"/>
              </a:rPr>
              <a:t>for </a:t>
            </a:r>
            <a:r>
              <a:rPr sz="900" spc="-5" dirty="0">
                <a:latin typeface="Calibri"/>
                <a:cs typeface="Calibri"/>
              </a:rPr>
              <a:t>Small And Medium Sized Enterprises (BG), Telematika GmbH (DE), Hellenic Management  Association</a:t>
            </a:r>
            <a:r>
              <a:rPr sz="900" spc="-10" dirty="0">
                <a:latin typeface="Calibri"/>
                <a:cs typeface="Calibri"/>
              </a:rPr>
              <a:t> </a:t>
            </a:r>
            <a:r>
              <a:rPr sz="900" spc="-5" dirty="0">
                <a:latin typeface="Calibri"/>
                <a:cs typeface="Calibri"/>
              </a:rPr>
              <a:t>(GR).</a:t>
            </a:r>
            <a:endParaRPr sz="900">
              <a:latin typeface="Calibri"/>
              <a:cs typeface="Calibri"/>
            </a:endParaRPr>
          </a:p>
        </p:txBody>
      </p:sp>
      <p:sp>
        <p:nvSpPr>
          <p:cNvPr id="4" name="object 4"/>
          <p:cNvSpPr/>
          <p:nvPr/>
        </p:nvSpPr>
        <p:spPr>
          <a:xfrm>
            <a:off x="1003233" y="6787964"/>
            <a:ext cx="1806351" cy="64764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28069" y="6816749"/>
            <a:ext cx="1110602" cy="57568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56581" y="6970831"/>
            <a:ext cx="1561985" cy="40548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21747" y="8011233"/>
            <a:ext cx="1043744" cy="60025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317140" y="8083265"/>
            <a:ext cx="1109379" cy="53228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085679" y="7903448"/>
            <a:ext cx="1046901" cy="72383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853499" y="9144788"/>
            <a:ext cx="1841175" cy="300814"/>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143482" y="1469654"/>
            <a:ext cx="333666" cy="361157"/>
          </a:xfrm>
          <a:prstGeom prst="rect">
            <a:avLst/>
          </a:prstGeom>
          <a:blipFill>
            <a:blip r:embed="rId9" cstate="print"/>
            <a:stretch>
              <a:fillRect/>
            </a:stretch>
          </a:blipFill>
        </p:spPr>
        <p:txBody>
          <a:bodyPr wrap="square" lIns="0" tIns="0" rIns="0" bIns="0" rtlCol="0"/>
          <a:lstStyle/>
          <a:p>
            <a:endParaRPr/>
          </a:p>
        </p:txBody>
      </p:sp>
      <p:sp>
        <p:nvSpPr>
          <p:cNvPr id="12" name="object 12"/>
          <p:cNvSpPr txBox="1"/>
          <p:nvPr/>
        </p:nvSpPr>
        <p:spPr>
          <a:xfrm>
            <a:off x="1641220" y="1600200"/>
            <a:ext cx="107442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Calibri"/>
                <a:cs typeface="Calibri"/>
              </a:rPr>
              <a:t>Important</a:t>
            </a:r>
            <a:r>
              <a:rPr sz="900" spc="-35" dirty="0">
                <a:latin typeface="Calibri"/>
                <a:cs typeface="Calibri"/>
              </a:rPr>
              <a:t> </a:t>
            </a:r>
            <a:r>
              <a:rPr sz="900" spc="-5" dirty="0">
                <a:latin typeface="Calibri"/>
                <a:cs typeface="Calibri"/>
              </a:rPr>
              <a:t>information</a:t>
            </a:r>
            <a:endParaRPr sz="900">
              <a:latin typeface="Calibri"/>
              <a:cs typeface="Calibri"/>
            </a:endParaRPr>
          </a:p>
        </p:txBody>
      </p:sp>
      <p:sp>
        <p:nvSpPr>
          <p:cNvPr id="13" name="object 13"/>
          <p:cNvSpPr/>
          <p:nvPr/>
        </p:nvSpPr>
        <p:spPr>
          <a:xfrm>
            <a:off x="3805296" y="1501900"/>
            <a:ext cx="305428" cy="296665"/>
          </a:xfrm>
          <a:prstGeom prst="rect">
            <a:avLst/>
          </a:prstGeom>
          <a:blipFill>
            <a:blip r:embed="rId10" cstate="print"/>
            <a:stretch>
              <a:fillRect/>
            </a:stretch>
          </a:blipFill>
        </p:spPr>
        <p:txBody>
          <a:bodyPr wrap="square" lIns="0" tIns="0" rIns="0" bIns="0" rtlCol="0"/>
          <a:lstStyle/>
          <a:p>
            <a:endParaRPr/>
          </a:p>
        </p:txBody>
      </p:sp>
      <p:sp>
        <p:nvSpPr>
          <p:cNvPr id="14" name="object 14"/>
          <p:cNvSpPr txBox="1"/>
          <p:nvPr/>
        </p:nvSpPr>
        <p:spPr>
          <a:xfrm>
            <a:off x="4304942" y="1600200"/>
            <a:ext cx="4191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Calibri"/>
                <a:cs typeface="Calibri"/>
              </a:rPr>
              <a:t>E</a:t>
            </a:r>
            <a:r>
              <a:rPr sz="900" spc="-10" dirty="0">
                <a:latin typeface="Calibri"/>
                <a:cs typeface="Calibri"/>
              </a:rPr>
              <a:t>x</a:t>
            </a:r>
            <a:r>
              <a:rPr sz="900" spc="-5" dirty="0">
                <a:latin typeface="Calibri"/>
                <a:cs typeface="Calibri"/>
              </a:rPr>
              <a:t>am</a:t>
            </a:r>
            <a:r>
              <a:rPr sz="900" spc="-10" dirty="0">
                <a:latin typeface="Calibri"/>
                <a:cs typeface="Calibri"/>
              </a:rPr>
              <a:t>pl</a:t>
            </a:r>
            <a:r>
              <a:rPr sz="900" spc="-5" dirty="0">
                <a:latin typeface="Calibri"/>
                <a:cs typeface="Calibri"/>
              </a:rPr>
              <a:t>e</a:t>
            </a:r>
            <a:endParaRPr sz="900">
              <a:latin typeface="Calibri"/>
              <a:cs typeface="Calibri"/>
            </a:endParaRPr>
          </a:p>
        </p:txBody>
      </p:sp>
      <p:sp>
        <p:nvSpPr>
          <p:cNvPr id="15" name="object 15"/>
          <p:cNvSpPr/>
          <p:nvPr/>
        </p:nvSpPr>
        <p:spPr>
          <a:xfrm>
            <a:off x="1150735" y="2045680"/>
            <a:ext cx="326413" cy="361157"/>
          </a:xfrm>
          <a:prstGeom prst="rect">
            <a:avLst/>
          </a:prstGeom>
          <a:blipFill>
            <a:blip r:embed="rId11" cstate="print"/>
            <a:stretch>
              <a:fillRect/>
            </a:stretch>
          </a:blipFill>
        </p:spPr>
        <p:txBody>
          <a:bodyPr wrap="square" lIns="0" tIns="0" rIns="0" bIns="0" rtlCol="0"/>
          <a:lstStyle/>
          <a:p>
            <a:endParaRPr/>
          </a:p>
        </p:txBody>
      </p:sp>
      <p:sp>
        <p:nvSpPr>
          <p:cNvPr id="16" name="object 16"/>
          <p:cNvSpPr txBox="1"/>
          <p:nvPr/>
        </p:nvSpPr>
        <p:spPr>
          <a:xfrm>
            <a:off x="1641220" y="2144230"/>
            <a:ext cx="115379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Calibri"/>
                <a:cs typeface="Calibri"/>
              </a:rPr>
              <a:t>Background</a:t>
            </a:r>
            <a:r>
              <a:rPr sz="900" spc="-35" dirty="0">
                <a:latin typeface="Calibri"/>
                <a:cs typeface="Calibri"/>
              </a:rPr>
              <a:t> </a:t>
            </a:r>
            <a:r>
              <a:rPr sz="900" spc="-5" dirty="0">
                <a:latin typeface="Calibri"/>
                <a:cs typeface="Calibri"/>
              </a:rPr>
              <a:t>information</a:t>
            </a:r>
            <a:endParaRPr sz="900">
              <a:latin typeface="Calibri"/>
              <a:cs typeface="Calibri"/>
            </a:endParaRPr>
          </a:p>
        </p:txBody>
      </p:sp>
      <p:sp>
        <p:nvSpPr>
          <p:cNvPr id="17" name="object 17"/>
          <p:cNvSpPr/>
          <p:nvPr/>
        </p:nvSpPr>
        <p:spPr>
          <a:xfrm>
            <a:off x="3813624" y="2077926"/>
            <a:ext cx="297916" cy="296665"/>
          </a:xfrm>
          <a:prstGeom prst="rect">
            <a:avLst/>
          </a:prstGeom>
          <a:blipFill>
            <a:blip r:embed="rId12" cstate="print"/>
            <a:stretch>
              <a:fillRect/>
            </a:stretch>
          </a:blipFill>
        </p:spPr>
        <p:txBody>
          <a:bodyPr wrap="square" lIns="0" tIns="0" rIns="0" bIns="0" rtlCol="0"/>
          <a:lstStyle/>
          <a:p>
            <a:endParaRPr/>
          </a:p>
        </p:txBody>
      </p:sp>
      <p:sp>
        <p:nvSpPr>
          <p:cNvPr id="18" name="object 18"/>
          <p:cNvSpPr txBox="1"/>
          <p:nvPr/>
        </p:nvSpPr>
        <p:spPr>
          <a:xfrm>
            <a:off x="4304942" y="2144230"/>
            <a:ext cx="48450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Calibri"/>
                <a:cs typeface="Calibri"/>
              </a:rPr>
              <a:t>Definition</a:t>
            </a:r>
            <a:endParaRPr sz="900">
              <a:latin typeface="Calibri"/>
              <a:cs typeface="Calibri"/>
            </a:endParaRPr>
          </a:p>
        </p:txBody>
      </p:sp>
      <p:sp>
        <p:nvSpPr>
          <p:cNvPr id="19" name="object 19"/>
          <p:cNvSpPr/>
          <p:nvPr/>
        </p:nvSpPr>
        <p:spPr>
          <a:xfrm>
            <a:off x="1143482" y="2556174"/>
            <a:ext cx="333666" cy="361157"/>
          </a:xfrm>
          <a:prstGeom prst="rect">
            <a:avLst/>
          </a:prstGeom>
          <a:blipFill>
            <a:blip r:embed="rId13" cstate="print"/>
            <a:stretch>
              <a:fillRect/>
            </a:stretch>
          </a:blipFill>
        </p:spPr>
        <p:txBody>
          <a:bodyPr wrap="square" lIns="0" tIns="0" rIns="0" bIns="0" rtlCol="0"/>
          <a:lstStyle/>
          <a:p>
            <a:endParaRPr/>
          </a:p>
        </p:txBody>
      </p:sp>
      <p:sp>
        <p:nvSpPr>
          <p:cNvPr id="20" name="object 20"/>
          <p:cNvSpPr txBox="1"/>
          <p:nvPr/>
        </p:nvSpPr>
        <p:spPr>
          <a:xfrm>
            <a:off x="1641220" y="2654719"/>
            <a:ext cx="6972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Calibri"/>
                <a:cs typeface="Calibri"/>
              </a:rPr>
              <a:t>Stop and</a:t>
            </a:r>
            <a:r>
              <a:rPr sz="900" spc="-60" dirty="0">
                <a:latin typeface="Calibri"/>
                <a:cs typeface="Calibri"/>
              </a:rPr>
              <a:t> </a:t>
            </a:r>
            <a:r>
              <a:rPr sz="900" spc="-5" dirty="0">
                <a:latin typeface="Calibri"/>
                <a:cs typeface="Calibri"/>
              </a:rPr>
              <a:t>think</a:t>
            </a:r>
            <a:endParaRPr sz="900">
              <a:latin typeface="Calibri"/>
              <a:cs typeface="Calibri"/>
            </a:endParaRPr>
          </a:p>
        </p:txBody>
      </p:sp>
      <p:sp>
        <p:nvSpPr>
          <p:cNvPr id="21" name="object 21"/>
          <p:cNvSpPr/>
          <p:nvPr/>
        </p:nvSpPr>
        <p:spPr>
          <a:xfrm>
            <a:off x="3813624" y="2588421"/>
            <a:ext cx="297916" cy="296665"/>
          </a:xfrm>
          <a:prstGeom prst="rect">
            <a:avLst/>
          </a:prstGeom>
          <a:blipFill>
            <a:blip r:embed="rId14" cstate="print"/>
            <a:stretch>
              <a:fillRect/>
            </a:stretch>
          </a:blipFill>
        </p:spPr>
        <p:txBody>
          <a:bodyPr wrap="square" lIns="0" tIns="0" rIns="0" bIns="0" rtlCol="0"/>
          <a:lstStyle/>
          <a:p>
            <a:endParaRPr/>
          </a:p>
        </p:txBody>
      </p:sp>
      <p:sp>
        <p:nvSpPr>
          <p:cNvPr id="22" name="object 22"/>
          <p:cNvSpPr txBox="1"/>
          <p:nvPr/>
        </p:nvSpPr>
        <p:spPr>
          <a:xfrm>
            <a:off x="4304942" y="2654719"/>
            <a:ext cx="4064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Calibri"/>
                <a:cs typeface="Calibri"/>
              </a:rPr>
              <a:t>W</a:t>
            </a:r>
            <a:r>
              <a:rPr sz="900" spc="-10" dirty="0">
                <a:latin typeface="Calibri"/>
                <a:cs typeface="Calibri"/>
              </a:rPr>
              <a:t>eblin</a:t>
            </a:r>
            <a:r>
              <a:rPr sz="900" spc="-5" dirty="0">
                <a:latin typeface="Calibri"/>
                <a:cs typeface="Calibri"/>
              </a:rPr>
              <a:t>k</a:t>
            </a:r>
            <a:endParaRPr sz="900">
              <a:latin typeface="Calibri"/>
              <a:cs typeface="Calibri"/>
            </a:endParaRPr>
          </a:p>
        </p:txBody>
      </p:sp>
      <p:sp>
        <p:nvSpPr>
          <p:cNvPr id="23" name="object 23"/>
          <p:cNvSpPr/>
          <p:nvPr/>
        </p:nvSpPr>
        <p:spPr>
          <a:xfrm>
            <a:off x="1143482" y="3066669"/>
            <a:ext cx="333666" cy="362681"/>
          </a:xfrm>
          <a:prstGeom prst="rect">
            <a:avLst/>
          </a:prstGeom>
          <a:blipFill>
            <a:blip r:embed="rId15" cstate="print"/>
            <a:stretch>
              <a:fillRect/>
            </a:stretch>
          </a:blipFill>
        </p:spPr>
        <p:txBody>
          <a:bodyPr wrap="square" lIns="0" tIns="0" rIns="0" bIns="0" rtlCol="0"/>
          <a:lstStyle/>
          <a:p>
            <a:endParaRPr/>
          </a:p>
        </p:txBody>
      </p:sp>
      <p:sp>
        <p:nvSpPr>
          <p:cNvPr id="24" name="object 24"/>
          <p:cNvSpPr txBox="1"/>
          <p:nvPr/>
        </p:nvSpPr>
        <p:spPr>
          <a:xfrm>
            <a:off x="1641220" y="3163697"/>
            <a:ext cx="52197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Calibri"/>
                <a:cs typeface="Calibri"/>
              </a:rPr>
              <a:t>Case</a:t>
            </a:r>
            <a:r>
              <a:rPr sz="900" spc="-60" dirty="0">
                <a:latin typeface="Calibri"/>
                <a:cs typeface="Calibri"/>
              </a:rPr>
              <a:t> </a:t>
            </a:r>
            <a:r>
              <a:rPr sz="900" spc="-5" dirty="0">
                <a:latin typeface="Calibri"/>
                <a:cs typeface="Calibri"/>
              </a:rPr>
              <a:t>study</a:t>
            </a:r>
            <a:endParaRPr sz="9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2" y="6793565"/>
            <a:ext cx="5830570" cy="3165475"/>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Adaption</a:t>
            </a:r>
            <a:endParaRPr sz="1200">
              <a:latin typeface="Calibri"/>
              <a:cs typeface="Calibri"/>
            </a:endParaRPr>
          </a:p>
          <a:p>
            <a:pPr marL="12700" marR="5080">
              <a:lnSpc>
                <a:spcPct val="101800"/>
              </a:lnSpc>
              <a:spcBef>
                <a:spcPts val="980"/>
              </a:spcBef>
            </a:pPr>
            <a:r>
              <a:rPr sz="1200" spc="-5" dirty="0">
                <a:latin typeface="Calibri"/>
                <a:cs typeface="Calibri"/>
              </a:rPr>
              <a:t>By </a:t>
            </a:r>
            <a:r>
              <a:rPr sz="1200" dirty="0">
                <a:latin typeface="Calibri"/>
                <a:cs typeface="Calibri"/>
              </a:rPr>
              <a:t>instilling </a:t>
            </a:r>
            <a:r>
              <a:rPr sz="1200" spc="-5" dirty="0">
                <a:latin typeface="Calibri"/>
                <a:cs typeface="Calibri"/>
              </a:rPr>
              <a:t>a sense </a:t>
            </a:r>
            <a:r>
              <a:rPr sz="1200" spc="-10" dirty="0">
                <a:latin typeface="Calibri"/>
                <a:cs typeface="Calibri"/>
              </a:rPr>
              <a:t>of </a:t>
            </a:r>
            <a:r>
              <a:rPr sz="1200" spc="-5" dirty="0">
                <a:latin typeface="Calibri"/>
                <a:cs typeface="Calibri"/>
              </a:rPr>
              <a:t>crisis </a:t>
            </a:r>
            <a:r>
              <a:rPr sz="1200" dirty="0">
                <a:latin typeface="Calibri"/>
                <a:cs typeface="Calibri"/>
              </a:rPr>
              <a:t>into </a:t>
            </a:r>
            <a:r>
              <a:rPr sz="1200" spc="-5" dirty="0">
                <a:latin typeface="Calibri"/>
                <a:cs typeface="Calibri"/>
              </a:rPr>
              <a:t>an organisation </a:t>
            </a:r>
            <a:r>
              <a:rPr sz="1200" spc="-10" dirty="0">
                <a:latin typeface="Calibri"/>
                <a:cs typeface="Calibri"/>
              </a:rPr>
              <a:t>as </a:t>
            </a:r>
            <a:r>
              <a:rPr sz="1200" spc="-5" dirty="0">
                <a:latin typeface="Calibri"/>
                <a:cs typeface="Calibri"/>
              </a:rPr>
              <a:t>an environmental act, </a:t>
            </a:r>
            <a:r>
              <a:rPr sz="1200" spc="-10" dirty="0">
                <a:latin typeface="Calibri"/>
                <a:cs typeface="Calibri"/>
              </a:rPr>
              <a:t>it </a:t>
            </a:r>
            <a:r>
              <a:rPr sz="1200" spc="-5" dirty="0">
                <a:latin typeface="Calibri"/>
                <a:cs typeface="Calibri"/>
              </a:rPr>
              <a:t>can </a:t>
            </a:r>
            <a:r>
              <a:rPr sz="1200" dirty="0">
                <a:latin typeface="Calibri"/>
                <a:cs typeface="Calibri"/>
              </a:rPr>
              <a:t>be </a:t>
            </a:r>
            <a:r>
              <a:rPr sz="1200" spc="-5" dirty="0">
                <a:latin typeface="Calibri"/>
                <a:cs typeface="Calibri"/>
              </a:rPr>
              <a:t>possible </a:t>
            </a:r>
            <a:r>
              <a:rPr sz="1200" dirty="0">
                <a:latin typeface="Calibri"/>
                <a:cs typeface="Calibri"/>
              </a:rPr>
              <a:t>to  instil </a:t>
            </a:r>
            <a:r>
              <a:rPr sz="1200" spc="-5" dirty="0">
                <a:latin typeface="Calibri"/>
                <a:cs typeface="Calibri"/>
              </a:rPr>
              <a:t>a sense </a:t>
            </a:r>
            <a:r>
              <a:rPr sz="1200" spc="-10" dirty="0">
                <a:latin typeface="Calibri"/>
                <a:cs typeface="Calibri"/>
              </a:rPr>
              <a:t>of </a:t>
            </a:r>
            <a:r>
              <a:rPr sz="1200" spc="-5" dirty="0">
                <a:latin typeface="Calibri"/>
                <a:cs typeface="Calibri"/>
              </a:rPr>
              <a:t>“Adapt </a:t>
            </a:r>
            <a:r>
              <a:rPr sz="1200" spc="-10" dirty="0">
                <a:latin typeface="Calibri"/>
                <a:cs typeface="Calibri"/>
              </a:rPr>
              <a:t>or </a:t>
            </a:r>
            <a:r>
              <a:rPr sz="1200" dirty="0">
                <a:latin typeface="Calibri"/>
                <a:cs typeface="Calibri"/>
              </a:rPr>
              <a:t>Die” </a:t>
            </a:r>
            <a:r>
              <a:rPr sz="1200" spc="-5" dirty="0">
                <a:latin typeface="Calibri"/>
                <a:cs typeface="Calibri"/>
              </a:rPr>
              <a:t>into the organisation. When an organisation is successful </a:t>
            </a:r>
            <a:r>
              <a:rPr sz="1200" spc="-10" dirty="0">
                <a:latin typeface="Calibri"/>
                <a:cs typeface="Calibri"/>
              </a:rPr>
              <a:t>it </a:t>
            </a:r>
            <a:r>
              <a:rPr sz="1200" spc="-5" dirty="0">
                <a:latin typeface="Calibri"/>
                <a:cs typeface="Calibri"/>
              </a:rPr>
              <a:t>is  difficult </a:t>
            </a:r>
            <a:r>
              <a:rPr sz="1200" dirty="0">
                <a:latin typeface="Calibri"/>
                <a:cs typeface="Calibri"/>
              </a:rPr>
              <a:t>to get </a:t>
            </a:r>
            <a:r>
              <a:rPr sz="1200" spc="-5" dirty="0">
                <a:latin typeface="Calibri"/>
                <a:cs typeface="Calibri"/>
              </a:rPr>
              <a:t>it to see and understand the changes in its external environment. “Without </a:t>
            </a:r>
            <a:r>
              <a:rPr sz="1200" dirty="0">
                <a:latin typeface="Calibri"/>
                <a:cs typeface="Calibri"/>
              </a:rPr>
              <a:t>the  spur </a:t>
            </a:r>
            <a:r>
              <a:rPr sz="1200" spc="-5" dirty="0">
                <a:latin typeface="Calibri"/>
                <a:cs typeface="Calibri"/>
              </a:rPr>
              <a:t>of a crisis or a period </a:t>
            </a:r>
            <a:r>
              <a:rPr sz="1200" spc="-10" dirty="0">
                <a:latin typeface="Calibri"/>
                <a:cs typeface="Calibri"/>
              </a:rPr>
              <a:t>of </a:t>
            </a:r>
            <a:r>
              <a:rPr sz="1200" spc="-5" dirty="0">
                <a:latin typeface="Calibri"/>
                <a:cs typeface="Calibri"/>
              </a:rPr>
              <a:t>great stress, most organisations – like people – are incapable of  changing the habits and attitudes </a:t>
            </a:r>
            <a:r>
              <a:rPr sz="1200" spc="-10" dirty="0">
                <a:latin typeface="Calibri"/>
                <a:cs typeface="Calibri"/>
              </a:rPr>
              <a:t>of </a:t>
            </a:r>
            <a:r>
              <a:rPr sz="1200" spc="-5" dirty="0">
                <a:latin typeface="Calibri"/>
                <a:cs typeface="Calibri"/>
              </a:rPr>
              <a:t>a lifetime” </a:t>
            </a:r>
            <a:r>
              <a:rPr sz="1200" spc="-10" dirty="0">
                <a:latin typeface="Calibri"/>
                <a:cs typeface="Calibri"/>
              </a:rPr>
              <a:t>(</a:t>
            </a:r>
            <a:r>
              <a:rPr sz="1200" i="1" spc="-10" dirty="0">
                <a:latin typeface="Calibri"/>
                <a:cs typeface="Calibri"/>
              </a:rPr>
              <a:t>John </a:t>
            </a:r>
            <a:r>
              <a:rPr sz="1200" i="1" spc="-5" dirty="0">
                <a:latin typeface="Calibri"/>
                <a:cs typeface="Calibri"/>
              </a:rPr>
              <a:t>McDonnell of McDonnell Douglas  Corporation</a:t>
            </a:r>
            <a:r>
              <a:rPr sz="1200" spc="-5" dirty="0">
                <a:latin typeface="Calibri"/>
                <a:cs typeface="Calibri"/>
              </a:rPr>
              <a:t>). </a:t>
            </a:r>
            <a:r>
              <a:rPr sz="1200" i="1" spc="-5" dirty="0">
                <a:latin typeface="Calibri"/>
                <a:cs typeface="Calibri"/>
              </a:rPr>
              <a:t>Wellsprings of Knowledge </a:t>
            </a:r>
            <a:r>
              <a:rPr sz="1200" spc="-5" dirty="0">
                <a:latin typeface="Calibri"/>
                <a:cs typeface="Calibri"/>
              </a:rPr>
              <a:t>talks about the core competencies that become the  core rigidities that keep companies on the “well-worn and successful paths” that ultimately  lead </a:t>
            </a:r>
            <a:r>
              <a:rPr sz="1200" dirty="0">
                <a:latin typeface="Calibri"/>
                <a:cs typeface="Calibri"/>
              </a:rPr>
              <a:t>to </a:t>
            </a:r>
            <a:r>
              <a:rPr sz="1200" spc="-10" dirty="0">
                <a:latin typeface="Calibri"/>
                <a:cs typeface="Calibri"/>
              </a:rPr>
              <a:t>an </a:t>
            </a:r>
            <a:r>
              <a:rPr sz="1200" spc="-5" dirty="0">
                <a:latin typeface="Calibri"/>
                <a:cs typeface="Calibri"/>
              </a:rPr>
              <a:t>organisation's</a:t>
            </a:r>
            <a:r>
              <a:rPr sz="1200" dirty="0">
                <a:latin typeface="Calibri"/>
                <a:cs typeface="Calibri"/>
              </a:rPr>
              <a:t> </a:t>
            </a:r>
            <a:r>
              <a:rPr sz="1200" spc="-5" dirty="0">
                <a:latin typeface="Calibri"/>
                <a:cs typeface="Calibri"/>
              </a:rPr>
              <a:t>failure.</a:t>
            </a:r>
            <a:endParaRPr sz="1200">
              <a:latin typeface="Calibri"/>
              <a:cs typeface="Calibri"/>
            </a:endParaRPr>
          </a:p>
          <a:p>
            <a:pPr marL="47625">
              <a:lnSpc>
                <a:spcPct val="100000"/>
              </a:lnSpc>
              <a:spcBef>
                <a:spcPts val="1030"/>
              </a:spcBef>
            </a:pPr>
            <a:r>
              <a:rPr sz="1200" b="1" spc="-5" dirty="0">
                <a:latin typeface="Calibri"/>
                <a:cs typeface="Calibri"/>
              </a:rPr>
              <a:t>Networks</a:t>
            </a:r>
            <a:endParaRPr sz="1200">
              <a:latin typeface="Calibri"/>
              <a:cs typeface="Calibri"/>
            </a:endParaRPr>
          </a:p>
          <a:p>
            <a:pPr marL="12700" marR="30480">
              <a:lnSpc>
                <a:spcPct val="101699"/>
              </a:lnSpc>
              <a:spcBef>
                <a:spcPts val="994"/>
              </a:spcBef>
            </a:pPr>
            <a:r>
              <a:rPr sz="1200" spc="-5" dirty="0">
                <a:latin typeface="Calibri"/>
                <a:cs typeface="Calibri"/>
              </a:rPr>
              <a:t>Knowledge is also generated </a:t>
            </a:r>
            <a:r>
              <a:rPr sz="1200" dirty="0">
                <a:latin typeface="Calibri"/>
                <a:cs typeface="Calibri"/>
              </a:rPr>
              <a:t>by the </a:t>
            </a:r>
            <a:r>
              <a:rPr sz="1200" spc="-5" dirty="0">
                <a:latin typeface="Calibri"/>
                <a:cs typeface="Calibri"/>
              </a:rPr>
              <a:t>self-organising networks that over time might become  more formalised. Although it can </a:t>
            </a:r>
            <a:r>
              <a:rPr sz="1200" dirty="0">
                <a:latin typeface="Calibri"/>
                <a:cs typeface="Calibri"/>
              </a:rPr>
              <a:t>be </a:t>
            </a:r>
            <a:r>
              <a:rPr sz="1200" spc="-5" dirty="0">
                <a:latin typeface="Calibri"/>
                <a:cs typeface="Calibri"/>
              </a:rPr>
              <a:t>difficult </a:t>
            </a:r>
            <a:r>
              <a:rPr sz="1200" dirty="0">
                <a:latin typeface="Calibri"/>
                <a:cs typeface="Calibri"/>
              </a:rPr>
              <a:t>to </a:t>
            </a:r>
            <a:r>
              <a:rPr sz="1200" spc="-5" dirty="0">
                <a:latin typeface="Calibri"/>
                <a:cs typeface="Calibri"/>
              </a:rPr>
              <a:t>codify the knowledge that is generated</a:t>
            </a:r>
            <a:r>
              <a:rPr sz="1200" spc="160" dirty="0">
                <a:latin typeface="Calibri"/>
                <a:cs typeface="Calibri"/>
              </a:rPr>
              <a:t> </a:t>
            </a:r>
            <a:r>
              <a:rPr sz="1200" spc="-5" dirty="0">
                <a:latin typeface="Calibri"/>
                <a:cs typeface="Calibri"/>
              </a:rPr>
              <a:t>within</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1200">
              <a:latin typeface="Calibri"/>
              <a:cs typeface="Calibri"/>
            </a:endParaRPr>
          </a:p>
          <a:p>
            <a:pPr marL="181610">
              <a:lnSpc>
                <a:spcPct val="100000"/>
              </a:lnSpc>
            </a:pPr>
            <a:r>
              <a:rPr sz="1000" b="1" spc="-5" dirty="0">
                <a:latin typeface="Calibri"/>
                <a:cs typeface="Calibri"/>
              </a:rPr>
              <a:t>30</a:t>
            </a:r>
            <a:endParaRPr sz="1000">
              <a:latin typeface="Calibri"/>
              <a:cs typeface="Calibri"/>
            </a:endParaRPr>
          </a:p>
        </p:txBody>
      </p:sp>
      <p:sp>
        <p:nvSpPr>
          <p:cNvPr id="3" name="object 3"/>
          <p:cNvSpPr txBox="1"/>
          <p:nvPr/>
        </p:nvSpPr>
        <p:spPr>
          <a:xfrm>
            <a:off x="888424" y="570066"/>
            <a:ext cx="5818505" cy="252158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Library can </a:t>
            </a:r>
            <a:r>
              <a:rPr sz="1200" dirty="0">
                <a:latin typeface="Calibri"/>
                <a:cs typeface="Calibri"/>
              </a:rPr>
              <a:t>be </a:t>
            </a:r>
            <a:r>
              <a:rPr sz="1200" spc="-5" dirty="0">
                <a:latin typeface="Calibri"/>
                <a:cs typeface="Calibri"/>
              </a:rPr>
              <a:t>seen as one of these departments, </a:t>
            </a:r>
            <a:r>
              <a:rPr sz="1200" dirty="0">
                <a:latin typeface="Calibri"/>
                <a:cs typeface="Calibri"/>
              </a:rPr>
              <a:t>the </a:t>
            </a:r>
            <a:r>
              <a:rPr sz="1200" spc="-5" dirty="0">
                <a:latin typeface="Calibri"/>
                <a:cs typeface="Calibri"/>
              </a:rPr>
              <a:t>other being </a:t>
            </a:r>
            <a:r>
              <a:rPr sz="1200" dirty="0">
                <a:latin typeface="Calibri"/>
                <a:cs typeface="Calibri"/>
              </a:rPr>
              <a:t>the </a:t>
            </a:r>
            <a:r>
              <a:rPr sz="1200" spc="-5" dirty="0">
                <a:latin typeface="Calibri"/>
                <a:cs typeface="Calibri"/>
              </a:rPr>
              <a:t>R&amp;D department. </a:t>
            </a:r>
            <a:r>
              <a:rPr sz="1200" spc="-10" dirty="0">
                <a:latin typeface="Calibri"/>
                <a:cs typeface="Calibri"/>
              </a:rPr>
              <a:t>Some  </a:t>
            </a:r>
            <a:r>
              <a:rPr sz="1200" spc="-5" dirty="0">
                <a:latin typeface="Calibri"/>
                <a:cs typeface="Calibri"/>
              </a:rPr>
              <a:t>recent research (Coombes, 1998) appears </a:t>
            </a:r>
            <a:r>
              <a:rPr sz="1200" dirty="0">
                <a:latin typeface="Calibri"/>
                <a:cs typeface="Calibri"/>
              </a:rPr>
              <a:t>to </a:t>
            </a:r>
            <a:r>
              <a:rPr sz="1200" spc="-5" dirty="0">
                <a:latin typeface="Calibri"/>
                <a:cs typeface="Calibri"/>
              </a:rPr>
              <a:t>show </a:t>
            </a:r>
            <a:r>
              <a:rPr sz="1200" dirty="0">
                <a:latin typeface="Calibri"/>
                <a:cs typeface="Calibri"/>
              </a:rPr>
              <a:t>that </a:t>
            </a:r>
            <a:r>
              <a:rPr sz="1200" spc="-5" dirty="0">
                <a:latin typeface="Calibri"/>
                <a:cs typeface="Calibri"/>
              </a:rPr>
              <a:t>R&amp;D departments are more effective  when set </a:t>
            </a:r>
            <a:r>
              <a:rPr sz="1200" dirty="0">
                <a:latin typeface="Calibri"/>
                <a:cs typeface="Calibri"/>
              </a:rPr>
              <a:t>up </a:t>
            </a:r>
            <a:r>
              <a:rPr sz="1200" spc="-5" dirty="0">
                <a:latin typeface="Calibri"/>
                <a:cs typeface="Calibri"/>
              </a:rPr>
              <a:t>separately from the business unit. The rational behind this is that </a:t>
            </a:r>
            <a:r>
              <a:rPr sz="1200" dirty="0">
                <a:latin typeface="Calibri"/>
                <a:cs typeface="Calibri"/>
              </a:rPr>
              <a:t>by </a:t>
            </a:r>
            <a:r>
              <a:rPr sz="1200" spc="-5" dirty="0">
                <a:latin typeface="Calibri"/>
                <a:cs typeface="Calibri"/>
              </a:rPr>
              <a:t>separating  </a:t>
            </a:r>
            <a:r>
              <a:rPr sz="1200" dirty="0">
                <a:latin typeface="Calibri"/>
                <a:cs typeface="Calibri"/>
              </a:rPr>
              <a:t>the </a:t>
            </a:r>
            <a:r>
              <a:rPr sz="1200" spc="-5" dirty="0">
                <a:latin typeface="Calibri"/>
                <a:cs typeface="Calibri"/>
              </a:rPr>
              <a:t>R&amp;D function from other parts </a:t>
            </a:r>
            <a:r>
              <a:rPr sz="1200" spc="-10" dirty="0">
                <a:latin typeface="Calibri"/>
                <a:cs typeface="Calibri"/>
              </a:rPr>
              <a:t>of </a:t>
            </a:r>
            <a:r>
              <a:rPr sz="1200" spc="-5" dirty="0">
                <a:latin typeface="Calibri"/>
                <a:cs typeface="Calibri"/>
              </a:rPr>
              <a:t>the organisation it gives researchers the freedom </a:t>
            </a:r>
            <a:r>
              <a:rPr sz="1200" dirty="0">
                <a:latin typeface="Calibri"/>
                <a:cs typeface="Calibri"/>
              </a:rPr>
              <a:t>to  </a:t>
            </a:r>
            <a:r>
              <a:rPr sz="1200" spc="-5" dirty="0">
                <a:latin typeface="Calibri"/>
                <a:cs typeface="Calibri"/>
              </a:rPr>
              <a:t>explore </a:t>
            </a:r>
            <a:r>
              <a:rPr sz="1200" dirty="0">
                <a:latin typeface="Calibri"/>
                <a:cs typeface="Calibri"/>
              </a:rPr>
              <a:t>new </a:t>
            </a:r>
            <a:r>
              <a:rPr sz="1200" spc="-5" dirty="0">
                <a:latin typeface="Calibri"/>
                <a:cs typeface="Calibri"/>
              </a:rPr>
              <a:t>ideas away from the constraints of profits and deadlines. Researchers </a:t>
            </a:r>
            <a:r>
              <a:rPr sz="1200" spc="-10" dirty="0">
                <a:latin typeface="Calibri"/>
                <a:cs typeface="Calibri"/>
              </a:rPr>
              <a:t>can </a:t>
            </a:r>
            <a:r>
              <a:rPr sz="1200" spc="-5" dirty="0">
                <a:latin typeface="Calibri"/>
                <a:cs typeface="Calibri"/>
              </a:rPr>
              <a:t>work  on long-term </a:t>
            </a:r>
            <a:r>
              <a:rPr sz="1200" dirty="0">
                <a:latin typeface="Calibri"/>
                <a:cs typeface="Calibri"/>
              </a:rPr>
              <a:t>issues </a:t>
            </a:r>
            <a:r>
              <a:rPr sz="1200" spc="-5" dirty="0">
                <a:latin typeface="Calibri"/>
                <a:cs typeface="Calibri"/>
              </a:rPr>
              <a:t>rather than the short-term issues that they </a:t>
            </a:r>
            <a:r>
              <a:rPr sz="1200" spc="-10" dirty="0">
                <a:latin typeface="Calibri"/>
                <a:cs typeface="Calibri"/>
              </a:rPr>
              <a:t>are </a:t>
            </a:r>
            <a:r>
              <a:rPr sz="1200" spc="-5" dirty="0">
                <a:latin typeface="Calibri"/>
                <a:cs typeface="Calibri"/>
              </a:rPr>
              <a:t>required when </a:t>
            </a:r>
            <a:r>
              <a:rPr sz="1200" dirty="0">
                <a:latin typeface="Calibri"/>
                <a:cs typeface="Calibri"/>
              </a:rPr>
              <a:t>dealing  </a:t>
            </a:r>
            <a:r>
              <a:rPr sz="1200" spc="-5" dirty="0">
                <a:latin typeface="Calibri"/>
                <a:cs typeface="Calibri"/>
              </a:rPr>
              <a:t>with customer driven requests. The problem that can arise though from a centralised R&amp;D  function is that </a:t>
            </a:r>
            <a:r>
              <a:rPr sz="1200" spc="-10" dirty="0">
                <a:latin typeface="Calibri"/>
                <a:cs typeface="Calibri"/>
              </a:rPr>
              <a:t>it </a:t>
            </a:r>
            <a:r>
              <a:rPr sz="1200" spc="-5" dirty="0">
                <a:latin typeface="Calibri"/>
                <a:cs typeface="Calibri"/>
              </a:rPr>
              <a:t>may </a:t>
            </a:r>
            <a:r>
              <a:rPr sz="1200" dirty="0">
                <a:latin typeface="Calibri"/>
                <a:cs typeface="Calibri"/>
              </a:rPr>
              <a:t>be </a:t>
            </a:r>
            <a:r>
              <a:rPr sz="1200" spc="-5" dirty="0">
                <a:latin typeface="Calibri"/>
                <a:cs typeface="Calibri"/>
              </a:rPr>
              <a:t>difficult </a:t>
            </a:r>
            <a:r>
              <a:rPr sz="1200" dirty="0">
                <a:latin typeface="Calibri"/>
                <a:cs typeface="Calibri"/>
              </a:rPr>
              <a:t>to </a:t>
            </a:r>
            <a:r>
              <a:rPr sz="1200" spc="-5" dirty="0">
                <a:latin typeface="Calibri"/>
                <a:cs typeface="Calibri"/>
              </a:rPr>
              <a:t>transfer the results of the R&amp;D function to </a:t>
            </a:r>
            <a:r>
              <a:rPr sz="1200" dirty="0">
                <a:latin typeface="Calibri"/>
                <a:cs typeface="Calibri"/>
              </a:rPr>
              <a:t>the </a:t>
            </a:r>
            <a:r>
              <a:rPr sz="1200" spc="-5" dirty="0">
                <a:latin typeface="Calibri"/>
                <a:cs typeface="Calibri"/>
              </a:rPr>
              <a:t>wider  organisation. To ensure that knowledge is transferred from the R&amp;D function, explicit steps  such as </a:t>
            </a:r>
            <a:r>
              <a:rPr sz="1200" dirty="0">
                <a:latin typeface="Calibri"/>
                <a:cs typeface="Calibri"/>
              </a:rPr>
              <a:t>the </a:t>
            </a:r>
            <a:r>
              <a:rPr sz="1200" spc="-5" dirty="0">
                <a:latin typeface="Calibri"/>
                <a:cs typeface="Calibri"/>
              </a:rPr>
              <a:t>transferring of researchers </a:t>
            </a:r>
            <a:r>
              <a:rPr sz="1200" dirty="0">
                <a:latin typeface="Calibri"/>
                <a:cs typeface="Calibri"/>
              </a:rPr>
              <a:t>to </a:t>
            </a:r>
            <a:r>
              <a:rPr sz="1200" spc="-5" dirty="0">
                <a:latin typeface="Calibri"/>
                <a:cs typeface="Calibri"/>
              </a:rPr>
              <a:t>the business units should take place. There should  also </a:t>
            </a:r>
            <a:r>
              <a:rPr sz="1200" dirty="0">
                <a:latin typeface="Calibri"/>
                <a:cs typeface="Calibri"/>
              </a:rPr>
              <a:t>be </a:t>
            </a:r>
            <a:r>
              <a:rPr sz="1200" spc="-5" dirty="0">
                <a:latin typeface="Calibri"/>
                <a:cs typeface="Calibri"/>
              </a:rPr>
              <a:t>regular high </a:t>
            </a:r>
            <a:r>
              <a:rPr sz="1200" dirty="0">
                <a:latin typeface="Calibri"/>
                <a:cs typeface="Calibri"/>
              </a:rPr>
              <a:t>level </a:t>
            </a:r>
            <a:r>
              <a:rPr sz="1200" spc="-5" dirty="0">
                <a:latin typeface="Calibri"/>
                <a:cs typeface="Calibri"/>
              </a:rPr>
              <a:t>meetings that </a:t>
            </a:r>
            <a:r>
              <a:rPr sz="1200" dirty="0">
                <a:latin typeface="Calibri"/>
                <a:cs typeface="Calibri"/>
              </a:rPr>
              <a:t>deal </a:t>
            </a:r>
            <a:r>
              <a:rPr sz="1200" spc="-5" dirty="0">
                <a:latin typeface="Calibri"/>
                <a:cs typeface="Calibri"/>
              </a:rPr>
              <a:t>with evaluating and integrating </a:t>
            </a:r>
            <a:r>
              <a:rPr sz="1200" dirty="0">
                <a:latin typeface="Calibri"/>
                <a:cs typeface="Calibri"/>
              </a:rPr>
              <a:t>new</a:t>
            </a:r>
            <a:r>
              <a:rPr sz="1200" spc="120" dirty="0">
                <a:latin typeface="Calibri"/>
                <a:cs typeface="Calibri"/>
              </a:rPr>
              <a:t> </a:t>
            </a:r>
            <a:r>
              <a:rPr sz="1200" spc="-5" dirty="0">
                <a:latin typeface="Calibri"/>
                <a:cs typeface="Calibri"/>
              </a:rPr>
              <a:t>knowledge.</a:t>
            </a:r>
            <a:endParaRPr sz="1200">
              <a:latin typeface="Calibri"/>
              <a:cs typeface="Calibri"/>
            </a:endParaRPr>
          </a:p>
        </p:txBody>
      </p:sp>
      <p:sp>
        <p:nvSpPr>
          <p:cNvPr id="4" name="object 4"/>
          <p:cNvSpPr txBox="1"/>
          <p:nvPr/>
        </p:nvSpPr>
        <p:spPr>
          <a:xfrm>
            <a:off x="888419" y="3658959"/>
            <a:ext cx="5813425" cy="2567305"/>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Fusion</a:t>
            </a:r>
            <a:endParaRPr sz="1200">
              <a:latin typeface="Calibri"/>
              <a:cs typeface="Calibri"/>
            </a:endParaRPr>
          </a:p>
          <a:p>
            <a:pPr marL="12700" marR="5080">
              <a:lnSpc>
                <a:spcPct val="101699"/>
              </a:lnSpc>
              <a:spcBef>
                <a:spcPts val="994"/>
              </a:spcBef>
            </a:pPr>
            <a:r>
              <a:rPr sz="1200" dirty="0">
                <a:latin typeface="Calibri"/>
                <a:cs typeface="Calibri"/>
              </a:rPr>
              <a:t>Whereas </a:t>
            </a:r>
            <a:r>
              <a:rPr sz="1200" spc="-5" dirty="0">
                <a:latin typeface="Calibri"/>
                <a:cs typeface="Calibri"/>
              </a:rPr>
              <a:t>the R&amp;D approach </a:t>
            </a:r>
            <a:r>
              <a:rPr sz="1200" dirty="0">
                <a:latin typeface="Calibri"/>
                <a:cs typeface="Calibri"/>
              </a:rPr>
              <a:t>relies </a:t>
            </a:r>
            <a:r>
              <a:rPr sz="1200" spc="-5" dirty="0">
                <a:latin typeface="Calibri"/>
                <a:cs typeface="Calibri"/>
              </a:rPr>
              <a:t>on reducing </a:t>
            </a:r>
            <a:r>
              <a:rPr sz="1200" spc="-10" dirty="0">
                <a:latin typeface="Calibri"/>
                <a:cs typeface="Calibri"/>
              </a:rPr>
              <a:t>the </a:t>
            </a:r>
            <a:r>
              <a:rPr sz="1200" spc="-5" dirty="0">
                <a:latin typeface="Calibri"/>
                <a:cs typeface="Calibri"/>
              </a:rPr>
              <a:t>pressure and distractions that can stifle  productive research, the generation of knowledge </a:t>
            </a:r>
            <a:r>
              <a:rPr sz="1200" dirty="0">
                <a:latin typeface="Calibri"/>
                <a:cs typeface="Calibri"/>
              </a:rPr>
              <a:t>by </a:t>
            </a:r>
            <a:r>
              <a:rPr sz="1200" spc="-5" dirty="0">
                <a:latin typeface="Calibri"/>
                <a:cs typeface="Calibri"/>
              </a:rPr>
              <a:t>fusion deliberately introduces  complexity and conflict into the process </a:t>
            </a:r>
            <a:r>
              <a:rPr sz="1200" dirty="0">
                <a:latin typeface="Calibri"/>
                <a:cs typeface="Calibri"/>
              </a:rPr>
              <a:t>to </a:t>
            </a:r>
            <a:r>
              <a:rPr sz="1200" spc="-5" dirty="0">
                <a:latin typeface="Calibri"/>
                <a:cs typeface="Calibri"/>
              </a:rPr>
              <a:t>help generate more knowledge. Dorothy Leonard-  Barton (</a:t>
            </a:r>
            <a:r>
              <a:rPr sz="1200" i="1" spc="-5" dirty="0">
                <a:latin typeface="Calibri"/>
                <a:cs typeface="Calibri"/>
              </a:rPr>
              <a:t>Wellsprings of Knowledge</a:t>
            </a:r>
            <a:r>
              <a:rPr sz="1200" spc="-5" dirty="0">
                <a:latin typeface="Calibri"/>
                <a:cs typeface="Calibri"/>
              </a:rPr>
              <a:t>) calls </a:t>
            </a:r>
            <a:r>
              <a:rPr sz="1200" dirty="0">
                <a:latin typeface="Calibri"/>
                <a:cs typeface="Calibri"/>
              </a:rPr>
              <a:t>this </a:t>
            </a:r>
            <a:r>
              <a:rPr sz="1200" spc="-5" dirty="0">
                <a:latin typeface="Calibri"/>
                <a:cs typeface="Calibri"/>
              </a:rPr>
              <a:t>“creative abrasion” and says that “innovation  occurs at the boundaries between mind sets, not </a:t>
            </a:r>
            <a:r>
              <a:rPr sz="1200" dirty="0">
                <a:latin typeface="Calibri"/>
                <a:cs typeface="Calibri"/>
              </a:rPr>
              <a:t>within </a:t>
            </a:r>
            <a:r>
              <a:rPr sz="1200" spc="-5" dirty="0">
                <a:latin typeface="Calibri"/>
                <a:cs typeface="Calibri"/>
              </a:rPr>
              <a:t>the provincial territory </a:t>
            </a:r>
            <a:r>
              <a:rPr sz="1200" spc="-10" dirty="0">
                <a:latin typeface="Calibri"/>
                <a:cs typeface="Calibri"/>
              </a:rPr>
              <a:t>of </a:t>
            </a:r>
            <a:r>
              <a:rPr sz="1200" spc="-5" dirty="0">
                <a:latin typeface="Calibri"/>
                <a:cs typeface="Calibri"/>
              </a:rPr>
              <a:t>any one  knowledge and skill base. Creative abrasion occurs when diverse groups </a:t>
            </a:r>
            <a:r>
              <a:rPr sz="1200" spc="-10" dirty="0">
                <a:latin typeface="Calibri"/>
                <a:cs typeface="Calibri"/>
              </a:rPr>
              <a:t>of </a:t>
            </a:r>
            <a:r>
              <a:rPr sz="1200" spc="-5" dirty="0">
                <a:latin typeface="Calibri"/>
                <a:cs typeface="Calibri"/>
              </a:rPr>
              <a:t>people are bought  </a:t>
            </a:r>
            <a:r>
              <a:rPr sz="1200" dirty="0">
                <a:latin typeface="Calibri"/>
                <a:cs typeface="Calibri"/>
              </a:rPr>
              <a:t>together to </a:t>
            </a:r>
            <a:r>
              <a:rPr sz="1200" spc="-5" dirty="0">
                <a:latin typeface="Calibri"/>
                <a:cs typeface="Calibri"/>
              </a:rPr>
              <a:t>solve problems”. Nonaka and Takeuchi (</a:t>
            </a:r>
            <a:r>
              <a:rPr sz="1200" i="1" spc="-5" dirty="0">
                <a:latin typeface="Calibri"/>
                <a:cs typeface="Calibri"/>
              </a:rPr>
              <a:t>The Knowledge Creating Company</a:t>
            </a:r>
            <a:r>
              <a:rPr sz="1200" spc="-5" dirty="0">
                <a:latin typeface="Calibri"/>
                <a:cs typeface="Calibri"/>
              </a:rPr>
              <a:t>) say  that it is necessary to bring another people of different knowledge and experience to  generate </a:t>
            </a:r>
            <a:r>
              <a:rPr sz="1200" dirty="0">
                <a:latin typeface="Calibri"/>
                <a:cs typeface="Calibri"/>
              </a:rPr>
              <a:t>new </a:t>
            </a:r>
            <a:r>
              <a:rPr sz="1200" spc="-5" dirty="0">
                <a:latin typeface="Calibri"/>
                <a:cs typeface="Calibri"/>
              </a:rPr>
              <a:t>knowledge. </a:t>
            </a:r>
            <a:r>
              <a:rPr sz="1200" dirty="0">
                <a:latin typeface="Calibri"/>
                <a:cs typeface="Calibri"/>
              </a:rPr>
              <a:t>They </a:t>
            </a:r>
            <a:r>
              <a:rPr sz="1200" spc="-5" dirty="0">
                <a:latin typeface="Calibri"/>
                <a:cs typeface="Calibri"/>
              </a:rPr>
              <a:t>refer </a:t>
            </a:r>
            <a:r>
              <a:rPr sz="1200" dirty="0">
                <a:latin typeface="Calibri"/>
                <a:cs typeface="Calibri"/>
              </a:rPr>
              <a:t>to </a:t>
            </a:r>
            <a:r>
              <a:rPr sz="1200" spc="-5" dirty="0">
                <a:latin typeface="Calibri"/>
                <a:cs typeface="Calibri"/>
              </a:rPr>
              <a:t>Ashby's </a:t>
            </a:r>
            <a:r>
              <a:rPr sz="1200" spc="-10" dirty="0">
                <a:latin typeface="Calibri"/>
                <a:cs typeface="Calibri"/>
              </a:rPr>
              <a:t>Law </a:t>
            </a:r>
            <a:r>
              <a:rPr sz="1200" spc="-5" dirty="0">
                <a:latin typeface="Calibri"/>
                <a:cs typeface="Calibri"/>
              </a:rPr>
              <a:t>of Requisite Variety and describe the  productive conflict </a:t>
            </a:r>
            <a:r>
              <a:rPr sz="1200" spc="-10" dirty="0">
                <a:latin typeface="Calibri"/>
                <a:cs typeface="Calibri"/>
              </a:rPr>
              <a:t>of </a:t>
            </a:r>
            <a:r>
              <a:rPr sz="1200" spc="-5" dirty="0">
                <a:latin typeface="Calibri"/>
                <a:cs typeface="Calibri"/>
              </a:rPr>
              <a:t>creative abrasion that produces creative chaos. The complexity and  </a:t>
            </a:r>
            <a:r>
              <a:rPr sz="1200" dirty="0">
                <a:latin typeface="Calibri"/>
                <a:cs typeface="Calibri"/>
              </a:rPr>
              <a:t>diversity </a:t>
            </a:r>
            <a:r>
              <a:rPr sz="1200" spc="-5" dirty="0">
                <a:latin typeface="Calibri"/>
                <a:cs typeface="Calibri"/>
              </a:rPr>
              <a:t>that is brought </a:t>
            </a:r>
            <a:r>
              <a:rPr sz="1200" dirty="0">
                <a:latin typeface="Calibri"/>
                <a:cs typeface="Calibri"/>
              </a:rPr>
              <a:t>to bear </a:t>
            </a:r>
            <a:r>
              <a:rPr sz="1200" spc="-5" dirty="0">
                <a:latin typeface="Calibri"/>
                <a:cs typeface="Calibri"/>
              </a:rPr>
              <a:t>on a problem should match or </a:t>
            </a:r>
            <a:r>
              <a:rPr sz="1200" dirty="0">
                <a:latin typeface="Calibri"/>
                <a:cs typeface="Calibri"/>
              </a:rPr>
              <a:t>be </a:t>
            </a:r>
            <a:r>
              <a:rPr sz="1200" spc="-5" dirty="0">
                <a:latin typeface="Calibri"/>
                <a:cs typeface="Calibri"/>
              </a:rPr>
              <a:t>at least proportional to </a:t>
            </a:r>
            <a:r>
              <a:rPr sz="1200" dirty="0">
                <a:latin typeface="Calibri"/>
                <a:cs typeface="Calibri"/>
              </a:rPr>
              <a:t>the  </a:t>
            </a:r>
            <a:r>
              <a:rPr sz="1200" spc="-5" dirty="0">
                <a:latin typeface="Calibri"/>
                <a:cs typeface="Calibri"/>
              </a:rPr>
              <a:t>complexity and diversity of </a:t>
            </a:r>
            <a:r>
              <a:rPr sz="1200" dirty="0">
                <a:latin typeface="Calibri"/>
                <a:cs typeface="Calibri"/>
              </a:rPr>
              <a:t>the </a:t>
            </a:r>
            <a:r>
              <a:rPr sz="1200" spc="-5" dirty="0">
                <a:latin typeface="Calibri"/>
                <a:cs typeface="Calibri"/>
              </a:rPr>
              <a:t>problem under</a:t>
            </a:r>
            <a:r>
              <a:rPr sz="1200" spc="5" dirty="0">
                <a:latin typeface="Calibri"/>
                <a:cs typeface="Calibri"/>
              </a:rPr>
              <a:t> </a:t>
            </a:r>
            <a:r>
              <a:rPr sz="1200" spc="-5" dirty="0">
                <a:latin typeface="Calibri"/>
                <a:cs typeface="Calibri"/>
              </a:rPr>
              <a:t>consideration.</a:t>
            </a:r>
            <a:endParaRPr sz="1200">
              <a:latin typeface="Calibri"/>
              <a:cs typeface="Calibri"/>
            </a:endParaRPr>
          </a:p>
        </p:txBody>
      </p:sp>
      <p:sp>
        <p:nvSpPr>
          <p:cNvPr id="5" name="object 5"/>
          <p:cNvSpPr/>
          <p:nvPr/>
        </p:nvSpPr>
        <p:spPr>
          <a:xfrm>
            <a:off x="986843" y="3301725"/>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6368" y="6437858"/>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77" y="1798308"/>
            <a:ext cx="5857240" cy="8161020"/>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Common</a:t>
            </a:r>
            <a:r>
              <a:rPr sz="1200" b="1" spc="5" dirty="0">
                <a:latin typeface="Calibri"/>
                <a:cs typeface="Calibri"/>
              </a:rPr>
              <a:t> </a:t>
            </a:r>
            <a:r>
              <a:rPr sz="1200" b="1" spc="-5" dirty="0">
                <a:latin typeface="Calibri"/>
                <a:cs typeface="Calibri"/>
              </a:rPr>
              <a:t>factors</a:t>
            </a:r>
            <a:endParaRPr sz="1200">
              <a:latin typeface="Calibri"/>
              <a:cs typeface="Calibri"/>
            </a:endParaRPr>
          </a:p>
          <a:p>
            <a:pPr marL="12700" marR="5080">
              <a:lnSpc>
                <a:spcPct val="101800"/>
              </a:lnSpc>
              <a:spcBef>
                <a:spcPts val="990"/>
              </a:spcBef>
            </a:pPr>
            <a:r>
              <a:rPr sz="1200" spc="-5" dirty="0">
                <a:latin typeface="Calibri"/>
                <a:cs typeface="Calibri"/>
              </a:rPr>
              <a:t>All efforts that produce new knowledge need adequate time and space </a:t>
            </a:r>
            <a:r>
              <a:rPr sz="1200" dirty="0">
                <a:latin typeface="Calibri"/>
                <a:cs typeface="Calibri"/>
              </a:rPr>
              <a:t>to </a:t>
            </a:r>
            <a:r>
              <a:rPr sz="1200" spc="-5" dirty="0">
                <a:latin typeface="Calibri"/>
                <a:cs typeface="Calibri"/>
              </a:rPr>
              <a:t>devote to  knowledge acquisition and development. Space means libraries, laboratories, formal meeting  areas and informal meeting areas such as the coffee machine. Much of the space might </a:t>
            </a:r>
            <a:r>
              <a:rPr sz="1200" dirty="0">
                <a:latin typeface="Calibri"/>
                <a:cs typeface="Calibri"/>
              </a:rPr>
              <a:t>be  </a:t>
            </a:r>
            <a:r>
              <a:rPr sz="1200" spc="-5" dirty="0">
                <a:latin typeface="Calibri"/>
                <a:cs typeface="Calibri"/>
              </a:rPr>
              <a:t>electronic, but meeting places are required as two thirds of all knowledge </a:t>
            </a:r>
            <a:r>
              <a:rPr sz="1200" spc="-10" dirty="0">
                <a:latin typeface="Calibri"/>
                <a:cs typeface="Calibri"/>
              </a:rPr>
              <a:t>is </a:t>
            </a:r>
            <a:r>
              <a:rPr sz="1200" spc="-5" dirty="0">
                <a:latin typeface="Calibri"/>
                <a:cs typeface="Calibri"/>
              </a:rPr>
              <a:t>passed in a face-  to-face environment. It must </a:t>
            </a:r>
            <a:r>
              <a:rPr sz="1200" spc="-10" dirty="0">
                <a:latin typeface="Calibri"/>
                <a:cs typeface="Calibri"/>
              </a:rPr>
              <a:t>also </a:t>
            </a:r>
            <a:r>
              <a:rPr sz="1200" spc="-5" dirty="0">
                <a:latin typeface="Calibri"/>
                <a:cs typeface="Calibri"/>
              </a:rPr>
              <a:t>be realised that knowledge generation and gathering is an  important activity for business success and the process can be nurtured. Although knowledge  generation is difficult </a:t>
            </a:r>
            <a:r>
              <a:rPr sz="1200" dirty="0">
                <a:latin typeface="Calibri"/>
                <a:cs typeface="Calibri"/>
              </a:rPr>
              <a:t>to measure, </a:t>
            </a:r>
            <a:r>
              <a:rPr sz="1200" spc="-5" dirty="0">
                <a:latin typeface="Calibri"/>
                <a:cs typeface="Calibri"/>
              </a:rPr>
              <a:t>the destruction </a:t>
            </a:r>
            <a:r>
              <a:rPr sz="1200" spc="-10" dirty="0">
                <a:latin typeface="Calibri"/>
                <a:cs typeface="Calibri"/>
              </a:rPr>
              <a:t>of </a:t>
            </a:r>
            <a:r>
              <a:rPr sz="1200" spc="-5" dirty="0">
                <a:latin typeface="Calibri"/>
                <a:cs typeface="Calibri"/>
              </a:rPr>
              <a:t>the knowledge generation infrastructure,  </a:t>
            </a:r>
            <a:r>
              <a:rPr sz="1200" dirty="0">
                <a:latin typeface="Calibri"/>
                <a:cs typeface="Calibri"/>
              </a:rPr>
              <a:t>by </a:t>
            </a:r>
            <a:r>
              <a:rPr sz="1200" spc="-5" dirty="0">
                <a:latin typeface="Calibri"/>
                <a:cs typeface="Calibri"/>
              </a:rPr>
              <a:t>downsizing, re-engineering </a:t>
            </a:r>
            <a:r>
              <a:rPr sz="1200" spc="-10" dirty="0">
                <a:latin typeface="Calibri"/>
                <a:cs typeface="Calibri"/>
              </a:rPr>
              <a:t>or </a:t>
            </a:r>
            <a:r>
              <a:rPr sz="1200" spc="-5" dirty="0">
                <a:latin typeface="Calibri"/>
                <a:cs typeface="Calibri"/>
              </a:rPr>
              <a:t>redundancy (some say they all mean </a:t>
            </a:r>
            <a:r>
              <a:rPr sz="1200" dirty="0">
                <a:latin typeface="Calibri"/>
                <a:cs typeface="Calibri"/>
              </a:rPr>
              <a:t>the </a:t>
            </a:r>
            <a:r>
              <a:rPr sz="1200" spc="-5" dirty="0">
                <a:latin typeface="Calibri"/>
                <a:cs typeface="Calibri"/>
              </a:rPr>
              <a:t>same thing) can  </a:t>
            </a:r>
            <a:r>
              <a:rPr sz="1200" dirty="0">
                <a:latin typeface="Calibri"/>
                <a:cs typeface="Calibri"/>
              </a:rPr>
              <a:t>severely </a:t>
            </a:r>
            <a:r>
              <a:rPr sz="1200" spc="-5" dirty="0">
                <a:latin typeface="Calibri"/>
                <a:cs typeface="Calibri"/>
              </a:rPr>
              <a:t>limit the capability of the organisation to generate and exchange knowledge and </a:t>
            </a:r>
            <a:r>
              <a:rPr sz="1200" dirty="0">
                <a:latin typeface="Calibri"/>
                <a:cs typeface="Calibri"/>
              </a:rPr>
              <a:t>to  build </a:t>
            </a:r>
            <a:r>
              <a:rPr sz="1200" spc="-10" dirty="0">
                <a:latin typeface="Calibri"/>
                <a:cs typeface="Calibri"/>
              </a:rPr>
              <a:t>on </a:t>
            </a:r>
            <a:r>
              <a:rPr sz="1200" spc="-5" dirty="0">
                <a:latin typeface="Calibri"/>
                <a:cs typeface="Calibri"/>
              </a:rPr>
              <a:t>the experience of </a:t>
            </a:r>
            <a:r>
              <a:rPr sz="1200" dirty="0">
                <a:latin typeface="Calibri"/>
                <a:cs typeface="Calibri"/>
              </a:rPr>
              <a:t>the</a:t>
            </a:r>
            <a:r>
              <a:rPr sz="1200" spc="5" dirty="0">
                <a:latin typeface="Calibri"/>
                <a:cs typeface="Calibri"/>
              </a:rPr>
              <a:t> </a:t>
            </a:r>
            <a:r>
              <a:rPr sz="1200" spc="-5" dirty="0">
                <a:latin typeface="Calibri"/>
                <a:cs typeface="Calibri"/>
              </a:rPr>
              <a:t>past.</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2.3.4 Codifying and distributing</a:t>
            </a:r>
            <a:r>
              <a:rPr sz="1200" b="1" spc="20" dirty="0">
                <a:latin typeface="Calibri"/>
                <a:cs typeface="Calibri"/>
              </a:rPr>
              <a:t> </a:t>
            </a:r>
            <a:r>
              <a:rPr sz="1200" b="1" spc="-5" dirty="0">
                <a:latin typeface="Calibri"/>
                <a:cs typeface="Calibri"/>
              </a:rPr>
              <a:t>knowledge</a:t>
            </a:r>
            <a:endParaRPr sz="1200">
              <a:latin typeface="Calibri"/>
              <a:cs typeface="Calibri"/>
            </a:endParaRPr>
          </a:p>
          <a:p>
            <a:pPr marL="12700" marR="101600">
              <a:lnSpc>
                <a:spcPct val="101699"/>
              </a:lnSpc>
              <a:spcBef>
                <a:spcPts val="805"/>
              </a:spcBef>
            </a:pPr>
            <a:r>
              <a:rPr sz="1200" spc="-5" dirty="0">
                <a:latin typeface="Calibri"/>
                <a:cs typeface="Calibri"/>
              </a:rPr>
              <a:t>The </a:t>
            </a:r>
            <a:r>
              <a:rPr sz="1200" spc="-10" dirty="0">
                <a:latin typeface="Calibri"/>
                <a:cs typeface="Calibri"/>
              </a:rPr>
              <a:t>aim of </a:t>
            </a:r>
            <a:r>
              <a:rPr sz="1200" spc="-5" dirty="0">
                <a:latin typeface="Calibri"/>
                <a:cs typeface="Calibri"/>
              </a:rPr>
              <a:t>codification is </a:t>
            </a:r>
            <a:r>
              <a:rPr sz="1200" dirty="0">
                <a:latin typeface="Calibri"/>
                <a:cs typeface="Calibri"/>
              </a:rPr>
              <a:t>to </a:t>
            </a:r>
            <a:r>
              <a:rPr sz="1200" spc="-5" dirty="0">
                <a:latin typeface="Calibri"/>
                <a:cs typeface="Calibri"/>
              </a:rPr>
              <a:t>put the tacit knowledge that resides within the organisation into  a form that makes </a:t>
            </a:r>
            <a:r>
              <a:rPr sz="1200" spc="-10" dirty="0">
                <a:latin typeface="Calibri"/>
                <a:cs typeface="Calibri"/>
              </a:rPr>
              <a:t>it </a:t>
            </a:r>
            <a:r>
              <a:rPr sz="1200" spc="-5" dirty="0">
                <a:latin typeface="Calibri"/>
                <a:cs typeface="Calibri"/>
              </a:rPr>
              <a:t>accessible </a:t>
            </a:r>
            <a:r>
              <a:rPr sz="1200" dirty="0">
                <a:latin typeface="Calibri"/>
                <a:cs typeface="Calibri"/>
              </a:rPr>
              <a:t>to </a:t>
            </a:r>
            <a:r>
              <a:rPr sz="1200" spc="-5" dirty="0">
                <a:latin typeface="Calibri"/>
                <a:cs typeface="Calibri"/>
              </a:rPr>
              <a:t>those who </a:t>
            </a:r>
            <a:r>
              <a:rPr sz="1200" spc="-10" dirty="0">
                <a:latin typeface="Calibri"/>
                <a:cs typeface="Calibri"/>
              </a:rPr>
              <a:t>need</a:t>
            </a:r>
            <a:r>
              <a:rPr sz="1200" spc="60" dirty="0">
                <a:latin typeface="Calibri"/>
                <a:cs typeface="Calibri"/>
              </a:rPr>
              <a:t> </a:t>
            </a:r>
            <a:r>
              <a:rPr sz="1200" dirty="0">
                <a:latin typeface="Calibri"/>
                <a:cs typeface="Calibri"/>
              </a:rPr>
              <a:t>it.</a:t>
            </a:r>
            <a:endParaRPr sz="1200">
              <a:latin typeface="Calibri"/>
              <a:cs typeface="Calibri"/>
            </a:endParaRPr>
          </a:p>
          <a:p>
            <a:pPr marL="12700">
              <a:lnSpc>
                <a:spcPct val="100000"/>
              </a:lnSpc>
              <a:spcBef>
                <a:spcPts val="25"/>
              </a:spcBef>
            </a:pPr>
            <a:r>
              <a:rPr sz="1200" spc="-5" dirty="0">
                <a:latin typeface="Calibri"/>
                <a:cs typeface="Calibri"/>
              </a:rPr>
              <a:t>The Four Principles of Knowledge Codification</a:t>
            </a:r>
            <a:r>
              <a:rPr sz="1200" spc="20" dirty="0">
                <a:latin typeface="Calibri"/>
                <a:cs typeface="Calibri"/>
              </a:rPr>
              <a:t> </a:t>
            </a:r>
            <a:r>
              <a:rPr sz="1200" spc="-5" dirty="0">
                <a:latin typeface="Calibri"/>
                <a:cs typeface="Calibri"/>
              </a:rPr>
              <a:t>are:</a:t>
            </a:r>
            <a:endParaRPr sz="1200">
              <a:latin typeface="Calibri"/>
              <a:cs typeface="Calibri"/>
            </a:endParaRPr>
          </a:p>
          <a:p>
            <a:pPr marL="241300" indent="-228600">
              <a:lnSpc>
                <a:spcPct val="100000"/>
              </a:lnSpc>
              <a:spcBef>
                <a:spcPts val="575"/>
              </a:spcBef>
              <a:buFont typeface="Symbol"/>
              <a:buChar char=""/>
              <a:tabLst>
                <a:tab pos="240665" algn="l"/>
                <a:tab pos="241300" algn="l"/>
              </a:tabLst>
            </a:pPr>
            <a:r>
              <a:rPr sz="1200" spc="-5" dirty="0">
                <a:latin typeface="Calibri"/>
                <a:cs typeface="Calibri"/>
              </a:rPr>
              <a:t>Decide the business goals that </a:t>
            </a:r>
            <a:r>
              <a:rPr sz="1200" dirty="0">
                <a:latin typeface="Calibri"/>
                <a:cs typeface="Calibri"/>
              </a:rPr>
              <a:t>the </a:t>
            </a:r>
            <a:r>
              <a:rPr sz="1200" spc="-5" dirty="0">
                <a:latin typeface="Calibri"/>
                <a:cs typeface="Calibri"/>
              </a:rPr>
              <a:t>codified knowledge will</a:t>
            </a:r>
            <a:r>
              <a:rPr sz="1200" spc="50" dirty="0">
                <a:latin typeface="Calibri"/>
                <a:cs typeface="Calibri"/>
              </a:rPr>
              <a:t> </a:t>
            </a:r>
            <a:r>
              <a:rPr sz="1200" spc="-5" dirty="0">
                <a:latin typeface="Calibri"/>
                <a:cs typeface="Calibri"/>
              </a:rPr>
              <a:t>serve.</a:t>
            </a:r>
            <a:endParaRPr sz="1200">
              <a:latin typeface="Calibri"/>
              <a:cs typeface="Calibri"/>
            </a:endParaRPr>
          </a:p>
          <a:p>
            <a:pPr marL="241300" indent="-228600">
              <a:lnSpc>
                <a:spcPct val="100000"/>
              </a:lnSpc>
              <a:spcBef>
                <a:spcPts val="95"/>
              </a:spcBef>
              <a:buFont typeface="Symbol"/>
              <a:buChar char=""/>
              <a:tabLst>
                <a:tab pos="240665" algn="l"/>
                <a:tab pos="241300" algn="l"/>
              </a:tabLst>
            </a:pPr>
            <a:r>
              <a:rPr sz="1200" spc="-5" dirty="0">
                <a:latin typeface="Calibri"/>
                <a:cs typeface="Calibri"/>
              </a:rPr>
              <a:t>Identify </a:t>
            </a:r>
            <a:r>
              <a:rPr sz="1200" dirty="0">
                <a:latin typeface="Calibri"/>
                <a:cs typeface="Calibri"/>
              </a:rPr>
              <a:t>the </a:t>
            </a:r>
            <a:r>
              <a:rPr sz="1200" spc="-5" dirty="0">
                <a:latin typeface="Calibri"/>
                <a:cs typeface="Calibri"/>
              </a:rPr>
              <a:t>knowledge that exists </a:t>
            </a:r>
            <a:r>
              <a:rPr sz="1200" spc="-10" dirty="0">
                <a:latin typeface="Calibri"/>
                <a:cs typeface="Calibri"/>
              </a:rPr>
              <a:t>in </a:t>
            </a:r>
            <a:r>
              <a:rPr sz="1200" spc="-5" dirty="0">
                <a:latin typeface="Calibri"/>
                <a:cs typeface="Calibri"/>
              </a:rPr>
              <a:t>whatever form that will help achieve those</a:t>
            </a:r>
            <a:r>
              <a:rPr sz="1200" spc="155" dirty="0">
                <a:latin typeface="Calibri"/>
                <a:cs typeface="Calibri"/>
              </a:rPr>
              <a:t> </a:t>
            </a:r>
            <a:r>
              <a:rPr sz="1200" spc="-5" dirty="0">
                <a:latin typeface="Calibri"/>
                <a:cs typeface="Calibri"/>
              </a:rPr>
              <a:t>goals.</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Evaluate the knowledge </a:t>
            </a:r>
            <a:r>
              <a:rPr sz="1200" dirty="0">
                <a:latin typeface="Calibri"/>
                <a:cs typeface="Calibri"/>
              </a:rPr>
              <a:t>for </a:t>
            </a:r>
            <a:r>
              <a:rPr sz="1200" spc="-5" dirty="0">
                <a:latin typeface="Calibri"/>
                <a:cs typeface="Calibri"/>
              </a:rPr>
              <a:t>usefulness and appropriateness </a:t>
            </a:r>
            <a:r>
              <a:rPr sz="1200" dirty="0">
                <a:latin typeface="Calibri"/>
                <a:cs typeface="Calibri"/>
              </a:rPr>
              <a:t>for</a:t>
            </a:r>
            <a:r>
              <a:rPr sz="1200" spc="40" dirty="0">
                <a:latin typeface="Calibri"/>
                <a:cs typeface="Calibri"/>
              </a:rPr>
              <a:t> </a:t>
            </a:r>
            <a:r>
              <a:rPr sz="1200" spc="-5" dirty="0">
                <a:latin typeface="Calibri"/>
                <a:cs typeface="Calibri"/>
              </a:rPr>
              <a:t>codification.</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Identify a suitable medium </a:t>
            </a:r>
            <a:r>
              <a:rPr sz="1200" dirty="0">
                <a:latin typeface="Calibri"/>
                <a:cs typeface="Calibri"/>
              </a:rPr>
              <a:t>for </a:t>
            </a:r>
            <a:r>
              <a:rPr sz="1200" spc="-5" dirty="0">
                <a:latin typeface="Calibri"/>
                <a:cs typeface="Calibri"/>
              </a:rPr>
              <a:t>codification and</a:t>
            </a:r>
            <a:r>
              <a:rPr sz="1200" spc="25" dirty="0">
                <a:latin typeface="Calibri"/>
                <a:cs typeface="Calibri"/>
              </a:rPr>
              <a:t> </a:t>
            </a:r>
            <a:r>
              <a:rPr sz="1200" spc="-5" dirty="0">
                <a:latin typeface="Calibri"/>
                <a:cs typeface="Calibri"/>
              </a:rPr>
              <a:t>distribution.</a:t>
            </a:r>
            <a:endParaRPr sz="1200">
              <a:latin typeface="Calibri"/>
              <a:cs typeface="Calibri"/>
            </a:endParaRPr>
          </a:p>
          <a:p>
            <a:pPr marL="12700">
              <a:lnSpc>
                <a:spcPct val="100000"/>
              </a:lnSpc>
              <a:spcBef>
                <a:spcPts val="530"/>
              </a:spcBef>
            </a:pPr>
            <a:r>
              <a:rPr sz="1200" b="1" spc="-5" dirty="0">
                <a:latin typeface="Calibri"/>
                <a:cs typeface="Calibri"/>
              </a:rPr>
              <a:t>Tacit</a:t>
            </a:r>
            <a:r>
              <a:rPr sz="1200" b="1" spc="5" dirty="0">
                <a:latin typeface="Calibri"/>
                <a:cs typeface="Calibri"/>
              </a:rPr>
              <a:t> </a:t>
            </a:r>
            <a:r>
              <a:rPr sz="1200" b="1" spc="-5" dirty="0">
                <a:latin typeface="Calibri"/>
                <a:cs typeface="Calibri"/>
              </a:rPr>
              <a:t>knowledge</a:t>
            </a:r>
            <a:endParaRPr sz="1200">
              <a:latin typeface="Calibri"/>
              <a:cs typeface="Calibri"/>
            </a:endParaRPr>
          </a:p>
          <a:p>
            <a:pPr marL="12700" marR="78105">
              <a:lnSpc>
                <a:spcPct val="101699"/>
              </a:lnSpc>
              <a:spcBef>
                <a:spcPts val="995"/>
              </a:spcBef>
            </a:pPr>
            <a:r>
              <a:rPr sz="1200" spc="-5" dirty="0">
                <a:latin typeface="Calibri"/>
                <a:cs typeface="Calibri"/>
              </a:rPr>
              <a:t>Tacit knowledge, that which is held </a:t>
            </a:r>
            <a:r>
              <a:rPr sz="1200" dirty="0">
                <a:latin typeface="Calibri"/>
                <a:cs typeface="Calibri"/>
              </a:rPr>
              <a:t>by </a:t>
            </a:r>
            <a:r>
              <a:rPr sz="1200" spc="-5" dirty="0">
                <a:latin typeface="Calibri"/>
                <a:cs typeface="Calibri"/>
              </a:rPr>
              <a:t>an individual, and includes that individual's hunches,  feelings and experiences is almost impossible </a:t>
            </a:r>
            <a:r>
              <a:rPr sz="1200" dirty="0">
                <a:latin typeface="Calibri"/>
                <a:cs typeface="Calibri"/>
              </a:rPr>
              <a:t>to codify </a:t>
            </a:r>
            <a:r>
              <a:rPr sz="1200" spc="-5" dirty="0">
                <a:latin typeface="Calibri"/>
                <a:cs typeface="Calibri"/>
              </a:rPr>
              <a:t>– try explaining in detail how you play  tennis. A manual skill cannot </a:t>
            </a:r>
            <a:r>
              <a:rPr sz="1200" dirty="0">
                <a:latin typeface="Calibri"/>
                <a:cs typeface="Calibri"/>
              </a:rPr>
              <a:t>be </a:t>
            </a:r>
            <a:r>
              <a:rPr sz="1200" spc="-5" dirty="0">
                <a:latin typeface="Calibri"/>
                <a:cs typeface="Calibri"/>
              </a:rPr>
              <a:t>written down </a:t>
            </a:r>
            <a:r>
              <a:rPr sz="1200" spc="-10" dirty="0">
                <a:latin typeface="Calibri"/>
                <a:cs typeface="Calibri"/>
              </a:rPr>
              <a:t>but </a:t>
            </a:r>
            <a:r>
              <a:rPr sz="1200" dirty="0">
                <a:latin typeface="Calibri"/>
                <a:cs typeface="Calibri"/>
              </a:rPr>
              <a:t>it </a:t>
            </a:r>
            <a:r>
              <a:rPr sz="1200" spc="-5" dirty="0">
                <a:latin typeface="Calibri"/>
                <a:cs typeface="Calibri"/>
              </a:rPr>
              <a:t>can </a:t>
            </a:r>
            <a:r>
              <a:rPr sz="1200" dirty="0">
                <a:latin typeface="Calibri"/>
                <a:cs typeface="Calibri"/>
              </a:rPr>
              <a:t>be </a:t>
            </a:r>
            <a:r>
              <a:rPr sz="1200" spc="-5" dirty="0">
                <a:latin typeface="Calibri"/>
                <a:cs typeface="Calibri"/>
              </a:rPr>
              <a:t>videoed and the knowledge can  also </a:t>
            </a:r>
            <a:r>
              <a:rPr sz="1200" dirty="0">
                <a:latin typeface="Calibri"/>
                <a:cs typeface="Calibri"/>
              </a:rPr>
              <a:t>be </a:t>
            </a:r>
            <a:r>
              <a:rPr sz="1200" spc="-5" dirty="0">
                <a:latin typeface="Calibri"/>
                <a:cs typeface="Calibri"/>
              </a:rPr>
              <a:t>passed </a:t>
            </a:r>
            <a:r>
              <a:rPr sz="1200" spc="-10" dirty="0">
                <a:latin typeface="Calibri"/>
                <a:cs typeface="Calibri"/>
              </a:rPr>
              <a:t>on in </a:t>
            </a:r>
            <a:r>
              <a:rPr sz="1200" spc="-5" dirty="0">
                <a:latin typeface="Calibri"/>
                <a:cs typeface="Calibri"/>
              </a:rPr>
              <a:t>person sometimes over a period </a:t>
            </a:r>
            <a:r>
              <a:rPr sz="1200" spc="-10" dirty="0">
                <a:latin typeface="Calibri"/>
                <a:cs typeface="Calibri"/>
              </a:rPr>
              <a:t>of </a:t>
            </a:r>
            <a:r>
              <a:rPr sz="1200" dirty="0">
                <a:latin typeface="Calibri"/>
                <a:cs typeface="Calibri"/>
              </a:rPr>
              <a:t>time, </a:t>
            </a:r>
            <a:r>
              <a:rPr sz="1200" spc="-5" dirty="0">
                <a:latin typeface="Calibri"/>
                <a:cs typeface="Calibri"/>
              </a:rPr>
              <a:t>much like a master craftsman  with an</a:t>
            </a:r>
            <a:r>
              <a:rPr sz="1200" spc="5" dirty="0">
                <a:latin typeface="Calibri"/>
                <a:cs typeface="Calibri"/>
              </a:rPr>
              <a:t> </a:t>
            </a:r>
            <a:r>
              <a:rPr sz="1200" spc="-5" dirty="0">
                <a:latin typeface="Calibri"/>
                <a:cs typeface="Calibri"/>
              </a:rPr>
              <a:t>apprentice.</a:t>
            </a:r>
            <a:endParaRPr sz="1200">
              <a:latin typeface="Calibri"/>
              <a:cs typeface="Calibri"/>
            </a:endParaRPr>
          </a:p>
          <a:p>
            <a:pPr marL="47625">
              <a:lnSpc>
                <a:spcPct val="100000"/>
              </a:lnSpc>
              <a:spcBef>
                <a:spcPts val="1030"/>
              </a:spcBef>
            </a:pPr>
            <a:r>
              <a:rPr sz="1200" b="1" spc="-5" dirty="0">
                <a:latin typeface="Calibri"/>
                <a:cs typeface="Calibri"/>
              </a:rPr>
              <a:t>Mapping knowledge</a:t>
            </a:r>
            <a:endParaRPr sz="1200">
              <a:latin typeface="Calibri"/>
              <a:cs typeface="Calibri"/>
            </a:endParaRPr>
          </a:p>
          <a:p>
            <a:pPr marL="12700" marR="98425">
              <a:lnSpc>
                <a:spcPct val="101699"/>
              </a:lnSpc>
              <a:spcBef>
                <a:spcPts val="994"/>
              </a:spcBef>
            </a:pPr>
            <a:r>
              <a:rPr sz="1200" spc="-5" dirty="0">
                <a:latin typeface="Calibri"/>
                <a:cs typeface="Calibri"/>
              </a:rPr>
              <a:t>A properly designed database or “map” can be </a:t>
            </a:r>
            <a:r>
              <a:rPr sz="1200" spc="-10" dirty="0">
                <a:latin typeface="Calibri"/>
                <a:cs typeface="Calibri"/>
              </a:rPr>
              <a:t>drawn </a:t>
            </a:r>
            <a:r>
              <a:rPr sz="1200" dirty="0">
                <a:latin typeface="Calibri"/>
                <a:cs typeface="Calibri"/>
              </a:rPr>
              <a:t>up </a:t>
            </a:r>
            <a:r>
              <a:rPr sz="1200" spc="-5" dirty="0">
                <a:latin typeface="Calibri"/>
                <a:cs typeface="Calibri"/>
              </a:rPr>
              <a:t>to show who has what knowledge  and where people </a:t>
            </a:r>
            <a:r>
              <a:rPr sz="1200" spc="-10" dirty="0">
                <a:latin typeface="Calibri"/>
                <a:cs typeface="Calibri"/>
              </a:rPr>
              <a:t>can go </a:t>
            </a:r>
            <a:r>
              <a:rPr sz="1200" dirty="0">
                <a:latin typeface="Calibri"/>
                <a:cs typeface="Calibri"/>
              </a:rPr>
              <a:t>to </a:t>
            </a:r>
            <a:r>
              <a:rPr sz="1200" spc="-5" dirty="0">
                <a:latin typeface="Calibri"/>
                <a:cs typeface="Calibri"/>
              </a:rPr>
              <a:t>obtain that knowledge. </a:t>
            </a:r>
            <a:r>
              <a:rPr sz="1200" dirty="0">
                <a:latin typeface="Calibri"/>
                <a:cs typeface="Calibri"/>
              </a:rPr>
              <a:t>This </a:t>
            </a:r>
            <a:r>
              <a:rPr sz="1200" spc="-10" dirty="0">
                <a:latin typeface="Calibri"/>
                <a:cs typeface="Calibri"/>
              </a:rPr>
              <a:t>map can </a:t>
            </a:r>
            <a:r>
              <a:rPr sz="1200" dirty="0">
                <a:latin typeface="Calibri"/>
                <a:cs typeface="Calibri"/>
              </a:rPr>
              <a:t>be </a:t>
            </a:r>
            <a:r>
              <a:rPr sz="1200" spc="-5" dirty="0">
                <a:latin typeface="Calibri"/>
                <a:cs typeface="Calibri"/>
              </a:rPr>
              <a:t>pictorial or textual and  effective use can </a:t>
            </a:r>
            <a:r>
              <a:rPr sz="1200" dirty="0">
                <a:latin typeface="Calibri"/>
                <a:cs typeface="Calibri"/>
              </a:rPr>
              <a:t>be </a:t>
            </a:r>
            <a:r>
              <a:rPr sz="1200" spc="-10" dirty="0">
                <a:latin typeface="Calibri"/>
                <a:cs typeface="Calibri"/>
              </a:rPr>
              <a:t>made </a:t>
            </a:r>
            <a:r>
              <a:rPr sz="1200" spc="-5" dirty="0">
                <a:latin typeface="Calibri"/>
                <a:cs typeface="Calibri"/>
              </a:rPr>
              <a:t>of hypertext prompts to make </a:t>
            </a:r>
            <a:r>
              <a:rPr sz="1200" dirty="0">
                <a:latin typeface="Calibri"/>
                <a:cs typeface="Calibri"/>
              </a:rPr>
              <a:t>the </a:t>
            </a:r>
            <a:r>
              <a:rPr sz="1200" spc="-5" dirty="0">
                <a:latin typeface="Calibri"/>
                <a:cs typeface="Calibri"/>
              </a:rPr>
              <a:t>map effective. Organisations  that carry out this </a:t>
            </a:r>
            <a:r>
              <a:rPr sz="1200" spc="-10" dirty="0">
                <a:latin typeface="Calibri"/>
                <a:cs typeface="Calibri"/>
              </a:rPr>
              <a:t>method of </a:t>
            </a:r>
            <a:r>
              <a:rPr sz="1200" spc="-5" dirty="0">
                <a:latin typeface="Calibri"/>
                <a:cs typeface="Calibri"/>
              </a:rPr>
              <a:t>mapping usually start off </a:t>
            </a:r>
            <a:r>
              <a:rPr sz="1200" dirty="0">
                <a:latin typeface="Calibri"/>
                <a:cs typeface="Calibri"/>
              </a:rPr>
              <a:t>by </a:t>
            </a:r>
            <a:r>
              <a:rPr sz="1200" spc="-5" dirty="0">
                <a:latin typeface="Calibri"/>
                <a:cs typeface="Calibri"/>
              </a:rPr>
              <a:t>asking employees what knowledge  </a:t>
            </a:r>
            <a:r>
              <a:rPr sz="1200" dirty="0">
                <a:latin typeface="Calibri"/>
                <a:cs typeface="Calibri"/>
              </a:rPr>
              <a:t>they </a:t>
            </a:r>
            <a:r>
              <a:rPr sz="1200" spc="-5" dirty="0">
                <a:latin typeface="Calibri"/>
                <a:cs typeface="Calibri"/>
              </a:rPr>
              <a:t>have and where they </a:t>
            </a:r>
            <a:r>
              <a:rPr sz="1200" dirty="0">
                <a:latin typeface="Calibri"/>
                <a:cs typeface="Calibri"/>
              </a:rPr>
              <a:t>get </a:t>
            </a:r>
            <a:r>
              <a:rPr sz="1200" spc="-5" dirty="0">
                <a:latin typeface="Calibri"/>
                <a:cs typeface="Calibri"/>
              </a:rPr>
              <a:t>it. They then stitch </a:t>
            </a:r>
            <a:r>
              <a:rPr sz="1200" dirty="0">
                <a:latin typeface="Calibri"/>
                <a:cs typeface="Calibri"/>
              </a:rPr>
              <a:t>together </a:t>
            </a:r>
            <a:r>
              <a:rPr sz="1200" spc="-5" dirty="0">
                <a:latin typeface="Calibri"/>
                <a:cs typeface="Calibri"/>
              </a:rPr>
              <a:t>a “map” that </a:t>
            </a:r>
            <a:r>
              <a:rPr sz="1200" spc="-10" dirty="0">
                <a:latin typeface="Calibri"/>
                <a:cs typeface="Calibri"/>
              </a:rPr>
              <a:t>shows </a:t>
            </a:r>
            <a:r>
              <a:rPr sz="1200" spc="-5" dirty="0">
                <a:latin typeface="Calibri"/>
                <a:cs typeface="Calibri"/>
              </a:rPr>
              <a:t>where  knowledge resides. Unfortunately a central “map” cannot </a:t>
            </a:r>
            <a:r>
              <a:rPr sz="1200" dirty="0">
                <a:latin typeface="Calibri"/>
                <a:cs typeface="Calibri"/>
              </a:rPr>
              <a:t>deal </a:t>
            </a:r>
            <a:r>
              <a:rPr sz="1200" spc="-5" dirty="0">
                <a:latin typeface="Calibri"/>
                <a:cs typeface="Calibri"/>
              </a:rPr>
              <a:t>with a situation where an  individual </a:t>
            </a:r>
            <a:r>
              <a:rPr sz="1200" spc="-10" dirty="0">
                <a:latin typeface="Calibri"/>
                <a:cs typeface="Calibri"/>
              </a:rPr>
              <a:t>may </a:t>
            </a:r>
            <a:r>
              <a:rPr sz="1200" spc="-5" dirty="0">
                <a:latin typeface="Calibri"/>
                <a:cs typeface="Calibri"/>
              </a:rPr>
              <a:t>not know about a subject, but might know someone </a:t>
            </a:r>
            <a:r>
              <a:rPr sz="1200" spc="-10" dirty="0">
                <a:latin typeface="Calibri"/>
                <a:cs typeface="Calibri"/>
              </a:rPr>
              <a:t>who</a:t>
            </a:r>
            <a:r>
              <a:rPr sz="1200" spc="130" dirty="0">
                <a:latin typeface="Calibri"/>
                <a:cs typeface="Calibri"/>
              </a:rPr>
              <a:t> </a:t>
            </a:r>
            <a:r>
              <a:rPr sz="1200" spc="-5" dirty="0">
                <a:latin typeface="Calibri"/>
                <a:cs typeface="Calibri"/>
              </a:rPr>
              <a:t>does.</a:t>
            </a:r>
            <a:endParaRPr sz="1200">
              <a:latin typeface="Calibri"/>
              <a:cs typeface="Calibri"/>
            </a:endParaRPr>
          </a:p>
          <a:p>
            <a:pPr marL="12700">
              <a:lnSpc>
                <a:spcPct val="100000"/>
              </a:lnSpc>
              <a:spcBef>
                <a:spcPts val="1030"/>
              </a:spcBef>
            </a:pPr>
            <a:r>
              <a:rPr sz="1200" b="1" spc="-5" dirty="0">
                <a:latin typeface="Calibri"/>
                <a:cs typeface="Calibri"/>
              </a:rPr>
              <a:t>Mapping technology</a:t>
            </a:r>
            <a:endParaRPr sz="1200">
              <a:latin typeface="Calibri"/>
              <a:cs typeface="Calibri"/>
            </a:endParaRPr>
          </a:p>
          <a:p>
            <a:pPr marL="12700">
              <a:lnSpc>
                <a:spcPct val="100000"/>
              </a:lnSpc>
              <a:spcBef>
                <a:spcPts val="1019"/>
              </a:spcBef>
            </a:pPr>
            <a:r>
              <a:rPr sz="1200" spc="-5" dirty="0">
                <a:latin typeface="Calibri"/>
                <a:cs typeface="Calibri"/>
              </a:rPr>
              <a:t>Computer technology </a:t>
            </a:r>
            <a:r>
              <a:rPr sz="1200" spc="-10" dirty="0">
                <a:latin typeface="Calibri"/>
                <a:cs typeface="Calibri"/>
              </a:rPr>
              <a:t>can </a:t>
            </a:r>
            <a:r>
              <a:rPr sz="1200" spc="-5" dirty="0">
                <a:latin typeface="Calibri"/>
                <a:cs typeface="Calibri"/>
              </a:rPr>
              <a:t>help make knowledge maps work. The availability of Lotus</a:t>
            </a:r>
            <a:r>
              <a:rPr sz="1200" spc="120" dirty="0">
                <a:latin typeface="Calibri"/>
                <a:cs typeface="Calibri"/>
              </a:rPr>
              <a:t> </a:t>
            </a:r>
            <a:r>
              <a:rPr sz="1200" spc="-5" dirty="0">
                <a:latin typeface="Calibri"/>
                <a:cs typeface="Calibri"/>
              </a:rPr>
              <a:t>Notes</a:t>
            </a:r>
            <a:endParaRPr sz="1200">
              <a:latin typeface="Calibri"/>
              <a:cs typeface="Calibri"/>
            </a:endParaRPr>
          </a:p>
          <a:p>
            <a:pPr>
              <a:lnSpc>
                <a:spcPct val="100000"/>
              </a:lnSpc>
              <a:spcBef>
                <a:spcPts val="35"/>
              </a:spcBef>
            </a:pPr>
            <a:endParaRPr sz="1500">
              <a:latin typeface="Calibri"/>
              <a:cs typeface="Calibri"/>
            </a:endParaRPr>
          </a:p>
          <a:p>
            <a:pPr marR="165735" algn="r">
              <a:lnSpc>
                <a:spcPct val="100000"/>
              </a:lnSpc>
              <a:spcBef>
                <a:spcPts val="5"/>
              </a:spcBef>
            </a:pPr>
            <a:r>
              <a:rPr sz="1000" b="1" spc="-5" dirty="0">
                <a:latin typeface="Calibri"/>
                <a:cs typeface="Calibri"/>
              </a:rPr>
              <a:t>31</a:t>
            </a:r>
            <a:endParaRPr sz="1000">
              <a:latin typeface="Calibri"/>
              <a:cs typeface="Calibri"/>
            </a:endParaRPr>
          </a:p>
        </p:txBody>
      </p:sp>
      <p:sp>
        <p:nvSpPr>
          <p:cNvPr id="3" name="object 3"/>
          <p:cNvSpPr txBox="1"/>
          <p:nvPr/>
        </p:nvSpPr>
        <p:spPr>
          <a:xfrm>
            <a:off x="816802" y="570066"/>
            <a:ext cx="5837555" cy="66294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dirty="0">
                <a:latin typeface="Calibri"/>
                <a:cs typeface="Calibri"/>
              </a:rPr>
              <a:t>these </a:t>
            </a:r>
            <a:r>
              <a:rPr sz="1200" spc="-5" dirty="0">
                <a:latin typeface="Calibri"/>
                <a:cs typeface="Calibri"/>
              </a:rPr>
              <a:t>networks, these networks nonetheless produce </a:t>
            </a:r>
            <a:r>
              <a:rPr sz="1200" dirty="0">
                <a:latin typeface="Calibri"/>
                <a:cs typeface="Calibri"/>
              </a:rPr>
              <a:t>new </a:t>
            </a:r>
            <a:r>
              <a:rPr sz="1200" spc="-5" dirty="0">
                <a:latin typeface="Calibri"/>
                <a:cs typeface="Calibri"/>
              </a:rPr>
              <a:t>knowledge for the</a:t>
            </a:r>
            <a:r>
              <a:rPr sz="1200" spc="90" dirty="0">
                <a:latin typeface="Calibri"/>
                <a:cs typeface="Calibri"/>
              </a:rPr>
              <a:t> </a:t>
            </a:r>
            <a:r>
              <a:rPr sz="1200" spc="-5" dirty="0">
                <a:latin typeface="Calibri"/>
                <a:cs typeface="Calibri"/>
              </a:rPr>
              <a:t>organisation.</a:t>
            </a:r>
            <a:endParaRPr sz="1200">
              <a:latin typeface="Calibri"/>
              <a:cs typeface="Calibri"/>
            </a:endParaRPr>
          </a:p>
        </p:txBody>
      </p:sp>
      <p:sp>
        <p:nvSpPr>
          <p:cNvPr id="4" name="object 4"/>
          <p:cNvSpPr/>
          <p:nvPr/>
        </p:nvSpPr>
        <p:spPr>
          <a:xfrm>
            <a:off x="923222" y="1442597"/>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570066"/>
            <a:ext cx="5807710"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spc="-5" dirty="0">
                <a:latin typeface="Calibri"/>
                <a:cs typeface="Calibri"/>
              </a:rPr>
              <a:t>and Web browser/intranet systems and </a:t>
            </a:r>
            <a:r>
              <a:rPr sz="1200" dirty="0">
                <a:latin typeface="Calibri"/>
                <a:cs typeface="Calibri"/>
              </a:rPr>
              <a:t>the </a:t>
            </a:r>
            <a:r>
              <a:rPr sz="1200" spc="-5" dirty="0">
                <a:latin typeface="Calibri"/>
                <a:cs typeface="Calibri"/>
              </a:rPr>
              <a:t>capability </a:t>
            </a:r>
            <a:r>
              <a:rPr sz="1200" spc="-10" dirty="0">
                <a:latin typeface="Calibri"/>
                <a:cs typeface="Calibri"/>
              </a:rPr>
              <a:t>of </a:t>
            </a:r>
            <a:r>
              <a:rPr sz="1200" spc="-5" dirty="0">
                <a:latin typeface="Calibri"/>
                <a:cs typeface="Calibri"/>
              </a:rPr>
              <a:t>hypertext languages have made the  generation of effective knowledge maps relatively straightforward. Although computer  technology can enable a knowledge management project </a:t>
            </a:r>
            <a:r>
              <a:rPr sz="1200" spc="-10" dirty="0">
                <a:latin typeface="Calibri"/>
                <a:cs typeface="Calibri"/>
              </a:rPr>
              <a:t>it </a:t>
            </a:r>
            <a:r>
              <a:rPr sz="1200" spc="-5" dirty="0">
                <a:latin typeface="Calibri"/>
                <a:cs typeface="Calibri"/>
              </a:rPr>
              <a:t>is recommended that resource  expenditure on the hardware and software </a:t>
            </a:r>
            <a:r>
              <a:rPr sz="1200" dirty="0">
                <a:latin typeface="Calibri"/>
                <a:cs typeface="Calibri"/>
              </a:rPr>
              <a:t>be </a:t>
            </a:r>
            <a:r>
              <a:rPr sz="1200" spc="-5" dirty="0">
                <a:latin typeface="Calibri"/>
                <a:cs typeface="Calibri"/>
              </a:rPr>
              <a:t>kept </a:t>
            </a:r>
            <a:r>
              <a:rPr sz="1200" spc="-10" dirty="0">
                <a:latin typeface="Calibri"/>
                <a:cs typeface="Calibri"/>
              </a:rPr>
              <a:t>at </a:t>
            </a:r>
            <a:r>
              <a:rPr sz="1200" spc="-5" dirty="0">
                <a:latin typeface="Calibri"/>
                <a:cs typeface="Calibri"/>
              </a:rPr>
              <a:t>less than </a:t>
            </a:r>
            <a:r>
              <a:rPr sz="1200" dirty="0">
                <a:latin typeface="Calibri"/>
                <a:cs typeface="Calibri"/>
              </a:rPr>
              <a:t>30% </a:t>
            </a:r>
            <a:r>
              <a:rPr sz="1200" spc="-10" dirty="0">
                <a:latin typeface="Calibri"/>
                <a:cs typeface="Calibri"/>
              </a:rPr>
              <a:t>of </a:t>
            </a:r>
            <a:r>
              <a:rPr sz="1200" spc="-5" dirty="0">
                <a:latin typeface="Calibri"/>
                <a:cs typeface="Calibri"/>
              </a:rPr>
              <a:t>the cost of the budget  or the project will turn </a:t>
            </a:r>
            <a:r>
              <a:rPr sz="1200" spc="-10" dirty="0">
                <a:latin typeface="Calibri"/>
                <a:cs typeface="Calibri"/>
              </a:rPr>
              <a:t>into an </a:t>
            </a:r>
            <a:r>
              <a:rPr sz="1200" spc="-5" dirty="0">
                <a:latin typeface="Calibri"/>
                <a:cs typeface="Calibri"/>
              </a:rPr>
              <a:t>IT project and not a knowledge management project. As well  as mapping text through </a:t>
            </a:r>
            <a:r>
              <a:rPr sz="1200" dirty="0">
                <a:latin typeface="Calibri"/>
                <a:cs typeface="Calibri"/>
              </a:rPr>
              <a:t>the </a:t>
            </a:r>
            <a:r>
              <a:rPr sz="1200" spc="-5" dirty="0">
                <a:latin typeface="Calibri"/>
                <a:cs typeface="Calibri"/>
              </a:rPr>
              <a:t>use of tools such as Groupware and Hypertext, it is possible </a:t>
            </a:r>
            <a:r>
              <a:rPr sz="1200" dirty="0">
                <a:latin typeface="Calibri"/>
                <a:cs typeface="Calibri"/>
              </a:rPr>
              <a:t>to  model </a:t>
            </a:r>
            <a:r>
              <a:rPr sz="1200" spc="-5" dirty="0">
                <a:latin typeface="Calibri"/>
                <a:cs typeface="Calibri"/>
              </a:rPr>
              <a:t>knowledge and experience through the use of dynamic and static</a:t>
            </a:r>
            <a:r>
              <a:rPr sz="1200" spc="70" dirty="0">
                <a:latin typeface="Calibri"/>
                <a:cs typeface="Calibri"/>
              </a:rPr>
              <a:t> </a:t>
            </a:r>
            <a:r>
              <a:rPr sz="1200" spc="-5" dirty="0">
                <a:latin typeface="Calibri"/>
                <a:cs typeface="Calibri"/>
              </a:rPr>
              <a:t>models.</a:t>
            </a:r>
            <a:endParaRPr sz="1200">
              <a:latin typeface="Calibri"/>
              <a:cs typeface="Calibri"/>
            </a:endParaRPr>
          </a:p>
          <a:p>
            <a:pPr marL="12700">
              <a:lnSpc>
                <a:spcPct val="100000"/>
              </a:lnSpc>
              <a:spcBef>
                <a:spcPts val="1030"/>
              </a:spcBef>
            </a:pPr>
            <a:r>
              <a:rPr sz="1200" b="1" spc="-5" dirty="0">
                <a:latin typeface="Calibri"/>
                <a:cs typeface="Calibri"/>
              </a:rPr>
              <a:t>Politics</a:t>
            </a:r>
            <a:endParaRPr sz="1200">
              <a:latin typeface="Calibri"/>
              <a:cs typeface="Calibri"/>
            </a:endParaRPr>
          </a:p>
          <a:p>
            <a:pPr marL="12700" marR="45720">
              <a:lnSpc>
                <a:spcPct val="101699"/>
              </a:lnSpc>
              <a:spcBef>
                <a:spcPts val="994"/>
              </a:spcBef>
            </a:pPr>
            <a:r>
              <a:rPr sz="1200" spc="-5" dirty="0">
                <a:latin typeface="Calibri"/>
                <a:cs typeface="Calibri"/>
              </a:rPr>
              <a:t>Everybody would like to </a:t>
            </a:r>
            <a:r>
              <a:rPr sz="1200" dirty="0">
                <a:latin typeface="Calibri"/>
                <a:cs typeface="Calibri"/>
              </a:rPr>
              <a:t>think </a:t>
            </a:r>
            <a:r>
              <a:rPr sz="1200" spc="-5" dirty="0">
                <a:latin typeface="Calibri"/>
                <a:cs typeface="Calibri"/>
              </a:rPr>
              <a:t>that their knowledge is the most important and those who  claim </a:t>
            </a:r>
            <a:r>
              <a:rPr sz="1200" dirty="0">
                <a:latin typeface="Calibri"/>
                <a:cs typeface="Calibri"/>
              </a:rPr>
              <a:t>to </a:t>
            </a:r>
            <a:r>
              <a:rPr sz="1200" spc="-5" dirty="0">
                <a:latin typeface="Calibri"/>
                <a:cs typeface="Calibri"/>
              </a:rPr>
              <a:t>have the most important areas of the map. If knowledge is important to </a:t>
            </a:r>
            <a:r>
              <a:rPr sz="1200" spc="-10" dirty="0">
                <a:latin typeface="Calibri"/>
                <a:cs typeface="Calibri"/>
              </a:rPr>
              <a:t>an  </a:t>
            </a:r>
            <a:r>
              <a:rPr sz="1200" spc="-5" dirty="0">
                <a:latin typeface="Calibri"/>
                <a:cs typeface="Calibri"/>
              </a:rPr>
              <a:t>organisation, then the position </a:t>
            </a:r>
            <a:r>
              <a:rPr sz="1200" spc="-10" dirty="0">
                <a:latin typeface="Calibri"/>
                <a:cs typeface="Calibri"/>
              </a:rPr>
              <a:t>of </a:t>
            </a:r>
            <a:r>
              <a:rPr sz="1200" spc="-5" dirty="0">
                <a:latin typeface="Calibri"/>
                <a:cs typeface="Calibri"/>
              </a:rPr>
              <a:t>a knowledge </a:t>
            </a:r>
            <a:r>
              <a:rPr sz="1200" dirty="0">
                <a:latin typeface="Calibri"/>
                <a:cs typeface="Calibri"/>
              </a:rPr>
              <a:t>holder </a:t>
            </a:r>
            <a:r>
              <a:rPr sz="1200" spc="-5" dirty="0">
                <a:latin typeface="Calibri"/>
                <a:cs typeface="Calibri"/>
              </a:rPr>
              <a:t>on the </a:t>
            </a:r>
            <a:r>
              <a:rPr sz="1200" spc="-10" dirty="0">
                <a:latin typeface="Calibri"/>
                <a:cs typeface="Calibri"/>
              </a:rPr>
              <a:t>map </a:t>
            </a:r>
            <a:r>
              <a:rPr sz="1200" spc="-5" dirty="0">
                <a:latin typeface="Calibri"/>
                <a:cs typeface="Calibri"/>
              </a:rPr>
              <a:t>will signify status. Though,  in a knowledge-sharing organisation, the high status goes </a:t>
            </a:r>
            <a:r>
              <a:rPr sz="1200" dirty="0">
                <a:latin typeface="Calibri"/>
                <a:cs typeface="Calibri"/>
              </a:rPr>
              <a:t>to </a:t>
            </a:r>
            <a:r>
              <a:rPr sz="1200" spc="-5" dirty="0">
                <a:latin typeface="Calibri"/>
                <a:cs typeface="Calibri"/>
              </a:rPr>
              <a:t>those </a:t>
            </a:r>
            <a:r>
              <a:rPr sz="1200" spc="-10" dirty="0">
                <a:latin typeface="Calibri"/>
                <a:cs typeface="Calibri"/>
              </a:rPr>
              <a:t>who </a:t>
            </a:r>
            <a:r>
              <a:rPr sz="1200" i="1" spc="-10" dirty="0">
                <a:latin typeface="Calibri"/>
                <a:cs typeface="Calibri"/>
              </a:rPr>
              <a:t>both </a:t>
            </a:r>
            <a:r>
              <a:rPr sz="1200" i="1" spc="-5" dirty="0">
                <a:latin typeface="Calibri"/>
                <a:cs typeface="Calibri"/>
              </a:rPr>
              <a:t>hold and </a:t>
            </a:r>
            <a:r>
              <a:rPr sz="1200" i="1" spc="-10" dirty="0">
                <a:latin typeface="Calibri"/>
                <a:cs typeface="Calibri"/>
              </a:rPr>
              <a:t>are  </a:t>
            </a:r>
            <a:r>
              <a:rPr sz="1200" i="1" spc="-5" dirty="0">
                <a:latin typeface="Calibri"/>
                <a:cs typeface="Calibri"/>
              </a:rPr>
              <a:t>willing </a:t>
            </a:r>
            <a:r>
              <a:rPr sz="1200" i="1" dirty="0">
                <a:latin typeface="Calibri"/>
                <a:cs typeface="Calibri"/>
              </a:rPr>
              <a:t>to </a:t>
            </a:r>
            <a:r>
              <a:rPr sz="1200" i="1" spc="-5" dirty="0">
                <a:latin typeface="Calibri"/>
                <a:cs typeface="Calibri"/>
              </a:rPr>
              <a:t>share </a:t>
            </a:r>
            <a:r>
              <a:rPr sz="1200" dirty="0">
                <a:latin typeface="Calibri"/>
                <a:cs typeface="Calibri"/>
              </a:rPr>
              <a:t>their</a:t>
            </a:r>
            <a:r>
              <a:rPr sz="1200" spc="20" dirty="0">
                <a:latin typeface="Calibri"/>
                <a:cs typeface="Calibri"/>
              </a:rPr>
              <a:t> </a:t>
            </a:r>
            <a:r>
              <a:rPr sz="1200" spc="-5" dirty="0">
                <a:latin typeface="Calibri"/>
                <a:cs typeface="Calibri"/>
              </a:rPr>
              <a:t>knowledge.</a:t>
            </a:r>
            <a:endParaRPr sz="1200">
              <a:latin typeface="Calibri"/>
              <a:cs typeface="Calibri"/>
            </a:endParaRPr>
          </a:p>
          <a:p>
            <a:pPr marL="12700">
              <a:lnSpc>
                <a:spcPct val="100000"/>
              </a:lnSpc>
              <a:spcBef>
                <a:spcPts val="1035"/>
              </a:spcBef>
            </a:pPr>
            <a:r>
              <a:rPr sz="1200" b="1" spc="-5" dirty="0">
                <a:latin typeface="Calibri"/>
                <a:cs typeface="Calibri"/>
              </a:rPr>
              <a:t>Knowledge transfer</a:t>
            </a:r>
            <a:endParaRPr sz="1200">
              <a:latin typeface="Calibri"/>
              <a:cs typeface="Calibri"/>
            </a:endParaRPr>
          </a:p>
          <a:p>
            <a:pPr marL="12700" marR="87630">
              <a:lnSpc>
                <a:spcPct val="101800"/>
              </a:lnSpc>
              <a:spcBef>
                <a:spcPts val="995"/>
              </a:spcBef>
            </a:pPr>
            <a:r>
              <a:rPr sz="1200" spc="-5" dirty="0">
                <a:latin typeface="Calibri"/>
                <a:cs typeface="Calibri"/>
              </a:rPr>
              <a:t>The </a:t>
            </a:r>
            <a:r>
              <a:rPr sz="1200" dirty="0">
                <a:latin typeface="Calibri"/>
                <a:cs typeface="Calibri"/>
              </a:rPr>
              <a:t>best </a:t>
            </a:r>
            <a:r>
              <a:rPr sz="1200" spc="-5" dirty="0">
                <a:latin typeface="Calibri"/>
                <a:cs typeface="Calibri"/>
              </a:rPr>
              <a:t>way </a:t>
            </a:r>
            <a:r>
              <a:rPr sz="1200" dirty="0">
                <a:latin typeface="Calibri"/>
                <a:cs typeface="Calibri"/>
              </a:rPr>
              <a:t>to </a:t>
            </a:r>
            <a:r>
              <a:rPr sz="1200" spc="-5" dirty="0">
                <a:latin typeface="Calibri"/>
                <a:cs typeface="Calibri"/>
              </a:rPr>
              <a:t>transfer knowledge is </a:t>
            </a:r>
            <a:r>
              <a:rPr sz="1200" dirty="0">
                <a:latin typeface="Calibri"/>
                <a:cs typeface="Calibri"/>
              </a:rPr>
              <a:t>to </a:t>
            </a:r>
            <a:r>
              <a:rPr sz="1200" spc="-5" dirty="0">
                <a:latin typeface="Calibri"/>
                <a:cs typeface="Calibri"/>
              </a:rPr>
              <a:t>hire clever people and let them talk </a:t>
            </a:r>
            <a:r>
              <a:rPr sz="1200" dirty="0">
                <a:latin typeface="Calibri"/>
                <a:cs typeface="Calibri"/>
              </a:rPr>
              <a:t>to </a:t>
            </a:r>
            <a:r>
              <a:rPr sz="1200" spc="-10" dirty="0">
                <a:latin typeface="Calibri"/>
                <a:cs typeface="Calibri"/>
              </a:rPr>
              <a:t>each </a:t>
            </a:r>
            <a:r>
              <a:rPr sz="1200" spc="-5" dirty="0">
                <a:latin typeface="Calibri"/>
                <a:cs typeface="Calibri"/>
              </a:rPr>
              <a:t>other.  Give people time to think and allow them </a:t>
            </a:r>
            <a:r>
              <a:rPr sz="1200" dirty="0">
                <a:latin typeface="Calibri"/>
                <a:cs typeface="Calibri"/>
              </a:rPr>
              <a:t>to </a:t>
            </a:r>
            <a:r>
              <a:rPr sz="1200" spc="-5" dirty="0">
                <a:latin typeface="Calibri"/>
                <a:cs typeface="Calibri"/>
              </a:rPr>
              <a:t>have conversations. Everyday knowledge  transfers </a:t>
            </a:r>
            <a:r>
              <a:rPr sz="1200" spc="-10" dirty="0">
                <a:latin typeface="Calibri"/>
                <a:cs typeface="Calibri"/>
              </a:rPr>
              <a:t>come </a:t>
            </a:r>
            <a:r>
              <a:rPr sz="1200" spc="-5" dirty="0">
                <a:latin typeface="Calibri"/>
                <a:cs typeface="Calibri"/>
              </a:rPr>
              <a:t>about as a result </a:t>
            </a:r>
            <a:r>
              <a:rPr sz="1200" spc="-10" dirty="0">
                <a:latin typeface="Calibri"/>
                <a:cs typeface="Calibri"/>
              </a:rPr>
              <a:t>of </a:t>
            </a:r>
            <a:r>
              <a:rPr sz="1200" spc="-5" dirty="0">
                <a:latin typeface="Calibri"/>
                <a:cs typeface="Calibri"/>
              </a:rPr>
              <a:t>discussions, the brief chat in the corridor or a </a:t>
            </a:r>
            <a:r>
              <a:rPr sz="1200" dirty="0">
                <a:latin typeface="Calibri"/>
                <a:cs typeface="Calibri"/>
              </a:rPr>
              <a:t>few </a:t>
            </a:r>
            <a:r>
              <a:rPr sz="1200" spc="-5" dirty="0">
                <a:latin typeface="Calibri"/>
                <a:cs typeface="Calibri"/>
              </a:rPr>
              <a:t>words  over lunch. These everyday knowledge transfers </a:t>
            </a:r>
            <a:r>
              <a:rPr sz="1200" spc="-10" dirty="0">
                <a:latin typeface="Calibri"/>
                <a:cs typeface="Calibri"/>
              </a:rPr>
              <a:t>are </a:t>
            </a:r>
            <a:r>
              <a:rPr sz="1200" spc="-5" dirty="0">
                <a:latin typeface="Calibri"/>
                <a:cs typeface="Calibri"/>
              </a:rPr>
              <a:t>part of organisational </a:t>
            </a:r>
            <a:r>
              <a:rPr sz="1200" dirty="0">
                <a:latin typeface="Calibri"/>
                <a:cs typeface="Calibri"/>
              </a:rPr>
              <a:t>life </a:t>
            </a:r>
            <a:r>
              <a:rPr sz="1200" spc="-5" dirty="0">
                <a:latin typeface="Calibri"/>
                <a:cs typeface="Calibri"/>
              </a:rPr>
              <a:t>but are local  and fragmented. </a:t>
            </a:r>
            <a:r>
              <a:rPr sz="1200" spc="-10" dirty="0">
                <a:latin typeface="Calibri"/>
                <a:cs typeface="Calibri"/>
              </a:rPr>
              <a:t>To </a:t>
            </a:r>
            <a:r>
              <a:rPr sz="1200" spc="-5" dirty="0">
                <a:latin typeface="Calibri"/>
                <a:cs typeface="Calibri"/>
              </a:rPr>
              <a:t>successfully transfer knowledge is a difficult process and requires a  number of different strategies. One of the </a:t>
            </a:r>
            <a:r>
              <a:rPr sz="1200" spc="-10" dirty="0">
                <a:latin typeface="Calibri"/>
                <a:cs typeface="Calibri"/>
              </a:rPr>
              <a:t>most </a:t>
            </a:r>
            <a:r>
              <a:rPr sz="1200" spc="-5" dirty="0">
                <a:latin typeface="Calibri"/>
                <a:cs typeface="Calibri"/>
              </a:rPr>
              <a:t>effective being the transferring </a:t>
            </a:r>
            <a:r>
              <a:rPr sz="1200" spc="-10" dirty="0">
                <a:latin typeface="Calibri"/>
                <a:cs typeface="Calibri"/>
              </a:rPr>
              <a:t>of </a:t>
            </a:r>
            <a:r>
              <a:rPr sz="1200" spc="-5" dirty="0">
                <a:latin typeface="Calibri"/>
                <a:cs typeface="Calibri"/>
              </a:rPr>
              <a:t>people  between </a:t>
            </a:r>
            <a:r>
              <a:rPr sz="1200" dirty="0">
                <a:latin typeface="Calibri"/>
                <a:cs typeface="Calibri"/>
              </a:rPr>
              <a:t>the </a:t>
            </a:r>
            <a:r>
              <a:rPr sz="1200" spc="-5" dirty="0">
                <a:latin typeface="Calibri"/>
                <a:cs typeface="Calibri"/>
              </a:rPr>
              <a:t>R&amp;D function and the other business functions. Secondments </a:t>
            </a:r>
            <a:r>
              <a:rPr sz="1200" dirty="0">
                <a:latin typeface="Calibri"/>
                <a:cs typeface="Calibri"/>
              </a:rPr>
              <a:t>to </a:t>
            </a:r>
            <a:r>
              <a:rPr sz="1200" spc="-5" dirty="0">
                <a:latin typeface="Calibri"/>
                <a:cs typeface="Calibri"/>
              </a:rPr>
              <a:t>other parts </a:t>
            </a:r>
            <a:r>
              <a:rPr sz="1200" spc="-10" dirty="0">
                <a:latin typeface="Calibri"/>
                <a:cs typeface="Calibri"/>
              </a:rPr>
              <a:t>of  </a:t>
            </a:r>
            <a:r>
              <a:rPr sz="1200" dirty="0">
                <a:latin typeface="Calibri"/>
                <a:cs typeface="Calibri"/>
              </a:rPr>
              <a:t>the </a:t>
            </a:r>
            <a:r>
              <a:rPr sz="1200" spc="-5" dirty="0">
                <a:latin typeface="Calibri"/>
                <a:cs typeface="Calibri"/>
              </a:rPr>
              <a:t>organisation </a:t>
            </a:r>
            <a:r>
              <a:rPr sz="1200" spc="-10" dirty="0">
                <a:latin typeface="Calibri"/>
                <a:cs typeface="Calibri"/>
              </a:rPr>
              <a:t>or </a:t>
            </a:r>
            <a:r>
              <a:rPr sz="1200" spc="-5" dirty="0">
                <a:latin typeface="Calibri"/>
                <a:cs typeface="Calibri"/>
              </a:rPr>
              <a:t>to suppliers and customers </a:t>
            </a:r>
            <a:r>
              <a:rPr sz="1200" spc="-10" dirty="0">
                <a:latin typeface="Calibri"/>
                <a:cs typeface="Calibri"/>
              </a:rPr>
              <a:t>are </a:t>
            </a:r>
            <a:r>
              <a:rPr sz="1200" spc="-5" dirty="0">
                <a:latin typeface="Calibri"/>
                <a:cs typeface="Calibri"/>
              </a:rPr>
              <a:t>also methods of transferring knowledge.  Japanese companies frequently transfer managers into different functions so that managers  gain an understanding </a:t>
            </a:r>
            <a:r>
              <a:rPr sz="1200" spc="-10" dirty="0">
                <a:latin typeface="Calibri"/>
                <a:cs typeface="Calibri"/>
              </a:rPr>
              <a:t>of </a:t>
            </a:r>
            <a:r>
              <a:rPr sz="1200" spc="-5" dirty="0">
                <a:latin typeface="Calibri"/>
                <a:cs typeface="Calibri"/>
              </a:rPr>
              <a:t>the entire development and production</a:t>
            </a:r>
            <a:r>
              <a:rPr sz="1200" spc="80" dirty="0">
                <a:latin typeface="Calibri"/>
                <a:cs typeface="Calibri"/>
              </a:rPr>
              <a:t> </a:t>
            </a:r>
            <a:r>
              <a:rPr sz="1200" spc="-5" dirty="0">
                <a:latin typeface="Calibri"/>
                <a:cs typeface="Calibri"/>
              </a:rPr>
              <a:t>process.</a:t>
            </a:r>
            <a:endParaRPr sz="1200">
              <a:latin typeface="Calibri"/>
              <a:cs typeface="Calibri"/>
            </a:endParaRPr>
          </a:p>
          <a:p>
            <a:pPr marL="12700">
              <a:lnSpc>
                <a:spcPct val="100000"/>
              </a:lnSpc>
              <a:spcBef>
                <a:spcPts val="1020"/>
              </a:spcBef>
            </a:pPr>
            <a:r>
              <a:rPr sz="1200" b="1" spc="-5" dirty="0">
                <a:latin typeface="Calibri"/>
                <a:cs typeface="Calibri"/>
              </a:rPr>
              <a:t>Knowledge </a:t>
            </a:r>
            <a:r>
              <a:rPr sz="1200" b="1" dirty="0">
                <a:latin typeface="Calibri"/>
                <a:cs typeface="Calibri"/>
              </a:rPr>
              <a:t>fairs</a:t>
            </a:r>
            <a:endParaRPr sz="1200">
              <a:latin typeface="Calibri"/>
              <a:cs typeface="Calibri"/>
            </a:endParaRPr>
          </a:p>
          <a:p>
            <a:pPr marL="12700" marR="86360">
              <a:lnSpc>
                <a:spcPct val="101699"/>
              </a:lnSpc>
              <a:spcBef>
                <a:spcPts val="1005"/>
              </a:spcBef>
            </a:pPr>
            <a:r>
              <a:rPr sz="1200" spc="-5" dirty="0">
                <a:latin typeface="Calibri"/>
                <a:cs typeface="Calibri"/>
              </a:rPr>
              <a:t>Some companies </a:t>
            </a:r>
            <a:r>
              <a:rPr sz="1200" dirty="0">
                <a:latin typeface="Calibri"/>
                <a:cs typeface="Calibri"/>
              </a:rPr>
              <a:t>set </a:t>
            </a:r>
            <a:r>
              <a:rPr sz="1200" spc="-5" dirty="0">
                <a:latin typeface="Calibri"/>
                <a:cs typeface="Calibri"/>
              </a:rPr>
              <a:t>up Knowledge Fairs </a:t>
            </a:r>
            <a:r>
              <a:rPr sz="1200" dirty="0">
                <a:latin typeface="Calibri"/>
                <a:cs typeface="Calibri"/>
              </a:rPr>
              <a:t>for </a:t>
            </a:r>
            <a:r>
              <a:rPr sz="1200" spc="-5" dirty="0">
                <a:latin typeface="Calibri"/>
                <a:cs typeface="Calibri"/>
              </a:rPr>
              <a:t>their employees where different parts </a:t>
            </a:r>
            <a:r>
              <a:rPr sz="1200" spc="-10" dirty="0">
                <a:latin typeface="Calibri"/>
                <a:cs typeface="Calibri"/>
              </a:rPr>
              <a:t>of </a:t>
            </a:r>
            <a:r>
              <a:rPr sz="1200" dirty="0">
                <a:latin typeface="Calibri"/>
                <a:cs typeface="Calibri"/>
              </a:rPr>
              <a:t>the  </a:t>
            </a:r>
            <a:r>
              <a:rPr sz="1200" spc="-5" dirty="0">
                <a:latin typeface="Calibri"/>
                <a:cs typeface="Calibri"/>
              </a:rPr>
              <a:t>organisation </a:t>
            </a:r>
            <a:r>
              <a:rPr sz="1200" dirty="0">
                <a:latin typeface="Calibri"/>
                <a:cs typeface="Calibri"/>
              </a:rPr>
              <a:t>set up </a:t>
            </a:r>
            <a:r>
              <a:rPr sz="1200" spc="-5" dirty="0">
                <a:latin typeface="Calibri"/>
                <a:cs typeface="Calibri"/>
              </a:rPr>
              <a:t>booths where they can discuss with other employees the work they </a:t>
            </a:r>
            <a:r>
              <a:rPr sz="1200" spc="-10" dirty="0">
                <a:latin typeface="Calibri"/>
                <a:cs typeface="Calibri"/>
              </a:rPr>
              <a:t>are  </a:t>
            </a:r>
            <a:r>
              <a:rPr sz="1200" dirty="0">
                <a:latin typeface="Calibri"/>
                <a:cs typeface="Calibri"/>
              </a:rPr>
              <a:t>doing. </a:t>
            </a:r>
            <a:r>
              <a:rPr sz="1200" spc="-5" dirty="0">
                <a:latin typeface="Calibri"/>
                <a:cs typeface="Calibri"/>
              </a:rPr>
              <a:t>The whole </a:t>
            </a:r>
            <a:r>
              <a:rPr sz="1200" dirty="0">
                <a:latin typeface="Calibri"/>
                <a:cs typeface="Calibri"/>
              </a:rPr>
              <a:t>idea </a:t>
            </a:r>
            <a:r>
              <a:rPr sz="1200" spc="-10" dirty="0">
                <a:latin typeface="Calibri"/>
                <a:cs typeface="Calibri"/>
              </a:rPr>
              <a:t>of </a:t>
            </a:r>
            <a:r>
              <a:rPr sz="1200" dirty="0">
                <a:latin typeface="Calibri"/>
                <a:cs typeface="Calibri"/>
              </a:rPr>
              <a:t>the </a:t>
            </a:r>
            <a:r>
              <a:rPr sz="1200" spc="-5" dirty="0">
                <a:latin typeface="Calibri"/>
                <a:cs typeface="Calibri"/>
              </a:rPr>
              <a:t>events is that they are unstructured forums for participants </a:t>
            </a:r>
            <a:r>
              <a:rPr sz="1200" dirty="0">
                <a:latin typeface="Calibri"/>
                <a:cs typeface="Calibri"/>
              </a:rPr>
              <a:t>to  </a:t>
            </a:r>
            <a:r>
              <a:rPr sz="1200" spc="-5" dirty="0">
                <a:latin typeface="Calibri"/>
                <a:cs typeface="Calibri"/>
              </a:rPr>
              <a:t>ask questions and discuss issues. These events seem to work better than the events that are  packed with formal meetings and seminars as they give people time to</a:t>
            </a:r>
            <a:r>
              <a:rPr sz="1200" spc="85" dirty="0">
                <a:latin typeface="Calibri"/>
                <a:cs typeface="Calibri"/>
              </a:rPr>
              <a:t> </a:t>
            </a:r>
            <a:r>
              <a:rPr sz="1200" spc="-5" dirty="0">
                <a:latin typeface="Calibri"/>
                <a:cs typeface="Calibri"/>
              </a:rPr>
              <a:t>talk.</a:t>
            </a:r>
            <a:endParaRPr sz="1200">
              <a:latin typeface="Calibri"/>
              <a:cs typeface="Calibri"/>
            </a:endParaRPr>
          </a:p>
          <a:p>
            <a:pPr marL="12700">
              <a:lnSpc>
                <a:spcPct val="100000"/>
              </a:lnSpc>
              <a:spcBef>
                <a:spcPts val="1030"/>
              </a:spcBef>
            </a:pPr>
            <a:r>
              <a:rPr sz="1200" b="1" spc="-5" dirty="0">
                <a:latin typeface="Calibri"/>
                <a:cs typeface="Calibri"/>
              </a:rPr>
              <a:t>Culture </a:t>
            </a:r>
            <a:r>
              <a:rPr sz="1200" b="1" spc="-10" dirty="0">
                <a:latin typeface="Calibri"/>
                <a:cs typeface="Calibri"/>
              </a:rPr>
              <a:t>of </a:t>
            </a:r>
            <a:r>
              <a:rPr sz="1200" b="1" spc="-5" dirty="0">
                <a:latin typeface="Calibri"/>
                <a:cs typeface="Calibri"/>
              </a:rPr>
              <a:t>knowledge</a:t>
            </a:r>
            <a:r>
              <a:rPr sz="1200" b="1" spc="15" dirty="0">
                <a:latin typeface="Calibri"/>
                <a:cs typeface="Calibri"/>
              </a:rPr>
              <a:t> </a:t>
            </a:r>
            <a:r>
              <a:rPr sz="1200" b="1" spc="-5" dirty="0">
                <a:latin typeface="Calibri"/>
                <a:cs typeface="Calibri"/>
              </a:rPr>
              <a:t>transfer</a:t>
            </a:r>
            <a:endParaRPr sz="1200">
              <a:latin typeface="Calibri"/>
              <a:cs typeface="Calibri"/>
            </a:endParaRPr>
          </a:p>
          <a:p>
            <a:pPr marL="12700" marR="40640">
              <a:lnSpc>
                <a:spcPct val="101699"/>
              </a:lnSpc>
              <a:spcBef>
                <a:spcPts val="994"/>
              </a:spcBef>
            </a:pPr>
            <a:r>
              <a:rPr sz="1200" spc="-5" dirty="0">
                <a:latin typeface="Calibri"/>
                <a:cs typeface="Calibri"/>
              </a:rPr>
              <a:t>Organisations that </a:t>
            </a:r>
            <a:r>
              <a:rPr sz="1200" dirty="0">
                <a:latin typeface="Calibri"/>
                <a:cs typeface="Calibri"/>
              </a:rPr>
              <a:t>seem to be </a:t>
            </a:r>
            <a:r>
              <a:rPr sz="1200" spc="-5" dirty="0">
                <a:latin typeface="Calibri"/>
                <a:cs typeface="Calibri"/>
              </a:rPr>
              <a:t>able </a:t>
            </a:r>
            <a:r>
              <a:rPr sz="1200" dirty="0">
                <a:latin typeface="Calibri"/>
                <a:cs typeface="Calibri"/>
              </a:rPr>
              <a:t>to </a:t>
            </a:r>
            <a:r>
              <a:rPr sz="1200" spc="-5" dirty="0">
                <a:latin typeface="Calibri"/>
                <a:cs typeface="Calibri"/>
              </a:rPr>
              <a:t>transfer knowledge easily have suitable cultures. They  encourage the building </a:t>
            </a:r>
            <a:r>
              <a:rPr sz="1200" spc="-10" dirty="0">
                <a:latin typeface="Calibri"/>
                <a:cs typeface="Calibri"/>
              </a:rPr>
              <a:t>of </a:t>
            </a:r>
            <a:r>
              <a:rPr sz="1200" spc="-5" dirty="0">
                <a:latin typeface="Calibri"/>
                <a:cs typeface="Calibri"/>
              </a:rPr>
              <a:t>personal relationships through face-to-face meetings and they  provide the time </a:t>
            </a:r>
            <a:r>
              <a:rPr sz="1200" dirty="0">
                <a:latin typeface="Calibri"/>
                <a:cs typeface="Calibri"/>
              </a:rPr>
              <a:t>to </a:t>
            </a:r>
            <a:r>
              <a:rPr sz="1200" spc="-5" dirty="0">
                <a:latin typeface="Calibri"/>
                <a:cs typeface="Calibri"/>
              </a:rPr>
              <a:t>allow </a:t>
            </a:r>
            <a:r>
              <a:rPr sz="1200" dirty="0">
                <a:latin typeface="Calibri"/>
                <a:cs typeface="Calibri"/>
              </a:rPr>
              <a:t>these </a:t>
            </a:r>
            <a:r>
              <a:rPr sz="1200" spc="-5" dirty="0">
                <a:latin typeface="Calibri"/>
                <a:cs typeface="Calibri"/>
              </a:rPr>
              <a:t>events </a:t>
            </a:r>
            <a:r>
              <a:rPr sz="1200" dirty="0">
                <a:latin typeface="Calibri"/>
                <a:cs typeface="Calibri"/>
              </a:rPr>
              <a:t>to </a:t>
            </a:r>
            <a:r>
              <a:rPr sz="1200" spc="-5" dirty="0">
                <a:latin typeface="Calibri"/>
                <a:cs typeface="Calibri"/>
              </a:rPr>
              <a:t>happen. They ensure that status and rewards go </a:t>
            </a:r>
            <a:r>
              <a:rPr sz="1200" dirty="0">
                <a:latin typeface="Calibri"/>
                <a:cs typeface="Calibri"/>
              </a:rPr>
              <a:t>to  those </a:t>
            </a:r>
            <a:r>
              <a:rPr sz="1200" spc="-5" dirty="0">
                <a:latin typeface="Calibri"/>
                <a:cs typeface="Calibri"/>
              </a:rPr>
              <a:t>who </a:t>
            </a:r>
            <a:r>
              <a:rPr sz="1200" spc="-10" dirty="0">
                <a:latin typeface="Calibri"/>
                <a:cs typeface="Calibri"/>
              </a:rPr>
              <a:t>are </a:t>
            </a:r>
            <a:r>
              <a:rPr sz="1200" spc="-5" dirty="0">
                <a:latin typeface="Calibri"/>
                <a:cs typeface="Calibri"/>
              </a:rPr>
              <a:t>willing </a:t>
            </a:r>
            <a:r>
              <a:rPr sz="1200" dirty="0">
                <a:latin typeface="Calibri"/>
                <a:cs typeface="Calibri"/>
              </a:rPr>
              <a:t>to </a:t>
            </a:r>
            <a:r>
              <a:rPr sz="1200" spc="-5" dirty="0">
                <a:latin typeface="Calibri"/>
                <a:cs typeface="Calibri"/>
              </a:rPr>
              <a:t>share their knowledge, not just hoard it. They </a:t>
            </a:r>
            <a:r>
              <a:rPr sz="1200" spc="-10" dirty="0">
                <a:latin typeface="Calibri"/>
                <a:cs typeface="Calibri"/>
              </a:rPr>
              <a:t>make </a:t>
            </a:r>
            <a:r>
              <a:rPr sz="1200" spc="-5" dirty="0">
                <a:latin typeface="Calibri"/>
                <a:cs typeface="Calibri"/>
              </a:rPr>
              <a:t>it explicit that  </a:t>
            </a:r>
            <a:r>
              <a:rPr sz="1200" dirty="0">
                <a:latin typeface="Calibri"/>
                <a:cs typeface="Calibri"/>
              </a:rPr>
              <a:t>ideas </a:t>
            </a:r>
            <a:r>
              <a:rPr sz="1200" spc="-10" dirty="0">
                <a:latin typeface="Calibri"/>
                <a:cs typeface="Calibri"/>
              </a:rPr>
              <a:t>are </a:t>
            </a:r>
            <a:r>
              <a:rPr sz="1200" spc="-5" dirty="0">
                <a:latin typeface="Calibri"/>
                <a:cs typeface="Calibri"/>
              </a:rPr>
              <a:t>there to </a:t>
            </a:r>
            <a:r>
              <a:rPr sz="1200" dirty="0">
                <a:latin typeface="Calibri"/>
                <a:cs typeface="Calibri"/>
              </a:rPr>
              <a:t>be </a:t>
            </a:r>
            <a:r>
              <a:rPr sz="1200" spc="-5" dirty="0">
                <a:latin typeface="Calibri"/>
                <a:cs typeface="Calibri"/>
              </a:rPr>
              <a:t>learned from whatever the status </a:t>
            </a:r>
            <a:r>
              <a:rPr sz="1200" spc="-10" dirty="0">
                <a:latin typeface="Calibri"/>
                <a:cs typeface="Calibri"/>
              </a:rPr>
              <a:t>of </a:t>
            </a:r>
            <a:r>
              <a:rPr sz="1200" spc="-5" dirty="0">
                <a:latin typeface="Calibri"/>
                <a:cs typeface="Calibri"/>
              </a:rPr>
              <a:t>the source – “the not invented  </a:t>
            </a:r>
            <a:r>
              <a:rPr sz="1200" dirty="0">
                <a:latin typeface="Calibri"/>
                <a:cs typeface="Calibri"/>
              </a:rPr>
              <a:t>here” </a:t>
            </a:r>
            <a:r>
              <a:rPr sz="1200" spc="-5" dirty="0">
                <a:latin typeface="Calibri"/>
                <a:cs typeface="Calibri"/>
              </a:rPr>
              <a:t>syndrome </a:t>
            </a:r>
            <a:r>
              <a:rPr sz="1200" dirty="0">
                <a:latin typeface="Calibri"/>
                <a:cs typeface="Calibri"/>
              </a:rPr>
              <a:t>does </a:t>
            </a:r>
            <a:r>
              <a:rPr sz="1200" spc="-5" dirty="0">
                <a:latin typeface="Calibri"/>
                <a:cs typeface="Calibri"/>
              </a:rPr>
              <a:t>not exist. Knowledge sharing organisations also ensure that the  vocabulary that is used by </a:t>
            </a:r>
            <a:r>
              <a:rPr sz="1200" dirty="0">
                <a:latin typeface="Calibri"/>
                <a:cs typeface="Calibri"/>
              </a:rPr>
              <a:t>the </a:t>
            </a:r>
            <a:r>
              <a:rPr sz="1200" spc="-5" dirty="0">
                <a:latin typeface="Calibri"/>
                <a:cs typeface="Calibri"/>
              </a:rPr>
              <a:t>departments is a common one, jargon is kept </a:t>
            </a:r>
            <a:r>
              <a:rPr sz="1200" dirty="0">
                <a:latin typeface="Calibri"/>
                <a:cs typeface="Calibri"/>
              </a:rPr>
              <a:t>to </a:t>
            </a:r>
            <a:r>
              <a:rPr sz="1200" spc="-5" dirty="0">
                <a:latin typeface="Calibri"/>
                <a:cs typeface="Calibri"/>
              </a:rPr>
              <a:t>a minimum,  and where </a:t>
            </a:r>
            <a:r>
              <a:rPr sz="1200" spc="-10" dirty="0">
                <a:latin typeface="Calibri"/>
                <a:cs typeface="Calibri"/>
              </a:rPr>
              <a:t>it </a:t>
            </a:r>
            <a:r>
              <a:rPr sz="1200" spc="-5" dirty="0">
                <a:latin typeface="Calibri"/>
                <a:cs typeface="Calibri"/>
              </a:rPr>
              <a:t>is necessary </a:t>
            </a:r>
            <a:r>
              <a:rPr sz="1200" dirty="0">
                <a:latin typeface="Calibri"/>
                <a:cs typeface="Calibri"/>
              </a:rPr>
              <a:t>to </a:t>
            </a:r>
            <a:r>
              <a:rPr sz="1200" spc="-5" dirty="0">
                <a:latin typeface="Calibri"/>
                <a:cs typeface="Calibri"/>
              </a:rPr>
              <a:t>learn the language </a:t>
            </a:r>
            <a:r>
              <a:rPr sz="1200" spc="-10" dirty="0">
                <a:latin typeface="Calibri"/>
                <a:cs typeface="Calibri"/>
              </a:rPr>
              <a:t>of </a:t>
            </a:r>
            <a:r>
              <a:rPr sz="1200" spc="-5" dirty="0">
                <a:latin typeface="Calibri"/>
                <a:cs typeface="Calibri"/>
              </a:rPr>
              <a:t>another discipline then that training is  </a:t>
            </a:r>
            <a:r>
              <a:rPr sz="1200" dirty="0">
                <a:latin typeface="Calibri"/>
                <a:cs typeface="Calibri"/>
              </a:rPr>
              <a:t>given.</a:t>
            </a:r>
            <a:endParaRPr sz="1200">
              <a:latin typeface="Calibri"/>
              <a:cs typeface="Calibri"/>
            </a:endParaRPr>
          </a:p>
          <a:p>
            <a:pPr>
              <a:lnSpc>
                <a:spcPct val="100000"/>
              </a:lnSpc>
            </a:pPr>
            <a:endParaRPr sz="1200">
              <a:latin typeface="Calibri"/>
              <a:cs typeface="Calibri"/>
            </a:endParaRPr>
          </a:p>
          <a:p>
            <a:pPr marL="181610">
              <a:lnSpc>
                <a:spcPct val="100000"/>
              </a:lnSpc>
              <a:spcBef>
                <a:spcPts val="935"/>
              </a:spcBef>
            </a:pPr>
            <a:r>
              <a:rPr sz="1000" b="1" spc="-5" dirty="0">
                <a:latin typeface="Calibri"/>
                <a:cs typeface="Calibri"/>
              </a:rPr>
              <a:t>32</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7" y="2110705"/>
            <a:ext cx="5847715" cy="7848600"/>
          </a:xfrm>
          <a:prstGeom prst="rect">
            <a:avLst/>
          </a:prstGeom>
        </p:spPr>
        <p:txBody>
          <a:bodyPr vert="horz" wrap="square" lIns="0" tIns="8890" rIns="0" bIns="0" rtlCol="0">
            <a:spAutoFit/>
          </a:bodyPr>
          <a:lstStyle/>
          <a:p>
            <a:pPr marL="12700" marR="83185" indent="641350">
              <a:lnSpc>
                <a:spcPct val="101899"/>
              </a:lnSpc>
              <a:spcBef>
                <a:spcPts val="70"/>
              </a:spcBef>
            </a:pPr>
            <a:r>
              <a:rPr sz="1200" spc="-5" dirty="0">
                <a:latin typeface="Calibri"/>
                <a:cs typeface="Calibri"/>
              </a:rPr>
              <a:t>With the advent of technology such as Lotus Notes, and organisation-wide  </a:t>
            </a:r>
            <a:r>
              <a:rPr sz="1200" dirty="0">
                <a:latin typeface="Calibri"/>
                <a:cs typeface="Calibri"/>
              </a:rPr>
              <a:t>intranets, </a:t>
            </a:r>
            <a:r>
              <a:rPr sz="1200" spc="-5" dirty="0">
                <a:latin typeface="Calibri"/>
                <a:cs typeface="Calibri"/>
              </a:rPr>
              <a:t>it is becoming </a:t>
            </a:r>
            <a:r>
              <a:rPr sz="1200" dirty="0">
                <a:latin typeface="Calibri"/>
                <a:cs typeface="Calibri"/>
              </a:rPr>
              <a:t>easier for </a:t>
            </a:r>
            <a:r>
              <a:rPr sz="1200" spc="-5" dirty="0">
                <a:latin typeface="Calibri"/>
                <a:cs typeface="Calibri"/>
              </a:rPr>
              <a:t>organisations to store vast amounts </a:t>
            </a:r>
            <a:r>
              <a:rPr sz="1200" spc="-10" dirty="0">
                <a:latin typeface="Calibri"/>
                <a:cs typeface="Calibri"/>
              </a:rPr>
              <a:t>of </a:t>
            </a:r>
            <a:r>
              <a:rPr sz="1200" spc="-5" dirty="0">
                <a:latin typeface="Calibri"/>
                <a:cs typeface="Calibri"/>
              </a:rPr>
              <a:t>knowledge  electronically. Retrieval of knowledge </a:t>
            </a:r>
            <a:r>
              <a:rPr sz="1200" spc="-10" dirty="0">
                <a:latin typeface="Calibri"/>
                <a:cs typeface="Calibri"/>
              </a:rPr>
              <a:t>in </a:t>
            </a:r>
            <a:r>
              <a:rPr sz="1200" dirty="0">
                <a:latin typeface="Calibri"/>
                <a:cs typeface="Calibri"/>
              </a:rPr>
              <a:t>this </a:t>
            </a:r>
            <a:r>
              <a:rPr sz="1200" spc="-5" dirty="0">
                <a:latin typeface="Calibri"/>
                <a:cs typeface="Calibri"/>
              </a:rPr>
              <a:t>technological network is made </a:t>
            </a:r>
            <a:r>
              <a:rPr sz="1200" dirty="0">
                <a:latin typeface="Calibri"/>
                <a:cs typeface="Calibri"/>
              </a:rPr>
              <a:t>easier by the </a:t>
            </a:r>
            <a:r>
              <a:rPr sz="1200" spc="-5" dirty="0">
                <a:latin typeface="Calibri"/>
                <a:cs typeface="Calibri"/>
              </a:rPr>
              <a:t>use  of search engines, thesauri and language translation</a:t>
            </a:r>
            <a:r>
              <a:rPr sz="1200" spc="65" dirty="0">
                <a:latin typeface="Calibri"/>
                <a:cs typeface="Calibri"/>
              </a:rPr>
              <a:t> </a:t>
            </a:r>
            <a:r>
              <a:rPr sz="1200" spc="-5" dirty="0">
                <a:latin typeface="Calibri"/>
                <a:cs typeface="Calibri"/>
              </a:rPr>
              <a:t>software.</a:t>
            </a:r>
            <a:endParaRPr sz="1200">
              <a:latin typeface="Calibri"/>
              <a:cs typeface="Calibri"/>
            </a:endParaRPr>
          </a:p>
          <a:p>
            <a:pPr marL="12700">
              <a:lnSpc>
                <a:spcPct val="100000"/>
              </a:lnSpc>
              <a:spcBef>
                <a:spcPts val="1019"/>
              </a:spcBef>
            </a:pPr>
            <a:r>
              <a:rPr sz="1200" b="1" spc="-5" dirty="0">
                <a:latin typeface="Calibri"/>
                <a:cs typeface="Calibri"/>
              </a:rPr>
              <a:t>Implementing knowledge</a:t>
            </a:r>
            <a:r>
              <a:rPr sz="1200" b="1" spc="5" dirty="0">
                <a:latin typeface="Calibri"/>
                <a:cs typeface="Calibri"/>
              </a:rPr>
              <a:t> </a:t>
            </a:r>
            <a:r>
              <a:rPr sz="1200" b="1" spc="-5" dirty="0">
                <a:latin typeface="Calibri"/>
                <a:cs typeface="Calibri"/>
              </a:rPr>
              <a:t>technologies</a:t>
            </a:r>
            <a:endParaRPr sz="1200">
              <a:latin typeface="Calibri"/>
              <a:cs typeface="Calibri"/>
            </a:endParaRPr>
          </a:p>
          <a:p>
            <a:pPr marL="12700" marR="35560">
              <a:lnSpc>
                <a:spcPct val="101800"/>
              </a:lnSpc>
              <a:spcBef>
                <a:spcPts val="994"/>
              </a:spcBef>
            </a:pPr>
            <a:r>
              <a:rPr sz="1200" spc="-5" dirty="0">
                <a:latin typeface="Calibri"/>
                <a:cs typeface="Calibri"/>
              </a:rPr>
              <a:t>The </a:t>
            </a:r>
            <a:r>
              <a:rPr sz="1200" spc="-10" dirty="0">
                <a:latin typeface="Calibri"/>
                <a:cs typeface="Calibri"/>
              </a:rPr>
              <a:t>goal of </a:t>
            </a:r>
            <a:r>
              <a:rPr sz="1200" spc="-5" dirty="0">
                <a:latin typeface="Calibri"/>
                <a:cs typeface="Calibri"/>
              </a:rPr>
              <a:t>these technologies is </a:t>
            </a:r>
            <a:r>
              <a:rPr sz="1200" dirty="0">
                <a:latin typeface="Calibri"/>
                <a:cs typeface="Calibri"/>
              </a:rPr>
              <a:t>to </a:t>
            </a:r>
            <a:r>
              <a:rPr sz="1200" spc="-5" dirty="0">
                <a:latin typeface="Calibri"/>
                <a:cs typeface="Calibri"/>
              </a:rPr>
              <a:t>take </a:t>
            </a:r>
            <a:r>
              <a:rPr sz="1200" dirty="0">
                <a:latin typeface="Calibri"/>
                <a:cs typeface="Calibri"/>
              </a:rPr>
              <a:t>the </a:t>
            </a:r>
            <a:r>
              <a:rPr sz="1200" spc="-5" dirty="0">
                <a:latin typeface="Calibri"/>
                <a:cs typeface="Calibri"/>
              </a:rPr>
              <a:t>knowledge that is </a:t>
            </a:r>
            <a:r>
              <a:rPr sz="1200" dirty="0">
                <a:latin typeface="Calibri"/>
                <a:cs typeface="Calibri"/>
              </a:rPr>
              <a:t>held </a:t>
            </a:r>
            <a:r>
              <a:rPr sz="1200" spc="-5" dirty="0">
                <a:latin typeface="Calibri"/>
                <a:cs typeface="Calibri"/>
              </a:rPr>
              <a:t>inside people's heads and  make it available </a:t>
            </a:r>
            <a:r>
              <a:rPr sz="1200" dirty="0">
                <a:latin typeface="Calibri"/>
                <a:cs typeface="Calibri"/>
              </a:rPr>
              <a:t>to </a:t>
            </a:r>
            <a:r>
              <a:rPr sz="1200" spc="-5" dirty="0">
                <a:latin typeface="Calibri"/>
                <a:cs typeface="Calibri"/>
              </a:rPr>
              <a:t>the wider organisation. Implementing a Knowledge Management  Technology is more a cultural change issue than a technology implementation issue and  Prusak (</a:t>
            </a:r>
            <a:r>
              <a:rPr sz="1200" i="1" spc="-5" dirty="0">
                <a:latin typeface="Calibri"/>
                <a:cs typeface="Calibri"/>
              </a:rPr>
              <a:t>Working Knowledge</a:t>
            </a:r>
            <a:r>
              <a:rPr sz="1200" spc="-5" dirty="0">
                <a:latin typeface="Calibri"/>
                <a:cs typeface="Calibri"/>
              </a:rPr>
              <a:t>) </a:t>
            </a:r>
            <a:r>
              <a:rPr sz="1200" dirty="0">
                <a:latin typeface="Calibri"/>
                <a:cs typeface="Calibri"/>
              </a:rPr>
              <a:t>states </a:t>
            </a:r>
            <a:r>
              <a:rPr sz="1200" spc="-5" dirty="0">
                <a:latin typeface="Calibri"/>
                <a:cs typeface="Calibri"/>
              </a:rPr>
              <a:t>that if the technology implementation takes more than  </a:t>
            </a:r>
            <a:r>
              <a:rPr sz="1200" dirty="0">
                <a:latin typeface="Calibri"/>
                <a:cs typeface="Calibri"/>
              </a:rPr>
              <a:t>30% </a:t>
            </a:r>
            <a:r>
              <a:rPr sz="1200" spc="-5" dirty="0">
                <a:latin typeface="Calibri"/>
                <a:cs typeface="Calibri"/>
              </a:rPr>
              <a:t>of the budget then </a:t>
            </a:r>
            <a:r>
              <a:rPr sz="1200" spc="-10" dirty="0">
                <a:latin typeface="Calibri"/>
                <a:cs typeface="Calibri"/>
              </a:rPr>
              <a:t>it </a:t>
            </a:r>
            <a:r>
              <a:rPr sz="1200" spc="-5" dirty="0">
                <a:latin typeface="Calibri"/>
                <a:cs typeface="Calibri"/>
              </a:rPr>
              <a:t>is </a:t>
            </a:r>
            <a:r>
              <a:rPr sz="1200" spc="-10" dirty="0">
                <a:latin typeface="Calibri"/>
                <a:cs typeface="Calibri"/>
              </a:rPr>
              <a:t>an </a:t>
            </a:r>
            <a:r>
              <a:rPr sz="1200" spc="-5" dirty="0">
                <a:latin typeface="Calibri"/>
                <a:cs typeface="Calibri"/>
              </a:rPr>
              <a:t>IT project and not a Knowledge Management project. The  cultural </a:t>
            </a:r>
            <a:r>
              <a:rPr sz="1200" dirty="0">
                <a:latin typeface="Calibri"/>
                <a:cs typeface="Calibri"/>
              </a:rPr>
              <a:t>issues </a:t>
            </a:r>
            <a:r>
              <a:rPr sz="1200" spc="-5" dirty="0">
                <a:latin typeface="Calibri"/>
                <a:cs typeface="Calibri"/>
              </a:rPr>
              <a:t>that must </a:t>
            </a:r>
            <a:r>
              <a:rPr sz="1200" dirty="0">
                <a:latin typeface="Calibri"/>
                <a:cs typeface="Calibri"/>
              </a:rPr>
              <a:t>be </a:t>
            </a:r>
            <a:r>
              <a:rPr sz="1200" spc="-5" dirty="0">
                <a:latin typeface="Calibri"/>
                <a:cs typeface="Calibri"/>
              </a:rPr>
              <a:t>addressed include those of trust within an organisation, </a:t>
            </a:r>
            <a:r>
              <a:rPr sz="1200" dirty="0">
                <a:latin typeface="Calibri"/>
                <a:cs typeface="Calibri"/>
              </a:rPr>
              <a:t>the  </a:t>
            </a:r>
            <a:r>
              <a:rPr sz="1200" spc="-5" dirty="0">
                <a:latin typeface="Calibri"/>
                <a:cs typeface="Calibri"/>
              </a:rPr>
              <a:t>structures that reward knowledge sharers rather than knowledge hoarders, the willingness to  take on new </a:t>
            </a:r>
            <a:r>
              <a:rPr sz="1200" dirty="0">
                <a:latin typeface="Calibri"/>
                <a:cs typeface="Calibri"/>
              </a:rPr>
              <a:t>ideas </a:t>
            </a:r>
            <a:r>
              <a:rPr sz="1200" spc="-5" dirty="0">
                <a:latin typeface="Calibri"/>
                <a:cs typeface="Calibri"/>
              </a:rPr>
              <a:t>and allowing time and space for conversation among</a:t>
            </a:r>
            <a:r>
              <a:rPr sz="1200" spc="90" dirty="0">
                <a:latin typeface="Calibri"/>
                <a:cs typeface="Calibri"/>
              </a:rPr>
              <a:t> </a:t>
            </a:r>
            <a:r>
              <a:rPr sz="1200" spc="-5" dirty="0">
                <a:latin typeface="Calibri"/>
                <a:cs typeface="Calibri"/>
              </a:rPr>
              <a:t>others.</a:t>
            </a:r>
            <a:endParaRPr sz="1200">
              <a:latin typeface="Calibri"/>
              <a:cs typeface="Calibri"/>
            </a:endParaRPr>
          </a:p>
          <a:p>
            <a:pPr marL="12700">
              <a:lnSpc>
                <a:spcPct val="100000"/>
              </a:lnSpc>
              <a:spcBef>
                <a:spcPts val="1030"/>
              </a:spcBef>
            </a:pPr>
            <a:r>
              <a:rPr sz="1200" b="1" spc="-5" dirty="0">
                <a:latin typeface="Calibri"/>
                <a:cs typeface="Calibri"/>
              </a:rPr>
              <a:t>Types </a:t>
            </a:r>
            <a:r>
              <a:rPr sz="1200" b="1" dirty="0">
                <a:latin typeface="Calibri"/>
                <a:cs typeface="Calibri"/>
              </a:rPr>
              <a:t>of </a:t>
            </a:r>
            <a:r>
              <a:rPr sz="1200" b="1" spc="-5" dirty="0">
                <a:latin typeface="Calibri"/>
                <a:cs typeface="Calibri"/>
              </a:rPr>
              <a:t>technology</a:t>
            </a:r>
            <a:endParaRPr sz="1200">
              <a:latin typeface="Calibri"/>
              <a:cs typeface="Calibri"/>
            </a:endParaRPr>
          </a:p>
          <a:p>
            <a:pPr marL="12700" marR="23495">
              <a:lnSpc>
                <a:spcPct val="101699"/>
              </a:lnSpc>
              <a:spcBef>
                <a:spcPts val="994"/>
              </a:spcBef>
            </a:pPr>
            <a:r>
              <a:rPr sz="1200" spc="-5" dirty="0">
                <a:latin typeface="Calibri"/>
                <a:cs typeface="Calibri"/>
              </a:rPr>
              <a:t>Broad Knowledge Repositories consist of depositories of structured explicit knowledge that  can </a:t>
            </a:r>
            <a:r>
              <a:rPr sz="1200" dirty="0">
                <a:latin typeface="Calibri"/>
                <a:cs typeface="Calibri"/>
              </a:rPr>
              <a:t>be </a:t>
            </a:r>
            <a:r>
              <a:rPr sz="1200" spc="-5" dirty="0">
                <a:latin typeface="Calibri"/>
                <a:cs typeface="Calibri"/>
              </a:rPr>
              <a:t>accessed </a:t>
            </a:r>
            <a:r>
              <a:rPr sz="1200" dirty="0">
                <a:latin typeface="Calibri"/>
                <a:cs typeface="Calibri"/>
              </a:rPr>
              <a:t>by </a:t>
            </a:r>
            <a:r>
              <a:rPr sz="1200" spc="-5" dirty="0">
                <a:latin typeface="Calibri"/>
                <a:cs typeface="Calibri"/>
              </a:rPr>
              <a:t>the use of relatively unskilled people making use of search engine  technology, </a:t>
            </a:r>
            <a:r>
              <a:rPr sz="1200" dirty="0">
                <a:latin typeface="Calibri"/>
                <a:cs typeface="Calibri"/>
              </a:rPr>
              <a:t>the </a:t>
            </a:r>
            <a:r>
              <a:rPr sz="1200" spc="-5" dirty="0">
                <a:latin typeface="Calibri"/>
                <a:cs typeface="Calibri"/>
              </a:rPr>
              <a:t>Internet </a:t>
            </a:r>
            <a:r>
              <a:rPr sz="1200" dirty="0">
                <a:latin typeface="Calibri"/>
                <a:cs typeface="Calibri"/>
              </a:rPr>
              <a:t>being </a:t>
            </a:r>
            <a:r>
              <a:rPr sz="1200" spc="-5" dirty="0">
                <a:latin typeface="Calibri"/>
                <a:cs typeface="Calibri"/>
              </a:rPr>
              <a:t>a prime example. The drawbacks of this type of system include  that it is difficult to judge the quality of knowledge that is provided and hence the </a:t>
            </a:r>
            <a:r>
              <a:rPr sz="1200" dirty="0">
                <a:latin typeface="Calibri"/>
                <a:cs typeface="Calibri"/>
              </a:rPr>
              <a:t>users </a:t>
            </a:r>
            <a:r>
              <a:rPr sz="1200" spc="-5" dirty="0">
                <a:latin typeface="Calibri"/>
                <a:cs typeface="Calibri"/>
              </a:rPr>
              <a:t>tend  </a:t>
            </a:r>
            <a:r>
              <a:rPr sz="1200" dirty="0">
                <a:latin typeface="Calibri"/>
                <a:cs typeface="Calibri"/>
              </a:rPr>
              <a:t>to </a:t>
            </a:r>
            <a:r>
              <a:rPr sz="1200" spc="-5" dirty="0">
                <a:latin typeface="Calibri"/>
                <a:cs typeface="Calibri"/>
              </a:rPr>
              <a:t>have a low </a:t>
            </a:r>
            <a:r>
              <a:rPr sz="1200" dirty="0">
                <a:latin typeface="Calibri"/>
                <a:cs typeface="Calibri"/>
              </a:rPr>
              <a:t>level </a:t>
            </a:r>
            <a:r>
              <a:rPr sz="1200" spc="-5" dirty="0">
                <a:latin typeface="Calibri"/>
                <a:cs typeface="Calibri"/>
              </a:rPr>
              <a:t>of trust in the system. As well as having search and retrieval capabilities,  an on-line thesaurus is a necessity. The aim </a:t>
            </a:r>
            <a:r>
              <a:rPr sz="1200" spc="-10" dirty="0">
                <a:latin typeface="Calibri"/>
                <a:cs typeface="Calibri"/>
              </a:rPr>
              <a:t>of </a:t>
            </a:r>
            <a:r>
              <a:rPr sz="1200" spc="-5" dirty="0">
                <a:latin typeface="Calibri"/>
                <a:cs typeface="Calibri"/>
              </a:rPr>
              <a:t>the thesaurus is </a:t>
            </a:r>
            <a:r>
              <a:rPr sz="1200" dirty="0">
                <a:latin typeface="Calibri"/>
                <a:cs typeface="Calibri"/>
              </a:rPr>
              <a:t>to </a:t>
            </a:r>
            <a:r>
              <a:rPr sz="1200" spc="-5" dirty="0">
                <a:latin typeface="Calibri"/>
                <a:cs typeface="Calibri"/>
              </a:rPr>
              <a:t>connect the </a:t>
            </a:r>
            <a:r>
              <a:rPr sz="1200" dirty="0">
                <a:latin typeface="Calibri"/>
                <a:cs typeface="Calibri"/>
              </a:rPr>
              <a:t>terms by </a:t>
            </a:r>
            <a:r>
              <a:rPr sz="1200" spc="-5" dirty="0">
                <a:latin typeface="Calibri"/>
                <a:cs typeface="Calibri"/>
              </a:rPr>
              <a:t>which  </a:t>
            </a:r>
            <a:r>
              <a:rPr sz="1200" dirty="0">
                <a:latin typeface="Calibri"/>
                <a:cs typeface="Calibri"/>
              </a:rPr>
              <a:t>the </a:t>
            </a:r>
            <a:r>
              <a:rPr sz="1200" spc="-5" dirty="0">
                <a:latin typeface="Calibri"/>
                <a:cs typeface="Calibri"/>
              </a:rPr>
              <a:t>knowledge is structured with </a:t>
            </a:r>
            <a:r>
              <a:rPr sz="1200" dirty="0">
                <a:latin typeface="Calibri"/>
                <a:cs typeface="Calibri"/>
              </a:rPr>
              <a:t>the </a:t>
            </a:r>
            <a:r>
              <a:rPr sz="1200" spc="-5" dirty="0">
                <a:latin typeface="Calibri"/>
                <a:cs typeface="Calibri"/>
              </a:rPr>
              <a:t>terms employed </a:t>
            </a:r>
            <a:r>
              <a:rPr sz="1200" dirty="0">
                <a:latin typeface="Calibri"/>
                <a:cs typeface="Calibri"/>
              </a:rPr>
              <a:t>by </a:t>
            </a:r>
            <a:r>
              <a:rPr sz="1200" spc="-5" dirty="0">
                <a:latin typeface="Calibri"/>
                <a:cs typeface="Calibri"/>
              </a:rPr>
              <a:t>the</a:t>
            </a:r>
            <a:r>
              <a:rPr sz="1200" spc="35" dirty="0">
                <a:latin typeface="Calibri"/>
                <a:cs typeface="Calibri"/>
              </a:rPr>
              <a:t> </a:t>
            </a:r>
            <a:r>
              <a:rPr sz="1200" spc="-5" dirty="0">
                <a:latin typeface="Calibri"/>
                <a:cs typeface="Calibri"/>
              </a:rPr>
              <a:t>searcher.</a:t>
            </a:r>
            <a:endParaRPr sz="1200">
              <a:latin typeface="Calibri"/>
              <a:cs typeface="Calibri"/>
            </a:endParaRPr>
          </a:p>
          <a:p>
            <a:pPr marL="12700" marR="5080">
              <a:lnSpc>
                <a:spcPct val="101699"/>
              </a:lnSpc>
              <a:spcBef>
                <a:spcPts val="1010"/>
              </a:spcBef>
            </a:pPr>
            <a:r>
              <a:rPr sz="1200" spc="-5" dirty="0">
                <a:latin typeface="Calibri"/>
                <a:cs typeface="Calibri"/>
              </a:rPr>
              <a:t>Focused Knowledge Environments are set </a:t>
            </a:r>
            <a:r>
              <a:rPr sz="1200" dirty="0">
                <a:latin typeface="Calibri"/>
                <a:cs typeface="Calibri"/>
              </a:rPr>
              <a:t>up to </a:t>
            </a:r>
            <a:r>
              <a:rPr sz="1200" spc="-5" dirty="0">
                <a:latin typeface="Calibri"/>
                <a:cs typeface="Calibri"/>
              </a:rPr>
              <a:t>allow </a:t>
            </a:r>
            <a:r>
              <a:rPr sz="1200" dirty="0">
                <a:latin typeface="Calibri"/>
                <a:cs typeface="Calibri"/>
              </a:rPr>
              <a:t>the </a:t>
            </a:r>
            <a:r>
              <a:rPr sz="1200" spc="-5" dirty="0">
                <a:latin typeface="Calibri"/>
                <a:cs typeface="Calibri"/>
              </a:rPr>
              <a:t>knowledge </a:t>
            </a:r>
            <a:r>
              <a:rPr sz="1200" spc="-10" dirty="0">
                <a:latin typeface="Calibri"/>
                <a:cs typeface="Calibri"/>
              </a:rPr>
              <a:t>of </a:t>
            </a:r>
            <a:r>
              <a:rPr sz="1200" spc="-5" dirty="0">
                <a:latin typeface="Calibri"/>
                <a:cs typeface="Calibri"/>
              </a:rPr>
              <a:t>a </a:t>
            </a:r>
            <a:r>
              <a:rPr sz="1200" dirty="0">
                <a:latin typeface="Calibri"/>
                <a:cs typeface="Calibri"/>
              </a:rPr>
              <a:t>few </a:t>
            </a:r>
            <a:r>
              <a:rPr sz="1200" spc="-5" dirty="0">
                <a:latin typeface="Calibri"/>
                <a:cs typeface="Calibri"/>
              </a:rPr>
              <a:t>experts </a:t>
            </a:r>
            <a:r>
              <a:rPr sz="1200" dirty="0">
                <a:latin typeface="Calibri"/>
                <a:cs typeface="Calibri"/>
              </a:rPr>
              <a:t>to be  </a:t>
            </a:r>
            <a:r>
              <a:rPr sz="1200" spc="-5" dirty="0">
                <a:latin typeface="Calibri"/>
                <a:cs typeface="Calibri"/>
              </a:rPr>
              <a:t>tapped </a:t>
            </a:r>
            <a:r>
              <a:rPr sz="1200" dirty="0">
                <a:latin typeface="Calibri"/>
                <a:cs typeface="Calibri"/>
              </a:rPr>
              <a:t>by </a:t>
            </a:r>
            <a:r>
              <a:rPr sz="1200" spc="-5" dirty="0">
                <a:latin typeface="Calibri"/>
                <a:cs typeface="Calibri"/>
              </a:rPr>
              <a:t>a much larger group of workers. An ideal example being the insurance sales force  who can </a:t>
            </a:r>
            <a:r>
              <a:rPr sz="1200" dirty="0">
                <a:latin typeface="Calibri"/>
                <a:cs typeface="Calibri"/>
              </a:rPr>
              <a:t>do </a:t>
            </a:r>
            <a:r>
              <a:rPr sz="1200" spc="-5" dirty="0">
                <a:latin typeface="Calibri"/>
                <a:cs typeface="Calibri"/>
              </a:rPr>
              <a:t>the financial planning that their customers need, without knowing much about  financial planning. The user needs </a:t>
            </a:r>
            <a:r>
              <a:rPr sz="1200" dirty="0">
                <a:latin typeface="Calibri"/>
                <a:cs typeface="Calibri"/>
              </a:rPr>
              <a:t>to </a:t>
            </a:r>
            <a:r>
              <a:rPr sz="1200" spc="-5" dirty="0">
                <a:latin typeface="Calibri"/>
                <a:cs typeface="Calibri"/>
              </a:rPr>
              <a:t>engage in some sort </a:t>
            </a:r>
            <a:r>
              <a:rPr sz="1200" spc="-10" dirty="0">
                <a:latin typeface="Calibri"/>
                <a:cs typeface="Calibri"/>
              </a:rPr>
              <a:t>of </a:t>
            </a:r>
            <a:r>
              <a:rPr sz="1200" spc="-5" dirty="0">
                <a:latin typeface="Calibri"/>
                <a:cs typeface="Calibri"/>
              </a:rPr>
              <a:t>dialogue with the system,  entering information and waiting for </a:t>
            </a:r>
            <a:r>
              <a:rPr sz="1200" spc="-10" dirty="0">
                <a:latin typeface="Calibri"/>
                <a:cs typeface="Calibri"/>
              </a:rPr>
              <a:t>an </a:t>
            </a:r>
            <a:r>
              <a:rPr sz="1200" spc="-5" dirty="0">
                <a:latin typeface="Calibri"/>
                <a:cs typeface="Calibri"/>
              </a:rPr>
              <a:t>answer. Real Time Knowledge Systems are used </a:t>
            </a:r>
            <a:r>
              <a:rPr sz="1200" dirty="0">
                <a:latin typeface="Calibri"/>
                <a:cs typeface="Calibri"/>
              </a:rPr>
              <a:t>by  </a:t>
            </a:r>
            <a:r>
              <a:rPr sz="1200" spc="-5" dirty="0">
                <a:latin typeface="Calibri"/>
                <a:cs typeface="Calibri"/>
              </a:rPr>
              <a:t>well trained </a:t>
            </a:r>
            <a:r>
              <a:rPr sz="1200" dirty="0">
                <a:latin typeface="Calibri"/>
                <a:cs typeface="Calibri"/>
              </a:rPr>
              <a:t>users </a:t>
            </a:r>
            <a:r>
              <a:rPr sz="1200" spc="-5" dirty="0">
                <a:latin typeface="Calibri"/>
                <a:cs typeface="Calibri"/>
              </a:rPr>
              <a:t>when knowledge has to </a:t>
            </a:r>
            <a:r>
              <a:rPr sz="1200" dirty="0">
                <a:latin typeface="Calibri"/>
                <a:cs typeface="Calibri"/>
              </a:rPr>
              <a:t>be </a:t>
            </a:r>
            <a:r>
              <a:rPr sz="1200" spc="-5" dirty="0">
                <a:latin typeface="Calibri"/>
                <a:cs typeface="Calibri"/>
              </a:rPr>
              <a:t>transferred quickly such as </a:t>
            </a:r>
            <a:r>
              <a:rPr sz="1200" spc="-10" dirty="0">
                <a:latin typeface="Calibri"/>
                <a:cs typeface="Calibri"/>
              </a:rPr>
              <a:t>in </a:t>
            </a:r>
            <a:r>
              <a:rPr sz="1200" spc="-5" dirty="0">
                <a:latin typeface="Calibri"/>
                <a:cs typeface="Calibri"/>
              </a:rPr>
              <a:t>customer support  or “help desk” applications. The users can </a:t>
            </a:r>
            <a:r>
              <a:rPr sz="1200" dirty="0">
                <a:latin typeface="Calibri"/>
                <a:cs typeface="Calibri"/>
              </a:rPr>
              <a:t>be </a:t>
            </a:r>
            <a:r>
              <a:rPr sz="1200" spc="-5" dirty="0">
                <a:latin typeface="Calibri"/>
                <a:cs typeface="Calibri"/>
              </a:rPr>
              <a:t>the </a:t>
            </a:r>
            <a:r>
              <a:rPr sz="1200" dirty="0">
                <a:latin typeface="Calibri"/>
                <a:cs typeface="Calibri"/>
              </a:rPr>
              <a:t>experts, </a:t>
            </a:r>
            <a:r>
              <a:rPr sz="1200" spc="-5" dirty="0">
                <a:latin typeface="Calibri"/>
                <a:cs typeface="Calibri"/>
              </a:rPr>
              <a:t>or the system </a:t>
            </a:r>
            <a:r>
              <a:rPr sz="1200" spc="-10" dirty="0">
                <a:latin typeface="Calibri"/>
                <a:cs typeface="Calibri"/>
              </a:rPr>
              <a:t>can </a:t>
            </a:r>
            <a:r>
              <a:rPr sz="1200" spc="-5" dirty="0">
                <a:latin typeface="Calibri"/>
                <a:cs typeface="Calibri"/>
              </a:rPr>
              <a:t>make use </a:t>
            </a:r>
            <a:r>
              <a:rPr sz="1200" spc="-10" dirty="0">
                <a:latin typeface="Calibri"/>
                <a:cs typeface="Calibri"/>
              </a:rPr>
              <a:t>of </a:t>
            </a:r>
            <a:r>
              <a:rPr sz="1200" spc="-5" dirty="0">
                <a:latin typeface="Calibri"/>
                <a:cs typeface="Calibri"/>
              </a:rPr>
              <a:t>case-  </a:t>
            </a:r>
            <a:r>
              <a:rPr sz="1200" dirty="0">
                <a:latin typeface="Calibri"/>
                <a:cs typeface="Calibri"/>
              </a:rPr>
              <a:t>based </a:t>
            </a:r>
            <a:r>
              <a:rPr sz="1200" spc="-5" dirty="0">
                <a:latin typeface="Calibri"/>
                <a:cs typeface="Calibri"/>
              </a:rPr>
              <a:t>reasoning where the customer or individual requiring help </a:t>
            </a:r>
            <a:r>
              <a:rPr sz="1200" spc="-10" dirty="0">
                <a:latin typeface="Calibri"/>
                <a:cs typeface="Calibri"/>
              </a:rPr>
              <a:t>can </a:t>
            </a:r>
            <a:r>
              <a:rPr sz="1200" spc="-5" dirty="0">
                <a:latin typeface="Calibri"/>
                <a:cs typeface="Calibri"/>
              </a:rPr>
              <a:t>give an idea </a:t>
            </a:r>
            <a:r>
              <a:rPr sz="1200" spc="-10" dirty="0">
                <a:latin typeface="Calibri"/>
                <a:cs typeface="Calibri"/>
              </a:rPr>
              <a:t>of </a:t>
            </a:r>
            <a:r>
              <a:rPr sz="1200" spc="-5" dirty="0">
                <a:latin typeface="Calibri"/>
                <a:cs typeface="Calibri"/>
              </a:rPr>
              <a:t>the  symptoms that their problem is exhibiting. Long-Term Analysis Systems </a:t>
            </a:r>
            <a:r>
              <a:rPr sz="1200" spc="-10" dirty="0">
                <a:latin typeface="Calibri"/>
                <a:cs typeface="Calibri"/>
              </a:rPr>
              <a:t>such </a:t>
            </a:r>
            <a:r>
              <a:rPr sz="1200" spc="-5" dirty="0">
                <a:latin typeface="Calibri"/>
                <a:cs typeface="Calibri"/>
              </a:rPr>
              <a:t>as neural  networks can </a:t>
            </a:r>
            <a:r>
              <a:rPr sz="1200" dirty="0">
                <a:latin typeface="Calibri"/>
                <a:cs typeface="Calibri"/>
              </a:rPr>
              <a:t>be </a:t>
            </a:r>
            <a:r>
              <a:rPr sz="1200" spc="-5" dirty="0">
                <a:latin typeface="Calibri"/>
                <a:cs typeface="Calibri"/>
              </a:rPr>
              <a:t>used when time is available and the user is well educated or trained. They  are heavily statistically based and have the capability </a:t>
            </a:r>
            <a:r>
              <a:rPr sz="1200" spc="-10" dirty="0">
                <a:latin typeface="Calibri"/>
                <a:cs typeface="Calibri"/>
              </a:rPr>
              <a:t>of </a:t>
            </a:r>
            <a:r>
              <a:rPr sz="1200" spc="-5" dirty="0">
                <a:latin typeface="Calibri"/>
                <a:cs typeface="Calibri"/>
              </a:rPr>
              <a:t>learning from previous</a:t>
            </a:r>
            <a:r>
              <a:rPr sz="1200" spc="150" dirty="0">
                <a:latin typeface="Calibri"/>
                <a:cs typeface="Calibri"/>
              </a:rPr>
              <a:t> </a:t>
            </a:r>
            <a:r>
              <a:rPr sz="1200" spc="-5" dirty="0">
                <a:latin typeface="Calibri"/>
                <a:cs typeface="Calibri"/>
              </a:rPr>
              <a:t>solutions.</a:t>
            </a:r>
            <a:endParaRPr sz="1200">
              <a:latin typeface="Calibri"/>
              <a:cs typeface="Calibri"/>
            </a:endParaRPr>
          </a:p>
          <a:p>
            <a:pPr marL="12700" marR="20955">
              <a:lnSpc>
                <a:spcPct val="101699"/>
              </a:lnSpc>
              <a:spcBef>
                <a:spcPts val="1005"/>
              </a:spcBef>
            </a:pPr>
            <a:r>
              <a:rPr sz="1200" spc="-5" dirty="0">
                <a:latin typeface="Calibri"/>
                <a:cs typeface="Calibri"/>
              </a:rPr>
              <a:t>Despite </a:t>
            </a:r>
            <a:r>
              <a:rPr sz="1200" dirty="0">
                <a:latin typeface="Calibri"/>
                <a:cs typeface="Calibri"/>
              </a:rPr>
              <a:t>the </a:t>
            </a:r>
            <a:r>
              <a:rPr sz="1200" spc="-5" dirty="0">
                <a:latin typeface="Calibri"/>
                <a:cs typeface="Calibri"/>
              </a:rPr>
              <a:t>ease with which </a:t>
            </a:r>
            <a:r>
              <a:rPr sz="1200" dirty="0">
                <a:latin typeface="Calibri"/>
                <a:cs typeface="Calibri"/>
              </a:rPr>
              <a:t>the </a:t>
            </a:r>
            <a:r>
              <a:rPr sz="1200" spc="-5" dirty="0">
                <a:latin typeface="Calibri"/>
                <a:cs typeface="Calibri"/>
              </a:rPr>
              <a:t>technological aspects </a:t>
            </a:r>
            <a:r>
              <a:rPr sz="1200" spc="-10" dirty="0">
                <a:latin typeface="Calibri"/>
                <a:cs typeface="Calibri"/>
              </a:rPr>
              <a:t>of </a:t>
            </a:r>
            <a:r>
              <a:rPr sz="1200" spc="-5" dirty="0">
                <a:latin typeface="Calibri"/>
                <a:cs typeface="Calibri"/>
              </a:rPr>
              <a:t>these systems can be set </a:t>
            </a:r>
            <a:r>
              <a:rPr sz="1200" dirty="0">
                <a:latin typeface="Calibri"/>
                <a:cs typeface="Calibri"/>
              </a:rPr>
              <a:t>up, </a:t>
            </a:r>
            <a:r>
              <a:rPr sz="1200" spc="-10" dirty="0">
                <a:latin typeface="Calibri"/>
                <a:cs typeface="Calibri"/>
              </a:rPr>
              <a:t>it </a:t>
            </a:r>
            <a:r>
              <a:rPr sz="1200" spc="-5" dirty="0">
                <a:latin typeface="Calibri"/>
                <a:cs typeface="Calibri"/>
              </a:rPr>
              <a:t>is the  behavioural and cultural aspects </a:t>
            </a:r>
            <a:r>
              <a:rPr sz="1200" spc="-10" dirty="0">
                <a:latin typeface="Calibri"/>
                <a:cs typeface="Calibri"/>
              </a:rPr>
              <a:t>of </a:t>
            </a:r>
            <a:r>
              <a:rPr sz="1200" dirty="0">
                <a:latin typeface="Calibri"/>
                <a:cs typeface="Calibri"/>
              </a:rPr>
              <a:t>the </a:t>
            </a:r>
            <a:r>
              <a:rPr sz="1200" spc="-5" dirty="0">
                <a:latin typeface="Calibri"/>
                <a:cs typeface="Calibri"/>
              </a:rPr>
              <a:t>organisation that will make the system succeed or fail.  By </a:t>
            </a:r>
            <a:r>
              <a:rPr sz="1200" dirty="0">
                <a:latin typeface="Calibri"/>
                <a:cs typeface="Calibri"/>
              </a:rPr>
              <a:t>getting </a:t>
            </a:r>
            <a:r>
              <a:rPr sz="1200" spc="-5" dirty="0">
                <a:latin typeface="Calibri"/>
                <a:cs typeface="Calibri"/>
              </a:rPr>
              <a:t>these aspects right then the implementation of </a:t>
            </a:r>
            <a:r>
              <a:rPr sz="1200" spc="-10" dirty="0">
                <a:latin typeface="Calibri"/>
                <a:cs typeface="Calibri"/>
              </a:rPr>
              <a:t>an </a:t>
            </a:r>
            <a:r>
              <a:rPr sz="1200" spc="-5" dirty="0">
                <a:latin typeface="Calibri"/>
                <a:cs typeface="Calibri"/>
              </a:rPr>
              <a:t>effective knowledge managing  organisation will </a:t>
            </a:r>
            <a:r>
              <a:rPr sz="1200" dirty="0">
                <a:latin typeface="Calibri"/>
                <a:cs typeface="Calibri"/>
              </a:rPr>
              <a:t>be </a:t>
            </a:r>
            <a:r>
              <a:rPr sz="1200" spc="-5" dirty="0">
                <a:latin typeface="Calibri"/>
                <a:cs typeface="Calibri"/>
              </a:rPr>
              <a:t>made easier. Identify the knowledge element that helps solve</a:t>
            </a:r>
            <a:r>
              <a:rPr sz="1200" spc="120" dirty="0">
                <a:latin typeface="Calibri"/>
                <a:cs typeface="Calibri"/>
              </a:rPr>
              <a:t> </a:t>
            </a:r>
            <a:r>
              <a:rPr sz="1200" spc="-5" dirty="0">
                <a:latin typeface="Calibri"/>
                <a:cs typeface="Calibri"/>
              </a:rPr>
              <a:t>the</a:t>
            </a:r>
            <a:endParaRPr sz="1200">
              <a:latin typeface="Calibri"/>
              <a:cs typeface="Calibri"/>
            </a:endParaRPr>
          </a:p>
          <a:p>
            <a:pPr>
              <a:lnSpc>
                <a:spcPct val="100000"/>
              </a:lnSpc>
              <a:spcBef>
                <a:spcPts val="40"/>
              </a:spcBef>
            </a:pPr>
            <a:endParaRPr sz="1350">
              <a:latin typeface="Calibri"/>
              <a:cs typeface="Calibri"/>
            </a:endParaRPr>
          </a:p>
          <a:p>
            <a:pPr marR="156845" algn="r">
              <a:lnSpc>
                <a:spcPct val="100000"/>
              </a:lnSpc>
            </a:pPr>
            <a:r>
              <a:rPr sz="1000" b="1" spc="-5" dirty="0">
                <a:latin typeface="Calibri"/>
                <a:cs typeface="Calibri"/>
              </a:rPr>
              <a:t>33</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1024182"/>
            <a:ext cx="2675255" cy="520700"/>
          </a:xfrm>
          <a:prstGeom prst="rect">
            <a:avLst/>
          </a:prstGeom>
        </p:spPr>
        <p:txBody>
          <a:bodyPr vert="horz" wrap="square" lIns="0" tIns="12700" rIns="0" bIns="0" rtlCol="0">
            <a:spAutoFit/>
          </a:bodyPr>
          <a:lstStyle/>
          <a:p>
            <a:pPr marL="12700">
              <a:lnSpc>
                <a:spcPct val="100000"/>
              </a:lnSpc>
              <a:spcBef>
                <a:spcPts val="100"/>
              </a:spcBef>
            </a:pPr>
            <a:r>
              <a:rPr sz="1200" b="1" u="heavy" spc="-5" dirty="0">
                <a:uFill>
                  <a:solidFill>
                    <a:srgbClr val="000000"/>
                  </a:solidFill>
                </a:uFill>
                <a:latin typeface="Calibri"/>
                <a:cs typeface="Calibri"/>
              </a:rPr>
              <a:t>Technologies for knowledge</a:t>
            </a:r>
            <a:r>
              <a:rPr sz="1200" b="1" u="heavy" spc="-15" dirty="0">
                <a:uFill>
                  <a:solidFill>
                    <a:srgbClr val="000000"/>
                  </a:solidFill>
                </a:uFill>
                <a:latin typeface="Calibri"/>
                <a:cs typeface="Calibri"/>
              </a:rPr>
              <a:t> </a:t>
            </a:r>
            <a:r>
              <a:rPr sz="1200" b="1" u="heavy" spc="-5" dirty="0">
                <a:uFill>
                  <a:solidFill>
                    <a:srgbClr val="000000"/>
                  </a:solidFill>
                </a:uFill>
                <a:latin typeface="Calibri"/>
                <a:cs typeface="Calibri"/>
              </a:rPr>
              <a:t>management</a:t>
            </a:r>
            <a:endParaRPr sz="1200">
              <a:latin typeface="Calibri"/>
              <a:cs typeface="Calibri"/>
            </a:endParaRPr>
          </a:p>
          <a:p>
            <a:pPr marL="12700">
              <a:lnSpc>
                <a:spcPct val="100000"/>
              </a:lnSpc>
              <a:spcBef>
                <a:spcPts val="1020"/>
              </a:spcBef>
            </a:pPr>
            <a:r>
              <a:rPr sz="1200" b="1" spc="-5" dirty="0">
                <a:latin typeface="Calibri"/>
                <a:cs typeface="Calibri"/>
              </a:rPr>
              <a:t>Technologies for knowledge</a:t>
            </a:r>
            <a:r>
              <a:rPr sz="1200" b="1" spc="-15" dirty="0">
                <a:latin typeface="Calibri"/>
                <a:cs typeface="Calibri"/>
              </a:rPr>
              <a:t> </a:t>
            </a:r>
            <a:r>
              <a:rPr sz="1200" b="1" spc="-5" dirty="0">
                <a:latin typeface="Calibri"/>
                <a:cs typeface="Calibri"/>
              </a:rPr>
              <a:t>management</a:t>
            </a:r>
            <a:endParaRPr sz="1200">
              <a:latin typeface="Calibri"/>
              <a:cs typeface="Calibri"/>
            </a:endParaRPr>
          </a:p>
        </p:txBody>
      </p:sp>
      <p:sp>
        <p:nvSpPr>
          <p:cNvPr id="5" name="object 5"/>
          <p:cNvSpPr/>
          <p:nvPr/>
        </p:nvSpPr>
        <p:spPr>
          <a:xfrm>
            <a:off x="923222" y="1755002"/>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31" y="4876529"/>
            <a:ext cx="5797550" cy="5082540"/>
          </a:xfrm>
          <a:prstGeom prst="rect">
            <a:avLst/>
          </a:prstGeom>
        </p:spPr>
        <p:txBody>
          <a:bodyPr vert="horz" wrap="square" lIns="0" tIns="9525" rIns="0" bIns="0" rtlCol="0">
            <a:spAutoFit/>
          </a:bodyPr>
          <a:lstStyle/>
          <a:p>
            <a:pPr marL="12700" marR="10795" indent="641350">
              <a:lnSpc>
                <a:spcPct val="101699"/>
              </a:lnSpc>
              <a:spcBef>
                <a:spcPts val="75"/>
              </a:spcBef>
            </a:pPr>
            <a:r>
              <a:rPr sz="1200" spc="-5" dirty="0">
                <a:latin typeface="Calibri"/>
                <a:cs typeface="Calibri"/>
              </a:rPr>
              <a:t>Dorothy Leonard-Barton (</a:t>
            </a:r>
            <a:r>
              <a:rPr sz="1200" i="1" spc="-5" dirty="0">
                <a:latin typeface="Calibri"/>
                <a:cs typeface="Calibri"/>
              </a:rPr>
              <a:t>Wellsprings of Knowledge</a:t>
            </a:r>
            <a:r>
              <a:rPr sz="1200" spc="-5" dirty="0">
                <a:latin typeface="Calibri"/>
                <a:cs typeface="Calibri"/>
              </a:rPr>
              <a:t>) highlights a number of areas  where organisations must be efficient if they are to successfully absorb knowledge from  outside </a:t>
            </a:r>
            <a:r>
              <a:rPr sz="1200" dirty="0">
                <a:latin typeface="Calibri"/>
                <a:cs typeface="Calibri"/>
              </a:rPr>
              <a:t>the </a:t>
            </a:r>
            <a:r>
              <a:rPr sz="1200" spc="-5" dirty="0">
                <a:latin typeface="Calibri"/>
                <a:cs typeface="Calibri"/>
              </a:rPr>
              <a:t>organisation and transfer it across internal boundaries. </a:t>
            </a:r>
            <a:r>
              <a:rPr sz="1200" spc="-10" dirty="0">
                <a:latin typeface="Calibri"/>
                <a:cs typeface="Calibri"/>
              </a:rPr>
              <a:t>She </a:t>
            </a:r>
            <a:r>
              <a:rPr sz="1200" spc="-5" dirty="0">
                <a:latin typeface="Calibri"/>
                <a:cs typeface="Calibri"/>
              </a:rPr>
              <a:t>refers </a:t>
            </a:r>
            <a:r>
              <a:rPr sz="1200" dirty="0">
                <a:latin typeface="Calibri"/>
                <a:cs typeface="Calibri"/>
              </a:rPr>
              <a:t>to </a:t>
            </a:r>
            <a:r>
              <a:rPr sz="1200" spc="-5" dirty="0">
                <a:latin typeface="Calibri"/>
                <a:cs typeface="Calibri"/>
              </a:rPr>
              <a:t>the need </a:t>
            </a:r>
            <a:r>
              <a:rPr sz="1200" dirty="0">
                <a:latin typeface="Calibri"/>
                <a:cs typeface="Calibri"/>
              </a:rPr>
              <a:t>for  </a:t>
            </a:r>
            <a:r>
              <a:rPr sz="1200" spc="-5" dirty="0">
                <a:latin typeface="Calibri"/>
                <a:cs typeface="Calibri"/>
              </a:rPr>
              <a:t>managers </a:t>
            </a:r>
            <a:r>
              <a:rPr sz="1200" dirty="0">
                <a:latin typeface="Calibri"/>
                <a:cs typeface="Calibri"/>
              </a:rPr>
              <a:t>to </a:t>
            </a:r>
            <a:r>
              <a:rPr sz="1200" spc="-5" dirty="0">
                <a:latin typeface="Calibri"/>
                <a:cs typeface="Calibri"/>
              </a:rPr>
              <a:t>expose their organisations to a bombardment </a:t>
            </a:r>
            <a:r>
              <a:rPr sz="1200" spc="-10" dirty="0">
                <a:latin typeface="Calibri"/>
                <a:cs typeface="Calibri"/>
              </a:rPr>
              <a:t>of </a:t>
            </a:r>
            <a:r>
              <a:rPr sz="1200" spc="-5" dirty="0">
                <a:latin typeface="Calibri"/>
                <a:cs typeface="Calibri"/>
              </a:rPr>
              <a:t>new </a:t>
            </a:r>
            <a:r>
              <a:rPr sz="1200" dirty="0">
                <a:latin typeface="Calibri"/>
                <a:cs typeface="Calibri"/>
              </a:rPr>
              <a:t>ideas </a:t>
            </a:r>
            <a:r>
              <a:rPr sz="1200" spc="-5" dirty="0">
                <a:latin typeface="Calibri"/>
                <a:cs typeface="Calibri"/>
              </a:rPr>
              <a:t>and transfer those  </a:t>
            </a:r>
            <a:r>
              <a:rPr sz="1200" dirty="0">
                <a:latin typeface="Calibri"/>
                <a:cs typeface="Calibri"/>
              </a:rPr>
              <a:t>ideas </a:t>
            </a:r>
            <a:r>
              <a:rPr sz="1200" spc="-5" dirty="0">
                <a:latin typeface="Calibri"/>
                <a:cs typeface="Calibri"/>
              </a:rPr>
              <a:t>through the setting </a:t>
            </a:r>
            <a:r>
              <a:rPr sz="1200" dirty="0">
                <a:latin typeface="Calibri"/>
                <a:cs typeface="Calibri"/>
              </a:rPr>
              <a:t>up </a:t>
            </a:r>
            <a:r>
              <a:rPr sz="1200" spc="-5" dirty="0">
                <a:latin typeface="Calibri"/>
                <a:cs typeface="Calibri"/>
              </a:rPr>
              <a:t>of “porous boundaries”. Organisations need to </a:t>
            </a:r>
            <a:r>
              <a:rPr sz="1200" dirty="0">
                <a:latin typeface="Calibri"/>
                <a:cs typeface="Calibri"/>
              </a:rPr>
              <a:t>be </a:t>
            </a:r>
            <a:r>
              <a:rPr sz="1200" spc="-5" dirty="0">
                <a:latin typeface="Calibri"/>
                <a:cs typeface="Calibri"/>
              </a:rPr>
              <a:t>able to Scan  Broadly, provide </a:t>
            </a:r>
            <a:r>
              <a:rPr sz="1200" dirty="0">
                <a:latin typeface="Calibri"/>
                <a:cs typeface="Calibri"/>
              </a:rPr>
              <a:t>for </a:t>
            </a:r>
            <a:r>
              <a:rPr sz="1200" spc="-5" dirty="0">
                <a:latin typeface="Calibri"/>
                <a:cs typeface="Calibri"/>
              </a:rPr>
              <a:t>Continuous Interaction, Nurture Technological Gatekeepers, Nurture  Boundary Spanners and Fight “Not Invented </a:t>
            </a:r>
            <a:r>
              <a:rPr sz="1200" spc="-10" dirty="0">
                <a:latin typeface="Calibri"/>
                <a:cs typeface="Calibri"/>
              </a:rPr>
              <a:t>Here”</a:t>
            </a:r>
            <a:r>
              <a:rPr sz="1200" spc="35" dirty="0">
                <a:latin typeface="Calibri"/>
                <a:cs typeface="Calibri"/>
              </a:rPr>
              <a:t> </a:t>
            </a:r>
            <a:r>
              <a:rPr sz="1200" spc="-5" dirty="0">
                <a:latin typeface="Calibri"/>
                <a:cs typeface="Calibri"/>
              </a:rPr>
              <a:t>syndrome.</a:t>
            </a:r>
            <a:endParaRPr sz="1200">
              <a:latin typeface="Calibri"/>
              <a:cs typeface="Calibri"/>
            </a:endParaRPr>
          </a:p>
          <a:p>
            <a:pPr marL="12700">
              <a:lnSpc>
                <a:spcPct val="100000"/>
              </a:lnSpc>
              <a:spcBef>
                <a:spcPts val="1030"/>
              </a:spcBef>
            </a:pPr>
            <a:r>
              <a:rPr sz="1200" b="1" spc="-5" dirty="0">
                <a:latin typeface="Calibri"/>
                <a:cs typeface="Calibri"/>
              </a:rPr>
              <a:t>Scanning broadly</a:t>
            </a:r>
            <a:endParaRPr sz="1200">
              <a:latin typeface="Calibri"/>
              <a:cs typeface="Calibri"/>
            </a:endParaRPr>
          </a:p>
          <a:p>
            <a:pPr marL="12700" marR="5080">
              <a:lnSpc>
                <a:spcPct val="101800"/>
              </a:lnSpc>
              <a:spcBef>
                <a:spcPts val="994"/>
              </a:spcBef>
            </a:pPr>
            <a:r>
              <a:rPr sz="1200" spc="-5" dirty="0">
                <a:latin typeface="Calibri"/>
                <a:cs typeface="Calibri"/>
              </a:rPr>
              <a:t>Organisations can gather a wide range </a:t>
            </a:r>
            <a:r>
              <a:rPr sz="1200" spc="-10" dirty="0">
                <a:latin typeface="Calibri"/>
                <a:cs typeface="Calibri"/>
              </a:rPr>
              <a:t>of </a:t>
            </a:r>
            <a:r>
              <a:rPr sz="1200" spc="-5" dirty="0">
                <a:latin typeface="Calibri"/>
                <a:cs typeface="Calibri"/>
              </a:rPr>
              <a:t>information from a wide range </a:t>
            </a:r>
            <a:r>
              <a:rPr sz="1200" spc="-10" dirty="0">
                <a:latin typeface="Calibri"/>
                <a:cs typeface="Calibri"/>
              </a:rPr>
              <a:t>of </a:t>
            </a:r>
            <a:r>
              <a:rPr sz="1200" spc="-5" dirty="0">
                <a:latin typeface="Calibri"/>
                <a:cs typeface="Calibri"/>
              </a:rPr>
              <a:t>areas, and  because the quantity of information is so </a:t>
            </a:r>
            <a:r>
              <a:rPr sz="1200" dirty="0">
                <a:latin typeface="Calibri"/>
                <a:cs typeface="Calibri"/>
              </a:rPr>
              <a:t>huge there </a:t>
            </a:r>
            <a:r>
              <a:rPr sz="1200" spc="-5" dirty="0">
                <a:latin typeface="Calibri"/>
                <a:cs typeface="Calibri"/>
              </a:rPr>
              <a:t>is a higher chance of gaining the more  valuable information. Many organisations consider technology scanning second only </a:t>
            </a:r>
            <a:r>
              <a:rPr sz="1200" dirty="0">
                <a:latin typeface="Calibri"/>
                <a:cs typeface="Calibri"/>
              </a:rPr>
              <a:t>to </a:t>
            </a:r>
            <a:r>
              <a:rPr sz="1200" spc="-5" dirty="0">
                <a:latin typeface="Calibri"/>
                <a:cs typeface="Calibri"/>
              </a:rPr>
              <a:t>R&amp;D  as the </a:t>
            </a:r>
            <a:r>
              <a:rPr sz="1200" spc="-10" dirty="0">
                <a:latin typeface="Calibri"/>
                <a:cs typeface="Calibri"/>
              </a:rPr>
              <a:t>most </a:t>
            </a:r>
            <a:r>
              <a:rPr sz="1200" spc="-5" dirty="0">
                <a:latin typeface="Calibri"/>
                <a:cs typeface="Calibri"/>
              </a:rPr>
              <a:t>important technology-acquisition strategy. The </a:t>
            </a:r>
            <a:r>
              <a:rPr sz="1200" spc="-10" dirty="0">
                <a:latin typeface="Calibri"/>
                <a:cs typeface="Calibri"/>
              </a:rPr>
              <a:t>most </a:t>
            </a:r>
            <a:r>
              <a:rPr sz="1200" spc="-5" dirty="0">
                <a:latin typeface="Calibri"/>
                <a:cs typeface="Calibri"/>
              </a:rPr>
              <a:t>successful organisations  </a:t>
            </a:r>
            <a:r>
              <a:rPr sz="1200" dirty="0">
                <a:latin typeface="Calibri"/>
                <a:cs typeface="Calibri"/>
              </a:rPr>
              <a:t>send delegates to </a:t>
            </a:r>
            <a:r>
              <a:rPr sz="1200" spc="-5" dirty="0">
                <a:latin typeface="Calibri"/>
                <a:cs typeface="Calibri"/>
              </a:rPr>
              <a:t>any (even slightly) relevant seminar </a:t>
            </a:r>
            <a:r>
              <a:rPr sz="1200" spc="-10" dirty="0">
                <a:latin typeface="Calibri"/>
                <a:cs typeface="Calibri"/>
              </a:rPr>
              <a:t>or </a:t>
            </a:r>
            <a:r>
              <a:rPr sz="1200" spc="-5" dirty="0">
                <a:latin typeface="Calibri"/>
                <a:cs typeface="Calibri"/>
              </a:rPr>
              <a:t>conference, they use sales offices </a:t>
            </a:r>
            <a:r>
              <a:rPr sz="1200" dirty="0">
                <a:latin typeface="Calibri"/>
                <a:cs typeface="Calibri"/>
              </a:rPr>
              <a:t>to  </a:t>
            </a:r>
            <a:r>
              <a:rPr sz="1200" spc="-5" dirty="0">
                <a:latin typeface="Calibri"/>
                <a:cs typeface="Calibri"/>
              </a:rPr>
              <a:t>pass on information </a:t>
            </a:r>
            <a:r>
              <a:rPr sz="1200" spc="-10" dirty="0">
                <a:latin typeface="Calibri"/>
                <a:cs typeface="Calibri"/>
              </a:rPr>
              <a:t>on </a:t>
            </a:r>
            <a:r>
              <a:rPr sz="1200" spc="-5" dirty="0">
                <a:latin typeface="Calibri"/>
                <a:cs typeface="Calibri"/>
              </a:rPr>
              <a:t>technological advances. They also post researchers abroad into  research institutes and </a:t>
            </a:r>
            <a:r>
              <a:rPr sz="1200" dirty="0">
                <a:latin typeface="Calibri"/>
                <a:cs typeface="Calibri"/>
              </a:rPr>
              <a:t>set up </a:t>
            </a:r>
            <a:r>
              <a:rPr sz="1200" spc="-5" dirty="0">
                <a:latin typeface="Calibri"/>
                <a:cs typeface="Calibri"/>
              </a:rPr>
              <a:t>corporate research laboratories alongside</a:t>
            </a:r>
            <a:r>
              <a:rPr sz="1200" spc="65" dirty="0">
                <a:latin typeface="Calibri"/>
                <a:cs typeface="Calibri"/>
              </a:rPr>
              <a:t> </a:t>
            </a:r>
            <a:r>
              <a:rPr sz="1200" spc="-5" dirty="0">
                <a:latin typeface="Calibri"/>
                <a:cs typeface="Calibri"/>
              </a:rPr>
              <a:t>Universities.</a:t>
            </a:r>
            <a:endParaRPr sz="1200">
              <a:latin typeface="Calibri"/>
              <a:cs typeface="Calibri"/>
            </a:endParaRPr>
          </a:p>
          <a:p>
            <a:pPr marL="12700">
              <a:lnSpc>
                <a:spcPct val="100000"/>
              </a:lnSpc>
              <a:spcBef>
                <a:spcPts val="1019"/>
              </a:spcBef>
            </a:pPr>
            <a:r>
              <a:rPr sz="1200" b="1" spc="-5" dirty="0">
                <a:latin typeface="Calibri"/>
                <a:cs typeface="Calibri"/>
              </a:rPr>
              <a:t>Provide for continuous</a:t>
            </a:r>
            <a:r>
              <a:rPr sz="1200" b="1" dirty="0">
                <a:latin typeface="Calibri"/>
                <a:cs typeface="Calibri"/>
              </a:rPr>
              <a:t> </a:t>
            </a:r>
            <a:r>
              <a:rPr sz="1200" b="1" spc="-5" dirty="0">
                <a:latin typeface="Calibri"/>
                <a:cs typeface="Calibri"/>
              </a:rPr>
              <a:t>interaction</a:t>
            </a:r>
            <a:endParaRPr sz="1200">
              <a:latin typeface="Calibri"/>
              <a:cs typeface="Calibri"/>
            </a:endParaRPr>
          </a:p>
          <a:p>
            <a:pPr marL="12700" marR="164465">
              <a:lnSpc>
                <a:spcPct val="102099"/>
              </a:lnSpc>
              <a:spcBef>
                <a:spcPts val="990"/>
              </a:spcBef>
            </a:pPr>
            <a:r>
              <a:rPr sz="1200" spc="-5" dirty="0">
                <a:latin typeface="Calibri"/>
                <a:cs typeface="Calibri"/>
              </a:rPr>
              <a:t>Companies that successfully import knowledge continually </a:t>
            </a:r>
            <a:r>
              <a:rPr sz="1200" spc="-10" dirty="0">
                <a:latin typeface="Calibri"/>
                <a:cs typeface="Calibri"/>
              </a:rPr>
              <a:t>go </a:t>
            </a:r>
            <a:r>
              <a:rPr sz="1200" spc="-5" dirty="0">
                <a:latin typeface="Calibri"/>
                <a:cs typeface="Calibri"/>
              </a:rPr>
              <a:t>back </a:t>
            </a:r>
            <a:r>
              <a:rPr sz="1200" dirty="0">
                <a:latin typeface="Calibri"/>
                <a:cs typeface="Calibri"/>
              </a:rPr>
              <a:t>to </a:t>
            </a:r>
            <a:r>
              <a:rPr sz="1200" spc="-5" dirty="0">
                <a:latin typeface="Calibri"/>
                <a:cs typeface="Calibri"/>
              </a:rPr>
              <a:t>the source </a:t>
            </a:r>
            <a:r>
              <a:rPr sz="1200" dirty="0">
                <a:latin typeface="Calibri"/>
                <a:cs typeface="Calibri"/>
              </a:rPr>
              <a:t>to </a:t>
            </a:r>
            <a:r>
              <a:rPr sz="1200" spc="-5" dirty="0">
                <a:latin typeface="Calibri"/>
                <a:cs typeface="Calibri"/>
              </a:rPr>
              <a:t>ensure  that they have understood </a:t>
            </a:r>
            <a:r>
              <a:rPr sz="1200" dirty="0">
                <a:latin typeface="Calibri"/>
                <a:cs typeface="Calibri"/>
              </a:rPr>
              <a:t>the new </a:t>
            </a:r>
            <a:r>
              <a:rPr sz="1200" spc="-5" dirty="0">
                <a:latin typeface="Calibri"/>
                <a:cs typeface="Calibri"/>
              </a:rPr>
              <a:t>technology and </a:t>
            </a:r>
            <a:r>
              <a:rPr sz="1200" spc="-10" dirty="0">
                <a:latin typeface="Calibri"/>
                <a:cs typeface="Calibri"/>
              </a:rPr>
              <a:t>also </a:t>
            </a:r>
            <a:r>
              <a:rPr sz="1200" spc="-5" dirty="0">
                <a:latin typeface="Calibri"/>
                <a:cs typeface="Calibri"/>
              </a:rPr>
              <a:t>have kept abreast </a:t>
            </a:r>
            <a:r>
              <a:rPr sz="1200" spc="-10" dirty="0">
                <a:latin typeface="Calibri"/>
                <a:cs typeface="Calibri"/>
              </a:rPr>
              <a:t>of </a:t>
            </a:r>
            <a:r>
              <a:rPr sz="1200" spc="-5" dirty="0">
                <a:latin typeface="Calibri"/>
                <a:cs typeface="Calibri"/>
              </a:rPr>
              <a:t>new  developments.</a:t>
            </a:r>
            <a:endParaRPr sz="1200">
              <a:latin typeface="Calibri"/>
              <a:cs typeface="Calibri"/>
            </a:endParaRPr>
          </a:p>
          <a:p>
            <a:pPr marL="12700">
              <a:lnSpc>
                <a:spcPct val="100000"/>
              </a:lnSpc>
              <a:spcBef>
                <a:spcPts val="1019"/>
              </a:spcBef>
            </a:pPr>
            <a:r>
              <a:rPr sz="1200" b="1" spc="-5" dirty="0">
                <a:latin typeface="Calibri"/>
                <a:cs typeface="Calibri"/>
              </a:rPr>
              <a:t>Fight</a:t>
            </a:r>
            <a:r>
              <a:rPr sz="1200" b="1" spc="-10" dirty="0">
                <a:latin typeface="Calibri"/>
                <a:cs typeface="Calibri"/>
              </a:rPr>
              <a:t> </a:t>
            </a:r>
            <a:r>
              <a:rPr sz="1200" b="1" spc="-5" dirty="0">
                <a:latin typeface="Calibri"/>
                <a:cs typeface="Calibri"/>
              </a:rPr>
              <a:t>“not-invented-here”</a:t>
            </a:r>
            <a:endParaRPr sz="1200">
              <a:latin typeface="Calibri"/>
              <a:cs typeface="Calibri"/>
            </a:endParaRPr>
          </a:p>
          <a:p>
            <a:pPr marL="12700">
              <a:lnSpc>
                <a:spcPct val="100000"/>
              </a:lnSpc>
              <a:spcBef>
                <a:spcPts val="1019"/>
              </a:spcBef>
            </a:pPr>
            <a:r>
              <a:rPr sz="1200" spc="-5" dirty="0">
                <a:latin typeface="Calibri"/>
                <a:cs typeface="Calibri"/>
              </a:rPr>
              <a:t>The natural reaction of any organisation </a:t>
            </a:r>
            <a:r>
              <a:rPr sz="1200" dirty="0">
                <a:latin typeface="Calibri"/>
                <a:cs typeface="Calibri"/>
              </a:rPr>
              <a:t>to new </a:t>
            </a:r>
            <a:r>
              <a:rPr sz="1200" spc="-5" dirty="0">
                <a:latin typeface="Calibri"/>
                <a:cs typeface="Calibri"/>
              </a:rPr>
              <a:t>knowledge from outside </a:t>
            </a:r>
            <a:r>
              <a:rPr sz="1200" spc="-10" dirty="0">
                <a:latin typeface="Calibri"/>
                <a:cs typeface="Calibri"/>
              </a:rPr>
              <a:t>is </a:t>
            </a:r>
            <a:r>
              <a:rPr sz="1200" dirty="0">
                <a:latin typeface="Calibri"/>
                <a:cs typeface="Calibri"/>
              </a:rPr>
              <a:t>to </a:t>
            </a:r>
            <a:r>
              <a:rPr sz="1200" spc="-5" dirty="0">
                <a:latin typeface="Calibri"/>
                <a:cs typeface="Calibri"/>
              </a:rPr>
              <a:t>reject it for</a:t>
            </a:r>
            <a:r>
              <a:rPr sz="1200" spc="120" dirty="0">
                <a:latin typeface="Calibri"/>
                <a:cs typeface="Calibri"/>
              </a:rPr>
              <a:t> </a:t>
            </a:r>
            <a:r>
              <a:rPr sz="1200" spc="-5" dirty="0">
                <a:latin typeface="Calibri"/>
                <a:cs typeface="Calibri"/>
              </a:rPr>
              <a:t>a</a:t>
            </a:r>
            <a:endParaRPr sz="1200">
              <a:latin typeface="Calibri"/>
              <a:cs typeface="Calibri"/>
            </a:endParaRPr>
          </a:p>
          <a:p>
            <a:pPr>
              <a:lnSpc>
                <a:spcPct val="100000"/>
              </a:lnSpc>
              <a:spcBef>
                <a:spcPts val="60"/>
              </a:spcBef>
            </a:pPr>
            <a:endParaRPr sz="1500">
              <a:latin typeface="Calibri"/>
              <a:cs typeface="Calibri"/>
            </a:endParaRPr>
          </a:p>
          <a:p>
            <a:pPr marL="181610">
              <a:lnSpc>
                <a:spcPct val="100000"/>
              </a:lnSpc>
            </a:pPr>
            <a:r>
              <a:rPr sz="1000" b="1" spc="-5" dirty="0">
                <a:latin typeface="Calibri"/>
                <a:cs typeface="Calibri"/>
              </a:rPr>
              <a:t>34</a:t>
            </a:r>
            <a:endParaRPr sz="1000">
              <a:latin typeface="Calibri"/>
              <a:cs typeface="Calibri"/>
            </a:endParaRPr>
          </a:p>
        </p:txBody>
      </p:sp>
      <p:sp>
        <p:nvSpPr>
          <p:cNvPr id="3" name="object 3"/>
          <p:cNvSpPr txBox="1"/>
          <p:nvPr/>
        </p:nvSpPr>
        <p:spPr>
          <a:xfrm>
            <a:off x="888416" y="570066"/>
            <a:ext cx="5746750" cy="376555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413384">
              <a:lnSpc>
                <a:spcPct val="101699"/>
              </a:lnSpc>
            </a:pPr>
            <a:r>
              <a:rPr sz="1200" spc="-5" dirty="0">
                <a:latin typeface="Calibri"/>
                <a:cs typeface="Calibri"/>
              </a:rPr>
              <a:t>problem and implement </a:t>
            </a:r>
            <a:r>
              <a:rPr sz="1200" dirty="0">
                <a:latin typeface="Calibri"/>
                <a:cs typeface="Calibri"/>
              </a:rPr>
              <a:t>the </a:t>
            </a:r>
            <a:r>
              <a:rPr sz="1200" spc="-5" dirty="0">
                <a:latin typeface="Calibri"/>
                <a:cs typeface="Calibri"/>
              </a:rPr>
              <a:t>solution, and then </a:t>
            </a:r>
            <a:r>
              <a:rPr sz="1200" spc="-10" dirty="0">
                <a:latin typeface="Calibri"/>
                <a:cs typeface="Calibri"/>
              </a:rPr>
              <a:t>show </a:t>
            </a:r>
            <a:r>
              <a:rPr sz="1200" dirty="0">
                <a:latin typeface="Calibri"/>
                <a:cs typeface="Calibri"/>
              </a:rPr>
              <a:t>the </a:t>
            </a:r>
            <a:r>
              <a:rPr sz="1200" spc="-5" dirty="0">
                <a:latin typeface="Calibri"/>
                <a:cs typeface="Calibri"/>
              </a:rPr>
              <a:t>business value of solving the  problem.</a:t>
            </a:r>
            <a:endParaRPr sz="1200">
              <a:latin typeface="Calibri"/>
              <a:cs typeface="Calibri"/>
            </a:endParaRPr>
          </a:p>
          <a:p>
            <a:pPr marL="12700" marR="5080">
              <a:lnSpc>
                <a:spcPct val="101699"/>
              </a:lnSpc>
              <a:spcBef>
                <a:spcPts val="994"/>
              </a:spcBef>
            </a:pPr>
            <a:r>
              <a:rPr sz="1200" spc="-5" dirty="0">
                <a:latin typeface="Calibri"/>
                <a:cs typeface="Calibri"/>
              </a:rPr>
              <a:t>Knowledge of customers is an important area </a:t>
            </a:r>
            <a:r>
              <a:rPr sz="1200" dirty="0">
                <a:latin typeface="Calibri"/>
                <a:cs typeface="Calibri"/>
              </a:rPr>
              <a:t>for </a:t>
            </a:r>
            <a:r>
              <a:rPr sz="1200" spc="-5" dirty="0">
                <a:latin typeface="Calibri"/>
                <a:cs typeface="Calibri"/>
              </a:rPr>
              <a:t>any organisation and a project that </a:t>
            </a:r>
            <a:r>
              <a:rPr sz="1200" spc="-10" dirty="0">
                <a:latin typeface="Calibri"/>
                <a:cs typeface="Calibri"/>
              </a:rPr>
              <a:t>aims </a:t>
            </a:r>
            <a:r>
              <a:rPr sz="1200" spc="-5" dirty="0">
                <a:latin typeface="Calibri"/>
                <a:cs typeface="Calibri"/>
              </a:rPr>
              <a:t>to  improve </a:t>
            </a:r>
            <a:r>
              <a:rPr sz="1200" dirty="0">
                <a:latin typeface="Calibri"/>
                <a:cs typeface="Calibri"/>
              </a:rPr>
              <a:t>this </a:t>
            </a:r>
            <a:r>
              <a:rPr sz="1200" spc="-5" dirty="0">
                <a:latin typeface="Calibri"/>
                <a:cs typeface="Calibri"/>
              </a:rPr>
              <a:t>area should show quick results. </a:t>
            </a:r>
            <a:r>
              <a:rPr sz="1200" spc="-10" dirty="0">
                <a:latin typeface="Calibri"/>
                <a:cs typeface="Calibri"/>
              </a:rPr>
              <a:t>Once </a:t>
            </a:r>
            <a:r>
              <a:rPr sz="1200" spc="-5" dirty="0">
                <a:latin typeface="Calibri"/>
                <a:cs typeface="Calibri"/>
              </a:rPr>
              <a:t>you get these results, start telling people  how good the results </a:t>
            </a:r>
            <a:r>
              <a:rPr sz="1200" spc="-10" dirty="0">
                <a:latin typeface="Calibri"/>
                <a:cs typeface="Calibri"/>
              </a:rPr>
              <a:t>are. </a:t>
            </a:r>
            <a:r>
              <a:rPr sz="1200" dirty="0">
                <a:latin typeface="Calibri"/>
                <a:cs typeface="Calibri"/>
              </a:rPr>
              <a:t>Other </a:t>
            </a:r>
            <a:r>
              <a:rPr sz="1200" spc="-5" dirty="0">
                <a:latin typeface="Calibri"/>
                <a:cs typeface="Calibri"/>
              </a:rPr>
              <a:t>knowledge management initiatives should then follow. In a  nutshell, the following recommendations make</a:t>
            </a:r>
            <a:r>
              <a:rPr sz="1200" spc="5" dirty="0">
                <a:latin typeface="Calibri"/>
                <a:cs typeface="Calibri"/>
              </a:rPr>
              <a:t> </a:t>
            </a:r>
            <a:r>
              <a:rPr sz="1200" spc="-5" dirty="0">
                <a:latin typeface="Calibri"/>
                <a:cs typeface="Calibri"/>
              </a:rPr>
              <a:t>sense:</a:t>
            </a:r>
            <a:endParaRPr sz="1200">
              <a:latin typeface="Calibri"/>
              <a:cs typeface="Calibri"/>
            </a:endParaRPr>
          </a:p>
          <a:p>
            <a:pPr marL="240665" indent="-228600">
              <a:lnSpc>
                <a:spcPct val="100000"/>
              </a:lnSpc>
              <a:spcBef>
                <a:spcPts val="590"/>
              </a:spcBef>
              <a:buFont typeface="Symbol"/>
              <a:buChar char=""/>
              <a:tabLst>
                <a:tab pos="240665" algn="l"/>
                <a:tab pos="241300" algn="l"/>
              </a:tabLst>
            </a:pPr>
            <a:r>
              <a:rPr sz="1200" spc="-5" dirty="0">
                <a:latin typeface="Calibri"/>
                <a:cs typeface="Calibri"/>
              </a:rPr>
              <a:t>The place </a:t>
            </a:r>
            <a:r>
              <a:rPr sz="1200" dirty="0">
                <a:latin typeface="Calibri"/>
                <a:cs typeface="Calibri"/>
              </a:rPr>
              <a:t>to </a:t>
            </a:r>
            <a:r>
              <a:rPr sz="1200" spc="-10" dirty="0">
                <a:latin typeface="Calibri"/>
                <a:cs typeface="Calibri"/>
              </a:rPr>
              <a:t>start </a:t>
            </a:r>
            <a:r>
              <a:rPr sz="1200" spc="-5" dirty="0">
                <a:latin typeface="Calibri"/>
                <a:cs typeface="Calibri"/>
              </a:rPr>
              <a:t>is with high value</a:t>
            </a:r>
            <a:r>
              <a:rPr sz="1200" spc="55" dirty="0">
                <a:latin typeface="Calibri"/>
                <a:cs typeface="Calibri"/>
              </a:rPr>
              <a:t> </a:t>
            </a:r>
            <a:r>
              <a:rPr sz="1200" spc="-5" dirty="0">
                <a:latin typeface="Calibri"/>
                <a:cs typeface="Calibri"/>
              </a:rPr>
              <a:t>knowledge.</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Start with a focused pilot project and </a:t>
            </a:r>
            <a:r>
              <a:rPr sz="1200" dirty="0">
                <a:latin typeface="Calibri"/>
                <a:cs typeface="Calibri"/>
              </a:rPr>
              <a:t>let </a:t>
            </a:r>
            <a:r>
              <a:rPr sz="1200" spc="-5" dirty="0">
                <a:latin typeface="Calibri"/>
                <a:cs typeface="Calibri"/>
              </a:rPr>
              <a:t>demand </a:t>
            </a:r>
            <a:r>
              <a:rPr sz="1200" dirty="0">
                <a:latin typeface="Calibri"/>
                <a:cs typeface="Calibri"/>
              </a:rPr>
              <a:t>drive </a:t>
            </a:r>
            <a:r>
              <a:rPr sz="1200" spc="-5" dirty="0">
                <a:latin typeface="Calibri"/>
                <a:cs typeface="Calibri"/>
              </a:rPr>
              <a:t>additional</a:t>
            </a:r>
            <a:r>
              <a:rPr sz="1200" spc="65" dirty="0">
                <a:latin typeface="Calibri"/>
                <a:cs typeface="Calibri"/>
              </a:rPr>
              <a:t> </a:t>
            </a:r>
            <a:r>
              <a:rPr sz="1200" spc="-5" dirty="0">
                <a:latin typeface="Calibri"/>
                <a:cs typeface="Calibri"/>
              </a:rPr>
              <a:t>initiatives.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Work along multiple fronts at once (technical, organisational, and</a:t>
            </a:r>
            <a:r>
              <a:rPr sz="1200" spc="30" dirty="0">
                <a:latin typeface="Calibri"/>
                <a:cs typeface="Calibri"/>
              </a:rPr>
              <a:t> </a:t>
            </a:r>
            <a:r>
              <a:rPr sz="1200" spc="-5" dirty="0">
                <a:latin typeface="Calibri"/>
                <a:cs typeface="Calibri"/>
              </a:rPr>
              <a:t>cultural).</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Don't put off the </a:t>
            </a:r>
            <a:r>
              <a:rPr sz="1200" spc="-10" dirty="0">
                <a:latin typeface="Calibri"/>
                <a:cs typeface="Calibri"/>
              </a:rPr>
              <a:t>main </a:t>
            </a:r>
            <a:r>
              <a:rPr sz="1200" spc="-5" dirty="0">
                <a:latin typeface="Calibri"/>
                <a:cs typeface="Calibri"/>
              </a:rPr>
              <a:t>trouble areas until too</a:t>
            </a:r>
            <a:r>
              <a:rPr sz="1200" spc="35" dirty="0">
                <a:latin typeface="Calibri"/>
                <a:cs typeface="Calibri"/>
              </a:rPr>
              <a:t> </a:t>
            </a:r>
            <a:r>
              <a:rPr sz="1200" spc="-5" dirty="0">
                <a:latin typeface="Calibri"/>
                <a:cs typeface="Calibri"/>
              </a:rPr>
              <a:t>late.</a:t>
            </a:r>
            <a:endParaRPr sz="1200">
              <a:latin typeface="Calibri"/>
              <a:cs typeface="Calibri"/>
            </a:endParaRPr>
          </a:p>
          <a:p>
            <a:pPr marL="240665" indent="-228600">
              <a:lnSpc>
                <a:spcPct val="100000"/>
              </a:lnSpc>
              <a:spcBef>
                <a:spcPts val="100"/>
              </a:spcBef>
              <a:buFont typeface="Symbol"/>
              <a:buChar char=""/>
              <a:tabLst>
                <a:tab pos="240665" algn="l"/>
                <a:tab pos="241300" algn="l"/>
              </a:tabLst>
            </a:pPr>
            <a:r>
              <a:rPr sz="1200" spc="-5" dirty="0">
                <a:latin typeface="Calibri"/>
                <a:cs typeface="Calibri"/>
              </a:rPr>
              <a:t>Get help through </a:t>
            </a:r>
            <a:r>
              <a:rPr sz="1200" dirty="0">
                <a:latin typeface="Calibri"/>
                <a:cs typeface="Calibri"/>
              </a:rPr>
              <a:t>the </a:t>
            </a:r>
            <a:r>
              <a:rPr sz="1200" spc="-5" dirty="0">
                <a:latin typeface="Calibri"/>
                <a:cs typeface="Calibri"/>
              </a:rPr>
              <a:t>organisation as quickly as</a:t>
            </a:r>
            <a:r>
              <a:rPr sz="1200" spc="25" dirty="0">
                <a:latin typeface="Calibri"/>
                <a:cs typeface="Calibri"/>
              </a:rPr>
              <a:t> </a:t>
            </a:r>
            <a:r>
              <a:rPr sz="1200" spc="-5" dirty="0">
                <a:latin typeface="Calibri"/>
                <a:cs typeface="Calibri"/>
              </a:rPr>
              <a:t>possible.</a:t>
            </a:r>
            <a:endParaRPr sz="1200">
              <a:latin typeface="Calibri"/>
              <a:cs typeface="Calibri"/>
            </a:endParaRPr>
          </a:p>
          <a:p>
            <a:pPr>
              <a:lnSpc>
                <a:spcPct val="100000"/>
              </a:lnSpc>
            </a:pPr>
            <a:endParaRPr sz="1500">
              <a:latin typeface="Calibri"/>
              <a:cs typeface="Calibri"/>
            </a:endParaRPr>
          </a:p>
          <a:p>
            <a:pPr>
              <a:lnSpc>
                <a:spcPct val="100000"/>
              </a:lnSpc>
              <a:spcBef>
                <a:spcPts val="15"/>
              </a:spcBef>
            </a:pPr>
            <a:endParaRPr sz="1200">
              <a:latin typeface="Calibri"/>
              <a:cs typeface="Calibri"/>
            </a:endParaRPr>
          </a:p>
          <a:p>
            <a:pPr marL="279400" lvl="1" indent="-267335">
              <a:lnSpc>
                <a:spcPct val="100000"/>
              </a:lnSpc>
              <a:spcBef>
                <a:spcPts val="5"/>
              </a:spcBef>
              <a:buAutoNum type="arabicPeriod" startAt="4"/>
              <a:tabLst>
                <a:tab pos="280035" algn="l"/>
              </a:tabLst>
            </a:pPr>
            <a:r>
              <a:rPr sz="1400" b="1" dirty="0">
                <a:latin typeface="Calibri"/>
                <a:cs typeface="Calibri"/>
              </a:rPr>
              <a:t>Importing </a:t>
            </a:r>
            <a:r>
              <a:rPr sz="1400" b="1" spc="-5" dirty="0">
                <a:latin typeface="Calibri"/>
                <a:cs typeface="Calibri"/>
              </a:rPr>
              <a:t>knowledge </a:t>
            </a:r>
            <a:r>
              <a:rPr sz="1400" b="1" spc="-10" dirty="0">
                <a:latin typeface="Calibri"/>
                <a:cs typeface="Calibri"/>
              </a:rPr>
              <a:t>from</a:t>
            </a:r>
            <a:r>
              <a:rPr sz="1400" b="1" spc="-20" dirty="0">
                <a:latin typeface="Calibri"/>
                <a:cs typeface="Calibri"/>
              </a:rPr>
              <a:t> </a:t>
            </a:r>
            <a:r>
              <a:rPr sz="1400" b="1" spc="-5" dirty="0">
                <a:latin typeface="Calibri"/>
                <a:cs typeface="Calibri"/>
              </a:rPr>
              <a:t>outside</a:t>
            </a:r>
            <a:endParaRPr sz="1400">
              <a:latin typeface="Calibri"/>
              <a:cs typeface="Calibri"/>
            </a:endParaRPr>
          </a:p>
          <a:p>
            <a:pPr lvl="1">
              <a:lnSpc>
                <a:spcPct val="100000"/>
              </a:lnSpc>
              <a:spcBef>
                <a:spcPts val="5"/>
              </a:spcBef>
              <a:buFont typeface="Calibri"/>
              <a:buAutoNum type="arabicPeriod" startAt="4"/>
            </a:pPr>
            <a:endParaRPr sz="1250">
              <a:latin typeface="Calibri"/>
              <a:cs typeface="Calibri"/>
            </a:endParaRPr>
          </a:p>
          <a:p>
            <a:pPr marL="361315" lvl="2" indent="-349250">
              <a:lnSpc>
                <a:spcPct val="100000"/>
              </a:lnSpc>
              <a:buAutoNum type="arabicPeriod"/>
              <a:tabLst>
                <a:tab pos="361950" algn="l"/>
              </a:tabLst>
            </a:pPr>
            <a:r>
              <a:rPr sz="1200" b="1" spc="-5" dirty="0">
                <a:latin typeface="Calibri"/>
                <a:cs typeface="Calibri"/>
              </a:rPr>
              <a:t>Absorbing knowledge </a:t>
            </a:r>
            <a:r>
              <a:rPr sz="1200" b="1" dirty="0">
                <a:latin typeface="Calibri"/>
                <a:cs typeface="Calibri"/>
              </a:rPr>
              <a:t>from</a:t>
            </a:r>
            <a:r>
              <a:rPr sz="1200" b="1" spc="5" dirty="0">
                <a:latin typeface="Calibri"/>
                <a:cs typeface="Calibri"/>
              </a:rPr>
              <a:t> </a:t>
            </a:r>
            <a:r>
              <a:rPr sz="1200" b="1" spc="-5" dirty="0">
                <a:latin typeface="Calibri"/>
                <a:cs typeface="Calibri"/>
              </a:rPr>
              <a:t>outside</a:t>
            </a:r>
            <a:endParaRPr sz="1200">
              <a:latin typeface="Calibri"/>
              <a:cs typeface="Calibri"/>
            </a:endParaRPr>
          </a:p>
        </p:txBody>
      </p:sp>
      <p:sp>
        <p:nvSpPr>
          <p:cNvPr id="4" name="object 4"/>
          <p:cNvSpPr/>
          <p:nvPr/>
        </p:nvSpPr>
        <p:spPr>
          <a:xfrm>
            <a:off x="996368" y="4520834"/>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14" y="5967635"/>
            <a:ext cx="5848350" cy="3991610"/>
          </a:xfrm>
          <a:prstGeom prst="rect">
            <a:avLst/>
          </a:prstGeom>
        </p:spPr>
        <p:txBody>
          <a:bodyPr vert="horz" wrap="square" lIns="0" tIns="9525" rIns="0" bIns="0" rtlCol="0">
            <a:spAutoFit/>
          </a:bodyPr>
          <a:lstStyle/>
          <a:p>
            <a:pPr marL="12700" marR="49530" indent="641350">
              <a:lnSpc>
                <a:spcPct val="101699"/>
              </a:lnSpc>
              <a:spcBef>
                <a:spcPts val="75"/>
              </a:spcBef>
            </a:pPr>
            <a:r>
              <a:rPr sz="1200" spc="-5" dirty="0">
                <a:latin typeface="Calibri"/>
                <a:cs typeface="Calibri"/>
              </a:rPr>
              <a:t>One of the critical </a:t>
            </a:r>
            <a:r>
              <a:rPr sz="1200" dirty="0">
                <a:latin typeface="Calibri"/>
                <a:cs typeface="Calibri"/>
              </a:rPr>
              <a:t>issues </a:t>
            </a:r>
            <a:r>
              <a:rPr sz="1200" spc="-5" dirty="0">
                <a:latin typeface="Calibri"/>
                <a:cs typeface="Calibri"/>
              </a:rPr>
              <a:t>regarding collaboration between two organisations is </a:t>
            </a:r>
            <a:r>
              <a:rPr sz="1200" dirty="0">
                <a:latin typeface="Calibri"/>
                <a:cs typeface="Calibri"/>
              </a:rPr>
              <a:t>the  degree </a:t>
            </a:r>
            <a:r>
              <a:rPr sz="1200" spc="-5" dirty="0">
                <a:latin typeface="Calibri"/>
                <a:cs typeface="Calibri"/>
              </a:rPr>
              <a:t>of expertise that </a:t>
            </a:r>
            <a:r>
              <a:rPr sz="1200" dirty="0">
                <a:latin typeface="Calibri"/>
                <a:cs typeface="Calibri"/>
              </a:rPr>
              <a:t>the </a:t>
            </a:r>
            <a:r>
              <a:rPr sz="1200" spc="-5" dirty="0">
                <a:latin typeface="Calibri"/>
                <a:cs typeface="Calibri"/>
              </a:rPr>
              <a:t>organisations have </a:t>
            </a:r>
            <a:r>
              <a:rPr sz="1200" spc="-10" dirty="0">
                <a:latin typeface="Calibri"/>
                <a:cs typeface="Calibri"/>
              </a:rPr>
              <a:t>in </a:t>
            </a:r>
            <a:r>
              <a:rPr sz="1200" spc="-5" dirty="0">
                <a:latin typeface="Calibri"/>
                <a:cs typeface="Calibri"/>
              </a:rPr>
              <a:t>the area in which they </a:t>
            </a:r>
            <a:r>
              <a:rPr sz="1200" spc="-10" dirty="0">
                <a:latin typeface="Calibri"/>
                <a:cs typeface="Calibri"/>
              </a:rPr>
              <a:t>are </a:t>
            </a:r>
            <a:r>
              <a:rPr sz="1200" spc="-5" dirty="0">
                <a:latin typeface="Calibri"/>
                <a:cs typeface="Calibri"/>
              </a:rPr>
              <a:t>collaborating. A  joint venture is normally </a:t>
            </a:r>
            <a:r>
              <a:rPr sz="1200" dirty="0">
                <a:latin typeface="Calibri"/>
                <a:cs typeface="Calibri"/>
              </a:rPr>
              <a:t>set </a:t>
            </a:r>
            <a:r>
              <a:rPr sz="1200" spc="-5" dirty="0">
                <a:latin typeface="Calibri"/>
                <a:cs typeface="Calibri"/>
              </a:rPr>
              <a:t>up </a:t>
            </a:r>
            <a:r>
              <a:rPr sz="1200" dirty="0">
                <a:latin typeface="Calibri"/>
                <a:cs typeface="Calibri"/>
              </a:rPr>
              <a:t>to </a:t>
            </a:r>
            <a:r>
              <a:rPr sz="1200" spc="-5" dirty="0">
                <a:latin typeface="Calibri"/>
                <a:cs typeface="Calibri"/>
              </a:rPr>
              <a:t>create a set of complimentary capabilities with each  organisation providing essential but different capabilities. If either organisation is actually  deficient in the capability that </a:t>
            </a:r>
            <a:r>
              <a:rPr sz="1200" dirty="0">
                <a:latin typeface="Calibri"/>
                <a:cs typeface="Calibri"/>
              </a:rPr>
              <a:t>they bring </a:t>
            </a:r>
            <a:r>
              <a:rPr sz="1200" spc="-5" dirty="0">
                <a:latin typeface="Calibri"/>
                <a:cs typeface="Calibri"/>
              </a:rPr>
              <a:t>to the arrangement then it is likely that </a:t>
            </a:r>
            <a:r>
              <a:rPr sz="1200" dirty="0">
                <a:latin typeface="Calibri"/>
                <a:cs typeface="Calibri"/>
              </a:rPr>
              <a:t>the </a:t>
            </a:r>
            <a:r>
              <a:rPr sz="1200" spc="-5" dirty="0">
                <a:latin typeface="Calibri"/>
                <a:cs typeface="Calibri"/>
              </a:rPr>
              <a:t>venture  will fail. Although the match between </a:t>
            </a:r>
            <a:r>
              <a:rPr sz="1200" spc="-10" dirty="0">
                <a:latin typeface="Calibri"/>
                <a:cs typeface="Calibri"/>
              </a:rPr>
              <a:t>GEP </a:t>
            </a:r>
            <a:r>
              <a:rPr sz="1200" spc="-5" dirty="0">
                <a:latin typeface="Calibri"/>
                <a:cs typeface="Calibri"/>
              </a:rPr>
              <a:t>and Polymer Solutions appeared </a:t>
            </a:r>
            <a:r>
              <a:rPr sz="1200" dirty="0">
                <a:latin typeface="Calibri"/>
                <a:cs typeface="Calibri"/>
              </a:rPr>
              <a:t>to be </a:t>
            </a:r>
            <a:r>
              <a:rPr sz="1200" spc="-5" dirty="0">
                <a:latin typeface="Calibri"/>
                <a:cs typeface="Calibri"/>
              </a:rPr>
              <a:t>a good </a:t>
            </a:r>
            <a:r>
              <a:rPr sz="1200" dirty="0">
                <a:latin typeface="Calibri"/>
                <a:cs typeface="Calibri"/>
              </a:rPr>
              <a:t>one,  </a:t>
            </a:r>
            <a:r>
              <a:rPr sz="1200" spc="-5" dirty="0">
                <a:latin typeface="Calibri"/>
                <a:cs typeface="Calibri"/>
              </a:rPr>
              <a:t>there was very little investigation into the required skills that each party wanted from the  other.</a:t>
            </a:r>
            <a:endParaRPr sz="1200">
              <a:latin typeface="Calibri"/>
              <a:cs typeface="Calibri"/>
            </a:endParaRPr>
          </a:p>
          <a:p>
            <a:pPr marL="12700">
              <a:lnSpc>
                <a:spcPct val="100000"/>
              </a:lnSpc>
              <a:spcBef>
                <a:spcPts val="1030"/>
              </a:spcBef>
            </a:pPr>
            <a:r>
              <a:rPr sz="1200" b="1" spc="-5" dirty="0">
                <a:latin typeface="Calibri"/>
                <a:cs typeface="Calibri"/>
              </a:rPr>
              <a:t>Pin-point the location </a:t>
            </a:r>
            <a:r>
              <a:rPr sz="1200" b="1" dirty="0">
                <a:latin typeface="Calibri"/>
                <a:cs typeface="Calibri"/>
              </a:rPr>
              <a:t>of</a:t>
            </a:r>
            <a:r>
              <a:rPr sz="1200" b="1" spc="15" dirty="0">
                <a:latin typeface="Calibri"/>
                <a:cs typeface="Calibri"/>
              </a:rPr>
              <a:t> </a:t>
            </a:r>
            <a:r>
              <a:rPr sz="1200" b="1" spc="-5" dirty="0">
                <a:latin typeface="Calibri"/>
                <a:cs typeface="Calibri"/>
              </a:rPr>
              <a:t>knowledge</a:t>
            </a:r>
            <a:endParaRPr sz="1200">
              <a:latin typeface="Calibri"/>
              <a:cs typeface="Calibri"/>
            </a:endParaRPr>
          </a:p>
          <a:p>
            <a:pPr marL="12700" marR="5080">
              <a:lnSpc>
                <a:spcPct val="101899"/>
              </a:lnSpc>
              <a:spcBef>
                <a:spcPts val="995"/>
              </a:spcBef>
            </a:pPr>
            <a:r>
              <a:rPr sz="1200" spc="-5" dirty="0">
                <a:latin typeface="Calibri"/>
                <a:cs typeface="Calibri"/>
              </a:rPr>
              <a:t>Where </a:t>
            </a:r>
            <a:r>
              <a:rPr sz="1200" dirty="0">
                <a:latin typeface="Calibri"/>
                <a:cs typeface="Calibri"/>
              </a:rPr>
              <a:t>does </a:t>
            </a:r>
            <a:r>
              <a:rPr sz="1200" spc="-5" dirty="0">
                <a:latin typeface="Calibri"/>
                <a:cs typeface="Calibri"/>
              </a:rPr>
              <a:t>the required knowledge reside? Does it </a:t>
            </a:r>
            <a:r>
              <a:rPr sz="1200" dirty="0">
                <a:latin typeface="Calibri"/>
                <a:cs typeface="Calibri"/>
              </a:rPr>
              <a:t>reside </a:t>
            </a:r>
            <a:r>
              <a:rPr sz="1200" spc="-5" dirty="0">
                <a:latin typeface="Calibri"/>
                <a:cs typeface="Calibri"/>
              </a:rPr>
              <a:t>in the equipment? Software?  Hardware? Procedures? Or in </a:t>
            </a:r>
            <a:r>
              <a:rPr sz="1200" dirty="0">
                <a:latin typeface="Calibri"/>
                <a:cs typeface="Calibri"/>
              </a:rPr>
              <a:t>the </a:t>
            </a:r>
            <a:r>
              <a:rPr sz="1200" spc="-5" dirty="0">
                <a:latin typeface="Calibri"/>
                <a:cs typeface="Calibri"/>
              </a:rPr>
              <a:t>heads of the workforce? </a:t>
            </a:r>
            <a:r>
              <a:rPr sz="1200" spc="-10" dirty="0">
                <a:latin typeface="Calibri"/>
                <a:cs typeface="Calibri"/>
              </a:rPr>
              <a:t>Too </a:t>
            </a:r>
            <a:r>
              <a:rPr sz="1200" spc="-5" dirty="0">
                <a:latin typeface="Calibri"/>
                <a:cs typeface="Calibri"/>
              </a:rPr>
              <a:t>often the </a:t>
            </a:r>
            <a:r>
              <a:rPr sz="1200" dirty="0">
                <a:latin typeface="Calibri"/>
                <a:cs typeface="Calibri"/>
              </a:rPr>
              <a:t>“due </a:t>
            </a:r>
            <a:r>
              <a:rPr sz="1200" spc="-5" dirty="0">
                <a:latin typeface="Calibri"/>
                <a:cs typeface="Calibri"/>
              </a:rPr>
              <a:t>diligence” work  necessary during a take-over or merger is done by </a:t>
            </a:r>
            <a:r>
              <a:rPr sz="1200" dirty="0">
                <a:latin typeface="Calibri"/>
                <a:cs typeface="Calibri"/>
              </a:rPr>
              <a:t>the </a:t>
            </a:r>
            <a:r>
              <a:rPr sz="1200" spc="-5" dirty="0">
                <a:latin typeface="Calibri"/>
                <a:cs typeface="Calibri"/>
              </a:rPr>
              <a:t>lawyers and accountants </a:t>
            </a:r>
            <a:r>
              <a:rPr sz="1200" spc="-10" dirty="0">
                <a:latin typeface="Calibri"/>
                <a:cs typeface="Calibri"/>
              </a:rPr>
              <a:t>who </a:t>
            </a:r>
            <a:r>
              <a:rPr sz="1200" spc="-5" dirty="0">
                <a:latin typeface="Calibri"/>
                <a:cs typeface="Calibri"/>
              </a:rPr>
              <a:t>look </a:t>
            </a:r>
            <a:r>
              <a:rPr sz="1200" dirty="0">
                <a:latin typeface="Calibri"/>
                <a:cs typeface="Calibri"/>
              </a:rPr>
              <a:t>for  the </a:t>
            </a:r>
            <a:r>
              <a:rPr sz="1200" spc="-5" dirty="0">
                <a:latin typeface="Calibri"/>
                <a:cs typeface="Calibri"/>
              </a:rPr>
              <a:t>physical worth of a company and very little “due diligence” is done </a:t>
            </a:r>
            <a:r>
              <a:rPr sz="1200" spc="-10" dirty="0">
                <a:latin typeface="Calibri"/>
                <a:cs typeface="Calibri"/>
              </a:rPr>
              <a:t>on </a:t>
            </a:r>
            <a:r>
              <a:rPr sz="1200" spc="-5" dirty="0">
                <a:latin typeface="Calibri"/>
                <a:cs typeface="Calibri"/>
              </a:rPr>
              <a:t>the knowledge  assets.</a:t>
            </a:r>
            <a:endParaRPr sz="1200">
              <a:latin typeface="Calibri"/>
              <a:cs typeface="Calibri"/>
            </a:endParaRPr>
          </a:p>
          <a:p>
            <a:pPr>
              <a:lnSpc>
                <a:spcPct val="100000"/>
              </a:lnSpc>
              <a:spcBef>
                <a:spcPts val="5"/>
              </a:spcBef>
            </a:pPr>
            <a:endParaRPr sz="1400">
              <a:latin typeface="Calibri"/>
              <a:cs typeface="Calibri"/>
            </a:endParaRPr>
          </a:p>
          <a:p>
            <a:pPr marL="12700">
              <a:lnSpc>
                <a:spcPct val="100000"/>
              </a:lnSpc>
            </a:pPr>
            <a:r>
              <a:rPr sz="1200" b="1" spc="-5" dirty="0">
                <a:latin typeface="Calibri"/>
                <a:cs typeface="Calibri"/>
              </a:rPr>
              <a:t>2.4.2 Learning </a:t>
            </a:r>
            <a:r>
              <a:rPr sz="1200" b="1" dirty="0">
                <a:latin typeface="Calibri"/>
                <a:cs typeface="Calibri"/>
              </a:rPr>
              <a:t>from the</a:t>
            </a:r>
            <a:r>
              <a:rPr sz="1200" b="1" spc="-20" dirty="0">
                <a:latin typeface="Calibri"/>
                <a:cs typeface="Calibri"/>
              </a:rPr>
              <a:t> </a:t>
            </a:r>
            <a:r>
              <a:rPr sz="1200" b="1" spc="-5" dirty="0">
                <a:latin typeface="Calibri"/>
                <a:cs typeface="Calibri"/>
              </a:rPr>
              <a:t>market</a:t>
            </a:r>
            <a:endParaRPr sz="1200">
              <a:latin typeface="Calibri"/>
              <a:cs typeface="Calibri"/>
            </a:endParaRPr>
          </a:p>
          <a:p>
            <a:pPr marL="12700">
              <a:lnSpc>
                <a:spcPct val="100000"/>
              </a:lnSpc>
              <a:spcBef>
                <a:spcPts val="830"/>
              </a:spcBef>
            </a:pPr>
            <a:r>
              <a:rPr sz="1200" spc="-5" dirty="0">
                <a:latin typeface="Calibri"/>
                <a:cs typeface="Calibri"/>
              </a:rPr>
              <a:t>Market research</a:t>
            </a:r>
            <a:endParaRPr sz="1200">
              <a:latin typeface="Calibri"/>
              <a:cs typeface="Calibri"/>
            </a:endParaRPr>
          </a:p>
          <a:p>
            <a:pPr>
              <a:lnSpc>
                <a:spcPct val="100000"/>
              </a:lnSpc>
              <a:spcBef>
                <a:spcPts val="40"/>
              </a:spcBef>
            </a:pPr>
            <a:endParaRPr sz="1700">
              <a:latin typeface="Calibri"/>
              <a:cs typeface="Calibri"/>
            </a:endParaRPr>
          </a:p>
          <a:p>
            <a:pPr marR="157480" algn="r">
              <a:lnSpc>
                <a:spcPct val="100000"/>
              </a:lnSpc>
            </a:pPr>
            <a:r>
              <a:rPr sz="1000" b="1" spc="-5" dirty="0">
                <a:latin typeface="Calibri"/>
                <a:cs typeface="Calibri"/>
              </a:rPr>
              <a:t>35</a:t>
            </a:r>
            <a:endParaRPr sz="1000">
              <a:latin typeface="Calibri"/>
              <a:cs typeface="Calibri"/>
            </a:endParaRPr>
          </a:p>
        </p:txBody>
      </p:sp>
      <p:sp>
        <p:nvSpPr>
          <p:cNvPr id="3" name="object 3"/>
          <p:cNvSpPr txBox="1"/>
          <p:nvPr/>
        </p:nvSpPr>
        <p:spPr>
          <a:xfrm>
            <a:off x="816802" y="570066"/>
            <a:ext cx="5837555" cy="483171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2384">
              <a:lnSpc>
                <a:spcPct val="101699"/>
              </a:lnSpc>
            </a:pPr>
            <a:r>
              <a:rPr sz="1200" spc="-5" dirty="0">
                <a:latin typeface="Calibri"/>
                <a:cs typeface="Calibri"/>
              </a:rPr>
              <a:t>number of reasons. There is often a belief that as </a:t>
            </a:r>
            <a:r>
              <a:rPr sz="1200" dirty="0">
                <a:latin typeface="Calibri"/>
                <a:cs typeface="Calibri"/>
              </a:rPr>
              <a:t>the </a:t>
            </a:r>
            <a:r>
              <a:rPr sz="1200" spc="-5" dirty="0">
                <a:latin typeface="Calibri"/>
                <a:cs typeface="Calibri"/>
              </a:rPr>
              <a:t>knowledge has </a:t>
            </a:r>
            <a:r>
              <a:rPr sz="1200" spc="-10" dirty="0">
                <a:latin typeface="Calibri"/>
                <a:cs typeface="Calibri"/>
              </a:rPr>
              <a:t>come </a:t>
            </a:r>
            <a:r>
              <a:rPr sz="1200" spc="-5" dirty="0">
                <a:latin typeface="Calibri"/>
                <a:cs typeface="Calibri"/>
              </a:rPr>
              <a:t>from outside </a:t>
            </a:r>
            <a:r>
              <a:rPr sz="1200" spc="-10" dirty="0">
                <a:latin typeface="Calibri"/>
                <a:cs typeface="Calibri"/>
              </a:rPr>
              <a:t>it  </a:t>
            </a:r>
            <a:r>
              <a:rPr sz="1200" spc="-5" dirty="0">
                <a:latin typeface="Calibri"/>
                <a:cs typeface="Calibri"/>
              </a:rPr>
              <a:t>cannot be useful, or it is flawed </a:t>
            </a:r>
            <a:r>
              <a:rPr sz="1200" dirty="0">
                <a:latin typeface="Calibri"/>
                <a:cs typeface="Calibri"/>
              </a:rPr>
              <a:t>for </a:t>
            </a:r>
            <a:r>
              <a:rPr sz="1200" spc="-10" dirty="0">
                <a:latin typeface="Calibri"/>
                <a:cs typeface="Calibri"/>
              </a:rPr>
              <a:t>some </a:t>
            </a:r>
            <a:r>
              <a:rPr sz="1200" spc="-5" dirty="0">
                <a:latin typeface="Calibri"/>
                <a:cs typeface="Calibri"/>
              </a:rPr>
              <a:t>(usually unspecified) reason. There is also a distaste  at adopting someone else's </a:t>
            </a:r>
            <a:r>
              <a:rPr sz="1200" dirty="0">
                <a:latin typeface="Calibri"/>
                <a:cs typeface="Calibri"/>
              </a:rPr>
              <a:t>idea </a:t>
            </a:r>
            <a:r>
              <a:rPr sz="1200" spc="-5" dirty="0">
                <a:latin typeface="Calibri"/>
                <a:cs typeface="Calibri"/>
              </a:rPr>
              <a:t>rather than using a home-grown one. Resistance </a:t>
            </a:r>
            <a:r>
              <a:rPr sz="1200" dirty="0">
                <a:latin typeface="Calibri"/>
                <a:cs typeface="Calibri"/>
              </a:rPr>
              <a:t>to new  ideas </a:t>
            </a:r>
            <a:r>
              <a:rPr sz="1200" spc="-5" dirty="0">
                <a:latin typeface="Calibri"/>
                <a:cs typeface="Calibri"/>
              </a:rPr>
              <a:t>can show </a:t>
            </a:r>
            <a:r>
              <a:rPr sz="1200" dirty="0">
                <a:latin typeface="Calibri"/>
                <a:cs typeface="Calibri"/>
              </a:rPr>
              <a:t>up </a:t>
            </a:r>
            <a:r>
              <a:rPr sz="1200" spc="-5" dirty="0">
                <a:latin typeface="Calibri"/>
                <a:cs typeface="Calibri"/>
              </a:rPr>
              <a:t>in a number </a:t>
            </a:r>
            <a:r>
              <a:rPr sz="1200" spc="-10" dirty="0">
                <a:latin typeface="Calibri"/>
                <a:cs typeface="Calibri"/>
              </a:rPr>
              <a:t>of </a:t>
            </a:r>
            <a:r>
              <a:rPr sz="1200" spc="-5" dirty="0">
                <a:latin typeface="Calibri"/>
                <a:cs typeface="Calibri"/>
              </a:rPr>
              <a:t>ways from the subtle one of re-testing components that  have already passed the necessary tests and been certificated, through </a:t>
            </a:r>
            <a:r>
              <a:rPr sz="1200" dirty="0">
                <a:latin typeface="Calibri"/>
                <a:cs typeface="Calibri"/>
              </a:rPr>
              <a:t>to </a:t>
            </a:r>
            <a:r>
              <a:rPr sz="1200" spc="-5" dirty="0">
                <a:latin typeface="Calibri"/>
                <a:cs typeface="Calibri"/>
              </a:rPr>
              <a:t>unsubtle ones such  as explicitly stating that an outsider's ideas </a:t>
            </a:r>
            <a:r>
              <a:rPr sz="1200" spc="-10" dirty="0">
                <a:latin typeface="Calibri"/>
                <a:cs typeface="Calibri"/>
              </a:rPr>
              <a:t>are </a:t>
            </a:r>
            <a:r>
              <a:rPr sz="1200" spc="-5" dirty="0">
                <a:latin typeface="Calibri"/>
                <a:cs typeface="Calibri"/>
              </a:rPr>
              <a:t>inferior. The Spanish have a saying “Well  </a:t>
            </a:r>
            <a:r>
              <a:rPr sz="1200" dirty="0">
                <a:latin typeface="Calibri"/>
                <a:cs typeface="Calibri"/>
              </a:rPr>
              <a:t>stolen </a:t>
            </a:r>
            <a:r>
              <a:rPr sz="1200" spc="-5" dirty="0">
                <a:latin typeface="Calibri"/>
                <a:cs typeface="Calibri"/>
              </a:rPr>
              <a:t>is half</a:t>
            </a:r>
            <a:r>
              <a:rPr sz="1200" spc="-20" dirty="0">
                <a:latin typeface="Calibri"/>
                <a:cs typeface="Calibri"/>
              </a:rPr>
              <a:t> </a:t>
            </a:r>
            <a:r>
              <a:rPr sz="1200" spc="-5" dirty="0">
                <a:latin typeface="Calibri"/>
                <a:cs typeface="Calibri"/>
              </a:rPr>
              <a:t>done”.</a:t>
            </a:r>
            <a:endParaRPr sz="1200">
              <a:latin typeface="Calibri"/>
              <a:cs typeface="Calibri"/>
            </a:endParaRPr>
          </a:p>
          <a:p>
            <a:pPr marL="12700">
              <a:lnSpc>
                <a:spcPct val="100000"/>
              </a:lnSpc>
              <a:spcBef>
                <a:spcPts val="1030"/>
              </a:spcBef>
            </a:pPr>
            <a:r>
              <a:rPr sz="1200" b="1" spc="-5" dirty="0">
                <a:latin typeface="Calibri"/>
                <a:cs typeface="Calibri"/>
              </a:rPr>
              <a:t>Evaluating technology</a:t>
            </a:r>
            <a:endParaRPr sz="1200">
              <a:latin typeface="Calibri"/>
              <a:cs typeface="Calibri"/>
            </a:endParaRPr>
          </a:p>
          <a:p>
            <a:pPr marL="12700" marR="38735">
              <a:lnSpc>
                <a:spcPct val="101699"/>
              </a:lnSpc>
              <a:spcBef>
                <a:spcPts val="994"/>
              </a:spcBef>
            </a:pPr>
            <a:r>
              <a:rPr sz="1200" spc="-5" dirty="0">
                <a:latin typeface="Calibri"/>
                <a:cs typeface="Calibri"/>
              </a:rPr>
              <a:t>Knowledge and technology gained from outside is frequently incomplete </a:t>
            </a:r>
            <a:r>
              <a:rPr sz="1200" spc="-10" dirty="0">
                <a:latin typeface="Calibri"/>
                <a:cs typeface="Calibri"/>
              </a:rPr>
              <a:t>from </a:t>
            </a:r>
            <a:r>
              <a:rPr sz="1200" spc="-5" dirty="0">
                <a:latin typeface="Calibri"/>
                <a:cs typeface="Calibri"/>
              </a:rPr>
              <a:t>the point of  view of </a:t>
            </a:r>
            <a:r>
              <a:rPr sz="1200" dirty="0">
                <a:latin typeface="Calibri"/>
                <a:cs typeface="Calibri"/>
              </a:rPr>
              <a:t>the </a:t>
            </a:r>
            <a:r>
              <a:rPr sz="1200" spc="-5" dirty="0">
                <a:latin typeface="Calibri"/>
                <a:cs typeface="Calibri"/>
              </a:rPr>
              <a:t>recipient and must </a:t>
            </a:r>
            <a:r>
              <a:rPr sz="1200" dirty="0">
                <a:latin typeface="Calibri"/>
                <a:cs typeface="Calibri"/>
              </a:rPr>
              <a:t>be </a:t>
            </a:r>
            <a:r>
              <a:rPr sz="1200" spc="-5" dirty="0">
                <a:latin typeface="Calibri"/>
                <a:cs typeface="Calibri"/>
              </a:rPr>
              <a:t>completed </a:t>
            </a:r>
            <a:r>
              <a:rPr sz="1200" dirty="0">
                <a:latin typeface="Calibri"/>
                <a:cs typeface="Calibri"/>
              </a:rPr>
              <a:t>by </a:t>
            </a:r>
            <a:r>
              <a:rPr sz="1200" spc="-5" dirty="0">
                <a:latin typeface="Calibri"/>
                <a:cs typeface="Calibri"/>
              </a:rPr>
              <a:t>the source, </a:t>
            </a:r>
            <a:r>
              <a:rPr sz="1200" dirty="0">
                <a:latin typeface="Calibri"/>
                <a:cs typeface="Calibri"/>
              </a:rPr>
              <a:t>the </a:t>
            </a:r>
            <a:r>
              <a:rPr sz="1200" spc="-5" dirty="0">
                <a:latin typeface="Calibri"/>
                <a:cs typeface="Calibri"/>
              </a:rPr>
              <a:t>receiver </a:t>
            </a:r>
            <a:r>
              <a:rPr sz="1200" spc="-10" dirty="0">
                <a:latin typeface="Calibri"/>
                <a:cs typeface="Calibri"/>
              </a:rPr>
              <a:t>or </a:t>
            </a:r>
            <a:r>
              <a:rPr sz="1200" spc="-5" dirty="0">
                <a:latin typeface="Calibri"/>
                <a:cs typeface="Calibri"/>
              </a:rPr>
              <a:t>both together. </a:t>
            </a:r>
            <a:r>
              <a:rPr sz="1200" spc="-10" dirty="0">
                <a:latin typeface="Calibri"/>
                <a:cs typeface="Calibri"/>
              </a:rPr>
              <a:t>An  </a:t>
            </a:r>
            <a:r>
              <a:rPr sz="1200" spc="-5" dirty="0">
                <a:latin typeface="Calibri"/>
                <a:cs typeface="Calibri"/>
              </a:rPr>
              <a:t>organisation needs </a:t>
            </a:r>
            <a:r>
              <a:rPr sz="1200" dirty="0">
                <a:latin typeface="Calibri"/>
                <a:cs typeface="Calibri"/>
              </a:rPr>
              <a:t>to be </a:t>
            </a:r>
            <a:r>
              <a:rPr sz="1200" spc="-5" dirty="0">
                <a:latin typeface="Calibri"/>
                <a:cs typeface="Calibri"/>
              </a:rPr>
              <a:t>able </a:t>
            </a:r>
            <a:r>
              <a:rPr sz="1200" dirty="0">
                <a:latin typeface="Calibri"/>
                <a:cs typeface="Calibri"/>
              </a:rPr>
              <a:t>to </a:t>
            </a:r>
            <a:r>
              <a:rPr sz="1200" spc="-5" dirty="0">
                <a:latin typeface="Calibri"/>
                <a:cs typeface="Calibri"/>
              </a:rPr>
              <a:t>understand the technology it is looking </a:t>
            </a:r>
            <a:r>
              <a:rPr sz="1200" dirty="0">
                <a:latin typeface="Calibri"/>
                <a:cs typeface="Calibri"/>
              </a:rPr>
              <a:t>to </a:t>
            </a:r>
            <a:r>
              <a:rPr sz="1200" spc="-5" dirty="0">
                <a:latin typeface="Calibri"/>
                <a:cs typeface="Calibri"/>
              </a:rPr>
              <a:t>use and it is  important that organisations can both assess </a:t>
            </a:r>
            <a:r>
              <a:rPr sz="1200" dirty="0">
                <a:latin typeface="Calibri"/>
                <a:cs typeface="Calibri"/>
              </a:rPr>
              <a:t>technology </a:t>
            </a:r>
            <a:r>
              <a:rPr sz="1200" spc="-5" dirty="0">
                <a:latin typeface="Calibri"/>
                <a:cs typeface="Calibri"/>
              </a:rPr>
              <a:t>potential, evaluate </a:t>
            </a:r>
            <a:r>
              <a:rPr sz="1200" dirty="0">
                <a:latin typeface="Calibri"/>
                <a:cs typeface="Calibri"/>
              </a:rPr>
              <a:t>the </a:t>
            </a:r>
            <a:r>
              <a:rPr sz="1200" spc="-5" dirty="0">
                <a:latin typeface="Calibri"/>
                <a:cs typeface="Calibri"/>
              </a:rPr>
              <a:t>expertise of  </a:t>
            </a:r>
            <a:r>
              <a:rPr sz="1200" dirty="0">
                <a:latin typeface="Calibri"/>
                <a:cs typeface="Calibri"/>
              </a:rPr>
              <a:t>the </a:t>
            </a:r>
            <a:r>
              <a:rPr sz="1200" spc="-5" dirty="0">
                <a:latin typeface="Calibri"/>
                <a:cs typeface="Calibri"/>
              </a:rPr>
              <a:t>source and pin-point </a:t>
            </a:r>
            <a:r>
              <a:rPr sz="1200" dirty="0">
                <a:latin typeface="Calibri"/>
                <a:cs typeface="Calibri"/>
              </a:rPr>
              <a:t>the </a:t>
            </a:r>
            <a:r>
              <a:rPr sz="1200" spc="-5" dirty="0">
                <a:latin typeface="Calibri"/>
                <a:cs typeface="Calibri"/>
              </a:rPr>
              <a:t>location of the</a:t>
            </a:r>
            <a:r>
              <a:rPr sz="1200" spc="-10" dirty="0">
                <a:latin typeface="Calibri"/>
                <a:cs typeface="Calibri"/>
              </a:rPr>
              <a:t> </a:t>
            </a:r>
            <a:r>
              <a:rPr sz="1200" spc="-5" dirty="0">
                <a:latin typeface="Calibri"/>
                <a:cs typeface="Calibri"/>
              </a:rPr>
              <a:t>knowledge.</a:t>
            </a:r>
            <a:endParaRPr sz="1200">
              <a:latin typeface="Calibri"/>
              <a:cs typeface="Calibri"/>
            </a:endParaRPr>
          </a:p>
          <a:p>
            <a:pPr marL="12700">
              <a:lnSpc>
                <a:spcPct val="100000"/>
              </a:lnSpc>
              <a:spcBef>
                <a:spcPts val="1035"/>
              </a:spcBef>
            </a:pPr>
            <a:r>
              <a:rPr sz="1200" b="1" spc="-5" dirty="0">
                <a:latin typeface="Calibri"/>
                <a:cs typeface="Calibri"/>
              </a:rPr>
              <a:t>Assess technology</a:t>
            </a:r>
            <a:r>
              <a:rPr sz="1200" b="1" spc="5" dirty="0">
                <a:latin typeface="Calibri"/>
                <a:cs typeface="Calibri"/>
              </a:rPr>
              <a:t> </a:t>
            </a:r>
            <a:r>
              <a:rPr sz="1200" b="1" spc="-5" dirty="0">
                <a:latin typeface="Calibri"/>
                <a:cs typeface="Calibri"/>
              </a:rPr>
              <a:t>potential</a:t>
            </a:r>
            <a:endParaRPr sz="1200">
              <a:latin typeface="Calibri"/>
              <a:cs typeface="Calibri"/>
            </a:endParaRPr>
          </a:p>
          <a:p>
            <a:pPr marL="12700" marR="46990">
              <a:lnSpc>
                <a:spcPct val="101699"/>
              </a:lnSpc>
              <a:spcBef>
                <a:spcPts val="994"/>
              </a:spcBef>
            </a:pPr>
            <a:r>
              <a:rPr sz="1200" spc="-5" dirty="0">
                <a:latin typeface="Calibri"/>
                <a:cs typeface="Calibri"/>
              </a:rPr>
              <a:t>Organisations that are looking </a:t>
            </a:r>
            <a:r>
              <a:rPr sz="1200" dirty="0">
                <a:latin typeface="Calibri"/>
                <a:cs typeface="Calibri"/>
              </a:rPr>
              <a:t>to </a:t>
            </a:r>
            <a:r>
              <a:rPr sz="1200" spc="-5" dirty="0">
                <a:latin typeface="Calibri"/>
                <a:cs typeface="Calibri"/>
              </a:rPr>
              <a:t>absorb </a:t>
            </a:r>
            <a:r>
              <a:rPr sz="1200" dirty="0">
                <a:latin typeface="Calibri"/>
                <a:cs typeface="Calibri"/>
              </a:rPr>
              <a:t>new </a:t>
            </a:r>
            <a:r>
              <a:rPr sz="1200" spc="-5" dirty="0">
                <a:latin typeface="Calibri"/>
                <a:cs typeface="Calibri"/>
              </a:rPr>
              <a:t>knowledge should </a:t>
            </a:r>
            <a:r>
              <a:rPr sz="1200" dirty="0">
                <a:latin typeface="Calibri"/>
                <a:cs typeface="Calibri"/>
              </a:rPr>
              <a:t>be </a:t>
            </a:r>
            <a:r>
              <a:rPr sz="1200" spc="-5" dirty="0">
                <a:latin typeface="Calibri"/>
                <a:cs typeface="Calibri"/>
              </a:rPr>
              <a:t>capable of assessing that  knowledge properly and it appears that the most successful technical joint </a:t>
            </a:r>
            <a:r>
              <a:rPr sz="1200" dirty="0">
                <a:latin typeface="Calibri"/>
                <a:cs typeface="Calibri"/>
              </a:rPr>
              <a:t>ventures </a:t>
            </a:r>
            <a:r>
              <a:rPr sz="1200" spc="-5" dirty="0">
                <a:latin typeface="Calibri"/>
                <a:cs typeface="Calibri"/>
              </a:rPr>
              <a:t>occurred  when both sides had done considerable work </a:t>
            </a:r>
            <a:r>
              <a:rPr sz="1200" spc="-10" dirty="0">
                <a:latin typeface="Calibri"/>
                <a:cs typeface="Calibri"/>
              </a:rPr>
              <a:t>on </a:t>
            </a:r>
            <a:r>
              <a:rPr sz="1200" spc="-5" dirty="0">
                <a:latin typeface="Calibri"/>
                <a:cs typeface="Calibri"/>
              </a:rPr>
              <a:t>the area </a:t>
            </a:r>
            <a:r>
              <a:rPr sz="1200" spc="-10" dirty="0">
                <a:latin typeface="Calibri"/>
                <a:cs typeface="Calibri"/>
              </a:rPr>
              <a:t>in </a:t>
            </a:r>
            <a:r>
              <a:rPr sz="1200" spc="-5" dirty="0">
                <a:latin typeface="Calibri"/>
                <a:cs typeface="Calibri"/>
              </a:rPr>
              <a:t>question prior </a:t>
            </a:r>
            <a:r>
              <a:rPr sz="1200" dirty="0">
                <a:latin typeface="Calibri"/>
                <a:cs typeface="Calibri"/>
              </a:rPr>
              <a:t>to </a:t>
            </a:r>
            <a:r>
              <a:rPr sz="1200" spc="-5" dirty="0">
                <a:latin typeface="Calibri"/>
                <a:cs typeface="Calibri"/>
              </a:rPr>
              <a:t>collaboration.  The area of collaboration chosen though </a:t>
            </a:r>
            <a:r>
              <a:rPr sz="1200" spc="-10" dirty="0">
                <a:latin typeface="Calibri"/>
                <a:cs typeface="Calibri"/>
              </a:rPr>
              <a:t>should </a:t>
            </a:r>
            <a:r>
              <a:rPr sz="1200" spc="-5" dirty="0">
                <a:latin typeface="Calibri"/>
                <a:cs typeface="Calibri"/>
              </a:rPr>
              <a:t>not </a:t>
            </a:r>
            <a:r>
              <a:rPr sz="1200" dirty="0">
                <a:latin typeface="Calibri"/>
                <a:cs typeface="Calibri"/>
              </a:rPr>
              <a:t>be </a:t>
            </a:r>
            <a:r>
              <a:rPr sz="1200" spc="-5" dirty="0">
                <a:latin typeface="Calibri"/>
                <a:cs typeface="Calibri"/>
              </a:rPr>
              <a:t>one of the </a:t>
            </a:r>
            <a:r>
              <a:rPr sz="1200" spc="-10" dirty="0">
                <a:latin typeface="Calibri"/>
                <a:cs typeface="Calibri"/>
              </a:rPr>
              <a:t>core </a:t>
            </a:r>
            <a:r>
              <a:rPr sz="1200" spc="-5" dirty="0">
                <a:latin typeface="Calibri"/>
                <a:cs typeface="Calibri"/>
              </a:rPr>
              <a:t>competencies of the  receiving</a:t>
            </a:r>
            <a:r>
              <a:rPr sz="1200" dirty="0">
                <a:latin typeface="Calibri"/>
                <a:cs typeface="Calibri"/>
              </a:rPr>
              <a:t> </a:t>
            </a:r>
            <a:r>
              <a:rPr sz="1200" spc="-5" dirty="0">
                <a:latin typeface="Calibri"/>
                <a:cs typeface="Calibri"/>
              </a:rPr>
              <a:t>organisation.</a:t>
            </a:r>
            <a:endParaRPr sz="1200">
              <a:latin typeface="Calibri"/>
              <a:cs typeface="Calibri"/>
            </a:endParaRPr>
          </a:p>
          <a:p>
            <a:pPr marL="12700">
              <a:lnSpc>
                <a:spcPct val="100000"/>
              </a:lnSpc>
              <a:spcBef>
                <a:spcPts val="1030"/>
              </a:spcBef>
            </a:pPr>
            <a:r>
              <a:rPr sz="1200" b="1" spc="-5" dirty="0">
                <a:latin typeface="Calibri"/>
                <a:cs typeface="Calibri"/>
              </a:rPr>
              <a:t>Evaluate </a:t>
            </a:r>
            <a:r>
              <a:rPr sz="1200" b="1" dirty="0">
                <a:latin typeface="Calibri"/>
                <a:cs typeface="Calibri"/>
              </a:rPr>
              <a:t>the </a:t>
            </a:r>
            <a:r>
              <a:rPr sz="1200" b="1" spc="-5" dirty="0">
                <a:latin typeface="Calibri"/>
                <a:cs typeface="Calibri"/>
              </a:rPr>
              <a:t>expertise </a:t>
            </a:r>
            <a:r>
              <a:rPr sz="1200" b="1" spc="-10" dirty="0">
                <a:latin typeface="Calibri"/>
                <a:cs typeface="Calibri"/>
              </a:rPr>
              <a:t>of </a:t>
            </a:r>
            <a:r>
              <a:rPr sz="1200" b="1" dirty="0">
                <a:latin typeface="Calibri"/>
                <a:cs typeface="Calibri"/>
              </a:rPr>
              <a:t>the</a:t>
            </a:r>
            <a:r>
              <a:rPr sz="1200" b="1" spc="10" dirty="0">
                <a:latin typeface="Calibri"/>
                <a:cs typeface="Calibri"/>
              </a:rPr>
              <a:t> </a:t>
            </a:r>
            <a:r>
              <a:rPr sz="1200" b="1" spc="-5" dirty="0">
                <a:latin typeface="Calibri"/>
                <a:cs typeface="Calibri"/>
              </a:rPr>
              <a:t>source</a:t>
            </a:r>
            <a:endParaRPr sz="1200">
              <a:latin typeface="Calibri"/>
              <a:cs typeface="Calibri"/>
            </a:endParaRPr>
          </a:p>
        </p:txBody>
      </p:sp>
      <p:sp>
        <p:nvSpPr>
          <p:cNvPr id="4" name="object 4"/>
          <p:cNvSpPr/>
          <p:nvPr/>
        </p:nvSpPr>
        <p:spPr>
          <a:xfrm>
            <a:off x="923222" y="5611926"/>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3" y="8434764"/>
            <a:ext cx="5831205" cy="1524635"/>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When neither technologies nor customers </a:t>
            </a:r>
            <a:r>
              <a:rPr sz="1200" spc="-10" dirty="0">
                <a:latin typeface="Calibri"/>
                <a:cs typeface="Calibri"/>
              </a:rPr>
              <a:t>are </a:t>
            </a:r>
            <a:r>
              <a:rPr sz="1200" spc="-5" dirty="0">
                <a:latin typeface="Calibri"/>
                <a:cs typeface="Calibri"/>
              </a:rPr>
              <a:t>certain, information must </a:t>
            </a:r>
            <a:r>
              <a:rPr sz="1200" dirty="0">
                <a:latin typeface="Calibri"/>
                <a:cs typeface="Calibri"/>
              </a:rPr>
              <a:t>be  </a:t>
            </a:r>
            <a:r>
              <a:rPr sz="1200" spc="-5" dirty="0">
                <a:latin typeface="Calibri"/>
                <a:cs typeface="Calibri"/>
              </a:rPr>
              <a:t>gathered </a:t>
            </a:r>
            <a:r>
              <a:rPr sz="1200" dirty="0">
                <a:latin typeface="Calibri"/>
                <a:cs typeface="Calibri"/>
              </a:rPr>
              <a:t>by </a:t>
            </a:r>
            <a:r>
              <a:rPr sz="1200" spc="-5" dirty="0">
                <a:latin typeface="Calibri"/>
                <a:cs typeface="Calibri"/>
              </a:rPr>
              <a:t>extrapolating trends, imaging a possible </a:t>
            </a:r>
            <a:r>
              <a:rPr sz="1200" dirty="0">
                <a:latin typeface="Calibri"/>
                <a:cs typeface="Calibri"/>
              </a:rPr>
              <a:t>future </a:t>
            </a:r>
            <a:r>
              <a:rPr sz="1200" spc="-5" dirty="0">
                <a:latin typeface="Calibri"/>
                <a:cs typeface="Calibri"/>
              </a:rPr>
              <a:t>through scenario-planning </a:t>
            </a:r>
            <a:r>
              <a:rPr sz="1200" spc="-10" dirty="0">
                <a:latin typeface="Calibri"/>
                <a:cs typeface="Calibri"/>
              </a:rPr>
              <a:t>or </a:t>
            </a:r>
            <a:r>
              <a:rPr sz="1200" spc="-5" dirty="0">
                <a:latin typeface="Calibri"/>
                <a:cs typeface="Calibri"/>
              </a:rPr>
              <a:t>trial  and error. The extrapolation </a:t>
            </a:r>
            <a:r>
              <a:rPr sz="1200" spc="-10" dirty="0">
                <a:latin typeface="Calibri"/>
                <a:cs typeface="Calibri"/>
              </a:rPr>
              <a:t>of </a:t>
            </a:r>
            <a:r>
              <a:rPr sz="1200" spc="-5" dirty="0">
                <a:latin typeface="Calibri"/>
                <a:cs typeface="Calibri"/>
              </a:rPr>
              <a:t>various trends </a:t>
            </a:r>
            <a:r>
              <a:rPr sz="1200" spc="-10" dirty="0">
                <a:latin typeface="Calibri"/>
                <a:cs typeface="Calibri"/>
              </a:rPr>
              <a:t>can </a:t>
            </a:r>
            <a:r>
              <a:rPr sz="1200" spc="-5" dirty="0">
                <a:latin typeface="Calibri"/>
                <a:cs typeface="Calibri"/>
              </a:rPr>
              <a:t>help developers attempt to foresee what  customers will require in the future when those trends mature. Scenario-planning  extrapolates trends in different directions </a:t>
            </a:r>
            <a:r>
              <a:rPr sz="1200" dirty="0">
                <a:latin typeface="Calibri"/>
                <a:cs typeface="Calibri"/>
              </a:rPr>
              <a:t>to </a:t>
            </a:r>
            <a:r>
              <a:rPr sz="1200" spc="-5" dirty="0">
                <a:latin typeface="Calibri"/>
                <a:cs typeface="Calibri"/>
              </a:rPr>
              <a:t>give different but possible futures and is  designed </a:t>
            </a:r>
            <a:r>
              <a:rPr sz="1200" dirty="0">
                <a:latin typeface="Calibri"/>
                <a:cs typeface="Calibri"/>
              </a:rPr>
              <a:t>to </a:t>
            </a:r>
            <a:r>
              <a:rPr sz="1200" spc="-5" dirty="0">
                <a:latin typeface="Calibri"/>
                <a:cs typeface="Calibri"/>
              </a:rPr>
              <a:t>stimulate out-of-the-box thinking and </a:t>
            </a:r>
            <a:r>
              <a:rPr sz="1200" spc="5" dirty="0">
                <a:latin typeface="Calibri"/>
                <a:cs typeface="Calibri"/>
              </a:rPr>
              <a:t>to </a:t>
            </a:r>
            <a:r>
              <a:rPr sz="1200" spc="-5" dirty="0">
                <a:latin typeface="Calibri"/>
                <a:cs typeface="Calibri"/>
              </a:rPr>
              <a:t>divert thought from a straight line.</a:t>
            </a:r>
            <a:r>
              <a:rPr sz="1200" spc="145" dirty="0">
                <a:latin typeface="Calibri"/>
                <a:cs typeface="Calibri"/>
              </a:rPr>
              <a:t> </a:t>
            </a:r>
            <a:r>
              <a:rPr sz="1200" dirty="0">
                <a:latin typeface="Calibri"/>
                <a:cs typeface="Calibri"/>
              </a:rPr>
              <a:t>Peter</a:t>
            </a:r>
            <a:endParaRPr sz="1200">
              <a:latin typeface="Calibri"/>
              <a:cs typeface="Calibri"/>
            </a:endParaRPr>
          </a:p>
          <a:p>
            <a:pPr>
              <a:lnSpc>
                <a:spcPct val="100000"/>
              </a:lnSpc>
              <a:spcBef>
                <a:spcPts val="10"/>
              </a:spcBef>
            </a:pPr>
            <a:endParaRPr sz="1500">
              <a:latin typeface="Calibri"/>
              <a:cs typeface="Calibri"/>
            </a:endParaRPr>
          </a:p>
          <a:p>
            <a:pPr marL="181610">
              <a:lnSpc>
                <a:spcPct val="100000"/>
              </a:lnSpc>
            </a:pPr>
            <a:r>
              <a:rPr sz="1000" b="1" spc="-5" dirty="0">
                <a:latin typeface="Calibri"/>
                <a:cs typeface="Calibri"/>
              </a:rPr>
              <a:t>36</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342" y="1485904"/>
            <a:ext cx="5848985" cy="6383020"/>
          </a:xfrm>
          <a:prstGeom prst="rect">
            <a:avLst/>
          </a:prstGeom>
        </p:spPr>
        <p:txBody>
          <a:bodyPr vert="horz" wrap="square" lIns="0" tIns="9525" rIns="0" bIns="0" rtlCol="0">
            <a:spAutoFit/>
          </a:bodyPr>
          <a:lstStyle/>
          <a:p>
            <a:pPr marL="12700" marR="33020" indent="641350">
              <a:lnSpc>
                <a:spcPct val="101699"/>
              </a:lnSpc>
              <a:spcBef>
                <a:spcPts val="75"/>
              </a:spcBef>
            </a:pPr>
            <a:r>
              <a:rPr sz="1200" spc="-5" dirty="0">
                <a:latin typeface="Calibri"/>
                <a:cs typeface="Calibri"/>
              </a:rPr>
              <a:t>Traditional market research, which is quantitative and qualitative in nature, is the  preferred way for many organisations </a:t>
            </a:r>
            <a:r>
              <a:rPr sz="1200" dirty="0">
                <a:latin typeface="Calibri"/>
                <a:cs typeface="Calibri"/>
              </a:rPr>
              <a:t>to </a:t>
            </a:r>
            <a:r>
              <a:rPr sz="1200" spc="-5" dirty="0">
                <a:latin typeface="Calibri"/>
                <a:cs typeface="Calibri"/>
              </a:rPr>
              <a:t>consider </a:t>
            </a:r>
            <a:r>
              <a:rPr sz="1200" dirty="0">
                <a:latin typeface="Calibri"/>
                <a:cs typeface="Calibri"/>
              </a:rPr>
              <a:t>new </a:t>
            </a:r>
            <a:r>
              <a:rPr sz="1200" spc="-5" dirty="0">
                <a:latin typeface="Calibri"/>
                <a:cs typeface="Calibri"/>
              </a:rPr>
              <a:t>products. A different form of Market  Research, one that Dorothy Leonard-Barton (</a:t>
            </a:r>
            <a:r>
              <a:rPr sz="1200" i="1" spc="-5" dirty="0">
                <a:latin typeface="Calibri"/>
                <a:cs typeface="Calibri"/>
              </a:rPr>
              <a:t>Wellsprings of Knowledge</a:t>
            </a:r>
            <a:r>
              <a:rPr sz="1200" spc="-5" dirty="0">
                <a:latin typeface="Calibri"/>
                <a:cs typeface="Calibri"/>
              </a:rPr>
              <a:t>) has called Empathic  </a:t>
            </a:r>
            <a:r>
              <a:rPr sz="1200" dirty="0">
                <a:latin typeface="Calibri"/>
                <a:cs typeface="Calibri"/>
              </a:rPr>
              <a:t>Design, </a:t>
            </a:r>
            <a:r>
              <a:rPr sz="1200" spc="-5" dirty="0">
                <a:latin typeface="Calibri"/>
                <a:cs typeface="Calibri"/>
              </a:rPr>
              <a:t>has three characteristics that distinguish </a:t>
            </a:r>
            <a:r>
              <a:rPr sz="1200" spc="-10" dirty="0">
                <a:latin typeface="Calibri"/>
                <a:cs typeface="Calibri"/>
              </a:rPr>
              <a:t>it </a:t>
            </a:r>
            <a:r>
              <a:rPr sz="1200" spc="-5" dirty="0">
                <a:latin typeface="Calibri"/>
                <a:cs typeface="Calibri"/>
              </a:rPr>
              <a:t>from other qualitative methods. A design  can </a:t>
            </a:r>
            <a:r>
              <a:rPr sz="1200" dirty="0">
                <a:latin typeface="Calibri"/>
                <a:cs typeface="Calibri"/>
              </a:rPr>
              <a:t>be </a:t>
            </a:r>
            <a:r>
              <a:rPr sz="1200" spc="-5" dirty="0">
                <a:latin typeface="Calibri"/>
                <a:cs typeface="Calibri"/>
              </a:rPr>
              <a:t>based on actual observed customer behaviour, is usually conducted through deep  interaction between those who have a deep understanding of the firm's capabilities and  potential users, and </a:t>
            </a:r>
            <a:r>
              <a:rPr sz="1200" spc="-10" dirty="0">
                <a:latin typeface="Calibri"/>
                <a:cs typeface="Calibri"/>
              </a:rPr>
              <a:t>it </a:t>
            </a:r>
            <a:r>
              <a:rPr sz="1200" spc="-5" dirty="0">
                <a:latin typeface="Calibri"/>
                <a:cs typeface="Calibri"/>
              </a:rPr>
              <a:t>draws upon existing technological capabilities that can </a:t>
            </a:r>
            <a:r>
              <a:rPr sz="1200" dirty="0">
                <a:latin typeface="Calibri"/>
                <a:cs typeface="Calibri"/>
              </a:rPr>
              <a:t>be </a:t>
            </a:r>
            <a:r>
              <a:rPr sz="1200" spc="-5" dirty="0">
                <a:latin typeface="Calibri"/>
                <a:cs typeface="Calibri"/>
              </a:rPr>
              <a:t>redirected or  re-deployed </a:t>
            </a:r>
            <a:r>
              <a:rPr sz="1200" dirty="0">
                <a:latin typeface="Calibri"/>
                <a:cs typeface="Calibri"/>
              </a:rPr>
              <a:t>to new </a:t>
            </a:r>
            <a:r>
              <a:rPr sz="1200" spc="-5" dirty="0">
                <a:latin typeface="Calibri"/>
                <a:cs typeface="Calibri"/>
              </a:rPr>
              <a:t>products or</a:t>
            </a:r>
            <a:r>
              <a:rPr sz="1200" spc="-10" dirty="0">
                <a:latin typeface="Calibri"/>
                <a:cs typeface="Calibri"/>
              </a:rPr>
              <a:t> </a:t>
            </a:r>
            <a:r>
              <a:rPr sz="1200" spc="-5" dirty="0">
                <a:latin typeface="Calibri"/>
                <a:cs typeface="Calibri"/>
              </a:rPr>
              <a:t>markets.</a:t>
            </a:r>
            <a:endParaRPr sz="1200">
              <a:latin typeface="Calibri"/>
              <a:cs typeface="Calibri"/>
            </a:endParaRPr>
          </a:p>
          <a:p>
            <a:pPr marL="12700">
              <a:lnSpc>
                <a:spcPct val="100000"/>
              </a:lnSpc>
              <a:spcBef>
                <a:spcPts val="1030"/>
              </a:spcBef>
            </a:pPr>
            <a:r>
              <a:rPr sz="1200" b="1" spc="-5" dirty="0">
                <a:latin typeface="Calibri"/>
                <a:cs typeface="Calibri"/>
              </a:rPr>
              <a:t>Empathic</a:t>
            </a:r>
            <a:r>
              <a:rPr sz="1200" b="1" spc="-10" dirty="0">
                <a:latin typeface="Calibri"/>
                <a:cs typeface="Calibri"/>
              </a:rPr>
              <a:t> </a:t>
            </a:r>
            <a:r>
              <a:rPr sz="1200" b="1" spc="-5" dirty="0">
                <a:latin typeface="Calibri"/>
                <a:cs typeface="Calibri"/>
              </a:rPr>
              <a:t>design</a:t>
            </a:r>
            <a:endParaRPr sz="1200">
              <a:latin typeface="Calibri"/>
              <a:cs typeface="Calibri"/>
            </a:endParaRPr>
          </a:p>
          <a:p>
            <a:pPr marL="12700">
              <a:lnSpc>
                <a:spcPct val="100000"/>
              </a:lnSpc>
              <a:spcBef>
                <a:spcPts val="1019"/>
              </a:spcBef>
            </a:pPr>
            <a:r>
              <a:rPr sz="1200" i="1" u="sng" spc="-5" dirty="0">
                <a:uFill>
                  <a:solidFill>
                    <a:srgbClr val="000000"/>
                  </a:solidFill>
                </a:uFill>
                <a:latin typeface="Calibri"/>
                <a:cs typeface="Calibri"/>
              </a:rPr>
              <a:t>Actual observed customer</a:t>
            </a:r>
            <a:r>
              <a:rPr sz="1200" i="1" u="sng" spc="10" dirty="0">
                <a:uFill>
                  <a:solidFill>
                    <a:srgbClr val="000000"/>
                  </a:solidFill>
                </a:uFill>
                <a:latin typeface="Calibri"/>
                <a:cs typeface="Calibri"/>
              </a:rPr>
              <a:t> </a:t>
            </a:r>
            <a:r>
              <a:rPr sz="1200" i="1" u="sng" spc="-5" dirty="0">
                <a:uFill>
                  <a:solidFill>
                    <a:srgbClr val="000000"/>
                  </a:solidFill>
                </a:uFill>
                <a:latin typeface="Calibri"/>
                <a:cs typeface="Calibri"/>
              </a:rPr>
              <a:t>behaviour</a:t>
            </a:r>
            <a:endParaRPr sz="1200">
              <a:latin typeface="Calibri"/>
              <a:cs typeface="Calibri"/>
            </a:endParaRPr>
          </a:p>
          <a:p>
            <a:pPr marL="12700" marR="302895">
              <a:lnSpc>
                <a:spcPct val="101699"/>
              </a:lnSpc>
              <a:spcBef>
                <a:spcPts val="994"/>
              </a:spcBef>
            </a:pPr>
            <a:r>
              <a:rPr sz="1200" spc="-5" dirty="0">
                <a:latin typeface="Calibri"/>
                <a:cs typeface="Calibri"/>
              </a:rPr>
              <a:t>Because the </a:t>
            </a:r>
            <a:r>
              <a:rPr sz="1200" dirty="0">
                <a:latin typeface="Calibri"/>
                <a:cs typeface="Calibri"/>
              </a:rPr>
              <a:t>user </a:t>
            </a:r>
            <a:r>
              <a:rPr sz="1200" spc="-5" dirty="0">
                <a:latin typeface="Calibri"/>
                <a:cs typeface="Calibri"/>
              </a:rPr>
              <a:t>is observed </a:t>
            </a:r>
            <a:r>
              <a:rPr sz="1200" spc="-10" dirty="0">
                <a:latin typeface="Calibri"/>
                <a:cs typeface="Calibri"/>
              </a:rPr>
              <a:t>in </a:t>
            </a:r>
            <a:r>
              <a:rPr sz="1200" spc="-5" dirty="0">
                <a:latin typeface="Calibri"/>
                <a:cs typeface="Calibri"/>
              </a:rPr>
              <a:t>situ, </a:t>
            </a:r>
            <a:r>
              <a:rPr sz="1200" dirty="0">
                <a:latin typeface="Calibri"/>
                <a:cs typeface="Calibri"/>
              </a:rPr>
              <a:t>the </a:t>
            </a:r>
            <a:r>
              <a:rPr sz="1200" spc="-5" dirty="0">
                <a:latin typeface="Calibri"/>
                <a:cs typeface="Calibri"/>
              </a:rPr>
              <a:t>whole user system is directly observable and the  interaction between the </a:t>
            </a:r>
            <a:r>
              <a:rPr sz="1200" dirty="0">
                <a:latin typeface="Calibri"/>
                <a:cs typeface="Calibri"/>
              </a:rPr>
              <a:t>user, the </a:t>
            </a:r>
            <a:r>
              <a:rPr sz="1200" spc="-5" dirty="0">
                <a:latin typeface="Calibri"/>
                <a:cs typeface="Calibri"/>
              </a:rPr>
              <a:t>equipment and others </a:t>
            </a:r>
            <a:r>
              <a:rPr sz="1200" spc="-10" dirty="0">
                <a:latin typeface="Calibri"/>
                <a:cs typeface="Calibri"/>
              </a:rPr>
              <a:t>can </a:t>
            </a:r>
            <a:r>
              <a:rPr sz="1200" spc="-5" dirty="0">
                <a:latin typeface="Calibri"/>
                <a:cs typeface="Calibri"/>
              </a:rPr>
              <a:t>be</a:t>
            </a:r>
            <a:r>
              <a:rPr sz="1200" spc="50" dirty="0">
                <a:latin typeface="Calibri"/>
                <a:cs typeface="Calibri"/>
              </a:rPr>
              <a:t> </a:t>
            </a:r>
            <a:r>
              <a:rPr sz="1200" spc="-5" dirty="0">
                <a:latin typeface="Calibri"/>
                <a:cs typeface="Calibri"/>
              </a:rPr>
              <a:t>seen.</a:t>
            </a:r>
            <a:endParaRPr sz="1200">
              <a:latin typeface="Calibri"/>
              <a:cs typeface="Calibri"/>
            </a:endParaRPr>
          </a:p>
          <a:p>
            <a:pPr marL="12700">
              <a:lnSpc>
                <a:spcPct val="100000"/>
              </a:lnSpc>
              <a:spcBef>
                <a:spcPts val="1035"/>
              </a:spcBef>
            </a:pPr>
            <a:r>
              <a:rPr sz="1200" i="1" u="sng" dirty="0">
                <a:uFill>
                  <a:solidFill>
                    <a:srgbClr val="000000"/>
                  </a:solidFill>
                </a:uFill>
                <a:latin typeface="Calibri"/>
                <a:cs typeface="Calibri"/>
              </a:rPr>
              <a:t>Direct</a:t>
            </a:r>
            <a:r>
              <a:rPr sz="1200" i="1" u="sng" spc="-5" dirty="0">
                <a:uFill>
                  <a:solidFill>
                    <a:srgbClr val="000000"/>
                  </a:solidFill>
                </a:uFill>
                <a:latin typeface="Calibri"/>
                <a:cs typeface="Calibri"/>
              </a:rPr>
              <a:t> intervention</a:t>
            </a:r>
            <a:endParaRPr sz="1200">
              <a:latin typeface="Calibri"/>
              <a:cs typeface="Calibri"/>
            </a:endParaRPr>
          </a:p>
          <a:p>
            <a:pPr marL="12700" marR="112395">
              <a:lnSpc>
                <a:spcPct val="101699"/>
              </a:lnSpc>
              <a:spcBef>
                <a:spcPts val="995"/>
              </a:spcBef>
            </a:pPr>
            <a:r>
              <a:rPr sz="1200" spc="-5" dirty="0">
                <a:latin typeface="Calibri"/>
                <a:cs typeface="Calibri"/>
              </a:rPr>
              <a:t>This occurs between those who have a deep understanding of the firm's capabilities, </a:t>
            </a:r>
            <a:r>
              <a:rPr sz="1200" spc="-10" dirty="0">
                <a:latin typeface="Calibri"/>
                <a:cs typeface="Calibri"/>
              </a:rPr>
              <a:t>such </a:t>
            </a:r>
            <a:r>
              <a:rPr sz="1200" spc="-5" dirty="0">
                <a:latin typeface="Calibri"/>
                <a:cs typeface="Calibri"/>
              </a:rPr>
              <a:t>as  </a:t>
            </a:r>
            <a:r>
              <a:rPr sz="1200" dirty="0">
                <a:latin typeface="Calibri"/>
                <a:cs typeface="Calibri"/>
              </a:rPr>
              <a:t>designers </a:t>
            </a:r>
            <a:r>
              <a:rPr sz="1200" spc="-5" dirty="0">
                <a:latin typeface="Calibri"/>
                <a:cs typeface="Calibri"/>
              </a:rPr>
              <a:t>and engineers and the product </a:t>
            </a:r>
            <a:r>
              <a:rPr sz="1200" dirty="0">
                <a:latin typeface="Calibri"/>
                <a:cs typeface="Calibri"/>
              </a:rPr>
              <a:t>users. </a:t>
            </a:r>
            <a:r>
              <a:rPr sz="1200" spc="-5" dirty="0">
                <a:latin typeface="Calibri"/>
                <a:cs typeface="Calibri"/>
              </a:rPr>
              <a:t>Those with </a:t>
            </a:r>
            <a:r>
              <a:rPr sz="1200" dirty="0">
                <a:latin typeface="Calibri"/>
                <a:cs typeface="Calibri"/>
              </a:rPr>
              <a:t>the </a:t>
            </a:r>
            <a:r>
              <a:rPr sz="1200" spc="-5" dirty="0">
                <a:latin typeface="Calibri"/>
                <a:cs typeface="Calibri"/>
              </a:rPr>
              <a:t>deep understanding </a:t>
            </a:r>
            <a:r>
              <a:rPr sz="1200" spc="-10" dirty="0">
                <a:latin typeface="Calibri"/>
                <a:cs typeface="Calibri"/>
              </a:rPr>
              <a:t>see </a:t>
            </a:r>
            <a:r>
              <a:rPr sz="1200" spc="-5" dirty="0">
                <a:latin typeface="Calibri"/>
                <a:cs typeface="Calibri"/>
              </a:rPr>
              <a:t>first  </a:t>
            </a:r>
            <a:r>
              <a:rPr sz="1200" dirty="0">
                <a:latin typeface="Calibri"/>
                <a:cs typeface="Calibri"/>
              </a:rPr>
              <a:t>hand </a:t>
            </a:r>
            <a:r>
              <a:rPr sz="1200" spc="-5" dirty="0">
                <a:latin typeface="Calibri"/>
                <a:cs typeface="Calibri"/>
              </a:rPr>
              <a:t>how the equipment is </a:t>
            </a:r>
            <a:r>
              <a:rPr sz="1200" dirty="0">
                <a:latin typeface="Calibri"/>
                <a:cs typeface="Calibri"/>
              </a:rPr>
              <a:t>used </a:t>
            </a:r>
            <a:r>
              <a:rPr sz="1200" spc="-5" dirty="0">
                <a:latin typeface="Calibri"/>
                <a:cs typeface="Calibri"/>
              </a:rPr>
              <a:t>and </a:t>
            </a:r>
            <a:r>
              <a:rPr sz="1200" dirty="0">
                <a:latin typeface="Calibri"/>
                <a:cs typeface="Calibri"/>
              </a:rPr>
              <a:t>do </a:t>
            </a:r>
            <a:r>
              <a:rPr sz="1200" spc="-5" dirty="0">
                <a:latin typeface="Calibri"/>
                <a:cs typeface="Calibri"/>
              </a:rPr>
              <a:t>not receive information from a market research  function.</a:t>
            </a:r>
            <a:endParaRPr sz="1200">
              <a:latin typeface="Calibri"/>
              <a:cs typeface="Calibri"/>
            </a:endParaRPr>
          </a:p>
          <a:p>
            <a:pPr marL="12700">
              <a:lnSpc>
                <a:spcPct val="100000"/>
              </a:lnSpc>
              <a:spcBef>
                <a:spcPts val="1030"/>
              </a:spcBef>
            </a:pPr>
            <a:r>
              <a:rPr sz="1200" i="1" u="sng" spc="-5" dirty="0">
                <a:uFill>
                  <a:solidFill>
                    <a:srgbClr val="000000"/>
                  </a:solidFill>
                </a:uFill>
                <a:latin typeface="Calibri"/>
                <a:cs typeface="Calibri"/>
              </a:rPr>
              <a:t>Technological</a:t>
            </a:r>
            <a:r>
              <a:rPr sz="1200" i="1" u="sng" dirty="0">
                <a:uFill>
                  <a:solidFill>
                    <a:srgbClr val="000000"/>
                  </a:solidFill>
                </a:uFill>
                <a:latin typeface="Calibri"/>
                <a:cs typeface="Calibri"/>
              </a:rPr>
              <a:t> </a:t>
            </a:r>
            <a:r>
              <a:rPr sz="1200" i="1" u="sng" spc="-5" dirty="0">
                <a:uFill>
                  <a:solidFill>
                    <a:srgbClr val="000000"/>
                  </a:solidFill>
                </a:uFill>
                <a:latin typeface="Calibri"/>
                <a:cs typeface="Calibri"/>
              </a:rPr>
              <a:t>capabilities</a:t>
            </a:r>
            <a:endParaRPr sz="1200">
              <a:latin typeface="Calibri"/>
              <a:cs typeface="Calibri"/>
            </a:endParaRPr>
          </a:p>
          <a:p>
            <a:pPr marL="12700" marR="5080">
              <a:lnSpc>
                <a:spcPct val="101699"/>
              </a:lnSpc>
              <a:spcBef>
                <a:spcPts val="994"/>
              </a:spcBef>
            </a:pPr>
            <a:r>
              <a:rPr sz="1200" spc="-5" dirty="0">
                <a:latin typeface="Calibri"/>
                <a:cs typeface="Calibri"/>
              </a:rPr>
              <a:t>Observers </a:t>
            </a:r>
            <a:r>
              <a:rPr sz="1200" spc="-10" dirty="0">
                <a:latin typeface="Calibri"/>
                <a:cs typeface="Calibri"/>
              </a:rPr>
              <a:t>of </a:t>
            </a:r>
            <a:r>
              <a:rPr sz="1200" dirty="0">
                <a:latin typeface="Calibri"/>
                <a:cs typeface="Calibri"/>
              </a:rPr>
              <a:t>users </a:t>
            </a:r>
            <a:r>
              <a:rPr sz="1200" spc="-5" dirty="0">
                <a:latin typeface="Calibri"/>
                <a:cs typeface="Calibri"/>
              </a:rPr>
              <a:t>might see potential </a:t>
            </a:r>
            <a:r>
              <a:rPr sz="1200" dirty="0">
                <a:latin typeface="Calibri"/>
                <a:cs typeface="Calibri"/>
              </a:rPr>
              <a:t>uses </a:t>
            </a:r>
            <a:r>
              <a:rPr sz="1200" spc="-5" dirty="0">
                <a:latin typeface="Calibri"/>
                <a:cs typeface="Calibri"/>
              </a:rPr>
              <a:t>for the firm's current capabilities that </a:t>
            </a:r>
            <a:r>
              <a:rPr sz="1200" spc="-10" dirty="0">
                <a:latin typeface="Calibri"/>
                <a:cs typeface="Calibri"/>
              </a:rPr>
              <a:t>can </a:t>
            </a:r>
            <a:r>
              <a:rPr sz="1200" dirty="0">
                <a:latin typeface="Calibri"/>
                <a:cs typeface="Calibri"/>
              </a:rPr>
              <a:t>be used  elsewhere.</a:t>
            </a:r>
            <a:endParaRPr sz="1200">
              <a:latin typeface="Calibri"/>
              <a:cs typeface="Calibri"/>
            </a:endParaRPr>
          </a:p>
          <a:p>
            <a:pPr marL="12700">
              <a:lnSpc>
                <a:spcPct val="100000"/>
              </a:lnSpc>
              <a:spcBef>
                <a:spcPts val="1030"/>
              </a:spcBef>
            </a:pPr>
            <a:r>
              <a:rPr sz="1200" i="1" u="sng" spc="-5" dirty="0">
                <a:uFill>
                  <a:solidFill>
                    <a:srgbClr val="000000"/>
                  </a:solidFill>
                </a:uFill>
                <a:latin typeface="Calibri"/>
                <a:cs typeface="Calibri"/>
              </a:rPr>
              <a:t>Other market research</a:t>
            </a:r>
            <a:r>
              <a:rPr sz="1200" i="1" u="sng" spc="15" dirty="0">
                <a:uFill>
                  <a:solidFill>
                    <a:srgbClr val="000000"/>
                  </a:solidFill>
                </a:uFill>
                <a:latin typeface="Calibri"/>
                <a:cs typeface="Calibri"/>
              </a:rPr>
              <a:t> </a:t>
            </a:r>
            <a:r>
              <a:rPr sz="1200" i="1" u="sng" spc="-5" dirty="0">
                <a:uFill>
                  <a:solidFill>
                    <a:srgbClr val="000000"/>
                  </a:solidFill>
                </a:uFill>
                <a:latin typeface="Calibri"/>
                <a:cs typeface="Calibri"/>
              </a:rPr>
              <a:t>techniques</a:t>
            </a:r>
            <a:endParaRPr sz="1200">
              <a:latin typeface="Calibri"/>
              <a:cs typeface="Calibri"/>
            </a:endParaRPr>
          </a:p>
          <a:p>
            <a:pPr marL="12700">
              <a:lnSpc>
                <a:spcPct val="100000"/>
              </a:lnSpc>
              <a:spcBef>
                <a:spcPts val="1019"/>
              </a:spcBef>
            </a:pPr>
            <a:r>
              <a:rPr sz="1200" dirty="0">
                <a:latin typeface="Calibri"/>
                <a:cs typeface="Calibri"/>
              </a:rPr>
              <a:t>Other </a:t>
            </a:r>
            <a:r>
              <a:rPr sz="1200" spc="-5" dirty="0">
                <a:latin typeface="Calibri"/>
                <a:cs typeface="Calibri"/>
              </a:rPr>
              <a:t>market research techniques include inquiry and the creation </a:t>
            </a:r>
            <a:r>
              <a:rPr sz="1200" spc="-10" dirty="0">
                <a:latin typeface="Calibri"/>
                <a:cs typeface="Calibri"/>
              </a:rPr>
              <a:t>of </a:t>
            </a:r>
            <a:r>
              <a:rPr sz="1200" spc="-5" dirty="0">
                <a:latin typeface="Calibri"/>
                <a:cs typeface="Calibri"/>
              </a:rPr>
              <a:t>new</a:t>
            </a:r>
            <a:r>
              <a:rPr sz="1200" spc="85" dirty="0">
                <a:latin typeface="Calibri"/>
                <a:cs typeface="Calibri"/>
              </a:rPr>
              <a:t> </a:t>
            </a:r>
            <a:r>
              <a:rPr sz="1200" spc="-5" dirty="0">
                <a:latin typeface="Calibri"/>
                <a:cs typeface="Calibri"/>
              </a:rPr>
              <a:t>markets.</a:t>
            </a:r>
            <a:endParaRPr sz="1200">
              <a:latin typeface="Calibri"/>
              <a:cs typeface="Calibri"/>
            </a:endParaRPr>
          </a:p>
          <a:p>
            <a:pPr marL="12700">
              <a:lnSpc>
                <a:spcPct val="100000"/>
              </a:lnSpc>
              <a:spcBef>
                <a:spcPts val="1035"/>
              </a:spcBef>
            </a:pPr>
            <a:r>
              <a:rPr sz="1200" i="1" u="sng" spc="-5" dirty="0">
                <a:uFill>
                  <a:solidFill>
                    <a:srgbClr val="000000"/>
                  </a:solidFill>
                </a:uFill>
                <a:latin typeface="Calibri"/>
                <a:cs typeface="Calibri"/>
              </a:rPr>
              <a:t>Inquiry</a:t>
            </a:r>
            <a:endParaRPr sz="1200">
              <a:latin typeface="Calibri"/>
              <a:cs typeface="Calibri"/>
            </a:endParaRPr>
          </a:p>
          <a:p>
            <a:pPr marL="12700" marR="42545">
              <a:lnSpc>
                <a:spcPct val="101699"/>
              </a:lnSpc>
              <a:spcBef>
                <a:spcPts val="994"/>
              </a:spcBef>
            </a:pPr>
            <a:r>
              <a:rPr sz="1200" spc="-5" dirty="0">
                <a:latin typeface="Calibri"/>
                <a:cs typeface="Calibri"/>
              </a:rPr>
              <a:t>This occurs when the existing customer or customer set is targeted for </a:t>
            </a:r>
            <a:r>
              <a:rPr sz="1200" spc="-10" dirty="0">
                <a:latin typeface="Calibri"/>
                <a:cs typeface="Calibri"/>
              </a:rPr>
              <a:t>an </a:t>
            </a:r>
            <a:r>
              <a:rPr sz="1200" spc="-5" dirty="0">
                <a:latin typeface="Calibri"/>
                <a:cs typeface="Calibri"/>
              </a:rPr>
              <a:t>extension </a:t>
            </a:r>
            <a:r>
              <a:rPr sz="1200" spc="-10" dirty="0">
                <a:latin typeface="Calibri"/>
                <a:cs typeface="Calibri"/>
              </a:rPr>
              <a:t>of </a:t>
            </a:r>
            <a:r>
              <a:rPr sz="1200" spc="-5" dirty="0">
                <a:latin typeface="Calibri"/>
                <a:cs typeface="Calibri"/>
              </a:rPr>
              <a:t>a well-  established product line. This is the province </a:t>
            </a:r>
            <a:r>
              <a:rPr sz="1200" spc="-10" dirty="0">
                <a:latin typeface="Calibri"/>
                <a:cs typeface="Calibri"/>
              </a:rPr>
              <a:t>of </a:t>
            </a:r>
            <a:r>
              <a:rPr sz="1200" spc="-5" dirty="0">
                <a:latin typeface="Calibri"/>
                <a:cs typeface="Calibri"/>
              </a:rPr>
              <a:t>traditional market research</a:t>
            </a:r>
            <a:r>
              <a:rPr sz="1200" spc="114" dirty="0">
                <a:latin typeface="Calibri"/>
                <a:cs typeface="Calibri"/>
              </a:rPr>
              <a:t> </a:t>
            </a:r>
            <a:r>
              <a:rPr sz="1200" spc="-5" dirty="0">
                <a:latin typeface="Calibri"/>
                <a:cs typeface="Calibri"/>
              </a:rPr>
              <a:t>techniques.</a:t>
            </a:r>
            <a:endParaRPr sz="1200">
              <a:latin typeface="Calibri"/>
              <a:cs typeface="Calibri"/>
            </a:endParaRPr>
          </a:p>
          <a:p>
            <a:pPr marL="12700">
              <a:lnSpc>
                <a:spcPct val="100000"/>
              </a:lnSpc>
              <a:spcBef>
                <a:spcPts val="1030"/>
              </a:spcBef>
            </a:pPr>
            <a:r>
              <a:rPr sz="1200" b="1" spc="-5" dirty="0">
                <a:latin typeface="Calibri"/>
                <a:cs typeface="Calibri"/>
              </a:rPr>
              <a:t>Creating a new</a:t>
            </a:r>
            <a:r>
              <a:rPr sz="1200" b="1" spc="5" dirty="0">
                <a:latin typeface="Calibri"/>
                <a:cs typeface="Calibri"/>
              </a:rPr>
              <a:t> </a:t>
            </a:r>
            <a:r>
              <a:rPr sz="1200" b="1" spc="-5" dirty="0">
                <a:latin typeface="Calibri"/>
                <a:cs typeface="Calibri"/>
              </a:rPr>
              <a:t>market</a:t>
            </a:r>
            <a:endParaRPr sz="1200">
              <a:latin typeface="Calibri"/>
              <a:cs typeface="Calibri"/>
            </a:endParaRPr>
          </a:p>
        </p:txBody>
      </p:sp>
      <p:sp>
        <p:nvSpPr>
          <p:cNvPr id="5" name="object 5"/>
          <p:cNvSpPr/>
          <p:nvPr/>
        </p:nvSpPr>
        <p:spPr>
          <a:xfrm>
            <a:off x="996368" y="113020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6368" y="8077544"/>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3" y="2484049"/>
            <a:ext cx="5852160" cy="7475220"/>
          </a:xfrm>
          <a:prstGeom prst="rect">
            <a:avLst/>
          </a:prstGeom>
        </p:spPr>
        <p:txBody>
          <a:bodyPr vert="horz" wrap="square" lIns="0" tIns="9525" rIns="0" bIns="0" rtlCol="0">
            <a:spAutoFit/>
          </a:bodyPr>
          <a:lstStyle/>
          <a:p>
            <a:pPr marL="12700" marR="25400" indent="641350">
              <a:lnSpc>
                <a:spcPct val="101699"/>
              </a:lnSpc>
              <a:spcBef>
                <a:spcPts val="75"/>
              </a:spcBef>
            </a:pPr>
            <a:r>
              <a:rPr sz="1200" spc="-5" dirty="0">
                <a:latin typeface="Calibri"/>
                <a:cs typeface="Calibri"/>
              </a:rPr>
              <a:t>Dorothy Leonard-Barton (</a:t>
            </a:r>
            <a:r>
              <a:rPr sz="1200" i="1" spc="-5" dirty="0">
                <a:latin typeface="Calibri"/>
                <a:cs typeface="Calibri"/>
              </a:rPr>
              <a:t>Wellsprings of Knowledge</a:t>
            </a:r>
            <a:r>
              <a:rPr sz="1200" spc="-5" dirty="0">
                <a:latin typeface="Calibri"/>
                <a:cs typeface="Calibri"/>
              </a:rPr>
              <a:t>) </a:t>
            </a:r>
            <a:r>
              <a:rPr sz="1200" dirty="0">
                <a:latin typeface="Calibri"/>
                <a:cs typeface="Calibri"/>
              </a:rPr>
              <a:t>states </a:t>
            </a:r>
            <a:r>
              <a:rPr sz="1200" spc="-5" dirty="0">
                <a:latin typeface="Calibri"/>
                <a:cs typeface="Calibri"/>
              </a:rPr>
              <a:t>that there </a:t>
            </a:r>
            <a:r>
              <a:rPr sz="1200" spc="-10" dirty="0">
                <a:latin typeface="Calibri"/>
                <a:cs typeface="Calibri"/>
              </a:rPr>
              <a:t>can </a:t>
            </a:r>
            <a:r>
              <a:rPr sz="1200" dirty="0">
                <a:latin typeface="Calibri"/>
                <a:cs typeface="Calibri"/>
              </a:rPr>
              <a:t>be </a:t>
            </a:r>
            <a:r>
              <a:rPr sz="1200" spc="-10" dirty="0">
                <a:latin typeface="Calibri"/>
                <a:cs typeface="Calibri"/>
              </a:rPr>
              <a:t>said  </a:t>
            </a:r>
            <a:r>
              <a:rPr sz="1200" dirty="0">
                <a:latin typeface="Calibri"/>
                <a:cs typeface="Calibri"/>
              </a:rPr>
              <a:t>to be </a:t>
            </a:r>
            <a:r>
              <a:rPr sz="1200" spc="-5" dirty="0">
                <a:latin typeface="Calibri"/>
                <a:cs typeface="Calibri"/>
              </a:rPr>
              <a:t>five generic situations for new-product developments: (1) user-driven enhancement; (2)  developer-driven enhancement; (3) development inspired </a:t>
            </a:r>
            <a:r>
              <a:rPr sz="1200" dirty="0">
                <a:latin typeface="Calibri"/>
                <a:cs typeface="Calibri"/>
              </a:rPr>
              <a:t>by </a:t>
            </a:r>
            <a:r>
              <a:rPr sz="1200" spc="-5" dirty="0">
                <a:latin typeface="Calibri"/>
                <a:cs typeface="Calibri"/>
              </a:rPr>
              <a:t>the </a:t>
            </a:r>
            <a:r>
              <a:rPr sz="1200" dirty="0">
                <a:latin typeface="Calibri"/>
                <a:cs typeface="Calibri"/>
              </a:rPr>
              <a:t>user </a:t>
            </a:r>
            <a:r>
              <a:rPr sz="1200" spc="-5" dirty="0">
                <a:latin typeface="Calibri"/>
                <a:cs typeface="Calibri"/>
              </a:rPr>
              <a:t>context or  environment; (4) </a:t>
            </a:r>
            <a:r>
              <a:rPr sz="1200" dirty="0">
                <a:latin typeface="Calibri"/>
                <a:cs typeface="Calibri"/>
              </a:rPr>
              <a:t>new </a:t>
            </a:r>
            <a:r>
              <a:rPr sz="1200" spc="-5" dirty="0">
                <a:latin typeface="Calibri"/>
                <a:cs typeface="Calibri"/>
              </a:rPr>
              <a:t>applications or combinations </a:t>
            </a:r>
            <a:r>
              <a:rPr sz="1200" dirty="0">
                <a:latin typeface="Calibri"/>
                <a:cs typeface="Calibri"/>
              </a:rPr>
              <a:t>of </a:t>
            </a:r>
            <a:r>
              <a:rPr sz="1200" spc="-5" dirty="0">
                <a:latin typeface="Calibri"/>
                <a:cs typeface="Calibri"/>
              </a:rPr>
              <a:t>technologies; (5) technology and  market co-evolution or market</a:t>
            </a:r>
            <a:r>
              <a:rPr sz="1200" spc="10" dirty="0">
                <a:latin typeface="Calibri"/>
                <a:cs typeface="Calibri"/>
              </a:rPr>
              <a:t> </a:t>
            </a:r>
            <a:r>
              <a:rPr sz="1200" spc="-5" dirty="0">
                <a:latin typeface="Calibri"/>
                <a:cs typeface="Calibri"/>
              </a:rPr>
              <a:t>creation.</a:t>
            </a:r>
            <a:endParaRPr sz="1200">
              <a:latin typeface="Calibri"/>
              <a:cs typeface="Calibri"/>
            </a:endParaRPr>
          </a:p>
          <a:p>
            <a:pPr marL="12700">
              <a:lnSpc>
                <a:spcPct val="100000"/>
              </a:lnSpc>
              <a:spcBef>
                <a:spcPts val="1030"/>
              </a:spcBef>
            </a:pPr>
            <a:r>
              <a:rPr sz="1200" i="1" u="sng" spc="-5" dirty="0">
                <a:uFill>
                  <a:solidFill>
                    <a:srgbClr val="000000"/>
                  </a:solidFill>
                </a:uFill>
                <a:latin typeface="Calibri"/>
                <a:cs typeface="Calibri"/>
              </a:rPr>
              <a:t>User-driven enhancement</a:t>
            </a:r>
            <a:endParaRPr sz="1200">
              <a:latin typeface="Calibri"/>
              <a:cs typeface="Calibri"/>
            </a:endParaRPr>
          </a:p>
          <a:p>
            <a:pPr marL="12700" marR="151130">
              <a:lnSpc>
                <a:spcPct val="101699"/>
              </a:lnSpc>
              <a:spcBef>
                <a:spcPts val="994"/>
              </a:spcBef>
            </a:pPr>
            <a:r>
              <a:rPr sz="1200" spc="-5" dirty="0">
                <a:latin typeface="Calibri"/>
                <a:cs typeface="Calibri"/>
              </a:rPr>
              <a:t>An improved solution </a:t>
            </a:r>
            <a:r>
              <a:rPr sz="1200" dirty="0">
                <a:latin typeface="Calibri"/>
                <a:cs typeface="Calibri"/>
              </a:rPr>
              <a:t>to </a:t>
            </a:r>
            <a:r>
              <a:rPr sz="1200" spc="-5" dirty="0">
                <a:latin typeface="Calibri"/>
                <a:cs typeface="Calibri"/>
              </a:rPr>
              <a:t>a known </a:t>
            </a:r>
            <a:r>
              <a:rPr sz="1200" dirty="0">
                <a:latin typeface="Calibri"/>
                <a:cs typeface="Calibri"/>
              </a:rPr>
              <a:t>need </a:t>
            </a:r>
            <a:r>
              <a:rPr sz="1200" spc="-5" dirty="0">
                <a:latin typeface="Calibri"/>
                <a:cs typeface="Calibri"/>
              </a:rPr>
              <a:t>– Explicit customer demands can drive technological  improvements and </a:t>
            </a:r>
            <a:r>
              <a:rPr sz="1200" dirty="0">
                <a:latin typeface="Calibri"/>
                <a:cs typeface="Calibri"/>
              </a:rPr>
              <a:t>new </a:t>
            </a:r>
            <a:r>
              <a:rPr sz="1200" spc="-5" dirty="0">
                <a:latin typeface="Calibri"/>
                <a:cs typeface="Calibri"/>
              </a:rPr>
              <a:t>product development along known performance parameters </a:t>
            </a:r>
            <a:r>
              <a:rPr sz="1200" dirty="0">
                <a:latin typeface="Calibri"/>
                <a:cs typeface="Calibri"/>
              </a:rPr>
              <a:t>for  </a:t>
            </a:r>
            <a:r>
              <a:rPr sz="1200" spc="-5" dirty="0">
                <a:latin typeface="Calibri"/>
                <a:cs typeface="Calibri"/>
              </a:rPr>
              <a:t>current products. Lower costs, more features or better quality are the parameters usually  </a:t>
            </a:r>
            <a:r>
              <a:rPr sz="1200" dirty="0">
                <a:latin typeface="Calibri"/>
                <a:cs typeface="Calibri"/>
              </a:rPr>
              <a:t>required.</a:t>
            </a:r>
            <a:endParaRPr sz="1200">
              <a:latin typeface="Calibri"/>
              <a:cs typeface="Calibri"/>
            </a:endParaRPr>
          </a:p>
          <a:p>
            <a:pPr marL="12700">
              <a:lnSpc>
                <a:spcPct val="100000"/>
              </a:lnSpc>
              <a:spcBef>
                <a:spcPts val="1035"/>
              </a:spcBef>
            </a:pPr>
            <a:r>
              <a:rPr sz="1200" i="1" u="sng" spc="-5" dirty="0">
                <a:uFill>
                  <a:solidFill>
                    <a:srgbClr val="000000"/>
                  </a:solidFill>
                </a:uFill>
                <a:latin typeface="Calibri"/>
                <a:cs typeface="Calibri"/>
              </a:rPr>
              <a:t>Developer-driven development</a:t>
            </a:r>
            <a:endParaRPr sz="1200">
              <a:latin typeface="Calibri"/>
              <a:cs typeface="Calibri"/>
            </a:endParaRPr>
          </a:p>
          <a:p>
            <a:pPr marL="12700" marR="104775">
              <a:lnSpc>
                <a:spcPct val="101699"/>
              </a:lnSpc>
              <a:spcBef>
                <a:spcPts val="995"/>
              </a:spcBef>
            </a:pPr>
            <a:r>
              <a:rPr sz="1200" spc="-5" dirty="0">
                <a:latin typeface="Calibri"/>
                <a:cs typeface="Calibri"/>
              </a:rPr>
              <a:t>A </a:t>
            </a:r>
            <a:r>
              <a:rPr sz="1200" dirty="0">
                <a:latin typeface="Calibri"/>
                <a:cs typeface="Calibri"/>
              </a:rPr>
              <a:t>new </a:t>
            </a:r>
            <a:r>
              <a:rPr sz="1200" spc="-5" dirty="0">
                <a:latin typeface="Calibri"/>
                <a:cs typeface="Calibri"/>
              </a:rPr>
              <a:t>solution </a:t>
            </a:r>
            <a:r>
              <a:rPr sz="1200" dirty="0">
                <a:latin typeface="Calibri"/>
                <a:cs typeface="Calibri"/>
              </a:rPr>
              <a:t>to </a:t>
            </a:r>
            <a:r>
              <a:rPr sz="1200" spc="-5" dirty="0">
                <a:latin typeface="Calibri"/>
                <a:cs typeface="Calibri"/>
              </a:rPr>
              <a:t>a </a:t>
            </a:r>
            <a:r>
              <a:rPr sz="1200" spc="-10" dirty="0">
                <a:latin typeface="Calibri"/>
                <a:cs typeface="Calibri"/>
              </a:rPr>
              <a:t>known </a:t>
            </a:r>
            <a:r>
              <a:rPr sz="1200" spc="-5" dirty="0">
                <a:latin typeface="Calibri"/>
                <a:cs typeface="Calibri"/>
              </a:rPr>
              <a:t>need – This requires potential users to translate their felt needs  </a:t>
            </a:r>
            <a:r>
              <a:rPr sz="1200" dirty="0">
                <a:latin typeface="Calibri"/>
                <a:cs typeface="Calibri"/>
              </a:rPr>
              <a:t>into </a:t>
            </a:r>
            <a:r>
              <a:rPr sz="1200" spc="-5" dirty="0">
                <a:latin typeface="Calibri"/>
                <a:cs typeface="Calibri"/>
              </a:rPr>
              <a:t>a request </a:t>
            </a:r>
            <a:r>
              <a:rPr sz="1200" dirty="0">
                <a:latin typeface="Calibri"/>
                <a:cs typeface="Calibri"/>
              </a:rPr>
              <a:t>for </a:t>
            </a:r>
            <a:r>
              <a:rPr sz="1200" spc="-5" dirty="0">
                <a:latin typeface="Calibri"/>
                <a:cs typeface="Calibri"/>
              </a:rPr>
              <a:t>a particular solution. They may have a need, but </a:t>
            </a:r>
            <a:r>
              <a:rPr sz="1200" dirty="0">
                <a:latin typeface="Calibri"/>
                <a:cs typeface="Calibri"/>
              </a:rPr>
              <a:t>they </a:t>
            </a:r>
            <a:r>
              <a:rPr sz="1200" spc="-5" dirty="0">
                <a:latin typeface="Calibri"/>
                <a:cs typeface="Calibri"/>
              </a:rPr>
              <a:t>cannot imagine a  solution because they don't know about the particular technology advance that could satisfy  that </a:t>
            </a:r>
            <a:r>
              <a:rPr sz="1200" dirty="0">
                <a:latin typeface="Calibri"/>
                <a:cs typeface="Calibri"/>
              </a:rPr>
              <a:t>need. </a:t>
            </a:r>
            <a:r>
              <a:rPr sz="1200" spc="-5" dirty="0">
                <a:latin typeface="Calibri"/>
                <a:cs typeface="Calibri"/>
              </a:rPr>
              <a:t>A developer could see a current need </a:t>
            </a:r>
            <a:r>
              <a:rPr sz="1200" spc="-10" dirty="0">
                <a:latin typeface="Calibri"/>
                <a:cs typeface="Calibri"/>
              </a:rPr>
              <a:t>in </a:t>
            </a:r>
            <a:r>
              <a:rPr sz="1200" spc="-5" dirty="0">
                <a:latin typeface="Calibri"/>
                <a:cs typeface="Calibri"/>
              </a:rPr>
              <a:t>the market place and a developer might  decide </a:t>
            </a:r>
            <a:r>
              <a:rPr sz="1200" dirty="0">
                <a:latin typeface="Calibri"/>
                <a:cs typeface="Calibri"/>
              </a:rPr>
              <a:t>to </a:t>
            </a:r>
            <a:r>
              <a:rPr sz="1200" spc="-5" dirty="0">
                <a:latin typeface="Calibri"/>
                <a:cs typeface="Calibri"/>
              </a:rPr>
              <a:t>delight customers with large leaps in performance that no competitor has  attempted and no user</a:t>
            </a:r>
            <a:r>
              <a:rPr sz="1200" spc="25" dirty="0">
                <a:latin typeface="Calibri"/>
                <a:cs typeface="Calibri"/>
              </a:rPr>
              <a:t> </a:t>
            </a:r>
            <a:r>
              <a:rPr sz="1200" spc="-5" dirty="0">
                <a:latin typeface="Calibri"/>
                <a:cs typeface="Calibri"/>
              </a:rPr>
              <a:t>requested.</a:t>
            </a:r>
            <a:endParaRPr sz="1200">
              <a:latin typeface="Calibri"/>
              <a:cs typeface="Calibri"/>
            </a:endParaRPr>
          </a:p>
          <a:p>
            <a:pPr marL="12700">
              <a:lnSpc>
                <a:spcPct val="100000"/>
              </a:lnSpc>
              <a:spcBef>
                <a:spcPts val="1030"/>
              </a:spcBef>
            </a:pPr>
            <a:r>
              <a:rPr sz="1200" i="1" u="sng" spc="-5" dirty="0">
                <a:uFill>
                  <a:solidFill>
                    <a:srgbClr val="000000"/>
                  </a:solidFill>
                </a:uFill>
                <a:latin typeface="Calibri"/>
                <a:cs typeface="Calibri"/>
              </a:rPr>
              <a:t>User-context</a:t>
            </a:r>
            <a:r>
              <a:rPr sz="1200" i="1" u="sng" spc="5" dirty="0">
                <a:uFill>
                  <a:solidFill>
                    <a:srgbClr val="000000"/>
                  </a:solidFill>
                </a:uFill>
                <a:latin typeface="Calibri"/>
                <a:cs typeface="Calibri"/>
              </a:rPr>
              <a:t> </a:t>
            </a:r>
            <a:r>
              <a:rPr sz="1200" i="1" u="sng" spc="-5" dirty="0">
                <a:uFill>
                  <a:solidFill>
                    <a:srgbClr val="000000"/>
                  </a:solidFill>
                </a:uFill>
                <a:latin typeface="Calibri"/>
                <a:cs typeface="Calibri"/>
              </a:rPr>
              <a:t>development</a:t>
            </a:r>
            <a:endParaRPr sz="1200">
              <a:latin typeface="Calibri"/>
              <a:cs typeface="Calibri"/>
            </a:endParaRPr>
          </a:p>
          <a:p>
            <a:pPr marL="12700" marR="48895">
              <a:lnSpc>
                <a:spcPct val="101699"/>
              </a:lnSpc>
              <a:spcBef>
                <a:spcPts val="994"/>
              </a:spcBef>
            </a:pPr>
            <a:r>
              <a:rPr sz="1200" spc="-5" dirty="0">
                <a:latin typeface="Calibri"/>
                <a:cs typeface="Calibri"/>
              </a:rPr>
              <a:t>A </a:t>
            </a:r>
            <a:r>
              <a:rPr sz="1200" dirty="0">
                <a:latin typeface="Calibri"/>
                <a:cs typeface="Calibri"/>
              </a:rPr>
              <a:t>new </a:t>
            </a:r>
            <a:r>
              <a:rPr sz="1200" spc="-5" dirty="0">
                <a:latin typeface="Calibri"/>
                <a:cs typeface="Calibri"/>
              </a:rPr>
              <a:t>solution </a:t>
            </a:r>
            <a:r>
              <a:rPr sz="1200" dirty="0">
                <a:latin typeface="Calibri"/>
                <a:cs typeface="Calibri"/>
              </a:rPr>
              <a:t>to </a:t>
            </a:r>
            <a:r>
              <a:rPr sz="1200" spc="-5" dirty="0">
                <a:latin typeface="Calibri"/>
                <a:cs typeface="Calibri"/>
              </a:rPr>
              <a:t>an unexpressed need - </a:t>
            </a:r>
            <a:r>
              <a:rPr sz="1200" dirty="0">
                <a:latin typeface="Calibri"/>
                <a:cs typeface="Calibri"/>
              </a:rPr>
              <a:t>Needs </a:t>
            </a:r>
            <a:r>
              <a:rPr sz="1200" spc="-10" dirty="0">
                <a:latin typeface="Calibri"/>
                <a:cs typeface="Calibri"/>
              </a:rPr>
              <a:t>may </a:t>
            </a:r>
            <a:r>
              <a:rPr sz="1200" spc="-5" dirty="0">
                <a:latin typeface="Calibri"/>
                <a:cs typeface="Calibri"/>
              </a:rPr>
              <a:t>exist for years before technical solutions  can </a:t>
            </a:r>
            <a:r>
              <a:rPr sz="1200" dirty="0">
                <a:latin typeface="Calibri"/>
                <a:cs typeface="Calibri"/>
              </a:rPr>
              <a:t>be </a:t>
            </a:r>
            <a:r>
              <a:rPr sz="1200" spc="-5" dirty="0">
                <a:latin typeface="Calibri"/>
                <a:cs typeface="Calibri"/>
              </a:rPr>
              <a:t>made available but </a:t>
            </a:r>
            <a:r>
              <a:rPr sz="1200" dirty="0">
                <a:latin typeface="Calibri"/>
                <a:cs typeface="Calibri"/>
              </a:rPr>
              <a:t>users </a:t>
            </a:r>
            <a:r>
              <a:rPr sz="1200" spc="-5" dirty="0">
                <a:latin typeface="Calibri"/>
                <a:cs typeface="Calibri"/>
              </a:rPr>
              <a:t>will not be able </a:t>
            </a:r>
            <a:r>
              <a:rPr sz="1200" dirty="0">
                <a:latin typeface="Calibri"/>
                <a:cs typeface="Calibri"/>
              </a:rPr>
              <a:t>to </a:t>
            </a:r>
            <a:r>
              <a:rPr sz="1200" spc="-5" dirty="0">
                <a:latin typeface="Calibri"/>
                <a:cs typeface="Calibri"/>
              </a:rPr>
              <a:t>communicate that need </a:t>
            </a:r>
            <a:r>
              <a:rPr sz="1200" spc="-10" dirty="0">
                <a:latin typeface="Calibri"/>
                <a:cs typeface="Calibri"/>
              </a:rPr>
              <a:t>in </a:t>
            </a:r>
            <a:r>
              <a:rPr sz="1200" spc="-5" dirty="0">
                <a:latin typeface="Calibri"/>
                <a:cs typeface="Calibri"/>
              </a:rPr>
              <a:t>a manner that  could guide product development </a:t>
            </a:r>
            <a:r>
              <a:rPr sz="1200" dirty="0">
                <a:latin typeface="Calibri"/>
                <a:cs typeface="Calibri"/>
              </a:rPr>
              <a:t>to </a:t>
            </a:r>
            <a:r>
              <a:rPr sz="1200" spc="-5" dirty="0">
                <a:latin typeface="Calibri"/>
                <a:cs typeface="Calibri"/>
              </a:rPr>
              <a:t>produce the</a:t>
            </a:r>
            <a:r>
              <a:rPr sz="1200" spc="30" dirty="0">
                <a:latin typeface="Calibri"/>
                <a:cs typeface="Calibri"/>
              </a:rPr>
              <a:t> </a:t>
            </a:r>
            <a:r>
              <a:rPr sz="1200" spc="-5" dirty="0">
                <a:latin typeface="Calibri"/>
                <a:cs typeface="Calibri"/>
              </a:rPr>
              <a:t>technology.</a:t>
            </a:r>
            <a:endParaRPr sz="1200">
              <a:latin typeface="Calibri"/>
              <a:cs typeface="Calibri"/>
            </a:endParaRPr>
          </a:p>
          <a:p>
            <a:pPr marL="12700">
              <a:lnSpc>
                <a:spcPct val="100000"/>
              </a:lnSpc>
              <a:spcBef>
                <a:spcPts val="1030"/>
              </a:spcBef>
            </a:pPr>
            <a:r>
              <a:rPr sz="1200" i="1" u="sng" spc="-5" dirty="0">
                <a:uFill>
                  <a:solidFill>
                    <a:srgbClr val="000000"/>
                  </a:solidFill>
                </a:uFill>
                <a:latin typeface="Calibri"/>
                <a:cs typeface="Calibri"/>
              </a:rPr>
              <a:t>New applications or combinations of</a:t>
            </a:r>
            <a:r>
              <a:rPr sz="1200" i="1" u="sng" spc="35" dirty="0">
                <a:uFill>
                  <a:solidFill>
                    <a:srgbClr val="000000"/>
                  </a:solidFill>
                </a:uFill>
                <a:latin typeface="Calibri"/>
                <a:cs typeface="Calibri"/>
              </a:rPr>
              <a:t> </a:t>
            </a:r>
            <a:r>
              <a:rPr sz="1200" i="1" u="sng" spc="-5" dirty="0">
                <a:uFill>
                  <a:solidFill>
                    <a:srgbClr val="000000"/>
                  </a:solidFill>
                </a:uFill>
                <a:latin typeface="Calibri"/>
                <a:cs typeface="Calibri"/>
              </a:rPr>
              <a:t>technologies</a:t>
            </a:r>
            <a:endParaRPr sz="1200">
              <a:latin typeface="Calibri"/>
              <a:cs typeface="Calibri"/>
            </a:endParaRPr>
          </a:p>
          <a:p>
            <a:pPr marL="12700" marR="5080">
              <a:lnSpc>
                <a:spcPct val="101699"/>
              </a:lnSpc>
              <a:spcBef>
                <a:spcPts val="994"/>
              </a:spcBef>
            </a:pPr>
            <a:r>
              <a:rPr sz="1200" spc="-5" dirty="0">
                <a:latin typeface="Calibri"/>
                <a:cs typeface="Calibri"/>
              </a:rPr>
              <a:t>A </a:t>
            </a:r>
            <a:r>
              <a:rPr sz="1200" dirty="0">
                <a:latin typeface="Calibri"/>
                <a:cs typeface="Calibri"/>
              </a:rPr>
              <a:t>novel </a:t>
            </a:r>
            <a:r>
              <a:rPr sz="1200" spc="-5" dirty="0">
                <a:latin typeface="Calibri"/>
                <a:cs typeface="Calibri"/>
              </a:rPr>
              <a:t>solution </a:t>
            </a:r>
            <a:r>
              <a:rPr sz="1200" dirty="0">
                <a:latin typeface="Calibri"/>
                <a:cs typeface="Calibri"/>
              </a:rPr>
              <a:t>to </a:t>
            </a:r>
            <a:r>
              <a:rPr sz="1200" spc="-10" dirty="0">
                <a:latin typeface="Calibri"/>
                <a:cs typeface="Calibri"/>
              </a:rPr>
              <a:t>an </a:t>
            </a:r>
            <a:r>
              <a:rPr sz="1200" spc="-5" dirty="0">
                <a:latin typeface="Calibri"/>
                <a:cs typeface="Calibri"/>
              </a:rPr>
              <a:t>identified need – Developers take </a:t>
            </a:r>
            <a:r>
              <a:rPr sz="1200" spc="-10" dirty="0">
                <a:latin typeface="Calibri"/>
                <a:cs typeface="Calibri"/>
              </a:rPr>
              <a:t>an </a:t>
            </a:r>
            <a:r>
              <a:rPr sz="1200" spc="-5" dirty="0">
                <a:latin typeface="Calibri"/>
                <a:cs typeface="Calibri"/>
              </a:rPr>
              <a:t>existing technology that is well  known in one area and transfer it </a:t>
            </a:r>
            <a:r>
              <a:rPr sz="1200" dirty="0">
                <a:latin typeface="Calibri"/>
                <a:cs typeface="Calibri"/>
              </a:rPr>
              <a:t>to </a:t>
            </a:r>
            <a:r>
              <a:rPr sz="1200" spc="-5" dirty="0">
                <a:latin typeface="Calibri"/>
                <a:cs typeface="Calibri"/>
              </a:rPr>
              <a:t>another area. An example being </a:t>
            </a:r>
            <a:r>
              <a:rPr sz="1200" dirty="0">
                <a:latin typeface="Calibri"/>
                <a:cs typeface="Calibri"/>
              </a:rPr>
              <a:t>the </a:t>
            </a:r>
            <a:r>
              <a:rPr sz="1200" spc="-5" dirty="0">
                <a:latin typeface="Calibri"/>
                <a:cs typeface="Calibri"/>
              </a:rPr>
              <a:t>adaption of Sonar  technology used </a:t>
            </a:r>
            <a:r>
              <a:rPr sz="1200" dirty="0">
                <a:latin typeface="Calibri"/>
                <a:cs typeface="Calibri"/>
              </a:rPr>
              <a:t>for </a:t>
            </a:r>
            <a:r>
              <a:rPr sz="1200" spc="-5" dirty="0">
                <a:latin typeface="Calibri"/>
                <a:cs typeface="Calibri"/>
              </a:rPr>
              <a:t>hunting submarines and applying it </a:t>
            </a:r>
            <a:r>
              <a:rPr sz="1200" dirty="0">
                <a:latin typeface="Calibri"/>
                <a:cs typeface="Calibri"/>
              </a:rPr>
              <a:t>to </a:t>
            </a:r>
            <a:r>
              <a:rPr sz="1200" spc="-5" dirty="0">
                <a:latin typeface="Calibri"/>
                <a:cs typeface="Calibri"/>
              </a:rPr>
              <a:t>provide technology that </a:t>
            </a:r>
            <a:r>
              <a:rPr sz="1200" spc="-10" dirty="0">
                <a:latin typeface="Calibri"/>
                <a:cs typeface="Calibri"/>
              </a:rPr>
              <a:t>can </a:t>
            </a:r>
            <a:r>
              <a:rPr sz="1200" spc="-5" dirty="0">
                <a:latin typeface="Calibri"/>
                <a:cs typeface="Calibri"/>
              </a:rPr>
              <a:t>carry  out ultra-sonic scanning of </a:t>
            </a:r>
            <a:r>
              <a:rPr sz="1200" dirty="0">
                <a:latin typeface="Calibri"/>
                <a:cs typeface="Calibri"/>
              </a:rPr>
              <a:t>the </a:t>
            </a:r>
            <a:r>
              <a:rPr sz="1200" spc="-5" dirty="0">
                <a:latin typeface="Calibri"/>
                <a:cs typeface="Calibri"/>
              </a:rPr>
              <a:t>foetus in the womb. Another example being taking </a:t>
            </a:r>
            <a:r>
              <a:rPr sz="1200" dirty="0">
                <a:latin typeface="Calibri"/>
                <a:cs typeface="Calibri"/>
              </a:rPr>
              <a:t>the </a:t>
            </a:r>
            <a:r>
              <a:rPr sz="1200" spc="-5" dirty="0">
                <a:latin typeface="Calibri"/>
                <a:cs typeface="Calibri"/>
              </a:rPr>
              <a:t>pump  technology used </a:t>
            </a:r>
            <a:r>
              <a:rPr sz="1200" dirty="0">
                <a:latin typeface="Calibri"/>
                <a:cs typeface="Calibri"/>
              </a:rPr>
              <a:t>to </a:t>
            </a:r>
            <a:r>
              <a:rPr sz="1200" spc="-5" dirty="0">
                <a:latin typeface="Calibri"/>
                <a:cs typeface="Calibri"/>
              </a:rPr>
              <a:t>pump super cooled liquids through the cooling system of a nuclear reactor  and adapting it to freeze food more</a:t>
            </a:r>
            <a:r>
              <a:rPr sz="1200" spc="45" dirty="0">
                <a:latin typeface="Calibri"/>
                <a:cs typeface="Calibri"/>
              </a:rPr>
              <a:t> </a:t>
            </a:r>
            <a:r>
              <a:rPr sz="1200" spc="-5" dirty="0">
                <a:latin typeface="Calibri"/>
                <a:cs typeface="Calibri"/>
              </a:rPr>
              <a:t>efficiently.</a:t>
            </a:r>
            <a:endParaRPr sz="1200">
              <a:latin typeface="Calibri"/>
              <a:cs typeface="Calibri"/>
            </a:endParaRPr>
          </a:p>
          <a:p>
            <a:pPr marL="12700">
              <a:lnSpc>
                <a:spcPct val="100000"/>
              </a:lnSpc>
              <a:spcBef>
                <a:spcPts val="1035"/>
              </a:spcBef>
            </a:pPr>
            <a:r>
              <a:rPr sz="1200" i="1" u="sng" spc="-5" dirty="0">
                <a:uFill>
                  <a:solidFill>
                    <a:srgbClr val="000000"/>
                  </a:solidFill>
                </a:uFill>
                <a:latin typeface="Calibri"/>
                <a:cs typeface="Calibri"/>
              </a:rPr>
              <a:t>Technology/market</a:t>
            </a:r>
            <a:r>
              <a:rPr sz="1200" i="1" u="sng" spc="5" dirty="0">
                <a:uFill>
                  <a:solidFill>
                    <a:srgbClr val="000000"/>
                  </a:solidFill>
                </a:uFill>
                <a:latin typeface="Calibri"/>
                <a:cs typeface="Calibri"/>
              </a:rPr>
              <a:t> </a:t>
            </a:r>
            <a:r>
              <a:rPr sz="1200" i="1" u="sng" spc="-5" dirty="0">
                <a:uFill>
                  <a:solidFill>
                    <a:srgbClr val="000000"/>
                  </a:solidFill>
                </a:uFill>
                <a:latin typeface="Calibri"/>
                <a:cs typeface="Calibri"/>
              </a:rPr>
              <a:t>co-evolution</a:t>
            </a:r>
            <a:endParaRPr sz="1200">
              <a:latin typeface="Calibri"/>
              <a:cs typeface="Calibri"/>
            </a:endParaRPr>
          </a:p>
          <a:p>
            <a:pPr marL="12700" marR="355600">
              <a:lnSpc>
                <a:spcPct val="101699"/>
              </a:lnSpc>
              <a:spcBef>
                <a:spcPts val="994"/>
              </a:spcBef>
            </a:pPr>
            <a:r>
              <a:rPr sz="1200" spc="-5" dirty="0">
                <a:latin typeface="Calibri"/>
                <a:cs typeface="Calibri"/>
              </a:rPr>
              <a:t>An evolving solution </a:t>
            </a:r>
            <a:r>
              <a:rPr sz="1200" dirty="0">
                <a:latin typeface="Calibri"/>
                <a:cs typeface="Calibri"/>
              </a:rPr>
              <a:t>to </a:t>
            </a:r>
            <a:r>
              <a:rPr sz="1200" spc="-10" dirty="0">
                <a:latin typeface="Calibri"/>
                <a:cs typeface="Calibri"/>
              </a:rPr>
              <a:t>an </a:t>
            </a:r>
            <a:r>
              <a:rPr sz="1200" spc="-5" dirty="0">
                <a:latin typeface="Calibri"/>
                <a:cs typeface="Calibri"/>
              </a:rPr>
              <a:t>uncertain need – Technology has </a:t>
            </a:r>
            <a:r>
              <a:rPr sz="1200" spc="-10" dirty="0">
                <a:latin typeface="Calibri"/>
                <a:cs typeface="Calibri"/>
              </a:rPr>
              <a:t>at </a:t>
            </a:r>
            <a:r>
              <a:rPr sz="1200" spc="-5" dirty="0">
                <a:latin typeface="Calibri"/>
                <a:cs typeface="Calibri"/>
              </a:rPr>
              <a:t>times run far ahead of  consumers and has resulted in the development of </a:t>
            </a:r>
            <a:r>
              <a:rPr sz="1200" spc="-10" dirty="0">
                <a:latin typeface="Calibri"/>
                <a:cs typeface="Calibri"/>
              </a:rPr>
              <a:t>an </a:t>
            </a:r>
            <a:r>
              <a:rPr sz="1200" spc="-5" dirty="0">
                <a:latin typeface="Calibri"/>
                <a:cs typeface="Calibri"/>
              </a:rPr>
              <a:t>application for a wrongly</a:t>
            </a:r>
            <a:r>
              <a:rPr sz="1200" spc="180" dirty="0">
                <a:latin typeface="Calibri"/>
                <a:cs typeface="Calibri"/>
              </a:rPr>
              <a:t> </a:t>
            </a:r>
            <a:r>
              <a:rPr sz="1200" spc="-5" dirty="0">
                <a:latin typeface="Calibri"/>
                <a:cs typeface="Calibri"/>
              </a:rPr>
              <a:t>targeted</a:t>
            </a:r>
            <a:endParaRPr sz="1200">
              <a:latin typeface="Calibri"/>
              <a:cs typeface="Calibri"/>
            </a:endParaRPr>
          </a:p>
          <a:p>
            <a:pPr>
              <a:lnSpc>
                <a:spcPct val="100000"/>
              </a:lnSpc>
              <a:spcBef>
                <a:spcPts val="5"/>
              </a:spcBef>
            </a:pPr>
            <a:endParaRPr sz="1700">
              <a:latin typeface="Calibri"/>
              <a:cs typeface="Calibri"/>
            </a:endParaRPr>
          </a:p>
          <a:p>
            <a:pPr marR="161290" algn="r">
              <a:lnSpc>
                <a:spcPct val="100000"/>
              </a:lnSpc>
              <a:spcBef>
                <a:spcPts val="5"/>
              </a:spcBef>
            </a:pPr>
            <a:r>
              <a:rPr sz="1000" b="1" spc="-5" dirty="0">
                <a:latin typeface="Calibri"/>
                <a:cs typeface="Calibri"/>
              </a:rPr>
              <a:t>37</a:t>
            </a:r>
            <a:endParaRPr sz="1000">
              <a:latin typeface="Calibri"/>
              <a:cs typeface="Calibri"/>
            </a:endParaRPr>
          </a:p>
        </p:txBody>
      </p:sp>
      <p:sp>
        <p:nvSpPr>
          <p:cNvPr id="3" name="object 3"/>
          <p:cNvSpPr txBox="1"/>
          <p:nvPr/>
        </p:nvSpPr>
        <p:spPr>
          <a:xfrm>
            <a:off x="816802" y="570066"/>
            <a:ext cx="5837555" cy="134874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4290">
              <a:lnSpc>
                <a:spcPct val="101699"/>
              </a:lnSpc>
            </a:pPr>
            <a:r>
              <a:rPr sz="1200" spc="-5" dirty="0">
                <a:latin typeface="Calibri"/>
                <a:cs typeface="Calibri"/>
              </a:rPr>
              <a:t>Schwarz (</a:t>
            </a:r>
            <a:r>
              <a:rPr sz="1200" i="1" spc="-5" dirty="0">
                <a:latin typeface="Calibri"/>
                <a:cs typeface="Calibri"/>
              </a:rPr>
              <a:t>The Art of the </a:t>
            </a:r>
            <a:r>
              <a:rPr sz="1200" i="1" spc="-10" dirty="0">
                <a:latin typeface="Calibri"/>
                <a:cs typeface="Calibri"/>
              </a:rPr>
              <a:t>Long </a:t>
            </a:r>
            <a:r>
              <a:rPr sz="1200" i="1" spc="-5" dirty="0">
                <a:latin typeface="Calibri"/>
                <a:cs typeface="Calibri"/>
              </a:rPr>
              <a:t>View</a:t>
            </a:r>
            <a:r>
              <a:rPr sz="1200" spc="-5" dirty="0">
                <a:latin typeface="Calibri"/>
                <a:cs typeface="Calibri"/>
              </a:rPr>
              <a:t>) talks about thinking the unthinkable and asking a </a:t>
            </a:r>
            <a:r>
              <a:rPr sz="1200" dirty="0">
                <a:latin typeface="Calibri"/>
                <a:cs typeface="Calibri"/>
              </a:rPr>
              <a:t>series </a:t>
            </a:r>
            <a:r>
              <a:rPr sz="1200" spc="-5" dirty="0">
                <a:latin typeface="Calibri"/>
                <a:cs typeface="Calibri"/>
              </a:rPr>
              <a:t>of  “what if” questions to stimulate thinking. The final method </a:t>
            </a:r>
            <a:r>
              <a:rPr sz="1200" spc="-10" dirty="0">
                <a:latin typeface="Calibri"/>
                <a:cs typeface="Calibri"/>
              </a:rPr>
              <a:t>of </a:t>
            </a:r>
            <a:r>
              <a:rPr sz="1200" spc="-5" dirty="0">
                <a:latin typeface="Calibri"/>
                <a:cs typeface="Calibri"/>
              </a:rPr>
              <a:t>trial and error is </a:t>
            </a:r>
            <a:r>
              <a:rPr sz="1200" dirty="0">
                <a:latin typeface="Calibri"/>
                <a:cs typeface="Calibri"/>
              </a:rPr>
              <a:t>used by </a:t>
            </a:r>
            <a:r>
              <a:rPr sz="1200" spc="-5" dirty="0">
                <a:latin typeface="Calibri"/>
                <a:cs typeface="Calibri"/>
              </a:rPr>
              <a:t>many  organisations that have products that have short </a:t>
            </a:r>
            <a:r>
              <a:rPr sz="1200" dirty="0">
                <a:latin typeface="Calibri"/>
                <a:cs typeface="Calibri"/>
              </a:rPr>
              <a:t>lead</a:t>
            </a:r>
            <a:r>
              <a:rPr sz="1200" spc="20" dirty="0">
                <a:latin typeface="Calibri"/>
                <a:cs typeface="Calibri"/>
              </a:rPr>
              <a:t> </a:t>
            </a:r>
            <a:r>
              <a:rPr sz="1200" spc="-5" dirty="0">
                <a:latin typeface="Calibri"/>
                <a:cs typeface="Calibri"/>
              </a:rPr>
              <a:t>times.</a:t>
            </a:r>
            <a:endParaRPr sz="1200">
              <a:latin typeface="Calibri"/>
              <a:cs typeface="Calibri"/>
            </a:endParaRPr>
          </a:p>
          <a:p>
            <a:pPr marL="12700">
              <a:lnSpc>
                <a:spcPct val="100000"/>
              </a:lnSpc>
              <a:spcBef>
                <a:spcPts val="1030"/>
              </a:spcBef>
            </a:pPr>
            <a:r>
              <a:rPr sz="1200" b="1" dirty="0">
                <a:latin typeface="Calibri"/>
                <a:cs typeface="Calibri"/>
              </a:rPr>
              <a:t>Other </a:t>
            </a:r>
            <a:r>
              <a:rPr sz="1200" b="1" spc="-5" dirty="0">
                <a:latin typeface="Calibri"/>
                <a:cs typeface="Calibri"/>
              </a:rPr>
              <a:t>forms </a:t>
            </a:r>
            <a:r>
              <a:rPr sz="1200" b="1" dirty="0">
                <a:latin typeface="Calibri"/>
                <a:cs typeface="Calibri"/>
              </a:rPr>
              <a:t>of </a:t>
            </a:r>
            <a:r>
              <a:rPr sz="1200" b="1" spc="-5" dirty="0">
                <a:latin typeface="Calibri"/>
                <a:cs typeface="Calibri"/>
              </a:rPr>
              <a:t>learning </a:t>
            </a:r>
            <a:r>
              <a:rPr sz="1200" b="1" dirty="0">
                <a:latin typeface="Calibri"/>
                <a:cs typeface="Calibri"/>
              </a:rPr>
              <a:t>from </a:t>
            </a:r>
            <a:r>
              <a:rPr sz="1200" b="1" spc="-5" dirty="0">
                <a:latin typeface="Calibri"/>
                <a:cs typeface="Calibri"/>
              </a:rPr>
              <a:t>the</a:t>
            </a:r>
            <a:r>
              <a:rPr sz="1200" b="1" spc="-15" dirty="0">
                <a:latin typeface="Calibri"/>
                <a:cs typeface="Calibri"/>
              </a:rPr>
              <a:t> </a:t>
            </a:r>
            <a:r>
              <a:rPr sz="1200" b="1" spc="-5" dirty="0">
                <a:latin typeface="Calibri"/>
                <a:cs typeface="Calibri"/>
              </a:rPr>
              <a:t>market</a:t>
            </a:r>
            <a:endParaRPr sz="1200">
              <a:latin typeface="Calibri"/>
              <a:cs typeface="Calibri"/>
            </a:endParaRPr>
          </a:p>
        </p:txBody>
      </p:sp>
      <p:sp>
        <p:nvSpPr>
          <p:cNvPr id="4" name="object 4"/>
          <p:cNvSpPr/>
          <p:nvPr/>
        </p:nvSpPr>
        <p:spPr>
          <a:xfrm>
            <a:off x="923222" y="2128352"/>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59" y="5818288"/>
            <a:ext cx="5829300" cy="4140835"/>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Forms </a:t>
            </a:r>
            <a:r>
              <a:rPr sz="1200" b="1" dirty="0">
                <a:latin typeface="Calibri"/>
                <a:cs typeface="Calibri"/>
              </a:rPr>
              <a:t>of </a:t>
            </a:r>
            <a:r>
              <a:rPr sz="1200" b="1" spc="-5" dirty="0">
                <a:latin typeface="Calibri"/>
                <a:cs typeface="Calibri"/>
              </a:rPr>
              <a:t>collaboration</a:t>
            </a:r>
            <a:endParaRPr sz="1200">
              <a:latin typeface="Calibri"/>
              <a:cs typeface="Calibri"/>
            </a:endParaRPr>
          </a:p>
          <a:p>
            <a:pPr marL="12700" marR="223520">
              <a:lnSpc>
                <a:spcPct val="101699"/>
              </a:lnSpc>
              <a:spcBef>
                <a:spcPts val="994"/>
              </a:spcBef>
            </a:pPr>
            <a:r>
              <a:rPr sz="1200" dirty="0">
                <a:latin typeface="Calibri"/>
                <a:cs typeface="Calibri"/>
              </a:rPr>
              <a:t>These </a:t>
            </a:r>
            <a:r>
              <a:rPr sz="1200" spc="-10" dirty="0">
                <a:latin typeface="Calibri"/>
                <a:cs typeface="Calibri"/>
              </a:rPr>
              <a:t>can </a:t>
            </a:r>
            <a:r>
              <a:rPr sz="1200" spc="-5" dirty="0">
                <a:latin typeface="Calibri"/>
                <a:cs typeface="Calibri"/>
              </a:rPr>
              <a:t>include subcontracting, technology licensing, research consortia, joint ventures,  innovation</a:t>
            </a:r>
            <a:r>
              <a:rPr sz="1200" spc="-10" dirty="0">
                <a:latin typeface="Calibri"/>
                <a:cs typeface="Calibri"/>
              </a:rPr>
              <a:t> </a:t>
            </a:r>
            <a:r>
              <a:rPr sz="1200" spc="-5" dirty="0">
                <a:latin typeface="Calibri"/>
                <a:cs typeface="Calibri"/>
              </a:rPr>
              <a:t>networks.</a:t>
            </a:r>
            <a:endParaRPr sz="1200">
              <a:latin typeface="Calibri"/>
              <a:cs typeface="Calibri"/>
            </a:endParaRPr>
          </a:p>
          <a:p>
            <a:pPr marL="12700">
              <a:lnSpc>
                <a:spcPct val="100000"/>
              </a:lnSpc>
              <a:spcBef>
                <a:spcPts val="1030"/>
              </a:spcBef>
            </a:pPr>
            <a:r>
              <a:rPr sz="1200" b="1" i="1" spc="-5" dirty="0">
                <a:latin typeface="Calibri"/>
                <a:cs typeface="Calibri"/>
              </a:rPr>
              <a:t>Subcontracting</a:t>
            </a:r>
            <a:endParaRPr sz="1200">
              <a:latin typeface="Calibri"/>
              <a:cs typeface="Calibri"/>
            </a:endParaRPr>
          </a:p>
          <a:p>
            <a:pPr marL="12700" marR="12700">
              <a:lnSpc>
                <a:spcPct val="101699"/>
              </a:lnSpc>
              <a:spcBef>
                <a:spcPts val="994"/>
              </a:spcBef>
            </a:pPr>
            <a:r>
              <a:rPr sz="1200" spc="-5" dirty="0">
                <a:latin typeface="Calibri"/>
                <a:cs typeface="Calibri"/>
              </a:rPr>
              <a:t>This occurs when the supplying organisation can </a:t>
            </a:r>
            <a:r>
              <a:rPr sz="1200" dirty="0">
                <a:latin typeface="Calibri"/>
                <a:cs typeface="Calibri"/>
              </a:rPr>
              <a:t>normally </a:t>
            </a:r>
            <a:r>
              <a:rPr sz="1200" spc="-5" dirty="0">
                <a:latin typeface="Calibri"/>
                <a:cs typeface="Calibri"/>
              </a:rPr>
              <a:t>supply </a:t>
            </a:r>
            <a:r>
              <a:rPr sz="1200" dirty="0">
                <a:latin typeface="Calibri"/>
                <a:cs typeface="Calibri"/>
              </a:rPr>
              <a:t>its </a:t>
            </a:r>
            <a:r>
              <a:rPr sz="1200" spc="-5" dirty="0">
                <a:latin typeface="Calibri"/>
                <a:cs typeface="Calibri"/>
              </a:rPr>
              <a:t>own technology at a  lower cost than </a:t>
            </a:r>
            <a:r>
              <a:rPr sz="1200" spc="-10" dirty="0">
                <a:latin typeface="Calibri"/>
                <a:cs typeface="Calibri"/>
              </a:rPr>
              <a:t>it </a:t>
            </a:r>
            <a:r>
              <a:rPr sz="1200" spc="-5" dirty="0">
                <a:latin typeface="Calibri"/>
                <a:cs typeface="Calibri"/>
              </a:rPr>
              <a:t>will take the receiving organisation </a:t>
            </a:r>
            <a:r>
              <a:rPr sz="1200" dirty="0">
                <a:latin typeface="Calibri"/>
                <a:cs typeface="Calibri"/>
              </a:rPr>
              <a:t>to </a:t>
            </a:r>
            <a:r>
              <a:rPr sz="1200" spc="-5" dirty="0">
                <a:latin typeface="Calibri"/>
                <a:cs typeface="Calibri"/>
              </a:rPr>
              <a:t>provide </a:t>
            </a:r>
            <a:r>
              <a:rPr sz="1200" spc="-10" dirty="0">
                <a:latin typeface="Calibri"/>
                <a:cs typeface="Calibri"/>
              </a:rPr>
              <a:t>it </a:t>
            </a:r>
            <a:r>
              <a:rPr sz="1200" spc="-5" dirty="0">
                <a:latin typeface="Calibri"/>
                <a:cs typeface="Calibri"/>
              </a:rPr>
              <a:t>itself. </a:t>
            </a:r>
            <a:r>
              <a:rPr sz="1200" spc="-10" dirty="0">
                <a:latin typeface="Calibri"/>
                <a:cs typeface="Calibri"/>
              </a:rPr>
              <a:t>In </a:t>
            </a:r>
            <a:r>
              <a:rPr sz="1200" dirty="0">
                <a:latin typeface="Calibri"/>
                <a:cs typeface="Calibri"/>
              </a:rPr>
              <a:t>the </a:t>
            </a:r>
            <a:r>
              <a:rPr sz="1200" spc="-5" dirty="0">
                <a:latin typeface="Calibri"/>
                <a:cs typeface="Calibri"/>
              </a:rPr>
              <a:t>West these  relationships tend to </a:t>
            </a:r>
            <a:r>
              <a:rPr sz="1200" dirty="0">
                <a:latin typeface="Calibri"/>
                <a:cs typeface="Calibri"/>
              </a:rPr>
              <a:t>be </a:t>
            </a:r>
            <a:r>
              <a:rPr sz="1200" spc="-5" dirty="0">
                <a:latin typeface="Calibri"/>
                <a:cs typeface="Calibri"/>
              </a:rPr>
              <a:t>of short term duration, contractually driven and with very little input  </a:t>
            </a:r>
            <a:r>
              <a:rPr sz="1200" dirty="0">
                <a:latin typeface="Calibri"/>
                <a:cs typeface="Calibri"/>
              </a:rPr>
              <a:t>by </a:t>
            </a:r>
            <a:r>
              <a:rPr sz="1200" spc="-5" dirty="0">
                <a:latin typeface="Calibri"/>
                <a:cs typeface="Calibri"/>
              </a:rPr>
              <a:t>the supplier </a:t>
            </a:r>
            <a:r>
              <a:rPr sz="1200" spc="-10" dirty="0">
                <a:latin typeface="Calibri"/>
                <a:cs typeface="Calibri"/>
              </a:rPr>
              <a:t>into </a:t>
            </a:r>
            <a:r>
              <a:rPr sz="1200" spc="-5" dirty="0">
                <a:latin typeface="Calibri"/>
                <a:cs typeface="Calibri"/>
              </a:rPr>
              <a:t>the design process. In Japan, in contrast, </a:t>
            </a:r>
            <a:r>
              <a:rPr sz="1200" dirty="0">
                <a:latin typeface="Calibri"/>
                <a:cs typeface="Calibri"/>
              </a:rPr>
              <a:t>the </a:t>
            </a:r>
            <a:r>
              <a:rPr sz="1200" spc="-5" dirty="0">
                <a:latin typeface="Calibri"/>
                <a:cs typeface="Calibri"/>
              </a:rPr>
              <a:t>relationships tend </a:t>
            </a:r>
            <a:r>
              <a:rPr sz="1200" dirty="0">
                <a:latin typeface="Calibri"/>
                <a:cs typeface="Calibri"/>
              </a:rPr>
              <a:t>to be </a:t>
            </a:r>
            <a:r>
              <a:rPr sz="1200" spc="-5" dirty="0">
                <a:latin typeface="Calibri"/>
                <a:cs typeface="Calibri"/>
              </a:rPr>
              <a:t>long  </a:t>
            </a:r>
            <a:r>
              <a:rPr sz="1200" dirty="0">
                <a:latin typeface="Calibri"/>
                <a:cs typeface="Calibri"/>
              </a:rPr>
              <a:t>term </a:t>
            </a:r>
            <a:r>
              <a:rPr sz="1200" spc="-5" dirty="0">
                <a:latin typeface="Calibri"/>
                <a:cs typeface="Calibri"/>
              </a:rPr>
              <a:t>with suppliers making a significant contribution </a:t>
            </a:r>
            <a:r>
              <a:rPr sz="1200" dirty="0">
                <a:latin typeface="Calibri"/>
                <a:cs typeface="Calibri"/>
              </a:rPr>
              <a:t>to </a:t>
            </a:r>
            <a:r>
              <a:rPr sz="1200" spc="-5" dirty="0">
                <a:latin typeface="Calibri"/>
                <a:cs typeface="Calibri"/>
              </a:rPr>
              <a:t>product</a:t>
            </a:r>
            <a:r>
              <a:rPr sz="1200" spc="65" dirty="0">
                <a:latin typeface="Calibri"/>
                <a:cs typeface="Calibri"/>
              </a:rPr>
              <a:t> </a:t>
            </a:r>
            <a:r>
              <a:rPr sz="1200" spc="-5" dirty="0">
                <a:latin typeface="Calibri"/>
                <a:cs typeface="Calibri"/>
              </a:rPr>
              <a:t>development.</a:t>
            </a:r>
            <a:endParaRPr sz="1200">
              <a:latin typeface="Calibri"/>
              <a:cs typeface="Calibri"/>
            </a:endParaRPr>
          </a:p>
          <a:p>
            <a:pPr marL="12700">
              <a:lnSpc>
                <a:spcPct val="100000"/>
              </a:lnSpc>
              <a:spcBef>
                <a:spcPts val="1035"/>
              </a:spcBef>
            </a:pPr>
            <a:r>
              <a:rPr sz="1200" b="1" i="1" spc="-5" dirty="0">
                <a:latin typeface="Calibri"/>
                <a:cs typeface="Calibri"/>
              </a:rPr>
              <a:t>Technology</a:t>
            </a:r>
            <a:r>
              <a:rPr sz="1200" b="1" i="1" spc="-15" dirty="0">
                <a:latin typeface="Calibri"/>
                <a:cs typeface="Calibri"/>
              </a:rPr>
              <a:t> </a:t>
            </a:r>
            <a:r>
              <a:rPr sz="1200" b="1" i="1" spc="-5" dirty="0">
                <a:latin typeface="Calibri"/>
                <a:cs typeface="Calibri"/>
              </a:rPr>
              <a:t>licensing</a:t>
            </a:r>
            <a:endParaRPr sz="1200">
              <a:latin typeface="Calibri"/>
              <a:cs typeface="Calibri"/>
            </a:endParaRPr>
          </a:p>
          <a:p>
            <a:pPr marL="12700" marR="27940">
              <a:lnSpc>
                <a:spcPct val="101699"/>
              </a:lnSpc>
              <a:spcBef>
                <a:spcPts val="995"/>
              </a:spcBef>
            </a:pPr>
            <a:r>
              <a:rPr sz="1200" spc="-5" dirty="0">
                <a:latin typeface="Calibri"/>
                <a:cs typeface="Calibri"/>
              </a:rPr>
              <a:t>This offers an organisation the opportunity </a:t>
            </a:r>
            <a:r>
              <a:rPr sz="1200" dirty="0">
                <a:latin typeface="Calibri"/>
                <a:cs typeface="Calibri"/>
              </a:rPr>
              <a:t>to </a:t>
            </a:r>
            <a:r>
              <a:rPr sz="1200" spc="-5" dirty="0">
                <a:latin typeface="Calibri"/>
                <a:cs typeface="Calibri"/>
              </a:rPr>
              <a:t>exploit </a:t>
            </a:r>
            <a:r>
              <a:rPr sz="1200" dirty="0">
                <a:latin typeface="Calibri"/>
                <a:cs typeface="Calibri"/>
              </a:rPr>
              <a:t>the </a:t>
            </a:r>
            <a:r>
              <a:rPr sz="1200" spc="-5" dirty="0">
                <a:latin typeface="Calibri"/>
                <a:cs typeface="Calibri"/>
              </a:rPr>
              <a:t>intellectual property </a:t>
            </a:r>
            <a:r>
              <a:rPr sz="1200" spc="-10" dirty="0">
                <a:latin typeface="Calibri"/>
                <a:cs typeface="Calibri"/>
              </a:rPr>
              <a:t>of </a:t>
            </a:r>
            <a:r>
              <a:rPr sz="1200" spc="-5" dirty="0">
                <a:latin typeface="Calibri"/>
                <a:cs typeface="Calibri"/>
              </a:rPr>
              <a:t>another  organisation, normally in return for a </a:t>
            </a:r>
            <a:r>
              <a:rPr sz="1200" dirty="0">
                <a:latin typeface="Calibri"/>
                <a:cs typeface="Calibri"/>
              </a:rPr>
              <a:t>fee </a:t>
            </a:r>
            <a:r>
              <a:rPr sz="1200" spc="-5" dirty="0">
                <a:latin typeface="Calibri"/>
                <a:cs typeface="Calibri"/>
              </a:rPr>
              <a:t>and royalty based on sales. When a licence is sold,  </a:t>
            </a:r>
            <a:r>
              <a:rPr sz="1200" dirty="0">
                <a:latin typeface="Calibri"/>
                <a:cs typeface="Calibri"/>
              </a:rPr>
              <a:t>the </a:t>
            </a:r>
            <a:r>
              <a:rPr sz="1200" spc="-5" dirty="0">
                <a:latin typeface="Calibri"/>
                <a:cs typeface="Calibri"/>
              </a:rPr>
              <a:t>licenser will normally lay down conditions under which the technology is licensed and will  often require the buyer to give </a:t>
            </a:r>
            <a:r>
              <a:rPr sz="1200" dirty="0">
                <a:latin typeface="Calibri"/>
                <a:cs typeface="Calibri"/>
              </a:rPr>
              <a:t>the seller </a:t>
            </a:r>
            <a:r>
              <a:rPr sz="1200" spc="-5" dirty="0">
                <a:latin typeface="Calibri"/>
                <a:cs typeface="Calibri"/>
              </a:rPr>
              <a:t>access </a:t>
            </a:r>
            <a:r>
              <a:rPr sz="1200" spc="-10" dirty="0">
                <a:latin typeface="Calibri"/>
                <a:cs typeface="Calibri"/>
              </a:rPr>
              <a:t>to </a:t>
            </a:r>
            <a:r>
              <a:rPr sz="1200" spc="-5" dirty="0">
                <a:latin typeface="Calibri"/>
                <a:cs typeface="Calibri"/>
              </a:rPr>
              <a:t>any improvements </a:t>
            </a:r>
            <a:r>
              <a:rPr sz="1200" spc="-10" dirty="0">
                <a:latin typeface="Calibri"/>
                <a:cs typeface="Calibri"/>
              </a:rPr>
              <a:t>in </a:t>
            </a:r>
            <a:r>
              <a:rPr sz="1200" spc="-5" dirty="0">
                <a:latin typeface="Calibri"/>
                <a:cs typeface="Calibri"/>
              </a:rPr>
              <a:t>the</a:t>
            </a:r>
            <a:r>
              <a:rPr sz="1200" spc="125" dirty="0">
                <a:latin typeface="Calibri"/>
                <a:cs typeface="Calibri"/>
              </a:rPr>
              <a:t> </a:t>
            </a:r>
            <a:r>
              <a:rPr sz="1200" spc="-5" dirty="0">
                <a:latin typeface="Calibri"/>
                <a:cs typeface="Calibri"/>
              </a:rPr>
              <a:t>technology.</a:t>
            </a:r>
            <a:endParaRPr sz="1200">
              <a:latin typeface="Calibri"/>
              <a:cs typeface="Calibri"/>
            </a:endParaRPr>
          </a:p>
          <a:p>
            <a:pPr marL="12700" marR="5080">
              <a:lnSpc>
                <a:spcPct val="101699"/>
              </a:lnSpc>
            </a:pPr>
            <a:r>
              <a:rPr sz="1200" spc="-5" dirty="0">
                <a:latin typeface="Calibri"/>
                <a:cs typeface="Calibri"/>
              </a:rPr>
              <a:t>Benefits include lower development costs, less </a:t>
            </a:r>
            <a:r>
              <a:rPr sz="1200" spc="-10" dirty="0">
                <a:latin typeface="Calibri"/>
                <a:cs typeface="Calibri"/>
              </a:rPr>
              <a:t>risk </a:t>
            </a:r>
            <a:r>
              <a:rPr sz="1200" spc="-5" dirty="0">
                <a:latin typeface="Calibri"/>
                <a:cs typeface="Calibri"/>
              </a:rPr>
              <a:t>and faster product development </a:t>
            </a:r>
            <a:r>
              <a:rPr sz="1200" dirty="0">
                <a:latin typeface="Calibri"/>
                <a:cs typeface="Calibri"/>
              </a:rPr>
              <a:t>times.  </a:t>
            </a:r>
            <a:r>
              <a:rPr sz="1200" spc="-5" dirty="0">
                <a:latin typeface="Calibri"/>
                <a:cs typeface="Calibri"/>
              </a:rPr>
              <a:t>Drawbacks include restrictive clauses imposed </a:t>
            </a:r>
            <a:r>
              <a:rPr sz="1200" dirty="0">
                <a:latin typeface="Calibri"/>
                <a:cs typeface="Calibri"/>
              </a:rPr>
              <a:t>by </a:t>
            </a:r>
            <a:r>
              <a:rPr sz="1200" spc="-5" dirty="0">
                <a:latin typeface="Calibri"/>
                <a:cs typeface="Calibri"/>
              </a:rPr>
              <a:t>the licenser, loss of control </a:t>
            </a:r>
            <a:r>
              <a:rPr sz="1200" spc="-10" dirty="0">
                <a:latin typeface="Calibri"/>
                <a:cs typeface="Calibri"/>
              </a:rPr>
              <a:t>of </a:t>
            </a:r>
            <a:r>
              <a:rPr sz="1200" dirty="0">
                <a:latin typeface="Calibri"/>
                <a:cs typeface="Calibri"/>
              </a:rPr>
              <a:t>issues </a:t>
            </a:r>
            <a:r>
              <a:rPr sz="1200" spc="-5" dirty="0">
                <a:latin typeface="Calibri"/>
                <a:cs typeface="Calibri"/>
              </a:rPr>
              <a:t>such</a:t>
            </a:r>
            <a:r>
              <a:rPr sz="1200" spc="155" dirty="0">
                <a:latin typeface="Calibri"/>
                <a:cs typeface="Calibri"/>
              </a:rPr>
              <a:t> </a:t>
            </a:r>
            <a:r>
              <a:rPr sz="1200" spc="-5" dirty="0">
                <a:latin typeface="Calibri"/>
                <a:cs typeface="Calibri"/>
              </a:rPr>
              <a:t>as</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1050">
              <a:latin typeface="Calibri"/>
              <a:cs typeface="Calibri"/>
            </a:endParaRPr>
          </a:p>
          <a:p>
            <a:pPr marL="181610">
              <a:lnSpc>
                <a:spcPct val="100000"/>
              </a:lnSpc>
            </a:pPr>
            <a:r>
              <a:rPr sz="1000" b="1" spc="-5" dirty="0">
                <a:latin typeface="Calibri"/>
                <a:cs typeface="Calibri"/>
              </a:rPr>
              <a:t>38</a:t>
            </a:r>
            <a:endParaRPr sz="1000">
              <a:latin typeface="Calibri"/>
              <a:cs typeface="Calibri"/>
            </a:endParaRPr>
          </a:p>
        </p:txBody>
      </p:sp>
      <p:sp>
        <p:nvSpPr>
          <p:cNvPr id="3" name="object 3"/>
          <p:cNvSpPr txBox="1"/>
          <p:nvPr/>
        </p:nvSpPr>
        <p:spPr>
          <a:xfrm>
            <a:off x="888424" y="570066"/>
            <a:ext cx="5838825" cy="468122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64490">
              <a:lnSpc>
                <a:spcPct val="101699"/>
              </a:lnSpc>
            </a:pPr>
            <a:r>
              <a:rPr sz="1200" spc="-5" dirty="0">
                <a:latin typeface="Calibri"/>
                <a:cs typeface="Calibri"/>
              </a:rPr>
              <a:t>market. An example being the use </a:t>
            </a:r>
            <a:r>
              <a:rPr sz="1200" spc="-10" dirty="0">
                <a:latin typeface="Calibri"/>
                <a:cs typeface="Calibri"/>
              </a:rPr>
              <a:t>of </a:t>
            </a:r>
            <a:r>
              <a:rPr sz="1200" spc="-5" dirty="0">
                <a:latin typeface="Calibri"/>
                <a:cs typeface="Calibri"/>
              </a:rPr>
              <a:t>DNA sampling </a:t>
            </a:r>
            <a:r>
              <a:rPr sz="1200" dirty="0">
                <a:latin typeface="Calibri"/>
                <a:cs typeface="Calibri"/>
              </a:rPr>
              <a:t>to </a:t>
            </a:r>
            <a:r>
              <a:rPr sz="1200" spc="-5" dirty="0">
                <a:latin typeface="Calibri"/>
                <a:cs typeface="Calibri"/>
              </a:rPr>
              <a:t>establish paternity through blood  samples, </a:t>
            </a:r>
            <a:r>
              <a:rPr sz="1200" dirty="0">
                <a:latin typeface="Calibri"/>
                <a:cs typeface="Calibri"/>
              </a:rPr>
              <a:t>this </a:t>
            </a:r>
            <a:r>
              <a:rPr sz="1200" spc="-5" dirty="0">
                <a:latin typeface="Calibri"/>
                <a:cs typeface="Calibri"/>
              </a:rPr>
              <a:t>not </a:t>
            </a:r>
            <a:r>
              <a:rPr sz="1200" dirty="0">
                <a:latin typeface="Calibri"/>
                <a:cs typeface="Calibri"/>
              </a:rPr>
              <a:t>being </a:t>
            </a:r>
            <a:r>
              <a:rPr sz="1200" spc="-5" dirty="0">
                <a:latin typeface="Calibri"/>
                <a:cs typeface="Calibri"/>
              </a:rPr>
              <a:t>the </a:t>
            </a:r>
            <a:r>
              <a:rPr sz="1200" spc="-10" dirty="0">
                <a:latin typeface="Calibri"/>
                <a:cs typeface="Calibri"/>
              </a:rPr>
              <a:t>most </a:t>
            </a:r>
            <a:r>
              <a:rPr sz="1200" spc="-5" dirty="0">
                <a:latin typeface="Calibri"/>
                <a:cs typeface="Calibri"/>
              </a:rPr>
              <a:t>obvious</a:t>
            </a:r>
            <a:r>
              <a:rPr sz="1200" spc="15" dirty="0">
                <a:latin typeface="Calibri"/>
                <a:cs typeface="Calibri"/>
              </a:rPr>
              <a:t> </a:t>
            </a:r>
            <a:r>
              <a:rPr sz="1200" spc="-5" dirty="0">
                <a:latin typeface="Calibri"/>
                <a:cs typeface="Calibri"/>
              </a:rPr>
              <a:t>application.</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2.4.3 Learning through</a:t>
            </a:r>
            <a:r>
              <a:rPr sz="1200" b="1" spc="15" dirty="0">
                <a:latin typeface="Calibri"/>
                <a:cs typeface="Calibri"/>
              </a:rPr>
              <a:t> </a:t>
            </a:r>
            <a:r>
              <a:rPr sz="1200" b="1" spc="-5" dirty="0">
                <a:latin typeface="Calibri"/>
                <a:cs typeface="Calibri"/>
              </a:rPr>
              <a:t>alliances</a:t>
            </a:r>
            <a:endParaRPr sz="1200">
              <a:latin typeface="Calibri"/>
              <a:cs typeface="Calibri"/>
            </a:endParaRPr>
          </a:p>
          <a:p>
            <a:pPr marL="12700" marR="79375">
              <a:lnSpc>
                <a:spcPct val="101899"/>
              </a:lnSpc>
              <a:spcBef>
                <a:spcPts val="790"/>
              </a:spcBef>
            </a:pPr>
            <a:r>
              <a:rPr sz="1200" spc="-5" dirty="0">
                <a:latin typeface="Calibri"/>
                <a:cs typeface="Calibri"/>
              </a:rPr>
              <a:t>Organisations can obtain knowledge from outside </a:t>
            </a:r>
            <a:r>
              <a:rPr sz="1200" dirty="0">
                <a:latin typeface="Calibri"/>
                <a:cs typeface="Calibri"/>
              </a:rPr>
              <a:t>themselves by </a:t>
            </a:r>
            <a:r>
              <a:rPr sz="1200" spc="-5" dirty="0">
                <a:latin typeface="Calibri"/>
                <a:cs typeface="Calibri"/>
              </a:rPr>
              <a:t>forming alliances </a:t>
            </a:r>
            <a:r>
              <a:rPr sz="1200" spc="-10" dirty="0">
                <a:latin typeface="Calibri"/>
                <a:cs typeface="Calibri"/>
              </a:rPr>
              <a:t>of </a:t>
            </a:r>
            <a:r>
              <a:rPr sz="1200" spc="-5" dirty="0">
                <a:latin typeface="Calibri"/>
                <a:cs typeface="Calibri"/>
              </a:rPr>
              <a:t>various  </a:t>
            </a:r>
            <a:r>
              <a:rPr sz="1200" dirty="0">
                <a:latin typeface="Calibri"/>
                <a:cs typeface="Calibri"/>
              </a:rPr>
              <a:t>degrees </a:t>
            </a:r>
            <a:r>
              <a:rPr sz="1200" spc="-5" dirty="0">
                <a:latin typeface="Calibri"/>
                <a:cs typeface="Calibri"/>
              </a:rPr>
              <a:t>of formality </a:t>
            </a:r>
            <a:r>
              <a:rPr sz="1200" spc="-10" dirty="0">
                <a:latin typeface="Calibri"/>
                <a:cs typeface="Calibri"/>
              </a:rPr>
              <a:t>with </a:t>
            </a:r>
            <a:r>
              <a:rPr sz="1200" spc="-5" dirty="0">
                <a:latin typeface="Calibri"/>
                <a:cs typeface="Calibri"/>
              </a:rPr>
              <a:t>other organisations. More informal ways of obtaining knowledge  can occur simply </a:t>
            </a:r>
            <a:r>
              <a:rPr sz="1200" dirty="0">
                <a:latin typeface="Calibri"/>
                <a:cs typeface="Calibri"/>
              </a:rPr>
              <a:t>by </a:t>
            </a:r>
            <a:r>
              <a:rPr sz="1200" spc="-5" dirty="0">
                <a:latin typeface="Calibri"/>
                <a:cs typeface="Calibri"/>
              </a:rPr>
              <a:t>talking to customers and suppliers and attending seminars </a:t>
            </a:r>
            <a:r>
              <a:rPr sz="1200" spc="-10" dirty="0">
                <a:latin typeface="Calibri"/>
                <a:cs typeface="Calibri"/>
              </a:rPr>
              <a:t>in </a:t>
            </a:r>
            <a:r>
              <a:rPr sz="1200" dirty="0">
                <a:latin typeface="Calibri"/>
                <a:cs typeface="Calibri"/>
              </a:rPr>
              <a:t>issues </a:t>
            </a:r>
            <a:r>
              <a:rPr sz="1200" spc="-5" dirty="0">
                <a:latin typeface="Calibri"/>
                <a:cs typeface="Calibri"/>
              </a:rPr>
              <a:t>of  </a:t>
            </a:r>
            <a:r>
              <a:rPr sz="1200" dirty="0">
                <a:latin typeface="Calibri"/>
                <a:cs typeface="Calibri"/>
              </a:rPr>
              <a:t>interest. </a:t>
            </a:r>
            <a:r>
              <a:rPr sz="1200" spc="-5" dirty="0">
                <a:latin typeface="Calibri"/>
                <a:cs typeface="Calibri"/>
              </a:rPr>
              <a:t>Collaboration between organisations occur for a number of</a:t>
            </a:r>
            <a:r>
              <a:rPr sz="1200" spc="50" dirty="0">
                <a:latin typeface="Calibri"/>
                <a:cs typeface="Calibri"/>
              </a:rPr>
              <a:t> </a:t>
            </a:r>
            <a:r>
              <a:rPr sz="1200" spc="-5" dirty="0">
                <a:latin typeface="Calibri"/>
                <a:cs typeface="Calibri"/>
              </a:rPr>
              <a:t>reasons: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dirty="0">
                <a:latin typeface="Calibri"/>
                <a:cs typeface="Calibri"/>
              </a:rPr>
              <a:t>to </a:t>
            </a:r>
            <a:r>
              <a:rPr sz="1200" spc="-5" dirty="0">
                <a:latin typeface="Calibri"/>
                <a:cs typeface="Calibri"/>
              </a:rPr>
              <a:t>reduce the </a:t>
            </a:r>
            <a:r>
              <a:rPr sz="1200" spc="-10" dirty="0">
                <a:latin typeface="Calibri"/>
                <a:cs typeface="Calibri"/>
              </a:rPr>
              <a:t>cost of </a:t>
            </a:r>
            <a:r>
              <a:rPr sz="1200" spc="-5" dirty="0">
                <a:latin typeface="Calibri"/>
                <a:cs typeface="Calibri"/>
              </a:rPr>
              <a:t>technological</a:t>
            </a:r>
            <a:r>
              <a:rPr sz="1200" spc="35" dirty="0">
                <a:latin typeface="Calibri"/>
                <a:cs typeface="Calibri"/>
              </a:rPr>
              <a:t> </a:t>
            </a:r>
            <a:r>
              <a:rPr sz="1200" spc="-5" dirty="0">
                <a:latin typeface="Calibri"/>
                <a:cs typeface="Calibri"/>
              </a:rPr>
              <a:t>development;</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to </a:t>
            </a:r>
            <a:r>
              <a:rPr sz="1200" spc="-5" dirty="0">
                <a:latin typeface="Calibri"/>
                <a:cs typeface="Calibri"/>
              </a:rPr>
              <a:t>reduce the risk of development or market</a:t>
            </a:r>
            <a:r>
              <a:rPr sz="1200" spc="15" dirty="0">
                <a:latin typeface="Calibri"/>
                <a:cs typeface="Calibri"/>
              </a:rPr>
              <a:t> </a:t>
            </a:r>
            <a:r>
              <a:rPr sz="1200" spc="-5" dirty="0">
                <a:latin typeface="Calibri"/>
                <a:cs typeface="Calibri"/>
              </a:rPr>
              <a:t>entry;</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to </a:t>
            </a:r>
            <a:r>
              <a:rPr sz="1200" spc="-5" dirty="0">
                <a:latin typeface="Calibri"/>
                <a:cs typeface="Calibri"/>
              </a:rPr>
              <a:t>achieve economies </a:t>
            </a:r>
            <a:r>
              <a:rPr sz="1200" spc="-10" dirty="0">
                <a:latin typeface="Calibri"/>
                <a:cs typeface="Calibri"/>
              </a:rPr>
              <a:t>of </a:t>
            </a:r>
            <a:r>
              <a:rPr sz="1200" spc="-5" dirty="0">
                <a:latin typeface="Calibri"/>
                <a:cs typeface="Calibri"/>
              </a:rPr>
              <a:t>scale in</a:t>
            </a:r>
            <a:r>
              <a:rPr sz="1200" spc="35" dirty="0">
                <a:latin typeface="Calibri"/>
                <a:cs typeface="Calibri"/>
              </a:rPr>
              <a:t> </a:t>
            </a:r>
            <a:r>
              <a:rPr sz="1200" spc="-5" dirty="0">
                <a:latin typeface="Calibri"/>
                <a:cs typeface="Calibri"/>
              </a:rPr>
              <a:t>production;</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dirty="0">
                <a:latin typeface="Calibri"/>
                <a:cs typeface="Calibri"/>
              </a:rPr>
              <a:t>to </a:t>
            </a:r>
            <a:r>
              <a:rPr sz="1200" spc="-5" dirty="0">
                <a:latin typeface="Calibri"/>
                <a:cs typeface="Calibri"/>
              </a:rPr>
              <a:t>reduce the time taken </a:t>
            </a:r>
            <a:r>
              <a:rPr sz="1200" dirty="0">
                <a:latin typeface="Calibri"/>
                <a:cs typeface="Calibri"/>
              </a:rPr>
              <a:t>to </a:t>
            </a:r>
            <a:r>
              <a:rPr sz="1200" spc="-5" dirty="0">
                <a:latin typeface="Calibri"/>
                <a:cs typeface="Calibri"/>
              </a:rPr>
              <a:t>develop and sell </a:t>
            </a:r>
            <a:r>
              <a:rPr sz="1200" dirty="0">
                <a:latin typeface="Calibri"/>
                <a:cs typeface="Calibri"/>
              </a:rPr>
              <a:t>new</a:t>
            </a:r>
            <a:r>
              <a:rPr sz="1200" spc="-10" dirty="0">
                <a:latin typeface="Calibri"/>
                <a:cs typeface="Calibri"/>
              </a:rPr>
              <a:t> </a:t>
            </a:r>
            <a:r>
              <a:rPr sz="1200" spc="-5" dirty="0">
                <a:latin typeface="Calibri"/>
                <a:cs typeface="Calibri"/>
              </a:rPr>
              <a:t>products;</a:t>
            </a:r>
            <a:endParaRPr sz="1200">
              <a:latin typeface="Calibri"/>
              <a:cs typeface="Calibri"/>
            </a:endParaRPr>
          </a:p>
          <a:p>
            <a:pPr marL="240665" indent="-228600">
              <a:lnSpc>
                <a:spcPct val="100000"/>
              </a:lnSpc>
              <a:spcBef>
                <a:spcPts val="100"/>
              </a:spcBef>
              <a:buFont typeface="Symbol"/>
              <a:buChar char=""/>
              <a:tabLst>
                <a:tab pos="240665" algn="l"/>
                <a:tab pos="241300" algn="l"/>
              </a:tabLst>
            </a:pPr>
            <a:r>
              <a:rPr sz="1200" dirty="0">
                <a:latin typeface="Calibri"/>
                <a:cs typeface="Calibri"/>
              </a:rPr>
              <a:t>to </a:t>
            </a:r>
            <a:r>
              <a:rPr sz="1200" spc="-5" dirty="0">
                <a:latin typeface="Calibri"/>
                <a:cs typeface="Calibri"/>
              </a:rPr>
              <a:t>increase the knowledge the organisation has </a:t>
            </a:r>
            <a:r>
              <a:rPr sz="1200" spc="-10" dirty="0">
                <a:latin typeface="Calibri"/>
                <a:cs typeface="Calibri"/>
              </a:rPr>
              <a:t>in </a:t>
            </a:r>
            <a:r>
              <a:rPr sz="1200" spc="-5" dirty="0">
                <a:latin typeface="Calibri"/>
                <a:cs typeface="Calibri"/>
              </a:rPr>
              <a:t>certain</a:t>
            </a:r>
            <a:r>
              <a:rPr sz="1200" spc="65" dirty="0">
                <a:latin typeface="Calibri"/>
                <a:cs typeface="Calibri"/>
              </a:rPr>
              <a:t> </a:t>
            </a:r>
            <a:r>
              <a:rPr sz="1200" spc="-5" dirty="0">
                <a:latin typeface="Calibri"/>
                <a:cs typeface="Calibri"/>
              </a:rPr>
              <a:t>areas.</a:t>
            </a:r>
            <a:endParaRPr sz="1200">
              <a:latin typeface="Calibri"/>
              <a:cs typeface="Calibri"/>
            </a:endParaRPr>
          </a:p>
          <a:p>
            <a:pPr marL="12700" marR="5080">
              <a:lnSpc>
                <a:spcPct val="101699"/>
              </a:lnSpc>
              <a:spcBef>
                <a:spcPts val="500"/>
              </a:spcBef>
            </a:pPr>
            <a:r>
              <a:rPr sz="1200" dirty="0">
                <a:latin typeface="Calibri"/>
                <a:cs typeface="Calibri"/>
              </a:rPr>
              <a:t>There </a:t>
            </a:r>
            <a:r>
              <a:rPr sz="1200" spc="-5" dirty="0">
                <a:latin typeface="Calibri"/>
                <a:cs typeface="Calibri"/>
              </a:rPr>
              <a:t>is </a:t>
            </a:r>
            <a:r>
              <a:rPr sz="1200" spc="-10" dirty="0">
                <a:latin typeface="Calibri"/>
                <a:cs typeface="Calibri"/>
              </a:rPr>
              <a:t>an </a:t>
            </a:r>
            <a:r>
              <a:rPr sz="1200" spc="-5" dirty="0">
                <a:latin typeface="Calibri"/>
                <a:cs typeface="Calibri"/>
              </a:rPr>
              <a:t>increasing realisation that one organisation's peripheral technology is another  organisation's </a:t>
            </a:r>
            <a:r>
              <a:rPr sz="1200" spc="-10" dirty="0">
                <a:latin typeface="Calibri"/>
                <a:cs typeface="Calibri"/>
              </a:rPr>
              <a:t>core </a:t>
            </a:r>
            <a:r>
              <a:rPr sz="1200" spc="-5" dirty="0">
                <a:latin typeface="Calibri"/>
                <a:cs typeface="Calibri"/>
              </a:rPr>
              <a:t>technology and the collaboration necessary </a:t>
            </a:r>
            <a:r>
              <a:rPr sz="1200" dirty="0">
                <a:latin typeface="Calibri"/>
                <a:cs typeface="Calibri"/>
              </a:rPr>
              <a:t>to </a:t>
            </a:r>
            <a:r>
              <a:rPr sz="1200" spc="-5" dirty="0">
                <a:latin typeface="Calibri"/>
                <a:cs typeface="Calibri"/>
              </a:rPr>
              <a:t>gain knowledge </a:t>
            </a:r>
            <a:r>
              <a:rPr sz="1200" spc="-10" dirty="0">
                <a:latin typeface="Calibri"/>
                <a:cs typeface="Calibri"/>
              </a:rPr>
              <a:t>in </a:t>
            </a:r>
            <a:r>
              <a:rPr sz="1200" spc="-5" dirty="0">
                <a:latin typeface="Calibri"/>
                <a:cs typeface="Calibri"/>
              </a:rPr>
              <a:t>certain  areas is </a:t>
            </a:r>
            <a:r>
              <a:rPr sz="1200" dirty="0">
                <a:latin typeface="Calibri"/>
                <a:cs typeface="Calibri"/>
              </a:rPr>
              <a:t>the </a:t>
            </a:r>
            <a:r>
              <a:rPr sz="1200" spc="-5" dirty="0">
                <a:latin typeface="Calibri"/>
                <a:cs typeface="Calibri"/>
              </a:rPr>
              <a:t>area that </a:t>
            </a:r>
            <a:r>
              <a:rPr sz="1200" spc="-10" dirty="0">
                <a:latin typeface="Calibri"/>
                <a:cs typeface="Calibri"/>
              </a:rPr>
              <a:t>this </a:t>
            </a:r>
            <a:r>
              <a:rPr sz="1200" spc="-5" dirty="0">
                <a:latin typeface="Calibri"/>
                <a:cs typeface="Calibri"/>
              </a:rPr>
              <a:t>section will concentrate </a:t>
            </a:r>
            <a:r>
              <a:rPr sz="1200" dirty="0">
                <a:latin typeface="Calibri"/>
                <a:cs typeface="Calibri"/>
              </a:rPr>
              <a:t>on. </a:t>
            </a:r>
            <a:r>
              <a:rPr sz="1200" spc="-5" dirty="0">
                <a:latin typeface="Calibri"/>
                <a:cs typeface="Calibri"/>
              </a:rPr>
              <a:t>Collaboration can occur with  universities, non-competitor and competitor companies, customers, supplies and consultants.  </a:t>
            </a:r>
            <a:r>
              <a:rPr sz="1200" dirty="0">
                <a:latin typeface="Calibri"/>
                <a:cs typeface="Calibri"/>
              </a:rPr>
              <a:t>When </a:t>
            </a:r>
            <a:r>
              <a:rPr sz="1200" spc="-5" dirty="0">
                <a:latin typeface="Calibri"/>
                <a:cs typeface="Calibri"/>
              </a:rPr>
              <a:t>the decision </a:t>
            </a:r>
            <a:r>
              <a:rPr sz="1200" dirty="0">
                <a:latin typeface="Calibri"/>
                <a:cs typeface="Calibri"/>
              </a:rPr>
              <a:t>to </a:t>
            </a:r>
            <a:r>
              <a:rPr sz="1200" spc="-10" dirty="0">
                <a:latin typeface="Calibri"/>
                <a:cs typeface="Calibri"/>
              </a:rPr>
              <a:t>“make </a:t>
            </a:r>
            <a:r>
              <a:rPr sz="1200" spc="-5" dirty="0">
                <a:latin typeface="Calibri"/>
                <a:cs typeface="Calibri"/>
              </a:rPr>
              <a:t>or buy” knowledge is being considered organisations need </a:t>
            </a:r>
            <a:r>
              <a:rPr sz="1200" dirty="0">
                <a:latin typeface="Calibri"/>
                <a:cs typeface="Calibri"/>
              </a:rPr>
              <a:t>to  </a:t>
            </a:r>
            <a:r>
              <a:rPr sz="1200" spc="-5" dirty="0">
                <a:latin typeface="Calibri"/>
                <a:cs typeface="Calibri"/>
              </a:rPr>
              <a:t>consider two issues. Transaction costs which focus on the organisation's efficiency, and  </a:t>
            </a:r>
            <a:r>
              <a:rPr sz="1200" dirty="0">
                <a:latin typeface="Calibri"/>
                <a:cs typeface="Calibri"/>
              </a:rPr>
              <a:t>strategic </a:t>
            </a:r>
            <a:r>
              <a:rPr sz="1200" spc="-5" dirty="0">
                <a:latin typeface="Calibri"/>
                <a:cs typeface="Calibri"/>
              </a:rPr>
              <a:t>implications which will include consideration of the organisation's future  exploitation </a:t>
            </a:r>
            <a:r>
              <a:rPr sz="1200" spc="-10" dirty="0">
                <a:latin typeface="Calibri"/>
                <a:cs typeface="Calibri"/>
              </a:rPr>
              <a:t>of </a:t>
            </a:r>
            <a:r>
              <a:rPr sz="1200" dirty="0">
                <a:latin typeface="Calibri"/>
                <a:cs typeface="Calibri"/>
              </a:rPr>
              <a:t>the</a:t>
            </a:r>
            <a:r>
              <a:rPr sz="1200" spc="10" dirty="0">
                <a:latin typeface="Calibri"/>
                <a:cs typeface="Calibri"/>
              </a:rPr>
              <a:t> </a:t>
            </a:r>
            <a:r>
              <a:rPr sz="1200" spc="-5" dirty="0">
                <a:latin typeface="Calibri"/>
                <a:cs typeface="Calibri"/>
              </a:rPr>
              <a:t>knowledge.</a:t>
            </a:r>
            <a:endParaRPr sz="1200">
              <a:latin typeface="Calibri"/>
              <a:cs typeface="Calibri"/>
            </a:endParaRPr>
          </a:p>
        </p:txBody>
      </p:sp>
      <p:sp>
        <p:nvSpPr>
          <p:cNvPr id="4" name="object 4"/>
          <p:cNvSpPr/>
          <p:nvPr/>
        </p:nvSpPr>
        <p:spPr>
          <a:xfrm>
            <a:off x="996368" y="5461050"/>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39</a:t>
            </a:r>
            <a:endParaRPr sz="1000">
              <a:latin typeface="Calibri"/>
              <a:cs typeface="Calibri"/>
            </a:endParaRPr>
          </a:p>
        </p:txBody>
      </p:sp>
      <p:sp>
        <p:nvSpPr>
          <p:cNvPr id="3" name="object 3"/>
          <p:cNvSpPr txBox="1"/>
          <p:nvPr/>
        </p:nvSpPr>
        <p:spPr>
          <a:xfrm>
            <a:off x="816739" y="570066"/>
            <a:ext cx="5842635" cy="8008620"/>
          </a:xfrm>
          <a:prstGeom prst="rect">
            <a:avLst/>
          </a:prstGeom>
        </p:spPr>
        <p:txBody>
          <a:bodyPr vert="horz" wrap="square" lIns="0" tIns="12065" rIns="0" bIns="0" rtlCol="0">
            <a:spAutoFit/>
          </a:bodyPr>
          <a:lstStyle/>
          <a:p>
            <a:pPr marR="952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pricing, volumes and quality, and </a:t>
            </a:r>
            <a:r>
              <a:rPr sz="1200" dirty="0">
                <a:latin typeface="Calibri"/>
                <a:cs typeface="Calibri"/>
              </a:rPr>
              <a:t>the </a:t>
            </a:r>
            <a:r>
              <a:rPr sz="1200" spc="-5" dirty="0">
                <a:latin typeface="Calibri"/>
                <a:cs typeface="Calibri"/>
              </a:rPr>
              <a:t>potential costs of search, negotiation and</a:t>
            </a:r>
            <a:r>
              <a:rPr sz="1200" spc="65" dirty="0">
                <a:latin typeface="Calibri"/>
                <a:cs typeface="Calibri"/>
              </a:rPr>
              <a:t> </a:t>
            </a:r>
            <a:r>
              <a:rPr sz="1200" spc="-5" dirty="0">
                <a:latin typeface="Calibri"/>
                <a:cs typeface="Calibri"/>
              </a:rPr>
              <a:t>adaption.</a:t>
            </a:r>
            <a:endParaRPr sz="1200">
              <a:latin typeface="Calibri"/>
              <a:cs typeface="Calibri"/>
            </a:endParaRPr>
          </a:p>
          <a:p>
            <a:pPr marL="12700">
              <a:lnSpc>
                <a:spcPct val="100000"/>
              </a:lnSpc>
              <a:spcBef>
                <a:spcPts val="1019"/>
              </a:spcBef>
            </a:pPr>
            <a:r>
              <a:rPr sz="1200" b="1" i="1" spc="-5" dirty="0">
                <a:latin typeface="Calibri"/>
                <a:cs typeface="Calibri"/>
              </a:rPr>
              <a:t>Research</a:t>
            </a:r>
            <a:r>
              <a:rPr sz="1200" b="1" i="1" dirty="0">
                <a:latin typeface="Calibri"/>
                <a:cs typeface="Calibri"/>
              </a:rPr>
              <a:t> </a:t>
            </a:r>
            <a:r>
              <a:rPr sz="1200" b="1" i="1" spc="-5" dirty="0">
                <a:latin typeface="Calibri"/>
                <a:cs typeface="Calibri"/>
              </a:rPr>
              <a:t>consortia</a:t>
            </a:r>
            <a:endParaRPr sz="1200">
              <a:latin typeface="Calibri"/>
              <a:cs typeface="Calibri"/>
            </a:endParaRPr>
          </a:p>
          <a:p>
            <a:pPr marL="12700" marR="273685">
              <a:lnSpc>
                <a:spcPct val="101699"/>
              </a:lnSpc>
              <a:spcBef>
                <a:spcPts val="1005"/>
              </a:spcBef>
            </a:pPr>
            <a:r>
              <a:rPr sz="1200" dirty="0">
                <a:latin typeface="Calibri"/>
                <a:cs typeface="Calibri"/>
              </a:rPr>
              <a:t>These </a:t>
            </a:r>
            <a:r>
              <a:rPr sz="1200" spc="-5" dirty="0">
                <a:latin typeface="Calibri"/>
                <a:cs typeface="Calibri"/>
              </a:rPr>
              <a:t>normally consist </a:t>
            </a:r>
            <a:r>
              <a:rPr sz="1200" spc="-10" dirty="0">
                <a:latin typeface="Calibri"/>
                <a:cs typeface="Calibri"/>
              </a:rPr>
              <a:t>of </a:t>
            </a:r>
            <a:r>
              <a:rPr sz="1200" spc="-5" dirty="0">
                <a:latin typeface="Calibri"/>
                <a:cs typeface="Calibri"/>
              </a:rPr>
              <a:t>a number of organisations working together </a:t>
            </a:r>
            <a:r>
              <a:rPr sz="1200" spc="-10" dirty="0">
                <a:latin typeface="Calibri"/>
                <a:cs typeface="Calibri"/>
              </a:rPr>
              <a:t>on </a:t>
            </a:r>
            <a:r>
              <a:rPr sz="1200" spc="-5" dirty="0">
                <a:latin typeface="Calibri"/>
                <a:cs typeface="Calibri"/>
              </a:rPr>
              <a:t>a well specified  project. The reason </a:t>
            </a:r>
            <a:r>
              <a:rPr sz="1200" dirty="0">
                <a:latin typeface="Calibri"/>
                <a:cs typeface="Calibri"/>
              </a:rPr>
              <a:t>for </a:t>
            </a:r>
            <a:r>
              <a:rPr sz="1200" spc="-5" dirty="0">
                <a:latin typeface="Calibri"/>
                <a:cs typeface="Calibri"/>
              </a:rPr>
              <a:t>this is </a:t>
            </a:r>
            <a:r>
              <a:rPr sz="1200" dirty="0">
                <a:latin typeface="Calibri"/>
                <a:cs typeface="Calibri"/>
              </a:rPr>
              <a:t>to </a:t>
            </a:r>
            <a:r>
              <a:rPr sz="1200" spc="-5" dirty="0">
                <a:latin typeface="Calibri"/>
                <a:cs typeface="Calibri"/>
              </a:rPr>
              <a:t>share the cost and risk of research into common areas.  Competitor companies frequently collaborate in the development of pre-competitive  technology, especially when state funding supports this type of research. Non-competitor  companies frequently collaborate </a:t>
            </a:r>
            <a:r>
              <a:rPr sz="1200" dirty="0">
                <a:latin typeface="Calibri"/>
                <a:cs typeface="Calibri"/>
              </a:rPr>
              <a:t>to </a:t>
            </a:r>
            <a:r>
              <a:rPr sz="1200" spc="-5" dirty="0">
                <a:latin typeface="Calibri"/>
                <a:cs typeface="Calibri"/>
              </a:rPr>
              <a:t>learn from </a:t>
            </a:r>
            <a:r>
              <a:rPr sz="1200" spc="-10" dirty="0">
                <a:latin typeface="Calibri"/>
                <a:cs typeface="Calibri"/>
              </a:rPr>
              <a:t>each </a:t>
            </a:r>
            <a:r>
              <a:rPr sz="1200" spc="-5" dirty="0">
                <a:latin typeface="Calibri"/>
                <a:cs typeface="Calibri"/>
              </a:rPr>
              <a:t>others organisations'</a:t>
            </a:r>
            <a:r>
              <a:rPr sz="1200" spc="65" dirty="0">
                <a:latin typeface="Calibri"/>
                <a:cs typeface="Calibri"/>
              </a:rPr>
              <a:t> </a:t>
            </a:r>
            <a:r>
              <a:rPr sz="1200" spc="-5" dirty="0">
                <a:latin typeface="Calibri"/>
                <a:cs typeface="Calibri"/>
              </a:rPr>
              <a:t>skills.</a:t>
            </a:r>
            <a:endParaRPr sz="1200">
              <a:latin typeface="Calibri"/>
              <a:cs typeface="Calibri"/>
            </a:endParaRPr>
          </a:p>
          <a:p>
            <a:pPr marL="12700">
              <a:lnSpc>
                <a:spcPct val="100000"/>
              </a:lnSpc>
              <a:spcBef>
                <a:spcPts val="1035"/>
              </a:spcBef>
            </a:pPr>
            <a:r>
              <a:rPr sz="1200" b="1" i="1" spc="-5" dirty="0">
                <a:latin typeface="Calibri"/>
                <a:cs typeface="Calibri"/>
              </a:rPr>
              <a:t>Joint</a:t>
            </a:r>
            <a:r>
              <a:rPr sz="1200" b="1" i="1" spc="-10" dirty="0">
                <a:latin typeface="Calibri"/>
                <a:cs typeface="Calibri"/>
              </a:rPr>
              <a:t> </a:t>
            </a:r>
            <a:r>
              <a:rPr sz="1200" b="1" i="1" spc="-5" dirty="0">
                <a:latin typeface="Calibri"/>
                <a:cs typeface="Calibri"/>
              </a:rPr>
              <a:t>ventures</a:t>
            </a:r>
            <a:endParaRPr sz="1200">
              <a:latin typeface="Calibri"/>
              <a:cs typeface="Calibri"/>
            </a:endParaRPr>
          </a:p>
          <a:p>
            <a:pPr marL="12700" marR="412115">
              <a:lnSpc>
                <a:spcPct val="101699"/>
              </a:lnSpc>
              <a:spcBef>
                <a:spcPts val="995"/>
              </a:spcBef>
            </a:pPr>
            <a:r>
              <a:rPr sz="1200" dirty="0">
                <a:latin typeface="Calibri"/>
                <a:cs typeface="Calibri"/>
              </a:rPr>
              <a:t>These </a:t>
            </a:r>
            <a:r>
              <a:rPr sz="1200" spc="-10" dirty="0">
                <a:latin typeface="Calibri"/>
                <a:cs typeface="Calibri"/>
              </a:rPr>
              <a:t>can </a:t>
            </a:r>
            <a:r>
              <a:rPr sz="1200" dirty="0">
                <a:latin typeface="Calibri"/>
                <a:cs typeface="Calibri"/>
              </a:rPr>
              <a:t>be </a:t>
            </a:r>
            <a:r>
              <a:rPr sz="1200" spc="-10" dirty="0">
                <a:latin typeface="Calibri"/>
                <a:cs typeface="Calibri"/>
              </a:rPr>
              <a:t>in </a:t>
            </a:r>
            <a:r>
              <a:rPr sz="1200" spc="-5" dirty="0">
                <a:latin typeface="Calibri"/>
                <a:cs typeface="Calibri"/>
              </a:rPr>
              <a:t>one of </a:t>
            </a:r>
            <a:r>
              <a:rPr sz="1200" spc="-10" dirty="0">
                <a:latin typeface="Calibri"/>
                <a:cs typeface="Calibri"/>
              </a:rPr>
              <a:t>two </a:t>
            </a:r>
            <a:r>
              <a:rPr sz="1200" spc="-5" dirty="0">
                <a:latin typeface="Calibri"/>
                <a:cs typeface="Calibri"/>
              </a:rPr>
              <a:t>basic forms, a </a:t>
            </a:r>
            <a:r>
              <a:rPr sz="1200" dirty="0">
                <a:latin typeface="Calibri"/>
                <a:cs typeface="Calibri"/>
              </a:rPr>
              <a:t>new </a:t>
            </a:r>
            <a:r>
              <a:rPr sz="1200" spc="-5" dirty="0">
                <a:latin typeface="Calibri"/>
                <a:cs typeface="Calibri"/>
              </a:rPr>
              <a:t>company with ownership based </a:t>
            </a:r>
            <a:r>
              <a:rPr sz="1200" spc="-10" dirty="0">
                <a:latin typeface="Calibri"/>
                <a:cs typeface="Calibri"/>
              </a:rPr>
              <a:t>on </a:t>
            </a:r>
            <a:r>
              <a:rPr sz="1200" spc="-5" dirty="0">
                <a:latin typeface="Calibri"/>
                <a:cs typeface="Calibri"/>
              </a:rPr>
              <a:t>stock  owned, or a contractual relationship.</a:t>
            </a:r>
            <a:endParaRPr sz="1200">
              <a:latin typeface="Calibri"/>
              <a:cs typeface="Calibri"/>
            </a:endParaRPr>
          </a:p>
          <a:p>
            <a:pPr marL="12700">
              <a:lnSpc>
                <a:spcPct val="100000"/>
              </a:lnSpc>
              <a:spcBef>
                <a:spcPts val="1020"/>
              </a:spcBef>
            </a:pPr>
            <a:r>
              <a:rPr sz="1200" b="1" i="1" spc="-5" dirty="0">
                <a:latin typeface="Calibri"/>
                <a:cs typeface="Calibri"/>
              </a:rPr>
              <a:t>Innovation</a:t>
            </a:r>
            <a:r>
              <a:rPr sz="1200" b="1" i="1" dirty="0">
                <a:latin typeface="Calibri"/>
                <a:cs typeface="Calibri"/>
              </a:rPr>
              <a:t> </a:t>
            </a:r>
            <a:r>
              <a:rPr sz="1200" b="1" i="1" spc="-5" dirty="0">
                <a:latin typeface="Calibri"/>
                <a:cs typeface="Calibri"/>
              </a:rPr>
              <a:t>networks</a:t>
            </a:r>
            <a:endParaRPr sz="1200">
              <a:latin typeface="Calibri"/>
              <a:cs typeface="Calibri"/>
            </a:endParaRPr>
          </a:p>
          <a:p>
            <a:pPr marL="12700" marR="5080">
              <a:lnSpc>
                <a:spcPct val="101699"/>
              </a:lnSpc>
              <a:spcBef>
                <a:spcPts val="1005"/>
              </a:spcBef>
            </a:pPr>
            <a:r>
              <a:rPr sz="1200" dirty="0">
                <a:latin typeface="Calibri"/>
                <a:cs typeface="Calibri"/>
              </a:rPr>
              <a:t>These </a:t>
            </a:r>
            <a:r>
              <a:rPr sz="1200" spc="-5" dirty="0">
                <a:latin typeface="Calibri"/>
                <a:cs typeface="Calibri"/>
              </a:rPr>
              <a:t>tend </a:t>
            </a:r>
            <a:r>
              <a:rPr sz="1200" dirty="0">
                <a:latin typeface="Calibri"/>
                <a:cs typeface="Calibri"/>
              </a:rPr>
              <a:t>to be </a:t>
            </a:r>
            <a:r>
              <a:rPr sz="1200" spc="-5" dirty="0">
                <a:latin typeface="Calibri"/>
                <a:cs typeface="Calibri"/>
              </a:rPr>
              <a:t>informal groupings of organisations that evolve over a period of time with  </a:t>
            </a:r>
            <a:r>
              <a:rPr sz="1200" dirty="0">
                <a:latin typeface="Calibri"/>
                <a:cs typeface="Calibri"/>
              </a:rPr>
              <a:t>no </a:t>
            </a:r>
            <a:r>
              <a:rPr sz="1200" spc="-5" dirty="0">
                <a:latin typeface="Calibri"/>
                <a:cs typeface="Calibri"/>
              </a:rPr>
              <a:t>contractual responsibility to each other. It is within the innovation network </a:t>
            </a:r>
            <a:r>
              <a:rPr sz="1200" dirty="0">
                <a:latin typeface="Calibri"/>
                <a:cs typeface="Calibri"/>
              </a:rPr>
              <a:t>that </a:t>
            </a:r>
            <a:r>
              <a:rPr sz="1200" spc="-5" dirty="0">
                <a:latin typeface="Calibri"/>
                <a:cs typeface="Calibri"/>
              </a:rPr>
              <a:t>the  technology gatekeeper is especially important </a:t>
            </a:r>
            <a:r>
              <a:rPr sz="1200" spc="-10" dirty="0">
                <a:latin typeface="Calibri"/>
                <a:cs typeface="Calibri"/>
              </a:rPr>
              <a:t>in </a:t>
            </a:r>
            <a:r>
              <a:rPr sz="1200" spc="-5" dirty="0">
                <a:latin typeface="Calibri"/>
                <a:cs typeface="Calibri"/>
              </a:rPr>
              <a:t>the formal and informal role. The formal role  </a:t>
            </a:r>
            <a:r>
              <a:rPr sz="1200" dirty="0">
                <a:latin typeface="Calibri"/>
                <a:cs typeface="Calibri"/>
              </a:rPr>
              <a:t>being </a:t>
            </a:r>
            <a:r>
              <a:rPr sz="1200" spc="-5" dirty="0">
                <a:latin typeface="Calibri"/>
                <a:cs typeface="Calibri"/>
              </a:rPr>
              <a:t>the one where </a:t>
            </a:r>
            <a:r>
              <a:rPr sz="1200" dirty="0">
                <a:latin typeface="Calibri"/>
                <a:cs typeface="Calibri"/>
              </a:rPr>
              <a:t>he </a:t>
            </a:r>
            <a:r>
              <a:rPr sz="1200" spc="-5" dirty="0">
                <a:latin typeface="Calibri"/>
                <a:cs typeface="Calibri"/>
              </a:rPr>
              <a:t>(or </a:t>
            </a:r>
            <a:r>
              <a:rPr sz="1200" dirty="0">
                <a:latin typeface="Calibri"/>
                <a:cs typeface="Calibri"/>
              </a:rPr>
              <a:t>she) </a:t>
            </a:r>
            <a:r>
              <a:rPr sz="1200" spc="-5" dirty="0">
                <a:latin typeface="Calibri"/>
                <a:cs typeface="Calibri"/>
              </a:rPr>
              <a:t>keeps </a:t>
            </a:r>
            <a:r>
              <a:rPr sz="1200" dirty="0">
                <a:latin typeface="Calibri"/>
                <a:cs typeface="Calibri"/>
              </a:rPr>
              <a:t>his </a:t>
            </a:r>
            <a:r>
              <a:rPr sz="1200" spc="-5" dirty="0">
                <a:latin typeface="Calibri"/>
                <a:cs typeface="Calibri"/>
              </a:rPr>
              <a:t>organisation aware </a:t>
            </a:r>
            <a:r>
              <a:rPr sz="1200" spc="-10" dirty="0">
                <a:latin typeface="Calibri"/>
                <a:cs typeface="Calibri"/>
              </a:rPr>
              <a:t>of </a:t>
            </a:r>
            <a:r>
              <a:rPr sz="1200" spc="-5" dirty="0">
                <a:latin typeface="Calibri"/>
                <a:cs typeface="Calibri"/>
              </a:rPr>
              <a:t>“what is happening out  there”, and the informal role </a:t>
            </a:r>
            <a:r>
              <a:rPr sz="1200" dirty="0">
                <a:latin typeface="Calibri"/>
                <a:cs typeface="Calibri"/>
              </a:rPr>
              <a:t>being </a:t>
            </a:r>
            <a:r>
              <a:rPr sz="1200" spc="-5" dirty="0">
                <a:latin typeface="Calibri"/>
                <a:cs typeface="Calibri"/>
              </a:rPr>
              <a:t>the organisation contact within </a:t>
            </a:r>
            <a:r>
              <a:rPr sz="1200" dirty="0">
                <a:latin typeface="Calibri"/>
                <a:cs typeface="Calibri"/>
              </a:rPr>
              <a:t>the</a:t>
            </a:r>
            <a:r>
              <a:rPr sz="1200" spc="55" dirty="0">
                <a:latin typeface="Calibri"/>
                <a:cs typeface="Calibri"/>
              </a:rPr>
              <a:t> </a:t>
            </a:r>
            <a:r>
              <a:rPr sz="1200" spc="-5" dirty="0">
                <a:latin typeface="Calibri"/>
                <a:cs typeface="Calibri"/>
              </a:rPr>
              <a:t>network.</a:t>
            </a:r>
            <a:endParaRPr sz="1200">
              <a:latin typeface="Calibri"/>
              <a:cs typeface="Calibri"/>
            </a:endParaRPr>
          </a:p>
          <a:p>
            <a:pPr marL="12700">
              <a:lnSpc>
                <a:spcPct val="100000"/>
              </a:lnSpc>
              <a:spcBef>
                <a:spcPts val="1030"/>
              </a:spcBef>
            </a:pPr>
            <a:r>
              <a:rPr sz="1200" b="1" i="1" spc="-5" dirty="0">
                <a:latin typeface="Calibri"/>
                <a:cs typeface="Calibri"/>
              </a:rPr>
              <a:t>Universities</a:t>
            </a:r>
            <a:endParaRPr sz="1200">
              <a:latin typeface="Calibri"/>
              <a:cs typeface="Calibri"/>
            </a:endParaRPr>
          </a:p>
          <a:p>
            <a:pPr marL="12700" marR="94615">
              <a:lnSpc>
                <a:spcPct val="101699"/>
              </a:lnSpc>
              <a:spcBef>
                <a:spcPts val="994"/>
              </a:spcBef>
            </a:pPr>
            <a:r>
              <a:rPr sz="1200" spc="-5" dirty="0">
                <a:latin typeface="Calibri"/>
                <a:cs typeface="Calibri"/>
              </a:rPr>
              <a:t>An increasing form of collaboration occurs between </a:t>
            </a:r>
            <a:r>
              <a:rPr sz="1200" dirty="0">
                <a:latin typeface="Calibri"/>
                <a:cs typeface="Calibri"/>
              </a:rPr>
              <a:t>the </a:t>
            </a:r>
            <a:r>
              <a:rPr sz="1200" spc="-5" dirty="0">
                <a:latin typeface="Calibri"/>
                <a:cs typeface="Calibri"/>
              </a:rPr>
              <a:t>organisation and universities, where  </a:t>
            </a:r>
            <a:r>
              <a:rPr sz="1200" dirty="0">
                <a:latin typeface="Calibri"/>
                <a:cs typeface="Calibri"/>
              </a:rPr>
              <a:t>the </a:t>
            </a:r>
            <a:r>
              <a:rPr sz="1200" spc="-5" dirty="0">
                <a:latin typeface="Calibri"/>
                <a:cs typeface="Calibri"/>
              </a:rPr>
              <a:t>university acts as </a:t>
            </a:r>
            <a:r>
              <a:rPr sz="1200" spc="-10" dirty="0">
                <a:latin typeface="Calibri"/>
                <a:cs typeface="Calibri"/>
              </a:rPr>
              <a:t>an </a:t>
            </a:r>
            <a:r>
              <a:rPr sz="1200" dirty="0">
                <a:latin typeface="Calibri"/>
                <a:cs typeface="Calibri"/>
              </a:rPr>
              <a:t>external </a:t>
            </a:r>
            <a:r>
              <a:rPr sz="1200" spc="-5" dirty="0">
                <a:latin typeface="Calibri"/>
                <a:cs typeface="Calibri"/>
              </a:rPr>
              <a:t>source </a:t>
            </a:r>
            <a:r>
              <a:rPr sz="1200" spc="-10" dirty="0">
                <a:latin typeface="Calibri"/>
                <a:cs typeface="Calibri"/>
              </a:rPr>
              <a:t>of </a:t>
            </a:r>
            <a:r>
              <a:rPr sz="1200" spc="-5" dirty="0">
                <a:latin typeface="Calibri"/>
                <a:cs typeface="Calibri"/>
              </a:rPr>
              <a:t>technology. </a:t>
            </a:r>
            <a:r>
              <a:rPr sz="1200" dirty="0">
                <a:latin typeface="Calibri"/>
                <a:cs typeface="Calibri"/>
              </a:rPr>
              <a:t>These </a:t>
            </a:r>
            <a:r>
              <a:rPr sz="1200" spc="-5" dirty="0">
                <a:latin typeface="Calibri"/>
                <a:cs typeface="Calibri"/>
              </a:rPr>
              <a:t>relationships range from  providing support </a:t>
            </a:r>
            <a:r>
              <a:rPr sz="1200" dirty="0">
                <a:latin typeface="Calibri"/>
                <a:cs typeface="Calibri"/>
              </a:rPr>
              <a:t>for </a:t>
            </a:r>
            <a:r>
              <a:rPr sz="1200" spc="-5" dirty="0">
                <a:latin typeface="Calibri"/>
                <a:cs typeface="Calibri"/>
              </a:rPr>
              <a:t>Ph.D. Students and finance for research, through </a:t>
            </a:r>
            <a:r>
              <a:rPr sz="1200" dirty="0">
                <a:latin typeface="Calibri"/>
                <a:cs typeface="Calibri"/>
              </a:rPr>
              <a:t>to </a:t>
            </a:r>
            <a:r>
              <a:rPr sz="1200" spc="-5" dirty="0">
                <a:latin typeface="Calibri"/>
                <a:cs typeface="Calibri"/>
              </a:rPr>
              <a:t>formal contractual  research</a:t>
            </a:r>
            <a:r>
              <a:rPr sz="1200" spc="5" dirty="0">
                <a:latin typeface="Calibri"/>
                <a:cs typeface="Calibri"/>
              </a:rPr>
              <a:t> </a:t>
            </a:r>
            <a:r>
              <a:rPr sz="1200" spc="-5" dirty="0">
                <a:latin typeface="Calibri"/>
                <a:cs typeface="Calibri"/>
              </a:rPr>
              <a:t>relationships.</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2.4.4 Protection </a:t>
            </a:r>
            <a:r>
              <a:rPr sz="1200" b="1" spc="-10" dirty="0">
                <a:latin typeface="Calibri"/>
                <a:cs typeface="Calibri"/>
              </a:rPr>
              <a:t>of</a:t>
            </a:r>
            <a:r>
              <a:rPr sz="1200" b="1" spc="30" dirty="0">
                <a:latin typeface="Calibri"/>
                <a:cs typeface="Calibri"/>
              </a:rPr>
              <a:t> </a:t>
            </a:r>
            <a:r>
              <a:rPr sz="1200" b="1" spc="-5" dirty="0">
                <a:latin typeface="Calibri"/>
                <a:cs typeface="Calibri"/>
              </a:rPr>
              <a:t>knowledge</a:t>
            </a:r>
            <a:endParaRPr sz="1200">
              <a:latin typeface="Calibri"/>
              <a:cs typeface="Calibri"/>
            </a:endParaRPr>
          </a:p>
          <a:p>
            <a:pPr marL="12700" marR="10795">
              <a:lnSpc>
                <a:spcPct val="101800"/>
              </a:lnSpc>
              <a:spcBef>
                <a:spcPts val="790"/>
              </a:spcBef>
            </a:pPr>
            <a:r>
              <a:rPr sz="1200" spc="-5" dirty="0">
                <a:latin typeface="Calibri"/>
                <a:cs typeface="Calibri"/>
              </a:rPr>
              <a:t>As well as obtaining knowledge from various sources, organisations need </a:t>
            </a:r>
            <a:r>
              <a:rPr sz="1200" dirty="0">
                <a:latin typeface="Calibri"/>
                <a:cs typeface="Calibri"/>
              </a:rPr>
              <a:t>to </a:t>
            </a:r>
            <a:r>
              <a:rPr sz="1200" spc="-5" dirty="0">
                <a:latin typeface="Calibri"/>
                <a:cs typeface="Calibri"/>
              </a:rPr>
              <a:t>protect their own  intellectual property, </a:t>
            </a:r>
            <a:r>
              <a:rPr sz="1200" spc="-10" dirty="0">
                <a:latin typeface="Calibri"/>
                <a:cs typeface="Calibri"/>
              </a:rPr>
              <a:t>and </a:t>
            </a:r>
            <a:r>
              <a:rPr sz="1200" spc="-5" dirty="0">
                <a:latin typeface="Calibri"/>
                <a:cs typeface="Calibri"/>
              </a:rPr>
              <a:t>patents </a:t>
            </a:r>
            <a:r>
              <a:rPr sz="1200" spc="-10" dirty="0">
                <a:latin typeface="Calibri"/>
                <a:cs typeface="Calibri"/>
              </a:rPr>
              <a:t>are </a:t>
            </a:r>
            <a:r>
              <a:rPr sz="1200" dirty="0">
                <a:latin typeface="Calibri"/>
                <a:cs typeface="Calibri"/>
              </a:rPr>
              <a:t>the </a:t>
            </a:r>
            <a:r>
              <a:rPr sz="1200" spc="-5" dirty="0">
                <a:latin typeface="Calibri"/>
                <a:cs typeface="Calibri"/>
              </a:rPr>
              <a:t>process </a:t>
            </a:r>
            <a:r>
              <a:rPr sz="1200" dirty="0">
                <a:latin typeface="Calibri"/>
                <a:cs typeface="Calibri"/>
              </a:rPr>
              <a:t>by </a:t>
            </a:r>
            <a:r>
              <a:rPr sz="1200" spc="-5" dirty="0">
                <a:latin typeface="Calibri"/>
                <a:cs typeface="Calibri"/>
              </a:rPr>
              <a:t>which </a:t>
            </a:r>
            <a:r>
              <a:rPr sz="1200" dirty="0">
                <a:latin typeface="Calibri"/>
                <a:cs typeface="Calibri"/>
              </a:rPr>
              <a:t>this </a:t>
            </a:r>
            <a:r>
              <a:rPr sz="1200" spc="-5" dirty="0">
                <a:latin typeface="Calibri"/>
                <a:cs typeface="Calibri"/>
              </a:rPr>
              <a:t>protection occurs. Patents are  legal rights </a:t>
            </a:r>
            <a:r>
              <a:rPr sz="1200" dirty="0">
                <a:latin typeface="Calibri"/>
                <a:cs typeface="Calibri"/>
              </a:rPr>
              <a:t>to </a:t>
            </a:r>
            <a:r>
              <a:rPr sz="1200" spc="-5" dirty="0">
                <a:latin typeface="Calibri"/>
                <a:cs typeface="Calibri"/>
              </a:rPr>
              <a:t>concepts and ideas; they must </a:t>
            </a:r>
            <a:r>
              <a:rPr sz="1200" dirty="0">
                <a:latin typeface="Calibri"/>
                <a:cs typeface="Calibri"/>
              </a:rPr>
              <a:t>be </a:t>
            </a:r>
            <a:r>
              <a:rPr sz="1200" spc="-5" dirty="0">
                <a:latin typeface="Calibri"/>
                <a:cs typeface="Calibri"/>
              </a:rPr>
              <a:t>applied </a:t>
            </a:r>
            <a:r>
              <a:rPr sz="1200" dirty="0">
                <a:latin typeface="Calibri"/>
                <a:cs typeface="Calibri"/>
              </a:rPr>
              <a:t>for </a:t>
            </a:r>
            <a:r>
              <a:rPr sz="1200" spc="-10" dirty="0">
                <a:latin typeface="Calibri"/>
                <a:cs typeface="Calibri"/>
              </a:rPr>
              <a:t>in </a:t>
            </a:r>
            <a:r>
              <a:rPr sz="1200" dirty="0">
                <a:latin typeface="Calibri"/>
                <a:cs typeface="Calibri"/>
              </a:rPr>
              <a:t>every </a:t>
            </a:r>
            <a:r>
              <a:rPr sz="1200" spc="-5" dirty="0">
                <a:latin typeface="Calibri"/>
                <a:cs typeface="Calibri"/>
              </a:rPr>
              <a:t>country individual. </a:t>
            </a:r>
            <a:r>
              <a:rPr sz="1200" dirty="0">
                <a:latin typeface="Calibri"/>
                <a:cs typeface="Calibri"/>
              </a:rPr>
              <a:t>They  </a:t>
            </a:r>
            <a:r>
              <a:rPr sz="1200" spc="-5" dirty="0">
                <a:latin typeface="Calibri"/>
                <a:cs typeface="Calibri"/>
              </a:rPr>
              <a:t>must </a:t>
            </a:r>
            <a:r>
              <a:rPr sz="1200" spc="-10" dirty="0">
                <a:latin typeface="Calibri"/>
                <a:cs typeface="Calibri"/>
              </a:rPr>
              <a:t>also </a:t>
            </a:r>
            <a:r>
              <a:rPr sz="1200" spc="-5" dirty="0">
                <a:latin typeface="Calibri"/>
                <a:cs typeface="Calibri"/>
              </a:rPr>
              <a:t>be </a:t>
            </a:r>
            <a:r>
              <a:rPr sz="1200" dirty="0">
                <a:latin typeface="Calibri"/>
                <a:cs typeface="Calibri"/>
              </a:rPr>
              <a:t>new </a:t>
            </a:r>
            <a:r>
              <a:rPr sz="1200" spc="-5" dirty="0">
                <a:latin typeface="Calibri"/>
                <a:cs typeface="Calibri"/>
              </a:rPr>
              <a:t>ideas and technically should not </a:t>
            </a:r>
            <a:r>
              <a:rPr sz="1200" dirty="0">
                <a:latin typeface="Calibri"/>
                <a:cs typeface="Calibri"/>
              </a:rPr>
              <a:t>have </a:t>
            </a:r>
            <a:r>
              <a:rPr sz="1200" spc="-5" dirty="0">
                <a:latin typeface="Calibri"/>
                <a:cs typeface="Calibri"/>
              </a:rPr>
              <a:t>been discussed </a:t>
            </a:r>
            <a:r>
              <a:rPr sz="1200" dirty="0">
                <a:latin typeface="Calibri"/>
                <a:cs typeface="Calibri"/>
              </a:rPr>
              <a:t>by </a:t>
            </a:r>
            <a:r>
              <a:rPr sz="1200" spc="-5" dirty="0">
                <a:latin typeface="Calibri"/>
                <a:cs typeface="Calibri"/>
              </a:rPr>
              <a:t>anyone other then  </a:t>
            </a:r>
            <a:r>
              <a:rPr sz="1200" dirty="0">
                <a:latin typeface="Calibri"/>
                <a:cs typeface="Calibri"/>
              </a:rPr>
              <a:t>the </a:t>
            </a:r>
            <a:r>
              <a:rPr sz="1200" spc="-5" dirty="0">
                <a:latin typeface="Calibri"/>
                <a:cs typeface="Calibri"/>
              </a:rPr>
              <a:t>developers. While patent protection is a major way in which knowledge can </a:t>
            </a:r>
            <a:r>
              <a:rPr sz="1200" dirty="0">
                <a:latin typeface="Calibri"/>
                <a:cs typeface="Calibri"/>
              </a:rPr>
              <a:t>be </a:t>
            </a:r>
            <a:r>
              <a:rPr sz="1200" spc="-5" dirty="0">
                <a:latin typeface="Calibri"/>
                <a:cs typeface="Calibri"/>
              </a:rPr>
              <a:t>protected,  it is worth remembering that a patent is codified knowledge. Codified knowledge is easy </a:t>
            </a:r>
            <a:r>
              <a:rPr sz="1200" dirty="0">
                <a:latin typeface="Calibri"/>
                <a:cs typeface="Calibri"/>
              </a:rPr>
              <a:t>to  </a:t>
            </a:r>
            <a:r>
              <a:rPr sz="1200" spc="-5" dirty="0">
                <a:latin typeface="Calibri"/>
                <a:cs typeface="Calibri"/>
              </a:rPr>
              <a:t>locate; the easier </a:t>
            </a:r>
            <a:r>
              <a:rPr sz="1200" spc="-10" dirty="0">
                <a:latin typeface="Calibri"/>
                <a:cs typeface="Calibri"/>
              </a:rPr>
              <a:t>it </a:t>
            </a:r>
            <a:r>
              <a:rPr sz="1200" spc="-5" dirty="0">
                <a:latin typeface="Calibri"/>
                <a:cs typeface="Calibri"/>
              </a:rPr>
              <a:t>is </a:t>
            </a:r>
            <a:r>
              <a:rPr sz="1200" dirty="0">
                <a:latin typeface="Calibri"/>
                <a:cs typeface="Calibri"/>
              </a:rPr>
              <a:t>to </a:t>
            </a:r>
            <a:r>
              <a:rPr sz="1200" spc="-5" dirty="0">
                <a:latin typeface="Calibri"/>
                <a:cs typeface="Calibri"/>
              </a:rPr>
              <a:t>locate </a:t>
            </a:r>
            <a:r>
              <a:rPr sz="1200" dirty="0">
                <a:latin typeface="Calibri"/>
                <a:cs typeface="Calibri"/>
              </a:rPr>
              <a:t>the easier </a:t>
            </a:r>
            <a:r>
              <a:rPr sz="1200" spc="-5" dirty="0">
                <a:latin typeface="Calibri"/>
                <a:cs typeface="Calibri"/>
              </a:rPr>
              <a:t>it is </a:t>
            </a:r>
            <a:r>
              <a:rPr sz="1200" dirty="0">
                <a:latin typeface="Calibri"/>
                <a:cs typeface="Calibri"/>
              </a:rPr>
              <a:t>to </a:t>
            </a:r>
            <a:r>
              <a:rPr sz="1200" spc="-5" dirty="0">
                <a:latin typeface="Calibri"/>
                <a:cs typeface="Calibri"/>
              </a:rPr>
              <a:t>transfer. Tacit technology that is </a:t>
            </a:r>
            <a:r>
              <a:rPr sz="1200" dirty="0">
                <a:latin typeface="Calibri"/>
                <a:cs typeface="Calibri"/>
              </a:rPr>
              <a:t>held </a:t>
            </a:r>
            <a:r>
              <a:rPr sz="1200" spc="-5" dirty="0">
                <a:latin typeface="Calibri"/>
                <a:cs typeface="Calibri"/>
              </a:rPr>
              <a:t>within  people’s heads is the easiest </a:t>
            </a:r>
            <a:r>
              <a:rPr sz="1200" dirty="0">
                <a:latin typeface="Calibri"/>
                <a:cs typeface="Calibri"/>
              </a:rPr>
              <a:t>to </a:t>
            </a:r>
            <a:r>
              <a:rPr sz="1200" spc="-5" dirty="0">
                <a:latin typeface="Calibri"/>
                <a:cs typeface="Calibri"/>
              </a:rPr>
              <a:t>protect from copying and can be preferable </a:t>
            </a:r>
            <a:r>
              <a:rPr sz="1200" dirty="0">
                <a:latin typeface="Calibri"/>
                <a:cs typeface="Calibri"/>
              </a:rPr>
              <a:t>to </a:t>
            </a:r>
            <a:r>
              <a:rPr sz="1200" spc="-5" dirty="0">
                <a:latin typeface="Calibri"/>
                <a:cs typeface="Calibri"/>
              </a:rPr>
              <a:t>explicit patent  protection especially where </a:t>
            </a:r>
            <a:r>
              <a:rPr sz="1200" dirty="0">
                <a:latin typeface="Calibri"/>
                <a:cs typeface="Calibri"/>
              </a:rPr>
              <a:t>the </a:t>
            </a:r>
            <a:r>
              <a:rPr sz="1200" spc="-5" dirty="0">
                <a:latin typeface="Calibri"/>
                <a:cs typeface="Calibri"/>
              </a:rPr>
              <a:t>technology has been developed</a:t>
            </a:r>
            <a:r>
              <a:rPr sz="1200" spc="45" dirty="0">
                <a:latin typeface="Calibri"/>
                <a:cs typeface="Calibri"/>
              </a:rPr>
              <a:t> </a:t>
            </a:r>
            <a:r>
              <a:rPr sz="1200" spc="-5" dirty="0">
                <a:latin typeface="Calibri"/>
                <a:cs typeface="Calibri"/>
              </a:rPr>
              <a:t>in-house.</a:t>
            </a:r>
            <a:endParaRPr sz="1200">
              <a:latin typeface="Calibri"/>
              <a:cs typeface="Calibri"/>
            </a:endParaRPr>
          </a:p>
          <a:p>
            <a:pPr>
              <a:lnSpc>
                <a:spcPct val="100000"/>
              </a:lnSpc>
              <a:spcBef>
                <a:spcPts val="10"/>
              </a:spcBef>
            </a:pPr>
            <a:endParaRPr sz="1400">
              <a:latin typeface="Calibri"/>
              <a:cs typeface="Calibri"/>
            </a:endParaRPr>
          </a:p>
          <a:p>
            <a:pPr marL="12700">
              <a:lnSpc>
                <a:spcPct val="100000"/>
              </a:lnSpc>
            </a:pPr>
            <a:r>
              <a:rPr sz="1400" b="1" spc="-5" dirty="0">
                <a:latin typeface="Calibri"/>
                <a:cs typeface="Calibri"/>
              </a:rPr>
              <a:t>2.5 Additional</a:t>
            </a:r>
            <a:r>
              <a:rPr sz="1400" b="1" spc="-10" dirty="0">
                <a:latin typeface="Calibri"/>
                <a:cs typeface="Calibri"/>
              </a:rPr>
              <a:t> cases</a:t>
            </a:r>
            <a:endParaRPr sz="1400">
              <a:latin typeface="Calibri"/>
              <a:cs typeface="Calibri"/>
            </a:endParaRPr>
          </a:p>
        </p:txBody>
      </p:sp>
      <p:sp>
        <p:nvSpPr>
          <p:cNvPr id="4" name="object 4"/>
          <p:cNvSpPr txBox="1"/>
          <p:nvPr/>
        </p:nvSpPr>
        <p:spPr>
          <a:xfrm>
            <a:off x="1458347" y="9120506"/>
            <a:ext cx="394970" cy="208279"/>
          </a:xfrm>
          <a:prstGeom prst="rect">
            <a:avLst/>
          </a:prstGeom>
        </p:spPr>
        <p:txBody>
          <a:bodyPr vert="horz" wrap="square" lIns="0" tIns="12700" rIns="0" bIns="0" rtlCol="0">
            <a:spAutoFit/>
          </a:bodyPr>
          <a:lstStyle/>
          <a:p>
            <a:pPr marL="12700">
              <a:lnSpc>
                <a:spcPct val="100000"/>
              </a:lnSpc>
              <a:spcBef>
                <a:spcPts val="100"/>
              </a:spcBef>
            </a:pPr>
            <a:r>
              <a:rPr sz="1200" b="1" i="1" spc="-10" dirty="0">
                <a:latin typeface="Calibri"/>
                <a:cs typeface="Calibri"/>
              </a:rPr>
              <a:t>M</a:t>
            </a:r>
            <a:r>
              <a:rPr sz="1200" b="1" i="1" spc="-5" dirty="0">
                <a:latin typeface="Calibri"/>
                <a:cs typeface="Calibri"/>
              </a:rPr>
              <a:t>ob</a:t>
            </a:r>
            <a:r>
              <a:rPr sz="1200" b="1" i="1" dirty="0">
                <a:latin typeface="Calibri"/>
                <a:cs typeface="Calibri"/>
              </a:rPr>
              <a:t>i</a:t>
            </a:r>
            <a:r>
              <a:rPr sz="1200" b="1" i="1" spc="-5" dirty="0">
                <a:latin typeface="Calibri"/>
                <a:cs typeface="Calibri"/>
              </a:rPr>
              <a:t>l</a:t>
            </a:r>
            <a:endParaRPr sz="1200">
              <a:latin typeface="Calibri"/>
              <a:cs typeface="Calibri"/>
            </a:endParaRPr>
          </a:p>
        </p:txBody>
      </p:sp>
      <p:sp>
        <p:nvSpPr>
          <p:cNvPr id="5" name="object 5"/>
          <p:cNvSpPr/>
          <p:nvPr/>
        </p:nvSpPr>
        <p:spPr>
          <a:xfrm>
            <a:off x="913698" y="8763290"/>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40</a:t>
            </a:r>
            <a:endParaRPr sz="1000">
              <a:latin typeface="Calibri"/>
              <a:cs typeface="Calibri"/>
            </a:endParaRPr>
          </a:p>
        </p:txBody>
      </p:sp>
      <p:sp>
        <p:nvSpPr>
          <p:cNvPr id="3" name="object 3"/>
          <p:cNvSpPr txBox="1"/>
          <p:nvPr/>
        </p:nvSpPr>
        <p:spPr>
          <a:xfrm>
            <a:off x="888357" y="570066"/>
            <a:ext cx="5853430" cy="440055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7465" algn="just">
              <a:lnSpc>
                <a:spcPct val="101699"/>
              </a:lnSpc>
            </a:pPr>
            <a:r>
              <a:rPr sz="1200" i="1" spc="-5" dirty="0">
                <a:latin typeface="Calibri"/>
                <a:cs typeface="Calibri"/>
              </a:rPr>
              <a:t>The Oil </a:t>
            </a:r>
            <a:r>
              <a:rPr sz="1200" i="1" spc="-10" dirty="0">
                <a:latin typeface="Calibri"/>
                <a:cs typeface="Calibri"/>
              </a:rPr>
              <a:t>Company </a:t>
            </a:r>
            <a:r>
              <a:rPr sz="1200" i="1" spc="-5" dirty="0">
                <a:latin typeface="Calibri"/>
                <a:cs typeface="Calibri"/>
              </a:rPr>
              <a:t>Mobil has a culture that discourages behaviour that can be </a:t>
            </a:r>
            <a:r>
              <a:rPr sz="1200" i="1" dirty="0">
                <a:latin typeface="Calibri"/>
                <a:cs typeface="Calibri"/>
              </a:rPr>
              <a:t>seen </a:t>
            </a:r>
            <a:r>
              <a:rPr sz="1200" i="1" spc="-5" dirty="0">
                <a:latin typeface="Calibri"/>
                <a:cs typeface="Calibri"/>
              </a:rPr>
              <a:t>as bragging  or broasting. This results in an efficient Knowledge Market as problem solvers do </a:t>
            </a:r>
            <a:r>
              <a:rPr sz="1200" i="1" spc="-10" dirty="0">
                <a:latin typeface="Calibri"/>
                <a:cs typeface="Calibri"/>
              </a:rPr>
              <a:t>not </a:t>
            </a:r>
            <a:r>
              <a:rPr sz="1200" i="1" dirty="0">
                <a:latin typeface="Calibri"/>
                <a:cs typeface="Calibri"/>
              </a:rPr>
              <a:t>feel </a:t>
            </a:r>
            <a:r>
              <a:rPr sz="1200" i="1" spc="-5" dirty="0">
                <a:latin typeface="Calibri"/>
                <a:cs typeface="Calibri"/>
              </a:rPr>
              <a:t>able  </a:t>
            </a:r>
            <a:r>
              <a:rPr sz="1200" i="1" dirty="0">
                <a:latin typeface="Calibri"/>
                <a:cs typeface="Calibri"/>
              </a:rPr>
              <a:t>to </a:t>
            </a:r>
            <a:r>
              <a:rPr sz="1200" i="1" spc="-5" dirty="0">
                <a:latin typeface="Calibri"/>
                <a:cs typeface="Calibri"/>
              </a:rPr>
              <a:t>advertise details of the problems they have</a:t>
            </a:r>
            <a:r>
              <a:rPr sz="1200" i="1" spc="65" dirty="0">
                <a:latin typeface="Calibri"/>
                <a:cs typeface="Calibri"/>
              </a:rPr>
              <a:t> </a:t>
            </a:r>
            <a:r>
              <a:rPr sz="1200" i="1" spc="-5" dirty="0">
                <a:latin typeface="Calibri"/>
                <a:cs typeface="Calibri"/>
              </a:rPr>
              <a:t>solved.</a:t>
            </a:r>
            <a:endParaRPr sz="1200">
              <a:latin typeface="Calibri"/>
              <a:cs typeface="Calibri"/>
            </a:endParaRPr>
          </a:p>
          <a:p>
            <a:pPr marL="12700">
              <a:lnSpc>
                <a:spcPct val="100000"/>
              </a:lnSpc>
              <a:spcBef>
                <a:spcPts val="1030"/>
              </a:spcBef>
            </a:pPr>
            <a:r>
              <a:rPr sz="1200" b="1" i="1" spc="-5" dirty="0">
                <a:latin typeface="Calibri"/>
                <a:cs typeface="Calibri"/>
              </a:rPr>
              <a:t>Dai-Ichi</a:t>
            </a:r>
            <a:endParaRPr sz="1200">
              <a:latin typeface="Calibri"/>
              <a:cs typeface="Calibri"/>
            </a:endParaRPr>
          </a:p>
          <a:p>
            <a:pPr marL="12700" marR="27305" algn="just">
              <a:lnSpc>
                <a:spcPct val="101699"/>
              </a:lnSpc>
              <a:spcBef>
                <a:spcPts val="994"/>
              </a:spcBef>
            </a:pPr>
            <a:r>
              <a:rPr sz="1200" i="1" spc="-5" dirty="0">
                <a:latin typeface="Calibri"/>
                <a:cs typeface="Calibri"/>
              </a:rPr>
              <a:t>The Japanese pharmaceutical company Dai-Ichi </a:t>
            </a:r>
            <a:r>
              <a:rPr sz="1200" i="1" spc="-10" dirty="0">
                <a:latin typeface="Calibri"/>
                <a:cs typeface="Calibri"/>
              </a:rPr>
              <a:t>has </a:t>
            </a:r>
            <a:r>
              <a:rPr sz="1200" i="1" dirty="0">
                <a:latin typeface="Calibri"/>
                <a:cs typeface="Calibri"/>
              </a:rPr>
              <a:t>set </a:t>
            </a:r>
            <a:r>
              <a:rPr sz="1200" i="1" spc="-5" dirty="0">
                <a:latin typeface="Calibri"/>
                <a:cs typeface="Calibri"/>
              </a:rPr>
              <a:t>up attractive rooms with refreshments  where the research staff </a:t>
            </a:r>
            <a:r>
              <a:rPr sz="1200" i="1" spc="-10" dirty="0">
                <a:latin typeface="Calibri"/>
                <a:cs typeface="Calibri"/>
              </a:rPr>
              <a:t>are </a:t>
            </a:r>
            <a:r>
              <a:rPr sz="1200" i="1" spc="-5" dirty="0">
                <a:latin typeface="Calibri"/>
                <a:cs typeface="Calibri"/>
              </a:rPr>
              <a:t>encouraged </a:t>
            </a:r>
            <a:r>
              <a:rPr sz="1200" i="1" dirty="0">
                <a:latin typeface="Calibri"/>
                <a:cs typeface="Calibri"/>
              </a:rPr>
              <a:t>to </a:t>
            </a:r>
            <a:r>
              <a:rPr sz="1200" i="1" spc="-5" dirty="0">
                <a:latin typeface="Calibri"/>
                <a:cs typeface="Calibri"/>
              </a:rPr>
              <a:t>spend </a:t>
            </a:r>
            <a:r>
              <a:rPr sz="1200" i="1" dirty="0">
                <a:latin typeface="Calibri"/>
                <a:cs typeface="Calibri"/>
              </a:rPr>
              <a:t>30 </a:t>
            </a:r>
            <a:r>
              <a:rPr sz="1200" i="1" spc="-5" dirty="0">
                <a:latin typeface="Calibri"/>
                <a:cs typeface="Calibri"/>
              </a:rPr>
              <a:t>or so minutes a </a:t>
            </a:r>
            <a:r>
              <a:rPr sz="1200" i="1" spc="-10" dirty="0">
                <a:latin typeface="Calibri"/>
                <a:cs typeface="Calibri"/>
              </a:rPr>
              <a:t>day just</a:t>
            </a:r>
            <a:r>
              <a:rPr sz="1200" i="1" spc="150" dirty="0">
                <a:latin typeface="Calibri"/>
                <a:cs typeface="Calibri"/>
              </a:rPr>
              <a:t> </a:t>
            </a:r>
            <a:r>
              <a:rPr sz="1200" i="1" spc="-5" dirty="0">
                <a:latin typeface="Calibri"/>
                <a:cs typeface="Calibri"/>
              </a:rPr>
              <a:t>talking</a:t>
            </a:r>
            <a:endParaRPr sz="1200">
              <a:latin typeface="Calibri"/>
              <a:cs typeface="Calibri"/>
            </a:endParaRPr>
          </a:p>
          <a:p>
            <a:pPr marL="12700">
              <a:lnSpc>
                <a:spcPct val="100000"/>
              </a:lnSpc>
              <a:spcBef>
                <a:spcPts val="1035"/>
              </a:spcBef>
            </a:pPr>
            <a:r>
              <a:rPr sz="1200" b="1" i="1" spc="-5" dirty="0">
                <a:latin typeface="Calibri"/>
                <a:cs typeface="Calibri"/>
              </a:rPr>
              <a:t>Matsushita</a:t>
            </a:r>
            <a:endParaRPr sz="1200">
              <a:latin typeface="Calibri"/>
              <a:cs typeface="Calibri"/>
            </a:endParaRPr>
          </a:p>
          <a:p>
            <a:pPr marL="12700" marR="34925">
              <a:lnSpc>
                <a:spcPct val="101699"/>
              </a:lnSpc>
              <a:spcBef>
                <a:spcPts val="994"/>
              </a:spcBef>
            </a:pPr>
            <a:r>
              <a:rPr sz="1200" i="1" spc="-5" dirty="0">
                <a:latin typeface="Calibri"/>
                <a:cs typeface="Calibri"/>
              </a:rPr>
              <a:t>The consumer electronics company Matsushita combined teams from three different product  divisions </a:t>
            </a:r>
            <a:r>
              <a:rPr sz="1200" i="1" dirty="0">
                <a:latin typeface="Calibri"/>
                <a:cs typeface="Calibri"/>
              </a:rPr>
              <a:t>to </a:t>
            </a:r>
            <a:r>
              <a:rPr sz="1200" i="1" spc="-5" dirty="0">
                <a:latin typeface="Calibri"/>
                <a:cs typeface="Calibri"/>
              </a:rPr>
              <a:t>develop a successful home bread-king machine. The machine required the  knowledge of computer control held by the rice cooker group, the induction heating  knowledge of the toaster from the coffee makers group and the knowledge of rotating motors  from the food processors</a:t>
            </a:r>
            <a:r>
              <a:rPr sz="1200" i="1" spc="25" dirty="0">
                <a:latin typeface="Calibri"/>
                <a:cs typeface="Calibri"/>
              </a:rPr>
              <a:t> </a:t>
            </a:r>
            <a:r>
              <a:rPr sz="1200" i="1" spc="-10" dirty="0">
                <a:latin typeface="Calibri"/>
                <a:cs typeface="Calibri"/>
              </a:rPr>
              <a:t>group</a:t>
            </a:r>
            <a:endParaRPr sz="1200">
              <a:latin typeface="Calibri"/>
              <a:cs typeface="Calibri"/>
            </a:endParaRPr>
          </a:p>
          <a:p>
            <a:pPr marL="12700">
              <a:lnSpc>
                <a:spcPct val="100000"/>
              </a:lnSpc>
              <a:spcBef>
                <a:spcPts val="1030"/>
              </a:spcBef>
            </a:pPr>
            <a:r>
              <a:rPr sz="1200" b="1" i="1" spc="-5" dirty="0">
                <a:latin typeface="Calibri"/>
                <a:cs typeface="Calibri"/>
              </a:rPr>
              <a:t>British</a:t>
            </a:r>
            <a:r>
              <a:rPr sz="1200" b="1" i="1" dirty="0">
                <a:latin typeface="Calibri"/>
                <a:cs typeface="Calibri"/>
              </a:rPr>
              <a:t> </a:t>
            </a:r>
            <a:r>
              <a:rPr sz="1200" b="1" i="1" spc="-5" dirty="0">
                <a:latin typeface="Calibri"/>
                <a:cs typeface="Calibri"/>
              </a:rPr>
              <a:t>Petroleum</a:t>
            </a:r>
            <a:endParaRPr sz="1200">
              <a:latin typeface="Calibri"/>
              <a:cs typeface="Calibri"/>
            </a:endParaRPr>
          </a:p>
          <a:p>
            <a:pPr marL="12700" marR="5080">
              <a:lnSpc>
                <a:spcPct val="101699"/>
              </a:lnSpc>
              <a:spcBef>
                <a:spcPts val="994"/>
              </a:spcBef>
            </a:pPr>
            <a:r>
              <a:rPr sz="1200" i="1" spc="-5" dirty="0">
                <a:latin typeface="Calibri"/>
                <a:cs typeface="Calibri"/>
              </a:rPr>
              <a:t>British Petroleum </a:t>
            </a:r>
            <a:r>
              <a:rPr sz="1200" i="1" spc="-10" dirty="0">
                <a:latin typeface="Calibri"/>
                <a:cs typeface="Calibri"/>
              </a:rPr>
              <a:t>has </a:t>
            </a:r>
            <a:r>
              <a:rPr sz="1200" i="1" spc="-5" dirty="0">
                <a:latin typeface="Calibri"/>
                <a:cs typeface="Calibri"/>
              </a:rPr>
              <a:t>developed a very advanced Intranet </a:t>
            </a:r>
            <a:r>
              <a:rPr sz="1200" i="1" spc="-10" dirty="0">
                <a:latin typeface="Calibri"/>
                <a:cs typeface="Calibri"/>
              </a:rPr>
              <a:t>and </a:t>
            </a:r>
            <a:r>
              <a:rPr sz="1200" i="1" spc="-5" dirty="0">
                <a:latin typeface="Calibri"/>
                <a:cs typeface="Calibri"/>
              </a:rPr>
              <a:t>all personnel </a:t>
            </a:r>
            <a:r>
              <a:rPr sz="1200" i="1" spc="-10" dirty="0">
                <a:latin typeface="Calibri"/>
                <a:cs typeface="Calibri"/>
              </a:rPr>
              <a:t>are </a:t>
            </a:r>
            <a:r>
              <a:rPr sz="1200" i="1" spc="-5" dirty="0">
                <a:latin typeface="Calibri"/>
                <a:cs typeface="Calibri"/>
              </a:rPr>
              <a:t>recommended  </a:t>
            </a:r>
            <a:r>
              <a:rPr sz="1200" i="1" dirty="0">
                <a:latin typeface="Calibri"/>
                <a:cs typeface="Calibri"/>
              </a:rPr>
              <a:t>to </a:t>
            </a:r>
            <a:r>
              <a:rPr sz="1200" i="1" spc="-10" dirty="0">
                <a:latin typeface="Calibri"/>
                <a:cs typeface="Calibri"/>
              </a:rPr>
              <a:t>put </a:t>
            </a:r>
            <a:r>
              <a:rPr sz="1200" i="1" spc="-5" dirty="0">
                <a:latin typeface="Calibri"/>
                <a:cs typeface="Calibri"/>
              </a:rPr>
              <a:t>their personal expertise </a:t>
            </a:r>
            <a:r>
              <a:rPr sz="1200" i="1" spc="-10" dirty="0">
                <a:latin typeface="Calibri"/>
                <a:cs typeface="Calibri"/>
              </a:rPr>
              <a:t>and </a:t>
            </a:r>
            <a:r>
              <a:rPr sz="1200" i="1" spc="-5" dirty="0">
                <a:latin typeface="Calibri"/>
                <a:cs typeface="Calibri"/>
              </a:rPr>
              <a:t>as much knowledge as they can on their web pages on the  Intranet. Sophisticated search engines </a:t>
            </a:r>
            <a:r>
              <a:rPr sz="1200" i="1" spc="-10" dirty="0">
                <a:latin typeface="Calibri"/>
                <a:cs typeface="Calibri"/>
              </a:rPr>
              <a:t>are </a:t>
            </a:r>
            <a:r>
              <a:rPr sz="1200" i="1" spc="-5" dirty="0">
                <a:latin typeface="Calibri"/>
                <a:cs typeface="Calibri"/>
              </a:rPr>
              <a:t>used that can allow searchers </a:t>
            </a:r>
            <a:r>
              <a:rPr sz="1200" i="1" dirty="0">
                <a:latin typeface="Calibri"/>
                <a:cs typeface="Calibri"/>
              </a:rPr>
              <a:t>to </a:t>
            </a:r>
            <a:r>
              <a:rPr sz="1200" i="1" spc="-5" dirty="0">
                <a:latin typeface="Calibri"/>
                <a:cs typeface="Calibri"/>
              </a:rPr>
              <a:t>find the knowledge  or knowledge holder that can help with their</a:t>
            </a:r>
            <a:r>
              <a:rPr sz="1200" i="1" spc="55" dirty="0">
                <a:latin typeface="Calibri"/>
                <a:cs typeface="Calibri"/>
              </a:rPr>
              <a:t> </a:t>
            </a:r>
            <a:r>
              <a:rPr sz="1200" i="1" spc="-5" dirty="0">
                <a:latin typeface="Calibri"/>
                <a:cs typeface="Calibri"/>
              </a:rPr>
              <a:t>problem.</a:t>
            </a:r>
            <a:endParaRPr sz="1200">
              <a:latin typeface="Calibri"/>
              <a:cs typeface="Calibri"/>
            </a:endParaRPr>
          </a:p>
        </p:txBody>
      </p:sp>
      <p:sp>
        <p:nvSpPr>
          <p:cNvPr id="4" name="object 4"/>
          <p:cNvSpPr txBox="1"/>
          <p:nvPr/>
        </p:nvSpPr>
        <p:spPr>
          <a:xfrm>
            <a:off x="888355" y="5745143"/>
            <a:ext cx="5830570" cy="3556635"/>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Wood </a:t>
            </a:r>
            <a:r>
              <a:rPr sz="1200" b="1" spc="-5" dirty="0">
                <a:latin typeface="Calibri"/>
                <a:cs typeface="Calibri"/>
              </a:rPr>
              <a:t>Processing Industry </a:t>
            </a:r>
            <a:r>
              <a:rPr sz="1200" b="1" dirty="0">
                <a:latin typeface="Calibri"/>
                <a:cs typeface="Calibri"/>
              </a:rPr>
              <a:t>in </a:t>
            </a:r>
            <a:r>
              <a:rPr sz="1200" b="1" spc="-5" dirty="0">
                <a:latin typeface="Calibri"/>
                <a:cs typeface="Calibri"/>
              </a:rPr>
              <a:t>Sala-Heby – A Pathfinder</a:t>
            </a:r>
            <a:r>
              <a:rPr sz="1200" b="1" spc="10" dirty="0">
                <a:latin typeface="Calibri"/>
                <a:cs typeface="Calibri"/>
              </a:rPr>
              <a:t> </a:t>
            </a:r>
            <a:r>
              <a:rPr sz="1200" b="1" spc="-5" dirty="0">
                <a:latin typeface="Calibri"/>
                <a:cs typeface="Calibri"/>
              </a:rPr>
              <a:t>project</a:t>
            </a:r>
            <a:endParaRPr sz="1200">
              <a:latin typeface="Calibri"/>
              <a:cs typeface="Calibri"/>
            </a:endParaRPr>
          </a:p>
          <a:p>
            <a:pPr marL="12700">
              <a:lnSpc>
                <a:spcPct val="100000"/>
              </a:lnSpc>
              <a:spcBef>
                <a:spcPts val="20"/>
              </a:spcBef>
            </a:pPr>
            <a:r>
              <a:rPr sz="1200" b="1" i="1" spc="-5" dirty="0">
                <a:latin typeface="Calibri"/>
                <a:cs typeface="Calibri"/>
              </a:rPr>
              <a:t>Arne Kullbjer</a:t>
            </a:r>
            <a:endParaRPr sz="1200">
              <a:latin typeface="Calibri"/>
              <a:cs typeface="Calibri"/>
            </a:endParaRPr>
          </a:p>
          <a:p>
            <a:pPr marL="12700" marR="107314" indent="-635">
              <a:lnSpc>
                <a:spcPct val="101699"/>
              </a:lnSpc>
            </a:pPr>
            <a:r>
              <a:rPr sz="1200" i="1" spc="-5" dirty="0">
                <a:latin typeface="Calibri"/>
                <a:cs typeface="Calibri"/>
              </a:rPr>
              <a:t>A </a:t>
            </a:r>
            <a:r>
              <a:rPr sz="1200" i="1" spc="-10" dirty="0">
                <a:latin typeface="Calibri"/>
                <a:cs typeface="Calibri"/>
              </a:rPr>
              <a:t>group </a:t>
            </a:r>
            <a:r>
              <a:rPr sz="1200" i="1" spc="-5" dirty="0">
                <a:latin typeface="Calibri"/>
                <a:cs typeface="Calibri"/>
              </a:rPr>
              <a:t>of </a:t>
            </a:r>
            <a:r>
              <a:rPr sz="1200" i="1" dirty="0">
                <a:latin typeface="Calibri"/>
                <a:cs typeface="Calibri"/>
              </a:rPr>
              <a:t>30 </a:t>
            </a:r>
            <a:r>
              <a:rPr sz="1200" i="1" spc="-5" dirty="0">
                <a:latin typeface="Calibri"/>
                <a:cs typeface="Calibri"/>
              </a:rPr>
              <a:t>SMEs employing altogether about </a:t>
            </a:r>
            <a:r>
              <a:rPr sz="1200" i="1" dirty="0">
                <a:latin typeface="Calibri"/>
                <a:cs typeface="Calibri"/>
              </a:rPr>
              <a:t>400 </a:t>
            </a:r>
            <a:r>
              <a:rPr sz="1200" i="1" spc="-5" dirty="0">
                <a:latin typeface="Calibri"/>
                <a:cs typeface="Calibri"/>
              </a:rPr>
              <a:t>people, located in a small region in  central Sweden, joined </a:t>
            </a:r>
            <a:r>
              <a:rPr sz="1200" i="1" dirty="0">
                <a:latin typeface="Calibri"/>
                <a:cs typeface="Calibri"/>
              </a:rPr>
              <a:t>with </a:t>
            </a:r>
            <a:r>
              <a:rPr sz="1200" i="1" spc="-5" dirty="0">
                <a:latin typeface="Calibri"/>
                <a:cs typeface="Calibri"/>
              </a:rPr>
              <a:t>a </a:t>
            </a:r>
            <a:r>
              <a:rPr sz="1200" i="1" spc="-10" dirty="0">
                <a:latin typeface="Calibri"/>
                <a:cs typeface="Calibri"/>
              </a:rPr>
              <a:t>purpose </a:t>
            </a:r>
            <a:r>
              <a:rPr sz="1200" i="1" dirty="0">
                <a:latin typeface="Calibri"/>
                <a:cs typeface="Calibri"/>
              </a:rPr>
              <a:t>to </a:t>
            </a:r>
            <a:r>
              <a:rPr sz="1200" i="1" spc="-5" dirty="0">
                <a:latin typeface="Calibri"/>
                <a:cs typeface="Calibri"/>
              </a:rPr>
              <a:t>establish a business association in order </a:t>
            </a:r>
            <a:r>
              <a:rPr sz="1200" i="1" dirty="0">
                <a:latin typeface="Calibri"/>
                <a:cs typeface="Calibri"/>
              </a:rPr>
              <a:t>to </a:t>
            </a:r>
            <a:r>
              <a:rPr sz="1200" i="1" spc="-5" dirty="0">
                <a:latin typeface="Calibri"/>
                <a:cs typeface="Calibri"/>
              </a:rPr>
              <a:t>respond  more efficiently </a:t>
            </a:r>
            <a:r>
              <a:rPr sz="1200" i="1" dirty="0">
                <a:latin typeface="Calibri"/>
                <a:cs typeface="Calibri"/>
              </a:rPr>
              <a:t>to </a:t>
            </a:r>
            <a:r>
              <a:rPr sz="1200" i="1" spc="-5" dirty="0">
                <a:latin typeface="Calibri"/>
                <a:cs typeface="Calibri"/>
              </a:rPr>
              <a:t>their customers’ – predominantly large companies and governmental  institutions – needs. The business association </a:t>
            </a:r>
            <a:r>
              <a:rPr sz="1200" i="1" dirty="0">
                <a:latin typeface="Calibri"/>
                <a:cs typeface="Calibri"/>
              </a:rPr>
              <a:t>would </a:t>
            </a:r>
            <a:r>
              <a:rPr sz="1200" i="1" spc="-5" dirty="0">
                <a:latin typeface="Calibri"/>
                <a:cs typeface="Calibri"/>
              </a:rPr>
              <a:t>have </a:t>
            </a:r>
            <a:r>
              <a:rPr sz="1200" i="1" spc="-10" dirty="0">
                <a:latin typeface="Calibri"/>
                <a:cs typeface="Calibri"/>
              </a:rPr>
              <a:t>good </a:t>
            </a:r>
            <a:r>
              <a:rPr sz="1200" i="1" spc="-5" dirty="0">
                <a:latin typeface="Calibri"/>
                <a:cs typeface="Calibri"/>
              </a:rPr>
              <a:t>knowledge about the  companies, how </a:t>
            </a:r>
            <a:r>
              <a:rPr sz="1200" i="1" dirty="0">
                <a:latin typeface="Calibri"/>
                <a:cs typeface="Calibri"/>
              </a:rPr>
              <a:t>to </a:t>
            </a:r>
            <a:r>
              <a:rPr sz="1200" i="1" spc="-5" dirty="0">
                <a:latin typeface="Calibri"/>
                <a:cs typeface="Calibri"/>
              </a:rPr>
              <a:t>make them competitive </a:t>
            </a:r>
            <a:r>
              <a:rPr sz="1200" i="1" spc="-10" dirty="0">
                <a:latin typeface="Calibri"/>
                <a:cs typeface="Calibri"/>
              </a:rPr>
              <a:t>and how </a:t>
            </a:r>
            <a:r>
              <a:rPr sz="1200" i="1" dirty="0">
                <a:latin typeface="Calibri"/>
                <a:cs typeface="Calibri"/>
              </a:rPr>
              <a:t>to </a:t>
            </a:r>
            <a:r>
              <a:rPr sz="1200" i="1" spc="-5" dirty="0">
                <a:latin typeface="Calibri"/>
                <a:cs typeface="Calibri"/>
              </a:rPr>
              <a:t>use new</a:t>
            </a:r>
            <a:r>
              <a:rPr sz="1200" i="1" spc="120" dirty="0">
                <a:latin typeface="Calibri"/>
                <a:cs typeface="Calibri"/>
              </a:rPr>
              <a:t> </a:t>
            </a:r>
            <a:r>
              <a:rPr sz="1200" i="1" spc="-5" dirty="0">
                <a:latin typeface="Calibri"/>
                <a:cs typeface="Calibri"/>
              </a:rPr>
              <a:t>technologies.</a:t>
            </a:r>
            <a:endParaRPr sz="1200">
              <a:latin typeface="Calibri"/>
              <a:cs typeface="Calibri"/>
            </a:endParaRPr>
          </a:p>
          <a:p>
            <a:pPr marL="12700">
              <a:lnSpc>
                <a:spcPct val="100000"/>
              </a:lnSpc>
              <a:spcBef>
                <a:spcPts val="25"/>
              </a:spcBef>
            </a:pPr>
            <a:r>
              <a:rPr sz="1200" i="1" spc="-5" dirty="0">
                <a:latin typeface="Calibri"/>
                <a:cs typeface="Calibri"/>
              </a:rPr>
              <a:t>However, in order </a:t>
            </a:r>
            <a:r>
              <a:rPr sz="1200" i="1" dirty="0">
                <a:latin typeface="Calibri"/>
                <a:cs typeface="Calibri"/>
              </a:rPr>
              <a:t>to </a:t>
            </a:r>
            <a:r>
              <a:rPr sz="1200" i="1" spc="-5" dirty="0">
                <a:latin typeface="Calibri"/>
                <a:cs typeface="Calibri"/>
              </a:rPr>
              <a:t>further extend the association’s performance, they decided </a:t>
            </a:r>
            <a:r>
              <a:rPr sz="1200" i="1" dirty="0">
                <a:latin typeface="Calibri"/>
                <a:cs typeface="Calibri"/>
              </a:rPr>
              <a:t>to </a:t>
            </a:r>
            <a:r>
              <a:rPr sz="1200" i="1" spc="-5" dirty="0">
                <a:latin typeface="Calibri"/>
                <a:cs typeface="Calibri"/>
              </a:rPr>
              <a:t>raise</a:t>
            </a:r>
            <a:r>
              <a:rPr sz="1200" i="1" spc="150" dirty="0">
                <a:latin typeface="Calibri"/>
                <a:cs typeface="Calibri"/>
              </a:rPr>
              <a:t> </a:t>
            </a:r>
            <a:r>
              <a:rPr sz="1200" i="1" spc="-5" dirty="0">
                <a:latin typeface="Calibri"/>
                <a:cs typeface="Calibri"/>
              </a:rPr>
              <a:t>its</a:t>
            </a:r>
            <a:endParaRPr sz="1200">
              <a:latin typeface="Calibri"/>
              <a:cs typeface="Calibri"/>
            </a:endParaRPr>
          </a:p>
          <a:p>
            <a:pPr marL="12700" marR="5080">
              <a:lnSpc>
                <a:spcPct val="101699"/>
              </a:lnSpc>
              <a:spcBef>
                <a:spcPts val="10"/>
              </a:spcBef>
            </a:pPr>
            <a:r>
              <a:rPr sz="1200" i="1" spc="-5" dirty="0">
                <a:latin typeface="Calibri"/>
                <a:cs typeface="Calibri"/>
              </a:rPr>
              <a:t>ICT capabilities. The business opportunity </a:t>
            </a:r>
            <a:r>
              <a:rPr sz="1200" i="1" spc="-10" dirty="0">
                <a:latin typeface="Calibri"/>
                <a:cs typeface="Calibri"/>
              </a:rPr>
              <a:t>was </a:t>
            </a:r>
            <a:r>
              <a:rPr sz="1200" i="1" spc="-5" dirty="0">
                <a:latin typeface="Calibri"/>
                <a:cs typeface="Calibri"/>
              </a:rPr>
              <a:t>seen in Internet commerce </a:t>
            </a:r>
            <a:r>
              <a:rPr sz="1200" i="1" spc="-15" dirty="0">
                <a:latin typeface="Calibri"/>
                <a:cs typeface="Calibri"/>
              </a:rPr>
              <a:t>and </a:t>
            </a:r>
            <a:r>
              <a:rPr sz="1200" i="1" spc="-5" dirty="0">
                <a:latin typeface="Calibri"/>
                <a:cs typeface="Calibri"/>
              </a:rPr>
              <a:t>administration  costs reduction through EDI (Electronic Data Interchange) solutions. Besides, the big  companies and organisations should start regarding the SMEs as business partners and </a:t>
            </a:r>
            <a:r>
              <a:rPr sz="1200" i="1" spc="-10" dirty="0">
                <a:latin typeface="Calibri"/>
                <a:cs typeface="Calibri"/>
              </a:rPr>
              <a:t>not  </a:t>
            </a:r>
            <a:r>
              <a:rPr sz="1200" i="1" spc="-5" dirty="0">
                <a:latin typeface="Calibri"/>
                <a:cs typeface="Calibri"/>
              </a:rPr>
              <a:t>only as suppliers of a product, which </a:t>
            </a:r>
            <a:r>
              <a:rPr sz="1200" i="1" dirty="0">
                <a:latin typeface="Calibri"/>
                <a:cs typeface="Calibri"/>
              </a:rPr>
              <a:t>often </a:t>
            </a:r>
            <a:r>
              <a:rPr sz="1200" i="1" spc="-5" dirty="0">
                <a:latin typeface="Calibri"/>
                <a:cs typeface="Calibri"/>
              </a:rPr>
              <a:t>is the situation. The SMEs can </a:t>
            </a:r>
            <a:r>
              <a:rPr sz="1200" i="1" spc="-15" dirty="0">
                <a:latin typeface="Calibri"/>
                <a:cs typeface="Calibri"/>
              </a:rPr>
              <a:t>be </a:t>
            </a:r>
            <a:r>
              <a:rPr sz="1200" i="1" spc="-5" dirty="0">
                <a:latin typeface="Calibri"/>
                <a:cs typeface="Calibri"/>
              </a:rPr>
              <a:t>flexible </a:t>
            </a:r>
            <a:r>
              <a:rPr sz="1200" i="1" spc="-10" dirty="0">
                <a:latin typeface="Calibri"/>
                <a:cs typeface="Calibri"/>
              </a:rPr>
              <a:t>and </a:t>
            </a:r>
            <a:r>
              <a:rPr sz="1200" i="1" spc="-5" dirty="0">
                <a:latin typeface="Calibri"/>
                <a:cs typeface="Calibri"/>
              </a:rPr>
              <a:t>can  through quick interaction also adjust and change </a:t>
            </a:r>
            <a:r>
              <a:rPr sz="1200" i="1" dirty="0">
                <a:latin typeface="Calibri"/>
                <a:cs typeface="Calibri"/>
              </a:rPr>
              <a:t>their </a:t>
            </a:r>
            <a:r>
              <a:rPr sz="1200" i="1" spc="-5" dirty="0">
                <a:latin typeface="Calibri"/>
                <a:cs typeface="Calibri"/>
              </a:rPr>
              <a:t>delivery according </a:t>
            </a:r>
            <a:r>
              <a:rPr sz="1200" i="1" dirty="0">
                <a:latin typeface="Calibri"/>
                <a:cs typeface="Calibri"/>
              </a:rPr>
              <a:t>to </a:t>
            </a:r>
            <a:r>
              <a:rPr sz="1200" i="1" spc="-5" dirty="0">
                <a:latin typeface="Calibri"/>
                <a:cs typeface="Calibri"/>
              </a:rPr>
              <a:t>customer’s needs.  EDI is here an important</a:t>
            </a:r>
            <a:r>
              <a:rPr sz="1200" i="1" spc="25" dirty="0">
                <a:latin typeface="Calibri"/>
                <a:cs typeface="Calibri"/>
              </a:rPr>
              <a:t> </a:t>
            </a:r>
            <a:r>
              <a:rPr sz="1200" i="1" spc="-5" dirty="0">
                <a:latin typeface="Calibri"/>
                <a:cs typeface="Calibri"/>
              </a:rPr>
              <a:t>technology.</a:t>
            </a:r>
            <a:endParaRPr sz="1200">
              <a:latin typeface="Calibri"/>
              <a:cs typeface="Calibri"/>
            </a:endParaRPr>
          </a:p>
          <a:p>
            <a:pPr marL="12700" marR="213995">
              <a:lnSpc>
                <a:spcPct val="101699"/>
              </a:lnSpc>
            </a:pPr>
            <a:r>
              <a:rPr sz="1200" i="1" spc="-5" dirty="0">
                <a:latin typeface="Calibri"/>
                <a:cs typeface="Calibri"/>
              </a:rPr>
              <a:t>The project </a:t>
            </a:r>
            <a:r>
              <a:rPr sz="1200" i="1" spc="-10" dirty="0">
                <a:latin typeface="Calibri"/>
                <a:cs typeface="Calibri"/>
              </a:rPr>
              <a:t>was </a:t>
            </a:r>
            <a:r>
              <a:rPr sz="1200" i="1" spc="-5" dirty="0">
                <a:latin typeface="Calibri"/>
                <a:cs typeface="Calibri"/>
              </a:rPr>
              <a:t>organised in right time as the big companies were in the process of  implementing new purchasing methods, sending digital drawings </a:t>
            </a:r>
            <a:r>
              <a:rPr sz="1200" i="1" dirty="0">
                <a:latin typeface="Calibri"/>
                <a:cs typeface="Calibri"/>
              </a:rPr>
              <a:t>etc. </a:t>
            </a:r>
            <a:r>
              <a:rPr sz="1200" i="1" spc="-5" dirty="0">
                <a:latin typeface="Calibri"/>
                <a:cs typeface="Calibri"/>
              </a:rPr>
              <a:t>The association </a:t>
            </a:r>
            <a:r>
              <a:rPr sz="1200" i="1" dirty="0">
                <a:latin typeface="Calibri"/>
                <a:cs typeface="Calibri"/>
              </a:rPr>
              <a:t>even  </a:t>
            </a:r>
            <a:r>
              <a:rPr sz="1200" i="1" spc="-5" dirty="0">
                <a:latin typeface="Calibri"/>
                <a:cs typeface="Calibri"/>
              </a:rPr>
              <a:t>managed </a:t>
            </a:r>
            <a:r>
              <a:rPr sz="1200" i="1" dirty="0">
                <a:latin typeface="Calibri"/>
                <a:cs typeface="Calibri"/>
              </a:rPr>
              <a:t>to receive </a:t>
            </a:r>
            <a:r>
              <a:rPr sz="1200" i="1" spc="-10" dirty="0">
                <a:latin typeface="Calibri"/>
                <a:cs typeface="Calibri"/>
              </a:rPr>
              <a:t>about </a:t>
            </a:r>
            <a:r>
              <a:rPr sz="1200" i="1" spc="-5" dirty="0">
                <a:latin typeface="Calibri"/>
                <a:cs typeface="Calibri"/>
              </a:rPr>
              <a:t>60.000 Euro from NUTEK, the Swedish Business Development  Agency fond aiming </a:t>
            </a:r>
            <a:r>
              <a:rPr sz="1200" i="1" dirty="0">
                <a:latin typeface="Calibri"/>
                <a:cs typeface="Calibri"/>
              </a:rPr>
              <a:t>to </a:t>
            </a:r>
            <a:r>
              <a:rPr sz="1200" i="1" spc="-5" dirty="0">
                <a:latin typeface="Calibri"/>
                <a:cs typeface="Calibri"/>
              </a:rPr>
              <a:t>increase branch specific knowledge and IT-use through skill  enhancement in the purchasing process </a:t>
            </a:r>
            <a:r>
              <a:rPr sz="1200" i="1" spc="-10" dirty="0">
                <a:latin typeface="Calibri"/>
                <a:cs typeface="Calibri"/>
              </a:rPr>
              <a:t>and</a:t>
            </a:r>
            <a:r>
              <a:rPr sz="1200" i="1" spc="45" dirty="0">
                <a:latin typeface="Calibri"/>
                <a:cs typeface="Calibri"/>
              </a:rPr>
              <a:t> </a:t>
            </a:r>
            <a:r>
              <a:rPr sz="1200" i="1" spc="-5" dirty="0">
                <a:latin typeface="Calibri"/>
                <a:cs typeface="Calibri"/>
              </a:rPr>
              <a:t>e-commerce.</a:t>
            </a:r>
            <a:endParaRPr sz="1200">
              <a:latin typeface="Calibri"/>
              <a:cs typeface="Calibri"/>
            </a:endParaRPr>
          </a:p>
        </p:txBody>
      </p:sp>
      <p:sp>
        <p:nvSpPr>
          <p:cNvPr id="5" name="object 5"/>
          <p:cNvSpPr/>
          <p:nvPr/>
        </p:nvSpPr>
        <p:spPr>
          <a:xfrm>
            <a:off x="986843" y="5180665"/>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41</a:t>
            </a:r>
            <a:endParaRPr sz="1000">
              <a:latin typeface="Calibri"/>
              <a:cs typeface="Calibri"/>
            </a:endParaRPr>
          </a:p>
        </p:txBody>
      </p:sp>
      <p:sp>
        <p:nvSpPr>
          <p:cNvPr id="3" name="object 3"/>
          <p:cNvSpPr txBox="1"/>
          <p:nvPr/>
        </p:nvSpPr>
        <p:spPr>
          <a:xfrm>
            <a:off x="816793" y="570066"/>
            <a:ext cx="5838190" cy="3859529"/>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nSpc>
                <a:spcPct val="101699"/>
              </a:lnSpc>
            </a:pPr>
            <a:r>
              <a:rPr sz="1200" i="1" spc="-5" dirty="0">
                <a:latin typeface="Calibri"/>
                <a:cs typeface="Calibri"/>
              </a:rPr>
              <a:t>The project </a:t>
            </a:r>
            <a:r>
              <a:rPr sz="1200" i="1" spc="-10" dirty="0">
                <a:latin typeface="Calibri"/>
                <a:cs typeface="Calibri"/>
              </a:rPr>
              <a:t>was </a:t>
            </a:r>
            <a:r>
              <a:rPr sz="1200" i="1" spc="-5" dirty="0">
                <a:latin typeface="Calibri"/>
                <a:cs typeface="Calibri"/>
              </a:rPr>
              <a:t>an example on </a:t>
            </a:r>
            <a:r>
              <a:rPr sz="1200" i="1" spc="-10" dirty="0">
                <a:latin typeface="Calibri"/>
                <a:cs typeface="Calibri"/>
              </a:rPr>
              <a:t>how </a:t>
            </a:r>
            <a:r>
              <a:rPr sz="1200" i="1" spc="-5" dirty="0">
                <a:latin typeface="Calibri"/>
                <a:cs typeface="Calibri"/>
              </a:rPr>
              <a:t>the competitiveness in small companies can be increased  through involvement of </a:t>
            </a:r>
            <a:r>
              <a:rPr sz="1200" i="1" spc="-10" dirty="0">
                <a:latin typeface="Calibri"/>
                <a:cs typeface="Calibri"/>
              </a:rPr>
              <a:t>quite </a:t>
            </a:r>
            <a:r>
              <a:rPr sz="1200" i="1" spc="-5" dirty="0">
                <a:latin typeface="Calibri"/>
                <a:cs typeface="Calibri"/>
              </a:rPr>
              <a:t>simple </a:t>
            </a:r>
            <a:r>
              <a:rPr sz="1200" i="1" spc="-10" dirty="0">
                <a:latin typeface="Calibri"/>
                <a:cs typeface="Calibri"/>
              </a:rPr>
              <a:t>but </a:t>
            </a:r>
            <a:r>
              <a:rPr sz="1200" i="1" spc="-5" dirty="0">
                <a:latin typeface="Calibri"/>
                <a:cs typeface="Calibri"/>
              </a:rPr>
              <a:t>effective ICT tools. The administrative costs in the  companies have substantially decreased with the EDI solutions implemented. The project </a:t>
            </a:r>
            <a:r>
              <a:rPr sz="1200" i="1" spc="-10" dirty="0">
                <a:latin typeface="Calibri"/>
                <a:cs typeface="Calibri"/>
              </a:rPr>
              <a:t>has  </a:t>
            </a:r>
            <a:r>
              <a:rPr sz="1200" i="1" spc="-5" dirty="0">
                <a:latin typeface="Calibri"/>
                <a:cs typeface="Calibri"/>
              </a:rPr>
              <a:t>created more </a:t>
            </a:r>
            <a:r>
              <a:rPr sz="1200" i="1" spc="-10" dirty="0">
                <a:latin typeface="Calibri"/>
                <a:cs typeface="Calibri"/>
              </a:rPr>
              <a:t>and </a:t>
            </a:r>
            <a:r>
              <a:rPr sz="1200" i="1" dirty="0">
                <a:latin typeface="Calibri"/>
                <a:cs typeface="Calibri"/>
              </a:rPr>
              <a:t>better </a:t>
            </a:r>
            <a:r>
              <a:rPr sz="1200" i="1" spc="-5" dirty="0">
                <a:latin typeface="Calibri"/>
                <a:cs typeface="Calibri"/>
              </a:rPr>
              <a:t>business opportunities and </a:t>
            </a:r>
            <a:r>
              <a:rPr sz="1200" i="1" dirty="0">
                <a:latin typeface="Calibri"/>
                <a:cs typeface="Calibri"/>
              </a:rPr>
              <a:t>better </a:t>
            </a:r>
            <a:r>
              <a:rPr sz="1200" i="1" spc="-5" dirty="0">
                <a:latin typeface="Calibri"/>
                <a:cs typeface="Calibri"/>
              </a:rPr>
              <a:t>competitiveness. No </a:t>
            </a:r>
            <a:r>
              <a:rPr sz="1200" i="1" spc="-10" dirty="0">
                <a:latin typeface="Calibri"/>
                <a:cs typeface="Calibri"/>
              </a:rPr>
              <a:t>one </a:t>
            </a:r>
            <a:r>
              <a:rPr sz="1200" i="1" spc="-5" dirty="0">
                <a:latin typeface="Calibri"/>
                <a:cs typeface="Calibri"/>
              </a:rPr>
              <a:t>of the  SMEs can show </a:t>
            </a:r>
            <a:r>
              <a:rPr sz="1200" i="1" spc="-10" dirty="0">
                <a:latin typeface="Calibri"/>
                <a:cs typeface="Calibri"/>
              </a:rPr>
              <a:t>any </a:t>
            </a:r>
            <a:r>
              <a:rPr sz="1200" i="1" spc="-5" dirty="0">
                <a:latin typeface="Calibri"/>
                <a:cs typeface="Calibri"/>
              </a:rPr>
              <a:t>figures on </a:t>
            </a:r>
            <a:r>
              <a:rPr sz="1200" i="1" spc="-10" dirty="0">
                <a:latin typeface="Calibri"/>
                <a:cs typeface="Calibri"/>
              </a:rPr>
              <a:t>how </a:t>
            </a:r>
            <a:r>
              <a:rPr sz="1200" i="1" spc="-5" dirty="0">
                <a:latin typeface="Calibri"/>
                <a:cs typeface="Calibri"/>
              </a:rPr>
              <a:t>many more </a:t>
            </a:r>
            <a:r>
              <a:rPr sz="1200" i="1" dirty="0">
                <a:latin typeface="Calibri"/>
                <a:cs typeface="Calibri"/>
              </a:rPr>
              <a:t>contracts </a:t>
            </a:r>
            <a:r>
              <a:rPr sz="1200" i="1" spc="-5" dirty="0">
                <a:latin typeface="Calibri"/>
                <a:cs typeface="Calibri"/>
              </a:rPr>
              <a:t>being established or similar results,  </a:t>
            </a:r>
            <a:r>
              <a:rPr sz="1200" i="1" spc="-10" dirty="0">
                <a:latin typeface="Calibri"/>
                <a:cs typeface="Calibri"/>
              </a:rPr>
              <a:t>but </a:t>
            </a:r>
            <a:r>
              <a:rPr sz="1200" i="1" spc="-5" dirty="0">
                <a:latin typeface="Calibri"/>
                <a:cs typeface="Calibri"/>
              </a:rPr>
              <a:t>they all agreed </a:t>
            </a:r>
            <a:r>
              <a:rPr sz="1200" i="1" spc="-10" dirty="0">
                <a:latin typeface="Calibri"/>
                <a:cs typeface="Calibri"/>
              </a:rPr>
              <a:t>upon </a:t>
            </a:r>
            <a:r>
              <a:rPr sz="1200" i="1" spc="-5" dirty="0">
                <a:latin typeface="Calibri"/>
                <a:cs typeface="Calibri"/>
              </a:rPr>
              <a:t>that without this project their competitiveness </a:t>
            </a:r>
            <a:r>
              <a:rPr sz="1200" i="1" spc="-10" dirty="0">
                <a:latin typeface="Calibri"/>
                <a:cs typeface="Calibri"/>
              </a:rPr>
              <a:t>should </a:t>
            </a:r>
            <a:r>
              <a:rPr sz="1200" i="1" spc="-5" dirty="0">
                <a:latin typeface="Calibri"/>
                <a:cs typeface="Calibri"/>
              </a:rPr>
              <a:t>have been on a  much lower</a:t>
            </a:r>
            <a:r>
              <a:rPr sz="1200" i="1" dirty="0">
                <a:latin typeface="Calibri"/>
                <a:cs typeface="Calibri"/>
              </a:rPr>
              <a:t> level.</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950">
              <a:latin typeface="Calibri"/>
              <a:cs typeface="Calibri"/>
            </a:endParaRPr>
          </a:p>
          <a:p>
            <a:pPr marL="12700">
              <a:lnSpc>
                <a:spcPct val="100000"/>
              </a:lnSpc>
            </a:pPr>
            <a:r>
              <a:rPr sz="1400" b="1" spc="-5" dirty="0">
                <a:latin typeface="Calibri"/>
                <a:cs typeface="Calibri"/>
              </a:rPr>
              <a:t>2.6 </a:t>
            </a:r>
            <a:r>
              <a:rPr sz="1400" b="1" dirty="0">
                <a:latin typeface="Calibri"/>
                <a:cs typeface="Calibri"/>
              </a:rPr>
              <a:t>Further</a:t>
            </a:r>
            <a:r>
              <a:rPr sz="1400" b="1" spc="-25" dirty="0">
                <a:latin typeface="Calibri"/>
                <a:cs typeface="Calibri"/>
              </a:rPr>
              <a:t> </a:t>
            </a:r>
            <a:r>
              <a:rPr sz="1400" b="1" spc="-10" dirty="0">
                <a:latin typeface="Calibri"/>
                <a:cs typeface="Calibri"/>
              </a:rPr>
              <a:t>reading</a:t>
            </a:r>
            <a:endParaRPr sz="1400">
              <a:latin typeface="Calibri"/>
              <a:cs typeface="Calibri"/>
            </a:endParaRPr>
          </a:p>
          <a:p>
            <a:pPr marL="47625" marR="1181100" indent="-35560">
              <a:lnSpc>
                <a:spcPct val="101699"/>
              </a:lnSpc>
              <a:spcBef>
                <a:spcPts val="320"/>
              </a:spcBef>
            </a:pPr>
            <a:r>
              <a:rPr sz="1200" spc="-5" dirty="0">
                <a:latin typeface="Calibri"/>
                <a:cs typeface="Calibri"/>
              </a:rPr>
              <a:t>“</a:t>
            </a:r>
            <a:r>
              <a:rPr sz="1200" i="1" spc="-5" dirty="0">
                <a:latin typeface="Calibri"/>
                <a:cs typeface="Calibri"/>
              </a:rPr>
              <a:t>An investment in knowledge pays the best interest</a:t>
            </a:r>
            <a:r>
              <a:rPr sz="1200" spc="-5" dirty="0">
                <a:latin typeface="Calibri"/>
                <a:cs typeface="Calibri"/>
              </a:rPr>
              <a:t>.” By Benjamin Franklin  Bibliography:</a:t>
            </a:r>
            <a:endParaRPr sz="1200">
              <a:latin typeface="Calibri"/>
              <a:cs typeface="Calibri"/>
            </a:endParaRPr>
          </a:p>
          <a:p>
            <a:pPr marL="12700" marR="283845">
              <a:lnSpc>
                <a:spcPct val="101699"/>
              </a:lnSpc>
            </a:pPr>
            <a:r>
              <a:rPr sz="1200" spc="-5" dirty="0">
                <a:latin typeface="Calibri"/>
                <a:cs typeface="Calibri"/>
              </a:rPr>
              <a:t>Davenport, D.H. and Prusak, L., Working Knowlede: how organizations manage what </a:t>
            </a:r>
            <a:r>
              <a:rPr sz="1200" dirty="0">
                <a:latin typeface="Calibri"/>
                <a:cs typeface="Calibri"/>
              </a:rPr>
              <a:t>they  </a:t>
            </a:r>
            <a:r>
              <a:rPr sz="1200" spc="-5" dirty="0">
                <a:latin typeface="Calibri"/>
                <a:cs typeface="Calibri"/>
              </a:rPr>
              <a:t>know. Boston, Mass: Harvard Business Scholl</a:t>
            </a:r>
            <a:r>
              <a:rPr sz="1200" spc="20" dirty="0">
                <a:latin typeface="Calibri"/>
                <a:cs typeface="Calibri"/>
              </a:rPr>
              <a:t> </a:t>
            </a:r>
            <a:r>
              <a:rPr sz="1200" spc="-5" dirty="0">
                <a:latin typeface="Calibri"/>
                <a:cs typeface="Calibri"/>
              </a:rPr>
              <a:t>Press</a:t>
            </a:r>
            <a:endParaRPr sz="1200">
              <a:latin typeface="Calibri"/>
              <a:cs typeface="Calibri"/>
            </a:endParaRPr>
          </a:p>
          <a:p>
            <a:pPr marL="12700" marR="550545">
              <a:lnSpc>
                <a:spcPct val="101699"/>
              </a:lnSpc>
            </a:pPr>
            <a:r>
              <a:rPr sz="1200" spc="-5" dirty="0">
                <a:latin typeface="Calibri"/>
                <a:cs typeface="Calibri"/>
              </a:rPr>
              <a:t>Leonard-Barton, D., Wellsprings </a:t>
            </a:r>
            <a:r>
              <a:rPr sz="1200" spc="-10" dirty="0">
                <a:latin typeface="Calibri"/>
                <a:cs typeface="Calibri"/>
              </a:rPr>
              <a:t>of </a:t>
            </a:r>
            <a:r>
              <a:rPr sz="1200" spc="-5" dirty="0">
                <a:latin typeface="Calibri"/>
                <a:cs typeface="Calibri"/>
              </a:rPr>
              <a:t>Knowledge: Building and sustaining the sources of  innovation. Boston, Mass.: Harvard Business School</a:t>
            </a:r>
            <a:r>
              <a:rPr sz="1200" spc="45" dirty="0">
                <a:latin typeface="Calibri"/>
                <a:cs typeface="Calibri"/>
              </a:rPr>
              <a:t> </a:t>
            </a:r>
            <a:r>
              <a:rPr sz="1200" spc="-5" dirty="0">
                <a:latin typeface="Calibri"/>
                <a:cs typeface="Calibri"/>
              </a:rPr>
              <a:t>Press</a:t>
            </a:r>
            <a:endParaRPr sz="1200">
              <a:latin typeface="Calibri"/>
              <a:cs typeface="Calibri"/>
            </a:endParaRPr>
          </a:p>
          <a:p>
            <a:pPr marL="12700" marR="327025">
              <a:lnSpc>
                <a:spcPct val="101699"/>
              </a:lnSpc>
            </a:pPr>
            <a:r>
              <a:rPr sz="1200" spc="-5" dirty="0">
                <a:latin typeface="Calibri"/>
                <a:cs typeface="Calibri"/>
              </a:rPr>
              <a:t>Nonaka, I And Takeuchi, H. The knowledge-Creating Company: How Japanese companies  create the dynamics </a:t>
            </a:r>
            <a:r>
              <a:rPr sz="1200" spc="-10" dirty="0">
                <a:latin typeface="Calibri"/>
                <a:cs typeface="Calibri"/>
              </a:rPr>
              <a:t>of </a:t>
            </a:r>
            <a:r>
              <a:rPr sz="1200" spc="-5" dirty="0">
                <a:latin typeface="Calibri"/>
                <a:cs typeface="Calibri"/>
              </a:rPr>
              <a:t>innovation. </a:t>
            </a:r>
            <a:r>
              <a:rPr sz="1200" dirty="0">
                <a:latin typeface="Calibri"/>
                <a:cs typeface="Calibri"/>
              </a:rPr>
              <a:t>New </a:t>
            </a:r>
            <a:r>
              <a:rPr sz="1200" spc="-5" dirty="0">
                <a:latin typeface="Calibri"/>
                <a:cs typeface="Calibri"/>
              </a:rPr>
              <a:t>York, Oxford University</a:t>
            </a:r>
            <a:r>
              <a:rPr sz="1200" spc="60" dirty="0">
                <a:latin typeface="Calibri"/>
                <a:cs typeface="Calibri"/>
              </a:rPr>
              <a:t> </a:t>
            </a:r>
            <a:r>
              <a:rPr sz="1200" spc="-5" dirty="0">
                <a:latin typeface="Calibri"/>
                <a:cs typeface="Calibri"/>
              </a:rPr>
              <a:t>Press</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7" y="7727039"/>
            <a:ext cx="5854065" cy="2232025"/>
          </a:xfrm>
          <a:prstGeom prst="rect">
            <a:avLst/>
          </a:prstGeom>
        </p:spPr>
        <p:txBody>
          <a:bodyPr vert="horz" wrap="square" lIns="0" tIns="137160" rIns="0" bIns="0" rtlCol="0">
            <a:spAutoFit/>
          </a:bodyPr>
          <a:lstStyle/>
          <a:p>
            <a:pPr marL="12700">
              <a:lnSpc>
                <a:spcPct val="100000"/>
              </a:lnSpc>
              <a:spcBef>
                <a:spcPts val="1080"/>
              </a:spcBef>
            </a:pPr>
            <a:r>
              <a:rPr sz="1400" b="1" spc="-5" dirty="0">
                <a:latin typeface="Calibri"/>
                <a:cs typeface="Calibri"/>
              </a:rPr>
              <a:t>3.2 Measuring</a:t>
            </a:r>
            <a:r>
              <a:rPr sz="1400" b="1" spc="-20" dirty="0">
                <a:latin typeface="Calibri"/>
                <a:cs typeface="Calibri"/>
              </a:rPr>
              <a:t> </a:t>
            </a:r>
            <a:r>
              <a:rPr sz="1400" b="1" spc="-10" dirty="0">
                <a:latin typeface="Calibri"/>
                <a:cs typeface="Calibri"/>
              </a:rPr>
              <a:t>Creativity</a:t>
            </a:r>
            <a:endParaRPr sz="1400">
              <a:latin typeface="Calibri"/>
              <a:cs typeface="Calibri"/>
            </a:endParaRPr>
          </a:p>
          <a:p>
            <a:pPr marL="12700" marR="172720">
              <a:lnSpc>
                <a:spcPct val="101699"/>
              </a:lnSpc>
              <a:spcBef>
                <a:spcPts val="810"/>
              </a:spcBef>
            </a:pPr>
            <a:r>
              <a:rPr sz="1200" spc="-5" dirty="0">
                <a:latin typeface="Calibri"/>
                <a:cs typeface="Calibri"/>
              </a:rPr>
              <a:t>The concept </a:t>
            </a:r>
            <a:r>
              <a:rPr sz="1200" spc="-10" dirty="0">
                <a:latin typeface="Calibri"/>
                <a:cs typeface="Calibri"/>
              </a:rPr>
              <a:t>of </a:t>
            </a:r>
            <a:r>
              <a:rPr sz="1200" spc="-5" dirty="0">
                <a:latin typeface="Calibri"/>
                <a:cs typeface="Calibri"/>
              </a:rPr>
              <a:t>creativity may </a:t>
            </a:r>
            <a:r>
              <a:rPr sz="1200" dirty="0">
                <a:latin typeface="Calibri"/>
                <a:cs typeface="Calibri"/>
              </a:rPr>
              <a:t>be </a:t>
            </a:r>
            <a:r>
              <a:rPr sz="1200" spc="-5" dirty="0">
                <a:latin typeface="Calibri"/>
                <a:cs typeface="Calibri"/>
              </a:rPr>
              <a:t>delineated into </a:t>
            </a:r>
            <a:r>
              <a:rPr sz="1200" dirty="0">
                <a:latin typeface="Calibri"/>
                <a:cs typeface="Calibri"/>
              </a:rPr>
              <a:t>three </a:t>
            </a:r>
            <a:r>
              <a:rPr sz="1200" spc="-5" dirty="0">
                <a:latin typeface="Calibri"/>
                <a:cs typeface="Calibri"/>
              </a:rPr>
              <a:t>dimensions; the person, </a:t>
            </a:r>
            <a:r>
              <a:rPr sz="1200" dirty="0">
                <a:latin typeface="Calibri"/>
                <a:cs typeface="Calibri"/>
              </a:rPr>
              <a:t>the </a:t>
            </a:r>
            <a:r>
              <a:rPr sz="1200" spc="-5" dirty="0">
                <a:latin typeface="Calibri"/>
                <a:cs typeface="Calibri"/>
              </a:rPr>
              <a:t>product  and the</a:t>
            </a:r>
            <a:r>
              <a:rPr sz="1200" spc="5" dirty="0">
                <a:latin typeface="Calibri"/>
                <a:cs typeface="Calibri"/>
              </a:rPr>
              <a:t> </a:t>
            </a:r>
            <a:r>
              <a:rPr sz="1200" spc="-5" dirty="0">
                <a:latin typeface="Calibri"/>
                <a:cs typeface="Calibri"/>
              </a:rPr>
              <a:t>process.</a:t>
            </a:r>
            <a:endParaRPr sz="1200">
              <a:latin typeface="Calibri"/>
              <a:cs typeface="Calibri"/>
            </a:endParaRPr>
          </a:p>
          <a:p>
            <a:pPr marL="12700" marR="288290">
              <a:lnSpc>
                <a:spcPct val="101699"/>
              </a:lnSpc>
              <a:spcBef>
                <a:spcPts val="1070"/>
              </a:spcBef>
              <a:buFont typeface="Symbol"/>
              <a:buChar char=""/>
              <a:tabLst>
                <a:tab pos="240665" algn="l"/>
                <a:tab pos="241300" algn="l"/>
              </a:tabLst>
            </a:pPr>
            <a:r>
              <a:rPr sz="1200" spc="-5" dirty="0">
                <a:latin typeface="Calibri"/>
                <a:cs typeface="Calibri"/>
              </a:rPr>
              <a:t>Person-based - there are many ways to measure or infer creativeness directly from an  individual.</a:t>
            </a:r>
            <a:endParaRPr sz="1200">
              <a:latin typeface="Calibri"/>
              <a:cs typeface="Calibri"/>
            </a:endParaRPr>
          </a:p>
          <a:p>
            <a:pPr marL="12700" marR="5080">
              <a:lnSpc>
                <a:spcPct val="101699"/>
              </a:lnSpc>
              <a:spcBef>
                <a:spcPts val="995"/>
              </a:spcBef>
            </a:pPr>
            <a:r>
              <a:rPr sz="1200" i="1" spc="-5" dirty="0">
                <a:latin typeface="Calibri"/>
                <a:cs typeface="Calibri"/>
              </a:rPr>
              <a:t>Personality Measures </a:t>
            </a:r>
            <a:r>
              <a:rPr sz="1200" spc="-5" dirty="0">
                <a:latin typeface="Calibri"/>
                <a:cs typeface="Calibri"/>
              </a:rPr>
              <a:t>- Looking at certain personality traits or characteristics associated with a  creative mind, e.g. intelligence, confidence, wit, originality, informality and tolerance</a:t>
            </a:r>
            <a:r>
              <a:rPr sz="1200" spc="85" dirty="0">
                <a:latin typeface="Calibri"/>
                <a:cs typeface="Calibri"/>
              </a:rPr>
              <a:t> </a:t>
            </a:r>
            <a:r>
              <a:rPr sz="1200" dirty="0">
                <a:latin typeface="Calibri"/>
                <a:cs typeface="Calibri"/>
              </a:rPr>
              <a:t>to</a:t>
            </a:r>
            <a:endParaRPr sz="1200">
              <a:latin typeface="Calibri"/>
              <a:cs typeface="Calibri"/>
            </a:endParaRPr>
          </a:p>
          <a:p>
            <a:pPr>
              <a:lnSpc>
                <a:spcPct val="100000"/>
              </a:lnSpc>
              <a:spcBef>
                <a:spcPts val="20"/>
              </a:spcBef>
            </a:pPr>
            <a:endParaRPr sz="1500">
              <a:latin typeface="Calibri"/>
              <a:cs typeface="Calibri"/>
            </a:endParaRPr>
          </a:p>
          <a:p>
            <a:pPr marL="181610">
              <a:lnSpc>
                <a:spcPct val="100000"/>
              </a:lnSpc>
              <a:spcBef>
                <a:spcPts val="5"/>
              </a:spcBef>
            </a:pPr>
            <a:r>
              <a:rPr sz="1000" b="1" spc="-5" dirty="0">
                <a:latin typeface="Calibri"/>
                <a:cs typeface="Calibri"/>
              </a:rPr>
              <a:t>42</a:t>
            </a:r>
            <a:endParaRPr sz="1000">
              <a:latin typeface="Calibri"/>
              <a:cs typeface="Calibri"/>
            </a:endParaRPr>
          </a:p>
        </p:txBody>
      </p:sp>
      <p:sp>
        <p:nvSpPr>
          <p:cNvPr id="3" name="object 3"/>
          <p:cNvSpPr/>
          <p:nvPr/>
        </p:nvSpPr>
        <p:spPr>
          <a:xfrm>
            <a:off x="1120943" y="6230609"/>
            <a:ext cx="438113" cy="4381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8352" y="570066"/>
            <a:ext cx="5844540" cy="66929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60020" indent="-147955">
              <a:lnSpc>
                <a:spcPct val="100000"/>
              </a:lnSpc>
              <a:buAutoNum type="arabicPlain" startAt="3"/>
              <a:tabLst>
                <a:tab pos="160655" algn="l"/>
              </a:tabLst>
            </a:pPr>
            <a:r>
              <a:rPr sz="1600" b="1" spc="-5" dirty="0">
                <a:latin typeface="Calibri"/>
                <a:cs typeface="Calibri"/>
              </a:rPr>
              <a:t>CREATIVITY AND</a:t>
            </a:r>
            <a:r>
              <a:rPr sz="1600" b="1" spc="10" dirty="0">
                <a:latin typeface="Calibri"/>
                <a:cs typeface="Calibri"/>
              </a:rPr>
              <a:t> </a:t>
            </a:r>
            <a:r>
              <a:rPr sz="1600" b="1" spc="-5" dirty="0">
                <a:latin typeface="Calibri"/>
                <a:cs typeface="Calibri"/>
              </a:rPr>
              <a:t>INNOVATION</a:t>
            </a:r>
            <a:endParaRPr sz="1600">
              <a:latin typeface="Calibri"/>
              <a:cs typeface="Calibri"/>
            </a:endParaRPr>
          </a:p>
          <a:p>
            <a:pPr marL="12700">
              <a:lnSpc>
                <a:spcPct val="100000"/>
              </a:lnSpc>
              <a:spcBef>
                <a:spcPts val="1045"/>
              </a:spcBef>
            </a:pPr>
            <a:r>
              <a:rPr sz="1200" i="1" spc="-5" dirty="0">
                <a:latin typeface="Calibri"/>
                <a:cs typeface="Calibri"/>
              </a:rPr>
              <a:t>Aleksander Tonkov, Velizar</a:t>
            </a:r>
            <a:r>
              <a:rPr sz="1200" i="1" spc="10" dirty="0">
                <a:latin typeface="Calibri"/>
                <a:cs typeface="Calibri"/>
              </a:rPr>
              <a:t> </a:t>
            </a:r>
            <a:r>
              <a:rPr sz="1200" i="1" spc="-5" dirty="0">
                <a:latin typeface="Calibri"/>
                <a:cs typeface="Calibri"/>
              </a:rPr>
              <a:t>Petrov</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7335">
              <a:lnSpc>
                <a:spcPct val="100000"/>
              </a:lnSpc>
              <a:buAutoNum type="arabicPeriod"/>
              <a:tabLst>
                <a:tab pos="280035" algn="l"/>
              </a:tabLst>
            </a:pPr>
            <a:r>
              <a:rPr sz="1400" b="1" spc="-5" dirty="0">
                <a:latin typeface="Calibri"/>
                <a:cs typeface="Calibri"/>
              </a:rPr>
              <a:t>Introduction</a:t>
            </a:r>
            <a:endParaRPr sz="1400">
              <a:latin typeface="Calibri"/>
              <a:cs typeface="Calibri"/>
            </a:endParaRPr>
          </a:p>
          <a:p>
            <a:pPr marL="12700" marR="69850">
              <a:lnSpc>
                <a:spcPct val="101699"/>
              </a:lnSpc>
              <a:spcBef>
                <a:spcPts val="810"/>
              </a:spcBef>
            </a:pPr>
            <a:r>
              <a:rPr sz="1200" spc="-5" dirty="0">
                <a:latin typeface="Calibri"/>
                <a:cs typeface="Calibri"/>
              </a:rPr>
              <a:t>In an attempt </a:t>
            </a:r>
            <a:r>
              <a:rPr sz="1200" dirty="0">
                <a:latin typeface="Calibri"/>
                <a:cs typeface="Calibri"/>
              </a:rPr>
              <a:t>to </a:t>
            </a:r>
            <a:r>
              <a:rPr sz="1200" spc="-5" dirty="0">
                <a:latin typeface="Calibri"/>
                <a:cs typeface="Calibri"/>
              </a:rPr>
              <a:t>gain a competitive advantage, organizations are now focusing </a:t>
            </a:r>
            <a:r>
              <a:rPr sz="1200" spc="-10" dirty="0">
                <a:latin typeface="Calibri"/>
                <a:cs typeface="Calibri"/>
              </a:rPr>
              <a:t>on </a:t>
            </a:r>
            <a:r>
              <a:rPr sz="1200" spc="-5" dirty="0">
                <a:latin typeface="Calibri"/>
                <a:cs typeface="Calibri"/>
              </a:rPr>
              <a:t>enhancing  </a:t>
            </a:r>
            <a:r>
              <a:rPr sz="1200" dirty="0">
                <a:latin typeface="Calibri"/>
                <a:cs typeface="Calibri"/>
              </a:rPr>
              <a:t>their </a:t>
            </a:r>
            <a:r>
              <a:rPr sz="1200" spc="-5" dirty="0">
                <a:latin typeface="Calibri"/>
                <a:cs typeface="Calibri"/>
              </a:rPr>
              <a:t>employees’ creativity, and not merely developing their technical competencies and  skills. In a changing </a:t>
            </a:r>
            <a:r>
              <a:rPr sz="1200" spc="-10" dirty="0">
                <a:latin typeface="Calibri"/>
                <a:cs typeface="Calibri"/>
              </a:rPr>
              <a:t>world </a:t>
            </a:r>
            <a:r>
              <a:rPr sz="1200" spc="-5" dirty="0">
                <a:latin typeface="Calibri"/>
                <a:cs typeface="Calibri"/>
              </a:rPr>
              <a:t>and economy, the </a:t>
            </a:r>
            <a:r>
              <a:rPr sz="1200" spc="-10" dirty="0">
                <a:latin typeface="Calibri"/>
                <a:cs typeface="Calibri"/>
              </a:rPr>
              <a:t>role </a:t>
            </a:r>
            <a:r>
              <a:rPr sz="1200" dirty="0">
                <a:latin typeface="Calibri"/>
                <a:cs typeface="Calibri"/>
              </a:rPr>
              <a:t>of </a:t>
            </a:r>
            <a:r>
              <a:rPr sz="1200" spc="-5" dirty="0">
                <a:latin typeface="Calibri"/>
                <a:cs typeface="Calibri"/>
              </a:rPr>
              <a:t>creativity </a:t>
            </a:r>
            <a:r>
              <a:rPr sz="1200" spc="-10" dirty="0">
                <a:latin typeface="Calibri"/>
                <a:cs typeface="Calibri"/>
              </a:rPr>
              <a:t>in </a:t>
            </a:r>
            <a:r>
              <a:rPr sz="1200" dirty="0">
                <a:latin typeface="Calibri"/>
                <a:cs typeface="Calibri"/>
              </a:rPr>
              <a:t>the </a:t>
            </a:r>
            <a:r>
              <a:rPr sz="1200" spc="-5" dirty="0">
                <a:latin typeface="Calibri"/>
                <a:cs typeface="Calibri"/>
              </a:rPr>
              <a:t>workplace is becoming  </a:t>
            </a:r>
            <a:r>
              <a:rPr sz="1200" dirty="0">
                <a:latin typeface="Calibri"/>
                <a:cs typeface="Calibri"/>
              </a:rPr>
              <a:t>ever </a:t>
            </a:r>
            <a:r>
              <a:rPr sz="1200" spc="-5" dirty="0">
                <a:latin typeface="Calibri"/>
                <a:cs typeface="Calibri"/>
              </a:rPr>
              <a:t>more prominent. However not enough firms are </a:t>
            </a:r>
            <a:r>
              <a:rPr sz="1200" dirty="0">
                <a:latin typeface="Calibri"/>
                <a:cs typeface="Calibri"/>
              </a:rPr>
              <a:t>fully </a:t>
            </a:r>
            <a:r>
              <a:rPr sz="1200" spc="-5" dirty="0">
                <a:latin typeface="Calibri"/>
                <a:cs typeface="Calibri"/>
              </a:rPr>
              <a:t>exploiting the business ideas </a:t>
            </a:r>
            <a:r>
              <a:rPr sz="1200" spc="-10" dirty="0">
                <a:latin typeface="Calibri"/>
                <a:cs typeface="Calibri"/>
              </a:rPr>
              <a:t>of  </a:t>
            </a:r>
            <a:r>
              <a:rPr sz="1200" dirty="0">
                <a:latin typeface="Calibri"/>
                <a:cs typeface="Calibri"/>
              </a:rPr>
              <a:t>their </a:t>
            </a:r>
            <a:r>
              <a:rPr sz="1200" spc="-5" dirty="0">
                <a:latin typeface="Calibri"/>
                <a:cs typeface="Calibri"/>
              </a:rPr>
              <a:t>employees and are not making </a:t>
            </a:r>
            <a:r>
              <a:rPr sz="1200" dirty="0">
                <a:latin typeface="Calibri"/>
                <a:cs typeface="Calibri"/>
              </a:rPr>
              <a:t>the </a:t>
            </a:r>
            <a:r>
              <a:rPr sz="1200" spc="-10" dirty="0">
                <a:latin typeface="Calibri"/>
                <a:cs typeface="Calibri"/>
              </a:rPr>
              <a:t>most of </a:t>
            </a:r>
            <a:r>
              <a:rPr sz="1200" spc="-5" dirty="0">
                <a:latin typeface="Calibri"/>
                <a:cs typeface="Calibri"/>
              </a:rPr>
              <a:t>their skills. Whilst firms </a:t>
            </a:r>
            <a:r>
              <a:rPr sz="1200" spc="-10" dirty="0">
                <a:latin typeface="Calibri"/>
                <a:cs typeface="Calibri"/>
              </a:rPr>
              <a:t>may </a:t>
            </a:r>
            <a:r>
              <a:rPr sz="1200" dirty="0">
                <a:latin typeface="Calibri"/>
                <a:cs typeface="Calibri"/>
              </a:rPr>
              <a:t>be </a:t>
            </a:r>
            <a:r>
              <a:rPr sz="1200" spc="-5" dirty="0">
                <a:latin typeface="Calibri"/>
                <a:cs typeface="Calibri"/>
              </a:rPr>
              <a:t>encouraging  creativity, </a:t>
            </a:r>
            <a:r>
              <a:rPr sz="1200" dirty="0">
                <a:latin typeface="Calibri"/>
                <a:cs typeface="Calibri"/>
              </a:rPr>
              <a:t>the </a:t>
            </a:r>
            <a:r>
              <a:rPr sz="1200" spc="-5" dirty="0">
                <a:latin typeface="Calibri"/>
                <a:cs typeface="Calibri"/>
              </a:rPr>
              <a:t>implementation and management of </a:t>
            </a:r>
            <a:r>
              <a:rPr sz="1200" dirty="0">
                <a:latin typeface="Calibri"/>
                <a:cs typeface="Calibri"/>
              </a:rPr>
              <a:t>the </a:t>
            </a:r>
            <a:r>
              <a:rPr sz="1200" spc="-5" dirty="0">
                <a:latin typeface="Calibri"/>
                <a:cs typeface="Calibri"/>
              </a:rPr>
              <a:t>ideas generated is</a:t>
            </a:r>
            <a:r>
              <a:rPr sz="1200" spc="40" dirty="0">
                <a:latin typeface="Calibri"/>
                <a:cs typeface="Calibri"/>
              </a:rPr>
              <a:t> </a:t>
            </a:r>
            <a:r>
              <a:rPr sz="1200" spc="-5" dirty="0">
                <a:latin typeface="Calibri"/>
                <a:cs typeface="Calibri"/>
              </a:rPr>
              <a:t>lacking.</a:t>
            </a:r>
            <a:endParaRPr sz="1200">
              <a:latin typeface="Calibri"/>
              <a:cs typeface="Calibri"/>
            </a:endParaRPr>
          </a:p>
          <a:p>
            <a:pPr marL="12700" marR="99695">
              <a:lnSpc>
                <a:spcPts val="1480"/>
              </a:lnSpc>
              <a:spcBef>
                <a:spcPts val="40"/>
              </a:spcBef>
            </a:pPr>
            <a:r>
              <a:rPr sz="1200" spc="-5" dirty="0">
                <a:latin typeface="Calibri"/>
                <a:cs typeface="Calibri"/>
              </a:rPr>
              <a:t>Consequently, many companies are deemed </a:t>
            </a:r>
            <a:r>
              <a:rPr sz="1200" dirty="0">
                <a:latin typeface="Calibri"/>
                <a:cs typeface="Calibri"/>
              </a:rPr>
              <a:t>to be falling </a:t>
            </a:r>
            <a:r>
              <a:rPr sz="1200" spc="-5" dirty="0">
                <a:latin typeface="Calibri"/>
                <a:cs typeface="Calibri"/>
              </a:rPr>
              <a:t>short </a:t>
            </a:r>
            <a:r>
              <a:rPr sz="1200" spc="-10" dirty="0">
                <a:latin typeface="Calibri"/>
                <a:cs typeface="Calibri"/>
              </a:rPr>
              <a:t>of </a:t>
            </a:r>
            <a:r>
              <a:rPr sz="1200" spc="-5" dirty="0">
                <a:latin typeface="Calibri"/>
                <a:cs typeface="Calibri"/>
              </a:rPr>
              <a:t>their potential, creating </a:t>
            </a:r>
            <a:r>
              <a:rPr sz="1200" spc="-10" dirty="0">
                <a:latin typeface="Calibri"/>
                <a:cs typeface="Calibri"/>
              </a:rPr>
              <a:t>an  </a:t>
            </a:r>
            <a:r>
              <a:rPr sz="1200" spc="-5" dirty="0">
                <a:latin typeface="Calibri"/>
                <a:cs typeface="Calibri"/>
              </a:rPr>
              <a:t>“innovation</a:t>
            </a:r>
            <a:r>
              <a:rPr sz="1200" spc="5" dirty="0">
                <a:latin typeface="Calibri"/>
                <a:cs typeface="Calibri"/>
              </a:rPr>
              <a:t> </a:t>
            </a:r>
            <a:r>
              <a:rPr sz="1200" spc="-5" dirty="0">
                <a:latin typeface="Calibri"/>
                <a:cs typeface="Calibri"/>
              </a:rPr>
              <a:t>gap“.</a:t>
            </a:r>
            <a:endParaRPr sz="1200">
              <a:latin typeface="Calibri"/>
              <a:cs typeface="Calibri"/>
            </a:endParaRPr>
          </a:p>
          <a:p>
            <a:pPr marL="12700" marR="5080">
              <a:lnSpc>
                <a:spcPct val="101699"/>
              </a:lnSpc>
              <a:spcBef>
                <a:spcPts val="935"/>
              </a:spcBef>
            </a:pPr>
            <a:r>
              <a:rPr sz="1200" spc="-5" dirty="0">
                <a:latin typeface="Calibri"/>
                <a:cs typeface="Calibri"/>
              </a:rPr>
              <a:t>Organizations are finding that, as markets become saturated and competition </a:t>
            </a:r>
            <a:r>
              <a:rPr sz="1200" dirty="0">
                <a:latin typeface="Calibri"/>
                <a:cs typeface="Calibri"/>
              </a:rPr>
              <a:t>gets </a:t>
            </a:r>
            <a:r>
              <a:rPr sz="1200" spc="-5" dirty="0">
                <a:latin typeface="Calibri"/>
                <a:cs typeface="Calibri"/>
              </a:rPr>
              <a:t>stronger, it  is increasingly necessary </a:t>
            </a:r>
            <a:r>
              <a:rPr sz="1200" dirty="0">
                <a:latin typeface="Calibri"/>
                <a:cs typeface="Calibri"/>
              </a:rPr>
              <a:t>to </a:t>
            </a:r>
            <a:r>
              <a:rPr sz="1200" spc="-5" dirty="0">
                <a:latin typeface="Calibri"/>
                <a:cs typeface="Calibri"/>
              </a:rPr>
              <a:t>find novel </a:t>
            </a:r>
            <a:r>
              <a:rPr sz="1200" spc="-10" dirty="0">
                <a:latin typeface="Calibri"/>
                <a:cs typeface="Calibri"/>
              </a:rPr>
              <a:t>or </a:t>
            </a:r>
            <a:r>
              <a:rPr sz="1200" spc="-5" dirty="0">
                <a:latin typeface="Calibri"/>
                <a:cs typeface="Calibri"/>
              </a:rPr>
              <a:t>innovative approaches to business problems and  issues. They may look </a:t>
            </a:r>
            <a:r>
              <a:rPr sz="1200" dirty="0">
                <a:latin typeface="Calibri"/>
                <a:cs typeface="Calibri"/>
              </a:rPr>
              <a:t>for this </a:t>
            </a:r>
            <a:r>
              <a:rPr sz="1200" spc="-5" dirty="0">
                <a:latin typeface="Calibri"/>
                <a:cs typeface="Calibri"/>
              </a:rPr>
              <a:t>creativity in their staff or may </a:t>
            </a:r>
            <a:r>
              <a:rPr sz="1200" dirty="0">
                <a:latin typeface="Calibri"/>
                <a:cs typeface="Calibri"/>
              </a:rPr>
              <a:t>even </a:t>
            </a:r>
            <a:r>
              <a:rPr sz="1200" spc="-5" dirty="0">
                <a:latin typeface="Calibri"/>
                <a:cs typeface="Calibri"/>
              </a:rPr>
              <a:t>recruit new, more creative  employees. This </a:t>
            </a:r>
            <a:r>
              <a:rPr sz="1200" spc="-10" dirty="0">
                <a:latin typeface="Calibri"/>
                <a:cs typeface="Calibri"/>
              </a:rPr>
              <a:t>can </a:t>
            </a:r>
            <a:r>
              <a:rPr sz="1200" dirty="0">
                <a:latin typeface="Calibri"/>
                <a:cs typeface="Calibri"/>
              </a:rPr>
              <a:t>help </a:t>
            </a:r>
            <a:r>
              <a:rPr sz="1200" spc="-5" dirty="0">
                <a:latin typeface="Calibri"/>
                <a:cs typeface="Calibri"/>
              </a:rPr>
              <a:t>both the marketing of </a:t>
            </a:r>
            <a:r>
              <a:rPr sz="1200" spc="-10" dirty="0">
                <a:latin typeface="Calibri"/>
                <a:cs typeface="Calibri"/>
              </a:rPr>
              <a:t>the </a:t>
            </a:r>
            <a:r>
              <a:rPr sz="1200" spc="-5" dirty="0">
                <a:latin typeface="Calibri"/>
                <a:cs typeface="Calibri"/>
              </a:rPr>
              <a:t>organization </a:t>
            </a:r>
            <a:r>
              <a:rPr sz="1200" dirty="0">
                <a:latin typeface="Calibri"/>
                <a:cs typeface="Calibri"/>
              </a:rPr>
              <a:t>by </a:t>
            </a:r>
            <a:r>
              <a:rPr sz="1200" spc="-5" dirty="0">
                <a:latin typeface="Calibri"/>
                <a:cs typeface="Calibri"/>
              </a:rPr>
              <a:t>being seen </a:t>
            </a:r>
            <a:r>
              <a:rPr sz="1200" dirty="0">
                <a:latin typeface="Calibri"/>
                <a:cs typeface="Calibri"/>
              </a:rPr>
              <a:t>to be </a:t>
            </a:r>
            <a:r>
              <a:rPr sz="1200" spc="-5" dirty="0">
                <a:latin typeface="Calibri"/>
                <a:cs typeface="Calibri"/>
              </a:rPr>
              <a:t>creative  and 'cutting </a:t>
            </a:r>
            <a:r>
              <a:rPr sz="1200" dirty="0">
                <a:latin typeface="Calibri"/>
                <a:cs typeface="Calibri"/>
              </a:rPr>
              <a:t>edge', </a:t>
            </a:r>
            <a:r>
              <a:rPr sz="1200" spc="-5" dirty="0">
                <a:latin typeface="Calibri"/>
                <a:cs typeface="Calibri"/>
              </a:rPr>
              <a:t>and </a:t>
            </a:r>
            <a:r>
              <a:rPr sz="1200" spc="-10" dirty="0">
                <a:latin typeface="Calibri"/>
                <a:cs typeface="Calibri"/>
              </a:rPr>
              <a:t>it </a:t>
            </a:r>
            <a:r>
              <a:rPr sz="1200" spc="-5" dirty="0">
                <a:latin typeface="Calibri"/>
                <a:cs typeface="Calibri"/>
              </a:rPr>
              <a:t>can improve productivity </a:t>
            </a:r>
            <a:r>
              <a:rPr sz="1200" dirty="0">
                <a:latin typeface="Calibri"/>
                <a:cs typeface="Calibri"/>
              </a:rPr>
              <a:t>and </a:t>
            </a:r>
            <a:r>
              <a:rPr sz="1200" spc="-5" dirty="0">
                <a:latin typeface="Calibri"/>
                <a:cs typeface="Calibri"/>
              </a:rPr>
              <a:t>efficiency </a:t>
            </a:r>
            <a:r>
              <a:rPr sz="1200" dirty="0">
                <a:latin typeface="Calibri"/>
                <a:cs typeface="Calibri"/>
              </a:rPr>
              <a:t>by </a:t>
            </a:r>
            <a:r>
              <a:rPr sz="1200" spc="-5" dirty="0">
                <a:latin typeface="Calibri"/>
                <a:cs typeface="Calibri"/>
              </a:rPr>
              <a:t>solving current problems  or business obstacles.</a:t>
            </a:r>
            <a:endParaRPr sz="1200">
              <a:latin typeface="Calibri"/>
              <a:cs typeface="Calibri"/>
            </a:endParaRPr>
          </a:p>
          <a:p>
            <a:pPr marL="12700" marR="15875" algn="just">
              <a:lnSpc>
                <a:spcPct val="101699"/>
              </a:lnSpc>
              <a:spcBef>
                <a:spcPts val="1010"/>
              </a:spcBef>
            </a:pPr>
            <a:r>
              <a:rPr sz="1200" spc="-5" dirty="0">
                <a:latin typeface="Calibri"/>
                <a:cs typeface="Calibri"/>
              </a:rPr>
              <a:t>Of course, the concept </a:t>
            </a:r>
            <a:r>
              <a:rPr sz="1200" spc="-10" dirty="0">
                <a:latin typeface="Calibri"/>
                <a:cs typeface="Calibri"/>
              </a:rPr>
              <a:t>of </a:t>
            </a:r>
            <a:r>
              <a:rPr sz="1200" spc="-5" dirty="0">
                <a:latin typeface="Calibri"/>
                <a:cs typeface="Calibri"/>
              </a:rPr>
              <a:t>creativity is an illusive one. How can one hope </a:t>
            </a:r>
            <a:r>
              <a:rPr sz="1200" dirty="0">
                <a:latin typeface="Calibri"/>
                <a:cs typeface="Calibri"/>
              </a:rPr>
              <a:t>to </a:t>
            </a:r>
            <a:r>
              <a:rPr sz="1200" spc="-5" dirty="0">
                <a:latin typeface="Calibri"/>
                <a:cs typeface="Calibri"/>
              </a:rPr>
              <a:t>enhance creativity  if it is not first defined </a:t>
            </a:r>
            <a:r>
              <a:rPr sz="1200" spc="-10" dirty="0">
                <a:latin typeface="Calibri"/>
                <a:cs typeface="Calibri"/>
              </a:rPr>
              <a:t>and </a:t>
            </a:r>
            <a:r>
              <a:rPr sz="1200" spc="-5" dirty="0">
                <a:latin typeface="Calibri"/>
                <a:cs typeface="Calibri"/>
              </a:rPr>
              <a:t>measured? This </a:t>
            </a:r>
            <a:r>
              <a:rPr sz="1200" dirty="0">
                <a:latin typeface="Calibri"/>
                <a:cs typeface="Calibri"/>
              </a:rPr>
              <a:t>article </a:t>
            </a:r>
            <a:r>
              <a:rPr sz="1200" spc="-5" dirty="0">
                <a:latin typeface="Calibri"/>
                <a:cs typeface="Calibri"/>
              </a:rPr>
              <a:t>will provide an overview of </a:t>
            </a:r>
            <a:r>
              <a:rPr sz="1200" dirty="0">
                <a:latin typeface="Calibri"/>
                <a:cs typeface="Calibri"/>
              </a:rPr>
              <a:t>the </a:t>
            </a:r>
            <a:r>
              <a:rPr sz="1200" spc="-5" dirty="0">
                <a:latin typeface="Calibri"/>
                <a:cs typeface="Calibri"/>
              </a:rPr>
              <a:t>concept and  ways in which </a:t>
            </a:r>
            <a:r>
              <a:rPr sz="1200" spc="-10" dirty="0">
                <a:latin typeface="Calibri"/>
                <a:cs typeface="Calibri"/>
              </a:rPr>
              <a:t>it </a:t>
            </a:r>
            <a:r>
              <a:rPr sz="1200" spc="-5" dirty="0">
                <a:latin typeface="Calibri"/>
                <a:cs typeface="Calibri"/>
              </a:rPr>
              <a:t>may </a:t>
            </a:r>
            <a:r>
              <a:rPr sz="1200" dirty="0">
                <a:latin typeface="Calibri"/>
                <a:cs typeface="Calibri"/>
              </a:rPr>
              <a:t>be </a:t>
            </a:r>
            <a:r>
              <a:rPr sz="1200" spc="-5" dirty="0">
                <a:latin typeface="Calibri"/>
                <a:cs typeface="Calibri"/>
              </a:rPr>
              <a:t>measured and enhanced in </a:t>
            </a:r>
            <a:r>
              <a:rPr sz="1200" dirty="0">
                <a:latin typeface="Calibri"/>
                <a:cs typeface="Calibri"/>
              </a:rPr>
              <a:t>the</a:t>
            </a:r>
            <a:r>
              <a:rPr sz="1200" spc="55" dirty="0">
                <a:latin typeface="Calibri"/>
                <a:cs typeface="Calibri"/>
              </a:rPr>
              <a:t> </a:t>
            </a:r>
            <a:r>
              <a:rPr sz="1200" spc="-5" dirty="0">
                <a:latin typeface="Calibri"/>
                <a:cs typeface="Calibri"/>
              </a:rPr>
              <a:t>workplace.</a:t>
            </a:r>
            <a:endParaRPr sz="1200">
              <a:latin typeface="Calibri"/>
              <a:cs typeface="Calibri"/>
            </a:endParaRPr>
          </a:p>
          <a:p>
            <a:pPr>
              <a:lnSpc>
                <a:spcPct val="100000"/>
              </a:lnSpc>
              <a:spcBef>
                <a:spcPts val="35"/>
              </a:spcBef>
            </a:pPr>
            <a:endParaRPr sz="1750">
              <a:latin typeface="Calibri"/>
              <a:cs typeface="Calibri"/>
            </a:endParaRPr>
          </a:p>
          <a:p>
            <a:pPr marL="1287780" marR="83820">
              <a:lnSpc>
                <a:spcPct val="101699"/>
              </a:lnSpc>
            </a:pPr>
            <a:r>
              <a:rPr sz="1200" b="1" spc="-5" dirty="0">
                <a:latin typeface="Calibri"/>
                <a:cs typeface="Calibri"/>
              </a:rPr>
              <a:t>Creativity </a:t>
            </a:r>
            <a:r>
              <a:rPr sz="1200" spc="-5" dirty="0">
                <a:latin typeface="Calibri"/>
                <a:cs typeface="Calibri"/>
              </a:rPr>
              <a:t>refers </a:t>
            </a:r>
            <a:r>
              <a:rPr sz="1200" dirty="0">
                <a:latin typeface="Calibri"/>
                <a:cs typeface="Calibri"/>
              </a:rPr>
              <a:t>to </a:t>
            </a:r>
            <a:r>
              <a:rPr sz="1200" spc="-5" dirty="0">
                <a:latin typeface="Calibri"/>
                <a:cs typeface="Calibri"/>
              </a:rPr>
              <a:t>the phenomenon whereby a person creates some-  </a:t>
            </a:r>
            <a:r>
              <a:rPr sz="1200" dirty="0">
                <a:latin typeface="Calibri"/>
                <a:cs typeface="Calibri"/>
              </a:rPr>
              <a:t>thing new </a:t>
            </a:r>
            <a:r>
              <a:rPr sz="1200" spc="-5" dirty="0">
                <a:latin typeface="Calibri"/>
                <a:cs typeface="Calibri"/>
              </a:rPr>
              <a:t>(a product, a solution, a work </a:t>
            </a:r>
            <a:r>
              <a:rPr sz="1200" spc="-10" dirty="0">
                <a:latin typeface="Calibri"/>
                <a:cs typeface="Calibri"/>
              </a:rPr>
              <a:t>of </a:t>
            </a:r>
            <a:r>
              <a:rPr sz="1200" spc="-5" dirty="0">
                <a:latin typeface="Calibri"/>
                <a:cs typeface="Calibri"/>
              </a:rPr>
              <a:t>art, a </a:t>
            </a:r>
            <a:r>
              <a:rPr sz="1200" dirty="0">
                <a:latin typeface="Calibri"/>
                <a:cs typeface="Calibri"/>
              </a:rPr>
              <a:t>novel, </a:t>
            </a:r>
            <a:r>
              <a:rPr sz="1200" spc="-5" dirty="0">
                <a:latin typeface="Calibri"/>
                <a:cs typeface="Calibri"/>
              </a:rPr>
              <a:t>a joke, etc.) that  has some kind of </a:t>
            </a:r>
            <a:r>
              <a:rPr sz="1200" dirty="0">
                <a:latin typeface="Calibri"/>
                <a:cs typeface="Calibri"/>
              </a:rPr>
              <a:t>value. </a:t>
            </a:r>
            <a:r>
              <a:rPr sz="1200" spc="-5" dirty="0">
                <a:latin typeface="Calibri"/>
                <a:cs typeface="Calibri"/>
              </a:rPr>
              <a:t>What counts as "new" </a:t>
            </a:r>
            <a:r>
              <a:rPr sz="1200" spc="-10" dirty="0">
                <a:latin typeface="Calibri"/>
                <a:cs typeface="Calibri"/>
              </a:rPr>
              <a:t>may </a:t>
            </a:r>
            <a:r>
              <a:rPr sz="1200" dirty="0">
                <a:latin typeface="Calibri"/>
                <a:cs typeface="Calibri"/>
              </a:rPr>
              <a:t>be </a:t>
            </a:r>
            <a:r>
              <a:rPr sz="1200" spc="-10" dirty="0">
                <a:latin typeface="Calibri"/>
                <a:cs typeface="Calibri"/>
              </a:rPr>
              <a:t>in </a:t>
            </a:r>
            <a:r>
              <a:rPr sz="1200" spc="-5" dirty="0">
                <a:latin typeface="Calibri"/>
                <a:cs typeface="Calibri"/>
              </a:rPr>
              <a:t>reference </a:t>
            </a:r>
            <a:r>
              <a:rPr sz="1200" dirty="0">
                <a:latin typeface="Calibri"/>
                <a:cs typeface="Calibri"/>
              </a:rPr>
              <a:t>to  the </a:t>
            </a:r>
            <a:r>
              <a:rPr sz="1200" spc="-5" dirty="0">
                <a:latin typeface="Calibri"/>
                <a:cs typeface="Calibri"/>
              </a:rPr>
              <a:t>individual creator, or </a:t>
            </a:r>
            <a:r>
              <a:rPr sz="1200" dirty="0">
                <a:latin typeface="Calibri"/>
                <a:cs typeface="Calibri"/>
              </a:rPr>
              <a:t>to </a:t>
            </a:r>
            <a:r>
              <a:rPr sz="1200" spc="-5" dirty="0">
                <a:latin typeface="Calibri"/>
                <a:cs typeface="Calibri"/>
              </a:rPr>
              <a:t>the society or domain within which the nov-  </a:t>
            </a:r>
            <a:r>
              <a:rPr sz="1200" dirty="0">
                <a:latin typeface="Calibri"/>
                <a:cs typeface="Calibri"/>
              </a:rPr>
              <a:t>elty </a:t>
            </a:r>
            <a:r>
              <a:rPr sz="1200" spc="-5" dirty="0">
                <a:latin typeface="Calibri"/>
                <a:cs typeface="Calibri"/>
              </a:rPr>
              <a:t>occurs. What counts as "valuable" is similarly defined in a variety </a:t>
            </a:r>
            <a:r>
              <a:rPr sz="1200" spc="-10" dirty="0">
                <a:latin typeface="Calibri"/>
                <a:cs typeface="Calibri"/>
              </a:rPr>
              <a:t>of  </a:t>
            </a:r>
            <a:r>
              <a:rPr sz="1200" spc="-5" dirty="0">
                <a:latin typeface="Calibri"/>
                <a:cs typeface="Calibri"/>
              </a:rPr>
              <a:t>ways.</a:t>
            </a:r>
            <a:endParaRPr sz="1200">
              <a:latin typeface="Calibri"/>
              <a:cs typeface="Calibri"/>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5" y="6383641"/>
            <a:ext cx="5853430" cy="3575685"/>
          </a:xfrm>
          <a:prstGeom prst="rect">
            <a:avLst/>
          </a:prstGeom>
        </p:spPr>
        <p:txBody>
          <a:bodyPr vert="horz" wrap="square" lIns="0" tIns="9525" rIns="0" bIns="0" rtlCol="0">
            <a:spAutoFit/>
          </a:bodyPr>
          <a:lstStyle/>
          <a:p>
            <a:pPr marL="12700" marR="251460" indent="641350">
              <a:lnSpc>
                <a:spcPct val="101699"/>
              </a:lnSpc>
              <a:spcBef>
                <a:spcPts val="75"/>
              </a:spcBef>
            </a:pPr>
            <a:r>
              <a:rPr sz="1200" dirty="0">
                <a:latin typeface="Calibri"/>
                <a:cs typeface="Calibri"/>
              </a:rPr>
              <a:t>DO </a:t>
            </a:r>
            <a:r>
              <a:rPr sz="1200" spc="-5" dirty="0">
                <a:latin typeface="Calibri"/>
                <a:cs typeface="Calibri"/>
              </a:rPr>
              <a:t>IT, that was devised </a:t>
            </a:r>
            <a:r>
              <a:rPr sz="1200" dirty="0">
                <a:latin typeface="Calibri"/>
                <a:cs typeface="Calibri"/>
              </a:rPr>
              <a:t>by </a:t>
            </a:r>
            <a:r>
              <a:rPr sz="1200" spc="-5" dirty="0">
                <a:latin typeface="Calibri"/>
                <a:cs typeface="Calibri"/>
              </a:rPr>
              <a:t>Robert W Olsen in </a:t>
            </a:r>
            <a:r>
              <a:rPr sz="1200" dirty="0">
                <a:latin typeface="Calibri"/>
                <a:cs typeface="Calibri"/>
              </a:rPr>
              <a:t>his book </a:t>
            </a:r>
            <a:r>
              <a:rPr sz="1200" spc="-5" dirty="0">
                <a:latin typeface="Calibri"/>
                <a:cs typeface="Calibri"/>
              </a:rPr>
              <a:t>“The Art of Creative  Thinking”, is a structured process </a:t>
            </a:r>
            <a:r>
              <a:rPr sz="1200" dirty="0">
                <a:latin typeface="Calibri"/>
                <a:cs typeface="Calibri"/>
              </a:rPr>
              <a:t>for </a:t>
            </a:r>
            <a:r>
              <a:rPr sz="1200" spc="-5" dirty="0">
                <a:latin typeface="Calibri"/>
                <a:cs typeface="Calibri"/>
              </a:rPr>
              <a:t>creativity. Using </a:t>
            </a:r>
            <a:r>
              <a:rPr sz="1200" dirty="0">
                <a:latin typeface="Calibri"/>
                <a:cs typeface="Calibri"/>
              </a:rPr>
              <a:t>DO </a:t>
            </a:r>
            <a:r>
              <a:rPr sz="1200" spc="-5" dirty="0">
                <a:latin typeface="Calibri"/>
                <a:cs typeface="Calibri"/>
              </a:rPr>
              <a:t>IT ensures that </a:t>
            </a:r>
            <a:r>
              <a:rPr sz="1200" spc="-10" dirty="0">
                <a:latin typeface="Calibri"/>
                <a:cs typeface="Calibri"/>
              </a:rPr>
              <a:t>you </a:t>
            </a:r>
            <a:r>
              <a:rPr sz="1200" spc="-5" dirty="0">
                <a:latin typeface="Calibri"/>
                <a:cs typeface="Calibri"/>
              </a:rPr>
              <a:t>carry out the  </a:t>
            </a:r>
            <a:r>
              <a:rPr sz="1200" dirty="0">
                <a:latin typeface="Calibri"/>
                <a:cs typeface="Calibri"/>
              </a:rPr>
              <a:t>essential </a:t>
            </a:r>
            <a:r>
              <a:rPr sz="1200" spc="-5" dirty="0">
                <a:latin typeface="Calibri"/>
                <a:cs typeface="Calibri"/>
              </a:rPr>
              <a:t>groundwork that helps </a:t>
            </a:r>
            <a:r>
              <a:rPr sz="1200" spc="-10" dirty="0">
                <a:latin typeface="Calibri"/>
                <a:cs typeface="Calibri"/>
              </a:rPr>
              <a:t>you </a:t>
            </a:r>
            <a:r>
              <a:rPr sz="1200" dirty="0">
                <a:latin typeface="Calibri"/>
                <a:cs typeface="Calibri"/>
              </a:rPr>
              <a:t>to </a:t>
            </a:r>
            <a:r>
              <a:rPr sz="1200" spc="-5" dirty="0">
                <a:latin typeface="Calibri"/>
                <a:cs typeface="Calibri"/>
              </a:rPr>
              <a:t>get the most out of creativity tools. </a:t>
            </a:r>
            <a:r>
              <a:rPr sz="1200" dirty="0">
                <a:latin typeface="Calibri"/>
                <a:cs typeface="Calibri"/>
              </a:rPr>
              <a:t>DO </a:t>
            </a:r>
            <a:r>
              <a:rPr sz="1200" spc="-5" dirty="0">
                <a:latin typeface="Calibri"/>
                <a:cs typeface="Calibri"/>
              </a:rPr>
              <a:t>IT is an  acronym that stands</a:t>
            </a:r>
            <a:r>
              <a:rPr sz="1200" dirty="0">
                <a:latin typeface="Calibri"/>
                <a:cs typeface="Calibri"/>
              </a:rPr>
              <a:t> </a:t>
            </a:r>
            <a:r>
              <a:rPr sz="1200" spc="-5" dirty="0">
                <a:latin typeface="Calibri"/>
                <a:cs typeface="Calibri"/>
              </a:rPr>
              <a:t>for:</a:t>
            </a:r>
            <a:endParaRPr sz="1200">
              <a:latin typeface="Calibri"/>
              <a:cs typeface="Calibri"/>
            </a:endParaRPr>
          </a:p>
          <a:p>
            <a:pPr marL="240665" indent="-228600">
              <a:lnSpc>
                <a:spcPct val="100000"/>
              </a:lnSpc>
              <a:spcBef>
                <a:spcPts val="585"/>
              </a:spcBef>
              <a:buFont typeface="Symbol"/>
              <a:buChar char=""/>
              <a:tabLst>
                <a:tab pos="240665" algn="l"/>
                <a:tab pos="241300" algn="l"/>
              </a:tabLst>
            </a:pPr>
            <a:r>
              <a:rPr sz="1200" spc="-5" dirty="0">
                <a:latin typeface="Calibri"/>
                <a:cs typeface="Calibri"/>
              </a:rPr>
              <a:t>D – Define</a:t>
            </a:r>
            <a:r>
              <a:rPr sz="1200" spc="5" dirty="0">
                <a:latin typeface="Calibri"/>
                <a:cs typeface="Calibri"/>
              </a:rPr>
              <a:t> </a:t>
            </a:r>
            <a:r>
              <a:rPr sz="1200" spc="-5" dirty="0">
                <a:latin typeface="Calibri"/>
                <a:cs typeface="Calibri"/>
              </a:rPr>
              <a:t>problem</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O – Open mind and apply creative</a:t>
            </a:r>
            <a:r>
              <a:rPr sz="1200" spc="40" dirty="0">
                <a:latin typeface="Calibri"/>
                <a:cs typeface="Calibri"/>
              </a:rPr>
              <a:t> </a:t>
            </a:r>
            <a:r>
              <a:rPr sz="1200" spc="-5" dirty="0">
                <a:latin typeface="Calibri"/>
                <a:cs typeface="Calibri"/>
              </a:rPr>
              <a:t>techniques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 – Identify best</a:t>
            </a:r>
            <a:r>
              <a:rPr sz="1200" spc="25" dirty="0">
                <a:latin typeface="Calibri"/>
                <a:cs typeface="Calibri"/>
              </a:rPr>
              <a:t> </a:t>
            </a:r>
            <a:r>
              <a:rPr sz="1200" spc="-5" dirty="0">
                <a:latin typeface="Calibri"/>
                <a:cs typeface="Calibri"/>
              </a:rPr>
              <a:t>solution</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T –</a:t>
            </a:r>
            <a:r>
              <a:rPr sz="1200" dirty="0">
                <a:latin typeface="Calibri"/>
                <a:cs typeface="Calibri"/>
              </a:rPr>
              <a:t> </a:t>
            </a:r>
            <a:r>
              <a:rPr sz="1200" spc="-5" dirty="0">
                <a:latin typeface="Calibri"/>
                <a:cs typeface="Calibri"/>
              </a:rPr>
              <a:t>Transform</a:t>
            </a:r>
            <a:endParaRPr sz="1200">
              <a:latin typeface="Calibri"/>
              <a:cs typeface="Calibri"/>
            </a:endParaRPr>
          </a:p>
          <a:p>
            <a:pPr marL="47625">
              <a:lnSpc>
                <a:spcPct val="100000"/>
              </a:lnSpc>
              <a:spcBef>
                <a:spcPts val="530"/>
              </a:spcBef>
            </a:pPr>
            <a:r>
              <a:rPr sz="1200" dirty="0">
                <a:latin typeface="Calibri"/>
                <a:cs typeface="Calibri"/>
              </a:rPr>
              <a:t>These </a:t>
            </a:r>
            <a:r>
              <a:rPr sz="1200" spc="-5" dirty="0">
                <a:latin typeface="Calibri"/>
                <a:cs typeface="Calibri"/>
              </a:rPr>
              <a:t>steps</a:t>
            </a:r>
            <a:r>
              <a:rPr sz="1200" spc="-10" dirty="0">
                <a:latin typeface="Calibri"/>
                <a:cs typeface="Calibri"/>
              </a:rPr>
              <a:t> </a:t>
            </a:r>
            <a:r>
              <a:rPr sz="1200" spc="-5" dirty="0">
                <a:latin typeface="Calibri"/>
                <a:cs typeface="Calibri"/>
              </a:rPr>
              <a:t>are:</a:t>
            </a:r>
            <a:endParaRPr sz="1200">
              <a:latin typeface="Calibri"/>
              <a:cs typeface="Calibri"/>
            </a:endParaRPr>
          </a:p>
          <a:p>
            <a:pPr marL="12700">
              <a:lnSpc>
                <a:spcPct val="100000"/>
              </a:lnSpc>
              <a:spcBef>
                <a:spcPts val="1030"/>
              </a:spcBef>
            </a:pPr>
            <a:r>
              <a:rPr sz="1200" b="1" i="1" spc="-5" dirty="0">
                <a:latin typeface="Calibri"/>
                <a:cs typeface="Calibri"/>
              </a:rPr>
              <a:t>Problem Definition:</a:t>
            </a:r>
            <a:endParaRPr sz="1200">
              <a:latin typeface="Calibri"/>
              <a:cs typeface="Calibri"/>
            </a:endParaRPr>
          </a:p>
          <a:p>
            <a:pPr marL="12700" marR="5080">
              <a:lnSpc>
                <a:spcPct val="101699"/>
              </a:lnSpc>
              <a:spcBef>
                <a:spcPts val="490"/>
              </a:spcBef>
            </a:pPr>
            <a:r>
              <a:rPr sz="1200" spc="-5" dirty="0">
                <a:latin typeface="Calibri"/>
                <a:cs typeface="Calibri"/>
              </a:rPr>
              <a:t>During this stage </a:t>
            </a:r>
            <a:r>
              <a:rPr sz="1200" spc="-10" dirty="0">
                <a:latin typeface="Calibri"/>
                <a:cs typeface="Calibri"/>
              </a:rPr>
              <a:t>you </a:t>
            </a:r>
            <a:r>
              <a:rPr sz="1200" spc="-5" dirty="0">
                <a:latin typeface="Calibri"/>
                <a:cs typeface="Calibri"/>
              </a:rPr>
              <a:t>apply a number of techniques </a:t>
            </a:r>
            <a:r>
              <a:rPr sz="1200" dirty="0">
                <a:latin typeface="Calibri"/>
                <a:cs typeface="Calibri"/>
              </a:rPr>
              <a:t>to </a:t>
            </a:r>
            <a:r>
              <a:rPr sz="1200" spc="-5" dirty="0">
                <a:latin typeface="Calibri"/>
                <a:cs typeface="Calibri"/>
              </a:rPr>
              <a:t>ensure that </a:t>
            </a:r>
            <a:r>
              <a:rPr sz="1200" spc="-10" dirty="0">
                <a:latin typeface="Calibri"/>
                <a:cs typeface="Calibri"/>
              </a:rPr>
              <a:t>you are </a:t>
            </a:r>
            <a:r>
              <a:rPr sz="1200" spc="-5" dirty="0">
                <a:latin typeface="Calibri"/>
                <a:cs typeface="Calibri"/>
              </a:rPr>
              <a:t>asking the right  question. This step concentrates on analyzing the problem </a:t>
            </a:r>
            <a:r>
              <a:rPr sz="1200" dirty="0">
                <a:latin typeface="Calibri"/>
                <a:cs typeface="Calibri"/>
              </a:rPr>
              <a:t>to </a:t>
            </a:r>
            <a:r>
              <a:rPr sz="1200" spc="-5" dirty="0">
                <a:latin typeface="Calibri"/>
                <a:cs typeface="Calibri"/>
              </a:rPr>
              <a:t>ensure that the correct question  is being asked. How </a:t>
            </a:r>
            <a:r>
              <a:rPr sz="1200" spc="-10" dirty="0">
                <a:latin typeface="Calibri"/>
                <a:cs typeface="Calibri"/>
              </a:rPr>
              <a:t>you </a:t>
            </a:r>
            <a:r>
              <a:rPr sz="1200" spc="-5" dirty="0">
                <a:latin typeface="Calibri"/>
                <a:cs typeface="Calibri"/>
              </a:rPr>
              <a:t>can </a:t>
            </a:r>
            <a:r>
              <a:rPr sz="1200" dirty="0">
                <a:latin typeface="Calibri"/>
                <a:cs typeface="Calibri"/>
              </a:rPr>
              <a:t>do</a:t>
            </a:r>
            <a:r>
              <a:rPr sz="1200" spc="45" dirty="0">
                <a:latin typeface="Calibri"/>
                <a:cs typeface="Calibri"/>
              </a:rPr>
              <a:t> </a:t>
            </a:r>
            <a:r>
              <a:rPr sz="1200" spc="-5" dirty="0">
                <a:latin typeface="Calibri"/>
                <a:cs typeface="Calibri"/>
              </a:rPr>
              <a:t>this:</a:t>
            </a:r>
            <a:endParaRPr sz="1200">
              <a:latin typeface="Calibri"/>
              <a:cs typeface="Calibri"/>
            </a:endParaRPr>
          </a:p>
          <a:p>
            <a:pPr marL="12700" marR="5080">
              <a:lnSpc>
                <a:spcPct val="102499"/>
              </a:lnSpc>
              <a:spcBef>
                <a:spcPts val="50"/>
              </a:spcBef>
              <a:buFont typeface="Symbol"/>
              <a:buChar char=""/>
              <a:tabLst>
                <a:tab pos="240665" algn="l"/>
                <a:tab pos="241300" algn="l"/>
              </a:tabLst>
            </a:pPr>
            <a:r>
              <a:rPr sz="1200" spc="-5" dirty="0">
                <a:latin typeface="Calibri"/>
                <a:cs typeface="Calibri"/>
              </a:rPr>
              <a:t>Check that you are tackling the problem, not </a:t>
            </a:r>
            <a:r>
              <a:rPr sz="1200" dirty="0">
                <a:latin typeface="Calibri"/>
                <a:cs typeface="Calibri"/>
              </a:rPr>
              <a:t>the </a:t>
            </a:r>
            <a:r>
              <a:rPr sz="1200" spc="-5" dirty="0">
                <a:latin typeface="Calibri"/>
                <a:cs typeface="Calibri"/>
              </a:rPr>
              <a:t>symptoms of the problem. To </a:t>
            </a:r>
            <a:r>
              <a:rPr sz="1200" dirty="0">
                <a:latin typeface="Calibri"/>
                <a:cs typeface="Calibri"/>
              </a:rPr>
              <a:t>do this, </a:t>
            </a:r>
            <a:r>
              <a:rPr sz="1200" spc="-5" dirty="0">
                <a:latin typeface="Calibri"/>
                <a:cs typeface="Calibri"/>
              </a:rPr>
              <a:t>ask  yourself why the problem exists repeatedly until you get to </a:t>
            </a:r>
            <a:r>
              <a:rPr sz="1200" dirty="0">
                <a:latin typeface="Calibri"/>
                <a:cs typeface="Calibri"/>
              </a:rPr>
              <a:t>the </a:t>
            </a:r>
            <a:r>
              <a:rPr sz="1200" spc="-5" dirty="0">
                <a:latin typeface="Calibri"/>
                <a:cs typeface="Calibri"/>
              </a:rPr>
              <a:t>root </a:t>
            </a:r>
            <a:r>
              <a:rPr sz="1200" spc="-10" dirty="0">
                <a:latin typeface="Calibri"/>
                <a:cs typeface="Calibri"/>
              </a:rPr>
              <a:t>of</a:t>
            </a:r>
            <a:r>
              <a:rPr sz="1200" spc="75" dirty="0">
                <a:latin typeface="Calibri"/>
                <a:cs typeface="Calibri"/>
              </a:rPr>
              <a:t> </a:t>
            </a:r>
            <a:r>
              <a:rPr sz="1200" spc="-5" dirty="0">
                <a:latin typeface="Calibri"/>
                <a:cs typeface="Calibri"/>
              </a:rPr>
              <a:t>it.</a:t>
            </a:r>
            <a:endParaRPr sz="1200">
              <a:latin typeface="Calibri"/>
              <a:cs typeface="Calibri"/>
            </a:endParaRPr>
          </a:p>
          <a:p>
            <a:pPr>
              <a:lnSpc>
                <a:spcPct val="100000"/>
              </a:lnSpc>
              <a:spcBef>
                <a:spcPts val="35"/>
              </a:spcBef>
            </a:pPr>
            <a:endParaRPr sz="1600">
              <a:latin typeface="Calibri"/>
              <a:cs typeface="Calibri"/>
            </a:endParaRPr>
          </a:p>
          <a:p>
            <a:pPr marR="161925" algn="r">
              <a:lnSpc>
                <a:spcPct val="100000"/>
              </a:lnSpc>
            </a:pPr>
            <a:r>
              <a:rPr sz="1000" b="1" spc="-5" dirty="0">
                <a:latin typeface="Calibri"/>
                <a:cs typeface="Calibri"/>
              </a:rPr>
              <a:t>43</a:t>
            </a:r>
            <a:endParaRPr sz="1000">
              <a:latin typeface="Calibri"/>
              <a:cs typeface="Calibri"/>
            </a:endParaRPr>
          </a:p>
        </p:txBody>
      </p:sp>
      <p:sp>
        <p:nvSpPr>
          <p:cNvPr id="3" name="object 3"/>
          <p:cNvSpPr txBox="1"/>
          <p:nvPr/>
        </p:nvSpPr>
        <p:spPr>
          <a:xfrm>
            <a:off x="816802" y="570066"/>
            <a:ext cx="5837555" cy="524637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8890">
              <a:lnSpc>
                <a:spcPct val="101699"/>
              </a:lnSpc>
            </a:pPr>
            <a:r>
              <a:rPr sz="1200" spc="-5" dirty="0">
                <a:latin typeface="Calibri"/>
                <a:cs typeface="Calibri"/>
              </a:rPr>
              <a:t>ambiguity. However, psychologists have been trying to find the 'one' personality profile of the  creative person for many years without any real solid</a:t>
            </a:r>
            <a:r>
              <a:rPr sz="1200" spc="55" dirty="0">
                <a:latin typeface="Calibri"/>
                <a:cs typeface="Calibri"/>
              </a:rPr>
              <a:t> </a:t>
            </a:r>
            <a:r>
              <a:rPr sz="1200" spc="-5" dirty="0">
                <a:latin typeface="Calibri"/>
                <a:cs typeface="Calibri"/>
              </a:rPr>
              <a:t>evidence.</a:t>
            </a:r>
            <a:endParaRPr sz="1200">
              <a:latin typeface="Calibri"/>
              <a:cs typeface="Calibri"/>
            </a:endParaRPr>
          </a:p>
          <a:p>
            <a:pPr marL="12700" marR="133350" indent="-635">
              <a:lnSpc>
                <a:spcPct val="101699"/>
              </a:lnSpc>
              <a:spcBef>
                <a:spcPts val="994"/>
              </a:spcBef>
            </a:pPr>
            <a:r>
              <a:rPr sz="1200" i="1" spc="-5" dirty="0">
                <a:latin typeface="Calibri"/>
                <a:cs typeface="Calibri"/>
              </a:rPr>
              <a:t>Biographical Inventories </a:t>
            </a:r>
            <a:r>
              <a:rPr sz="1200" spc="-5" dirty="0">
                <a:latin typeface="Calibri"/>
                <a:cs typeface="Calibri"/>
              </a:rPr>
              <a:t>- The use </a:t>
            </a:r>
            <a:r>
              <a:rPr sz="1200" spc="-10" dirty="0">
                <a:latin typeface="Calibri"/>
                <a:cs typeface="Calibri"/>
              </a:rPr>
              <a:t>of </a:t>
            </a:r>
            <a:r>
              <a:rPr sz="1200" spc="-5" dirty="0">
                <a:latin typeface="Calibri"/>
                <a:cs typeface="Calibri"/>
              </a:rPr>
              <a:t>biographical </a:t>
            </a:r>
            <a:r>
              <a:rPr sz="1200" dirty="0">
                <a:latin typeface="Calibri"/>
                <a:cs typeface="Calibri"/>
              </a:rPr>
              <a:t>data. </a:t>
            </a:r>
            <a:r>
              <a:rPr sz="1200" spc="-10" dirty="0">
                <a:latin typeface="Calibri"/>
                <a:cs typeface="Calibri"/>
              </a:rPr>
              <a:t>For </a:t>
            </a:r>
            <a:r>
              <a:rPr sz="1200" spc="-5" dirty="0">
                <a:latin typeface="Calibri"/>
                <a:cs typeface="Calibri"/>
              </a:rPr>
              <a:t>example, linking family and  educational history </a:t>
            </a:r>
            <a:r>
              <a:rPr sz="1200" dirty="0">
                <a:latin typeface="Calibri"/>
                <a:cs typeface="Calibri"/>
              </a:rPr>
              <a:t>to </a:t>
            </a:r>
            <a:r>
              <a:rPr sz="1200" spc="-5" dirty="0">
                <a:latin typeface="Calibri"/>
                <a:cs typeface="Calibri"/>
              </a:rPr>
              <a:t>determine </a:t>
            </a:r>
            <a:r>
              <a:rPr sz="1200" dirty="0">
                <a:latin typeface="Calibri"/>
                <a:cs typeface="Calibri"/>
              </a:rPr>
              <a:t>the </a:t>
            </a:r>
            <a:r>
              <a:rPr sz="1200" spc="-5" dirty="0">
                <a:latin typeface="Calibri"/>
                <a:cs typeface="Calibri"/>
              </a:rPr>
              <a:t>potential sources </a:t>
            </a:r>
            <a:r>
              <a:rPr sz="1200" spc="-10" dirty="0">
                <a:latin typeface="Calibri"/>
                <a:cs typeface="Calibri"/>
              </a:rPr>
              <a:t>of an </a:t>
            </a:r>
            <a:r>
              <a:rPr sz="1200" spc="-5" dirty="0">
                <a:latin typeface="Calibri"/>
                <a:cs typeface="Calibri"/>
              </a:rPr>
              <a:t>individual's creativity, personal  </a:t>
            </a:r>
            <a:r>
              <a:rPr sz="1200" dirty="0">
                <a:latin typeface="Calibri"/>
                <a:cs typeface="Calibri"/>
              </a:rPr>
              <a:t>interests </a:t>
            </a:r>
            <a:r>
              <a:rPr sz="1200" spc="-5" dirty="0">
                <a:latin typeface="Calibri"/>
                <a:cs typeface="Calibri"/>
              </a:rPr>
              <a:t>or hobbies that may indicate a creative </a:t>
            </a:r>
            <a:r>
              <a:rPr sz="1200" dirty="0">
                <a:latin typeface="Calibri"/>
                <a:cs typeface="Calibri"/>
              </a:rPr>
              <a:t>mind, </a:t>
            </a:r>
            <a:r>
              <a:rPr sz="1200" spc="-5" dirty="0">
                <a:latin typeface="Calibri"/>
                <a:cs typeface="Calibri"/>
              </a:rPr>
              <a:t>or </a:t>
            </a:r>
            <a:r>
              <a:rPr sz="1200" dirty="0">
                <a:latin typeface="Calibri"/>
                <a:cs typeface="Calibri"/>
              </a:rPr>
              <a:t>even </a:t>
            </a:r>
            <a:r>
              <a:rPr sz="1200" spc="-5" dirty="0">
                <a:latin typeface="Calibri"/>
                <a:cs typeface="Calibri"/>
              </a:rPr>
              <a:t>personal</a:t>
            </a:r>
            <a:r>
              <a:rPr sz="1200" spc="35" dirty="0">
                <a:latin typeface="Calibri"/>
                <a:cs typeface="Calibri"/>
              </a:rPr>
              <a:t> </a:t>
            </a:r>
            <a:r>
              <a:rPr sz="1200" spc="-5" dirty="0">
                <a:latin typeface="Calibri"/>
                <a:cs typeface="Calibri"/>
              </a:rPr>
              <a:t>relationships.</a:t>
            </a:r>
            <a:endParaRPr sz="1200">
              <a:latin typeface="Calibri"/>
              <a:cs typeface="Calibri"/>
            </a:endParaRPr>
          </a:p>
          <a:p>
            <a:pPr marL="12700" marR="10160">
              <a:lnSpc>
                <a:spcPct val="101699"/>
              </a:lnSpc>
              <a:spcBef>
                <a:spcPts val="1010"/>
              </a:spcBef>
            </a:pPr>
            <a:r>
              <a:rPr sz="1200" i="1" spc="-5" dirty="0">
                <a:latin typeface="Calibri"/>
                <a:cs typeface="Calibri"/>
              </a:rPr>
              <a:t>Creative Ability </a:t>
            </a:r>
            <a:r>
              <a:rPr sz="1200" spc="-5" dirty="0">
                <a:latin typeface="Calibri"/>
                <a:cs typeface="Calibri"/>
              </a:rPr>
              <a:t>- The direct measurement of creativeness </a:t>
            </a:r>
            <a:r>
              <a:rPr sz="1200" dirty="0">
                <a:latin typeface="Calibri"/>
                <a:cs typeface="Calibri"/>
              </a:rPr>
              <a:t>by </a:t>
            </a:r>
            <a:r>
              <a:rPr sz="1200" spc="-5" dirty="0">
                <a:latin typeface="Calibri"/>
                <a:cs typeface="Calibri"/>
              </a:rPr>
              <a:t>testing an individual with various  established tests </a:t>
            </a:r>
            <a:r>
              <a:rPr sz="1200" spc="-10" dirty="0">
                <a:latin typeface="Calibri"/>
                <a:cs typeface="Calibri"/>
              </a:rPr>
              <a:t>(for </a:t>
            </a:r>
            <a:r>
              <a:rPr sz="1200" spc="-5" dirty="0">
                <a:latin typeface="Calibri"/>
                <a:cs typeface="Calibri"/>
              </a:rPr>
              <a:t>example, </a:t>
            </a:r>
            <a:r>
              <a:rPr sz="1200" dirty="0">
                <a:latin typeface="Calibri"/>
                <a:cs typeface="Calibri"/>
              </a:rPr>
              <a:t>the </a:t>
            </a:r>
            <a:r>
              <a:rPr sz="1200" spc="-5" dirty="0">
                <a:latin typeface="Calibri"/>
                <a:cs typeface="Calibri"/>
              </a:rPr>
              <a:t>“unusual </a:t>
            </a:r>
            <a:r>
              <a:rPr sz="1200" dirty="0">
                <a:latin typeface="Calibri"/>
                <a:cs typeface="Calibri"/>
              </a:rPr>
              <a:t>uses” </a:t>
            </a:r>
            <a:r>
              <a:rPr sz="1200" spc="-5" dirty="0">
                <a:latin typeface="Calibri"/>
                <a:cs typeface="Calibri"/>
              </a:rPr>
              <a:t>test, and other exercises in creative  thinking or</a:t>
            </a:r>
            <a:r>
              <a:rPr sz="1200" dirty="0">
                <a:latin typeface="Calibri"/>
                <a:cs typeface="Calibri"/>
              </a:rPr>
              <a:t> </a:t>
            </a:r>
            <a:r>
              <a:rPr sz="1200" spc="-5" dirty="0">
                <a:latin typeface="Calibri"/>
                <a:cs typeface="Calibri"/>
              </a:rPr>
              <a:t>elaboration).</a:t>
            </a:r>
            <a:endParaRPr sz="1200">
              <a:latin typeface="Calibri"/>
              <a:cs typeface="Calibri"/>
            </a:endParaRPr>
          </a:p>
          <a:p>
            <a:pPr marL="12700" marR="328295">
              <a:lnSpc>
                <a:spcPct val="101699"/>
              </a:lnSpc>
              <a:spcBef>
                <a:spcPts val="560"/>
              </a:spcBef>
              <a:buFont typeface="Symbol"/>
              <a:buChar char=""/>
              <a:tabLst>
                <a:tab pos="240665" algn="l"/>
                <a:tab pos="241300" algn="l"/>
              </a:tabLst>
            </a:pPr>
            <a:r>
              <a:rPr sz="1200" spc="-5" dirty="0">
                <a:latin typeface="Calibri"/>
                <a:cs typeface="Calibri"/>
              </a:rPr>
              <a:t>Product-based - a more objective measure involving the assessment </a:t>
            </a:r>
            <a:r>
              <a:rPr sz="1200" spc="-10" dirty="0">
                <a:latin typeface="Calibri"/>
                <a:cs typeface="Calibri"/>
              </a:rPr>
              <a:t>of an </a:t>
            </a:r>
            <a:r>
              <a:rPr sz="1200" spc="-5" dirty="0">
                <a:latin typeface="Calibri"/>
                <a:cs typeface="Calibri"/>
              </a:rPr>
              <a:t>individuals  </a:t>
            </a:r>
            <a:r>
              <a:rPr sz="1200" dirty="0">
                <a:latin typeface="Calibri"/>
                <a:cs typeface="Calibri"/>
              </a:rPr>
              <a:t>previous </a:t>
            </a:r>
            <a:r>
              <a:rPr sz="1200" spc="-5" dirty="0">
                <a:latin typeface="Calibri"/>
                <a:cs typeface="Calibri"/>
              </a:rPr>
              <a:t>work </a:t>
            </a:r>
            <a:r>
              <a:rPr sz="1200" dirty="0">
                <a:latin typeface="Calibri"/>
                <a:cs typeface="Calibri"/>
              </a:rPr>
              <a:t>for </a:t>
            </a:r>
            <a:r>
              <a:rPr sz="1200" spc="-5" dirty="0">
                <a:latin typeface="Calibri"/>
                <a:cs typeface="Calibri"/>
              </a:rPr>
              <a:t>creativity and</a:t>
            </a:r>
            <a:r>
              <a:rPr sz="1200" dirty="0">
                <a:latin typeface="Calibri"/>
                <a:cs typeface="Calibri"/>
              </a:rPr>
              <a:t> </a:t>
            </a:r>
            <a:r>
              <a:rPr sz="1200" spc="-5" dirty="0">
                <a:latin typeface="Calibri"/>
                <a:cs typeface="Calibri"/>
              </a:rPr>
              <a:t>innovation.</a:t>
            </a:r>
            <a:endParaRPr sz="1200">
              <a:latin typeface="Calibri"/>
              <a:cs typeface="Calibri"/>
            </a:endParaRPr>
          </a:p>
          <a:p>
            <a:pPr marL="12700" marR="76200">
              <a:lnSpc>
                <a:spcPct val="101699"/>
              </a:lnSpc>
              <a:spcBef>
                <a:spcPts val="505"/>
              </a:spcBef>
            </a:pPr>
            <a:r>
              <a:rPr sz="1200" spc="-5" dirty="0">
                <a:latin typeface="Calibri"/>
                <a:cs typeface="Calibri"/>
              </a:rPr>
              <a:t>Process-based - </a:t>
            </a:r>
            <a:r>
              <a:rPr sz="1200" spc="-10" dirty="0">
                <a:latin typeface="Calibri"/>
                <a:cs typeface="Calibri"/>
              </a:rPr>
              <a:t>an </a:t>
            </a:r>
            <a:r>
              <a:rPr sz="1200" spc="-5" dirty="0">
                <a:latin typeface="Calibri"/>
                <a:cs typeface="Calibri"/>
              </a:rPr>
              <a:t>examination of the creative processes employed </a:t>
            </a:r>
            <a:r>
              <a:rPr sz="1200" dirty="0">
                <a:latin typeface="Calibri"/>
                <a:cs typeface="Calibri"/>
              </a:rPr>
              <a:t>by </a:t>
            </a:r>
            <a:r>
              <a:rPr sz="1200" spc="-10" dirty="0">
                <a:latin typeface="Calibri"/>
                <a:cs typeface="Calibri"/>
              </a:rPr>
              <a:t>an </a:t>
            </a:r>
            <a:r>
              <a:rPr sz="1200" spc="-5" dirty="0">
                <a:latin typeface="Calibri"/>
                <a:cs typeface="Calibri"/>
              </a:rPr>
              <a:t>individual </a:t>
            </a:r>
            <a:r>
              <a:rPr sz="1200" dirty="0">
                <a:latin typeface="Calibri"/>
                <a:cs typeface="Calibri"/>
              </a:rPr>
              <a:t>to </a:t>
            </a:r>
            <a:r>
              <a:rPr sz="1200" spc="-10" dirty="0">
                <a:latin typeface="Calibri"/>
                <a:cs typeface="Calibri"/>
              </a:rPr>
              <a:t>come  </a:t>
            </a:r>
            <a:r>
              <a:rPr sz="1200" dirty="0">
                <a:latin typeface="Calibri"/>
                <a:cs typeface="Calibri"/>
              </a:rPr>
              <a:t>up </a:t>
            </a:r>
            <a:r>
              <a:rPr sz="1200" spc="-5" dirty="0">
                <a:latin typeface="Calibri"/>
                <a:cs typeface="Calibri"/>
              </a:rPr>
              <a:t>with solutions </a:t>
            </a:r>
            <a:r>
              <a:rPr sz="1200" dirty="0">
                <a:latin typeface="Calibri"/>
                <a:cs typeface="Calibri"/>
              </a:rPr>
              <a:t>to </a:t>
            </a:r>
            <a:r>
              <a:rPr sz="1200" spc="-5" dirty="0">
                <a:latin typeface="Calibri"/>
                <a:cs typeface="Calibri"/>
              </a:rPr>
              <a:t>problems or design novel </a:t>
            </a:r>
            <a:r>
              <a:rPr sz="1200" dirty="0">
                <a:latin typeface="Calibri"/>
                <a:cs typeface="Calibri"/>
              </a:rPr>
              <a:t>products </a:t>
            </a:r>
            <a:r>
              <a:rPr sz="1200" spc="-5" dirty="0">
                <a:latin typeface="Calibri"/>
                <a:cs typeface="Calibri"/>
              </a:rPr>
              <a:t>(e.g. feelings experienced before/  during/after the</a:t>
            </a:r>
            <a:r>
              <a:rPr sz="1200" spc="5" dirty="0">
                <a:latin typeface="Calibri"/>
                <a:cs typeface="Calibri"/>
              </a:rPr>
              <a:t> </a:t>
            </a:r>
            <a:r>
              <a:rPr sz="1200" spc="-5" dirty="0">
                <a:latin typeface="Calibri"/>
                <a:cs typeface="Calibri"/>
              </a:rPr>
              <a:t>innovation).</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3.3 </a:t>
            </a:r>
            <a:r>
              <a:rPr sz="1400" b="1" dirty="0">
                <a:latin typeface="Calibri"/>
                <a:cs typeface="Calibri"/>
              </a:rPr>
              <a:t>Enhancing</a:t>
            </a:r>
            <a:r>
              <a:rPr sz="1400" b="1" spc="-65" dirty="0">
                <a:latin typeface="Calibri"/>
                <a:cs typeface="Calibri"/>
              </a:rPr>
              <a:t> </a:t>
            </a:r>
            <a:r>
              <a:rPr sz="1400" b="1" spc="-10" dirty="0">
                <a:latin typeface="Calibri"/>
                <a:cs typeface="Calibri"/>
              </a:rPr>
              <a:t>creativity</a:t>
            </a:r>
            <a:endParaRPr sz="1400">
              <a:latin typeface="Calibri"/>
              <a:cs typeface="Calibri"/>
            </a:endParaRPr>
          </a:p>
          <a:p>
            <a:pPr marL="12700" marR="59690">
              <a:lnSpc>
                <a:spcPct val="101699"/>
              </a:lnSpc>
              <a:spcBef>
                <a:spcPts val="810"/>
              </a:spcBef>
            </a:pPr>
            <a:r>
              <a:rPr sz="1200" spc="-5" dirty="0">
                <a:latin typeface="Calibri"/>
                <a:cs typeface="Calibri"/>
              </a:rPr>
              <a:t>All people have the potential </a:t>
            </a:r>
            <a:r>
              <a:rPr sz="1200" dirty="0">
                <a:latin typeface="Calibri"/>
                <a:cs typeface="Calibri"/>
              </a:rPr>
              <a:t>to be </a:t>
            </a:r>
            <a:r>
              <a:rPr sz="1200" spc="-5" dirty="0">
                <a:latin typeface="Calibri"/>
                <a:cs typeface="Calibri"/>
              </a:rPr>
              <a:t>creative but those who are recognised as being creative  have a certain awareness or insight that others don't. Without the abilities needed to be  creative, </a:t>
            </a:r>
            <a:r>
              <a:rPr sz="1200" spc="-10" dirty="0">
                <a:latin typeface="Calibri"/>
                <a:cs typeface="Calibri"/>
              </a:rPr>
              <a:t>it </a:t>
            </a:r>
            <a:r>
              <a:rPr sz="1200" spc="-5" dirty="0">
                <a:latin typeface="Calibri"/>
                <a:cs typeface="Calibri"/>
              </a:rPr>
              <a:t>is </a:t>
            </a:r>
            <a:r>
              <a:rPr sz="1200" dirty="0">
                <a:latin typeface="Calibri"/>
                <a:cs typeface="Calibri"/>
              </a:rPr>
              <a:t>highly </a:t>
            </a:r>
            <a:r>
              <a:rPr sz="1200" spc="-5" dirty="0">
                <a:latin typeface="Calibri"/>
                <a:cs typeface="Calibri"/>
              </a:rPr>
              <a:t>unlikely that someone will solve a creative problem. However, just  because an individual has an ability </a:t>
            </a:r>
            <a:r>
              <a:rPr sz="1200" dirty="0">
                <a:latin typeface="Calibri"/>
                <a:cs typeface="Calibri"/>
              </a:rPr>
              <a:t>to do </a:t>
            </a:r>
            <a:r>
              <a:rPr sz="1200" spc="-5" dirty="0">
                <a:latin typeface="Calibri"/>
                <a:cs typeface="Calibri"/>
              </a:rPr>
              <a:t>something does not necessarily mean that </a:t>
            </a:r>
            <a:r>
              <a:rPr sz="1200" dirty="0">
                <a:latin typeface="Calibri"/>
                <a:cs typeface="Calibri"/>
              </a:rPr>
              <a:t>they </a:t>
            </a:r>
            <a:r>
              <a:rPr sz="1200" spc="-5" dirty="0">
                <a:latin typeface="Calibri"/>
                <a:cs typeface="Calibri"/>
              </a:rPr>
              <a:t>will  </a:t>
            </a:r>
            <a:r>
              <a:rPr sz="1200" dirty="0">
                <a:latin typeface="Calibri"/>
                <a:cs typeface="Calibri"/>
              </a:rPr>
              <a:t>do </a:t>
            </a:r>
            <a:r>
              <a:rPr sz="1200" spc="-5" dirty="0">
                <a:latin typeface="Calibri"/>
                <a:cs typeface="Calibri"/>
              </a:rPr>
              <a:t>it. It is for </a:t>
            </a:r>
            <a:r>
              <a:rPr sz="1200" dirty="0">
                <a:latin typeface="Calibri"/>
                <a:cs typeface="Calibri"/>
              </a:rPr>
              <a:t>this </a:t>
            </a:r>
            <a:r>
              <a:rPr sz="1200" spc="-5" dirty="0">
                <a:latin typeface="Calibri"/>
                <a:cs typeface="Calibri"/>
              </a:rPr>
              <a:t>reason that employers resort to various techniques to enhance their  employees'</a:t>
            </a:r>
            <a:r>
              <a:rPr sz="1200" spc="-15" dirty="0">
                <a:latin typeface="Calibri"/>
                <a:cs typeface="Calibri"/>
              </a:rPr>
              <a:t> </a:t>
            </a:r>
            <a:r>
              <a:rPr sz="1200" spc="-5" dirty="0">
                <a:latin typeface="Calibri"/>
                <a:cs typeface="Calibri"/>
              </a:rPr>
              <a:t>creativity.</a:t>
            </a:r>
            <a:endParaRPr sz="1200">
              <a:latin typeface="Calibri"/>
              <a:cs typeface="Calibri"/>
            </a:endParaRPr>
          </a:p>
        </p:txBody>
      </p:sp>
      <p:sp>
        <p:nvSpPr>
          <p:cNvPr id="4" name="object 4"/>
          <p:cNvSpPr/>
          <p:nvPr/>
        </p:nvSpPr>
        <p:spPr>
          <a:xfrm>
            <a:off x="923222" y="6026408"/>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44</a:t>
            </a:r>
            <a:endParaRPr sz="1000">
              <a:latin typeface="Calibri"/>
              <a:cs typeface="Calibri"/>
            </a:endParaRPr>
          </a:p>
        </p:txBody>
      </p:sp>
      <p:sp>
        <p:nvSpPr>
          <p:cNvPr id="3" name="object 3"/>
          <p:cNvSpPr txBox="1"/>
          <p:nvPr/>
        </p:nvSpPr>
        <p:spPr>
          <a:xfrm>
            <a:off x="888416" y="570066"/>
            <a:ext cx="5855335" cy="884428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50" dirty="0">
              <a:latin typeface="Calibri"/>
              <a:cs typeface="Calibri"/>
            </a:endParaRPr>
          </a:p>
          <a:p>
            <a:pPr marL="12700" marR="218440">
              <a:lnSpc>
                <a:spcPct val="101699"/>
              </a:lnSpc>
              <a:buFont typeface="Symbol"/>
              <a:buChar char=""/>
              <a:tabLst>
                <a:tab pos="240665" algn="l"/>
                <a:tab pos="241300" algn="l"/>
              </a:tabLst>
            </a:pPr>
            <a:r>
              <a:rPr sz="1200" spc="-5" dirty="0">
                <a:latin typeface="Calibri"/>
                <a:cs typeface="Calibri"/>
              </a:rPr>
              <a:t>Lay out the bounds of </a:t>
            </a:r>
            <a:r>
              <a:rPr sz="1200" spc="-10" dirty="0">
                <a:latin typeface="Calibri"/>
                <a:cs typeface="Calibri"/>
              </a:rPr>
              <a:t>the </a:t>
            </a:r>
            <a:r>
              <a:rPr sz="1200" spc="-5" dirty="0">
                <a:latin typeface="Calibri"/>
                <a:cs typeface="Calibri"/>
              </a:rPr>
              <a:t>problem. Work out the objectives that you must achieve and  </a:t>
            </a:r>
            <a:r>
              <a:rPr sz="1200" dirty="0">
                <a:latin typeface="Calibri"/>
                <a:cs typeface="Calibri"/>
              </a:rPr>
              <a:t>the </a:t>
            </a:r>
            <a:r>
              <a:rPr sz="1200" spc="-5" dirty="0">
                <a:latin typeface="Calibri"/>
                <a:cs typeface="Calibri"/>
              </a:rPr>
              <a:t>constraints that you are operating</a:t>
            </a:r>
            <a:r>
              <a:rPr sz="1200" dirty="0">
                <a:latin typeface="Calibri"/>
                <a:cs typeface="Calibri"/>
              </a:rPr>
              <a:t> </a:t>
            </a:r>
            <a:r>
              <a:rPr sz="1200" spc="-5" dirty="0">
                <a:latin typeface="Calibri"/>
                <a:cs typeface="Calibri"/>
              </a:rPr>
              <a:t>under.</a:t>
            </a:r>
            <a:endParaRPr sz="1200" dirty="0">
              <a:latin typeface="Calibri"/>
              <a:cs typeface="Calibri"/>
            </a:endParaRPr>
          </a:p>
          <a:p>
            <a:pPr marL="12700" marR="361950">
              <a:lnSpc>
                <a:spcPct val="102099"/>
              </a:lnSpc>
              <a:spcBef>
                <a:spcPts val="55"/>
              </a:spcBef>
              <a:buFont typeface="Symbol"/>
              <a:buChar char=""/>
              <a:tabLst>
                <a:tab pos="240665" algn="l"/>
                <a:tab pos="241300" algn="l"/>
              </a:tabLst>
            </a:pPr>
            <a:r>
              <a:rPr sz="1200" spc="-5" dirty="0">
                <a:latin typeface="Calibri"/>
                <a:cs typeface="Calibri"/>
              </a:rPr>
              <a:t>Where a problem appears </a:t>
            </a:r>
            <a:r>
              <a:rPr sz="1200" dirty="0">
                <a:latin typeface="Calibri"/>
                <a:cs typeface="Calibri"/>
              </a:rPr>
              <a:t>to be </a:t>
            </a:r>
            <a:r>
              <a:rPr sz="1200" spc="-5" dirty="0">
                <a:latin typeface="Calibri"/>
                <a:cs typeface="Calibri"/>
              </a:rPr>
              <a:t>very large, break </a:t>
            </a:r>
            <a:r>
              <a:rPr sz="1200" spc="-10" dirty="0">
                <a:latin typeface="Calibri"/>
                <a:cs typeface="Calibri"/>
              </a:rPr>
              <a:t>it </a:t>
            </a:r>
            <a:r>
              <a:rPr sz="1200" spc="-5" dirty="0">
                <a:latin typeface="Calibri"/>
                <a:cs typeface="Calibri"/>
              </a:rPr>
              <a:t>down into smaller parts. </a:t>
            </a:r>
            <a:r>
              <a:rPr sz="1200" dirty="0">
                <a:latin typeface="Calibri"/>
                <a:cs typeface="Calibri"/>
              </a:rPr>
              <a:t>Keep </a:t>
            </a:r>
            <a:r>
              <a:rPr sz="1200" spc="-5" dirty="0">
                <a:latin typeface="Calibri"/>
                <a:cs typeface="Calibri"/>
              </a:rPr>
              <a:t>on  going until each part is achievable in its own right, or needs a precisely defined area of  research </a:t>
            </a:r>
            <a:r>
              <a:rPr sz="1200" dirty="0">
                <a:latin typeface="Calibri"/>
                <a:cs typeface="Calibri"/>
              </a:rPr>
              <a:t>to be </a:t>
            </a:r>
            <a:r>
              <a:rPr sz="1200" spc="-5" dirty="0">
                <a:latin typeface="Calibri"/>
                <a:cs typeface="Calibri"/>
              </a:rPr>
              <a:t>carried out. See Drill Down for a detailed description of this</a:t>
            </a:r>
            <a:r>
              <a:rPr sz="1200" spc="65" dirty="0">
                <a:latin typeface="Calibri"/>
                <a:cs typeface="Calibri"/>
              </a:rPr>
              <a:t> </a:t>
            </a:r>
            <a:r>
              <a:rPr sz="1200" spc="-5" dirty="0">
                <a:latin typeface="Calibri"/>
                <a:cs typeface="Calibri"/>
              </a:rPr>
              <a:t>process.</a:t>
            </a:r>
            <a:endParaRPr sz="1200" dirty="0">
              <a:latin typeface="Calibri"/>
              <a:cs typeface="Calibri"/>
            </a:endParaRPr>
          </a:p>
          <a:p>
            <a:pPr marL="12700" marR="5080">
              <a:lnSpc>
                <a:spcPct val="101699"/>
              </a:lnSpc>
              <a:spcBef>
                <a:spcPts val="55"/>
              </a:spcBef>
              <a:buFont typeface="Symbol"/>
              <a:buChar char=""/>
              <a:tabLst>
                <a:tab pos="240665" algn="l"/>
                <a:tab pos="241300" algn="l"/>
              </a:tabLst>
            </a:pPr>
            <a:r>
              <a:rPr sz="1200" spc="-5" dirty="0">
                <a:latin typeface="Calibri"/>
                <a:cs typeface="Calibri"/>
              </a:rPr>
              <a:t>Summarize </a:t>
            </a:r>
            <a:r>
              <a:rPr sz="1200" dirty="0">
                <a:latin typeface="Calibri"/>
                <a:cs typeface="Calibri"/>
              </a:rPr>
              <a:t>the </a:t>
            </a:r>
            <a:r>
              <a:rPr sz="1200" spc="-5" dirty="0">
                <a:latin typeface="Calibri"/>
                <a:cs typeface="Calibri"/>
              </a:rPr>
              <a:t>problem in as concise a form as possible. Robert W Olsen </a:t>
            </a:r>
            <a:r>
              <a:rPr sz="1200" dirty="0">
                <a:latin typeface="Calibri"/>
                <a:cs typeface="Calibri"/>
              </a:rPr>
              <a:t>suggests </a:t>
            </a:r>
            <a:r>
              <a:rPr sz="1200" spc="-5" dirty="0">
                <a:latin typeface="Calibri"/>
                <a:cs typeface="Calibri"/>
              </a:rPr>
              <a:t>that </a:t>
            </a:r>
            <a:r>
              <a:rPr sz="1200" dirty="0">
                <a:latin typeface="Calibri"/>
                <a:cs typeface="Calibri"/>
              </a:rPr>
              <a:t>the  best </a:t>
            </a:r>
            <a:r>
              <a:rPr sz="1200" spc="-5" dirty="0">
                <a:latin typeface="Calibri"/>
                <a:cs typeface="Calibri"/>
              </a:rPr>
              <a:t>way </a:t>
            </a:r>
            <a:r>
              <a:rPr sz="1200" dirty="0">
                <a:latin typeface="Calibri"/>
                <a:cs typeface="Calibri"/>
              </a:rPr>
              <a:t>to do this </a:t>
            </a:r>
            <a:r>
              <a:rPr sz="1200" spc="-5" dirty="0">
                <a:latin typeface="Calibri"/>
                <a:cs typeface="Calibri"/>
              </a:rPr>
              <a:t>is </a:t>
            </a:r>
            <a:r>
              <a:rPr sz="1200" dirty="0">
                <a:latin typeface="Calibri"/>
                <a:cs typeface="Calibri"/>
              </a:rPr>
              <a:t>to </a:t>
            </a:r>
            <a:r>
              <a:rPr sz="1200" spc="-5" dirty="0">
                <a:latin typeface="Calibri"/>
                <a:cs typeface="Calibri"/>
              </a:rPr>
              <a:t>write down several </a:t>
            </a:r>
            <a:r>
              <a:rPr sz="1200" spc="-10" dirty="0">
                <a:latin typeface="Calibri"/>
                <a:cs typeface="Calibri"/>
              </a:rPr>
              <a:t>of </a:t>
            </a:r>
            <a:r>
              <a:rPr sz="1200" spc="-5" dirty="0">
                <a:latin typeface="Calibri"/>
                <a:cs typeface="Calibri"/>
              </a:rPr>
              <a:t>two-word problem statements and choose the  </a:t>
            </a:r>
            <a:r>
              <a:rPr sz="1200" dirty="0">
                <a:latin typeface="Calibri"/>
                <a:cs typeface="Calibri"/>
              </a:rPr>
              <a:t>best</a:t>
            </a:r>
            <a:r>
              <a:rPr sz="1200" spc="-5" dirty="0">
                <a:latin typeface="Calibri"/>
                <a:cs typeface="Calibri"/>
              </a:rPr>
              <a:t> </a:t>
            </a:r>
            <a:r>
              <a:rPr sz="1200" dirty="0">
                <a:latin typeface="Calibri"/>
                <a:cs typeface="Calibri"/>
              </a:rPr>
              <a:t>one.</a:t>
            </a:r>
          </a:p>
          <a:p>
            <a:pPr marL="47625">
              <a:lnSpc>
                <a:spcPct val="100000"/>
              </a:lnSpc>
              <a:spcBef>
                <a:spcPts val="530"/>
              </a:spcBef>
            </a:pPr>
            <a:r>
              <a:rPr sz="1200" b="1" i="1" spc="-5" dirty="0">
                <a:latin typeface="Calibri"/>
                <a:cs typeface="Calibri"/>
              </a:rPr>
              <a:t>Open</a:t>
            </a:r>
            <a:r>
              <a:rPr sz="1200" b="1" i="1" dirty="0">
                <a:latin typeface="Calibri"/>
                <a:cs typeface="Calibri"/>
              </a:rPr>
              <a:t> </a:t>
            </a:r>
            <a:r>
              <a:rPr sz="1200" b="1" i="1" spc="-5" dirty="0">
                <a:latin typeface="Calibri"/>
                <a:cs typeface="Calibri"/>
              </a:rPr>
              <a:t>Mind:</a:t>
            </a:r>
            <a:endParaRPr sz="1200" dirty="0">
              <a:latin typeface="Calibri"/>
              <a:cs typeface="Calibri"/>
            </a:endParaRPr>
          </a:p>
          <a:p>
            <a:pPr marL="12700" marR="35560">
              <a:lnSpc>
                <a:spcPct val="101699"/>
              </a:lnSpc>
              <a:spcBef>
                <a:spcPts val="994"/>
              </a:spcBef>
            </a:pPr>
            <a:r>
              <a:rPr sz="1200" spc="-5" dirty="0">
                <a:latin typeface="Calibri"/>
                <a:cs typeface="Calibri"/>
              </a:rPr>
              <a:t>Here you apply creativity techniques </a:t>
            </a:r>
            <a:r>
              <a:rPr sz="1200" dirty="0">
                <a:latin typeface="Calibri"/>
                <a:cs typeface="Calibri"/>
              </a:rPr>
              <a:t>to </a:t>
            </a:r>
            <a:r>
              <a:rPr sz="1200" spc="-5" dirty="0">
                <a:latin typeface="Calibri"/>
                <a:cs typeface="Calibri"/>
              </a:rPr>
              <a:t>generate as many answers as possible </a:t>
            </a:r>
            <a:r>
              <a:rPr sz="1200" dirty="0">
                <a:latin typeface="Calibri"/>
                <a:cs typeface="Calibri"/>
              </a:rPr>
              <a:t>to </a:t>
            </a:r>
            <a:r>
              <a:rPr sz="1200" spc="-5" dirty="0">
                <a:latin typeface="Calibri"/>
                <a:cs typeface="Calibri"/>
              </a:rPr>
              <a:t>the question  you are asking. At this stage you are not evaluating the</a:t>
            </a:r>
            <a:r>
              <a:rPr sz="1200" spc="85" dirty="0">
                <a:latin typeface="Calibri"/>
                <a:cs typeface="Calibri"/>
              </a:rPr>
              <a:t> </a:t>
            </a:r>
            <a:r>
              <a:rPr sz="1200" spc="-5" dirty="0">
                <a:latin typeface="Calibri"/>
                <a:cs typeface="Calibri"/>
              </a:rPr>
              <a:t>answers.</a:t>
            </a:r>
            <a:endParaRPr sz="1200" dirty="0">
              <a:latin typeface="Calibri"/>
              <a:cs typeface="Calibri"/>
            </a:endParaRPr>
          </a:p>
          <a:p>
            <a:pPr marL="12700" marR="107314">
              <a:lnSpc>
                <a:spcPct val="101699"/>
              </a:lnSpc>
              <a:spcBef>
                <a:spcPts val="1010"/>
              </a:spcBef>
            </a:pPr>
            <a:r>
              <a:rPr sz="1200" spc="-5" dirty="0">
                <a:latin typeface="Calibri"/>
                <a:cs typeface="Calibri"/>
              </a:rPr>
              <a:t>Once you know the problem that you want </a:t>
            </a:r>
            <a:r>
              <a:rPr sz="1200" dirty="0">
                <a:latin typeface="Calibri"/>
                <a:cs typeface="Calibri"/>
              </a:rPr>
              <a:t>to </a:t>
            </a:r>
            <a:r>
              <a:rPr sz="1200" spc="-5" dirty="0">
                <a:latin typeface="Calibri"/>
                <a:cs typeface="Calibri"/>
              </a:rPr>
              <a:t>solve, you </a:t>
            </a:r>
            <a:r>
              <a:rPr sz="1200" spc="-10" dirty="0">
                <a:latin typeface="Calibri"/>
                <a:cs typeface="Calibri"/>
              </a:rPr>
              <a:t>are </a:t>
            </a:r>
            <a:r>
              <a:rPr sz="1200" spc="-5" dirty="0">
                <a:latin typeface="Calibri"/>
                <a:cs typeface="Calibri"/>
              </a:rPr>
              <a:t>ready </a:t>
            </a:r>
            <a:r>
              <a:rPr sz="1200" dirty="0">
                <a:latin typeface="Calibri"/>
                <a:cs typeface="Calibri"/>
              </a:rPr>
              <a:t>to </a:t>
            </a:r>
            <a:r>
              <a:rPr sz="1200" spc="-10" dirty="0">
                <a:latin typeface="Calibri"/>
                <a:cs typeface="Calibri"/>
              </a:rPr>
              <a:t>start </a:t>
            </a:r>
            <a:r>
              <a:rPr sz="1200" spc="-5" dirty="0">
                <a:latin typeface="Calibri"/>
                <a:cs typeface="Calibri"/>
              </a:rPr>
              <a:t>generating  possible solutions. It is very tempting just </a:t>
            </a:r>
            <a:r>
              <a:rPr sz="1200" dirty="0">
                <a:latin typeface="Calibri"/>
                <a:cs typeface="Calibri"/>
              </a:rPr>
              <a:t>to </a:t>
            </a:r>
            <a:r>
              <a:rPr sz="1200" spc="-5" dirty="0">
                <a:latin typeface="Calibri"/>
                <a:cs typeface="Calibri"/>
              </a:rPr>
              <a:t>accept the first </a:t>
            </a:r>
            <a:r>
              <a:rPr sz="1200" spc="-10" dirty="0">
                <a:latin typeface="Calibri"/>
                <a:cs typeface="Calibri"/>
              </a:rPr>
              <a:t>good </a:t>
            </a:r>
            <a:r>
              <a:rPr sz="1200" spc="-5" dirty="0">
                <a:latin typeface="Calibri"/>
                <a:cs typeface="Calibri"/>
              </a:rPr>
              <a:t>idea that you come across.  If you </a:t>
            </a:r>
            <a:r>
              <a:rPr sz="1200" dirty="0">
                <a:latin typeface="Calibri"/>
                <a:cs typeface="Calibri"/>
              </a:rPr>
              <a:t>do </a:t>
            </a:r>
            <a:r>
              <a:rPr sz="1200" spc="-5" dirty="0">
                <a:latin typeface="Calibri"/>
                <a:cs typeface="Calibri"/>
              </a:rPr>
              <a:t>this, you will </a:t>
            </a:r>
            <a:r>
              <a:rPr sz="1200" spc="-10" dirty="0">
                <a:latin typeface="Calibri"/>
                <a:cs typeface="Calibri"/>
              </a:rPr>
              <a:t>miss </a:t>
            </a:r>
            <a:r>
              <a:rPr sz="1200" spc="-5" dirty="0">
                <a:latin typeface="Calibri"/>
                <a:cs typeface="Calibri"/>
              </a:rPr>
              <a:t>many even </a:t>
            </a:r>
            <a:r>
              <a:rPr sz="1200" dirty="0">
                <a:latin typeface="Calibri"/>
                <a:cs typeface="Calibri"/>
              </a:rPr>
              <a:t>better</a:t>
            </a:r>
            <a:r>
              <a:rPr sz="1200" spc="40" dirty="0">
                <a:latin typeface="Calibri"/>
                <a:cs typeface="Calibri"/>
              </a:rPr>
              <a:t> </a:t>
            </a:r>
            <a:r>
              <a:rPr sz="1200" spc="-5" dirty="0">
                <a:latin typeface="Calibri"/>
                <a:cs typeface="Calibri"/>
              </a:rPr>
              <a:t>solutions.</a:t>
            </a:r>
            <a:endParaRPr sz="1200" dirty="0">
              <a:latin typeface="Calibri"/>
              <a:cs typeface="Calibri"/>
            </a:endParaRPr>
          </a:p>
          <a:p>
            <a:pPr marL="12700" marR="98425">
              <a:lnSpc>
                <a:spcPct val="101699"/>
              </a:lnSpc>
              <a:spcBef>
                <a:spcPts val="995"/>
              </a:spcBef>
            </a:pPr>
            <a:r>
              <a:rPr sz="1200" spc="-5" dirty="0">
                <a:latin typeface="Calibri"/>
                <a:cs typeface="Calibri"/>
              </a:rPr>
              <a:t>At </a:t>
            </a:r>
            <a:r>
              <a:rPr sz="1200" dirty="0">
                <a:latin typeface="Calibri"/>
                <a:cs typeface="Calibri"/>
              </a:rPr>
              <a:t>this </a:t>
            </a:r>
            <a:r>
              <a:rPr sz="1200" spc="-5" dirty="0">
                <a:latin typeface="Calibri"/>
                <a:cs typeface="Calibri"/>
              </a:rPr>
              <a:t>stage of </a:t>
            </a:r>
            <a:r>
              <a:rPr sz="1200" dirty="0">
                <a:latin typeface="Calibri"/>
                <a:cs typeface="Calibri"/>
              </a:rPr>
              <a:t>DO </a:t>
            </a:r>
            <a:r>
              <a:rPr sz="1200" spc="-5" dirty="0">
                <a:latin typeface="Calibri"/>
                <a:cs typeface="Calibri"/>
              </a:rPr>
              <a:t>IT we are not interested in evaluating ideas. Instead, we are trying </a:t>
            </a:r>
            <a:r>
              <a:rPr sz="1200" dirty="0">
                <a:latin typeface="Calibri"/>
                <a:cs typeface="Calibri"/>
              </a:rPr>
              <a:t>to  </a:t>
            </a:r>
            <a:r>
              <a:rPr sz="1200" spc="-5" dirty="0">
                <a:latin typeface="Calibri"/>
                <a:cs typeface="Calibri"/>
              </a:rPr>
              <a:t>generate as many different ideas as possible. </a:t>
            </a:r>
            <a:r>
              <a:rPr sz="1200" spc="-10" dirty="0">
                <a:latin typeface="Calibri"/>
                <a:cs typeface="Calibri"/>
              </a:rPr>
              <a:t>Even </a:t>
            </a:r>
            <a:r>
              <a:rPr sz="1200" spc="-5" dirty="0">
                <a:latin typeface="Calibri"/>
                <a:cs typeface="Calibri"/>
              </a:rPr>
              <a:t>bad ideas </a:t>
            </a:r>
            <a:r>
              <a:rPr sz="1200" spc="-10" dirty="0">
                <a:latin typeface="Calibri"/>
                <a:cs typeface="Calibri"/>
              </a:rPr>
              <a:t>may </a:t>
            </a:r>
            <a:r>
              <a:rPr sz="1200" dirty="0">
                <a:latin typeface="Calibri"/>
                <a:cs typeface="Calibri"/>
              </a:rPr>
              <a:t>be </a:t>
            </a:r>
            <a:r>
              <a:rPr sz="1200" spc="-5" dirty="0">
                <a:latin typeface="Calibri"/>
                <a:cs typeface="Calibri"/>
              </a:rPr>
              <a:t>the seeds </a:t>
            </a:r>
            <a:r>
              <a:rPr sz="1200" spc="-10" dirty="0">
                <a:latin typeface="Calibri"/>
                <a:cs typeface="Calibri"/>
              </a:rPr>
              <a:t>of good</a:t>
            </a:r>
            <a:r>
              <a:rPr sz="1200" spc="245" dirty="0">
                <a:latin typeface="Calibri"/>
                <a:cs typeface="Calibri"/>
              </a:rPr>
              <a:t> </a:t>
            </a:r>
            <a:r>
              <a:rPr sz="1200" spc="-5" dirty="0">
                <a:latin typeface="Calibri"/>
                <a:cs typeface="Calibri"/>
              </a:rPr>
              <a:t>ones.</a:t>
            </a:r>
            <a:endParaRPr sz="1200" dirty="0">
              <a:latin typeface="Calibri"/>
              <a:cs typeface="Calibri"/>
            </a:endParaRPr>
          </a:p>
          <a:p>
            <a:pPr marL="12700" marR="153670">
              <a:lnSpc>
                <a:spcPct val="101699"/>
              </a:lnSpc>
              <a:spcBef>
                <a:spcPts val="1005"/>
              </a:spcBef>
            </a:pPr>
            <a:r>
              <a:rPr sz="1200" spc="-5" dirty="0">
                <a:latin typeface="Calibri"/>
                <a:cs typeface="Calibri"/>
              </a:rPr>
              <a:t>While </a:t>
            </a:r>
            <a:r>
              <a:rPr sz="1200" spc="-10" dirty="0">
                <a:latin typeface="Calibri"/>
                <a:cs typeface="Calibri"/>
              </a:rPr>
              <a:t>you are </a:t>
            </a:r>
            <a:r>
              <a:rPr sz="1200" spc="-5" dirty="0">
                <a:latin typeface="Calibri"/>
                <a:cs typeface="Calibri"/>
              </a:rPr>
              <a:t>generating solutions, remember that </a:t>
            </a:r>
            <a:r>
              <a:rPr sz="1200" dirty="0">
                <a:latin typeface="Calibri"/>
                <a:cs typeface="Calibri"/>
              </a:rPr>
              <a:t>other </a:t>
            </a:r>
            <a:r>
              <a:rPr sz="1200" spc="-5" dirty="0">
                <a:latin typeface="Calibri"/>
                <a:cs typeface="Calibri"/>
              </a:rPr>
              <a:t>people will have different  perspectives </a:t>
            </a:r>
            <a:r>
              <a:rPr sz="1200" spc="-10" dirty="0">
                <a:latin typeface="Calibri"/>
                <a:cs typeface="Calibri"/>
              </a:rPr>
              <a:t>on </a:t>
            </a:r>
            <a:r>
              <a:rPr sz="1200" dirty="0">
                <a:latin typeface="Calibri"/>
                <a:cs typeface="Calibri"/>
              </a:rPr>
              <a:t>the </a:t>
            </a:r>
            <a:r>
              <a:rPr sz="1200" spc="-5" dirty="0">
                <a:latin typeface="Calibri"/>
                <a:cs typeface="Calibri"/>
              </a:rPr>
              <a:t>problem, and </a:t>
            </a:r>
            <a:r>
              <a:rPr sz="1200" spc="-10" dirty="0">
                <a:latin typeface="Calibri"/>
                <a:cs typeface="Calibri"/>
              </a:rPr>
              <a:t>it </a:t>
            </a:r>
            <a:r>
              <a:rPr sz="1200" spc="-5" dirty="0">
                <a:latin typeface="Calibri"/>
                <a:cs typeface="Calibri"/>
              </a:rPr>
              <a:t>will almost </a:t>
            </a:r>
            <a:r>
              <a:rPr sz="1200" dirty="0">
                <a:latin typeface="Calibri"/>
                <a:cs typeface="Calibri"/>
              </a:rPr>
              <a:t>certainly be </a:t>
            </a:r>
            <a:r>
              <a:rPr sz="1200" spc="-5" dirty="0">
                <a:latin typeface="Calibri"/>
                <a:cs typeface="Calibri"/>
              </a:rPr>
              <a:t>worth asking for the opinions of  your colleagues as part </a:t>
            </a:r>
            <a:r>
              <a:rPr sz="1200" spc="-10" dirty="0">
                <a:latin typeface="Calibri"/>
                <a:cs typeface="Calibri"/>
              </a:rPr>
              <a:t>of </a:t>
            </a:r>
            <a:r>
              <a:rPr sz="1200" spc="-5" dirty="0">
                <a:latin typeface="Calibri"/>
                <a:cs typeface="Calibri"/>
              </a:rPr>
              <a:t>this</a:t>
            </a:r>
            <a:r>
              <a:rPr sz="1200" spc="35" dirty="0">
                <a:latin typeface="Calibri"/>
                <a:cs typeface="Calibri"/>
              </a:rPr>
              <a:t> </a:t>
            </a:r>
            <a:r>
              <a:rPr sz="1200" spc="-5" dirty="0">
                <a:latin typeface="Calibri"/>
                <a:cs typeface="Calibri"/>
              </a:rPr>
              <a:t>process.</a:t>
            </a:r>
            <a:endParaRPr sz="1200" dirty="0">
              <a:latin typeface="Calibri"/>
              <a:cs typeface="Calibri"/>
            </a:endParaRPr>
          </a:p>
          <a:p>
            <a:pPr marL="12700">
              <a:lnSpc>
                <a:spcPct val="100000"/>
              </a:lnSpc>
              <a:spcBef>
                <a:spcPts val="1030"/>
              </a:spcBef>
            </a:pPr>
            <a:r>
              <a:rPr sz="1200" b="1" i="1" spc="-5" dirty="0">
                <a:latin typeface="Calibri"/>
                <a:cs typeface="Calibri"/>
              </a:rPr>
              <a:t>Identify the best</a:t>
            </a:r>
            <a:r>
              <a:rPr sz="1200" b="1" i="1" spc="5" dirty="0">
                <a:latin typeface="Calibri"/>
                <a:cs typeface="Calibri"/>
              </a:rPr>
              <a:t> </a:t>
            </a:r>
            <a:r>
              <a:rPr sz="1200" b="1" i="1" spc="-5" dirty="0">
                <a:latin typeface="Calibri"/>
                <a:cs typeface="Calibri"/>
              </a:rPr>
              <a:t>solution:</a:t>
            </a:r>
            <a:endParaRPr sz="1200" dirty="0">
              <a:latin typeface="Calibri"/>
              <a:cs typeface="Calibri"/>
            </a:endParaRPr>
          </a:p>
          <a:p>
            <a:pPr marL="12700" marR="156845">
              <a:lnSpc>
                <a:spcPct val="101699"/>
              </a:lnSpc>
              <a:spcBef>
                <a:spcPts val="994"/>
              </a:spcBef>
            </a:pPr>
            <a:r>
              <a:rPr sz="1200" spc="-5" dirty="0">
                <a:latin typeface="Calibri"/>
                <a:cs typeface="Calibri"/>
              </a:rPr>
              <a:t>Only at </a:t>
            </a:r>
            <a:r>
              <a:rPr sz="1200" dirty="0">
                <a:latin typeface="Calibri"/>
                <a:cs typeface="Calibri"/>
              </a:rPr>
              <a:t>this </a:t>
            </a:r>
            <a:r>
              <a:rPr sz="1200" spc="-5" dirty="0">
                <a:latin typeface="Calibri"/>
                <a:cs typeface="Calibri"/>
              </a:rPr>
              <a:t>stage </a:t>
            </a:r>
            <a:r>
              <a:rPr sz="1200" dirty="0">
                <a:latin typeface="Calibri"/>
                <a:cs typeface="Calibri"/>
              </a:rPr>
              <a:t>do </a:t>
            </a:r>
            <a:r>
              <a:rPr sz="1200" spc="-5" dirty="0">
                <a:latin typeface="Calibri"/>
                <a:cs typeface="Calibri"/>
              </a:rPr>
              <a:t>you select the best of the ideas you have generated. It may be that </a:t>
            </a:r>
            <a:r>
              <a:rPr sz="1200" dirty="0">
                <a:latin typeface="Calibri"/>
                <a:cs typeface="Calibri"/>
              </a:rPr>
              <a:t>the  best idea </a:t>
            </a:r>
            <a:r>
              <a:rPr sz="1200" spc="-5" dirty="0">
                <a:latin typeface="Calibri"/>
                <a:cs typeface="Calibri"/>
              </a:rPr>
              <a:t>is obvious. Alternatively, it may </a:t>
            </a:r>
            <a:r>
              <a:rPr sz="1200" dirty="0">
                <a:latin typeface="Calibri"/>
                <a:cs typeface="Calibri"/>
              </a:rPr>
              <a:t>be </a:t>
            </a:r>
            <a:r>
              <a:rPr sz="1200" spc="-5" dirty="0">
                <a:latin typeface="Calibri"/>
                <a:cs typeface="Calibri"/>
              </a:rPr>
              <a:t>worth examining and developing a number of  </a:t>
            </a:r>
            <a:r>
              <a:rPr sz="1200" dirty="0">
                <a:latin typeface="Calibri"/>
                <a:cs typeface="Calibri"/>
              </a:rPr>
              <a:t>ideas </a:t>
            </a:r>
            <a:r>
              <a:rPr sz="1200" spc="-10" dirty="0">
                <a:latin typeface="Calibri"/>
                <a:cs typeface="Calibri"/>
              </a:rPr>
              <a:t>in </a:t>
            </a:r>
            <a:r>
              <a:rPr sz="1200" spc="-5" dirty="0">
                <a:latin typeface="Calibri"/>
                <a:cs typeface="Calibri"/>
              </a:rPr>
              <a:t>detail before </a:t>
            </a:r>
            <a:r>
              <a:rPr sz="1200" spc="-10" dirty="0">
                <a:latin typeface="Calibri"/>
                <a:cs typeface="Calibri"/>
              </a:rPr>
              <a:t>you </a:t>
            </a:r>
            <a:r>
              <a:rPr sz="1200" spc="-5" dirty="0">
                <a:latin typeface="Calibri"/>
                <a:cs typeface="Calibri"/>
              </a:rPr>
              <a:t>select</a:t>
            </a:r>
            <a:r>
              <a:rPr sz="1200" spc="45" dirty="0">
                <a:latin typeface="Calibri"/>
                <a:cs typeface="Calibri"/>
              </a:rPr>
              <a:t> </a:t>
            </a:r>
            <a:r>
              <a:rPr sz="1200" spc="-5" dirty="0">
                <a:latin typeface="Calibri"/>
                <a:cs typeface="Calibri"/>
              </a:rPr>
              <a:t>one.</a:t>
            </a:r>
            <a:endParaRPr sz="1200" dirty="0">
              <a:latin typeface="Calibri"/>
              <a:cs typeface="Calibri"/>
            </a:endParaRPr>
          </a:p>
          <a:p>
            <a:pPr marL="12700" marR="111760">
              <a:lnSpc>
                <a:spcPct val="101699"/>
              </a:lnSpc>
              <a:spcBef>
                <a:spcPts val="1000"/>
              </a:spcBef>
            </a:pPr>
            <a:r>
              <a:rPr sz="1200" spc="-5" dirty="0">
                <a:latin typeface="Calibri"/>
                <a:cs typeface="Calibri"/>
              </a:rPr>
              <a:t>The Decision Making Techniques section </a:t>
            </a:r>
            <a:r>
              <a:rPr sz="1200" spc="-10" dirty="0">
                <a:latin typeface="Calibri"/>
                <a:cs typeface="Calibri"/>
              </a:rPr>
              <a:t>of </a:t>
            </a:r>
            <a:r>
              <a:rPr sz="1200" dirty="0">
                <a:latin typeface="Calibri"/>
                <a:cs typeface="Calibri"/>
              </a:rPr>
              <a:t>Mind Tools </a:t>
            </a:r>
            <a:r>
              <a:rPr sz="1200" spc="-5" dirty="0">
                <a:latin typeface="Calibri"/>
                <a:cs typeface="Calibri"/>
              </a:rPr>
              <a:t>explains a range </a:t>
            </a:r>
            <a:r>
              <a:rPr sz="1200" spc="-10" dirty="0">
                <a:latin typeface="Calibri"/>
                <a:cs typeface="Calibri"/>
              </a:rPr>
              <a:t>of </a:t>
            </a:r>
            <a:r>
              <a:rPr sz="1200" spc="-5" dirty="0">
                <a:latin typeface="Calibri"/>
                <a:cs typeface="Calibri"/>
              </a:rPr>
              <a:t>excellent decision  making techniques. Decision Tree Analysis and </a:t>
            </a:r>
            <a:r>
              <a:rPr sz="1200" spc="-10" dirty="0">
                <a:latin typeface="Calibri"/>
                <a:cs typeface="Calibri"/>
              </a:rPr>
              <a:t>Force </a:t>
            </a:r>
            <a:r>
              <a:rPr sz="1200" spc="-5" dirty="0">
                <a:latin typeface="Calibri"/>
                <a:cs typeface="Calibri"/>
              </a:rPr>
              <a:t>Field Analysis </a:t>
            </a:r>
            <a:r>
              <a:rPr sz="1200" spc="-10" dirty="0">
                <a:latin typeface="Calibri"/>
                <a:cs typeface="Calibri"/>
              </a:rPr>
              <a:t>are </a:t>
            </a:r>
            <a:r>
              <a:rPr sz="1200" spc="-5" dirty="0">
                <a:latin typeface="Calibri"/>
                <a:cs typeface="Calibri"/>
              </a:rPr>
              <a:t>particularly</a:t>
            </a:r>
            <a:r>
              <a:rPr sz="1200" spc="175" dirty="0">
                <a:latin typeface="Calibri"/>
                <a:cs typeface="Calibri"/>
              </a:rPr>
              <a:t> </a:t>
            </a:r>
            <a:r>
              <a:rPr sz="1200" spc="-5" dirty="0">
                <a:latin typeface="Calibri"/>
                <a:cs typeface="Calibri"/>
              </a:rPr>
              <a:t>useful.</a:t>
            </a:r>
            <a:endParaRPr sz="1200" dirty="0">
              <a:latin typeface="Calibri"/>
              <a:cs typeface="Calibri"/>
            </a:endParaRPr>
          </a:p>
          <a:p>
            <a:pPr marL="12700">
              <a:lnSpc>
                <a:spcPct val="100000"/>
              </a:lnSpc>
              <a:spcBef>
                <a:spcPts val="20"/>
              </a:spcBef>
            </a:pPr>
            <a:r>
              <a:rPr sz="1200" dirty="0">
                <a:latin typeface="Calibri"/>
                <a:cs typeface="Calibri"/>
              </a:rPr>
              <a:t>These </a:t>
            </a:r>
            <a:r>
              <a:rPr sz="1200" spc="-5" dirty="0">
                <a:latin typeface="Calibri"/>
                <a:cs typeface="Calibri"/>
              </a:rPr>
              <a:t>will help </a:t>
            </a:r>
            <a:r>
              <a:rPr sz="1200" spc="-10" dirty="0">
                <a:latin typeface="Calibri"/>
                <a:cs typeface="Calibri"/>
              </a:rPr>
              <a:t>you </a:t>
            </a:r>
            <a:r>
              <a:rPr sz="1200" spc="-5" dirty="0">
                <a:latin typeface="Calibri"/>
                <a:cs typeface="Calibri"/>
              </a:rPr>
              <a:t>to choose between </a:t>
            </a:r>
            <a:r>
              <a:rPr sz="1200" dirty="0">
                <a:latin typeface="Calibri"/>
                <a:cs typeface="Calibri"/>
              </a:rPr>
              <a:t>the </a:t>
            </a:r>
            <a:r>
              <a:rPr sz="1200" spc="-5" dirty="0">
                <a:latin typeface="Calibri"/>
                <a:cs typeface="Calibri"/>
              </a:rPr>
              <a:t>solutions available </a:t>
            </a:r>
            <a:r>
              <a:rPr sz="1200" dirty="0">
                <a:latin typeface="Calibri"/>
                <a:cs typeface="Calibri"/>
              </a:rPr>
              <a:t>to </a:t>
            </a:r>
            <a:r>
              <a:rPr sz="1200" spc="-5" dirty="0">
                <a:latin typeface="Calibri"/>
                <a:cs typeface="Calibri"/>
              </a:rPr>
              <a:t>you. When </a:t>
            </a:r>
            <a:r>
              <a:rPr sz="1200" spc="-10" dirty="0">
                <a:latin typeface="Calibri"/>
                <a:cs typeface="Calibri"/>
              </a:rPr>
              <a:t>you </a:t>
            </a:r>
            <a:r>
              <a:rPr sz="1200" spc="-5" dirty="0">
                <a:latin typeface="Calibri"/>
                <a:cs typeface="Calibri"/>
              </a:rPr>
              <a:t>are</a:t>
            </a:r>
            <a:r>
              <a:rPr sz="1200" spc="160" dirty="0">
                <a:latin typeface="Calibri"/>
                <a:cs typeface="Calibri"/>
              </a:rPr>
              <a:t> </a:t>
            </a:r>
            <a:r>
              <a:rPr sz="1200" spc="-5" dirty="0">
                <a:latin typeface="Calibri"/>
                <a:cs typeface="Calibri"/>
              </a:rPr>
              <a:t>selecting</a:t>
            </a:r>
            <a:endParaRPr sz="1200" dirty="0">
              <a:latin typeface="Calibri"/>
              <a:cs typeface="Calibri"/>
            </a:endParaRPr>
          </a:p>
          <a:p>
            <a:pPr marL="12700" marR="510540">
              <a:lnSpc>
                <a:spcPct val="101699"/>
              </a:lnSpc>
              <a:spcBef>
                <a:spcPts val="15"/>
              </a:spcBef>
            </a:pPr>
            <a:r>
              <a:rPr sz="1200" spc="-5" dirty="0">
                <a:latin typeface="Calibri"/>
                <a:cs typeface="Calibri"/>
              </a:rPr>
              <a:t>a solution, keep in mind your own or your organization's goals. Often Decision Making  becomes easy once you know</a:t>
            </a:r>
            <a:r>
              <a:rPr sz="1200" spc="-15" dirty="0">
                <a:latin typeface="Calibri"/>
                <a:cs typeface="Calibri"/>
              </a:rPr>
              <a:t> </a:t>
            </a:r>
            <a:r>
              <a:rPr sz="1200" dirty="0">
                <a:latin typeface="Calibri"/>
                <a:cs typeface="Calibri"/>
              </a:rPr>
              <a:t>these.</a:t>
            </a:r>
          </a:p>
          <a:p>
            <a:pPr marL="12700">
              <a:lnSpc>
                <a:spcPct val="100000"/>
              </a:lnSpc>
              <a:spcBef>
                <a:spcPts val="1020"/>
              </a:spcBef>
            </a:pPr>
            <a:r>
              <a:rPr sz="1200" b="1" i="1" spc="-5" dirty="0">
                <a:latin typeface="Calibri"/>
                <a:cs typeface="Calibri"/>
              </a:rPr>
              <a:t>Transform:</a:t>
            </a:r>
            <a:endParaRPr sz="1200" dirty="0">
              <a:latin typeface="Calibri"/>
              <a:cs typeface="Calibri"/>
            </a:endParaRPr>
          </a:p>
          <a:p>
            <a:pPr marL="12700" marR="99060">
              <a:lnSpc>
                <a:spcPct val="101699"/>
              </a:lnSpc>
              <a:spcBef>
                <a:spcPts val="995"/>
              </a:spcBef>
            </a:pPr>
            <a:r>
              <a:rPr sz="1200" spc="-5" dirty="0">
                <a:latin typeface="Calibri"/>
                <a:cs typeface="Calibri"/>
              </a:rPr>
              <a:t>The </a:t>
            </a:r>
            <a:r>
              <a:rPr sz="1200" dirty="0">
                <a:latin typeface="Calibri"/>
                <a:cs typeface="Calibri"/>
              </a:rPr>
              <a:t>final </a:t>
            </a:r>
            <a:r>
              <a:rPr sz="1200" spc="-5" dirty="0">
                <a:latin typeface="Calibri"/>
                <a:cs typeface="Calibri"/>
              </a:rPr>
              <a:t>stage is </a:t>
            </a:r>
            <a:r>
              <a:rPr sz="1200" dirty="0">
                <a:latin typeface="Calibri"/>
                <a:cs typeface="Calibri"/>
              </a:rPr>
              <a:t>to </a:t>
            </a:r>
            <a:r>
              <a:rPr sz="1200" spc="-5" dirty="0">
                <a:latin typeface="Calibri"/>
                <a:cs typeface="Calibri"/>
              </a:rPr>
              <a:t>make an Action Plan </a:t>
            </a:r>
            <a:r>
              <a:rPr sz="1200" dirty="0">
                <a:latin typeface="Calibri"/>
                <a:cs typeface="Calibri"/>
              </a:rPr>
              <a:t>for </a:t>
            </a:r>
            <a:r>
              <a:rPr sz="1200" spc="-5" dirty="0">
                <a:latin typeface="Calibri"/>
                <a:cs typeface="Calibri"/>
              </a:rPr>
              <a:t>the implementation </a:t>
            </a:r>
            <a:r>
              <a:rPr sz="1200" spc="-10" dirty="0">
                <a:latin typeface="Calibri"/>
                <a:cs typeface="Calibri"/>
              </a:rPr>
              <a:t>of </a:t>
            </a:r>
            <a:r>
              <a:rPr sz="1200" dirty="0">
                <a:latin typeface="Calibri"/>
                <a:cs typeface="Calibri"/>
              </a:rPr>
              <a:t>the </a:t>
            </a:r>
            <a:r>
              <a:rPr sz="1200" spc="-5" dirty="0">
                <a:latin typeface="Calibri"/>
                <a:cs typeface="Calibri"/>
              </a:rPr>
              <a:t>solution, and </a:t>
            </a:r>
            <a:r>
              <a:rPr sz="1200" dirty="0">
                <a:latin typeface="Calibri"/>
                <a:cs typeface="Calibri"/>
              </a:rPr>
              <a:t>to </a:t>
            </a:r>
            <a:r>
              <a:rPr sz="1200" spc="-5" dirty="0">
                <a:latin typeface="Calibri"/>
                <a:cs typeface="Calibri"/>
              </a:rPr>
              <a:t>carry  it out. Without implementation, your creativity is</a:t>
            </a:r>
            <a:r>
              <a:rPr sz="1200" spc="30" dirty="0">
                <a:latin typeface="Calibri"/>
                <a:cs typeface="Calibri"/>
              </a:rPr>
              <a:t> </a:t>
            </a:r>
            <a:r>
              <a:rPr sz="1200" dirty="0">
                <a:latin typeface="Calibri"/>
                <a:cs typeface="Calibri"/>
              </a:rPr>
              <a:t>sterile.</a:t>
            </a:r>
          </a:p>
          <a:p>
            <a:pPr marL="12700" marR="57785">
              <a:lnSpc>
                <a:spcPct val="101699"/>
              </a:lnSpc>
              <a:spcBef>
                <a:spcPts val="1005"/>
              </a:spcBef>
            </a:pPr>
            <a:r>
              <a:rPr sz="1200" spc="-5" dirty="0">
                <a:latin typeface="Calibri"/>
                <a:cs typeface="Calibri"/>
              </a:rPr>
              <a:t>Having identified the problem and created a solution </a:t>
            </a:r>
            <a:r>
              <a:rPr sz="1200" dirty="0">
                <a:latin typeface="Calibri"/>
                <a:cs typeface="Calibri"/>
              </a:rPr>
              <a:t>to </a:t>
            </a:r>
            <a:r>
              <a:rPr sz="1200" spc="-5" dirty="0">
                <a:latin typeface="Calibri"/>
                <a:cs typeface="Calibri"/>
              </a:rPr>
              <a:t>it, </a:t>
            </a:r>
            <a:r>
              <a:rPr sz="1200" dirty="0">
                <a:latin typeface="Calibri"/>
                <a:cs typeface="Calibri"/>
              </a:rPr>
              <a:t>the </a:t>
            </a:r>
            <a:r>
              <a:rPr sz="1200" spc="-5" dirty="0">
                <a:latin typeface="Calibri"/>
                <a:cs typeface="Calibri"/>
              </a:rPr>
              <a:t>final stage </a:t>
            </a:r>
            <a:r>
              <a:rPr sz="1200" spc="-10" dirty="0">
                <a:latin typeface="Calibri"/>
                <a:cs typeface="Calibri"/>
              </a:rPr>
              <a:t>is </a:t>
            </a:r>
            <a:r>
              <a:rPr sz="1200" dirty="0">
                <a:latin typeface="Calibri"/>
                <a:cs typeface="Calibri"/>
              </a:rPr>
              <a:t>to </a:t>
            </a:r>
            <a:r>
              <a:rPr sz="1200" spc="-5" dirty="0">
                <a:latin typeface="Calibri"/>
                <a:cs typeface="Calibri"/>
              </a:rPr>
              <a:t>implement </a:t>
            </a:r>
            <a:r>
              <a:rPr sz="1200" dirty="0">
                <a:latin typeface="Calibri"/>
                <a:cs typeface="Calibri"/>
              </a:rPr>
              <a:t>this  </a:t>
            </a:r>
            <a:r>
              <a:rPr sz="1200" spc="-5" dirty="0">
                <a:latin typeface="Calibri"/>
                <a:cs typeface="Calibri"/>
              </a:rPr>
              <a:t>solution. This involves not only development </a:t>
            </a:r>
            <a:r>
              <a:rPr sz="1200" spc="-10" dirty="0">
                <a:latin typeface="Calibri"/>
                <a:cs typeface="Calibri"/>
              </a:rPr>
              <a:t>of </a:t>
            </a:r>
            <a:r>
              <a:rPr sz="1200" spc="-5" dirty="0">
                <a:latin typeface="Calibri"/>
                <a:cs typeface="Calibri"/>
              </a:rPr>
              <a:t>a </a:t>
            </a:r>
            <a:r>
              <a:rPr sz="1200" dirty="0">
                <a:latin typeface="Calibri"/>
                <a:cs typeface="Calibri"/>
              </a:rPr>
              <a:t>reliable </a:t>
            </a:r>
            <a:r>
              <a:rPr sz="1200" spc="-5" dirty="0">
                <a:latin typeface="Calibri"/>
                <a:cs typeface="Calibri"/>
              </a:rPr>
              <a:t>product from your idea, but all the  marketing and business side as well. This may </a:t>
            </a:r>
            <a:r>
              <a:rPr sz="1200" spc="-10" dirty="0">
                <a:latin typeface="Calibri"/>
                <a:cs typeface="Calibri"/>
              </a:rPr>
              <a:t>take </a:t>
            </a:r>
            <a:r>
              <a:rPr sz="1200" spc="-5" dirty="0">
                <a:latin typeface="Calibri"/>
                <a:cs typeface="Calibri"/>
              </a:rPr>
              <a:t>a great </a:t>
            </a:r>
            <a:r>
              <a:rPr sz="1200" dirty="0">
                <a:latin typeface="Calibri"/>
                <a:cs typeface="Calibri"/>
              </a:rPr>
              <a:t>deal </a:t>
            </a:r>
            <a:r>
              <a:rPr sz="1200" spc="-5" dirty="0">
                <a:latin typeface="Calibri"/>
                <a:cs typeface="Calibri"/>
              </a:rPr>
              <a:t>of time </a:t>
            </a:r>
            <a:r>
              <a:rPr sz="1200" spc="-10" dirty="0">
                <a:latin typeface="Calibri"/>
                <a:cs typeface="Calibri"/>
              </a:rPr>
              <a:t>and</a:t>
            </a:r>
            <a:r>
              <a:rPr sz="1200" spc="110" dirty="0">
                <a:latin typeface="Calibri"/>
                <a:cs typeface="Calibri"/>
              </a:rPr>
              <a:t> </a:t>
            </a:r>
            <a:r>
              <a:rPr sz="1200" spc="-5" dirty="0">
                <a:latin typeface="Calibri"/>
                <a:cs typeface="Calibri"/>
              </a:rPr>
              <a:t>energy.</a:t>
            </a:r>
            <a:endParaRPr sz="1200" dirty="0">
              <a:latin typeface="Calibri"/>
              <a:cs typeface="Calibri"/>
            </a:endParaRPr>
          </a:p>
          <a:p>
            <a:pPr marL="12700" marR="234950" algn="just">
              <a:lnSpc>
                <a:spcPct val="101699"/>
              </a:lnSpc>
              <a:spcBef>
                <a:spcPts val="1010"/>
              </a:spcBef>
            </a:pPr>
            <a:r>
              <a:rPr sz="1200" dirty="0">
                <a:latin typeface="Calibri"/>
                <a:cs typeface="Calibri"/>
              </a:rPr>
              <a:t>Many </a:t>
            </a:r>
            <a:r>
              <a:rPr sz="1200" spc="-5" dirty="0">
                <a:latin typeface="Calibri"/>
                <a:cs typeface="Calibri"/>
              </a:rPr>
              <a:t>very creative people </a:t>
            </a:r>
            <a:r>
              <a:rPr sz="1200" dirty="0">
                <a:latin typeface="Calibri"/>
                <a:cs typeface="Calibri"/>
              </a:rPr>
              <a:t>fail </a:t>
            </a:r>
            <a:r>
              <a:rPr sz="1200" spc="-5" dirty="0">
                <a:latin typeface="Calibri"/>
                <a:cs typeface="Calibri"/>
              </a:rPr>
              <a:t>at this stage. They will have </a:t>
            </a:r>
            <a:r>
              <a:rPr sz="1200" dirty="0">
                <a:latin typeface="Calibri"/>
                <a:cs typeface="Calibri"/>
              </a:rPr>
              <a:t>fun </a:t>
            </a:r>
            <a:r>
              <a:rPr sz="1200" spc="-5" dirty="0">
                <a:latin typeface="Calibri"/>
                <a:cs typeface="Calibri"/>
              </a:rPr>
              <a:t>creating new products and  services that </a:t>
            </a:r>
            <a:r>
              <a:rPr sz="1200" spc="-10" dirty="0">
                <a:latin typeface="Calibri"/>
                <a:cs typeface="Calibri"/>
              </a:rPr>
              <a:t>may </a:t>
            </a:r>
            <a:r>
              <a:rPr sz="1200" dirty="0">
                <a:latin typeface="Calibri"/>
                <a:cs typeface="Calibri"/>
              </a:rPr>
              <a:t>be </a:t>
            </a:r>
            <a:r>
              <a:rPr sz="1200" spc="-5" dirty="0">
                <a:latin typeface="Calibri"/>
                <a:cs typeface="Calibri"/>
              </a:rPr>
              <a:t>years ahead </a:t>
            </a:r>
            <a:r>
              <a:rPr sz="1200" spc="-10" dirty="0">
                <a:latin typeface="Calibri"/>
                <a:cs typeface="Calibri"/>
              </a:rPr>
              <a:t>of </a:t>
            </a:r>
            <a:r>
              <a:rPr sz="1200" spc="-5" dirty="0">
                <a:latin typeface="Calibri"/>
                <a:cs typeface="Calibri"/>
              </a:rPr>
              <a:t>what is available </a:t>
            </a:r>
            <a:r>
              <a:rPr sz="1200" spc="-10" dirty="0">
                <a:latin typeface="Calibri"/>
                <a:cs typeface="Calibri"/>
              </a:rPr>
              <a:t>on </a:t>
            </a:r>
            <a:r>
              <a:rPr sz="1200" dirty="0">
                <a:latin typeface="Calibri"/>
                <a:cs typeface="Calibri"/>
              </a:rPr>
              <a:t>the </a:t>
            </a:r>
            <a:r>
              <a:rPr sz="1200" spc="-5" dirty="0">
                <a:latin typeface="Calibri"/>
                <a:cs typeface="Calibri"/>
              </a:rPr>
              <a:t>market. They will then </a:t>
            </a:r>
            <a:r>
              <a:rPr sz="1200" dirty="0">
                <a:latin typeface="Calibri"/>
                <a:cs typeface="Calibri"/>
              </a:rPr>
              <a:t>fail to  </a:t>
            </a:r>
            <a:r>
              <a:rPr sz="1200" spc="-5" dirty="0">
                <a:latin typeface="Calibri"/>
                <a:cs typeface="Calibri"/>
              </a:rPr>
              <a:t>develop them, and watch someone else make a fortune out </a:t>
            </a:r>
            <a:r>
              <a:rPr sz="1200" spc="-10" dirty="0">
                <a:latin typeface="Calibri"/>
                <a:cs typeface="Calibri"/>
              </a:rPr>
              <a:t>of </a:t>
            </a:r>
            <a:r>
              <a:rPr sz="1200" dirty="0">
                <a:latin typeface="Calibri"/>
                <a:cs typeface="Calibri"/>
              </a:rPr>
              <a:t>the </a:t>
            </a:r>
            <a:r>
              <a:rPr sz="1200" spc="-5" dirty="0">
                <a:latin typeface="Calibri"/>
                <a:cs typeface="Calibri"/>
              </a:rPr>
              <a:t>idea several years</a:t>
            </a:r>
            <a:r>
              <a:rPr sz="1200" spc="180" dirty="0">
                <a:latin typeface="Calibri"/>
                <a:cs typeface="Calibri"/>
              </a:rPr>
              <a:t> </a:t>
            </a:r>
            <a:r>
              <a:rPr sz="1200" spc="-5" dirty="0">
                <a:latin typeface="Calibri"/>
                <a:cs typeface="Calibri"/>
              </a:rPr>
              <a:t>later.</a:t>
            </a:r>
            <a:endParaRPr sz="1200" dirty="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88" y="570066"/>
            <a:ext cx="5838190" cy="938911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2069">
              <a:lnSpc>
                <a:spcPct val="101699"/>
              </a:lnSpc>
            </a:pPr>
            <a:r>
              <a:rPr sz="1200" spc="-5" dirty="0">
                <a:latin typeface="Calibri"/>
                <a:cs typeface="Calibri"/>
              </a:rPr>
              <a:t>The first stage in transforming an idea is </a:t>
            </a:r>
            <a:r>
              <a:rPr sz="1200" dirty="0">
                <a:latin typeface="Calibri"/>
                <a:cs typeface="Calibri"/>
              </a:rPr>
              <a:t>to </a:t>
            </a:r>
            <a:r>
              <a:rPr sz="1200" spc="-5" dirty="0">
                <a:latin typeface="Calibri"/>
                <a:cs typeface="Calibri"/>
              </a:rPr>
              <a:t>develop an Action Plan for the transformation.  This may lead </a:t>
            </a:r>
            <a:r>
              <a:rPr sz="1200" dirty="0">
                <a:latin typeface="Calibri"/>
                <a:cs typeface="Calibri"/>
              </a:rPr>
              <a:t>to </a:t>
            </a:r>
            <a:r>
              <a:rPr sz="1200" spc="-5" dirty="0">
                <a:latin typeface="Calibri"/>
                <a:cs typeface="Calibri"/>
              </a:rPr>
              <a:t>creation of a Business or Marketing Plan. Once </a:t>
            </a:r>
            <a:r>
              <a:rPr sz="1200" spc="-10" dirty="0">
                <a:latin typeface="Calibri"/>
                <a:cs typeface="Calibri"/>
              </a:rPr>
              <a:t>you </a:t>
            </a:r>
            <a:r>
              <a:rPr sz="1200" spc="-5" dirty="0">
                <a:latin typeface="Calibri"/>
                <a:cs typeface="Calibri"/>
              </a:rPr>
              <a:t>have done </a:t>
            </a:r>
            <a:r>
              <a:rPr sz="1200" dirty="0">
                <a:latin typeface="Calibri"/>
                <a:cs typeface="Calibri"/>
              </a:rPr>
              <a:t>this, </a:t>
            </a:r>
            <a:r>
              <a:rPr sz="1200" spc="-5" dirty="0">
                <a:latin typeface="Calibri"/>
                <a:cs typeface="Calibri"/>
              </a:rPr>
              <a:t>the work  of implementation</a:t>
            </a:r>
            <a:r>
              <a:rPr sz="1200" spc="5" dirty="0">
                <a:latin typeface="Calibri"/>
                <a:cs typeface="Calibri"/>
              </a:rPr>
              <a:t> </a:t>
            </a:r>
            <a:r>
              <a:rPr sz="1200" spc="-5" dirty="0">
                <a:latin typeface="Calibri"/>
                <a:cs typeface="Calibri"/>
              </a:rPr>
              <a:t>begins!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3.4 Creativity </a:t>
            </a:r>
            <a:r>
              <a:rPr sz="1400" b="1" spc="-10" dirty="0">
                <a:latin typeface="Calibri"/>
                <a:cs typeface="Calibri"/>
              </a:rPr>
              <a:t>in</a:t>
            </a:r>
            <a:r>
              <a:rPr sz="1400" b="1" spc="-15" dirty="0">
                <a:latin typeface="Calibri"/>
                <a:cs typeface="Calibri"/>
              </a:rPr>
              <a:t> </a:t>
            </a:r>
            <a:r>
              <a:rPr sz="1400" b="1" spc="-10" dirty="0">
                <a:latin typeface="Calibri"/>
                <a:cs typeface="Calibri"/>
              </a:rPr>
              <a:t>organizations</a:t>
            </a:r>
            <a:endParaRPr sz="1400">
              <a:latin typeface="Calibri"/>
              <a:cs typeface="Calibri"/>
            </a:endParaRPr>
          </a:p>
          <a:p>
            <a:pPr marL="12700" marR="5080">
              <a:lnSpc>
                <a:spcPct val="101699"/>
              </a:lnSpc>
              <a:spcBef>
                <a:spcPts val="810"/>
              </a:spcBef>
            </a:pPr>
            <a:r>
              <a:rPr sz="1200" spc="-5" dirty="0">
                <a:latin typeface="Calibri"/>
                <a:cs typeface="Calibri"/>
              </a:rPr>
              <a:t>It has been the topic of various research studies to establish that organizational effectiveness  </a:t>
            </a:r>
            <a:r>
              <a:rPr sz="1200" dirty="0">
                <a:latin typeface="Calibri"/>
                <a:cs typeface="Calibri"/>
              </a:rPr>
              <a:t>depends </a:t>
            </a:r>
            <a:r>
              <a:rPr sz="1200" spc="-5" dirty="0">
                <a:latin typeface="Calibri"/>
                <a:cs typeface="Calibri"/>
              </a:rPr>
              <a:t>on the creativity of </a:t>
            </a:r>
            <a:r>
              <a:rPr sz="1200" dirty="0">
                <a:latin typeface="Calibri"/>
                <a:cs typeface="Calibri"/>
              </a:rPr>
              <a:t>the </a:t>
            </a:r>
            <a:r>
              <a:rPr sz="1200" spc="-5" dirty="0">
                <a:latin typeface="Calibri"/>
                <a:cs typeface="Calibri"/>
              </a:rPr>
              <a:t>workforce </a:t>
            </a:r>
            <a:r>
              <a:rPr sz="1200" dirty="0">
                <a:latin typeface="Calibri"/>
                <a:cs typeface="Calibri"/>
              </a:rPr>
              <a:t>to </a:t>
            </a:r>
            <a:r>
              <a:rPr sz="1200" spc="-5" dirty="0">
                <a:latin typeface="Calibri"/>
                <a:cs typeface="Calibri"/>
              </a:rPr>
              <a:t>a large extent. For any given organization,  measures of effectiveness vary, depending upon its mission, environmental context, nature of  work, </a:t>
            </a:r>
            <a:r>
              <a:rPr sz="1200" dirty="0">
                <a:latin typeface="Calibri"/>
                <a:cs typeface="Calibri"/>
              </a:rPr>
              <a:t>the </a:t>
            </a:r>
            <a:r>
              <a:rPr sz="1200" spc="-5" dirty="0">
                <a:latin typeface="Calibri"/>
                <a:cs typeface="Calibri"/>
              </a:rPr>
              <a:t>product or service it produces, and customer demands. Thus, </a:t>
            </a:r>
            <a:r>
              <a:rPr sz="1200" spc="-10" dirty="0">
                <a:latin typeface="Calibri"/>
                <a:cs typeface="Calibri"/>
              </a:rPr>
              <a:t>the </a:t>
            </a:r>
            <a:r>
              <a:rPr sz="1200" spc="-5" dirty="0">
                <a:latin typeface="Calibri"/>
                <a:cs typeface="Calibri"/>
              </a:rPr>
              <a:t>first step in  evaluating organizational effectiveness is </a:t>
            </a:r>
            <a:r>
              <a:rPr sz="1200" dirty="0">
                <a:latin typeface="Calibri"/>
                <a:cs typeface="Calibri"/>
              </a:rPr>
              <a:t>to </a:t>
            </a:r>
            <a:r>
              <a:rPr sz="1200" spc="-5" dirty="0">
                <a:latin typeface="Calibri"/>
                <a:cs typeface="Calibri"/>
              </a:rPr>
              <a:t>understand the organization itself - how it  functions, how </a:t>
            </a:r>
            <a:r>
              <a:rPr sz="1200" spc="-10" dirty="0">
                <a:latin typeface="Calibri"/>
                <a:cs typeface="Calibri"/>
              </a:rPr>
              <a:t>it </a:t>
            </a:r>
            <a:r>
              <a:rPr sz="1200" spc="-5" dirty="0">
                <a:latin typeface="Calibri"/>
                <a:cs typeface="Calibri"/>
              </a:rPr>
              <a:t>is structured, and what it</a:t>
            </a:r>
            <a:r>
              <a:rPr sz="1200" spc="35" dirty="0">
                <a:latin typeface="Calibri"/>
                <a:cs typeface="Calibri"/>
              </a:rPr>
              <a:t> </a:t>
            </a:r>
            <a:r>
              <a:rPr sz="1200" spc="-5" dirty="0">
                <a:latin typeface="Calibri"/>
                <a:cs typeface="Calibri"/>
              </a:rPr>
              <a:t>emphasizes.</a:t>
            </a:r>
            <a:endParaRPr sz="1200">
              <a:latin typeface="Calibri"/>
              <a:cs typeface="Calibri"/>
            </a:endParaRPr>
          </a:p>
          <a:p>
            <a:pPr marL="12700" marR="377825">
              <a:lnSpc>
                <a:spcPct val="101699"/>
              </a:lnSpc>
              <a:spcBef>
                <a:spcPts val="1010"/>
              </a:spcBef>
            </a:pPr>
            <a:r>
              <a:rPr sz="1200" spc="-5" dirty="0">
                <a:latin typeface="Calibri"/>
                <a:cs typeface="Calibri"/>
              </a:rPr>
              <a:t>Amabile (Amabile, 1998; Sullivan and Harper, 2009) argued that </a:t>
            </a:r>
            <a:r>
              <a:rPr sz="1200" dirty="0">
                <a:latin typeface="Calibri"/>
                <a:cs typeface="Calibri"/>
              </a:rPr>
              <a:t>to </a:t>
            </a:r>
            <a:r>
              <a:rPr sz="1200" spc="-5" dirty="0">
                <a:latin typeface="Calibri"/>
                <a:cs typeface="Calibri"/>
              </a:rPr>
              <a:t>enhance creativity in  business, three components were</a:t>
            </a:r>
            <a:r>
              <a:rPr sz="1200" spc="10" dirty="0">
                <a:latin typeface="Calibri"/>
                <a:cs typeface="Calibri"/>
              </a:rPr>
              <a:t> </a:t>
            </a:r>
            <a:r>
              <a:rPr sz="1200" spc="-5" dirty="0">
                <a:latin typeface="Calibri"/>
                <a:cs typeface="Calibri"/>
              </a:rPr>
              <a:t>needed:</a:t>
            </a:r>
            <a:endParaRPr sz="1200">
              <a:latin typeface="Calibri"/>
              <a:cs typeface="Calibri"/>
            </a:endParaRPr>
          </a:p>
          <a:p>
            <a:pPr marL="241300" indent="-228600">
              <a:lnSpc>
                <a:spcPct val="100000"/>
              </a:lnSpc>
              <a:spcBef>
                <a:spcPts val="585"/>
              </a:spcBef>
              <a:buFont typeface="Symbol"/>
              <a:buChar char=""/>
              <a:tabLst>
                <a:tab pos="240665" algn="l"/>
                <a:tab pos="241300" algn="l"/>
              </a:tabLst>
            </a:pPr>
            <a:r>
              <a:rPr sz="1200" spc="-5" dirty="0">
                <a:latin typeface="Calibri"/>
                <a:cs typeface="Calibri"/>
              </a:rPr>
              <a:t>Expertise (technical, procedural and intellectual</a:t>
            </a:r>
            <a:r>
              <a:rPr sz="1200" dirty="0">
                <a:latin typeface="Calibri"/>
                <a:cs typeface="Calibri"/>
              </a:rPr>
              <a:t> </a:t>
            </a:r>
            <a:r>
              <a:rPr sz="1200" spc="-5" dirty="0">
                <a:latin typeface="Calibri"/>
                <a:cs typeface="Calibri"/>
              </a:rPr>
              <a:t>knowledge),</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Creative thinking skills (how flexibly and imaginatively people approach</a:t>
            </a:r>
            <a:r>
              <a:rPr sz="1200" spc="85" dirty="0">
                <a:latin typeface="Calibri"/>
                <a:cs typeface="Calibri"/>
              </a:rPr>
              <a:t> </a:t>
            </a:r>
            <a:r>
              <a:rPr sz="1200" spc="-5" dirty="0">
                <a:latin typeface="Calibri"/>
                <a:cs typeface="Calibri"/>
              </a:rPr>
              <a:t>problems),</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and Motivation (especially intrinsic</a:t>
            </a:r>
            <a:r>
              <a:rPr sz="1200" spc="20" dirty="0">
                <a:latin typeface="Calibri"/>
                <a:cs typeface="Calibri"/>
              </a:rPr>
              <a:t> </a:t>
            </a:r>
            <a:r>
              <a:rPr sz="1200" spc="-5" dirty="0">
                <a:latin typeface="Calibri"/>
                <a:cs typeface="Calibri"/>
              </a:rPr>
              <a:t>motivation).</a:t>
            </a:r>
            <a:endParaRPr sz="1200">
              <a:latin typeface="Calibri"/>
              <a:cs typeface="Calibri"/>
            </a:endParaRPr>
          </a:p>
          <a:p>
            <a:pPr marL="12700">
              <a:lnSpc>
                <a:spcPct val="100000"/>
              </a:lnSpc>
              <a:spcBef>
                <a:spcPts val="540"/>
              </a:spcBef>
            </a:pPr>
            <a:r>
              <a:rPr sz="1200" u="sng" dirty="0">
                <a:uFill>
                  <a:solidFill>
                    <a:srgbClr val="000000"/>
                  </a:solidFill>
                </a:uFill>
                <a:latin typeface="Calibri"/>
                <a:cs typeface="Calibri"/>
              </a:rPr>
              <a:t>There </a:t>
            </a:r>
            <a:r>
              <a:rPr sz="1200" u="sng" spc="-5" dirty="0">
                <a:uFill>
                  <a:solidFill>
                    <a:srgbClr val="000000"/>
                  </a:solidFill>
                </a:uFill>
                <a:latin typeface="Calibri"/>
                <a:cs typeface="Calibri"/>
              </a:rPr>
              <a:t>are two </a:t>
            </a:r>
            <a:r>
              <a:rPr sz="1200" u="sng" dirty="0">
                <a:uFill>
                  <a:solidFill>
                    <a:srgbClr val="000000"/>
                  </a:solidFill>
                </a:uFill>
                <a:latin typeface="Calibri"/>
                <a:cs typeface="Calibri"/>
              </a:rPr>
              <a:t>types </a:t>
            </a:r>
            <a:r>
              <a:rPr sz="1200" u="sng" spc="-5" dirty="0">
                <a:uFill>
                  <a:solidFill>
                    <a:srgbClr val="000000"/>
                  </a:solidFill>
                </a:uFill>
                <a:latin typeface="Calibri"/>
                <a:cs typeface="Calibri"/>
              </a:rPr>
              <a:t>of</a:t>
            </a:r>
            <a:r>
              <a:rPr sz="1200" u="sng" spc="-25" dirty="0">
                <a:uFill>
                  <a:solidFill>
                    <a:srgbClr val="000000"/>
                  </a:solidFill>
                </a:uFill>
                <a:latin typeface="Calibri"/>
                <a:cs typeface="Calibri"/>
              </a:rPr>
              <a:t> </a:t>
            </a:r>
            <a:r>
              <a:rPr sz="1200" u="sng" spc="-5" dirty="0">
                <a:uFill>
                  <a:solidFill>
                    <a:srgbClr val="000000"/>
                  </a:solidFill>
                </a:uFill>
                <a:latin typeface="Calibri"/>
                <a:cs typeface="Calibri"/>
              </a:rPr>
              <a:t>motivation:</a:t>
            </a:r>
            <a:endParaRPr sz="1200">
              <a:latin typeface="Calibri"/>
              <a:cs typeface="Calibri"/>
            </a:endParaRPr>
          </a:p>
          <a:p>
            <a:pPr marL="12700" marR="177800" indent="-635">
              <a:lnSpc>
                <a:spcPct val="102499"/>
              </a:lnSpc>
              <a:spcBef>
                <a:spcPts val="540"/>
              </a:spcBef>
              <a:buFont typeface="Symbol"/>
              <a:buChar char=""/>
              <a:tabLst>
                <a:tab pos="240665" algn="l"/>
                <a:tab pos="241300" algn="l"/>
              </a:tabLst>
            </a:pPr>
            <a:r>
              <a:rPr sz="1200" spc="-5" dirty="0">
                <a:latin typeface="Calibri"/>
                <a:cs typeface="Calibri"/>
              </a:rPr>
              <a:t>extrinsic motivation – external factors, </a:t>
            </a:r>
            <a:r>
              <a:rPr sz="1200" dirty="0">
                <a:latin typeface="Calibri"/>
                <a:cs typeface="Calibri"/>
              </a:rPr>
              <a:t>for </a:t>
            </a:r>
            <a:r>
              <a:rPr sz="1200" spc="-5" dirty="0">
                <a:latin typeface="Calibri"/>
                <a:cs typeface="Calibri"/>
              </a:rPr>
              <a:t>example threats </a:t>
            </a:r>
            <a:r>
              <a:rPr sz="1200" spc="-10" dirty="0">
                <a:latin typeface="Calibri"/>
                <a:cs typeface="Calibri"/>
              </a:rPr>
              <a:t>of </a:t>
            </a:r>
            <a:r>
              <a:rPr sz="1200" spc="-5" dirty="0">
                <a:latin typeface="Calibri"/>
                <a:cs typeface="Calibri"/>
              </a:rPr>
              <a:t>being fired or money as a  reward,</a:t>
            </a:r>
            <a:endParaRPr sz="1200">
              <a:latin typeface="Calibri"/>
              <a:cs typeface="Calibri"/>
            </a:endParaRPr>
          </a:p>
          <a:p>
            <a:pPr marL="12700" marR="245745">
              <a:lnSpc>
                <a:spcPct val="101699"/>
              </a:lnSpc>
              <a:spcBef>
                <a:spcPts val="60"/>
              </a:spcBef>
              <a:buFont typeface="Symbol"/>
              <a:buChar char=""/>
              <a:tabLst>
                <a:tab pos="240665" algn="l"/>
                <a:tab pos="241300" algn="l"/>
              </a:tabLst>
            </a:pPr>
            <a:r>
              <a:rPr sz="1200" spc="-5" dirty="0">
                <a:latin typeface="Calibri"/>
                <a:cs typeface="Calibri"/>
              </a:rPr>
              <a:t>intrinsic motivation – comes from inside an individual, satisfaction, enjoyment of work  etc.</a:t>
            </a:r>
            <a:endParaRPr sz="1200">
              <a:latin typeface="Calibri"/>
              <a:cs typeface="Calibri"/>
            </a:endParaRPr>
          </a:p>
          <a:p>
            <a:pPr marL="12700">
              <a:lnSpc>
                <a:spcPct val="100000"/>
              </a:lnSpc>
              <a:spcBef>
                <a:spcPts val="525"/>
              </a:spcBef>
            </a:pPr>
            <a:r>
              <a:rPr sz="1200" u="sng" spc="-5" dirty="0">
                <a:uFill>
                  <a:solidFill>
                    <a:srgbClr val="000000"/>
                  </a:solidFill>
                </a:uFill>
                <a:latin typeface="Calibri"/>
                <a:cs typeface="Calibri"/>
              </a:rPr>
              <a:t>Six managerial practices </a:t>
            </a:r>
            <a:r>
              <a:rPr sz="1200" u="sng" dirty="0">
                <a:uFill>
                  <a:solidFill>
                    <a:srgbClr val="000000"/>
                  </a:solidFill>
                </a:uFill>
                <a:latin typeface="Calibri"/>
                <a:cs typeface="Calibri"/>
              </a:rPr>
              <a:t>to </a:t>
            </a:r>
            <a:r>
              <a:rPr sz="1200" u="sng" spc="-5" dirty="0">
                <a:uFill>
                  <a:solidFill>
                    <a:srgbClr val="000000"/>
                  </a:solidFill>
                </a:uFill>
                <a:latin typeface="Calibri"/>
                <a:cs typeface="Calibri"/>
              </a:rPr>
              <a:t>encourage motivation</a:t>
            </a:r>
            <a:r>
              <a:rPr sz="1200" u="sng" spc="10" dirty="0">
                <a:uFill>
                  <a:solidFill>
                    <a:srgbClr val="000000"/>
                  </a:solidFill>
                </a:uFill>
                <a:latin typeface="Calibri"/>
                <a:cs typeface="Calibri"/>
              </a:rPr>
              <a:t> </a:t>
            </a:r>
            <a:r>
              <a:rPr sz="1200" u="sng" dirty="0">
                <a:uFill>
                  <a:solidFill>
                    <a:srgbClr val="000000"/>
                  </a:solidFill>
                </a:uFill>
                <a:latin typeface="Calibri"/>
                <a:cs typeface="Calibri"/>
              </a:rPr>
              <a:t>are:</a:t>
            </a:r>
            <a:endParaRPr sz="1200">
              <a:latin typeface="Calibri"/>
              <a:cs typeface="Calibri"/>
            </a:endParaRPr>
          </a:p>
          <a:p>
            <a:pPr marL="241300" indent="-228600">
              <a:lnSpc>
                <a:spcPct val="100000"/>
              </a:lnSpc>
              <a:spcBef>
                <a:spcPts val="590"/>
              </a:spcBef>
              <a:buFont typeface="Symbol"/>
              <a:buChar char=""/>
              <a:tabLst>
                <a:tab pos="240665" algn="l"/>
                <a:tab pos="241300" algn="l"/>
              </a:tabLst>
            </a:pPr>
            <a:r>
              <a:rPr sz="1200" spc="-5" dirty="0">
                <a:latin typeface="Calibri"/>
                <a:cs typeface="Calibri"/>
              </a:rPr>
              <a:t>Challenge – matching people with the right</a:t>
            </a:r>
            <a:r>
              <a:rPr sz="1200" spc="60" dirty="0">
                <a:latin typeface="Calibri"/>
                <a:cs typeface="Calibri"/>
              </a:rPr>
              <a:t> </a:t>
            </a:r>
            <a:r>
              <a:rPr sz="1200" spc="-5" dirty="0">
                <a:latin typeface="Calibri"/>
                <a:cs typeface="Calibri"/>
              </a:rPr>
              <a:t>assignments;</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dirty="0">
                <a:latin typeface="Calibri"/>
                <a:cs typeface="Calibri"/>
              </a:rPr>
              <a:t>Freedom </a:t>
            </a:r>
            <a:r>
              <a:rPr sz="1200" spc="-5" dirty="0">
                <a:latin typeface="Calibri"/>
                <a:cs typeface="Calibri"/>
              </a:rPr>
              <a:t>– giving people autonomy choosing means to achieve</a:t>
            </a:r>
            <a:r>
              <a:rPr sz="1200" spc="45" dirty="0">
                <a:latin typeface="Calibri"/>
                <a:cs typeface="Calibri"/>
              </a:rPr>
              <a:t> </a:t>
            </a:r>
            <a:r>
              <a:rPr sz="1200" spc="-5" dirty="0">
                <a:latin typeface="Calibri"/>
                <a:cs typeface="Calibri"/>
              </a:rPr>
              <a:t>goals;</a:t>
            </a:r>
            <a:endParaRPr sz="1200">
              <a:latin typeface="Calibri"/>
              <a:cs typeface="Calibri"/>
            </a:endParaRPr>
          </a:p>
          <a:p>
            <a:pPr marL="12700" marR="140970">
              <a:lnSpc>
                <a:spcPct val="102499"/>
              </a:lnSpc>
              <a:spcBef>
                <a:spcPts val="50"/>
              </a:spcBef>
              <a:buFont typeface="Symbol"/>
              <a:buChar char=""/>
              <a:tabLst>
                <a:tab pos="240665" algn="l"/>
                <a:tab pos="241300" algn="l"/>
              </a:tabLst>
            </a:pPr>
            <a:r>
              <a:rPr sz="1200" spc="-5" dirty="0">
                <a:latin typeface="Calibri"/>
                <a:cs typeface="Calibri"/>
              </a:rPr>
              <a:t>Resources – </a:t>
            </a:r>
            <a:r>
              <a:rPr sz="1200" spc="-10" dirty="0">
                <a:latin typeface="Calibri"/>
                <a:cs typeface="Calibri"/>
              </a:rPr>
              <a:t>such </a:t>
            </a:r>
            <a:r>
              <a:rPr sz="1200" spc="-5" dirty="0">
                <a:latin typeface="Calibri"/>
                <a:cs typeface="Calibri"/>
              </a:rPr>
              <a:t>as time, money, space etc. There must be balance fit among resources  and</a:t>
            </a:r>
            <a:r>
              <a:rPr sz="1200" spc="-10" dirty="0">
                <a:latin typeface="Calibri"/>
                <a:cs typeface="Calibri"/>
              </a:rPr>
              <a:t> </a:t>
            </a:r>
            <a:r>
              <a:rPr sz="1200" spc="-5" dirty="0">
                <a:latin typeface="Calibri"/>
                <a:cs typeface="Calibri"/>
              </a:rPr>
              <a:t>people;</a:t>
            </a:r>
            <a:endParaRPr sz="1200">
              <a:latin typeface="Calibri"/>
              <a:cs typeface="Calibri"/>
            </a:endParaRPr>
          </a:p>
          <a:p>
            <a:pPr marL="12700" marR="78105">
              <a:lnSpc>
                <a:spcPct val="101699"/>
              </a:lnSpc>
              <a:spcBef>
                <a:spcPts val="60"/>
              </a:spcBef>
              <a:buFont typeface="Symbol"/>
              <a:buChar char=""/>
              <a:tabLst>
                <a:tab pos="240665" algn="l"/>
                <a:tab pos="241300" algn="l"/>
              </a:tabLst>
            </a:pPr>
            <a:r>
              <a:rPr sz="1200" spc="-5" dirty="0">
                <a:latin typeface="Calibri"/>
                <a:cs typeface="Calibri"/>
              </a:rPr>
              <a:t>Work group features – diverse, supportive teams, where members share </a:t>
            </a:r>
            <a:r>
              <a:rPr sz="1200" spc="-10" dirty="0">
                <a:latin typeface="Calibri"/>
                <a:cs typeface="Calibri"/>
              </a:rPr>
              <a:t>the </a:t>
            </a:r>
            <a:r>
              <a:rPr sz="1200" spc="-5" dirty="0">
                <a:latin typeface="Calibri"/>
                <a:cs typeface="Calibri"/>
              </a:rPr>
              <a:t>excitement,  willingness to </a:t>
            </a:r>
            <a:r>
              <a:rPr sz="1200" dirty="0">
                <a:latin typeface="Calibri"/>
                <a:cs typeface="Calibri"/>
              </a:rPr>
              <a:t>help </a:t>
            </a:r>
            <a:r>
              <a:rPr sz="1200" spc="-5" dirty="0">
                <a:latin typeface="Calibri"/>
                <a:cs typeface="Calibri"/>
              </a:rPr>
              <a:t>and recognize each other's</a:t>
            </a:r>
            <a:r>
              <a:rPr sz="1200" spc="10" dirty="0">
                <a:latin typeface="Calibri"/>
                <a:cs typeface="Calibri"/>
              </a:rPr>
              <a:t> </a:t>
            </a:r>
            <a:r>
              <a:rPr sz="1200" spc="-5" dirty="0">
                <a:latin typeface="Calibri"/>
                <a:cs typeface="Calibri"/>
              </a:rPr>
              <a:t>talents;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Supervisory encouragement – recognitions, cheering,</a:t>
            </a:r>
            <a:r>
              <a:rPr sz="1200" spc="15" dirty="0">
                <a:latin typeface="Calibri"/>
                <a:cs typeface="Calibri"/>
              </a:rPr>
              <a:t> </a:t>
            </a:r>
            <a:r>
              <a:rPr sz="1200" spc="-5" dirty="0">
                <a:latin typeface="Calibri"/>
                <a:cs typeface="Calibri"/>
              </a:rPr>
              <a:t>praising;</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Organizational support – value emphasis, information sharing,</a:t>
            </a:r>
            <a:r>
              <a:rPr sz="1200" spc="35" dirty="0">
                <a:latin typeface="Calibri"/>
                <a:cs typeface="Calibri"/>
              </a:rPr>
              <a:t> </a:t>
            </a:r>
            <a:r>
              <a:rPr sz="1200" spc="-5" dirty="0">
                <a:latin typeface="Calibri"/>
                <a:cs typeface="Calibri"/>
              </a:rPr>
              <a:t>collaboration.</a:t>
            </a:r>
            <a:endParaRPr sz="1200">
              <a:latin typeface="Calibri"/>
              <a:cs typeface="Calibri"/>
            </a:endParaRPr>
          </a:p>
          <a:p>
            <a:pPr>
              <a:lnSpc>
                <a:spcPct val="100000"/>
              </a:lnSpc>
            </a:pPr>
            <a:endParaRPr sz="1500">
              <a:latin typeface="Calibri"/>
              <a:cs typeface="Calibri"/>
            </a:endParaRPr>
          </a:p>
          <a:p>
            <a:pPr marL="12700" marR="72390">
              <a:lnSpc>
                <a:spcPct val="101699"/>
              </a:lnSpc>
              <a:spcBef>
                <a:spcPts val="1130"/>
              </a:spcBef>
            </a:pPr>
            <a:r>
              <a:rPr sz="1200" spc="-5" dirty="0">
                <a:latin typeface="Calibri"/>
                <a:cs typeface="Calibri"/>
              </a:rPr>
              <a:t>Nonaka (Nonaka, 1991), who examined several successful Japanese companies, similarly saw  creativity and knowledge creation as being important </a:t>
            </a:r>
            <a:r>
              <a:rPr sz="1200" dirty="0">
                <a:latin typeface="Calibri"/>
                <a:cs typeface="Calibri"/>
              </a:rPr>
              <a:t>to </a:t>
            </a:r>
            <a:r>
              <a:rPr sz="1200" spc="-5" dirty="0">
                <a:latin typeface="Calibri"/>
                <a:cs typeface="Calibri"/>
              </a:rPr>
              <a:t>the success of organizations. </a:t>
            </a:r>
            <a:r>
              <a:rPr sz="1200" spc="-10" dirty="0">
                <a:latin typeface="Calibri"/>
                <a:cs typeface="Calibri"/>
              </a:rPr>
              <a:t>In  </a:t>
            </a:r>
            <a:r>
              <a:rPr sz="1200" spc="-5" dirty="0">
                <a:latin typeface="Calibri"/>
                <a:cs typeface="Calibri"/>
              </a:rPr>
              <a:t>particular, </a:t>
            </a:r>
            <a:r>
              <a:rPr sz="1200" dirty="0">
                <a:latin typeface="Calibri"/>
                <a:cs typeface="Calibri"/>
              </a:rPr>
              <a:t>he </a:t>
            </a:r>
            <a:r>
              <a:rPr sz="1200" spc="-5" dirty="0">
                <a:latin typeface="Calibri"/>
                <a:cs typeface="Calibri"/>
              </a:rPr>
              <a:t>emphasized the role that tacit knowledge has </a:t>
            </a:r>
            <a:r>
              <a:rPr sz="1200" dirty="0">
                <a:latin typeface="Calibri"/>
                <a:cs typeface="Calibri"/>
              </a:rPr>
              <a:t>to </a:t>
            </a:r>
            <a:r>
              <a:rPr sz="1200" spc="-5" dirty="0">
                <a:latin typeface="Calibri"/>
                <a:cs typeface="Calibri"/>
              </a:rPr>
              <a:t>play in the creative</a:t>
            </a:r>
            <a:r>
              <a:rPr sz="1200" spc="130" dirty="0">
                <a:latin typeface="Calibri"/>
                <a:cs typeface="Calibri"/>
              </a:rPr>
              <a:t> </a:t>
            </a:r>
            <a:r>
              <a:rPr sz="1200" spc="-5" dirty="0">
                <a:latin typeface="Calibri"/>
                <a:cs typeface="Calibri"/>
              </a:rPr>
              <a:t>process.</a:t>
            </a:r>
            <a:endParaRPr sz="1200">
              <a:latin typeface="Calibri"/>
              <a:cs typeface="Calibri"/>
            </a:endParaRPr>
          </a:p>
          <a:p>
            <a:pPr marL="12700" marR="40640">
              <a:lnSpc>
                <a:spcPct val="101699"/>
              </a:lnSpc>
              <a:spcBef>
                <a:spcPts val="1010"/>
              </a:spcBef>
            </a:pPr>
            <a:r>
              <a:rPr sz="1200" spc="-5" dirty="0">
                <a:latin typeface="Calibri"/>
                <a:cs typeface="Calibri"/>
              </a:rPr>
              <a:t>In business, originality is not enough. The idea must also </a:t>
            </a:r>
            <a:r>
              <a:rPr sz="1200" dirty="0">
                <a:latin typeface="Calibri"/>
                <a:cs typeface="Calibri"/>
              </a:rPr>
              <a:t>be </a:t>
            </a:r>
            <a:r>
              <a:rPr sz="1200" spc="-5" dirty="0">
                <a:latin typeface="Calibri"/>
                <a:cs typeface="Calibri"/>
              </a:rPr>
              <a:t>appropriate - </a:t>
            </a:r>
            <a:r>
              <a:rPr sz="1200" dirty="0">
                <a:latin typeface="Calibri"/>
                <a:cs typeface="Calibri"/>
              </a:rPr>
              <a:t>useful </a:t>
            </a:r>
            <a:r>
              <a:rPr sz="1200" spc="-5" dirty="0">
                <a:latin typeface="Calibri"/>
                <a:cs typeface="Calibri"/>
              </a:rPr>
              <a:t>and  actionable (Amabile, T. </a:t>
            </a:r>
            <a:r>
              <a:rPr sz="1200" dirty="0">
                <a:latin typeface="Calibri"/>
                <a:cs typeface="Calibri"/>
              </a:rPr>
              <a:t>M. </a:t>
            </a:r>
            <a:r>
              <a:rPr sz="1200" spc="-5" dirty="0">
                <a:latin typeface="Calibri"/>
                <a:cs typeface="Calibri"/>
              </a:rPr>
              <a:t>(1998). "How </a:t>
            </a:r>
            <a:r>
              <a:rPr sz="1200" dirty="0">
                <a:latin typeface="Calibri"/>
                <a:cs typeface="Calibri"/>
              </a:rPr>
              <a:t>to </a:t>
            </a:r>
            <a:r>
              <a:rPr sz="1200" spc="-5" dirty="0">
                <a:latin typeface="Calibri"/>
                <a:cs typeface="Calibri"/>
              </a:rPr>
              <a:t>kill creativity". Harvard Business Review). Creative  competitive intelligence </a:t>
            </a:r>
            <a:r>
              <a:rPr sz="1200" spc="-10" dirty="0">
                <a:latin typeface="Calibri"/>
                <a:cs typeface="Calibri"/>
              </a:rPr>
              <a:t>is </a:t>
            </a:r>
            <a:r>
              <a:rPr sz="1200" spc="-5" dirty="0">
                <a:latin typeface="Calibri"/>
                <a:cs typeface="Calibri"/>
              </a:rPr>
              <a:t>a </a:t>
            </a:r>
            <a:r>
              <a:rPr sz="1200" dirty="0">
                <a:latin typeface="Calibri"/>
                <a:cs typeface="Calibri"/>
              </a:rPr>
              <a:t>new </a:t>
            </a:r>
            <a:r>
              <a:rPr sz="1200" spc="-5" dirty="0">
                <a:latin typeface="Calibri"/>
                <a:cs typeface="Calibri"/>
              </a:rPr>
              <a:t>solution </a:t>
            </a:r>
            <a:r>
              <a:rPr sz="1200" dirty="0">
                <a:latin typeface="Calibri"/>
                <a:cs typeface="Calibri"/>
              </a:rPr>
              <a:t>to </a:t>
            </a:r>
            <a:r>
              <a:rPr sz="1200" spc="-5" dirty="0">
                <a:latin typeface="Calibri"/>
                <a:cs typeface="Calibri"/>
              </a:rPr>
              <a:t>solve </a:t>
            </a:r>
            <a:r>
              <a:rPr sz="1200" dirty="0">
                <a:latin typeface="Calibri"/>
                <a:cs typeface="Calibri"/>
              </a:rPr>
              <a:t>this </a:t>
            </a:r>
            <a:r>
              <a:rPr sz="1200" spc="-5" dirty="0">
                <a:latin typeface="Calibri"/>
                <a:cs typeface="Calibri"/>
              </a:rPr>
              <a:t>problem. It links creativity </a:t>
            </a:r>
            <a:r>
              <a:rPr sz="1200" dirty="0">
                <a:latin typeface="Calibri"/>
                <a:cs typeface="Calibri"/>
              </a:rPr>
              <a:t>to  </a:t>
            </a:r>
            <a:r>
              <a:rPr sz="1200" spc="-5" dirty="0">
                <a:latin typeface="Calibri"/>
                <a:cs typeface="Calibri"/>
              </a:rPr>
              <a:t>innovation process and competitive intelligence to creative</a:t>
            </a:r>
            <a:r>
              <a:rPr sz="1200" spc="60" dirty="0">
                <a:latin typeface="Calibri"/>
                <a:cs typeface="Calibri"/>
              </a:rPr>
              <a:t> </a:t>
            </a:r>
            <a:r>
              <a:rPr sz="1200" spc="-5" dirty="0">
                <a:latin typeface="Calibri"/>
                <a:cs typeface="Calibri"/>
              </a:rPr>
              <a:t>workers.</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150">
              <a:latin typeface="Calibri"/>
              <a:cs typeface="Calibri"/>
            </a:endParaRPr>
          </a:p>
          <a:p>
            <a:pPr marR="146685" algn="r">
              <a:lnSpc>
                <a:spcPct val="100000"/>
              </a:lnSpc>
            </a:pPr>
            <a:r>
              <a:rPr sz="1000" b="1" spc="-5" dirty="0">
                <a:latin typeface="Calibri"/>
                <a:cs typeface="Calibri"/>
              </a:rPr>
              <a:t>45</a:t>
            </a:r>
            <a:endParaRPr sz="1000">
              <a:latin typeface="Calibri"/>
              <a:cs typeface="Calibri"/>
            </a:endParaRPr>
          </a:p>
        </p:txBody>
      </p:sp>
      <p:sp>
        <p:nvSpPr>
          <p:cNvPr id="3" name="object 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46</a:t>
            </a:r>
            <a:endParaRPr sz="1000">
              <a:latin typeface="Calibri"/>
              <a:cs typeface="Calibri"/>
            </a:endParaRPr>
          </a:p>
        </p:txBody>
      </p:sp>
      <p:sp>
        <p:nvSpPr>
          <p:cNvPr id="3" name="object 3"/>
          <p:cNvSpPr txBox="1"/>
          <p:nvPr/>
        </p:nvSpPr>
        <p:spPr>
          <a:xfrm>
            <a:off x="888419" y="570066"/>
            <a:ext cx="5765165" cy="246824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900">
              <a:latin typeface="Calibri"/>
              <a:cs typeface="Calibri"/>
            </a:endParaRPr>
          </a:p>
          <a:p>
            <a:pPr marL="12700">
              <a:lnSpc>
                <a:spcPct val="100000"/>
              </a:lnSpc>
            </a:pPr>
            <a:r>
              <a:rPr sz="1400" b="1" spc="-5" dirty="0">
                <a:latin typeface="Calibri"/>
                <a:cs typeface="Calibri"/>
              </a:rPr>
              <a:t>3.5 </a:t>
            </a:r>
            <a:r>
              <a:rPr sz="1400" b="1" spc="-10" dirty="0">
                <a:latin typeface="Calibri"/>
                <a:cs typeface="Calibri"/>
              </a:rPr>
              <a:t>Fostering</a:t>
            </a:r>
            <a:r>
              <a:rPr sz="1400" b="1" spc="-20" dirty="0">
                <a:latin typeface="Calibri"/>
                <a:cs typeface="Calibri"/>
              </a:rPr>
              <a:t> </a:t>
            </a:r>
            <a:r>
              <a:rPr sz="1400" b="1" spc="-10" dirty="0">
                <a:latin typeface="Calibri"/>
                <a:cs typeface="Calibri"/>
              </a:rPr>
              <a:t>creativity</a:t>
            </a:r>
            <a:endParaRPr sz="1400">
              <a:latin typeface="Calibri"/>
              <a:cs typeface="Calibri"/>
            </a:endParaRPr>
          </a:p>
          <a:p>
            <a:pPr marL="12700" marR="5080">
              <a:lnSpc>
                <a:spcPct val="101699"/>
              </a:lnSpc>
              <a:spcBef>
                <a:spcPts val="815"/>
              </a:spcBef>
            </a:pPr>
            <a:r>
              <a:rPr sz="1200" i="1" spc="-5" dirty="0">
                <a:latin typeface="Calibri"/>
                <a:cs typeface="Calibri"/>
              </a:rPr>
              <a:t>Creativity techniques </a:t>
            </a:r>
            <a:r>
              <a:rPr sz="1200" spc="-5" dirty="0">
                <a:latin typeface="Calibri"/>
                <a:cs typeface="Calibri"/>
              </a:rPr>
              <a:t>are methods that encourage creative actions, whether in the arts or  sciences. </a:t>
            </a:r>
            <a:r>
              <a:rPr sz="1200" dirty="0">
                <a:latin typeface="Calibri"/>
                <a:cs typeface="Calibri"/>
              </a:rPr>
              <a:t>They </a:t>
            </a:r>
            <a:r>
              <a:rPr sz="1200" spc="-5" dirty="0">
                <a:latin typeface="Calibri"/>
                <a:cs typeface="Calibri"/>
              </a:rPr>
              <a:t>focus on a variety of aspects of creativity, including techniques for idea  generation and divergent thinking, methods </a:t>
            </a:r>
            <a:r>
              <a:rPr sz="1200" spc="-10" dirty="0">
                <a:latin typeface="Calibri"/>
                <a:cs typeface="Calibri"/>
              </a:rPr>
              <a:t>of </a:t>
            </a:r>
            <a:r>
              <a:rPr sz="1200" spc="-5" dirty="0">
                <a:latin typeface="Calibri"/>
                <a:cs typeface="Calibri"/>
              </a:rPr>
              <a:t>re-framing problems, changes in the affective  environment and so on. </a:t>
            </a:r>
            <a:r>
              <a:rPr sz="1200" dirty="0">
                <a:latin typeface="Calibri"/>
                <a:cs typeface="Calibri"/>
              </a:rPr>
              <a:t>They </a:t>
            </a:r>
            <a:r>
              <a:rPr sz="1200" spc="-5" dirty="0">
                <a:latin typeface="Calibri"/>
                <a:cs typeface="Calibri"/>
              </a:rPr>
              <a:t>can </a:t>
            </a:r>
            <a:r>
              <a:rPr sz="1200" dirty="0">
                <a:latin typeface="Calibri"/>
                <a:cs typeface="Calibri"/>
              </a:rPr>
              <a:t>be </a:t>
            </a:r>
            <a:r>
              <a:rPr sz="1200" spc="-5" dirty="0">
                <a:latin typeface="Calibri"/>
                <a:cs typeface="Calibri"/>
              </a:rPr>
              <a:t>used as part of problem solving, artistic expression, or  therapy. Some techniques require groups </a:t>
            </a:r>
            <a:r>
              <a:rPr sz="1200" spc="-10" dirty="0">
                <a:latin typeface="Calibri"/>
                <a:cs typeface="Calibri"/>
              </a:rPr>
              <a:t>of </a:t>
            </a:r>
            <a:r>
              <a:rPr sz="1200" spc="-5" dirty="0">
                <a:latin typeface="Calibri"/>
                <a:cs typeface="Calibri"/>
              </a:rPr>
              <a:t>two or more people while other techniques can  </a:t>
            </a:r>
            <a:r>
              <a:rPr sz="1200" dirty="0">
                <a:latin typeface="Calibri"/>
                <a:cs typeface="Calibri"/>
              </a:rPr>
              <a:t>be </a:t>
            </a:r>
            <a:r>
              <a:rPr sz="1200" spc="-5" dirty="0">
                <a:latin typeface="Calibri"/>
                <a:cs typeface="Calibri"/>
              </a:rPr>
              <a:t>accomplished alone. </a:t>
            </a:r>
            <a:r>
              <a:rPr sz="1200" dirty="0">
                <a:latin typeface="Calibri"/>
                <a:cs typeface="Calibri"/>
              </a:rPr>
              <a:t>These </a:t>
            </a:r>
            <a:r>
              <a:rPr sz="1200" spc="-5" dirty="0">
                <a:latin typeface="Calibri"/>
                <a:cs typeface="Calibri"/>
              </a:rPr>
              <a:t>methods include word games, written exercises and different  </a:t>
            </a:r>
            <a:r>
              <a:rPr sz="1200" dirty="0">
                <a:latin typeface="Calibri"/>
                <a:cs typeface="Calibri"/>
              </a:rPr>
              <a:t>types </a:t>
            </a:r>
            <a:r>
              <a:rPr sz="1200" spc="-10" dirty="0">
                <a:latin typeface="Calibri"/>
                <a:cs typeface="Calibri"/>
              </a:rPr>
              <a:t>of </a:t>
            </a:r>
            <a:r>
              <a:rPr sz="1200" spc="-5" dirty="0">
                <a:latin typeface="Calibri"/>
                <a:cs typeface="Calibri"/>
              </a:rPr>
              <a:t>improvisation, </a:t>
            </a:r>
            <a:r>
              <a:rPr sz="1200" spc="-10" dirty="0">
                <a:latin typeface="Calibri"/>
                <a:cs typeface="Calibri"/>
              </a:rPr>
              <a:t>or </a:t>
            </a:r>
            <a:r>
              <a:rPr sz="1200" spc="-5" dirty="0">
                <a:latin typeface="Calibri"/>
                <a:cs typeface="Calibri"/>
              </a:rPr>
              <a:t>algorithms </a:t>
            </a:r>
            <a:r>
              <a:rPr sz="1200" dirty="0">
                <a:latin typeface="Calibri"/>
                <a:cs typeface="Calibri"/>
              </a:rPr>
              <a:t>for </a:t>
            </a:r>
            <a:r>
              <a:rPr sz="1200" spc="-5" dirty="0">
                <a:latin typeface="Calibri"/>
                <a:cs typeface="Calibri"/>
              </a:rPr>
              <a:t>approaching problems. Aleatory techniques  exploiting randomness </a:t>
            </a:r>
            <a:r>
              <a:rPr sz="1200" spc="-10" dirty="0">
                <a:latin typeface="Calibri"/>
                <a:cs typeface="Calibri"/>
              </a:rPr>
              <a:t>are </a:t>
            </a:r>
            <a:r>
              <a:rPr sz="1200" spc="-5" dirty="0">
                <a:latin typeface="Calibri"/>
                <a:cs typeface="Calibri"/>
              </a:rPr>
              <a:t>also common. We will </a:t>
            </a:r>
            <a:r>
              <a:rPr sz="1200" dirty="0">
                <a:latin typeface="Calibri"/>
                <a:cs typeface="Calibri"/>
              </a:rPr>
              <a:t>discuss this </a:t>
            </a:r>
            <a:r>
              <a:rPr sz="1200" spc="-5" dirty="0">
                <a:latin typeface="Calibri"/>
                <a:cs typeface="Calibri"/>
              </a:rPr>
              <a:t>topic in the Idea creation  techniques section.</a:t>
            </a:r>
            <a:endParaRPr sz="1200">
              <a:latin typeface="Calibri"/>
              <a:cs typeface="Calibri"/>
            </a:endParaRPr>
          </a:p>
        </p:txBody>
      </p:sp>
      <p:sp>
        <p:nvSpPr>
          <p:cNvPr id="4" name="object 4"/>
          <p:cNvSpPr txBox="1"/>
          <p:nvPr/>
        </p:nvSpPr>
        <p:spPr>
          <a:xfrm>
            <a:off x="888415" y="3544664"/>
            <a:ext cx="5845810" cy="5691505"/>
          </a:xfrm>
          <a:prstGeom prst="rect">
            <a:avLst/>
          </a:prstGeom>
        </p:spPr>
        <p:txBody>
          <a:bodyPr vert="horz" wrap="square" lIns="0" tIns="12700" rIns="0" bIns="0" rtlCol="0">
            <a:spAutoFit/>
          </a:bodyPr>
          <a:lstStyle/>
          <a:p>
            <a:pPr marL="279400" lvl="1" indent="-267335">
              <a:lnSpc>
                <a:spcPct val="100000"/>
              </a:lnSpc>
              <a:spcBef>
                <a:spcPts val="100"/>
              </a:spcBef>
              <a:buAutoNum type="arabicPeriod" startAt="6"/>
              <a:tabLst>
                <a:tab pos="280035" algn="l"/>
              </a:tabLst>
            </a:pPr>
            <a:r>
              <a:rPr sz="1400" b="1" spc="-5" dirty="0">
                <a:latin typeface="Calibri"/>
                <a:cs typeface="Calibri"/>
              </a:rPr>
              <a:t>Personality </a:t>
            </a:r>
            <a:r>
              <a:rPr sz="1400" b="1" spc="-15" dirty="0">
                <a:latin typeface="Calibri"/>
                <a:cs typeface="Calibri"/>
              </a:rPr>
              <a:t>traits </a:t>
            </a:r>
            <a:r>
              <a:rPr sz="1400" b="1" spc="-10" dirty="0">
                <a:latin typeface="Calibri"/>
                <a:cs typeface="Calibri"/>
              </a:rPr>
              <a:t>associated </a:t>
            </a:r>
            <a:r>
              <a:rPr sz="1400" b="1" spc="-5" dirty="0">
                <a:latin typeface="Calibri"/>
                <a:cs typeface="Calibri"/>
              </a:rPr>
              <a:t>with</a:t>
            </a:r>
            <a:r>
              <a:rPr sz="1400" b="1" spc="20" dirty="0">
                <a:latin typeface="Calibri"/>
                <a:cs typeface="Calibri"/>
              </a:rPr>
              <a:t> </a:t>
            </a:r>
            <a:r>
              <a:rPr sz="1400" b="1" spc="-10" dirty="0">
                <a:latin typeface="Calibri"/>
                <a:cs typeface="Calibri"/>
              </a:rPr>
              <a:t>creativity</a:t>
            </a:r>
            <a:endParaRPr sz="1400">
              <a:latin typeface="Calibri"/>
              <a:cs typeface="Calibri"/>
            </a:endParaRPr>
          </a:p>
          <a:p>
            <a:pPr lvl="1">
              <a:lnSpc>
                <a:spcPct val="100000"/>
              </a:lnSpc>
              <a:spcBef>
                <a:spcPts val="5"/>
              </a:spcBef>
              <a:buFont typeface="Calibri"/>
              <a:buAutoNum type="arabicPeriod" startAt="6"/>
            </a:pPr>
            <a:endParaRPr sz="1250">
              <a:latin typeface="Calibri"/>
              <a:cs typeface="Calibri"/>
            </a:endParaRPr>
          </a:p>
          <a:p>
            <a:pPr marL="361315" lvl="2" indent="-349250">
              <a:lnSpc>
                <a:spcPct val="100000"/>
              </a:lnSpc>
              <a:spcBef>
                <a:spcPts val="5"/>
              </a:spcBef>
              <a:buAutoNum type="arabicPeriod"/>
              <a:tabLst>
                <a:tab pos="361950" algn="l"/>
              </a:tabLst>
            </a:pPr>
            <a:r>
              <a:rPr sz="1200" b="1" spc="-5" dirty="0">
                <a:latin typeface="Calibri"/>
                <a:cs typeface="Calibri"/>
              </a:rPr>
              <a:t>Diligence</a:t>
            </a:r>
            <a:endParaRPr sz="1200">
              <a:latin typeface="Calibri"/>
              <a:cs typeface="Calibri"/>
            </a:endParaRPr>
          </a:p>
          <a:p>
            <a:pPr marL="12700" marR="5080">
              <a:lnSpc>
                <a:spcPct val="101699"/>
              </a:lnSpc>
              <a:spcBef>
                <a:spcPts val="800"/>
              </a:spcBef>
            </a:pPr>
            <a:r>
              <a:rPr sz="1200" dirty="0">
                <a:latin typeface="Calibri"/>
                <a:cs typeface="Calibri"/>
              </a:rPr>
              <a:t>Many </a:t>
            </a:r>
            <a:r>
              <a:rPr sz="1200" spc="-5" dirty="0">
                <a:latin typeface="Calibri"/>
                <a:cs typeface="Calibri"/>
              </a:rPr>
              <a:t>people who are famous </a:t>
            </a:r>
            <a:r>
              <a:rPr sz="1200" dirty="0">
                <a:latin typeface="Calibri"/>
                <a:cs typeface="Calibri"/>
              </a:rPr>
              <a:t>for </a:t>
            </a:r>
            <a:r>
              <a:rPr sz="1200" spc="-5" dirty="0">
                <a:latin typeface="Calibri"/>
                <a:cs typeface="Calibri"/>
              </a:rPr>
              <a:t>their creative output are highly diligent, often bordering </a:t>
            </a:r>
            <a:r>
              <a:rPr sz="1200" spc="-10" dirty="0">
                <a:latin typeface="Calibri"/>
                <a:cs typeface="Calibri"/>
              </a:rPr>
              <a:t>on  </a:t>
            </a:r>
            <a:r>
              <a:rPr sz="1200" dirty="0">
                <a:latin typeface="Calibri"/>
                <a:cs typeface="Calibri"/>
              </a:rPr>
              <a:t>the </a:t>
            </a:r>
            <a:r>
              <a:rPr sz="1200" spc="-5" dirty="0">
                <a:latin typeface="Calibri"/>
                <a:cs typeface="Calibri"/>
              </a:rPr>
              <a:t>obsessive. Creative people have an inner </a:t>
            </a:r>
            <a:r>
              <a:rPr sz="1200" i="1" spc="-5" dirty="0">
                <a:latin typeface="Calibri"/>
                <a:cs typeface="Calibri"/>
              </a:rPr>
              <a:t>need </a:t>
            </a:r>
            <a:r>
              <a:rPr sz="1200" dirty="0">
                <a:latin typeface="Calibri"/>
                <a:cs typeface="Calibri"/>
              </a:rPr>
              <a:t>to </a:t>
            </a:r>
            <a:r>
              <a:rPr sz="1200" spc="-5" dirty="0">
                <a:latin typeface="Calibri"/>
                <a:cs typeface="Calibri"/>
              </a:rPr>
              <a:t>express </a:t>
            </a:r>
            <a:r>
              <a:rPr sz="1200" dirty="0">
                <a:latin typeface="Calibri"/>
                <a:cs typeface="Calibri"/>
              </a:rPr>
              <a:t>their </a:t>
            </a:r>
            <a:r>
              <a:rPr sz="1200" spc="-5" dirty="0">
                <a:latin typeface="Calibri"/>
                <a:cs typeface="Calibri"/>
              </a:rPr>
              <a:t>creativity. </a:t>
            </a:r>
            <a:r>
              <a:rPr sz="1200" dirty="0">
                <a:latin typeface="Calibri"/>
                <a:cs typeface="Calibri"/>
              </a:rPr>
              <a:t>They </a:t>
            </a:r>
            <a:r>
              <a:rPr sz="1200" spc="-5" dirty="0">
                <a:latin typeface="Calibri"/>
                <a:cs typeface="Calibri"/>
              </a:rPr>
              <a:t>can not  keep their </a:t>
            </a:r>
            <a:r>
              <a:rPr sz="1200" dirty="0">
                <a:latin typeface="Calibri"/>
                <a:cs typeface="Calibri"/>
              </a:rPr>
              <a:t>new </a:t>
            </a:r>
            <a:r>
              <a:rPr sz="1200" spc="-5" dirty="0">
                <a:latin typeface="Calibri"/>
                <a:cs typeface="Calibri"/>
              </a:rPr>
              <a:t>idea inside their head </a:t>
            </a:r>
            <a:r>
              <a:rPr sz="1200" dirty="0">
                <a:latin typeface="Calibri"/>
                <a:cs typeface="Calibri"/>
              </a:rPr>
              <a:t>forever, </a:t>
            </a:r>
            <a:r>
              <a:rPr sz="1200" spc="-5" dirty="0">
                <a:latin typeface="Calibri"/>
                <a:cs typeface="Calibri"/>
              </a:rPr>
              <a:t>the </a:t>
            </a:r>
            <a:r>
              <a:rPr sz="1200" dirty="0">
                <a:latin typeface="Calibri"/>
                <a:cs typeface="Calibri"/>
              </a:rPr>
              <a:t>idea </a:t>
            </a:r>
            <a:r>
              <a:rPr sz="1200" spc="-5" dirty="0">
                <a:latin typeface="Calibri"/>
                <a:cs typeface="Calibri"/>
              </a:rPr>
              <a:t>needs to </a:t>
            </a:r>
            <a:r>
              <a:rPr sz="1200" dirty="0">
                <a:latin typeface="Calibri"/>
                <a:cs typeface="Calibri"/>
              </a:rPr>
              <a:t>be born. </a:t>
            </a:r>
            <a:r>
              <a:rPr sz="1200" spc="-5" dirty="0">
                <a:latin typeface="Calibri"/>
                <a:cs typeface="Calibri"/>
              </a:rPr>
              <a:t>In fact, many  creative people would be creative, even </a:t>
            </a:r>
            <a:r>
              <a:rPr sz="1200" spc="-10" dirty="0">
                <a:latin typeface="Calibri"/>
                <a:cs typeface="Calibri"/>
              </a:rPr>
              <a:t>if </a:t>
            </a:r>
            <a:r>
              <a:rPr sz="1200" spc="-5" dirty="0">
                <a:latin typeface="Calibri"/>
                <a:cs typeface="Calibri"/>
              </a:rPr>
              <a:t>they were not paid </a:t>
            </a:r>
            <a:r>
              <a:rPr sz="1200" dirty="0">
                <a:latin typeface="Calibri"/>
                <a:cs typeface="Calibri"/>
              </a:rPr>
              <a:t>for </a:t>
            </a:r>
            <a:r>
              <a:rPr sz="1200" spc="-5" dirty="0">
                <a:latin typeface="Calibri"/>
                <a:cs typeface="Calibri"/>
              </a:rPr>
              <a:t>their effort or output, a  situation that has lead society and managers </a:t>
            </a:r>
            <a:r>
              <a:rPr sz="1200" dirty="0">
                <a:latin typeface="Calibri"/>
                <a:cs typeface="Calibri"/>
              </a:rPr>
              <a:t>to </a:t>
            </a:r>
            <a:r>
              <a:rPr sz="1200" spc="-5" dirty="0">
                <a:latin typeface="Calibri"/>
                <a:cs typeface="Calibri"/>
              </a:rPr>
              <a:t>a frankly shameful exploitation of many of the  greatest innovators </a:t>
            </a:r>
            <a:r>
              <a:rPr sz="1200" spc="-10" dirty="0">
                <a:latin typeface="Calibri"/>
                <a:cs typeface="Calibri"/>
              </a:rPr>
              <a:t>in </a:t>
            </a:r>
            <a:r>
              <a:rPr sz="1200" spc="-5" dirty="0">
                <a:latin typeface="Calibri"/>
                <a:cs typeface="Calibri"/>
              </a:rPr>
              <a:t>the history </a:t>
            </a:r>
            <a:r>
              <a:rPr sz="1200" spc="-10" dirty="0">
                <a:latin typeface="Calibri"/>
                <a:cs typeface="Calibri"/>
              </a:rPr>
              <a:t>of</a:t>
            </a:r>
            <a:r>
              <a:rPr sz="1200" spc="55" dirty="0">
                <a:latin typeface="Calibri"/>
                <a:cs typeface="Calibri"/>
              </a:rPr>
              <a:t> </a:t>
            </a:r>
            <a:r>
              <a:rPr sz="1200" spc="-5" dirty="0">
                <a:latin typeface="Calibri"/>
                <a:cs typeface="Calibri"/>
              </a:rPr>
              <a:t>mankind.</a:t>
            </a:r>
            <a:endParaRPr sz="1200">
              <a:latin typeface="Calibri"/>
              <a:cs typeface="Calibri"/>
            </a:endParaRPr>
          </a:p>
          <a:p>
            <a:pPr marL="12700" marR="41275">
              <a:lnSpc>
                <a:spcPct val="101699"/>
              </a:lnSpc>
              <a:spcBef>
                <a:spcPts val="1010"/>
              </a:spcBef>
            </a:pPr>
            <a:r>
              <a:rPr sz="1200" spc="-5" dirty="0">
                <a:latin typeface="Calibri"/>
                <a:cs typeface="Calibri"/>
              </a:rPr>
              <a:t>Not all creative people </a:t>
            </a:r>
            <a:r>
              <a:rPr sz="1200" spc="-10" dirty="0">
                <a:latin typeface="Calibri"/>
                <a:cs typeface="Calibri"/>
              </a:rPr>
              <a:t>work </a:t>
            </a:r>
            <a:r>
              <a:rPr sz="1200" spc="-5" dirty="0">
                <a:latin typeface="Calibri"/>
                <a:cs typeface="Calibri"/>
              </a:rPr>
              <a:t>long hours. In discussing the amount of time a creative person  </a:t>
            </a:r>
            <a:r>
              <a:rPr sz="1200" dirty="0">
                <a:latin typeface="Calibri"/>
                <a:cs typeface="Calibri"/>
              </a:rPr>
              <a:t>spends </a:t>
            </a:r>
            <a:r>
              <a:rPr sz="1200" spc="-5" dirty="0">
                <a:latin typeface="Calibri"/>
                <a:cs typeface="Calibri"/>
              </a:rPr>
              <a:t>on work, it is important </a:t>
            </a:r>
            <a:r>
              <a:rPr sz="1200" dirty="0">
                <a:latin typeface="Calibri"/>
                <a:cs typeface="Calibri"/>
              </a:rPr>
              <a:t>to </a:t>
            </a:r>
            <a:r>
              <a:rPr sz="1200" spc="-5" dirty="0">
                <a:latin typeface="Calibri"/>
                <a:cs typeface="Calibri"/>
              </a:rPr>
              <a:t>reward productivity, not number of hours worked. Many  </a:t>
            </a:r>
            <a:r>
              <a:rPr sz="1200" dirty="0">
                <a:latin typeface="Calibri"/>
                <a:cs typeface="Calibri"/>
              </a:rPr>
              <a:t>times, </a:t>
            </a:r>
            <a:r>
              <a:rPr sz="1200" spc="-5" dirty="0">
                <a:latin typeface="Calibri"/>
                <a:cs typeface="Calibri"/>
              </a:rPr>
              <a:t>a creative person will work a </a:t>
            </a:r>
            <a:r>
              <a:rPr sz="1200" dirty="0">
                <a:latin typeface="Calibri"/>
                <a:cs typeface="Calibri"/>
              </a:rPr>
              <a:t>few </a:t>
            </a:r>
            <a:r>
              <a:rPr sz="1200" spc="-5" dirty="0">
                <a:latin typeface="Calibri"/>
                <a:cs typeface="Calibri"/>
              </a:rPr>
              <a:t>hours and encounter an obstacle. Continuing </a:t>
            </a:r>
            <a:r>
              <a:rPr sz="1200" dirty="0">
                <a:latin typeface="Calibri"/>
                <a:cs typeface="Calibri"/>
              </a:rPr>
              <a:t>to </a:t>
            </a:r>
            <a:r>
              <a:rPr sz="1200" spc="-5" dirty="0">
                <a:latin typeface="Calibri"/>
                <a:cs typeface="Calibri"/>
              </a:rPr>
              <a:t>stare  at the work is unlikely </a:t>
            </a:r>
            <a:r>
              <a:rPr sz="1200" dirty="0">
                <a:latin typeface="Calibri"/>
                <a:cs typeface="Calibri"/>
              </a:rPr>
              <a:t>to </a:t>
            </a:r>
            <a:r>
              <a:rPr sz="1200" spc="-5" dirty="0">
                <a:latin typeface="Calibri"/>
                <a:cs typeface="Calibri"/>
              </a:rPr>
              <a:t>produce a breakthrough. Experience shows that novel insights often  come at unexpected times (e.g., while doing some mundane task, such as walking or in the  shower).</a:t>
            </a:r>
            <a:endParaRPr sz="1200">
              <a:latin typeface="Calibri"/>
              <a:cs typeface="Calibri"/>
            </a:endParaRPr>
          </a:p>
          <a:p>
            <a:pPr marL="12700" marR="149225">
              <a:lnSpc>
                <a:spcPct val="101699"/>
              </a:lnSpc>
              <a:spcBef>
                <a:spcPts val="994"/>
              </a:spcBef>
            </a:pPr>
            <a:r>
              <a:rPr sz="1200" spc="-5" dirty="0">
                <a:latin typeface="Calibri"/>
                <a:cs typeface="Calibri"/>
              </a:rPr>
              <a:t>In industry, it is common </a:t>
            </a:r>
            <a:r>
              <a:rPr sz="1200" dirty="0">
                <a:latin typeface="Calibri"/>
                <a:cs typeface="Calibri"/>
              </a:rPr>
              <a:t>to </a:t>
            </a:r>
            <a:r>
              <a:rPr sz="1200" spc="-5" dirty="0">
                <a:latin typeface="Calibri"/>
                <a:cs typeface="Calibri"/>
              </a:rPr>
              <a:t>see creative engineers working in their spare time, or working  during evenings and weekends, </a:t>
            </a:r>
            <a:r>
              <a:rPr sz="1200" spc="-10" dirty="0">
                <a:latin typeface="Calibri"/>
                <a:cs typeface="Calibri"/>
              </a:rPr>
              <a:t>on </a:t>
            </a:r>
            <a:r>
              <a:rPr sz="1200" spc="-5" dirty="0">
                <a:latin typeface="Calibri"/>
                <a:cs typeface="Calibri"/>
              </a:rPr>
              <a:t>their "secret" project. If </a:t>
            </a:r>
            <a:r>
              <a:rPr sz="1200" dirty="0">
                <a:latin typeface="Calibri"/>
                <a:cs typeface="Calibri"/>
              </a:rPr>
              <a:t>they </a:t>
            </a:r>
            <a:r>
              <a:rPr sz="1200" spc="-5" dirty="0">
                <a:latin typeface="Calibri"/>
                <a:cs typeface="Calibri"/>
              </a:rPr>
              <a:t>asked their manager </a:t>
            </a:r>
            <a:r>
              <a:rPr sz="1200" dirty="0">
                <a:latin typeface="Calibri"/>
                <a:cs typeface="Calibri"/>
              </a:rPr>
              <a:t>for  </a:t>
            </a:r>
            <a:r>
              <a:rPr sz="1200" spc="-5" dirty="0">
                <a:latin typeface="Calibri"/>
                <a:cs typeface="Calibri"/>
              </a:rPr>
              <a:t>authorization, </a:t>
            </a:r>
            <a:r>
              <a:rPr sz="1200" dirty="0">
                <a:latin typeface="Calibri"/>
                <a:cs typeface="Calibri"/>
              </a:rPr>
              <a:t>the </a:t>
            </a:r>
            <a:r>
              <a:rPr sz="1200" spc="-5" dirty="0">
                <a:latin typeface="Calibri"/>
                <a:cs typeface="Calibri"/>
              </a:rPr>
              <a:t>manager would likely say "No!", so the creative people keep their project  secret until </a:t>
            </a:r>
            <a:r>
              <a:rPr sz="1200" spc="-10" dirty="0">
                <a:latin typeface="Calibri"/>
                <a:cs typeface="Calibri"/>
              </a:rPr>
              <a:t>it </a:t>
            </a:r>
            <a:r>
              <a:rPr sz="1200" spc="-5" dirty="0">
                <a:latin typeface="Calibri"/>
                <a:cs typeface="Calibri"/>
              </a:rPr>
              <a:t>is completed or it becomes clear that their concept will not work. Creative  people </a:t>
            </a:r>
            <a:r>
              <a:rPr sz="1200" i="1" spc="-5" dirty="0">
                <a:latin typeface="Calibri"/>
                <a:cs typeface="Calibri"/>
              </a:rPr>
              <a:t>need </a:t>
            </a:r>
            <a:r>
              <a:rPr sz="1200" dirty="0">
                <a:latin typeface="Calibri"/>
                <a:cs typeface="Calibri"/>
              </a:rPr>
              <a:t>to </a:t>
            </a:r>
            <a:r>
              <a:rPr sz="1200" spc="-5" dirty="0">
                <a:latin typeface="Calibri"/>
                <a:cs typeface="Calibri"/>
              </a:rPr>
              <a:t>express themselves through creative</a:t>
            </a:r>
            <a:r>
              <a:rPr sz="1200" spc="20" dirty="0">
                <a:latin typeface="Calibri"/>
                <a:cs typeface="Calibri"/>
              </a:rPr>
              <a:t> </a:t>
            </a:r>
            <a:r>
              <a:rPr sz="1200" spc="-5" dirty="0">
                <a:latin typeface="Calibri"/>
                <a:cs typeface="Calibri"/>
              </a:rPr>
              <a:t>projects.</a:t>
            </a:r>
            <a:endParaRPr sz="1200">
              <a:latin typeface="Calibri"/>
              <a:cs typeface="Calibri"/>
            </a:endParaRPr>
          </a:p>
          <a:p>
            <a:pPr marL="12700" marR="60960">
              <a:lnSpc>
                <a:spcPct val="101699"/>
              </a:lnSpc>
              <a:spcBef>
                <a:spcPts val="1005"/>
              </a:spcBef>
            </a:pPr>
            <a:r>
              <a:rPr sz="1200" spc="-5" dirty="0">
                <a:latin typeface="Calibri"/>
                <a:cs typeface="Calibri"/>
              </a:rPr>
              <a:t>However, one should distinguish between a workaholic who puts </a:t>
            </a:r>
            <a:r>
              <a:rPr sz="1200" spc="-10" dirty="0">
                <a:latin typeface="Calibri"/>
                <a:cs typeface="Calibri"/>
              </a:rPr>
              <a:t>in </a:t>
            </a:r>
            <a:r>
              <a:rPr sz="1200" dirty="0">
                <a:latin typeface="Calibri"/>
                <a:cs typeface="Calibri"/>
              </a:rPr>
              <a:t>80 </a:t>
            </a:r>
            <a:r>
              <a:rPr sz="1200" spc="-5" dirty="0">
                <a:latin typeface="Calibri"/>
                <a:cs typeface="Calibri"/>
              </a:rPr>
              <a:t>hours/week doing  </a:t>
            </a:r>
            <a:r>
              <a:rPr sz="1200" i="1" spc="-5" dirty="0">
                <a:latin typeface="Calibri"/>
                <a:cs typeface="Calibri"/>
              </a:rPr>
              <a:t>routine </a:t>
            </a:r>
            <a:r>
              <a:rPr sz="1200" spc="-5" dirty="0">
                <a:latin typeface="Calibri"/>
                <a:cs typeface="Calibri"/>
              </a:rPr>
              <a:t>work and a creative person </a:t>
            </a:r>
            <a:r>
              <a:rPr sz="1200" spc="-10" dirty="0">
                <a:latin typeface="Calibri"/>
                <a:cs typeface="Calibri"/>
              </a:rPr>
              <a:t>who </a:t>
            </a:r>
            <a:r>
              <a:rPr sz="1200" spc="-5" dirty="0">
                <a:latin typeface="Calibri"/>
                <a:cs typeface="Calibri"/>
              </a:rPr>
              <a:t>works long hours doing </a:t>
            </a:r>
            <a:r>
              <a:rPr sz="1200" dirty="0">
                <a:latin typeface="Calibri"/>
                <a:cs typeface="Calibri"/>
              </a:rPr>
              <a:t>new </a:t>
            </a:r>
            <a:r>
              <a:rPr sz="1200" spc="-5" dirty="0">
                <a:latin typeface="Calibri"/>
                <a:cs typeface="Calibri"/>
              </a:rPr>
              <a:t>things, often things that  </a:t>
            </a:r>
            <a:r>
              <a:rPr sz="1200" dirty="0">
                <a:latin typeface="Calibri"/>
                <a:cs typeface="Calibri"/>
              </a:rPr>
              <a:t>no </a:t>
            </a:r>
            <a:r>
              <a:rPr sz="1200" spc="-5" dirty="0">
                <a:latin typeface="Calibri"/>
                <a:cs typeface="Calibri"/>
              </a:rPr>
              <a:t>one else thought </a:t>
            </a:r>
            <a:r>
              <a:rPr sz="1200" spc="-10" dirty="0">
                <a:latin typeface="Calibri"/>
                <a:cs typeface="Calibri"/>
              </a:rPr>
              <a:t>could </a:t>
            </a:r>
            <a:r>
              <a:rPr sz="1200" spc="-5" dirty="0">
                <a:latin typeface="Calibri"/>
                <a:cs typeface="Calibri"/>
              </a:rPr>
              <a:t>be</a:t>
            </a:r>
            <a:r>
              <a:rPr sz="1200" spc="50" dirty="0">
                <a:latin typeface="Calibri"/>
                <a:cs typeface="Calibri"/>
              </a:rPr>
              <a:t> </a:t>
            </a:r>
            <a:r>
              <a:rPr sz="1200" spc="-5" dirty="0">
                <a:latin typeface="Calibri"/>
                <a:cs typeface="Calibri"/>
              </a:rPr>
              <a:t>accomplished.</a:t>
            </a:r>
            <a:endParaRPr sz="1200">
              <a:latin typeface="Calibri"/>
              <a:cs typeface="Calibri"/>
            </a:endParaRPr>
          </a:p>
          <a:p>
            <a:pPr marL="12700" marR="29209">
              <a:lnSpc>
                <a:spcPct val="101899"/>
              </a:lnSpc>
              <a:spcBef>
                <a:spcPts val="994"/>
              </a:spcBef>
            </a:pPr>
            <a:r>
              <a:rPr sz="1200" dirty="0">
                <a:latin typeface="Calibri"/>
                <a:cs typeface="Calibri"/>
              </a:rPr>
              <a:t>Many </a:t>
            </a:r>
            <a:r>
              <a:rPr sz="1200" spc="-5" dirty="0">
                <a:latin typeface="Calibri"/>
                <a:cs typeface="Calibri"/>
              </a:rPr>
              <a:t>people with unusually great creativity are ambitious, concerned with their reputation,  and apparently need to prove themselves worthy. </a:t>
            </a:r>
            <a:r>
              <a:rPr sz="1200" dirty="0">
                <a:latin typeface="Calibri"/>
                <a:cs typeface="Calibri"/>
              </a:rPr>
              <a:t>Their </a:t>
            </a:r>
            <a:r>
              <a:rPr sz="1200" spc="-5" dirty="0">
                <a:latin typeface="Calibri"/>
                <a:cs typeface="Calibri"/>
              </a:rPr>
              <a:t>need </a:t>
            </a:r>
            <a:r>
              <a:rPr sz="1200" dirty="0">
                <a:latin typeface="Calibri"/>
                <a:cs typeface="Calibri"/>
              </a:rPr>
              <a:t>to </a:t>
            </a:r>
            <a:r>
              <a:rPr sz="1200" spc="-5" dirty="0">
                <a:latin typeface="Calibri"/>
                <a:cs typeface="Calibri"/>
              </a:rPr>
              <a:t>prove themselves worthy  may come from experiences early in life in which other children, other students, etc. ridiculed  or taunted</a:t>
            </a:r>
            <a:r>
              <a:rPr sz="1200" dirty="0">
                <a:latin typeface="Calibri"/>
                <a:cs typeface="Calibri"/>
              </a:rPr>
              <a:t> </a:t>
            </a:r>
            <a:r>
              <a:rPr sz="1200" spc="-5" dirty="0">
                <a:latin typeface="Calibri"/>
                <a:cs typeface="Calibri"/>
              </a:rPr>
              <a:t>them.</a:t>
            </a:r>
            <a:endParaRPr sz="1200">
              <a:latin typeface="Calibri"/>
              <a:cs typeface="Calibri"/>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47</a:t>
            </a:r>
            <a:endParaRPr sz="1000">
              <a:latin typeface="Calibri"/>
              <a:cs typeface="Calibri"/>
            </a:endParaRPr>
          </a:p>
        </p:txBody>
      </p:sp>
      <p:sp>
        <p:nvSpPr>
          <p:cNvPr id="3" name="object 3"/>
          <p:cNvSpPr txBox="1"/>
          <p:nvPr/>
        </p:nvSpPr>
        <p:spPr>
          <a:xfrm>
            <a:off x="816795" y="570066"/>
            <a:ext cx="5837555" cy="522351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3.6.2</a:t>
            </a:r>
            <a:r>
              <a:rPr sz="1200" b="1" spc="5" dirty="0">
                <a:latin typeface="Calibri"/>
                <a:cs typeface="Calibri"/>
              </a:rPr>
              <a:t> </a:t>
            </a:r>
            <a:r>
              <a:rPr sz="1200" b="1" spc="-5" dirty="0">
                <a:latin typeface="Calibri"/>
                <a:cs typeface="Calibri"/>
              </a:rPr>
              <a:t>Stobborn</a:t>
            </a:r>
            <a:endParaRPr sz="1200">
              <a:latin typeface="Calibri"/>
              <a:cs typeface="Calibri"/>
            </a:endParaRPr>
          </a:p>
          <a:p>
            <a:pPr marL="12700" marR="36195" algn="just">
              <a:lnSpc>
                <a:spcPct val="101699"/>
              </a:lnSpc>
              <a:spcBef>
                <a:spcPts val="800"/>
              </a:spcBef>
            </a:pPr>
            <a:r>
              <a:rPr sz="1200" spc="-5" dirty="0">
                <a:latin typeface="Calibri"/>
                <a:cs typeface="Calibri"/>
              </a:rPr>
              <a:t>Being creative is extraordinarily difficult work that is essential </a:t>
            </a:r>
            <a:r>
              <a:rPr sz="1200" dirty="0">
                <a:latin typeface="Calibri"/>
                <a:cs typeface="Calibri"/>
              </a:rPr>
              <a:t>to </a:t>
            </a:r>
            <a:r>
              <a:rPr sz="1200" spc="-5" dirty="0">
                <a:latin typeface="Calibri"/>
                <a:cs typeface="Calibri"/>
              </a:rPr>
              <a:t>progress! And society </a:t>
            </a:r>
            <a:r>
              <a:rPr sz="1200" dirty="0">
                <a:latin typeface="Calibri"/>
                <a:cs typeface="Calibri"/>
              </a:rPr>
              <a:t>seems  to </a:t>
            </a:r>
            <a:r>
              <a:rPr sz="1200" spc="-5" dirty="0">
                <a:latin typeface="Calibri"/>
                <a:cs typeface="Calibri"/>
              </a:rPr>
              <a:t>delight </a:t>
            </a:r>
            <a:r>
              <a:rPr sz="1200" spc="-10" dirty="0">
                <a:latin typeface="Calibri"/>
                <a:cs typeface="Calibri"/>
              </a:rPr>
              <a:t>in </a:t>
            </a:r>
            <a:r>
              <a:rPr sz="1200" spc="-5" dirty="0">
                <a:latin typeface="Calibri"/>
                <a:cs typeface="Calibri"/>
              </a:rPr>
              <a:t>making it more difficult </a:t>
            </a:r>
            <a:r>
              <a:rPr sz="1200" dirty="0">
                <a:latin typeface="Calibri"/>
                <a:cs typeface="Calibri"/>
              </a:rPr>
              <a:t>by </a:t>
            </a:r>
            <a:r>
              <a:rPr sz="1200" spc="-5" dirty="0">
                <a:latin typeface="Calibri"/>
                <a:cs typeface="Calibri"/>
              </a:rPr>
              <a:t>denying resources </a:t>
            </a:r>
            <a:r>
              <a:rPr sz="1200" dirty="0">
                <a:latin typeface="Calibri"/>
                <a:cs typeface="Calibri"/>
              </a:rPr>
              <a:t>to </a:t>
            </a:r>
            <a:r>
              <a:rPr sz="1200" spc="-5" dirty="0">
                <a:latin typeface="Calibri"/>
                <a:cs typeface="Calibri"/>
              </a:rPr>
              <a:t>creative people who need them.  The way </a:t>
            </a:r>
            <a:r>
              <a:rPr sz="1200" dirty="0">
                <a:latin typeface="Calibri"/>
                <a:cs typeface="Calibri"/>
              </a:rPr>
              <a:t>to </a:t>
            </a:r>
            <a:r>
              <a:rPr sz="1200" spc="-5" dirty="0">
                <a:latin typeface="Calibri"/>
                <a:cs typeface="Calibri"/>
              </a:rPr>
              <a:t>succeed </a:t>
            </a:r>
            <a:r>
              <a:rPr sz="1200" spc="-10" dirty="0">
                <a:latin typeface="Calibri"/>
                <a:cs typeface="Calibri"/>
              </a:rPr>
              <a:t>in </a:t>
            </a:r>
            <a:r>
              <a:rPr sz="1200" spc="-5" dirty="0">
                <a:latin typeface="Calibri"/>
                <a:cs typeface="Calibri"/>
              </a:rPr>
              <a:t>spite </a:t>
            </a:r>
            <a:r>
              <a:rPr sz="1200" spc="-10" dirty="0">
                <a:latin typeface="Calibri"/>
                <a:cs typeface="Calibri"/>
              </a:rPr>
              <a:t>of </a:t>
            </a:r>
            <a:r>
              <a:rPr sz="1200" spc="-5" dirty="0">
                <a:latin typeface="Calibri"/>
                <a:cs typeface="Calibri"/>
              </a:rPr>
              <a:t>these artificially created burdens is </a:t>
            </a:r>
            <a:r>
              <a:rPr sz="1200" dirty="0">
                <a:latin typeface="Calibri"/>
                <a:cs typeface="Calibri"/>
              </a:rPr>
              <a:t>to </a:t>
            </a:r>
            <a:r>
              <a:rPr sz="1200" spc="-5" dirty="0">
                <a:latin typeface="Calibri"/>
                <a:cs typeface="Calibri"/>
              </a:rPr>
              <a:t>have some combination  of </a:t>
            </a:r>
            <a:r>
              <a:rPr sz="1200" dirty="0">
                <a:latin typeface="Calibri"/>
                <a:cs typeface="Calibri"/>
              </a:rPr>
              <a:t>the </a:t>
            </a:r>
            <a:r>
              <a:rPr sz="1200" spc="-5" dirty="0">
                <a:latin typeface="Calibri"/>
                <a:cs typeface="Calibri"/>
              </a:rPr>
              <a:t>following character</a:t>
            </a:r>
            <a:r>
              <a:rPr sz="1200" spc="5" dirty="0">
                <a:latin typeface="Calibri"/>
                <a:cs typeface="Calibri"/>
              </a:rPr>
              <a:t> </a:t>
            </a:r>
            <a:r>
              <a:rPr sz="1200" spc="-5" dirty="0">
                <a:latin typeface="Calibri"/>
                <a:cs typeface="Calibri"/>
              </a:rPr>
              <a:t>traits:</a:t>
            </a:r>
            <a:endParaRPr sz="1200">
              <a:latin typeface="Calibri"/>
              <a:cs typeface="Calibri"/>
            </a:endParaRPr>
          </a:p>
          <a:p>
            <a:pPr marL="240665" indent="-228600">
              <a:lnSpc>
                <a:spcPct val="100000"/>
              </a:lnSpc>
              <a:spcBef>
                <a:spcPts val="580"/>
              </a:spcBef>
              <a:buFont typeface="Symbol"/>
              <a:buChar char=""/>
              <a:tabLst>
                <a:tab pos="240665" algn="l"/>
                <a:tab pos="241300" algn="l"/>
              </a:tabLst>
            </a:pPr>
            <a:r>
              <a:rPr sz="1200" spc="-5" dirty="0">
                <a:latin typeface="Calibri"/>
                <a:cs typeface="Calibri"/>
              </a:rPr>
              <a:t>persistent</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tenacious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uncompromising</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Stubborn</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arrogant</a:t>
            </a:r>
            <a:endParaRPr sz="1200">
              <a:latin typeface="Calibri"/>
              <a:cs typeface="Calibri"/>
            </a:endParaRPr>
          </a:p>
          <a:p>
            <a:pPr marL="12700">
              <a:lnSpc>
                <a:spcPct val="100000"/>
              </a:lnSpc>
              <a:spcBef>
                <a:spcPts val="1225"/>
              </a:spcBef>
            </a:pPr>
            <a:r>
              <a:rPr sz="1200" b="1" spc="-5" dirty="0">
                <a:latin typeface="Calibri"/>
                <a:cs typeface="Calibri"/>
              </a:rPr>
              <a:t>3.6.3 Gender and</a:t>
            </a:r>
            <a:r>
              <a:rPr sz="1200" b="1" spc="20" dirty="0">
                <a:latin typeface="Calibri"/>
                <a:cs typeface="Calibri"/>
              </a:rPr>
              <a:t> </a:t>
            </a:r>
            <a:r>
              <a:rPr sz="1200" b="1" spc="-5" dirty="0">
                <a:latin typeface="Calibri"/>
                <a:cs typeface="Calibri"/>
              </a:rPr>
              <a:t>eccentric</a:t>
            </a:r>
            <a:endParaRPr sz="1200">
              <a:latin typeface="Calibri"/>
              <a:cs typeface="Calibri"/>
            </a:endParaRPr>
          </a:p>
          <a:p>
            <a:pPr marL="12700">
              <a:lnSpc>
                <a:spcPct val="100000"/>
              </a:lnSpc>
              <a:spcBef>
                <a:spcPts val="830"/>
              </a:spcBef>
            </a:pPr>
            <a:r>
              <a:rPr sz="1200" spc="-5" dirty="0">
                <a:latin typeface="Calibri"/>
                <a:cs typeface="Calibri"/>
              </a:rPr>
              <a:t>Gender:</a:t>
            </a:r>
            <a:endParaRPr sz="1200">
              <a:latin typeface="Calibri"/>
              <a:cs typeface="Calibri"/>
            </a:endParaRPr>
          </a:p>
          <a:p>
            <a:pPr marL="12700" marR="149860">
              <a:lnSpc>
                <a:spcPct val="101699"/>
              </a:lnSpc>
              <a:spcBef>
                <a:spcPts val="1005"/>
              </a:spcBef>
            </a:pPr>
            <a:r>
              <a:rPr sz="1200" spc="-5" dirty="0">
                <a:latin typeface="Calibri"/>
                <a:cs typeface="Calibri"/>
              </a:rPr>
              <a:t>It is well </a:t>
            </a:r>
            <a:r>
              <a:rPr sz="1200" spc="-10" dirty="0">
                <a:latin typeface="Calibri"/>
                <a:cs typeface="Calibri"/>
              </a:rPr>
              <a:t>known </a:t>
            </a:r>
            <a:r>
              <a:rPr sz="1200" spc="-5" dirty="0">
                <a:latin typeface="Calibri"/>
                <a:cs typeface="Calibri"/>
              </a:rPr>
              <a:t>that, as a general rule, men are more aggressive than women, owing to  testosterone. </a:t>
            </a:r>
            <a:r>
              <a:rPr sz="1200" spc="-10" dirty="0">
                <a:latin typeface="Calibri"/>
                <a:cs typeface="Calibri"/>
              </a:rPr>
              <a:t>For </a:t>
            </a:r>
            <a:r>
              <a:rPr sz="1200" spc="-5" dirty="0">
                <a:latin typeface="Calibri"/>
                <a:cs typeface="Calibri"/>
              </a:rPr>
              <a:t>example, nearly all violent criminals are male. </a:t>
            </a:r>
            <a:r>
              <a:rPr sz="1200" spc="-10" dirty="0">
                <a:latin typeface="Calibri"/>
                <a:cs typeface="Calibri"/>
              </a:rPr>
              <a:t>It </a:t>
            </a:r>
            <a:r>
              <a:rPr sz="1200" spc="-5" dirty="0">
                <a:latin typeface="Calibri"/>
                <a:cs typeface="Calibri"/>
              </a:rPr>
              <a:t>may </a:t>
            </a:r>
            <a:r>
              <a:rPr sz="1200" dirty="0">
                <a:latin typeface="Calibri"/>
                <a:cs typeface="Calibri"/>
              </a:rPr>
              <a:t>be </a:t>
            </a:r>
            <a:r>
              <a:rPr sz="1200" spc="-5" dirty="0">
                <a:latin typeface="Calibri"/>
                <a:cs typeface="Calibri"/>
              </a:rPr>
              <a:t>that testosterone  gives men an advantage over women in persisting, despite the disappointments and  frustrations that </a:t>
            </a:r>
            <a:r>
              <a:rPr sz="1200" spc="-10" dirty="0">
                <a:latin typeface="Calibri"/>
                <a:cs typeface="Calibri"/>
              </a:rPr>
              <a:t>are </a:t>
            </a:r>
            <a:r>
              <a:rPr sz="1200" spc="-5" dirty="0">
                <a:latin typeface="Calibri"/>
                <a:cs typeface="Calibri"/>
              </a:rPr>
              <a:t>inherent in research. The subject </a:t>
            </a:r>
            <a:r>
              <a:rPr sz="1200" spc="-10" dirty="0">
                <a:latin typeface="Calibri"/>
                <a:cs typeface="Calibri"/>
              </a:rPr>
              <a:t>of </a:t>
            </a:r>
            <a:r>
              <a:rPr sz="1200" spc="-5" dirty="0">
                <a:latin typeface="Calibri"/>
                <a:cs typeface="Calibri"/>
              </a:rPr>
              <a:t>gender differences is</a:t>
            </a:r>
            <a:r>
              <a:rPr sz="1200" spc="175" dirty="0">
                <a:latin typeface="Calibri"/>
                <a:cs typeface="Calibri"/>
              </a:rPr>
              <a:t> </a:t>
            </a:r>
            <a:r>
              <a:rPr sz="1200" spc="-5" dirty="0">
                <a:latin typeface="Calibri"/>
                <a:cs typeface="Calibri"/>
              </a:rPr>
              <a:t>complex.</a:t>
            </a:r>
            <a:endParaRPr sz="1200">
              <a:latin typeface="Calibri"/>
              <a:cs typeface="Calibri"/>
            </a:endParaRPr>
          </a:p>
          <a:p>
            <a:pPr marL="12700">
              <a:lnSpc>
                <a:spcPct val="100000"/>
              </a:lnSpc>
              <a:spcBef>
                <a:spcPts val="1019"/>
              </a:spcBef>
            </a:pPr>
            <a:r>
              <a:rPr sz="1200" spc="-5" dirty="0">
                <a:latin typeface="Calibri"/>
                <a:cs typeface="Calibri"/>
              </a:rPr>
              <a:t>Eccentric</a:t>
            </a:r>
            <a:r>
              <a:rPr sz="1200" b="1" spc="-5" dirty="0">
                <a:latin typeface="Calibri"/>
                <a:cs typeface="Calibri"/>
              </a:rPr>
              <a:t>:</a:t>
            </a:r>
            <a:endParaRPr sz="1200">
              <a:latin typeface="Calibri"/>
              <a:cs typeface="Calibri"/>
            </a:endParaRPr>
          </a:p>
          <a:p>
            <a:pPr marL="12700" marR="151130">
              <a:lnSpc>
                <a:spcPct val="101699"/>
              </a:lnSpc>
              <a:spcBef>
                <a:spcPts val="1010"/>
              </a:spcBef>
            </a:pPr>
            <a:r>
              <a:rPr sz="1200" spc="-5" dirty="0">
                <a:latin typeface="Calibri"/>
                <a:cs typeface="Calibri"/>
              </a:rPr>
              <a:t>From reading biographies of famous scientists and musical composers, </a:t>
            </a:r>
            <a:r>
              <a:rPr sz="1200" spc="-10" dirty="0">
                <a:latin typeface="Calibri"/>
                <a:cs typeface="Calibri"/>
              </a:rPr>
              <a:t>one </a:t>
            </a:r>
            <a:r>
              <a:rPr sz="1200" spc="-5" dirty="0">
                <a:latin typeface="Calibri"/>
                <a:cs typeface="Calibri"/>
              </a:rPr>
              <a:t>common  personality trait becomes clear: many </a:t>
            </a:r>
            <a:r>
              <a:rPr sz="1200" spc="-10" dirty="0">
                <a:latin typeface="Calibri"/>
                <a:cs typeface="Calibri"/>
              </a:rPr>
              <a:t>of </a:t>
            </a:r>
            <a:r>
              <a:rPr sz="1200" dirty="0">
                <a:latin typeface="Calibri"/>
                <a:cs typeface="Calibri"/>
              </a:rPr>
              <a:t>them </a:t>
            </a:r>
            <a:r>
              <a:rPr sz="1200" spc="-10" dirty="0">
                <a:latin typeface="Calibri"/>
                <a:cs typeface="Calibri"/>
              </a:rPr>
              <a:t>are </a:t>
            </a:r>
            <a:r>
              <a:rPr sz="1200" spc="-5" dirty="0">
                <a:latin typeface="Calibri"/>
                <a:cs typeface="Calibri"/>
              </a:rPr>
              <a:t>eccentric. Being eccentric </a:t>
            </a:r>
            <a:r>
              <a:rPr sz="1200" dirty="0">
                <a:latin typeface="Calibri"/>
                <a:cs typeface="Calibri"/>
              </a:rPr>
              <a:t>does </a:t>
            </a:r>
            <a:r>
              <a:rPr sz="1200" spc="-5" dirty="0">
                <a:latin typeface="Calibri"/>
                <a:cs typeface="Calibri"/>
              </a:rPr>
              <a:t>not imply  that one is creative. Conversely, not all creative people are eccentric: some creative people  have normal family lives and conventional</a:t>
            </a:r>
            <a:r>
              <a:rPr sz="1200" spc="30" dirty="0">
                <a:latin typeface="Calibri"/>
                <a:cs typeface="Calibri"/>
              </a:rPr>
              <a:t> </a:t>
            </a:r>
            <a:r>
              <a:rPr sz="1200" spc="-5" dirty="0">
                <a:latin typeface="Calibri"/>
                <a:cs typeface="Calibri"/>
              </a:rPr>
              <a:t>values.</a:t>
            </a:r>
            <a:endParaRPr sz="1200">
              <a:latin typeface="Calibri"/>
              <a:cs typeface="Calibri"/>
            </a:endParaRPr>
          </a:p>
        </p:txBody>
      </p:sp>
      <p:sp>
        <p:nvSpPr>
          <p:cNvPr id="4" name="object 4"/>
          <p:cNvSpPr txBox="1"/>
          <p:nvPr/>
        </p:nvSpPr>
        <p:spPr>
          <a:xfrm>
            <a:off x="816798" y="6298302"/>
            <a:ext cx="5844540" cy="1776730"/>
          </a:xfrm>
          <a:prstGeom prst="rect">
            <a:avLst/>
          </a:prstGeom>
        </p:spPr>
        <p:txBody>
          <a:bodyPr vert="horz" wrap="square" lIns="0" tIns="12700" rIns="0" bIns="0" rtlCol="0">
            <a:spAutoFit/>
          </a:bodyPr>
          <a:lstStyle/>
          <a:p>
            <a:pPr marL="279400" lvl="1" indent="-267335">
              <a:lnSpc>
                <a:spcPct val="100000"/>
              </a:lnSpc>
              <a:spcBef>
                <a:spcPts val="100"/>
              </a:spcBef>
              <a:buAutoNum type="arabicPeriod" startAt="7"/>
              <a:tabLst>
                <a:tab pos="280035" algn="l"/>
              </a:tabLst>
            </a:pPr>
            <a:r>
              <a:rPr sz="1400" b="1" spc="-5" dirty="0">
                <a:latin typeface="Calibri"/>
                <a:cs typeface="Calibri"/>
              </a:rPr>
              <a:t>Additional </a:t>
            </a:r>
            <a:r>
              <a:rPr sz="1400" b="1" spc="-10" dirty="0">
                <a:latin typeface="Calibri"/>
                <a:cs typeface="Calibri"/>
              </a:rPr>
              <a:t>reading</a:t>
            </a:r>
            <a:endParaRPr sz="1400">
              <a:latin typeface="Calibri"/>
              <a:cs typeface="Calibri"/>
            </a:endParaRPr>
          </a:p>
          <a:p>
            <a:pPr lvl="1">
              <a:lnSpc>
                <a:spcPct val="100000"/>
              </a:lnSpc>
              <a:spcBef>
                <a:spcPts val="5"/>
              </a:spcBef>
              <a:buFont typeface="Calibri"/>
              <a:buAutoNum type="arabicPeriod" startAt="7"/>
            </a:pPr>
            <a:endParaRPr sz="1250">
              <a:latin typeface="Calibri"/>
              <a:cs typeface="Calibri"/>
            </a:endParaRPr>
          </a:p>
          <a:p>
            <a:pPr marL="361315" lvl="2" indent="-349250">
              <a:lnSpc>
                <a:spcPct val="100000"/>
              </a:lnSpc>
              <a:spcBef>
                <a:spcPts val="5"/>
              </a:spcBef>
              <a:buAutoNum type="arabicPeriod"/>
              <a:tabLst>
                <a:tab pos="361950" algn="l"/>
              </a:tabLst>
            </a:pPr>
            <a:r>
              <a:rPr sz="1200" b="1" spc="-10" dirty="0">
                <a:latin typeface="Calibri"/>
                <a:cs typeface="Calibri"/>
              </a:rPr>
              <a:t>How </a:t>
            </a:r>
            <a:r>
              <a:rPr sz="1200" b="1" spc="-5" dirty="0">
                <a:latin typeface="Calibri"/>
                <a:cs typeface="Calibri"/>
              </a:rPr>
              <a:t>creative are</a:t>
            </a:r>
            <a:r>
              <a:rPr sz="1200" b="1" spc="20" dirty="0">
                <a:latin typeface="Calibri"/>
                <a:cs typeface="Calibri"/>
              </a:rPr>
              <a:t> </a:t>
            </a:r>
            <a:r>
              <a:rPr sz="1200" b="1" spc="-5" dirty="0">
                <a:latin typeface="Calibri"/>
                <a:cs typeface="Calibri"/>
              </a:rPr>
              <a:t>you?</a:t>
            </a:r>
            <a:endParaRPr sz="1200">
              <a:latin typeface="Calibri"/>
              <a:cs typeface="Calibri"/>
            </a:endParaRPr>
          </a:p>
          <a:p>
            <a:pPr marL="12700" marR="189230">
              <a:lnSpc>
                <a:spcPct val="101699"/>
              </a:lnSpc>
              <a:spcBef>
                <a:spcPts val="800"/>
              </a:spcBef>
            </a:pPr>
            <a:r>
              <a:rPr sz="1200" spc="-5" dirty="0">
                <a:latin typeface="Calibri"/>
                <a:cs typeface="Calibri"/>
              </a:rPr>
              <a:t>This </a:t>
            </a:r>
            <a:r>
              <a:rPr sz="1200" dirty="0">
                <a:latin typeface="Calibri"/>
                <a:cs typeface="Calibri"/>
              </a:rPr>
              <a:t>test </a:t>
            </a:r>
            <a:r>
              <a:rPr sz="1200" spc="-5" dirty="0">
                <a:latin typeface="Calibri"/>
                <a:cs typeface="Calibri"/>
              </a:rPr>
              <a:t>helps you to think about how creative </a:t>
            </a:r>
            <a:r>
              <a:rPr sz="1200" spc="-10" dirty="0">
                <a:latin typeface="Calibri"/>
                <a:cs typeface="Calibri"/>
              </a:rPr>
              <a:t>you are </a:t>
            </a:r>
            <a:r>
              <a:rPr sz="1200" spc="-5" dirty="0">
                <a:latin typeface="Calibri"/>
                <a:cs typeface="Calibri"/>
              </a:rPr>
              <a:t>right now. Take it, and then use the  tools and discussions that follow to </a:t>
            </a:r>
            <a:r>
              <a:rPr sz="1200" dirty="0">
                <a:latin typeface="Calibri"/>
                <a:cs typeface="Calibri"/>
              </a:rPr>
              <a:t>bring </a:t>
            </a:r>
            <a:r>
              <a:rPr sz="1200" spc="-5" dirty="0">
                <a:latin typeface="Calibri"/>
                <a:cs typeface="Calibri"/>
              </a:rPr>
              <a:t>intense creativity </a:t>
            </a:r>
            <a:r>
              <a:rPr sz="1200" dirty="0">
                <a:latin typeface="Calibri"/>
                <a:cs typeface="Calibri"/>
              </a:rPr>
              <a:t>to </a:t>
            </a:r>
            <a:r>
              <a:rPr sz="1200" spc="-5" dirty="0">
                <a:latin typeface="Calibri"/>
                <a:cs typeface="Calibri"/>
              </a:rPr>
              <a:t>your everyday</a:t>
            </a:r>
            <a:r>
              <a:rPr sz="1200" spc="50" dirty="0">
                <a:latin typeface="Calibri"/>
                <a:cs typeface="Calibri"/>
              </a:rPr>
              <a:t> </a:t>
            </a:r>
            <a:r>
              <a:rPr sz="1200" spc="-5" dirty="0">
                <a:latin typeface="Calibri"/>
                <a:cs typeface="Calibri"/>
              </a:rPr>
              <a:t>work.</a:t>
            </a:r>
            <a:endParaRPr sz="1200">
              <a:latin typeface="Calibri"/>
              <a:cs typeface="Calibri"/>
            </a:endParaRPr>
          </a:p>
          <a:p>
            <a:pPr marL="12700" marR="5080">
              <a:lnSpc>
                <a:spcPct val="101699"/>
              </a:lnSpc>
              <a:spcBef>
                <a:spcPts val="1010"/>
              </a:spcBef>
            </a:pPr>
            <a:r>
              <a:rPr sz="1200" i="1" spc="-5" dirty="0">
                <a:latin typeface="Calibri"/>
                <a:cs typeface="Calibri"/>
              </a:rPr>
              <a:t>Instructions: For each statement, </a:t>
            </a:r>
            <a:r>
              <a:rPr sz="1200" i="1" dirty="0">
                <a:latin typeface="Calibri"/>
                <a:cs typeface="Calibri"/>
              </a:rPr>
              <a:t>click </a:t>
            </a:r>
            <a:r>
              <a:rPr sz="1200" i="1" spc="-5" dirty="0">
                <a:latin typeface="Calibri"/>
                <a:cs typeface="Calibri"/>
              </a:rPr>
              <a:t>the button </a:t>
            </a:r>
            <a:r>
              <a:rPr sz="1200" i="1" spc="-10" dirty="0">
                <a:latin typeface="Calibri"/>
                <a:cs typeface="Calibri"/>
              </a:rPr>
              <a:t>in </a:t>
            </a:r>
            <a:r>
              <a:rPr sz="1200" i="1" spc="-5" dirty="0">
                <a:latin typeface="Calibri"/>
                <a:cs typeface="Calibri"/>
              </a:rPr>
              <a:t>the column that best describes you. Please  answer questions as you actually </a:t>
            </a:r>
            <a:r>
              <a:rPr sz="1200" i="1" spc="-10" dirty="0">
                <a:latin typeface="Calibri"/>
                <a:cs typeface="Calibri"/>
              </a:rPr>
              <a:t>are </a:t>
            </a:r>
            <a:r>
              <a:rPr sz="1200" i="1" spc="-5" dirty="0">
                <a:latin typeface="Calibri"/>
                <a:cs typeface="Calibri"/>
              </a:rPr>
              <a:t>(rather than how you think you should be), </a:t>
            </a:r>
            <a:r>
              <a:rPr sz="1200" i="1" spc="-10" dirty="0">
                <a:latin typeface="Calibri"/>
                <a:cs typeface="Calibri"/>
              </a:rPr>
              <a:t>and </a:t>
            </a:r>
            <a:r>
              <a:rPr sz="1200" i="1" spc="-5" dirty="0">
                <a:latin typeface="Calibri"/>
                <a:cs typeface="Calibri"/>
              </a:rPr>
              <a:t>don't  </a:t>
            </a:r>
            <a:r>
              <a:rPr sz="1200" i="1" spc="-10" dirty="0">
                <a:latin typeface="Calibri"/>
                <a:cs typeface="Calibri"/>
              </a:rPr>
              <a:t>worry </a:t>
            </a:r>
            <a:r>
              <a:rPr sz="1200" i="1" spc="-5" dirty="0">
                <a:latin typeface="Calibri"/>
                <a:cs typeface="Calibri"/>
              </a:rPr>
              <a:t>if some questions </a:t>
            </a:r>
            <a:r>
              <a:rPr sz="1200" i="1" dirty="0">
                <a:latin typeface="Calibri"/>
                <a:cs typeface="Calibri"/>
              </a:rPr>
              <a:t>seem to </a:t>
            </a:r>
            <a:r>
              <a:rPr sz="1200" i="1" spc="-5" dirty="0">
                <a:latin typeface="Calibri"/>
                <a:cs typeface="Calibri"/>
              </a:rPr>
              <a:t>score in the 'wrong</a:t>
            </a:r>
            <a:r>
              <a:rPr sz="1200" i="1" spc="80" dirty="0">
                <a:latin typeface="Calibri"/>
                <a:cs typeface="Calibri"/>
              </a:rPr>
              <a:t> </a:t>
            </a:r>
            <a:r>
              <a:rPr sz="1200" i="1" spc="-5" dirty="0">
                <a:latin typeface="Calibri"/>
                <a:cs typeface="Calibri"/>
              </a:rPr>
              <a:t>direction'.</a:t>
            </a:r>
            <a:endParaRPr sz="1200">
              <a:latin typeface="Calibri"/>
              <a:cs typeface="Calibri"/>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3" y="9233276"/>
            <a:ext cx="1894205" cy="725805"/>
          </a:xfrm>
          <a:prstGeom prst="rect">
            <a:avLst/>
          </a:prstGeom>
        </p:spPr>
        <p:txBody>
          <a:bodyPr vert="horz" wrap="square" lIns="0" tIns="12700" rIns="0" bIns="0" rtlCol="0">
            <a:spAutoFit/>
          </a:bodyPr>
          <a:lstStyle/>
          <a:p>
            <a:pPr marL="12700">
              <a:lnSpc>
                <a:spcPct val="100000"/>
              </a:lnSpc>
              <a:spcBef>
                <a:spcPts val="100"/>
              </a:spcBef>
            </a:pPr>
            <a:r>
              <a:rPr sz="1200" i="1" spc="-5" dirty="0">
                <a:latin typeface="Calibri"/>
                <a:cs typeface="Calibri"/>
              </a:rPr>
              <a:t>Table1: </a:t>
            </a:r>
            <a:r>
              <a:rPr sz="1200" i="1" spc="-10" dirty="0">
                <a:latin typeface="Calibri"/>
                <a:cs typeface="Calibri"/>
              </a:rPr>
              <a:t>How </a:t>
            </a:r>
            <a:r>
              <a:rPr sz="1200" i="1" spc="-5" dirty="0">
                <a:latin typeface="Calibri"/>
                <a:cs typeface="Calibri"/>
              </a:rPr>
              <a:t>creative </a:t>
            </a:r>
            <a:r>
              <a:rPr sz="1200" i="1" spc="-10" dirty="0">
                <a:latin typeface="Calibri"/>
                <a:cs typeface="Calibri"/>
              </a:rPr>
              <a:t>are</a:t>
            </a:r>
            <a:r>
              <a:rPr sz="1200" i="1" spc="20" dirty="0">
                <a:latin typeface="Calibri"/>
                <a:cs typeface="Calibri"/>
              </a:rPr>
              <a:t> </a:t>
            </a:r>
            <a:r>
              <a:rPr sz="1200" i="1" spc="-5" dirty="0">
                <a:latin typeface="Calibri"/>
                <a:cs typeface="Calibri"/>
              </a:rPr>
              <a:t>you?</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150">
              <a:latin typeface="Calibri"/>
              <a:cs typeface="Calibri"/>
            </a:endParaRPr>
          </a:p>
          <a:p>
            <a:pPr marL="181610">
              <a:lnSpc>
                <a:spcPct val="100000"/>
              </a:lnSpc>
            </a:pPr>
            <a:r>
              <a:rPr sz="1000" b="1" spc="-5" dirty="0">
                <a:latin typeface="Calibri"/>
                <a:cs typeface="Calibri"/>
              </a:rPr>
              <a:t>48</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grpSp>
        <p:nvGrpSpPr>
          <p:cNvPr id="4" name="object 4"/>
          <p:cNvGrpSpPr/>
          <p:nvPr/>
        </p:nvGrpSpPr>
        <p:grpSpPr>
          <a:xfrm>
            <a:off x="4389272" y="1509264"/>
            <a:ext cx="2330450" cy="588645"/>
            <a:chOff x="4389272" y="1509264"/>
            <a:chExt cx="2330450" cy="588645"/>
          </a:xfrm>
        </p:grpSpPr>
        <p:sp>
          <p:nvSpPr>
            <p:cNvPr id="5" name="object 5"/>
            <p:cNvSpPr/>
            <p:nvPr/>
          </p:nvSpPr>
          <p:spPr>
            <a:xfrm>
              <a:off x="4389272" y="1509264"/>
              <a:ext cx="436245" cy="588645"/>
            </a:xfrm>
            <a:custGeom>
              <a:avLst/>
              <a:gdLst/>
              <a:ahLst/>
              <a:cxnLst/>
              <a:rect l="l" t="t" r="r" b="b"/>
              <a:pathLst>
                <a:path w="436245" h="588644">
                  <a:moveTo>
                    <a:pt x="435828" y="0"/>
                  </a:moveTo>
                  <a:lnTo>
                    <a:pt x="0" y="0"/>
                  </a:lnTo>
                  <a:lnTo>
                    <a:pt x="0" y="588216"/>
                  </a:lnTo>
                  <a:lnTo>
                    <a:pt x="435828" y="588216"/>
                  </a:lnTo>
                  <a:lnTo>
                    <a:pt x="435828" y="0"/>
                  </a:lnTo>
                  <a:close/>
                </a:path>
              </a:pathLst>
            </a:custGeom>
            <a:solidFill>
              <a:srgbClr val="F0F0F0"/>
            </a:solidFill>
          </p:spPr>
          <p:txBody>
            <a:bodyPr wrap="square" lIns="0" tIns="0" rIns="0" bIns="0" rtlCol="0"/>
            <a:lstStyle/>
            <a:p>
              <a:endParaRPr/>
            </a:p>
          </p:txBody>
        </p:sp>
        <p:sp>
          <p:nvSpPr>
            <p:cNvPr id="6" name="object 6"/>
            <p:cNvSpPr/>
            <p:nvPr/>
          </p:nvSpPr>
          <p:spPr>
            <a:xfrm>
              <a:off x="4477649" y="1690622"/>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7" name="object 7"/>
            <p:cNvSpPr/>
            <p:nvPr/>
          </p:nvSpPr>
          <p:spPr>
            <a:xfrm>
              <a:off x="4486793" y="1737858"/>
              <a:ext cx="123433" cy="12495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825090" y="1509264"/>
              <a:ext cx="433070" cy="588645"/>
            </a:xfrm>
            <a:custGeom>
              <a:avLst/>
              <a:gdLst/>
              <a:ahLst/>
              <a:cxnLst/>
              <a:rect l="l" t="t" r="r" b="b"/>
              <a:pathLst>
                <a:path w="433070" h="588644">
                  <a:moveTo>
                    <a:pt x="432780" y="0"/>
                  </a:moveTo>
                  <a:lnTo>
                    <a:pt x="0" y="0"/>
                  </a:lnTo>
                  <a:lnTo>
                    <a:pt x="0" y="588216"/>
                  </a:lnTo>
                  <a:lnTo>
                    <a:pt x="432780" y="588216"/>
                  </a:lnTo>
                  <a:lnTo>
                    <a:pt x="432780" y="0"/>
                  </a:lnTo>
                  <a:close/>
                </a:path>
              </a:pathLst>
            </a:custGeom>
            <a:solidFill>
              <a:srgbClr val="F0F0F0"/>
            </a:solidFill>
          </p:spPr>
          <p:txBody>
            <a:bodyPr wrap="square" lIns="0" tIns="0" rIns="0" bIns="0" rtlCol="0"/>
            <a:lstStyle/>
            <a:p>
              <a:endParaRPr/>
            </a:p>
          </p:txBody>
        </p:sp>
        <p:sp>
          <p:nvSpPr>
            <p:cNvPr id="9" name="object 9"/>
            <p:cNvSpPr/>
            <p:nvPr/>
          </p:nvSpPr>
          <p:spPr>
            <a:xfrm>
              <a:off x="4913482" y="1690622"/>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0" name="object 10"/>
            <p:cNvSpPr/>
            <p:nvPr/>
          </p:nvSpPr>
          <p:spPr>
            <a:xfrm>
              <a:off x="5257876" y="1509264"/>
              <a:ext cx="525780" cy="588645"/>
            </a:xfrm>
            <a:custGeom>
              <a:avLst/>
              <a:gdLst/>
              <a:ahLst/>
              <a:cxnLst/>
              <a:rect l="l" t="t" r="r" b="b"/>
              <a:pathLst>
                <a:path w="525779" h="588644">
                  <a:moveTo>
                    <a:pt x="525738" y="0"/>
                  </a:moveTo>
                  <a:lnTo>
                    <a:pt x="0" y="0"/>
                  </a:lnTo>
                  <a:lnTo>
                    <a:pt x="0" y="588216"/>
                  </a:lnTo>
                  <a:lnTo>
                    <a:pt x="525738" y="588216"/>
                  </a:lnTo>
                  <a:lnTo>
                    <a:pt x="525738" y="0"/>
                  </a:lnTo>
                  <a:close/>
                </a:path>
              </a:pathLst>
            </a:custGeom>
            <a:solidFill>
              <a:srgbClr val="F0F0F0"/>
            </a:solidFill>
          </p:spPr>
          <p:txBody>
            <a:bodyPr wrap="square" lIns="0" tIns="0" rIns="0" bIns="0" rtlCol="0"/>
            <a:lstStyle/>
            <a:p>
              <a:endParaRPr/>
            </a:p>
          </p:txBody>
        </p:sp>
        <p:sp>
          <p:nvSpPr>
            <p:cNvPr id="11" name="object 11"/>
            <p:cNvSpPr/>
            <p:nvPr/>
          </p:nvSpPr>
          <p:spPr>
            <a:xfrm>
              <a:off x="5390448" y="1690622"/>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2" name="object 12"/>
            <p:cNvSpPr/>
            <p:nvPr/>
          </p:nvSpPr>
          <p:spPr>
            <a:xfrm>
              <a:off x="5783610" y="1509264"/>
              <a:ext cx="410209" cy="588645"/>
            </a:xfrm>
            <a:custGeom>
              <a:avLst/>
              <a:gdLst/>
              <a:ahLst/>
              <a:cxnLst/>
              <a:rect l="l" t="t" r="r" b="b"/>
              <a:pathLst>
                <a:path w="410210" h="588644">
                  <a:moveTo>
                    <a:pt x="409920" y="0"/>
                  </a:moveTo>
                  <a:lnTo>
                    <a:pt x="0" y="0"/>
                  </a:lnTo>
                  <a:lnTo>
                    <a:pt x="0" y="588216"/>
                  </a:lnTo>
                  <a:lnTo>
                    <a:pt x="409920" y="588216"/>
                  </a:lnTo>
                  <a:lnTo>
                    <a:pt x="409920" y="0"/>
                  </a:lnTo>
                  <a:close/>
                </a:path>
              </a:pathLst>
            </a:custGeom>
            <a:solidFill>
              <a:srgbClr val="F0F0F0"/>
            </a:solidFill>
          </p:spPr>
          <p:txBody>
            <a:bodyPr wrap="square" lIns="0" tIns="0" rIns="0" bIns="0" rtlCol="0"/>
            <a:lstStyle/>
            <a:p>
              <a:endParaRPr/>
            </a:p>
          </p:txBody>
        </p:sp>
        <p:sp>
          <p:nvSpPr>
            <p:cNvPr id="13" name="object 13"/>
            <p:cNvSpPr/>
            <p:nvPr/>
          </p:nvSpPr>
          <p:spPr>
            <a:xfrm>
              <a:off x="5858286" y="1690622"/>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4" name="object 14"/>
            <p:cNvSpPr/>
            <p:nvPr/>
          </p:nvSpPr>
          <p:spPr>
            <a:xfrm>
              <a:off x="6193535" y="1509264"/>
              <a:ext cx="525780" cy="588645"/>
            </a:xfrm>
            <a:custGeom>
              <a:avLst/>
              <a:gdLst/>
              <a:ahLst/>
              <a:cxnLst/>
              <a:rect l="l" t="t" r="r" b="b"/>
              <a:pathLst>
                <a:path w="525779" h="588644">
                  <a:moveTo>
                    <a:pt x="525738" y="0"/>
                  </a:moveTo>
                  <a:lnTo>
                    <a:pt x="0" y="0"/>
                  </a:lnTo>
                  <a:lnTo>
                    <a:pt x="0" y="588216"/>
                  </a:lnTo>
                  <a:lnTo>
                    <a:pt x="525738" y="588216"/>
                  </a:lnTo>
                  <a:lnTo>
                    <a:pt x="525738" y="0"/>
                  </a:lnTo>
                  <a:close/>
                </a:path>
              </a:pathLst>
            </a:custGeom>
            <a:solidFill>
              <a:srgbClr val="F0F0F0"/>
            </a:solidFill>
          </p:spPr>
          <p:txBody>
            <a:bodyPr wrap="square" lIns="0" tIns="0" rIns="0" bIns="0" rtlCol="0"/>
            <a:lstStyle/>
            <a:p>
              <a:endParaRPr/>
            </a:p>
          </p:txBody>
        </p:sp>
        <p:sp>
          <p:nvSpPr>
            <p:cNvPr id="15" name="object 15"/>
            <p:cNvSpPr/>
            <p:nvPr/>
          </p:nvSpPr>
          <p:spPr>
            <a:xfrm>
              <a:off x="6330680" y="1690622"/>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16" name="object 16"/>
          <p:cNvSpPr/>
          <p:nvPr/>
        </p:nvSpPr>
        <p:spPr>
          <a:xfrm>
            <a:off x="4922626" y="1737858"/>
            <a:ext cx="124957" cy="12495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399592" y="1737858"/>
            <a:ext cx="123433" cy="124957"/>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5867430" y="1737858"/>
            <a:ext cx="124957" cy="124957"/>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339824" y="1737858"/>
            <a:ext cx="124957" cy="124957"/>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4486793" y="2326076"/>
            <a:ext cx="123433" cy="124957"/>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4922626" y="2326076"/>
            <a:ext cx="124957" cy="124957"/>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5399592" y="2326076"/>
            <a:ext cx="123433" cy="124957"/>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867430" y="2326076"/>
            <a:ext cx="124957" cy="124957"/>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6339824" y="2326076"/>
            <a:ext cx="124957" cy="124957"/>
          </a:xfrm>
          <a:prstGeom prst="rect">
            <a:avLst/>
          </a:prstGeom>
          <a:blipFill>
            <a:blip r:embed="rId2" cstate="print"/>
            <a:stretch>
              <a:fillRect/>
            </a:stretch>
          </a:blipFill>
        </p:spPr>
        <p:txBody>
          <a:bodyPr wrap="square" lIns="0" tIns="0" rIns="0" bIns="0" rtlCol="0"/>
          <a:lstStyle/>
          <a:p>
            <a:endParaRPr/>
          </a:p>
        </p:txBody>
      </p:sp>
      <p:grpSp>
        <p:nvGrpSpPr>
          <p:cNvPr id="25" name="object 25"/>
          <p:cNvGrpSpPr/>
          <p:nvPr/>
        </p:nvGrpSpPr>
        <p:grpSpPr>
          <a:xfrm>
            <a:off x="4389272" y="2685704"/>
            <a:ext cx="2330450" cy="413384"/>
            <a:chOff x="4389272" y="2685704"/>
            <a:chExt cx="2330450" cy="413384"/>
          </a:xfrm>
        </p:grpSpPr>
        <p:sp>
          <p:nvSpPr>
            <p:cNvPr id="26" name="object 26"/>
            <p:cNvSpPr/>
            <p:nvPr/>
          </p:nvSpPr>
          <p:spPr>
            <a:xfrm>
              <a:off x="4389272" y="2685704"/>
              <a:ext cx="436245" cy="413384"/>
            </a:xfrm>
            <a:custGeom>
              <a:avLst/>
              <a:gdLst/>
              <a:ahLst/>
              <a:cxnLst/>
              <a:rect l="l" t="t" r="r" b="b"/>
              <a:pathLst>
                <a:path w="436245" h="413385">
                  <a:moveTo>
                    <a:pt x="435828" y="0"/>
                  </a:moveTo>
                  <a:lnTo>
                    <a:pt x="0" y="0"/>
                  </a:lnTo>
                  <a:lnTo>
                    <a:pt x="0" y="412968"/>
                  </a:lnTo>
                  <a:lnTo>
                    <a:pt x="435828" y="412968"/>
                  </a:lnTo>
                  <a:lnTo>
                    <a:pt x="435828" y="0"/>
                  </a:lnTo>
                  <a:close/>
                </a:path>
              </a:pathLst>
            </a:custGeom>
            <a:solidFill>
              <a:srgbClr val="F0F0F0"/>
            </a:solidFill>
          </p:spPr>
          <p:txBody>
            <a:bodyPr wrap="square" lIns="0" tIns="0" rIns="0" bIns="0" rtlCol="0"/>
            <a:lstStyle/>
            <a:p>
              <a:endParaRPr/>
            </a:p>
          </p:txBody>
        </p:sp>
        <p:sp>
          <p:nvSpPr>
            <p:cNvPr id="27" name="object 27"/>
            <p:cNvSpPr/>
            <p:nvPr/>
          </p:nvSpPr>
          <p:spPr>
            <a:xfrm>
              <a:off x="4477649" y="2775609"/>
              <a:ext cx="256540" cy="228600"/>
            </a:xfrm>
            <a:custGeom>
              <a:avLst/>
              <a:gdLst/>
              <a:ahLst/>
              <a:cxnLst/>
              <a:rect l="l" t="t" r="r" b="b"/>
              <a:pathLst>
                <a:path w="256539" h="228600">
                  <a:moveTo>
                    <a:pt x="256013" y="0"/>
                  </a:moveTo>
                  <a:lnTo>
                    <a:pt x="0" y="0"/>
                  </a:lnTo>
                  <a:lnTo>
                    <a:pt x="0" y="228575"/>
                  </a:lnTo>
                  <a:lnTo>
                    <a:pt x="256013" y="228575"/>
                  </a:lnTo>
                  <a:lnTo>
                    <a:pt x="256013" y="0"/>
                  </a:lnTo>
                  <a:close/>
                </a:path>
              </a:pathLst>
            </a:custGeom>
            <a:solidFill>
              <a:srgbClr val="FFFFFF"/>
            </a:solidFill>
          </p:spPr>
          <p:txBody>
            <a:bodyPr wrap="square" lIns="0" tIns="0" rIns="0" bIns="0" rtlCol="0"/>
            <a:lstStyle/>
            <a:p>
              <a:endParaRPr/>
            </a:p>
          </p:txBody>
        </p:sp>
        <p:sp>
          <p:nvSpPr>
            <p:cNvPr id="28" name="object 28"/>
            <p:cNvSpPr/>
            <p:nvPr/>
          </p:nvSpPr>
          <p:spPr>
            <a:xfrm>
              <a:off x="4486793" y="2822854"/>
              <a:ext cx="123433" cy="124957"/>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4825090" y="2685704"/>
              <a:ext cx="433070" cy="413384"/>
            </a:xfrm>
            <a:custGeom>
              <a:avLst/>
              <a:gdLst/>
              <a:ahLst/>
              <a:cxnLst/>
              <a:rect l="l" t="t" r="r" b="b"/>
              <a:pathLst>
                <a:path w="433070" h="413385">
                  <a:moveTo>
                    <a:pt x="432780" y="0"/>
                  </a:moveTo>
                  <a:lnTo>
                    <a:pt x="0" y="0"/>
                  </a:lnTo>
                  <a:lnTo>
                    <a:pt x="0" y="412968"/>
                  </a:lnTo>
                  <a:lnTo>
                    <a:pt x="432780" y="412968"/>
                  </a:lnTo>
                  <a:lnTo>
                    <a:pt x="432780" y="0"/>
                  </a:lnTo>
                  <a:close/>
                </a:path>
              </a:pathLst>
            </a:custGeom>
            <a:solidFill>
              <a:srgbClr val="F0F0F0"/>
            </a:solidFill>
          </p:spPr>
          <p:txBody>
            <a:bodyPr wrap="square" lIns="0" tIns="0" rIns="0" bIns="0" rtlCol="0"/>
            <a:lstStyle/>
            <a:p>
              <a:endParaRPr/>
            </a:p>
          </p:txBody>
        </p:sp>
        <p:sp>
          <p:nvSpPr>
            <p:cNvPr id="30" name="object 30"/>
            <p:cNvSpPr/>
            <p:nvPr/>
          </p:nvSpPr>
          <p:spPr>
            <a:xfrm>
              <a:off x="4913482" y="2775609"/>
              <a:ext cx="257810" cy="228600"/>
            </a:xfrm>
            <a:custGeom>
              <a:avLst/>
              <a:gdLst/>
              <a:ahLst/>
              <a:cxnLst/>
              <a:rect l="l" t="t" r="r" b="b"/>
              <a:pathLst>
                <a:path w="257810" h="228600">
                  <a:moveTo>
                    <a:pt x="257531" y="0"/>
                  </a:moveTo>
                  <a:lnTo>
                    <a:pt x="0" y="0"/>
                  </a:lnTo>
                  <a:lnTo>
                    <a:pt x="0" y="228575"/>
                  </a:lnTo>
                  <a:lnTo>
                    <a:pt x="257531" y="228575"/>
                  </a:lnTo>
                  <a:lnTo>
                    <a:pt x="257531" y="0"/>
                  </a:lnTo>
                  <a:close/>
                </a:path>
              </a:pathLst>
            </a:custGeom>
            <a:solidFill>
              <a:srgbClr val="FFFFFF"/>
            </a:solidFill>
          </p:spPr>
          <p:txBody>
            <a:bodyPr wrap="square" lIns="0" tIns="0" rIns="0" bIns="0" rtlCol="0"/>
            <a:lstStyle/>
            <a:p>
              <a:endParaRPr/>
            </a:p>
          </p:txBody>
        </p:sp>
        <p:sp>
          <p:nvSpPr>
            <p:cNvPr id="31" name="object 31"/>
            <p:cNvSpPr/>
            <p:nvPr/>
          </p:nvSpPr>
          <p:spPr>
            <a:xfrm>
              <a:off x="5257876" y="2685704"/>
              <a:ext cx="525780" cy="413384"/>
            </a:xfrm>
            <a:custGeom>
              <a:avLst/>
              <a:gdLst/>
              <a:ahLst/>
              <a:cxnLst/>
              <a:rect l="l" t="t" r="r" b="b"/>
              <a:pathLst>
                <a:path w="525779" h="413385">
                  <a:moveTo>
                    <a:pt x="525738" y="0"/>
                  </a:moveTo>
                  <a:lnTo>
                    <a:pt x="0" y="0"/>
                  </a:lnTo>
                  <a:lnTo>
                    <a:pt x="0" y="412968"/>
                  </a:lnTo>
                  <a:lnTo>
                    <a:pt x="525738" y="412968"/>
                  </a:lnTo>
                  <a:lnTo>
                    <a:pt x="525738" y="0"/>
                  </a:lnTo>
                  <a:close/>
                </a:path>
              </a:pathLst>
            </a:custGeom>
            <a:solidFill>
              <a:srgbClr val="F0F0F0"/>
            </a:solidFill>
          </p:spPr>
          <p:txBody>
            <a:bodyPr wrap="square" lIns="0" tIns="0" rIns="0" bIns="0" rtlCol="0"/>
            <a:lstStyle/>
            <a:p>
              <a:endParaRPr/>
            </a:p>
          </p:txBody>
        </p:sp>
        <p:sp>
          <p:nvSpPr>
            <p:cNvPr id="32" name="object 32"/>
            <p:cNvSpPr/>
            <p:nvPr/>
          </p:nvSpPr>
          <p:spPr>
            <a:xfrm>
              <a:off x="5390448" y="2775609"/>
              <a:ext cx="256540" cy="228600"/>
            </a:xfrm>
            <a:custGeom>
              <a:avLst/>
              <a:gdLst/>
              <a:ahLst/>
              <a:cxnLst/>
              <a:rect l="l" t="t" r="r" b="b"/>
              <a:pathLst>
                <a:path w="256539" h="228600">
                  <a:moveTo>
                    <a:pt x="256013" y="0"/>
                  </a:moveTo>
                  <a:lnTo>
                    <a:pt x="0" y="0"/>
                  </a:lnTo>
                  <a:lnTo>
                    <a:pt x="0" y="228575"/>
                  </a:lnTo>
                  <a:lnTo>
                    <a:pt x="256013" y="228575"/>
                  </a:lnTo>
                  <a:lnTo>
                    <a:pt x="256013" y="0"/>
                  </a:lnTo>
                  <a:close/>
                </a:path>
              </a:pathLst>
            </a:custGeom>
            <a:solidFill>
              <a:srgbClr val="FFFFFF"/>
            </a:solidFill>
          </p:spPr>
          <p:txBody>
            <a:bodyPr wrap="square" lIns="0" tIns="0" rIns="0" bIns="0" rtlCol="0"/>
            <a:lstStyle/>
            <a:p>
              <a:endParaRPr/>
            </a:p>
          </p:txBody>
        </p:sp>
        <p:sp>
          <p:nvSpPr>
            <p:cNvPr id="33" name="object 33"/>
            <p:cNvSpPr/>
            <p:nvPr/>
          </p:nvSpPr>
          <p:spPr>
            <a:xfrm>
              <a:off x="5783610" y="2685704"/>
              <a:ext cx="410209" cy="413384"/>
            </a:xfrm>
            <a:custGeom>
              <a:avLst/>
              <a:gdLst/>
              <a:ahLst/>
              <a:cxnLst/>
              <a:rect l="l" t="t" r="r" b="b"/>
              <a:pathLst>
                <a:path w="410210" h="413385">
                  <a:moveTo>
                    <a:pt x="409920" y="0"/>
                  </a:moveTo>
                  <a:lnTo>
                    <a:pt x="0" y="0"/>
                  </a:lnTo>
                  <a:lnTo>
                    <a:pt x="0" y="412968"/>
                  </a:lnTo>
                  <a:lnTo>
                    <a:pt x="409920" y="412968"/>
                  </a:lnTo>
                  <a:lnTo>
                    <a:pt x="409920" y="0"/>
                  </a:lnTo>
                  <a:close/>
                </a:path>
              </a:pathLst>
            </a:custGeom>
            <a:solidFill>
              <a:srgbClr val="F0F0F0"/>
            </a:solidFill>
          </p:spPr>
          <p:txBody>
            <a:bodyPr wrap="square" lIns="0" tIns="0" rIns="0" bIns="0" rtlCol="0"/>
            <a:lstStyle/>
            <a:p>
              <a:endParaRPr/>
            </a:p>
          </p:txBody>
        </p:sp>
        <p:sp>
          <p:nvSpPr>
            <p:cNvPr id="34" name="object 34"/>
            <p:cNvSpPr/>
            <p:nvPr/>
          </p:nvSpPr>
          <p:spPr>
            <a:xfrm>
              <a:off x="5858286" y="2775609"/>
              <a:ext cx="257810" cy="228600"/>
            </a:xfrm>
            <a:custGeom>
              <a:avLst/>
              <a:gdLst/>
              <a:ahLst/>
              <a:cxnLst/>
              <a:rect l="l" t="t" r="r" b="b"/>
              <a:pathLst>
                <a:path w="257810" h="228600">
                  <a:moveTo>
                    <a:pt x="257531" y="0"/>
                  </a:moveTo>
                  <a:lnTo>
                    <a:pt x="0" y="0"/>
                  </a:lnTo>
                  <a:lnTo>
                    <a:pt x="0" y="228575"/>
                  </a:lnTo>
                  <a:lnTo>
                    <a:pt x="257531" y="228575"/>
                  </a:lnTo>
                  <a:lnTo>
                    <a:pt x="257531" y="0"/>
                  </a:lnTo>
                  <a:close/>
                </a:path>
              </a:pathLst>
            </a:custGeom>
            <a:solidFill>
              <a:srgbClr val="FFFFFF"/>
            </a:solidFill>
          </p:spPr>
          <p:txBody>
            <a:bodyPr wrap="square" lIns="0" tIns="0" rIns="0" bIns="0" rtlCol="0"/>
            <a:lstStyle/>
            <a:p>
              <a:endParaRPr/>
            </a:p>
          </p:txBody>
        </p:sp>
        <p:sp>
          <p:nvSpPr>
            <p:cNvPr id="35" name="object 35"/>
            <p:cNvSpPr/>
            <p:nvPr/>
          </p:nvSpPr>
          <p:spPr>
            <a:xfrm>
              <a:off x="6193535" y="2685704"/>
              <a:ext cx="525780" cy="413384"/>
            </a:xfrm>
            <a:custGeom>
              <a:avLst/>
              <a:gdLst/>
              <a:ahLst/>
              <a:cxnLst/>
              <a:rect l="l" t="t" r="r" b="b"/>
              <a:pathLst>
                <a:path w="525779" h="413385">
                  <a:moveTo>
                    <a:pt x="525738" y="0"/>
                  </a:moveTo>
                  <a:lnTo>
                    <a:pt x="0" y="0"/>
                  </a:lnTo>
                  <a:lnTo>
                    <a:pt x="0" y="412968"/>
                  </a:lnTo>
                  <a:lnTo>
                    <a:pt x="525738" y="412968"/>
                  </a:lnTo>
                  <a:lnTo>
                    <a:pt x="525738" y="0"/>
                  </a:lnTo>
                  <a:close/>
                </a:path>
              </a:pathLst>
            </a:custGeom>
            <a:solidFill>
              <a:srgbClr val="F0F0F0"/>
            </a:solidFill>
          </p:spPr>
          <p:txBody>
            <a:bodyPr wrap="square" lIns="0" tIns="0" rIns="0" bIns="0" rtlCol="0"/>
            <a:lstStyle/>
            <a:p>
              <a:endParaRPr/>
            </a:p>
          </p:txBody>
        </p:sp>
        <p:sp>
          <p:nvSpPr>
            <p:cNvPr id="36" name="object 36"/>
            <p:cNvSpPr/>
            <p:nvPr/>
          </p:nvSpPr>
          <p:spPr>
            <a:xfrm>
              <a:off x="6330680" y="2775609"/>
              <a:ext cx="257810" cy="228600"/>
            </a:xfrm>
            <a:custGeom>
              <a:avLst/>
              <a:gdLst/>
              <a:ahLst/>
              <a:cxnLst/>
              <a:rect l="l" t="t" r="r" b="b"/>
              <a:pathLst>
                <a:path w="257809" h="228600">
                  <a:moveTo>
                    <a:pt x="257537" y="0"/>
                  </a:moveTo>
                  <a:lnTo>
                    <a:pt x="0" y="0"/>
                  </a:lnTo>
                  <a:lnTo>
                    <a:pt x="0" y="228575"/>
                  </a:lnTo>
                  <a:lnTo>
                    <a:pt x="257537" y="228575"/>
                  </a:lnTo>
                  <a:lnTo>
                    <a:pt x="257537" y="0"/>
                  </a:lnTo>
                  <a:close/>
                </a:path>
              </a:pathLst>
            </a:custGeom>
            <a:solidFill>
              <a:srgbClr val="FFFFFF"/>
            </a:solidFill>
          </p:spPr>
          <p:txBody>
            <a:bodyPr wrap="square" lIns="0" tIns="0" rIns="0" bIns="0" rtlCol="0"/>
            <a:lstStyle/>
            <a:p>
              <a:endParaRPr/>
            </a:p>
          </p:txBody>
        </p:sp>
      </p:grpSp>
      <p:sp>
        <p:nvSpPr>
          <p:cNvPr id="37" name="object 37"/>
          <p:cNvSpPr/>
          <p:nvPr/>
        </p:nvSpPr>
        <p:spPr>
          <a:xfrm>
            <a:off x="4922626" y="2822854"/>
            <a:ext cx="124957" cy="124957"/>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5399592" y="2822854"/>
            <a:ext cx="123433" cy="124957"/>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5867430" y="2822854"/>
            <a:ext cx="124957" cy="124957"/>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6339824" y="2822854"/>
            <a:ext cx="124957" cy="124957"/>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4486793" y="3237352"/>
            <a:ext cx="123433" cy="124957"/>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4922626" y="3237352"/>
            <a:ext cx="124957" cy="124957"/>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5399592" y="3237352"/>
            <a:ext cx="123433" cy="124957"/>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5867430" y="3237352"/>
            <a:ext cx="124957" cy="124957"/>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6339824" y="3237352"/>
            <a:ext cx="124957" cy="124957"/>
          </a:xfrm>
          <a:prstGeom prst="rect">
            <a:avLst/>
          </a:prstGeom>
          <a:blipFill>
            <a:blip r:embed="rId2" cstate="print"/>
            <a:stretch>
              <a:fillRect/>
            </a:stretch>
          </a:blipFill>
        </p:spPr>
        <p:txBody>
          <a:bodyPr wrap="square" lIns="0" tIns="0" rIns="0" bIns="0" rtlCol="0"/>
          <a:lstStyle/>
          <a:p>
            <a:endParaRPr/>
          </a:p>
        </p:txBody>
      </p:sp>
      <p:grpSp>
        <p:nvGrpSpPr>
          <p:cNvPr id="46" name="object 46"/>
          <p:cNvGrpSpPr/>
          <p:nvPr/>
        </p:nvGrpSpPr>
        <p:grpSpPr>
          <a:xfrm>
            <a:off x="4389272" y="3510124"/>
            <a:ext cx="2330450" cy="588645"/>
            <a:chOff x="4389272" y="3510124"/>
            <a:chExt cx="2330450" cy="588645"/>
          </a:xfrm>
        </p:grpSpPr>
        <p:sp>
          <p:nvSpPr>
            <p:cNvPr id="47" name="object 47"/>
            <p:cNvSpPr/>
            <p:nvPr/>
          </p:nvSpPr>
          <p:spPr>
            <a:xfrm>
              <a:off x="4389272" y="3510124"/>
              <a:ext cx="436245" cy="588645"/>
            </a:xfrm>
            <a:custGeom>
              <a:avLst/>
              <a:gdLst/>
              <a:ahLst/>
              <a:cxnLst/>
              <a:rect l="l" t="t" r="r" b="b"/>
              <a:pathLst>
                <a:path w="436245" h="588645">
                  <a:moveTo>
                    <a:pt x="435828" y="0"/>
                  </a:moveTo>
                  <a:lnTo>
                    <a:pt x="0" y="0"/>
                  </a:lnTo>
                  <a:lnTo>
                    <a:pt x="0" y="588216"/>
                  </a:lnTo>
                  <a:lnTo>
                    <a:pt x="435828" y="588216"/>
                  </a:lnTo>
                  <a:lnTo>
                    <a:pt x="435828" y="0"/>
                  </a:lnTo>
                  <a:close/>
                </a:path>
              </a:pathLst>
            </a:custGeom>
            <a:solidFill>
              <a:srgbClr val="F0F0F0"/>
            </a:solidFill>
          </p:spPr>
          <p:txBody>
            <a:bodyPr wrap="square" lIns="0" tIns="0" rIns="0" bIns="0" rtlCol="0"/>
            <a:lstStyle/>
            <a:p>
              <a:endParaRPr/>
            </a:p>
          </p:txBody>
        </p:sp>
        <p:sp>
          <p:nvSpPr>
            <p:cNvPr id="48" name="object 48"/>
            <p:cNvSpPr/>
            <p:nvPr/>
          </p:nvSpPr>
          <p:spPr>
            <a:xfrm>
              <a:off x="4477649" y="3689942"/>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49" name="object 49"/>
            <p:cNvSpPr/>
            <p:nvPr/>
          </p:nvSpPr>
          <p:spPr>
            <a:xfrm>
              <a:off x="4486793" y="3737178"/>
              <a:ext cx="123433" cy="124957"/>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4825090" y="3510124"/>
              <a:ext cx="433070" cy="588645"/>
            </a:xfrm>
            <a:custGeom>
              <a:avLst/>
              <a:gdLst/>
              <a:ahLst/>
              <a:cxnLst/>
              <a:rect l="l" t="t" r="r" b="b"/>
              <a:pathLst>
                <a:path w="433070" h="588645">
                  <a:moveTo>
                    <a:pt x="432780" y="0"/>
                  </a:moveTo>
                  <a:lnTo>
                    <a:pt x="0" y="0"/>
                  </a:lnTo>
                  <a:lnTo>
                    <a:pt x="0" y="588216"/>
                  </a:lnTo>
                  <a:lnTo>
                    <a:pt x="432780" y="588216"/>
                  </a:lnTo>
                  <a:lnTo>
                    <a:pt x="432780" y="0"/>
                  </a:lnTo>
                  <a:close/>
                </a:path>
              </a:pathLst>
            </a:custGeom>
            <a:solidFill>
              <a:srgbClr val="F0F0F0"/>
            </a:solidFill>
          </p:spPr>
          <p:txBody>
            <a:bodyPr wrap="square" lIns="0" tIns="0" rIns="0" bIns="0" rtlCol="0"/>
            <a:lstStyle/>
            <a:p>
              <a:endParaRPr/>
            </a:p>
          </p:txBody>
        </p:sp>
        <p:sp>
          <p:nvSpPr>
            <p:cNvPr id="51" name="object 51"/>
            <p:cNvSpPr/>
            <p:nvPr/>
          </p:nvSpPr>
          <p:spPr>
            <a:xfrm>
              <a:off x="4913482" y="3689942"/>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52" name="object 52"/>
            <p:cNvSpPr/>
            <p:nvPr/>
          </p:nvSpPr>
          <p:spPr>
            <a:xfrm>
              <a:off x="5257876" y="3510124"/>
              <a:ext cx="525780" cy="588645"/>
            </a:xfrm>
            <a:custGeom>
              <a:avLst/>
              <a:gdLst/>
              <a:ahLst/>
              <a:cxnLst/>
              <a:rect l="l" t="t" r="r" b="b"/>
              <a:pathLst>
                <a:path w="525779" h="588645">
                  <a:moveTo>
                    <a:pt x="525738" y="0"/>
                  </a:moveTo>
                  <a:lnTo>
                    <a:pt x="0" y="0"/>
                  </a:lnTo>
                  <a:lnTo>
                    <a:pt x="0" y="588216"/>
                  </a:lnTo>
                  <a:lnTo>
                    <a:pt x="525738" y="588216"/>
                  </a:lnTo>
                  <a:lnTo>
                    <a:pt x="525738" y="0"/>
                  </a:lnTo>
                  <a:close/>
                </a:path>
              </a:pathLst>
            </a:custGeom>
            <a:solidFill>
              <a:srgbClr val="F0F0F0"/>
            </a:solidFill>
          </p:spPr>
          <p:txBody>
            <a:bodyPr wrap="square" lIns="0" tIns="0" rIns="0" bIns="0" rtlCol="0"/>
            <a:lstStyle/>
            <a:p>
              <a:endParaRPr/>
            </a:p>
          </p:txBody>
        </p:sp>
        <p:sp>
          <p:nvSpPr>
            <p:cNvPr id="53" name="object 53"/>
            <p:cNvSpPr/>
            <p:nvPr/>
          </p:nvSpPr>
          <p:spPr>
            <a:xfrm>
              <a:off x="5390448" y="3689942"/>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54" name="object 54"/>
            <p:cNvSpPr/>
            <p:nvPr/>
          </p:nvSpPr>
          <p:spPr>
            <a:xfrm>
              <a:off x="5783610" y="3510124"/>
              <a:ext cx="410209" cy="588645"/>
            </a:xfrm>
            <a:custGeom>
              <a:avLst/>
              <a:gdLst/>
              <a:ahLst/>
              <a:cxnLst/>
              <a:rect l="l" t="t" r="r" b="b"/>
              <a:pathLst>
                <a:path w="410210" h="588645">
                  <a:moveTo>
                    <a:pt x="409920" y="0"/>
                  </a:moveTo>
                  <a:lnTo>
                    <a:pt x="0" y="0"/>
                  </a:lnTo>
                  <a:lnTo>
                    <a:pt x="0" y="588216"/>
                  </a:lnTo>
                  <a:lnTo>
                    <a:pt x="409920" y="588216"/>
                  </a:lnTo>
                  <a:lnTo>
                    <a:pt x="409920" y="0"/>
                  </a:lnTo>
                  <a:close/>
                </a:path>
              </a:pathLst>
            </a:custGeom>
            <a:solidFill>
              <a:srgbClr val="F0F0F0"/>
            </a:solidFill>
          </p:spPr>
          <p:txBody>
            <a:bodyPr wrap="square" lIns="0" tIns="0" rIns="0" bIns="0" rtlCol="0"/>
            <a:lstStyle/>
            <a:p>
              <a:endParaRPr/>
            </a:p>
          </p:txBody>
        </p:sp>
        <p:sp>
          <p:nvSpPr>
            <p:cNvPr id="55" name="object 55"/>
            <p:cNvSpPr/>
            <p:nvPr/>
          </p:nvSpPr>
          <p:spPr>
            <a:xfrm>
              <a:off x="5858286" y="3689942"/>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56" name="object 56"/>
            <p:cNvSpPr/>
            <p:nvPr/>
          </p:nvSpPr>
          <p:spPr>
            <a:xfrm>
              <a:off x="6193535" y="3510124"/>
              <a:ext cx="525780" cy="588645"/>
            </a:xfrm>
            <a:custGeom>
              <a:avLst/>
              <a:gdLst/>
              <a:ahLst/>
              <a:cxnLst/>
              <a:rect l="l" t="t" r="r" b="b"/>
              <a:pathLst>
                <a:path w="525779" h="588645">
                  <a:moveTo>
                    <a:pt x="525738" y="0"/>
                  </a:moveTo>
                  <a:lnTo>
                    <a:pt x="0" y="0"/>
                  </a:lnTo>
                  <a:lnTo>
                    <a:pt x="0" y="588216"/>
                  </a:lnTo>
                  <a:lnTo>
                    <a:pt x="525738" y="588216"/>
                  </a:lnTo>
                  <a:lnTo>
                    <a:pt x="525738" y="0"/>
                  </a:lnTo>
                  <a:close/>
                </a:path>
              </a:pathLst>
            </a:custGeom>
            <a:solidFill>
              <a:srgbClr val="F0F0F0"/>
            </a:solidFill>
          </p:spPr>
          <p:txBody>
            <a:bodyPr wrap="square" lIns="0" tIns="0" rIns="0" bIns="0" rtlCol="0"/>
            <a:lstStyle/>
            <a:p>
              <a:endParaRPr/>
            </a:p>
          </p:txBody>
        </p:sp>
        <p:sp>
          <p:nvSpPr>
            <p:cNvPr id="57" name="object 57"/>
            <p:cNvSpPr/>
            <p:nvPr/>
          </p:nvSpPr>
          <p:spPr>
            <a:xfrm>
              <a:off x="6330680" y="3689942"/>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58" name="object 58"/>
          <p:cNvSpPr/>
          <p:nvPr/>
        </p:nvSpPr>
        <p:spPr>
          <a:xfrm>
            <a:off x="4922626" y="3737178"/>
            <a:ext cx="124957" cy="124957"/>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5399592" y="3737178"/>
            <a:ext cx="123433" cy="124957"/>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5867430" y="3737178"/>
            <a:ext cx="124957" cy="124957"/>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6339824" y="3737178"/>
            <a:ext cx="124957" cy="124957"/>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4486793" y="4237004"/>
            <a:ext cx="123433" cy="124957"/>
          </a:xfrm>
          <a:prstGeom prst="rect">
            <a:avLst/>
          </a:prstGeom>
          <a:blipFill>
            <a:blip r:embed="rId2" cstate="print"/>
            <a:stretch>
              <a:fillRect/>
            </a:stretch>
          </a:blipFill>
        </p:spPr>
        <p:txBody>
          <a:bodyPr wrap="square" lIns="0" tIns="0" rIns="0" bIns="0" rtlCol="0"/>
          <a:lstStyle/>
          <a:p>
            <a:endParaRPr/>
          </a:p>
        </p:txBody>
      </p:sp>
      <p:sp>
        <p:nvSpPr>
          <p:cNvPr id="63" name="object 63"/>
          <p:cNvSpPr/>
          <p:nvPr/>
        </p:nvSpPr>
        <p:spPr>
          <a:xfrm>
            <a:off x="4922626" y="4237004"/>
            <a:ext cx="124957" cy="124957"/>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5399592" y="4237004"/>
            <a:ext cx="123433" cy="124957"/>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5867430" y="4237004"/>
            <a:ext cx="124957" cy="124957"/>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6339824" y="4237004"/>
            <a:ext cx="124957" cy="124957"/>
          </a:xfrm>
          <a:prstGeom prst="rect">
            <a:avLst/>
          </a:prstGeom>
          <a:blipFill>
            <a:blip r:embed="rId2" cstate="print"/>
            <a:stretch>
              <a:fillRect/>
            </a:stretch>
          </a:blipFill>
        </p:spPr>
        <p:txBody>
          <a:bodyPr wrap="square" lIns="0" tIns="0" rIns="0" bIns="0" rtlCol="0"/>
          <a:lstStyle/>
          <a:p>
            <a:endParaRPr/>
          </a:p>
        </p:txBody>
      </p:sp>
      <p:grpSp>
        <p:nvGrpSpPr>
          <p:cNvPr id="67" name="object 67"/>
          <p:cNvGrpSpPr/>
          <p:nvPr/>
        </p:nvGrpSpPr>
        <p:grpSpPr>
          <a:xfrm>
            <a:off x="4389272" y="4511300"/>
            <a:ext cx="2330450" cy="586740"/>
            <a:chOff x="4389272" y="4511300"/>
            <a:chExt cx="2330450" cy="586740"/>
          </a:xfrm>
        </p:grpSpPr>
        <p:sp>
          <p:nvSpPr>
            <p:cNvPr id="68" name="object 68"/>
            <p:cNvSpPr/>
            <p:nvPr/>
          </p:nvSpPr>
          <p:spPr>
            <a:xfrm>
              <a:off x="4389272" y="4511300"/>
              <a:ext cx="436245" cy="586740"/>
            </a:xfrm>
            <a:custGeom>
              <a:avLst/>
              <a:gdLst/>
              <a:ahLst/>
              <a:cxnLst/>
              <a:rect l="l" t="t" r="r" b="b"/>
              <a:pathLst>
                <a:path w="436245" h="586739">
                  <a:moveTo>
                    <a:pt x="435828" y="0"/>
                  </a:moveTo>
                  <a:lnTo>
                    <a:pt x="0" y="0"/>
                  </a:lnTo>
                  <a:lnTo>
                    <a:pt x="0" y="586692"/>
                  </a:lnTo>
                  <a:lnTo>
                    <a:pt x="435828" y="586692"/>
                  </a:lnTo>
                  <a:lnTo>
                    <a:pt x="435828" y="0"/>
                  </a:lnTo>
                  <a:close/>
                </a:path>
              </a:pathLst>
            </a:custGeom>
            <a:solidFill>
              <a:srgbClr val="F0F0F0"/>
            </a:solidFill>
          </p:spPr>
          <p:txBody>
            <a:bodyPr wrap="square" lIns="0" tIns="0" rIns="0" bIns="0" rtlCol="0"/>
            <a:lstStyle/>
            <a:p>
              <a:endParaRPr/>
            </a:p>
          </p:txBody>
        </p:sp>
        <p:sp>
          <p:nvSpPr>
            <p:cNvPr id="69" name="object 69"/>
            <p:cNvSpPr/>
            <p:nvPr/>
          </p:nvSpPr>
          <p:spPr>
            <a:xfrm>
              <a:off x="4477649" y="4691119"/>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70" name="object 70"/>
            <p:cNvSpPr/>
            <p:nvPr/>
          </p:nvSpPr>
          <p:spPr>
            <a:xfrm>
              <a:off x="4486793" y="4738355"/>
              <a:ext cx="123433" cy="124957"/>
            </a:xfrm>
            <a:prstGeom prst="rect">
              <a:avLst/>
            </a:prstGeom>
            <a:blipFill>
              <a:blip r:embed="rId2" cstate="print"/>
              <a:stretch>
                <a:fillRect/>
              </a:stretch>
            </a:blipFill>
          </p:spPr>
          <p:txBody>
            <a:bodyPr wrap="square" lIns="0" tIns="0" rIns="0" bIns="0" rtlCol="0"/>
            <a:lstStyle/>
            <a:p>
              <a:endParaRPr/>
            </a:p>
          </p:txBody>
        </p:sp>
        <p:sp>
          <p:nvSpPr>
            <p:cNvPr id="71" name="object 71"/>
            <p:cNvSpPr/>
            <p:nvPr/>
          </p:nvSpPr>
          <p:spPr>
            <a:xfrm>
              <a:off x="4825090" y="4511300"/>
              <a:ext cx="433070" cy="586740"/>
            </a:xfrm>
            <a:custGeom>
              <a:avLst/>
              <a:gdLst/>
              <a:ahLst/>
              <a:cxnLst/>
              <a:rect l="l" t="t" r="r" b="b"/>
              <a:pathLst>
                <a:path w="433070" h="586739">
                  <a:moveTo>
                    <a:pt x="432780" y="0"/>
                  </a:moveTo>
                  <a:lnTo>
                    <a:pt x="0" y="0"/>
                  </a:lnTo>
                  <a:lnTo>
                    <a:pt x="0" y="586692"/>
                  </a:lnTo>
                  <a:lnTo>
                    <a:pt x="432780" y="586692"/>
                  </a:lnTo>
                  <a:lnTo>
                    <a:pt x="432780" y="0"/>
                  </a:lnTo>
                  <a:close/>
                </a:path>
              </a:pathLst>
            </a:custGeom>
            <a:solidFill>
              <a:srgbClr val="F0F0F0"/>
            </a:solidFill>
          </p:spPr>
          <p:txBody>
            <a:bodyPr wrap="square" lIns="0" tIns="0" rIns="0" bIns="0" rtlCol="0"/>
            <a:lstStyle/>
            <a:p>
              <a:endParaRPr/>
            </a:p>
          </p:txBody>
        </p:sp>
        <p:sp>
          <p:nvSpPr>
            <p:cNvPr id="72" name="object 72"/>
            <p:cNvSpPr/>
            <p:nvPr/>
          </p:nvSpPr>
          <p:spPr>
            <a:xfrm>
              <a:off x="4913482" y="4691119"/>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73" name="object 73"/>
            <p:cNvSpPr/>
            <p:nvPr/>
          </p:nvSpPr>
          <p:spPr>
            <a:xfrm>
              <a:off x="5257876" y="4511300"/>
              <a:ext cx="525780" cy="586740"/>
            </a:xfrm>
            <a:custGeom>
              <a:avLst/>
              <a:gdLst/>
              <a:ahLst/>
              <a:cxnLst/>
              <a:rect l="l" t="t" r="r" b="b"/>
              <a:pathLst>
                <a:path w="525779" h="586739">
                  <a:moveTo>
                    <a:pt x="525738" y="0"/>
                  </a:moveTo>
                  <a:lnTo>
                    <a:pt x="0" y="0"/>
                  </a:lnTo>
                  <a:lnTo>
                    <a:pt x="0" y="586692"/>
                  </a:lnTo>
                  <a:lnTo>
                    <a:pt x="525738" y="586692"/>
                  </a:lnTo>
                  <a:lnTo>
                    <a:pt x="525738" y="0"/>
                  </a:lnTo>
                  <a:close/>
                </a:path>
              </a:pathLst>
            </a:custGeom>
            <a:solidFill>
              <a:srgbClr val="F0F0F0"/>
            </a:solidFill>
          </p:spPr>
          <p:txBody>
            <a:bodyPr wrap="square" lIns="0" tIns="0" rIns="0" bIns="0" rtlCol="0"/>
            <a:lstStyle/>
            <a:p>
              <a:endParaRPr/>
            </a:p>
          </p:txBody>
        </p:sp>
        <p:sp>
          <p:nvSpPr>
            <p:cNvPr id="74" name="object 74"/>
            <p:cNvSpPr/>
            <p:nvPr/>
          </p:nvSpPr>
          <p:spPr>
            <a:xfrm>
              <a:off x="5390448" y="4691119"/>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75" name="object 75"/>
            <p:cNvSpPr/>
            <p:nvPr/>
          </p:nvSpPr>
          <p:spPr>
            <a:xfrm>
              <a:off x="5783610" y="4511300"/>
              <a:ext cx="410209" cy="586740"/>
            </a:xfrm>
            <a:custGeom>
              <a:avLst/>
              <a:gdLst/>
              <a:ahLst/>
              <a:cxnLst/>
              <a:rect l="l" t="t" r="r" b="b"/>
              <a:pathLst>
                <a:path w="410210" h="586739">
                  <a:moveTo>
                    <a:pt x="409920" y="0"/>
                  </a:moveTo>
                  <a:lnTo>
                    <a:pt x="0" y="0"/>
                  </a:lnTo>
                  <a:lnTo>
                    <a:pt x="0" y="586692"/>
                  </a:lnTo>
                  <a:lnTo>
                    <a:pt x="409920" y="586692"/>
                  </a:lnTo>
                  <a:lnTo>
                    <a:pt x="409920" y="0"/>
                  </a:lnTo>
                  <a:close/>
                </a:path>
              </a:pathLst>
            </a:custGeom>
            <a:solidFill>
              <a:srgbClr val="F0F0F0"/>
            </a:solidFill>
          </p:spPr>
          <p:txBody>
            <a:bodyPr wrap="square" lIns="0" tIns="0" rIns="0" bIns="0" rtlCol="0"/>
            <a:lstStyle/>
            <a:p>
              <a:endParaRPr/>
            </a:p>
          </p:txBody>
        </p:sp>
        <p:sp>
          <p:nvSpPr>
            <p:cNvPr id="76" name="object 76"/>
            <p:cNvSpPr/>
            <p:nvPr/>
          </p:nvSpPr>
          <p:spPr>
            <a:xfrm>
              <a:off x="5858286" y="4691119"/>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77" name="object 77"/>
            <p:cNvSpPr/>
            <p:nvPr/>
          </p:nvSpPr>
          <p:spPr>
            <a:xfrm>
              <a:off x="6193535" y="4511300"/>
              <a:ext cx="525780" cy="586740"/>
            </a:xfrm>
            <a:custGeom>
              <a:avLst/>
              <a:gdLst/>
              <a:ahLst/>
              <a:cxnLst/>
              <a:rect l="l" t="t" r="r" b="b"/>
              <a:pathLst>
                <a:path w="525779" h="586739">
                  <a:moveTo>
                    <a:pt x="525738" y="0"/>
                  </a:moveTo>
                  <a:lnTo>
                    <a:pt x="0" y="0"/>
                  </a:lnTo>
                  <a:lnTo>
                    <a:pt x="0" y="586692"/>
                  </a:lnTo>
                  <a:lnTo>
                    <a:pt x="525738" y="586692"/>
                  </a:lnTo>
                  <a:lnTo>
                    <a:pt x="525738" y="0"/>
                  </a:lnTo>
                  <a:close/>
                </a:path>
              </a:pathLst>
            </a:custGeom>
            <a:solidFill>
              <a:srgbClr val="F0F0F0"/>
            </a:solidFill>
          </p:spPr>
          <p:txBody>
            <a:bodyPr wrap="square" lIns="0" tIns="0" rIns="0" bIns="0" rtlCol="0"/>
            <a:lstStyle/>
            <a:p>
              <a:endParaRPr/>
            </a:p>
          </p:txBody>
        </p:sp>
        <p:sp>
          <p:nvSpPr>
            <p:cNvPr id="78" name="object 78"/>
            <p:cNvSpPr/>
            <p:nvPr/>
          </p:nvSpPr>
          <p:spPr>
            <a:xfrm>
              <a:off x="6330680" y="4691119"/>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79" name="object 79"/>
          <p:cNvSpPr/>
          <p:nvPr/>
        </p:nvSpPr>
        <p:spPr>
          <a:xfrm>
            <a:off x="4922626" y="4738354"/>
            <a:ext cx="124957" cy="124957"/>
          </a:xfrm>
          <a:prstGeom prst="rect">
            <a:avLst/>
          </a:prstGeom>
          <a:blipFill>
            <a:blip r:embed="rId2" cstate="print"/>
            <a:stretch>
              <a:fillRect/>
            </a:stretch>
          </a:blipFill>
        </p:spPr>
        <p:txBody>
          <a:bodyPr wrap="square" lIns="0" tIns="0" rIns="0" bIns="0" rtlCol="0"/>
          <a:lstStyle/>
          <a:p>
            <a:endParaRPr/>
          </a:p>
        </p:txBody>
      </p:sp>
      <p:sp>
        <p:nvSpPr>
          <p:cNvPr id="80" name="object 80"/>
          <p:cNvSpPr/>
          <p:nvPr/>
        </p:nvSpPr>
        <p:spPr>
          <a:xfrm>
            <a:off x="5399592" y="4738354"/>
            <a:ext cx="123433" cy="124957"/>
          </a:xfrm>
          <a:prstGeom prst="rect">
            <a:avLst/>
          </a:prstGeom>
          <a:blipFill>
            <a:blip r:embed="rId2" cstate="print"/>
            <a:stretch>
              <a:fillRect/>
            </a:stretch>
          </a:blipFill>
        </p:spPr>
        <p:txBody>
          <a:bodyPr wrap="square" lIns="0" tIns="0" rIns="0" bIns="0" rtlCol="0"/>
          <a:lstStyle/>
          <a:p>
            <a:endParaRPr/>
          </a:p>
        </p:txBody>
      </p:sp>
      <p:sp>
        <p:nvSpPr>
          <p:cNvPr id="81" name="object 81"/>
          <p:cNvSpPr/>
          <p:nvPr/>
        </p:nvSpPr>
        <p:spPr>
          <a:xfrm>
            <a:off x="5867430" y="4738354"/>
            <a:ext cx="124957" cy="124957"/>
          </a:xfrm>
          <a:prstGeom prst="rect">
            <a:avLst/>
          </a:prstGeom>
          <a:blipFill>
            <a:blip r:embed="rId2" cstate="print"/>
            <a:stretch>
              <a:fillRect/>
            </a:stretch>
          </a:blipFill>
        </p:spPr>
        <p:txBody>
          <a:bodyPr wrap="square" lIns="0" tIns="0" rIns="0" bIns="0" rtlCol="0"/>
          <a:lstStyle/>
          <a:p>
            <a:endParaRPr/>
          </a:p>
        </p:txBody>
      </p:sp>
      <p:sp>
        <p:nvSpPr>
          <p:cNvPr id="82" name="object 82"/>
          <p:cNvSpPr/>
          <p:nvPr/>
        </p:nvSpPr>
        <p:spPr>
          <a:xfrm>
            <a:off x="6339824" y="4738354"/>
            <a:ext cx="124957" cy="124957"/>
          </a:xfrm>
          <a:prstGeom prst="rect">
            <a:avLst/>
          </a:prstGeom>
          <a:blipFill>
            <a:blip r:embed="rId2" cstate="print"/>
            <a:stretch>
              <a:fillRect/>
            </a:stretch>
          </a:blipFill>
        </p:spPr>
        <p:txBody>
          <a:bodyPr wrap="square" lIns="0" tIns="0" rIns="0" bIns="0" rtlCol="0"/>
          <a:lstStyle/>
          <a:p>
            <a:endParaRPr/>
          </a:p>
        </p:txBody>
      </p:sp>
      <p:sp>
        <p:nvSpPr>
          <p:cNvPr id="83" name="object 83"/>
          <p:cNvSpPr/>
          <p:nvPr/>
        </p:nvSpPr>
        <p:spPr>
          <a:xfrm>
            <a:off x="4486793" y="5238196"/>
            <a:ext cx="123433" cy="124957"/>
          </a:xfrm>
          <a:prstGeom prst="rect">
            <a:avLst/>
          </a:prstGeom>
          <a:blipFill>
            <a:blip r:embed="rId2" cstate="print"/>
            <a:stretch>
              <a:fillRect/>
            </a:stretch>
          </a:blipFill>
        </p:spPr>
        <p:txBody>
          <a:bodyPr wrap="square" lIns="0" tIns="0" rIns="0" bIns="0" rtlCol="0"/>
          <a:lstStyle/>
          <a:p>
            <a:endParaRPr/>
          </a:p>
        </p:txBody>
      </p:sp>
      <p:sp>
        <p:nvSpPr>
          <p:cNvPr id="84" name="object 84"/>
          <p:cNvSpPr/>
          <p:nvPr/>
        </p:nvSpPr>
        <p:spPr>
          <a:xfrm>
            <a:off x="4922626" y="5238196"/>
            <a:ext cx="124957" cy="124957"/>
          </a:xfrm>
          <a:prstGeom prst="rect">
            <a:avLst/>
          </a:prstGeom>
          <a:blipFill>
            <a:blip r:embed="rId2" cstate="print"/>
            <a:stretch>
              <a:fillRect/>
            </a:stretch>
          </a:blipFill>
        </p:spPr>
        <p:txBody>
          <a:bodyPr wrap="square" lIns="0" tIns="0" rIns="0" bIns="0" rtlCol="0"/>
          <a:lstStyle/>
          <a:p>
            <a:endParaRPr/>
          </a:p>
        </p:txBody>
      </p:sp>
      <p:sp>
        <p:nvSpPr>
          <p:cNvPr id="85" name="object 85"/>
          <p:cNvSpPr/>
          <p:nvPr/>
        </p:nvSpPr>
        <p:spPr>
          <a:xfrm>
            <a:off x="5399592" y="5238196"/>
            <a:ext cx="123433" cy="124957"/>
          </a:xfrm>
          <a:prstGeom prst="rect">
            <a:avLst/>
          </a:prstGeom>
          <a:blipFill>
            <a:blip r:embed="rId2" cstate="print"/>
            <a:stretch>
              <a:fillRect/>
            </a:stretch>
          </a:blipFill>
        </p:spPr>
        <p:txBody>
          <a:bodyPr wrap="square" lIns="0" tIns="0" rIns="0" bIns="0" rtlCol="0"/>
          <a:lstStyle/>
          <a:p>
            <a:endParaRPr/>
          </a:p>
        </p:txBody>
      </p:sp>
      <p:sp>
        <p:nvSpPr>
          <p:cNvPr id="86" name="object 86"/>
          <p:cNvSpPr/>
          <p:nvPr/>
        </p:nvSpPr>
        <p:spPr>
          <a:xfrm>
            <a:off x="5867430" y="5238196"/>
            <a:ext cx="124957" cy="124957"/>
          </a:xfrm>
          <a:prstGeom prst="rect">
            <a:avLst/>
          </a:prstGeom>
          <a:blipFill>
            <a:blip r:embed="rId2" cstate="print"/>
            <a:stretch>
              <a:fillRect/>
            </a:stretch>
          </a:blipFill>
        </p:spPr>
        <p:txBody>
          <a:bodyPr wrap="square" lIns="0" tIns="0" rIns="0" bIns="0" rtlCol="0"/>
          <a:lstStyle/>
          <a:p>
            <a:endParaRPr/>
          </a:p>
        </p:txBody>
      </p:sp>
      <p:sp>
        <p:nvSpPr>
          <p:cNvPr id="87" name="object 87"/>
          <p:cNvSpPr/>
          <p:nvPr/>
        </p:nvSpPr>
        <p:spPr>
          <a:xfrm>
            <a:off x="6339824" y="5238196"/>
            <a:ext cx="124957" cy="124957"/>
          </a:xfrm>
          <a:prstGeom prst="rect">
            <a:avLst/>
          </a:prstGeom>
          <a:blipFill>
            <a:blip r:embed="rId2" cstate="print"/>
            <a:stretch>
              <a:fillRect/>
            </a:stretch>
          </a:blipFill>
        </p:spPr>
        <p:txBody>
          <a:bodyPr wrap="square" lIns="0" tIns="0" rIns="0" bIns="0" rtlCol="0"/>
          <a:lstStyle/>
          <a:p>
            <a:endParaRPr/>
          </a:p>
        </p:txBody>
      </p:sp>
      <p:grpSp>
        <p:nvGrpSpPr>
          <p:cNvPr id="88" name="object 88"/>
          <p:cNvGrpSpPr/>
          <p:nvPr/>
        </p:nvGrpSpPr>
        <p:grpSpPr>
          <a:xfrm>
            <a:off x="4389272" y="5510967"/>
            <a:ext cx="2330450" cy="413384"/>
            <a:chOff x="4389272" y="5510967"/>
            <a:chExt cx="2330450" cy="413384"/>
          </a:xfrm>
        </p:grpSpPr>
        <p:sp>
          <p:nvSpPr>
            <p:cNvPr id="89" name="object 89"/>
            <p:cNvSpPr/>
            <p:nvPr/>
          </p:nvSpPr>
          <p:spPr>
            <a:xfrm>
              <a:off x="4389272" y="5510967"/>
              <a:ext cx="436245" cy="413384"/>
            </a:xfrm>
            <a:custGeom>
              <a:avLst/>
              <a:gdLst/>
              <a:ahLst/>
              <a:cxnLst/>
              <a:rect l="l" t="t" r="r" b="b"/>
              <a:pathLst>
                <a:path w="436245" h="413385">
                  <a:moveTo>
                    <a:pt x="435828" y="0"/>
                  </a:moveTo>
                  <a:lnTo>
                    <a:pt x="0" y="0"/>
                  </a:lnTo>
                  <a:lnTo>
                    <a:pt x="0" y="412973"/>
                  </a:lnTo>
                  <a:lnTo>
                    <a:pt x="435828" y="412973"/>
                  </a:lnTo>
                  <a:lnTo>
                    <a:pt x="435828" y="0"/>
                  </a:lnTo>
                  <a:close/>
                </a:path>
              </a:pathLst>
            </a:custGeom>
            <a:solidFill>
              <a:srgbClr val="F0F0F0"/>
            </a:solidFill>
          </p:spPr>
          <p:txBody>
            <a:bodyPr wrap="square" lIns="0" tIns="0" rIns="0" bIns="0" rtlCol="0"/>
            <a:lstStyle/>
            <a:p>
              <a:endParaRPr/>
            </a:p>
          </p:txBody>
        </p:sp>
        <p:sp>
          <p:nvSpPr>
            <p:cNvPr id="90" name="object 90"/>
            <p:cNvSpPr/>
            <p:nvPr/>
          </p:nvSpPr>
          <p:spPr>
            <a:xfrm>
              <a:off x="4477649" y="5603918"/>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91" name="object 91"/>
            <p:cNvSpPr/>
            <p:nvPr/>
          </p:nvSpPr>
          <p:spPr>
            <a:xfrm>
              <a:off x="4486793" y="5651154"/>
              <a:ext cx="123433" cy="124957"/>
            </a:xfrm>
            <a:prstGeom prst="rect">
              <a:avLst/>
            </a:prstGeom>
            <a:blipFill>
              <a:blip r:embed="rId2" cstate="print"/>
              <a:stretch>
                <a:fillRect/>
              </a:stretch>
            </a:blipFill>
          </p:spPr>
          <p:txBody>
            <a:bodyPr wrap="square" lIns="0" tIns="0" rIns="0" bIns="0" rtlCol="0"/>
            <a:lstStyle/>
            <a:p>
              <a:endParaRPr/>
            </a:p>
          </p:txBody>
        </p:sp>
        <p:sp>
          <p:nvSpPr>
            <p:cNvPr id="92" name="object 92"/>
            <p:cNvSpPr/>
            <p:nvPr/>
          </p:nvSpPr>
          <p:spPr>
            <a:xfrm>
              <a:off x="4825090" y="5510967"/>
              <a:ext cx="433070" cy="413384"/>
            </a:xfrm>
            <a:custGeom>
              <a:avLst/>
              <a:gdLst/>
              <a:ahLst/>
              <a:cxnLst/>
              <a:rect l="l" t="t" r="r" b="b"/>
              <a:pathLst>
                <a:path w="433070" h="413385">
                  <a:moveTo>
                    <a:pt x="432780" y="0"/>
                  </a:moveTo>
                  <a:lnTo>
                    <a:pt x="0" y="0"/>
                  </a:lnTo>
                  <a:lnTo>
                    <a:pt x="0" y="412973"/>
                  </a:lnTo>
                  <a:lnTo>
                    <a:pt x="432780" y="412973"/>
                  </a:lnTo>
                  <a:lnTo>
                    <a:pt x="432780" y="0"/>
                  </a:lnTo>
                  <a:close/>
                </a:path>
              </a:pathLst>
            </a:custGeom>
            <a:solidFill>
              <a:srgbClr val="F0F0F0"/>
            </a:solidFill>
          </p:spPr>
          <p:txBody>
            <a:bodyPr wrap="square" lIns="0" tIns="0" rIns="0" bIns="0" rtlCol="0"/>
            <a:lstStyle/>
            <a:p>
              <a:endParaRPr/>
            </a:p>
          </p:txBody>
        </p:sp>
        <p:sp>
          <p:nvSpPr>
            <p:cNvPr id="93" name="object 93"/>
            <p:cNvSpPr/>
            <p:nvPr/>
          </p:nvSpPr>
          <p:spPr>
            <a:xfrm>
              <a:off x="4913482" y="5603918"/>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94" name="object 94"/>
            <p:cNvSpPr/>
            <p:nvPr/>
          </p:nvSpPr>
          <p:spPr>
            <a:xfrm>
              <a:off x="5257876" y="5510967"/>
              <a:ext cx="525780" cy="413384"/>
            </a:xfrm>
            <a:custGeom>
              <a:avLst/>
              <a:gdLst/>
              <a:ahLst/>
              <a:cxnLst/>
              <a:rect l="l" t="t" r="r" b="b"/>
              <a:pathLst>
                <a:path w="525779" h="413385">
                  <a:moveTo>
                    <a:pt x="525738" y="0"/>
                  </a:moveTo>
                  <a:lnTo>
                    <a:pt x="0" y="0"/>
                  </a:lnTo>
                  <a:lnTo>
                    <a:pt x="0" y="412973"/>
                  </a:lnTo>
                  <a:lnTo>
                    <a:pt x="525738" y="412973"/>
                  </a:lnTo>
                  <a:lnTo>
                    <a:pt x="525738" y="0"/>
                  </a:lnTo>
                  <a:close/>
                </a:path>
              </a:pathLst>
            </a:custGeom>
            <a:solidFill>
              <a:srgbClr val="F0F0F0"/>
            </a:solidFill>
          </p:spPr>
          <p:txBody>
            <a:bodyPr wrap="square" lIns="0" tIns="0" rIns="0" bIns="0" rtlCol="0"/>
            <a:lstStyle/>
            <a:p>
              <a:endParaRPr/>
            </a:p>
          </p:txBody>
        </p:sp>
        <p:sp>
          <p:nvSpPr>
            <p:cNvPr id="95" name="object 95"/>
            <p:cNvSpPr/>
            <p:nvPr/>
          </p:nvSpPr>
          <p:spPr>
            <a:xfrm>
              <a:off x="5390448" y="5603918"/>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96" name="object 96"/>
            <p:cNvSpPr/>
            <p:nvPr/>
          </p:nvSpPr>
          <p:spPr>
            <a:xfrm>
              <a:off x="5783610" y="5510967"/>
              <a:ext cx="410209" cy="413384"/>
            </a:xfrm>
            <a:custGeom>
              <a:avLst/>
              <a:gdLst/>
              <a:ahLst/>
              <a:cxnLst/>
              <a:rect l="l" t="t" r="r" b="b"/>
              <a:pathLst>
                <a:path w="410210" h="413385">
                  <a:moveTo>
                    <a:pt x="409920" y="0"/>
                  </a:moveTo>
                  <a:lnTo>
                    <a:pt x="0" y="0"/>
                  </a:lnTo>
                  <a:lnTo>
                    <a:pt x="0" y="412973"/>
                  </a:lnTo>
                  <a:lnTo>
                    <a:pt x="409920" y="412973"/>
                  </a:lnTo>
                  <a:lnTo>
                    <a:pt x="409920" y="0"/>
                  </a:lnTo>
                  <a:close/>
                </a:path>
              </a:pathLst>
            </a:custGeom>
            <a:solidFill>
              <a:srgbClr val="F0F0F0"/>
            </a:solidFill>
          </p:spPr>
          <p:txBody>
            <a:bodyPr wrap="square" lIns="0" tIns="0" rIns="0" bIns="0" rtlCol="0"/>
            <a:lstStyle/>
            <a:p>
              <a:endParaRPr/>
            </a:p>
          </p:txBody>
        </p:sp>
        <p:sp>
          <p:nvSpPr>
            <p:cNvPr id="97" name="object 97"/>
            <p:cNvSpPr/>
            <p:nvPr/>
          </p:nvSpPr>
          <p:spPr>
            <a:xfrm>
              <a:off x="5858286" y="5603918"/>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98" name="object 98"/>
            <p:cNvSpPr/>
            <p:nvPr/>
          </p:nvSpPr>
          <p:spPr>
            <a:xfrm>
              <a:off x="6193535" y="5510967"/>
              <a:ext cx="525780" cy="413384"/>
            </a:xfrm>
            <a:custGeom>
              <a:avLst/>
              <a:gdLst/>
              <a:ahLst/>
              <a:cxnLst/>
              <a:rect l="l" t="t" r="r" b="b"/>
              <a:pathLst>
                <a:path w="525779" h="413385">
                  <a:moveTo>
                    <a:pt x="525738" y="0"/>
                  </a:moveTo>
                  <a:lnTo>
                    <a:pt x="0" y="0"/>
                  </a:lnTo>
                  <a:lnTo>
                    <a:pt x="0" y="412973"/>
                  </a:lnTo>
                  <a:lnTo>
                    <a:pt x="525738" y="412973"/>
                  </a:lnTo>
                  <a:lnTo>
                    <a:pt x="525738" y="0"/>
                  </a:lnTo>
                  <a:close/>
                </a:path>
              </a:pathLst>
            </a:custGeom>
            <a:solidFill>
              <a:srgbClr val="F0F0F0"/>
            </a:solidFill>
          </p:spPr>
          <p:txBody>
            <a:bodyPr wrap="square" lIns="0" tIns="0" rIns="0" bIns="0" rtlCol="0"/>
            <a:lstStyle/>
            <a:p>
              <a:endParaRPr/>
            </a:p>
          </p:txBody>
        </p:sp>
        <p:sp>
          <p:nvSpPr>
            <p:cNvPr id="99" name="object 99"/>
            <p:cNvSpPr/>
            <p:nvPr/>
          </p:nvSpPr>
          <p:spPr>
            <a:xfrm>
              <a:off x="6330680" y="5603918"/>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100" name="object 100"/>
          <p:cNvSpPr/>
          <p:nvPr/>
        </p:nvSpPr>
        <p:spPr>
          <a:xfrm>
            <a:off x="4922626" y="5651155"/>
            <a:ext cx="124957" cy="124957"/>
          </a:xfrm>
          <a:prstGeom prst="rect">
            <a:avLst/>
          </a:prstGeom>
          <a:blipFill>
            <a:blip r:embed="rId2" cstate="print"/>
            <a:stretch>
              <a:fillRect/>
            </a:stretch>
          </a:blipFill>
        </p:spPr>
        <p:txBody>
          <a:bodyPr wrap="square" lIns="0" tIns="0" rIns="0" bIns="0" rtlCol="0"/>
          <a:lstStyle/>
          <a:p>
            <a:endParaRPr/>
          </a:p>
        </p:txBody>
      </p:sp>
      <p:sp>
        <p:nvSpPr>
          <p:cNvPr id="101" name="object 101"/>
          <p:cNvSpPr/>
          <p:nvPr/>
        </p:nvSpPr>
        <p:spPr>
          <a:xfrm>
            <a:off x="5399592" y="5651155"/>
            <a:ext cx="123433" cy="124957"/>
          </a:xfrm>
          <a:prstGeom prst="rect">
            <a:avLst/>
          </a:prstGeom>
          <a:blipFill>
            <a:blip r:embed="rId2" cstate="print"/>
            <a:stretch>
              <a:fillRect/>
            </a:stretch>
          </a:blipFill>
        </p:spPr>
        <p:txBody>
          <a:bodyPr wrap="square" lIns="0" tIns="0" rIns="0" bIns="0" rtlCol="0"/>
          <a:lstStyle/>
          <a:p>
            <a:endParaRPr/>
          </a:p>
        </p:txBody>
      </p:sp>
      <p:sp>
        <p:nvSpPr>
          <p:cNvPr id="102" name="object 102"/>
          <p:cNvSpPr/>
          <p:nvPr/>
        </p:nvSpPr>
        <p:spPr>
          <a:xfrm>
            <a:off x="5867430" y="5651155"/>
            <a:ext cx="124957" cy="124957"/>
          </a:xfrm>
          <a:prstGeom prst="rect">
            <a:avLst/>
          </a:prstGeom>
          <a:blipFill>
            <a:blip r:embed="rId2" cstate="print"/>
            <a:stretch>
              <a:fillRect/>
            </a:stretch>
          </a:blipFill>
        </p:spPr>
        <p:txBody>
          <a:bodyPr wrap="square" lIns="0" tIns="0" rIns="0" bIns="0" rtlCol="0"/>
          <a:lstStyle/>
          <a:p>
            <a:endParaRPr/>
          </a:p>
        </p:txBody>
      </p:sp>
      <p:sp>
        <p:nvSpPr>
          <p:cNvPr id="103" name="object 103"/>
          <p:cNvSpPr/>
          <p:nvPr/>
        </p:nvSpPr>
        <p:spPr>
          <a:xfrm>
            <a:off x="6339824" y="5651155"/>
            <a:ext cx="124957" cy="124957"/>
          </a:xfrm>
          <a:prstGeom prst="rect">
            <a:avLst/>
          </a:prstGeom>
          <a:blipFill>
            <a:blip r:embed="rId2" cstate="print"/>
            <a:stretch>
              <a:fillRect/>
            </a:stretch>
          </a:blipFill>
        </p:spPr>
        <p:txBody>
          <a:bodyPr wrap="square" lIns="0" tIns="0" rIns="0" bIns="0" rtlCol="0"/>
          <a:lstStyle/>
          <a:p>
            <a:endParaRPr/>
          </a:p>
        </p:txBody>
      </p:sp>
      <p:sp>
        <p:nvSpPr>
          <p:cNvPr id="104" name="object 104"/>
          <p:cNvSpPr/>
          <p:nvPr/>
        </p:nvSpPr>
        <p:spPr>
          <a:xfrm>
            <a:off x="4486793" y="6150996"/>
            <a:ext cx="123433" cy="124957"/>
          </a:xfrm>
          <a:prstGeom prst="rect">
            <a:avLst/>
          </a:prstGeom>
          <a:blipFill>
            <a:blip r:embed="rId2" cstate="print"/>
            <a:stretch>
              <a:fillRect/>
            </a:stretch>
          </a:blipFill>
        </p:spPr>
        <p:txBody>
          <a:bodyPr wrap="square" lIns="0" tIns="0" rIns="0" bIns="0" rtlCol="0"/>
          <a:lstStyle/>
          <a:p>
            <a:endParaRPr/>
          </a:p>
        </p:txBody>
      </p:sp>
      <p:sp>
        <p:nvSpPr>
          <p:cNvPr id="105" name="object 105"/>
          <p:cNvSpPr/>
          <p:nvPr/>
        </p:nvSpPr>
        <p:spPr>
          <a:xfrm>
            <a:off x="4922626" y="6150996"/>
            <a:ext cx="124957" cy="124957"/>
          </a:xfrm>
          <a:prstGeom prst="rect">
            <a:avLst/>
          </a:prstGeom>
          <a:blipFill>
            <a:blip r:embed="rId2" cstate="print"/>
            <a:stretch>
              <a:fillRect/>
            </a:stretch>
          </a:blipFill>
        </p:spPr>
        <p:txBody>
          <a:bodyPr wrap="square" lIns="0" tIns="0" rIns="0" bIns="0" rtlCol="0"/>
          <a:lstStyle/>
          <a:p>
            <a:endParaRPr/>
          </a:p>
        </p:txBody>
      </p:sp>
      <p:sp>
        <p:nvSpPr>
          <p:cNvPr id="106" name="object 106"/>
          <p:cNvSpPr/>
          <p:nvPr/>
        </p:nvSpPr>
        <p:spPr>
          <a:xfrm>
            <a:off x="5399592" y="6150996"/>
            <a:ext cx="123433" cy="124957"/>
          </a:xfrm>
          <a:prstGeom prst="rect">
            <a:avLst/>
          </a:prstGeom>
          <a:blipFill>
            <a:blip r:embed="rId2" cstate="print"/>
            <a:stretch>
              <a:fillRect/>
            </a:stretch>
          </a:blipFill>
        </p:spPr>
        <p:txBody>
          <a:bodyPr wrap="square" lIns="0" tIns="0" rIns="0" bIns="0" rtlCol="0"/>
          <a:lstStyle/>
          <a:p>
            <a:endParaRPr/>
          </a:p>
        </p:txBody>
      </p:sp>
      <p:sp>
        <p:nvSpPr>
          <p:cNvPr id="107" name="object 107"/>
          <p:cNvSpPr/>
          <p:nvPr/>
        </p:nvSpPr>
        <p:spPr>
          <a:xfrm>
            <a:off x="5867430" y="6150996"/>
            <a:ext cx="124957" cy="124957"/>
          </a:xfrm>
          <a:prstGeom prst="rect">
            <a:avLst/>
          </a:prstGeom>
          <a:blipFill>
            <a:blip r:embed="rId2" cstate="print"/>
            <a:stretch>
              <a:fillRect/>
            </a:stretch>
          </a:blipFill>
        </p:spPr>
        <p:txBody>
          <a:bodyPr wrap="square" lIns="0" tIns="0" rIns="0" bIns="0" rtlCol="0"/>
          <a:lstStyle/>
          <a:p>
            <a:endParaRPr/>
          </a:p>
        </p:txBody>
      </p:sp>
      <p:sp>
        <p:nvSpPr>
          <p:cNvPr id="108" name="object 108"/>
          <p:cNvSpPr/>
          <p:nvPr/>
        </p:nvSpPr>
        <p:spPr>
          <a:xfrm>
            <a:off x="6339824" y="6150996"/>
            <a:ext cx="124957" cy="124957"/>
          </a:xfrm>
          <a:prstGeom prst="rect">
            <a:avLst/>
          </a:prstGeom>
          <a:blipFill>
            <a:blip r:embed="rId2" cstate="print"/>
            <a:stretch>
              <a:fillRect/>
            </a:stretch>
          </a:blipFill>
        </p:spPr>
        <p:txBody>
          <a:bodyPr wrap="square" lIns="0" tIns="0" rIns="0" bIns="0" rtlCol="0"/>
          <a:lstStyle/>
          <a:p>
            <a:endParaRPr/>
          </a:p>
        </p:txBody>
      </p:sp>
      <p:grpSp>
        <p:nvGrpSpPr>
          <p:cNvPr id="109" name="object 109"/>
          <p:cNvGrpSpPr/>
          <p:nvPr/>
        </p:nvGrpSpPr>
        <p:grpSpPr>
          <a:xfrm>
            <a:off x="4389272" y="6510624"/>
            <a:ext cx="2330450" cy="413384"/>
            <a:chOff x="4389272" y="6510624"/>
            <a:chExt cx="2330450" cy="413384"/>
          </a:xfrm>
        </p:grpSpPr>
        <p:sp>
          <p:nvSpPr>
            <p:cNvPr id="110" name="object 110"/>
            <p:cNvSpPr/>
            <p:nvPr/>
          </p:nvSpPr>
          <p:spPr>
            <a:xfrm>
              <a:off x="4389272" y="6510624"/>
              <a:ext cx="436245" cy="413384"/>
            </a:xfrm>
            <a:custGeom>
              <a:avLst/>
              <a:gdLst/>
              <a:ahLst/>
              <a:cxnLst/>
              <a:rect l="l" t="t" r="r" b="b"/>
              <a:pathLst>
                <a:path w="436245" h="413384">
                  <a:moveTo>
                    <a:pt x="435828" y="0"/>
                  </a:moveTo>
                  <a:lnTo>
                    <a:pt x="0" y="0"/>
                  </a:lnTo>
                  <a:lnTo>
                    <a:pt x="0" y="412968"/>
                  </a:lnTo>
                  <a:lnTo>
                    <a:pt x="435828" y="412968"/>
                  </a:lnTo>
                  <a:lnTo>
                    <a:pt x="435828" y="0"/>
                  </a:lnTo>
                  <a:close/>
                </a:path>
              </a:pathLst>
            </a:custGeom>
            <a:solidFill>
              <a:srgbClr val="F0F0F0"/>
            </a:solidFill>
          </p:spPr>
          <p:txBody>
            <a:bodyPr wrap="square" lIns="0" tIns="0" rIns="0" bIns="0" rtlCol="0"/>
            <a:lstStyle/>
            <a:p>
              <a:endParaRPr/>
            </a:p>
          </p:txBody>
        </p:sp>
        <p:sp>
          <p:nvSpPr>
            <p:cNvPr id="111" name="object 111"/>
            <p:cNvSpPr/>
            <p:nvPr/>
          </p:nvSpPr>
          <p:spPr>
            <a:xfrm>
              <a:off x="4477649" y="6602062"/>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12" name="object 112"/>
            <p:cNvSpPr/>
            <p:nvPr/>
          </p:nvSpPr>
          <p:spPr>
            <a:xfrm>
              <a:off x="4486793" y="6649298"/>
              <a:ext cx="123433" cy="124957"/>
            </a:xfrm>
            <a:prstGeom prst="rect">
              <a:avLst/>
            </a:prstGeom>
            <a:blipFill>
              <a:blip r:embed="rId2" cstate="print"/>
              <a:stretch>
                <a:fillRect/>
              </a:stretch>
            </a:blipFill>
          </p:spPr>
          <p:txBody>
            <a:bodyPr wrap="square" lIns="0" tIns="0" rIns="0" bIns="0" rtlCol="0"/>
            <a:lstStyle/>
            <a:p>
              <a:endParaRPr/>
            </a:p>
          </p:txBody>
        </p:sp>
        <p:sp>
          <p:nvSpPr>
            <p:cNvPr id="113" name="object 113"/>
            <p:cNvSpPr/>
            <p:nvPr/>
          </p:nvSpPr>
          <p:spPr>
            <a:xfrm>
              <a:off x="4825090" y="6510624"/>
              <a:ext cx="433070" cy="413384"/>
            </a:xfrm>
            <a:custGeom>
              <a:avLst/>
              <a:gdLst/>
              <a:ahLst/>
              <a:cxnLst/>
              <a:rect l="l" t="t" r="r" b="b"/>
              <a:pathLst>
                <a:path w="433070" h="413384">
                  <a:moveTo>
                    <a:pt x="432780" y="0"/>
                  </a:moveTo>
                  <a:lnTo>
                    <a:pt x="0" y="0"/>
                  </a:lnTo>
                  <a:lnTo>
                    <a:pt x="0" y="412968"/>
                  </a:lnTo>
                  <a:lnTo>
                    <a:pt x="432780" y="412968"/>
                  </a:lnTo>
                  <a:lnTo>
                    <a:pt x="432780" y="0"/>
                  </a:lnTo>
                  <a:close/>
                </a:path>
              </a:pathLst>
            </a:custGeom>
            <a:solidFill>
              <a:srgbClr val="F0F0F0"/>
            </a:solidFill>
          </p:spPr>
          <p:txBody>
            <a:bodyPr wrap="square" lIns="0" tIns="0" rIns="0" bIns="0" rtlCol="0"/>
            <a:lstStyle/>
            <a:p>
              <a:endParaRPr/>
            </a:p>
          </p:txBody>
        </p:sp>
        <p:sp>
          <p:nvSpPr>
            <p:cNvPr id="114" name="object 114"/>
            <p:cNvSpPr/>
            <p:nvPr/>
          </p:nvSpPr>
          <p:spPr>
            <a:xfrm>
              <a:off x="4913482" y="6602062"/>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15" name="object 115"/>
            <p:cNvSpPr/>
            <p:nvPr/>
          </p:nvSpPr>
          <p:spPr>
            <a:xfrm>
              <a:off x="5257876" y="6510624"/>
              <a:ext cx="525780" cy="413384"/>
            </a:xfrm>
            <a:custGeom>
              <a:avLst/>
              <a:gdLst/>
              <a:ahLst/>
              <a:cxnLst/>
              <a:rect l="l" t="t" r="r" b="b"/>
              <a:pathLst>
                <a:path w="525779" h="413384">
                  <a:moveTo>
                    <a:pt x="525738" y="0"/>
                  </a:moveTo>
                  <a:lnTo>
                    <a:pt x="0" y="0"/>
                  </a:lnTo>
                  <a:lnTo>
                    <a:pt x="0" y="412968"/>
                  </a:lnTo>
                  <a:lnTo>
                    <a:pt x="525738" y="412968"/>
                  </a:lnTo>
                  <a:lnTo>
                    <a:pt x="525738" y="0"/>
                  </a:lnTo>
                  <a:close/>
                </a:path>
              </a:pathLst>
            </a:custGeom>
            <a:solidFill>
              <a:srgbClr val="F0F0F0"/>
            </a:solidFill>
          </p:spPr>
          <p:txBody>
            <a:bodyPr wrap="square" lIns="0" tIns="0" rIns="0" bIns="0" rtlCol="0"/>
            <a:lstStyle/>
            <a:p>
              <a:endParaRPr/>
            </a:p>
          </p:txBody>
        </p:sp>
        <p:sp>
          <p:nvSpPr>
            <p:cNvPr id="116" name="object 116"/>
            <p:cNvSpPr/>
            <p:nvPr/>
          </p:nvSpPr>
          <p:spPr>
            <a:xfrm>
              <a:off x="5390448" y="6602062"/>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17" name="object 117"/>
            <p:cNvSpPr/>
            <p:nvPr/>
          </p:nvSpPr>
          <p:spPr>
            <a:xfrm>
              <a:off x="5783610" y="6510624"/>
              <a:ext cx="410209" cy="413384"/>
            </a:xfrm>
            <a:custGeom>
              <a:avLst/>
              <a:gdLst/>
              <a:ahLst/>
              <a:cxnLst/>
              <a:rect l="l" t="t" r="r" b="b"/>
              <a:pathLst>
                <a:path w="410210" h="413384">
                  <a:moveTo>
                    <a:pt x="409920" y="0"/>
                  </a:moveTo>
                  <a:lnTo>
                    <a:pt x="0" y="0"/>
                  </a:lnTo>
                  <a:lnTo>
                    <a:pt x="0" y="412968"/>
                  </a:lnTo>
                  <a:lnTo>
                    <a:pt x="409920" y="412968"/>
                  </a:lnTo>
                  <a:lnTo>
                    <a:pt x="409920" y="0"/>
                  </a:lnTo>
                  <a:close/>
                </a:path>
              </a:pathLst>
            </a:custGeom>
            <a:solidFill>
              <a:srgbClr val="F0F0F0"/>
            </a:solidFill>
          </p:spPr>
          <p:txBody>
            <a:bodyPr wrap="square" lIns="0" tIns="0" rIns="0" bIns="0" rtlCol="0"/>
            <a:lstStyle/>
            <a:p>
              <a:endParaRPr/>
            </a:p>
          </p:txBody>
        </p:sp>
        <p:sp>
          <p:nvSpPr>
            <p:cNvPr id="118" name="object 118"/>
            <p:cNvSpPr/>
            <p:nvPr/>
          </p:nvSpPr>
          <p:spPr>
            <a:xfrm>
              <a:off x="5858286" y="6602062"/>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19" name="object 119"/>
            <p:cNvSpPr/>
            <p:nvPr/>
          </p:nvSpPr>
          <p:spPr>
            <a:xfrm>
              <a:off x="6193535" y="6510624"/>
              <a:ext cx="525780" cy="413384"/>
            </a:xfrm>
            <a:custGeom>
              <a:avLst/>
              <a:gdLst/>
              <a:ahLst/>
              <a:cxnLst/>
              <a:rect l="l" t="t" r="r" b="b"/>
              <a:pathLst>
                <a:path w="525779" h="413384">
                  <a:moveTo>
                    <a:pt x="525738" y="0"/>
                  </a:moveTo>
                  <a:lnTo>
                    <a:pt x="0" y="0"/>
                  </a:lnTo>
                  <a:lnTo>
                    <a:pt x="0" y="412968"/>
                  </a:lnTo>
                  <a:lnTo>
                    <a:pt x="525738" y="412968"/>
                  </a:lnTo>
                  <a:lnTo>
                    <a:pt x="525738" y="0"/>
                  </a:lnTo>
                  <a:close/>
                </a:path>
              </a:pathLst>
            </a:custGeom>
            <a:solidFill>
              <a:srgbClr val="F0F0F0"/>
            </a:solidFill>
          </p:spPr>
          <p:txBody>
            <a:bodyPr wrap="square" lIns="0" tIns="0" rIns="0" bIns="0" rtlCol="0"/>
            <a:lstStyle/>
            <a:p>
              <a:endParaRPr/>
            </a:p>
          </p:txBody>
        </p:sp>
        <p:sp>
          <p:nvSpPr>
            <p:cNvPr id="120" name="object 120"/>
            <p:cNvSpPr/>
            <p:nvPr/>
          </p:nvSpPr>
          <p:spPr>
            <a:xfrm>
              <a:off x="6330680" y="6602062"/>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121" name="object 121"/>
          <p:cNvSpPr/>
          <p:nvPr/>
        </p:nvSpPr>
        <p:spPr>
          <a:xfrm>
            <a:off x="4922626" y="6649298"/>
            <a:ext cx="124957" cy="124957"/>
          </a:xfrm>
          <a:prstGeom prst="rect">
            <a:avLst/>
          </a:prstGeom>
          <a:blipFill>
            <a:blip r:embed="rId2" cstate="print"/>
            <a:stretch>
              <a:fillRect/>
            </a:stretch>
          </a:blipFill>
        </p:spPr>
        <p:txBody>
          <a:bodyPr wrap="square" lIns="0" tIns="0" rIns="0" bIns="0" rtlCol="0"/>
          <a:lstStyle/>
          <a:p>
            <a:endParaRPr/>
          </a:p>
        </p:txBody>
      </p:sp>
      <p:sp>
        <p:nvSpPr>
          <p:cNvPr id="122" name="object 122"/>
          <p:cNvSpPr/>
          <p:nvPr/>
        </p:nvSpPr>
        <p:spPr>
          <a:xfrm>
            <a:off x="5399592" y="6649298"/>
            <a:ext cx="123433" cy="124957"/>
          </a:xfrm>
          <a:prstGeom prst="rect">
            <a:avLst/>
          </a:prstGeom>
          <a:blipFill>
            <a:blip r:embed="rId2" cstate="print"/>
            <a:stretch>
              <a:fillRect/>
            </a:stretch>
          </a:blipFill>
        </p:spPr>
        <p:txBody>
          <a:bodyPr wrap="square" lIns="0" tIns="0" rIns="0" bIns="0" rtlCol="0"/>
          <a:lstStyle/>
          <a:p>
            <a:endParaRPr/>
          </a:p>
        </p:txBody>
      </p:sp>
      <p:sp>
        <p:nvSpPr>
          <p:cNvPr id="123" name="object 123"/>
          <p:cNvSpPr/>
          <p:nvPr/>
        </p:nvSpPr>
        <p:spPr>
          <a:xfrm>
            <a:off x="5867430" y="6649298"/>
            <a:ext cx="124957" cy="124957"/>
          </a:xfrm>
          <a:prstGeom prst="rect">
            <a:avLst/>
          </a:prstGeom>
          <a:blipFill>
            <a:blip r:embed="rId2" cstate="print"/>
            <a:stretch>
              <a:fillRect/>
            </a:stretch>
          </a:blipFill>
        </p:spPr>
        <p:txBody>
          <a:bodyPr wrap="square" lIns="0" tIns="0" rIns="0" bIns="0" rtlCol="0"/>
          <a:lstStyle/>
          <a:p>
            <a:endParaRPr/>
          </a:p>
        </p:txBody>
      </p:sp>
      <p:sp>
        <p:nvSpPr>
          <p:cNvPr id="124" name="object 124"/>
          <p:cNvSpPr/>
          <p:nvPr/>
        </p:nvSpPr>
        <p:spPr>
          <a:xfrm>
            <a:off x="6339824" y="6649298"/>
            <a:ext cx="124957" cy="124957"/>
          </a:xfrm>
          <a:prstGeom prst="rect">
            <a:avLst/>
          </a:prstGeom>
          <a:blipFill>
            <a:blip r:embed="rId2" cstate="print"/>
            <a:stretch>
              <a:fillRect/>
            </a:stretch>
          </a:blipFill>
        </p:spPr>
        <p:txBody>
          <a:bodyPr wrap="square" lIns="0" tIns="0" rIns="0" bIns="0" rtlCol="0"/>
          <a:lstStyle/>
          <a:p>
            <a:endParaRPr/>
          </a:p>
        </p:txBody>
      </p:sp>
      <p:sp>
        <p:nvSpPr>
          <p:cNvPr id="125" name="object 125"/>
          <p:cNvSpPr/>
          <p:nvPr/>
        </p:nvSpPr>
        <p:spPr>
          <a:xfrm>
            <a:off x="4486793" y="7063795"/>
            <a:ext cx="123433" cy="124957"/>
          </a:xfrm>
          <a:prstGeom prst="rect">
            <a:avLst/>
          </a:prstGeom>
          <a:blipFill>
            <a:blip r:embed="rId2" cstate="print"/>
            <a:stretch>
              <a:fillRect/>
            </a:stretch>
          </a:blipFill>
        </p:spPr>
        <p:txBody>
          <a:bodyPr wrap="square" lIns="0" tIns="0" rIns="0" bIns="0" rtlCol="0"/>
          <a:lstStyle/>
          <a:p>
            <a:endParaRPr/>
          </a:p>
        </p:txBody>
      </p:sp>
      <p:sp>
        <p:nvSpPr>
          <p:cNvPr id="126" name="object 126"/>
          <p:cNvSpPr/>
          <p:nvPr/>
        </p:nvSpPr>
        <p:spPr>
          <a:xfrm>
            <a:off x="4922626" y="7063795"/>
            <a:ext cx="124957" cy="124957"/>
          </a:xfrm>
          <a:prstGeom prst="rect">
            <a:avLst/>
          </a:prstGeom>
          <a:blipFill>
            <a:blip r:embed="rId2" cstate="print"/>
            <a:stretch>
              <a:fillRect/>
            </a:stretch>
          </a:blipFill>
        </p:spPr>
        <p:txBody>
          <a:bodyPr wrap="square" lIns="0" tIns="0" rIns="0" bIns="0" rtlCol="0"/>
          <a:lstStyle/>
          <a:p>
            <a:endParaRPr/>
          </a:p>
        </p:txBody>
      </p:sp>
      <p:sp>
        <p:nvSpPr>
          <p:cNvPr id="127" name="object 127"/>
          <p:cNvSpPr/>
          <p:nvPr/>
        </p:nvSpPr>
        <p:spPr>
          <a:xfrm>
            <a:off x="5399592" y="7063795"/>
            <a:ext cx="123433" cy="124957"/>
          </a:xfrm>
          <a:prstGeom prst="rect">
            <a:avLst/>
          </a:prstGeom>
          <a:blipFill>
            <a:blip r:embed="rId2" cstate="print"/>
            <a:stretch>
              <a:fillRect/>
            </a:stretch>
          </a:blipFill>
        </p:spPr>
        <p:txBody>
          <a:bodyPr wrap="square" lIns="0" tIns="0" rIns="0" bIns="0" rtlCol="0"/>
          <a:lstStyle/>
          <a:p>
            <a:endParaRPr/>
          </a:p>
        </p:txBody>
      </p:sp>
      <p:sp>
        <p:nvSpPr>
          <p:cNvPr id="128" name="object 128"/>
          <p:cNvSpPr/>
          <p:nvPr/>
        </p:nvSpPr>
        <p:spPr>
          <a:xfrm>
            <a:off x="5867430" y="7063795"/>
            <a:ext cx="124957" cy="124957"/>
          </a:xfrm>
          <a:prstGeom prst="rect">
            <a:avLst/>
          </a:prstGeom>
          <a:blipFill>
            <a:blip r:embed="rId2" cstate="print"/>
            <a:stretch>
              <a:fillRect/>
            </a:stretch>
          </a:blipFill>
        </p:spPr>
        <p:txBody>
          <a:bodyPr wrap="square" lIns="0" tIns="0" rIns="0" bIns="0" rtlCol="0"/>
          <a:lstStyle/>
          <a:p>
            <a:endParaRPr/>
          </a:p>
        </p:txBody>
      </p:sp>
      <p:sp>
        <p:nvSpPr>
          <p:cNvPr id="129" name="object 129"/>
          <p:cNvSpPr/>
          <p:nvPr/>
        </p:nvSpPr>
        <p:spPr>
          <a:xfrm>
            <a:off x="6339824" y="7063795"/>
            <a:ext cx="124957" cy="124957"/>
          </a:xfrm>
          <a:prstGeom prst="rect">
            <a:avLst/>
          </a:prstGeom>
          <a:blipFill>
            <a:blip r:embed="rId2" cstate="print"/>
            <a:stretch>
              <a:fillRect/>
            </a:stretch>
          </a:blipFill>
        </p:spPr>
        <p:txBody>
          <a:bodyPr wrap="square" lIns="0" tIns="0" rIns="0" bIns="0" rtlCol="0"/>
          <a:lstStyle/>
          <a:p>
            <a:endParaRPr/>
          </a:p>
        </p:txBody>
      </p:sp>
      <p:grpSp>
        <p:nvGrpSpPr>
          <p:cNvPr id="130" name="object 130"/>
          <p:cNvGrpSpPr/>
          <p:nvPr/>
        </p:nvGrpSpPr>
        <p:grpSpPr>
          <a:xfrm>
            <a:off x="4389272" y="7336571"/>
            <a:ext cx="2330450" cy="413384"/>
            <a:chOff x="4389272" y="7336571"/>
            <a:chExt cx="2330450" cy="413384"/>
          </a:xfrm>
        </p:grpSpPr>
        <p:sp>
          <p:nvSpPr>
            <p:cNvPr id="131" name="object 131"/>
            <p:cNvSpPr/>
            <p:nvPr/>
          </p:nvSpPr>
          <p:spPr>
            <a:xfrm>
              <a:off x="4389272" y="7336571"/>
              <a:ext cx="436245" cy="413384"/>
            </a:xfrm>
            <a:custGeom>
              <a:avLst/>
              <a:gdLst/>
              <a:ahLst/>
              <a:cxnLst/>
              <a:rect l="l" t="t" r="r" b="b"/>
              <a:pathLst>
                <a:path w="436245" h="413384">
                  <a:moveTo>
                    <a:pt x="435828" y="0"/>
                  </a:moveTo>
                  <a:lnTo>
                    <a:pt x="0" y="0"/>
                  </a:lnTo>
                  <a:lnTo>
                    <a:pt x="0" y="412968"/>
                  </a:lnTo>
                  <a:lnTo>
                    <a:pt x="435828" y="412968"/>
                  </a:lnTo>
                  <a:lnTo>
                    <a:pt x="435828" y="0"/>
                  </a:lnTo>
                  <a:close/>
                </a:path>
              </a:pathLst>
            </a:custGeom>
            <a:solidFill>
              <a:srgbClr val="F0F0F0"/>
            </a:solidFill>
          </p:spPr>
          <p:txBody>
            <a:bodyPr wrap="square" lIns="0" tIns="0" rIns="0" bIns="0" rtlCol="0"/>
            <a:lstStyle/>
            <a:p>
              <a:endParaRPr/>
            </a:p>
          </p:txBody>
        </p:sp>
        <p:sp>
          <p:nvSpPr>
            <p:cNvPr id="132" name="object 132"/>
            <p:cNvSpPr/>
            <p:nvPr/>
          </p:nvSpPr>
          <p:spPr>
            <a:xfrm>
              <a:off x="4477649" y="7429518"/>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33" name="object 133"/>
            <p:cNvSpPr/>
            <p:nvPr/>
          </p:nvSpPr>
          <p:spPr>
            <a:xfrm>
              <a:off x="4486793" y="7476754"/>
              <a:ext cx="123433" cy="124957"/>
            </a:xfrm>
            <a:prstGeom prst="rect">
              <a:avLst/>
            </a:prstGeom>
            <a:blipFill>
              <a:blip r:embed="rId2" cstate="print"/>
              <a:stretch>
                <a:fillRect/>
              </a:stretch>
            </a:blipFill>
          </p:spPr>
          <p:txBody>
            <a:bodyPr wrap="square" lIns="0" tIns="0" rIns="0" bIns="0" rtlCol="0"/>
            <a:lstStyle/>
            <a:p>
              <a:endParaRPr/>
            </a:p>
          </p:txBody>
        </p:sp>
        <p:sp>
          <p:nvSpPr>
            <p:cNvPr id="134" name="object 134"/>
            <p:cNvSpPr/>
            <p:nvPr/>
          </p:nvSpPr>
          <p:spPr>
            <a:xfrm>
              <a:off x="4825090" y="7336571"/>
              <a:ext cx="433070" cy="413384"/>
            </a:xfrm>
            <a:custGeom>
              <a:avLst/>
              <a:gdLst/>
              <a:ahLst/>
              <a:cxnLst/>
              <a:rect l="l" t="t" r="r" b="b"/>
              <a:pathLst>
                <a:path w="433070" h="413384">
                  <a:moveTo>
                    <a:pt x="432780" y="0"/>
                  </a:moveTo>
                  <a:lnTo>
                    <a:pt x="0" y="0"/>
                  </a:lnTo>
                  <a:lnTo>
                    <a:pt x="0" y="412968"/>
                  </a:lnTo>
                  <a:lnTo>
                    <a:pt x="432780" y="412968"/>
                  </a:lnTo>
                  <a:lnTo>
                    <a:pt x="432780" y="0"/>
                  </a:lnTo>
                  <a:close/>
                </a:path>
              </a:pathLst>
            </a:custGeom>
            <a:solidFill>
              <a:srgbClr val="F0F0F0"/>
            </a:solidFill>
          </p:spPr>
          <p:txBody>
            <a:bodyPr wrap="square" lIns="0" tIns="0" rIns="0" bIns="0" rtlCol="0"/>
            <a:lstStyle/>
            <a:p>
              <a:endParaRPr/>
            </a:p>
          </p:txBody>
        </p:sp>
        <p:sp>
          <p:nvSpPr>
            <p:cNvPr id="135" name="object 135"/>
            <p:cNvSpPr/>
            <p:nvPr/>
          </p:nvSpPr>
          <p:spPr>
            <a:xfrm>
              <a:off x="4913482" y="7429518"/>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36" name="object 136"/>
            <p:cNvSpPr/>
            <p:nvPr/>
          </p:nvSpPr>
          <p:spPr>
            <a:xfrm>
              <a:off x="5257876" y="7336571"/>
              <a:ext cx="525780" cy="413384"/>
            </a:xfrm>
            <a:custGeom>
              <a:avLst/>
              <a:gdLst/>
              <a:ahLst/>
              <a:cxnLst/>
              <a:rect l="l" t="t" r="r" b="b"/>
              <a:pathLst>
                <a:path w="525779" h="413384">
                  <a:moveTo>
                    <a:pt x="525738" y="0"/>
                  </a:moveTo>
                  <a:lnTo>
                    <a:pt x="0" y="0"/>
                  </a:lnTo>
                  <a:lnTo>
                    <a:pt x="0" y="412968"/>
                  </a:lnTo>
                  <a:lnTo>
                    <a:pt x="525738" y="412968"/>
                  </a:lnTo>
                  <a:lnTo>
                    <a:pt x="525738" y="0"/>
                  </a:lnTo>
                  <a:close/>
                </a:path>
              </a:pathLst>
            </a:custGeom>
            <a:solidFill>
              <a:srgbClr val="F0F0F0"/>
            </a:solidFill>
          </p:spPr>
          <p:txBody>
            <a:bodyPr wrap="square" lIns="0" tIns="0" rIns="0" bIns="0" rtlCol="0"/>
            <a:lstStyle/>
            <a:p>
              <a:endParaRPr/>
            </a:p>
          </p:txBody>
        </p:sp>
        <p:sp>
          <p:nvSpPr>
            <p:cNvPr id="137" name="object 137"/>
            <p:cNvSpPr/>
            <p:nvPr/>
          </p:nvSpPr>
          <p:spPr>
            <a:xfrm>
              <a:off x="5390448" y="7429518"/>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38" name="object 138"/>
            <p:cNvSpPr/>
            <p:nvPr/>
          </p:nvSpPr>
          <p:spPr>
            <a:xfrm>
              <a:off x="5783610" y="7336571"/>
              <a:ext cx="410209" cy="413384"/>
            </a:xfrm>
            <a:custGeom>
              <a:avLst/>
              <a:gdLst/>
              <a:ahLst/>
              <a:cxnLst/>
              <a:rect l="l" t="t" r="r" b="b"/>
              <a:pathLst>
                <a:path w="410210" h="413384">
                  <a:moveTo>
                    <a:pt x="409920" y="0"/>
                  </a:moveTo>
                  <a:lnTo>
                    <a:pt x="0" y="0"/>
                  </a:lnTo>
                  <a:lnTo>
                    <a:pt x="0" y="412968"/>
                  </a:lnTo>
                  <a:lnTo>
                    <a:pt x="409920" y="412968"/>
                  </a:lnTo>
                  <a:lnTo>
                    <a:pt x="409920" y="0"/>
                  </a:lnTo>
                  <a:close/>
                </a:path>
              </a:pathLst>
            </a:custGeom>
            <a:solidFill>
              <a:srgbClr val="F0F0F0"/>
            </a:solidFill>
          </p:spPr>
          <p:txBody>
            <a:bodyPr wrap="square" lIns="0" tIns="0" rIns="0" bIns="0" rtlCol="0"/>
            <a:lstStyle/>
            <a:p>
              <a:endParaRPr/>
            </a:p>
          </p:txBody>
        </p:sp>
        <p:sp>
          <p:nvSpPr>
            <p:cNvPr id="139" name="object 139"/>
            <p:cNvSpPr/>
            <p:nvPr/>
          </p:nvSpPr>
          <p:spPr>
            <a:xfrm>
              <a:off x="5858286" y="7429518"/>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40" name="object 140"/>
            <p:cNvSpPr/>
            <p:nvPr/>
          </p:nvSpPr>
          <p:spPr>
            <a:xfrm>
              <a:off x="6193535" y="7336571"/>
              <a:ext cx="525780" cy="413384"/>
            </a:xfrm>
            <a:custGeom>
              <a:avLst/>
              <a:gdLst/>
              <a:ahLst/>
              <a:cxnLst/>
              <a:rect l="l" t="t" r="r" b="b"/>
              <a:pathLst>
                <a:path w="525779" h="413384">
                  <a:moveTo>
                    <a:pt x="525738" y="0"/>
                  </a:moveTo>
                  <a:lnTo>
                    <a:pt x="0" y="0"/>
                  </a:lnTo>
                  <a:lnTo>
                    <a:pt x="0" y="412968"/>
                  </a:lnTo>
                  <a:lnTo>
                    <a:pt x="525738" y="412968"/>
                  </a:lnTo>
                  <a:lnTo>
                    <a:pt x="525738" y="0"/>
                  </a:lnTo>
                  <a:close/>
                </a:path>
              </a:pathLst>
            </a:custGeom>
            <a:solidFill>
              <a:srgbClr val="F0F0F0"/>
            </a:solidFill>
          </p:spPr>
          <p:txBody>
            <a:bodyPr wrap="square" lIns="0" tIns="0" rIns="0" bIns="0" rtlCol="0"/>
            <a:lstStyle/>
            <a:p>
              <a:endParaRPr/>
            </a:p>
          </p:txBody>
        </p:sp>
        <p:sp>
          <p:nvSpPr>
            <p:cNvPr id="141" name="object 141"/>
            <p:cNvSpPr/>
            <p:nvPr/>
          </p:nvSpPr>
          <p:spPr>
            <a:xfrm>
              <a:off x="6330680" y="7429518"/>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142" name="object 142"/>
          <p:cNvSpPr/>
          <p:nvPr/>
        </p:nvSpPr>
        <p:spPr>
          <a:xfrm>
            <a:off x="4922626" y="7476754"/>
            <a:ext cx="124957" cy="124957"/>
          </a:xfrm>
          <a:prstGeom prst="rect">
            <a:avLst/>
          </a:prstGeom>
          <a:blipFill>
            <a:blip r:embed="rId2" cstate="print"/>
            <a:stretch>
              <a:fillRect/>
            </a:stretch>
          </a:blipFill>
        </p:spPr>
        <p:txBody>
          <a:bodyPr wrap="square" lIns="0" tIns="0" rIns="0" bIns="0" rtlCol="0"/>
          <a:lstStyle/>
          <a:p>
            <a:endParaRPr/>
          </a:p>
        </p:txBody>
      </p:sp>
      <p:sp>
        <p:nvSpPr>
          <p:cNvPr id="143" name="object 143"/>
          <p:cNvSpPr/>
          <p:nvPr/>
        </p:nvSpPr>
        <p:spPr>
          <a:xfrm>
            <a:off x="5399592" y="7476754"/>
            <a:ext cx="123433" cy="124957"/>
          </a:xfrm>
          <a:prstGeom prst="rect">
            <a:avLst/>
          </a:prstGeom>
          <a:blipFill>
            <a:blip r:embed="rId2" cstate="print"/>
            <a:stretch>
              <a:fillRect/>
            </a:stretch>
          </a:blipFill>
        </p:spPr>
        <p:txBody>
          <a:bodyPr wrap="square" lIns="0" tIns="0" rIns="0" bIns="0" rtlCol="0"/>
          <a:lstStyle/>
          <a:p>
            <a:endParaRPr/>
          </a:p>
        </p:txBody>
      </p:sp>
      <p:sp>
        <p:nvSpPr>
          <p:cNvPr id="144" name="object 144"/>
          <p:cNvSpPr/>
          <p:nvPr/>
        </p:nvSpPr>
        <p:spPr>
          <a:xfrm>
            <a:off x="5867430" y="7476754"/>
            <a:ext cx="124957" cy="124957"/>
          </a:xfrm>
          <a:prstGeom prst="rect">
            <a:avLst/>
          </a:prstGeom>
          <a:blipFill>
            <a:blip r:embed="rId2" cstate="print"/>
            <a:stretch>
              <a:fillRect/>
            </a:stretch>
          </a:blipFill>
        </p:spPr>
        <p:txBody>
          <a:bodyPr wrap="square" lIns="0" tIns="0" rIns="0" bIns="0" rtlCol="0"/>
          <a:lstStyle/>
          <a:p>
            <a:endParaRPr/>
          </a:p>
        </p:txBody>
      </p:sp>
      <p:sp>
        <p:nvSpPr>
          <p:cNvPr id="145" name="object 145"/>
          <p:cNvSpPr/>
          <p:nvPr/>
        </p:nvSpPr>
        <p:spPr>
          <a:xfrm>
            <a:off x="6339824" y="7476754"/>
            <a:ext cx="124957" cy="124957"/>
          </a:xfrm>
          <a:prstGeom prst="rect">
            <a:avLst/>
          </a:prstGeom>
          <a:blipFill>
            <a:blip r:embed="rId2" cstate="print"/>
            <a:stretch>
              <a:fillRect/>
            </a:stretch>
          </a:blipFill>
        </p:spPr>
        <p:txBody>
          <a:bodyPr wrap="square" lIns="0" tIns="0" rIns="0" bIns="0" rtlCol="0"/>
          <a:lstStyle/>
          <a:p>
            <a:endParaRPr/>
          </a:p>
        </p:txBody>
      </p:sp>
      <p:sp>
        <p:nvSpPr>
          <p:cNvPr id="146" name="object 146"/>
          <p:cNvSpPr/>
          <p:nvPr/>
        </p:nvSpPr>
        <p:spPr>
          <a:xfrm>
            <a:off x="4486793" y="7888203"/>
            <a:ext cx="123433" cy="124957"/>
          </a:xfrm>
          <a:prstGeom prst="rect">
            <a:avLst/>
          </a:prstGeom>
          <a:blipFill>
            <a:blip r:embed="rId2" cstate="print"/>
            <a:stretch>
              <a:fillRect/>
            </a:stretch>
          </a:blipFill>
        </p:spPr>
        <p:txBody>
          <a:bodyPr wrap="square" lIns="0" tIns="0" rIns="0" bIns="0" rtlCol="0"/>
          <a:lstStyle/>
          <a:p>
            <a:endParaRPr/>
          </a:p>
        </p:txBody>
      </p:sp>
      <p:sp>
        <p:nvSpPr>
          <p:cNvPr id="147" name="object 147"/>
          <p:cNvSpPr/>
          <p:nvPr/>
        </p:nvSpPr>
        <p:spPr>
          <a:xfrm>
            <a:off x="4922626" y="7888203"/>
            <a:ext cx="124957" cy="124957"/>
          </a:xfrm>
          <a:prstGeom prst="rect">
            <a:avLst/>
          </a:prstGeom>
          <a:blipFill>
            <a:blip r:embed="rId2" cstate="print"/>
            <a:stretch>
              <a:fillRect/>
            </a:stretch>
          </a:blipFill>
        </p:spPr>
        <p:txBody>
          <a:bodyPr wrap="square" lIns="0" tIns="0" rIns="0" bIns="0" rtlCol="0"/>
          <a:lstStyle/>
          <a:p>
            <a:endParaRPr/>
          </a:p>
        </p:txBody>
      </p:sp>
      <p:sp>
        <p:nvSpPr>
          <p:cNvPr id="148" name="object 148"/>
          <p:cNvSpPr/>
          <p:nvPr/>
        </p:nvSpPr>
        <p:spPr>
          <a:xfrm>
            <a:off x="5399592" y="7888203"/>
            <a:ext cx="123433" cy="124957"/>
          </a:xfrm>
          <a:prstGeom prst="rect">
            <a:avLst/>
          </a:prstGeom>
          <a:blipFill>
            <a:blip r:embed="rId2" cstate="print"/>
            <a:stretch>
              <a:fillRect/>
            </a:stretch>
          </a:blipFill>
        </p:spPr>
        <p:txBody>
          <a:bodyPr wrap="square" lIns="0" tIns="0" rIns="0" bIns="0" rtlCol="0"/>
          <a:lstStyle/>
          <a:p>
            <a:endParaRPr/>
          </a:p>
        </p:txBody>
      </p:sp>
      <p:sp>
        <p:nvSpPr>
          <p:cNvPr id="149" name="object 149"/>
          <p:cNvSpPr/>
          <p:nvPr/>
        </p:nvSpPr>
        <p:spPr>
          <a:xfrm>
            <a:off x="5867430" y="7888203"/>
            <a:ext cx="124957" cy="124957"/>
          </a:xfrm>
          <a:prstGeom prst="rect">
            <a:avLst/>
          </a:prstGeom>
          <a:blipFill>
            <a:blip r:embed="rId2" cstate="print"/>
            <a:stretch>
              <a:fillRect/>
            </a:stretch>
          </a:blipFill>
        </p:spPr>
        <p:txBody>
          <a:bodyPr wrap="square" lIns="0" tIns="0" rIns="0" bIns="0" rtlCol="0"/>
          <a:lstStyle/>
          <a:p>
            <a:endParaRPr/>
          </a:p>
        </p:txBody>
      </p:sp>
      <p:sp>
        <p:nvSpPr>
          <p:cNvPr id="150" name="object 150"/>
          <p:cNvSpPr/>
          <p:nvPr/>
        </p:nvSpPr>
        <p:spPr>
          <a:xfrm>
            <a:off x="6339824" y="7888203"/>
            <a:ext cx="124957" cy="124957"/>
          </a:xfrm>
          <a:prstGeom prst="rect">
            <a:avLst/>
          </a:prstGeom>
          <a:blipFill>
            <a:blip r:embed="rId2" cstate="print"/>
            <a:stretch>
              <a:fillRect/>
            </a:stretch>
          </a:blipFill>
        </p:spPr>
        <p:txBody>
          <a:bodyPr wrap="square" lIns="0" tIns="0" rIns="0" bIns="0" rtlCol="0"/>
          <a:lstStyle/>
          <a:p>
            <a:endParaRPr/>
          </a:p>
        </p:txBody>
      </p:sp>
      <p:grpSp>
        <p:nvGrpSpPr>
          <p:cNvPr id="151" name="object 151"/>
          <p:cNvGrpSpPr/>
          <p:nvPr/>
        </p:nvGrpSpPr>
        <p:grpSpPr>
          <a:xfrm>
            <a:off x="4389272" y="8160976"/>
            <a:ext cx="2330450" cy="588645"/>
            <a:chOff x="4389272" y="8160976"/>
            <a:chExt cx="2330450" cy="588645"/>
          </a:xfrm>
        </p:grpSpPr>
        <p:sp>
          <p:nvSpPr>
            <p:cNvPr id="152" name="object 152"/>
            <p:cNvSpPr/>
            <p:nvPr/>
          </p:nvSpPr>
          <p:spPr>
            <a:xfrm>
              <a:off x="4389272" y="8160976"/>
              <a:ext cx="436245" cy="588645"/>
            </a:xfrm>
            <a:custGeom>
              <a:avLst/>
              <a:gdLst/>
              <a:ahLst/>
              <a:cxnLst/>
              <a:rect l="l" t="t" r="r" b="b"/>
              <a:pathLst>
                <a:path w="436245" h="588645">
                  <a:moveTo>
                    <a:pt x="435828" y="0"/>
                  </a:moveTo>
                  <a:lnTo>
                    <a:pt x="0" y="0"/>
                  </a:lnTo>
                  <a:lnTo>
                    <a:pt x="0" y="588216"/>
                  </a:lnTo>
                  <a:lnTo>
                    <a:pt x="435828" y="588216"/>
                  </a:lnTo>
                  <a:lnTo>
                    <a:pt x="435828" y="0"/>
                  </a:lnTo>
                  <a:close/>
                </a:path>
              </a:pathLst>
            </a:custGeom>
            <a:solidFill>
              <a:srgbClr val="F0F0F0"/>
            </a:solidFill>
          </p:spPr>
          <p:txBody>
            <a:bodyPr wrap="square" lIns="0" tIns="0" rIns="0" bIns="0" rtlCol="0"/>
            <a:lstStyle/>
            <a:p>
              <a:endParaRPr/>
            </a:p>
          </p:txBody>
        </p:sp>
        <p:sp>
          <p:nvSpPr>
            <p:cNvPr id="153" name="object 153"/>
            <p:cNvSpPr/>
            <p:nvPr/>
          </p:nvSpPr>
          <p:spPr>
            <a:xfrm>
              <a:off x="4477649" y="8340794"/>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54" name="object 154"/>
            <p:cNvSpPr/>
            <p:nvPr/>
          </p:nvSpPr>
          <p:spPr>
            <a:xfrm>
              <a:off x="4486793" y="8388030"/>
              <a:ext cx="123433" cy="124957"/>
            </a:xfrm>
            <a:prstGeom prst="rect">
              <a:avLst/>
            </a:prstGeom>
            <a:blipFill>
              <a:blip r:embed="rId2" cstate="print"/>
              <a:stretch>
                <a:fillRect/>
              </a:stretch>
            </a:blipFill>
          </p:spPr>
          <p:txBody>
            <a:bodyPr wrap="square" lIns="0" tIns="0" rIns="0" bIns="0" rtlCol="0"/>
            <a:lstStyle/>
            <a:p>
              <a:endParaRPr/>
            </a:p>
          </p:txBody>
        </p:sp>
        <p:sp>
          <p:nvSpPr>
            <p:cNvPr id="155" name="object 155"/>
            <p:cNvSpPr/>
            <p:nvPr/>
          </p:nvSpPr>
          <p:spPr>
            <a:xfrm>
              <a:off x="4825090" y="8160976"/>
              <a:ext cx="433070" cy="588645"/>
            </a:xfrm>
            <a:custGeom>
              <a:avLst/>
              <a:gdLst/>
              <a:ahLst/>
              <a:cxnLst/>
              <a:rect l="l" t="t" r="r" b="b"/>
              <a:pathLst>
                <a:path w="433070" h="588645">
                  <a:moveTo>
                    <a:pt x="432780" y="0"/>
                  </a:moveTo>
                  <a:lnTo>
                    <a:pt x="0" y="0"/>
                  </a:lnTo>
                  <a:lnTo>
                    <a:pt x="0" y="588216"/>
                  </a:lnTo>
                  <a:lnTo>
                    <a:pt x="432780" y="588216"/>
                  </a:lnTo>
                  <a:lnTo>
                    <a:pt x="432780" y="0"/>
                  </a:lnTo>
                  <a:close/>
                </a:path>
              </a:pathLst>
            </a:custGeom>
            <a:solidFill>
              <a:srgbClr val="F0F0F0"/>
            </a:solidFill>
          </p:spPr>
          <p:txBody>
            <a:bodyPr wrap="square" lIns="0" tIns="0" rIns="0" bIns="0" rtlCol="0"/>
            <a:lstStyle/>
            <a:p>
              <a:endParaRPr/>
            </a:p>
          </p:txBody>
        </p:sp>
        <p:sp>
          <p:nvSpPr>
            <p:cNvPr id="156" name="object 156"/>
            <p:cNvSpPr/>
            <p:nvPr/>
          </p:nvSpPr>
          <p:spPr>
            <a:xfrm>
              <a:off x="4913482" y="8340794"/>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57" name="object 157"/>
            <p:cNvSpPr/>
            <p:nvPr/>
          </p:nvSpPr>
          <p:spPr>
            <a:xfrm>
              <a:off x="5257876" y="8160976"/>
              <a:ext cx="525780" cy="588645"/>
            </a:xfrm>
            <a:custGeom>
              <a:avLst/>
              <a:gdLst/>
              <a:ahLst/>
              <a:cxnLst/>
              <a:rect l="l" t="t" r="r" b="b"/>
              <a:pathLst>
                <a:path w="525779" h="588645">
                  <a:moveTo>
                    <a:pt x="525738" y="0"/>
                  </a:moveTo>
                  <a:lnTo>
                    <a:pt x="0" y="0"/>
                  </a:lnTo>
                  <a:lnTo>
                    <a:pt x="0" y="588216"/>
                  </a:lnTo>
                  <a:lnTo>
                    <a:pt x="525738" y="588216"/>
                  </a:lnTo>
                  <a:lnTo>
                    <a:pt x="525738" y="0"/>
                  </a:lnTo>
                  <a:close/>
                </a:path>
              </a:pathLst>
            </a:custGeom>
            <a:solidFill>
              <a:srgbClr val="F0F0F0"/>
            </a:solidFill>
          </p:spPr>
          <p:txBody>
            <a:bodyPr wrap="square" lIns="0" tIns="0" rIns="0" bIns="0" rtlCol="0"/>
            <a:lstStyle/>
            <a:p>
              <a:endParaRPr/>
            </a:p>
          </p:txBody>
        </p:sp>
        <p:sp>
          <p:nvSpPr>
            <p:cNvPr id="158" name="object 158"/>
            <p:cNvSpPr/>
            <p:nvPr/>
          </p:nvSpPr>
          <p:spPr>
            <a:xfrm>
              <a:off x="5390448" y="8340794"/>
              <a:ext cx="256540" cy="228600"/>
            </a:xfrm>
            <a:custGeom>
              <a:avLst/>
              <a:gdLst/>
              <a:ahLst/>
              <a:cxnLst/>
              <a:rect l="l" t="t" r="r" b="b"/>
              <a:pathLst>
                <a:path w="256539" h="228600">
                  <a:moveTo>
                    <a:pt x="256013" y="0"/>
                  </a:moveTo>
                  <a:lnTo>
                    <a:pt x="0" y="0"/>
                  </a:lnTo>
                  <a:lnTo>
                    <a:pt x="0" y="228581"/>
                  </a:lnTo>
                  <a:lnTo>
                    <a:pt x="256013" y="228581"/>
                  </a:lnTo>
                  <a:lnTo>
                    <a:pt x="256013" y="0"/>
                  </a:lnTo>
                  <a:close/>
                </a:path>
              </a:pathLst>
            </a:custGeom>
            <a:solidFill>
              <a:srgbClr val="FFFFFF"/>
            </a:solidFill>
          </p:spPr>
          <p:txBody>
            <a:bodyPr wrap="square" lIns="0" tIns="0" rIns="0" bIns="0" rtlCol="0"/>
            <a:lstStyle/>
            <a:p>
              <a:endParaRPr/>
            </a:p>
          </p:txBody>
        </p:sp>
        <p:sp>
          <p:nvSpPr>
            <p:cNvPr id="159" name="object 159"/>
            <p:cNvSpPr/>
            <p:nvPr/>
          </p:nvSpPr>
          <p:spPr>
            <a:xfrm>
              <a:off x="5783610" y="8160976"/>
              <a:ext cx="410209" cy="588645"/>
            </a:xfrm>
            <a:custGeom>
              <a:avLst/>
              <a:gdLst/>
              <a:ahLst/>
              <a:cxnLst/>
              <a:rect l="l" t="t" r="r" b="b"/>
              <a:pathLst>
                <a:path w="410210" h="588645">
                  <a:moveTo>
                    <a:pt x="409920" y="0"/>
                  </a:moveTo>
                  <a:lnTo>
                    <a:pt x="0" y="0"/>
                  </a:lnTo>
                  <a:lnTo>
                    <a:pt x="0" y="588216"/>
                  </a:lnTo>
                  <a:lnTo>
                    <a:pt x="409920" y="588216"/>
                  </a:lnTo>
                  <a:lnTo>
                    <a:pt x="409920" y="0"/>
                  </a:lnTo>
                  <a:close/>
                </a:path>
              </a:pathLst>
            </a:custGeom>
            <a:solidFill>
              <a:srgbClr val="F0F0F0"/>
            </a:solidFill>
          </p:spPr>
          <p:txBody>
            <a:bodyPr wrap="square" lIns="0" tIns="0" rIns="0" bIns="0" rtlCol="0"/>
            <a:lstStyle/>
            <a:p>
              <a:endParaRPr/>
            </a:p>
          </p:txBody>
        </p:sp>
        <p:sp>
          <p:nvSpPr>
            <p:cNvPr id="160" name="object 160"/>
            <p:cNvSpPr/>
            <p:nvPr/>
          </p:nvSpPr>
          <p:spPr>
            <a:xfrm>
              <a:off x="5858286" y="8340794"/>
              <a:ext cx="257810" cy="228600"/>
            </a:xfrm>
            <a:custGeom>
              <a:avLst/>
              <a:gdLst/>
              <a:ahLst/>
              <a:cxnLst/>
              <a:rect l="l" t="t" r="r" b="b"/>
              <a:pathLst>
                <a:path w="257810" h="228600">
                  <a:moveTo>
                    <a:pt x="257531" y="0"/>
                  </a:moveTo>
                  <a:lnTo>
                    <a:pt x="0" y="0"/>
                  </a:lnTo>
                  <a:lnTo>
                    <a:pt x="0" y="228581"/>
                  </a:lnTo>
                  <a:lnTo>
                    <a:pt x="257531" y="228581"/>
                  </a:lnTo>
                  <a:lnTo>
                    <a:pt x="257531" y="0"/>
                  </a:lnTo>
                  <a:close/>
                </a:path>
              </a:pathLst>
            </a:custGeom>
            <a:solidFill>
              <a:srgbClr val="FFFFFF"/>
            </a:solidFill>
          </p:spPr>
          <p:txBody>
            <a:bodyPr wrap="square" lIns="0" tIns="0" rIns="0" bIns="0" rtlCol="0"/>
            <a:lstStyle/>
            <a:p>
              <a:endParaRPr/>
            </a:p>
          </p:txBody>
        </p:sp>
        <p:sp>
          <p:nvSpPr>
            <p:cNvPr id="161" name="object 161"/>
            <p:cNvSpPr/>
            <p:nvPr/>
          </p:nvSpPr>
          <p:spPr>
            <a:xfrm>
              <a:off x="6193535" y="8160976"/>
              <a:ext cx="525780" cy="588645"/>
            </a:xfrm>
            <a:custGeom>
              <a:avLst/>
              <a:gdLst/>
              <a:ahLst/>
              <a:cxnLst/>
              <a:rect l="l" t="t" r="r" b="b"/>
              <a:pathLst>
                <a:path w="525779" h="588645">
                  <a:moveTo>
                    <a:pt x="525738" y="0"/>
                  </a:moveTo>
                  <a:lnTo>
                    <a:pt x="0" y="0"/>
                  </a:lnTo>
                  <a:lnTo>
                    <a:pt x="0" y="588216"/>
                  </a:lnTo>
                  <a:lnTo>
                    <a:pt x="525738" y="588216"/>
                  </a:lnTo>
                  <a:lnTo>
                    <a:pt x="525738" y="0"/>
                  </a:lnTo>
                  <a:close/>
                </a:path>
              </a:pathLst>
            </a:custGeom>
            <a:solidFill>
              <a:srgbClr val="F0F0F0"/>
            </a:solidFill>
          </p:spPr>
          <p:txBody>
            <a:bodyPr wrap="square" lIns="0" tIns="0" rIns="0" bIns="0" rtlCol="0"/>
            <a:lstStyle/>
            <a:p>
              <a:endParaRPr/>
            </a:p>
          </p:txBody>
        </p:sp>
        <p:sp>
          <p:nvSpPr>
            <p:cNvPr id="162" name="object 162"/>
            <p:cNvSpPr/>
            <p:nvPr/>
          </p:nvSpPr>
          <p:spPr>
            <a:xfrm>
              <a:off x="6330680" y="8340794"/>
              <a:ext cx="257810" cy="228600"/>
            </a:xfrm>
            <a:custGeom>
              <a:avLst/>
              <a:gdLst/>
              <a:ahLst/>
              <a:cxnLst/>
              <a:rect l="l" t="t" r="r" b="b"/>
              <a:pathLst>
                <a:path w="257809" h="228600">
                  <a:moveTo>
                    <a:pt x="257537" y="0"/>
                  </a:moveTo>
                  <a:lnTo>
                    <a:pt x="0" y="0"/>
                  </a:lnTo>
                  <a:lnTo>
                    <a:pt x="0" y="228581"/>
                  </a:lnTo>
                  <a:lnTo>
                    <a:pt x="257537" y="228581"/>
                  </a:lnTo>
                  <a:lnTo>
                    <a:pt x="257537" y="0"/>
                  </a:lnTo>
                  <a:close/>
                </a:path>
              </a:pathLst>
            </a:custGeom>
            <a:solidFill>
              <a:srgbClr val="FFFFFF"/>
            </a:solidFill>
          </p:spPr>
          <p:txBody>
            <a:bodyPr wrap="square" lIns="0" tIns="0" rIns="0" bIns="0" rtlCol="0"/>
            <a:lstStyle/>
            <a:p>
              <a:endParaRPr/>
            </a:p>
          </p:txBody>
        </p:sp>
      </p:grpSp>
      <p:sp>
        <p:nvSpPr>
          <p:cNvPr id="163" name="object 163"/>
          <p:cNvSpPr/>
          <p:nvPr/>
        </p:nvSpPr>
        <p:spPr>
          <a:xfrm>
            <a:off x="4922626" y="8388030"/>
            <a:ext cx="124957" cy="124957"/>
          </a:xfrm>
          <a:prstGeom prst="rect">
            <a:avLst/>
          </a:prstGeom>
          <a:blipFill>
            <a:blip r:embed="rId2" cstate="print"/>
            <a:stretch>
              <a:fillRect/>
            </a:stretch>
          </a:blipFill>
        </p:spPr>
        <p:txBody>
          <a:bodyPr wrap="square" lIns="0" tIns="0" rIns="0" bIns="0" rtlCol="0"/>
          <a:lstStyle/>
          <a:p>
            <a:endParaRPr/>
          </a:p>
        </p:txBody>
      </p:sp>
      <p:sp>
        <p:nvSpPr>
          <p:cNvPr id="164" name="object 164"/>
          <p:cNvSpPr/>
          <p:nvPr/>
        </p:nvSpPr>
        <p:spPr>
          <a:xfrm>
            <a:off x="5399592" y="8388030"/>
            <a:ext cx="123433" cy="124957"/>
          </a:xfrm>
          <a:prstGeom prst="rect">
            <a:avLst/>
          </a:prstGeom>
          <a:blipFill>
            <a:blip r:embed="rId2" cstate="print"/>
            <a:stretch>
              <a:fillRect/>
            </a:stretch>
          </a:blipFill>
        </p:spPr>
        <p:txBody>
          <a:bodyPr wrap="square" lIns="0" tIns="0" rIns="0" bIns="0" rtlCol="0"/>
          <a:lstStyle/>
          <a:p>
            <a:endParaRPr/>
          </a:p>
        </p:txBody>
      </p:sp>
      <p:sp>
        <p:nvSpPr>
          <p:cNvPr id="165" name="object 165"/>
          <p:cNvSpPr/>
          <p:nvPr/>
        </p:nvSpPr>
        <p:spPr>
          <a:xfrm>
            <a:off x="5867430" y="8388030"/>
            <a:ext cx="124957" cy="124957"/>
          </a:xfrm>
          <a:prstGeom prst="rect">
            <a:avLst/>
          </a:prstGeom>
          <a:blipFill>
            <a:blip r:embed="rId2" cstate="print"/>
            <a:stretch>
              <a:fillRect/>
            </a:stretch>
          </a:blipFill>
        </p:spPr>
        <p:txBody>
          <a:bodyPr wrap="square" lIns="0" tIns="0" rIns="0" bIns="0" rtlCol="0"/>
          <a:lstStyle/>
          <a:p>
            <a:endParaRPr/>
          </a:p>
        </p:txBody>
      </p:sp>
      <p:sp>
        <p:nvSpPr>
          <p:cNvPr id="166" name="object 166"/>
          <p:cNvSpPr/>
          <p:nvPr/>
        </p:nvSpPr>
        <p:spPr>
          <a:xfrm>
            <a:off x="6339824" y="8388030"/>
            <a:ext cx="124957" cy="124957"/>
          </a:xfrm>
          <a:prstGeom prst="rect">
            <a:avLst/>
          </a:prstGeom>
          <a:blipFill>
            <a:blip r:embed="rId2" cstate="print"/>
            <a:stretch>
              <a:fillRect/>
            </a:stretch>
          </a:blipFill>
        </p:spPr>
        <p:txBody>
          <a:bodyPr wrap="square" lIns="0" tIns="0" rIns="0" bIns="0" rtlCol="0"/>
          <a:lstStyle/>
          <a:p>
            <a:endParaRPr/>
          </a:p>
        </p:txBody>
      </p:sp>
      <p:sp>
        <p:nvSpPr>
          <p:cNvPr id="167" name="object 167"/>
          <p:cNvSpPr/>
          <p:nvPr/>
        </p:nvSpPr>
        <p:spPr>
          <a:xfrm>
            <a:off x="4486793" y="8889396"/>
            <a:ext cx="123433" cy="124957"/>
          </a:xfrm>
          <a:prstGeom prst="rect">
            <a:avLst/>
          </a:prstGeom>
          <a:blipFill>
            <a:blip r:embed="rId2" cstate="print"/>
            <a:stretch>
              <a:fillRect/>
            </a:stretch>
          </a:blipFill>
        </p:spPr>
        <p:txBody>
          <a:bodyPr wrap="square" lIns="0" tIns="0" rIns="0" bIns="0" rtlCol="0"/>
          <a:lstStyle/>
          <a:p>
            <a:endParaRPr/>
          </a:p>
        </p:txBody>
      </p:sp>
      <p:sp>
        <p:nvSpPr>
          <p:cNvPr id="168" name="object 168"/>
          <p:cNvSpPr/>
          <p:nvPr/>
        </p:nvSpPr>
        <p:spPr>
          <a:xfrm>
            <a:off x="4922626" y="8889396"/>
            <a:ext cx="124957" cy="124957"/>
          </a:xfrm>
          <a:prstGeom prst="rect">
            <a:avLst/>
          </a:prstGeom>
          <a:blipFill>
            <a:blip r:embed="rId2" cstate="print"/>
            <a:stretch>
              <a:fillRect/>
            </a:stretch>
          </a:blipFill>
        </p:spPr>
        <p:txBody>
          <a:bodyPr wrap="square" lIns="0" tIns="0" rIns="0" bIns="0" rtlCol="0"/>
          <a:lstStyle/>
          <a:p>
            <a:endParaRPr/>
          </a:p>
        </p:txBody>
      </p:sp>
      <p:sp>
        <p:nvSpPr>
          <p:cNvPr id="169" name="object 169"/>
          <p:cNvSpPr/>
          <p:nvPr/>
        </p:nvSpPr>
        <p:spPr>
          <a:xfrm>
            <a:off x="5399592" y="8889396"/>
            <a:ext cx="123433" cy="124957"/>
          </a:xfrm>
          <a:prstGeom prst="rect">
            <a:avLst/>
          </a:prstGeom>
          <a:blipFill>
            <a:blip r:embed="rId2" cstate="print"/>
            <a:stretch>
              <a:fillRect/>
            </a:stretch>
          </a:blipFill>
        </p:spPr>
        <p:txBody>
          <a:bodyPr wrap="square" lIns="0" tIns="0" rIns="0" bIns="0" rtlCol="0"/>
          <a:lstStyle/>
          <a:p>
            <a:endParaRPr/>
          </a:p>
        </p:txBody>
      </p:sp>
      <p:sp>
        <p:nvSpPr>
          <p:cNvPr id="170" name="object 170"/>
          <p:cNvSpPr/>
          <p:nvPr/>
        </p:nvSpPr>
        <p:spPr>
          <a:xfrm>
            <a:off x="5867430" y="8889396"/>
            <a:ext cx="124957" cy="124957"/>
          </a:xfrm>
          <a:prstGeom prst="rect">
            <a:avLst/>
          </a:prstGeom>
          <a:blipFill>
            <a:blip r:embed="rId2" cstate="print"/>
            <a:stretch>
              <a:fillRect/>
            </a:stretch>
          </a:blipFill>
        </p:spPr>
        <p:txBody>
          <a:bodyPr wrap="square" lIns="0" tIns="0" rIns="0" bIns="0" rtlCol="0"/>
          <a:lstStyle/>
          <a:p>
            <a:endParaRPr/>
          </a:p>
        </p:txBody>
      </p:sp>
      <p:sp>
        <p:nvSpPr>
          <p:cNvPr id="171" name="object 171"/>
          <p:cNvSpPr/>
          <p:nvPr/>
        </p:nvSpPr>
        <p:spPr>
          <a:xfrm>
            <a:off x="6339824" y="8889396"/>
            <a:ext cx="124957" cy="124957"/>
          </a:xfrm>
          <a:prstGeom prst="rect">
            <a:avLst/>
          </a:prstGeom>
          <a:blipFill>
            <a:blip r:embed="rId2" cstate="print"/>
            <a:stretch>
              <a:fillRect/>
            </a:stretch>
          </a:blipFill>
        </p:spPr>
        <p:txBody>
          <a:bodyPr wrap="square" lIns="0" tIns="0" rIns="0" bIns="0" rtlCol="0"/>
          <a:lstStyle/>
          <a:p>
            <a:endParaRPr/>
          </a:p>
        </p:txBody>
      </p:sp>
      <p:graphicFrame>
        <p:nvGraphicFramePr>
          <p:cNvPr id="172" name="object 172"/>
          <p:cNvGraphicFramePr>
            <a:graphicFrameLocks noGrp="1"/>
          </p:cNvGraphicFramePr>
          <p:nvPr/>
        </p:nvGraphicFramePr>
        <p:xfrm>
          <a:off x="939224" y="1082593"/>
          <a:ext cx="5780405" cy="8074025"/>
        </p:xfrm>
        <a:graphic>
          <a:graphicData uri="http://schemas.openxmlformats.org/drawingml/2006/table">
            <a:tbl>
              <a:tblPr firstRow="1" bandRow="1">
                <a:tableStyleId>{2D5ABB26-0587-4C30-8999-92F81FD0307C}</a:tableStyleId>
              </a:tblPr>
              <a:tblGrid>
                <a:gridCol w="287020">
                  <a:extLst>
                    <a:ext uri="{9D8B030D-6E8A-4147-A177-3AD203B41FA5}">
                      <a16:colId xmlns:a16="http://schemas.microsoft.com/office/drawing/2014/main" val="20000"/>
                    </a:ext>
                  </a:extLst>
                </a:gridCol>
                <a:gridCol w="3163570">
                  <a:extLst>
                    <a:ext uri="{9D8B030D-6E8A-4147-A177-3AD203B41FA5}">
                      <a16:colId xmlns:a16="http://schemas.microsoft.com/office/drawing/2014/main" val="20001"/>
                    </a:ext>
                  </a:extLst>
                </a:gridCol>
                <a:gridCol w="435610">
                  <a:extLst>
                    <a:ext uri="{9D8B030D-6E8A-4147-A177-3AD203B41FA5}">
                      <a16:colId xmlns:a16="http://schemas.microsoft.com/office/drawing/2014/main" val="20002"/>
                    </a:ext>
                  </a:extLst>
                </a:gridCol>
                <a:gridCol w="432435">
                  <a:extLst>
                    <a:ext uri="{9D8B030D-6E8A-4147-A177-3AD203B41FA5}">
                      <a16:colId xmlns:a16="http://schemas.microsoft.com/office/drawing/2014/main" val="20003"/>
                    </a:ext>
                  </a:extLst>
                </a:gridCol>
                <a:gridCol w="525145">
                  <a:extLst>
                    <a:ext uri="{9D8B030D-6E8A-4147-A177-3AD203B41FA5}">
                      <a16:colId xmlns:a16="http://schemas.microsoft.com/office/drawing/2014/main" val="20004"/>
                    </a:ext>
                  </a:extLst>
                </a:gridCol>
                <a:gridCol w="409575">
                  <a:extLst>
                    <a:ext uri="{9D8B030D-6E8A-4147-A177-3AD203B41FA5}">
                      <a16:colId xmlns:a16="http://schemas.microsoft.com/office/drawing/2014/main" val="20005"/>
                    </a:ext>
                  </a:extLst>
                </a:gridCol>
                <a:gridCol w="524510">
                  <a:extLst>
                    <a:ext uri="{9D8B030D-6E8A-4147-A177-3AD203B41FA5}">
                      <a16:colId xmlns:a16="http://schemas.microsoft.com/office/drawing/2014/main" val="20006"/>
                    </a:ext>
                  </a:extLst>
                </a:gridCol>
              </a:tblGrid>
              <a:tr h="427446">
                <a:tc gridSpan="2">
                  <a:txBody>
                    <a:bodyPr/>
                    <a:lstStyle/>
                    <a:p>
                      <a:pPr marR="5715" algn="ctr">
                        <a:lnSpc>
                          <a:spcPct val="100000"/>
                        </a:lnSpc>
                        <a:spcBef>
                          <a:spcPts val="850"/>
                        </a:spcBef>
                      </a:pPr>
                      <a:r>
                        <a:rPr sz="1200" b="1" spc="-5" dirty="0">
                          <a:latin typeface="Calibri"/>
                          <a:cs typeface="Calibri"/>
                        </a:rPr>
                        <a:t>Statement</a:t>
                      </a:r>
                      <a:endParaRPr sz="1200">
                        <a:latin typeface="Calibri"/>
                        <a:cs typeface="Calibri"/>
                      </a:endParaRPr>
                    </a:p>
                  </a:txBody>
                  <a:tcPr marL="0" marR="0" marT="107950" marB="0">
                    <a:lnR w="19050">
                      <a:solidFill>
                        <a:srgbClr val="CCCCCC"/>
                      </a:solidFill>
                      <a:prstDash val="solid"/>
                    </a:lnR>
                    <a:lnB w="19050">
                      <a:solidFill>
                        <a:srgbClr val="CCCCCC"/>
                      </a:solidFill>
                      <a:prstDash val="solid"/>
                    </a:lnB>
                    <a:solidFill>
                      <a:srgbClr val="FCB62C"/>
                    </a:solidFill>
                  </a:tcPr>
                </a:tc>
                <a:tc hMerge="1">
                  <a:txBody>
                    <a:bodyPr/>
                    <a:lstStyle/>
                    <a:p>
                      <a:endParaRPr/>
                    </a:p>
                  </a:txBody>
                  <a:tcPr marL="0" marR="0" marT="0" marB="0"/>
                </a:tc>
                <a:tc>
                  <a:txBody>
                    <a:bodyPr/>
                    <a:lstStyle/>
                    <a:p>
                      <a:pPr marL="58419" marR="55880" indent="38100">
                        <a:lnSpc>
                          <a:spcPct val="101699"/>
                        </a:lnSpc>
                        <a:spcBef>
                          <a:spcPts val="95"/>
                        </a:spcBef>
                      </a:pPr>
                      <a:r>
                        <a:rPr sz="1200" b="1" spc="-5" dirty="0">
                          <a:latin typeface="Calibri"/>
                          <a:cs typeface="Calibri"/>
                        </a:rPr>
                        <a:t>Not  at</a:t>
                      </a:r>
                      <a:r>
                        <a:rPr sz="1200" b="1" spc="-75" dirty="0">
                          <a:latin typeface="Calibri"/>
                          <a:cs typeface="Calibri"/>
                        </a:rPr>
                        <a:t> </a:t>
                      </a:r>
                      <a:r>
                        <a:rPr sz="1200" b="1" spc="-5" dirty="0">
                          <a:latin typeface="Calibri"/>
                          <a:cs typeface="Calibri"/>
                        </a:rPr>
                        <a:t>all</a:t>
                      </a:r>
                      <a:endParaRPr sz="1200">
                        <a:latin typeface="Calibri"/>
                        <a:cs typeface="Calibri"/>
                      </a:endParaRPr>
                    </a:p>
                  </a:txBody>
                  <a:tcPr marL="0" marR="0" marT="12065"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178435" marR="46990" indent="-129539">
                        <a:lnSpc>
                          <a:spcPct val="101699"/>
                        </a:lnSpc>
                        <a:spcBef>
                          <a:spcPts val="95"/>
                        </a:spcBef>
                      </a:pPr>
                      <a:r>
                        <a:rPr sz="1200" b="1" spc="-5" dirty="0">
                          <a:latin typeface="Calibri"/>
                          <a:cs typeface="Calibri"/>
                        </a:rPr>
                        <a:t>Ra</a:t>
                      </a:r>
                      <a:r>
                        <a:rPr sz="1200" b="1" spc="5" dirty="0">
                          <a:latin typeface="Calibri"/>
                          <a:cs typeface="Calibri"/>
                        </a:rPr>
                        <a:t>r</a:t>
                      </a:r>
                      <a:r>
                        <a:rPr sz="1200" b="1" spc="-5" dirty="0">
                          <a:latin typeface="Calibri"/>
                          <a:cs typeface="Calibri"/>
                        </a:rPr>
                        <a:t>e</a:t>
                      </a:r>
                      <a:r>
                        <a:rPr sz="1200" b="1" dirty="0">
                          <a:latin typeface="Calibri"/>
                          <a:cs typeface="Calibri"/>
                        </a:rPr>
                        <a:t>l  </a:t>
                      </a:r>
                      <a:r>
                        <a:rPr sz="1200" b="1" spc="-5" dirty="0">
                          <a:latin typeface="Calibri"/>
                          <a:cs typeface="Calibri"/>
                        </a:rPr>
                        <a:t>y</a:t>
                      </a:r>
                      <a:endParaRPr sz="1200">
                        <a:latin typeface="Calibri"/>
                        <a:cs typeface="Calibri"/>
                      </a:endParaRPr>
                    </a:p>
                  </a:txBody>
                  <a:tcPr marL="0" marR="0" marT="12065"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82550" marR="80645">
                        <a:lnSpc>
                          <a:spcPct val="101699"/>
                        </a:lnSpc>
                        <a:spcBef>
                          <a:spcPts val="95"/>
                        </a:spcBef>
                      </a:pPr>
                      <a:r>
                        <a:rPr sz="1200" b="1" spc="-5" dirty="0">
                          <a:latin typeface="Calibri"/>
                          <a:cs typeface="Calibri"/>
                        </a:rPr>
                        <a:t>S</a:t>
                      </a:r>
                      <a:r>
                        <a:rPr sz="1200" b="1" spc="5" dirty="0">
                          <a:latin typeface="Calibri"/>
                          <a:cs typeface="Calibri"/>
                        </a:rPr>
                        <a:t>o</a:t>
                      </a:r>
                      <a:r>
                        <a:rPr sz="1200" b="1" spc="-5" dirty="0">
                          <a:latin typeface="Calibri"/>
                          <a:cs typeface="Calibri"/>
                        </a:rPr>
                        <a:t>m</a:t>
                      </a:r>
                      <a:r>
                        <a:rPr sz="1200" b="1" dirty="0">
                          <a:latin typeface="Calibri"/>
                          <a:cs typeface="Calibri"/>
                        </a:rPr>
                        <a:t>e  </a:t>
                      </a:r>
                      <a:r>
                        <a:rPr sz="1200" b="1" spc="5" dirty="0">
                          <a:latin typeface="Calibri"/>
                          <a:cs typeface="Calibri"/>
                        </a:rPr>
                        <a:t>ti</a:t>
                      </a:r>
                      <a:r>
                        <a:rPr sz="1200" b="1" spc="-5" dirty="0">
                          <a:latin typeface="Calibri"/>
                          <a:cs typeface="Calibri"/>
                        </a:rPr>
                        <a:t>me</a:t>
                      </a:r>
                      <a:r>
                        <a:rPr sz="1200" b="1" dirty="0">
                          <a:latin typeface="Calibri"/>
                          <a:cs typeface="Calibri"/>
                        </a:rPr>
                        <a:t>s</a:t>
                      </a:r>
                      <a:endParaRPr sz="1200">
                        <a:latin typeface="Calibri"/>
                        <a:cs typeface="Calibri"/>
                      </a:endParaRPr>
                    </a:p>
                  </a:txBody>
                  <a:tcPr marL="0" marR="0" marT="12065"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96520" marR="93980" indent="7620">
                        <a:lnSpc>
                          <a:spcPct val="101699"/>
                        </a:lnSpc>
                        <a:spcBef>
                          <a:spcPts val="95"/>
                        </a:spcBef>
                      </a:pPr>
                      <a:r>
                        <a:rPr sz="1200" b="1" spc="5" dirty="0">
                          <a:latin typeface="Calibri"/>
                          <a:cs typeface="Calibri"/>
                        </a:rPr>
                        <a:t>Of</a:t>
                      </a:r>
                      <a:r>
                        <a:rPr sz="1200" b="1" dirty="0">
                          <a:latin typeface="Calibri"/>
                          <a:cs typeface="Calibri"/>
                        </a:rPr>
                        <a:t>-  </a:t>
                      </a:r>
                      <a:r>
                        <a:rPr sz="1200" b="1" spc="5" dirty="0">
                          <a:latin typeface="Calibri"/>
                          <a:cs typeface="Calibri"/>
                        </a:rPr>
                        <a:t>t</a:t>
                      </a:r>
                      <a:r>
                        <a:rPr sz="1200" b="1" spc="-5" dirty="0">
                          <a:latin typeface="Calibri"/>
                          <a:cs typeface="Calibri"/>
                        </a:rPr>
                        <a:t>e</a:t>
                      </a:r>
                      <a:r>
                        <a:rPr sz="1200" b="1" dirty="0">
                          <a:latin typeface="Calibri"/>
                          <a:cs typeface="Calibri"/>
                        </a:rPr>
                        <a:t>n</a:t>
                      </a:r>
                      <a:endParaRPr sz="1200">
                        <a:latin typeface="Calibri"/>
                        <a:cs typeface="Calibri"/>
                      </a:endParaRPr>
                    </a:p>
                  </a:txBody>
                  <a:tcPr marL="0" marR="0" marT="12065"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81280" marR="72390" indent="36195">
                        <a:lnSpc>
                          <a:spcPct val="101699"/>
                        </a:lnSpc>
                        <a:spcBef>
                          <a:spcPts val="95"/>
                        </a:spcBef>
                      </a:pPr>
                      <a:r>
                        <a:rPr sz="1200" b="1" spc="-5" dirty="0">
                          <a:latin typeface="Calibri"/>
                          <a:cs typeface="Calibri"/>
                        </a:rPr>
                        <a:t>Very  </a:t>
                      </a:r>
                      <a:r>
                        <a:rPr sz="1200" b="1" spc="5" dirty="0">
                          <a:latin typeface="Calibri"/>
                          <a:cs typeface="Calibri"/>
                        </a:rPr>
                        <a:t>Oft</a:t>
                      </a:r>
                      <a:r>
                        <a:rPr sz="1200" b="1" spc="-5" dirty="0">
                          <a:latin typeface="Calibri"/>
                          <a:cs typeface="Calibri"/>
                        </a:rPr>
                        <a:t>e</a:t>
                      </a:r>
                      <a:r>
                        <a:rPr sz="1200" b="1" dirty="0">
                          <a:latin typeface="Calibri"/>
                          <a:cs typeface="Calibri"/>
                        </a:rPr>
                        <a:t>n</a:t>
                      </a:r>
                      <a:endParaRPr sz="1200">
                        <a:latin typeface="Calibri"/>
                        <a:cs typeface="Calibri"/>
                      </a:endParaRPr>
                    </a:p>
                  </a:txBody>
                  <a:tcPr marL="0" marR="0" marT="12065"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588203">
                <a:tc>
                  <a:txBody>
                    <a:bodyPr/>
                    <a:lstStyle/>
                    <a:p>
                      <a:pPr marL="101600">
                        <a:lnSpc>
                          <a:spcPct val="100000"/>
                        </a:lnSpc>
                        <a:spcBef>
                          <a:spcPts val="200"/>
                        </a:spcBef>
                      </a:pPr>
                      <a:r>
                        <a:rPr sz="1100" dirty="0">
                          <a:latin typeface="Calibri"/>
                          <a:cs typeface="Calibri"/>
                        </a:rPr>
                        <a:t>1</a:t>
                      </a:r>
                      <a:endParaRPr sz="1100">
                        <a:latin typeface="Calibri"/>
                        <a:cs typeface="Calibri"/>
                      </a:endParaRPr>
                    </a:p>
                  </a:txBody>
                  <a:tcPr marL="0" marR="0" marT="25400" marB="0">
                    <a:lnR w="12700">
                      <a:solidFill>
                        <a:srgbClr val="CCCCCC"/>
                      </a:solidFill>
                      <a:prstDash val="solid"/>
                    </a:lnR>
                    <a:lnT w="19050" cap="flat" cmpd="sng" algn="ctr">
                      <a:solidFill>
                        <a:srgbClr val="CCCCCC"/>
                      </a:solidFill>
                      <a:prstDash val="solid"/>
                      <a:round/>
                      <a:headEnd type="none" w="med" len="med"/>
                      <a:tailEnd type="none" w="med" len="med"/>
                    </a:lnT>
                    <a:lnB w="12700">
                      <a:solidFill>
                        <a:srgbClr val="CCCCCC"/>
                      </a:solidFill>
                      <a:prstDash val="solid"/>
                    </a:lnB>
                    <a:solidFill>
                      <a:srgbClr val="F0F0F0"/>
                    </a:solidFill>
                  </a:tcPr>
                </a:tc>
                <a:tc>
                  <a:txBody>
                    <a:bodyPr/>
                    <a:lstStyle/>
                    <a:p>
                      <a:pPr marL="27940" marR="26670" algn="just">
                        <a:lnSpc>
                          <a:spcPct val="104500"/>
                        </a:lnSpc>
                        <a:spcBef>
                          <a:spcPts val="155"/>
                        </a:spcBef>
                      </a:pPr>
                      <a:r>
                        <a:rPr sz="1100" spc="10" dirty="0">
                          <a:latin typeface="Calibri"/>
                          <a:cs typeface="Calibri"/>
                        </a:rPr>
                        <a:t>Creative people should specialize in coming up with  lots of ideas. Other people should then implement  these.</a:t>
                      </a:r>
                      <a:endParaRPr sz="1100">
                        <a:latin typeface="Calibri"/>
                        <a:cs typeface="Calibri"/>
                      </a:endParaRPr>
                    </a:p>
                  </a:txBody>
                  <a:tcPr marL="0" marR="0" marT="19685" marB="0">
                    <a:lnL w="1270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BFBFBF"/>
                      </a:solidFill>
                      <a:prstDash val="solid"/>
                    </a:lnR>
                    <a:lnT w="19050">
                      <a:solidFill>
                        <a:srgbClr val="CCCCCC"/>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CCCCCC"/>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CCCCCC"/>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CCCCCC"/>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CCCCCC"/>
                      </a:solidFill>
                      <a:prstDash val="solid"/>
                    </a:lnT>
                    <a:lnB w="19050">
                      <a:solidFill>
                        <a:srgbClr val="BFBFBF"/>
                      </a:solidFill>
                      <a:prstDash val="solid"/>
                    </a:lnB>
                  </a:tcPr>
                </a:tc>
                <a:extLst>
                  <a:ext uri="{0D108BD9-81ED-4DB2-BD59-A6C34878D82A}">
                    <a16:rowId xmlns:a16="http://schemas.microsoft.com/office/drawing/2014/main" val="10001"/>
                  </a:ext>
                </a:extLst>
              </a:tr>
              <a:tr h="588218">
                <a:tc>
                  <a:txBody>
                    <a:bodyPr/>
                    <a:lstStyle/>
                    <a:p>
                      <a:pPr marL="101600">
                        <a:lnSpc>
                          <a:spcPct val="100000"/>
                        </a:lnSpc>
                        <a:spcBef>
                          <a:spcPts val="200"/>
                        </a:spcBef>
                      </a:pPr>
                      <a:r>
                        <a:rPr sz="1100" dirty="0">
                          <a:latin typeface="Calibri"/>
                          <a:cs typeface="Calibri"/>
                        </a:rPr>
                        <a:t>2</a:t>
                      </a:r>
                      <a:endParaRPr sz="1100">
                        <a:latin typeface="Calibri"/>
                        <a:cs typeface="Calibri"/>
                      </a:endParaRPr>
                    </a:p>
                  </a:txBody>
                  <a:tcPr marL="0" marR="0" marT="25400" marB="0">
                    <a:lnR w="19050">
                      <a:solidFill>
                        <a:srgbClr val="BFBFBF"/>
                      </a:solidFill>
                      <a:prstDash val="solid"/>
                    </a:lnR>
                    <a:lnT w="12700">
                      <a:solidFill>
                        <a:srgbClr val="CCCCCC"/>
                      </a:solidFill>
                      <a:prstDash val="solid"/>
                    </a:lnT>
                    <a:lnB w="19050">
                      <a:solidFill>
                        <a:srgbClr val="BFBFBF"/>
                      </a:solidFill>
                      <a:prstDash val="solid"/>
                    </a:lnB>
                  </a:tcPr>
                </a:tc>
                <a:tc>
                  <a:txBody>
                    <a:bodyPr/>
                    <a:lstStyle/>
                    <a:p>
                      <a:pPr marL="29209" marR="25400" algn="just">
                        <a:lnSpc>
                          <a:spcPct val="104500"/>
                        </a:lnSpc>
                        <a:spcBef>
                          <a:spcPts val="155"/>
                        </a:spcBef>
                      </a:pPr>
                      <a:r>
                        <a:rPr sz="1100" spc="5" dirty="0">
                          <a:latin typeface="Calibri"/>
                          <a:cs typeface="Calibri"/>
                        </a:rPr>
                        <a:t>If I have </a:t>
                      </a:r>
                      <a:r>
                        <a:rPr sz="1100" spc="10" dirty="0">
                          <a:latin typeface="Calibri"/>
                          <a:cs typeface="Calibri"/>
                        </a:rPr>
                        <a:t>a problem, </a:t>
                      </a:r>
                      <a:r>
                        <a:rPr sz="1100" spc="5" dirty="0">
                          <a:latin typeface="Calibri"/>
                          <a:cs typeface="Calibri"/>
                        </a:rPr>
                        <a:t>I </a:t>
                      </a:r>
                      <a:r>
                        <a:rPr sz="1100" spc="10" dirty="0">
                          <a:latin typeface="Calibri"/>
                          <a:cs typeface="Calibri"/>
                        </a:rPr>
                        <a:t>allow myself </a:t>
                      </a:r>
                      <a:r>
                        <a:rPr sz="1100" spc="5" dirty="0">
                          <a:latin typeface="Calibri"/>
                          <a:cs typeface="Calibri"/>
                        </a:rPr>
                        <a:t>to </a:t>
                      </a:r>
                      <a:r>
                        <a:rPr sz="1100" spc="10" dirty="0">
                          <a:latin typeface="Calibri"/>
                          <a:cs typeface="Calibri"/>
                        </a:rPr>
                        <a:t>back </a:t>
                      </a:r>
                      <a:r>
                        <a:rPr sz="1100" spc="5" dirty="0">
                          <a:latin typeface="Calibri"/>
                          <a:cs typeface="Calibri"/>
                        </a:rPr>
                        <a:t>off active  </a:t>
                      </a:r>
                      <a:r>
                        <a:rPr sz="1100" spc="10" dirty="0">
                          <a:latin typeface="Calibri"/>
                          <a:cs typeface="Calibri"/>
                        </a:rPr>
                        <a:t>problem </a:t>
                      </a:r>
                      <a:r>
                        <a:rPr sz="1100" spc="5" dirty="0">
                          <a:latin typeface="Calibri"/>
                          <a:cs typeface="Calibri"/>
                        </a:rPr>
                        <a:t>solving, </a:t>
                      </a:r>
                      <a:r>
                        <a:rPr sz="1100" spc="10" dirty="0">
                          <a:latin typeface="Calibri"/>
                          <a:cs typeface="Calibri"/>
                        </a:rPr>
                        <a:t>and </a:t>
                      </a:r>
                      <a:r>
                        <a:rPr sz="1100" spc="5" dirty="0">
                          <a:latin typeface="Calibri"/>
                          <a:cs typeface="Calibri"/>
                        </a:rPr>
                        <a:t>I </a:t>
                      </a:r>
                      <a:r>
                        <a:rPr sz="1100" spc="10" dirty="0">
                          <a:latin typeface="Calibri"/>
                          <a:cs typeface="Calibri"/>
                        </a:rPr>
                        <a:t>create some mental distance  between myself and </a:t>
                      </a:r>
                      <a:r>
                        <a:rPr sz="1100" spc="5" dirty="0">
                          <a:latin typeface="Calibri"/>
                          <a:cs typeface="Calibri"/>
                        </a:rPr>
                        <a:t>the</a:t>
                      </a:r>
                      <a:r>
                        <a:rPr sz="1100" spc="-5" dirty="0">
                          <a:latin typeface="Calibri"/>
                          <a:cs typeface="Calibri"/>
                        </a:rPr>
                        <a:t> </a:t>
                      </a:r>
                      <a:r>
                        <a:rPr sz="1100" spc="10" dirty="0">
                          <a:latin typeface="Calibri"/>
                          <a:cs typeface="Calibri"/>
                        </a:rPr>
                        <a:t>issue.</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CCCCCC"/>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2"/>
                  </a:ext>
                </a:extLst>
              </a:tr>
              <a:tr h="411449">
                <a:tc>
                  <a:txBody>
                    <a:bodyPr/>
                    <a:lstStyle/>
                    <a:p>
                      <a:pPr marL="101600">
                        <a:lnSpc>
                          <a:spcPct val="100000"/>
                        </a:lnSpc>
                        <a:spcBef>
                          <a:spcPts val="200"/>
                        </a:spcBef>
                      </a:pPr>
                      <a:r>
                        <a:rPr sz="1100" dirty="0">
                          <a:latin typeface="Calibri"/>
                          <a:cs typeface="Calibri"/>
                        </a:rPr>
                        <a:t>3</a:t>
                      </a:r>
                      <a:endParaRPr sz="1100">
                        <a:latin typeface="Calibri"/>
                        <a:cs typeface="Calibri"/>
                      </a:endParaRPr>
                    </a:p>
                  </a:txBody>
                  <a:tcPr marL="0" marR="0" marT="25400" marB="0">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6670">
                        <a:lnSpc>
                          <a:spcPct val="104500"/>
                        </a:lnSpc>
                        <a:spcBef>
                          <a:spcPts val="140"/>
                        </a:spcBef>
                      </a:pPr>
                      <a:r>
                        <a:rPr sz="1100" spc="15" dirty="0">
                          <a:latin typeface="Calibri"/>
                          <a:cs typeface="Calibri"/>
                        </a:rPr>
                        <a:t>When </a:t>
                      </a:r>
                      <a:r>
                        <a:rPr sz="1100" spc="10" dirty="0">
                          <a:latin typeface="Calibri"/>
                          <a:cs typeface="Calibri"/>
                        </a:rPr>
                        <a:t>I'm coming up with ideas, </a:t>
                      </a:r>
                      <a:r>
                        <a:rPr sz="1100" spc="5" dirty="0">
                          <a:latin typeface="Calibri"/>
                          <a:cs typeface="Calibri"/>
                        </a:rPr>
                        <a:t>I find </a:t>
                      </a:r>
                      <a:r>
                        <a:rPr sz="1100" spc="10" dirty="0">
                          <a:latin typeface="Calibri"/>
                          <a:cs typeface="Calibri"/>
                        </a:rPr>
                        <a:t>myself </a:t>
                      </a:r>
                      <a:r>
                        <a:rPr sz="1100" spc="5" dirty="0">
                          <a:latin typeface="Calibri"/>
                          <a:cs typeface="Calibri"/>
                        </a:rPr>
                        <a:t>using  </a:t>
                      </a:r>
                      <a:r>
                        <a:rPr sz="1100" spc="10" dirty="0">
                          <a:latin typeface="Calibri"/>
                          <a:cs typeface="Calibri"/>
                        </a:rPr>
                        <a:t>phrases like "we </a:t>
                      </a:r>
                      <a:r>
                        <a:rPr sz="1100" spc="5" dirty="0">
                          <a:latin typeface="Calibri"/>
                          <a:cs typeface="Calibri"/>
                        </a:rPr>
                        <a:t>can't" </a:t>
                      </a:r>
                      <a:r>
                        <a:rPr sz="1100" spc="10" dirty="0">
                          <a:latin typeface="Calibri"/>
                          <a:cs typeface="Calibri"/>
                        </a:rPr>
                        <a:t>or "we</a:t>
                      </a:r>
                      <a:r>
                        <a:rPr sz="1100" spc="-10" dirty="0">
                          <a:latin typeface="Calibri"/>
                          <a:cs typeface="Calibri"/>
                        </a:rPr>
                        <a:t> </a:t>
                      </a:r>
                      <a:r>
                        <a:rPr sz="1100" spc="5" dirty="0">
                          <a:latin typeface="Calibri"/>
                          <a:cs typeface="Calibri"/>
                        </a:rPr>
                        <a:t>don't."</a:t>
                      </a:r>
                      <a:endParaRPr sz="1100">
                        <a:latin typeface="Calibri"/>
                        <a:cs typeface="Calibri"/>
                      </a:endParaRPr>
                    </a:p>
                  </a:txBody>
                  <a:tcPr marL="0" marR="0" marT="1778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3"/>
                  </a:ext>
                </a:extLst>
              </a:tr>
              <a:tr h="412973">
                <a:tc>
                  <a:txBody>
                    <a:bodyPr/>
                    <a:lstStyle/>
                    <a:p>
                      <a:pPr marL="101600">
                        <a:lnSpc>
                          <a:spcPct val="100000"/>
                        </a:lnSpc>
                        <a:spcBef>
                          <a:spcPts val="210"/>
                        </a:spcBef>
                      </a:pPr>
                      <a:r>
                        <a:rPr sz="1100" dirty="0">
                          <a:latin typeface="Calibri"/>
                          <a:cs typeface="Calibri"/>
                        </a:rPr>
                        <a:t>4</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marL="29209" marR="25400">
                        <a:lnSpc>
                          <a:spcPct val="104500"/>
                        </a:lnSpc>
                        <a:spcBef>
                          <a:spcPts val="155"/>
                        </a:spcBef>
                      </a:pPr>
                      <a:r>
                        <a:rPr sz="1100" spc="10" dirty="0">
                          <a:latin typeface="Calibri"/>
                          <a:cs typeface="Calibri"/>
                        </a:rPr>
                        <a:t>I'm </a:t>
                      </a:r>
                      <a:r>
                        <a:rPr sz="1100" spc="5" dirty="0">
                          <a:latin typeface="Calibri"/>
                          <a:cs typeface="Calibri"/>
                        </a:rPr>
                        <a:t>busy. As </a:t>
                      </a:r>
                      <a:r>
                        <a:rPr sz="1100" spc="10" dirty="0">
                          <a:latin typeface="Calibri"/>
                          <a:cs typeface="Calibri"/>
                        </a:rPr>
                        <a:t>soon as </a:t>
                      </a:r>
                      <a:r>
                        <a:rPr sz="1100" spc="5" dirty="0">
                          <a:latin typeface="Calibri"/>
                          <a:cs typeface="Calibri"/>
                        </a:rPr>
                        <a:t>I have </a:t>
                      </a:r>
                      <a:r>
                        <a:rPr sz="1100" spc="10" dirty="0">
                          <a:latin typeface="Calibri"/>
                          <a:cs typeface="Calibri"/>
                        </a:rPr>
                        <a:t>a good idea, </a:t>
                      </a:r>
                      <a:r>
                        <a:rPr sz="1100" spc="5" dirty="0">
                          <a:latin typeface="Calibri"/>
                          <a:cs typeface="Calibri"/>
                        </a:rPr>
                        <a:t>I </a:t>
                      </a:r>
                      <a:r>
                        <a:rPr sz="1100" spc="10" dirty="0">
                          <a:latin typeface="Calibri"/>
                          <a:cs typeface="Calibri"/>
                        </a:rPr>
                        <a:t>move </a:t>
                      </a:r>
                      <a:r>
                        <a:rPr sz="1100" spc="5" dirty="0">
                          <a:latin typeface="Calibri"/>
                          <a:cs typeface="Calibri"/>
                        </a:rPr>
                        <a:t>for-  </a:t>
                      </a:r>
                      <a:r>
                        <a:rPr sz="1100" spc="10" dirty="0">
                          <a:latin typeface="Calibri"/>
                          <a:cs typeface="Calibri"/>
                        </a:rPr>
                        <a:t>ward with</a:t>
                      </a:r>
                      <a:r>
                        <a:rPr sz="1100" spc="-15" dirty="0">
                          <a:latin typeface="Calibri"/>
                          <a:cs typeface="Calibri"/>
                        </a:rPr>
                        <a:t> </a:t>
                      </a:r>
                      <a:r>
                        <a:rPr sz="1100" spc="10" dirty="0">
                          <a:latin typeface="Calibri"/>
                          <a:cs typeface="Calibri"/>
                        </a:rPr>
                        <a:t>implementation.</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4"/>
                  </a:ext>
                </a:extLst>
              </a:tr>
              <a:tr h="588218">
                <a:tc>
                  <a:txBody>
                    <a:bodyPr/>
                    <a:lstStyle/>
                    <a:p>
                      <a:pPr marL="101600">
                        <a:lnSpc>
                          <a:spcPct val="100000"/>
                        </a:lnSpc>
                        <a:spcBef>
                          <a:spcPts val="210"/>
                        </a:spcBef>
                      </a:pPr>
                      <a:r>
                        <a:rPr sz="1100" dirty="0">
                          <a:latin typeface="Calibri"/>
                          <a:cs typeface="Calibri"/>
                        </a:rPr>
                        <a:t>5</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4130" algn="just">
                        <a:lnSpc>
                          <a:spcPct val="104500"/>
                        </a:lnSpc>
                        <a:spcBef>
                          <a:spcPts val="155"/>
                        </a:spcBef>
                      </a:pPr>
                      <a:r>
                        <a:rPr sz="1100" spc="5" dirty="0">
                          <a:latin typeface="Calibri"/>
                          <a:cs typeface="Calibri"/>
                        </a:rPr>
                        <a:t>I gather </a:t>
                      </a:r>
                      <a:r>
                        <a:rPr sz="1100" spc="10" dirty="0">
                          <a:latin typeface="Calibri"/>
                          <a:cs typeface="Calibri"/>
                        </a:rPr>
                        <a:t>information from a wide </a:t>
                      </a:r>
                      <a:r>
                        <a:rPr sz="1100" spc="5" dirty="0">
                          <a:latin typeface="Calibri"/>
                          <a:cs typeface="Calibri"/>
                        </a:rPr>
                        <a:t>variety </a:t>
                      </a:r>
                      <a:r>
                        <a:rPr sz="1100" spc="10" dirty="0">
                          <a:latin typeface="Calibri"/>
                          <a:cs typeface="Calibri"/>
                        </a:rPr>
                        <a:t>of </a:t>
                      </a:r>
                      <a:r>
                        <a:rPr sz="1100" spc="5" dirty="0">
                          <a:latin typeface="Calibri"/>
                          <a:cs typeface="Calibri"/>
                        </a:rPr>
                        <a:t>sources  to stay current </a:t>
                      </a:r>
                      <a:r>
                        <a:rPr sz="1100" spc="10" dirty="0">
                          <a:latin typeface="Calibri"/>
                          <a:cs typeface="Calibri"/>
                        </a:rPr>
                        <a:t>with what's happening in </a:t>
                      </a:r>
                      <a:r>
                        <a:rPr sz="1100" spc="15" dirty="0">
                          <a:latin typeface="Calibri"/>
                          <a:cs typeface="Calibri"/>
                        </a:rPr>
                        <a:t>my </a:t>
                      </a:r>
                      <a:r>
                        <a:rPr sz="1100" spc="10" dirty="0">
                          <a:latin typeface="Calibri"/>
                          <a:cs typeface="Calibri"/>
                        </a:rPr>
                        <a:t>field </a:t>
                      </a:r>
                      <a:r>
                        <a:rPr sz="1100" spc="15" dirty="0">
                          <a:latin typeface="Calibri"/>
                          <a:cs typeface="Calibri"/>
                        </a:rPr>
                        <a:t>of  </a:t>
                      </a:r>
                      <a:r>
                        <a:rPr sz="1100" spc="10" dirty="0">
                          <a:latin typeface="Calibri"/>
                          <a:cs typeface="Calibri"/>
                        </a:rPr>
                        <a:t>work.</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5"/>
                  </a:ext>
                </a:extLst>
              </a:tr>
              <a:tr h="411434">
                <a:tc>
                  <a:txBody>
                    <a:bodyPr/>
                    <a:lstStyle/>
                    <a:p>
                      <a:pPr marL="101600">
                        <a:lnSpc>
                          <a:spcPct val="100000"/>
                        </a:lnSpc>
                        <a:spcBef>
                          <a:spcPts val="210"/>
                        </a:spcBef>
                      </a:pPr>
                      <a:r>
                        <a:rPr sz="1100" dirty="0">
                          <a:latin typeface="Calibri"/>
                          <a:cs typeface="Calibri"/>
                        </a:rPr>
                        <a:t>6</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marL="29209" marR="25400">
                        <a:lnSpc>
                          <a:spcPct val="104500"/>
                        </a:lnSpc>
                        <a:spcBef>
                          <a:spcPts val="155"/>
                        </a:spcBef>
                      </a:pPr>
                      <a:r>
                        <a:rPr sz="1100" spc="5" dirty="0">
                          <a:latin typeface="Calibri"/>
                          <a:cs typeface="Calibri"/>
                        </a:rPr>
                        <a:t>I </a:t>
                      </a:r>
                      <a:r>
                        <a:rPr sz="1100" spc="10" dirty="0">
                          <a:latin typeface="Calibri"/>
                          <a:cs typeface="Calibri"/>
                        </a:rPr>
                        <a:t>see problems, </a:t>
                      </a:r>
                      <a:r>
                        <a:rPr sz="1100" spc="5" dirty="0">
                          <a:latin typeface="Calibri"/>
                          <a:cs typeface="Calibri"/>
                        </a:rPr>
                        <a:t>complaints, </a:t>
                      </a:r>
                      <a:r>
                        <a:rPr sz="1100" spc="10" dirty="0">
                          <a:latin typeface="Calibri"/>
                          <a:cs typeface="Calibri"/>
                        </a:rPr>
                        <a:t>and bottlenecks as op-  portunities </a:t>
                      </a:r>
                      <a:r>
                        <a:rPr sz="1100" spc="5" dirty="0">
                          <a:latin typeface="Calibri"/>
                          <a:cs typeface="Calibri"/>
                        </a:rPr>
                        <a:t>rather </a:t>
                      </a:r>
                      <a:r>
                        <a:rPr sz="1100" spc="10" dirty="0">
                          <a:latin typeface="Calibri"/>
                          <a:cs typeface="Calibri"/>
                        </a:rPr>
                        <a:t>than as</a:t>
                      </a:r>
                      <a:r>
                        <a:rPr sz="1100" dirty="0">
                          <a:latin typeface="Calibri"/>
                          <a:cs typeface="Calibri"/>
                        </a:rPr>
                        <a:t> </a:t>
                      </a:r>
                      <a:r>
                        <a:rPr sz="1100" spc="10" dirty="0">
                          <a:latin typeface="Calibri"/>
                          <a:cs typeface="Calibri"/>
                        </a:rPr>
                        <a:t>issues.</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6"/>
                  </a:ext>
                </a:extLst>
              </a:tr>
              <a:tr h="588218">
                <a:tc>
                  <a:txBody>
                    <a:bodyPr/>
                    <a:lstStyle/>
                    <a:p>
                      <a:pPr marL="101600">
                        <a:lnSpc>
                          <a:spcPct val="100000"/>
                        </a:lnSpc>
                        <a:spcBef>
                          <a:spcPts val="210"/>
                        </a:spcBef>
                      </a:pPr>
                      <a:r>
                        <a:rPr sz="1100" dirty="0">
                          <a:latin typeface="Calibri"/>
                          <a:cs typeface="Calibri"/>
                        </a:rPr>
                        <a:t>7</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6034" algn="just">
                        <a:lnSpc>
                          <a:spcPct val="104500"/>
                        </a:lnSpc>
                        <a:spcBef>
                          <a:spcPts val="155"/>
                        </a:spcBef>
                      </a:pPr>
                      <a:r>
                        <a:rPr sz="1100" spc="15" dirty="0">
                          <a:latin typeface="Calibri"/>
                          <a:cs typeface="Calibri"/>
                        </a:rPr>
                        <a:t>When </a:t>
                      </a:r>
                      <a:r>
                        <a:rPr sz="1100" spc="10" dirty="0">
                          <a:latin typeface="Calibri"/>
                          <a:cs typeface="Calibri"/>
                        </a:rPr>
                        <a:t>solving a problem, </a:t>
                      </a:r>
                      <a:r>
                        <a:rPr sz="1100" spc="5" dirty="0">
                          <a:latin typeface="Calibri"/>
                          <a:cs typeface="Calibri"/>
                        </a:rPr>
                        <a:t>I try to rethink </a:t>
                      </a:r>
                      <a:r>
                        <a:rPr sz="1100" spc="15" dirty="0">
                          <a:latin typeface="Calibri"/>
                          <a:cs typeface="Calibri"/>
                        </a:rPr>
                        <a:t>my </a:t>
                      </a:r>
                      <a:r>
                        <a:rPr sz="1100" spc="5" dirty="0">
                          <a:latin typeface="Calibri"/>
                          <a:cs typeface="Calibri"/>
                        </a:rPr>
                        <a:t>current  </a:t>
                      </a:r>
                      <a:r>
                        <a:rPr sz="1100" spc="10" dirty="0">
                          <a:latin typeface="Calibri"/>
                          <a:cs typeface="Calibri"/>
                        </a:rPr>
                        <a:t>understanding of an </a:t>
                      </a:r>
                      <a:r>
                        <a:rPr sz="1100" spc="5" dirty="0">
                          <a:latin typeface="Calibri"/>
                          <a:cs typeface="Calibri"/>
                        </a:rPr>
                        <a:t>issue to </a:t>
                      </a:r>
                      <a:r>
                        <a:rPr sz="1100" spc="10" dirty="0">
                          <a:latin typeface="Calibri"/>
                          <a:cs typeface="Calibri"/>
                        </a:rPr>
                        <a:t>develop a deeper </a:t>
                      </a:r>
                      <a:r>
                        <a:rPr sz="1100" dirty="0">
                          <a:latin typeface="Calibri"/>
                          <a:cs typeface="Calibri"/>
                        </a:rPr>
                        <a:t>in-  </a:t>
                      </a:r>
                      <a:r>
                        <a:rPr sz="1100" spc="5" dirty="0">
                          <a:latin typeface="Calibri"/>
                          <a:cs typeface="Calibri"/>
                        </a:rPr>
                        <a:t>sight </a:t>
                      </a:r>
                      <a:r>
                        <a:rPr sz="1100" spc="10" dirty="0">
                          <a:latin typeface="Calibri"/>
                          <a:cs typeface="Calibri"/>
                        </a:rPr>
                        <a:t>into</a:t>
                      </a:r>
                      <a:r>
                        <a:rPr sz="1100" spc="-10" dirty="0">
                          <a:latin typeface="Calibri"/>
                          <a:cs typeface="Calibri"/>
                        </a:rPr>
                        <a:t> </a:t>
                      </a:r>
                      <a:r>
                        <a:rPr sz="1100" spc="5" dirty="0">
                          <a:latin typeface="Calibri"/>
                          <a:cs typeface="Calibri"/>
                        </a:rPr>
                        <a:t>it.</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CCCCCC"/>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7"/>
                  </a:ext>
                </a:extLst>
              </a:tr>
              <a:tr h="412973">
                <a:tc>
                  <a:txBody>
                    <a:bodyPr/>
                    <a:lstStyle/>
                    <a:p>
                      <a:pPr marL="101600">
                        <a:lnSpc>
                          <a:spcPct val="100000"/>
                        </a:lnSpc>
                        <a:spcBef>
                          <a:spcPts val="210"/>
                        </a:spcBef>
                      </a:pPr>
                      <a:r>
                        <a:rPr sz="1100" dirty="0">
                          <a:latin typeface="Calibri"/>
                          <a:cs typeface="Calibri"/>
                        </a:rPr>
                        <a:t>8</a:t>
                      </a:r>
                      <a:endParaRPr sz="1100">
                        <a:latin typeface="Calibri"/>
                        <a:cs typeface="Calibri"/>
                      </a:endParaRPr>
                    </a:p>
                  </a:txBody>
                  <a:tcPr marL="0" marR="0" marT="26670" marB="0">
                    <a:lnR w="19050">
                      <a:solidFill>
                        <a:srgbClr val="CCCCCC"/>
                      </a:solidFill>
                      <a:prstDash val="solid"/>
                    </a:lnR>
                    <a:lnT w="19050">
                      <a:solidFill>
                        <a:srgbClr val="BFBFBF"/>
                      </a:solidFill>
                      <a:prstDash val="solid"/>
                    </a:lnT>
                    <a:lnB w="19050">
                      <a:solidFill>
                        <a:srgbClr val="BFBFBF"/>
                      </a:solidFill>
                      <a:prstDash val="solid"/>
                    </a:lnB>
                  </a:tcPr>
                </a:tc>
                <a:tc>
                  <a:txBody>
                    <a:bodyPr/>
                    <a:lstStyle/>
                    <a:p>
                      <a:pPr marL="29209" marR="25400">
                        <a:lnSpc>
                          <a:spcPct val="104500"/>
                        </a:lnSpc>
                        <a:spcBef>
                          <a:spcPts val="155"/>
                        </a:spcBef>
                      </a:pPr>
                      <a:r>
                        <a:rPr sz="1100" spc="5" dirty="0">
                          <a:latin typeface="Calibri"/>
                          <a:cs typeface="Calibri"/>
                        </a:rPr>
                        <a:t>I </a:t>
                      </a:r>
                      <a:r>
                        <a:rPr sz="1100" spc="10" dirty="0">
                          <a:latin typeface="Calibri"/>
                          <a:cs typeface="Calibri"/>
                        </a:rPr>
                        <a:t>often ignore good ideas because </a:t>
                      </a:r>
                      <a:r>
                        <a:rPr sz="1100" spc="5" dirty="0">
                          <a:latin typeface="Calibri"/>
                          <a:cs typeface="Calibri"/>
                        </a:rPr>
                        <a:t>I don't </a:t>
                      </a:r>
                      <a:r>
                        <a:rPr sz="1100" spc="10" dirty="0">
                          <a:latin typeface="Calibri"/>
                          <a:cs typeface="Calibri"/>
                        </a:rPr>
                        <a:t>have </a:t>
                      </a:r>
                      <a:r>
                        <a:rPr sz="1100" spc="15" dirty="0">
                          <a:latin typeface="Calibri"/>
                          <a:cs typeface="Calibri"/>
                        </a:rPr>
                        <a:t>the  </a:t>
                      </a:r>
                      <a:r>
                        <a:rPr sz="1100" spc="10" dirty="0">
                          <a:latin typeface="Calibri"/>
                          <a:cs typeface="Calibri"/>
                        </a:rPr>
                        <a:t>resources </a:t>
                      </a:r>
                      <a:r>
                        <a:rPr sz="1100" spc="5" dirty="0">
                          <a:latin typeface="Calibri"/>
                          <a:cs typeface="Calibri"/>
                        </a:rPr>
                        <a:t>to </a:t>
                      </a:r>
                      <a:r>
                        <a:rPr sz="1100" spc="10" dirty="0">
                          <a:latin typeface="Calibri"/>
                          <a:cs typeface="Calibri"/>
                        </a:rPr>
                        <a:t>implement</a:t>
                      </a:r>
                      <a:r>
                        <a:rPr sz="1100" dirty="0">
                          <a:latin typeface="Calibri"/>
                          <a:cs typeface="Calibri"/>
                        </a:rPr>
                        <a:t> </a:t>
                      </a:r>
                      <a:r>
                        <a:rPr sz="1100" spc="10" dirty="0">
                          <a:latin typeface="Calibri"/>
                          <a:cs typeface="Calibri"/>
                        </a:rPr>
                        <a:t>them.</a:t>
                      </a:r>
                      <a:endParaRPr sz="1100">
                        <a:latin typeface="Calibri"/>
                        <a:cs typeface="Calibri"/>
                      </a:endParaRPr>
                    </a:p>
                  </a:txBody>
                  <a:tcPr marL="0" marR="0" marT="19685"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8"/>
                  </a:ext>
                </a:extLst>
              </a:tr>
              <a:tr h="412961">
                <a:tc>
                  <a:txBody>
                    <a:bodyPr/>
                    <a:lstStyle/>
                    <a:p>
                      <a:pPr marL="101600">
                        <a:lnSpc>
                          <a:spcPct val="100000"/>
                        </a:lnSpc>
                        <a:spcBef>
                          <a:spcPts val="210"/>
                        </a:spcBef>
                      </a:pPr>
                      <a:r>
                        <a:rPr sz="1100" dirty="0">
                          <a:latin typeface="Calibri"/>
                          <a:cs typeface="Calibri"/>
                        </a:rPr>
                        <a:t>9</a:t>
                      </a:r>
                      <a:endParaRPr sz="1100">
                        <a:latin typeface="Calibri"/>
                        <a:cs typeface="Calibri"/>
                      </a:endParaRPr>
                    </a:p>
                  </a:txBody>
                  <a:tcPr marL="0" marR="0" marT="26670" marB="0">
                    <a:lnR w="19050">
                      <a:solidFill>
                        <a:srgbClr val="CCCCCC"/>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6670">
                        <a:lnSpc>
                          <a:spcPct val="104500"/>
                        </a:lnSpc>
                        <a:spcBef>
                          <a:spcPts val="155"/>
                        </a:spcBef>
                      </a:pPr>
                      <a:r>
                        <a:rPr sz="1100" spc="5" dirty="0">
                          <a:latin typeface="Calibri"/>
                          <a:cs typeface="Calibri"/>
                        </a:rPr>
                        <a:t>I find </a:t>
                      </a:r>
                      <a:r>
                        <a:rPr sz="1100" spc="10" dirty="0">
                          <a:latin typeface="Calibri"/>
                          <a:cs typeface="Calibri"/>
                        </a:rPr>
                        <a:t>problems and issues </a:t>
                      </a:r>
                      <a:r>
                        <a:rPr sz="1100" spc="5" dirty="0">
                          <a:latin typeface="Calibri"/>
                          <a:cs typeface="Calibri"/>
                        </a:rPr>
                        <a:t>distracting. </a:t>
                      </a:r>
                      <a:r>
                        <a:rPr sz="1100" spc="10" dirty="0">
                          <a:latin typeface="Calibri"/>
                          <a:cs typeface="Calibri"/>
                        </a:rPr>
                        <a:t>They cause </a:t>
                      </a:r>
                      <a:r>
                        <a:rPr sz="1100" spc="15" dirty="0">
                          <a:latin typeface="Calibri"/>
                          <a:cs typeface="Calibri"/>
                        </a:rPr>
                        <a:t>me  </a:t>
                      </a:r>
                      <a:r>
                        <a:rPr sz="1100" spc="5" dirty="0">
                          <a:latin typeface="Calibri"/>
                          <a:cs typeface="Calibri"/>
                        </a:rPr>
                        <a:t>to </a:t>
                      </a:r>
                      <a:r>
                        <a:rPr sz="1100" spc="10" dirty="0">
                          <a:latin typeface="Calibri"/>
                          <a:cs typeface="Calibri"/>
                        </a:rPr>
                        <a:t>lose focus </a:t>
                      </a:r>
                      <a:r>
                        <a:rPr sz="1100" spc="15" dirty="0">
                          <a:latin typeface="Calibri"/>
                          <a:cs typeface="Calibri"/>
                        </a:rPr>
                        <a:t>on my </a:t>
                      </a:r>
                      <a:r>
                        <a:rPr sz="1100" spc="10" dirty="0">
                          <a:latin typeface="Calibri"/>
                          <a:cs typeface="Calibri"/>
                        </a:rPr>
                        <a:t>real</a:t>
                      </a:r>
                      <a:r>
                        <a:rPr sz="1100" spc="-35" dirty="0">
                          <a:latin typeface="Calibri"/>
                          <a:cs typeface="Calibri"/>
                        </a:rPr>
                        <a:t> </a:t>
                      </a:r>
                      <a:r>
                        <a:rPr sz="1100" spc="10" dirty="0">
                          <a:latin typeface="Calibri"/>
                          <a:cs typeface="Calibri"/>
                        </a:rPr>
                        <a:t>work.</a:t>
                      </a:r>
                      <a:endParaRPr sz="1100">
                        <a:latin typeface="Calibri"/>
                        <a:cs typeface="Calibri"/>
                      </a:endParaRPr>
                    </a:p>
                  </a:txBody>
                  <a:tcPr marL="0" marR="0" marT="19685"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09"/>
                  </a:ext>
                </a:extLst>
              </a:tr>
              <a:tr h="586691">
                <a:tc>
                  <a:txBody>
                    <a:bodyPr/>
                    <a:lstStyle/>
                    <a:p>
                      <a:pPr marL="65405">
                        <a:lnSpc>
                          <a:spcPct val="100000"/>
                        </a:lnSpc>
                        <a:spcBef>
                          <a:spcPts val="200"/>
                        </a:spcBef>
                      </a:pPr>
                      <a:r>
                        <a:rPr sz="1100" spc="10" dirty="0">
                          <a:latin typeface="Calibri"/>
                          <a:cs typeface="Calibri"/>
                        </a:rPr>
                        <a:t>10</a:t>
                      </a:r>
                      <a:endParaRPr sz="1100">
                        <a:latin typeface="Calibri"/>
                        <a:cs typeface="Calibri"/>
                      </a:endParaRPr>
                    </a:p>
                  </a:txBody>
                  <a:tcPr marL="0" marR="0" marT="25400" marB="0">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marL="29209" marR="26034" algn="just">
                        <a:lnSpc>
                          <a:spcPct val="104500"/>
                        </a:lnSpc>
                        <a:spcBef>
                          <a:spcPts val="140"/>
                        </a:spcBef>
                      </a:pPr>
                      <a:r>
                        <a:rPr sz="1100" spc="10" dirty="0">
                          <a:latin typeface="Calibri"/>
                          <a:cs typeface="Calibri"/>
                        </a:rPr>
                        <a:t>I'm confident that </a:t>
                      </a:r>
                      <a:r>
                        <a:rPr sz="1100" spc="5" dirty="0">
                          <a:latin typeface="Calibri"/>
                          <a:cs typeface="Calibri"/>
                        </a:rPr>
                        <a:t>I </a:t>
                      </a:r>
                      <a:r>
                        <a:rPr sz="1100" spc="10" dirty="0">
                          <a:latin typeface="Calibri"/>
                          <a:cs typeface="Calibri"/>
                        </a:rPr>
                        <a:t>can develop </a:t>
                      </a:r>
                      <a:r>
                        <a:rPr sz="1100" spc="5" dirty="0">
                          <a:latin typeface="Calibri"/>
                          <a:cs typeface="Calibri"/>
                        </a:rPr>
                        <a:t>creative </a:t>
                      </a:r>
                      <a:r>
                        <a:rPr sz="1100" spc="10" dirty="0">
                          <a:latin typeface="Calibri"/>
                          <a:cs typeface="Calibri"/>
                        </a:rPr>
                        <a:t>ideas </a:t>
                      </a:r>
                      <a:r>
                        <a:rPr sz="1100" spc="5" dirty="0">
                          <a:latin typeface="Calibri"/>
                          <a:cs typeface="Calibri"/>
                        </a:rPr>
                        <a:t>to  </a:t>
                      </a:r>
                      <a:r>
                        <a:rPr sz="1100" spc="10" dirty="0">
                          <a:latin typeface="Calibri"/>
                          <a:cs typeface="Calibri"/>
                        </a:rPr>
                        <a:t>solve problems, and I'm motivated </a:t>
                      </a:r>
                      <a:r>
                        <a:rPr sz="1100" spc="5" dirty="0">
                          <a:latin typeface="Calibri"/>
                          <a:cs typeface="Calibri"/>
                        </a:rPr>
                        <a:t>to </a:t>
                      </a:r>
                      <a:r>
                        <a:rPr sz="1100" spc="10" dirty="0">
                          <a:latin typeface="Calibri"/>
                          <a:cs typeface="Calibri"/>
                        </a:rPr>
                        <a:t>implement  solutions.</a:t>
                      </a:r>
                      <a:endParaRPr sz="1100">
                        <a:latin typeface="Calibri"/>
                        <a:cs typeface="Calibri"/>
                      </a:endParaRPr>
                    </a:p>
                  </a:txBody>
                  <a:tcPr marL="0" marR="0" marT="17780" marB="0">
                    <a:lnL w="19050">
                      <a:solidFill>
                        <a:srgbClr val="BFBFBF"/>
                      </a:solidFill>
                      <a:prstDash val="solid"/>
                    </a:lnL>
                    <a:lnR w="19050">
                      <a:solidFill>
                        <a:srgbClr val="BFBFBF"/>
                      </a:solidFill>
                      <a:prstDash val="solid"/>
                    </a:lnR>
                    <a:lnT w="19050">
                      <a:solidFill>
                        <a:srgbClr val="CCCCCC"/>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10"/>
                  </a:ext>
                </a:extLst>
              </a:tr>
              <a:tr h="412976">
                <a:tc>
                  <a:txBody>
                    <a:bodyPr/>
                    <a:lstStyle/>
                    <a:p>
                      <a:pPr marL="65405">
                        <a:lnSpc>
                          <a:spcPct val="100000"/>
                        </a:lnSpc>
                        <a:spcBef>
                          <a:spcPts val="210"/>
                        </a:spcBef>
                      </a:pPr>
                      <a:r>
                        <a:rPr sz="1100" spc="10" dirty="0">
                          <a:latin typeface="Calibri"/>
                          <a:cs typeface="Calibri"/>
                        </a:rPr>
                        <a:t>11</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6034">
                        <a:lnSpc>
                          <a:spcPct val="104500"/>
                        </a:lnSpc>
                        <a:spcBef>
                          <a:spcPts val="155"/>
                        </a:spcBef>
                      </a:pPr>
                      <a:r>
                        <a:rPr sz="1100" spc="5" dirty="0">
                          <a:latin typeface="Calibri"/>
                          <a:cs typeface="Calibri"/>
                        </a:rPr>
                        <a:t>I </a:t>
                      </a:r>
                      <a:r>
                        <a:rPr sz="1100" spc="10" dirty="0">
                          <a:latin typeface="Calibri"/>
                          <a:cs typeface="Calibri"/>
                        </a:rPr>
                        <a:t>take time </a:t>
                      </a:r>
                      <a:r>
                        <a:rPr sz="1100" spc="5" dirty="0">
                          <a:latin typeface="Calibri"/>
                          <a:cs typeface="Calibri"/>
                        </a:rPr>
                        <a:t>to investigate </a:t>
                      </a:r>
                      <a:r>
                        <a:rPr sz="1100" spc="10" dirty="0">
                          <a:latin typeface="Calibri"/>
                          <a:cs typeface="Calibri"/>
                        </a:rPr>
                        <a:t>how </a:t>
                      </a:r>
                      <a:r>
                        <a:rPr sz="1100" spc="5" dirty="0">
                          <a:latin typeface="Calibri"/>
                          <a:cs typeface="Calibri"/>
                        </a:rPr>
                        <a:t>things </a:t>
                      </a:r>
                      <a:r>
                        <a:rPr sz="1100" spc="10" dirty="0">
                          <a:latin typeface="Calibri"/>
                          <a:cs typeface="Calibri"/>
                        </a:rPr>
                        <a:t>are working,  even </a:t>
                      </a:r>
                      <a:r>
                        <a:rPr sz="1100" spc="15" dirty="0">
                          <a:latin typeface="Calibri"/>
                          <a:cs typeface="Calibri"/>
                        </a:rPr>
                        <a:t>when </a:t>
                      </a:r>
                      <a:r>
                        <a:rPr sz="1100" spc="5" dirty="0">
                          <a:latin typeface="Calibri"/>
                          <a:cs typeface="Calibri"/>
                        </a:rPr>
                        <a:t>there </a:t>
                      </a:r>
                      <a:r>
                        <a:rPr sz="1100" spc="10" dirty="0">
                          <a:latin typeface="Calibri"/>
                          <a:cs typeface="Calibri"/>
                        </a:rPr>
                        <a:t>are no current</a:t>
                      </a:r>
                      <a:r>
                        <a:rPr sz="1100" spc="-10" dirty="0">
                          <a:latin typeface="Calibri"/>
                          <a:cs typeface="Calibri"/>
                        </a:rPr>
                        <a:t> </a:t>
                      </a:r>
                      <a:r>
                        <a:rPr sz="1100" spc="10" dirty="0">
                          <a:latin typeface="Calibri"/>
                          <a:cs typeface="Calibri"/>
                        </a:rPr>
                        <a:t>problems.</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11"/>
                  </a:ext>
                </a:extLst>
              </a:tr>
              <a:tr h="412970">
                <a:tc>
                  <a:txBody>
                    <a:bodyPr/>
                    <a:lstStyle/>
                    <a:p>
                      <a:pPr marL="65405">
                        <a:lnSpc>
                          <a:spcPct val="100000"/>
                        </a:lnSpc>
                        <a:spcBef>
                          <a:spcPts val="210"/>
                        </a:spcBef>
                      </a:pPr>
                      <a:r>
                        <a:rPr sz="1100" spc="10" dirty="0">
                          <a:latin typeface="Calibri"/>
                          <a:cs typeface="Calibri"/>
                        </a:rPr>
                        <a:t>12</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marL="29209" marR="25400">
                        <a:lnSpc>
                          <a:spcPct val="104500"/>
                        </a:lnSpc>
                        <a:spcBef>
                          <a:spcPts val="155"/>
                        </a:spcBef>
                      </a:pPr>
                      <a:r>
                        <a:rPr sz="1100" spc="5" dirty="0">
                          <a:latin typeface="Calibri"/>
                          <a:cs typeface="Calibri"/>
                        </a:rPr>
                        <a:t>I </a:t>
                      </a:r>
                      <a:r>
                        <a:rPr sz="1100" spc="10" dirty="0">
                          <a:latin typeface="Calibri"/>
                          <a:cs typeface="Calibri"/>
                        </a:rPr>
                        <a:t>always look </a:t>
                      </a:r>
                      <a:r>
                        <a:rPr sz="1100" spc="5" dirty="0">
                          <a:latin typeface="Calibri"/>
                          <a:cs typeface="Calibri"/>
                        </a:rPr>
                        <a:t>for the </a:t>
                      </a:r>
                      <a:r>
                        <a:rPr sz="1100" spc="10" dirty="0">
                          <a:latin typeface="Calibri"/>
                          <a:cs typeface="Calibri"/>
                        </a:rPr>
                        <a:t>causes of problems, so that </a:t>
                      </a:r>
                      <a:r>
                        <a:rPr sz="1100" spc="5" dirty="0">
                          <a:latin typeface="Calibri"/>
                          <a:cs typeface="Calibri"/>
                        </a:rPr>
                        <a:t>I  </a:t>
                      </a:r>
                      <a:r>
                        <a:rPr sz="1100" spc="10" dirty="0">
                          <a:latin typeface="Calibri"/>
                          <a:cs typeface="Calibri"/>
                        </a:rPr>
                        <a:t>can understand what's really going</a:t>
                      </a:r>
                      <a:r>
                        <a:rPr sz="1100" spc="-25" dirty="0">
                          <a:latin typeface="Calibri"/>
                          <a:cs typeface="Calibri"/>
                        </a:rPr>
                        <a:t> </a:t>
                      </a:r>
                      <a:r>
                        <a:rPr sz="1100" spc="10" dirty="0">
                          <a:latin typeface="Calibri"/>
                          <a:cs typeface="Calibri"/>
                        </a:rPr>
                        <a:t>on.</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12"/>
                  </a:ext>
                </a:extLst>
              </a:tr>
              <a:tr h="412973">
                <a:tc>
                  <a:txBody>
                    <a:bodyPr/>
                    <a:lstStyle/>
                    <a:p>
                      <a:pPr marL="65405">
                        <a:lnSpc>
                          <a:spcPct val="100000"/>
                        </a:lnSpc>
                        <a:spcBef>
                          <a:spcPts val="210"/>
                        </a:spcBef>
                      </a:pPr>
                      <a:r>
                        <a:rPr sz="1100" spc="10" dirty="0">
                          <a:latin typeface="Calibri"/>
                          <a:cs typeface="Calibri"/>
                        </a:rPr>
                        <a:t>13</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6034">
                        <a:lnSpc>
                          <a:spcPct val="104500"/>
                        </a:lnSpc>
                        <a:spcBef>
                          <a:spcPts val="155"/>
                        </a:spcBef>
                      </a:pPr>
                      <a:r>
                        <a:rPr sz="1100" spc="5" dirty="0">
                          <a:latin typeface="Calibri"/>
                          <a:cs typeface="Calibri"/>
                        </a:rPr>
                        <a:t>I </a:t>
                      </a:r>
                      <a:r>
                        <a:rPr sz="1100" spc="10" dirty="0">
                          <a:latin typeface="Calibri"/>
                          <a:cs typeface="Calibri"/>
                        </a:rPr>
                        <a:t>look for </a:t>
                      </a:r>
                      <a:r>
                        <a:rPr sz="1100" spc="5" dirty="0">
                          <a:latin typeface="Calibri"/>
                          <a:cs typeface="Calibri"/>
                        </a:rPr>
                        <a:t>things </a:t>
                      </a:r>
                      <a:r>
                        <a:rPr sz="1100" spc="10" dirty="0">
                          <a:latin typeface="Calibri"/>
                          <a:cs typeface="Calibri"/>
                        </a:rPr>
                        <a:t>in </a:t>
                      </a:r>
                      <a:r>
                        <a:rPr sz="1100" spc="15" dirty="0">
                          <a:latin typeface="Calibri"/>
                          <a:cs typeface="Calibri"/>
                        </a:rPr>
                        <a:t>my </a:t>
                      </a:r>
                      <a:r>
                        <a:rPr sz="1100" spc="10" dirty="0">
                          <a:latin typeface="Calibri"/>
                          <a:cs typeface="Calibri"/>
                        </a:rPr>
                        <a:t>environment </a:t>
                      </a:r>
                      <a:r>
                        <a:rPr sz="1100" spc="5" dirty="0">
                          <a:latin typeface="Calibri"/>
                          <a:cs typeface="Calibri"/>
                        </a:rPr>
                        <a:t>to inspire </a:t>
                      </a:r>
                      <a:r>
                        <a:rPr sz="1100" spc="15" dirty="0">
                          <a:latin typeface="Calibri"/>
                          <a:cs typeface="Calibri"/>
                        </a:rPr>
                        <a:t>me </a:t>
                      </a:r>
                      <a:r>
                        <a:rPr sz="1100" spc="5" dirty="0">
                          <a:latin typeface="Calibri"/>
                          <a:cs typeface="Calibri"/>
                        </a:rPr>
                        <a:t>to  find </a:t>
                      </a:r>
                      <a:r>
                        <a:rPr sz="1100" spc="10" dirty="0">
                          <a:latin typeface="Calibri"/>
                          <a:cs typeface="Calibri"/>
                        </a:rPr>
                        <a:t>new interpretations </a:t>
                      </a:r>
                      <a:r>
                        <a:rPr sz="1100" spc="15" dirty="0">
                          <a:latin typeface="Calibri"/>
                          <a:cs typeface="Calibri"/>
                        </a:rPr>
                        <a:t>of</a:t>
                      </a:r>
                      <a:r>
                        <a:rPr sz="1100" spc="-10" dirty="0">
                          <a:latin typeface="Calibri"/>
                          <a:cs typeface="Calibri"/>
                        </a:rPr>
                        <a:t> </a:t>
                      </a:r>
                      <a:r>
                        <a:rPr sz="1100" spc="10" dirty="0">
                          <a:latin typeface="Calibri"/>
                          <a:cs typeface="Calibri"/>
                        </a:rPr>
                        <a:t>problems.</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13"/>
                  </a:ext>
                </a:extLst>
              </a:tr>
              <a:tr h="411434">
                <a:tc>
                  <a:txBody>
                    <a:bodyPr/>
                    <a:lstStyle/>
                    <a:p>
                      <a:pPr marL="65405">
                        <a:lnSpc>
                          <a:spcPct val="100000"/>
                        </a:lnSpc>
                        <a:spcBef>
                          <a:spcPts val="200"/>
                        </a:spcBef>
                      </a:pPr>
                      <a:r>
                        <a:rPr sz="1100" spc="10" dirty="0">
                          <a:latin typeface="Calibri"/>
                          <a:cs typeface="Calibri"/>
                        </a:rPr>
                        <a:t>14</a:t>
                      </a:r>
                      <a:endParaRPr sz="1100">
                        <a:latin typeface="Calibri"/>
                        <a:cs typeface="Calibri"/>
                      </a:endParaRPr>
                    </a:p>
                  </a:txBody>
                  <a:tcPr marL="0" marR="0" marT="25400" marB="0">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marL="29209" marR="25400">
                        <a:lnSpc>
                          <a:spcPct val="104500"/>
                        </a:lnSpc>
                        <a:spcBef>
                          <a:spcPts val="140"/>
                        </a:spcBef>
                      </a:pPr>
                      <a:r>
                        <a:rPr sz="1100" spc="5" dirty="0">
                          <a:latin typeface="Calibri"/>
                          <a:cs typeface="Calibri"/>
                        </a:rPr>
                        <a:t>I </a:t>
                      </a:r>
                      <a:r>
                        <a:rPr sz="1100" spc="10" dirty="0">
                          <a:latin typeface="Calibri"/>
                          <a:cs typeface="Calibri"/>
                        </a:rPr>
                        <a:t>focus </a:t>
                      </a:r>
                      <a:r>
                        <a:rPr sz="1100" spc="15" dirty="0">
                          <a:latin typeface="Calibri"/>
                          <a:cs typeface="Calibri"/>
                        </a:rPr>
                        <a:t>on </a:t>
                      </a:r>
                      <a:r>
                        <a:rPr sz="1100" spc="10" dirty="0">
                          <a:latin typeface="Calibri"/>
                          <a:cs typeface="Calibri"/>
                        </a:rPr>
                        <a:t>issues that are important right now, pre-  ferring </a:t>
                      </a:r>
                      <a:r>
                        <a:rPr sz="1100" spc="5" dirty="0">
                          <a:latin typeface="Calibri"/>
                          <a:cs typeface="Calibri"/>
                        </a:rPr>
                        <a:t>to </a:t>
                      </a:r>
                      <a:r>
                        <a:rPr sz="1100" spc="10" dirty="0">
                          <a:latin typeface="Calibri"/>
                          <a:cs typeface="Calibri"/>
                        </a:rPr>
                        <a:t>worry about </a:t>
                      </a:r>
                      <a:r>
                        <a:rPr sz="1100" spc="5" dirty="0">
                          <a:latin typeface="Calibri"/>
                          <a:cs typeface="Calibri"/>
                        </a:rPr>
                        <a:t>future </a:t>
                      </a:r>
                      <a:r>
                        <a:rPr sz="1100" spc="10" dirty="0">
                          <a:latin typeface="Calibri"/>
                          <a:cs typeface="Calibri"/>
                        </a:rPr>
                        <a:t>problems as </a:t>
                      </a:r>
                      <a:r>
                        <a:rPr sz="1100" spc="5" dirty="0">
                          <a:latin typeface="Calibri"/>
                          <a:cs typeface="Calibri"/>
                        </a:rPr>
                        <a:t>they</a:t>
                      </a:r>
                      <a:r>
                        <a:rPr sz="1100" spc="-5" dirty="0">
                          <a:latin typeface="Calibri"/>
                          <a:cs typeface="Calibri"/>
                        </a:rPr>
                        <a:t> </a:t>
                      </a:r>
                      <a:r>
                        <a:rPr sz="1100" spc="10" dirty="0">
                          <a:latin typeface="Calibri"/>
                          <a:cs typeface="Calibri"/>
                        </a:rPr>
                        <a:t>arise.</a:t>
                      </a:r>
                      <a:endParaRPr sz="1100">
                        <a:latin typeface="Calibri"/>
                        <a:cs typeface="Calibri"/>
                      </a:endParaRPr>
                    </a:p>
                  </a:txBody>
                  <a:tcPr marL="0" marR="0" marT="1778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14"/>
                  </a:ext>
                </a:extLst>
              </a:tr>
              <a:tr h="588218">
                <a:tc>
                  <a:txBody>
                    <a:bodyPr/>
                    <a:lstStyle/>
                    <a:p>
                      <a:pPr marL="65405">
                        <a:lnSpc>
                          <a:spcPct val="100000"/>
                        </a:lnSpc>
                        <a:spcBef>
                          <a:spcPts val="210"/>
                        </a:spcBef>
                      </a:pPr>
                      <a:r>
                        <a:rPr sz="1100" spc="10" dirty="0">
                          <a:latin typeface="Calibri"/>
                          <a:cs typeface="Calibri"/>
                        </a:rPr>
                        <a:t>15</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marL="29209" marR="26034" algn="just">
                        <a:lnSpc>
                          <a:spcPct val="104500"/>
                        </a:lnSpc>
                        <a:spcBef>
                          <a:spcPts val="155"/>
                        </a:spcBef>
                      </a:pPr>
                      <a:r>
                        <a:rPr sz="1100" spc="15" dirty="0">
                          <a:latin typeface="Calibri"/>
                          <a:cs typeface="Calibri"/>
                        </a:rPr>
                        <a:t>When </a:t>
                      </a:r>
                      <a:r>
                        <a:rPr sz="1100" spc="10" dirty="0">
                          <a:latin typeface="Calibri"/>
                          <a:cs typeface="Calibri"/>
                        </a:rPr>
                        <a:t>gathering information about an issue, </a:t>
                      </a:r>
                      <a:r>
                        <a:rPr sz="1100" spc="5" dirty="0">
                          <a:latin typeface="Calibri"/>
                          <a:cs typeface="Calibri"/>
                        </a:rPr>
                        <a:t>I </a:t>
                      </a:r>
                      <a:r>
                        <a:rPr sz="1100" spc="10" dirty="0">
                          <a:latin typeface="Calibri"/>
                          <a:cs typeface="Calibri"/>
                        </a:rPr>
                        <a:t>ex-  plore solutions that </a:t>
                      </a:r>
                      <a:r>
                        <a:rPr sz="1100" spc="5" dirty="0">
                          <a:latin typeface="Calibri"/>
                          <a:cs typeface="Calibri"/>
                        </a:rPr>
                        <a:t>have </a:t>
                      </a:r>
                      <a:r>
                        <a:rPr sz="1100" spc="10" dirty="0">
                          <a:latin typeface="Calibri"/>
                          <a:cs typeface="Calibri"/>
                        </a:rPr>
                        <a:t>worked elsewhere in the  </a:t>
                      </a:r>
                      <a:r>
                        <a:rPr sz="1100" spc="5" dirty="0">
                          <a:latin typeface="Calibri"/>
                          <a:cs typeface="Calibri"/>
                        </a:rPr>
                        <a:t>past.</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0F0F0"/>
                    </a:solidFill>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lnB w="19050">
                      <a:solidFill>
                        <a:srgbClr val="BFBFBF"/>
                      </a:solidFill>
                      <a:prstDash val="solid"/>
                    </a:lnB>
                  </a:tcPr>
                </a:tc>
                <a:extLst>
                  <a:ext uri="{0D108BD9-81ED-4DB2-BD59-A6C34878D82A}">
                    <a16:rowId xmlns:a16="http://schemas.microsoft.com/office/drawing/2014/main" val="10015"/>
                  </a:ext>
                </a:extLst>
              </a:tr>
              <a:tr h="406115">
                <a:tc>
                  <a:txBody>
                    <a:bodyPr/>
                    <a:lstStyle/>
                    <a:p>
                      <a:pPr marL="65405">
                        <a:lnSpc>
                          <a:spcPct val="100000"/>
                        </a:lnSpc>
                        <a:spcBef>
                          <a:spcPts val="210"/>
                        </a:spcBef>
                      </a:pPr>
                      <a:r>
                        <a:rPr sz="1100" spc="10" dirty="0">
                          <a:latin typeface="Calibri"/>
                          <a:cs typeface="Calibri"/>
                        </a:rPr>
                        <a:t>16</a:t>
                      </a:r>
                      <a:endParaRPr sz="1100">
                        <a:latin typeface="Calibri"/>
                        <a:cs typeface="Calibri"/>
                      </a:endParaRPr>
                    </a:p>
                  </a:txBody>
                  <a:tcPr marL="0" marR="0" marT="26670" marB="0">
                    <a:lnR w="19050">
                      <a:solidFill>
                        <a:srgbClr val="BFBFBF"/>
                      </a:solidFill>
                      <a:prstDash val="solid"/>
                    </a:lnR>
                    <a:lnT w="19050">
                      <a:solidFill>
                        <a:srgbClr val="BFBFBF"/>
                      </a:solidFill>
                      <a:prstDash val="solid"/>
                    </a:lnT>
                  </a:tcPr>
                </a:tc>
                <a:tc>
                  <a:txBody>
                    <a:bodyPr/>
                    <a:lstStyle/>
                    <a:p>
                      <a:pPr marL="29209" marR="26034">
                        <a:lnSpc>
                          <a:spcPct val="104500"/>
                        </a:lnSpc>
                        <a:spcBef>
                          <a:spcPts val="155"/>
                        </a:spcBef>
                      </a:pPr>
                      <a:r>
                        <a:rPr sz="1100" spc="15" dirty="0">
                          <a:latin typeface="Calibri"/>
                          <a:cs typeface="Calibri"/>
                        </a:rPr>
                        <a:t>When </a:t>
                      </a:r>
                      <a:r>
                        <a:rPr sz="1100" spc="5" dirty="0">
                          <a:latin typeface="Calibri"/>
                          <a:cs typeface="Calibri"/>
                        </a:rPr>
                        <a:t>I </a:t>
                      </a:r>
                      <a:r>
                        <a:rPr sz="1100" spc="10" dirty="0">
                          <a:latin typeface="Calibri"/>
                          <a:cs typeface="Calibri"/>
                        </a:rPr>
                        <a:t>generate ideas, </a:t>
                      </a:r>
                      <a:r>
                        <a:rPr sz="1100" spc="5" dirty="0">
                          <a:latin typeface="Calibri"/>
                          <a:cs typeface="Calibri"/>
                        </a:rPr>
                        <a:t>I evaluate </a:t>
                      </a:r>
                      <a:r>
                        <a:rPr sz="1100" spc="10" dirty="0">
                          <a:latin typeface="Calibri"/>
                          <a:cs typeface="Calibri"/>
                        </a:rPr>
                        <a:t>them and </a:t>
                      </a:r>
                      <a:r>
                        <a:rPr sz="1100" spc="5" dirty="0">
                          <a:latin typeface="Calibri"/>
                          <a:cs typeface="Calibri"/>
                        </a:rPr>
                        <a:t>I </a:t>
                      </a:r>
                      <a:r>
                        <a:rPr sz="1100" spc="10" dirty="0">
                          <a:latin typeface="Calibri"/>
                          <a:cs typeface="Calibri"/>
                        </a:rPr>
                        <a:t>quickly  discard ideas that </a:t>
                      </a:r>
                      <a:r>
                        <a:rPr sz="1100" spc="5" dirty="0">
                          <a:latin typeface="Calibri"/>
                          <a:cs typeface="Calibri"/>
                        </a:rPr>
                        <a:t>I </a:t>
                      </a:r>
                      <a:r>
                        <a:rPr sz="1100" spc="10" dirty="0">
                          <a:latin typeface="Calibri"/>
                          <a:cs typeface="Calibri"/>
                        </a:rPr>
                        <a:t>don't</a:t>
                      </a:r>
                      <a:r>
                        <a:rPr sz="1100" spc="-30" dirty="0">
                          <a:latin typeface="Calibri"/>
                          <a:cs typeface="Calibri"/>
                        </a:rPr>
                        <a:t> </a:t>
                      </a:r>
                      <a:r>
                        <a:rPr sz="1100" spc="10" dirty="0">
                          <a:latin typeface="Calibri"/>
                          <a:cs typeface="Calibri"/>
                        </a:rPr>
                        <a:t>like.</a:t>
                      </a:r>
                      <a:endParaRPr sz="1100">
                        <a:latin typeface="Calibri"/>
                        <a:cs typeface="Calibri"/>
                      </a:endParaRPr>
                    </a:p>
                  </a:txBody>
                  <a:tcPr marL="0" marR="0" marT="19685" marB="0">
                    <a:lnL w="19050">
                      <a:solidFill>
                        <a:srgbClr val="BFBFBF"/>
                      </a:solidFill>
                      <a:prstDash val="solid"/>
                    </a:lnL>
                    <a:lnR w="19050">
                      <a:solidFill>
                        <a:srgbClr val="BFBFBF"/>
                      </a:solidFill>
                      <a:prstDash val="solid"/>
                    </a:lnR>
                    <a:lnT w="19050">
                      <a:solidFill>
                        <a:srgbClr val="BFBFBF"/>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R w="19050">
                      <a:solidFill>
                        <a:srgbClr val="BFBFBF"/>
                      </a:solidFill>
                      <a:prstDash val="solid"/>
                    </a:lnR>
                    <a:lnT w="19050">
                      <a:solidFill>
                        <a:srgbClr val="BFBFBF"/>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BFBFBF"/>
                      </a:solidFill>
                      <a:prstDash val="solid"/>
                    </a:lnL>
                    <a:lnT w="19050">
                      <a:solidFill>
                        <a:srgbClr val="BFBFBF"/>
                      </a:solidFill>
                      <a:prstDash val="solid"/>
                    </a:lnT>
                  </a:tcPr>
                </a:tc>
                <a:extLst>
                  <a:ext uri="{0D108BD9-81ED-4DB2-BD59-A6C34878D82A}">
                    <a16:rowId xmlns:a16="http://schemas.microsoft.com/office/drawing/2014/main" val="10016"/>
                  </a:ext>
                </a:extLst>
              </a:tr>
            </a:tbl>
          </a:graphicData>
        </a:graphic>
      </p:graphicFrame>
      <p:sp>
        <p:nvSpPr>
          <p:cNvPr id="173" name="object 17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49</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95" y="1485904"/>
            <a:ext cx="5829300" cy="5458460"/>
          </a:xfrm>
          <a:prstGeom prst="rect">
            <a:avLst/>
          </a:prstGeom>
        </p:spPr>
        <p:txBody>
          <a:bodyPr vert="horz" wrap="square" lIns="0" tIns="9525" rIns="0" bIns="0" rtlCol="0">
            <a:spAutoFit/>
          </a:bodyPr>
          <a:lstStyle/>
          <a:p>
            <a:pPr marL="12700" marR="1998980" indent="641350">
              <a:lnSpc>
                <a:spcPct val="101699"/>
              </a:lnSpc>
              <a:spcBef>
                <a:spcPts val="75"/>
              </a:spcBef>
            </a:pPr>
            <a:r>
              <a:rPr sz="1200" spc="-5" dirty="0">
                <a:latin typeface="Calibri"/>
                <a:cs typeface="Calibri"/>
              </a:rPr>
              <a:t>You can find more </a:t>
            </a:r>
            <a:r>
              <a:rPr sz="1200" spc="-10" dirty="0">
                <a:latin typeface="Calibri"/>
                <a:cs typeface="Calibri"/>
              </a:rPr>
              <a:t>info </a:t>
            </a:r>
            <a:r>
              <a:rPr sz="1200" spc="-5" dirty="0">
                <a:latin typeface="Calibri"/>
                <a:cs typeface="Calibri"/>
              </a:rPr>
              <a:t>on:  </a:t>
            </a:r>
            <a:r>
              <a:rPr sz="1200" u="sng" spc="-5" dirty="0">
                <a:solidFill>
                  <a:srgbClr val="0065FF"/>
                </a:solidFill>
                <a:uFill>
                  <a:solidFill>
                    <a:srgbClr val="0065FF"/>
                  </a:solidFill>
                </a:uFill>
                <a:latin typeface="Calibri"/>
                <a:cs typeface="Calibri"/>
                <a:hlinkClick r:id="rId2"/>
              </a:rPr>
              <a:t>http://www.mindtools.com/pages/article/creativity-quiz.htm</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marL="12700">
              <a:lnSpc>
                <a:spcPct val="100000"/>
              </a:lnSpc>
              <a:spcBef>
                <a:spcPts val="755"/>
              </a:spcBef>
            </a:pPr>
            <a:r>
              <a:rPr sz="1200" b="1" spc="-5" dirty="0">
                <a:latin typeface="Calibri"/>
                <a:cs typeface="Calibri"/>
              </a:rPr>
              <a:t>3.7.2 </a:t>
            </a:r>
            <a:r>
              <a:rPr sz="1200" b="1" spc="-10" dirty="0">
                <a:latin typeface="Calibri"/>
                <a:cs typeface="Calibri"/>
              </a:rPr>
              <a:t>12 </a:t>
            </a:r>
            <a:r>
              <a:rPr sz="1200" b="1" spc="-5" dirty="0">
                <a:latin typeface="Calibri"/>
                <a:cs typeface="Calibri"/>
              </a:rPr>
              <a:t>ways you can express your creativity more powerfully </a:t>
            </a:r>
            <a:r>
              <a:rPr sz="1200" b="1" dirty="0">
                <a:latin typeface="Calibri"/>
                <a:cs typeface="Calibri"/>
              </a:rPr>
              <a:t>in </a:t>
            </a:r>
            <a:r>
              <a:rPr sz="1200" b="1" spc="-5" dirty="0">
                <a:latin typeface="Calibri"/>
                <a:cs typeface="Calibri"/>
              </a:rPr>
              <a:t>any</a:t>
            </a:r>
            <a:r>
              <a:rPr sz="1200" b="1" spc="110" dirty="0">
                <a:latin typeface="Calibri"/>
                <a:cs typeface="Calibri"/>
              </a:rPr>
              <a:t> </a:t>
            </a:r>
            <a:r>
              <a:rPr sz="1200" b="1" spc="-5" dirty="0">
                <a:latin typeface="Calibri"/>
                <a:cs typeface="Calibri"/>
              </a:rPr>
              <a:t>workplace</a:t>
            </a:r>
            <a:endParaRPr sz="1200">
              <a:latin typeface="Calibri"/>
              <a:cs typeface="Calibri"/>
            </a:endParaRPr>
          </a:p>
          <a:p>
            <a:pPr marL="12700" marR="429259">
              <a:lnSpc>
                <a:spcPct val="102499"/>
              </a:lnSpc>
              <a:spcBef>
                <a:spcPts val="345"/>
              </a:spcBef>
              <a:buFont typeface="Symbol"/>
              <a:buChar char=""/>
              <a:tabLst>
                <a:tab pos="240665" algn="l"/>
                <a:tab pos="241300" algn="l"/>
              </a:tabLst>
            </a:pPr>
            <a:r>
              <a:rPr sz="1200" spc="-5" dirty="0">
                <a:latin typeface="Calibri"/>
                <a:cs typeface="Calibri"/>
              </a:rPr>
              <a:t>Use your values, interests, skills and aptitudes </a:t>
            </a:r>
            <a:r>
              <a:rPr sz="1200" dirty="0">
                <a:latin typeface="Calibri"/>
                <a:cs typeface="Calibri"/>
              </a:rPr>
              <a:t>to </a:t>
            </a:r>
            <a:r>
              <a:rPr sz="1200" spc="-5" dirty="0">
                <a:latin typeface="Calibri"/>
                <a:cs typeface="Calibri"/>
              </a:rPr>
              <a:t>express your unique perspectives,  opinions and contributions.</a:t>
            </a:r>
            <a:endParaRPr sz="1200">
              <a:latin typeface="Calibri"/>
              <a:cs typeface="Calibri"/>
            </a:endParaRPr>
          </a:p>
          <a:p>
            <a:pPr marL="12700" marR="5080">
              <a:lnSpc>
                <a:spcPct val="101699"/>
              </a:lnSpc>
              <a:spcBef>
                <a:spcPts val="60"/>
              </a:spcBef>
              <a:buFont typeface="Symbol"/>
              <a:buChar char=""/>
              <a:tabLst>
                <a:tab pos="240665" algn="l"/>
                <a:tab pos="241300" algn="l"/>
              </a:tabLst>
            </a:pPr>
            <a:r>
              <a:rPr sz="1200" spc="-5" dirty="0">
                <a:latin typeface="Calibri"/>
                <a:cs typeface="Calibri"/>
              </a:rPr>
              <a:t>Take full advantage </a:t>
            </a:r>
            <a:r>
              <a:rPr sz="1200" spc="-10" dirty="0">
                <a:latin typeface="Calibri"/>
                <a:cs typeface="Calibri"/>
              </a:rPr>
              <a:t>of </a:t>
            </a:r>
            <a:r>
              <a:rPr sz="1200" spc="-5" dirty="0">
                <a:latin typeface="Calibri"/>
                <a:cs typeface="Calibri"/>
              </a:rPr>
              <a:t>the unique </a:t>
            </a:r>
            <a:r>
              <a:rPr sz="1200" dirty="0">
                <a:latin typeface="Calibri"/>
                <a:cs typeface="Calibri"/>
              </a:rPr>
              <a:t>features </a:t>
            </a:r>
            <a:r>
              <a:rPr sz="1200" spc="-5" dirty="0">
                <a:latin typeface="Calibri"/>
                <a:cs typeface="Calibri"/>
              </a:rPr>
              <a:t>of your personality to express your creativity in  ways </a:t>
            </a:r>
            <a:r>
              <a:rPr sz="1200" dirty="0">
                <a:latin typeface="Calibri"/>
                <a:cs typeface="Calibri"/>
              </a:rPr>
              <a:t>that </a:t>
            </a:r>
            <a:r>
              <a:rPr sz="1200" spc="-5" dirty="0">
                <a:latin typeface="Calibri"/>
                <a:cs typeface="Calibri"/>
              </a:rPr>
              <a:t>are natural </a:t>
            </a:r>
            <a:r>
              <a:rPr sz="1200" dirty="0">
                <a:latin typeface="Calibri"/>
                <a:cs typeface="Calibri"/>
              </a:rPr>
              <a:t>for</a:t>
            </a:r>
            <a:r>
              <a:rPr sz="1200" spc="-10" dirty="0">
                <a:latin typeface="Calibri"/>
                <a:cs typeface="Calibri"/>
              </a:rPr>
              <a:t> </a:t>
            </a:r>
            <a:r>
              <a:rPr sz="1200" spc="-5" dirty="0">
                <a:latin typeface="Calibri"/>
                <a:cs typeface="Calibri"/>
              </a:rPr>
              <a:t>you.</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Dress </a:t>
            </a:r>
            <a:r>
              <a:rPr sz="1200" spc="-5" dirty="0">
                <a:latin typeface="Calibri"/>
                <a:cs typeface="Calibri"/>
              </a:rPr>
              <a:t>your body and your work space </a:t>
            </a:r>
            <a:r>
              <a:rPr sz="1200" spc="-10" dirty="0">
                <a:latin typeface="Calibri"/>
                <a:cs typeface="Calibri"/>
              </a:rPr>
              <a:t>in </a:t>
            </a:r>
            <a:r>
              <a:rPr sz="1200" spc="-5" dirty="0">
                <a:latin typeface="Calibri"/>
                <a:cs typeface="Calibri"/>
              </a:rPr>
              <a:t>ways that reflect your passion </a:t>
            </a:r>
            <a:r>
              <a:rPr sz="1200" spc="-10" dirty="0">
                <a:latin typeface="Calibri"/>
                <a:cs typeface="Calibri"/>
              </a:rPr>
              <a:t>and</a:t>
            </a:r>
            <a:r>
              <a:rPr sz="1200" spc="130" dirty="0">
                <a:latin typeface="Calibri"/>
                <a:cs typeface="Calibri"/>
              </a:rPr>
              <a:t> </a:t>
            </a:r>
            <a:r>
              <a:rPr sz="1200" spc="-5" dirty="0">
                <a:latin typeface="Calibri"/>
                <a:cs typeface="Calibri"/>
              </a:rPr>
              <a:t>energy.</a:t>
            </a:r>
            <a:endParaRPr sz="1200">
              <a:latin typeface="Calibri"/>
              <a:cs typeface="Calibri"/>
            </a:endParaRPr>
          </a:p>
          <a:p>
            <a:pPr marL="12700" marR="254635">
              <a:lnSpc>
                <a:spcPct val="102499"/>
              </a:lnSpc>
              <a:spcBef>
                <a:spcPts val="45"/>
              </a:spcBef>
              <a:buFont typeface="Symbol"/>
              <a:buChar char=""/>
              <a:tabLst>
                <a:tab pos="240665" algn="l"/>
                <a:tab pos="241300" algn="l"/>
              </a:tabLst>
            </a:pPr>
            <a:r>
              <a:rPr sz="1200" spc="-5" dirty="0">
                <a:latin typeface="Calibri"/>
                <a:cs typeface="Calibri"/>
              </a:rPr>
              <a:t>In what you say – either verbally or in writing – and how you say </a:t>
            </a:r>
            <a:r>
              <a:rPr sz="1200" dirty="0">
                <a:latin typeface="Calibri"/>
                <a:cs typeface="Calibri"/>
              </a:rPr>
              <a:t>it, </a:t>
            </a:r>
            <a:r>
              <a:rPr sz="1200" spc="-5" dirty="0">
                <a:latin typeface="Calibri"/>
                <a:cs typeface="Calibri"/>
              </a:rPr>
              <a:t>make sure </a:t>
            </a:r>
            <a:r>
              <a:rPr sz="1200" spc="-10" dirty="0">
                <a:latin typeface="Calibri"/>
                <a:cs typeface="Calibri"/>
              </a:rPr>
              <a:t>you use  </a:t>
            </a:r>
            <a:r>
              <a:rPr sz="1200" spc="-5" dirty="0">
                <a:latin typeface="Calibri"/>
                <a:cs typeface="Calibri"/>
              </a:rPr>
              <a:t>word choice, vocabulary and communication style </a:t>
            </a:r>
            <a:r>
              <a:rPr sz="1200" dirty="0">
                <a:latin typeface="Calibri"/>
                <a:cs typeface="Calibri"/>
              </a:rPr>
              <a:t>to </a:t>
            </a:r>
            <a:r>
              <a:rPr sz="1200" spc="-5" dirty="0">
                <a:latin typeface="Calibri"/>
                <a:cs typeface="Calibri"/>
              </a:rPr>
              <a:t>showcase your</a:t>
            </a:r>
            <a:r>
              <a:rPr sz="1200" spc="75" dirty="0">
                <a:latin typeface="Calibri"/>
                <a:cs typeface="Calibri"/>
              </a:rPr>
              <a:t> </a:t>
            </a:r>
            <a:r>
              <a:rPr sz="1200" spc="-5" dirty="0">
                <a:latin typeface="Calibri"/>
                <a:cs typeface="Calibri"/>
              </a:rPr>
              <a:t>uniqueness.</a:t>
            </a:r>
            <a:endParaRPr sz="1200">
              <a:latin typeface="Calibri"/>
              <a:cs typeface="Calibri"/>
            </a:endParaRPr>
          </a:p>
          <a:p>
            <a:pPr marL="12700" marR="95885" indent="-635">
              <a:lnSpc>
                <a:spcPct val="101699"/>
              </a:lnSpc>
              <a:spcBef>
                <a:spcPts val="60"/>
              </a:spcBef>
              <a:buFont typeface="Symbol"/>
              <a:buChar char=""/>
              <a:tabLst>
                <a:tab pos="240665" algn="l"/>
                <a:tab pos="241300" algn="l"/>
              </a:tabLst>
            </a:pPr>
            <a:r>
              <a:rPr sz="1200" spc="-5" dirty="0">
                <a:latin typeface="Calibri"/>
                <a:cs typeface="Calibri"/>
              </a:rPr>
              <a:t>Everybody works differently. Use your work habits, decision making and problem solving  style to express who </a:t>
            </a:r>
            <a:r>
              <a:rPr sz="1200" spc="-10" dirty="0">
                <a:latin typeface="Calibri"/>
                <a:cs typeface="Calibri"/>
              </a:rPr>
              <a:t>you </a:t>
            </a:r>
            <a:r>
              <a:rPr sz="1200" spc="-5" dirty="0">
                <a:latin typeface="Calibri"/>
                <a:cs typeface="Calibri"/>
              </a:rPr>
              <a:t>really</a:t>
            </a:r>
            <a:r>
              <a:rPr sz="1200" spc="40" dirty="0">
                <a:latin typeface="Calibri"/>
                <a:cs typeface="Calibri"/>
              </a:rPr>
              <a:t> </a:t>
            </a:r>
            <a:r>
              <a:rPr sz="1200" spc="-5" dirty="0">
                <a:latin typeface="Calibri"/>
                <a:cs typeface="Calibri"/>
              </a:rPr>
              <a:t>are.</a:t>
            </a:r>
            <a:endParaRPr sz="1200">
              <a:latin typeface="Calibri"/>
              <a:cs typeface="Calibri"/>
            </a:endParaRPr>
          </a:p>
          <a:p>
            <a:pPr marL="12700" marR="208915">
              <a:lnSpc>
                <a:spcPct val="102499"/>
              </a:lnSpc>
              <a:spcBef>
                <a:spcPts val="50"/>
              </a:spcBef>
              <a:buFont typeface="Symbol"/>
              <a:buChar char=""/>
              <a:tabLst>
                <a:tab pos="240665" algn="l"/>
                <a:tab pos="241300" algn="l"/>
              </a:tabLst>
            </a:pPr>
            <a:r>
              <a:rPr sz="1200" spc="-5" dirty="0">
                <a:latin typeface="Calibri"/>
                <a:cs typeface="Calibri"/>
              </a:rPr>
              <a:t>Everybody lives their lives differently. Use your personal habits, time management and  outside interests </a:t>
            </a:r>
            <a:r>
              <a:rPr sz="1200" dirty="0">
                <a:latin typeface="Calibri"/>
                <a:cs typeface="Calibri"/>
              </a:rPr>
              <a:t>to </a:t>
            </a:r>
            <a:r>
              <a:rPr sz="1200" spc="-5" dirty="0">
                <a:latin typeface="Calibri"/>
                <a:cs typeface="Calibri"/>
              </a:rPr>
              <a:t>positively impact who </a:t>
            </a:r>
            <a:r>
              <a:rPr sz="1200" spc="-10" dirty="0">
                <a:latin typeface="Calibri"/>
                <a:cs typeface="Calibri"/>
              </a:rPr>
              <a:t>you are </a:t>
            </a:r>
            <a:r>
              <a:rPr sz="1200" spc="-5" dirty="0">
                <a:latin typeface="Calibri"/>
                <a:cs typeface="Calibri"/>
              </a:rPr>
              <a:t>at</a:t>
            </a:r>
            <a:r>
              <a:rPr sz="1200" spc="70" dirty="0">
                <a:latin typeface="Calibri"/>
                <a:cs typeface="Calibri"/>
              </a:rPr>
              <a:t> </a:t>
            </a:r>
            <a:r>
              <a:rPr sz="1200" spc="-5" dirty="0">
                <a:latin typeface="Calibri"/>
                <a:cs typeface="Calibri"/>
              </a:rPr>
              <a:t>work.</a:t>
            </a:r>
            <a:endParaRPr sz="1200">
              <a:latin typeface="Calibri"/>
              <a:cs typeface="Calibri"/>
            </a:endParaRPr>
          </a:p>
          <a:p>
            <a:pPr marL="12700" marR="150495">
              <a:lnSpc>
                <a:spcPct val="101699"/>
              </a:lnSpc>
              <a:spcBef>
                <a:spcPts val="60"/>
              </a:spcBef>
              <a:buFont typeface="Symbol"/>
              <a:buChar char=""/>
              <a:tabLst>
                <a:tab pos="240665" algn="l"/>
                <a:tab pos="241300" algn="l"/>
              </a:tabLst>
            </a:pPr>
            <a:r>
              <a:rPr sz="1200" spc="-5" dirty="0">
                <a:latin typeface="Calibri"/>
                <a:cs typeface="Calibri"/>
              </a:rPr>
              <a:t>What are </a:t>
            </a:r>
            <a:r>
              <a:rPr sz="1200" spc="-10" dirty="0">
                <a:latin typeface="Calibri"/>
                <a:cs typeface="Calibri"/>
              </a:rPr>
              <a:t>you </a:t>
            </a:r>
            <a:r>
              <a:rPr sz="1200" spc="-5" dirty="0">
                <a:latin typeface="Calibri"/>
                <a:cs typeface="Calibri"/>
              </a:rPr>
              <a:t>passionate about? What kinds of things </a:t>
            </a:r>
            <a:r>
              <a:rPr sz="1200" dirty="0">
                <a:latin typeface="Calibri"/>
                <a:cs typeface="Calibri"/>
              </a:rPr>
              <a:t>do </a:t>
            </a:r>
            <a:r>
              <a:rPr sz="1200" spc="-5" dirty="0">
                <a:latin typeface="Calibri"/>
                <a:cs typeface="Calibri"/>
              </a:rPr>
              <a:t>you channel your </a:t>
            </a:r>
            <a:r>
              <a:rPr sz="1200" dirty="0">
                <a:latin typeface="Calibri"/>
                <a:cs typeface="Calibri"/>
              </a:rPr>
              <a:t>energy </a:t>
            </a:r>
            <a:r>
              <a:rPr sz="1200" spc="-5" dirty="0">
                <a:latin typeface="Calibri"/>
                <a:cs typeface="Calibri"/>
              </a:rPr>
              <a:t>into?  What are </a:t>
            </a:r>
            <a:r>
              <a:rPr sz="1200" spc="-10" dirty="0">
                <a:latin typeface="Calibri"/>
                <a:cs typeface="Calibri"/>
              </a:rPr>
              <a:t>you </a:t>
            </a:r>
            <a:r>
              <a:rPr sz="1200" spc="-5" dirty="0">
                <a:latin typeface="Calibri"/>
                <a:cs typeface="Calibri"/>
              </a:rPr>
              <a:t>committed to? </a:t>
            </a:r>
            <a:r>
              <a:rPr sz="1200" spc="-10" dirty="0">
                <a:latin typeface="Calibri"/>
                <a:cs typeface="Calibri"/>
              </a:rPr>
              <a:t>Take </a:t>
            </a:r>
            <a:r>
              <a:rPr sz="1200" spc="-5" dirty="0">
                <a:latin typeface="Calibri"/>
                <a:cs typeface="Calibri"/>
              </a:rPr>
              <a:t>all three </a:t>
            </a:r>
            <a:r>
              <a:rPr sz="1200" dirty="0">
                <a:latin typeface="Calibri"/>
                <a:cs typeface="Calibri"/>
              </a:rPr>
              <a:t>to </a:t>
            </a:r>
            <a:r>
              <a:rPr sz="1200" spc="-10" dirty="0">
                <a:latin typeface="Calibri"/>
                <a:cs typeface="Calibri"/>
              </a:rPr>
              <a:t>work </a:t>
            </a:r>
            <a:r>
              <a:rPr sz="1200" spc="-5" dirty="0">
                <a:latin typeface="Calibri"/>
                <a:cs typeface="Calibri"/>
              </a:rPr>
              <a:t>with you and </a:t>
            </a:r>
            <a:r>
              <a:rPr sz="1200" dirty="0">
                <a:latin typeface="Calibri"/>
                <a:cs typeface="Calibri"/>
              </a:rPr>
              <a:t>put </a:t>
            </a:r>
            <a:r>
              <a:rPr sz="1200" spc="-5" dirty="0">
                <a:latin typeface="Calibri"/>
                <a:cs typeface="Calibri"/>
              </a:rPr>
              <a:t>them </a:t>
            </a:r>
            <a:r>
              <a:rPr sz="1200" dirty="0">
                <a:latin typeface="Calibri"/>
                <a:cs typeface="Calibri"/>
              </a:rPr>
              <a:t>to </a:t>
            </a:r>
            <a:r>
              <a:rPr sz="1200" spc="-5" dirty="0">
                <a:latin typeface="Calibri"/>
                <a:cs typeface="Calibri"/>
              </a:rPr>
              <a:t>work for</a:t>
            </a:r>
            <a:r>
              <a:rPr sz="1200" spc="175" dirty="0">
                <a:latin typeface="Calibri"/>
                <a:cs typeface="Calibri"/>
              </a:rPr>
              <a:t> </a:t>
            </a:r>
            <a:r>
              <a:rPr sz="1200" spc="-5" dirty="0">
                <a:latin typeface="Calibri"/>
                <a:cs typeface="Calibri"/>
              </a:rPr>
              <a:t>you.</a:t>
            </a:r>
            <a:endParaRPr sz="1200">
              <a:latin typeface="Calibri"/>
              <a:cs typeface="Calibri"/>
            </a:endParaRPr>
          </a:p>
          <a:p>
            <a:pPr marL="12700" marR="412750">
              <a:lnSpc>
                <a:spcPct val="102499"/>
              </a:lnSpc>
              <a:spcBef>
                <a:spcPts val="45"/>
              </a:spcBef>
              <a:buFont typeface="Symbol"/>
              <a:buChar char=""/>
              <a:tabLst>
                <a:tab pos="240665" algn="l"/>
                <a:tab pos="241300" algn="l"/>
              </a:tabLst>
            </a:pPr>
            <a:r>
              <a:rPr sz="1200" spc="-5" dirty="0">
                <a:latin typeface="Calibri"/>
                <a:cs typeface="Calibri"/>
              </a:rPr>
              <a:t>Every creative act begins with a conception. Make sure you capture your workplace  brainstorms </a:t>
            </a:r>
            <a:r>
              <a:rPr sz="1200" spc="-10" dirty="0">
                <a:latin typeface="Calibri"/>
                <a:cs typeface="Calibri"/>
              </a:rPr>
              <a:t>in </a:t>
            </a:r>
            <a:r>
              <a:rPr sz="1200" spc="-5" dirty="0">
                <a:latin typeface="Calibri"/>
                <a:cs typeface="Calibri"/>
              </a:rPr>
              <a:t>concrete</a:t>
            </a:r>
            <a:r>
              <a:rPr sz="1200" spc="15" dirty="0">
                <a:latin typeface="Calibri"/>
                <a:cs typeface="Calibri"/>
              </a:rPr>
              <a:t> </a:t>
            </a:r>
            <a:r>
              <a:rPr sz="1200" spc="-5" dirty="0">
                <a:latin typeface="Calibri"/>
                <a:cs typeface="Calibri"/>
              </a:rPr>
              <a:t>ways.</a:t>
            </a:r>
            <a:endParaRPr sz="1200">
              <a:latin typeface="Calibri"/>
              <a:cs typeface="Calibri"/>
            </a:endParaRPr>
          </a:p>
          <a:p>
            <a:pPr marL="12700" marR="211454">
              <a:lnSpc>
                <a:spcPct val="101699"/>
              </a:lnSpc>
              <a:spcBef>
                <a:spcPts val="60"/>
              </a:spcBef>
              <a:buFont typeface="Symbol"/>
              <a:buChar char=""/>
              <a:tabLst>
                <a:tab pos="240665" algn="l"/>
                <a:tab pos="241300" algn="l"/>
              </a:tabLst>
            </a:pPr>
            <a:r>
              <a:rPr sz="1200" spc="-5" dirty="0">
                <a:latin typeface="Calibri"/>
                <a:cs typeface="Calibri"/>
              </a:rPr>
              <a:t>Every creative act develops through </a:t>
            </a:r>
            <a:r>
              <a:rPr sz="1200" spc="-10" dirty="0">
                <a:latin typeface="Calibri"/>
                <a:cs typeface="Calibri"/>
              </a:rPr>
              <a:t>an </a:t>
            </a:r>
            <a:r>
              <a:rPr sz="1200" spc="-5" dirty="0">
                <a:latin typeface="Calibri"/>
                <a:cs typeface="Calibri"/>
              </a:rPr>
              <a:t>incubation phase. Make sure you put safe  boundaries around your own creative work time </a:t>
            </a:r>
            <a:r>
              <a:rPr sz="1200" spc="-10" dirty="0">
                <a:latin typeface="Calibri"/>
                <a:cs typeface="Calibri"/>
              </a:rPr>
              <a:t>so </a:t>
            </a:r>
            <a:r>
              <a:rPr sz="1200" spc="-5" dirty="0">
                <a:latin typeface="Calibri"/>
                <a:cs typeface="Calibri"/>
              </a:rPr>
              <a:t>it doesn’t get overwhelmed with other  responsibilities.</a:t>
            </a:r>
            <a:endParaRPr sz="1200">
              <a:latin typeface="Calibri"/>
              <a:cs typeface="Calibri"/>
            </a:endParaRPr>
          </a:p>
          <a:p>
            <a:pPr marL="12700" marR="304800">
              <a:lnSpc>
                <a:spcPct val="102499"/>
              </a:lnSpc>
              <a:spcBef>
                <a:spcPts val="50"/>
              </a:spcBef>
              <a:buFont typeface="Symbol"/>
              <a:buChar char=""/>
              <a:tabLst>
                <a:tab pos="240665" algn="l"/>
                <a:tab pos="241300" algn="l"/>
              </a:tabLst>
            </a:pPr>
            <a:r>
              <a:rPr sz="1200" spc="-5" dirty="0">
                <a:latin typeface="Calibri"/>
                <a:cs typeface="Calibri"/>
              </a:rPr>
              <a:t>Every creative act ends with a birth. Make sure </a:t>
            </a:r>
            <a:r>
              <a:rPr sz="1200" spc="-10" dirty="0">
                <a:latin typeface="Calibri"/>
                <a:cs typeface="Calibri"/>
              </a:rPr>
              <a:t>you </a:t>
            </a:r>
            <a:r>
              <a:rPr sz="1200" dirty="0">
                <a:latin typeface="Calibri"/>
                <a:cs typeface="Calibri"/>
              </a:rPr>
              <a:t>help </a:t>
            </a:r>
            <a:r>
              <a:rPr sz="1200" spc="-5" dirty="0">
                <a:latin typeface="Calibri"/>
                <a:cs typeface="Calibri"/>
              </a:rPr>
              <a:t>each project </a:t>
            </a:r>
            <a:r>
              <a:rPr sz="1200" spc="-10" dirty="0">
                <a:latin typeface="Calibri"/>
                <a:cs typeface="Calibri"/>
              </a:rPr>
              <a:t>grow </a:t>
            </a:r>
            <a:r>
              <a:rPr sz="1200" dirty="0">
                <a:latin typeface="Calibri"/>
                <a:cs typeface="Calibri"/>
              </a:rPr>
              <a:t>to </a:t>
            </a:r>
            <a:r>
              <a:rPr sz="1200" spc="-5" dirty="0">
                <a:latin typeface="Calibri"/>
                <a:cs typeface="Calibri"/>
              </a:rPr>
              <a:t>its next  </a:t>
            </a:r>
            <a:r>
              <a:rPr sz="1200" dirty="0">
                <a:latin typeface="Calibri"/>
                <a:cs typeface="Calibri"/>
              </a:rPr>
              <a:t>level.</a:t>
            </a:r>
            <a:endParaRPr sz="1200">
              <a:latin typeface="Calibri"/>
              <a:cs typeface="Calibri"/>
            </a:endParaRPr>
          </a:p>
          <a:p>
            <a:pPr marL="12700" marR="72390" indent="-635">
              <a:lnSpc>
                <a:spcPct val="101699"/>
              </a:lnSpc>
              <a:spcBef>
                <a:spcPts val="60"/>
              </a:spcBef>
              <a:buFont typeface="Symbol"/>
              <a:buChar char=""/>
              <a:tabLst>
                <a:tab pos="240665" algn="l"/>
                <a:tab pos="241300" algn="l"/>
              </a:tabLst>
            </a:pPr>
            <a:r>
              <a:rPr sz="1200" spc="-5" dirty="0">
                <a:latin typeface="Calibri"/>
                <a:cs typeface="Calibri"/>
              </a:rPr>
              <a:t>Celebrate your beginnings and your endings. Mark </a:t>
            </a:r>
            <a:r>
              <a:rPr sz="1200" dirty="0">
                <a:latin typeface="Calibri"/>
                <a:cs typeface="Calibri"/>
              </a:rPr>
              <a:t>the big </a:t>
            </a:r>
            <a:r>
              <a:rPr sz="1200" spc="-5" dirty="0">
                <a:latin typeface="Calibri"/>
                <a:cs typeface="Calibri"/>
              </a:rPr>
              <a:t>moments and </a:t>
            </a:r>
            <a:r>
              <a:rPr sz="1200" spc="-10" dirty="0">
                <a:latin typeface="Calibri"/>
                <a:cs typeface="Calibri"/>
              </a:rPr>
              <a:t>look </a:t>
            </a:r>
            <a:r>
              <a:rPr sz="1200" dirty="0">
                <a:latin typeface="Calibri"/>
                <a:cs typeface="Calibri"/>
              </a:rPr>
              <a:t>for </a:t>
            </a:r>
            <a:r>
              <a:rPr sz="1200" spc="-5" dirty="0">
                <a:latin typeface="Calibri"/>
                <a:cs typeface="Calibri"/>
              </a:rPr>
              <a:t>reasons  </a:t>
            </a:r>
            <a:r>
              <a:rPr sz="1200" dirty="0">
                <a:latin typeface="Calibri"/>
                <a:cs typeface="Calibri"/>
              </a:rPr>
              <a:t>to</a:t>
            </a:r>
            <a:r>
              <a:rPr sz="1200" spc="-10" dirty="0">
                <a:latin typeface="Calibri"/>
                <a:cs typeface="Calibri"/>
              </a:rPr>
              <a:t> </a:t>
            </a:r>
            <a:r>
              <a:rPr sz="1200" spc="-5" dirty="0">
                <a:latin typeface="Calibri"/>
                <a:cs typeface="Calibri"/>
              </a:rPr>
              <a:t>play.</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Know when </a:t>
            </a:r>
            <a:r>
              <a:rPr sz="1200" dirty="0">
                <a:latin typeface="Calibri"/>
                <a:cs typeface="Calibri"/>
              </a:rPr>
              <a:t>it’s </a:t>
            </a:r>
            <a:r>
              <a:rPr sz="1200" spc="-5" dirty="0">
                <a:latin typeface="Calibri"/>
                <a:cs typeface="Calibri"/>
              </a:rPr>
              <a:t>time to move on? From </a:t>
            </a:r>
            <a:r>
              <a:rPr sz="1200" dirty="0">
                <a:latin typeface="Calibri"/>
                <a:cs typeface="Calibri"/>
              </a:rPr>
              <a:t>ideas, </a:t>
            </a:r>
            <a:r>
              <a:rPr sz="1200" spc="-5" dirty="0">
                <a:latin typeface="Calibri"/>
                <a:cs typeface="Calibri"/>
              </a:rPr>
              <a:t>projects and jobs? </a:t>
            </a:r>
            <a:r>
              <a:rPr sz="1200" spc="-10" dirty="0">
                <a:latin typeface="Calibri"/>
                <a:cs typeface="Calibri"/>
              </a:rPr>
              <a:t>Then </a:t>
            </a:r>
            <a:r>
              <a:rPr sz="1200" spc="-5" dirty="0">
                <a:latin typeface="Calibri"/>
                <a:cs typeface="Calibri"/>
              </a:rPr>
              <a:t>do</a:t>
            </a:r>
            <a:r>
              <a:rPr sz="1200" spc="45" dirty="0">
                <a:latin typeface="Calibri"/>
                <a:cs typeface="Calibri"/>
              </a:rPr>
              <a:t> </a:t>
            </a:r>
            <a:r>
              <a:rPr sz="1200" dirty="0">
                <a:latin typeface="Calibri"/>
                <a:cs typeface="Calibri"/>
              </a:rPr>
              <a:t>it.</a:t>
            </a:r>
            <a:endParaRPr sz="1200">
              <a:latin typeface="Calibri"/>
              <a:cs typeface="Calibri"/>
            </a:endParaRPr>
          </a:p>
        </p:txBody>
      </p:sp>
      <p:sp>
        <p:nvSpPr>
          <p:cNvPr id="5" name="object 5"/>
          <p:cNvSpPr/>
          <p:nvPr/>
        </p:nvSpPr>
        <p:spPr>
          <a:xfrm>
            <a:off x="913698" y="1130208"/>
            <a:ext cx="438113" cy="43811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08709" y="1438669"/>
            <a:ext cx="13423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TABLE </a:t>
            </a:r>
            <a:r>
              <a:rPr sz="1200" b="1" dirty="0">
                <a:latin typeface="Calibri"/>
                <a:cs typeface="Calibri"/>
              </a:rPr>
              <a:t>OF</a:t>
            </a:r>
            <a:r>
              <a:rPr sz="1200" b="1" spc="-50" dirty="0">
                <a:latin typeface="Calibri"/>
                <a:cs typeface="Calibri"/>
              </a:rPr>
              <a:t> </a:t>
            </a:r>
            <a:r>
              <a:rPr sz="1200" b="1" spc="-5" dirty="0">
                <a:latin typeface="Calibri"/>
                <a:cs typeface="Calibri"/>
              </a:rPr>
              <a:t>CONTENTS</a:t>
            </a:r>
            <a:endParaRPr sz="1200">
              <a:latin typeface="Calibri"/>
              <a:cs typeface="Calibri"/>
            </a:endParaRPr>
          </a:p>
        </p:txBody>
      </p:sp>
      <p:sp>
        <p:nvSpPr>
          <p:cNvPr id="3" name="object 3"/>
          <p:cNvSpPr txBox="1"/>
          <p:nvPr/>
        </p:nvSpPr>
        <p:spPr>
          <a:xfrm>
            <a:off x="888424" y="2246318"/>
            <a:ext cx="55518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1 BASIC ON INNOVATION </a:t>
            </a:r>
            <a:r>
              <a:rPr sz="1200" spc="-5" dirty="0">
                <a:latin typeface="Calibri"/>
                <a:cs typeface="Calibri"/>
              </a:rPr>
              <a:t>…………………………………………………………………………………………...</a:t>
            </a:r>
            <a:r>
              <a:rPr sz="1200" spc="145" dirty="0">
                <a:latin typeface="Calibri"/>
                <a:cs typeface="Calibri"/>
              </a:rPr>
              <a:t> </a:t>
            </a:r>
            <a:r>
              <a:rPr sz="1200" b="1" dirty="0">
                <a:latin typeface="Calibri"/>
                <a:cs typeface="Calibri"/>
              </a:rPr>
              <a:t>13</a:t>
            </a:r>
            <a:endParaRPr sz="1200">
              <a:latin typeface="Calibri"/>
              <a:cs typeface="Calibri"/>
            </a:endParaRPr>
          </a:p>
        </p:txBody>
      </p:sp>
      <p:sp>
        <p:nvSpPr>
          <p:cNvPr id="4" name="object 4"/>
          <p:cNvSpPr txBox="1"/>
          <p:nvPr/>
        </p:nvSpPr>
        <p:spPr>
          <a:xfrm>
            <a:off x="1158151" y="2480992"/>
            <a:ext cx="4548505" cy="2983865"/>
          </a:xfrm>
          <a:prstGeom prst="rect">
            <a:avLst/>
          </a:prstGeom>
        </p:spPr>
        <p:txBody>
          <a:bodyPr vert="horz" wrap="square" lIns="0" tIns="40005" rIns="0" bIns="0" rtlCol="0">
            <a:spAutoFit/>
          </a:bodyPr>
          <a:lstStyle/>
          <a:p>
            <a:pPr marL="240665" lvl="1" indent="-228600">
              <a:lnSpc>
                <a:spcPct val="100000"/>
              </a:lnSpc>
              <a:spcBef>
                <a:spcPts val="315"/>
              </a:spcBef>
              <a:buAutoNum type="arabicPeriod"/>
              <a:tabLst>
                <a:tab pos="241300" algn="l"/>
              </a:tabLst>
            </a:pPr>
            <a:r>
              <a:rPr sz="1200" spc="-5" dirty="0">
                <a:latin typeface="Calibri"/>
                <a:cs typeface="Calibri"/>
              </a:rPr>
              <a:t>Learning</a:t>
            </a:r>
            <a:r>
              <a:rPr sz="1200" spc="-15" dirty="0">
                <a:latin typeface="Calibri"/>
                <a:cs typeface="Calibri"/>
              </a:rPr>
              <a:t> </a:t>
            </a:r>
            <a:r>
              <a:rPr sz="1200" spc="-5" dirty="0">
                <a:latin typeface="Calibri"/>
                <a:cs typeface="Calibri"/>
              </a:rPr>
              <a:t>objectives</a:t>
            </a:r>
            <a:endParaRPr sz="1200" dirty="0">
              <a:latin typeface="Calibri"/>
              <a:cs typeface="Calibri"/>
            </a:endParaRPr>
          </a:p>
          <a:p>
            <a:pPr marL="240665" lvl="1" indent="-228600">
              <a:lnSpc>
                <a:spcPct val="100000"/>
              </a:lnSpc>
              <a:spcBef>
                <a:spcPts val="215"/>
              </a:spcBef>
              <a:buAutoNum type="arabicPeriod"/>
              <a:tabLst>
                <a:tab pos="241300" algn="l"/>
              </a:tabLst>
            </a:pPr>
            <a:r>
              <a:rPr sz="1200" spc="-5" dirty="0">
                <a:latin typeface="Calibri"/>
                <a:cs typeface="Calibri"/>
              </a:rPr>
              <a:t>Introduction</a:t>
            </a:r>
            <a:endParaRPr sz="1200" dirty="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What </a:t>
            </a:r>
            <a:r>
              <a:rPr sz="1200" dirty="0">
                <a:latin typeface="Calibri"/>
                <a:cs typeface="Calibri"/>
              </a:rPr>
              <a:t>do </a:t>
            </a:r>
            <a:r>
              <a:rPr sz="1200" spc="-5" dirty="0">
                <a:latin typeface="Calibri"/>
                <a:cs typeface="Calibri"/>
              </a:rPr>
              <a:t>we mean </a:t>
            </a:r>
            <a:r>
              <a:rPr sz="1200" dirty="0">
                <a:latin typeface="Calibri"/>
                <a:cs typeface="Calibri"/>
              </a:rPr>
              <a:t>by</a:t>
            </a:r>
            <a:r>
              <a:rPr sz="1200" spc="-5" dirty="0">
                <a:latin typeface="Calibri"/>
                <a:cs typeface="Calibri"/>
              </a:rPr>
              <a:t> innovation?</a:t>
            </a:r>
            <a:endParaRPr sz="1200" dirty="0">
              <a:latin typeface="Calibri"/>
              <a:cs typeface="Calibri"/>
            </a:endParaRPr>
          </a:p>
          <a:p>
            <a:pPr marL="240665" lvl="1" indent="-228600">
              <a:lnSpc>
                <a:spcPct val="100000"/>
              </a:lnSpc>
              <a:spcBef>
                <a:spcPts val="225"/>
              </a:spcBef>
              <a:buAutoNum type="arabicPeriod"/>
              <a:tabLst>
                <a:tab pos="241300" algn="l"/>
              </a:tabLst>
            </a:pPr>
            <a:r>
              <a:rPr sz="1200" spc="-5" dirty="0">
                <a:latin typeface="Calibri"/>
                <a:cs typeface="Calibri"/>
              </a:rPr>
              <a:t>Importance </a:t>
            </a:r>
            <a:r>
              <a:rPr sz="1200" spc="-10" dirty="0">
                <a:latin typeface="Calibri"/>
                <a:cs typeface="Calibri"/>
              </a:rPr>
              <a:t>of</a:t>
            </a:r>
            <a:r>
              <a:rPr sz="1200" spc="20" dirty="0">
                <a:latin typeface="Calibri"/>
                <a:cs typeface="Calibri"/>
              </a:rPr>
              <a:t> </a:t>
            </a:r>
            <a:r>
              <a:rPr sz="1200" spc="-5" dirty="0">
                <a:latin typeface="Calibri"/>
                <a:cs typeface="Calibri"/>
              </a:rPr>
              <a:t>innovation</a:t>
            </a:r>
            <a:endParaRPr sz="1200" dirty="0">
              <a:latin typeface="Calibri"/>
              <a:cs typeface="Calibri"/>
            </a:endParaRPr>
          </a:p>
          <a:p>
            <a:pPr marL="240665" lvl="1" indent="-228600">
              <a:lnSpc>
                <a:spcPct val="100000"/>
              </a:lnSpc>
              <a:spcBef>
                <a:spcPts val="229"/>
              </a:spcBef>
              <a:buAutoNum type="arabicPeriod"/>
              <a:tabLst>
                <a:tab pos="241300" algn="l"/>
              </a:tabLst>
            </a:pPr>
            <a:r>
              <a:rPr sz="1200" spc="-5" dirty="0">
                <a:latin typeface="Calibri"/>
                <a:cs typeface="Calibri"/>
              </a:rPr>
              <a:t>Definitions</a:t>
            </a:r>
            <a:endParaRPr sz="1200" dirty="0">
              <a:latin typeface="Calibri"/>
              <a:cs typeface="Calibri"/>
            </a:endParaRPr>
          </a:p>
          <a:p>
            <a:pPr marL="240665" lvl="1" indent="-228600">
              <a:lnSpc>
                <a:spcPct val="100000"/>
              </a:lnSpc>
              <a:spcBef>
                <a:spcPts val="215"/>
              </a:spcBef>
              <a:buAutoNum type="arabicPeriod"/>
              <a:tabLst>
                <a:tab pos="241300" algn="l"/>
              </a:tabLst>
            </a:pPr>
            <a:r>
              <a:rPr sz="1200" spc="-5" dirty="0">
                <a:latin typeface="Calibri"/>
                <a:cs typeface="Calibri"/>
              </a:rPr>
              <a:t>Types of</a:t>
            </a:r>
            <a:r>
              <a:rPr sz="1200" spc="-15" dirty="0">
                <a:latin typeface="Calibri"/>
                <a:cs typeface="Calibri"/>
              </a:rPr>
              <a:t> </a:t>
            </a:r>
            <a:r>
              <a:rPr sz="1200" spc="-5" dirty="0">
                <a:latin typeface="Calibri"/>
                <a:cs typeface="Calibri"/>
              </a:rPr>
              <a:t>innovation</a:t>
            </a:r>
            <a:endParaRPr sz="1200" dirty="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Recognising innovation in products and</a:t>
            </a:r>
            <a:r>
              <a:rPr sz="1200" spc="25" dirty="0">
                <a:latin typeface="Calibri"/>
                <a:cs typeface="Calibri"/>
              </a:rPr>
              <a:t> </a:t>
            </a:r>
            <a:r>
              <a:rPr sz="1200" spc="-5" dirty="0">
                <a:latin typeface="Calibri"/>
                <a:cs typeface="Calibri"/>
              </a:rPr>
              <a:t>services</a:t>
            </a:r>
            <a:endParaRPr sz="1200" dirty="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Recognising innovation in processes and</a:t>
            </a:r>
            <a:r>
              <a:rPr sz="1200" spc="5" dirty="0">
                <a:latin typeface="Calibri"/>
                <a:cs typeface="Calibri"/>
              </a:rPr>
              <a:t> </a:t>
            </a:r>
            <a:r>
              <a:rPr sz="1200" spc="-5" dirty="0">
                <a:latin typeface="Calibri"/>
                <a:cs typeface="Calibri"/>
              </a:rPr>
              <a:t>procedures</a:t>
            </a:r>
            <a:endParaRPr sz="1200" dirty="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Recognising innovation in management</a:t>
            </a:r>
            <a:r>
              <a:rPr sz="1200" spc="10" dirty="0">
                <a:latin typeface="Calibri"/>
                <a:cs typeface="Calibri"/>
              </a:rPr>
              <a:t> </a:t>
            </a:r>
            <a:r>
              <a:rPr sz="1200" spc="-5" dirty="0">
                <a:latin typeface="Calibri"/>
                <a:cs typeface="Calibri"/>
              </a:rPr>
              <a:t>practices</a:t>
            </a:r>
            <a:endParaRPr sz="1200" dirty="0">
              <a:latin typeface="Calibri"/>
              <a:cs typeface="Calibri"/>
            </a:endParaRPr>
          </a:p>
          <a:p>
            <a:pPr marL="12700" marR="5080" lvl="2">
              <a:lnSpc>
                <a:spcPts val="1670"/>
              </a:lnSpc>
              <a:spcBef>
                <a:spcPts val="80"/>
              </a:spcBef>
              <a:buAutoNum type="arabicPeriod"/>
              <a:tabLst>
                <a:tab pos="357505" algn="l"/>
              </a:tabLst>
            </a:pPr>
            <a:r>
              <a:rPr sz="1200" spc="-5" dirty="0">
                <a:latin typeface="Calibri"/>
                <a:cs typeface="Calibri"/>
              </a:rPr>
              <a:t>Recognising innovation in marketing and distribution strategies and  techniques</a:t>
            </a:r>
            <a:endParaRPr sz="1200" dirty="0">
              <a:latin typeface="Calibri"/>
              <a:cs typeface="Calibri"/>
            </a:endParaRPr>
          </a:p>
          <a:p>
            <a:pPr marL="240665" lvl="1" indent="-228600">
              <a:lnSpc>
                <a:spcPct val="100000"/>
              </a:lnSpc>
              <a:spcBef>
                <a:spcPts val="130"/>
              </a:spcBef>
              <a:buAutoNum type="arabicPeriod" startAt="6"/>
              <a:tabLst>
                <a:tab pos="241300" algn="l"/>
              </a:tabLst>
            </a:pPr>
            <a:r>
              <a:rPr sz="1200" spc="-5" dirty="0">
                <a:latin typeface="Calibri"/>
                <a:cs typeface="Calibri"/>
              </a:rPr>
              <a:t>Characteristics of</a:t>
            </a:r>
            <a:r>
              <a:rPr sz="1200" dirty="0">
                <a:latin typeface="Calibri"/>
                <a:cs typeface="Calibri"/>
              </a:rPr>
              <a:t> </a:t>
            </a:r>
            <a:r>
              <a:rPr sz="1200" spc="-5" dirty="0">
                <a:latin typeface="Calibri"/>
                <a:cs typeface="Calibri"/>
              </a:rPr>
              <a:t>innovation</a:t>
            </a:r>
            <a:endParaRPr sz="1200" dirty="0">
              <a:latin typeface="Calibri"/>
              <a:cs typeface="Calibri"/>
            </a:endParaRPr>
          </a:p>
          <a:p>
            <a:pPr marL="240665" lvl="1" indent="-228600">
              <a:lnSpc>
                <a:spcPct val="100000"/>
              </a:lnSpc>
              <a:spcBef>
                <a:spcPts val="215"/>
              </a:spcBef>
              <a:buAutoNum type="arabicPeriod" startAt="6"/>
              <a:tabLst>
                <a:tab pos="241300" algn="l"/>
              </a:tabLst>
            </a:pPr>
            <a:r>
              <a:rPr sz="1200" spc="-5" dirty="0">
                <a:latin typeface="Calibri"/>
                <a:cs typeface="Calibri"/>
              </a:rPr>
              <a:t>Innovation and R+D Support</a:t>
            </a:r>
            <a:r>
              <a:rPr sz="1200" spc="15" dirty="0">
                <a:latin typeface="Calibri"/>
                <a:cs typeface="Calibri"/>
              </a:rPr>
              <a:t> </a:t>
            </a:r>
            <a:r>
              <a:rPr sz="1200" spc="-5" dirty="0">
                <a:latin typeface="Calibri"/>
                <a:cs typeface="Calibri"/>
              </a:rPr>
              <a:t>System</a:t>
            </a:r>
            <a:endParaRPr sz="1200" dirty="0">
              <a:latin typeface="Calibri"/>
              <a:cs typeface="Calibri"/>
            </a:endParaRPr>
          </a:p>
          <a:p>
            <a:pPr marL="240665" lvl="1" indent="-228600">
              <a:lnSpc>
                <a:spcPct val="100000"/>
              </a:lnSpc>
              <a:spcBef>
                <a:spcPts val="229"/>
              </a:spcBef>
              <a:buAutoNum type="arabicPeriod" startAt="6"/>
              <a:tabLst>
                <a:tab pos="241300" algn="l"/>
              </a:tabLst>
            </a:pPr>
            <a:r>
              <a:rPr sz="1200" spc="-5" dirty="0">
                <a:latin typeface="Calibri"/>
                <a:cs typeface="Calibri"/>
              </a:rPr>
              <a:t>Further</a:t>
            </a:r>
            <a:r>
              <a:rPr sz="1200" dirty="0">
                <a:latin typeface="Calibri"/>
                <a:cs typeface="Calibri"/>
              </a:rPr>
              <a:t> </a:t>
            </a:r>
            <a:r>
              <a:rPr sz="1200" spc="-5" dirty="0">
                <a:latin typeface="Calibri"/>
                <a:cs typeface="Calibri"/>
              </a:rPr>
              <a:t>Reading</a:t>
            </a:r>
            <a:endParaRPr sz="1200" dirty="0">
              <a:latin typeface="Calibri"/>
              <a:cs typeface="Calibri"/>
            </a:endParaRPr>
          </a:p>
        </p:txBody>
      </p:sp>
      <p:sp>
        <p:nvSpPr>
          <p:cNvPr id="5" name="object 5"/>
          <p:cNvSpPr txBox="1"/>
          <p:nvPr/>
        </p:nvSpPr>
        <p:spPr>
          <a:xfrm>
            <a:off x="6260055" y="2480992"/>
            <a:ext cx="180340" cy="1927225"/>
          </a:xfrm>
          <a:prstGeom prst="rect">
            <a:avLst/>
          </a:prstGeom>
        </p:spPr>
        <p:txBody>
          <a:bodyPr vert="horz" wrap="square" lIns="0" tIns="40005" rIns="0" bIns="0" rtlCol="0">
            <a:spAutoFit/>
          </a:bodyPr>
          <a:lstStyle/>
          <a:p>
            <a:pPr marL="12700">
              <a:lnSpc>
                <a:spcPct val="100000"/>
              </a:lnSpc>
              <a:spcBef>
                <a:spcPts val="315"/>
              </a:spcBef>
            </a:pPr>
            <a:r>
              <a:rPr sz="1200" dirty="0">
                <a:latin typeface="Calibri"/>
                <a:cs typeface="Calibri"/>
              </a:rPr>
              <a:t>1</a:t>
            </a:r>
            <a:r>
              <a:rPr sz="1200" spc="-5" dirty="0">
                <a:latin typeface="Calibri"/>
                <a:cs typeface="Calibri"/>
              </a:rPr>
              <a:t>3</a:t>
            </a:r>
            <a:endParaRPr sz="1200">
              <a:latin typeface="Calibri"/>
              <a:cs typeface="Calibri"/>
            </a:endParaRPr>
          </a:p>
          <a:p>
            <a:pPr marL="12700">
              <a:lnSpc>
                <a:spcPct val="100000"/>
              </a:lnSpc>
              <a:spcBef>
                <a:spcPts val="215"/>
              </a:spcBef>
            </a:pPr>
            <a:r>
              <a:rPr sz="1200" dirty="0">
                <a:latin typeface="Calibri"/>
                <a:cs typeface="Calibri"/>
              </a:rPr>
              <a:t>1</a:t>
            </a:r>
            <a:r>
              <a:rPr sz="1200" spc="-5" dirty="0">
                <a:latin typeface="Calibri"/>
                <a:cs typeface="Calibri"/>
              </a:rPr>
              <a:t>3</a:t>
            </a:r>
            <a:endParaRPr sz="1200">
              <a:latin typeface="Calibri"/>
              <a:cs typeface="Calibri"/>
            </a:endParaRPr>
          </a:p>
          <a:p>
            <a:pPr marL="12700">
              <a:lnSpc>
                <a:spcPct val="100000"/>
              </a:lnSpc>
              <a:spcBef>
                <a:spcPts val="229"/>
              </a:spcBef>
            </a:pPr>
            <a:r>
              <a:rPr sz="1200" dirty="0">
                <a:latin typeface="Calibri"/>
                <a:cs typeface="Calibri"/>
              </a:rPr>
              <a:t>1</a:t>
            </a:r>
            <a:r>
              <a:rPr sz="1200" spc="-5" dirty="0">
                <a:latin typeface="Calibri"/>
                <a:cs typeface="Calibri"/>
              </a:rPr>
              <a:t>3</a:t>
            </a:r>
            <a:endParaRPr sz="1200">
              <a:latin typeface="Calibri"/>
              <a:cs typeface="Calibri"/>
            </a:endParaRPr>
          </a:p>
          <a:p>
            <a:pPr marL="12700">
              <a:lnSpc>
                <a:spcPct val="100000"/>
              </a:lnSpc>
              <a:spcBef>
                <a:spcPts val="225"/>
              </a:spcBef>
            </a:pPr>
            <a:r>
              <a:rPr sz="1200" dirty="0">
                <a:latin typeface="Calibri"/>
                <a:cs typeface="Calibri"/>
              </a:rPr>
              <a:t>1</a:t>
            </a:r>
            <a:r>
              <a:rPr sz="1200" spc="-5" dirty="0">
                <a:latin typeface="Calibri"/>
                <a:cs typeface="Calibri"/>
              </a:rPr>
              <a:t>4</a:t>
            </a:r>
            <a:endParaRPr sz="1200">
              <a:latin typeface="Calibri"/>
              <a:cs typeface="Calibri"/>
            </a:endParaRPr>
          </a:p>
          <a:p>
            <a:pPr marL="12700">
              <a:lnSpc>
                <a:spcPct val="100000"/>
              </a:lnSpc>
              <a:spcBef>
                <a:spcPts val="229"/>
              </a:spcBef>
            </a:pPr>
            <a:r>
              <a:rPr sz="1200" dirty="0">
                <a:latin typeface="Calibri"/>
                <a:cs typeface="Calibri"/>
              </a:rPr>
              <a:t>1</a:t>
            </a:r>
            <a:r>
              <a:rPr sz="1200" spc="-5" dirty="0">
                <a:latin typeface="Calibri"/>
                <a:cs typeface="Calibri"/>
              </a:rPr>
              <a:t>5</a:t>
            </a:r>
            <a:endParaRPr sz="1200">
              <a:latin typeface="Calibri"/>
              <a:cs typeface="Calibri"/>
            </a:endParaRPr>
          </a:p>
          <a:p>
            <a:pPr marL="12700">
              <a:lnSpc>
                <a:spcPct val="100000"/>
              </a:lnSpc>
              <a:spcBef>
                <a:spcPts val="215"/>
              </a:spcBef>
            </a:pPr>
            <a:r>
              <a:rPr sz="1200" dirty="0">
                <a:latin typeface="Calibri"/>
                <a:cs typeface="Calibri"/>
              </a:rPr>
              <a:t>1</a:t>
            </a:r>
            <a:r>
              <a:rPr sz="1200" spc="-5" dirty="0">
                <a:latin typeface="Calibri"/>
                <a:cs typeface="Calibri"/>
              </a:rPr>
              <a:t>8</a:t>
            </a:r>
            <a:endParaRPr sz="1200">
              <a:latin typeface="Calibri"/>
              <a:cs typeface="Calibri"/>
            </a:endParaRPr>
          </a:p>
          <a:p>
            <a:pPr marL="12700">
              <a:lnSpc>
                <a:spcPct val="100000"/>
              </a:lnSpc>
              <a:spcBef>
                <a:spcPts val="229"/>
              </a:spcBef>
            </a:pPr>
            <a:r>
              <a:rPr sz="1200" dirty="0">
                <a:latin typeface="Calibri"/>
                <a:cs typeface="Calibri"/>
              </a:rPr>
              <a:t>1</a:t>
            </a:r>
            <a:r>
              <a:rPr sz="1200" spc="-5" dirty="0">
                <a:latin typeface="Calibri"/>
                <a:cs typeface="Calibri"/>
              </a:rPr>
              <a:t>8</a:t>
            </a:r>
            <a:endParaRPr sz="1200">
              <a:latin typeface="Calibri"/>
              <a:cs typeface="Calibri"/>
            </a:endParaRPr>
          </a:p>
          <a:p>
            <a:pPr marL="12700">
              <a:lnSpc>
                <a:spcPct val="100000"/>
              </a:lnSpc>
              <a:spcBef>
                <a:spcPts val="225"/>
              </a:spcBef>
            </a:pPr>
            <a:r>
              <a:rPr sz="1200" dirty="0">
                <a:latin typeface="Calibri"/>
                <a:cs typeface="Calibri"/>
              </a:rPr>
              <a:t>2</a:t>
            </a:r>
            <a:r>
              <a:rPr sz="1200" spc="-5" dirty="0">
                <a:latin typeface="Calibri"/>
                <a:cs typeface="Calibri"/>
              </a:rPr>
              <a:t>0</a:t>
            </a:r>
            <a:endParaRPr sz="1200">
              <a:latin typeface="Calibri"/>
              <a:cs typeface="Calibri"/>
            </a:endParaRPr>
          </a:p>
          <a:p>
            <a:pPr marL="12700">
              <a:lnSpc>
                <a:spcPct val="100000"/>
              </a:lnSpc>
              <a:spcBef>
                <a:spcPts val="229"/>
              </a:spcBef>
            </a:pPr>
            <a:r>
              <a:rPr sz="1200" dirty="0">
                <a:latin typeface="Calibri"/>
                <a:cs typeface="Calibri"/>
              </a:rPr>
              <a:t>2</a:t>
            </a:r>
            <a:r>
              <a:rPr sz="1200" spc="-5" dirty="0">
                <a:latin typeface="Calibri"/>
                <a:cs typeface="Calibri"/>
              </a:rPr>
              <a:t>1</a:t>
            </a:r>
            <a:endParaRPr sz="1200">
              <a:latin typeface="Calibri"/>
              <a:cs typeface="Calibri"/>
            </a:endParaRPr>
          </a:p>
        </p:txBody>
      </p:sp>
      <p:sp>
        <p:nvSpPr>
          <p:cNvPr id="6" name="object 6"/>
          <p:cNvSpPr txBox="1"/>
          <p:nvPr/>
        </p:nvSpPr>
        <p:spPr>
          <a:xfrm>
            <a:off x="6260083" y="4593078"/>
            <a:ext cx="180340" cy="871219"/>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2</a:t>
            </a:r>
            <a:r>
              <a:rPr sz="1200" spc="-5" dirty="0">
                <a:latin typeface="Calibri"/>
                <a:cs typeface="Calibri"/>
              </a:rPr>
              <a:t>2</a:t>
            </a:r>
            <a:endParaRPr sz="1200">
              <a:latin typeface="Calibri"/>
              <a:cs typeface="Calibri"/>
            </a:endParaRPr>
          </a:p>
          <a:p>
            <a:pPr marL="12700">
              <a:lnSpc>
                <a:spcPct val="100000"/>
              </a:lnSpc>
              <a:spcBef>
                <a:spcPts val="229"/>
              </a:spcBef>
            </a:pPr>
            <a:r>
              <a:rPr sz="1200" dirty="0">
                <a:latin typeface="Calibri"/>
                <a:cs typeface="Calibri"/>
              </a:rPr>
              <a:t>2</a:t>
            </a:r>
            <a:r>
              <a:rPr sz="1200" spc="-5" dirty="0">
                <a:latin typeface="Calibri"/>
                <a:cs typeface="Calibri"/>
              </a:rPr>
              <a:t>3</a:t>
            </a:r>
            <a:endParaRPr sz="1200">
              <a:latin typeface="Calibri"/>
              <a:cs typeface="Calibri"/>
            </a:endParaRPr>
          </a:p>
          <a:p>
            <a:pPr marL="12700">
              <a:lnSpc>
                <a:spcPct val="100000"/>
              </a:lnSpc>
              <a:spcBef>
                <a:spcPts val="215"/>
              </a:spcBef>
            </a:pPr>
            <a:r>
              <a:rPr sz="1200" dirty="0">
                <a:latin typeface="Calibri"/>
                <a:cs typeface="Calibri"/>
              </a:rPr>
              <a:t>2</a:t>
            </a:r>
            <a:r>
              <a:rPr sz="1200" spc="-5" dirty="0">
                <a:latin typeface="Calibri"/>
                <a:cs typeface="Calibri"/>
              </a:rPr>
              <a:t>5</a:t>
            </a:r>
            <a:endParaRPr sz="1200">
              <a:latin typeface="Calibri"/>
              <a:cs typeface="Calibri"/>
            </a:endParaRPr>
          </a:p>
          <a:p>
            <a:pPr marL="12700">
              <a:lnSpc>
                <a:spcPct val="100000"/>
              </a:lnSpc>
              <a:spcBef>
                <a:spcPts val="229"/>
              </a:spcBef>
            </a:pPr>
            <a:r>
              <a:rPr sz="1200" dirty="0">
                <a:latin typeface="Calibri"/>
                <a:cs typeface="Calibri"/>
              </a:rPr>
              <a:t>2</a:t>
            </a:r>
            <a:r>
              <a:rPr sz="1200" spc="-5" dirty="0">
                <a:latin typeface="Calibri"/>
                <a:cs typeface="Calibri"/>
              </a:rPr>
              <a:t>5</a:t>
            </a:r>
            <a:endParaRPr sz="1200">
              <a:latin typeface="Calibri"/>
              <a:cs typeface="Calibri"/>
            </a:endParaRPr>
          </a:p>
        </p:txBody>
      </p:sp>
      <p:sp>
        <p:nvSpPr>
          <p:cNvPr id="7" name="object 7"/>
          <p:cNvSpPr txBox="1"/>
          <p:nvPr/>
        </p:nvSpPr>
        <p:spPr>
          <a:xfrm>
            <a:off x="888428" y="5519596"/>
            <a:ext cx="55518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2 KNOWLEDGE MANAGEMENT </a:t>
            </a:r>
            <a:r>
              <a:rPr sz="1200" spc="-5" dirty="0">
                <a:latin typeface="Calibri"/>
                <a:cs typeface="Calibri"/>
              </a:rPr>
              <a:t>………………………………………………………………………………….</a:t>
            </a:r>
            <a:r>
              <a:rPr sz="1200" spc="200" dirty="0">
                <a:latin typeface="Calibri"/>
                <a:cs typeface="Calibri"/>
              </a:rPr>
              <a:t> </a:t>
            </a:r>
            <a:r>
              <a:rPr sz="1200" b="1" dirty="0">
                <a:latin typeface="Calibri"/>
                <a:cs typeface="Calibri"/>
              </a:rPr>
              <a:t>27</a:t>
            </a:r>
            <a:endParaRPr sz="1200">
              <a:latin typeface="Calibri"/>
              <a:cs typeface="Calibri"/>
            </a:endParaRPr>
          </a:p>
        </p:txBody>
      </p:sp>
      <p:sp>
        <p:nvSpPr>
          <p:cNvPr id="8" name="object 8"/>
          <p:cNvSpPr txBox="1"/>
          <p:nvPr/>
        </p:nvSpPr>
        <p:spPr>
          <a:xfrm>
            <a:off x="1158155" y="5751222"/>
            <a:ext cx="2672715" cy="2986405"/>
          </a:xfrm>
          <a:prstGeom prst="rect">
            <a:avLst/>
          </a:prstGeom>
        </p:spPr>
        <p:txBody>
          <a:bodyPr vert="horz" wrap="square" lIns="0" tIns="41275" rIns="0" bIns="0" rtlCol="0">
            <a:spAutoFit/>
          </a:bodyPr>
          <a:lstStyle/>
          <a:p>
            <a:pPr marL="163195" indent="-151130">
              <a:lnSpc>
                <a:spcPct val="100000"/>
              </a:lnSpc>
              <a:spcBef>
                <a:spcPts val="325"/>
              </a:spcBef>
              <a:buAutoNum type="arabicPeriod" startAt="2"/>
              <a:tabLst>
                <a:tab pos="163830" algn="l"/>
              </a:tabLst>
            </a:pPr>
            <a:r>
              <a:rPr sz="1200" spc="-5" dirty="0">
                <a:latin typeface="Calibri"/>
                <a:cs typeface="Calibri"/>
              </a:rPr>
              <a:t>1 Learning</a:t>
            </a:r>
            <a:r>
              <a:rPr sz="1200" spc="15" dirty="0">
                <a:latin typeface="Calibri"/>
                <a:cs typeface="Calibri"/>
              </a:rPr>
              <a:t> </a:t>
            </a:r>
            <a:r>
              <a:rPr sz="1200" spc="-5" dirty="0">
                <a:latin typeface="Calibri"/>
                <a:cs typeface="Calibri"/>
              </a:rPr>
              <a:t>Objective</a:t>
            </a:r>
            <a:endParaRPr sz="1200">
              <a:latin typeface="Calibri"/>
              <a:cs typeface="Calibri"/>
            </a:endParaRPr>
          </a:p>
          <a:p>
            <a:pPr marL="240665" lvl="1" indent="-228600">
              <a:lnSpc>
                <a:spcPct val="100000"/>
              </a:lnSpc>
              <a:spcBef>
                <a:spcPts val="229"/>
              </a:spcBef>
              <a:buAutoNum type="arabicPeriod" startAt="2"/>
              <a:tabLst>
                <a:tab pos="241300" algn="l"/>
              </a:tabLst>
            </a:pPr>
            <a:r>
              <a:rPr sz="1200" spc="-5" dirty="0">
                <a:latin typeface="Calibri"/>
                <a:cs typeface="Calibri"/>
              </a:rPr>
              <a:t>Introduction</a:t>
            </a:r>
            <a:endParaRPr sz="1200">
              <a:latin typeface="Calibri"/>
              <a:cs typeface="Calibri"/>
            </a:endParaRPr>
          </a:p>
          <a:p>
            <a:pPr marL="240665" lvl="1" indent="-228600">
              <a:lnSpc>
                <a:spcPct val="100000"/>
              </a:lnSpc>
              <a:spcBef>
                <a:spcPts val="225"/>
              </a:spcBef>
              <a:buAutoNum type="arabicPeriod" startAt="2"/>
              <a:tabLst>
                <a:tab pos="241300" algn="l"/>
              </a:tabLst>
            </a:pPr>
            <a:r>
              <a:rPr sz="1200" spc="-5" dirty="0">
                <a:latin typeface="Calibri"/>
                <a:cs typeface="Calibri"/>
              </a:rPr>
              <a:t>Managing</a:t>
            </a:r>
            <a:r>
              <a:rPr sz="1200" spc="-15" dirty="0">
                <a:latin typeface="Calibri"/>
                <a:cs typeface="Calibri"/>
              </a:rPr>
              <a:t> </a:t>
            </a:r>
            <a:r>
              <a:rPr sz="1200" spc="-5" dirty="0">
                <a:latin typeface="Calibri"/>
                <a:cs typeface="Calibri"/>
              </a:rPr>
              <a:t>knowledge</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Data, information and</a:t>
            </a:r>
            <a:r>
              <a:rPr sz="1200" spc="5" dirty="0">
                <a:latin typeface="Calibri"/>
                <a:cs typeface="Calibri"/>
              </a:rPr>
              <a:t> </a:t>
            </a:r>
            <a:r>
              <a:rPr sz="1200" spc="-5" dirty="0">
                <a:latin typeface="Calibri"/>
                <a:cs typeface="Calibri"/>
              </a:rPr>
              <a:t>knowledge</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Knowledge</a:t>
            </a:r>
            <a:r>
              <a:rPr sz="1200" spc="-10" dirty="0">
                <a:latin typeface="Calibri"/>
                <a:cs typeface="Calibri"/>
              </a:rPr>
              <a:t> </a:t>
            </a:r>
            <a:r>
              <a:rPr sz="1200" spc="-5" dirty="0">
                <a:latin typeface="Calibri"/>
                <a:cs typeface="Calibri"/>
              </a:rPr>
              <a:t>markets</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Internal knowledge</a:t>
            </a:r>
            <a:r>
              <a:rPr sz="1200" dirty="0">
                <a:latin typeface="Calibri"/>
                <a:cs typeface="Calibri"/>
              </a:rPr>
              <a:t> </a:t>
            </a:r>
            <a:r>
              <a:rPr sz="1200" spc="-5" dirty="0">
                <a:latin typeface="Calibri"/>
                <a:cs typeface="Calibri"/>
              </a:rPr>
              <a:t>generation</a:t>
            </a:r>
            <a:endParaRPr sz="120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Codifying and distributing</a:t>
            </a:r>
            <a:r>
              <a:rPr sz="1200" spc="-15" dirty="0">
                <a:latin typeface="Calibri"/>
                <a:cs typeface="Calibri"/>
              </a:rPr>
              <a:t> </a:t>
            </a:r>
            <a:r>
              <a:rPr sz="1200" spc="-5" dirty="0">
                <a:latin typeface="Calibri"/>
                <a:cs typeface="Calibri"/>
              </a:rPr>
              <a:t>knowledge</a:t>
            </a:r>
            <a:endParaRPr sz="1200">
              <a:latin typeface="Calibri"/>
              <a:cs typeface="Calibri"/>
            </a:endParaRPr>
          </a:p>
          <a:p>
            <a:pPr marL="240665" lvl="1" indent="-228600">
              <a:lnSpc>
                <a:spcPct val="100000"/>
              </a:lnSpc>
              <a:spcBef>
                <a:spcPts val="229"/>
              </a:spcBef>
              <a:buAutoNum type="arabicPeriod" startAt="4"/>
              <a:tabLst>
                <a:tab pos="241300" algn="l"/>
              </a:tabLst>
            </a:pPr>
            <a:r>
              <a:rPr sz="1200" spc="-5" dirty="0">
                <a:latin typeface="Calibri"/>
                <a:cs typeface="Calibri"/>
              </a:rPr>
              <a:t>Importing knowledge from outside</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Absorbing knowledge from</a:t>
            </a:r>
            <a:r>
              <a:rPr sz="1200" spc="10" dirty="0">
                <a:latin typeface="Calibri"/>
                <a:cs typeface="Calibri"/>
              </a:rPr>
              <a:t> </a:t>
            </a:r>
            <a:r>
              <a:rPr sz="1200" spc="-5" dirty="0">
                <a:latin typeface="Calibri"/>
                <a:cs typeface="Calibri"/>
              </a:rPr>
              <a:t>outside</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Learning from the</a:t>
            </a:r>
            <a:r>
              <a:rPr sz="1200" spc="-15" dirty="0">
                <a:latin typeface="Calibri"/>
                <a:cs typeface="Calibri"/>
              </a:rPr>
              <a:t> </a:t>
            </a:r>
            <a:r>
              <a:rPr sz="1200" spc="-5" dirty="0">
                <a:latin typeface="Calibri"/>
                <a:cs typeface="Calibri"/>
              </a:rPr>
              <a:t>market</a:t>
            </a:r>
            <a:endParaRPr sz="120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Learning through</a:t>
            </a:r>
            <a:r>
              <a:rPr sz="1200" dirty="0">
                <a:latin typeface="Calibri"/>
                <a:cs typeface="Calibri"/>
              </a:rPr>
              <a:t> </a:t>
            </a:r>
            <a:r>
              <a:rPr sz="1200" spc="-5" dirty="0">
                <a:latin typeface="Calibri"/>
                <a:cs typeface="Calibri"/>
              </a:rPr>
              <a:t>alliances</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Protection of</a:t>
            </a:r>
            <a:r>
              <a:rPr sz="1200" spc="-10" dirty="0">
                <a:latin typeface="Calibri"/>
                <a:cs typeface="Calibri"/>
              </a:rPr>
              <a:t> </a:t>
            </a:r>
            <a:r>
              <a:rPr sz="1200" spc="-5" dirty="0">
                <a:latin typeface="Calibri"/>
                <a:cs typeface="Calibri"/>
              </a:rPr>
              <a:t>knowledge</a:t>
            </a:r>
            <a:endParaRPr sz="1200">
              <a:latin typeface="Calibri"/>
              <a:cs typeface="Calibri"/>
            </a:endParaRPr>
          </a:p>
          <a:p>
            <a:pPr marL="240665" lvl="1" indent="-228600">
              <a:lnSpc>
                <a:spcPct val="100000"/>
              </a:lnSpc>
              <a:spcBef>
                <a:spcPts val="229"/>
              </a:spcBef>
              <a:buAutoNum type="arabicPeriod" startAt="4"/>
              <a:tabLst>
                <a:tab pos="241300" algn="l"/>
              </a:tabLst>
            </a:pPr>
            <a:r>
              <a:rPr sz="1200" spc="-5" dirty="0">
                <a:latin typeface="Calibri"/>
                <a:cs typeface="Calibri"/>
              </a:rPr>
              <a:t>Additional</a:t>
            </a:r>
            <a:r>
              <a:rPr sz="1200" spc="-15" dirty="0">
                <a:latin typeface="Calibri"/>
                <a:cs typeface="Calibri"/>
              </a:rPr>
              <a:t> </a:t>
            </a:r>
            <a:r>
              <a:rPr sz="1200" spc="-5" dirty="0">
                <a:latin typeface="Calibri"/>
                <a:cs typeface="Calibri"/>
              </a:rPr>
              <a:t>cases</a:t>
            </a:r>
            <a:endParaRPr sz="1200">
              <a:latin typeface="Calibri"/>
              <a:cs typeface="Calibri"/>
            </a:endParaRPr>
          </a:p>
          <a:p>
            <a:pPr marL="240665" lvl="1" indent="-228600">
              <a:lnSpc>
                <a:spcPct val="100000"/>
              </a:lnSpc>
              <a:spcBef>
                <a:spcPts val="229"/>
              </a:spcBef>
              <a:buAutoNum type="arabicPeriod" startAt="4"/>
              <a:tabLst>
                <a:tab pos="241300" algn="l"/>
              </a:tabLst>
            </a:pPr>
            <a:r>
              <a:rPr sz="1200" spc="-5" dirty="0">
                <a:latin typeface="Calibri"/>
                <a:cs typeface="Calibri"/>
              </a:rPr>
              <a:t>Further</a:t>
            </a:r>
            <a:r>
              <a:rPr sz="1200" dirty="0">
                <a:latin typeface="Calibri"/>
                <a:cs typeface="Calibri"/>
              </a:rPr>
              <a:t> </a:t>
            </a:r>
            <a:r>
              <a:rPr sz="1200" spc="-5" dirty="0">
                <a:latin typeface="Calibri"/>
                <a:cs typeface="Calibri"/>
              </a:rPr>
              <a:t>reading</a:t>
            </a:r>
            <a:endParaRPr sz="1200">
              <a:latin typeface="Calibri"/>
              <a:cs typeface="Calibri"/>
            </a:endParaRPr>
          </a:p>
        </p:txBody>
      </p:sp>
      <p:sp>
        <p:nvSpPr>
          <p:cNvPr id="9" name="object 9"/>
          <p:cNvSpPr txBox="1"/>
          <p:nvPr/>
        </p:nvSpPr>
        <p:spPr>
          <a:xfrm>
            <a:off x="6259230" y="5751222"/>
            <a:ext cx="180975" cy="2986405"/>
          </a:xfrm>
          <a:prstGeom prst="rect">
            <a:avLst/>
          </a:prstGeom>
        </p:spPr>
        <p:txBody>
          <a:bodyPr vert="horz" wrap="square" lIns="0" tIns="41275" rIns="0" bIns="0" rtlCol="0">
            <a:spAutoFit/>
          </a:bodyPr>
          <a:lstStyle/>
          <a:p>
            <a:pPr marL="13335">
              <a:lnSpc>
                <a:spcPct val="100000"/>
              </a:lnSpc>
              <a:spcBef>
                <a:spcPts val="325"/>
              </a:spcBef>
            </a:pPr>
            <a:r>
              <a:rPr sz="1200" dirty="0">
                <a:latin typeface="Calibri"/>
                <a:cs typeface="Calibri"/>
              </a:rPr>
              <a:t>2</a:t>
            </a:r>
            <a:r>
              <a:rPr sz="1200" spc="-5" dirty="0">
                <a:latin typeface="Calibri"/>
                <a:cs typeface="Calibri"/>
              </a:rPr>
              <a:t>7</a:t>
            </a:r>
            <a:endParaRPr sz="1200">
              <a:latin typeface="Calibri"/>
              <a:cs typeface="Calibri"/>
            </a:endParaRPr>
          </a:p>
          <a:p>
            <a:pPr marL="13335">
              <a:lnSpc>
                <a:spcPct val="100000"/>
              </a:lnSpc>
              <a:spcBef>
                <a:spcPts val="229"/>
              </a:spcBef>
            </a:pPr>
            <a:r>
              <a:rPr sz="1200" dirty="0">
                <a:latin typeface="Calibri"/>
                <a:cs typeface="Calibri"/>
              </a:rPr>
              <a:t>2</a:t>
            </a:r>
            <a:r>
              <a:rPr sz="1200" spc="-5" dirty="0">
                <a:latin typeface="Calibri"/>
                <a:cs typeface="Calibri"/>
              </a:rPr>
              <a:t>7</a:t>
            </a:r>
            <a:endParaRPr sz="1200">
              <a:latin typeface="Calibri"/>
              <a:cs typeface="Calibri"/>
            </a:endParaRPr>
          </a:p>
          <a:p>
            <a:pPr marL="13335">
              <a:lnSpc>
                <a:spcPct val="100000"/>
              </a:lnSpc>
              <a:spcBef>
                <a:spcPts val="225"/>
              </a:spcBef>
            </a:pPr>
            <a:r>
              <a:rPr sz="1200" dirty="0">
                <a:latin typeface="Calibri"/>
                <a:cs typeface="Calibri"/>
              </a:rPr>
              <a:t>2</a:t>
            </a:r>
            <a:r>
              <a:rPr sz="1200" spc="-5" dirty="0">
                <a:latin typeface="Calibri"/>
                <a:cs typeface="Calibri"/>
              </a:rPr>
              <a:t>7</a:t>
            </a:r>
            <a:endParaRPr sz="1200">
              <a:latin typeface="Calibri"/>
              <a:cs typeface="Calibri"/>
            </a:endParaRPr>
          </a:p>
          <a:p>
            <a:pPr marL="13335">
              <a:lnSpc>
                <a:spcPct val="100000"/>
              </a:lnSpc>
              <a:spcBef>
                <a:spcPts val="229"/>
              </a:spcBef>
            </a:pPr>
            <a:r>
              <a:rPr sz="1200" dirty="0">
                <a:latin typeface="Calibri"/>
                <a:cs typeface="Calibri"/>
              </a:rPr>
              <a:t>2</a:t>
            </a:r>
            <a:r>
              <a:rPr sz="1200" spc="-5" dirty="0">
                <a:latin typeface="Calibri"/>
                <a:cs typeface="Calibri"/>
              </a:rPr>
              <a:t>7</a:t>
            </a:r>
            <a:endParaRPr sz="1200">
              <a:latin typeface="Calibri"/>
              <a:cs typeface="Calibri"/>
            </a:endParaRPr>
          </a:p>
          <a:p>
            <a:pPr marL="13335">
              <a:lnSpc>
                <a:spcPct val="100000"/>
              </a:lnSpc>
              <a:spcBef>
                <a:spcPts val="215"/>
              </a:spcBef>
            </a:pPr>
            <a:r>
              <a:rPr sz="1200" dirty="0">
                <a:latin typeface="Calibri"/>
                <a:cs typeface="Calibri"/>
              </a:rPr>
              <a:t>2</a:t>
            </a:r>
            <a:r>
              <a:rPr sz="1200" spc="-5" dirty="0">
                <a:latin typeface="Calibri"/>
                <a:cs typeface="Calibri"/>
              </a:rPr>
              <a:t>9</a:t>
            </a:r>
            <a:endParaRPr sz="1200">
              <a:latin typeface="Calibri"/>
              <a:cs typeface="Calibri"/>
            </a:endParaRPr>
          </a:p>
          <a:p>
            <a:pPr marL="13335">
              <a:lnSpc>
                <a:spcPct val="100000"/>
              </a:lnSpc>
              <a:spcBef>
                <a:spcPts val="229"/>
              </a:spcBef>
            </a:pPr>
            <a:r>
              <a:rPr sz="1200" dirty="0">
                <a:latin typeface="Calibri"/>
                <a:cs typeface="Calibri"/>
              </a:rPr>
              <a:t>2</a:t>
            </a:r>
            <a:r>
              <a:rPr sz="1200" spc="-5" dirty="0">
                <a:latin typeface="Calibri"/>
                <a:cs typeface="Calibri"/>
              </a:rPr>
              <a:t>9</a:t>
            </a:r>
            <a:endParaRPr sz="1200">
              <a:latin typeface="Calibri"/>
              <a:cs typeface="Calibri"/>
            </a:endParaRPr>
          </a:p>
          <a:p>
            <a:pPr marL="12700">
              <a:lnSpc>
                <a:spcPct val="100000"/>
              </a:lnSpc>
              <a:spcBef>
                <a:spcPts val="225"/>
              </a:spcBef>
            </a:pPr>
            <a:r>
              <a:rPr sz="1200" dirty="0">
                <a:latin typeface="Calibri"/>
                <a:cs typeface="Calibri"/>
              </a:rPr>
              <a:t>3</a:t>
            </a:r>
            <a:r>
              <a:rPr sz="1200" spc="-5" dirty="0">
                <a:latin typeface="Calibri"/>
                <a:cs typeface="Calibri"/>
              </a:rPr>
              <a:t>1</a:t>
            </a:r>
            <a:endParaRPr sz="1200">
              <a:latin typeface="Calibri"/>
              <a:cs typeface="Calibri"/>
            </a:endParaRPr>
          </a:p>
          <a:p>
            <a:pPr marL="13335">
              <a:lnSpc>
                <a:spcPct val="100000"/>
              </a:lnSpc>
              <a:spcBef>
                <a:spcPts val="229"/>
              </a:spcBef>
            </a:pPr>
            <a:r>
              <a:rPr sz="1200" dirty="0">
                <a:latin typeface="Calibri"/>
                <a:cs typeface="Calibri"/>
              </a:rPr>
              <a:t>3</a:t>
            </a:r>
            <a:r>
              <a:rPr sz="1200" spc="-5" dirty="0">
                <a:latin typeface="Calibri"/>
                <a:cs typeface="Calibri"/>
              </a:rPr>
              <a:t>4</a:t>
            </a:r>
            <a:endParaRPr sz="1200">
              <a:latin typeface="Calibri"/>
              <a:cs typeface="Calibri"/>
            </a:endParaRPr>
          </a:p>
          <a:p>
            <a:pPr marL="13335">
              <a:lnSpc>
                <a:spcPct val="100000"/>
              </a:lnSpc>
              <a:spcBef>
                <a:spcPts val="215"/>
              </a:spcBef>
            </a:pPr>
            <a:r>
              <a:rPr sz="1200" dirty="0">
                <a:latin typeface="Calibri"/>
                <a:cs typeface="Calibri"/>
              </a:rPr>
              <a:t>3</a:t>
            </a:r>
            <a:r>
              <a:rPr sz="1200" spc="-5" dirty="0">
                <a:latin typeface="Calibri"/>
                <a:cs typeface="Calibri"/>
              </a:rPr>
              <a:t>4</a:t>
            </a:r>
            <a:endParaRPr sz="1200">
              <a:latin typeface="Calibri"/>
              <a:cs typeface="Calibri"/>
            </a:endParaRPr>
          </a:p>
          <a:p>
            <a:pPr marL="13335">
              <a:lnSpc>
                <a:spcPct val="100000"/>
              </a:lnSpc>
              <a:spcBef>
                <a:spcPts val="229"/>
              </a:spcBef>
            </a:pPr>
            <a:r>
              <a:rPr sz="1200" dirty="0">
                <a:latin typeface="Calibri"/>
                <a:cs typeface="Calibri"/>
              </a:rPr>
              <a:t>3</a:t>
            </a:r>
            <a:r>
              <a:rPr sz="1200" spc="-5" dirty="0">
                <a:latin typeface="Calibri"/>
                <a:cs typeface="Calibri"/>
              </a:rPr>
              <a:t>5</a:t>
            </a:r>
            <a:endParaRPr sz="1200">
              <a:latin typeface="Calibri"/>
              <a:cs typeface="Calibri"/>
            </a:endParaRPr>
          </a:p>
          <a:p>
            <a:pPr marL="13335">
              <a:lnSpc>
                <a:spcPct val="100000"/>
              </a:lnSpc>
              <a:spcBef>
                <a:spcPts val="225"/>
              </a:spcBef>
            </a:pPr>
            <a:r>
              <a:rPr sz="1200" dirty="0">
                <a:latin typeface="Calibri"/>
                <a:cs typeface="Calibri"/>
              </a:rPr>
              <a:t>3</a:t>
            </a:r>
            <a:r>
              <a:rPr sz="1200" spc="-5" dirty="0">
                <a:latin typeface="Calibri"/>
                <a:cs typeface="Calibri"/>
              </a:rPr>
              <a:t>8</a:t>
            </a:r>
            <a:endParaRPr sz="1200">
              <a:latin typeface="Calibri"/>
              <a:cs typeface="Calibri"/>
            </a:endParaRPr>
          </a:p>
          <a:p>
            <a:pPr marL="13335">
              <a:lnSpc>
                <a:spcPct val="100000"/>
              </a:lnSpc>
              <a:spcBef>
                <a:spcPts val="215"/>
              </a:spcBef>
            </a:pPr>
            <a:r>
              <a:rPr sz="1200" dirty="0">
                <a:latin typeface="Calibri"/>
                <a:cs typeface="Calibri"/>
              </a:rPr>
              <a:t>3</a:t>
            </a:r>
            <a:r>
              <a:rPr sz="1200" spc="-5" dirty="0">
                <a:latin typeface="Calibri"/>
                <a:cs typeface="Calibri"/>
              </a:rPr>
              <a:t>9</a:t>
            </a:r>
            <a:endParaRPr sz="1200">
              <a:latin typeface="Calibri"/>
              <a:cs typeface="Calibri"/>
            </a:endParaRPr>
          </a:p>
          <a:p>
            <a:pPr marL="13335">
              <a:lnSpc>
                <a:spcPct val="100000"/>
              </a:lnSpc>
              <a:spcBef>
                <a:spcPts val="229"/>
              </a:spcBef>
            </a:pPr>
            <a:r>
              <a:rPr sz="1200" dirty="0">
                <a:latin typeface="Calibri"/>
                <a:cs typeface="Calibri"/>
              </a:rPr>
              <a:t>4</a:t>
            </a:r>
            <a:r>
              <a:rPr sz="1200" spc="-5" dirty="0">
                <a:latin typeface="Calibri"/>
                <a:cs typeface="Calibri"/>
              </a:rPr>
              <a:t>0</a:t>
            </a:r>
            <a:endParaRPr sz="1200">
              <a:latin typeface="Calibri"/>
              <a:cs typeface="Calibri"/>
            </a:endParaRPr>
          </a:p>
          <a:p>
            <a:pPr marL="13335">
              <a:lnSpc>
                <a:spcPct val="100000"/>
              </a:lnSpc>
              <a:spcBef>
                <a:spcPts val="229"/>
              </a:spcBef>
            </a:pPr>
            <a:r>
              <a:rPr sz="1200" dirty="0">
                <a:latin typeface="Calibri"/>
                <a:cs typeface="Calibri"/>
              </a:rPr>
              <a:t>4</a:t>
            </a:r>
            <a:r>
              <a:rPr sz="1200" spc="-5" dirty="0">
                <a:latin typeface="Calibri"/>
                <a:cs typeface="Calibri"/>
              </a:rPr>
              <a:t>1</a:t>
            </a:r>
            <a:endParaRPr sz="1200">
              <a:latin typeface="Calibri"/>
              <a:cs typeface="Calibri"/>
            </a:endParaRPr>
          </a:p>
        </p:txBody>
      </p:sp>
      <p:sp>
        <p:nvSpPr>
          <p:cNvPr id="10" name="object 10"/>
          <p:cNvSpPr txBox="1"/>
          <p:nvPr/>
        </p:nvSpPr>
        <p:spPr>
          <a:xfrm>
            <a:off x="888431" y="8792874"/>
            <a:ext cx="55518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3 CREATIVITY AND INNOVATION </a:t>
            </a:r>
            <a:r>
              <a:rPr sz="1200" spc="-5" dirty="0">
                <a:latin typeface="Calibri"/>
                <a:cs typeface="Calibri"/>
              </a:rPr>
              <a:t>………………………………………………………………………………..</a:t>
            </a:r>
            <a:r>
              <a:rPr sz="1200" spc="229" dirty="0">
                <a:latin typeface="Calibri"/>
                <a:cs typeface="Calibri"/>
              </a:rPr>
              <a:t> </a:t>
            </a:r>
            <a:r>
              <a:rPr sz="1200" b="1" dirty="0">
                <a:latin typeface="Calibri"/>
                <a:cs typeface="Calibri"/>
              </a:rPr>
              <a:t>42</a:t>
            </a:r>
            <a:endParaRPr sz="1200">
              <a:latin typeface="Calibri"/>
              <a:cs typeface="Calibri"/>
            </a:endParaRPr>
          </a:p>
        </p:txBody>
      </p:sp>
      <p:sp>
        <p:nvSpPr>
          <p:cNvPr id="11" name="object 11"/>
          <p:cNvSpPr txBox="1"/>
          <p:nvPr/>
        </p:nvSpPr>
        <p:spPr>
          <a:xfrm>
            <a:off x="1158159" y="9024500"/>
            <a:ext cx="1540510" cy="449580"/>
          </a:xfrm>
          <a:prstGeom prst="rect">
            <a:avLst/>
          </a:prstGeom>
        </p:spPr>
        <p:txBody>
          <a:bodyPr vert="horz" wrap="square" lIns="0" tIns="41275" rIns="0" bIns="0" rtlCol="0">
            <a:spAutoFit/>
          </a:bodyPr>
          <a:lstStyle/>
          <a:p>
            <a:pPr marL="240665" lvl="1" indent="-228600">
              <a:lnSpc>
                <a:spcPct val="100000"/>
              </a:lnSpc>
              <a:spcBef>
                <a:spcPts val="325"/>
              </a:spcBef>
              <a:buAutoNum type="arabicPeriod"/>
              <a:tabLst>
                <a:tab pos="241300" algn="l"/>
              </a:tabLst>
            </a:pPr>
            <a:r>
              <a:rPr sz="1200" spc="-5" dirty="0">
                <a:latin typeface="Calibri"/>
                <a:cs typeface="Calibri"/>
              </a:rPr>
              <a:t>Introduction</a:t>
            </a:r>
            <a:endParaRPr sz="1200">
              <a:latin typeface="Calibri"/>
              <a:cs typeface="Calibri"/>
            </a:endParaRPr>
          </a:p>
          <a:p>
            <a:pPr marL="240665" lvl="1" indent="-228600">
              <a:lnSpc>
                <a:spcPct val="100000"/>
              </a:lnSpc>
              <a:spcBef>
                <a:spcPts val="229"/>
              </a:spcBef>
              <a:buAutoNum type="arabicPeriod"/>
              <a:tabLst>
                <a:tab pos="241300" algn="l"/>
              </a:tabLst>
            </a:pPr>
            <a:r>
              <a:rPr sz="1200" spc="-5" dirty="0">
                <a:latin typeface="Calibri"/>
                <a:cs typeface="Calibri"/>
              </a:rPr>
              <a:t>Measuring</a:t>
            </a:r>
            <a:r>
              <a:rPr sz="1200" spc="-25" dirty="0">
                <a:latin typeface="Calibri"/>
                <a:cs typeface="Calibri"/>
              </a:rPr>
              <a:t> </a:t>
            </a:r>
            <a:r>
              <a:rPr sz="1200" spc="-5" dirty="0">
                <a:latin typeface="Calibri"/>
                <a:cs typeface="Calibri"/>
              </a:rPr>
              <a:t>Creativity</a:t>
            </a:r>
            <a:endParaRPr sz="1200">
              <a:latin typeface="Calibri"/>
              <a:cs typeface="Calibri"/>
            </a:endParaRPr>
          </a:p>
        </p:txBody>
      </p:sp>
      <p:sp>
        <p:nvSpPr>
          <p:cNvPr id="12" name="object 12"/>
          <p:cNvSpPr txBox="1"/>
          <p:nvPr/>
        </p:nvSpPr>
        <p:spPr>
          <a:xfrm>
            <a:off x="6260090" y="9024500"/>
            <a:ext cx="180340" cy="449580"/>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4</a:t>
            </a:r>
            <a:r>
              <a:rPr sz="1200" spc="-5" dirty="0">
                <a:latin typeface="Calibri"/>
                <a:cs typeface="Calibri"/>
              </a:rPr>
              <a:t>2</a:t>
            </a:r>
            <a:endParaRPr sz="1200">
              <a:latin typeface="Calibri"/>
              <a:cs typeface="Calibri"/>
            </a:endParaRPr>
          </a:p>
          <a:p>
            <a:pPr marL="12700">
              <a:lnSpc>
                <a:spcPct val="100000"/>
              </a:lnSpc>
              <a:spcBef>
                <a:spcPts val="229"/>
              </a:spcBef>
            </a:pPr>
            <a:r>
              <a:rPr sz="1200" dirty="0">
                <a:latin typeface="Calibri"/>
                <a:cs typeface="Calibri"/>
              </a:rPr>
              <a:t>4</a:t>
            </a:r>
            <a:r>
              <a:rPr sz="1200" spc="-5" dirty="0">
                <a:latin typeface="Calibri"/>
                <a:cs typeface="Calibri"/>
              </a:rPr>
              <a:t>2</a:t>
            </a:r>
            <a:endParaRPr sz="1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5" y="570066"/>
            <a:ext cx="5567045" cy="128587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
              </a:spcBef>
            </a:pPr>
            <a:endParaRPr sz="900">
              <a:latin typeface="Calibri"/>
              <a:cs typeface="Calibri"/>
            </a:endParaRPr>
          </a:p>
          <a:p>
            <a:pPr marL="12700" marR="5080">
              <a:lnSpc>
                <a:spcPct val="101899"/>
              </a:lnSpc>
            </a:pPr>
            <a:r>
              <a:rPr sz="1600" b="1" spc="-5" dirty="0">
                <a:latin typeface="Calibri"/>
                <a:cs typeface="Calibri"/>
              </a:rPr>
              <a:t>4 BUILDING THE FUNDAMENTALS </a:t>
            </a:r>
            <a:r>
              <a:rPr sz="1600" b="1" dirty="0">
                <a:latin typeface="Calibri"/>
                <a:cs typeface="Calibri"/>
              </a:rPr>
              <a:t>OF </a:t>
            </a:r>
            <a:r>
              <a:rPr sz="1600" b="1" spc="-10" dirty="0">
                <a:latin typeface="Calibri"/>
                <a:cs typeface="Calibri"/>
              </a:rPr>
              <a:t>A </a:t>
            </a:r>
            <a:r>
              <a:rPr sz="1600" b="1" spc="-5" dirty="0">
                <a:latin typeface="Calibri"/>
                <a:cs typeface="Calibri"/>
              </a:rPr>
              <a:t>SUCCESSFUL INNOVATION  MANAGEMENT</a:t>
            </a:r>
            <a:endParaRPr sz="1600">
              <a:latin typeface="Calibri"/>
              <a:cs typeface="Calibri"/>
            </a:endParaRPr>
          </a:p>
          <a:p>
            <a:pPr marL="12700">
              <a:lnSpc>
                <a:spcPct val="100000"/>
              </a:lnSpc>
              <a:spcBef>
                <a:spcPts val="1050"/>
              </a:spcBef>
            </a:pPr>
            <a:r>
              <a:rPr sz="1200" i="1" spc="-5" dirty="0">
                <a:latin typeface="Calibri"/>
                <a:cs typeface="Calibri"/>
              </a:rPr>
              <a:t>Vassilis Tsaggaris, </a:t>
            </a:r>
            <a:r>
              <a:rPr sz="1200" i="1" dirty="0">
                <a:latin typeface="Calibri"/>
                <a:cs typeface="Calibri"/>
              </a:rPr>
              <a:t>Peter </a:t>
            </a:r>
            <a:r>
              <a:rPr sz="1200" i="1" spc="-5" dirty="0">
                <a:latin typeface="Calibri"/>
                <a:cs typeface="Calibri"/>
              </a:rPr>
              <a:t>Fatur, Borut</a:t>
            </a:r>
            <a:r>
              <a:rPr sz="1200" i="1" spc="25" dirty="0">
                <a:latin typeface="Calibri"/>
                <a:cs typeface="Calibri"/>
              </a:rPr>
              <a:t> </a:t>
            </a:r>
            <a:r>
              <a:rPr sz="1200" i="1" spc="-5" dirty="0">
                <a:latin typeface="Calibri"/>
                <a:cs typeface="Calibri"/>
              </a:rPr>
              <a:t>Likar</a:t>
            </a:r>
            <a:endParaRPr sz="1200">
              <a:latin typeface="Calibri"/>
              <a:cs typeface="Calibri"/>
            </a:endParaRPr>
          </a:p>
        </p:txBody>
      </p:sp>
      <p:sp>
        <p:nvSpPr>
          <p:cNvPr id="3" name="object 3"/>
          <p:cNvSpPr txBox="1"/>
          <p:nvPr/>
        </p:nvSpPr>
        <p:spPr>
          <a:xfrm>
            <a:off x="888424" y="2384989"/>
            <a:ext cx="31210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4.1 </a:t>
            </a:r>
            <a:r>
              <a:rPr sz="1400" b="1" dirty="0">
                <a:latin typeface="Calibri"/>
                <a:cs typeface="Calibri"/>
              </a:rPr>
              <a:t>Defining </a:t>
            </a:r>
            <a:r>
              <a:rPr sz="1400" b="1" spc="-10" dirty="0">
                <a:latin typeface="Calibri"/>
                <a:cs typeface="Calibri"/>
              </a:rPr>
              <a:t>innovation </a:t>
            </a:r>
            <a:r>
              <a:rPr sz="1400" b="1" spc="-15" dirty="0">
                <a:latin typeface="Calibri"/>
                <a:cs typeface="Calibri"/>
              </a:rPr>
              <a:t>strategy </a:t>
            </a:r>
            <a:r>
              <a:rPr sz="1400" b="1" spc="-5" dirty="0">
                <a:latin typeface="Calibri"/>
                <a:cs typeface="Calibri"/>
              </a:rPr>
              <a:t>and</a:t>
            </a:r>
            <a:r>
              <a:rPr sz="1400" b="1" spc="10" dirty="0">
                <a:latin typeface="Calibri"/>
                <a:cs typeface="Calibri"/>
              </a:rPr>
              <a:t> </a:t>
            </a:r>
            <a:r>
              <a:rPr sz="1400" b="1" spc="-10" dirty="0">
                <a:latin typeface="Calibri"/>
                <a:cs typeface="Calibri"/>
              </a:rPr>
              <a:t>goals</a:t>
            </a:r>
            <a:endParaRPr sz="1400">
              <a:latin typeface="Calibri"/>
              <a:cs typeface="Calibri"/>
            </a:endParaRPr>
          </a:p>
        </p:txBody>
      </p:sp>
      <p:sp>
        <p:nvSpPr>
          <p:cNvPr id="4" name="object 4"/>
          <p:cNvSpPr txBox="1"/>
          <p:nvPr/>
        </p:nvSpPr>
        <p:spPr>
          <a:xfrm>
            <a:off x="888431" y="3166739"/>
            <a:ext cx="5847080" cy="1325880"/>
          </a:xfrm>
          <a:prstGeom prst="rect">
            <a:avLst/>
          </a:prstGeom>
        </p:spPr>
        <p:txBody>
          <a:bodyPr vert="horz" wrap="square" lIns="0" tIns="8890" rIns="0" bIns="0" rtlCol="0">
            <a:spAutoFit/>
          </a:bodyPr>
          <a:lstStyle/>
          <a:p>
            <a:pPr marL="12700" marR="5080" indent="606425">
              <a:lnSpc>
                <a:spcPct val="101800"/>
              </a:lnSpc>
              <a:spcBef>
                <a:spcPts val="70"/>
              </a:spcBef>
            </a:pPr>
            <a:r>
              <a:rPr sz="1200" spc="-5" dirty="0">
                <a:latin typeface="Calibri"/>
                <a:cs typeface="Calibri"/>
              </a:rPr>
              <a:t>According </a:t>
            </a:r>
            <a:r>
              <a:rPr sz="1200" dirty="0">
                <a:latin typeface="Calibri"/>
                <a:cs typeface="Calibri"/>
              </a:rPr>
              <a:t>to </a:t>
            </a:r>
            <a:r>
              <a:rPr sz="1200" spc="-5" dirty="0">
                <a:latin typeface="Calibri"/>
                <a:cs typeface="Calibri"/>
              </a:rPr>
              <a:t>the words </a:t>
            </a:r>
            <a:r>
              <a:rPr sz="1200" spc="-10" dirty="0">
                <a:latin typeface="Calibri"/>
                <a:cs typeface="Calibri"/>
              </a:rPr>
              <a:t>of </a:t>
            </a:r>
            <a:r>
              <a:rPr sz="1200" spc="-5" dirty="0">
                <a:latin typeface="Calibri"/>
                <a:cs typeface="Calibri"/>
              </a:rPr>
              <a:t>management guru Peter Drucker each organisation needs  one key competence: innovation. Innovation is the process </a:t>
            </a:r>
            <a:r>
              <a:rPr sz="1200" dirty="0">
                <a:latin typeface="Calibri"/>
                <a:cs typeface="Calibri"/>
              </a:rPr>
              <a:t>by </a:t>
            </a:r>
            <a:r>
              <a:rPr sz="1200" spc="-5" dirty="0">
                <a:latin typeface="Calibri"/>
                <a:cs typeface="Calibri"/>
              </a:rPr>
              <a:t>which businesses improve </a:t>
            </a:r>
            <a:r>
              <a:rPr sz="1200" dirty="0">
                <a:latin typeface="Calibri"/>
                <a:cs typeface="Calibri"/>
              </a:rPr>
              <a:t>their  </a:t>
            </a:r>
            <a:r>
              <a:rPr sz="1200" spc="-5" dirty="0">
                <a:latin typeface="Calibri"/>
                <a:cs typeface="Calibri"/>
              </a:rPr>
              <a:t>competitiveness and profitability </a:t>
            </a:r>
            <a:r>
              <a:rPr sz="1200" dirty="0">
                <a:latin typeface="Calibri"/>
                <a:cs typeface="Calibri"/>
              </a:rPr>
              <a:t>by </a:t>
            </a:r>
            <a:r>
              <a:rPr sz="1200" spc="-5" dirty="0">
                <a:latin typeface="Calibri"/>
                <a:cs typeface="Calibri"/>
              </a:rPr>
              <a:t>creating and/or adopting relevant new products and  </a:t>
            </a:r>
            <a:r>
              <a:rPr sz="1200" dirty="0">
                <a:latin typeface="Calibri"/>
                <a:cs typeface="Calibri"/>
              </a:rPr>
              <a:t>ideas. </a:t>
            </a:r>
            <a:r>
              <a:rPr sz="1200" spc="-5" dirty="0">
                <a:latin typeface="Calibri"/>
                <a:cs typeface="Calibri"/>
              </a:rPr>
              <a:t>Innovations result in the development of new products and services, </a:t>
            </a:r>
            <a:r>
              <a:rPr sz="1200" dirty="0">
                <a:latin typeface="Calibri"/>
                <a:cs typeface="Calibri"/>
              </a:rPr>
              <a:t>new </a:t>
            </a:r>
            <a:r>
              <a:rPr sz="1200" spc="-5" dirty="0">
                <a:latin typeface="Calibri"/>
                <a:cs typeface="Calibri"/>
              </a:rPr>
              <a:t>features </a:t>
            </a:r>
            <a:r>
              <a:rPr sz="1200" spc="-10" dirty="0">
                <a:latin typeface="Calibri"/>
                <a:cs typeface="Calibri"/>
              </a:rPr>
              <a:t>in  </a:t>
            </a:r>
            <a:r>
              <a:rPr sz="1200" spc="-5" dirty="0">
                <a:latin typeface="Calibri"/>
                <a:cs typeface="Calibri"/>
              </a:rPr>
              <a:t>existing products and services, and </a:t>
            </a:r>
            <a:r>
              <a:rPr sz="1200" dirty="0">
                <a:latin typeface="Calibri"/>
                <a:cs typeface="Calibri"/>
              </a:rPr>
              <a:t>new </a:t>
            </a:r>
            <a:r>
              <a:rPr sz="1200" spc="-5" dirty="0">
                <a:latin typeface="Calibri"/>
                <a:cs typeface="Calibri"/>
              </a:rPr>
              <a:t>ways to produce or sell </a:t>
            </a:r>
            <a:r>
              <a:rPr sz="1200" dirty="0">
                <a:latin typeface="Calibri"/>
                <a:cs typeface="Calibri"/>
              </a:rPr>
              <a:t>them </a:t>
            </a:r>
            <a:r>
              <a:rPr sz="1200" spc="-5" dirty="0">
                <a:latin typeface="Calibri"/>
                <a:cs typeface="Calibri"/>
              </a:rPr>
              <a:t>or a different approach  </a:t>
            </a:r>
            <a:r>
              <a:rPr sz="1200" dirty="0">
                <a:latin typeface="Calibri"/>
                <a:cs typeface="Calibri"/>
              </a:rPr>
              <a:t>to </a:t>
            </a:r>
            <a:r>
              <a:rPr sz="1200" spc="-5" dirty="0">
                <a:latin typeface="Calibri"/>
                <a:cs typeface="Calibri"/>
              </a:rPr>
              <a:t>any other process within the company (Beerens </a:t>
            </a:r>
            <a:r>
              <a:rPr sz="1200" dirty="0">
                <a:latin typeface="Calibri"/>
                <a:cs typeface="Calibri"/>
              </a:rPr>
              <a:t>et </a:t>
            </a:r>
            <a:r>
              <a:rPr sz="1200" spc="-5" dirty="0">
                <a:latin typeface="Calibri"/>
                <a:cs typeface="Calibri"/>
              </a:rPr>
              <a:t>al., </a:t>
            </a:r>
            <a:r>
              <a:rPr sz="1200" dirty="0">
                <a:latin typeface="Calibri"/>
                <a:cs typeface="Calibri"/>
              </a:rPr>
              <a:t>2004, </a:t>
            </a:r>
            <a:r>
              <a:rPr sz="1200" spc="-5" dirty="0">
                <a:latin typeface="Calibri"/>
                <a:cs typeface="Calibri"/>
              </a:rPr>
              <a:t>Vemuri </a:t>
            </a:r>
            <a:r>
              <a:rPr sz="1200" dirty="0">
                <a:latin typeface="Calibri"/>
                <a:cs typeface="Calibri"/>
              </a:rPr>
              <a:t>et </a:t>
            </a:r>
            <a:r>
              <a:rPr sz="1200" spc="-5" dirty="0">
                <a:latin typeface="Calibri"/>
                <a:cs typeface="Calibri"/>
              </a:rPr>
              <a:t>al., 2003, Gellatly  and Peters,</a:t>
            </a:r>
            <a:r>
              <a:rPr sz="1200" dirty="0">
                <a:latin typeface="Calibri"/>
                <a:cs typeface="Calibri"/>
              </a:rPr>
              <a:t> </a:t>
            </a:r>
            <a:r>
              <a:rPr sz="1200" spc="-5" dirty="0">
                <a:latin typeface="Calibri"/>
                <a:cs typeface="Calibri"/>
              </a:rPr>
              <a:t>1999).</a:t>
            </a:r>
            <a:endParaRPr sz="1200" dirty="0">
              <a:latin typeface="Calibri"/>
              <a:cs typeface="Calibri"/>
            </a:endParaRPr>
          </a:p>
        </p:txBody>
      </p:sp>
      <p:sp>
        <p:nvSpPr>
          <p:cNvPr id="5" name="object 5"/>
          <p:cNvSpPr txBox="1"/>
          <p:nvPr/>
        </p:nvSpPr>
        <p:spPr>
          <a:xfrm>
            <a:off x="888423" y="5057862"/>
            <a:ext cx="5648960" cy="838200"/>
          </a:xfrm>
          <a:prstGeom prst="rect">
            <a:avLst/>
          </a:prstGeom>
        </p:spPr>
        <p:txBody>
          <a:bodyPr vert="horz" wrap="square" lIns="0" tIns="9525" rIns="0" bIns="0" rtlCol="0">
            <a:spAutoFit/>
          </a:bodyPr>
          <a:lstStyle/>
          <a:p>
            <a:pPr marL="12700" marR="5080" indent="606425">
              <a:lnSpc>
                <a:spcPct val="101699"/>
              </a:lnSpc>
              <a:spcBef>
                <a:spcPts val="75"/>
              </a:spcBef>
            </a:pPr>
            <a:r>
              <a:rPr sz="1200" spc="-5" dirty="0">
                <a:latin typeface="Calibri"/>
                <a:cs typeface="Calibri"/>
              </a:rPr>
              <a:t>Innovation management begins with defining </a:t>
            </a:r>
            <a:r>
              <a:rPr sz="1200" dirty="0">
                <a:latin typeface="Calibri"/>
                <a:cs typeface="Calibri"/>
              </a:rPr>
              <a:t>the </a:t>
            </a:r>
            <a:r>
              <a:rPr sz="1200" spc="-5" dirty="0">
                <a:latin typeface="Calibri"/>
                <a:cs typeface="Calibri"/>
              </a:rPr>
              <a:t>strategy and setting innovation  objectives. Innovation strategy is a strategy of efficient answer </a:t>
            </a:r>
            <a:r>
              <a:rPr sz="1200" dirty="0">
                <a:latin typeface="Calibri"/>
                <a:cs typeface="Calibri"/>
              </a:rPr>
              <a:t>to</a:t>
            </a:r>
            <a:r>
              <a:rPr sz="1200" spc="75" dirty="0">
                <a:latin typeface="Calibri"/>
                <a:cs typeface="Calibri"/>
              </a:rPr>
              <a:t> </a:t>
            </a:r>
            <a:r>
              <a:rPr sz="1200" spc="-5" dirty="0">
                <a:latin typeface="Calibri"/>
                <a:cs typeface="Calibri"/>
              </a:rPr>
              <a:t>competition.</a:t>
            </a:r>
            <a:endParaRPr sz="1200">
              <a:latin typeface="Calibri"/>
              <a:cs typeface="Calibri"/>
            </a:endParaRPr>
          </a:p>
          <a:p>
            <a:pPr marL="12700" marR="13335" indent="-635">
              <a:lnSpc>
                <a:spcPct val="101699"/>
              </a:lnSpc>
              <a:spcBef>
                <a:spcPts val="560"/>
              </a:spcBef>
              <a:buFont typeface="Symbol"/>
              <a:buChar char=""/>
              <a:tabLst>
                <a:tab pos="240665" algn="l"/>
                <a:tab pos="241300" algn="l"/>
              </a:tabLst>
            </a:pPr>
            <a:r>
              <a:rPr sz="1200" spc="-5" dirty="0">
                <a:latin typeface="Calibri"/>
                <a:cs typeface="Calibri"/>
              </a:rPr>
              <a:t>Production strategy may focus </a:t>
            </a:r>
            <a:r>
              <a:rPr sz="1200" spc="-10" dirty="0">
                <a:latin typeface="Calibri"/>
                <a:cs typeface="Calibri"/>
              </a:rPr>
              <a:t>on </a:t>
            </a:r>
            <a:r>
              <a:rPr sz="1200" spc="-5" dirty="0">
                <a:latin typeface="Calibri"/>
                <a:cs typeface="Calibri"/>
              </a:rPr>
              <a:t>improving production flexibility, reducing lead </a:t>
            </a:r>
            <a:r>
              <a:rPr sz="1200" dirty="0">
                <a:latin typeface="Calibri"/>
                <a:cs typeface="Calibri"/>
              </a:rPr>
              <a:t>times,  </a:t>
            </a:r>
            <a:r>
              <a:rPr sz="1200" spc="-5" dirty="0">
                <a:latin typeface="Calibri"/>
                <a:cs typeface="Calibri"/>
              </a:rPr>
              <a:t>improving working conditions, or reducing labour</a:t>
            </a:r>
            <a:r>
              <a:rPr sz="1200" spc="5" dirty="0">
                <a:latin typeface="Calibri"/>
                <a:cs typeface="Calibri"/>
              </a:rPr>
              <a:t> </a:t>
            </a:r>
            <a:r>
              <a:rPr sz="1200" dirty="0">
                <a:latin typeface="Calibri"/>
                <a:cs typeface="Calibri"/>
              </a:rPr>
              <a:t>costs.</a:t>
            </a:r>
            <a:endParaRPr sz="1200">
              <a:latin typeface="Calibri"/>
              <a:cs typeface="Calibri"/>
            </a:endParaRPr>
          </a:p>
        </p:txBody>
      </p:sp>
      <p:sp>
        <p:nvSpPr>
          <p:cNvPr id="6" name="object 6"/>
          <p:cNvSpPr txBox="1"/>
          <p:nvPr/>
        </p:nvSpPr>
        <p:spPr>
          <a:xfrm>
            <a:off x="888446" y="5880757"/>
            <a:ext cx="5601970" cy="208279"/>
          </a:xfrm>
          <a:prstGeom prst="rect">
            <a:avLst/>
          </a:prstGeom>
        </p:spPr>
        <p:txBody>
          <a:bodyPr vert="horz" wrap="square" lIns="0" tIns="12700" rIns="0" bIns="0" rtlCol="0">
            <a:spAutoFit/>
          </a:bodyPr>
          <a:lstStyle/>
          <a:p>
            <a:pPr marL="240665" indent="-228600">
              <a:lnSpc>
                <a:spcPct val="100000"/>
              </a:lnSpc>
              <a:spcBef>
                <a:spcPts val="100"/>
              </a:spcBef>
              <a:buFont typeface="Symbol"/>
              <a:buChar char=""/>
              <a:tabLst>
                <a:tab pos="240665" algn="l"/>
                <a:tab pos="241300" algn="l"/>
              </a:tabLst>
            </a:pPr>
            <a:r>
              <a:rPr sz="1200" spc="-5" dirty="0">
                <a:latin typeface="Calibri"/>
                <a:cs typeface="Calibri"/>
              </a:rPr>
              <a:t>Product strategy may centre on improving product quality, replacing products that</a:t>
            </a:r>
            <a:r>
              <a:rPr sz="1200" spc="140" dirty="0">
                <a:latin typeface="Calibri"/>
                <a:cs typeface="Calibri"/>
              </a:rPr>
              <a:t> </a:t>
            </a:r>
            <a:r>
              <a:rPr sz="1200" spc="-5" dirty="0">
                <a:latin typeface="Calibri"/>
                <a:cs typeface="Calibri"/>
              </a:rPr>
              <a:t>are</a:t>
            </a:r>
            <a:endParaRPr sz="1200">
              <a:latin typeface="Calibri"/>
              <a:cs typeface="Calibri"/>
            </a:endParaRPr>
          </a:p>
        </p:txBody>
      </p:sp>
      <p:sp>
        <p:nvSpPr>
          <p:cNvPr id="7" name="object 7"/>
          <p:cNvSpPr txBox="1"/>
          <p:nvPr/>
        </p:nvSpPr>
        <p:spPr>
          <a:xfrm>
            <a:off x="888443" y="6002662"/>
            <a:ext cx="5576570" cy="1701800"/>
          </a:xfrm>
          <a:prstGeom prst="rect">
            <a:avLst/>
          </a:prstGeom>
        </p:spPr>
        <p:txBody>
          <a:bodyPr vert="horz" wrap="square" lIns="0" tIns="78105" rIns="0" bIns="0" rtlCol="0">
            <a:spAutoFit/>
          </a:bodyPr>
          <a:lstStyle/>
          <a:p>
            <a:pPr marL="12700">
              <a:lnSpc>
                <a:spcPct val="100000"/>
              </a:lnSpc>
              <a:spcBef>
                <a:spcPts val="615"/>
              </a:spcBef>
            </a:pPr>
            <a:r>
              <a:rPr sz="1200" dirty="0">
                <a:latin typeface="Calibri"/>
                <a:cs typeface="Calibri"/>
              </a:rPr>
              <a:t>being </a:t>
            </a:r>
            <a:r>
              <a:rPr sz="1200" spc="-5" dirty="0">
                <a:latin typeface="Calibri"/>
                <a:cs typeface="Calibri"/>
              </a:rPr>
              <a:t>phased out, </a:t>
            </a:r>
            <a:r>
              <a:rPr sz="1200" spc="-10" dirty="0">
                <a:latin typeface="Calibri"/>
                <a:cs typeface="Calibri"/>
              </a:rPr>
              <a:t>or </a:t>
            </a:r>
            <a:r>
              <a:rPr sz="1200" spc="-5" dirty="0">
                <a:latin typeface="Calibri"/>
                <a:cs typeface="Calibri"/>
              </a:rPr>
              <a:t>extending the product</a:t>
            </a:r>
            <a:r>
              <a:rPr sz="1200" spc="35" dirty="0">
                <a:latin typeface="Calibri"/>
                <a:cs typeface="Calibri"/>
              </a:rPr>
              <a:t> </a:t>
            </a:r>
            <a:r>
              <a:rPr sz="1200" spc="-5" dirty="0">
                <a:latin typeface="Calibri"/>
                <a:cs typeface="Calibri"/>
              </a:rPr>
              <a:t>range.</a:t>
            </a:r>
            <a:endParaRPr sz="1200">
              <a:latin typeface="Calibri"/>
              <a:cs typeface="Calibri"/>
            </a:endParaRPr>
          </a:p>
          <a:p>
            <a:pPr marL="12700" marR="33020">
              <a:lnSpc>
                <a:spcPct val="101899"/>
              </a:lnSpc>
              <a:spcBef>
                <a:spcPts val="489"/>
              </a:spcBef>
            </a:pPr>
            <a:r>
              <a:rPr sz="1200" spc="-5" dirty="0">
                <a:latin typeface="Calibri"/>
                <a:cs typeface="Calibri"/>
              </a:rPr>
              <a:t>Market strategy may focus on opening </a:t>
            </a:r>
            <a:r>
              <a:rPr sz="1200" dirty="0">
                <a:latin typeface="Calibri"/>
                <a:cs typeface="Calibri"/>
              </a:rPr>
              <a:t>new </a:t>
            </a:r>
            <a:r>
              <a:rPr sz="1200" spc="-5" dirty="0">
                <a:latin typeface="Calibri"/>
                <a:cs typeface="Calibri"/>
              </a:rPr>
              <a:t>domestic </a:t>
            </a:r>
            <a:r>
              <a:rPr sz="1200" dirty="0">
                <a:latin typeface="Calibri"/>
                <a:cs typeface="Calibri"/>
              </a:rPr>
              <a:t>or </a:t>
            </a:r>
            <a:r>
              <a:rPr sz="1200" spc="-5" dirty="0">
                <a:latin typeface="Calibri"/>
                <a:cs typeface="Calibri"/>
              </a:rPr>
              <a:t>foreign markets, or simply on  maintaining current market </a:t>
            </a:r>
            <a:r>
              <a:rPr sz="1200" dirty="0">
                <a:latin typeface="Calibri"/>
                <a:cs typeface="Calibri"/>
              </a:rPr>
              <a:t>share. </a:t>
            </a:r>
            <a:r>
              <a:rPr sz="1200" spc="-5" dirty="0">
                <a:latin typeface="Calibri"/>
                <a:cs typeface="Calibri"/>
              </a:rPr>
              <a:t>Developing successful innovation strategies is often  difficult, which explains why many firms choose not </a:t>
            </a:r>
            <a:r>
              <a:rPr sz="1200" dirty="0">
                <a:latin typeface="Calibri"/>
                <a:cs typeface="Calibri"/>
              </a:rPr>
              <a:t>to do </a:t>
            </a:r>
            <a:r>
              <a:rPr sz="1200" spc="-5" dirty="0">
                <a:latin typeface="Calibri"/>
                <a:cs typeface="Calibri"/>
              </a:rPr>
              <a:t>so, </a:t>
            </a:r>
            <a:r>
              <a:rPr sz="1200" dirty="0">
                <a:latin typeface="Calibri"/>
                <a:cs typeface="Calibri"/>
              </a:rPr>
              <a:t>even </a:t>
            </a:r>
            <a:r>
              <a:rPr sz="1200" spc="-5" dirty="0">
                <a:latin typeface="Calibri"/>
                <a:cs typeface="Calibri"/>
              </a:rPr>
              <a:t>though the benefits </a:t>
            </a:r>
            <a:r>
              <a:rPr sz="1200" spc="-10" dirty="0">
                <a:latin typeface="Calibri"/>
                <a:cs typeface="Calibri"/>
              </a:rPr>
              <a:t>of  </a:t>
            </a:r>
            <a:r>
              <a:rPr sz="1200" spc="-5" dirty="0">
                <a:latin typeface="Calibri"/>
                <a:cs typeface="Calibri"/>
              </a:rPr>
              <a:t>innovating are widely</a:t>
            </a:r>
            <a:r>
              <a:rPr sz="1200" spc="10" dirty="0">
                <a:latin typeface="Calibri"/>
                <a:cs typeface="Calibri"/>
              </a:rPr>
              <a:t> </a:t>
            </a:r>
            <a:r>
              <a:rPr sz="1200" spc="-5" dirty="0">
                <a:latin typeface="Calibri"/>
                <a:cs typeface="Calibri"/>
              </a:rPr>
              <a:t>understood.</a:t>
            </a:r>
            <a:endParaRPr sz="1200">
              <a:latin typeface="Calibri"/>
              <a:cs typeface="Calibri"/>
            </a:endParaRPr>
          </a:p>
          <a:p>
            <a:pPr marL="12700" marR="5080">
              <a:lnSpc>
                <a:spcPct val="101699"/>
              </a:lnSpc>
              <a:spcBef>
                <a:spcPts val="490"/>
              </a:spcBef>
            </a:pPr>
            <a:r>
              <a:rPr sz="1200" spc="-5" dirty="0">
                <a:latin typeface="Calibri"/>
                <a:cs typeface="Calibri"/>
              </a:rPr>
              <a:t>The scope of innovation can </a:t>
            </a:r>
            <a:r>
              <a:rPr sz="1200" dirty="0">
                <a:latin typeface="Calibri"/>
                <a:cs typeface="Calibri"/>
              </a:rPr>
              <a:t>be </a:t>
            </a:r>
            <a:r>
              <a:rPr sz="1200" spc="-5" dirty="0">
                <a:latin typeface="Calibri"/>
                <a:cs typeface="Calibri"/>
              </a:rPr>
              <a:t>quite varied. Activities ranging from automation </a:t>
            </a:r>
            <a:r>
              <a:rPr sz="1200" spc="-10" dirty="0">
                <a:latin typeface="Calibri"/>
                <a:cs typeface="Calibri"/>
              </a:rPr>
              <a:t>of </a:t>
            </a:r>
            <a:r>
              <a:rPr sz="1200" spc="-5" dirty="0">
                <a:latin typeface="Calibri"/>
                <a:cs typeface="Calibri"/>
              </a:rPr>
              <a:t>order  taking to developing hydrogen-powered automobiles are broadly considered innovations.  Specifically, </a:t>
            </a:r>
            <a:r>
              <a:rPr sz="1200" dirty="0">
                <a:latin typeface="Calibri"/>
                <a:cs typeface="Calibri"/>
              </a:rPr>
              <a:t>the </a:t>
            </a:r>
            <a:r>
              <a:rPr sz="1200" spc="-5" dirty="0">
                <a:latin typeface="Calibri"/>
                <a:cs typeface="Calibri"/>
              </a:rPr>
              <a:t>most important innovations </a:t>
            </a:r>
            <a:r>
              <a:rPr sz="1200" i="1" spc="-5" dirty="0">
                <a:latin typeface="Calibri"/>
                <a:cs typeface="Calibri"/>
              </a:rPr>
              <a:t>goals </a:t>
            </a:r>
            <a:r>
              <a:rPr sz="1200" spc="-5" dirty="0">
                <a:latin typeface="Calibri"/>
                <a:cs typeface="Calibri"/>
              </a:rPr>
              <a:t>are the</a:t>
            </a:r>
            <a:r>
              <a:rPr sz="1200" spc="45" dirty="0">
                <a:latin typeface="Calibri"/>
                <a:cs typeface="Calibri"/>
              </a:rPr>
              <a:t> </a:t>
            </a:r>
            <a:r>
              <a:rPr sz="1200" spc="-5" dirty="0">
                <a:latin typeface="Calibri"/>
                <a:cs typeface="Calibri"/>
              </a:rPr>
              <a:t>following:</a:t>
            </a:r>
            <a:endParaRPr sz="1200">
              <a:latin typeface="Calibri"/>
              <a:cs typeface="Calibri"/>
            </a:endParaRPr>
          </a:p>
        </p:txBody>
      </p:sp>
      <p:sp>
        <p:nvSpPr>
          <p:cNvPr id="8" name="object 8"/>
          <p:cNvSpPr txBox="1"/>
          <p:nvPr/>
        </p:nvSpPr>
        <p:spPr>
          <a:xfrm>
            <a:off x="888443" y="7677401"/>
            <a:ext cx="3138805" cy="2282190"/>
          </a:xfrm>
          <a:prstGeom prst="rect">
            <a:avLst/>
          </a:prstGeom>
        </p:spPr>
        <p:txBody>
          <a:bodyPr vert="horz" wrap="square" lIns="0" tIns="24765" rIns="0" bIns="0" rtlCol="0">
            <a:spAutoFit/>
          </a:bodyPr>
          <a:lstStyle/>
          <a:p>
            <a:pPr marL="240665" indent="-228600">
              <a:lnSpc>
                <a:spcPct val="100000"/>
              </a:lnSpc>
              <a:spcBef>
                <a:spcPts val="195"/>
              </a:spcBef>
              <a:buFont typeface="Symbol"/>
              <a:buChar char=""/>
              <a:tabLst>
                <a:tab pos="240665" algn="l"/>
                <a:tab pos="241300" algn="l"/>
              </a:tabLst>
            </a:pPr>
            <a:r>
              <a:rPr sz="1200" spc="-5" dirty="0">
                <a:latin typeface="Calibri"/>
                <a:cs typeface="Calibri"/>
              </a:rPr>
              <a:t>Increase added value </a:t>
            </a:r>
            <a:r>
              <a:rPr sz="1200" dirty="0">
                <a:latin typeface="Calibri"/>
                <a:cs typeface="Calibri"/>
              </a:rPr>
              <a:t>for</a:t>
            </a:r>
            <a:r>
              <a:rPr sz="1200" spc="20" dirty="0">
                <a:latin typeface="Calibri"/>
                <a:cs typeface="Calibri"/>
              </a:rPr>
              <a:t> </a:t>
            </a:r>
            <a:r>
              <a:rPr sz="1200" spc="-5" dirty="0">
                <a:latin typeface="Calibri"/>
                <a:cs typeface="Calibri"/>
              </a:rPr>
              <a:t>customers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Reduce product/ service</a:t>
            </a:r>
            <a:r>
              <a:rPr sz="1200" spc="5" dirty="0">
                <a:latin typeface="Calibri"/>
                <a:cs typeface="Calibri"/>
              </a:rPr>
              <a:t> </a:t>
            </a:r>
            <a:r>
              <a:rPr sz="1200" spc="-5" dirty="0">
                <a:latin typeface="Calibri"/>
                <a:cs typeface="Calibri"/>
              </a:rPr>
              <a:t>cost</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Increase innovation hit</a:t>
            </a:r>
            <a:r>
              <a:rPr sz="1200" spc="20" dirty="0">
                <a:latin typeface="Calibri"/>
                <a:cs typeface="Calibri"/>
              </a:rPr>
              <a:t> </a:t>
            </a:r>
            <a:r>
              <a:rPr sz="1200" spc="-5" dirty="0">
                <a:latin typeface="Calibri"/>
                <a:cs typeface="Calibri"/>
              </a:rPr>
              <a:t>rate</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Improve product/ service</a:t>
            </a:r>
            <a:r>
              <a:rPr sz="1200" spc="10" dirty="0">
                <a:latin typeface="Calibri"/>
                <a:cs typeface="Calibri"/>
              </a:rPr>
              <a:t> </a:t>
            </a:r>
            <a:r>
              <a:rPr sz="1200" spc="-5" dirty="0">
                <a:latin typeface="Calibri"/>
                <a:cs typeface="Calibri"/>
              </a:rPr>
              <a:t>quality</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Increase development</a:t>
            </a:r>
            <a:r>
              <a:rPr sz="1200" spc="5" dirty="0">
                <a:latin typeface="Calibri"/>
                <a:cs typeface="Calibri"/>
              </a:rPr>
              <a:t> </a:t>
            </a:r>
            <a:r>
              <a:rPr sz="1200" spc="-5" dirty="0">
                <a:latin typeface="Calibri"/>
                <a:cs typeface="Calibri"/>
              </a:rPr>
              <a:t>efficiency</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Increase rate of product/ service</a:t>
            </a:r>
            <a:r>
              <a:rPr sz="1200" spc="40" dirty="0">
                <a:latin typeface="Calibri"/>
                <a:cs typeface="Calibri"/>
              </a:rPr>
              <a:t> </a:t>
            </a:r>
            <a:r>
              <a:rPr sz="1200" spc="-5" dirty="0">
                <a:latin typeface="Calibri"/>
                <a:cs typeface="Calibri"/>
              </a:rPr>
              <a:t>introductions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Shorten time to</a:t>
            </a:r>
            <a:r>
              <a:rPr sz="1200" dirty="0">
                <a:latin typeface="Calibri"/>
                <a:cs typeface="Calibri"/>
              </a:rPr>
              <a:t> </a:t>
            </a:r>
            <a:r>
              <a:rPr sz="1200" spc="-5" dirty="0">
                <a:latin typeface="Calibri"/>
                <a:cs typeface="Calibri"/>
              </a:rPr>
              <a:t>market</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Develop new product/ service</a:t>
            </a:r>
            <a:r>
              <a:rPr sz="1200" spc="40" dirty="0">
                <a:latin typeface="Calibri"/>
                <a:cs typeface="Calibri"/>
              </a:rPr>
              <a:t> </a:t>
            </a:r>
            <a:r>
              <a:rPr sz="1200" spc="-5" dirty="0">
                <a:latin typeface="Calibri"/>
                <a:cs typeface="Calibri"/>
              </a:rPr>
              <a:t>categories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Create </a:t>
            </a:r>
            <a:r>
              <a:rPr sz="1200" dirty="0">
                <a:latin typeface="Calibri"/>
                <a:cs typeface="Calibri"/>
              </a:rPr>
              <a:t>new </a:t>
            </a:r>
            <a:r>
              <a:rPr sz="1200" spc="-5" dirty="0">
                <a:latin typeface="Calibri"/>
                <a:cs typeface="Calibri"/>
              </a:rPr>
              <a:t>business</a:t>
            </a:r>
            <a:r>
              <a:rPr sz="1200" spc="-15" dirty="0">
                <a:latin typeface="Calibri"/>
                <a:cs typeface="Calibri"/>
              </a:rPr>
              <a:t> </a:t>
            </a:r>
            <a:r>
              <a:rPr sz="1200" spc="-5" dirty="0">
                <a:latin typeface="Calibri"/>
                <a:cs typeface="Calibri"/>
              </a:rPr>
              <a:t>models</a:t>
            </a:r>
            <a:endParaRPr sz="1200" dirty="0">
              <a:latin typeface="Calibri"/>
              <a:cs typeface="Calibri"/>
            </a:endParaRPr>
          </a:p>
          <a:p>
            <a:pPr>
              <a:lnSpc>
                <a:spcPct val="100000"/>
              </a:lnSpc>
            </a:pPr>
            <a:endParaRPr sz="1500" dirty="0">
              <a:latin typeface="Calibri"/>
              <a:cs typeface="Calibri"/>
            </a:endParaRPr>
          </a:p>
          <a:p>
            <a:pPr marL="181610">
              <a:lnSpc>
                <a:spcPct val="100000"/>
              </a:lnSpc>
              <a:spcBef>
                <a:spcPts val="960"/>
              </a:spcBef>
            </a:pPr>
            <a:r>
              <a:rPr sz="1000" b="1" spc="-5" dirty="0">
                <a:latin typeface="Calibri"/>
                <a:cs typeface="Calibri"/>
              </a:rPr>
              <a:t>50</a:t>
            </a:r>
            <a:endParaRPr sz="1000" dirty="0">
              <a:latin typeface="Calibri"/>
              <a:cs typeface="Calibri"/>
            </a:endParaRPr>
          </a:p>
        </p:txBody>
      </p:sp>
      <p:sp>
        <p:nvSpPr>
          <p:cNvPr id="9" name="object 9"/>
          <p:cNvSpPr/>
          <p:nvPr/>
        </p:nvSpPr>
        <p:spPr>
          <a:xfrm>
            <a:off x="986843" y="2809519"/>
            <a:ext cx="438113" cy="43811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86843" y="4702174"/>
            <a:ext cx="438113" cy="43811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51</a:t>
            </a:r>
            <a:endParaRPr sz="1000">
              <a:latin typeface="Calibri"/>
              <a:cs typeface="Calibri"/>
            </a:endParaRPr>
          </a:p>
        </p:txBody>
      </p:sp>
      <p:sp>
        <p:nvSpPr>
          <p:cNvPr id="3" name="object 3"/>
          <p:cNvSpPr txBox="1"/>
          <p:nvPr/>
        </p:nvSpPr>
        <p:spPr>
          <a:xfrm>
            <a:off x="816800" y="570066"/>
            <a:ext cx="5837555" cy="187706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900">
              <a:latin typeface="Calibri"/>
              <a:cs typeface="Calibri"/>
            </a:endParaRPr>
          </a:p>
          <a:p>
            <a:pPr marL="279400" lvl="1" indent="-267335">
              <a:lnSpc>
                <a:spcPct val="100000"/>
              </a:lnSpc>
              <a:buAutoNum type="arabicPeriod" startAt="2"/>
              <a:tabLst>
                <a:tab pos="280035" algn="l"/>
              </a:tabLst>
            </a:pPr>
            <a:r>
              <a:rPr sz="1400" b="1" dirty="0">
                <a:latin typeface="Calibri"/>
                <a:cs typeface="Calibri"/>
              </a:rPr>
              <a:t>Building the </a:t>
            </a:r>
            <a:r>
              <a:rPr sz="1400" b="1" spc="-10" dirty="0">
                <a:latin typeface="Calibri"/>
                <a:cs typeface="Calibri"/>
              </a:rPr>
              <a:t>appropriate organisational environment</a:t>
            </a:r>
            <a:endParaRPr sz="1400">
              <a:latin typeface="Calibri"/>
              <a:cs typeface="Calibri"/>
            </a:endParaRPr>
          </a:p>
          <a:p>
            <a:pPr marL="12700" marR="71755">
              <a:lnSpc>
                <a:spcPct val="101699"/>
              </a:lnSpc>
              <a:spcBef>
                <a:spcPts val="1015"/>
              </a:spcBef>
            </a:pPr>
            <a:r>
              <a:rPr sz="1200" spc="-5" dirty="0">
                <a:latin typeface="Calibri"/>
                <a:cs typeface="Calibri"/>
              </a:rPr>
              <a:t>A vital </a:t>
            </a:r>
            <a:r>
              <a:rPr sz="1200" spc="-10" dirty="0">
                <a:latin typeface="Calibri"/>
                <a:cs typeface="Calibri"/>
              </a:rPr>
              <a:t>step </a:t>
            </a:r>
            <a:r>
              <a:rPr sz="1200" spc="-5" dirty="0">
                <a:latin typeface="Calibri"/>
                <a:cs typeface="Calibri"/>
              </a:rPr>
              <a:t>in the development </a:t>
            </a:r>
            <a:r>
              <a:rPr sz="1200" spc="-10" dirty="0">
                <a:latin typeface="Calibri"/>
                <a:cs typeface="Calibri"/>
              </a:rPr>
              <a:t>of an </a:t>
            </a:r>
            <a:r>
              <a:rPr sz="1200" spc="-5" dirty="0">
                <a:latin typeface="Calibri"/>
                <a:cs typeface="Calibri"/>
              </a:rPr>
              <a:t>innovative organisation is building an appropriate  organisational environment (Ideachampions, 2006, Beerens </a:t>
            </a:r>
            <a:r>
              <a:rPr sz="1200" spc="-10" dirty="0">
                <a:latin typeface="Calibri"/>
                <a:cs typeface="Calibri"/>
              </a:rPr>
              <a:t>et </a:t>
            </a:r>
            <a:r>
              <a:rPr sz="1200" spc="-5" dirty="0">
                <a:latin typeface="Calibri"/>
                <a:cs typeface="Calibri"/>
              </a:rPr>
              <a:t>al., 2004, IPENZ, 2002, IWP,  </a:t>
            </a:r>
            <a:r>
              <a:rPr sz="1200" dirty="0">
                <a:latin typeface="Calibri"/>
                <a:cs typeface="Calibri"/>
              </a:rPr>
              <a:t>2003, </a:t>
            </a:r>
            <a:r>
              <a:rPr sz="1200" spc="-5" dirty="0">
                <a:latin typeface="Calibri"/>
                <a:cs typeface="Calibri"/>
              </a:rPr>
              <a:t>Flynn </a:t>
            </a:r>
            <a:r>
              <a:rPr sz="1200" spc="-10" dirty="0">
                <a:latin typeface="Calibri"/>
                <a:cs typeface="Calibri"/>
              </a:rPr>
              <a:t>et </a:t>
            </a:r>
            <a:r>
              <a:rPr sz="1200" spc="-5" dirty="0">
                <a:latin typeface="Calibri"/>
                <a:cs typeface="Calibri"/>
              </a:rPr>
              <a:t>al., 2003, Baker, </a:t>
            </a:r>
            <a:r>
              <a:rPr sz="1200" dirty="0">
                <a:latin typeface="Calibri"/>
                <a:cs typeface="Calibri"/>
              </a:rPr>
              <a:t>2002). </a:t>
            </a:r>
            <a:r>
              <a:rPr sz="1200" spc="-5" dirty="0">
                <a:latin typeface="Calibri"/>
                <a:cs typeface="Calibri"/>
              </a:rPr>
              <a:t>The </a:t>
            </a:r>
            <a:r>
              <a:rPr sz="1200" dirty="0">
                <a:latin typeface="Calibri"/>
                <a:cs typeface="Calibri"/>
              </a:rPr>
              <a:t>term </a:t>
            </a:r>
            <a:r>
              <a:rPr sz="1200" spc="-5" dirty="0">
                <a:latin typeface="Calibri"/>
                <a:cs typeface="Calibri"/>
              </a:rPr>
              <a:t>organisational environment is closely related  </a:t>
            </a:r>
            <a:r>
              <a:rPr sz="1200" dirty="0">
                <a:latin typeface="Calibri"/>
                <a:cs typeface="Calibri"/>
              </a:rPr>
              <a:t>to the </a:t>
            </a:r>
            <a:r>
              <a:rPr sz="1200" spc="-5" dirty="0">
                <a:latin typeface="Calibri"/>
                <a:cs typeface="Calibri"/>
              </a:rPr>
              <a:t>organisational</a:t>
            </a:r>
            <a:r>
              <a:rPr sz="1200" spc="-10" dirty="0">
                <a:latin typeface="Calibri"/>
                <a:cs typeface="Calibri"/>
              </a:rPr>
              <a:t> </a:t>
            </a:r>
            <a:r>
              <a:rPr sz="1200" spc="-5" dirty="0">
                <a:latin typeface="Calibri"/>
                <a:cs typeface="Calibri"/>
              </a:rPr>
              <a:t>culture.</a:t>
            </a:r>
            <a:endParaRPr sz="1200">
              <a:latin typeface="Calibri"/>
              <a:cs typeface="Calibri"/>
            </a:endParaRPr>
          </a:p>
          <a:p>
            <a:pPr marL="361315" lvl="2" indent="-349250">
              <a:lnSpc>
                <a:spcPct val="100000"/>
              </a:lnSpc>
              <a:spcBef>
                <a:spcPts val="1019"/>
              </a:spcBef>
              <a:buAutoNum type="arabicPeriod"/>
              <a:tabLst>
                <a:tab pos="361950" algn="l"/>
              </a:tabLst>
            </a:pPr>
            <a:r>
              <a:rPr sz="1200" b="1" spc="-5" dirty="0">
                <a:latin typeface="Calibri"/>
                <a:cs typeface="Calibri"/>
              </a:rPr>
              <a:t>Culture </a:t>
            </a:r>
            <a:r>
              <a:rPr sz="1200" b="1" dirty="0">
                <a:latin typeface="Calibri"/>
                <a:cs typeface="Calibri"/>
              </a:rPr>
              <a:t>of</a:t>
            </a:r>
            <a:r>
              <a:rPr sz="1200" b="1" spc="-5" dirty="0">
                <a:latin typeface="Calibri"/>
                <a:cs typeface="Calibri"/>
              </a:rPr>
              <a:t> innovation</a:t>
            </a:r>
            <a:endParaRPr sz="1200">
              <a:latin typeface="Calibri"/>
              <a:cs typeface="Calibri"/>
            </a:endParaRPr>
          </a:p>
        </p:txBody>
      </p:sp>
      <p:sp>
        <p:nvSpPr>
          <p:cNvPr id="4" name="object 4"/>
          <p:cNvSpPr txBox="1"/>
          <p:nvPr/>
        </p:nvSpPr>
        <p:spPr>
          <a:xfrm>
            <a:off x="816784" y="3012835"/>
            <a:ext cx="5816600" cy="3230245"/>
          </a:xfrm>
          <a:prstGeom prst="rect">
            <a:avLst/>
          </a:prstGeom>
        </p:spPr>
        <p:txBody>
          <a:bodyPr vert="horz" wrap="square" lIns="0" tIns="8890" rIns="0" bIns="0" rtlCol="0">
            <a:spAutoFit/>
          </a:bodyPr>
          <a:lstStyle/>
          <a:p>
            <a:pPr marL="12700" marR="39370" indent="606425">
              <a:lnSpc>
                <a:spcPct val="101899"/>
              </a:lnSpc>
              <a:spcBef>
                <a:spcPts val="70"/>
              </a:spcBef>
            </a:pPr>
            <a:r>
              <a:rPr sz="1200" i="1" spc="-5" dirty="0">
                <a:latin typeface="Calibri"/>
                <a:cs typeface="Calibri"/>
              </a:rPr>
              <a:t>Culture </a:t>
            </a:r>
            <a:r>
              <a:rPr sz="1200" spc="-5" dirty="0">
                <a:latin typeface="Calibri"/>
                <a:cs typeface="Calibri"/>
              </a:rPr>
              <a:t>is </a:t>
            </a:r>
            <a:r>
              <a:rPr sz="1200" dirty="0">
                <a:latin typeface="Calibri"/>
                <a:cs typeface="Calibri"/>
              </a:rPr>
              <a:t>the </a:t>
            </a:r>
            <a:r>
              <a:rPr sz="1200" spc="-5" dirty="0">
                <a:latin typeface="Calibri"/>
                <a:cs typeface="Calibri"/>
              </a:rPr>
              <a:t>sum total </a:t>
            </a:r>
            <a:r>
              <a:rPr sz="1200" spc="-10" dirty="0">
                <a:latin typeface="Calibri"/>
                <a:cs typeface="Calibri"/>
              </a:rPr>
              <a:t>of </a:t>
            </a:r>
            <a:r>
              <a:rPr sz="1200" spc="-5" dirty="0">
                <a:latin typeface="Calibri"/>
                <a:cs typeface="Calibri"/>
              </a:rPr>
              <a:t>values, norms, assumptions, beliefs and ways </a:t>
            </a:r>
            <a:r>
              <a:rPr sz="1200" spc="-10" dirty="0">
                <a:latin typeface="Calibri"/>
                <a:cs typeface="Calibri"/>
              </a:rPr>
              <a:t>of </a:t>
            </a:r>
            <a:r>
              <a:rPr sz="1200" spc="-5" dirty="0">
                <a:latin typeface="Calibri"/>
                <a:cs typeface="Calibri"/>
              </a:rPr>
              <a:t>living  built up </a:t>
            </a:r>
            <a:r>
              <a:rPr sz="1200" dirty="0">
                <a:latin typeface="Calibri"/>
                <a:cs typeface="Calibri"/>
              </a:rPr>
              <a:t>by </a:t>
            </a:r>
            <a:r>
              <a:rPr sz="1200" spc="-5" dirty="0">
                <a:latin typeface="Calibri"/>
                <a:cs typeface="Calibri"/>
              </a:rPr>
              <a:t>a group </a:t>
            </a:r>
            <a:r>
              <a:rPr sz="1200" spc="-10" dirty="0">
                <a:latin typeface="Calibri"/>
                <a:cs typeface="Calibri"/>
              </a:rPr>
              <a:t>of </a:t>
            </a:r>
            <a:r>
              <a:rPr sz="1200" spc="-5" dirty="0">
                <a:latin typeface="Calibri"/>
                <a:cs typeface="Calibri"/>
              </a:rPr>
              <a:t>people and transmitted from one generation </a:t>
            </a:r>
            <a:r>
              <a:rPr sz="1200" dirty="0">
                <a:latin typeface="Calibri"/>
                <a:cs typeface="Calibri"/>
              </a:rPr>
              <a:t>to </a:t>
            </a:r>
            <a:r>
              <a:rPr sz="1200" spc="-5" dirty="0">
                <a:latin typeface="Calibri"/>
                <a:cs typeface="Calibri"/>
              </a:rPr>
              <a:t>another. </a:t>
            </a:r>
            <a:r>
              <a:rPr sz="1200" i="1" spc="-5" dirty="0">
                <a:latin typeface="Calibri"/>
                <a:cs typeface="Calibri"/>
              </a:rPr>
              <a:t>The culture </a:t>
            </a:r>
            <a:r>
              <a:rPr sz="1200" i="1" spc="-10" dirty="0">
                <a:latin typeface="Calibri"/>
                <a:cs typeface="Calibri"/>
              </a:rPr>
              <a:t>of  </a:t>
            </a:r>
            <a:r>
              <a:rPr sz="1200" i="1" spc="-5" dirty="0">
                <a:latin typeface="Calibri"/>
                <a:cs typeface="Calibri"/>
              </a:rPr>
              <a:t>innovation </a:t>
            </a:r>
            <a:r>
              <a:rPr sz="1200" spc="-5" dirty="0">
                <a:latin typeface="Calibri"/>
                <a:cs typeface="Calibri"/>
              </a:rPr>
              <a:t>can therefore </a:t>
            </a:r>
            <a:r>
              <a:rPr sz="1200" dirty="0">
                <a:latin typeface="Calibri"/>
                <a:cs typeface="Calibri"/>
              </a:rPr>
              <a:t>be </a:t>
            </a:r>
            <a:r>
              <a:rPr sz="1200" spc="-5" dirty="0">
                <a:latin typeface="Calibri"/>
                <a:cs typeface="Calibri"/>
              </a:rPr>
              <a:t>defined as an organisational culture that values innovation,  where there is implicit encouragement for </a:t>
            </a:r>
            <a:r>
              <a:rPr sz="1200" spc="-10" dirty="0">
                <a:latin typeface="Calibri"/>
                <a:cs typeface="Calibri"/>
              </a:rPr>
              <a:t>staff </a:t>
            </a:r>
            <a:r>
              <a:rPr sz="1200" spc="-5" dirty="0">
                <a:latin typeface="Calibri"/>
                <a:cs typeface="Calibri"/>
              </a:rPr>
              <a:t>to think differently, take calculated risks and  challenge the status quo. What are </a:t>
            </a:r>
            <a:r>
              <a:rPr sz="1200" dirty="0">
                <a:latin typeface="Calibri"/>
                <a:cs typeface="Calibri"/>
              </a:rPr>
              <a:t>its </a:t>
            </a:r>
            <a:r>
              <a:rPr sz="1200" spc="-5" dirty="0">
                <a:latin typeface="Calibri"/>
                <a:cs typeface="Calibri"/>
              </a:rPr>
              <a:t>main</a:t>
            </a:r>
            <a:r>
              <a:rPr sz="1200" spc="10" dirty="0">
                <a:latin typeface="Calibri"/>
                <a:cs typeface="Calibri"/>
              </a:rPr>
              <a:t> </a:t>
            </a:r>
            <a:r>
              <a:rPr sz="1200" spc="-5" dirty="0">
                <a:latin typeface="Calibri"/>
                <a:cs typeface="Calibri"/>
              </a:rPr>
              <a:t>characteristics?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Leadership </a:t>
            </a:r>
            <a:r>
              <a:rPr sz="1200" dirty="0">
                <a:latin typeface="Calibri"/>
                <a:cs typeface="Calibri"/>
              </a:rPr>
              <a:t>by </a:t>
            </a:r>
            <a:r>
              <a:rPr sz="1200" spc="-5" dirty="0">
                <a:latin typeface="Calibri"/>
                <a:cs typeface="Calibri"/>
              </a:rPr>
              <a:t>visionary, enthusiastic champions of</a:t>
            </a:r>
            <a:r>
              <a:rPr sz="1200" spc="5" dirty="0">
                <a:latin typeface="Calibri"/>
                <a:cs typeface="Calibri"/>
              </a:rPr>
              <a:t> </a:t>
            </a:r>
            <a:r>
              <a:rPr sz="1200" spc="-5" dirty="0">
                <a:latin typeface="Calibri"/>
                <a:cs typeface="Calibri"/>
              </a:rPr>
              <a:t>change</a:t>
            </a:r>
            <a:endParaRPr sz="1200">
              <a:latin typeface="Calibri"/>
              <a:cs typeface="Calibri"/>
            </a:endParaRPr>
          </a:p>
          <a:p>
            <a:pPr marL="12700" marR="708660">
              <a:lnSpc>
                <a:spcPct val="101699"/>
              </a:lnSpc>
              <a:spcBef>
                <a:spcPts val="75"/>
              </a:spcBef>
              <a:buFont typeface="Symbol"/>
              <a:buChar char=""/>
              <a:tabLst>
                <a:tab pos="240665" algn="l"/>
                <a:tab pos="241300" algn="l"/>
              </a:tabLst>
            </a:pPr>
            <a:r>
              <a:rPr sz="1200" spc="-5" dirty="0">
                <a:latin typeface="Calibri"/>
                <a:cs typeface="Calibri"/>
              </a:rPr>
              <a:t>Top management support and encouragement of creativity, both financial and  psychological</a:t>
            </a:r>
            <a:endParaRPr sz="1200">
              <a:latin typeface="Calibri"/>
              <a:cs typeface="Calibri"/>
            </a:endParaRPr>
          </a:p>
          <a:p>
            <a:pPr marL="12700" marR="5080">
              <a:lnSpc>
                <a:spcPct val="102499"/>
              </a:lnSpc>
              <a:spcBef>
                <a:spcPts val="45"/>
              </a:spcBef>
              <a:buFont typeface="Symbol"/>
              <a:buChar char=""/>
              <a:tabLst>
                <a:tab pos="240665" algn="l"/>
                <a:tab pos="241300" algn="l"/>
              </a:tabLst>
            </a:pPr>
            <a:r>
              <a:rPr sz="1200" spc="-5" dirty="0">
                <a:latin typeface="Calibri"/>
                <a:cs typeface="Calibri"/>
              </a:rPr>
              <a:t>An effective communication system. Leaders share the business vision with their staff and  empower them </a:t>
            </a:r>
            <a:r>
              <a:rPr sz="1200" dirty="0">
                <a:latin typeface="Calibri"/>
                <a:cs typeface="Calibri"/>
              </a:rPr>
              <a:t>to </a:t>
            </a:r>
            <a:r>
              <a:rPr sz="1200" spc="-5" dirty="0">
                <a:latin typeface="Calibri"/>
                <a:cs typeface="Calibri"/>
              </a:rPr>
              <a:t>optimise their potential </a:t>
            </a:r>
            <a:r>
              <a:rPr sz="1200" spc="-10" dirty="0">
                <a:latin typeface="Calibri"/>
                <a:cs typeface="Calibri"/>
              </a:rPr>
              <a:t>in </a:t>
            </a:r>
            <a:r>
              <a:rPr sz="1200" spc="-5" dirty="0">
                <a:latin typeface="Calibri"/>
                <a:cs typeface="Calibri"/>
              </a:rPr>
              <a:t>achieving the business</a:t>
            </a:r>
            <a:r>
              <a:rPr sz="1200" spc="75" dirty="0">
                <a:latin typeface="Calibri"/>
                <a:cs typeface="Calibri"/>
              </a:rPr>
              <a:t> </a:t>
            </a:r>
            <a:r>
              <a:rPr sz="1200" spc="-5" dirty="0">
                <a:latin typeface="Calibri"/>
                <a:cs typeface="Calibri"/>
              </a:rPr>
              <a:t>goals</a:t>
            </a:r>
            <a:endParaRPr sz="1200">
              <a:latin typeface="Calibri"/>
              <a:cs typeface="Calibri"/>
            </a:endParaRPr>
          </a:p>
          <a:p>
            <a:pPr marL="12700" marR="177800">
              <a:lnSpc>
                <a:spcPct val="101699"/>
              </a:lnSpc>
              <a:spcBef>
                <a:spcPts val="60"/>
              </a:spcBef>
              <a:buFont typeface="Symbol"/>
              <a:buChar char=""/>
              <a:tabLst>
                <a:tab pos="240665" algn="l"/>
                <a:tab pos="241300" algn="l"/>
              </a:tabLst>
            </a:pPr>
            <a:r>
              <a:rPr sz="1200" spc="-5" dirty="0">
                <a:latin typeface="Calibri"/>
                <a:cs typeface="Calibri"/>
              </a:rPr>
              <a:t>Flexibility towards </a:t>
            </a:r>
            <a:r>
              <a:rPr sz="1200" dirty="0">
                <a:latin typeface="Calibri"/>
                <a:cs typeface="Calibri"/>
              </a:rPr>
              <a:t>new </a:t>
            </a:r>
            <a:r>
              <a:rPr sz="1200" spc="-5" dirty="0">
                <a:latin typeface="Calibri"/>
                <a:cs typeface="Calibri"/>
              </a:rPr>
              <a:t>thinking and </a:t>
            </a:r>
            <a:r>
              <a:rPr sz="1200" dirty="0">
                <a:latin typeface="Calibri"/>
                <a:cs typeface="Calibri"/>
              </a:rPr>
              <a:t>new </a:t>
            </a:r>
            <a:r>
              <a:rPr sz="1200" spc="-5" dirty="0">
                <a:latin typeface="Calibri"/>
                <a:cs typeface="Calibri"/>
              </a:rPr>
              <a:t>behaviour patterns. The creative organisation  readily adapts </a:t>
            </a:r>
            <a:r>
              <a:rPr sz="1200" dirty="0">
                <a:latin typeface="Calibri"/>
                <a:cs typeface="Calibri"/>
              </a:rPr>
              <a:t>to </a:t>
            </a:r>
            <a:r>
              <a:rPr sz="1200" spc="-5" dirty="0">
                <a:latin typeface="Calibri"/>
                <a:cs typeface="Calibri"/>
              </a:rPr>
              <a:t>change and proactively searches </a:t>
            </a:r>
            <a:r>
              <a:rPr sz="1200" dirty="0">
                <a:latin typeface="Calibri"/>
                <a:cs typeface="Calibri"/>
              </a:rPr>
              <a:t>for new </a:t>
            </a:r>
            <a:r>
              <a:rPr sz="1200" spc="-5" dirty="0">
                <a:latin typeface="Calibri"/>
                <a:cs typeface="Calibri"/>
              </a:rPr>
              <a:t>opportunities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Customer</a:t>
            </a:r>
            <a:r>
              <a:rPr sz="1200" spc="-10" dirty="0">
                <a:latin typeface="Calibri"/>
                <a:cs typeface="Calibri"/>
              </a:rPr>
              <a:t> </a:t>
            </a:r>
            <a:r>
              <a:rPr sz="1200" spc="-5" dirty="0">
                <a:latin typeface="Calibri"/>
                <a:cs typeface="Calibri"/>
              </a:rPr>
              <a:t>focus</a:t>
            </a:r>
            <a:endParaRPr sz="1200">
              <a:latin typeface="Calibri"/>
              <a:cs typeface="Calibri"/>
            </a:endParaRPr>
          </a:p>
          <a:p>
            <a:pPr marL="12700" marR="283845">
              <a:lnSpc>
                <a:spcPct val="101699"/>
              </a:lnSpc>
              <a:spcBef>
                <a:spcPts val="505"/>
              </a:spcBef>
            </a:pPr>
            <a:r>
              <a:rPr sz="1200" spc="-5" dirty="0">
                <a:latin typeface="Calibri"/>
                <a:cs typeface="Calibri"/>
              </a:rPr>
              <a:t>A creative culture is outwardly focused, looking for ideas among customers, competitors,  academe, suppliers, and </a:t>
            </a:r>
            <a:r>
              <a:rPr sz="1200" dirty="0">
                <a:latin typeface="Calibri"/>
                <a:cs typeface="Calibri"/>
              </a:rPr>
              <a:t>even </a:t>
            </a:r>
            <a:r>
              <a:rPr sz="1200" spc="-5" dirty="0">
                <a:latin typeface="Calibri"/>
                <a:cs typeface="Calibri"/>
              </a:rPr>
              <a:t>industries with a different</a:t>
            </a:r>
            <a:r>
              <a:rPr sz="1200" spc="10" dirty="0">
                <a:latin typeface="Calibri"/>
                <a:cs typeface="Calibri"/>
              </a:rPr>
              <a:t> </a:t>
            </a:r>
            <a:r>
              <a:rPr sz="1200" spc="-5" dirty="0">
                <a:latin typeface="Calibri"/>
                <a:cs typeface="Calibri"/>
              </a:rPr>
              <a:t>focus.</a:t>
            </a:r>
            <a:endParaRPr sz="1200">
              <a:latin typeface="Calibri"/>
              <a:cs typeface="Calibri"/>
            </a:endParaRPr>
          </a:p>
          <a:p>
            <a:pPr marL="12700">
              <a:lnSpc>
                <a:spcPct val="100000"/>
              </a:lnSpc>
              <a:spcBef>
                <a:spcPts val="525"/>
              </a:spcBef>
            </a:pPr>
            <a:r>
              <a:rPr sz="1200" spc="-5" dirty="0">
                <a:latin typeface="Calibri"/>
                <a:cs typeface="Calibri"/>
              </a:rPr>
              <a:t>The culture of innovation can </a:t>
            </a:r>
            <a:r>
              <a:rPr sz="1200" dirty="0">
                <a:latin typeface="Calibri"/>
                <a:cs typeface="Calibri"/>
              </a:rPr>
              <a:t>be </a:t>
            </a:r>
            <a:r>
              <a:rPr sz="1200" spc="-5" dirty="0">
                <a:latin typeface="Calibri"/>
                <a:cs typeface="Calibri"/>
              </a:rPr>
              <a:t>developed</a:t>
            </a:r>
            <a:r>
              <a:rPr sz="1200" spc="30" dirty="0">
                <a:latin typeface="Calibri"/>
                <a:cs typeface="Calibri"/>
              </a:rPr>
              <a:t> </a:t>
            </a:r>
            <a:r>
              <a:rPr sz="1200" spc="-5" dirty="0">
                <a:latin typeface="Calibri"/>
                <a:cs typeface="Calibri"/>
              </a:rPr>
              <a:t>by:</a:t>
            </a:r>
            <a:endParaRPr sz="1200">
              <a:latin typeface="Calibri"/>
              <a:cs typeface="Calibri"/>
            </a:endParaRPr>
          </a:p>
        </p:txBody>
      </p:sp>
      <p:sp>
        <p:nvSpPr>
          <p:cNvPr id="5" name="object 5"/>
          <p:cNvSpPr txBox="1"/>
          <p:nvPr/>
        </p:nvSpPr>
        <p:spPr>
          <a:xfrm>
            <a:off x="816776" y="6217543"/>
            <a:ext cx="95885" cy="2353945"/>
          </a:xfrm>
          <a:prstGeom prst="rect">
            <a:avLst/>
          </a:prstGeom>
        </p:spPr>
        <p:txBody>
          <a:bodyPr vert="horz" wrap="square" lIns="0" tIns="22860" rIns="0" bIns="0" rtlCol="0">
            <a:spAutoFit/>
          </a:bodyPr>
          <a:lstStyle/>
          <a:p>
            <a:pPr marL="12700">
              <a:lnSpc>
                <a:spcPct val="100000"/>
              </a:lnSpc>
              <a:spcBef>
                <a:spcPts val="180"/>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9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p:txBody>
      </p:sp>
      <p:sp>
        <p:nvSpPr>
          <p:cNvPr id="6" name="object 6"/>
          <p:cNvSpPr txBox="1"/>
          <p:nvPr/>
        </p:nvSpPr>
        <p:spPr>
          <a:xfrm>
            <a:off x="1045358" y="6217543"/>
            <a:ext cx="5313680" cy="2353945"/>
          </a:xfrm>
          <a:prstGeom prst="rect">
            <a:avLst/>
          </a:prstGeom>
        </p:spPr>
        <p:txBody>
          <a:bodyPr vert="horz" wrap="square" lIns="0" tIns="12065" rIns="0" bIns="0" rtlCol="0">
            <a:spAutoFit/>
          </a:bodyPr>
          <a:lstStyle/>
          <a:p>
            <a:pPr marL="12700" marR="2960370">
              <a:lnSpc>
                <a:spcPct val="106100"/>
              </a:lnSpc>
              <a:spcBef>
                <a:spcPts val="95"/>
              </a:spcBef>
            </a:pPr>
            <a:r>
              <a:rPr sz="1200" dirty="0">
                <a:latin typeface="Calibri"/>
                <a:cs typeface="Calibri"/>
              </a:rPr>
              <a:t>Selecting </a:t>
            </a:r>
            <a:r>
              <a:rPr sz="1200" spc="-5" dirty="0">
                <a:latin typeface="Calibri"/>
                <a:cs typeface="Calibri"/>
              </a:rPr>
              <a:t>innovative employees,  Training for creativity </a:t>
            </a:r>
            <a:r>
              <a:rPr sz="1200" spc="-10" dirty="0">
                <a:latin typeface="Calibri"/>
                <a:cs typeface="Calibri"/>
              </a:rPr>
              <a:t>and </a:t>
            </a:r>
            <a:r>
              <a:rPr sz="1200" spc="-5" dirty="0">
                <a:latin typeface="Calibri"/>
                <a:cs typeface="Calibri"/>
              </a:rPr>
              <a:t>innovation,  Developing a learning culture,  Empowering the</a:t>
            </a:r>
            <a:r>
              <a:rPr sz="1200" spc="-15" dirty="0">
                <a:latin typeface="Calibri"/>
                <a:cs typeface="Calibri"/>
              </a:rPr>
              <a:t> </a:t>
            </a:r>
            <a:r>
              <a:rPr sz="1200" spc="-5" dirty="0">
                <a:latin typeface="Calibri"/>
                <a:cs typeface="Calibri"/>
              </a:rPr>
              <a:t>employees,</a:t>
            </a:r>
            <a:endParaRPr sz="1200">
              <a:latin typeface="Calibri"/>
              <a:cs typeface="Calibri"/>
            </a:endParaRPr>
          </a:p>
          <a:p>
            <a:pPr marL="12700">
              <a:lnSpc>
                <a:spcPct val="100000"/>
              </a:lnSpc>
              <a:spcBef>
                <a:spcPts val="95"/>
              </a:spcBef>
            </a:pPr>
            <a:r>
              <a:rPr sz="1200" spc="-5" dirty="0">
                <a:latin typeface="Calibri"/>
                <a:cs typeface="Calibri"/>
              </a:rPr>
              <a:t>Setting </a:t>
            </a:r>
            <a:r>
              <a:rPr sz="1200" dirty="0">
                <a:latin typeface="Calibri"/>
                <a:cs typeface="Calibri"/>
              </a:rPr>
              <a:t>up </a:t>
            </a:r>
            <a:r>
              <a:rPr sz="1200" spc="-5" dirty="0">
                <a:latin typeface="Calibri"/>
                <a:cs typeface="Calibri"/>
              </a:rPr>
              <a:t>idea capture schemes,</a:t>
            </a:r>
            <a:endParaRPr sz="1200">
              <a:latin typeface="Calibri"/>
              <a:cs typeface="Calibri"/>
            </a:endParaRPr>
          </a:p>
          <a:p>
            <a:pPr marL="12700" marR="1693545">
              <a:lnSpc>
                <a:spcPct val="105800"/>
              </a:lnSpc>
            </a:pPr>
            <a:r>
              <a:rPr sz="1200" spc="-5" dirty="0">
                <a:latin typeface="Calibri"/>
                <a:cs typeface="Calibri"/>
              </a:rPr>
              <a:t>Developing managers </a:t>
            </a:r>
            <a:r>
              <a:rPr sz="1200" dirty="0">
                <a:latin typeface="Calibri"/>
                <a:cs typeface="Calibri"/>
              </a:rPr>
              <a:t>to </a:t>
            </a:r>
            <a:r>
              <a:rPr sz="1200" spc="-5" dirty="0">
                <a:latin typeface="Calibri"/>
                <a:cs typeface="Calibri"/>
              </a:rPr>
              <a:t>support the innovation </a:t>
            </a:r>
            <a:r>
              <a:rPr sz="1200" spc="-10" dirty="0">
                <a:latin typeface="Calibri"/>
                <a:cs typeface="Calibri"/>
              </a:rPr>
              <a:t>of </a:t>
            </a:r>
            <a:r>
              <a:rPr sz="1200" spc="-5" dirty="0">
                <a:latin typeface="Calibri"/>
                <a:cs typeface="Calibri"/>
              </a:rPr>
              <a:t>others,  Making creativity a requirement </a:t>
            </a:r>
            <a:r>
              <a:rPr sz="1200" spc="-10" dirty="0">
                <a:latin typeface="Calibri"/>
                <a:cs typeface="Calibri"/>
              </a:rPr>
              <a:t>of </a:t>
            </a:r>
            <a:r>
              <a:rPr sz="1200" dirty="0">
                <a:latin typeface="Calibri"/>
                <a:cs typeface="Calibri"/>
              </a:rPr>
              <a:t>the</a:t>
            </a:r>
            <a:r>
              <a:rPr sz="1200" spc="30" dirty="0">
                <a:latin typeface="Calibri"/>
                <a:cs typeface="Calibri"/>
              </a:rPr>
              <a:t> </a:t>
            </a:r>
            <a:r>
              <a:rPr sz="1200" spc="-5" dirty="0">
                <a:latin typeface="Calibri"/>
                <a:cs typeface="Calibri"/>
              </a:rPr>
              <a:t>job,</a:t>
            </a:r>
            <a:endParaRPr sz="1200">
              <a:latin typeface="Calibri"/>
              <a:cs typeface="Calibri"/>
            </a:endParaRPr>
          </a:p>
          <a:p>
            <a:pPr marL="12700" marR="1894839">
              <a:lnSpc>
                <a:spcPct val="106100"/>
              </a:lnSpc>
              <a:spcBef>
                <a:spcPts val="10"/>
              </a:spcBef>
            </a:pPr>
            <a:r>
              <a:rPr sz="1200" spc="-5" dirty="0">
                <a:latin typeface="Calibri"/>
                <a:cs typeface="Calibri"/>
              </a:rPr>
              <a:t>Improving employee participation in decision-making,  Having appropriate reward systems </a:t>
            </a:r>
            <a:r>
              <a:rPr sz="1200" dirty="0">
                <a:latin typeface="Calibri"/>
                <a:cs typeface="Calibri"/>
              </a:rPr>
              <a:t>for </a:t>
            </a:r>
            <a:r>
              <a:rPr sz="1200" spc="-5" dirty="0">
                <a:latin typeface="Calibri"/>
                <a:cs typeface="Calibri"/>
              </a:rPr>
              <a:t>innovation,  Allowing risk-taking as </a:t>
            </a:r>
            <a:r>
              <a:rPr sz="1200" spc="-10" dirty="0">
                <a:latin typeface="Calibri"/>
                <a:cs typeface="Calibri"/>
              </a:rPr>
              <a:t>an </a:t>
            </a:r>
            <a:r>
              <a:rPr sz="1200" spc="-5" dirty="0">
                <a:latin typeface="Calibri"/>
                <a:cs typeface="Calibri"/>
              </a:rPr>
              <a:t>acceptable mode of practice,  Encouraging investment in research and</a:t>
            </a:r>
            <a:r>
              <a:rPr sz="1200" spc="55" dirty="0">
                <a:latin typeface="Calibri"/>
                <a:cs typeface="Calibri"/>
              </a:rPr>
              <a:t> </a:t>
            </a:r>
            <a:r>
              <a:rPr sz="1200" spc="-5" dirty="0">
                <a:latin typeface="Calibri"/>
                <a:cs typeface="Calibri"/>
              </a:rPr>
              <a:t>development,</a:t>
            </a:r>
            <a:endParaRPr sz="1200">
              <a:latin typeface="Calibri"/>
              <a:cs typeface="Calibri"/>
            </a:endParaRPr>
          </a:p>
          <a:p>
            <a:pPr marL="12700">
              <a:lnSpc>
                <a:spcPct val="100000"/>
              </a:lnSpc>
              <a:spcBef>
                <a:spcPts val="85"/>
              </a:spcBef>
            </a:pPr>
            <a:r>
              <a:rPr sz="1200" spc="-5" dirty="0">
                <a:latin typeface="Calibri"/>
                <a:cs typeface="Calibri"/>
              </a:rPr>
              <a:t>Benchmarking (actively undertaking systematic approaches </a:t>
            </a:r>
            <a:r>
              <a:rPr sz="1200" dirty="0">
                <a:latin typeface="Calibri"/>
                <a:cs typeface="Calibri"/>
              </a:rPr>
              <a:t>to </a:t>
            </a:r>
            <a:r>
              <a:rPr sz="1200" spc="-5" dirty="0">
                <a:latin typeface="Calibri"/>
                <a:cs typeface="Calibri"/>
              </a:rPr>
              <a:t>locate and assess</a:t>
            </a:r>
            <a:r>
              <a:rPr sz="1200" spc="130" dirty="0">
                <a:latin typeface="Calibri"/>
                <a:cs typeface="Calibri"/>
              </a:rPr>
              <a:t> </a:t>
            </a:r>
            <a:r>
              <a:rPr sz="1200" spc="-5" dirty="0">
                <a:latin typeface="Calibri"/>
                <a:cs typeface="Calibri"/>
              </a:rPr>
              <a:t>good</a:t>
            </a:r>
            <a:endParaRPr sz="1200">
              <a:latin typeface="Calibri"/>
              <a:cs typeface="Calibri"/>
            </a:endParaRPr>
          </a:p>
        </p:txBody>
      </p:sp>
      <p:sp>
        <p:nvSpPr>
          <p:cNvPr id="7" name="object 7"/>
          <p:cNvSpPr txBox="1"/>
          <p:nvPr/>
        </p:nvSpPr>
        <p:spPr>
          <a:xfrm>
            <a:off x="816797" y="8483536"/>
            <a:ext cx="5593715" cy="711200"/>
          </a:xfrm>
          <a:prstGeom prst="rect">
            <a:avLst/>
          </a:prstGeom>
        </p:spPr>
        <p:txBody>
          <a:bodyPr vert="horz" wrap="square" lIns="0" tIns="79375" rIns="0" bIns="0" rtlCol="0">
            <a:spAutoFit/>
          </a:bodyPr>
          <a:lstStyle/>
          <a:p>
            <a:pPr marL="12700">
              <a:lnSpc>
                <a:spcPct val="100000"/>
              </a:lnSpc>
              <a:spcBef>
                <a:spcPts val="625"/>
              </a:spcBef>
            </a:pPr>
            <a:r>
              <a:rPr sz="1200" spc="-5" dirty="0">
                <a:latin typeface="Calibri"/>
                <a:cs typeface="Calibri"/>
              </a:rPr>
              <a:t>practice elsewhere in attempts </a:t>
            </a:r>
            <a:r>
              <a:rPr sz="1200" dirty="0">
                <a:latin typeface="Calibri"/>
                <a:cs typeface="Calibri"/>
              </a:rPr>
              <a:t>to </a:t>
            </a:r>
            <a:r>
              <a:rPr sz="1200" spc="-5" dirty="0">
                <a:latin typeface="Calibri"/>
                <a:cs typeface="Calibri"/>
              </a:rPr>
              <a:t>improve your </a:t>
            </a:r>
            <a:r>
              <a:rPr sz="1200" spc="-10" dirty="0">
                <a:latin typeface="Calibri"/>
                <a:cs typeface="Calibri"/>
              </a:rPr>
              <a:t>own</a:t>
            </a:r>
            <a:r>
              <a:rPr sz="1200" spc="35" dirty="0">
                <a:latin typeface="Calibri"/>
                <a:cs typeface="Calibri"/>
              </a:rPr>
              <a:t> </a:t>
            </a:r>
            <a:r>
              <a:rPr sz="1200" spc="-5" dirty="0">
                <a:latin typeface="Calibri"/>
                <a:cs typeface="Calibri"/>
              </a:rPr>
              <a:t>performance).</a:t>
            </a:r>
            <a:endParaRPr sz="1200">
              <a:latin typeface="Calibri"/>
              <a:cs typeface="Calibri"/>
            </a:endParaRPr>
          </a:p>
          <a:p>
            <a:pPr marL="12700" marR="5080">
              <a:lnSpc>
                <a:spcPct val="101699"/>
              </a:lnSpc>
              <a:spcBef>
                <a:spcPts val="505"/>
              </a:spcBef>
            </a:pPr>
            <a:r>
              <a:rPr sz="1200" spc="-5" dirty="0">
                <a:latin typeface="Calibri"/>
                <a:cs typeface="Calibri"/>
              </a:rPr>
              <a:t>Obstacles that will need </a:t>
            </a:r>
            <a:r>
              <a:rPr sz="1200" dirty="0">
                <a:latin typeface="Calibri"/>
                <a:cs typeface="Calibri"/>
              </a:rPr>
              <a:t>to be </a:t>
            </a:r>
            <a:r>
              <a:rPr sz="1200" spc="-5" dirty="0">
                <a:latin typeface="Calibri"/>
                <a:cs typeface="Calibri"/>
              </a:rPr>
              <a:t>addressed if </a:t>
            </a:r>
            <a:r>
              <a:rPr sz="1200" spc="-10" dirty="0">
                <a:latin typeface="Calibri"/>
                <a:cs typeface="Calibri"/>
              </a:rPr>
              <a:t>you </a:t>
            </a:r>
            <a:r>
              <a:rPr sz="1200" spc="-5" dirty="0">
                <a:latin typeface="Calibri"/>
                <a:cs typeface="Calibri"/>
              </a:rPr>
              <a:t>expect </a:t>
            </a:r>
            <a:r>
              <a:rPr sz="1200" dirty="0">
                <a:latin typeface="Calibri"/>
                <a:cs typeface="Calibri"/>
              </a:rPr>
              <a:t>to </a:t>
            </a:r>
            <a:r>
              <a:rPr sz="1200" spc="-5" dirty="0">
                <a:latin typeface="Calibri"/>
                <a:cs typeface="Calibri"/>
              </a:rPr>
              <a:t>establish a sustainable culture of  innovation:</a:t>
            </a:r>
            <a:endParaRPr sz="1200">
              <a:latin typeface="Calibri"/>
              <a:cs typeface="Calibri"/>
            </a:endParaRPr>
          </a:p>
        </p:txBody>
      </p:sp>
      <p:sp>
        <p:nvSpPr>
          <p:cNvPr id="8" name="object 8"/>
          <p:cNvSpPr txBox="1"/>
          <p:nvPr/>
        </p:nvSpPr>
        <p:spPr>
          <a:xfrm>
            <a:off x="816797" y="9169282"/>
            <a:ext cx="3973829" cy="412750"/>
          </a:xfrm>
          <a:prstGeom prst="rect">
            <a:avLst/>
          </a:prstGeom>
        </p:spPr>
        <p:txBody>
          <a:bodyPr vert="horz" wrap="square" lIns="0" tIns="22860" rIns="0" bIns="0" rtlCol="0">
            <a:spAutoFit/>
          </a:bodyPr>
          <a:lstStyle/>
          <a:p>
            <a:pPr marL="240665" indent="-228600">
              <a:lnSpc>
                <a:spcPct val="100000"/>
              </a:lnSpc>
              <a:spcBef>
                <a:spcPts val="180"/>
              </a:spcBef>
              <a:buFont typeface="Symbol"/>
              <a:buChar char=""/>
              <a:tabLst>
                <a:tab pos="240665" algn="l"/>
                <a:tab pos="241300" algn="l"/>
              </a:tabLst>
            </a:pPr>
            <a:r>
              <a:rPr sz="1200" spc="-5" dirty="0">
                <a:latin typeface="Calibri"/>
                <a:cs typeface="Calibri"/>
              </a:rPr>
              <a:t>Lack of a </a:t>
            </a:r>
            <a:r>
              <a:rPr sz="1200" spc="-10" dirty="0">
                <a:latin typeface="Calibri"/>
                <a:cs typeface="Calibri"/>
              </a:rPr>
              <a:t>shared </a:t>
            </a:r>
            <a:r>
              <a:rPr sz="1200" spc="-5" dirty="0">
                <a:latin typeface="Calibri"/>
                <a:cs typeface="Calibri"/>
              </a:rPr>
              <a:t>vision and/or</a:t>
            </a:r>
            <a:r>
              <a:rPr sz="1200" spc="65" dirty="0">
                <a:latin typeface="Calibri"/>
                <a:cs typeface="Calibri"/>
              </a:rPr>
              <a:t> </a:t>
            </a:r>
            <a:r>
              <a:rPr sz="1200" spc="-5" dirty="0">
                <a:latin typeface="Calibri"/>
                <a:cs typeface="Calibri"/>
              </a:rPr>
              <a:t>strategy,</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Innovation not articulated as a company-wide</a:t>
            </a:r>
            <a:r>
              <a:rPr sz="1200" spc="45" dirty="0">
                <a:latin typeface="Calibri"/>
                <a:cs typeface="Calibri"/>
              </a:rPr>
              <a:t> </a:t>
            </a:r>
            <a:r>
              <a:rPr sz="1200" spc="-5" dirty="0">
                <a:latin typeface="Calibri"/>
                <a:cs typeface="Calibri"/>
              </a:rPr>
              <a:t>commitment,</a:t>
            </a:r>
            <a:endParaRPr sz="1200">
              <a:latin typeface="Calibri"/>
              <a:cs typeface="Calibri"/>
            </a:endParaRPr>
          </a:p>
        </p:txBody>
      </p:sp>
      <p:sp>
        <p:nvSpPr>
          <p:cNvPr id="9" name="object 9"/>
          <p:cNvSpPr/>
          <p:nvPr/>
        </p:nvSpPr>
        <p:spPr>
          <a:xfrm>
            <a:off x="913698" y="2657134"/>
            <a:ext cx="438113" cy="43811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52</a:t>
            </a:r>
            <a:endParaRPr sz="1000">
              <a:latin typeface="Calibri"/>
              <a:cs typeface="Calibri"/>
            </a:endParaRPr>
          </a:p>
        </p:txBody>
      </p:sp>
      <p:sp>
        <p:nvSpPr>
          <p:cNvPr id="3" name="object 3"/>
          <p:cNvSpPr txBox="1"/>
          <p:nvPr/>
        </p:nvSpPr>
        <p:spPr>
          <a:xfrm>
            <a:off x="888396" y="570066"/>
            <a:ext cx="4865370" cy="513524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950">
              <a:latin typeface="Calibri"/>
              <a:cs typeface="Calibri"/>
            </a:endParaRPr>
          </a:p>
          <a:p>
            <a:pPr marL="241300" indent="-229235">
              <a:lnSpc>
                <a:spcPct val="100000"/>
              </a:lnSpc>
              <a:buFont typeface="Symbol"/>
              <a:buChar char=""/>
              <a:tabLst>
                <a:tab pos="240665" algn="l"/>
                <a:tab pos="241935" algn="l"/>
              </a:tabLst>
            </a:pPr>
            <a:r>
              <a:rPr sz="1200" spc="-5" dirty="0">
                <a:latin typeface="Calibri"/>
                <a:cs typeface="Calibri"/>
              </a:rPr>
              <a:t>Lack of ownership </a:t>
            </a:r>
            <a:r>
              <a:rPr sz="1200" dirty="0">
                <a:latin typeface="Calibri"/>
                <a:cs typeface="Calibri"/>
              </a:rPr>
              <a:t>by </a:t>
            </a:r>
            <a:r>
              <a:rPr sz="1200" spc="-5" dirty="0">
                <a:latin typeface="Calibri"/>
                <a:cs typeface="Calibri"/>
              </a:rPr>
              <a:t>Senior</a:t>
            </a:r>
            <a:r>
              <a:rPr sz="1200" spc="20" dirty="0">
                <a:latin typeface="Calibri"/>
                <a:cs typeface="Calibri"/>
              </a:rPr>
              <a:t> </a:t>
            </a:r>
            <a:r>
              <a:rPr sz="1200" spc="-5" dirty="0">
                <a:latin typeface="Calibri"/>
                <a:cs typeface="Calibri"/>
              </a:rPr>
              <a:t>Leaders,</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Constantly shifting</a:t>
            </a:r>
            <a:r>
              <a:rPr sz="1200" spc="-10" dirty="0">
                <a:latin typeface="Calibri"/>
                <a:cs typeface="Calibri"/>
              </a:rPr>
              <a:t> </a:t>
            </a:r>
            <a:r>
              <a:rPr sz="1200" spc="-5" dirty="0">
                <a:latin typeface="Calibri"/>
                <a:cs typeface="Calibri"/>
              </a:rPr>
              <a:t>priorities,</a:t>
            </a:r>
            <a:endParaRPr sz="1200">
              <a:latin typeface="Calibri"/>
              <a:cs typeface="Calibri"/>
            </a:endParaRPr>
          </a:p>
          <a:p>
            <a:pPr marL="241300" indent="-229235">
              <a:lnSpc>
                <a:spcPct val="100000"/>
              </a:lnSpc>
              <a:spcBef>
                <a:spcPts val="95"/>
              </a:spcBef>
              <a:buFont typeface="Symbol"/>
              <a:buChar char=""/>
              <a:tabLst>
                <a:tab pos="240665" algn="l"/>
                <a:tab pos="241935" algn="l"/>
              </a:tabLst>
            </a:pPr>
            <a:r>
              <a:rPr sz="1200" spc="-5" dirty="0">
                <a:latin typeface="Calibri"/>
                <a:cs typeface="Calibri"/>
              </a:rPr>
              <a:t>Short-term</a:t>
            </a:r>
            <a:r>
              <a:rPr sz="1200" spc="-10" dirty="0">
                <a:latin typeface="Calibri"/>
                <a:cs typeface="Calibri"/>
              </a:rPr>
              <a:t> </a:t>
            </a:r>
            <a:r>
              <a:rPr sz="1200" spc="-5" dirty="0">
                <a:latin typeface="Calibri"/>
                <a:cs typeface="Calibri"/>
              </a:rPr>
              <a:t>thinking,</a:t>
            </a:r>
            <a:endParaRPr sz="1200">
              <a:latin typeface="Calibri"/>
              <a:cs typeface="Calibri"/>
            </a:endParaRPr>
          </a:p>
          <a:p>
            <a:pPr marL="241300" indent="-229235">
              <a:lnSpc>
                <a:spcPct val="100000"/>
              </a:lnSpc>
              <a:spcBef>
                <a:spcPts val="80"/>
              </a:spcBef>
              <a:buFont typeface="Symbol"/>
              <a:buChar char=""/>
              <a:tabLst>
                <a:tab pos="240665" algn="l"/>
                <a:tab pos="241935" algn="l"/>
              </a:tabLst>
            </a:pPr>
            <a:r>
              <a:rPr sz="1200" spc="-5" dirty="0">
                <a:latin typeface="Calibri"/>
                <a:cs typeface="Calibri"/>
              </a:rPr>
              <a:t>Internal process focus rather than external customer</a:t>
            </a:r>
            <a:r>
              <a:rPr sz="1200" spc="20" dirty="0">
                <a:latin typeface="Calibri"/>
                <a:cs typeface="Calibri"/>
              </a:rPr>
              <a:t> </a:t>
            </a:r>
            <a:r>
              <a:rPr sz="1200" spc="-5" dirty="0">
                <a:latin typeface="Calibri"/>
                <a:cs typeface="Calibri"/>
              </a:rPr>
              <a:t>focus,</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Focus on successes </a:t>
            </a:r>
            <a:r>
              <a:rPr sz="1200" spc="-10" dirty="0">
                <a:latin typeface="Calibri"/>
                <a:cs typeface="Calibri"/>
              </a:rPr>
              <a:t>of </a:t>
            </a:r>
            <a:r>
              <a:rPr sz="1200" spc="-5" dirty="0">
                <a:latin typeface="Calibri"/>
                <a:cs typeface="Calibri"/>
              </a:rPr>
              <a:t>the past rather than the challenges of the</a:t>
            </a:r>
            <a:r>
              <a:rPr sz="1200" spc="95" dirty="0">
                <a:latin typeface="Calibri"/>
                <a:cs typeface="Calibri"/>
              </a:rPr>
              <a:t> </a:t>
            </a:r>
            <a:r>
              <a:rPr sz="1200" dirty="0">
                <a:latin typeface="Calibri"/>
                <a:cs typeface="Calibri"/>
              </a:rPr>
              <a:t>future,</a:t>
            </a:r>
            <a:endParaRPr sz="1200">
              <a:latin typeface="Calibri"/>
              <a:cs typeface="Calibri"/>
            </a:endParaRPr>
          </a:p>
          <a:p>
            <a:pPr marL="241300" indent="-229235">
              <a:lnSpc>
                <a:spcPct val="100000"/>
              </a:lnSpc>
              <a:spcBef>
                <a:spcPts val="95"/>
              </a:spcBef>
              <a:buFont typeface="Symbol"/>
              <a:buChar char=""/>
              <a:tabLst>
                <a:tab pos="240665" algn="l"/>
                <a:tab pos="241935" algn="l"/>
              </a:tabLst>
            </a:pPr>
            <a:r>
              <a:rPr sz="1200" spc="-5" dirty="0">
                <a:latin typeface="Calibri"/>
                <a:cs typeface="Calibri"/>
              </a:rPr>
              <a:t>Unwillingness </a:t>
            </a:r>
            <a:r>
              <a:rPr sz="1200" dirty="0">
                <a:latin typeface="Calibri"/>
                <a:cs typeface="Calibri"/>
              </a:rPr>
              <a:t>to </a:t>
            </a:r>
            <a:r>
              <a:rPr sz="1200" spc="-5" dirty="0">
                <a:latin typeface="Calibri"/>
                <a:cs typeface="Calibri"/>
              </a:rPr>
              <a:t>change in the absence </a:t>
            </a:r>
            <a:r>
              <a:rPr sz="1200" spc="-10" dirty="0">
                <a:latin typeface="Calibri"/>
                <a:cs typeface="Calibri"/>
              </a:rPr>
              <a:t>of </a:t>
            </a:r>
            <a:r>
              <a:rPr sz="1200" spc="-5" dirty="0">
                <a:latin typeface="Calibri"/>
                <a:cs typeface="Calibri"/>
              </a:rPr>
              <a:t>a burning</a:t>
            </a:r>
            <a:r>
              <a:rPr sz="1200" spc="65" dirty="0">
                <a:latin typeface="Calibri"/>
                <a:cs typeface="Calibri"/>
              </a:rPr>
              <a:t> </a:t>
            </a:r>
            <a:r>
              <a:rPr sz="1200" spc="-5" dirty="0">
                <a:latin typeface="Calibri"/>
                <a:cs typeface="Calibri"/>
              </a:rPr>
              <a:t>platform,</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Politics – efforts </a:t>
            </a:r>
            <a:r>
              <a:rPr sz="1200" dirty="0">
                <a:latin typeface="Calibri"/>
                <a:cs typeface="Calibri"/>
              </a:rPr>
              <a:t>to </a:t>
            </a:r>
            <a:r>
              <a:rPr sz="1200" spc="-5" dirty="0">
                <a:latin typeface="Calibri"/>
                <a:cs typeface="Calibri"/>
              </a:rPr>
              <a:t>sustain the status </a:t>
            </a:r>
            <a:r>
              <a:rPr sz="1200" dirty="0">
                <a:latin typeface="Calibri"/>
                <a:cs typeface="Calibri"/>
              </a:rPr>
              <a:t>quo to </a:t>
            </a:r>
            <a:r>
              <a:rPr sz="1200" spc="-5" dirty="0">
                <a:latin typeface="Calibri"/>
                <a:cs typeface="Calibri"/>
              </a:rPr>
              <a:t>support entrenched</a:t>
            </a:r>
            <a:r>
              <a:rPr sz="1200" spc="100" dirty="0">
                <a:latin typeface="Calibri"/>
                <a:cs typeface="Calibri"/>
              </a:rPr>
              <a:t> </a:t>
            </a:r>
            <a:r>
              <a:rPr sz="1200" spc="-5" dirty="0">
                <a:latin typeface="Calibri"/>
                <a:cs typeface="Calibri"/>
              </a:rPr>
              <a:t>interests,</a:t>
            </a:r>
            <a:endParaRPr sz="120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Rewarding crisis management rather than crisis</a:t>
            </a:r>
            <a:r>
              <a:rPr sz="1200" spc="30" dirty="0">
                <a:latin typeface="Calibri"/>
                <a:cs typeface="Calibri"/>
              </a:rPr>
              <a:t> </a:t>
            </a:r>
            <a:r>
              <a:rPr sz="1200" spc="-5" dirty="0">
                <a:latin typeface="Calibri"/>
                <a:cs typeface="Calibri"/>
              </a:rPr>
              <a:t>prevention,</a:t>
            </a:r>
            <a:endParaRPr sz="1200">
              <a:latin typeface="Calibri"/>
              <a:cs typeface="Calibri"/>
            </a:endParaRPr>
          </a:p>
          <a:p>
            <a:pPr marL="241300" indent="-229235">
              <a:lnSpc>
                <a:spcPct val="100000"/>
              </a:lnSpc>
              <a:spcBef>
                <a:spcPts val="95"/>
              </a:spcBef>
              <a:buFont typeface="Symbol"/>
              <a:buChar char=""/>
              <a:tabLst>
                <a:tab pos="240665" algn="l"/>
                <a:tab pos="241935" algn="l"/>
              </a:tabLst>
            </a:pPr>
            <a:r>
              <a:rPr sz="1200" spc="-5" dirty="0">
                <a:latin typeface="Calibri"/>
                <a:cs typeface="Calibri"/>
              </a:rPr>
              <a:t>Hierarchy – over-management and review of </a:t>
            </a:r>
            <a:r>
              <a:rPr sz="1200" spc="-10" dirty="0">
                <a:latin typeface="Calibri"/>
                <a:cs typeface="Calibri"/>
              </a:rPr>
              <a:t>new</a:t>
            </a:r>
            <a:r>
              <a:rPr sz="1200" spc="50" dirty="0">
                <a:latin typeface="Calibri"/>
                <a:cs typeface="Calibri"/>
              </a:rPr>
              <a:t> </a:t>
            </a:r>
            <a:r>
              <a:rPr sz="1200" spc="-5" dirty="0">
                <a:latin typeface="Calibri"/>
                <a:cs typeface="Calibri"/>
              </a:rPr>
              <a:t>ideas,</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Under-funding </a:t>
            </a:r>
            <a:r>
              <a:rPr sz="1200" spc="-10" dirty="0">
                <a:latin typeface="Calibri"/>
                <a:cs typeface="Calibri"/>
              </a:rPr>
              <a:t>of </a:t>
            </a:r>
            <a:r>
              <a:rPr sz="1200" dirty="0">
                <a:latin typeface="Calibri"/>
                <a:cs typeface="Calibri"/>
              </a:rPr>
              <a:t>new </a:t>
            </a:r>
            <a:r>
              <a:rPr sz="1200" spc="-5" dirty="0">
                <a:latin typeface="Calibri"/>
                <a:cs typeface="Calibri"/>
              </a:rPr>
              <a:t>ideas in the name of sustaining current</a:t>
            </a:r>
            <a:r>
              <a:rPr sz="1200" spc="85" dirty="0">
                <a:latin typeface="Calibri"/>
                <a:cs typeface="Calibri"/>
              </a:rPr>
              <a:t> </a:t>
            </a:r>
            <a:r>
              <a:rPr sz="1200" spc="-5" dirty="0">
                <a:latin typeface="Calibri"/>
                <a:cs typeface="Calibri"/>
              </a:rPr>
              <a:t>efforts,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Workforce workloads (i.e. too much to </a:t>
            </a:r>
            <a:r>
              <a:rPr sz="1200" dirty="0">
                <a:latin typeface="Calibri"/>
                <a:cs typeface="Calibri"/>
              </a:rPr>
              <a:t>do, </a:t>
            </a:r>
            <a:r>
              <a:rPr sz="1200" spc="-5" dirty="0">
                <a:latin typeface="Calibri"/>
                <a:cs typeface="Calibri"/>
              </a:rPr>
              <a:t>not enough</a:t>
            </a:r>
            <a:r>
              <a:rPr sz="1200" spc="35" dirty="0">
                <a:latin typeface="Calibri"/>
                <a:cs typeface="Calibri"/>
              </a:rPr>
              <a:t> </a:t>
            </a:r>
            <a:r>
              <a:rPr sz="1200" spc="-5" dirty="0">
                <a:latin typeface="Calibri"/>
                <a:cs typeface="Calibri"/>
              </a:rPr>
              <a:t>time),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Risk aversion (i.e. punishment for</a:t>
            </a:r>
            <a:r>
              <a:rPr sz="1200" spc="35" dirty="0">
                <a:latin typeface="Calibri"/>
                <a:cs typeface="Calibri"/>
              </a:rPr>
              <a:t> </a:t>
            </a:r>
            <a:r>
              <a:rPr sz="1200" spc="-5" dirty="0">
                <a:latin typeface="Calibri"/>
                <a:cs typeface="Calibri"/>
              </a:rPr>
              <a:t>“failure”),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Inelegant systems and</a:t>
            </a:r>
            <a:r>
              <a:rPr sz="1200" spc="10" dirty="0">
                <a:latin typeface="Calibri"/>
                <a:cs typeface="Calibri"/>
              </a:rPr>
              <a:t> </a:t>
            </a:r>
            <a:r>
              <a:rPr sz="1200" spc="-5" dirty="0">
                <a:latin typeface="Calibri"/>
                <a:cs typeface="Calibri"/>
              </a:rPr>
              <a:t>processes,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Analytical thinking (“data is</a:t>
            </a:r>
            <a:r>
              <a:rPr sz="1200" spc="10" dirty="0">
                <a:latin typeface="Calibri"/>
                <a:cs typeface="Calibri"/>
              </a:rPr>
              <a:t> </a:t>
            </a:r>
            <a:r>
              <a:rPr sz="1200" spc="-5" dirty="0">
                <a:latin typeface="Calibri"/>
                <a:cs typeface="Calibri"/>
              </a:rPr>
              <a:t>God”),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Absence of user-friendly </a:t>
            </a:r>
            <a:r>
              <a:rPr sz="1200" dirty="0">
                <a:latin typeface="Calibri"/>
                <a:cs typeface="Calibri"/>
              </a:rPr>
              <a:t>idea </a:t>
            </a:r>
            <a:r>
              <a:rPr sz="1200" spc="-5" dirty="0">
                <a:latin typeface="Calibri"/>
                <a:cs typeface="Calibri"/>
              </a:rPr>
              <a:t>management</a:t>
            </a:r>
            <a:r>
              <a:rPr sz="1200" dirty="0">
                <a:latin typeface="Calibri"/>
                <a:cs typeface="Calibri"/>
              </a:rPr>
              <a:t> </a:t>
            </a:r>
            <a:r>
              <a:rPr sz="1200" spc="-5" dirty="0">
                <a:latin typeface="Calibri"/>
                <a:cs typeface="Calibri"/>
              </a:rPr>
              <a:t>processes,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Unwillingness </a:t>
            </a:r>
            <a:r>
              <a:rPr sz="1200" dirty="0">
                <a:latin typeface="Calibri"/>
                <a:cs typeface="Calibri"/>
              </a:rPr>
              <a:t>to </a:t>
            </a:r>
            <a:r>
              <a:rPr sz="1200" spc="-5" dirty="0">
                <a:latin typeface="Calibri"/>
                <a:cs typeface="Calibri"/>
              </a:rPr>
              <a:t>acknowledge and learn from past</a:t>
            </a:r>
            <a:r>
              <a:rPr sz="1200" spc="35" dirty="0">
                <a:latin typeface="Calibri"/>
                <a:cs typeface="Calibri"/>
              </a:rPr>
              <a:t> </a:t>
            </a:r>
            <a:r>
              <a:rPr sz="1200" spc="-5" dirty="0">
                <a:latin typeface="Calibri"/>
                <a:cs typeface="Calibri"/>
              </a:rPr>
              <a:t>“failures”,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Inadequate understanding </a:t>
            </a:r>
            <a:r>
              <a:rPr sz="1200" spc="-10" dirty="0">
                <a:latin typeface="Calibri"/>
                <a:cs typeface="Calibri"/>
              </a:rPr>
              <a:t>of</a:t>
            </a:r>
            <a:r>
              <a:rPr sz="1200" spc="20" dirty="0">
                <a:latin typeface="Calibri"/>
                <a:cs typeface="Calibri"/>
              </a:rPr>
              <a:t> </a:t>
            </a:r>
            <a:r>
              <a:rPr sz="1200" spc="-5" dirty="0">
                <a:latin typeface="Calibri"/>
                <a:cs typeface="Calibri"/>
              </a:rPr>
              <a:t>customers,</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Innovation not part of </a:t>
            </a:r>
            <a:r>
              <a:rPr sz="1200" spc="-10" dirty="0">
                <a:latin typeface="Calibri"/>
                <a:cs typeface="Calibri"/>
              </a:rPr>
              <a:t>the </a:t>
            </a:r>
            <a:r>
              <a:rPr sz="1200" spc="-5" dirty="0">
                <a:latin typeface="Calibri"/>
                <a:cs typeface="Calibri"/>
              </a:rPr>
              <a:t>performance review</a:t>
            </a:r>
            <a:r>
              <a:rPr sz="1200" spc="50" dirty="0">
                <a:latin typeface="Calibri"/>
                <a:cs typeface="Calibri"/>
              </a:rPr>
              <a:t> </a:t>
            </a:r>
            <a:r>
              <a:rPr sz="1200" spc="-5" dirty="0">
                <a:latin typeface="Calibri"/>
                <a:cs typeface="Calibri"/>
              </a:rPr>
              <a:t>process,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Lack of skilful brainstorm</a:t>
            </a:r>
            <a:r>
              <a:rPr sz="1200" spc="10" dirty="0">
                <a:latin typeface="Calibri"/>
                <a:cs typeface="Calibri"/>
              </a:rPr>
              <a:t> </a:t>
            </a:r>
            <a:r>
              <a:rPr sz="1200" spc="-5" dirty="0">
                <a:latin typeface="Calibri"/>
                <a:cs typeface="Calibri"/>
              </a:rPr>
              <a:t>facilitation,</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Lack of “spec time” </a:t>
            </a:r>
            <a:r>
              <a:rPr sz="1200" dirty="0">
                <a:latin typeface="Calibri"/>
                <a:cs typeface="Calibri"/>
              </a:rPr>
              <a:t>to </a:t>
            </a:r>
            <a:r>
              <a:rPr sz="1200" spc="-5" dirty="0">
                <a:latin typeface="Calibri"/>
                <a:cs typeface="Calibri"/>
              </a:rPr>
              <a:t>develop </a:t>
            </a:r>
            <a:r>
              <a:rPr sz="1200" dirty="0">
                <a:latin typeface="Calibri"/>
                <a:cs typeface="Calibri"/>
              </a:rPr>
              <a:t>new </a:t>
            </a:r>
            <a:r>
              <a:rPr sz="1200" spc="-5" dirty="0">
                <a:latin typeface="Calibri"/>
                <a:cs typeface="Calibri"/>
              </a:rPr>
              <a:t>ideas and</a:t>
            </a:r>
            <a:r>
              <a:rPr sz="1200" spc="25" dirty="0">
                <a:latin typeface="Calibri"/>
                <a:cs typeface="Calibri"/>
              </a:rPr>
              <a:t> </a:t>
            </a:r>
            <a:r>
              <a:rPr sz="1200" spc="-5" dirty="0">
                <a:latin typeface="Calibri"/>
                <a:cs typeface="Calibri"/>
              </a:rPr>
              <a:t>opportunities,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Inadequate “innovation</a:t>
            </a:r>
            <a:r>
              <a:rPr sz="1200" spc="5" dirty="0">
                <a:latin typeface="Calibri"/>
                <a:cs typeface="Calibri"/>
              </a:rPr>
              <a:t> </a:t>
            </a:r>
            <a:r>
              <a:rPr sz="1200" spc="-5" dirty="0">
                <a:latin typeface="Calibri"/>
                <a:cs typeface="Calibri"/>
              </a:rPr>
              <a:t>coaching”,</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No </a:t>
            </a:r>
            <a:r>
              <a:rPr sz="1200" spc="-5" dirty="0">
                <a:latin typeface="Calibri"/>
                <a:cs typeface="Calibri"/>
              </a:rPr>
              <a:t>creative thinking</a:t>
            </a:r>
            <a:r>
              <a:rPr sz="1200" spc="-10" dirty="0">
                <a:latin typeface="Calibri"/>
                <a:cs typeface="Calibri"/>
              </a:rPr>
              <a:t> </a:t>
            </a:r>
            <a:r>
              <a:rPr sz="1200" spc="-5" dirty="0">
                <a:latin typeface="Calibri"/>
                <a:cs typeface="Calibri"/>
              </a:rPr>
              <a:t>training,</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No </a:t>
            </a:r>
            <a:r>
              <a:rPr sz="1200" spc="-5" dirty="0">
                <a:latin typeface="Calibri"/>
                <a:cs typeface="Calibri"/>
              </a:rPr>
              <a:t>reward and recognition</a:t>
            </a:r>
            <a:r>
              <a:rPr sz="1200" spc="10" dirty="0">
                <a:latin typeface="Calibri"/>
                <a:cs typeface="Calibri"/>
              </a:rPr>
              <a:t> </a:t>
            </a:r>
            <a:r>
              <a:rPr sz="1200" spc="-5" dirty="0">
                <a:latin typeface="Calibri"/>
                <a:cs typeface="Calibri"/>
              </a:rPr>
              <a:t>programs,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“Innovation” relegated to</a:t>
            </a:r>
            <a:r>
              <a:rPr sz="1200" dirty="0">
                <a:latin typeface="Calibri"/>
                <a:cs typeface="Calibri"/>
              </a:rPr>
              <a:t> </a:t>
            </a:r>
            <a:r>
              <a:rPr sz="1200" spc="-5" dirty="0">
                <a:latin typeface="Calibri"/>
                <a:cs typeface="Calibri"/>
              </a:rPr>
              <a:t>R&amp;D.</a:t>
            </a:r>
            <a:endParaRPr sz="1200">
              <a:latin typeface="Calibri"/>
              <a:cs typeface="Calibri"/>
            </a:endParaRPr>
          </a:p>
        </p:txBody>
      </p:sp>
      <p:sp>
        <p:nvSpPr>
          <p:cNvPr id="4" name="object 4"/>
          <p:cNvSpPr txBox="1"/>
          <p:nvPr/>
        </p:nvSpPr>
        <p:spPr>
          <a:xfrm>
            <a:off x="888317" y="6412593"/>
            <a:ext cx="5786120" cy="3006725"/>
          </a:xfrm>
          <a:prstGeom prst="rect">
            <a:avLst/>
          </a:prstGeom>
        </p:spPr>
        <p:txBody>
          <a:bodyPr vert="horz" wrap="square" lIns="0" tIns="79375" rIns="0" bIns="0" rtlCol="0">
            <a:spAutoFit/>
          </a:bodyPr>
          <a:lstStyle/>
          <a:p>
            <a:pPr marL="12700" algn="just">
              <a:lnSpc>
                <a:spcPct val="100000"/>
              </a:lnSpc>
              <a:spcBef>
                <a:spcPts val="625"/>
              </a:spcBef>
            </a:pPr>
            <a:r>
              <a:rPr sz="1200" b="1" dirty="0">
                <a:latin typeface="Calibri"/>
                <a:cs typeface="Calibri"/>
              </a:rPr>
              <a:t>Google </a:t>
            </a:r>
            <a:r>
              <a:rPr sz="1200" b="1" spc="-5" dirty="0">
                <a:latin typeface="Calibri"/>
                <a:cs typeface="Calibri"/>
              </a:rPr>
              <a:t>– Creativity sans frontieres</a:t>
            </a:r>
            <a:endParaRPr sz="1200">
              <a:latin typeface="Calibri"/>
              <a:cs typeface="Calibri"/>
            </a:endParaRPr>
          </a:p>
          <a:p>
            <a:pPr marL="12700" algn="just">
              <a:lnSpc>
                <a:spcPct val="100000"/>
              </a:lnSpc>
              <a:spcBef>
                <a:spcPts val="530"/>
              </a:spcBef>
            </a:pPr>
            <a:r>
              <a:rPr sz="1200" b="1" i="1" spc="-5" dirty="0">
                <a:latin typeface="Calibri"/>
                <a:cs typeface="Calibri"/>
              </a:rPr>
              <a:t>Borut</a:t>
            </a:r>
            <a:r>
              <a:rPr sz="1200" b="1" i="1" spc="5" dirty="0">
                <a:latin typeface="Calibri"/>
                <a:cs typeface="Calibri"/>
              </a:rPr>
              <a:t> </a:t>
            </a:r>
            <a:r>
              <a:rPr sz="1200" b="1" i="1" spc="-5" dirty="0">
                <a:latin typeface="Calibri"/>
                <a:cs typeface="Calibri"/>
              </a:rPr>
              <a:t>Likar</a:t>
            </a:r>
            <a:endParaRPr sz="1200">
              <a:latin typeface="Calibri"/>
              <a:cs typeface="Calibri"/>
            </a:endParaRPr>
          </a:p>
          <a:p>
            <a:pPr marL="12700" marR="5080" algn="just">
              <a:lnSpc>
                <a:spcPct val="101699"/>
              </a:lnSpc>
              <a:spcBef>
                <a:spcPts val="505"/>
              </a:spcBef>
            </a:pPr>
            <a:r>
              <a:rPr sz="1200" i="1" spc="-5" dirty="0">
                <a:latin typeface="Calibri"/>
                <a:cs typeface="Calibri"/>
              </a:rPr>
              <a:t>Google is undoubtedly one of the fastest growing international </a:t>
            </a:r>
            <a:r>
              <a:rPr sz="1200" i="1" dirty="0">
                <a:latin typeface="Calibri"/>
                <a:cs typeface="Calibri"/>
              </a:rPr>
              <a:t>companies </a:t>
            </a:r>
            <a:r>
              <a:rPr sz="1200" i="1" spc="-5" dirty="0">
                <a:latin typeface="Calibri"/>
                <a:cs typeface="Calibri"/>
              </a:rPr>
              <a:t>of the past </a:t>
            </a:r>
            <a:r>
              <a:rPr sz="1200" i="1" dirty="0">
                <a:latin typeface="Calibri"/>
                <a:cs typeface="Calibri"/>
              </a:rPr>
              <a:t>few  </a:t>
            </a:r>
            <a:r>
              <a:rPr sz="1200" i="1" spc="-5" dirty="0">
                <a:latin typeface="Calibri"/>
                <a:cs typeface="Calibri"/>
              </a:rPr>
              <a:t>years. </a:t>
            </a:r>
            <a:r>
              <a:rPr sz="1200" i="1" dirty="0">
                <a:latin typeface="Calibri"/>
                <a:cs typeface="Calibri"/>
              </a:rPr>
              <a:t>An </a:t>
            </a:r>
            <a:r>
              <a:rPr sz="1200" i="1" spc="-5" dirty="0">
                <a:latin typeface="Calibri"/>
                <a:cs typeface="Calibri"/>
              </a:rPr>
              <a:t>extremely </a:t>
            </a:r>
            <a:r>
              <a:rPr sz="1200" i="1" spc="-10" dirty="0">
                <a:latin typeface="Calibri"/>
                <a:cs typeface="Calibri"/>
              </a:rPr>
              <a:t>simple </a:t>
            </a:r>
            <a:r>
              <a:rPr sz="1200" i="1" spc="-5" dirty="0">
                <a:latin typeface="Calibri"/>
                <a:cs typeface="Calibri"/>
              </a:rPr>
              <a:t>logic lies behind a </a:t>
            </a:r>
            <a:r>
              <a:rPr sz="1200" i="1" dirty="0">
                <a:latin typeface="Calibri"/>
                <a:cs typeface="Calibri"/>
              </a:rPr>
              <a:t>record 10 </a:t>
            </a:r>
            <a:r>
              <a:rPr sz="1200" i="1" spc="-5" dirty="0">
                <a:latin typeface="Calibri"/>
                <a:cs typeface="Calibri"/>
              </a:rPr>
              <a:t>billion dollars in annual sales –  making global knowledge accessible </a:t>
            </a:r>
            <a:r>
              <a:rPr sz="1200" i="1" dirty="0">
                <a:latin typeface="Calibri"/>
                <a:cs typeface="Calibri"/>
              </a:rPr>
              <a:t>to </a:t>
            </a:r>
            <a:r>
              <a:rPr sz="1200" i="1" spc="-5" dirty="0">
                <a:latin typeface="Calibri"/>
                <a:cs typeface="Calibri"/>
              </a:rPr>
              <a:t>anyone. With the latter Google </a:t>
            </a:r>
            <a:r>
              <a:rPr sz="1200" i="1" spc="-10" dirty="0">
                <a:latin typeface="Calibri"/>
                <a:cs typeface="Calibri"/>
              </a:rPr>
              <a:t>has </a:t>
            </a:r>
            <a:r>
              <a:rPr sz="1200" i="1" spc="-5" dirty="0">
                <a:latin typeface="Calibri"/>
                <a:cs typeface="Calibri"/>
              </a:rPr>
              <a:t>surpassed the  fundamental philosophy of other Internet providers since </a:t>
            </a:r>
            <a:r>
              <a:rPr sz="1200" i="1" dirty="0">
                <a:latin typeface="Calibri"/>
                <a:cs typeface="Calibri"/>
              </a:rPr>
              <a:t>its </a:t>
            </a:r>
            <a:r>
              <a:rPr sz="1200" i="1" spc="-5" dirty="0">
                <a:latin typeface="Calibri"/>
                <a:cs typeface="Calibri"/>
              </a:rPr>
              <a:t>user is </a:t>
            </a:r>
            <a:r>
              <a:rPr sz="1200" i="1" dirty="0">
                <a:latin typeface="Calibri"/>
                <a:cs typeface="Calibri"/>
              </a:rPr>
              <a:t>able to </a:t>
            </a:r>
            <a:r>
              <a:rPr sz="1200" i="1" spc="-5" dirty="0">
                <a:latin typeface="Calibri"/>
                <a:cs typeface="Calibri"/>
              </a:rPr>
              <a:t>reach over </a:t>
            </a:r>
            <a:r>
              <a:rPr sz="1200" i="1" dirty="0">
                <a:latin typeface="Calibri"/>
                <a:cs typeface="Calibri"/>
              </a:rPr>
              <a:t>12  </a:t>
            </a:r>
            <a:r>
              <a:rPr sz="1200" i="1" spc="-5" dirty="0">
                <a:latin typeface="Calibri"/>
                <a:cs typeface="Calibri"/>
              </a:rPr>
              <a:t>billion web </a:t>
            </a:r>
            <a:r>
              <a:rPr sz="1200" i="1" dirty="0">
                <a:latin typeface="Calibri"/>
                <a:cs typeface="Calibri"/>
              </a:rPr>
              <a:t>sites </a:t>
            </a:r>
            <a:r>
              <a:rPr sz="1200" i="1" spc="-5" dirty="0">
                <a:latin typeface="Calibri"/>
                <a:cs typeface="Calibri"/>
              </a:rPr>
              <a:t>simply by using Google. The support offered </a:t>
            </a:r>
            <a:r>
              <a:rPr sz="1200" i="1" dirty="0">
                <a:latin typeface="Calibri"/>
                <a:cs typeface="Calibri"/>
              </a:rPr>
              <a:t>to </a:t>
            </a:r>
            <a:r>
              <a:rPr sz="1200" i="1" spc="-5" dirty="0">
                <a:latin typeface="Calibri"/>
                <a:cs typeface="Calibri"/>
              </a:rPr>
              <a:t>such a possibility is a vastly  spread network of over 200,000 high-capacity computers which constantly buzz all over the  world. Google reaches </a:t>
            </a:r>
            <a:r>
              <a:rPr sz="1200" i="1" dirty="0">
                <a:latin typeface="Calibri"/>
                <a:cs typeface="Calibri"/>
              </a:rPr>
              <a:t>into </a:t>
            </a:r>
            <a:r>
              <a:rPr sz="1200" i="1" spc="-5" dirty="0">
                <a:latin typeface="Calibri"/>
                <a:cs typeface="Calibri"/>
              </a:rPr>
              <a:t>the areas of electronic mail, magazines, books, films, music </a:t>
            </a:r>
            <a:r>
              <a:rPr sz="1200" i="1" spc="-10" dirty="0">
                <a:latin typeface="Calibri"/>
                <a:cs typeface="Calibri"/>
              </a:rPr>
              <a:t>and  </a:t>
            </a:r>
            <a:r>
              <a:rPr sz="1200" i="1" spc="-5" dirty="0">
                <a:latin typeface="Calibri"/>
                <a:cs typeface="Calibri"/>
              </a:rPr>
              <a:t>plenty more. Moreover, Google allows </a:t>
            </a:r>
            <a:r>
              <a:rPr sz="1200" i="1" dirty="0">
                <a:latin typeface="Calibri"/>
                <a:cs typeface="Calibri"/>
              </a:rPr>
              <a:t>you to </a:t>
            </a:r>
            <a:r>
              <a:rPr sz="1200" i="1" spc="-5" dirty="0">
                <a:latin typeface="Calibri"/>
                <a:cs typeface="Calibri"/>
              </a:rPr>
              <a:t>communicate, purchase, market, perform  financial transactions </a:t>
            </a:r>
            <a:r>
              <a:rPr sz="1200" i="1" dirty="0">
                <a:latin typeface="Calibri"/>
                <a:cs typeface="Calibri"/>
              </a:rPr>
              <a:t>and </a:t>
            </a:r>
            <a:r>
              <a:rPr sz="1200" i="1" spc="-5" dirty="0">
                <a:latin typeface="Calibri"/>
                <a:cs typeface="Calibri"/>
              </a:rPr>
              <a:t>similar. Internet media advertising is </a:t>
            </a:r>
            <a:r>
              <a:rPr sz="1200" i="1" spc="-10" dirty="0">
                <a:latin typeface="Calibri"/>
                <a:cs typeface="Calibri"/>
              </a:rPr>
              <a:t>one </a:t>
            </a:r>
            <a:r>
              <a:rPr sz="1200" i="1" spc="-5" dirty="0">
                <a:latin typeface="Calibri"/>
                <a:cs typeface="Calibri"/>
              </a:rPr>
              <a:t>of </a:t>
            </a:r>
            <a:r>
              <a:rPr sz="1200" i="1" spc="-10" dirty="0">
                <a:latin typeface="Calibri"/>
                <a:cs typeface="Calibri"/>
              </a:rPr>
              <a:t>the </a:t>
            </a:r>
            <a:r>
              <a:rPr sz="1200" i="1" spc="-5" dirty="0">
                <a:latin typeface="Calibri"/>
                <a:cs typeface="Calibri"/>
              </a:rPr>
              <a:t>fastest growing  activities given that it is likely </a:t>
            </a:r>
            <a:r>
              <a:rPr sz="1200" i="1" dirty="0">
                <a:latin typeface="Calibri"/>
                <a:cs typeface="Calibri"/>
              </a:rPr>
              <a:t>to </a:t>
            </a:r>
            <a:r>
              <a:rPr sz="1200" i="1" spc="-5" dirty="0">
                <a:latin typeface="Calibri"/>
                <a:cs typeface="Calibri"/>
              </a:rPr>
              <a:t>record </a:t>
            </a:r>
            <a:r>
              <a:rPr sz="1200" i="1" dirty="0">
                <a:latin typeface="Calibri"/>
                <a:cs typeface="Calibri"/>
              </a:rPr>
              <a:t>30 </a:t>
            </a:r>
            <a:r>
              <a:rPr sz="1200" i="1" spc="-5" dirty="0">
                <a:latin typeface="Calibri"/>
                <a:cs typeface="Calibri"/>
              </a:rPr>
              <a:t>billion dollars in two years time – the largest  portion of which goes </a:t>
            </a:r>
            <a:r>
              <a:rPr sz="1200" i="1" dirty="0">
                <a:latin typeface="Calibri"/>
                <a:cs typeface="Calibri"/>
              </a:rPr>
              <a:t>to </a:t>
            </a:r>
            <a:r>
              <a:rPr sz="1200" i="1" spc="-5" dirty="0">
                <a:latin typeface="Calibri"/>
                <a:cs typeface="Calibri"/>
              </a:rPr>
              <a:t>Google which </a:t>
            </a:r>
            <a:r>
              <a:rPr sz="1200" i="1" spc="-10" dirty="0">
                <a:latin typeface="Calibri"/>
                <a:cs typeface="Calibri"/>
              </a:rPr>
              <a:t>has </a:t>
            </a:r>
            <a:r>
              <a:rPr sz="1200" i="1" spc="-5" dirty="0">
                <a:latin typeface="Calibri"/>
                <a:cs typeface="Calibri"/>
              </a:rPr>
              <a:t>developed the most price-effective advertising. A  reasonable question pops up, i.e. what drives this giant </a:t>
            </a:r>
            <a:r>
              <a:rPr sz="1200" i="1" dirty="0">
                <a:latin typeface="Calibri"/>
                <a:cs typeface="Calibri"/>
              </a:rPr>
              <a:t>to </a:t>
            </a:r>
            <a:r>
              <a:rPr sz="1200" i="1" spc="-5" dirty="0">
                <a:latin typeface="Calibri"/>
                <a:cs typeface="Calibri"/>
              </a:rPr>
              <a:t>always walk one step in front of  the</a:t>
            </a:r>
            <a:r>
              <a:rPr sz="1200" i="1" spc="5" dirty="0">
                <a:latin typeface="Calibri"/>
                <a:cs typeface="Calibri"/>
              </a:rPr>
              <a:t> </a:t>
            </a:r>
            <a:r>
              <a:rPr sz="1200" i="1" spc="-5" dirty="0">
                <a:latin typeface="Calibri"/>
                <a:cs typeface="Calibri"/>
              </a:rPr>
              <a:t>competition?</a:t>
            </a:r>
            <a:endParaRPr sz="1200">
              <a:latin typeface="Calibri"/>
              <a:cs typeface="Calibri"/>
            </a:endParaRPr>
          </a:p>
        </p:txBody>
      </p:sp>
      <p:sp>
        <p:nvSpPr>
          <p:cNvPr id="5" name="object 5"/>
          <p:cNvSpPr/>
          <p:nvPr/>
        </p:nvSpPr>
        <p:spPr>
          <a:xfrm>
            <a:off x="986843" y="5826779"/>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26" y="570066"/>
            <a:ext cx="5837555" cy="938911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7150" algn="just">
              <a:lnSpc>
                <a:spcPct val="101699"/>
              </a:lnSpc>
            </a:pPr>
            <a:r>
              <a:rPr sz="1200" i="1" spc="-5" dirty="0">
                <a:latin typeface="Calibri"/>
                <a:cs typeface="Calibri"/>
              </a:rPr>
              <a:t>Beside the two founders – </a:t>
            </a:r>
            <a:r>
              <a:rPr sz="1200" i="1" spc="-10" dirty="0">
                <a:latin typeface="Calibri"/>
                <a:cs typeface="Calibri"/>
              </a:rPr>
              <a:t>who </a:t>
            </a:r>
            <a:r>
              <a:rPr sz="1200" i="1" spc="-5" dirty="0">
                <a:latin typeface="Calibri"/>
                <a:cs typeface="Calibri"/>
              </a:rPr>
              <a:t>with their vision </a:t>
            </a:r>
            <a:r>
              <a:rPr sz="1200" i="1" spc="-10" dirty="0">
                <a:latin typeface="Calibri"/>
                <a:cs typeface="Calibri"/>
              </a:rPr>
              <a:t>and </a:t>
            </a:r>
            <a:r>
              <a:rPr sz="1200" i="1" spc="-5" dirty="0">
                <a:latin typeface="Calibri"/>
                <a:cs typeface="Calibri"/>
              </a:rPr>
              <a:t>concrete ideas gave the company </a:t>
            </a:r>
            <a:r>
              <a:rPr sz="1200" i="1" dirty="0">
                <a:latin typeface="Calibri"/>
                <a:cs typeface="Calibri"/>
              </a:rPr>
              <a:t>its  </a:t>
            </a:r>
            <a:r>
              <a:rPr sz="1200" i="1" spc="-5" dirty="0">
                <a:latin typeface="Calibri"/>
                <a:cs typeface="Calibri"/>
              </a:rPr>
              <a:t>basic</a:t>
            </a:r>
            <a:r>
              <a:rPr sz="1200" i="1" spc="135" dirty="0">
                <a:latin typeface="Calibri"/>
                <a:cs typeface="Calibri"/>
              </a:rPr>
              <a:t> </a:t>
            </a:r>
            <a:r>
              <a:rPr sz="1200" i="1" spc="-5" dirty="0">
                <a:latin typeface="Calibri"/>
                <a:cs typeface="Calibri"/>
              </a:rPr>
              <a:t>orientation</a:t>
            </a:r>
            <a:r>
              <a:rPr sz="1200" i="1" spc="130" dirty="0">
                <a:latin typeface="Calibri"/>
                <a:cs typeface="Calibri"/>
              </a:rPr>
              <a:t> </a:t>
            </a:r>
            <a:r>
              <a:rPr sz="1200" i="1" spc="-5" dirty="0">
                <a:latin typeface="Calibri"/>
                <a:cs typeface="Calibri"/>
              </a:rPr>
              <a:t>–</a:t>
            </a:r>
            <a:r>
              <a:rPr sz="1200" i="1" spc="145" dirty="0">
                <a:latin typeface="Calibri"/>
                <a:cs typeface="Calibri"/>
              </a:rPr>
              <a:t> </a:t>
            </a:r>
            <a:r>
              <a:rPr sz="1200" i="1" spc="-10" dirty="0">
                <a:latin typeface="Calibri"/>
                <a:cs typeface="Calibri"/>
              </a:rPr>
              <a:t>one</a:t>
            </a:r>
            <a:r>
              <a:rPr sz="1200" i="1" spc="150" dirty="0">
                <a:latin typeface="Calibri"/>
                <a:cs typeface="Calibri"/>
              </a:rPr>
              <a:t> </a:t>
            </a:r>
            <a:r>
              <a:rPr sz="1200" i="1" spc="-5" dirty="0">
                <a:latin typeface="Calibri"/>
                <a:cs typeface="Calibri"/>
              </a:rPr>
              <a:t>of</a:t>
            </a:r>
            <a:r>
              <a:rPr sz="1200" i="1" spc="135" dirty="0">
                <a:latin typeface="Calibri"/>
                <a:cs typeface="Calibri"/>
              </a:rPr>
              <a:t> </a:t>
            </a:r>
            <a:r>
              <a:rPr sz="1200" i="1" spc="-5" dirty="0">
                <a:latin typeface="Calibri"/>
                <a:cs typeface="Calibri"/>
              </a:rPr>
              <a:t>the</a:t>
            </a:r>
            <a:r>
              <a:rPr sz="1200" i="1" spc="140" dirty="0">
                <a:latin typeface="Calibri"/>
                <a:cs typeface="Calibri"/>
              </a:rPr>
              <a:t> </a:t>
            </a:r>
            <a:r>
              <a:rPr sz="1200" i="1" spc="-5" dirty="0">
                <a:latin typeface="Calibri"/>
                <a:cs typeface="Calibri"/>
              </a:rPr>
              <a:t>key</a:t>
            </a:r>
            <a:r>
              <a:rPr sz="1200" i="1" spc="135" dirty="0">
                <a:latin typeface="Calibri"/>
                <a:cs typeface="Calibri"/>
              </a:rPr>
              <a:t> </a:t>
            </a:r>
            <a:r>
              <a:rPr sz="1200" i="1" spc="-5" dirty="0">
                <a:latin typeface="Calibri"/>
                <a:cs typeface="Calibri"/>
              </a:rPr>
              <a:t>tasks</a:t>
            </a:r>
            <a:r>
              <a:rPr sz="1200" i="1" spc="145" dirty="0">
                <a:latin typeface="Calibri"/>
                <a:cs typeface="Calibri"/>
              </a:rPr>
              <a:t> </a:t>
            </a:r>
            <a:r>
              <a:rPr sz="1200" i="1" spc="-5" dirty="0">
                <a:latin typeface="Calibri"/>
                <a:cs typeface="Calibri"/>
              </a:rPr>
              <a:t>of</a:t>
            </a:r>
            <a:r>
              <a:rPr sz="1200" i="1" spc="135" dirty="0">
                <a:latin typeface="Calibri"/>
                <a:cs typeface="Calibri"/>
              </a:rPr>
              <a:t> </a:t>
            </a:r>
            <a:r>
              <a:rPr sz="1200" i="1" spc="-5" dirty="0">
                <a:latin typeface="Calibri"/>
                <a:cs typeface="Calibri"/>
              </a:rPr>
              <a:t>the</a:t>
            </a:r>
            <a:r>
              <a:rPr sz="1200" i="1" spc="140" dirty="0">
                <a:latin typeface="Calibri"/>
                <a:cs typeface="Calibri"/>
              </a:rPr>
              <a:t> </a:t>
            </a:r>
            <a:r>
              <a:rPr sz="1200" i="1" spc="-5" dirty="0">
                <a:latin typeface="Calibri"/>
                <a:cs typeface="Calibri"/>
              </a:rPr>
              <a:t>senior</a:t>
            </a:r>
            <a:r>
              <a:rPr sz="1200" i="1" spc="125" dirty="0">
                <a:latin typeface="Calibri"/>
                <a:cs typeface="Calibri"/>
              </a:rPr>
              <a:t> </a:t>
            </a:r>
            <a:r>
              <a:rPr sz="1200" i="1" spc="-5" dirty="0">
                <a:latin typeface="Calibri"/>
                <a:cs typeface="Calibri"/>
              </a:rPr>
              <a:t>managers</a:t>
            </a:r>
            <a:r>
              <a:rPr sz="1200" i="1" spc="135" dirty="0">
                <a:latin typeface="Calibri"/>
                <a:cs typeface="Calibri"/>
              </a:rPr>
              <a:t> </a:t>
            </a:r>
            <a:r>
              <a:rPr sz="1200" i="1" spc="-5" dirty="0">
                <a:latin typeface="Calibri"/>
                <a:cs typeface="Calibri"/>
              </a:rPr>
              <a:t>is</a:t>
            </a:r>
            <a:r>
              <a:rPr sz="1200" i="1" spc="145" dirty="0">
                <a:latin typeface="Calibri"/>
                <a:cs typeface="Calibri"/>
              </a:rPr>
              <a:t> </a:t>
            </a:r>
            <a:r>
              <a:rPr sz="1200" i="1" spc="-5" dirty="0">
                <a:latin typeface="Calibri"/>
                <a:cs typeface="Calibri"/>
              </a:rPr>
              <a:t>an</a:t>
            </a:r>
            <a:r>
              <a:rPr sz="1200" i="1" spc="140" dirty="0">
                <a:latin typeface="Calibri"/>
                <a:cs typeface="Calibri"/>
              </a:rPr>
              <a:t> </a:t>
            </a:r>
            <a:r>
              <a:rPr sz="1200" i="1" spc="-5" dirty="0">
                <a:latin typeface="Calibri"/>
                <a:cs typeface="Calibri"/>
              </a:rPr>
              <a:t>everlasting</a:t>
            </a:r>
            <a:r>
              <a:rPr sz="1200" i="1" spc="125" dirty="0">
                <a:latin typeface="Calibri"/>
                <a:cs typeface="Calibri"/>
              </a:rPr>
              <a:t> </a:t>
            </a:r>
            <a:r>
              <a:rPr sz="1200" i="1" spc="-5" dirty="0">
                <a:latin typeface="Calibri"/>
                <a:cs typeface="Calibri"/>
              </a:rPr>
              <a:t>search</a:t>
            </a:r>
            <a:r>
              <a:rPr sz="1200" i="1" spc="140" dirty="0">
                <a:latin typeface="Calibri"/>
                <a:cs typeface="Calibri"/>
              </a:rPr>
              <a:t> </a:t>
            </a:r>
            <a:r>
              <a:rPr sz="1200" i="1" spc="-5" dirty="0">
                <a:latin typeface="Calibri"/>
                <a:cs typeface="Calibri"/>
              </a:rPr>
              <a:t>of</a:t>
            </a:r>
            <a:endParaRPr sz="1200">
              <a:latin typeface="Calibri"/>
              <a:cs typeface="Calibri"/>
            </a:endParaRPr>
          </a:p>
          <a:p>
            <a:pPr marL="1786255" marR="55880" algn="just">
              <a:lnSpc>
                <a:spcPct val="101699"/>
              </a:lnSpc>
            </a:pPr>
            <a:r>
              <a:rPr sz="1200" i="1" spc="-5" dirty="0">
                <a:latin typeface="Calibri"/>
                <a:cs typeface="Calibri"/>
              </a:rPr>
              <a:t>new ideas. The </a:t>
            </a:r>
            <a:r>
              <a:rPr sz="1200" i="1" dirty="0">
                <a:latin typeface="Calibri"/>
                <a:cs typeface="Calibri"/>
              </a:rPr>
              <a:t>latter </a:t>
            </a:r>
            <a:r>
              <a:rPr sz="1200" i="1" spc="-5" dirty="0">
                <a:latin typeface="Calibri"/>
                <a:cs typeface="Calibri"/>
              </a:rPr>
              <a:t>becomes evident once you </a:t>
            </a:r>
            <a:r>
              <a:rPr sz="1200" i="1" dirty="0">
                <a:latin typeface="Calibri"/>
                <a:cs typeface="Calibri"/>
              </a:rPr>
              <a:t>enter </a:t>
            </a:r>
            <a:r>
              <a:rPr sz="1200" i="1" spc="-5" dirty="0">
                <a:latin typeface="Calibri"/>
                <a:cs typeface="Calibri"/>
              </a:rPr>
              <a:t>the  Company’s main building Googleplex, which also hosts the  headquarters of the company. Creative </a:t>
            </a:r>
            <a:r>
              <a:rPr sz="1200" i="1" spc="-10" dirty="0">
                <a:latin typeface="Calibri"/>
                <a:cs typeface="Calibri"/>
              </a:rPr>
              <a:t>and </a:t>
            </a:r>
            <a:r>
              <a:rPr sz="1200" i="1" spc="-5" dirty="0">
                <a:latin typeface="Calibri"/>
                <a:cs typeface="Calibri"/>
              </a:rPr>
              <a:t>hassle-free  atmosphere, excellent wages, free of charge meals, technical  </a:t>
            </a:r>
            <a:r>
              <a:rPr sz="1200" i="1" spc="-10" dirty="0">
                <a:latin typeface="Calibri"/>
                <a:cs typeface="Calibri"/>
              </a:rPr>
              <a:t>and </a:t>
            </a:r>
            <a:r>
              <a:rPr sz="1200" i="1" spc="-5" dirty="0">
                <a:latin typeface="Calibri"/>
                <a:cs typeface="Calibri"/>
              </a:rPr>
              <a:t>medical </a:t>
            </a:r>
            <a:r>
              <a:rPr sz="1200" i="1" dirty="0">
                <a:latin typeface="Calibri"/>
                <a:cs typeface="Calibri"/>
              </a:rPr>
              <a:t>services </a:t>
            </a:r>
            <a:r>
              <a:rPr sz="1200" i="1" spc="-5" dirty="0">
                <a:latin typeface="Calibri"/>
                <a:cs typeface="Calibri"/>
              </a:rPr>
              <a:t>for employees </a:t>
            </a:r>
            <a:r>
              <a:rPr sz="1200" i="1" spc="-10" dirty="0">
                <a:latin typeface="Calibri"/>
                <a:cs typeface="Calibri"/>
              </a:rPr>
              <a:t>are </a:t>
            </a:r>
            <a:r>
              <a:rPr sz="1200" i="1" spc="-5" dirty="0">
                <a:latin typeface="Calibri"/>
                <a:cs typeface="Calibri"/>
              </a:rPr>
              <a:t>only a </a:t>
            </a:r>
            <a:r>
              <a:rPr sz="1200" i="1" dirty="0">
                <a:latin typeface="Calibri"/>
                <a:cs typeface="Calibri"/>
              </a:rPr>
              <a:t>few </a:t>
            </a:r>
            <a:r>
              <a:rPr sz="1200" i="1" spc="-5" dirty="0">
                <a:latin typeface="Calibri"/>
                <a:cs typeface="Calibri"/>
              </a:rPr>
              <a:t>of the perks.  </a:t>
            </a:r>
            <a:r>
              <a:rPr sz="1200" i="1" dirty="0">
                <a:latin typeface="Calibri"/>
                <a:cs typeface="Calibri"/>
              </a:rPr>
              <a:t>Yet </a:t>
            </a:r>
            <a:r>
              <a:rPr sz="1200" i="1" spc="-10" dirty="0">
                <a:latin typeface="Calibri"/>
                <a:cs typeface="Calibri"/>
              </a:rPr>
              <a:t>one </a:t>
            </a:r>
            <a:r>
              <a:rPr sz="1200" i="1" spc="-5" dirty="0">
                <a:latin typeface="Calibri"/>
                <a:cs typeface="Calibri"/>
              </a:rPr>
              <a:t>of the </a:t>
            </a:r>
            <a:r>
              <a:rPr sz="1200" i="1" spc="-10" dirty="0">
                <a:latin typeface="Calibri"/>
                <a:cs typeface="Calibri"/>
              </a:rPr>
              <a:t>most important </a:t>
            </a:r>
            <a:r>
              <a:rPr sz="1200" i="1" spc="-5" dirty="0">
                <a:latin typeface="Calibri"/>
                <a:cs typeface="Calibri"/>
              </a:rPr>
              <a:t>“perks” proves </a:t>
            </a:r>
            <a:r>
              <a:rPr sz="1200" i="1" dirty="0">
                <a:latin typeface="Calibri"/>
                <a:cs typeface="Calibri"/>
              </a:rPr>
              <a:t>to </a:t>
            </a:r>
            <a:r>
              <a:rPr sz="1200" i="1" spc="-5" dirty="0">
                <a:latin typeface="Calibri"/>
                <a:cs typeface="Calibri"/>
              </a:rPr>
              <a:t>be the fact that  the   employees   </a:t>
            </a:r>
            <a:r>
              <a:rPr sz="1200" i="1" spc="-10" dirty="0">
                <a:latin typeface="Calibri"/>
                <a:cs typeface="Calibri"/>
              </a:rPr>
              <a:t>are   </a:t>
            </a:r>
            <a:r>
              <a:rPr sz="1200" i="1" spc="-5" dirty="0">
                <a:latin typeface="Calibri"/>
                <a:cs typeface="Calibri"/>
              </a:rPr>
              <a:t>allowed  </a:t>
            </a:r>
            <a:r>
              <a:rPr sz="1200" i="1" dirty="0">
                <a:latin typeface="Calibri"/>
                <a:cs typeface="Calibri"/>
              </a:rPr>
              <a:t>to  </a:t>
            </a:r>
            <a:r>
              <a:rPr sz="1200" i="1" spc="-5" dirty="0">
                <a:latin typeface="Calibri"/>
                <a:cs typeface="Calibri"/>
              </a:rPr>
              <a:t>use   </a:t>
            </a:r>
            <a:r>
              <a:rPr sz="1200" i="1" spc="-10" dirty="0">
                <a:latin typeface="Calibri"/>
                <a:cs typeface="Calibri"/>
              </a:rPr>
              <a:t>one   </a:t>
            </a:r>
            <a:r>
              <a:rPr sz="1200" i="1" spc="-5" dirty="0">
                <a:latin typeface="Calibri"/>
                <a:cs typeface="Calibri"/>
              </a:rPr>
              <a:t>fifth  of   their entire</a:t>
            </a:r>
            <a:endParaRPr sz="1200">
              <a:latin typeface="Calibri"/>
              <a:cs typeface="Calibri"/>
            </a:endParaRPr>
          </a:p>
          <a:p>
            <a:pPr marL="12700" marR="56515" algn="just">
              <a:lnSpc>
                <a:spcPct val="101699"/>
              </a:lnSpc>
            </a:pPr>
            <a:r>
              <a:rPr sz="1200" i="1" spc="-5" dirty="0">
                <a:latin typeface="Calibri"/>
                <a:cs typeface="Calibri"/>
              </a:rPr>
              <a:t>working time for their </a:t>
            </a:r>
            <a:r>
              <a:rPr sz="1200" i="1" spc="-10" dirty="0">
                <a:latin typeface="Calibri"/>
                <a:cs typeface="Calibri"/>
              </a:rPr>
              <a:t>own </a:t>
            </a:r>
            <a:r>
              <a:rPr sz="1200" i="1" dirty="0">
                <a:latin typeface="Calibri"/>
                <a:cs typeface="Calibri"/>
              </a:rPr>
              <a:t>projects. </a:t>
            </a:r>
            <a:r>
              <a:rPr sz="1200" i="1" spc="-5" dirty="0">
                <a:latin typeface="Calibri"/>
                <a:cs typeface="Calibri"/>
              </a:rPr>
              <a:t>In doing so, the superiors present </a:t>
            </a:r>
            <a:r>
              <a:rPr sz="1200" i="1" dirty="0">
                <a:latin typeface="Calibri"/>
                <a:cs typeface="Calibri"/>
              </a:rPr>
              <a:t>no </a:t>
            </a:r>
            <a:r>
              <a:rPr sz="1200" i="1" spc="-5" dirty="0">
                <a:latin typeface="Calibri"/>
                <a:cs typeface="Calibri"/>
              </a:rPr>
              <a:t>obstacle since in  such</a:t>
            </a:r>
            <a:r>
              <a:rPr sz="1200" i="1" spc="220" dirty="0">
                <a:latin typeface="Calibri"/>
                <a:cs typeface="Calibri"/>
              </a:rPr>
              <a:t> </a:t>
            </a:r>
            <a:r>
              <a:rPr sz="1200" i="1" spc="-5" dirty="0">
                <a:latin typeface="Calibri"/>
                <a:cs typeface="Calibri"/>
              </a:rPr>
              <a:t>a</a:t>
            </a:r>
            <a:r>
              <a:rPr sz="1200" i="1" spc="235" dirty="0">
                <a:latin typeface="Calibri"/>
                <a:cs typeface="Calibri"/>
              </a:rPr>
              <a:t> </a:t>
            </a:r>
            <a:r>
              <a:rPr sz="1200" i="1" spc="-10" dirty="0">
                <a:latin typeface="Calibri"/>
                <a:cs typeface="Calibri"/>
              </a:rPr>
              <a:t>way</a:t>
            </a:r>
            <a:r>
              <a:rPr sz="1200" i="1" spc="245" dirty="0">
                <a:latin typeface="Calibri"/>
                <a:cs typeface="Calibri"/>
              </a:rPr>
              <a:t> </a:t>
            </a:r>
            <a:r>
              <a:rPr sz="1200" i="1" spc="-5" dirty="0">
                <a:latin typeface="Calibri"/>
                <a:cs typeface="Calibri"/>
              </a:rPr>
              <a:t>the</a:t>
            </a:r>
            <a:r>
              <a:rPr sz="1200" i="1" spc="229" dirty="0">
                <a:latin typeface="Calibri"/>
                <a:cs typeface="Calibri"/>
              </a:rPr>
              <a:t> </a:t>
            </a:r>
            <a:r>
              <a:rPr sz="1200" i="1" spc="-5" dirty="0">
                <a:latin typeface="Calibri"/>
                <a:cs typeface="Calibri"/>
              </a:rPr>
              <a:t>Company</a:t>
            </a:r>
            <a:r>
              <a:rPr sz="1200" i="1" spc="225" dirty="0">
                <a:latin typeface="Calibri"/>
                <a:cs typeface="Calibri"/>
              </a:rPr>
              <a:t> </a:t>
            </a:r>
            <a:r>
              <a:rPr sz="1200" i="1" spc="-5" dirty="0">
                <a:latin typeface="Calibri"/>
                <a:cs typeface="Calibri"/>
              </a:rPr>
              <a:t>expects</a:t>
            </a:r>
            <a:r>
              <a:rPr sz="1200" i="1" spc="229" dirty="0">
                <a:latin typeface="Calibri"/>
                <a:cs typeface="Calibri"/>
              </a:rPr>
              <a:t> </a:t>
            </a:r>
            <a:r>
              <a:rPr sz="1200" i="1" spc="-5" dirty="0">
                <a:latin typeface="Calibri"/>
                <a:cs typeface="Calibri"/>
              </a:rPr>
              <a:t>fresh</a:t>
            </a:r>
            <a:r>
              <a:rPr sz="1200" i="1" spc="225" dirty="0">
                <a:latin typeface="Calibri"/>
                <a:cs typeface="Calibri"/>
              </a:rPr>
              <a:t> </a:t>
            </a:r>
            <a:r>
              <a:rPr sz="1200" i="1" spc="-5" dirty="0">
                <a:latin typeface="Calibri"/>
                <a:cs typeface="Calibri"/>
              </a:rPr>
              <a:t>and</a:t>
            </a:r>
            <a:r>
              <a:rPr sz="1200" i="1" spc="229" dirty="0">
                <a:latin typeface="Calibri"/>
                <a:cs typeface="Calibri"/>
              </a:rPr>
              <a:t> </a:t>
            </a:r>
            <a:r>
              <a:rPr sz="1200" i="1" spc="-5" dirty="0">
                <a:latin typeface="Calibri"/>
                <a:cs typeface="Calibri"/>
              </a:rPr>
              <a:t>unusual</a:t>
            </a:r>
            <a:r>
              <a:rPr sz="1200" i="1" spc="229" dirty="0">
                <a:latin typeface="Calibri"/>
                <a:cs typeface="Calibri"/>
              </a:rPr>
              <a:t> </a:t>
            </a:r>
            <a:r>
              <a:rPr sz="1200" i="1" spc="-5" dirty="0">
                <a:latin typeface="Calibri"/>
                <a:cs typeface="Calibri"/>
              </a:rPr>
              <a:t>ideas</a:t>
            </a:r>
            <a:r>
              <a:rPr sz="1200" i="1" spc="240" dirty="0">
                <a:latin typeface="Calibri"/>
                <a:cs typeface="Calibri"/>
              </a:rPr>
              <a:t> </a:t>
            </a:r>
            <a:r>
              <a:rPr sz="1200" i="1" spc="-5" dirty="0">
                <a:latin typeface="Calibri"/>
                <a:cs typeface="Calibri"/>
              </a:rPr>
              <a:t>which</a:t>
            </a:r>
            <a:r>
              <a:rPr sz="1200" i="1" spc="225" dirty="0">
                <a:latin typeface="Calibri"/>
                <a:cs typeface="Calibri"/>
              </a:rPr>
              <a:t> </a:t>
            </a:r>
            <a:r>
              <a:rPr sz="1200" i="1" dirty="0">
                <a:latin typeface="Calibri"/>
                <a:cs typeface="Calibri"/>
              </a:rPr>
              <a:t>shall</a:t>
            </a:r>
            <a:r>
              <a:rPr sz="1200" i="1" spc="225" dirty="0">
                <a:latin typeface="Calibri"/>
                <a:cs typeface="Calibri"/>
              </a:rPr>
              <a:t> </a:t>
            </a:r>
            <a:r>
              <a:rPr sz="1200" i="1" spc="-5" dirty="0">
                <a:latin typeface="Calibri"/>
                <a:cs typeface="Calibri"/>
              </a:rPr>
              <a:t>open</a:t>
            </a:r>
            <a:r>
              <a:rPr sz="1200" i="1" spc="235" dirty="0">
                <a:latin typeface="Calibri"/>
                <a:cs typeface="Calibri"/>
              </a:rPr>
              <a:t> </a:t>
            </a:r>
            <a:r>
              <a:rPr sz="1200" i="1" spc="-5" dirty="0">
                <a:latin typeface="Calibri"/>
                <a:cs typeface="Calibri"/>
              </a:rPr>
              <a:t>new</a:t>
            </a:r>
            <a:r>
              <a:rPr sz="1200" i="1" spc="235" dirty="0">
                <a:latin typeface="Calibri"/>
                <a:cs typeface="Calibri"/>
              </a:rPr>
              <a:t> </a:t>
            </a:r>
            <a:r>
              <a:rPr sz="1200" i="1" spc="-5" dirty="0">
                <a:latin typeface="Calibri"/>
                <a:cs typeface="Calibri"/>
              </a:rPr>
              <a:t>market</a:t>
            </a:r>
            <a:endParaRPr sz="1200">
              <a:latin typeface="Calibri"/>
              <a:cs typeface="Calibri"/>
            </a:endParaRPr>
          </a:p>
          <a:p>
            <a:pPr marL="12700" marR="57150" indent="-635" algn="just">
              <a:lnSpc>
                <a:spcPct val="101699"/>
              </a:lnSpc>
              <a:spcBef>
                <a:spcPts val="10"/>
              </a:spcBef>
            </a:pPr>
            <a:r>
              <a:rPr sz="1200" i="1" spc="-5" dirty="0">
                <a:latin typeface="Calibri"/>
                <a:cs typeface="Calibri"/>
              </a:rPr>
              <a:t>prospects. Google managed </a:t>
            </a:r>
            <a:r>
              <a:rPr sz="1200" i="1" dirty="0">
                <a:latin typeface="Calibri"/>
                <a:cs typeface="Calibri"/>
              </a:rPr>
              <a:t>to </a:t>
            </a:r>
            <a:r>
              <a:rPr sz="1200" i="1" spc="-5" dirty="0">
                <a:latin typeface="Calibri"/>
                <a:cs typeface="Calibri"/>
              </a:rPr>
              <a:t>realised quite a </a:t>
            </a:r>
            <a:r>
              <a:rPr sz="1200" i="1" dirty="0">
                <a:latin typeface="Calibri"/>
                <a:cs typeface="Calibri"/>
              </a:rPr>
              <a:t>few </a:t>
            </a:r>
            <a:r>
              <a:rPr sz="1200" i="1" spc="-5" dirty="0">
                <a:latin typeface="Calibri"/>
                <a:cs typeface="Calibri"/>
              </a:rPr>
              <a:t>of such ideas in the past years. Allow us  </a:t>
            </a:r>
            <a:r>
              <a:rPr sz="1200" i="1" dirty="0">
                <a:latin typeface="Calibri"/>
                <a:cs typeface="Calibri"/>
              </a:rPr>
              <a:t>to </a:t>
            </a:r>
            <a:r>
              <a:rPr sz="1200" i="1" spc="-5" dirty="0">
                <a:latin typeface="Calibri"/>
                <a:cs typeface="Calibri"/>
              </a:rPr>
              <a:t>mention just a few: the Internet services for blind and weak-sighted, a possibility </a:t>
            </a:r>
            <a:r>
              <a:rPr sz="1200" i="1" dirty="0">
                <a:latin typeface="Calibri"/>
                <a:cs typeface="Calibri"/>
              </a:rPr>
              <a:t>to  </a:t>
            </a:r>
            <a:r>
              <a:rPr sz="1200" i="1" spc="-5" dirty="0">
                <a:latin typeface="Calibri"/>
                <a:cs typeface="Calibri"/>
              </a:rPr>
              <a:t>observe the earth from </a:t>
            </a:r>
            <a:r>
              <a:rPr sz="1200" i="1" spc="-10" dirty="0">
                <a:latin typeface="Calibri"/>
                <a:cs typeface="Calibri"/>
              </a:rPr>
              <a:t>the </a:t>
            </a:r>
            <a:r>
              <a:rPr sz="1200" i="1" spc="-5" dirty="0">
                <a:latin typeface="Calibri"/>
                <a:cs typeface="Calibri"/>
              </a:rPr>
              <a:t>air – as though as you </a:t>
            </a:r>
            <a:r>
              <a:rPr sz="1200" i="1" spc="-10" dirty="0">
                <a:latin typeface="Calibri"/>
                <a:cs typeface="Calibri"/>
              </a:rPr>
              <a:t>had </a:t>
            </a:r>
            <a:r>
              <a:rPr sz="1200" i="1" spc="-5" dirty="0">
                <a:latin typeface="Calibri"/>
                <a:cs typeface="Calibri"/>
              </a:rPr>
              <a:t>your own spy</a:t>
            </a:r>
            <a:r>
              <a:rPr sz="1200" i="1" spc="135" dirty="0">
                <a:latin typeface="Calibri"/>
                <a:cs typeface="Calibri"/>
              </a:rPr>
              <a:t> </a:t>
            </a:r>
            <a:r>
              <a:rPr sz="1200" i="1" dirty="0">
                <a:latin typeface="Calibri"/>
                <a:cs typeface="Calibri"/>
              </a:rPr>
              <a:t>satellite.</a:t>
            </a:r>
            <a:endParaRPr sz="1200">
              <a:latin typeface="Calibri"/>
              <a:cs typeface="Calibri"/>
            </a:endParaRPr>
          </a:p>
          <a:p>
            <a:pPr marL="12700" marR="57785" algn="just">
              <a:lnSpc>
                <a:spcPct val="101699"/>
              </a:lnSpc>
              <a:spcBef>
                <a:spcPts val="490"/>
              </a:spcBef>
            </a:pPr>
            <a:r>
              <a:rPr sz="1200" i="1" spc="-5" dirty="0">
                <a:latin typeface="Calibri"/>
                <a:cs typeface="Calibri"/>
              </a:rPr>
              <a:t>The Company is well aware of the fact that the employees </a:t>
            </a:r>
            <a:r>
              <a:rPr sz="1200" i="1" spc="-10" dirty="0">
                <a:latin typeface="Calibri"/>
                <a:cs typeface="Calibri"/>
              </a:rPr>
              <a:t>are </a:t>
            </a:r>
            <a:r>
              <a:rPr sz="1200" i="1" spc="-5" dirty="0">
                <a:latin typeface="Calibri"/>
                <a:cs typeface="Calibri"/>
              </a:rPr>
              <a:t>the company's main “asset”.  The </a:t>
            </a:r>
            <a:r>
              <a:rPr sz="1200" i="1" spc="-10" dirty="0">
                <a:latin typeface="Calibri"/>
                <a:cs typeface="Calibri"/>
              </a:rPr>
              <a:t>Company </a:t>
            </a:r>
            <a:r>
              <a:rPr sz="1200" i="1" spc="-5" dirty="0">
                <a:latin typeface="Calibri"/>
                <a:cs typeface="Calibri"/>
              </a:rPr>
              <a:t>has thus created the following</a:t>
            </a:r>
            <a:r>
              <a:rPr sz="1200" i="1" spc="55" dirty="0">
                <a:latin typeface="Calibri"/>
                <a:cs typeface="Calibri"/>
              </a:rPr>
              <a:t> </a:t>
            </a:r>
            <a:r>
              <a:rPr sz="1200" i="1" spc="-5" dirty="0">
                <a:latin typeface="Calibri"/>
                <a:cs typeface="Calibri"/>
              </a:rPr>
              <a:t>strategy:</a:t>
            </a:r>
            <a:endParaRPr sz="1200">
              <a:latin typeface="Calibri"/>
              <a:cs typeface="Calibri"/>
            </a:endParaRPr>
          </a:p>
          <a:p>
            <a:pPr marL="12700" marR="56515" algn="just">
              <a:lnSpc>
                <a:spcPct val="101800"/>
              </a:lnSpc>
              <a:spcBef>
                <a:spcPts val="505"/>
              </a:spcBef>
            </a:pPr>
            <a:r>
              <a:rPr sz="1200" i="1" spc="-5" dirty="0">
                <a:latin typeface="Calibri"/>
                <a:cs typeface="Calibri"/>
              </a:rPr>
              <a:t>"We hire great people and encourage them </a:t>
            </a:r>
            <a:r>
              <a:rPr sz="1200" i="1" dirty="0">
                <a:latin typeface="Calibri"/>
                <a:cs typeface="Calibri"/>
              </a:rPr>
              <a:t>to </a:t>
            </a:r>
            <a:r>
              <a:rPr sz="1200" i="1" spc="-5" dirty="0">
                <a:latin typeface="Calibri"/>
                <a:cs typeface="Calibri"/>
              </a:rPr>
              <a:t>make their dreams a reality. We believe in  hard work, a fun atmosphere, and the sort of </a:t>
            </a:r>
            <a:r>
              <a:rPr sz="1200" i="1" dirty="0">
                <a:latin typeface="Calibri"/>
                <a:cs typeface="Calibri"/>
              </a:rPr>
              <a:t>creativity </a:t>
            </a:r>
            <a:r>
              <a:rPr sz="1200" i="1" spc="-5" dirty="0">
                <a:latin typeface="Calibri"/>
                <a:cs typeface="Calibri"/>
              </a:rPr>
              <a:t>that only comes about when talented  people from diverse backgrounds approach problems from varying perspectives. Googlers  have been Olympic </a:t>
            </a:r>
            <a:r>
              <a:rPr sz="1200" i="1" dirty="0">
                <a:latin typeface="Calibri"/>
                <a:cs typeface="Calibri"/>
              </a:rPr>
              <a:t>athletes </a:t>
            </a:r>
            <a:r>
              <a:rPr sz="1200" i="1" spc="-10" dirty="0">
                <a:latin typeface="Calibri"/>
                <a:cs typeface="Calibri"/>
              </a:rPr>
              <a:t>and </a:t>
            </a:r>
            <a:r>
              <a:rPr sz="1200" i="1" spc="-5" dirty="0">
                <a:latin typeface="Calibri"/>
                <a:cs typeface="Calibri"/>
              </a:rPr>
              <a:t>Jeopardy champions; professional </a:t>
            </a:r>
            <a:r>
              <a:rPr sz="1200" i="1" dirty="0">
                <a:latin typeface="Calibri"/>
                <a:cs typeface="Calibri"/>
              </a:rPr>
              <a:t>chefs </a:t>
            </a:r>
            <a:r>
              <a:rPr sz="1200" i="1" spc="-10" dirty="0">
                <a:latin typeface="Calibri"/>
                <a:cs typeface="Calibri"/>
              </a:rPr>
              <a:t>and </a:t>
            </a:r>
            <a:r>
              <a:rPr sz="1200" i="1" spc="-5" dirty="0">
                <a:latin typeface="Calibri"/>
                <a:cs typeface="Calibri"/>
              </a:rPr>
              <a:t>independent  filmmakers. And whether you work at </a:t>
            </a:r>
            <a:r>
              <a:rPr sz="1200" i="1" spc="-10" dirty="0">
                <a:latin typeface="Calibri"/>
                <a:cs typeface="Calibri"/>
              </a:rPr>
              <a:t>our </a:t>
            </a:r>
            <a:r>
              <a:rPr sz="1200" i="1" spc="-5" dirty="0">
                <a:latin typeface="Calibri"/>
                <a:cs typeface="Calibri"/>
              </a:rPr>
              <a:t>headquarters in Mountain </a:t>
            </a:r>
            <a:r>
              <a:rPr sz="1200" i="1" dirty="0">
                <a:latin typeface="Calibri"/>
                <a:cs typeface="Calibri"/>
              </a:rPr>
              <a:t>View, </a:t>
            </a:r>
            <a:r>
              <a:rPr sz="1200" i="1" spc="-5" dirty="0">
                <a:latin typeface="Calibri"/>
                <a:cs typeface="Calibri"/>
              </a:rPr>
              <a:t>California, or in  </a:t>
            </a:r>
            <a:r>
              <a:rPr sz="1200" i="1" spc="-10" dirty="0">
                <a:latin typeface="Calibri"/>
                <a:cs typeface="Calibri"/>
              </a:rPr>
              <a:t>any </a:t>
            </a:r>
            <a:r>
              <a:rPr sz="1200" i="1" spc="-5" dirty="0">
                <a:latin typeface="Calibri"/>
                <a:cs typeface="Calibri"/>
              </a:rPr>
              <a:t>of </a:t>
            </a:r>
            <a:r>
              <a:rPr sz="1200" i="1" spc="-10" dirty="0">
                <a:latin typeface="Calibri"/>
                <a:cs typeface="Calibri"/>
              </a:rPr>
              <a:t>our </a:t>
            </a:r>
            <a:r>
              <a:rPr sz="1200" i="1" spc="-5" dirty="0">
                <a:latin typeface="Calibri"/>
                <a:cs typeface="Calibri"/>
              </a:rPr>
              <a:t>locations around the world, we think you'll find Google a </a:t>
            </a:r>
            <a:r>
              <a:rPr sz="1200" i="1" dirty="0">
                <a:latin typeface="Calibri"/>
                <a:cs typeface="Calibri"/>
              </a:rPr>
              <a:t>place </a:t>
            </a:r>
            <a:r>
              <a:rPr sz="1200" i="1" spc="-5" dirty="0">
                <a:latin typeface="Calibri"/>
                <a:cs typeface="Calibri"/>
              </a:rPr>
              <a:t>where you can  aspire </a:t>
            </a:r>
            <a:r>
              <a:rPr sz="1200" i="1" dirty="0">
                <a:latin typeface="Calibri"/>
                <a:cs typeface="Calibri"/>
              </a:rPr>
              <a:t>to </a:t>
            </a:r>
            <a:r>
              <a:rPr sz="1200" i="1" spc="-5" dirty="0">
                <a:latin typeface="Calibri"/>
                <a:cs typeface="Calibri"/>
              </a:rPr>
              <a:t>outsized accomplishments" (Google,</a:t>
            </a:r>
            <a:r>
              <a:rPr sz="1200" i="1" spc="35" dirty="0">
                <a:latin typeface="Calibri"/>
                <a:cs typeface="Calibri"/>
              </a:rPr>
              <a:t> </a:t>
            </a:r>
            <a:r>
              <a:rPr sz="1200" i="1" spc="-5" dirty="0">
                <a:latin typeface="Calibri"/>
                <a:cs typeface="Calibri"/>
              </a:rPr>
              <a:t>2006a).</a:t>
            </a:r>
            <a:endParaRPr sz="1200">
              <a:latin typeface="Calibri"/>
              <a:cs typeface="Calibri"/>
            </a:endParaRPr>
          </a:p>
          <a:p>
            <a:pPr marL="12700" marR="55880" algn="just">
              <a:lnSpc>
                <a:spcPct val="102099"/>
              </a:lnSpc>
              <a:spcBef>
                <a:spcPts val="484"/>
              </a:spcBef>
            </a:pPr>
            <a:r>
              <a:rPr sz="1200" i="1" spc="-5" dirty="0">
                <a:latin typeface="Calibri"/>
                <a:cs typeface="Calibri"/>
              </a:rPr>
              <a:t>Working environment which encourages </a:t>
            </a:r>
            <a:r>
              <a:rPr sz="1200" i="1" dirty="0">
                <a:latin typeface="Calibri"/>
                <a:cs typeface="Calibri"/>
              </a:rPr>
              <a:t>innovativeness </a:t>
            </a:r>
            <a:r>
              <a:rPr sz="1200" i="1" spc="-5" dirty="0">
                <a:latin typeface="Calibri"/>
                <a:cs typeface="Calibri"/>
              </a:rPr>
              <a:t>is closely intertwined with the  corporate culture. </a:t>
            </a:r>
            <a:r>
              <a:rPr sz="1200" i="1" dirty="0">
                <a:latin typeface="Calibri"/>
                <a:cs typeface="Calibri"/>
              </a:rPr>
              <a:t>An </a:t>
            </a:r>
            <a:r>
              <a:rPr sz="1200" i="1" spc="-5" dirty="0">
                <a:latin typeface="Calibri"/>
                <a:cs typeface="Calibri"/>
              </a:rPr>
              <a:t>example of </a:t>
            </a:r>
            <a:r>
              <a:rPr sz="1200" i="1" dirty="0">
                <a:latin typeface="Calibri"/>
                <a:cs typeface="Calibri"/>
              </a:rPr>
              <a:t>such </a:t>
            </a:r>
            <a:r>
              <a:rPr sz="1200" i="1" spc="-5" dirty="0">
                <a:latin typeface="Calibri"/>
                <a:cs typeface="Calibri"/>
              </a:rPr>
              <a:t>connection is unquestionably the Googleplex, Google's  world headquarters building. While not all </a:t>
            </a:r>
            <a:r>
              <a:rPr sz="1200" i="1" dirty="0">
                <a:latin typeface="Calibri"/>
                <a:cs typeface="Calibri"/>
              </a:rPr>
              <a:t>Google offices</a:t>
            </a:r>
            <a:r>
              <a:rPr sz="1200" i="1" spc="20" dirty="0">
                <a:latin typeface="Calibri"/>
                <a:cs typeface="Calibri"/>
              </a:rPr>
              <a:t> </a:t>
            </a:r>
            <a:r>
              <a:rPr sz="1200" i="1" spc="-10" dirty="0">
                <a:latin typeface="Calibri"/>
                <a:cs typeface="Calibri"/>
              </a:rPr>
              <a:t>around</a:t>
            </a:r>
            <a:endParaRPr sz="1200">
              <a:latin typeface="Calibri"/>
              <a:cs typeface="Calibri"/>
            </a:endParaRPr>
          </a:p>
          <a:p>
            <a:pPr marL="12700" marR="1621790">
              <a:lnSpc>
                <a:spcPct val="101699"/>
              </a:lnSpc>
            </a:pPr>
            <a:r>
              <a:rPr sz="1200" i="1" spc="-5" dirty="0">
                <a:latin typeface="Calibri"/>
                <a:cs typeface="Calibri"/>
              </a:rPr>
              <a:t>the globe </a:t>
            </a:r>
            <a:r>
              <a:rPr sz="1200" i="1" spc="-10" dirty="0">
                <a:latin typeface="Calibri"/>
                <a:cs typeface="Calibri"/>
              </a:rPr>
              <a:t>are </a:t>
            </a:r>
            <a:r>
              <a:rPr sz="1200" i="1" spc="-5" dirty="0">
                <a:latin typeface="Calibri"/>
                <a:cs typeface="Calibri"/>
              </a:rPr>
              <a:t>equally well-stocked, these </a:t>
            </a:r>
            <a:r>
              <a:rPr sz="1200" i="1" spc="-10" dirty="0">
                <a:latin typeface="Calibri"/>
                <a:cs typeface="Calibri"/>
              </a:rPr>
              <a:t>are </a:t>
            </a:r>
            <a:r>
              <a:rPr sz="1200" i="1" spc="-5" dirty="0">
                <a:latin typeface="Calibri"/>
                <a:cs typeface="Calibri"/>
              </a:rPr>
              <a:t>some of the essential  </a:t>
            </a:r>
            <a:r>
              <a:rPr sz="1200" i="1" dirty="0">
                <a:latin typeface="Calibri"/>
                <a:cs typeface="Calibri"/>
              </a:rPr>
              <a:t>elements </a:t>
            </a:r>
            <a:r>
              <a:rPr sz="1200" i="1" spc="-5" dirty="0">
                <a:latin typeface="Calibri"/>
                <a:cs typeface="Calibri"/>
              </a:rPr>
              <a:t>that define a </a:t>
            </a:r>
            <a:r>
              <a:rPr sz="1200" i="1" spc="-10" dirty="0">
                <a:latin typeface="Calibri"/>
                <a:cs typeface="Calibri"/>
              </a:rPr>
              <a:t>Google </a:t>
            </a:r>
            <a:r>
              <a:rPr sz="1200" i="1" spc="-5" dirty="0">
                <a:latin typeface="Calibri"/>
                <a:cs typeface="Calibri"/>
              </a:rPr>
              <a:t>workspace (Google,</a:t>
            </a:r>
            <a:r>
              <a:rPr sz="1200" i="1" spc="65" dirty="0">
                <a:latin typeface="Calibri"/>
                <a:cs typeface="Calibri"/>
              </a:rPr>
              <a:t> </a:t>
            </a:r>
            <a:r>
              <a:rPr sz="1200" i="1" spc="-5" dirty="0">
                <a:latin typeface="Calibri"/>
                <a:cs typeface="Calibri"/>
              </a:rPr>
              <a:t>2006b):</a:t>
            </a:r>
            <a:endParaRPr sz="1200">
              <a:latin typeface="Calibri"/>
              <a:cs typeface="Calibri"/>
            </a:endParaRPr>
          </a:p>
          <a:p>
            <a:pPr marL="12700" marR="1623695">
              <a:lnSpc>
                <a:spcPct val="101699"/>
              </a:lnSpc>
              <a:spcBef>
                <a:spcPts val="490"/>
              </a:spcBef>
            </a:pPr>
            <a:r>
              <a:rPr sz="1200" i="1" spc="-5" dirty="0">
                <a:latin typeface="Calibri"/>
                <a:cs typeface="Calibri"/>
              </a:rPr>
              <a:t>Lobby </a:t>
            </a:r>
            <a:r>
              <a:rPr sz="1200" i="1" dirty="0">
                <a:latin typeface="Calibri"/>
                <a:cs typeface="Calibri"/>
              </a:rPr>
              <a:t>Décor </a:t>
            </a:r>
            <a:r>
              <a:rPr sz="1200" i="1" spc="-5" dirty="0">
                <a:latin typeface="Calibri"/>
                <a:cs typeface="Calibri"/>
              </a:rPr>
              <a:t>- Piano, </a:t>
            </a:r>
            <a:r>
              <a:rPr sz="1200" i="1" dirty="0">
                <a:latin typeface="Calibri"/>
                <a:cs typeface="Calibri"/>
              </a:rPr>
              <a:t>lava </a:t>
            </a:r>
            <a:r>
              <a:rPr sz="1200" i="1" spc="-5" dirty="0">
                <a:latin typeface="Calibri"/>
                <a:cs typeface="Calibri"/>
              </a:rPr>
              <a:t>lamps, and live </a:t>
            </a:r>
            <a:r>
              <a:rPr sz="1200" i="1" dirty="0">
                <a:latin typeface="Calibri"/>
                <a:cs typeface="Calibri"/>
              </a:rPr>
              <a:t>projection </a:t>
            </a:r>
            <a:r>
              <a:rPr sz="1200" i="1" spc="-5" dirty="0">
                <a:latin typeface="Calibri"/>
                <a:cs typeface="Calibri"/>
              </a:rPr>
              <a:t>of current  search queries from around the</a:t>
            </a:r>
            <a:r>
              <a:rPr sz="1200" i="1" spc="35" dirty="0">
                <a:latin typeface="Calibri"/>
                <a:cs typeface="Calibri"/>
              </a:rPr>
              <a:t> </a:t>
            </a:r>
            <a:r>
              <a:rPr sz="1200" i="1" spc="-5" dirty="0">
                <a:latin typeface="Calibri"/>
                <a:cs typeface="Calibri"/>
              </a:rPr>
              <a:t>world.</a:t>
            </a:r>
            <a:endParaRPr sz="1200">
              <a:latin typeface="Calibri"/>
              <a:cs typeface="Calibri"/>
            </a:endParaRPr>
          </a:p>
          <a:p>
            <a:pPr marL="12700" marR="1624330">
              <a:lnSpc>
                <a:spcPct val="101699"/>
              </a:lnSpc>
              <a:spcBef>
                <a:spcPts val="505"/>
              </a:spcBef>
            </a:pPr>
            <a:r>
              <a:rPr sz="1200" i="1" spc="-5" dirty="0">
                <a:latin typeface="Calibri"/>
                <a:cs typeface="Calibri"/>
              </a:rPr>
              <a:t>Hallway </a:t>
            </a:r>
            <a:r>
              <a:rPr sz="1200" i="1" dirty="0">
                <a:latin typeface="Calibri"/>
                <a:cs typeface="Calibri"/>
              </a:rPr>
              <a:t>Décor </a:t>
            </a:r>
            <a:r>
              <a:rPr sz="1200" i="1" spc="-5" dirty="0">
                <a:latin typeface="Calibri"/>
                <a:cs typeface="Calibri"/>
              </a:rPr>
              <a:t>- Bicycles </a:t>
            </a:r>
            <a:r>
              <a:rPr sz="1200" i="1" spc="-10" dirty="0">
                <a:latin typeface="Calibri"/>
                <a:cs typeface="Calibri"/>
              </a:rPr>
              <a:t>and </a:t>
            </a:r>
            <a:r>
              <a:rPr sz="1200" i="1" spc="-5" dirty="0">
                <a:latin typeface="Calibri"/>
                <a:cs typeface="Calibri"/>
              </a:rPr>
              <a:t>large rubber exercise balls on the  floors, press clippings from around the world </a:t>
            </a:r>
            <a:r>
              <a:rPr sz="1200" i="1" dirty="0">
                <a:latin typeface="Calibri"/>
                <a:cs typeface="Calibri"/>
              </a:rPr>
              <a:t>posted </a:t>
            </a:r>
            <a:r>
              <a:rPr sz="1200" i="1" spc="-5" dirty="0">
                <a:latin typeface="Calibri"/>
                <a:cs typeface="Calibri"/>
              </a:rPr>
              <a:t>on</a:t>
            </a:r>
            <a:r>
              <a:rPr sz="1200" i="1" dirty="0">
                <a:latin typeface="Calibri"/>
                <a:cs typeface="Calibri"/>
              </a:rPr>
              <a:t> </a:t>
            </a:r>
            <a:r>
              <a:rPr sz="1200" i="1" spc="-5" dirty="0">
                <a:latin typeface="Calibri"/>
                <a:cs typeface="Calibri"/>
              </a:rPr>
              <a:t>bulletin</a:t>
            </a:r>
            <a:endParaRPr sz="1200">
              <a:latin typeface="Calibri"/>
              <a:cs typeface="Calibri"/>
            </a:endParaRPr>
          </a:p>
          <a:p>
            <a:pPr marL="12700" marR="59055">
              <a:lnSpc>
                <a:spcPct val="101699"/>
              </a:lnSpc>
            </a:pPr>
            <a:r>
              <a:rPr sz="1200" i="1" spc="-5" dirty="0">
                <a:latin typeface="Calibri"/>
                <a:cs typeface="Calibri"/>
              </a:rPr>
              <a:t>boards everywhere. Many Googlers standing around discussing arcane </a:t>
            </a:r>
            <a:r>
              <a:rPr sz="1200" i="1" dirty="0">
                <a:latin typeface="Calibri"/>
                <a:cs typeface="Calibri"/>
              </a:rPr>
              <a:t>IP </a:t>
            </a:r>
            <a:r>
              <a:rPr sz="1200" i="1" spc="-5" dirty="0">
                <a:latin typeface="Calibri"/>
                <a:cs typeface="Calibri"/>
              </a:rPr>
              <a:t>addressing </a:t>
            </a:r>
            <a:r>
              <a:rPr sz="1200" i="1" dirty="0">
                <a:latin typeface="Calibri"/>
                <a:cs typeface="Calibri"/>
              </a:rPr>
              <a:t>issues  </a:t>
            </a:r>
            <a:r>
              <a:rPr sz="1200" i="1" spc="-10" dirty="0">
                <a:latin typeface="Calibri"/>
                <a:cs typeface="Calibri"/>
              </a:rPr>
              <a:t>and </a:t>
            </a:r>
            <a:r>
              <a:rPr sz="1200" i="1" spc="-5" dirty="0">
                <a:latin typeface="Calibri"/>
                <a:cs typeface="Calibri"/>
              </a:rPr>
              <a:t>how </a:t>
            </a:r>
            <a:r>
              <a:rPr sz="1200" i="1" dirty="0">
                <a:latin typeface="Calibri"/>
                <a:cs typeface="Calibri"/>
              </a:rPr>
              <a:t>to </a:t>
            </a:r>
            <a:r>
              <a:rPr sz="1200" i="1" spc="-5" dirty="0">
                <a:latin typeface="Calibri"/>
                <a:cs typeface="Calibri"/>
              </a:rPr>
              <a:t>build a </a:t>
            </a:r>
            <a:r>
              <a:rPr sz="1200" i="1" dirty="0">
                <a:latin typeface="Calibri"/>
                <a:cs typeface="Calibri"/>
              </a:rPr>
              <a:t>better </a:t>
            </a:r>
            <a:r>
              <a:rPr sz="1200" i="1" spc="-10" dirty="0">
                <a:latin typeface="Calibri"/>
                <a:cs typeface="Calibri"/>
              </a:rPr>
              <a:t>Spam</a:t>
            </a:r>
            <a:r>
              <a:rPr sz="1200" i="1" spc="25" dirty="0">
                <a:latin typeface="Calibri"/>
                <a:cs typeface="Calibri"/>
              </a:rPr>
              <a:t> </a:t>
            </a:r>
            <a:r>
              <a:rPr sz="1200" i="1" dirty="0">
                <a:latin typeface="Calibri"/>
                <a:cs typeface="Calibri"/>
              </a:rPr>
              <a:t>filter.</a:t>
            </a:r>
            <a:endParaRPr sz="1200">
              <a:latin typeface="Calibri"/>
              <a:cs typeface="Calibri"/>
            </a:endParaRPr>
          </a:p>
          <a:p>
            <a:pPr marL="12700" marR="57150" algn="just">
              <a:lnSpc>
                <a:spcPct val="101699"/>
              </a:lnSpc>
              <a:spcBef>
                <a:spcPts val="500"/>
              </a:spcBef>
            </a:pPr>
            <a:r>
              <a:rPr sz="1200" i="1" spc="-5" dirty="0">
                <a:latin typeface="Calibri"/>
                <a:cs typeface="Calibri"/>
              </a:rPr>
              <a:t>Googler </a:t>
            </a:r>
            <a:r>
              <a:rPr sz="1200" i="1" dirty="0">
                <a:latin typeface="Calibri"/>
                <a:cs typeface="Calibri"/>
              </a:rPr>
              <a:t>Offices </a:t>
            </a:r>
            <a:r>
              <a:rPr sz="1200" i="1" spc="-5" dirty="0">
                <a:latin typeface="Calibri"/>
                <a:cs typeface="Calibri"/>
              </a:rPr>
              <a:t>- Googlers work in high-density clusters remarkably reflective of </a:t>
            </a:r>
            <a:r>
              <a:rPr sz="1200" i="1" spc="-10" dirty="0">
                <a:latin typeface="Calibri"/>
                <a:cs typeface="Calibri"/>
              </a:rPr>
              <a:t>our </a:t>
            </a:r>
            <a:r>
              <a:rPr sz="1200" i="1" dirty="0">
                <a:latin typeface="Calibri"/>
                <a:cs typeface="Calibri"/>
              </a:rPr>
              <a:t>server  </a:t>
            </a:r>
            <a:r>
              <a:rPr sz="1200" i="1" spc="-5" dirty="0">
                <a:latin typeface="Calibri"/>
                <a:cs typeface="Calibri"/>
              </a:rPr>
              <a:t>set-up, with three or </a:t>
            </a:r>
            <a:r>
              <a:rPr sz="1200" i="1" spc="-10" dirty="0">
                <a:latin typeface="Calibri"/>
                <a:cs typeface="Calibri"/>
              </a:rPr>
              <a:t>four </a:t>
            </a:r>
            <a:r>
              <a:rPr sz="1200" i="1" spc="-5" dirty="0">
                <a:latin typeface="Calibri"/>
                <a:cs typeface="Calibri"/>
              </a:rPr>
              <a:t>staffers sharing spaces with couches </a:t>
            </a:r>
            <a:r>
              <a:rPr sz="1200" i="1" spc="-10" dirty="0">
                <a:latin typeface="Calibri"/>
                <a:cs typeface="Calibri"/>
              </a:rPr>
              <a:t>and </a:t>
            </a:r>
            <a:r>
              <a:rPr sz="1200" i="1" spc="-5" dirty="0">
                <a:latin typeface="Calibri"/>
                <a:cs typeface="Calibri"/>
              </a:rPr>
              <a:t>dogs. This improves  information flow and </a:t>
            </a:r>
            <a:r>
              <a:rPr sz="1200" i="1" dirty="0">
                <a:latin typeface="Calibri"/>
                <a:cs typeface="Calibri"/>
              </a:rPr>
              <a:t>saves </a:t>
            </a:r>
            <a:r>
              <a:rPr sz="1200" i="1" spc="-5" dirty="0">
                <a:latin typeface="Calibri"/>
                <a:cs typeface="Calibri"/>
              </a:rPr>
              <a:t>on heating</a:t>
            </a:r>
            <a:r>
              <a:rPr sz="1200" i="1" spc="20" dirty="0">
                <a:latin typeface="Calibri"/>
                <a:cs typeface="Calibri"/>
              </a:rPr>
              <a:t> </a:t>
            </a:r>
            <a:r>
              <a:rPr sz="1200" i="1" spc="-5" dirty="0">
                <a:latin typeface="Calibri"/>
                <a:cs typeface="Calibri"/>
              </a:rPr>
              <a:t>bills.</a:t>
            </a:r>
            <a:endParaRPr sz="1200">
              <a:latin typeface="Calibri"/>
              <a:cs typeface="Calibri"/>
            </a:endParaRPr>
          </a:p>
          <a:p>
            <a:pPr marL="12700" marR="55880" algn="just">
              <a:lnSpc>
                <a:spcPct val="101699"/>
              </a:lnSpc>
              <a:spcBef>
                <a:spcPts val="505"/>
              </a:spcBef>
            </a:pPr>
            <a:r>
              <a:rPr sz="1200" i="1" spc="-5" dirty="0">
                <a:latin typeface="Calibri"/>
                <a:cs typeface="Calibri"/>
              </a:rPr>
              <a:t>Equipment - Most Googlers have high-powered Linux </a:t>
            </a:r>
            <a:r>
              <a:rPr sz="1200" i="1" dirty="0">
                <a:latin typeface="Calibri"/>
                <a:cs typeface="Calibri"/>
              </a:rPr>
              <a:t>OS </a:t>
            </a:r>
            <a:r>
              <a:rPr sz="1200" i="1" spc="-5" dirty="0">
                <a:latin typeface="Calibri"/>
                <a:cs typeface="Calibri"/>
              </a:rPr>
              <a:t>workstations </a:t>
            </a:r>
            <a:r>
              <a:rPr sz="1200" i="1" dirty="0">
                <a:latin typeface="Calibri"/>
                <a:cs typeface="Calibri"/>
              </a:rPr>
              <a:t>on </a:t>
            </a:r>
            <a:r>
              <a:rPr sz="1200" i="1" spc="-5" dirty="0">
                <a:latin typeface="Calibri"/>
                <a:cs typeface="Calibri"/>
              </a:rPr>
              <a:t>their desktops. In  Google's earliest days, desks were wooden doors mounted on two sawhorses. Some of these  </a:t>
            </a:r>
            <a:r>
              <a:rPr sz="1200" i="1" spc="-10" dirty="0">
                <a:latin typeface="Calibri"/>
                <a:cs typeface="Calibri"/>
              </a:rPr>
              <a:t>are </a:t>
            </a:r>
            <a:r>
              <a:rPr sz="1200" i="1" spc="-5" dirty="0">
                <a:latin typeface="Calibri"/>
                <a:cs typeface="Calibri"/>
              </a:rPr>
              <a:t>still in use within the engineering</a:t>
            </a:r>
            <a:r>
              <a:rPr sz="1200" i="1" spc="40" dirty="0">
                <a:latin typeface="Calibri"/>
                <a:cs typeface="Calibri"/>
              </a:rPr>
              <a:t> </a:t>
            </a:r>
            <a:r>
              <a:rPr sz="1200" i="1" spc="-5" dirty="0">
                <a:latin typeface="Calibri"/>
                <a:cs typeface="Calibri"/>
              </a:rPr>
              <a:t>group.</a:t>
            </a:r>
            <a:endParaRPr sz="1200">
              <a:latin typeface="Calibri"/>
              <a:cs typeface="Calibri"/>
            </a:endParaRPr>
          </a:p>
          <a:p>
            <a:pPr marL="12700" marR="58419" algn="just">
              <a:lnSpc>
                <a:spcPct val="101699"/>
              </a:lnSpc>
              <a:spcBef>
                <a:spcPts val="505"/>
              </a:spcBef>
            </a:pPr>
            <a:r>
              <a:rPr sz="1200" i="1" spc="-5" dirty="0">
                <a:latin typeface="Calibri"/>
                <a:cs typeface="Calibri"/>
              </a:rPr>
              <a:t>Recreation Facilities - Workout </a:t>
            </a:r>
            <a:r>
              <a:rPr sz="1200" i="1" spc="-10" dirty="0">
                <a:latin typeface="Calibri"/>
                <a:cs typeface="Calibri"/>
              </a:rPr>
              <a:t>room </a:t>
            </a:r>
            <a:r>
              <a:rPr sz="1200" i="1" spc="-5" dirty="0">
                <a:latin typeface="Calibri"/>
                <a:cs typeface="Calibri"/>
              </a:rPr>
              <a:t>with weights and rowing machine, locker rooms,  washers and dryers, massage room, assorted video games, Foosball, baby grand piano, pool  table, ping pong, roller hockey twice a week in </a:t>
            </a:r>
            <a:r>
              <a:rPr sz="1200" i="1" spc="-10" dirty="0">
                <a:latin typeface="Calibri"/>
                <a:cs typeface="Calibri"/>
              </a:rPr>
              <a:t>the </a:t>
            </a:r>
            <a:r>
              <a:rPr sz="1200" i="1" spc="-5" dirty="0">
                <a:latin typeface="Calibri"/>
                <a:cs typeface="Calibri"/>
              </a:rPr>
              <a:t>parking</a:t>
            </a:r>
            <a:r>
              <a:rPr sz="1200" i="1" spc="80" dirty="0">
                <a:latin typeface="Calibri"/>
                <a:cs typeface="Calibri"/>
              </a:rPr>
              <a:t> </a:t>
            </a:r>
            <a:r>
              <a:rPr sz="1200" i="1" spc="-5" dirty="0">
                <a:latin typeface="Calibri"/>
                <a:cs typeface="Calibri"/>
              </a:rPr>
              <a:t>lot.</a:t>
            </a:r>
            <a:endParaRPr sz="1200">
              <a:latin typeface="Calibri"/>
              <a:cs typeface="Calibri"/>
            </a:endParaRPr>
          </a:p>
          <a:p>
            <a:pPr>
              <a:lnSpc>
                <a:spcPct val="100000"/>
              </a:lnSpc>
              <a:spcBef>
                <a:spcPts val="45"/>
              </a:spcBef>
            </a:pPr>
            <a:endParaRPr sz="1600">
              <a:latin typeface="Calibri"/>
              <a:cs typeface="Calibri"/>
            </a:endParaRPr>
          </a:p>
          <a:p>
            <a:pPr marR="146685" algn="r">
              <a:lnSpc>
                <a:spcPct val="100000"/>
              </a:lnSpc>
            </a:pPr>
            <a:r>
              <a:rPr sz="1000" b="1" spc="-5" dirty="0">
                <a:latin typeface="Calibri"/>
                <a:cs typeface="Calibri"/>
              </a:rPr>
              <a:t>53</a:t>
            </a:r>
            <a:endParaRPr sz="1000">
              <a:latin typeface="Calibri"/>
              <a:cs typeface="Calibri"/>
            </a:endParaRPr>
          </a:p>
        </p:txBody>
      </p:sp>
      <p:sp>
        <p:nvSpPr>
          <p:cNvPr id="3" name="object 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4" name="object 4"/>
          <p:cNvSpPr/>
          <p:nvPr/>
        </p:nvSpPr>
        <p:spPr>
          <a:xfrm>
            <a:off x="866076" y="1513841"/>
            <a:ext cx="1648830" cy="98899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113111" y="6048896"/>
            <a:ext cx="1485776" cy="112918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570066"/>
            <a:ext cx="5851525" cy="938911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653539" algn="just">
              <a:lnSpc>
                <a:spcPct val="101699"/>
              </a:lnSpc>
            </a:pPr>
            <a:r>
              <a:rPr sz="1200" i="1" spc="-5" dirty="0">
                <a:latin typeface="Calibri"/>
                <a:cs typeface="Calibri"/>
              </a:rPr>
              <a:t>Google Café - Healthy lunches </a:t>
            </a:r>
            <a:r>
              <a:rPr sz="1200" i="1" spc="-10" dirty="0">
                <a:latin typeface="Calibri"/>
                <a:cs typeface="Calibri"/>
              </a:rPr>
              <a:t>and </a:t>
            </a:r>
            <a:r>
              <a:rPr sz="1200" i="1" spc="-5" dirty="0">
                <a:latin typeface="Calibri"/>
                <a:cs typeface="Calibri"/>
              </a:rPr>
              <a:t>dinners for all </a:t>
            </a:r>
            <a:r>
              <a:rPr sz="1200" i="1" dirty="0">
                <a:latin typeface="Calibri"/>
                <a:cs typeface="Calibri"/>
              </a:rPr>
              <a:t>staff. </a:t>
            </a:r>
            <a:r>
              <a:rPr sz="1200" i="1" spc="-5" dirty="0">
                <a:latin typeface="Calibri"/>
                <a:cs typeface="Calibri"/>
              </a:rPr>
              <a:t>Stations  include "Charlie’s Grill," "Back </a:t>
            </a:r>
            <a:r>
              <a:rPr sz="1200" i="1" dirty="0">
                <a:latin typeface="Calibri"/>
                <a:cs typeface="Calibri"/>
              </a:rPr>
              <a:t>to </a:t>
            </a:r>
            <a:r>
              <a:rPr sz="1200" i="1" spc="-5" dirty="0">
                <a:latin typeface="Calibri"/>
                <a:cs typeface="Calibri"/>
              </a:rPr>
              <a:t>Albuquerque," "East Meets West"  </a:t>
            </a:r>
            <a:r>
              <a:rPr sz="1200" i="1" spc="-10" dirty="0">
                <a:latin typeface="Calibri"/>
                <a:cs typeface="Calibri"/>
              </a:rPr>
              <a:t>and </a:t>
            </a:r>
            <a:r>
              <a:rPr sz="1200" i="1" spc="-5" dirty="0">
                <a:latin typeface="Calibri"/>
                <a:cs typeface="Calibri"/>
              </a:rPr>
              <a:t>"Vegheads." Outdoor seating for sunshine</a:t>
            </a:r>
            <a:r>
              <a:rPr sz="1200" i="1" spc="55" dirty="0">
                <a:latin typeface="Calibri"/>
                <a:cs typeface="Calibri"/>
              </a:rPr>
              <a:t> </a:t>
            </a:r>
            <a:r>
              <a:rPr sz="1200" i="1" spc="-5" dirty="0">
                <a:latin typeface="Calibri"/>
                <a:cs typeface="Calibri"/>
              </a:rPr>
              <a:t>daydreaming.</a:t>
            </a:r>
            <a:endParaRPr sz="1200">
              <a:latin typeface="Calibri"/>
              <a:cs typeface="Calibri"/>
            </a:endParaRPr>
          </a:p>
          <a:p>
            <a:pPr marL="12700" algn="just">
              <a:lnSpc>
                <a:spcPct val="100000"/>
              </a:lnSpc>
              <a:spcBef>
                <a:spcPts val="530"/>
              </a:spcBef>
            </a:pPr>
            <a:r>
              <a:rPr sz="1200" i="1" spc="-5" dirty="0">
                <a:latin typeface="Calibri"/>
                <a:cs typeface="Calibri"/>
              </a:rPr>
              <a:t>Snack  Rooms  -  Bins  packed  with  various  </a:t>
            </a:r>
            <a:r>
              <a:rPr sz="1200" i="1" dirty="0">
                <a:latin typeface="Calibri"/>
                <a:cs typeface="Calibri"/>
              </a:rPr>
              <a:t>cereals,  </a:t>
            </a:r>
            <a:r>
              <a:rPr sz="1200" i="1" spc="-5" dirty="0">
                <a:latin typeface="Calibri"/>
                <a:cs typeface="Calibri"/>
              </a:rPr>
              <a:t>gummy </a:t>
            </a:r>
            <a:r>
              <a:rPr sz="1200" i="1" spc="30" dirty="0">
                <a:latin typeface="Calibri"/>
                <a:cs typeface="Calibri"/>
              </a:rPr>
              <a:t> </a:t>
            </a:r>
            <a:r>
              <a:rPr sz="1200" i="1" spc="-5" dirty="0">
                <a:latin typeface="Calibri"/>
                <a:cs typeface="Calibri"/>
              </a:rPr>
              <a:t>bears,</a:t>
            </a:r>
            <a:endParaRPr sz="1200">
              <a:latin typeface="Calibri"/>
              <a:cs typeface="Calibri"/>
            </a:endParaRPr>
          </a:p>
          <a:p>
            <a:pPr marL="12700" algn="just">
              <a:lnSpc>
                <a:spcPct val="100000"/>
              </a:lnSpc>
              <a:spcBef>
                <a:spcPts val="20"/>
              </a:spcBef>
            </a:pPr>
            <a:r>
              <a:rPr sz="1200" i="1" spc="-5" dirty="0">
                <a:latin typeface="Calibri"/>
                <a:cs typeface="Calibri"/>
              </a:rPr>
              <a:t>M&amp;Ms,</a:t>
            </a:r>
            <a:r>
              <a:rPr sz="1200" i="1" spc="130" dirty="0">
                <a:latin typeface="Calibri"/>
                <a:cs typeface="Calibri"/>
              </a:rPr>
              <a:t> </a:t>
            </a:r>
            <a:r>
              <a:rPr sz="1200" i="1" spc="-5" dirty="0">
                <a:latin typeface="Calibri"/>
                <a:cs typeface="Calibri"/>
              </a:rPr>
              <a:t>toffee,</a:t>
            </a:r>
            <a:r>
              <a:rPr sz="1200" i="1" spc="135" dirty="0">
                <a:latin typeface="Calibri"/>
                <a:cs typeface="Calibri"/>
              </a:rPr>
              <a:t> </a:t>
            </a:r>
            <a:r>
              <a:rPr sz="1200" i="1" spc="-5" dirty="0">
                <a:latin typeface="Calibri"/>
                <a:cs typeface="Calibri"/>
              </a:rPr>
              <a:t>liquorice,</a:t>
            </a:r>
            <a:r>
              <a:rPr sz="1200" i="1" spc="135" dirty="0">
                <a:latin typeface="Calibri"/>
                <a:cs typeface="Calibri"/>
              </a:rPr>
              <a:t> </a:t>
            </a:r>
            <a:r>
              <a:rPr sz="1200" i="1" spc="-5" dirty="0">
                <a:latin typeface="Calibri"/>
                <a:cs typeface="Calibri"/>
              </a:rPr>
              <a:t>cashew</a:t>
            </a:r>
            <a:r>
              <a:rPr sz="1200" i="1" spc="140" dirty="0">
                <a:latin typeface="Calibri"/>
                <a:cs typeface="Calibri"/>
              </a:rPr>
              <a:t> </a:t>
            </a:r>
            <a:r>
              <a:rPr sz="1200" i="1" spc="-5" dirty="0">
                <a:latin typeface="Calibri"/>
                <a:cs typeface="Calibri"/>
              </a:rPr>
              <a:t>nuts,</a:t>
            </a:r>
            <a:r>
              <a:rPr sz="1200" i="1" spc="135" dirty="0">
                <a:latin typeface="Calibri"/>
                <a:cs typeface="Calibri"/>
              </a:rPr>
              <a:t> </a:t>
            </a:r>
            <a:r>
              <a:rPr sz="1200" i="1" spc="-5" dirty="0">
                <a:latin typeface="Calibri"/>
                <a:cs typeface="Calibri"/>
              </a:rPr>
              <a:t>yoghurt,</a:t>
            </a:r>
            <a:r>
              <a:rPr sz="1200" i="1" spc="130" dirty="0">
                <a:latin typeface="Calibri"/>
                <a:cs typeface="Calibri"/>
              </a:rPr>
              <a:t> </a:t>
            </a:r>
            <a:r>
              <a:rPr sz="1200" i="1" spc="-5" dirty="0">
                <a:latin typeface="Calibri"/>
                <a:cs typeface="Calibri"/>
              </a:rPr>
              <a:t>carrots,</a:t>
            </a:r>
            <a:r>
              <a:rPr sz="1200" i="1" spc="135" dirty="0">
                <a:latin typeface="Calibri"/>
                <a:cs typeface="Calibri"/>
              </a:rPr>
              <a:t> </a:t>
            </a:r>
            <a:r>
              <a:rPr sz="1200" i="1" spc="-5" dirty="0">
                <a:latin typeface="Calibri"/>
                <a:cs typeface="Calibri"/>
              </a:rPr>
              <a:t>fresh</a:t>
            </a:r>
            <a:r>
              <a:rPr sz="1200" i="1" spc="130" dirty="0">
                <a:latin typeface="Calibri"/>
                <a:cs typeface="Calibri"/>
              </a:rPr>
              <a:t> </a:t>
            </a:r>
            <a:r>
              <a:rPr sz="1200" i="1" dirty="0">
                <a:latin typeface="Calibri"/>
                <a:cs typeface="Calibri"/>
              </a:rPr>
              <a:t>fruit</a:t>
            </a:r>
            <a:endParaRPr sz="1200">
              <a:latin typeface="Calibri"/>
              <a:cs typeface="Calibri"/>
            </a:endParaRPr>
          </a:p>
          <a:p>
            <a:pPr marL="12700" marR="71755" algn="just">
              <a:lnSpc>
                <a:spcPct val="101699"/>
              </a:lnSpc>
            </a:pPr>
            <a:r>
              <a:rPr sz="1200" i="1" spc="-10" dirty="0">
                <a:latin typeface="Calibri"/>
                <a:cs typeface="Calibri"/>
              </a:rPr>
              <a:t>and </a:t>
            </a:r>
            <a:r>
              <a:rPr sz="1200" i="1" spc="-5" dirty="0">
                <a:latin typeface="Calibri"/>
                <a:cs typeface="Calibri"/>
              </a:rPr>
              <a:t>other snacks. Dozens of different drinks including fresh </a:t>
            </a:r>
            <a:r>
              <a:rPr sz="1200" i="1" dirty="0">
                <a:latin typeface="Calibri"/>
                <a:cs typeface="Calibri"/>
              </a:rPr>
              <a:t>juice, </a:t>
            </a:r>
            <a:r>
              <a:rPr sz="1200" i="1" spc="-5" dirty="0">
                <a:latin typeface="Calibri"/>
                <a:cs typeface="Calibri"/>
              </a:rPr>
              <a:t>soda and make-your-own  cappuccino.</a:t>
            </a:r>
            <a:endParaRPr sz="1200">
              <a:latin typeface="Calibri"/>
              <a:cs typeface="Calibri"/>
            </a:endParaRPr>
          </a:p>
          <a:p>
            <a:pPr marL="12700" marR="71120" algn="just">
              <a:lnSpc>
                <a:spcPct val="101699"/>
              </a:lnSpc>
              <a:spcBef>
                <a:spcPts val="505"/>
              </a:spcBef>
            </a:pPr>
            <a:r>
              <a:rPr sz="1200" i="1" spc="-5" dirty="0">
                <a:latin typeface="Calibri"/>
                <a:cs typeface="Calibri"/>
              </a:rPr>
              <a:t>Coolest stop on the tour – A three-dimensional rotating image of the world on permanent  display </a:t>
            </a:r>
            <a:r>
              <a:rPr sz="1200" i="1" dirty="0">
                <a:latin typeface="Calibri"/>
                <a:cs typeface="Calibri"/>
              </a:rPr>
              <a:t>on </a:t>
            </a:r>
            <a:r>
              <a:rPr sz="1200" i="1" spc="-5" dirty="0">
                <a:latin typeface="Calibri"/>
                <a:cs typeface="Calibri"/>
              </a:rPr>
              <a:t>a large flat panel monitor </a:t>
            </a:r>
            <a:r>
              <a:rPr sz="1200" i="1" dirty="0">
                <a:latin typeface="Calibri"/>
                <a:cs typeface="Calibri"/>
              </a:rPr>
              <a:t>in </a:t>
            </a:r>
            <a:r>
              <a:rPr sz="1200" i="1" spc="-5" dirty="0">
                <a:latin typeface="Calibri"/>
                <a:cs typeface="Calibri"/>
              </a:rPr>
              <a:t>the </a:t>
            </a:r>
            <a:r>
              <a:rPr sz="1200" i="1" dirty="0">
                <a:latin typeface="Calibri"/>
                <a:cs typeface="Calibri"/>
              </a:rPr>
              <a:t>office </a:t>
            </a:r>
            <a:r>
              <a:rPr sz="1200" i="1" spc="-5" dirty="0">
                <a:latin typeface="Calibri"/>
                <a:cs typeface="Calibri"/>
              </a:rPr>
              <a:t>of the engineer who </a:t>
            </a:r>
            <a:r>
              <a:rPr sz="1200" i="1" dirty="0">
                <a:latin typeface="Calibri"/>
                <a:cs typeface="Calibri"/>
              </a:rPr>
              <a:t>created it. </a:t>
            </a:r>
            <a:r>
              <a:rPr sz="1200" i="1" spc="-5" dirty="0">
                <a:latin typeface="Calibri"/>
                <a:cs typeface="Calibri"/>
              </a:rPr>
              <a:t>What makes  it special is the toggle </a:t>
            </a:r>
            <a:r>
              <a:rPr sz="1200" i="1" dirty="0">
                <a:latin typeface="Calibri"/>
                <a:cs typeface="Calibri"/>
              </a:rPr>
              <a:t>switch </a:t>
            </a:r>
            <a:r>
              <a:rPr sz="1200" i="1" spc="-5" dirty="0">
                <a:latin typeface="Calibri"/>
                <a:cs typeface="Calibri"/>
              </a:rPr>
              <a:t>that allows </a:t>
            </a:r>
            <a:r>
              <a:rPr sz="1200" i="1" dirty="0">
                <a:latin typeface="Calibri"/>
                <a:cs typeface="Calibri"/>
              </a:rPr>
              <a:t>you to view </a:t>
            </a:r>
            <a:r>
              <a:rPr sz="1200" i="1" spc="-5" dirty="0">
                <a:latin typeface="Calibri"/>
                <a:cs typeface="Calibri"/>
              </a:rPr>
              <a:t>points of light representing real time  searches rising from the surface of the globe toward space, colour </a:t>
            </a:r>
            <a:r>
              <a:rPr sz="1200" i="1" dirty="0">
                <a:latin typeface="Calibri"/>
                <a:cs typeface="Calibri"/>
              </a:rPr>
              <a:t>coded </a:t>
            </a:r>
            <a:r>
              <a:rPr sz="1200" i="1" spc="-5" dirty="0">
                <a:latin typeface="Calibri"/>
                <a:cs typeface="Calibri"/>
              </a:rPr>
              <a:t>by language. Toggle  </a:t>
            </a:r>
            <a:r>
              <a:rPr sz="1200" i="1" spc="-10" dirty="0">
                <a:latin typeface="Calibri"/>
                <a:cs typeface="Calibri"/>
              </a:rPr>
              <a:t>and </a:t>
            </a:r>
            <a:r>
              <a:rPr sz="1200" i="1" spc="-5" dirty="0">
                <a:latin typeface="Calibri"/>
                <a:cs typeface="Calibri"/>
              </a:rPr>
              <a:t>you can see traffic patterns for the entire Internet. Worth a trip </a:t>
            </a:r>
            <a:r>
              <a:rPr sz="1200" i="1" dirty="0">
                <a:latin typeface="Calibri"/>
                <a:cs typeface="Calibri"/>
              </a:rPr>
              <a:t>to </a:t>
            </a:r>
            <a:r>
              <a:rPr sz="1200" i="1" spc="-5" dirty="0">
                <a:latin typeface="Calibri"/>
                <a:cs typeface="Calibri"/>
              </a:rPr>
              <a:t>the second</a:t>
            </a:r>
            <a:r>
              <a:rPr sz="1200" i="1" spc="160" dirty="0">
                <a:latin typeface="Calibri"/>
                <a:cs typeface="Calibri"/>
              </a:rPr>
              <a:t> </a:t>
            </a:r>
            <a:r>
              <a:rPr sz="1200" i="1" spc="-5" dirty="0">
                <a:latin typeface="Calibri"/>
                <a:cs typeface="Calibri"/>
              </a:rPr>
              <a:t>floor.</a:t>
            </a:r>
            <a:endParaRPr sz="1200">
              <a:latin typeface="Calibri"/>
              <a:cs typeface="Calibri"/>
            </a:endParaRPr>
          </a:p>
          <a:p>
            <a:pPr marL="12700" algn="just">
              <a:lnSpc>
                <a:spcPct val="100000"/>
              </a:lnSpc>
              <a:spcBef>
                <a:spcPts val="530"/>
              </a:spcBef>
            </a:pPr>
            <a:r>
              <a:rPr sz="1200" b="1" spc="-5" dirty="0">
                <a:latin typeface="Calibri"/>
                <a:cs typeface="Calibri"/>
              </a:rPr>
              <a:t>4.2.2 Some other measures affecting </a:t>
            </a:r>
            <a:r>
              <a:rPr sz="1200" b="1" dirty="0">
                <a:latin typeface="Calibri"/>
                <a:cs typeface="Calibri"/>
              </a:rPr>
              <a:t>the </a:t>
            </a:r>
            <a:r>
              <a:rPr sz="1200" b="1" spc="-5" dirty="0">
                <a:latin typeface="Calibri"/>
                <a:cs typeface="Calibri"/>
              </a:rPr>
              <a:t>organizational</a:t>
            </a:r>
            <a:r>
              <a:rPr sz="1200" b="1" spc="55" dirty="0">
                <a:latin typeface="Calibri"/>
                <a:cs typeface="Calibri"/>
              </a:rPr>
              <a:t> </a:t>
            </a:r>
            <a:r>
              <a:rPr sz="1200" b="1" spc="-5" dirty="0">
                <a:latin typeface="Calibri"/>
                <a:cs typeface="Calibri"/>
              </a:rPr>
              <a:t>environment</a:t>
            </a:r>
            <a:endParaRPr sz="1200">
              <a:latin typeface="Calibri"/>
              <a:cs typeface="Calibri"/>
            </a:endParaRPr>
          </a:p>
          <a:p>
            <a:pPr marL="12700" marR="19685">
              <a:lnSpc>
                <a:spcPct val="101699"/>
              </a:lnSpc>
              <a:spcBef>
                <a:spcPts val="995"/>
              </a:spcBef>
            </a:pPr>
            <a:r>
              <a:rPr sz="1200" i="1" spc="-5" dirty="0">
                <a:latin typeface="Calibri"/>
                <a:cs typeface="Calibri"/>
              </a:rPr>
              <a:t>Responsibility of innovation placed on all </a:t>
            </a:r>
            <a:r>
              <a:rPr sz="1200" i="1" dirty="0">
                <a:latin typeface="Calibri"/>
                <a:cs typeface="Calibri"/>
              </a:rPr>
              <a:t>staff</a:t>
            </a:r>
            <a:r>
              <a:rPr sz="1200" dirty="0">
                <a:latin typeface="Calibri"/>
                <a:cs typeface="Calibri"/>
              </a:rPr>
              <a:t>: </a:t>
            </a:r>
            <a:r>
              <a:rPr sz="1200" spc="-5" dirty="0">
                <a:latin typeface="Calibri"/>
                <a:cs typeface="Calibri"/>
              </a:rPr>
              <a:t>while some roles will </a:t>
            </a:r>
            <a:r>
              <a:rPr sz="1200" dirty="0">
                <a:latin typeface="Calibri"/>
                <a:cs typeface="Calibri"/>
              </a:rPr>
              <a:t>be </a:t>
            </a:r>
            <a:r>
              <a:rPr sz="1200" spc="-5" dirty="0">
                <a:latin typeface="Calibri"/>
                <a:cs typeface="Calibri"/>
              </a:rPr>
              <a:t>more directly involved  in innovation (e.g. research and development, product development) all staff should have a  mandate </a:t>
            </a:r>
            <a:r>
              <a:rPr sz="1200" dirty="0">
                <a:latin typeface="Calibri"/>
                <a:cs typeface="Calibri"/>
              </a:rPr>
              <a:t>to </a:t>
            </a:r>
            <a:r>
              <a:rPr sz="1200" spc="-5" dirty="0">
                <a:latin typeface="Calibri"/>
                <a:cs typeface="Calibri"/>
              </a:rPr>
              <a:t>act innovatively within their</a:t>
            </a:r>
            <a:r>
              <a:rPr sz="1200" spc="10" dirty="0">
                <a:latin typeface="Calibri"/>
                <a:cs typeface="Calibri"/>
              </a:rPr>
              <a:t> </a:t>
            </a:r>
            <a:r>
              <a:rPr sz="1200" spc="-5" dirty="0">
                <a:latin typeface="Calibri"/>
                <a:cs typeface="Calibri"/>
              </a:rPr>
              <a:t>roles.</a:t>
            </a:r>
            <a:endParaRPr sz="1200">
              <a:latin typeface="Calibri"/>
              <a:cs typeface="Calibri"/>
            </a:endParaRPr>
          </a:p>
          <a:p>
            <a:pPr marL="12700" marR="48260" indent="-635">
              <a:lnSpc>
                <a:spcPct val="101699"/>
              </a:lnSpc>
              <a:spcBef>
                <a:spcPts val="1005"/>
              </a:spcBef>
            </a:pPr>
            <a:r>
              <a:rPr sz="1200" i="1" spc="-5" dirty="0">
                <a:latin typeface="Calibri"/>
                <a:cs typeface="Calibri"/>
              </a:rPr>
              <a:t>Human resource system </a:t>
            </a:r>
            <a:r>
              <a:rPr sz="1200" spc="-5" dirty="0">
                <a:latin typeface="Calibri"/>
                <a:cs typeface="Calibri"/>
              </a:rPr>
              <a:t>that develops and encourages staff </a:t>
            </a:r>
            <a:r>
              <a:rPr sz="1200" dirty="0">
                <a:latin typeface="Calibri"/>
                <a:cs typeface="Calibri"/>
              </a:rPr>
              <a:t>to be </a:t>
            </a:r>
            <a:r>
              <a:rPr sz="1200" spc="-5" dirty="0">
                <a:latin typeface="Calibri"/>
                <a:cs typeface="Calibri"/>
              </a:rPr>
              <a:t>innovative. This requires a  dedication </a:t>
            </a:r>
            <a:r>
              <a:rPr sz="1200" dirty="0">
                <a:latin typeface="Calibri"/>
                <a:cs typeface="Calibri"/>
              </a:rPr>
              <a:t>to </a:t>
            </a:r>
            <a:r>
              <a:rPr sz="1200" spc="-5" dirty="0">
                <a:latin typeface="Calibri"/>
                <a:cs typeface="Calibri"/>
              </a:rPr>
              <a:t>training, education, mentoring and the rewarding of staff for innovative  behaviours. </a:t>
            </a:r>
            <a:r>
              <a:rPr sz="1200" spc="-10" dirty="0">
                <a:latin typeface="Calibri"/>
                <a:cs typeface="Calibri"/>
              </a:rPr>
              <a:t>Staff </a:t>
            </a:r>
            <a:r>
              <a:rPr sz="1200" spc="-5" dirty="0">
                <a:latin typeface="Calibri"/>
                <a:cs typeface="Calibri"/>
              </a:rPr>
              <a:t>also needs time and resource allocations </a:t>
            </a:r>
            <a:r>
              <a:rPr sz="1200" dirty="0">
                <a:latin typeface="Calibri"/>
                <a:cs typeface="Calibri"/>
              </a:rPr>
              <a:t>to </a:t>
            </a:r>
            <a:r>
              <a:rPr sz="1200" spc="-5" dirty="0">
                <a:latin typeface="Calibri"/>
                <a:cs typeface="Calibri"/>
              </a:rPr>
              <a:t>stop and think about </a:t>
            </a:r>
            <a:r>
              <a:rPr sz="1200" dirty="0">
                <a:latin typeface="Calibri"/>
                <a:cs typeface="Calibri"/>
              </a:rPr>
              <a:t>new </a:t>
            </a:r>
            <a:r>
              <a:rPr sz="1200" spc="-5" dirty="0">
                <a:latin typeface="Calibri"/>
                <a:cs typeface="Calibri"/>
              </a:rPr>
              <a:t>ideas,  which will not happen while </a:t>
            </a:r>
            <a:r>
              <a:rPr sz="1200" dirty="0">
                <a:latin typeface="Calibri"/>
                <a:cs typeface="Calibri"/>
              </a:rPr>
              <a:t>they </a:t>
            </a:r>
            <a:r>
              <a:rPr sz="1200" spc="-5" dirty="0">
                <a:latin typeface="Calibri"/>
                <a:cs typeface="Calibri"/>
              </a:rPr>
              <a:t>are giving 100% of their time </a:t>
            </a:r>
            <a:r>
              <a:rPr sz="1200" dirty="0">
                <a:latin typeface="Calibri"/>
                <a:cs typeface="Calibri"/>
              </a:rPr>
              <a:t>to </a:t>
            </a:r>
            <a:r>
              <a:rPr sz="1200" spc="-5" dirty="0">
                <a:latin typeface="Calibri"/>
                <a:cs typeface="Calibri"/>
              </a:rPr>
              <a:t>the daily</a:t>
            </a:r>
            <a:r>
              <a:rPr sz="1200" spc="90" dirty="0">
                <a:latin typeface="Calibri"/>
                <a:cs typeface="Calibri"/>
              </a:rPr>
              <a:t> </a:t>
            </a:r>
            <a:r>
              <a:rPr sz="1200" spc="-5" dirty="0">
                <a:latin typeface="Calibri"/>
                <a:cs typeface="Calibri"/>
              </a:rPr>
              <a:t>routine.</a:t>
            </a:r>
            <a:endParaRPr sz="1200">
              <a:latin typeface="Calibri"/>
              <a:cs typeface="Calibri"/>
            </a:endParaRPr>
          </a:p>
          <a:p>
            <a:pPr marL="12700" marR="104139">
              <a:lnSpc>
                <a:spcPct val="101699"/>
              </a:lnSpc>
              <a:spcBef>
                <a:spcPts val="994"/>
              </a:spcBef>
            </a:pPr>
            <a:r>
              <a:rPr sz="1200" i="1" spc="-5" dirty="0">
                <a:latin typeface="Calibri"/>
                <a:cs typeface="Calibri"/>
              </a:rPr>
              <a:t>Performance measurement system </a:t>
            </a:r>
            <a:r>
              <a:rPr sz="1200" spc="-5" dirty="0">
                <a:latin typeface="Calibri"/>
                <a:cs typeface="Calibri"/>
              </a:rPr>
              <a:t>that measures </a:t>
            </a:r>
            <a:r>
              <a:rPr sz="1200" dirty="0">
                <a:latin typeface="Calibri"/>
                <a:cs typeface="Calibri"/>
              </a:rPr>
              <a:t>the </a:t>
            </a:r>
            <a:r>
              <a:rPr sz="1200" spc="-5" dirty="0">
                <a:latin typeface="Calibri"/>
                <a:cs typeface="Calibri"/>
              </a:rPr>
              <a:t>innovative pulse </a:t>
            </a:r>
            <a:r>
              <a:rPr sz="1200" spc="-10" dirty="0">
                <a:latin typeface="Calibri"/>
                <a:cs typeface="Calibri"/>
              </a:rPr>
              <a:t>of </a:t>
            </a:r>
            <a:r>
              <a:rPr sz="1200" spc="-5" dirty="0">
                <a:latin typeface="Calibri"/>
                <a:cs typeface="Calibri"/>
              </a:rPr>
              <a:t>a company. Simple  measures that </a:t>
            </a:r>
            <a:r>
              <a:rPr sz="1200" spc="-10" dirty="0">
                <a:latin typeface="Calibri"/>
                <a:cs typeface="Calibri"/>
              </a:rPr>
              <a:t>are </a:t>
            </a:r>
            <a:r>
              <a:rPr sz="1200" spc="-5" dirty="0">
                <a:latin typeface="Calibri"/>
                <a:cs typeface="Calibri"/>
              </a:rPr>
              <a:t>often </a:t>
            </a:r>
            <a:r>
              <a:rPr sz="1200" dirty="0">
                <a:latin typeface="Calibri"/>
                <a:cs typeface="Calibri"/>
              </a:rPr>
              <a:t>used </a:t>
            </a:r>
            <a:r>
              <a:rPr sz="1200" spc="-5" dirty="0">
                <a:latin typeface="Calibri"/>
                <a:cs typeface="Calibri"/>
              </a:rPr>
              <a:t>include spending </a:t>
            </a:r>
            <a:r>
              <a:rPr sz="1200" spc="-10" dirty="0">
                <a:latin typeface="Calibri"/>
                <a:cs typeface="Calibri"/>
              </a:rPr>
              <a:t>on </a:t>
            </a:r>
            <a:r>
              <a:rPr sz="1200" spc="-5" dirty="0">
                <a:latin typeface="Calibri"/>
                <a:cs typeface="Calibri"/>
              </a:rPr>
              <a:t>innovation (often labelled R&amp;D  expenditure), new product percentage (number </a:t>
            </a:r>
            <a:r>
              <a:rPr sz="1200" spc="-10" dirty="0">
                <a:latin typeface="Calibri"/>
                <a:cs typeface="Calibri"/>
              </a:rPr>
              <a:t>of </a:t>
            </a:r>
            <a:r>
              <a:rPr sz="1200" spc="-5" dirty="0">
                <a:latin typeface="Calibri"/>
                <a:cs typeface="Calibri"/>
              </a:rPr>
              <a:t>new/changed products introduced </a:t>
            </a:r>
            <a:r>
              <a:rPr sz="1200" dirty="0">
                <a:latin typeface="Calibri"/>
                <a:cs typeface="Calibri"/>
              </a:rPr>
              <a:t>this  </a:t>
            </a:r>
            <a:r>
              <a:rPr sz="1200" spc="-5" dirty="0">
                <a:latin typeface="Calibri"/>
                <a:cs typeface="Calibri"/>
              </a:rPr>
              <a:t>period as a proportion </a:t>
            </a:r>
            <a:r>
              <a:rPr sz="1200" spc="-10" dirty="0">
                <a:latin typeface="Calibri"/>
                <a:cs typeface="Calibri"/>
              </a:rPr>
              <a:t>of </a:t>
            </a:r>
            <a:r>
              <a:rPr sz="1200" spc="-5" dirty="0">
                <a:latin typeface="Calibri"/>
                <a:cs typeface="Calibri"/>
              </a:rPr>
              <a:t>total product numbers) </a:t>
            </a:r>
            <a:r>
              <a:rPr sz="1200" dirty="0">
                <a:latin typeface="Calibri"/>
                <a:cs typeface="Calibri"/>
              </a:rPr>
              <a:t>and </a:t>
            </a:r>
            <a:r>
              <a:rPr sz="1200" spc="-5" dirty="0">
                <a:latin typeface="Calibri"/>
                <a:cs typeface="Calibri"/>
              </a:rPr>
              <a:t>number of patents</a:t>
            </a:r>
            <a:r>
              <a:rPr sz="1200" spc="50" dirty="0">
                <a:latin typeface="Calibri"/>
                <a:cs typeface="Calibri"/>
              </a:rPr>
              <a:t> </a:t>
            </a:r>
            <a:r>
              <a:rPr sz="1200" spc="-5" dirty="0">
                <a:latin typeface="Calibri"/>
                <a:cs typeface="Calibri"/>
              </a:rPr>
              <a:t>held.</a:t>
            </a:r>
            <a:endParaRPr sz="1200">
              <a:latin typeface="Calibri"/>
              <a:cs typeface="Calibri"/>
            </a:endParaRPr>
          </a:p>
          <a:p>
            <a:pPr marL="12700" marR="10160">
              <a:lnSpc>
                <a:spcPct val="101699"/>
              </a:lnSpc>
              <a:spcBef>
                <a:spcPts val="1010"/>
              </a:spcBef>
            </a:pPr>
            <a:r>
              <a:rPr sz="1200" i="1" spc="-5" dirty="0">
                <a:latin typeface="Calibri"/>
                <a:cs typeface="Calibri"/>
              </a:rPr>
              <a:t>Linkages with the marketing function</a:t>
            </a:r>
            <a:r>
              <a:rPr sz="1200" spc="-5" dirty="0">
                <a:latin typeface="Calibri"/>
                <a:cs typeface="Calibri"/>
              </a:rPr>
              <a:t>: Understanding the customers, </a:t>
            </a:r>
            <a:r>
              <a:rPr sz="1200" dirty="0">
                <a:latin typeface="Calibri"/>
                <a:cs typeface="Calibri"/>
              </a:rPr>
              <a:t>their needs, </a:t>
            </a:r>
            <a:r>
              <a:rPr sz="1200" spc="-5" dirty="0">
                <a:latin typeface="Calibri"/>
                <a:cs typeface="Calibri"/>
              </a:rPr>
              <a:t>and </a:t>
            </a:r>
            <a:r>
              <a:rPr sz="1200" dirty="0">
                <a:latin typeface="Calibri"/>
                <a:cs typeface="Calibri"/>
              </a:rPr>
              <a:t>the  </a:t>
            </a:r>
            <a:r>
              <a:rPr sz="1200" spc="-5" dirty="0">
                <a:latin typeface="Calibri"/>
                <a:cs typeface="Calibri"/>
              </a:rPr>
              <a:t>competition is critical for targeting resources to the innovation systems. The </a:t>
            </a:r>
            <a:r>
              <a:rPr sz="1200" spc="-10" dirty="0">
                <a:latin typeface="Calibri"/>
                <a:cs typeface="Calibri"/>
              </a:rPr>
              <a:t>most </a:t>
            </a:r>
            <a:r>
              <a:rPr sz="1200" spc="-5" dirty="0">
                <a:latin typeface="Calibri"/>
                <a:cs typeface="Calibri"/>
              </a:rPr>
              <a:t>successful  innovators understand the customers needs better than the customers themselves. They are  often able </a:t>
            </a:r>
            <a:r>
              <a:rPr sz="1200" dirty="0">
                <a:latin typeface="Calibri"/>
                <a:cs typeface="Calibri"/>
              </a:rPr>
              <a:t>to </a:t>
            </a:r>
            <a:r>
              <a:rPr sz="1200" spc="-5" dirty="0">
                <a:latin typeface="Calibri"/>
                <a:cs typeface="Calibri"/>
              </a:rPr>
              <a:t>identify </a:t>
            </a:r>
            <a:r>
              <a:rPr sz="1200" spc="-10" dirty="0">
                <a:latin typeface="Calibri"/>
                <a:cs typeface="Calibri"/>
              </a:rPr>
              <a:t>and </a:t>
            </a:r>
            <a:r>
              <a:rPr sz="1200" spc="-5" dirty="0">
                <a:latin typeface="Calibri"/>
                <a:cs typeface="Calibri"/>
              </a:rPr>
              <a:t>solve problems before </a:t>
            </a:r>
            <a:r>
              <a:rPr sz="1200" dirty="0">
                <a:latin typeface="Calibri"/>
                <a:cs typeface="Calibri"/>
              </a:rPr>
              <a:t>the </a:t>
            </a:r>
            <a:r>
              <a:rPr sz="1200" spc="-5" dirty="0">
                <a:latin typeface="Calibri"/>
                <a:cs typeface="Calibri"/>
              </a:rPr>
              <a:t>customer has realised that perhaps there  is a problem, let alone thought about buying a</a:t>
            </a:r>
            <a:r>
              <a:rPr sz="1200" spc="60" dirty="0">
                <a:latin typeface="Calibri"/>
                <a:cs typeface="Calibri"/>
              </a:rPr>
              <a:t> </a:t>
            </a:r>
            <a:r>
              <a:rPr sz="1200" spc="-5" dirty="0">
                <a:latin typeface="Calibri"/>
                <a:cs typeface="Calibri"/>
              </a:rPr>
              <a:t>solution.</a:t>
            </a:r>
            <a:endParaRPr sz="1200">
              <a:latin typeface="Calibri"/>
              <a:cs typeface="Calibri"/>
            </a:endParaRPr>
          </a:p>
          <a:p>
            <a:pPr marL="12700" marR="5080">
              <a:lnSpc>
                <a:spcPct val="101699"/>
              </a:lnSpc>
              <a:spcBef>
                <a:spcPts val="1005"/>
              </a:spcBef>
            </a:pPr>
            <a:r>
              <a:rPr sz="1200" i="1" spc="-5" dirty="0">
                <a:latin typeface="Calibri"/>
                <a:cs typeface="Calibri"/>
              </a:rPr>
              <a:t>Knowledge acquisition </a:t>
            </a:r>
            <a:r>
              <a:rPr sz="1200" spc="-5" dirty="0">
                <a:latin typeface="Calibri"/>
                <a:cs typeface="Calibri"/>
              </a:rPr>
              <a:t>and management processes that constantly bring into the organisation  </a:t>
            </a:r>
            <a:r>
              <a:rPr sz="1200" dirty="0">
                <a:latin typeface="Calibri"/>
                <a:cs typeface="Calibri"/>
              </a:rPr>
              <a:t>new ideas, </a:t>
            </a:r>
            <a:r>
              <a:rPr sz="1200" spc="-5" dirty="0">
                <a:latin typeface="Calibri"/>
                <a:cs typeface="Calibri"/>
              </a:rPr>
              <a:t>information, concepts and knowledge. </a:t>
            </a:r>
            <a:r>
              <a:rPr sz="1200" dirty="0">
                <a:latin typeface="Calibri"/>
                <a:cs typeface="Calibri"/>
              </a:rPr>
              <a:t>This </a:t>
            </a:r>
            <a:r>
              <a:rPr sz="1200" spc="-5" dirty="0">
                <a:latin typeface="Calibri"/>
                <a:cs typeface="Calibri"/>
              </a:rPr>
              <a:t>can range from </a:t>
            </a:r>
            <a:r>
              <a:rPr sz="1200" spc="-10" dirty="0">
                <a:latin typeface="Calibri"/>
                <a:cs typeface="Calibri"/>
              </a:rPr>
              <a:t>simple </a:t>
            </a:r>
            <a:r>
              <a:rPr sz="1200" spc="-5" dirty="0">
                <a:latin typeface="Calibri"/>
                <a:cs typeface="Calibri"/>
              </a:rPr>
              <a:t>things such as  receiving trade, scientific, engineering and professional magazines, attendance at conferences  and participation in industry networking forums right through to having a comprehensive  research capability. Where knowledge is not readily available, polytechnics, universities and  research institutes have </a:t>
            </a:r>
            <a:r>
              <a:rPr sz="1200" dirty="0">
                <a:latin typeface="Calibri"/>
                <a:cs typeface="Calibri"/>
              </a:rPr>
              <a:t>the </a:t>
            </a:r>
            <a:r>
              <a:rPr sz="1200" spc="-5" dirty="0">
                <a:latin typeface="Calibri"/>
                <a:cs typeface="Calibri"/>
              </a:rPr>
              <a:t>capabilities </a:t>
            </a:r>
            <a:r>
              <a:rPr sz="1200" dirty="0">
                <a:latin typeface="Calibri"/>
                <a:cs typeface="Calibri"/>
              </a:rPr>
              <a:t>for </a:t>
            </a:r>
            <a:r>
              <a:rPr sz="1200" spc="-5" dirty="0">
                <a:latin typeface="Calibri"/>
                <a:cs typeface="Calibri"/>
              </a:rPr>
              <a:t>developing it </a:t>
            </a:r>
            <a:r>
              <a:rPr sz="1200" dirty="0">
                <a:latin typeface="Calibri"/>
                <a:cs typeface="Calibri"/>
              </a:rPr>
              <a:t>for </a:t>
            </a:r>
            <a:r>
              <a:rPr sz="1200" spc="-5" dirty="0">
                <a:latin typeface="Calibri"/>
                <a:cs typeface="Calibri"/>
              </a:rPr>
              <a:t>you.</a:t>
            </a:r>
            <a:endParaRPr sz="1200">
              <a:latin typeface="Calibri"/>
              <a:cs typeface="Calibri"/>
            </a:endParaRPr>
          </a:p>
          <a:p>
            <a:pPr marL="12700" marR="24765">
              <a:lnSpc>
                <a:spcPct val="101699"/>
              </a:lnSpc>
              <a:spcBef>
                <a:spcPts val="994"/>
              </a:spcBef>
            </a:pPr>
            <a:r>
              <a:rPr sz="1200" i="1" spc="-5" dirty="0">
                <a:latin typeface="Calibri"/>
                <a:cs typeface="Calibri"/>
              </a:rPr>
              <a:t>Intellectual property management systems </a:t>
            </a:r>
            <a:r>
              <a:rPr sz="1200" spc="-5" dirty="0">
                <a:latin typeface="Calibri"/>
                <a:cs typeface="Calibri"/>
              </a:rPr>
              <a:t>that identify, protect, </a:t>
            </a:r>
            <a:r>
              <a:rPr sz="1200" dirty="0">
                <a:latin typeface="Calibri"/>
                <a:cs typeface="Calibri"/>
              </a:rPr>
              <a:t>value, </a:t>
            </a:r>
            <a:r>
              <a:rPr sz="1200" spc="-5" dirty="0">
                <a:latin typeface="Calibri"/>
                <a:cs typeface="Calibri"/>
              </a:rPr>
              <a:t>manage and audit the  organisation’s intellectual property (IP). This intellectual property is </a:t>
            </a:r>
            <a:r>
              <a:rPr sz="1200" dirty="0">
                <a:latin typeface="Calibri"/>
                <a:cs typeface="Calibri"/>
              </a:rPr>
              <a:t>the </a:t>
            </a:r>
            <a:r>
              <a:rPr sz="1200" spc="-5" dirty="0">
                <a:latin typeface="Calibri"/>
                <a:cs typeface="Calibri"/>
              </a:rPr>
              <a:t>new knowledge that  arises out of the innovation process e.g. </a:t>
            </a:r>
            <a:r>
              <a:rPr sz="1200" spc="-10" dirty="0">
                <a:latin typeface="Calibri"/>
                <a:cs typeface="Calibri"/>
              </a:rPr>
              <a:t>it </a:t>
            </a:r>
            <a:r>
              <a:rPr sz="1200" spc="-5" dirty="0">
                <a:latin typeface="Calibri"/>
                <a:cs typeface="Calibri"/>
              </a:rPr>
              <a:t>may </a:t>
            </a:r>
            <a:r>
              <a:rPr sz="1200" dirty="0">
                <a:latin typeface="Calibri"/>
                <a:cs typeface="Calibri"/>
              </a:rPr>
              <a:t>be </a:t>
            </a:r>
            <a:r>
              <a:rPr sz="1200" spc="-5" dirty="0">
                <a:latin typeface="Calibri"/>
                <a:cs typeface="Calibri"/>
              </a:rPr>
              <a:t>a unique understanding of a production  process that facilitates superior efficiency or design in a </a:t>
            </a:r>
            <a:r>
              <a:rPr sz="1200" dirty="0">
                <a:latin typeface="Calibri"/>
                <a:cs typeface="Calibri"/>
              </a:rPr>
              <a:t>new </a:t>
            </a:r>
            <a:r>
              <a:rPr sz="1200" spc="-5" dirty="0">
                <a:latin typeface="Calibri"/>
                <a:cs typeface="Calibri"/>
              </a:rPr>
              <a:t>product. Some organisations  have difficulty </a:t>
            </a:r>
            <a:r>
              <a:rPr sz="1200" spc="-10" dirty="0">
                <a:latin typeface="Calibri"/>
                <a:cs typeface="Calibri"/>
              </a:rPr>
              <a:t>in </a:t>
            </a:r>
            <a:r>
              <a:rPr sz="1200" spc="-5" dirty="0">
                <a:latin typeface="Calibri"/>
                <a:cs typeface="Calibri"/>
              </a:rPr>
              <a:t>identifying their IP. One way of doing so is answer the question: what do</a:t>
            </a:r>
            <a:r>
              <a:rPr sz="1200" spc="229" dirty="0">
                <a:latin typeface="Calibri"/>
                <a:cs typeface="Calibri"/>
              </a:rPr>
              <a:t> </a:t>
            </a:r>
            <a:r>
              <a:rPr sz="1200" spc="-5" dirty="0">
                <a:latin typeface="Calibri"/>
                <a:cs typeface="Calibri"/>
              </a:rPr>
              <a:t>we</a:t>
            </a: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150">
              <a:latin typeface="Calibri"/>
              <a:cs typeface="Calibri"/>
            </a:endParaRPr>
          </a:p>
          <a:p>
            <a:pPr marL="181610">
              <a:lnSpc>
                <a:spcPct val="100000"/>
              </a:lnSpc>
            </a:pPr>
            <a:r>
              <a:rPr sz="1000" b="1" spc="-5" dirty="0">
                <a:latin typeface="Calibri"/>
                <a:cs typeface="Calibri"/>
              </a:rPr>
              <a:t>54</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4" name="object 4"/>
          <p:cNvSpPr/>
          <p:nvPr/>
        </p:nvSpPr>
        <p:spPr>
          <a:xfrm>
            <a:off x="5184739" y="1009436"/>
            <a:ext cx="1551310" cy="91737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570066"/>
            <a:ext cx="5848350" cy="9389110"/>
          </a:xfrm>
          <a:prstGeom prst="rect">
            <a:avLst/>
          </a:prstGeom>
        </p:spPr>
        <p:txBody>
          <a:bodyPr vert="horz" wrap="square" lIns="0" tIns="12065" rIns="0" bIns="0" rtlCol="0">
            <a:spAutoFit/>
          </a:bodyPr>
          <a:lstStyle/>
          <a:p>
            <a:pPr marR="1524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00" dirty="0">
              <a:latin typeface="Calibri"/>
              <a:cs typeface="Calibri"/>
            </a:endParaRPr>
          </a:p>
          <a:p>
            <a:pPr marL="12700" marR="31750">
              <a:lnSpc>
                <a:spcPct val="101699"/>
              </a:lnSpc>
            </a:pPr>
            <a:r>
              <a:rPr sz="1200" spc="-5" dirty="0">
                <a:latin typeface="Calibri"/>
                <a:cs typeface="Calibri"/>
              </a:rPr>
              <a:t>know that our competitors don’t and that we don’t want them </a:t>
            </a:r>
            <a:r>
              <a:rPr sz="1200" dirty="0">
                <a:latin typeface="Calibri"/>
                <a:cs typeface="Calibri"/>
              </a:rPr>
              <a:t>to </a:t>
            </a:r>
            <a:r>
              <a:rPr sz="1200" spc="-5" dirty="0">
                <a:latin typeface="Calibri"/>
                <a:cs typeface="Calibri"/>
              </a:rPr>
              <a:t>know? Once identified, </a:t>
            </a:r>
            <a:r>
              <a:rPr sz="1200" spc="-10" dirty="0">
                <a:latin typeface="Calibri"/>
                <a:cs typeface="Calibri"/>
              </a:rPr>
              <a:t>it  </a:t>
            </a:r>
            <a:r>
              <a:rPr sz="1200" dirty="0">
                <a:latin typeface="Calibri"/>
                <a:cs typeface="Calibri"/>
              </a:rPr>
              <a:t>needs to </a:t>
            </a:r>
            <a:r>
              <a:rPr sz="1200" spc="-5" dirty="0">
                <a:latin typeface="Calibri"/>
                <a:cs typeface="Calibri"/>
              </a:rPr>
              <a:t>be protected or the competitors will find out! Protecting your IP </a:t>
            </a:r>
            <a:r>
              <a:rPr sz="1200" spc="-10" dirty="0">
                <a:latin typeface="Calibri"/>
                <a:cs typeface="Calibri"/>
              </a:rPr>
              <a:t>can </a:t>
            </a:r>
            <a:r>
              <a:rPr sz="1200" spc="-5" dirty="0">
                <a:latin typeface="Calibri"/>
                <a:cs typeface="Calibri"/>
              </a:rPr>
              <a:t>range from  simply keeping </a:t>
            </a:r>
            <a:r>
              <a:rPr sz="1200" spc="-10" dirty="0">
                <a:latin typeface="Calibri"/>
                <a:cs typeface="Calibri"/>
              </a:rPr>
              <a:t>it </a:t>
            </a:r>
            <a:r>
              <a:rPr sz="1200" spc="-5" dirty="0">
                <a:latin typeface="Calibri"/>
                <a:cs typeface="Calibri"/>
              </a:rPr>
              <a:t>confidential, not only physically </a:t>
            </a:r>
            <a:r>
              <a:rPr sz="1200" dirty="0">
                <a:latin typeface="Calibri"/>
                <a:cs typeface="Calibri"/>
              </a:rPr>
              <a:t>but </a:t>
            </a:r>
            <a:r>
              <a:rPr sz="1200" spc="-5" dirty="0">
                <a:latin typeface="Calibri"/>
                <a:cs typeface="Calibri"/>
              </a:rPr>
              <a:t>also electronically (Trček, </a:t>
            </a:r>
            <a:r>
              <a:rPr sz="1200" dirty="0">
                <a:latin typeface="Calibri"/>
                <a:cs typeface="Calibri"/>
              </a:rPr>
              <a:t>2006) </a:t>
            </a:r>
            <a:r>
              <a:rPr sz="1200" spc="-5" dirty="0">
                <a:latin typeface="Calibri"/>
                <a:cs typeface="Calibri"/>
              </a:rPr>
              <a:t>through  </a:t>
            </a:r>
            <a:r>
              <a:rPr sz="1200" dirty="0">
                <a:latin typeface="Calibri"/>
                <a:cs typeface="Calibri"/>
              </a:rPr>
              <a:t>to the </a:t>
            </a:r>
            <a:r>
              <a:rPr sz="1200" spc="-5" dirty="0">
                <a:latin typeface="Calibri"/>
                <a:cs typeface="Calibri"/>
              </a:rPr>
              <a:t>more formal means such as trademark protection, patents and plant variety  protection.</a:t>
            </a:r>
            <a:endParaRPr sz="1200" dirty="0">
              <a:latin typeface="Calibri"/>
              <a:cs typeface="Calibri"/>
            </a:endParaRPr>
          </a:p>
          <a:p>
            <a:pPr marL="12700" marR="5080">
              <a:lnSpc>
                <a:spcPct val="101699"/>
              </a:lnSpc>
              <a:spcBef>
                <a:spcPts val="1010"/>
              </a:spcBef>
            </a:pPr>
            <a:r>
              <a:rPr sz="1200" i="1" spc="-5" dirty="0">
                <a:latin typeface="Calibri"/>
                <a:cs typeface="Calibri"/>
              </a:rPr>
              <a:t>Collaboration </a:t>
            </a:r>
            <a:r>
              <a:rPr sz="1200" spc="-5" dirty="0">
                <a:latin typeface="Calibri"/>
                <a:cs typeface="Calibri"/>
              </a:rPr>
              <a:t>with other organisations </a:t>
            </a:r>
            <a:r>
              <a:rPr sz="1200" spc="-10" dirty="0">
                <a:latin typeface="Calibri"/>
                <a:cs typeface="Calibri"/>
              </a:rPr>
              <a:t>who </a:t>
            </a:r>
            <a:r>
              <a:rPr sz="1200" spc="-5" dirty="0">
                <a:latin typeface="Calibri"/>
                <a:cs typeface="Calibri"/>
              </a:rPr>
              <a:t>can contribute </a:t>
            </a:r>
            <a:r>
              <a:rPr sz="1200" dirty="0">
                <a:latin typeface="Calibri"/>
                <a:cs typeface="Calibri"/>
              </a:rPr>
              <a:t>to </a:t>
            </a:r>
            <a:r>
              <a:rPr sz="1200" spc="-5" dirty="0">
                <a:latin typeface="Calibri"/>
                <a:cs typeface="Calibri"/>
              </a:rPr>
              <a:t>innovation processes. Most  organisations cannot achieve best-practice innovation working in isolation. </a:t>
            </a:r>
            <a:r>
              <a:rPr sz="1200" dirty="0">
                <a:latin typeface="Calibri"/>
                <a:cs typeface="Calibri"/>
              </a:rPr>
              <a:t>They </a:t>
            </a:r>
            <a:r>
              <a:rPr sz="1200" spc="-5" dirty="0">
                <a:latin typeface="Calibri"/>
                <a:cs typeface="Calibri"/>
              </a:rPr>
              <a:t>need </a:t>
            </a:r>
            <a:r>
              <a:rPr sz="1200" dirty="0">
                <a:latin typeface="Calibri"/>
                <a:cs typeface="Calibri"/>
              </a:rPr>
              <a:t>to </a:t>
            </a:r>
            <a:r>
              <a:rPr sz="1200" spc="-5" dirty="0">
                <a:latin typeface="Calibri"/>
                <a:cs typeface="Calibri"/>
              </a:rPr>
              <a:t>work  with research providers, tertiary education institutes, associated and support industries and  </a:t>
            </a:r>
            <a:r>
              <a:rPr sz="1200" dirty="0">
                <a:latin typeface="Calibri"/>
                <a:cs typeface="Calibri"/>
              </a:rPr>
              <a:t>even </a:t>
            </a:r>
            <a:r>
              <a:rPr sz="1200" spc="-5" dirty="0">
                <a:latin typeface="Calibri"/>
                <a:cs typeface="Calibri"/>
              </a:rPr>
              <a:t>their own competitors. Clustering </a:t>
            </a:r>
            <a:r>
              <a:rPr sz="1200" spc="-10" dirty="0">
                <a:latin typeface="Calibri"/>
                <a:cs typeface="Calibri"/>
              </a:rPr>
              <a:t>of </a:t>
            </a:r>
            <a:r>
              <a:rPr sz="1200" spc="-5" dirty="0">
                <a:latin typeface="Calibri"/>
                <a:cs typeface="Calibri"/>
              </a:rPr>
              <a:t>similar organisations and their support industries is  a proven tool for ensuring collective growth </a:t>
            </a:r>
            <a:r>
              <a:rPr sz="1200" dirty="0">
                <a:latin typeface="Calibri"/>
                <a:cs typeface="Calibri"/>
              </a:rPr>
              <a:t>by </a:t>
            </a:r>
            <a:r>
              <a:rPr sz="1200" spc="-5" dirty="0">
                <a:latin typeface="Calibri"/>
                <a:cs typeface="Calibri"/>
              </a:rPr>
              <a:t>sharing </a:t>
            </a:r>
            <a:r>
              <a:rPr sz="1200" dirty="0">
                <a:latin typeface="Calibri"/>
                <a:cs typeface="Calibri"/>
              </a:rPr>
              <a:t>those </a:t>
            </a:r>
            <a:r>
              <a:rPr sz="1200" spc="-5" dirty="0">
                <a:latin typeface="Calibri"/>
                <a:cs typeface="Calibri"/>
              </a:rPr>
              <a:t>parts of the innovation process  where their interests overlap. This may require collective ownership </a:t>
            </a:r>
            <a:r>
              <a:rPr sz="1200" spc="-10" dirty="0">
                <a:latin typeface="Calibri"/>
                <a:cs typeface="Calibri"/>
              </a:rPr>
              <a:t>of </a:t>
            </a:r>
            <a:r>
              <a:rPr sz="1200" dirty="0">
                <a:latin typeface="Calibri"/>
                <a:cs typeface="Calibri"/>
              </a:rPr>
              <a:t>the </a:t>
            </a:r>
            <a:r>
              <a:rPr sz="1200" spc="-5" dirty="0">
                <a:latin typeface="Calibri"/>
                <a:cs typeface="Calibri"/>
              </a:rPr>
              <a:t>IP that arises from  that</a:t>
            </a:r>
            <a:r>
              <a:rPr sz="1200" spc="5" dirty="0">
                <a:latin typeface="Calibri"/>
                <a:cs typeface="Calibri"/>
              </a:rPr>
              <a:t> </a:t>
            </a:r>
            <a:r>
              <a:rPr sz="1200" spc="-5" dirty="0">
                <a:latin typeface="Calibri"/>
                <a:cs typeface="Calibri"/>
              </a:rPr>
              <a:t>sharing.</a:t>
            </a:r>
            <a:endParaRPr sz="1200" dirty="0">
              <a:latin typeface="Calibri"/>
              <a:cs typeface="Calibri"/>
            </a:endParaRPr>
          </a:p>
          <a:p>
            <a:pPr marL="12700" marR="24765">
              <a:lnSpc>
                <a:spcPct val="101800"/>
              </a:lnSpc>
              <a:spcBef>
                <a:spcPts val="990"/>
              </a:spcBef>
            </a:pPr>
            <a:r>
              <a:rPr sz="1200" i="1" spc="-5" dirty="0">
                <a:latin typeface="Calibri"/>
                <a:cs typeface="Calibri"/>
              </a:rPr>
              <a:t>Flexible, </a:t>
            </a:r>
            <a:r>
              <a:rPr sz="1200" i="1" spc="-10" dirty="0">
                <a:latin typeface="Calibri"/>
                <a:cs typeface="Calibri"/>
              </a:rPr>
              <a:t>organic </a:t>
            </a:r>
            <a:r>
              <a:rPr sz="1200" i="1" spc="-5" dirty="0">
                <a:latin typeface="Calibri"/>
                <a:cs typeface="Calibri"/>
              </a:rPr>
              <a:t>structure, </a:t>
            </a:r>
            <a:r>
              <a:rPr sz="1200" spc="-5" dirty="0">
                <a:latin typeface="Calibri"/>
                <a:cs typeface="Calibri"/>
              </a:rPr>
              <a:t>which encourages team work and also acts as a stimulant to  people </a:t>
            </a:r>
            <a:r>
              <a:rPr sz="1200" dirty="0">
                <a:latin typeface="Calibri"/>
                <a:cs typeface="Calibri"/>
              </a:rPr>
              <a:t>to be </a:t>
            </a:r>
            <a:r>
              <a:rPr sz="1200" spc="-5" dirty="0">
                <a:latin typeface="Calibri"/>
                <a:cs typeface="Calibri"/>
              </a:rPr>
              <a:t>more creative. Having an </a:t>
            </a:r>
            <a:r>
              <a:rPr sz="1200" dirty="0">
                <a:latin typeface="Calibri"/>
                <a:cs typeface="Calibri"/>
              </a:rPr>
              <a:t>elastic </a:t>
            </a:r>
            <a:r>
              <a:rPr sz="1200" spc="-5" dirty="0">
                <a:latin typeface="Calibri"/>
                <a:cs typeface="Calibri"/>
              </a:rPr>
              <a:t>business definition </a:t>
            </a:r>
            <a:r>
              <a:rPr sz="1200" dirty="0">
                <a:latin typeface="Calibri"/>
                <a:cs typeface="Calibri"/>
              </a:rPr>
              <a:t>helps to </a:t>
            </a:r>
            <a:r>
              <a:rPr sz="1200" spc="-5" dirty="0">
                <a:latin typeface="Calibri"/>
                <a:cs typeface="Calibri"/>
              </a:rPr>
              <a:t>ward against  protectionist instincts </a:t>
            </a:r>
            <a:r>
              <a:rPr sz="1200" spc="-10" dirty="0">
                <a:latin typeface="Calibri"/>
                <a:cs typeface="Calibri"/>
              </a:rPr>
              <a:t>and </a:t>
            </a:r>
            <a:r>
              <a:rPr sz="1200" spc="-5" dirty="0">
                <a:latin typeface="Calibri"/>
                <a:cs typeface="Calibri"/>
              </a:rPr>
              <a:t>the organisation </a:t>
            </a:r>
            <a:r>
              <a:rPr sz="1200" dirty="0">
                <a:latin typeface="Calibri"/>
                <a:cs typeface="Calibri"/>
              </a:rPr>
              <a:t>thus </a:t>
            </a:r>
            <a:r>
              <a:rPr sz="1200" spc="-5" dirty="0">
                <a:latin typeface="Calibri"/>
                <a:cs typeface="Calibri"/>
              </a:rPr>
              <a:t>avoids subconscious defence against  necessary changes. Management </a:t>
            </a:r>
            <a:r>
              <a:rPr sz="1200" spc="-10" dirty="0">
                <a:latin typeface="Calibri"/>
                <a:cs typeface="Calibri"/>
              </a:rPr>
              <a:t>of </a:t>
            </a:r>
            <a:r>
              <a:rPr sz="1200" dirty="0">
                <a:latin typeface="Calibri"/>
                <a:cs typeface="Calibri"/>
              </a:rPr>
              <a:t>the </a:t>
            </a:r>
            <a:r>
              <a:rPr sz="1200" spc="-5" dirty="0">
                <a:latin typeface="Calibri"/>
                <a:cs typeface="Calibri"/>
              </a:rPr>
              <a:t>organisation should </a:t>
            </a:r>
            <a:r>
              <a:rPr sz="1200" dirty="0">
                <a:latin typeface="Calibri"/>
                <a:cs typeface="Calibri"/>
              </a:rPr>
              <a:t>be </a:t>
            </a:r>
            <a:r>
              <a:rPr sz="1200" spc="-5" dirty="0">
                <a:latin typeface="Calibri"/>
                <a:cs typeface="Calibri"/>
              </a:rPr>
              <a:t>directed to spend a significant  amount of their time looking </a:t>
            </a:r>
            <a:r>
              <a:rPr sz="1200" dirty="0">
                <a:latin typeface="Calibri"/>
                <a:cs typeface="Calibri"/>
              </a:rPr>
              <a:t>for </a:t>
            </a:r>
            <a:r>
              <a:rPr sz="1200" spc="-5" dirty="0">
                <a:latin typeface="Calibri"/>
                <a:cs typeface="Calibri"/>
              </a:rPr>
              <a:t>opportunities outside the boundaries </a:t>
            </a:r>
            <a:r>
              <a:rPr sz="1200" spc="-10" dirty="0">
                <a:latin typeface="Calibri"/>
                <a:cs typeface="Calibri"/>
              </a:rPr>
              <a:t>of </a:t>
            </a:r>
            <a:r>
              <a:rPr sz="1200" spc="-5" dirty="0">
                <a:latin typeface="Calibri"/>
                <a:cs typeface="Calibri"/>
              </a:rPr>
              <a:t>the business they  are</a:t>
            </a:r>
            <a:r>
              <a:rPr sz="1200" spc="5" dirty="0">
                <a:latin typeface="Calibri"/>
                <a:cs typeface="Calibri"/>
              </a:rPr>
              <a:t> </a:t>
            </a:r>
            <a:r>
              <a:rPr sz="1200" spc="-5" dirty="0">
                <a:latin typeface="Calibri"/>
                <a:cs typeface="Calibri"/>
              </a:rPr>
              <a:t>managing.</a:t>
            </a:r>
            <a:endParaRPr sz="1200" dirty="0">
              <a:latin typeface="Calibri"/>
              <a:cs typeface="Calibri"/>
            </a:endParaRPr>
          </a:p>
          <a:p>
            <a:pPr marL="12700" marR="419100">
              <a:lnSpc>
                <a:spcPct val="101699"/>
              </a:lnSpc>
              <a:spcBef>
                <a:spcPts val="994"/>
              </a:spcBef>
            </a:pPr>
            <a:r>
              <a:rPr sz="1200" i="1" spc="-5" dirty="0">
                <a:latin typeface="Calibri"/>
                <a:cs typeface="Calibri"/>
              </a:rPr>
              <a:t>Employees’ motivation</a:t>
            </a:r>
            <a:r>
              <a:rPr sz="1200" spc="-5" dirty="0">
                <a:latin typeface="Calibri"/>
                <a:cs typeface="Calibri"/>
              </a:rPr>
              <a:t>: motivating </a:t>
            </a:r>
            <a:r>
              <a:rPr sz="1200" spc="-10" dirty="0">
                <a:latin typeface="Calibri"/>
                <a:cs typeface="Calibri"/>
              </a:rPr>
              <a:t>an </a:t>
            </a:r>
            <a:r>
              <a:rPr sz="1200" spc="-5" dirty="0">
                <a:latin typeface="Calibri"/>
                <a:cs typeface="Calibri"/>
              </a:rPr>
              <a:t>employee means that </a:t>
            </a:r>
            <a:r>
              <a:rPr sz="1200" dirty="0">
                <a:latin typeface="Calibri"/>
                <a:cs typeface="Calibri"/>
              </a:rPr>
              <a:t>he </a:t>
            </a:r>
            <a:r>
              <a:rPr sz="1200" spc="-10" dirty="0">
                <a:latin typeface="Calibri"/>
                <a:cs typeface="Calibri"/>
              </a:rPr>
              <a:t>should </a:t>
            </a:r>
            <a:r>
              <a:rPr sz="1200" spc="-5" dirty="0">
                <a:latin typeface="Calibri"/>
                <a:cs typeface="Calibri"/>
              </a:rPr>
              <a:t>feel </a:t>
            </a:r>
            <a:r>
              <a:rPr sz="1200" dirty="0">
                <a:latin typeface="Calibri"/>
                <a:cs typeface="Calibri"/>
              </a:rPr>
              <a:t>his </a:t>
            </a:r>
            <a:r>
              <a:rPr sz="1200" spc="-5" dirty="0">
                <a:latin typeface="Calibri"/>
                <a:cs typeface="Calibri"/>
              </a:rPr>
              <a:t>personal  success at work, </a:t>
            </a:r>
            <a:r>
              <a:rPr sz="1200" dirty="0">
                <a:latin typeface="Calibri"/>
                <a:cs typeface="Calibri"/>
              </a:rPr>
              <a:t>feel </a:t>
            </a:r>
            <a:r>
              <a:rPr sz="1200" spc="-5" dirty="0">
                <a:latin typeface="Calibri"/>
                <a:cs typeface="Calibri"/>
              </a:rPr>
              <a:t>that he positively contributes </a:t>
            </a:r>
            <a:r>
              <a:rPr sz="1200" dirty="0">
                <a:latin typeface="Calibri"/>
                <a:cs typeface="Calibri"/>
              </a:rPr>
              <a:t>to </a:t>
            </a:r>
            <a:r>
              <a:rPr sz="1200" spc="-5" dirty="0">
                <a:latin typeface="Calibri"/>
                <a:cs typeface="Calibri"/>
              </a:rPr>
              <a:t>the company's goal, </a:t>
            </a:r>
            <a:r>
              <a:rPr sz="1200" dirty="0">
                <a:latin typeface="Calibri"/>
                <a:cs typeface="Calibri"/>
              </a:rPr>
              <a:t>to feel  </a:t>
            </a:r>
            <a:r>
              <a:rPr sz="1200" spc="-5" dirty="0">
                <a:latin typeface="Calibri"/>
                <a:cs typeface="Calibri"/>
              </a:rPr>
              <a:t>responsibility corresponding </a:t>
            </a:r>
            <a:r>
              <a:rPr sz="1200" dirty="0">
                <a:latin typeface="Calibri"/>
                <a:cs typeface="Calibri"/>
              </a:rPr>
              <a:t>to </a:t>
            </a:r>
            <a:r>
              <a:rPr sz="1200" spc="-5" dirty="0">
                <a:latin typeface="Calibri"/>
                <a:cs typeface="Calibri"/>
              </a:rPr>
              <a:t>abilities, receive acknowledgement </a:t>
            </a:r>
            <a:r>
              <a:rPr sz="1200" dirty="0">
                <a:latin typeface="Calibri"/>
                <a:cs typeface="Calibri"/>
              </a:rPr>
              <a:t>for </a:t>
            </a:r>
            <a:r>
              <a:rPr sz="1200" spc="-5" dirty="0">
                <a:latin typeface="Calibri"/>
                <a:cs typeface="Calibri"/>
              </a:rPr>
              <a:t>his or </a:t>
            </a:r>
            <a:r>
              <a:rPr sz="1200" dirty="0">
                <a:latin typeface="Calibri"/>
                <a:cs typeface="Calibri"/>
              </a:rPr>
              <a:t>her  </a:t>
            </a:r>
            <a:r>
              <a:rPr sz="1200" spc="-5" dirty="0">
                <a:latin typeface="Calibri"/>
                <a:cs typeface="Calibri"/>
              </a:rPr>
              <a:t>performance, feel that he acquiring </a:t>
            </a:r>
            <a:r>
              <a:rPr sz="1200" dirty="0">
                <a:latin typeface="Calibri"/>
                <a:cs typeface="Calibri"/>
              </a:rPr>
              <a:t>new </a:t>
            </a:r>
            <a:r>
              <a:rPr sz="1200" spc="-5" dirty="0">
                <a:latin typeface="Calibri"/>
                <a:cs typeface="Calibri"/>
              </a:rPr>
              <a:t>experience and develops </a:t>
            </a:r>
            <a:r>
              <a:rPr sz="1200" dirty="0">
                <a:latin typeface="Calibri"/>
                <a:cs typeface="Calibri"/>
              </a:rPr>
              <a:t>his</a:t>
            </a:r>
            <a:r>
              <a:rPr sz="1200" spc="40" dirty="0">
                <a:latin typeface="Calibri"/>
                <a:cs typeface="Calibri"/>
              </a:rPr>
              <a:t> </a:t>
            </a:r>
            <a:r>
              <a:rPr sz="1200" spc="-5" dirty="0">
                <a:latin typeface="Calibri"/>
                <a:cs typeface="Calibri"/>
              </a:rPr>
              <a:t>abilities.</a:t>
            </a:r>
            <a:endParaRPr sz="1200" dirty="0">
              <a:latin typeface="Calibri"/>
              <a:cs typeface="Calibri"/>
            </a:endParaRPr>
          </a:p>
          <a:p>
            <a:pPr marL="12700" marR="335915">
              <a:lnSpc>
                <a:spcPct val="101699"/>
              </a:lnSpc>
              <a:spcBef>
                <a:spcPts val="1010"/>
              </a:spcBef>
            </a:pPr>
            <a:r>
              <a:rPr sz="1200" i="1" spc="-5" dirty="0">
                <a:latin typeface="Calibri"/>
                <a:cs typeface="Calibri"/>
              </a:rPr>
              <a:t>Participative leadership </a:t>
            </a:r>
            <a:r>
              <a:rPr sz="1200" i="1" dirty="0">
                <a:latin typeface="Calibri"/>
                <a:cs typeface="Calibri"/>
              </a:rPr>
              <a:t>style</a:t>
            </a:r>
            <a:r>
              <a:rPr sz="1200" dirty="0">
                <a:latin typeface="Calibri"/>
                <a:cs typeface="Calibri"/>
              </a:rPr>
              <a:t>: </a:t>
            </a:r>
            <a:r>
              <a:rPr sz="1200" spc="-5" dirty="0">
                <a:latin typeface="Calibri"/>
                <a:cs typeface="Calibri"/>
              </a:rPr>
              <a:t>managers focus both </a:t>
            </a:r>
            <a:r>
              <a:rPr sz="1200" spc="-10" dirty="0">
                <a:latin typeface="Calibri"/>
                <a:cs typeface="Calibri"/>
              </a:rPr>
              <a:t>on </a:t>
            </a:r>
            <a:r>
              <a:rPr sz="1200" spc="-5" dirty="0">
                <a:latin typeface="Calibri"/>
                <a:cs typeface="Calibri"/>
              </a:rPr>
              <a:t>the task and the subordinates and  enable them </a:t>
            </a:r>
            <a:r>
              <a:rPr sz="1200" dirty="0">
                <a:latin typeface="Calibri"/>
                <a:cs typeface="Calibri"/>
              </a:rPr>
              <a:t>to </a:t>
            </a:r>
            <a:r>
              <a:rPr sz="1200" spc="-5" dirty="0">
                <a:latin typeface="Calibri"/>
                <a:cs typeface="Calibri"/>
              </a:rPr>
              <a:t>participate </a:t>
            </a:r>
            <a:r>
              <a:rPr sz="1200" spc="-10" dirty="0">
                <a:latin typeface="Calibri"/>
                <a:cs typeface="Calibri"/>
              </a:rPr>
              <a:t>in </a:t>
            </a:r>
            <a:r>
              <a:rPr sz="1200" dirty="0">
                <a:latin typeface="Calibri"/>
                <a:cs typeface="Calibri"/>
              </a:rPr>
              <a:t>the </a:t>
            </a:r>
            <a:r>
              <a:rPr sz="1200" spc="-5" dirty="0">
                <a:latin typeface="Calibri"/>
                <a:cs typeface="Calibri"/>
              </a:rPr>
              <a:t>planning and decision-making</a:t>
            </a:r>
            <a:r>
              <a:rPr sz="1200" spc="45" dirty="0">
                <a:latin typeface="Calibri"/>
                <a:cs typeface="Calibri"/>
              </a:rPr>
              <a:t> </a:t>
            </a:r>
            <a:r>
              <a:rPr sz="1200" spc="-5" dirty="0">
                <a:latin typeface="Calibri"/>
                <a:cs typeface="Calibri"/>
              </a:rPr>
              <a:t>process.</a:t>
            </a:r>
            <a:endParaRPr sz="1200" dirty="0">
              <a:latin typeface="Calibri"/>
              <a:cs typeface="Calibri"/>
            </a:endParaRPr>
          </a:p>
          <a:p>
            <a:pPr marL="12700" marR="132715">
              <a:lnSpc>
                <a:spcPct val="101699"/>
              </a:lnSpc>
              <a:spcBef>
                <a:spcPts val="994"/>
              </a:spcBef>
            </a:pPr>
            <a:r>
              <a:rPr sz="1200" i="1" spc="-5" dirty="0">
                <a:latin typeface="Calibri"/>
                <a:cs typeface="Calibri"/>
              </a:rPr>
              <a:t>Have a fluid notion of organizational boundaries</a:t>
            </a:r>
            <a:r>
              <a:rPr sz="1200" spc="-5" dirty="0">
                <a:latin typeface="Calibri"/>
                <a:cs typeface="Calibri"/>
              </a:rPr>
              <a:t>: It is not necessary to create all innovations  internally. Partnerships </a:t>
            </a:r>
            <a:r>
              <a:rPr sz="1200" spc="-10" dirty="0">
                <a:latin typeface="Calibri"/>
                <a:cs typeface="Calibri"/>
              </a:rPr>
              <a:t>can </a:t>
            </a:r>
            <a:r>
              <a:rPr sz="1200" spc="-5" dirty="0">
                <a:latin typeface="Calibri"/>
                <a:cs typeface="Calibri"/>
              </a:rPr>
              <a:t>be a useful strategy to promote innovation. Also, in addition </a:t>
            </a:r>
            <a:r>
              <a:rPr sz="1200" dirty="0">
                <a:latin typeface="Calibri"/>
                <a:cs typeface="Calibri"/>
              </a:rPr>
              <a:t>to  </a:t>
            </a:r>
            <a:r>
              <a:rPr sz="1200" spc="-5" dirty="0">
                <a:latin typeface="Calibri"/>
                <a:cs typeface="Calibri"/>
              </a:rPr>
              <a:t>development, acquisition can </a:t>
            </a:r>
            <a:r>
              <a:rPr sz="1200" dirty="0">
                <a:latin typeface="Calibri"/>
                <a:cs typeface="Calibri"/>
              </a:rPr>
              <a:t>be </a:t>
            </a:r>
            <a:r>
              <a:rPr sz="1200" spc="-5" dirty="0">
                <a:latin typeface="Calibri"/>
                <a:cs typeface="Calibri"/>
              </a:rPr>
              <a:t>an effective innovation</a:t>
            </a:r>
            <a:r>
              <a:rPr sz="1200" spc="25" dirty="0">
                <a:latin typeface="Calibri"/>
                <a:cs typeface="Calibri"/>
              </a:rPr>
              <a:t> </a:t>
            </a:r>
            <a:r>
              <a:rPr sz="1200" spc="-5" dirty="0">
                <a:latin typeface="Calibri"/>
                <a:cs typeface="Calibri"/>
              </a:rPr>
              <a:t>strategy.</a:t>
            </a:r>
            <a:endParaRPr sz="1200" dirty="0">
              <a:latin typeface="Calibri"/>
              <a:cs typeface="Calibri"/>
            </a:endParaRPr>
          </a:p>
          <a:p>
            <a:pPr marL="12700" marR="93980">
              <a:lnSpc>
                <a:spcPct val="101699"/>
              </a:lnSpc>
              <a:spcBef>
                <a:spcPts val="1005"/>
              </a:spcBef>
            </a:pPr>
            <a:r>
              <a:rPr sz="1200" i="1" spc="-5" dirty="0">
                <a:latin typeface="Calibri"/>
                <a:cs typeface="Calibri"/>
              </a:rPr>
              <a:t>Manage the risk</a:t>
            </a:r>
            <a:r>
              <a:rPr sz="1200" spc="-5" dirty="0">
                <a:latin typeface="Calibri"/>
                <a:cs typeface="Calibri"/>
              </a:rPr>
              <a:t>: Strategy should not </a:t>
            </a:r>
            <a:r>
              <a:rPr sz="1200" dirty="0">
                <a:latin typeface="Calibri"/>
                <a:cs typeface="Calibri"/>
              </a:rPr>
              <a:t>be </a:t>
            </a:r>
            <a:r>
              <a:rPr sz="1200" spc="-5" dirty="0">
                <a:latin typeface="Calibri"/>
                <a:cs typeface="Calibri"/>
              </a:rPr>
              <a:t>monolithic; it </a:t>
            </a:r>
            <a:r>
              <a:rPr sz="1200" spc="-10" dirty="0">
                <a:latin typeface="Calibri"/>
                <a:cs typeface="Calibri"/>
              </a:rPr>
              <a:t>should </a:t>
            </a:r>
            <a:r>
              <a:rPr sz="1200" dirty="0">
                <a:latin typeface="Calibri"/>
                <a:cs typeface="Calibri"/>
              </a:rPr>
              <a:t>be </a:t>
            </a:r>
            <a:r>
              <a:rPr sz="1200" spc="-5" dirty="0">
                <a:latin typeface="Calibri"/>
                <a:cs typeface="Calibri"/>
              </a:rPr>
              <a:t>sufficiently varied </a:t>
            </a:r>
            <a:r>
              <a:rPr sz="1200" dirty="0">
                <a:latin typeface="Calibri"/>
                <a:cs typeface="Calibri"/>
              </a:rPr>
              <a:t>to </a:t>
            </a:r>
            <a:r>
              <a:rPr sz="1200" spc="-5" dirty="0">
                <a:latin typeface="Calibri"/>
                <a:cs typeface="Calibri"/>
              </a:rPr>
              <a:t>allow  </a:t>
            </a:r>
            <a:r>
              <a:rPr sz="1200" dirty="0">
                <a:latin typeface="Calibri"/>
                <a:cs typeface="Calibri"/>
              </a:rPr>
              <a:t>for </a:t>
            </a:r>
            <a:r>
              <a:rPr sz="1200" spc="-5" dirty="0">
                <a:latin typeface="Calibri"/>
                <a:cs typeface="Calibri"/>
              </a:rPr>
              <a:t>organizational agility and flexibility. Remember that most innovation ideas will not pan  </a:t>
            </a:r>
            <a:r>
              <a:rPr sz="1200" dirty="0">
                <a:latin typeface="Calibri"/>
                <a:cs typeface="Calibri"/>
              </a:rPr>
              <a:t>out, </a:t>
            </a:r>
            <a:r>
              <a:rPr sz="1200" spc="-5" dirty="0">
                <a:latin typeface="Calibri"/>
                <a:cs typeface="Calibri"/>
              </a:rPr>
              <a:t>so don’t think </a:t>
            </a:r>
            <a:r>
              <a:rPr sz="1200" dirty="0">
                <a:latin typeface="Calibri"/>
                <a:cs typeface="Calibri"/>
              </a:rPr>
              <a:t>big </a:t>
            </a:r>
            <a:r>
              <a:rPr sz="1200" spc="-5" dirty="0">
                <a:latin typeface="Calibri"/>
                <a:cs typeface="Calibri"/>
              </a:rPr>
              <a:t>in </a:t>
            </a:r>
            <a:r>
              <a:rPr sz="1200" dirty="0">
                <a:latin typeface="Calibri"/>
                <a:cs typeface="Calibri"/>
              </a:rPr>
              <a:t>terms </a:t>
            </a:r>
            <a:r>
              <a:rPr sz="1200" spc="-5" dirty="0">
                <a:latin typeface="Calibri"/>
                <a:cs typeface="Calibri"/>
              </a:rPr>
              <a:t>of funding any one innovative </a:t>
            </a:r>
            <a:r>
              <a:rPr sz="1200" dirty="0">
                <a:latin typeface="Calibri"/>
                <a:cs typeface="Calibri"/>
              </a:rPr>
              <a:t>idea. </a:t>
            </a:r>
            <a:r>
              <a:rPr sz="1200" spc="-5" dirty="0">
                <a:latin typeface="Calibri"/>
                <a:cs typeface="Calibri"/>
              </a:rPr>
              <a:t>The strategy should </a:t>
            </a:r>
            <a:r>
              <a:rPr sz="1200" dirty="0">
                <a:latin typeface="Calibri"/>
                <a:cs typeface="Calibri"/>
              </a:rPr>
              <a:t>be </a:t>
            </a:r>
            <a:r>
              <a:rPr sz="1200" spc="-5" dirty="0">
                <a:latin typeface="Calibri"/>
                <a:cs typeface="Calibri"/>
              </a:rPr>
              <a:t>to  fund a number </a:t>
            </a:r>
            <a:r>
              <a:rPr sz="1200" spc="-10" dirty="0">
                <a:latin typeface="Calibri"/>
                <a:cs typeface="Calibri"/>
              </a:rPr>
              <a:t>of </a:t>
            </a:r>
            <a:r>
              <a:rPr sz="1200" spc="-5" dirty="0">
                <a:latin typeface="Calibri"/>
                <a:cs typeface="Calibri"/>
              </a:rPr>
              <a:t>ideas. Low-risk experimentation is </a:t>
            </a:r>
            <a:r>
              <a:rPr sz="1200" spc="-10" dirty="0">
                <a:latin typeface="Calibri"/>
                <a:cs typeface="Calibri"/>
              </a:rPr>
              <a:t>of </a:t>
            </a:r>
            <a:r>
              <a:rPr sz="1200" spc="-5" dirty="0">
                <a:latin typeface="Calibri"/>
                <a:cs typeface="Calibri"/>
              </a:rPr>
              <a:t>key importance – invest </a:t>
            </a:r>
            <a:r>
              <a:rPr sz="1200" spc="-10" dirty="0">
                <a:latin typeface="Calibri"/>
                <a:cs typeface="Calibri"/>
              </a:rPr>
              <a:t>in </a:t>
            </a:r>
            <a:r>
              <a:rPr sz="1200" spc="-5" dirty="0">
                <a:latin typeface="Calibri"/>
                <a:cs typeface="Calibri"/>
              </a:rPr>
              <a:t>many  </a:t>
            </a:r>
            <a:r>
              <a:rPr sz="1200" dirty="0">
                <a:latin typeface="Calibri"/>
                <a:cs typeface="Calibri"/>
              </a:rPr>
              <a:t>ventures </a:t>
            </a:r>
            <a:r>
              <a:rPr sz="1200" spc="-5" dirty="0">
                <a:latin typeface="Calibri"/>
                <a:cs typeface="Calibri"/>
              </a:rPr>
              <a:t>but start out small. Although </a:t>
            </a:r>
            <a:r>
              <a:rPr sz="1200" spc="-10" dirty="0">
                <a:latin typeface="Calibri"/>
                <a:cs typeface="Calibri"/>
              </a:rPr>
              <a:t>most </a:t>
            </a:r>
            <a:r>
              <a:rPr sz="1200" dirty="0">
                <a:latin typeface="Calibri"/>
                <a:cs typeface="Calibri"/>
              </a:rPr>
              <a:t>new ventures </a:t>
            </a:r>
            <a:r>
              <a:rPr sz="1200" spc="-5" dirty="0">
                <a:latin typeface="Calibri"/>
                <a:cs typeface="Calibri"/>
              </a:rPr>
              <a:t>will fail, important learning </a:t>
            </a:r>
            <a:r>
              <a:rPr sz="1200" spc="-10" dirty="0">
                <a:latin typeface="Calibri"/>
                <a:cs typeface="Calibri"/>
              </a:rPr>
              <a:t>can </a:t>
            </a:r>
            <a:r>
              <a:rPr sz="1200" spc="-5" dirty="0">
                <a:latin typeface="Calibri"/>
                <a:cs typeface="Calibri"/>
              </a:rPr>
              <a:t>be  acquired from each. Project risk must </a:t>
            </a:r>
            <a:r>
              <a:rPr sz="1200" dirty="0">
                <a:latin typeface="Calibri"/>
                <a:cs typeface="Calibri"/>
              </a:rPr>
              <a:t>be </a:t>
            </a:r>
            <a:r>
              <a:rPr sz="1200" spc="-5" dirty="0">
                <a:latin typeface="Calibri"/>
                <a:cs typeface="Calibri"/>
              </a:rPr>
              <a:t>distinguished from portfolio risk – the risk </a:t>
            </a:r>
            <a:r>
              <a:rPr sz="1200" spc="-10" dirty="0">
                <a:latin typeface="Calibri"/>
                <a:cs typeface="Calibri"/>
              </a:rPr>
              <a:t>of </a:t>
            </a:r>
            <a:r>
              <a:rPr sz="1200" spc="-5" dirty="0">
                <a:latin typeface="Calibri"/>
                <a:cs typeface="Calibri"/>
              </a:rPr>
              <a:t>any  </a:t>
            </a:r>
            <a:r>
              <a:rPr sz="1200" dirty="0">
                <a:latin typeface="Calibri"/>
                <a:cs typeface="Calibri"/>
              </a:rPr>
              <a:t>new </a:t>
            </a:r>
            <a:r>
              <a:rPr sz="1200" spc="-5" dirty="0">
                <a:latin typeface="Calibri"/>
                <a:cs typeface="Calibri"/>
              </a:rPr>
              <a:t>project will </a:t>
            </a:r>
            <a:r>
              <a:rPr sz="1200" dirty="0">
                <a:latin typeface="Calibri"/>
                <a:cs typeface="Calibri"/>
              </a:rPr>
              <a:t>be </a:t>
            </a:r>
            <a:r>
              <a:rPr sz="1200" spc="-5" dirty="0">
                <a:latin typeface="Calibri"/>
                <a:cs typeface="Calibri"/>
              </a:rPr>
              <a:t>high </a:t>
            </a:r>
            <a:r>
              <a:rPr sz="1200" dirty="0">
                <a:latin typeface="Calibri"/>
                <a:cs typeface="Calibri"/>
              </a:rPr>
              <a:t>but </a:t>
            </a:r>
            <a:r>
              <a:rPr sz="1200" spc="-5" dirty="0">
                <a:latin typeface="Calibri"/>
                <a:cs typeface="Calibri"/>
              </a:rPr>
              <a:t>if there are enough innovation projects, the portfolio risk will </a:t>
            </a:r>
            <a:r>
              <a:rPr sz="1200" dirty="0">
                <a:latin typeface="Calibri"/>
                <a:cs typeface="Calibri"/>
              </a:rPr>
              <a:t>be  </a:t>
            </a:r>
            <a:r>
              <a:rPr sz="1200" spc="-5" dirty="0">
                <a:latin typeface="Calibri"/>
                <a:cs typeface="Calibri"/>
              </a:rPr>
              <a:t>manageable.</a:t>
            </a:r>
            <a:endParaRPr sz="1200" dirty="0">
              <a:latin typeface="Calibri"/>
              <a:cs typeface="Calibri"/>
            </a:endParaRPr>
          </a:p>
          <a:p>
            <a:pPr marL="12700" marR="6985">
              <a:lnSpc>
                <a:spcPct val="101699"/>
              </a:lnSpc>
              <a:spcBef>
                <a:spcPts val="1010"/>
              </a:spcBef>
            </a:pPr>
            <a:r>
              <a:rPr sz="1200" i="1" spc="-5" dirty="0">
                <a:latin typeface="Calibri"/>
                <a:cs typeface="Calibri"/>
              </a:rPr>
              <a:t>Transform organizational strategy</a:t>
            </a:r>
            <a:r>
              <a:rPr sz="1200" spc="-5" dirty="0">
                <a:latin typeface="Calibri"/>
                <a:cs typeface="Calibri"/>
              </a:rPr>
              <a:t>: Typical strategic planning is often antithetical </a:t>
            </a:r>
            <a:r>
              <a:rPr sz="1200" dirty="0">
                <a:latin typeface="Calibri"/>
                <a:cs typeface="Calibri"/>
              </a:rPr>
              <a:t>to  </a:t>
            </a:r>
            <a:r>
              <a:rPr sz="1200" spc="-5" dirty="0">
                <a:latin typeface="Calibri"/>
                <a:cs typeface="Calibri"/>
              </a:rPr>
              <a:t>promoting radically innovative business models and strategies. Innovation cannot </a:t>
            </a:r>
            <a:r>
              <a:rPr sz="1200" dirty="0">
                <a:latin typeface="Calibri"/>
                <a:cs typeface="Calibri"/>
              </a:rPr>
              <a:t>be </a:t>
            </a:r>
            <a:r>
              <a:rPr sz="1200" spc="-5" dirty="0">
                <a:latin typeface="Calibri"/>
                <a:cs typeface="Calibri"/>
              </a:rPr>
              <a:t>held to a  scheduled strategic planning timeline; it should be on-going. Also, strategy should not </a:t>
            </a:r>
            <a:r>
              <a:rPr sz="1200" dirty="0">
                <a:latin typeface="Calibri"/>
                <a:cs typeface="Calibri"/>
              </a:rPr>
              <a:t>be  </a:t>
            </a:r>
            <a:r>
              <a:rPr sz="1200" spc="-5" dirty="0">
                <a:latin typeface="Calibri"/>
                <a:cs typeface="Calibri"/>
              </a:rPr>
              <a:t>restricted </a:t>
            </a:r>
            <a:r>
              <a:rPr sz="1200" dirty="0">
                <a:latin typeface="Calibri"/>
                <a:cs typeface="Calibri"/>
              </a:rPr>
              <a:t>to </a:t>
            </a:r>
            <a:r>
              <a:rPr sz="1200" spc="-5" dirty="0">
                <a:latin typeface="Calibri"/>
                <a:cs typeface="Calibri"/>
              </a:rPr>
              <a:t>the same set </a:t>
            </a:r>
            <a:r>
              <a:rPr sz="1200" spc="-10" dirty="0">
                <a:latin typeface="Calibri"/>
                <a:cs typeface="Calibri"/>
              </a:rPr>
              <a:t>of </a:t>
            </a:r>
            <a:r>
              <a:rPr sz="1200" spc="-5" dirty="0">
                <a:latin typeface="Calibri"/>
                <a:cs typeface="Calibri"/>
              </a:rPr>
              <a:t>top </a:t>
            </a:r>
            <a:r>
              <a:rPr sz="1200" dirty="0">
                <a:latin typeface="Calibri"/>
                <a:cs typeface="Calibri"/>
              </a:rPr>
              <a:t>level </a:t>
            </a:r>
            <a:r>
              <a:rPr sz="1200" spc="-5" dirty="0">
                <a:latin typeface="Calibri"/>
                <a:cs typeface="Calibri"/>
              </a:rPr>
              <a:t>decision-makers. Innovative strategy </a:t>
            </a:r>
            <a:r>
              <a:rPr sz="1200" dirty="0">
                <a:latin typeface="Calibri"/>
                <a:cs typeface="Calibri"/>
              </a:rPr>
              <a:t>does </a:t>
            </a:r>
            <a:r>
              <a:rPr sz="1200" spc="-5" dirty="0">
                <a:latin typeface="Calibri"/>
                <a:cs typeface="Calibri"/>
              </a:rPr>
              <a:t>not  necessarily come from </a:t>
            </a:r>
            <a:r>
              <a:rPr sz="1200" spc="-10" dirty="0">
                <a:latin typeface="Calibri"/>
                <a:cs typeface="Calibri"/>
              </a:rPr>
              <a:t>the </a:t>
            </a:r>
            <a:r>
              <a:rPr sz="1200" spc="-5" dirty="0">
                <a:latin typeface="Calibri"/>
                <a:cs typeface="Calibri"/>
              </a:rPr>
              <a:t>top but too often not a word about contributing strategically  </a:t>
            </a:r>
            <a:r>
              <a:rPr sz="1200" dirty="0">
                <a:latin typeface="Calibri"/>
                <a:cs typeface="Calibri"/>
              </a:rPr>
              <a:t>appears </a:t>
            </a:r>
            <a:r>
              <a:rPr sz="1200" spc="-5" dirty="0">
                <a:latin typeface="Calibri"/>
                <a:cs typeface="Calibri"/>
              </a:rPr>
              <a:t>in the performance criteria </a:t>
            </a:r>
            <a:r>
              <a:rPr sz="1200" dirty="0">
                <a:latin typeface="Calibri"/>
                <a:cs typeface="Calibri"/>
              </a:rPr>
              <a:t>for </a:t>
            </a:r>
            <a:r>
              <a:rPr sz="1200" spc="-5" dirty="0">
                <a:latin typeface="Calibri"/>
                <a:cs typeface="Calibri"/>
              </a:rPr>
              <a:t>anyone below the </a:t>
            </a:r>
            <a:r>
              <a:rPr sz="1200" dirty="0">
                <a:latin typeface="Calibri"/>
                <a:cs typeface="Calibri"/>
              </a:rPr>
              <a:t>level </a:t>
            </a:r>
            <a:r>
              <a:rPr sz="1200" spc="-10" dirty="0">
                <a:latin typeface="Calibri"/>
                <a:cs typeface="Calibri"/>
              </a:rPr>
              <a:t>of </a:t>
            </a:r>
            <a:r>
              <a:rPr sz="1200" spc="-5" dirty="0">
                <a:latin typeface="Calibri"/>
                <a:cs typeface="Calibri"/>
              </a:rPr>
              <a:t>senior</a:t>
            </a:r>
            <a:r>
              <a:rPr sz="1200" spc="70" dirty="0">
                <a:latin typeface="Calibri"/>
                <a:cs typeface="Calibri"/>
              </a:rPr>
              <a:t> </a:t>
            </a:r>
            <a:r>
              <a:rPr sz="1200" spc="-5" dirty="0">
                <a:latin typeface="Calibri"/>
                <a:cs typeface="Calibri"/>
              </a:rPr>
              <a:t>executive.</a:t>
            </a:r>
            <a:endParaRPr sz="1200" dirty="0">
              <a:latin typeface="Calibri"/>
              <a:cs typeface="Calibri"/>
            </a:endParaRPr>
          </a:p>
          <a:p>
            <a:pPr>
              <a:lnSpc>
                <a:spcPct val="100000"/>
              </a:lnSpc>
              <a:spcBef>
                <a:spcPts val="35"/>
              </a:spcBef>
            </a:pPr>
            <a:endParaRPr sz="1550" dirty="0">
              <a:latin typeface="Calibri"/>
              <a:cs typeface="Calibri"/>
            </a:endParaRPr>
          </a:p>
          <a:p>
            <a:pPr marR="156845" algn="r">
              <a:lnSpc>
                <a:spcPct val="100000"/>
              </a:lnSpc>
            </a:pPr>
            <a:r>
              <a:rPr sz="1000" b="1" spc="-5" dirty="0">
                <a:latin typeface="Calibri"/>
                <a:cs typeface="Calibri"/>
              </a:rPr>
              <a:t>55</a:t>
            </a:r>
            <a:endParaRPr sz="1000" dirty="0">
              <a:latin typeface="Calibri"/>
              <a:cs typeface="Calibri"/>
            </a:endParaRPr>
          </a:p>
        </p:txBody>
      </p:sp>
      <p:sp>
        <p:nvSpPr>
          <p:cNvPr id="3" name="object 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3" y="570066"/>
            <a:ext cx="5852795"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2384">
              <a:lnSpc>
                <a:spcPct val="101699"/>
              </a:lnSpc>
            </a:pPr>
            <a:r>
              <a:rPr sz="1200" i="1" spc="-5" dirty="0">
                <a:latin typeface="Calibri"/>
                <a:cs typeface="Calibri"/>
              </a:rPr>
              <a:t>Other factors</a:t>
            </a:r>
            <a:r>
              <a:rPr sz="1200" spc="-5" dirty="0">
                <a:latin typeface="Calibri"/>
                <a:cs typeface="Calibri"/>
              </a:rPr>
              <a:t>, as a systematic collection of all impulses that could lead to innovation, good  </a:t>
            </a:r>
            <a:r>
              <a:rPr sz="1200" dirty="0">
                <a:latin typeface="Calibri"/>
                <a:cs typeface="Calibri"/>
              </a:rPr>
              <a:t>team </a:t>
            </a:r>
            <a:r>
              <a:rPr sz="1200" spc="-5" dirty="0">
                <a:latin typeface="Calibri"/>
                <a:cs typeface="Calibri"/>
              </a:rPr>
              <a:t>work, continued education </a:t>
            </a:r>
            <a:r>
              <a:rPr sz="1200" spc="-10" dirty="0">
                <a:latin typeface="Calibri"/>
                <a:cs typeface="Calibri"/>
              </a:rPr>
              <a:t>of </a:t>
            </a:r>
            <a:r>
              <a:rPr sz="1200" spc="-5" dirty="0">
                <a:latin typeface="Calibri"/>
                <a:cs typeface="Calibri"/>
              </a:rPr>
              <a:t>employees, </a:t>
            </a:r>
            <a:r>
              <a:rPr sz="1200" spc="-10" dirty="0">
                <a:latin typeface="Calibri"/>
                <a:cs typeface="Calibri"/>
              </a:rPr>
              <a:t>the </a:t>
            </a:r>
            <a:r>
              <a:rPr sz="1200" spc="-5" dirty="0">
                <a:latin typeface="Calibri"/>
                <a:cs typeface="Calibri"/>
              </a:rPr>
              <a:t>ability to finance the innovation</a:t>
            </a:r>
            <a:r>
              <a:rPr sz="1200" spc="210" dirty="0">
                <a:latin typeface="Calibri"/>
                <a:cs typeface="Calibri"/>
              </a:rPr>
              <a:t> </a:t>
            </a:r>
            <a:r>
              <a:rPr sz="1200" spc="-5" dirty="0">
                <a:latin typeface="Calibri"/>
                <a:cs typeface="Calibri"/>
              </a:rPr>
              <a:t>activities.</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650">
              <a:latin typeface="Calibri"/>
              <a:cs typeface="Calibri"/>
            </a:endParaRPr>
          </a:p>
          <a:p>
            <a:pPr marL="279400" lvl="1" indent="-267335">
              <a:lnSpc>
                <a:spcPct val="100000"/>
              </a:lnSpc>
              <a:buAutoNum type="arabicPeriod" startAt="3"/>
              <a:tabLst>
                <a:tab pos="280035" algn="l"/>
              </a:tabLst>
            </a:pPr>
            <a:r>
              <a:rPr sz="1400" b="1" spc="-5" dirty="0">
                <a:latin typeface="Calibri"/>
                <a:cs typeface="Calibri"/>
              </a:rPr>
              <a:t>Management of </a:t>
            </a:r>
            <a:r>
              <a:rPr sz="1400" b="1" spc="-10" dirty="0">
                <a:latin typeface="Calibri"/>
                <a:cs typeface="Calibri"/>
              </a:rPr>
              <a:t>ideas</a:t>
            </a:r>
            <a:endParaRPr sz="1400">
              <a:latin typeface="Calibri"/>
              <a:cs typeface="Calibri"/>
            </a:endParaRPr>
          </a:p>
          <a:p>
            <a:pPr marL="361315" lvl="2" indent="-349250">
              <a:lnSpc>
                <a:spcPct val="100000"/>
              </a:lnSpc>
              <a:spcBef>
                <a:spcPts val="1040"/>
              </a:spcBef>
              <a:buAutoNum type="arabicPeriod"/>
              <a:tabLst>
                <a:tab pos="361950" algn="l"/>
              </a:tabLst>
            </a:pPr>
            <a:r>
              <a:rPr sz="1200" b="1" spc="-5" dirty="0">
                <a:latin typeface="Calibri"/>
                <a:cs typeface="Calibri"/>
              </a:rPr>
              <a:t>The goal </a:t>
            </a:r>
            <a:r>
              <a:rPr sz="1200" b="1" spc="-10" dirty="0">
                <a:latin typeface="Calibri"/>
                <a:cs typeface="Calibri"/>
              </a:rPr>
              <a:t>of</a:t>
            </a:r>
            <a:r>
              <a:rPr sz="1200" b="1" spc="20" dirty="0">
                <a:latin typeface="Calibri"/>
                <a:cs typeface="Calibri"/>
              </a:rPr>
              <a:t> </a:t>
            </a:r>
            <a:r>
              <a:rPr sz="1200" b="1" spc="-5" dirty="0">
                <a:latin typeface="Calibri"/>
                <a:cs typeface="Calibri"/>
              </a:rPr>
              <a:t>innovation</a:t>
            </a:r>
            <a:endParaRPr sz="1200">
              <a:latin typeface="Calibri"/>
              <a:cs typeface="Calibri"/>
            </a:endParaRPr>
          </a:p>
          <a:p>
            <a:pPr marL="12700" marR="98425">
              <a:lnSpc>
                <a:spcPct val="101699"/>
              </a:lnSpc>
              <a:spcBef>
                <a:spcPts val="994"/>
              </a:spcBef>
            </a:pPr>
            <a:r>
              <a:rPr sz="1200" spc="-5" dirty="0">
                <a:latin typeface="Calibri"/>
                <a:cs typeface="Calibri"/>
              </a:rPr>
              <a:t>The </a:t>
            </a:r>
            <a:r>
              <a:rPr sz="1200" spc="-10" dirty="0">
                <a:latin typeface="Calibri"/>
                <a:cs typeface="Calibri"/>
              </a:rPr>
              <a:t>goal of </a:t>
            </a:r>
            <a:r>
              <a:rPr sz="1200" spc="-5" dirty="0">
                <a:latin typeface="Calibri"/>
                <a:cs typeface="Calibri"/>
              </a:rPr>
              <a:t>innovation is </a:t>
            </a:r>
            <a:r>
              <a:rPr sz="1200" dirty="0">
                <a:latin typeface="Calibri"/>
                <a:cs typeface="Calibri"/>
              </a:rPr>
              <a:t>to </a:t>
            </a:r>
            <a:r>
              <a:rPr sz="1200" spc="-5" dirty="0">
                <a:latin typeface="Calibri"/>
                <a:cs typeface="Calibri"/>
              </a:rPr>
              <a:t>create business value </a:t>
            </a:r>
            <a:r>
              <a:rPr sz="1200" dirty="0">
                <a:latin typeface="Calibri"/>
                <a:cs typeface="Calibri"/>
              </a:rPr>
              <a:t>by </a:t>
            </a:r>
            <a:r>
              <a:rPr sz="1200" spc="-5" dirty="0">
                <a:latin typeface="Calibri"/>
                <a:cs typeface="Calibri"/>
              </a:rPr>
              <a:t>developing ideas from mind to market.  And </a:t>
            </a:r>
            <a:r>
              <a:rPr sz="1200" spc="-10" dirty="0">
                <a:latin typeface="Calibri"/>
                <a:cs typeface="Calibri"/>
              </a:rPr>
              <a:t>it </a:t>
            </a:r>
            <a:r>
              <a:rPr sz="1200" spc="-5" dirty="0">
                <a:latin typeface="Calibri"/>
                <a:cs typeface="Calibri"/>
              </a:rPr>
              <a:t>is, for </a:t>
            </a:r>
            <a:r>
              <a:rPr sz="1200" spc="-10" dirty="0">
                <a:latin typeface="Calibri"/>
                <a:cs typeface="Calibri"/>
              </a:rPr>
              <a:t>most </a:t>
            </a:r>
            <a:r>
              <a:rPr sz="1200" spc="-5" dirty="0">
                <a:latin typeface="Calibri"/>
                <a:cs typeface="Calibri"/>
              </a:rPr>
              <a:t>companies, tremendously difficult </a:t>
            </a:r>
            <a:r>
              <a:rPr sz="1200" dirty="0">
                <a:latin typeface="Calibri"/>
                <a:cs typeface="Calibri"/>
              </a:rPr>
              <a:t>to </a:t>
            </a:r>
            <a:r>
              <a:rPr sz="1200" spc="-5" dirty="0">
                <a:latin typeface="Calibri"/>
                <a:cs typeface="Calibri"/>
              </a:rPr>
              <a:t>achieve. Innovation isn’t difficult  because employees don’t have good ideas. The world is awash with creativity and  technological breakthroughs. Rather, myriad obstacles in </a:t>
            </a:r>
            <a:r>
              <a:rPr sz="1200" dirty="0">
                <a:latin typeface="Calibri"/>
                <a:cs typeface="Calibri"/>
              </a:rPr>
              <a:t>the </a:t>
            </a:r>
            <a:r>
              <a:rPr sz="1200" spc="-5" dirty="0">
                <a:latin typeface="Calibri"/>
                <a:cs typeface="Calibri"/>
              </a:rPr>
              <a:t>idea-to-cash process limit a  company’s ability </a:t>
            </a:r>
            <a:r>
              <a:rPr sz="1200" dirty="0">
                <a:latin typeface="Calibri"/>
                <a:cs typeface="Calibri"/>
              </a:rPr>
              <a:t>to </a:t>
            </a:r>
            <a:r>
              <a:rPr sz="1200" spc="-5" dirty="0">
                <a:latin typeface="Calibri"/>
                <a:cs typeface="Calibri"/>
              </a:rPr>
              <a:t>innovate. Rigour and training are required to overcome these obstacles.  </a:t>
            </a:r>
            <a:r>
              <a:rPr sz="1200" dirty="0">
                <a:latin typeface="Calibri"/>
                <a:cs typeface="Calibri"/>
              </a:rPr>
              <a:t>Seen </a:t>
            </a:r>
            <a:r>
              <a:rPr sz="1200" spc="-5" dirty="0">
                <a:latin typeface="Calibri"/>
                <a:cs typeface="Calibri"/>
              </a:rPr>
              <a:t>as the creator </a:t>
            </a:r>
            <a:r>
              <a:rPr sz="1200" spc="-10" dirty="0">
                <a:latin typeface="Calibri"/>
                <a:cs typeface="Calibri"/>
              </a:rPr>
              <a:t>of new </a:t>
            </a:r>
            <a:r>
              <a:rPr sz="1200" dirty="0">
                <a:latin typeface="Calibri"/>
                <a:cs typeface="Calibri"/>
              </a:rPr>
              <a:t>value, </a:t>
            </a:r>
            <a:r>
              <a:rPr sz="1200" spc="-5" dirty="0">
                <a:latin typeface="Calibri"/>
                <a:cs typeface="Calibri"/>
              </a:rPr>
              <a:t>innovation isn’t hit-or-miss, trial-and-error lateral thinking,  </a:t>
            </a:r>
            <a:r>
              <a:rPr sz="1200" dirty="0">
                <a:latin typeface="Calibri"/>
                <a:cs typeface="Calibri"/>
              </a:rPr>
              <a:t>but </a:t>
            </a:r>
            <a:r>
              <a:rPr sz="1200" spc="-5" dirty="0">
                <a:latin typeface="Calibri"/>
                <a:cs typeface="Calibri"/>
              </a:rPr>
              <a:t>a repeatable process (CSC</a:t>
            </a:r>
            <a:r>
              <a:rPr sz="1200" dirty="0">
                <a:latin typeface="Calibri"/>
                <a:cs typeface="Calibri"/>
              </a:rPr>
              <a:t> 2005).</a:t>
            </a:r>
            <a:endParaRPr sz="1200">
              <a:latin typeface="Calibri"/>
              <a:cs typeface="Calibri"/>
            </a:endParaRPr>
          </a:p>
          <a:p>
            <a:pPr marL="12700" marR="5080">
              <a:lnSpc>
                <a:spcPct val="101699"/>
              </a:lnSpc>
              <a:spcBef>
                <a:spcPts val="1005"/>
              </a:spcBef>
            </a:pPr>
            <a:r>
              <a:rPr sz="1200" i="1" spc="-5" dirty="0">
                <a:latin typeface="Calibri"/>
                <a:cs typeface="Calibri"/>
              </a:rPr>
              <a:t>Idea management </a:t>
            </a:r>
            <a:r>
              <a:rPr sz="1200" spc="-5" dirty="0">
                <a:latin typeface="Calibri"/>
                <a:cs typeface="Calibri"/>
              </a:rPr>
              <a:t>(hereinafter </a:t>
            </a:r>
            <a:r>
              <a:rPr sz="1200" spc="-10" dirty="0">
                <a:latin typeface="Calibri"/>
                <a:cs typeface="Calibri"/>
              </a:rPr>
              <a:t>also </a:t>
            </a:r>
            <a:r>
              <a:rPr sz="1200" spc="-5" dirty="0">
                <a:latin typeface="Calibri"/>
                <a:cs typeface="Calibri"/>
              </a:rPr>
              <a:t>IM) is a formalized mechanism </a:t>
            </a:r>
            <a:r>
              <a:rPr sz="1200" dirty="0">
                <a:latin typeface="Calibri"/>
                <a:cs typeface="Calibri"/>
              </a:rPr>
              <a:t>for </a:t>
            </a:r>
            <a:r>
              <a:rPr sz="1200" spc="-5" dirty="0">
                <a:latin typeface="Calibri"/>
                <a:cs typeface="Calibri"/>
              </a:rPr>
              <a:t>encouraging  employees </a:t>
            </a:r>
            <a:r>
              <a:rPr sz="1200" dirty="0">
                <a:latin typeface="Calibri"/>
                <a:cs typeface="Calibri"/>
              </a:rPr>
              <a:t>to </a:t>
            </a:r>
            <a:r>
              <a:rPr sz="1200" spc="-5" dirty="0">
                <a:latin typeface="Calibri"/>
                <a:cs typeface="Calibri"/>
              </a:rPr>
              <a:t>contribute constructive ideas </a:t>
            </a:r>
            <a:r>
              <a:rPr sz="1200" spc="-10" dirty="0">
                <a:latin typeface="Calibri"/>
                <a:cs typeface="Calibri"/>
              </a:rPr>
              <a:t>in </a:t>
            </a:r>
            <a:r>
              <a:rPr sz="1200" spc="-5" dirty="0">
                <a:latin typeface="Calibri"/>
                <a:cs typeface="Calibri"/>
              </a:rPr>
              <a:t>order to improve organizations </a:t>
            </a:r>
            <a:r>
              <a:rPr sz="1200" spc="-10" dirty="0">
                <a:latin typeface="Calibri"/>
                <a:cs typeface="Calibri"/>
              </a:rPr>
              <a:t>in </a:t>
            </a:r>
            <a:r>
              <a:rPr sz="1200" spc="-5" dirty="0">
                <a:latin typeface="Calibri"/>
                <a:cs typeface="Calibri"/>
              </a:rPr>
              <a:t>which they  are employed (Milner </a:t>
            </a:r>
            <a:r>
              <a:rPr sz="1200" dirty="0">
                <a:latin typeface="Calibri"/>
                <a:cs typeface="Calibri"/>
              </a:rPr>
              <a:t>et </a:t>
            </a:r>
            <a:r>
              <a:rPr sz="1200" spc="-5" dirty="0">
                <a:latin typeface="Calibri"/>
                <a:cs typeface="Calibri"/>
              </a:rPr>
              <a:t>al., 1995). Idea management encompasses planning, organizing,  managing and control of </a:t>
            </a:r>
            <a:r>
              <a:rPr sz="1200" dirty="0">
                <a:latin typeface="Calibri"/>
                <a:cs typeface="Calibri"/>
              </a:rPr>
              <a:t>the </a:t>
            </a:r>
            <a:r>
              <a:rPr sz="1200" spc="-5" dirty="0">
                <a:latin typeface="Calibri"/>
                <a:cs typeface="Calibri"/>
              </a:rPr>
              <a:t>process of invention creation and their transformation </a:t>
            </a:r>
            <a:r>
              <a:rPr sz="1200" spc="-10" dirty="0">
                <a:latin typeface="Calibri"/>
                <a:cs typeface="Calibri"/>
              </a:rPr>
              <a:t>into  </a:t>
            </a:r>
            <a:r>
              <a:rPr sz="1200" spc="-5" dirty="0">
                <a:latin typeface="Calibri"/>
                <a:cs typeface="Calibri"/>
              </a:rPr>
              <a:t>potential innovations and further into innovations in </a:t>
            </a:r>
            <a:r>
              <a:rPr sz="1200" dirty="0">
                <a:latin typeface="Calibri"/>
                <a:cs typeface="Calibri"/>
              </a:rPr>
              <a:t>the </a:t>
            </a:r>
            <a:r>
              <a:rPr sz="1200" spc="-5" dirty="0">
                <a:latin typeface="Calibri"/>
                <a:cs typeface="Calibri"/>
              </a:rPr>
              <a:t>widest range </a:t>
            </a:r>
            <a:r>
              <a:rPr sz="1200" spc="-10" dirty="0">
                <a:latin typeface="Calibri"/>
                <a:cs typeface="Calibri"/>
              </a:rPr>
              <a:t>of </a:t>
            </a:r>
            <a:r>
              <a:rPr sz="1200" spc="-5" dirty="0">
                <a:latin typeface="Calibri"/>
                <a:cs typeface="Calibri"/>
              </a:rPr>
              <a:t>employees –  unprofessional innovators (Fatur, 2005). Idea management does not cause a rapid progress of  </a:t>
            </a:r>
            <a:r>
              <a:rPr sz="1200" dirty="0">
                <a:latin typeface="Calibri"/>
                <a:cs typeface="Calibri"/>
              </a:rPr>
              <a:t>the </a:t>
            </a:r>
            <a:r>
              <a:rPr sz="1200" spc="-5" dirty="0">
                <a:latin typeface="Calibri"/>
                <a:cs typeface="Calibri"/>
              </a:rPr>
              <a:t>company yet it may importantly influence its competitiveness providing it is appropriately  organized. </a:t>
            </a:r>
            <a:r>
              <a:rPr sz="1200" spc="-10" dirty="0">
                <a:latin typeface="Calibri"/>
                <a:cs typeface="Calibri"/>
              </a:rPr>
              <a:t>It </a:t>
            </a:r>
            <a:r>
              <a:rPr sz="1200" spc="-5" dirty="0">
                <a:latin typeface="Calibri"/>
                <a:cs typeface="Calibri"/>
              </a:rPr>
              <a:t>may </a:t>
            </a:r>
            <a:r>
              <a:rPr sz="1200" spc="-10" dirty="0">
                <a:latin typeface="Calibri"/>
                <a:cs typeface="Calibri"/>
              </a:rPr>
              <a:t>also </a:t>
            </a:r>
            <a:r>
              <a:rPr sz="1200" spc="-5" dirty="0">
                <a:latin typeface="Calibri"/>
                <a:cs typeface="Calibri"/>
              </a:rPr>
              <a:t>indicate the starting point of successful professional innovativeness, i.e.  </a:t>
            </a:r>
            <a:r>
              <a:rPr sz="1200" dirty="0">
                <a:latin typeface="Calibri"/>
                <a:cs typeface="Calibri"/>
              </a:rPr>
              <a:t>the </a:t>
            </a:r>
            <a:r>
              <a:rPr sz="1200" spc="-5" dirty="0">
                <a:latin typeface="Calibri"/>
                <a:cs typeface="Calibri"/>
              </a:rPr>
              <a:t>innovativeness that assures the company the basis </a:t>
            </a:r>
            <a:r>
              <a:rPr sz="1200" dirty="0">
                <a:latin typeface="Calibri"/>
                <a:cs typeface="Calibri"/>
              </a:rPr>
              <a:t>for </a:t>
            </a:r>
            <a:r>
              <a:rPr sz="1200" spc="-5" dirty="0">
                <a:latin typeface="Calibri"/>
                <a:cs typeface="Calibri"/>
              </a:rPr>
              <a:t>survival and </a:t>
            </a:r>
            <a:r>
              <a:rPr sz="1200" dirty="0">
                <a:latin typeface="Calibri"/>
                <a:cs typeface="Calibri"/>
              </a:rPr>
              <a:t>its </a:t>
            </a:r>
            <a:r>
              <a:rPr sz="1200" spc="-5" dirty="0">
                <a:latin typeface="Calibri"/>
                <a:cs typeface="Calibri"/>
              </a:rPr>
              <a:t>competitive  advantage.</a:t>
            </a:r>
            <a:endParaRPr sz="1200">
              <a:latin typeface="Calibri"/>
              <a:cs typeface="Calibri"/>
            </a:endParaRPr>
          </a:p>
          <a:p>
            <a:pPr marL="12700" marR="45720">
              <a:lnSpc>
                <a:spcPct val="101699"/>
              </a:lnSpc>
              <a:spcBef>
                <a:spcPts val="1010"/>
              </a:spcBef>
            </a:pPr>
            <a:r>
              <a:rPr sz="1200" spc="-5" dirty="0">
                <a:latin typeface="Calibri"/>
                <a:cs typeface="Calibri"/>
              </a:rPr>
              <a:t>Idea management focuses the creativity of employees on critical business problems and  increases </a:t>
            </a:r>
            <a:r>
              <a:rPr sz="1200" dirty="0">
                <a:latin typeface="Calibri"/>
                <a:cs typeface="Calibri"/>
              </a:rPr>
              <a:t>their </a:t>
            </a:r>
            <a:r>
              <a:rPr sz="1200" spc="-5" dirty="0">
                <a:latin typeface="Calibri"/>
                <a:cs typeface="Calibri"/>
              </a:rPr>
              <a:t>participation </a:t>
            </a:r>
            <a:r>
              <a:rPr sz="1200" spc="-10" dirty="0">
                <a:latin typeface="Calibri"/>
                <a:cs typeface="Calibri"/>
              </a:rPr>
              <a:t>in </a:t>
            </a:r>
            <a:r>
              <a:rPr sz="1200" spc="-5" dirty="0">
                <a:latin typeface="Calibri"/>
                <a:cs typeface="Calibri"/>
              </a:rPr>
              <a:t>solving both line-of-business and “big picture”, market and  revenue related issues. Marsha McArthur, innovation manager </a:t>
            </a:r>
            <a:r>
              <a:rPr sz="1200" spc="-10" dirty="0">
                <a:latin typeface="Calibri"/>
                <a:cs typeface="Calibri"/>
              </a:rPr>
              <a:t>at </a:t>
            </a:r>
            <a:r>
              <a:rPr sz="1200" spc="-5" dirty="0">
                <a:latin typeface="Calibri"/>
                <a:cs typeface="Calibri"/>
              </a:rPr>
              <a:t>Bristol-Myers Squibb, one  of America’s largest pharmaceutical companies, used </a:t>
            </a:r>
            <a:r>
              <a:rPr sz="1200" spc="-10" dirty="0">
                <a:latin typeface="Calibri"/>
                <a:cs typeface="Calibri"/>
              </a:rPr>
              <a:t>an </a:t>
            </a:r>
            <a:r>
              <a:rPr sz="1200" spc="-5" dirty="0">
                <a:latin typeface="Calibri"/>
                <a:cs typeface="Calibri"/>
              </a:rPr>
              <a:t>idea management solution </a:t>
            </a:r>
            <a:r>
              <a:rPr sz="1200" dirty="0">
                <a:latin typeface="Calibri"/>
                <a:cs typeface="Calibri"/>
              </a:rPr>
              <a:t>to </a:t>
            </a:r>
            <a:r>
              <a:rPr sz="1200" spc="-5" dirty="0">
                <a:latin typeface="Calibri"/>
                <a:cs typeface="Calibri"/>
              </a:rPr>
              <a:t>help  </a:t>
            </a:r>
            <a:r>
              <a:rPr sz="1200" dirty="0">
                <a:latin typeface="Calibri"/>
                <a:cs typeface="Calibri"/>
              </a:rPr>
              <a:t>the </a:t>
            </a:r>
            <a:r>
              <a:rPr sz="1200" spc="-5" dirty="0">
                <a:latin typeface="Calibri"/>
                <a:cs typeface="Calibri"/>
              </a:rPr>
              <a:t>company through a period </a:t>
            </a:r>
            <a:r>
              <a:rPr sz="1200" spc="-10" dirty="0">
                <a:latin typeface="Calibri"/>
                <a:cs typeface="Calibri"/>
              </a:rPr>
              <a:t>of </a:t>
            </a:r>
            <a:r>
              <a:rPr sz="1200" spc="-5" dirty="0">
                <a:latin typeface="Calibri"/>
                <a:cs typeface="Calibri"/>
              </a:rPr>
              <a:t>industry consolidation and widespread patent expiration </a:t>
            </a:r>
            <a:r>
              <a:rPr sz="1200" spc="-10" dirty="0">
                <a:latin typeface="Calibri"/>
                <a:cs typeface="Calibri"/>
              </a:rPr>
              <a:t>on  </a:t>
            </a:r>
            <a:r>
              <a:rPr sz="1200" spc="-5" dirty="0">
                <a:latin typeface="Calibri"/>
                <a:cs typeface="Calibri"/>
              </a:rPr>
              <a:t>many “blockbuster” drugs. </a:t>
            </a:r>
            <a:r>
              <a:rPr sz="1200" dirty="0">
                <a:latin typeface="Calibri"/>
                <a:cs typeface="Calibri"/>
              </a:rPr>
              <a:t>When </a:t>
            </a:r>
            <a:r>
              <a:rPr sz="1200" spc="-5" dirty="0">
                <a:latin typeface="Calibri"/>
                <a:cs typeface="Calibri"/>
              </a:rPr>
              <a:t>a patent expires and an alternative generic </a:t>
            </a:r>
            <a:r>
              <a:rPr sz="1200" dirty="0">
                <a:latin typeface="Calibri"/>
                <a:cs typeface="Calibri"/>
              </a:rPr>
              <a:t>drug enters </a:t>
            </a:r>
            <a:r>
              <a:rPr sz="1200" spc="-5" dirty="0">
                <a:latin typeface="Calibri"/>
                <a:cs typeface="Calibri"/>
              </a:rPr>
              <a:t>the  market, </a:t>
            </a:r>
            <a:r>
              <a:rPr sz="1200" spc="-10" dirty="0">
                <a:latin typeface="Calibri"/>
                <a:cs typeface="Calibri"/>
              </a:rPr>
              <a:t>it </a:t>
            </a:r>
            <a:r>
              <a:rPr sz="1200" spc="-5" dirty="0">
                <a:latin typeface="Calibri"/>
                <a:cs typeface="Calibri"/>
              </a:rPr>
              <a:t>is possible </a:t>
            </a:r>
            <a:r>
              <a:rPr sz="1200" dirty="0">
                <a:latin typeface="Calibri"/>
                <a:cs typeface="Calibri"/>
              </a:rPr>
              <a:t>to </a:t>
            </a:r>
            <a:r>
              <a:rPr sz="1200" spc="-10" dirty="0">
                <a:latin typeface="Calibri"/>
                <a:cs typeface="Calibri"/>
              </a:rPr>
              <a:t>lose </a:t>
            </a:r>
            <a:r>
              <a:rPr sz="1200" dirty="0">
                <a:latin typeface="Calibri"/>
                <a:cs typeface="Calibri"/>
              </a:rPr>
              <a:t>80 </a:t>
            </a:r>
            <a:r>
              <a:rPr sz="1200" spc="-5" dirty="0">
                <a:latin typeface="Calibri"/>
                <a:cs typeface="Calibri"/>
              </a:rPr>
              <a:t>per cent of revenue </a:t>
            </a:r>
            <a:r>
              <a:rPr sz="1200" spc="-10" dirty="0">
                <a:latin typeface="Calibri"/>
                <a:cs typeface="Calibri"/>
              </a:rPr>
              <a:t>in </a:t>
            </a:r>
            <a:r>
              <a:rPr sz="1200" spc="-5" dirty="0">
                <a:latin typeface="Calibri"/>
                <a:cs typeface="Calibri"/>
              </a:rPr>
              <a:t>the patented drug line within six  months.</a:t>
            </a:r>
            <a:endParaRPr sz="1200">
              <a:latin typeface="Calibri"/>
              <a:cs typeface="Calibri"/>
            </a:endParaRPr>
          </a:p>
          <a:p>
            <a:pPr marL="12700" marR="71755">
              <a:lnSpc>
                <a:spcPct val="101699"/>
              </a:lnSpc>
              <a:spcBef>
                <a:spcPts val="1005"/>
              </a:spcBef>
            </a:pPr>
            <a:r>
              <a:rPr sz="1200" spc="-5" dirty="0">
                <a:latin typeface="Calibri"/>
                <a:cs typeface="Calibri"/>
              </a:rPr>
              <a:t>In the </a:t>
            </a:r>
            <a:r>
              <a:rPr sz="1200" dirty="0">
                <a:latin typeface="Calibri"/>
                <a:cs typeface="Calibri"/>
              </a:rPr>
              <a:t>past, </a:t>
            </a:r>
            <a:r>
              <a:rPr sz="1200" spc="-5" dirty="0">
                <a:latin typeface="Calibri"/>
                <a:cs typeface="Calibri"/>
              </a:rPr>
              <a:t>innovation </a:t>
            </a:r>
            <a:r>
              <a:rPr sz="1200" spc="-10" dirty="0">
                <a:latin typeface="Calibri"/>
                <a:cs typeface="Calibri"/>
              </a:rPr>
              <a:t>was </a:t>
            </a:r>
            <a:r>
              <a:rPr sz="1200" spc="-5" dirty="0">
                <a:latin typeface="Calibri"/>
                <a:cs typeface="Calibri"/>
              </a:rPr>
              <a:t>defined largely </a:t>
            </a:r>
            <a:r>
              <a:rPr sz="1200" dirty="0">
                <a:latin typeface="Calibri"/>
                <a:cs typeface="Calibri"/>
              </a:rPr>
              <a:t>by </a:t>
            </a:r>
            <a:r>
              <a:rPr sz="1200" spc="-5" dirty="0">
                <a:latin typeface="Calibri"/>
                <a:cs typeface="Calibri"/>
              </a:rPr>
              <a:t>creativity and the development of </a:t>
            </a:r>
            <a:r>
              <a:rPr sz="1200" dirty="0">
                <a:latin typeface="Calibri"/>
                <a:cs typeface="Calibri"/>
              </a:rPr>
              <a:t>new </a:t>
            </a:r>
            <a:r>
              <a:rPr sz="1200" spc="-5" dirty="0">
                <a:latin typeface="Calibri"/>
                <a:cs typeface="Calibri"/>
              </a:rPr>
              <a:t>ideas.  Today </a:t>
            </a:r>
            <a:r>
              <a:rPr sz="1200" dirty="0">
                <a:latin typeface="Calibri"/>
                <a:cs typeface="Calibri"/>
              </a:rPr>
              <a:t>the </a:t>
            </a:r>
            <a:r>
              <a:rPr sz="1200" spc="-5" dirty="0">
                <a:latin typeface="Calibri"/>
                <a:cs typeface="Calibri"/>
              </a:rPr>
              <a:t>term encompasses coordinated projects directed toward honing these ideas and  converting them into developments that boost the bottom </a:t>
            </a:r>
            <a:r>
              <a:rPr sz="1200" dirty="0">
                <a:latin typeface="Calibri"/>
                <a:cs typeface="Calibri"/>
              </a:rPr>
              <a:t>line. </a:t>
            </a:r>
            <a:r>
              <a:rPr sz="1200" spc="-5" dirty="0">
                <a:latin typeface="Calibri"/>
                <a:cs typeface="Calibri"/>
              </a:rPr>
              <a:t>A new event, fact or </a:t>
            </a:r>
            <a:r>
              <a:rPr sz="1200" dirty="0">
                <a:latin typeface="Calibri"/>
                <a:cs typeface="Calibri"/>
              </a:rPr>
              <a:t>idea  emerges, </a:t>
            </a:r>
            <a:r>
              <a:rPr sz="1200" spc="-5" dirty="0">
                <a:latin typeface="Calibri"/>
                <a:cs typeface="Calibri"/>
              </a:rPr>
              <a:t>and is sent </a:t>
            </a:r>
            <a:r>
              <a:rPr sz="1200" dirty="0">
                <a:latin typeface="Calibri"/>
                <a:cs typeface="Calibri"/>
              </a:rPr>
              <a:t>for </a:t>
            </a:r>
            <a:r>
              <a:rPr sz="1200" spc="-5" dirty="0">
                <a:latin typeface="Calibri"/>
                <a:cs typeface="Calibri"/>
              </a:rPr>
              <a:t>evaluation </a:t>
            </a:r>
            <a:r>
              <a:rPr sz="1200" dirty="0">
                <a:latin typeface="Calibri"/>
                <a:cs typeface="Calibri"/>
              </a:rPr>
              <a:t>by those </a:t>
            </a:r>
            <a:r>
              <a:rPr sz="1200" spc="-5" dirty="0">
                <a:latin typeface="Calibri"/>
                <a:cs typeface="Calibri"/>
              </a:rPr>
              <a:t>able </a:t>
            </a:r>
            <a:r>
              <a:rPr sz="1200" dirty="0">
                <a:latin typeface="Calibri"/>
                <a:cs typeface="Calibri"/>
              </a:rPr>
              <a:t>to </a:t>
            </a:r>
            <a:r>
              <a:rPr sz="1200" spc="-5" dirty="0">
                <a:latin typeface="Calibri"/>
                <a:cs typeface="Calibri"/>
              </a:rPr>
              <a:t>make the appropriate </a:t>
            </a:r>
            <a:r>
              <a:rPr sz="1200" dirty="0">
                <a:latin typeface="Calibri"/>
                <a:cs typeface="Calibri"/>
              </a:rPr>
              <a:t>judgements, </a:t>
            </a:r>
            <a:r>
              <a:rPr sz="1200" spc="-5" dirty="0">
                <a:latin typeface="Calibri"/>
                <a:cs typeface="Calibri"/>
              </a:rPr>
              <a:t>and  </a:t>
            </a:r>
            <a:r>
              <a:rPr sz="1200" dirty="0">
                <a:latin typeface="Calibri"/>
                <a:cs typeface="Calibri"/>
              </a:rPr>
              <a:t>guide </a:t>
            </a:r>
            <a:r>
              <a:rPr sz="1200" spc="-5" dirty="0">
                <a:latin typeface="Calibri"/>
                <a:cs typeface="Calibri"/>
              </a:rPr>
              <a:t>the development </a:t>
            </a:r>
            <a:r>
              <a:rPr sz="1200" spc="-10" dirty="0">
                <a:latin typeface="Calibri"/>
                <a:cs typeface="Calibri"/>
              </a:rPr>
              <a:t>of </a:t>
            </a:r>
            <a:r>
              <a:rPr sz="1200" spc="-5" dirty="0">
                <a:latin typeface="Calibri"/>
                <a:cs typeface="Calibri"/>
              </a:rPr>
              <a:t>the </a:t>
            </a:r>
            <a:r>
              <a:rPr sz="1200" dirty="0">
                <a:latin typeface="Calibri"/>
                <a:cs typeface="Calibri"/>
              </a:rPr>
              <a:t>idea. Does </a:t>
            </a:r>
            <a:r>
              <a:rPr sz="1200" spc="-5" dirty="0">
                <a:latin typeface="Calibri"/>
                <a:cs typeface="Calibri"/>
              </a:rPr>
              <a:t>the idea embody the possibility for a </a:t>
            </a:r>
            <a:r>
              <a:rPr sz="1200" dirty="0">
                <a:latin typeface="Calibri"/>
                <a:cs typeface="Calibri"/>
              </a:rPr>
              <a:t>new </a:t>
            </a:r>
            <a:r>
              <a:rPr sz="1200" spc="-5" dirty="0">
                <a:latin typeface="Calibri"/>
                <a:cs typeface="Calibri"/>
              </a:rPr>
              <a:t>dominant  </a:t>
            </a:r>
            <a:r>
              <a:rPr sz="1200" dirty="0">
                <a:latin typeface="Calibri"/>
                <a:cs typeface="Calibri"/>
              </a:rPr>
              <a:t>design, </a:t>
            </a:r>
            <a:r>
              <a:rPr sz="1200" spc="-5" dirty="0">
                <a:latin typeface="Calibri"/>
                <a:cs typeface="Calibri"/>
              </a:rPr>
              <a:t>service or platform? Can a project be constituted </a:t>
            </a:r>
            <a:r>
              <a:rPr sz="1200" dirty="0">
                <a:latin typeface="Calibri"/>
                <a:cs typeface="Calibri"/>
              </a:rPr>
              <a:t>to </a:t>
            </a:r>
            <a:r>
              <a:rPr sz="1200" spc="-5" dirty="0">
                <a:latin typeface="Calibri"/>
                <a:cs typeface="Calibri"/>
              </a:rPr>
              <a:t>manage the development of this  </a:t>
            </a:r>
            <a:r>
              <a:rPr sz="1200" dirty="0">
                <a:latin typeface="Calibri"/>
                <a:cs typeface="Calibri"/>
              </a:rPr>
              <a:t>initial</a:t>
            </a:r>
            <a:r>
              <a:rPr sz="1200" spc="-15" dirty="0">
                <a:latin typeface="Calibri"/>
                <a:cs typeface="Calibri"/>
              </a:rPr>
              <a:t> </a:t>
            </a:r>
            <a:r>
              <a:rPr sz="1200" spc="-5" dirty="0">
                <a:latin typeface="Calibri"/>
                <a:cs typeface="Calibri"/>
              </a:rPr>
              <a:t>“seed”?</a:t>
            </a:r>
            <a:endParaRPr sz="1200">
              <a:latin typeface="Calibri"/>
              <a:cs typeface="Calibri"/>
            </a:endParaRPr>
          </a:p>
          <a:p>
            <a:pPr marL="12700" marR="68580">
              <a:lnSpc>
                <a:spcPct val="102099"/>
              </a:lnSpc>
              <a:spcBef>
                <a:spcPts val="990"/>
              </a:spcBef>
            </a:pPr>
            <a:r>
              <a:rPr sz="1200" spc="-5" dirty="0">
                <a:latin typeface="Calibri"/>
                <a:cs typeface="Calibri"/>
              </a:rPr>
              <a:t>Companies seeking </a:t>
            </a:r>
            <a:r>
              <a:rPr sz="1200" dirty="0">
                <a:latin typeface="Calibri"/>
                <a:cs typeface="Calibri"/>
              </a:rPr>
              <a:t>new </a:t>
            </a:r>
            <a:r>
              <a:rPr sz="1200" spc="-5" dirty="0">
                <a:latin typeface="Calibri"/>
                <a:cs typeface="Calibri"/>
              </a:rPr>
              <a:t>wealth need </a:t>
            </a:r>
            <a:r>
              <a:rPr sz="1200" dirty="0">
                <a:latin typeface="Calibri"/>
                <a:cs typeface="Calibri"/>
              </a:rPr>
              <a:t>to </a:t>
            </a:r>
            <a:r>
              <a:rPr sz="1200" spc="-5" dirty="0">
                <a:latin typeface="Calibri"/>
                <a:cs typeface="Calibri"/>
              </a:rPr>
              <a:t>look towards intelligence, and intangibles; and </a:t>
            </a:r>
            <a:r>
              <a:rPr sz="1200" spc="-10" dirty="0">
                <a:latin typeface="Calibri"/>
                <a:cs typeface="Calibri"/>
              </a:rPr>
              <a:t>of  </a:t>
            </a:r>
            <a:r>
              <a:rPr sz="1200" spc="-5" dirty="0">
                <a:latin typeface="Calibri"/>
                <a:cs typeface="Calibri"/>
              </a:rPr>
              <a:t>course, people. Innovation and competence are </a:t>
            </a:r>
            <a:r>
              <a:rPr sz="1200" spc="-10" dirty="0">
                <a:latin typeface="Calibri"/>
                <a:cs typeface="Calibri"/>
              </a:rPr>
              <a:t>locked </a:t>
            </a:r>
            <a:r>
              <a:rPr sz="1200" spc="-5" dirty="0">
                <a:latin typeface="Calibri"/>
                <a:cs typeface="Calibri"/>
              </a:rPr>
              <a:t>in an inseparable embrace. According  </a:t>
            </a:r>
            <a:r>
              <a:rPr sz="1200" dirty="0">
                <a:latin typeface="Calibri"/>
                <a:cs typeface="Calibri"/>
              </a:rPr>
              <a:t>to </a:t>
            </a:r>
            <a:r>
              <a:rPr sz="1200" spc="-5" dirty="0">
                <a:latin typeface="Calibri"/>
                <a:cs typeface="Calibri"/>
              </a:rPr>
              <a:t>Ridderstråle and Nordström, “This is the age </a:t>
            </a:r>
            <a:r>
              <a:rPr sz="1200" spc="-10" dirty="0">
                <a:latin typeface="Calibri"/>
                <a:cs typeface="Calibri"/>
              </a:rPr>
              <a:t>of </a:t>
            </a:r>
            <a:r>
              <a:rPr sz="1200" spc="-5" dirty="0">
                <a:latin typeface="Calibri"/>
                <a:cs typeface="Calibri"/>
              </a:rPr>
              <a:t>time and talent, where we are selling</a:t>
            </a:r>
            <a:r>
              <a:rPr sz="1200" spc="185" dirty="0">
                <a:latin typeface="Calibri"/>
                <a:cs typeface="Calibri"/>
              </a:rPr>
              <a:t> </a:t>
            </a:r>
            <a:r>
              <a:rPr sz="1200" spc="-5" dirty="0">
                <a:latin typeface="Calibri"/>
                <a:cs typeface="Calibri"/>
              </a:rPr>
              <a:t>time</a:t>
            </a:r>
            <a:endParaRPr sz="1200">
              <a:latin typeface="Calibri"/>
              <a:cs typeface="Calibri"/>
            </a:endParaRPr>
          </a:p>
          <a:p>
            <a:pPr>
              <a:lnSpc>
                <a:spcPct val="100000"/>
              </a:lnSpc>
              <a:spcBef>
                <a:spcPts val="10"/>
              </a:spcBef>
            </a:pPr>
            <a:endParaRPr sz="1750">
              <a:latin typeface="Calibri"/>
              <a:cs typeface="Calibri"/>
            </a:endParaRPr>
          </a:p>
          <a:p>
            <a:pPr marL="181610">
              <a:lnSpc>
                <a:spcPct val="100000"/>
              </a:lnSpc>
            </a:pPr>
            <a:r>
              <a:rPr sz="1000" b="1" spc="-5" dirty="0">
                <a:latin typeface="Calibri"/>
                <a:cs typeface="Calibri"/>
              </a:rPr>
              <a:t>56</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23" y="2311858"/>
            <a:ext cx="5786755" cy="7647305"/>
          </a:xfrm>
          <a:prstGeom prst="rect">
            <a:avLst/>
          </a:prstGeom>
        </p:spPr>
        <p:txBody>
          <a:bodyPr vert="horz" wrap="square" lIns="0" tIns="79375" rIns="0" bIns="0" rtlCol="0">
            <a:spAutoFit/>
          </a:bodyPr>
          <a:lstStyle/>
          <a:p>
            <a:pPr marL="12700" algn="just">
              <a:lnSpc>
                <a:spcPct val="100000"/>
              </a:lnSpc>
              <a:spcBef>
                <a:spcPts val="625"/>
              </a:spcBef>
            </a:pPr>
            <a:r>
              <a:rPr sz="1200" b="1" spc="-5" dirty="0">
                <a:latin typeface="Calibri"/>
                <a:cs typeface="Calibri"/>
              </a:rPr>
              <a:t>Encouraging innovative career development at</a:t>
            </a:r>
            <a:r>
              <a:rPr sz="1200" b="1" spc="40" dirty="0">
                <a:latin typeface="Calibri"/>
                <a:cs typeface="Calibri"/>
              </a:rPr>
              <a:t> </a:t>
            </a:r>
            <a:r>
              <a:rPr sz="1200" b="1" spc="-10" dirty="0">
                <a:latin typeface="Calibri"/>
                <a:cs typeface="Calibri"/>
              </a:rPr>
              <a:t>Svea</a:t>
            </a:r>
            <a:endParaRPr sz="1200">
              <a:latin typeface="Calibri"/>
              <a:cs typeface="Calibri"/>
            </a:endParaRPr>
          </a:p>
          <a:p>
            <a:pPr marL="12700" algn="just">
              <a:lnSpc>
                <a:spcPct val="100000"/>
              </a:lnSpc>
              <a:spcBef>
                <a:spcPts val="530"/>
              </a:spcBef>
            </a:pPr>
            <a:r>
              <a:rPr sz="1200" b="1" i="1" spc="-5" dirty="0">
                <a:latin typeface="Calibri"/>
                <a:cs typeface="Calibri"/>
              </a:rPr>
              <a:t>Bernard</a:t>
            </a:r>
            <a:r>
              <a:rPr sz="1200" b="1" i="1" dirty="0">
                <a:latin typeface="Calibri"/>
                <a:cs typeface="Calibri"/>
              </a:rPr>
              <a:t> </a:t>
            </a:r>
            <a:r>
              <a:rPr sz="1200" b="1" i="1" spc="-5" dirty="0">
                <a:latin typeface="Calibri"/>
                <a:cs typeface="Calibri"/>
              </a:rPr>
              <a:t>Likar</a:t>
            </a:r>
            <a:endParaRPr sz="1200">
              <a:latin typeface="Calibri"/>
              <a:cs typeface="Calibri"/>
            </a:endParaRPr>
          </a:p>
          <a:p>
            <a:pPr marL="12700" marR="5080" algn="just">
              <a:lnSpc>
                <a:spcPct val="101699"/>
              </a:lnSpc>
              <a:spcBef>
                <a:spcPts val="500"/>
              </a:spcBef>
            </a:pPr>
            <a:r>
              <a:rPr sz="1200" i="1" spc="-5" dirty="0">
                <a:latin typeface="Calibri"/>
                <a:cs typeface="Calibri"/>
              </a:rPr>
              <a:t>The employees of a company </a:t>
            </a:r>
            <a:r>
              <a:rPr sz="1200" i="1" spc="-10" dirty="0">
                <a:latin typeface="Calibri"/>
                <a:cs typeface="Calibri"/>
              </a:rPr>
              <a:t>are </a:t>
            </a:r>
            <a:r>
              <a:rPr sz="1200" i="1" spc="-5" dirty="0">
                <a:latin typeface="Calibri"/>
                <a:cs typeface="Calibri"/>
              </a:rPr>
              <a:t>still </a:t>
            </a:r>
            <a:r>
              <a:rPr sz="1200" i="1" dirty="0">
                <a:latin typeface="Calibri"/>
                <a:cs typeface="Calibri"/>
              </a:rPr>
              <a:t>its </a:t>
            </a:r>
            <a:r>
              <a:rPr sz="1200" i="1" spc="-5" dirty="0">
                <a:latin typeface="Calibri"/>
                <a:cs typeface="Calibri"/>
              </a:rPr>
              <a:t>largest unexploited source for their further  development </a:t>
            </a:r>
            <a:r>
              <a:rPr sz="1200" i="1" spc="-10" dirty="0">
                <a:latin typeface="Calibri"/>
                <a:cs typeface="Calibri"/>
              </a:rPr>
              <a:t>and </a:t>
            </a:r>
            <a:r>
              <a:rPr sz="1200" i="1" spc="-5" dirty="0">
                <a:latin typeface="Calibri"/>
                <a:cs typeface="Calibri"/>
              </a:rPr>
              <a:t>growth. This is particularly important in the </a:t>
            </a:r>
            <a:r>
              <a:rPr sz="1200" i="1" spc="-10" dirty="0">
                <a:latin typeface="Calibri"/>
                <a:cs typeface="Calibri"/>
              </a:rPr>
              <a:t>wood </a:t>
            </a:r>
            <a:r>
              <a:rPr sz="1200" i="1" spc="-5" dirty="0">
                <a:latin typeface="Calibri"/>
                <a:cs typeface="Calibri"/>
              </a:rPr>
              <a:t>processing industry  which proves </a:t>
            </a:r>
            <a:r>
              <a:rPr sz="1200" i="1" dirty="0">
                <a:latin typeface="Calibri"/>
                <a:cs typeface="Calibri"/>
              </a:rPr>
              <a:t>to </a:t>
            </a:r>
            <a:r>
              <a:rPr sz="1200" i="1" spc="-5" dirty="0">
                <a:latin typeface="Calibri"/>
                <a:cs typeface="Calibri"/>
              </a:rPr>
              <a:t>be one </a:t>
            </a:r>
            <a:r>
              <a:rPr sz="1200" i="1" dirty="0">
                <a:latin typeface="Calibri"/>
                <a:cs typeface="Calibri"/>
              </a:rPr>
              <a:t>of </a:t>
            </a:r>
            <a:r>
              <a:rPr sz="1200" i="1" spc="-5" dirty="0">
                <a:latin typeface="Calibri"/>
                <a:cs typeface="Calibri"/>
              </a:rPr>
              <a:t>the most traditional </a:t>
            </a:r>
            <a:r>
              <a:rPr sz="1200" i="1" dirty="0">
                <a:latin typeface="Calibri"/>
                <a:cs typeface="Calibri"/>
              </a:rPr>
              <a:t>and </a:t>
            </a:r>
            <a:r>
              <a:rPr sz="1200" i="1" spc="-5" dirty="0">
                <a:latin typeface="Calibri"/>
                <a:cs typeface="Calibri"/>
              </a:rPr>
              <a:t>work intensive branches. Encouraging the  development of competences as well as innovativeness of employees is probably one of the  main tasks of development-oriented companies. </a:t>
            </a:r>
            <a:r>
              <a:rPr sz="1200" i="1" dirty="0">
                <a:latin typeface="Calibri"/>
                <a:cs typeface="Calibri"/>
              </a:rPr>
              <a:t>The fact </a:t>
            </a:r>
            <a:r>
              <a:rPr sz="1200" i="1" spc="-5" dirty="0">
                <a:latin typeface="Calibri"/>
                <a:cs typeface="Calibri"/>
              </a:rPr>
              <a:t>remains that companies may </a:t>
            </a:r>
            <a:r>
              <a:rPr sz="1200" i="1" spc="-10" dirty="0">
                <a:latin typeface="Calibri"/>
                <a:cs typeface="Calibri"/>
              </a:rPr>
              <a:t>not </a:t>
            </a:r>
            <a:r>
              <a:rPr sz="1200" i="1" spc="-5" dirty="0">
                <a:latin typeface="Calibri"/>
                <a:cs typeface="Calibri"/>
              </a:rPr>
              <a:t>be  built exclusively on employees </a:t>
            </a:r>
            <a:r>
              <a:rPr sz="1200" i="1" spc="-10" dirty="0">
                <a:latin typeface="Calibri"/>
                <a:cs typeface="Calibri"/>
              </a:rPr>
              <a:t>who </a:t>
            </a:r>
            <a:r>
              <a:rPr sz="1200" i="1" spc="-5" dirty="0">
                <a:latin typeface="Calibri"/>
                <a:cs typeface="Calibri"/>
              </a:rPr>
              <a:t>have developed within the company, however, they </a:t>
            </a:r>
            <a:r>
              <a:rPr sz="1200" i="1" spc="-10" dirty="0">
                <a:latin typeface="Calibri"/>
                <a:cs typeface="Calibri"/>
              </a:rPr>
              <a:t>are  </a:t>
            </a:r>
            <a:r>
              <a:rPr sz="1200" i="1" spc="-5" dirty="0">
                <a:latin typeface="Calibri"/>
                <a:cs typeface="Calibri"/>
              </a:rPr>
              <a:t>extremely important for the company’s growth. </a:t>
            </a:r>
            <a:r>
              <a:rPr sz="1200" i="1" dirty="0">
                <a:latin typeface="Calibri"/>
                <a:cs typeface="Calibri"/>
              </a:rPr>
              <a:t>The </a:t>
            </a:r>
            <a:r>
              <a:rPr sz="1200" i="1" spc="-5" dirty="0">
                <a:latin typeface="Calibri"/>
                <a:cs typeface="Calibri"/>
              </a:rPr>
              <a:t>company needs </a:t>
            </a:r>
            <a:r>
              <a:rPr sz="1200" i="1" dirty="0">
                <a:latin typeface="Calibri"/>
                <a:cs typeface="Calibri"/>
              </a:rPr>
              <a:t>to </a:t>
            </a:r>
            <a:r>
              <a:rPr sz="1200" i="1" spc="-5" dirty="0">
                <a:latin typeface="Calibri"/>
                <a:cs typeface="Calibri"/>
              </a:rPr>
              <a:t>be able </a:t>
            </a:r>
            <a:r>
              <a:rPr sz="1200" i="1" dirty="0">
                <a:latin typeface="Calibri"/>
                <a:cs typeface="Calibri"/>
              </a:rPr>
              <a:t>to detect </a:t>
            </a:r>
            <a:r>
              <a:rPr sz="1200" i="1" spc="-5" dirty="0">
                <a:latin typeface="Calibri"/>
                <a:cs typeface="Calibri"/>
              </a:rPr>
              <a:t>the  said potential at the very beginning of their employment, possibly </a:t>
            </a:r>
            <a:r>
              <a:rPr sz="1200" i="1" dirty="0">
                <a:latin typeface="Calibri"/>
                <a:cs typeface="Calibri"/>
              </a:rPr>
              <a:t>even </a:t>
            </a:r>
            <a:r>
              <a:rPr sz="1200" i="1" spc="-5" dirty="0">
                <a:latin typeface="Calibri"/>
                <a:cs typeface="Calibri"/>
              </a:rPr>
              <a:t>before the very  employment, i.e. identify the talented individuals </a:t>
            </a:r>
            <a:r>
              <a:rPr sz="1200" i="1" spc="-10" dirty="0">
                <a:latin typeface="Calibri"/>
                <a:cs typeface="Calibri"/>
              </a:rPr>
              <a:t>and </a:t>
            </a:r>
            <a:r>
              <a:rPr sz="1200" i="1" dirty="0">
                <a:latin typeface="Calibri"/>
                <a:cs typeface="Calibri"/>
              </a:rPr>
              <a:t>actively </a:t>
            </a:r>
            <a:r>
              <a:rPr sz="1200" i="1" spc="-10" dirty="0">
                <a:latin typeface="Calibri"/>
                <a:cs typeface="Calibri"/>
              </a:rPr>
              <a:t>support </a:t>
            </a:r>
            <a:r>
              <a:rPr sz="1200" i="1" spc="-5" dirty="0">
                <a:latin typeface="Calibri"/>
                <a:cs typeface="Calibri"/>
              </a:rPr>
              <a:t>the development of  their careers.</a:t>
            </a:r>
            <a:endParaRPr sz="1200">
              <a:latin typeface="Calibri"/>
              <a:cs typeface="Calibri"/>
            </a:endParaRPr>
          </a:p>
          <a:p>
            <a:pPr marL="12700" marR="5080" algn="just">
              <a:lnSpc>
                <a:spcPct val="101699"/>
              </a:lnSpc>
              <a:spcBef>
                <a:spcPts val="505"/>
              </a:spcBef>
            </a:pPr>
            <a:r>
              <a:rPr sz="1200" i="1" spc="-5" dirty="0">
                <a:latin typeface="Calibri"/>
                <a:cs typeface="Calibri"/>
              </a:rPr>
              <a:t>The possibilities of planned encouragement of employees’ development may be presented  with the example of the Slovenian furniture company Svea</a:t>
            </a:r>
            <a:r>
              <a:rPr sz="1200" i="1" spc="75" dirty="0">
                <a:latin typeface="Calibri"/>
                <a:cs typeface="Calibri"/>
              </a:rPr>
              <a:t> </a:t>
            </a:r>
            <a:r>
              <a:rPr sz="1200" i="1" spc="-10" dirty="0">
                <a:latin typeface="Calibri"/>
                <a:cs typeface="Calibri"/>
              </a:rPr>
              <a:t>d.d.</a:t>
            </a:r>
            <a:endParaRPr sz="1200">
              <a:latin typeface="Calibri"/>
              <a:cs typeface="Calibri"/>
            </a:endParaRPr>
          </a:p>
          <a:p>
            <a:pPr marL="12700" marR="5080" algn="just">
              <a:lnSpc>
                <a:spcPct val="101699"/>
              </a:lnSpc>
              <a:spcBef>
                <a:spcPts val="505"/>
              </a:spcBef>
            </a:pPr>
            <a:r>
              <a:rPr sz="1200" i="1" spc="-5" dirty="0">
                <a:latin typeface="Calibri"/>
                <a:cs typeface="Calibri"/>
              </a:rPr>
              <a:t>The company decided </a:t>
            </a:r>
            <a:r>
              <a:rPr sz="1200" i="1" dirty="0">
                <a:latin typeface="Calibri"/>
                <a:cs typeface="Calibri"/>
              </a:rPr>
              <a:t>to </a:t>
            </a:r>
            <a:r>
              <a:rPr sz="1200" i="1" spc="-5" dirty="0">
                <a:latin typeface="Calibri"/>
                <a:cs typeface="Calibri"/>
              </a:rPr>
              <a:t>support a young technically talented student at an early stage of </a:t>
            </a:r>
            <a:r>
              <a:rPr sz="1200" i="1" dirty="0">
                <a:latin typeface="Calibri"/>
                <a:cs typeface="Calibri"/>
              </a:rPr>
              <a:t>his  </a:t>
            </a:r>
            <a:r>
              <a:rPr sz="1200" i="1" spc="-5" dirty="0">
                <a:latin typeface="Calibri"/>
                <a:cs typeface="Calibri"/>
              </a:rPr>
              <a:t>education, and granted him a scholarship when he was still a secondary-school student. The  said student, Mr. Srečko Baloh </a:t>
            </a:r>
            <a:r>
              <a:rPr sz="1200" i="1" spc="-10" dirty="0">
                <a:latin typeface="Calibri"/>
                <a:cs typeface="Calibri"/>
              </a:rPr>
              <a:t>got </a:t>
            </a:r>
            <a:r>
              <a:rPr sz="1200" i="1" spc="-5" dirty="0">
                <a:latin typeface="Calibri"/>
                <a:cs typeface="Calibri"/>
              </a:rPr>
              <a:t>familiar with the craft very early since his grandfather was  a self-learned </a:t>
            </a:r>
            <a:r>
              <a:rPr sz="1200" i="1" dirty="0">
                <a:latin typeface="Calibri"/>
                <a:cs typeface="Calibri"/>
              </a:rPr>
              <a:t>master </a:t>
            </a:r>
            <a:r>
              <a:rPr sz="1200" i="1" spc="-5" dirty="0">
                <a:latin typeface="Calibri"/>
                <a:cs typeface="Calibri"/>
              </a:rPr>
              <a:t>of handicraft. He </a:t>
            </a:r>
            <a:r>
              <a:rPr sz="1200" i="1" spc="-10" dirty="0">
                <a:latin typeface="Calibri"/>
                <a:cs typeface="Calibri"/>
              </a:rPr>
              <a:t>was </a:t>
            </a:r>
            <a:r>
              <a:rPr sz="1200" i="1" spc="-5" dirty="0">
                <a:latin typeface="Calibri"/>
                <a:cs typeface="Calibri"/>
              </a:rPr>
              <a:t>able </a:t>
            </a:r>
            <a:r>
              <a:rPr sz="1200" i="1" dirty="0">
                <a:latin typeface="Calibri"/>
                <a:cs typeface="Calibri"/>
              </a:rPr>
              <a:t>to </a:t>
            </a:r>
            <a:r>
              <a:rPr sz="1200" i="1" spc="-5" dirty="0">
                <a:latin typeface="Calibri"/>
                <a:cs typeface="Calibri"/>
              </a:rPr>
              <a:t>work with and process the wooden and  metal parts of buckets, barrels, carts as well as grain mills. The grandson </a:t>
            </a:r>
            <a:r>
              <a:rPr sz="1200" i="1" spc="-10" dirty="0">
                <a:latin typeface="Calibri"/>
                <a:cs typeface="Calibri"/>
              </a:rPr>
              <a:t>was </a:t>
            </a:r>
            <a:r>
              <a:rPr sz="1200" i="1" spc="-5" dirty="0">
                <a:latin typeface="Calibri"/>
                <a:cs typeface="Calibri"/>
              </a:rPr>
              <a:t>thus close to  the both basic materials. He </a:t>
            </a:r>
            <a:r>
              <a:rPr sz="1200" i="1" spc="-10" dirty="0">
                <a:latin typeface="Calibri"/>
                <a:cs typeface="Calibri"/>
              </a:rPr>
              <a:t>was </a:t>
            </a:r>
            <a:r>
              <a:rPr sz="1200" i="1" spc="-5" dirty="0">
                <a:latin typeface="Calibri"/>
                <a:cs typeface="Calibri"/>
              </a:rPr>
              <a:t>deciding between the </a:t>
            </a:r>
            <a:r>
              <a:rPr sz="1200" i="1" spc="-10" dirty="0">
                <a:latin typeface="Calibri"/>
                <a:cs typeface="Calibri"/>
              </a:rPr>
              <a:t>hot </a:t>
            </a:r>
            <a:r>
              <a:rPr sz="1200" i="1" spc="-5" dirty="0">
                <a:latin typeface="Calibri"/>
                <a:cs typeface="Calibri"/>
              </a:rPr>
              <a:t>iron and natural wood </a:t>
            </a:r>
            <a:r>
              <a:rPr sz="1200" i="1" spc="-10" dirty="0">
                <a:latin typeface="Calibri"/>
                <a:cs typeface="Calibri"/>
              </a:rPr>
              <a:t>and </a:t>
            </a:r>
            <a:r>
              <a:rPr sz="1200" i="1" spc="-5" dirty="0">
                <a:latin typeface="Calibri"/>
                <a:cs typeface="Calibri"/>
              </a:rPr>
              <a:t>chose  education at the </a:t>
            </a:r>
            <a:r>
              <a:rPr sz="1200" i="1" spc="-10" dirty="0">
                <a:latin typeface="Calibri"/>
                <a:cs typeface="Calibri"/>
              </a:rPr>
              <a:t>wood </a:t>
            </a:r>
            <a:r>
              <a:rPr sz="1200" i="1" spc="-5" dirty="0">
                <a:latin typeface="Calibri"/>
                <a:cs typeface="Calibri"/>
              </a:rPr>
              <a:t>technology vocational college which he combined with the practical  training with a master</a:t>
            </a:r>
            <a:r>
              <a:rPr sz="1200" i="1" spc="10" dirty="0">
                <a:latin typeface="Calibri"/>
                <a:cs typeface="Calibri"/>
              </a:rPr>
              <a:t> </a:t>
            </a:r>
            <a:r>
              <a:rPr sz="1200" i="1" spc="-5" dirty="0">
                <a:latin typeface="Calibri"/>
                <a:cs typeface="Calibri"/>
              </a:rPr>
              <a:t>cabinetmaker.</a:t>
            </a:r>
            <a:endParaRPr sz="1200">
              <a:latin typeface="Calibri"/>
              <a:cs typeface="Calibri"/>
            </a:endParaRPr>
          </a:p>
          <a:p>
            <a:pPr marL="12700" marR="7620" indent="-635" algn="just">
              <a:lnSpc>
                <a:spcPct val="101699"/>
              </a:lnSpc>
              <a:spcBef>
                <a:spcPts val="505"/>
              </a:spcBef>
            </a:pPr>
            <a:r>
              <a:rPr sz="1200" i="1" dirty="0">
                <a:latin typeface="Calibri"/>
                <a:cs typeface="Calibri"/>
              </a:rPr>
              <a:t>After </a:t>
            </a:r>
            <a:r>
              <a:rPr sz="1200" i="1" spc="-5" dirty="0">
                <a:latin typeface="Calibri"/>
                <a:cs typeface="Calibri"/>
              </a:rPr>
              <a:t>the concluded apprenticeship, the company offered him employment. </a:t>
            </a:r>
            <a:r>
              <a:rPr sz="1200" i="1" dirty="0">
                <a:latin typeface="Calibri"/>
                <a:cs typeface="Calibri"/>
              </a:rPr>
              <a:t>As </a:t>
            </a:r>
            <a:r>
              <a:rPr sz="1200" i="1" spc="-5" dirty="0">
                <a:latin typeface="Calibri"/>
                <a:cs typeface="Calibri"/>
              </a:rPr>
              <a:t>a young  technician he </a:t>
            </a:r>
            <a:r>
              <a:rPr sz="1200" i="1" spc="-10" dirty="0">
                <a:latin typeface="Calibri"/>
                <a:cs typeface="Calibri"/>
              </a:rPr>
              <a:t>was </a:t>
            </a:r>
            <a:r>
              <a:rPr sz="1200" i="1" dirty="0">
                <a:latin typeface="Calibri"/>
                <a:cs typeface="Calibri"/>
              </a:rPr>
              <a:t>faced </a:t>
            </a:r>
            <a:r>
              <a:rPr sz="1200" i="1" spc="-5" dirty="0">
                <a:latin typeface="Calibri"/>
                <a:cs typeface="Calibri"/>
              </a:rPr>
              <a:t>with the </a:t>
            </a:r>
            <a:r>
              <a:rPr sz="1200" i="1" spc="-10" dirty="0">
                <a:latin typeface="Calibri"/>
                <a:cs typeface="Calibri"/>
              </a:rPr>
              <a:t>work </a:t>
            </a:r>
            <a:r>
              <a:rPr sz="1200" i="1" spc="-5" dirty="0">
                <a:latin typeface="Calibri"/>
                <a:cs typeface="Calibri"/>
              </a:rPr>
              <a:t>of a quality-control officer </a:t>
            </a:r>
            <a:r>
              <a:rPr sz="1200" i="1" spc="-10" dirty="0">
                <a:latin typeface="Calibri"/>
                <a:cs typeface="Calibri"/>
              </a:rPr>
              <a:t>and </a:t>
            </a:r>
            <a:r>
              <a:rPr sz="1200" i="1" spc="-5" dirty="0">
                <a:latin typeface="Calibri"/>
                <a:cs typeface="Calibri"/>
              </a:rPr>
              <a:t>standardiser as well as  with the tendency that the things may go their </a:t>
            </a:r>
            <a:r>
              <a:rPr sz="1200" i="1" spc="-10" dirty="0">
                <a:latin typeface="Calibri"/>
                <a:cs typeface="Calibri"/>
              </a:rPr>
              <a:t>own way </a:t>
            </a:r>
            <a:r>
              <a:rPr sz="1200" i="1" spc="-5" dirty="0">
                <a:latin typeface="Calibri"/>
                <a:cs typeface="Calibri"/>
              </a:rPr>
              <a:t>unless we channel them </a:t>
            </a:r>
            <a:r>
              <a:rPr sz="1200" i="1" dirty="0">
                <a:latin typeface="Calibri"/>
                <a:cs typeface="Calibri"/>
              </a:rPr>
              <a:t>onto </a:t>
            </a:r>
            <a:r>
              <a:rPr sz="1200" i="1" spc="-5" dirty="0">
                <a:latin typeface="Calibri"/>
                <a:cs typeface="Calibri"/>
              </a:rPr>
              <a:t>the  right</a:t>
            </a:r>
            <a:r>
              <a:rPr sz="1200" i="1" spc="5" dirty="0">
                <a:latin typeface="Calibri"/>
                <a:cs typeface="Calibri"/>
              </a:rPr>
              <a:t> </a:t>
            </a:r>
            <a:r>
              <a:rPr sz="1200" i="1" spc="-5" dirty="0">
                <a:latin typeface="Calibri"/>
                <a:cs typeface="Calibri"/>
              </a:rPr>
              <a:t>track.</a:t>
            </a:r>
            <a:endParaRPr sz="1200">
              <a:latin typeface="Calibri"/>
              <a:cs typeface="Calibri"/>
            </a:endParaRPr>
          </a:p>
          <a:p>
            <a:pPr marL="12700" marR="6350" algn="just">
              <a:lnSpc>
                <a:spcPct val="101699"/>
              </a:lnSpc>
              <a:spcBef>
                <a:spcPts val="500"/>
              </a:spcBef>
            </a:pPr>
            <a:r>
              <a:rPr sz="1200" i="1" spc="-5" dirty="0">
                <a:latin typeface="Calibri"/>
                <a:cs typeface="Calibri"/>
              </a:rPr>
              <a:t>When facing a string of current problems that the individual positions within the company  entailed, he managed </a:t>
            </a:r>
            <a:r>
              <a:rPr sz="1200" i="1" dirty="0">
                <a:latin typeface="Calibri"/>
                <a:cs typeface="Calibri"/>
              </a:rPr>
              <a:t>to </a:t>
            </a:r>
            <a:r>
              <a:rPr sz="1200" i="1" spc="-5" dirty="0">
                <a:latin typeface="Calibri"/>
                <a:cs typeface="Calibri"/>
              </a:rPr>
              <a:t>find a lot of possibilities </a:t>
            </a:r>
            <a:r>
              <a:rPr sz="1200" i="1" dirty="0">
                <a:latin typeface="Calibri"/>
                <a:cs typeface="Calibri"/>
              </a:rPr>
              <a:t>to </a:t>
            </a:r>
            <a:r>
              <a:rPr sz="1200" i="1" spc="-5" dirty="0">
                <a:latin typeface="Calibri"/>
                <a:cs typeface="Calibri"/>
              </a:rPr>
              <a:t>find solutions, </a:t>
            </a:r>
            <a:r>
              <a:rPr sz="1200" i="1" dirty="0">
                <a:latin typeface="Calibri"/>
                <a:cs typeface="Calibri"/>
              </a:rPr>
              <a:t>to </a:t>
            </a:r>
            <a:r>
              <a:rPr sz="1200" i="1" spc="-5" dirty="0">
                <a:latin typeface="Calibri"/>
                <a:cs typeface="Calibri"/>
              </a:rPr>
              <a:t>find a path </a:t>
            </a:r>
            <a:r>
              <a:rPr sz="1200" i="1" dirty="0">
                <a:latin typeface="Calibri"/>
                <a:cs typeface="Calibri"/>
              </a:rPr>
              <a:t>to </a:t>
            </a:r>
            <a:r>
              <a:rPr sz="1200" i="1" spc="-5" dirty="0">
                <a:latin typeface="Calibri"/>
                <a:cs typeface="Calibri"/>
              </a:rPr>
              <a:t>a </a:t>
            </a:r>
            <a:r>
              <a:rPr sz="1200" i="1" dirty="0">
                <a:latin typeface="Calibri"/>
                <a:cs typeface="Calibri"/>
              </a:rPr>
              <a:t>better  </a:t>
            </a:r>
            <a:r>
              <a:rPr sz="1200" i="1" spc="-5" dirty="0">
                <a:latin typeface="Calibri"/>
                <a:cs typeface="Calibri"/>
              </a:rPr>
              <a:t>quality work and working atmosphere, with less effort </a:t>
            </a:r>
            <a:r>
              <a:rPr sz="1200" i="1" spc="-10" dirty="0">
                <a:latin typeface="Calibri"/>
                <a:cs typeface="Calibri"/>
              </a:rPr>
              <a:t>and </a:t>
            </a:r>
            <a:r>
              <a:rPr sz="1200" i="1" spc="-5" dirty="0">
                <a:latin typeface="Calibri"/>
                <a:cs typeface="Calibri"/>
              </a:rPr>
              <a:t>faster. He was following the </a:t>
            </a:r>
            <a:r>
              <a:rPr sz="1200" i="1" dirty="0">
                <a:latin typeface="Calibri"/>
                <a:cs typeface="Calibri"/>
              </a:rPr>
              <a:t>idea  </a:t>
            </a:r>
            <a:r>
              <a:rPr sz="1200" i="1" spc="-5" dirty="0">
                <a:latin typeface="Calibri"/>
                <a:cs typeface="Calibri"/>
              </a:rPr>
              <a:t>that the effectiveness of a worker cannot be measured in the amount of </a:t>
            </a:r>
            <a:r>
              <a:rPr sz="1200" i="1" dirty="0">
                <a:latin typeface="Calibri"/>
                <a:cs typeface="Calibri"/>
              </a:rPr>
              <a:t>his </a:t>
            </a:r>
            <a:r>
              <a:rPr sz="1200" i="1" spc="-5" dirty="0">
                <a:latin typeface="Calibri"/>
                <a:cs typeface="Calibri"/>
              </a:rPr>
              <a:t>sweat </a:t>
            </a:r>
            <a:r>
              <a:rPr sz="1200" i="1" spc="-10" dirty="0">
                <a:latin typeface="Calibri"/>
                <a:cs typeface="Calibri"/>
              </a:rPr>
              <a:t>but </a:t>
            </a:r>
            <a:r>
              <a:rPr sz="1200" i="1" spc="-5" dirty="0">
                <a:latin typeface="Calibri"/>
                <a:cs typeface="Calibri"/>
              </a:rPr>
              <a:t>rather  in the number of high-quality</a:t>
            </a:r>
            <a:r>
              <a:rPr sz="1200" i="1" spc="40" dirty="0">
                <a:latin typeface="Calibri"/>
                <a:cs typeface="Calibri"/>
              </a:rPr>
              <a:t> </a:t>
            </a:r>
            <a:r>
              <a:rPr sz="1200" i="1" spc="-5" dirty="0">
                <a:latin typeface="Calibri"/>
                <a:cs typeface="Calibri"/>
              </a:rPr>
              <a:t>products.</a:t>
            </a:r>
            <a:endParaRPr sz="1200">
              <a:latin typeface="Calibri"/>
              <a:cs typeface="Calibri"/>
            </a:endParaRPr>
          </a:p>
          <a:p>
            <a:pPr marL="12700" marR="5080" indent="-635" algn="just">
              <a:lnSpc>
                <a:spcPct val="101699"/>
              </a:lnSpc>
              <a:spcBef>
                <a:spcPts val="505"/>
              </a:spcBef>
            </a:pPr>
            <a:r>
              <a:rPr sz="1200" i="1" dirty="0">
                <a:latin typeface="Calibri"/>
                <a:cs typeface="Calibri"/>
              </a:rPr>
              <a:t>After </a:t>
            </a:r>
            <a:r>
              <a:rPr sz="1200" i="1" spc="-5" dirty="0">
                <a:latin typeface="Calibri"/>
                <a:cs typeface="Calibri"/>
              </a:rPr>
              <a:t>a decade of improving his skills on various positions </a:t>
            </a:r>
            <a:r>
              <a:rPr sz="1200" i="1" spc="-10" dirty="0">
                <a:latin typeface="Calibri"/>
                <a:cs typeface="Calibri"/>
              </a:rPr>
              <a:t>and </a:t>
            </a:r>
            <a:r>
              <a:rPr sz="1200" i="1" spc="-5" dirty="0">
                <a:latin typeface="Calibri"/>
                <a:cs typeface="Calibri"/>
              </a:rPr>
              <a:t>challenges within the  company, the company offered him the position of a technologist. In that new creative  environment he </a:t>
            </a:r>
            <a:r>
              <a:rPr sz="1200" i="1" spc="-10" dirty="0">
                <a:latin typeface="Calibri"/>
                <a:cs typeface="Calibri"/>
              </a:rPr>
              <a:t>was </a:t>
            </a:r>
            <a:r>
              <a:rPr sz="1200" i="1" dirty="0">
                <a:latin typeface="Calibri"/>
                <a:cs typeface="Calibri"/>
              </a:rPr>
              <a:t>able to </a:t>
            </a:r>
            <a:r>
              <a:rPr sz="1200" i="1" spc="-5" dirty="0">
                <a:latin typeface="Calibri"/>
                <a:cs typeface="Calibri"/>
              </a:rPr>
              <a:t>do his utmost and was so promoted </a:t>
            </a:r>
            <a:r>
              <a:rPr sz="1200" i="1" dirty="0">
                <a:latin typeface="Calibri"/>
                <a:cs typeface="Calibri"/>
              </a:rPr>
              <a:t>to </a:t>
            </a:r>
            <a:r>
              <a:rPr sz="1200" i="1" spc="-5" dirty="0">
                <a:latin typeface="Calibri"/>
                <a:cs typeface="Calibri"/>
              </a:rPr>
              <a:t>the position of the  development technologist </a:t>
            </a:r>
            <a:r>
              <a:rPr sz="1200" i="1" spc="-10" dirty="0">
                <a:latin typeface="Calibri"/>
                <a:cs typeface="Calibri"/>
              </a:rPr>
              <a:t>and </a:t>
            </a:r>
            <a:r>
              <a:rPr sz="1200" i="1" spc="-5" dirty="0">
                <a:latin typeface="Calibri"/>
                <a:cs typeface="Calibri"/>
              </a:rPr>
              <a:t>later </a:t>
            </a:r>
            <a:r>
              <a:rPr sz="1200" i="1" dirty="0">
                <a:latin typeface="Calibri"/>
                <a:cs typeface="Calibri"/>
              </a:rPr>
              <a:t>to </a:t>
            </a:r>
            <a:r>
              <a:rPr sz="1200" i="1" spc="-5" dirty="0">
                <a:latin typeface="Calibri"/>
                <a:cs typeface="Calibri"/>
              </a:rPr>
              <a:t>the head technologist. He </a:t>
            </a:r>
            <a:r>
              <a:rPr sz="1200" i="1" spc="-10" dirty="0">
                <a:latin typeface="Calibri"/>
                <a:cs typeface="Calibri"/>
              </a:rPr>
              <a:t>was </a:t>
            </a:r>
            <a:r>
              <a:rPr sz="1200" i="1" spc="-5" dirty="0">
                <a:latin typeface="Calibri"/>
                <a:cs typeface="Calibri"/>
              </a:rPr>
              <a:t>so able </a:t>
            </a:r>
            <a:r>
              <a:rPr sz="1200" i="1" dirty="0">
                <a:latin typeface="Calibri"/>
                <a:cs typeface="Calibri"/>
              </a:rPr>
              <a:t>to </a:t>
            </a:r>
            <a:r>
              <a:rPr sz="1200" i="1" spc="-5" dirty="0">
                <a:latin typeface="Calibri"/>
                <a:cs typeface="Calibri"/>
              </a:rPr>
              <a:t>upgrade his  rich</a:t>
            </a:r>
            <a:r>
              <a:rPr sz="1200" i="1" spc="105" dirty="0">
                <a:latin typeface="Calibri"/>
                <a:cs typeface="Calibri"/>
              </a:rPr>
              <a:t> </a:t>
            </a:r>
            <a:r>
              <a:rPr sz="1200" i="1" spc="-5" dirty="0">
                <a:latin typeface="Calibri"/>
                <a:cs typeface="Calibri"/>
              </a:rPr>
              <a:t>technical-operational</a:t>
            </a:r>
            <a:r>
              <a:rPr sz="1200" i="1" spc="110" dirty="0">
                <a:latin typeface="Calibri"/>
                <a:cs typeface="Calibri"/>
              </a:rPr>
              <a:t> </a:t>
            </a:r>
            <a:r>
              <a:rPr sz="1200" i="1" spc="-5" dirty="0">
                <a:latin typeface="Calibri"/>
                <a:cs typeface="Calibri"/>
              </a:rPr>
              <a:t>knowledge</a:t>
            </a:r>
            <a:r>
              <a:rPr sz="1200" i="1" spc="125" dirty="0">
                <a:latin typeface="Calibri"/>
                <a:cs typeface="Calibri"/>
              </a:rPr>
              <a:t> </a:t>
            </a:r>
            <a:r>
              <a:rPr sz="1200" i="1" spc="-5" dirty="0">
                <a:latin typeface="Calibri"/>
                <a:cs typeface="Calibri"/>
              </a:rPr>
              <a:t>by</a:t>
            </a:r>
            <a:r>
              <a:rPr sz="1200" i="1" spc="114" dirty="0">
                <a:latin typeface="Calibri"/>
                <a:cs typeface="Calibri"/>
              </a:rPr>
              <a:t> </a:t>
            </a:r>
            <a:r>
              <a:rPr sz="1200" i="1" spc="-5" dirty="0">
                <a:latin typeface="Calibri"/>
                <a:cs typeface="Calibri"/>
              </a:rPr>
              <a:t>complementing</a:t>
            </a:r>
            <a:r>
              <a:rPr sz="1200" i="1" spc="105" dirty="0">
                <a:latin typeface="Calibri"/>
                <a:cs typeface="Calibri"/>
              </a:rPr>
              <a:t> </a:t>
            </a:r>
            <a:r>
              <a:rPr sz="1200" i="1" spc="-5" dirty="0">
                <a:latin typeface="Calibri"/>
                <a:cs typeface="Calibri"/>
              </a:rPr>
              <a:t>it</a:t>
            </a:r>
            <a:r>
              <a:rPr sz="1200" i="1" spc="120" dirty="0">
                <a:latin typeface="Calibri"/>
                <a:cs typeface="Calibri"/>
              </a:rPr>
              <a:t> </a:t>
            </a:r>
            <a:r>
              <a:rPr sz="1200" i="1" spc="-5" dirty="0">
                <a:latin typeface="Calibri"/>
                <a:cs typeface="Calibri"/>
              </a:rPr>
              <a:t>with</a:t>
            </a:r>
            <a:r>
              <a:rPr sz="1200" i="1" spc="105" dirty="0">
                <a:latin typeface="Calibri"/>
                <a:cs typeface="Calibri"/>
              </a:rPr>
              <a:t> </a:t>
            </a:r>
            <a:r>
              <a:rPr sz="1200" i="1" spc="-5" dirty="0">
                <a:latin typeface="Calibri"/>
                <a:cs typeface="Calibri"/>
              </a:rPr>
              <a:t>his</a:t>
            </a:r>
            <a:r>
              <a:rPr sz="1200" i="1" spc="110" dirty="0">
                <a:latin typeface="Calibri"/>
                <a:cs typeface="Calibri"/>
              </a:rPr>
              <a:t> </a:t>
            </a:r>
            <a:r>
              <a:rPr sz="1200" i="1" dirty="0">
                <a:latin typeface="Calibri"/>
                <a:cs typeface="Calibri"/>
              </a:rPr>
              <a:t>affinity</a:t>
            </a:r>
            <a:r>
              <a:rPr sz="1200" i="1" spc="114" dirty="0">
                <a:latin typeface="Calibri"/>
                <a:cs typeface="Calibri"/>
              </a:rPr>
              <a:t> </a:t>
            </a:r>
            <a:r>
              <a:rPr sz="1200" i="1" dirty="0">
                <a:latin typeface="Calibri"/>
                <a:cs typeface="Calibri"/>
              </a:rPr>
              <a:t>to</a:t>
            </a:r>
            <a:r>
              <a:rPr sz="1200" i="1" spc="105" dirty="0">
                <a:latin typeface="Calibri"/>
                <a:cs typeface="Calibri"/>
              </a:rPr>
              <a:t> </a:t>
            </a:r>
            <a:r>
              <a:rPr sz="1200" i="1" spc="-5" dirty="0">
                <a:latin typeface="Calibri"/>
                <a:cs typeface="Calibri"/>
              </a:rPr>
              <a:t>construct</a:t>
            </a:r>
            <a:r>
              <a:rPr sz="1200" i="1" spc="114" dirty="0">
                <a:latin typeface="Calibri"/>
                <a:cs typeface="Calibri"/>
              </a:rPr>
              <a:t> </a:t>
            </a:r>
            <a:r>
              <a:rPr sz="1200" i="1" spc="-10" dirty="0">
                <a:latin typeface="Calibri"/>
                <a:cs typeface="Calibri"/>
              </a:rPr>
              <a:t>and</a:t>
            </a:r>
            <a:endParaRPr sz="1200">
              <a:latin typeface="Calibri"/>
              <a:cs typeface="Calibri"/>
            </a:endParaRPr>
          </a:p>
          <a:p>
            <a:pPr>
              <a:lnSpc>
                <a:spcPct val="100000"/>
              </a:lnSpc>
              <a:spcBef>
                <a:spcPts val="5"/>
              </a:spcBef>
            </a:pPr>
            <a:endParaRPr sz="1700">
              <a:latin typeface="Calibri"/>
              <a:cs typeface="Calibri"/>
            </a:endParaRPr>
          </a:p>
          <a:p>
            <a:pPr marR="95885" algn="r">
              <a:lnSpc>
                <a:spcPct val="100000"/>
              </a:lnSpc>
              <a:spcBef>
                <a:spcPts val="5"/>
              </a:spcBef>
            </a:pPr>
            <a:r>
              <a:rPr sz="1000" b="1" spc="-5" dirty="0">
                <a:latin typeface="Calibri"/>
                <a:cs typeface="Calibri"/>
              </a:rPr>
              <a:t>57</a:t>
            </a:r>
            <a:endParaRPr sz="1000">
              <a:latin typeface="Calibri"/>
              <a:cs typeface="Calibri"/>
            </a:endParaRPr>
          </a:p>
        </p:txBody>
      </p:sp>
      <p:sp>
        <p:nvSpPr>
          <p:cNvPr id="3" name="object 3"/>
          <p:cNvSpPr txBox="1"/>
          <p:nvPr/>
        </p:nvSpPr>
        <p:spPr>
          <a:xfrm>
            <a:off x="816802" y="570066"/>
            <a:ext cx="5837555" cy="103441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32715">
              <a:lnSpc>
                <a:spcPct val="101699"/>
              </a:lnSpc>
            </a:pPr>
            <a:r>
              <a:rPr sz="1200" spc="-5" dirty="0">
                <a:latin typeface="Calibri"/>
                <a:cs typeface="Calibri"/>
              </a:rPr>
              <a:t>and talent, exploiting time and talent, organizing time and talent, hiring time and talent and  packaging time and talent. The </a:t>
            </a:r>
            <a:r>
              <a:rPr sz="1200" spc="-10" dirty="0">
                <a:latin typeface="Calibri"/>
                <a:cs typeface="Calibri"/>
              </a:rPr>
              <a:t>most </a:t>
            </a:r>
            <a:r>
              <a:rPr sz="1200" spc="-5" dirty="0">
                <a:latin typeface="Calibri"/>
                <a:cs typeface="Calibri"/>
              </a:rPr>
              <a:t>critical resource wears shoes and </a:t>
            </a:r>
            <a:r>
              <a:rPr sz="1200" spc="-10" dirty="0">
                <a:latin typeface="Calibri"/>
                <a:cs typeface="Calibri"/>
              </a:rPr>
              <a:t>walks </a:t>
            </a:r>
            <a:r>
              <a:rPr sz="1200" spc="-5" dirty="0">
                <a:latin typeface="Calibri"/>
                <a:cs typeface="Calibri"/>
              </a:rPr>
              <a:t>out the door  around five o’clock </a:t>
            </a:r>
            <a:r>
              <a:rPr sz="1200" dirty="0">
                <a:latin typeface="Calibri"/>
                <a:cs typeface="Calibri"/>
              </a:rPr>
              <a:t>every </a:t>
            </a:r>
            <a:r>
              <a:rPr sz="1200" spc="-5" dirty="0">
                <a:latin typeface="Calibri"/>
                <a:cs typeface="Calibri"/>
              </a:rPr>
              <a:t>day”. They mean innovative</a:t>
            </a:r>
            <a:r>
              <a:rPr sz="1200" spc="40" dirty="0">
                <a:latin typeface="Calibri"/>
                <a:cs typeface="Calibri"/>
              </a:rPr>
              <a:t> </a:t>
            </a:r>
            <a:r>
              <a:rPr sz="1200" spc="-5" dirty="0">
                <a:latin typeface="Calibri"/>
                <a:cs typeface="Calibri"/>
              </a:rPr>
              <a:t>people.</a:t>
            </a:r>
            <a:endParaRPr sz="1200">
              <a:latin typeface="Calibri"/>
              <a:cs typeface="Calibri"/>
            </a:endParaRPr>
          </a:p>
        </p:txBody>
      </p:sp>
      <p:sp>
        <p:nvSpPr>
          <p:cNvPr id="4" name="object 4"/>
          <p:cNvSpPr/>
          <p:nvPr/>
        </p:nvSpPr>
        <p:spPr>
          <a:xfrm>
            <a:off x="913698" y="1815947"/>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3" y="570066"/>
            <a:ext cx="5837555" cy="938911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9055" algn="just">
              <a:lnSpc>
                <a:spcPct val="101699"/>
              </a:lnSpc>
            </a:pPr>
            <a:r>
              <a:rPr sz="1200" i="1" spc="-5" dirty="0">
                <a:latin typeface="Calibri"/>
                <a:cs typeface="Calibri"/>
              </a:rPr>
              <a:t>design and so brought </a:t>
            </a:r>
            <a:r>
              <a:rPr sz="1200" i="1" dirty="0">
                <a:latin typeface="Calibri"/>
                <a:cs typeface="Calibri"/>
              </a:rPr>
              <a:t>his </a:t>
            </a:r>
            <a:r>
              <a:rPr sz="1200" i="1" spc="-5" dirty="0">
                <a:latin typeface="Calibri"/>
                <a:cs typeface="Calibri"/>
              </a:rPr>
              <a:t>company a string of innovative </a:t>
            </a:r>
            <a:r>
              <a:rPr sz="1200" i="1" spc="-10" dirty="0">
                <a:latin typeface="Calibri"/>
                <a:cs typeface="Calibri"/>
              </a:rPr>
              <a:t>and </a:t>
            </a:r>
            <a:r>
              <a:rPr sz="1200" i="1" spc="-5" dirty="0">
                <a:latin typeface="Calibri"/>
                <a:cs typeface="Calibri"/>
              </a:rPr>
              <a:t>designer solutions for products  which are now successfully placed in the market </a:t>
            </a:r>
            <a:r>
              <a:rPr sz="1200" i="1" spc="-10" dirty="0">
                <a:latin typeface="Calibri"/>
                <a:cs typeface="Calibri"/>
              </a:rPr>
              <a:t>and </a:t>
            </a:r>
            <a:r>
              <a:rPr sz="1200" i="1" spc="-5" dirty="0">
                <a:latin typeface="Calibri"/>
                <a:cs typeface="Calibri"/>
              </a:rPr>
              <a:t>bring the company awards at various  innovation competitions.</a:t>
            </a:r>
            <a:endParaRPr sz="1200">
              <a:latin typeface="Calibri"/>
              <a:cs typeface="Calibri"/>
            </a:endParaRPr>
          </a:p>
          <a:p>
            <a:pPr marL="12700" marR="58419" algn="just">
              <a:lnSpc>
                <a:spcPct val="101699"/>
              </a:lnSpc>
              <a:spcBef>
                <a:spcPts val="505"/>
              </a:spcBef>
            </a:pPr>
            <a:r>
              <a:rPr sz="1200" i="1" spc="-5" dirty="0">
                <a:latin typeface="Calibri"/>
                <a:cs typeface="Calibri"/>
              </a:rPr>
              <a:t>With deliberate recruitment policy as well </a:t>
            </a:r>
            <a:r>
              <a:rPr sz="1200" i="1" spc="-10" dirty="0">
                <a:latin typeface="Calibri"/>
                <a:cs typeface="Calibri"/>
              </a:rPr>
              <a:t>human </a:t>
            </a:r>
            <a:r>
              <a:rPr sz="1200" i="1" spc="-5" dirty="0">
                <a:latin typeface="Calibri"/>
                <a:cs typeface="Calibri"/>
              </a:rPr>
              <a:t>resources management </a:t>
            </a:r>
            <a:r>
              <a:rPr sz="1200" i="1" spc="-10" dirty="0">
                <a:latin typeface="Calibri"/>
                <a:cs typeface="Calibri"/>
              </a:rPr>
              <a:t>and </a:t>
            </a:r>
            <a:r>
              <a:rPr sz="1200" i="1" spc="-5" dirty="0">
                <a:latin typeface="Calibri"/>
                <a:cs typeface="Calibri"/>
              </a:rPr>
              <a:t>training in the  technical </a:t>
            </a:r>
            <a:r>
              <a:rPr sz="1200" i="1" dirty="0">
                <a:latin typeface="Calibri"/>
                <a:cs typeface="Calibri"/>
              </a:rPr>
              <a:t>field </a:t>
            </a:r>
            <a:r>
              <a:rPr sz="1200" i="1" spc="-10" dirty="0">
                <a:latin typeface="Calibri"/>
                <a:cs typeface="Calibri"/>
              </a:rPr>
              <a:t>and </a:t>
            </a:r>
            <a:r>
              <a:rPr sz="1200" i="1" spc="-5" dirty="0">
                <a:latin typeface="Calibri"/>
                <a:cs typeface="Calibri"/>
              </a:rPr>
              <a:t>other fields, the company managed </a:t>
            </a:r>
            <a:r>
              <a:rPr sz="1200" i="1" dirty="0">
                <a:latin typeface="Calibri"/>
                <a:cs typeface="Calibri"/>
              </a:rPr>
              <a:t>to </a:t>
            </a:r>
            <a:r>
              <a:rPr sz="1200" i="1" spc="-5" dirty="0">
                <a:latin typeface="Calibri"/>
                <a:cs typeface="Calibri"/>
              </a:rPr>
              <a:t>make a </a:t>
            </a:r>
            <a:r>
              <a:rPr sz="1200" i="1" dirty="0">
                <a:latin typeface="Calibri"/>
                <a:cs typeface="Calibri"/>
              </a:rPr>
              <a:t>leap </a:t>
            </a:r>
            <a:r>
              <a:rPr sz="1200" i="1" spc="-5" dirty="0">
                <a:latin typeface="Calibri"/>
                <a:cs typeface="Calibri"/>
              </a:rPr>
              <a:t>forward as regards  technology and innovation despite the difficulties which were a consequence of inadequate  technological equipment, a heritage of past difficulties </a:t>
            </a:r>
            <a:r>
              <a:rPr sz="1200" i="1" spc="-10" dirty="0">
                <a:latin typeface="Calibri"/>
                <a:cs typeface="Calibri"/>
              </a:rPr>
              <a:t>and </a:t>
            </a:r>
            <a:r>
              <a:rPr sz="1200" i="1" spc="-5" dirty="0">
                <a:latin typeface="Calibri"/>
                <a:cs typeface="Calibri"/>
              </a:rPr>
              <a:t>adverse economic situation. The  company </a:t>
            </a:r>
            <a:r>
              <a:rPr sz="1200" i="1" spc="-10" dirty="0">
                <a:latin typeface="Calibri"/>
                <a:cs typeface="Calibri"/>
              </a:rPr>
              <a:t>has </a:t>
            </a:r>
            <a:r>
              <a:rPr sz="1200" i="1" spc="-5" dirty="0">
                <a:latin typeface="Calibri"/>
                <a:cs typeface="Calibri"/>
              </a:rPr>
              <a:t>become </a:t>
            </a:r>
            <a:r>
              <a:rPr sz="1200" i="1" dirty="0">
                <a:latin typeface="Calibri"/>
                <a:cs typeface="Calibri"/>
              </a:rPr>
              <a:t>the </a:t>
            </a:r>
            <a:r>
              <a:rPr sz="1200" i="1" spc="-5" dirty="0">
                <a:latin typeface="Calibri"/>
                <a:cs typeface="Calibri"/>
              </a:rPr>
              <a:t>leader in </a:t>
            </a:r>
            <a:r>
              <a:rPr sz="1200" i="1" dirty="0">
                <a:latin typeface="Calibri"/>
                <a:cs typeface="Calibri"/>
              </a:rPr>
              <a:t>its </a:t>
            </a:r>
            <a:r>
              <a:rPr sz="1200" i="1" spc="-5" dirty="0">
                <a:latin typeface="Calibri"/>
                <a:cs typeface="Calibri"/>
              </a:rPr>
              <a:t>branch of</a:t>
            </a:r>
            <a:r>
              <a:rPr sz="1200" i="1" spc="75" dirty="0">
                <a:latin typeface="Calibri"/>
                <a:cs typeface="Calibri"/>
              </a:rPr>
              <a:t> </a:t>
            </a:r>
            <a:r>
              <a:rPr sz="1200" i="1" spc="-5" dirty="0">
                <a:latin typeface="Calibri"/>
                <a:cs typeface="Calibri"/>
              </a:rPr>
              <a:t>industry.</a:t>
            </a:r>
            <a:endParaRPr sz="1200">
              <a:latin typeface="Calibri"/>
              <a:cs typeface="Calibri"/>
            </a:endParaRPr>
          </a:p>
          <a:p>
            <a:pPr marL="12700" algn="just">
              <a:lnSpc>
                <a:spcPct val="100000"/>
              </a:lnSpc>
              <a:spcBef>
                <a:spcPts val="525"/>
              </a:spcBef>
            </a:pPr>
            <a:r>
              <a:rPr sz="1200" b="1" spc="-5" dirty="0">
                <a:latin typeface="Calibri"/>
                <a:cs typeface="Calibri"/>
              </a:rPr>
              <a:t>4.3.2 Implementing the idea</a:t>
            </a:r>
            <a:r>
              <a:rPr sz="1200" b="1" spc="20" dirty="0">
                <a:latin typeface="Calibri"/>
                <a:cs typeface="Calibri"/>
              </a:rPr>
              <a:t> </a:t>
            </a:r>
            <a:r>
              <a:rPr sz="1200" b="1" spc="-5" dirty="0">
                <a:latin typeface="Calibri"/>
                <a:cs typeface="Calibri"/>
              </a:rPr>
              <a:t>management</a:t>
            </a:r>
            <a:endParaRPr sz="1200">
              <a:latin typeface="Calibri"/>
              <a:cs typeface="Calibri"/>
            </a:endParaRPr>
          </a:p>
          <a:p>
            <a:pPr marL="12700" marR="65405">
              <a:lnSpc>
                <a:spcPct val="101800"/>
              </a:lnSpc>
              <a:spcBef>
                <a:spcPts val="994"/>
              </a:spcBef>
            </a:pPr>
            <a:r>
              <a:rPr sz="1200" spc="-5" dirty="0">
                <a:latin typeface="Calibri"/>
                <a:cs typeface="Calibri"/>
              </a:rPr>
              <a:t>The organization of IM </a:t>
            </a:r>
            <a:r>
              <a:rPr sz="1200" spc="-10" dirty="0">
                <a:latin typeface="Calibri"/>
                <a:cs typeface="Calibri"/>
              </a:rPr>
              <a:t>in </a:t>
            </a:r>
            <a:r>
              <a:rPr sz="1200" spc="-5" dirty="0">
                <a:latin typeface="Calibri"/>
                <a:cs typeface="Calibri"/>
              </a:rPr>
              <a:t>the companies may be divided into three systems, namely the  classical system, the supervisors-managed system and a combination </a:t>
            </a:r>
            <a:r>
              <a:rPr sz="1200" spc="-10" dirty="0">
                <a:latin typeface="Calibri"/>
                <a:cs typeface="Calibri"/>
              </a:rPr>
              <a:t>of </a:t>
            </a:r>
            <a:r>
              <a:rPr sz="1200" spc="-5" dirty="0">
                <a:latin typeface="Calibri"/>
                <a:cs typeface="Calibri"/>
              </a:rPr>
              <a:t>both. The </a:t>
            </a:r>
            <a:r>
              <a:rPr sz="1200" i="1" spc="-5" dirty="0">
                <a:latin typeface="Calibri"/>
                <a:cs typeface="Calibri"/>
              </a:rPr>
              <a:t>classical  system </a:t>
            </a:r>
            <a:r>
              <a:rPr sz="1200" spc="-5" dirty="0">
                <a:latin typeface="Calibri"/>
                <a:cs typeface="Calibri"/>
              </a:rPr>
              <a:t>provides </a:t>
            </a:r>
            <a:r>
              <a:rPr sz="1200" dirty="0">
                <a:latin typeface="Calibri"/>
                <a:cs typeface="Calibri"/>
              </a:rPr>
              <a:t>for </a:t>
            </a:r>
            <a:r>
              <a:rPr sz="1200" spc="-5" dirty="0">
                <a:latin typeface="Calibri"/>
                <a:cs typeface="Calibri"/>
              </a:rPr>
              <a:t>the entire process to </a:t>
            </a:r>
            <a:r>
              <a:rPr sz="1200" dirty="0">
                <a:latin typeface="Calibri"/>
                <a:cs typeface="Calibri"/>
              </a:rPr>
              <a:t>be </a:t>
            </a:r>
            <a:r>
              <a:rPr sz="1200" spc="-5" dirty="0">
                <a:latin typeface="Calibri"/>
                <a:cs typeface="Calibri"/>
              </a:rPr>
              <a:t>managed </a:t>
            </a:r>
            <a:r>
              <a:rPr sz="1200" spc="-10" dirty="0">
                <a:latin typeface="Calibri"/>
                <a:cs typeface="Calibri"/>
              </a:rPr>
              <a:t>in </a:t>
            </a:r>
            <a:r>
              <a:rPr sz="1200" spc="-5" dirty="0">
                <a:latin typeface="Calibri"/>
                <a:cs typeface="Calibri"/>
              </a:rPr>
              <a:t>a centralized manner. The  employees submit their ideas </a:t>
            </a:r>
            <a:r>
              <a:rPr sz="1200" spc="-10" dirty="0">
                <a:latin typeface="Calibri"/>
                <a:cs typeface="Calibri"/>
              </a:rPr>
              <a:t>on </a:t>
            </a:r>
            <a:r>
              <a:rPr sz="1200" spc="-5" dirty="0">
                <a:latin typeface="Calibri"/>
                <a:cs typeface="Calibri"/>
              </a:rPr>
              <a:t>improvements </a:t>
            </a:r>
            <a:r>
              <a:rPr sz="1200" spc="-10" dirty="0">
                <a:latin typeface="Calibri"/>
                <a:cs typeface="Calibri"/>
              </a:rPr>
              <a:t>(i.e. </a:t>
            </a:r>
            <a:r>
              <a:rPr sz="1200" spc="-5" dirty="0">
                <a:latin typeface="Calibri"/>
                <a:cs typeface="Calibri"/>
              </a:rPr>
              <a:t>“suggestions”) in a written form </a:t>
            </a:r>
            <a:r>
              <a:rPr sz="1200" dirty="0">
                <a:latin typeface="Calibri"/>
                <a:cs typeface="Calibri"/>
              </a:rPr>
              <a:t>to </a:t>
            </a:r>
            <a:r>
              <a:rPr sz="1200" spc="-5" dirty="0">
                <a:latin typeface="Calibri"/>
                <a:cs typeface="Calibri"/>
              </a:rPr>
              <a:t>the  central department </a:t>
            </a:r>
            <a:r>
              <a:rPr sz="1200" spc="-10" dirty="0">
                <a:latin typeface="Calibri"/>
                <a:cs typeface="Calibri"/>
              </a:rPr>
              <a:t>or an </a:t>
            </a:r>
            <a:r>
              <a:rPr sz="1200" spc="-5" dirty="0">
                <a:latin typeface="Calibri"/>
                <a:cs typeface="Calibri"/>
              </a:rPr>
              <a:t>individual who is responsible </a:t>
            </a:r>
            <a:r>
              <a:rPr sz="1200" dirty="0">
                <a:latin typeface="Calibri"/>
                <a:cs typeface="Calibri"/>
              </a:rPr>
              <a:t>for </a:t>
            </a:r>
            <a:r>
              <a:rPr sz="1200" spc="-5" dirty="0">
                <a:latin typeface="Calibri"/>
                <a:cs typeface="Calibri"/>
              </a:rPr>
              <a:t>processing employee suggestions  within the company. The role of a line manager in </a:t>
            </a:r>
            <a:r>
              <a:rPr sz="1200" dirty="0">
                <a:latin typeface="Calibri"/>
                <a:cs typeface="Calibri"/>
              </a:rPr>
              <a:t>this </a:t>
            </a:r>
            <a:r>
              <a:rPr sz="1200" spc="-5" dirty="0">
                <a:latin typeface="Calibri"/>
                <a:cs typeface="Calibri"/>
              </a:rPr>
              <a:t>system is only partial or </a:t>
            </a:r>
            <a:r>
              <a:rPr sz="1200" dirty="0">
                <a:latin typeface="Calibri"/>
                <a:cs typeface="Calibri"/>
              </a:rPr>
              <a:t>does </a:t>
            </a:r>
            <a:r>
              <a:rPr sz="1200" spc="-5" dirty="0">
                <a:latin typeface="Calibri"/>
                <a:cs typeface="Calibri"/>
              </a:rPr>
              <a:t>not even  exist (he/she may be receiving the suggestions </a:t>
            </a:r>
            <a:r>
              <a:rPr sz="1200" spc="-10" dirty="0">
                <a:latin typeface="Calibri"/>
                <a:cs typeface="Calibri"/>
              </a:rPr>
              <a:t>and </a:t>
            </a:r>
            <a:r>
              <a:rPr sz="1200" spc="-5" dirty="0">
                <a:latin typeface="Calibri"/>
                <a:cs typeface="Calibri"/>
              </a:rPr>
              <a:t>forwarding them </a:t>
            </a:r>
            <a:r>
              <a:rPr sz="1200" dirty="0">
                <a:latin typeface="Calibri"/>
                <a:cs typeface="Calibri"/>
              </a:rPr>
              <a:t>to </a:t>
            </a:r>
            <a:r>
              <a:rPr sz="1200" spc="-10" dirty="0">
                <a:latin typeface="Calibri"/>
                <a:cs typeface="Calibri"/>
              </a:rPr>
              <a:t>the </a:t>
            </a:r>
            <a:r>
              <a:rPr sz="1200" spc="-5" dirty="0">
                <a:latin typeface="Calibri"/>
                <a:cs typeface="Calibri"/>
              </a:rPr>
              <a:t>central  department or </a:t>
            </a:r>
            <a:r>
              <a:rPr sz="1200" spc="-10" dirty="0">
                <a:latin typeface="Calibri"/>
                <a:cs typeface="Calibri"/>
              </a:rPr>
              <a:t>may </a:t>
            </a:r>
            <a:r>
              <a:rPr sz="1200" spc="-5" dirty="0">
                <a:latin typeface="Calibri"/>
                <a:cs typeface="Calibri"/>
              </a:rPr>
              <a:t>only </a:t>
            </a:r>
            <a:r>
              <a:rPr sz="1200" dirty="0">
                <a:latin typeface="Calibri"/>
                <a:cs typeface="Calibri"/>
              </a:rPr>
              <a:t>be </a:t>
            </a:r>
            <a:r>
              <a:rPr sz="1200" spc="-5" dirty="0">
                <a:latin typeface="Calibri"/>
                <a:cs typeface="Calibri"/>
              </a:rPr>
              <a:t>informed that the suggestion was generated within his/her  department – </a:t>
            </a:r>
            <a:r>
              <a:rPr sz="1200" spc="-10" dirty="0">
                <a:latin typeface="Calibri"/>
                <a:cs typeface="Calibri"/>
              </a:rPr>
              <a:t>at </a:t>
            </a:r>
            <a:r>
              <a:rPr sz="1200" dirty="0">
                <a:latin typeface="Calibri"/>
                <a:cs typeface="Calibri"/>
              </a:rPr>
              <a:t>times </a:t>
            </a:r>
            <a:r>
              <a:rPr sz="1200" spc="-5" dirty="0">
                <a:latin typeface="Calibri"/>
                <a:cs typeface="Calibri"/>
              </a:rPr>
              <a:t>not even</a:t>
            </a:r>
            <a:r>
              <a:rPr sz="1200" spc="20" dirty="0">
                <a:latin typeface="Calibri"/>
                <a:cs typeface="Calibri"/>
              </a:rPr>
              <a:t> </a:t>
            </a:r>
            <a:r>
              <a:rPr sz="1200" spc="-5" dirty="0">
                <a:latin typeface="Calibri"/>
                <a:cs typeface="Calibri"/>
              </a:rPr>
              <a:t>that).</a:t>
            </a:r>
            <a:endParaRPr sz="1200">
              <a:latin typeface="Calibri"/>
              <a:cs typeface="Calibri"/>
            </a:endParaRPr>
          </a:p>
          <a:p>
            <a:pPr marL="12700" marR="5080" indent="-635">
              <a:lnSpc>
                <a:spcPct val="101699"/>
              </a:lnSpc>
              <a:spcBef>
                <a:spcPts val="994"/>
              </a:spcBef>
            </a:pPr>
            <a:r>
              <a:rPr sz="1200" spc="-5" dirty="0">
                <a:latin typeface="Calibri"/>
                <a:cs typeface="Calibri"/>
              </a:rPr>
              <a:t>On the other hand, </a:t>
            </a:r>
            <a:r>
              <a:rPr sz="1200" dirty="0">
                <a:latin typeface="Calibri"/>
                <a:cs typeface="Calibri"/>
              </a:rPr>
              <a:t>the </a:t>
            </a:r>
            <a:r>
              <a:rPr sz="1200" i="1" spc="-5" dirty="0">
                <a:latin typeface="Calibri"/>
                <a:cs typeface="Calibri"/>
              </a:rPr>
              <a:t>supervisors-managed system </a:t>
            </a:r>
            <a:r>
              <a:rPr sz="1200" spc="-5" dirty="0">
                <a:latin typeface="Calibri"/>
                <a:cs typeface="Calibri"/>
              </a:rPr>
              <a:t>proves </a:t>
            </a:r>
            <a:r>
              <a:rPr sz="1200" dirty="0">
                <a:latin typeface="Calibri"/>
                <a:cs typeface="Calibri"/>
              </a:rPr>
              <a:t>to </a:t>
            </a:r>
            <a:r>
              <a:rPr sz="1200" spc="-5" dirty="0">
                <a:latin typeface="Calibri"/>
                <a:cs typeface="Calibri"/>
              </a:rPr>
              <a:t>be completely decentralized  since the predominant responsibility </a:t>
            </a:r>
            <a:r>
              <a:rPr sz="1200" dirty="0">
                <a:latin typeface="Calibri"/>
                <a:cs typeface="Calibri"/>
              </a:rPr>
              <a:t>for </a:t>
            </a:r>
            <a:r>
              <a:rPr sz="1200" spc="-5" dirty="0">
                <a:latin typeface="Calibri"/>
                <a:cs typeface="Calibri"/>
              </a:rPr>
              <a:t>implementing IM is entrusted </a:t>
            </a:r>
            <a:r>
              <a:rPr sz="1200" dirty="0">
                <a:latin typeface="Calibri"/>
                <a:cs typeface="Calibri"/>
              </a:rPr>
              <a:t>to </a:t>
            </a:r>
            <a:r>
              <a:rPr sz="1200" spc="-5" dirty="0">
                <a:latin typeface="Calibri"/>
                <a:cs typeface="Calibri"/>
              </a:rPr>
              <a:t>line managers. The  IM goals on the company </a:t>
            </a:r>
            <a:r>
              <a:rPr sz="1200" dirty="0">
                <a:latin typeface="Calibri"/>
                <a:cs typeface="Calibri"/>
              </a:rPr>
              <a:t>level </a:t>
            </a:r>
            <a:r>
              <a:rPr sz="1200" spc="-5" dirty="0">
                <a:latin typeface="Calibri"/>
                <a:cs typeface="Calibri"/>
              </a:rPr>
              <a:t>are delayered </a:t>
            </a:r>
            <a:r>
              <a:rPr sz="1200" spc="-10" dirty="0">
                <a:latin typeface="Calibri"/>
                <a:cs typeface="Calibri"/>
              </a:rPr>
              <a:t>down </a:t>
            </a:r>
            <a:r>
              <a:rPr sz="1200" dirty="0">
                <a:latin typeface="Calibri"/>
                <a:cs typeface="Calibri"/>
              </a:rPr>
              <a:t>to </a:t>
            </a:r>
            <a:r>
              <a:rPr sz="1200" spc="-5" dirty="0">
                <a:latin typeface="Calibri"/>
                <a:cs typeface="Calibri"/>
              </a:rPr>
              <a:t>the level </a:t>
            </a:r>
            <a:r>
              <a:rPr sz="1200" spc="-10" dirty="0">
                <a:latin typeface="Calibri"/>
                <a:cs typeface="Calibri"/>
              </a:rPr>
              <a:t>of </a:t>
            </a:r>
            <a:r>
              <a:rPr sz="1200" spc="-5" dirty="0">
                <a:latin typeface="Calibri"/>
                <a:cs typeface="Calibri"/>
              </a:rPr>
              <a:t>particular department and  </a:t>
            </a:r>
            <a:r>
              <a:rPr sz="1200" dirty="0">
                <a:latin typeface="Calibri"/>
                <a:cs typeface="Calibri"/>
              </a:rPr>
              <a:t>the </a:t>
            </a:r>
            <a:r>
              <a:rPr sz="1200" spc="-5" dirty="0">
                <a:latin typeface="Calibri"/>
                <a:cs typeface="Calibri"/>
              </a:rPr>
              <a:t>line manager remains responsible for </a:t>
            </a:r>
            <a:r>
              <a:rPr sz="1200" dirty="0">
                <a:latin typeface="Calibri"/>
                <a:cs typeface="Calibri"/>
              </a:rPr>
              <a:t>their </a:t>
            </a:r>
            <a:r>
              <a:rPr sz="1200" spc="-5" dirty="0">
                <a:latin typeface="Calibri"/>
                <a:cs typeface="Calibri"/>
              </a:rPr>
              <a:t>achievement. The employee submits a  suggestion directly </a:t>
            </a:r>
            <a:r>
              <a:rPr sz="1200" dirty="0">
                <a:latin typeface="Calibri"/>
                <a:cs typeface="Calibri"/>
              </a:rPr>
              <a:t>to </a:t>
            </a:r>
            <a:r>
              <a:rPr sz="1200" spc="-5" dirty="0">
                <a:latin typeface="Calibri"/>
                <a:cs typeface="Calibri"/>
              </a:rPr>
              <a:t>his/her superior (verbally </a:t>
            </a:r>
            <a:r>
              <a:rPr sz="1200" dirty="0">
                <a:latin typeface="Calibri"/>
                <a:cs typeface="Calibri"/>
              </a:rPr>
              <a:t>or </a:t>
            </a:r>
            <a:r>
              <a:rPr sz="1200" spc="-5" dirty="0">
                <a:latin typeface="Calibri"/>
                <a:cs typeface="Calibri"/>
              </a:rPr>
              <a:t>in writing) who then decides upon its  acceptance. Furthermore, he/she may upgrade the suggestion </a:t>
            </a:r>
            <a:r>
              <a:rPr sz="1200" dirty="0">
                <a:latin typeface="Calibri"/>
                <a:cs typeface="Calibri"/>
              </a:rPr>
              <a:t>together </a:t>
            </a:r>
            <a:r>
              <a:rPr sz="1200" spc="-5" dirty="0">
                <a:latin typeface="Calibri"/>
                <a:cs typeface="Calibri"/>
              </a:rPr>
              <a:t>with the author and  his/her colleagues and </a:t>
            </a:r>
            <a:r>
              <a:rPr sz="1200" dirty="0">
                <a:latin typeface="Calibri"/>
                <a:cs typeface="Calibri"/>
              </a:rPr>
              <a:t>delegates </a:t>
            </a:r>
            <a:r>
              <a:rPr sz="1200" spc="-5" dirty="0">
                <a:latin typeface="Calibri"/>
                <a:cs typeface="Calibri"/>
              </a:rPr>
              <a:t>the person responsible for its implementation (providing the  said does not exceed his/her competences), defines the amount </a:t>
            </a:r>
            <a:r>
              <a:rPr sz="1200" spc="-10" dirty="0">
                <a:latin typeface="Calibri"/>
                <a:cs typeface="Calibri"/>
              </a:rPr>
              <a:t>of </a:t>
            </a:r>
            <a:r>
              <a:rPr sz="1200" spc="-5" dirty="0">
                <a:latin typeface="Calibri"/>
                <a:cs typeface="Calibri"/>
              </a:rPr>
              <a:t>the award and also grants  </a:t>
            </a:r>
            <a:r>
              <a:rPr sz="1200" dirty="0">
                <a:latin typeface="Calibri"/>
                <a:cs typeface="Calibri"/>
              </a:rPr>
              <a:t>it. </a:t>
            </a:r>
            <a:r>
              <a:rPr sz="1200" spc="-5" dirty="0">
                <a:latin typeface="Calibri"/>
                <a:cs typeface="Calibri"/>
              </a:rPr>
              <a:t>Very often the formal department operates as a working group and expresses </a:t>
            </a:r>
            <a:r>
              <a:rPr sz="1200" dirty="0">
                <a:latin typeface="Calibri"/>
                <a:cs typeface="Calibri"/>
              </a:rPr>
              <a:t>its  </a:t>
            </a:r>
            <a:r>
              <a:rPr sz="1200" spc="-5" dirty="0">
                <a:latin typeface="Calibri"/>
                <a:cs typeface="Calibri"/>
              </a:rPr>
              <a:t>innovativeness pursuant </a:t>
            </a:r>
            <a:r>
              <a:rPr sz="1200" dirty="0">
                <a:latin typeface="Calibri"/>
                <a:cs typeface="Calibri"/>
              </a:rPr>
              <a:t>to the </a:t>
            </a:r>
            <a:r>
              <a:rPr sz="1200" spc="-5" dirty="0">
                <a:latin typeface="Calibri"/>
                <a:cs typeface="Calibri"/>
              </a:rPr>
              <a:t>group/team problem-solving principles. </a:t>
            </a:r>
            <a:r>
              <a:rPr sz="1200" spc="-10" dirty="0">
                <a:latin typeface="Calibri"/>
                <a:cs typeface="Calibri"/>
              </a:rPr>
              <a:t>The </a:t>
            </a:r>
            <a:r>
              <a:rPr sz="1200" spc="-5" dirty="0">
                <a:latin typeface="Calibri"/>
                <a:cs typeface="Calibri"/>
              </a:rPr>
              <a:t>central  department </a:t>
            </a:r>
            <a:r>
              <a:rPr sz="1200" spc="-10" dirty="0">
                <a:latin typeface="Calibri"/>
                <a:cs typeface="Calibri"/>
              </a:rPr>
              <a:t>(IM </a:t>
            </a:r>
            <a:r>
              <a:rPr sz="1200" spc="-5" dirty="0">
                <a:latin typeface="Calibri"/>
                <a:cs typeface="Calibri"/>
              </a:rPr>
              <a:t>department) acts only as a coordinator, trainer, animator and</a:t>
            </a:r>
            <a:r>
              <a:rPr sz="1200" spc="114" dirty="0">
                <a:latin typeface="Calibri"/>
                <a:cs typeface="Calibri"/>
              </a:rPr>
              <a:t> </a:t>
            </a:r>
            <a:r>
              <a:rPr sz="1200" spc="-5" dirty="0">
                <a:latin typeface="Calibri"/>
                <a:cs typeface="Calibri"/>
              </a:rPr>
              <a:t>motivator.</a:t>
            </a:r>
            <a:endParaRPr sz="1200">
              <a:latin typeface="Calibri"/>
              <a:cs typeface="Calibri"/>
            </a:endParaRPr>
          </a:p>
          <a:p>
            <a:pPr marL="12700" marR="488950">
              <a:lnSpc>
                <a:spcPct val="101699"/>
              </a:lnSpc>
              <a:spcBef>
                <a:spcPts val="994"/>
              </a:spcBef>
            </a:pPr>
            <a:r>
              <a:rPr sz="1200" spc="-5" dirty="0">
                <a:latin typeface="Calibri"/>
                <a:cs typeface="Calibri"/>
              </a:rPr>
              <a:t>Modern trends in </a:t>
            </a:r>
            <a:r>
              <a:rPr sz="1200" spc="-10" dirty="0">
                <a:latin typeface="Calibri"/>
                <a:cs typeface="Calibri"/>
              </a:rPr>
              <a:t>IM are </a:t>
            </a:r>
            <a:r>
              <a:rPr sz="1200" spc="-5" dirty="0">
                <a:latin typeface="Calibri"/>
                <a:cs typeface="Calibri"/>
              </a:rPr>
              <a:t>abandoning </a:t>
            </a:r>
            <a:r>
              <a:rPr sz="1200" dirty="0">
                <a:latin typeface="Calibri"/>
                <a:cs typeface="Calibri"/>
              </a:rPr>
              <a:t>the </a:t>
            </a:r>
            <a:r>
              <a:rPr sz="1200" spc="-5" dirty="0">
                <a:latin typeface="Calibri"/>
                <a:cs typeface="Calibri"/>
              </a:rPr>
              <a:t>centrally-driven system and </a:t>
            </a:r>
            <a:r>
              <a:rPr sz="1200" spc="-10" dirty="0">
                <a:latin typeface="Calibri"/>
                <a:cs typeface="Calibri"/>
              </a:rPr>
              <a:t>are </a:t>
            </a:r>
            <a:r>
              <a:rPr sz="1200" spc="-5" dirty="0">
                <a:latin typeface="Calibri"/>
                <a:cs typeface="Calibri"/>
              </a:rPr>
              <a:t>beginning to  introduce the supervisors-managed system (Fatur and Likar,</a:t>
            </a:r>
            <a:r>
              <a:rPr sz="1200" spc="65" dirty="0">
                <a:latin typeface="Calibri"/>
                <a:cs typeface="Calibri"/>
              </a:rPr>
              <a:t> </a:t>
            </a:r>
            <a:r>
              <a:rPr sz="1200" spc="-5" dirty="0">
                <a:latin typeface="Calibri"/>
                <a:cs typeface="Calibri"/>
              </a:rPr>
              <a:t>2006).</a:t>
            </a:r>
            <a:endParaRPr sz="1200">
              <a:latin typeface="Calibri"/>
              <a:cs typeface="Calibri"/>
            </a:endParaRPr>
          </a:p>
          <a:p>
            <a:pPr marL="12700" marR="713105">
              <a:lnSpc>
                <a:spcPct val="101699"/>
              </a:lnSpc>
              <a:spcBef>
                <a:spcPts val="1010"/>
              </a:spcBef>
            </a:pPr>
            <a:r>
              <a:rPr sz="1200" spc="-5" dirty="0">
                <a:latin typeface="Calibri"/>
                <a:cs typeface="Calibri"/>
              </a:rPr>
              <a:t>What are the </a:t>
            </a:r>
            <a:r>
              <a:rPr sz="1200" spc="-10" dirty="0">
                <a:latin typeface="Calibri"/>
                <a:cs typeface="Calibri"/>
              </a:rPr>
              <a:t>main </a:t>
            </a:r>
            <a:r>
              <a:rPr sz="1200" spc="-5" dirty="0">
                <a:latin typeface="Calibri"/>
                <a:cs typeface="Calibri"/>
              </a:rPr>
              <a:t>issues </a:t>
            </a:r>
            <a:r>
              <a:rPr sz="1200" dirty="0">
                <a:latin typeface="Calibri"/>
                <a:cs typeface="Calibri"/>
              </a:rPr>
              <a:t>to be </a:t>
            </a:r>
            <a:r>
              <a:rPr sz="1200" spc="-5" dirty="0">
                <a:latin typeface="Calibri"/>
                <a:cs typeface="Calibri"/>
              </a:rPr>
              <a:t>dealt with when introducing the idea management  programme into an</a:t>
            </a:r>
            <a:r>
              <a:rPr sz="1200" spc="-10" dirty="0">
                <a:latin typeface="Calibri"/>
                <a:cs typeface="Calibri"/>
              </a:rPr>
              <a:t> </a:t>
            </a:r>
            <a:r>
              <a:rPr sz="1200" spc="-5" dirty="0">
                <a:latin typeface="Calibri"/>
                <a:cs typeface="Calibri"/>
              </a:rPr>
              <a:t>organization?</a:t>
            </a:r>
            <a:endParaRPr sz="1200">
              <a:latin typeface="Calibri"/>
              <a:cs typeface="Calibri"/>
            </a:endParaRPr>
          </a:p>
          <a:p>
            <a:pPr marL="12700" marR="48895" indent="-635">
              <a:lnSpc>
                <a:spcPct val="101699"/>
              </a:lnSpc>
              <a:spcBef>
                <a:spcPts val="994"/>
              </a:spcBef>
            </a:pPr>
            <a:r>
              <a:rPr sz="1200" spc="-5" dirty="0">
                <a:latin typeface="Calibri"/>
                <a:cs typeface="Calibri"/>
              </a:rPr>
              <a:t>First </a:t>
            </a:r>
            <a:r>
              <a:rPr sz="1200" spc="-10" dirty="0">
                <a:latin typeface="Calibri"/>
                <a:cs typeface="Calibri"/>
              </a:rPr>
              <a:t>of </a:t>
            </a:r>
            <a:r>
              <a:rPr sz="1200" spc="-5" dirty="0">
                <a:latin typeface="Calibri"/>
                <a:cs typeface="Calibri"/>
              </a:rPr>
              <a:t>all, IM is a matter of the </a:t>
            </a:r>
            <a:r>
              <a:rPr sz="1200" i="1" spc="-5" dirty="0">
                <a:latin typeface="Calibri"/>
                <a:cs typeface="Calibri"/>
              </a:rPr>
              <a:t>top management decision</a:t>
            </a:r>
            <a:r>
              <a:rPr sz="1200" spc="-5" dirty="0">
                <a:latin typeface="Calibri"/>
                <a:cs typeface="Calibri"/>
              </a:rPr>
              <a:t>. But </a:t>
            </a:r>
            <a:r>
              <a:rPr sz="1200" dirty="0">
                <a:latin typeface="Calibri"/>
                <a:cs typeface="Calibri"/>
              </a:rPr>
              <a:t>its </a:t>
            </a:r>
            <a:r>
              <a:rPr sz="1200" spc="-5" dirty="0">
                <a:latin typeface="Calibri"/>
                <a:cs typeface="Calibri"/>
              </a:rPr>
              <a:t>decision and its declarative  support offered </a:t>
            </a:r>
            <a:r>
              <a:rPr sz="1200" dirty="0">
                <a:latin typeface="Calibri"/>
                <a:cs typeface="Calibri"/>
              </a:rPr>
              <a:t>to </a:t>
            </a:r>
            <a:r>
              <a:rPr sz="1200" spc="-5" dirty="0">
                <a:latin typeface="Calibri"/>
                <a:cs typeface="Calibri"/>
              </a:rPr>
              <a:t>innovativeness are not enough – they must </a:t>
            </a:r>
            <a:r>
              <a:rPr sz="1200" dirty="0">
                <a:latin typeface="Calibri"/>
                <a:cs typeface="Calibri"/>
              </a:rPr>
              <a:t>be </a:t>
            </a:r>
            <a:r>
              <a:rPr sz="1200" spc="-5" dirty="0">
                <a:latin typeface="Calibri"/>
                <a:cs typeface="Calibri"/>
              </a:rPr>
              <a:t>followed </a:t>
            </a:r>
            <a:r>
              <a:rPr sz="1200" dirty="0">
                <a:latin typeface="Calibri"/>
                <a:cs typeface="Calibri"/>
              </a:rPr>
              <a:t>by </a:t>
            </a:r>
            <a:r>
              <a:rPr sz="1200" spc="-5" dirty="0">
                <a:latin typeface="Calibri"/>
                <a:cs typeface="Calibri"/>
              </a:rPr>
              <a:t>a strong  </a:t>
            </a:r>
            <a:r>
              <a:rPr sz="1200" i="1" spc="-5" dirty="0">
                <a:latin typeface="Calibri"/>
                <a:cs typeface="Calibri"/>
              </a:rPr>
              <a:t>commitment </a:t>
            </a:r>
            <a:r>
              <a:rPr sz="1200" spc="-5" dirty="0">
                <a:latin typeface="Calibri"/>
                <a:cs typeface="Calibri"/>
              </a:rPr>
              <a:t>shown not only </a:t>
            </a:r>
            <a:r>
              <a:rPr sz="1200" dirty="0">
                <a:latin typeface="Calibri"/>
                <a:cs typeface="Calibri"/>
              </a:rPr>
              <a:t>by </a:t>
            </a:r>
            <a:r>
              <a:rPr sz="1200" spc="-5" dirty="0">
                <a:latin typeface="Calibri"/>
                <a:cs typeface="Calibri"/>
              </a:rPr>
              <a:t>words but also by concrete management’s acts. Usually, </a:t>
            </a:r>
            <a:r>
              <a:rPr sz="1200" dirty="0">
                <a:latin typeface="Calibri"/>
                <a:cs typeface="Calibri"/>
              </a:rPr>
              <a:t>the  strategic </a:t>
            </a:r>
            <a:r>
              <a:rPr sz="1200" spc="-5" dirty="0">
                <a:latin typeface="Calibri"/>
                <a:cs typeface="Calibri"/>
              </a:rPr>
              <a:t>role of IM is well-defined </a:t>
            </a:r>
            <a:r>
              <a:rPr sz="1200" spc="-10" dirty="0">
                <a:latin typeface="Calibri"/>
                <a:cs typeface="Calibri"/>
              </a:rPr>
              <a:t>yet </a:t>
            </a:r>
            <a:r>
              <a:rPr sz="1200" dirty="0">
                <a:latin typeface="Calibri"/>
                <a:cs typeface="Calibri"/>
              </a:rPr>
              <a:t>the </a:t>
            </a:r>
            <a:r>
              <a:rPr sz="1200" spc="-5" dirty="0">
                <a:latin typeface="Calibri"/>
                <a:cs typeface="Calibri"/>
              </a:rPr>
              <a:t>problems occur </a:t>
            </a:r>
            <a:r>
              <a:rPr sz="1200" spc="-10" dirty="0">
                <a:latin typeface="Calibri"/>
                <a:cs typeface="Calibri"/>
              </a:rPr>
              <a:t>at </a:t>
            </a:r>
            <a:r>
              <a:rPr sz="1200" dirty="0">
                <a:latin typeface="Calibri"/>
                <a:cs typeface="Calibri"/>
              </a:rPr>
              <a:t>the </a:t>
            </a:r>
            <a:r>
              <a:rPr sz="1200" spc="-5" dirty="0">
                <a:latin typeface="Calibri"/>
                <a:cs typeface="Calibri"/>
              </a:rPr>
              <a:t>implementation</a:t>
            </a:r>
            <a:r>
              <a:rPr sz="1200" spc="80" dirty="0">
                <a:latin typeface="Calibri"/>
                <a:cs typeface="Calibri"/>
              </a:rPr>
              <a:t> </a:t>
            </a:r>
            <a:r>
              <a:rPr sz="1200" spc="-5" dirty="0">
                <a:latin typeface="Calibri"/>
                <a:cs typeface="Calibri"/>
              </a:rPr>
              <a:t>phase.</a:t>
            </a:r>
            <a:endParaRPr sz="1200">
              <a:latin typeface="Calibri"/>
              <a:cs typeface="Calibri"/>
            </a:endParaRPr>
          </a:p>
          <a:p>
            <a:pPr marL="12700" marR="213360">
              <a:lnSpc>
                <a:spcPct val="101699"/>
              </a:lnSpc>
              <a:spcBef>
                <a:spcPts val="1005"/>
              </a:spcBef>
            </a:pPr>
            <a:r>
              <a:rPr sz="1200" spc="-5" dirty="0">
                <a:latin typeface="Calibri"/>
                <a:cs typeface="Calibri"/>
              </a:rPr>
              <a:t>Innovativeness needs </a:t>
            </a:r>
            <a:r>
              <a:rPr sz="1200" dirty="0">
                <a:latin typeface="Calibri"/>
                <a:cs typeface="Calibri"/>
              </a:rPr>
              <a:t>to be </a:t>
            </a:r>
            <a:r>
              <a:rPr sz="1200" spc="-5" dirty="0">
                <a:latin typeface="Calibri"/>
                <a:cs typeface="Calibri"/>
              </a:rPr>
              <a:t>a declared </a:t>
            </a:r>
            <a:r>
              <a:rPr sz="1200" i="1" spc="-5" dirty="0">
                <a:latin typeface="Calibri"/>
                <a:cs typeface="Calibri"/>
              </a:rPr>
              <a:t>value </a:t>
            </a:r>
            <a:r>
              <a:rPr sz="1200" spc="-5" dirty="0">
                <a:latin typeface="Calibri"/>
                <a:cs typeface="Calibri"/>
              </a:rPr>
              <a:t>and has to be made a part of </a:t>
            </a:r>
            <a:r>
              <a:rPr sz="1200" dirty="0">
                <a:latin typeface="Calibri"/>
                <a:cs typeface="Calibri"/>
              </a:rPr>
              <a:t>the </a:t>
            </a:r>
            <a:r>
              <a:rPr sz="1200" spc="-5" dirty="0">
                <a:latin typeface="Calibri"/>
                <a:cs typeface="Calibri"/>
              </a:rPr>
              <a:t>companies’  </a:t>
            </a:r>
            <a:r>
              <a:rPr sz="1200" i="1" spc="-5" dirty="0">
                <a:latin typeface="Calibri"/>
                <a:cs typeface="Calibri"/>
              </a:rPr>
              <a:t>strategic plans</a:t>
            </a:r>
            <a:r>
              <a:rPr sz="1200" spc="-5" dirty="0">
                <a:latin typeface="Calibri"/>
                <a:cs typeface="Calibri"/>
              </a:rPr>
              <a:t>. Then, </a:t>
            </a:r>
            <a:r>
              <a:rPr sz="1200" spc="-10" dirty="0">
                <a:latin typeface="Calibri"/>
                <a:cs typeface="Calibri"/>
              </a:rPr>
              <a:t>the </a:t>
            </a:r>
            <a:r>
              <a:rPr sz="1200" spc="-5" dirty="0">
                <a:latin typeface="Calibri"/>
                <a:cs typeface="Calibri"/>
              </a:rPr>
              <a:t>strategy </a:t>
            </a:r>
            <a:r>
              <a:rPr sz="1200" dirty="0">
                <a:latin typeface="Calibri"/>
                <a:cs typeface="Calibri"/>
              </a:rPr>
              <a:t>needs to </a:t>
            </a:r>
            <a:r>
              <a:rPr sz="1200" spc="-5" dirty="0">
                <a:latin typeface="Calibri"/>
                <a:cs typeface="Calibri"/>
              </a:rPr>
              <a:t>be turned into </a:t>
            </a:r>
            <a:r>
              <a:rPr sz="1200" spc="-10" dirty="0">
                <a:latin typeface="Calibri"/>
                <a:cs typeface="Calibri"/>
              </a:rPr>
              <a:t>IM </a:t>
            </a:r>
            <a:r>
              <a:rPr sz="1200" i="1" spc="-5" dirty="0">
                <a:latin typeface="Calibri"/>
                <a:cs typeface="Calibri"/>
              </a:rPr>
              <a:t>objectives </a:t>
            </a:r>
            <a:r>
              <a:rPr sz="1200" spc="-5" dirty="0">
                <a:latin typeface="Calibri"/>
                <a:cs typeface="Calibri"/>
              </a:rPr>
              <a:t>which are defined  not only at the company </a:t>
            </a:r>
            <a:r>
              <a:rPr sz="1200" dirty="0">
                <a:latin typeface="Calibri"/>
                <a:cs typeface="Calibri"/>
              </a:rPr>
              <a:t>level, </a:t>
            </a:r>
            <a:r>
              <a:rPr sz="1200" spc="-5" dirty="0">
                <a:latin typeface="Calibri"/>
                <a:cs typeface="Calibri"/>
              </a:rPr>
              <a:t>but also </a:t>
            </a:r>
            <a:r>
              <a:rPr sz="1200" spc="-10" dirty="0">
                <a:latin typeface="Calibri"/>
                <a:cs typeface="Calibri"/>
              </a:rPr>
              <a:t>at </a:t>
            </a:r>
            <a:r>
              <a:rPr sz="1200" spc="-5" dirty="0">
                <a:latin typeface="Calibri"/>
                <a:cs typeface="Calibri"/>
              </a:rPr>
              <a:t>the level of </a:t>
            </a:r>
            <a:r>
              <a:rPr sz="1200" dirty="0">
                <a:latin typeface="Calibri"/>
                <a:cs typeface="Calibri"/>
              </a:rPr>
              <a:t>every </a:t>
            </a:r>
            <a:r>
              <a:rPr sz="1200" spc="-5" dirty="0">
                <a:latin typeface="Calibri"/>
                <a:cs typeface="Calibri"/>
              </a:rPr>
              <a:t>individual department  (organisational unit, </a:t>
            </a:r>
            <a:r>
              <a:rPr sz="1200" spc="-10" dirty="0">
                <a:latin typeface="Calibri"/>
                <a:cs typeface="Calibri"/>
              </a:rPr>
              <a:t>work </a:t>
            </a:r>
            <a:r>
              <a:rPr sz="1200" spc="-5" dirty="0">
                <a:latin typeface="Calibri"/>
                <a:cs typeface="Calibri"/>
              </a:rPr>
              <a:t>group). </a:t>
            </a:r>
            <a:r>
              <a:rPr sz="1200" i="1" spc="-5" dirty="0">
                <a:latin typeface="Calibri"/>
                <a:cs typeface="Calibri"/>
              </a:rPr>
              <a:t>Objectives </a:t>
            </a:r>
            <a:r>
              <a:rPr sz="1200" spc="-5" dirty="0">
                <a:latin typeface="Calibri"/>
                <a:cs typeface="Calibri"/>
              </a:rPr>
              <a:t>have </a:t>
            </a:r>
            <a:r>
              <a:rPr sz="1200" dirty="0">
                <a:latin typeface="Calibri"/>
                <a:cs typeface="Calibri"/>
              </a:rPr>
              <a:t>to be </a:t>
            </a:r>
            <a:r>
              <a:rPr sz="1200" spc="-5" dirty="0">
                <a:latin typeface="Calibri"/>
                <a:cs typeface="Calibri"/>
              </a:rPr>
              <a:t>defined as per contents and</a:t>
            </a:r>
            <a:r>
              <a:rPr sz="1200" spc="170" dirty="0">
                <a:latin typeface="Calibri"/>
                <a:cs typeface="Calibri"/>
              </a:rPr>
              <a:t> </a:t>
            </a:r>
            <a:r>
              <a:rPr sz="1200" spc="-5" dirty="0">
                <a:latin typeface="Calibri"/>
                <a:cs typeface="Calibri"/>
              </a:rPr>
              <a:t>value</a:t>
            </a:r>
            <a:endParaRPr sz="1200">
              <a:latin typeface="Calibri"/>
              <a:cs typeface="Calibri"/>
            </a:endParaRPr>
          </a:p>
          <a:p>
            <a:pPr>
              <a:lnSpc>
                <a:spcPct val="100000"/>
              </a:lnSpc>
              <a:spcBef>
                <a:spcPts val="35"/>
              </a:spcBef>
            </a:pPr>
            <a:endParaRPr sz="1550">
              <a:latin typeface="Calibri"/>
              <a:cs typeface="Calibri"/>
            </a:endParaRPr>
          </a:p>
          <a:p>
            <a:pPr marL="181610">
              <a:lnSpc>
                <a:spcPct val="100000"/>
              </a:lnSpc>
            </a:pPr>
            <a:r>
              <a:rPr sz="1000" b="1" spc="-5" dirty="0">
                <a:latin typeface="Calibri"/>
                <a:cs typeface="Calibri"/>
              </a:rPr>
              <a:t>58</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1" y="570066"/>
            <a:ext cx="5847080" cy="9389110"/>
          </a:xfrm>
          <a:prstGeom prst="rect">
            <a:avLst/>
          </a:prstGeom>
        </p:spPr>
        <p:txBody>
          <a:bodyPr vert="horz" wrap="square" lIns="0" tIns="12065" rIns="0" bIns="0" rtlCol="0">
            <a:spAutoFit/>
          </a:bodyPr>
          <a:lstStyle/>
          <a:p>
            <a:pPr marR="14604"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7145">
              <a:lnSpc>
                <a:spcPct val="101699"/>
              </a:lnSpc>
            </a:pPr>
            <a:r>
              <a:rPr sz="1200" spc="-5" dirty="0">
                <a:latin typeface="Calibri"/>
                <a:cs typeface="Calibri"/>
              </a:rPr>
              <a:t>and set with consensus </a:t>
            </a:r>
            <a:r>
              <a:rPr sz="1200" spc="-10" dirty="0">
                <a:latin typeface="Calibri"/>
                <a:cs typeface="Calibri"/>
              </a:rPr>
              <a:t>of </a:t>
            </a:r>
            <a:r>
              <a:rPr sz="1200" spc="-5" dirty="0">
                <a:latin typeface="Calibri"/>
                <a:cs typeface="Calibri"/>
              </a:rPr>
              <a:t>all the organizational levels. This means that the responsibility for  reaching them </a:t>
            </a:r>
            <a:r>
              <a:rPr sz="1200" spc="-10" dirty="0">
                <a:latin typeface="Calibri"/>
                <a:cs typeface="Calibri"/>
              </a:rPr>
              <a:t>at </a:t>
            </a:r>
            <a:r>
              <a:rPr sz="1200" dirty="0">
                <a:latin typeface="Calibri"/>
                <a:cs typeface="Calibri"/>
              </a:rPr>
              <a:t>the </a:t>
            </a:r>
            <a:r>
              <a:rPr sz="1200" spc="-5" dirty="0">
                <a:latin typeface="Calibri"/>
                <a:cs typeface="Calibri"/>
              </a:rPr>
              <a:t>company level has to be devolved upon middle and lower management.  Namely, </a:t>
            </a:r>
            <a:r>
              <a:rPr sz="1200" dirty="0">
                <a:latin typeface="Calibri"/>
                <a:cs typeface="Calibri"/>
              </a:rPr>
              <a:t>the </a:t>
            </a:r>
            <a:r>
              <a:rPr sz="1200" spc="-5" dirty="0">
                <a:latin typeface="Calibri"/>
                <a:cs typeface="Calibri"/>
              </a:rPr>
              <a:t>objectives </a:t>
            </a:r>
            <a:r>
              <a:rPr sz="1200" spc="-10" dirty="0">
                <a:latin typeface="Calibri"/>
                <a:cs typeface="Calibri"/>
              </a:rPr>
              <a:t>in </a:t>
            </a:r>
            <a:r>
              <a:rPr sz="1200" spc="-5" dirty="0">
                <a:latin typeface="Calibri"/>
                <a:cs typeface="Calibri"/>
              </a:rPr>
              <a:t>IM may only </a:t>
            </a:r>
            <a:r>
              <a:rPr sz="1200" dirty="0">
                <a:latin typeface="Calibri"/>
                <a:cs typeface="Calibri"/>
              </a:rPr>
              <a:t>be </a:t>
            </a:r>
            <a:r>
              <a:rPr sz="1200" spc="-5" dirty="0">
                <a:latin typeface="Calibri"/>
                <a:cs typeface="Calibri"/>
              </a:rPr>
              <a:t>reached </a:t>
            </a:r>
            <a:r>
              <a:rPr sz="1200" spc="-10" dirty="0">
                <a:latin typeface="Calibri"/>
                <a:cs typeface="Calibri"/>
              </a:rPr>
              <a:t>on </a:t>
            </a:r>
            <a:r>
              <a:rPr sz="1200" spc="-5" dirty="0">
                <a:latin typeface="Calibri"/>
                <a:cs typeface="Calibri"/>
              </a:rPr>
              <a:t>the base </a:t>
            </a:r>
            <a:r>
              <a:rPr sz="1200" dirty="0">
                <a:latin typeface="Calibri"/>
                <a:cs typeface="Calibri"/>
              </a:rPr>
              <a:t>levels, </a:t>
            </a:r>
            <a:r>
              <a:rPr sz="1200" spc="-5" dirty="0">
                <a:latin typeface="Calibri"/>
                <a:cs typeface="Calibri"/>
              </a:rPr>
              <a:t>i.e. among employees  working at </a:t>
            </a:r>
            <a:r>
              <a:rPr sz="1200" dirty="0">
                <a:latin typeface="Calibri"/>
                <a:cs typeface="Calibri"/>
              </a:rPr>
              <a:t>the </a:t>
            </a:r>
            <a:r>
              <a:rPr sz="1200" spc="-5" dirty="0">
                <a:latin typeface="Calibri"/>
                <a:cs typeface="Calibri"/>
              </a:rPr>
              <a:t>lower organisational levels. The results </a:t>
            </a:r>
            <a:r>
              <a:rPr sz="1200" spc="-10" dirty="0">
                <a:latin typeface="Calibri"/>
                <a:cs typeface="Calibri"/>
              </a:rPr>
              <a:t>at </a:t>
            </a:r>
            <a:r>
              <a:rPr sz="1200" dirty="0">
                <a:latin typeface="Calibri"/>
                <a:cs typeface="Calibri"/>
              </a:rPr>
              <a:t>the </a:t>
            </a:r>
            <a:r>
              <a:rPr sz="1200" spc="-5" dirty="0">
                <a:latin typeface="Calibri"/>
                <a:cs typeface="Calibri"/>
              </a:rPr>
              <a:t>company level can only </a:t>
            </a:r>
            <a:r>
              <a:rPr sz="1200" dirty="0">
                <a:latin typeface="Calibri"/>
                <a:cs typeface="Calibri"/>
              </a:rPr>
              <a:t>be </a:t>
            </a:r>
            <a:r>
              <a:rPr sz="1200" spc="-5" dirty="0">
                <a:latin typeface="Calibri"/>
                <a:cs typeface="Calibri"/>
              </a:rPr>
              <a:t>a sum  of results recorded </a:t>
            </a:r>
            <a:r>
              <a:rPr sz="1200" dirty="0">
                <a:latin typeface="Calibri"/>
                <a:cs typeface="Calibri"/>
              </a:rPr>
              <a:t>by </a:t>
            </a:r>
            <a:r>
              <a:rPr sz="1200" spc="-5" dirty="0">
                <a:latin typeface="Calibri"/>
                <a:cs typeface="Calibri"/>
              </a:rPr>
              <a:t>individual department. In the event the latter fails to have any  objectives </a:t>
            </a:r>
            <a:r>
              <a:rPr sz="1200" dirty="0">
                <a:latin typeface="Calibri"/>
                <a:cs typeface="Calibri"/>
              </a:rPr>
              <a:t>set, its </a:t>
            </a:r>
            <a:r>
              <a:rPr sz="1200" spc="-5" dirty="0">
                <a:latin typeface="Calibri"/>
                <a:cs typeface="Calibri"/>
              </a:rPr>
              <a:t>results may not be expected </a:t>
            </a:r>
            <a:r>
              <a:rPr sz="1200" spc="-10" dirty="0">
                <a:latin typeface="Calibri"/>
                <a:cs typeface="Calibri"/>
              </a:rPr>
              <a:t>and </a:t>
            </a:r>
            <a:r>
              <a:rPr sz="1200" spc="-5" dirty="0">
                <a:latin typeface="Calibri"/>
                <a:cs typeface="Calibri"/>
              </a:rPr>
              <a:t>accordingly also the results </a:t>
            </a:r>
            <a:r>
              <a:rPr sz="1200" spc="-10" dirty="0">
                <a:latin typeface="Calibri"/>
                <a:cs typeface="Calibri"/>
              </a:rPr>
              <a:t>of </a:t>
            </a:r>
            <a:r>
              <a:rPr sz="1200" dirty="0">
                <a:latin typeface="Calibri"/>
                <a:cs typeface="Calibri"/>
              </a:rPr>
              <a:t>the  </a:t>
            </a:r>
            <a:r>
              <a:rPr sz="1200" spc="-5" dirty="0">
                <a:latin typeface="Calibri"/>
                <a:cs typeface="Calibri"/>
              </a:rPr>
              <a:t>company as a whole. Of course, </a:t>
            </a:r>
            <a:r>
              <a:rPr sz="1200" spc="-10" dirty="0">
                <a:latin typeface="Calibri"/>
                <a:cs typeface="Calibri"/>
              </a:rPr>
              <a:t>if </a:t>
            </a:r>
            <a:r>
              <a:rPr sz="1200" dirty="0">
                <a:latin typeface="Calibri"/>
                <a:cs typeface="Calibri"/>
              </a:rPr>
              <a:t>the set </a:t>
            </a:r>
            <a:r>
              <a:rPr sz="1200" spc="-5" dirty="0">
                <a:latin typeface="Calibri"/>
                <a:cs typeface="Calibri"/>
              </a:rPr>
              <a:t>objectives </a:t>
            </a:r>
            <a:r>
              <a:rPr sz="1200" dirty="0">
                <a:latin typeface="Calibri"/>
                <a:cs typeface="Calibri"/>
              </a:rPr>
              <a:t>fail to be </a:t>
            </a:r>
            <a:r>
              <a:rPr sz="1200" spc="-5" dirty="0">
                <a:latin typeface="Calibri"/>
                <a:cs typeface="Calibri"/>
              </a:rPr>
              <a:t>reached, the management has  </a:t>
            </a:r>
            <a:r>
              <a:rPr sz="1200" dirty="0">
                <a:latin typeface="Calibri"/>
                <a:cs typeface="Calibri"/>
              </a:rPr>
              <a:t>to </a:t>
            </a:r>
            <a:r>
              <a:rPr sz="1200" spc="-5" dirty="0">
                <a:latin typeface="Calibri"/>
                <a:cs typeface="Calibri"/>
              </a:rPr>
              <a:t>demand appropriate measures </a:t>
            </a:r>
            <a:r>
              <a:rPr sz="1200" dirty="0">
                <a:latin typeface="Calibri"/>
                <a:cs typeface="Calibri"/>
              </a:rPr>
              <a:t>to be</a:t>
            </a:r>
            <a:r>
              <a:rPr sz="1200" spc="-15" dirty="0">
                <a:latin typeface="Calibri"/>
                <a:cs typeface="Calibri"/>
              </a:rPr>
              <a:t> </a:t>
            </a:r>
            <a:r>
              <a:rPr sz="1200" spc="-5" dirty="0">
                <a:latin typeface="Calibri"/>
                <a:cs typeface="Calibri"/>
              </a:rPr>
              <a:t>imposed.</a:t>
            </a:r>
            <a:endParaRPr sz="1200">
              <a:latin typeface="Calibri"/>
              <a:cs typeface="Calibri"/>
            </a:endParaRPr>
          </a:p>
          <a:p>
            <a:pPr marL="12700" marR="48895">
              <a:lnSpc>
                <a:spcPct val="101699"/>
              </a:lnSpc>
              <a:spcBef>
                <a:spcPts val="1010"/>
              </a:spcBef>
            </a:pPr>
            <a:r>
              <a:rPr sz="1200" spc="-5" dirty="0">
                <a:latin typeface="Calibri"/>
                <a:cs typeface="Calibri"/>
              </a:rPr>
              <a:t>Low </a:t>
            </a:r>
            <a:r>
              <a:rPr sz="1200" dirty="0">
                <a:latin typeface="Calibri"/>
                <a:cs typeface="Calibri"/>
              </a:rPr>
              <a:t>level </a:t>
            </a:r>
            <a:r>
              <a:rPr sz="1200" spc="-10" dirty="0">
                <a:latin typeface="Calibri"/>
                <a:cs typeface="Calibri"/>
              </a:rPr>
              <a:t>of </a:t>
            </a:r>
            <a:r>
              <a:rPr sz="1200" spc="-5" dirty="0">
                <a:latin typeface="Calibri"/>
                <a:cs typeface="Calibri"/>
              </a:rPr>
              <a:t>top management’s awareness as regards the importance </a:t>
            </a:r>
            <a:r>
              <a:rPr sz="1200" spc="-10" dirty="0">
                <a:latin typeface="Calibri"/>
                <a:cs typeface="Calibri"/>
              </a:rPr>
              <a:t>of </a:t>
            </a:r>
            <a:r>
              <a:rPr sz="1200" spc="-5" dirty="0">
                <a:latin typeface="Calibri"/>
                <a:cs typeface="Calibri"/>
              </a:rPr>
              <a:t>innovativeness </a:t>
            </a:r>
            <a:r>
              <a:rPr sz="1200" dirty="0">
                <a:latin typeface="Calibri"/>
                <a:cs typeface="Calibri"/>
              </a:rPr>
              <a:t>leads  to </a:t>
            </a:r>
            <a:r>
              <a:rPr sz="1200" spc="-5" dirty="0">
                <a:latin typeface="Calibri"/>
                <a:cs typeface="Calibri"/>
              </a:rPr>
              <a:t>a low </a:t>
            </a:r>
            <a:r>
              <a:rPr sz="1200" dirty="0">
                <a:latin typeface="Calibri"/>
                <a:cs typeface="Calibri"/>
              </a:rPr>
              <a:t>level </a:t>
            </a:r>
            <a:r>
              <a:rPr sz="1200" spc="-5" dirty="0">
                <a:latin typeface="Calibri"/>
                <a:cs typeface="Calibri"/>
              </a:rPr>
              <a:t>of awareness at </a:t>
            </a:r>
            <a:r>
              <a:rPr sz="1200" dirty="0">
                <a:latin typeface="Calibri"/>
                <a:cs typeface="Calibri"/>
              </a:rPr>
              <a:t>the </a:t>
            </a:r>
            <a:r>
              <a:rPr sz="1200" spc="-5" dirty="0">
                <a:latin typeface="Calibri"/>
                <a:cs typeface="Calibri"/>
              </a:rPr>
              <a:t>subordinate organisational levels. Unlike other aspects, the  aspect of </a:t>
            </a:r>
            <a:r>
              <a:rPr sz="1200" spc="-10" dirty="0">
                <a:latin typeface="Calibri"/>
                <a:cs typeface="Calibri"/>
              </a:rPr>
              <a:t>goal </a:t>
            </a:r>
            <a:r>
              <a:rPr sz="1200" spc="-5" dirty="0">
                <a:latin typeface="Calibri"/>
                <a:cs typeface="Calibri"/>
              </a:rPr>
              <a:t>setting remains the top management function. Communication system,  organisation, employee development and similar may </a:t>
            </a:r>
            <a:r>
              <a:rPr sz="1200" dirty="0">
                <a:latin typeface="Calibri"/>
                <a:cs typeface="Calibri"/>
              </a:rPr>
              <a:t>be </a:t>
            </a:r>
            <a:r>
              <a:rPr sz="1200" spc="-5" dirty="0">
                <a:latin typeface="Calibri"/>
                <a:cs typeface="Calibri"/>
              </a:rPr>
              <a:t>established and developed </a:t>
            </a:r>
            <a:r>
              <a:rPr sz="1200" dirty="0">
                <a:latin typeface="Calibri"/>
                <a:cs typeface="Calibri"/>
              </a:rPr>
              <a:t>by the  </a:t>
            </a:r>
            <a:r>
              <a:rPr sz="1200" spc="-5" dirty="0">
                <a:latin typeface="Calibri"/>
                <a:cs typeface="Calibri"/>
              </a:rPr>
              <a:t>IM department regardless of the </a:t>
            </a:r>
            <a:r>
              <a:rPr sz="1200" dirty="0">
                <a:latin typeface="Calibri"/>
                <a:cs typeface="Calibri"/>
              </a:rPr>
              <a:t>level </a:t>
            </a:r>
            <a:r>
              <a:rPr sz="1200" spc="-10" dirty="0">
                <a:latin typeface="Calibri"/>
                <a:cs typeface="Calibri"/>
              </a:rPr>
              <a:t>of </a:t>
            </a:r>
            <a:r>
              <a:rPr sz="1200" spc="-5" dirty="0">
                <a:latin typeface="Calibri"/>
                <a:cs typeface="Calibri"/>
              </a:rPr>
              <a:t>interest demonstrated </a:t>
            </a:r>
            <a:r>
              <a:rPr sz="1200" dirty="0">
                <a:latin typeface="Calibri"/>
                <a:cs typeface="Calibri"/>
              </a:rPr>
              <a:t>by </a:t>
            </a:r>
            <a:r>
              <a:rPr sz="1200" spc="-5" dirty="0">
                <a:latin typeface="Calibri"/>
                <a:cs typeface="Calibri"/>
              </a:rPr>
              <a:t>the top management. </a:t>
            </a:r>
            <a:r>
              <a:rPr sz="1200" spc="-10" dirty="0">
                <a:latin typeface="Calibri"/>
                <a:cs typeface="Calibri"/>
              </a:rPr>
              <a:t>Yet  </a:t>
            </a:r>
            <a:r>
              <a:rPr sz="1200" dirty="0">
                <a:latin typeface="Calibri"/>
                <a:cs typeface="Calibri"/>
              </a:rPr>
              <a:t>the </a:t>
            </a:r>
            <a:r>
              <a:rPr sz="1200" spc="-5" dirty="0">
                <a:latin typeface="Calibri"/>
                <a:cs typeface="Calibri"/>
              </a:rPr>
              <a:t>same </a:t>
            </a:r>
            <a:r>
              <a:rPr sz="1200" dirty="0">
                <a:latin typeface="Calibri"/>
                <a:cs typeface="Calibri"/>
              </a:rPr>
              <a:t>does </a:t>
            </a:r>
            <a:r>
              <a:rPr sz="1200" spc="-5" dirty="0">
                <a:latin typeface="Calibri"/>
                <a:cs typeface="Calibri"/>
              </a:rPr>
              <a:t>not hold true </a:t>
            </a:r>
            <a:r>
              <a:rPr sz="1200" dirty="0">
                <a:latin typeface="Calibri"/>
                <a:cs typeface="Calibri"/>
              </a:rPr>
              <a:t>for </a:t>
            </a:r>
            <a:r>
              <a:rPr sz="1200" spc="-5" dirty="0">
                <a:latin typeface="Calibri"/>
                <a:cs typeface="Calibri"/>
              </a:rPr>
              <a:t>the aspect of </a:t>
            </a:r>
            <a:r>
              <a:rPr sz="1200" spc="-10" dirty="0">
                <a:latin typeface="Calibri"/>
                <a:cs typeface="Calibri"/>
              </a:rPr>
              <a:t>goal </a:t>
            </a:r>
            <a:r>
              <a:rPr sz="1200" spc="-5" dirty="0">
                <a:latin typeface="Calibri"/>
                <a:cs typeface="Calibri"/>
              </a:rPr>
              <a:t>setting. Setting goals and objectives and  providing means </a:t>
            </a:r>
            <a:r>
              <a:rPr sz="1200" dirty="0">
                <a:latin typeface="Calibri"/>
                <a:cs typeface="Calibri"/>
              </a:rPr>
              <a:t>for </a:t>
            </a:r>
            <a:r>
              <a:rPr sz="1200" spc="-5" dirty="0">
                <a:latin typeface="Calibri"/>
                <a:cs typeface="Calibri"/>
              </a:rPr>
              <a:t>reaching them remain a direct responsibility and concern </a:t>
            </a:r>
            <a:r>
              <a:rPr sz="1200" spc="-10" dirty="0">
                <a:latin typeface="Calibri"/>
                <a:cs typeface="Calibri"/>
              </a:rPr>
              <a:t>of </a:t>
            </a:r>
            <a:r>
              <a:rPr sz="1200" spc="-5" dirty="0">
                <a:latin typeface="Calibri"/>
                <a:cs typeface="Calibri"/>
              </a:rPr>
              <a:t>the top  management.</a:t>
            </a:r>
            <a:endParaRPr sz="1200">
              <a:latin typeface="Calibri"/>
              <a:cs typeface="Calibri"/>
            </a:endParaRPr>
          </a:p>
          <a:p>
            <a:pPr marL="12700" marR="10795">
              <a:lnSpc>
                <a:spcPct val="101699"/>
              </a:lnSpc>
              <a:spcBef>
                <a:spcPts val="1005"/>
              </a:spcBef>
            </a:pPr>
            <a:r>
              <a:rPr sz="1200" spc="-5" dirty="0">
                <a:latin typeface="Calibri"/>
                <a:cs typeface="Calibri"/>
              </a:rPr>
              <a:t>A company should appoint a person responsible for </a:t>
            </a:r>
            <a:r>
              <a:rPr sz="1200" dirty="0">
                <a:latin typeface="Calibri"/>
                <a:cs typeface="Calibri"/>
              </a:rPr>
              <a:t>IM </a:t>
            </a:r>
            <a:r>
              <a:rPr sz="1200" spc="-5" dirty="0">
                <a:latin typeface="Calibri"/>
                <a:cs typeface="Calibri"/>
              </a:rPr>
              <a:t>– </a:t>
            </a:r>
            <a:r>
              <a:rPr sz="1200" spc="-10" dirty="0">
                <a:latin typeface="Calibri"/>
                <a:cs typeface="Calibri"/>
              </a:rPr>
              <a:t>an </a:t>
            </a:r>
            <a:r>
              <a:rPr sz="1200" i="1" spc="-5" dirty="0">
                <a:latin typeface="Calibri"/>
                <a:cs typeface="Calibri"/>
              </a:rPr>
              <a:t>idea manager</a:t>
            </a:r>
            <a:r>
              <a:rPr sz="1200" spc="-5" dirty="0">
                <a:latin typeface="Calibri"/>
                <a:cs typeface="Calibri"/>
              </a:rPr>
              <a:t>. Reputation and  power </a:t>
            </a:r>
            <a:r>
              <a:rPr sz="1200" spc="-10" dirty="0">
                <a:latin typeface="Calibri"/>
                <a:cs typeface="Calibri"/>
              </a:rPr>
              <a:t>of </a:t>
            </a:r>
            <a:r>
              <a:rPr sz="1200" dirty="0">
                <a:latin typeface="Calibri"/>
                <a:cs typeface="Calibri"/>
              </a:rPr>
              <a:t>the </a:t>
            </a:r>
            <a:r>
              <a:rPr sz="1200" spc="-5" dirty="0">
                <a:latin typeface="Calibri"/>
                <a:cs typeface="Calibri"/>
              </a:rPr>
              <a:t>personality are particularly significant as </a:t>
            </a:r>
            <a:r>
              <a:rPr sz="1200" dirty="0">
                <a:latin typeface="Calibri"/>
                <a:cs typeface="Calibri"/>
              </a:rPr>
              <a:t>to </a:t>
            </a:r>
            <a:r>
              <a:rPr sz="1200" spc="-5" dirty="0">
                <a:latin typeface="Calibri"/>
                <a:cs typeface="Calibri"/>
              </a:rPr>
              <a:t>the position held </a:t>
            </a:r>
            <a:r>
              <a:rPr sz="1200" dirty="0">
                <a:latin typeface="Calibri"/>
                <a:cs typeface="Calibri"/>
              </a:rPr>
              <a:t>by </a:t>
            </a:r>
            <a:r>
              <a:rPr sz="1200" spc="-5" dirty="0">
                <a:latin typeface="Calibri"/>
                <a:cs typeface="Calibri"/>
              </a:rPr>
              <a:t>the </a:t>
            </a:r>
            <a:r>
              <a:rPr sz="1200" dirty="0">
                <a:latin typeface="Calibri"/>
                <a:cs typeface="Calibri"/>
              </a:rPr>
              <a:t>idea  </a:t>
            </a:r>
            <a:r>
              <a:rPr sz="1200" spc="-5" dirty="0">
                <a:latin typeface="Calibri"/>
                <a:cs typeface="Calibri"/>
              </a:rPr>
              <a:t>manager. In principal, innovation is voluntary activity of the employees. Therefore, the idea  manager should use not only </a:t>
            </a:r>
            <a:r>
              <a:rPr sz="1200" dirty="0">
                <a:latin typeface="Calibri"/>
                <a:cs typeface="Calibri"/>
              </a:rPr>
              <a:t>his </a:t>
            </a:r>
            <a:r>
              <a:rPr sz="1200" spc="-5" dirty="0">
                <a:latin typeface="Calibri"/>
                <a:cs typeface="Calibri"/>
              </a:rPr>
              <a:t>formal authorisations but </a:t>
            </a:r>
            <a:r>
              <a:rPr sz="1200" spc="-10" dirty="0">
                <a:latin typeface="Calibri"/>
                <a:cs typeface="Calibri"/>
              </a:rPr>
              <a:t>also </a:t>
            </a:r>
            <a:r>
              <a:rPr sz="1200" spc="-5" dirty="0">
                <a:latin typeface="Calibri"/>
                <a:cs typeface="Calibri"/>
              </a:rPr>
              <a:t>his informal power if </a:t>
            </a:r>
            <a:r>
              <a:rPr sz="1200" dirty="0">
                <a:latin typeface="Calibri"/>
                <a:cs typeface="Calibri"/>
              </a:rPr>
              <a:t>he </a:t>
            </a:r>
            <a:r>
              <a:rPr sz="1200" spc="-5" dirty="0">
                <a:latin typeface="Calibri"/>
                <a:cs typeface="Calibri"/>
              </a:rPr>
              <a:t>wants  </a:t>
            </a:r>
            <a:r>
              <a:rPr sz="1200" dirty="0">
                <a:latin typeface="Calibri"/>
                <a:cs typeface="Calibri"/>
              </a:rPr>
              <a:t>to </a:t>
            </a:r>
            <a:r>
              <a:rPr sz="1200" spc="-5" dirty="0">
                <a:latin typeface="Calibri"/>
                <a:cs typeface="Calibri"/>
              </a:rPr>
              <a:t>encourage </a:t>
            </a:r>
            <a:r>
              <a:rPr sz="1200" dirty="0">
                <a:latin typeface="Calibri"/>
                <a:cs typeface="Calibri"/>
              </a:rPr>
              <a:t>the </a:t>
            </a:r>
            <a:r>
              <a:rPr sz="1200" spc="-5" dirty="0">
                <a:latin typeface="Calibri"/>
                <a:cs typeface="Calibri"/>
              </a:rPr>
              <a:t>employees to be innovative. In the companies with supervisors-managed  system or combined system, idea manager proves </a:t>
            </a:r>
            <a:r>
              <a:rPr sz="1200" dirty="0">
                <a:latin typeface="Calibri"/>
                <a:cs typeface="Calibri"/>
              </a:rPr>
              <a:t>to be </a:t>
            </a:r>
            <a:r>
              <a:rPr sz="1200" spc="-5" dirty="0">
                <a:latin typeface="Calibri"/>
                <a:cs typeface="Calibri"/>
              </a:rPr>
              <a:t>a reputable person who not only  implements formal processing </a:t>
            </a:r>
            <a:r>
              <a:rPr sz="1200" spc="-10" dirty="0">
                <a:latin typeface="Calibri"/>
                <a:cs typeface="Calibri"/>
              </a:rPr>
              <a:t>of </a:t>
            </a:r>
            <a:r>
              <a:rPr sz="1200" spc="-5" dirty="0">
                <a:latin typeface="Calibri"/>
                <a:cs typeface="Calibri"/>
              </a:rPr>
              <a:t>submitted suggestions but also </a:t>
            </a:r>
            <a:r>
              <a:rPr sz="1200" dirty="0">
                <a:latin typeface="Calibri"/>
                <a:cs typeface="Calibri"/>
              </a:rPr>
              <a:t>holds </a:t>
            </a:r>
            <a:r>
              <a:rPr sz="1200" spc="-5" dirty="0">
                <a:latin typeface="Calibri"/>
                <a:cs typeface="Calibri"/>
              </a:rPr>
              <a:t>a role </a:t>
            </a:r>
            <a:r>
              <a:rPr sz="1200" spc="-10" dirty="0">
                <a:latin typeface="Calibri"/>
                <a:cs typeface="Calibri"/>
              </a:rPr>
              <a:t>of </a:t>
            </a:r>
            <a:r>
              <a:rPr sz="1200" spc="-5" dirty="0">
                <a:latin typeface="Calibri"/>
                <a:cs typeface="Calibri"/>
              </a:rPr>
              <a:t>leader,  mentor and consultant. </a:t>
            </a:r>
            <a:r>
              <a:rPr sz="1200" spc="-10" dirty="0">
                <a:latin typeface="Calibri"/>
                <a:cs typeface="Calibri"/>
              </a:rPr>
              <a:t>In </a:t>
            </a:r>
            <a:r>
              <a:rPr sz="1200" spc="-5" dirty="0">
                <a:latin typeface="Calibri"/>
                <a:cs typeface="Calibri"/>
              </a:rPr>
              <a:t>the classical system </a:t>
            </a:r>
            <a:r>
              <a:rPr sz="1200" spc="-10" dirty="0">
                <a:latin typeface="Calibri"/>
                <a:cs typeface="Calibri"/>
              </a:rPr>
              <a:t>idea </a:t>
            </a:r>
            <a:r>
              <a:rPr sz="1200" spc="-5" dirty="0">
                <a:latin typeface="Calibri"/>
                <a:cs typeface="Calibri"/>
              </a:rPr>
              <a:t>manager is merely engaged </a:t>
            </a:r>
            <a:r>
              <a:rPr sz="1200" spc="-10" dirty="0">
                <a:latin typeface="Calibri"/>
                <a:cs typeface="Calibri"/>
              </a:rPr>
              <a:t>in </a:t>
            </a:r>
            <a:r>
              <a:rPr sz="1200" spc="-5" dirty="0">
                <a:latin typeface="Calibri"/>
                <a:cs typeface="Calibri"/>
              </a:rPr>
              <a:t>formal  processing of suggestions, looks after their implementation and calculates </a:t>
            </a:r>
            <a:r>
              <a:rPr sz="1200" dirty="0">
                <a:latin typeface="Calibri"/>
                <a:cs typeface="Calibri"/>
              </a:rPr>
              <a:t>the </a:t>
            </a:r>
            <a:r>
              <a:rPr sz="1200" spc="-5" dirty="0">
                <a:latin typeface="Calibri"/>
                <a:cs typeface="Calibri"/>
              </a:rPr>
              <a:t>amount </a:t>
            </a:r>
            <a:r>
              <a:rPr sz="1200" spc="-10" dirty="0">
                <a:latin typeface="Calibri"/>
                <a:cs typeface="Calibri"/>
              </a:rPr>
              <a:t>of  </a:t>
            </a:r>
            <a:r>
              <a:rPr sz="1200" spc="-5" dirty="0">
                <a:latin typeface="Calibri"/>
                <a:cs typeface="Calibri"/>
              </a:rPr>
              <a:t>award granted to </a:t>
            </a:r>
            <a:r>
              <a:rPr sz="1200" dirty="0">
                <a:latin typeface="Calibri"/>
                <a:cs typeface="Calibri"/>
              </a:rPr>
              <a:t>the </a:t>
            </a:r>
            <a:r>
              <a:rPr sz="1200" spc="-5" dirty="0">
                <a:latin typeface="Calibri"/>
                <a:cs typeface="Calibri"/>
              </a:rPr>
              <a:t>innovator – which are tasks that do not require a large amount </a:t>
            </a:r>
            <a:r>
              <a:rPr sz="1200" spc="-10" dirty="0">
                <a:latin typeface="Calibri"/>
                <a:cs typeface="Calibri"/>
              </a:rPr>
              <a:t>of  </a:t>
            </a:r>
            <a:r>
              <a:rPr sz="1200" spc="-5" dirty="0">
                <a:latin typeface="Calibri"/>
                <a:cs typeface="Calibri"/>
              </a:rPr>
              <a:t>personal power and</a:t>
            </a:r>
            <a:r>
              <a:rPr sz="1200" spc="25" dirty="0">
                <a:latin typeface="Calibri"/>
                <a:cs typeface="Calibri"/>
              </a:rPr>
              <a:t> </a:t>
            </a:r>
            <a:r>
              <a:rPr sz="1200" spc="-5" dirty="0">
                <a:latin typeface="Calibri"/>
                <a:cs typeface="Calibri"/>
              </a:rPr>
              <a:t>reputation.</a:t>
            </a:r>
            <a:endParaRPr sz="1200">
              <a:latin typeface="Calibri"/>
              <a:cs typeface="Calibri"/>
            </a:endParaRPr>
          </a:p>
          <a:p>
            <a:pPr marL="12700" marR="5080">
              <a:lnSpc>
                <a:spcPct val="101699"/>
              </a:lnSpc>
              <a:spcBef>
                <a:spcPts val="1005"/>
              </a:spcBef>
            </a:pPr>
            <a:r>
              <a:rPr sz="1200" spc="-5" dirty="0">
                <a:latin typeface="Calibri"/>
                <a:cs typeface="Calibri"/>
              </a:rPr>
              <a:t>Both </a:t>
            </a:r>
            <a:r>
              <a:rPr sz="1200" dirty="0">
                <a:latin typeface="Calibri"/>
                <a:cs typeface="Calibri"/>
              </a:rPr>
              <a:t>the </a:t>
            </a:r>
            <a:r>
              <a:rPr sz="1200" spc="-5" dirty="0">
                <a:latin typeface="Calibri"/>
                <a:cs typeface="Calibri"/>
              </a:rPr>
              <a:t>management and employees as well as evaluators have to </a:t>
            </a:r>
            <a:r>
              <a:rPr sz="1200" dirty="0">
                <a:latin typeface="Calibri"/>
                <a:cs typeface="Calibri"/>
              </a:rPr>
              <a:t>be </a:t>
            </a:r>
            <a:r>
              <a:rPr sz="1200" spc="-5" dirty="0">
                <a:latin typeface="Calibri"/>
                <a:cs typeface="Calibri"/>
              </a:rPr>
              <a:t>appropriately </a:t>
            </a:r>
            <a:r>
              <a:rPr sz="1200" i="1" spc="-5" dirty="0">
                <a:latin typeface="Calibri"/>
                <a:cs typeface="Calibri"/>
              </a:rPr>
              <a:t>trained</a:t>
            </a:r>
            <a:r>
              <a:rPr sz="1200" spc="-5" dirty="0">
                <a:latin typeface="Calibri"/>
                <a:cs typeface="Calibri"/>
              </a:rPr>
              <a:t>;  </a:t>
            </a:r>
            <a:r>
              <a:rPr sz="1200" dirty="0">
                <a:latin typeface="Calibri"/>
                <a:cs typeface="Calibri"/>
              </a:rPr>
              <a:t>the </a:t>
            </a:r>
            <a:r>
              <a:rPr sz="1200" spc="-5" dirty="0">
                <a:latin typeface="Calibri"/>
                <a:cs typeface="Calibri"/>
              </a:rPr>
              <a:t>subject of training is not only the procedures </a:t>
            </a:r>
            <a:r>
              <a:rPr sz="1200" spc="-10" dirty="0">
                <a:latin typeface="Calibri"/>
                <a:cs typeface="Calibri"/>
              </a:rPr>
              <a:t>(IM </a:t>
            </a:r>
            <a:r>
              <a:rPr sz="1200" spc="-5" dirty="0">
                <a:latin typeface="Calibri"/>
                <a:cs typeface="Calibri"/>
              </a:rPr>
              <a:t>process execution, evaluation </a:t>
            </a:r>
            <a:r>
              <a:rPr sz="1200" spc="-10" dirty="0">
                <a:latin typeface="Calibri"/>
                <a:cs typeface="Calibri"/>
              </a:rPr>
              <a:t>of </a:t>
            </a:r>
            <a:r>
              <a:rPr sz="1200" spc="-5" dirty="0">
                <a:latin typeface="Calibri"/>
                <a:cs typeface="Calibri"/>
              </a:rPr>
              <a:t>ideas)  </a:t>
            </a:r>
            <a:r>
              <a:rPr sz="1200" dirty="0">
                <a:latin typeface="Calibri"/>
                <a:cs typeface="Calibri"/>
              </a:rPr>
              <a:t>but </a:t>
            </a:r>
            <a:r>
              <a:rPr sz="1200" spc="-5" dirty="0">
                <a:latin typeface="Calibri"/>
                <a:cs typeface="Calibri"/>
              </a:rPr>
              <a:t>also the contents (creativity techniques, team work). Attention </a:t>
            </a:r>
            <a:r>
              <a:rPr sz="1200" spc="-10" dirty="0">
                <a:latin typeface="Calibri"/>
                <a:cs typeface="Calibri"/>
              </a:rPr>
              <a:t>should </a:t>
            </a:r>
            <a:r>
              <a:rPr sz="1200" spc="-5" dirty="0">
                <a:latin typeface="Calibri"/>
                <a:cs typeface="Calibri"/>
              </a:rPr>
              <a:t>be paid </a:t>
            </a:r>
            <a:r>
              <a:rPr sz="1200" dirty="0">
                <a:latin typeface="Calibri"/>
                <a:cs typeface="Calibri"/>
              </a:rPr>
              <a:t>to </a:t>
            </a:r>
            <a:r>
              <a:rPr sz="1200" spc="-5" dirty="0">
                <a:latin typeface="Calibri"/>
                <a:cs typeface="Calibri"/>
              </a:rPr>
              <a:t>the  </a:t>
            </a:r>
            <a:r>
              <a:rPr sz="1200" i="1" spc="-5" dirty="0">
                <a:latin typeface="Calibri"/>
                <a:cs typeface="Calibri"/>
              </a:rPr>
              <a:t>creativity techniques. </a:t>
            </a:r>
            <a:r>
              <a:rPr sz="1200" spc="-5" dirty="0">
                <a:latin typeface="Calibri"/>
                <a:cs typeface="Calibri"/>
              </a:rPr>
              <a:t>Formal frames, which encourage ideas submission and enable their  processing and implementation, are only a part </a:t>
            </a:r>
            <a:r>
              <a:rPr sz="1200" spc="-10" dirty="0">
                <a:latin typeface="Calibri"/>
                <a:cs typeface="Calibri"/>
              </a:rPr>
              <a:t>of </a:t>
            </a:r>
            <a:r>
              <a:rPr sz="1200" spc="-5" dirty="0">
                <a:latin typeface="Calibri"/>
                <a:cs typeface="Calibri"/>
              </a:rPr>
              <a:t>the story. These frames enable a certain  </a:t>
            </a:r>
            <a:r>
              <a:rPr sz="1200" dirty="0">
                <a:latin typeface="Calibri"/>
                <a:cs typeface="Calibri"/>
              </a:rPr>
              <a:t>level </a:t>
            </a:r>
            <a:r>
              <a:rPr sz="1200" spc="-10" dirty="0">
                <a:latin typeface="Calibri"/>
                <a:cs typeface="Calibri"/>
              </a:rPr>
              <a:t>of </a:t>
            </a:r>
            <a:r>
              <a:rPr sz="1200" spc="-5" dirty="0">
                <a:latin typeface="Calibri"/>
                <a:cs typeface="Calibri"/>
              </a:rPr>
              <a:t>creativity and consequently innovativeness within the company. Employees </a:t>
            </a:r>
            <a:r>
              <a:rPr sz="1200" spc="-10" dirty="0">
                <a:latin typeface="Calibri"/>
                <a:cs typeface="Calibri"/>
              </a:rPr>
              <a:t>are  </a:t>
            </a:r>
            <a:r>
              <a:rPr sz="1200" spc="-5" dirty="0">
                <a:latin typeface="Calibri"/>
                <a:cs typeface="Calibri"/>
              </a:rPr>
              <a:t>offered a possibility to be creative. Nevertheless, the creativity </a:t>
            </a:r>
            <a:r>
              <a:rPr sz="1200" spc="-10" dirty="0">
                <a:latin typeface="Calibri"/>
                <a:cs typeface="Calibri"/>
              </a:rPr>
              <a:t>of </a:t>
            </a:r>
            <a:r>
              <a:rPr sz="1200" spc="-5" dirty="0">
                <a:latin typeface="Calibri"/>
                <a:cs typeface="Calibri"/>
              </a:rPr>
              <a:t>each individual is limited. In  </a:t>
            </a:r>
            <a:r>
              <a:rPr sz="1200" dirty="0">
                <a:latin typeface="Calibri"/>
                <a:cs typeface="Calibri"/>
              </a:rPr>
              <a:t>order to </a:t>
            </a:r>
            <a:r>
              <a:rPr sz="1200" spc="-5" dirty="0">
                <a:latin typeface="Calibri"/>
                <a:cs typeface="Calibri"/>
              </a:rPr>
              <a:t>surpass its fundamental </a:t>
            </a:r>
            <a:r>
              <a:rPr sz="1200" dirty="0">
                <a:latin typeface="Calibri"/>
                <a:cs typeface="Calibri"/>
              </a:rPr>
              <a:t>level, </a:t>
            </a:r>
            <a:r>
              <a:rPr sz="1200" spc="-5" dirty="0">
                <a:latin typeface="Calibri"/>
                <a:cs typeface="Calibri"/>
              </a:rPr>
              <a:t>creativity </a:t>
            </a:r>
            <a:r>
              <a:rPr sz="1200" dirty="0">
                <a:latin typeface="Calibri"/>
                <a:cs typeface="Calibri"/>
              </a:rPr>
              <a:t>needs to </a:t>
            </a:r>
            <a:r>
              <a:rPr sz="1200" spc="-5" dirty="0">
                <a:latin typeface="Calibri"/>
                <a:cs typeface="Calibri"/>
              </a:rPr>
              <a:t>be “pulled” out from the individuals  as well as teams. This means that management should </a:t>
            </a:r>
            <a:r>
              <a:rPr sz="1200" dirty="0">
                <a:latin typeface="Calibri"/>
                <a:cs typeface="Calibri"/>
              </a:rPr>
              <a:t>no </a:t>
            </a:r>
            <a:r>
              <a:rPr sz="1200" spc="-5" dirty="0">
                <a:latin typeface="Calibri"/>
                <a:cs typeface="Calibri"/>
              </a:rPr>
              <a:t>longer </a:t>
            </a:r>
            <a:r>
              <a:rPr sz="1200" dirty="0">
                <a:latin typeface="Calibri"/>
                <a:cs typeface="Calibri"/>
              </a:rPr>
              <a:t>be </a:t>
            </a:r>
            <a:r>
              <a:rPr sz="1200" spc="-5" dirty="0">
                <a:latin typeface="Calibri"/>
                <a:cs typeface="Calibri"/>
              </a:rPr>
              <a:t>passive and awaiting </a:t>
            </a:r>
            <a:r>
              <a:rPr sz="1200" dirty="0">
                <a:latin typeface="Calibri"/>
                <a:cs typeface="Calibri"/>
              </a:rPr>
              <a:t>for  the ideas to </a:t>
            </a:r>
            <a:r>
              <a:rPr sz="1200" spc="-5" dirty="0">
                <a:latin typeface="Calibri"/>
                <a:cs typeface="Calibri"/>
              </a:rPr>
              <a:t>be generated yet use various tools and techniques which shall help employees </a:t>
            </a:r>
            <a:r>
              <a:rPr sz="1200" dirty="0">
                <a:latin typeface="Calibri"/>
                <a:cs typeface="Calibri"/>
              </a:rPr>
              <a:t>to  be </a:t>
            </a:r>
            <a:r>
              <a:rPr sz="1200" spc="-5" dirty="0">
                <a:latin typeface="Calibri"/>
                <a:cs typeface="Calibri"/>
              </a:rPr>
              <a:t>more</a:t>
            </a:r>
            <a:r>
              <a:rPr sz="1200" spc="15" dirty="0">
                <a:latin typeface="Calibri"/>
                <a:cs typeface="Calibri"/>
              </a:rPr>
              <a:t> </a:t>
            </a:r>
            <a:r>
              <a:rPr sz="1200" spc="-5" dirty="0">
                <a:latin typeface="Calibri"/>
                <a:cs typeface="Calibri"/>
              </a:rPr>
              <a:t>creative.</a:t>
            </a:r>
            <a:endParaRPr sz="1200">
              <a:latin typeface="Calibri"/>
              <a:cs typeface="Calibri"/>
            </a:endParaRPr>
          </a:p>
          <a:p>
            <a:pPr marL="12700" marR="86995">
              <a:lnSpc>
                <a:spcPct val="101699"/>
              </a:lnSpc>
              <a:spcBef>
                <a:spcPts val="1010"/>
              </a:spcBef>
            </a:pPr>
            <a:r>
              <a:rPr sz="1200" spc="-5" dirty="0">
                <a:latin typeface="Calibri"/>
                <a:cs typeface="Calibri"/>
              </a:rPr>
              <a:t>Companies must be aware </a:t>
            </a:r>
            <a:r>
              <a:rPr sz="1200" spc="-10" dirty="0">
                <a:latin typeface="Calibri"/>
                <a:cs typeface="Calibri"/>
              </a:rPr>
              <a:t>of </a:t>
            </a:r>
            <a:r>
              <a:rPr sz="1200" spc="-5" dirty="0">
                <a:latin typeface="Calibri"/>
                <a:cs typeface="Calibri"/>
              </a:rPr>
              <a:t>the high importance of </a:t>
            </a:r>
            <a:r>
              <a:rPr sz="1200" i="1" spc="-5" dirty="0">
                <a:latin typeface="Calibri"/>
                <a:cs typeface="Calibri"/>
              </a:rPr>
              <a:t>suggestion implementation</a:t>
            </a:r>
            <a:r>
              <a:rPr sz="1200" spc="-5" dirty="0">
                <a:latin typeface="Calibri"/>
                <a:cs typeface="Calibri"/>
              </a:rPr>
              <a:t>. Idea which  remains unrealised is worthless. </a:t>
            </a:r>
            <a:r>
              <a:rPr sz="1200" spc="-10" dirty="0">
                <a:latin typeface="Calibri"/>
                <a:cs typeface="Calibri"/>
              </a:rPr>
              <a:t>In </a:t>
            </a:r>
            <a:r>
              <a:rPr sz="1200" spc="-5" dirty="0">
                <a:latin typeface="Calibri"/>
                <a:cs typeface="Calibri"/>
              </a:rPr>
              <a:t>order </a:t>
            </a:r>
            <a:r>
              <a:rPr sz="1200" dirty="0">
                <a:latin typeface="Calibri"/>
                <a:cs typeface="Calibri"/>
              </a:rPr>
              <a:t>to </a:t>
            </a:r>
            <a:r>
              <a:rPr sz="1200" spc="-5" dirty="0">
                <a:latin typeface="Calibri"/>
                <a:cs typeface="Calibri"/>
              </a:rPr>
              <a:t>avoid comments given </a:t>
            </a:r>
            <a:r>
              <a:rPr sz="1200" dirty="0">
                <a:latin typeface="Calibri"/>
                <a:cs typeface="Calibri"/>
              </a:rPr>
              <a:t>by the </a:t>
            </a:r>
            <a:r>
              <a:rPr sz="1200" spc="-5" dirty="0">
                <a:latin typeface="Calibri"/>
                <a:cs typeface="Calibri"/>
              </a:rPr>
              <a:t>workers, i.e. “he  received </a:t>
            </a:r>
            <a:r>
              <a:rPr sz="1200" spc="-10" dirty="0">
                <a:latin typeface="Calibri"/>
                <a:cs typeface="Calibri"/>
              </a:rPr>
              <a:t>an </a:t>
            </a:r>
            <a:r>
              <a:rPr sz="1200" spc="-5" dirty="0">
                <a:latin typeface="Calibri"/>
                <a:cs typeface="Calibri"/>
              </a:rPr>
              <a:t>award, we </a:t>
            </a:r>
            <a:r>
              <a:rPr sz="1200" spc="-10" dirty="0">
                <a:latin typeface="Calibri"/>
                <a:cs typeface="Calibri"/>
              </a:rPr>
              <a:t>got </a:t>
            </a:r>
            <a:r>
              <a:rPr sz="1200" spc="-5" dirty="0">
                <a:latin typeface="Calibri"/>
                <a:cs typeface="Calibri"/>
              </a:rPr>
              <a:t>work”, companies </a:t>
            </a:r>
            <a:r>
              <a:rPr sz="1200" spc="-10" dirty="0">
                <a:latin typeface="Calibri"/>
                <a:cs typeface="Calibri"/>
              </a:rPr>
              <a:t>may </a:t>
            </a:r>
            <a:r>
              <a:rPr sz="1200" spc="-5" dirty="0">
                <a:latin typeface="Calibri"/>
                <a:cs typeface="Calibri"/>
              </a:rPr>
              <a:t>transfer most of the implementation work  </a:t>
            </a:r>
            <a:r>
              <a:rPr sz="1200" dirty="0">
                <a:latin typeface="Calibri"/>
                <a:cs typeface="Calibri"/>
              </a:rPr>
              <a:t>onto </a:t>
            </a:r>
            <a:r>
              <a:rPr sz="1200" spc="-5" dirty="0">
                <a:latin typeface="Calibri"/>
                <a:cs typeface="Calibri"/>
              </a:rPr>
              <a:t>inventors that are personally interested </a:t>
            </a:r>
            <a:r>
              <a:rPr sz="1200" spc="-10" dirty="0">
                <a:latin typeface="Calibri"/>
                <a:cs typeface="Calibri"/>
              </a:rPr>
              <a:t>into </a:t>
            </a:r>
            <a:r>
              <a:rPr sz="1200" spc="-5" dirty="0">
                <a:latin typeface="Calibri"/>
                <a:cs typeface="Calibri"/>
              </a:rPr>
              <a:t>implementation </a:t>
            </a:r>
            <a:r>
              <a:rPr sz="1200" spc="-10" dirty="0">
                <a:latin typeface="Calibri"/>
                <a:cs typeface="Calibri"/>
              </a:rPr>
              <a:t>of </a:t>
            </a:r>
            <a:r>
              <a:rPr sz="1200" dirty="0">
                <a:latin typeface="Calibri"/>
                <a:cs typeface="Calibri"/>
              </a:rPr>
              <a:t>their </a:t>
            </a:r>
            <a:r>
              <a:rPr sz="1200" spc="-5" dirty="0">
                <a:latin typeface="Calibri"/>
                <a:cs typeface="Calibri"/>
              </a:rPr>
              <a:t>ideas, thus willing  </a:t>
            </a:r>
            <a:r>
              <a:rPr sz="1200" dirty="0">
                <a:latin typeface="Calibri"/>
                <a:cs typeface="Calibri"/>
              </a:rPr>
              <a:t>to </a:t>
            </a:r>
            <a:r>
              <a:rPr sz="1200" spc="-5" dirty="0">
                <a:latin typeface="Calibri"/>
                <a:cs typeface="Calibri"/>
              </a:rPr>
              <a:t>contribute their efforts in </a:t>
            </a:r>
            <a:r>
              <a:rPr sz="1200" dirty="0">
                <a:latin typeface="Calibri"/>
                <a:cs typeface="Calibri"/>
              </a:rPr>
              <a:t>this </a:t>
            </a:r>
            <a:r>
              <a:rPr sz="1200" spc="-5" dirty="0">
                <a:latin typeface="Calibri"/>
                <a:cs typeface="Calibri"/>
              </a:rPr>
              <a:t>field. Throughput time (time elapsed </a:t>
            </a:r>
            <a:r>
              <a:rPr sz="1200" spc="-10" dirty="0">
                <a:latin typeface="Calibri"/>
                <a:cs typeface="Calibri"/>
              </a:rPr>
              <a:t>from</a:t>
            </a:r>
            <a:r>
              <a:rPr sz="1200" spc="105" dirty="0">
                <a:latin typeface="Calibri"/>
                <a:cs typeface="Calibri"/>
              </a:rPr>
              <a:t> </a:t>
            </a:r>
            <a:r>
              <a:rPr sz="1200" spc="-5" dirty="0">
                <a:latin typeface="Calibri"/>
                <a:cs typeface="Calibri"/>
              </a:rPr>
              <a:t>suggestion</a:t>
            </a:r>
            <a:endParaRPr sz="1200">
              <a:latin typeface="Calibri"/>
              <a:cs typeface="Calibri"/>
            </a:endParaRPr>
          </a:p>
          <a:p>
            <a:pPr>
              <a:lnSpc>
                <a:spcPct val="100000"/>
              </a:lnSpc>
              <a:spcBef>
                <a:spcPts val="45"/>
              </a:spcBef>
            </a:pPr>
            <a:endParaRPr sz="1600">
              <a:latin typeface="Calibri"/>
              <a:cs typeface="Calibri"/>
            </a:endParaRPr>
          </a:p>
          <a:p>
            <a:pPr marR="156210" algn="r">
              <a:lnSpc>
                <a:spcPct val="100000"/>
              </a:lnSpc>
            </a:pPr>
            <a:r>
              <a:rPr sz="1000" b="1" spc="-5" dirty="0">
                <a:latin typeface="Calibri"/>
                <a:cs typeface="Calibri"/>
              </a:rPr>
              <a:t>59</a:t>
            </a:r>
            <a:endParaRPr sz="1000">
              <a:latin typeface="Calibri"/>
              <a:cs typeface="Calibri"/>
            </a:endParaRPr>
          </a:p>
        </p:txBody>
      </p:sp>
      <p:sp>
        <p:nvSpPr>
          <p:cNvPr id="3" name="object 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853510"/>
            <a:ext cx="5551805" cy="2401570"/>
          </a:xfrm>
          <a:prstGeom prst="rect">
            <a:avLst/>
          </a:prstGeom>
        </p:spPr>
        <p:txBody>
          <a:bodyPr vert="horz" wrap="square" lIns="0" tIns="40005" rIns="0" bIns="0" rtlCol="0">
            <a:spAutoFit/>
          </a:bodyPr>
          <a:lstStyle/>
          <a:p>
            <a:pPr marL="510540" lvl="1" indent="-229235">
              <a:lnSpc>
                <a:spcPct val="100000"/>
              </a:lnSpc>
              <a:spcBef>
                <a:spcPts val="315"/>
              </a:spcBef>
              <a:buAutoNum type="arabicPeriod" startAt="3"/>
              <a:tabLst>
                <a:tab pos="511175" algn="l"/>
                <a:tab pos="5384165" algn="l"/>
              </a:tabLst>
            </a:pPr>
            <a:r>
              <a:rPr sz="1200" spc="-5" dirty="0">
                <a:latin typeface="Calibri"/>
                <a:cs typeface="Calibri"/>
              </a:rPr>
              <a:t>E</a:t>
            </a:r>
            <a:r>
              <a:rPr sz="1200" spc="-10" dirty="0">
                <a:latin typeface="Calibri"/>
                <a:cs typeface="Calibri"/>
              </a:rPr>
              <a:t>n</a:t>
            </a:r>
            <a:r>
              <a:rPr sz="1200" dirty="0">
                <a:latin typeface="Calibri"/>
                <a:cs typeface="Calibri"/>
              </a:rPr>
              <a:t>h</a:t>
            </a:r>
            <a:r>
              <a:rPr sz="1200" spc="-5" dirty="0">
                <a:latin typeface="Calibri"/>
                <a:cs typeface="Calibri"/>
              </a:rPr>
              <a:t>a</a:t>
            </a:r>
            <a:r>
              <a:rPr sz="1200" dirty="0">
                <a:latin typeface="Calibri"/>
                <a:cs typeface="Calibri"/>
              </a:rPr>
              <a:t>n</a:t>
            </a:r>
            <a:r>
              <a:rPr sz="1200" spc="-10" dirty="0">
                <a:latin typeface="Calibri"/>
                <a:cs typeface="Calibri"/>
              </a:rPr>
              <a:t>c</a:t>
            </a:r>
            <a:r>
              <a:rPr sz="1200" spc="-20" dirty="0">
                <a:latin typeface="Calibri"/>
                <a:cs typeface="Calibri"/>
              </a:rPr>
              <a:t>i</a:t>
            </a:r>
            <a:r>
              <a:rPr sz="1200" dirty="0">
                <a:latin typeface="Calibri"/>
                <a:cs typeface="Calibri"/>
              </a:rPr>
              <a:t>n</a:t>
            </a:r>
            <a:r>
              <a:rPr sz="1200" spc="-5" dirty="0">
                <a:latin typeface="Calibri"/>
                <a:cs typeface="Calibri"/>
              </a:rPr>
              <a:t>g</a:t>
            </a:r>
            <a:r>
              <a:rPr sz="1200" spc="5" dirty="0">
                <a:latin typeface="Calibri"/>
                <a:cs typeface="Calibri"/>
              </a:rPr>
              <a:t> </a:t>
            </a:r>
            <a:r>
              <a:rPr sz="1200" spc="-10" dirty="0">
                <a:latin typeface="Calibri"/>
                <a:cs typeface="Calibri"/>
              </a:rPr>
              <a:t>c</a:t>
            </a:r>
            <a:r>
              <a:rPr sz="1200" spc="-5" dirty="0">
                <a:latin typeface="Calibri"/>
                <a:cs typeface="Calibri"/>
              </a:rPr>
              <a:t>r</a:t>
            </a:r>
            <a:r>
              <a:rPr sz="1200" dirty="0">
                <a:latin typeface="Calibri"/>
                <a:cs typeface="Calibri"/>
              </a:rPr>
              <a:t>e</a:t>
            </a:r>
            <a:r>
              <a:rPr sz="1200" spc="-15" dirty="0">
                <a:latin typeface="Calibri"/>
                <a:cs typeface="Calibri"/>
              </a:rPr>
              <a:t>a</a:t>
            </a:r>
            <a:r>
              <a:rPr sz="1200" dirty="0">
                <a:latin typeface="Calibri"/>
                <a:cs typeface="Calibri"/>
              </a:rPr>
              <a:t>t</a:t>
            </a:r>
            <a:r>
              <a:rPr sz="1200" spc="-5" dirty="0">
                <a:latin typeface="Calibri"/>
                <a:cs typeface="Calibri"/>
              </a:rPr>
              <a:t>ivi</a:t>
            </a:r>
            <a:r>
              <a:rPr sz="1200" dirty="0">
                <a:latin typeface="Calibri"/>
                <a:cs typeface="Calibri"/>
              </a:rPr>
              <a:t>t</a:t>
            </a:r>
            <a:r>
              <a:rPr sz="1200" spc="-5" dirty="0">
                <a:latin typeface="Calibri"/>
                <a:cs typeface="Calibri"/>
              </a:rPr>
              <a:t>y</a:t>
            </a:r>
            <a:r>
              <a:rPr sz="1200" dirty="0">
                <a:latin typeface="Calibri"/>
                <a:cs typeface="Calibri"/>
              </a:rPr>
              <a:t>	4</a:t>
            </a:r>
            <a:r>
              <a:rPr sz="1200" spc="-5" dirty="0">
                <a:latin typeface="Calibri"/>
                <a:cs typeface="Calibri"/>
              </a:rPr>
              <a:t>3</a:t>
            </a:r>
            <a:endParaRPr sz="1200">
              <a:latin typeface="Calibri"/>
              <a:cs typeface="Calibri"/>
            </a:endParaRPr>
          </a:p>
          <a:p>
            <a:pPr marL="510540" lvl="1" indent="-229235">
              <a:lnSpc>
                <a:spcPct val="100000"/>
              </a:lnSpc>
              <a:spcBef>
                <a:spcPts val="215"/>
              </a:spcBef>
              <a:buAutoNum type="arabicPeriod" startAt="3"/>
              <a:tabLst>
                <a:tab pos="511175" algn="l"/>
                <a:tab pos="5384165" algn="l"/>
              </a:tabLst>
            </a:pPr>
            <a:r>
              <a:rPr sz="1200" spc="-10" dirty="0">
                <a:latin typeface="Calibri"/>
                <a:cs typeface="Calibri"/>
              </a:rPr>
              <a:t>C</a:t>
            </a:r>
            <a:r>
              <a:rPr sz="1200" spc="-5" dirty="0">
                <a:latin typeface="Calibri"/>
                <a:cs typeface="Calibri"/>
              </a:rPr>
              <a:t>r</a:t>
            </a:r>
            <a:r>
              <a:rPr sz="1200" dirty="0">
                <a:latin typeface="Calibri"/>
                <a:cs typeface="Calibri"/>
              </a:rPr>
              <a:t>e</a:t>
            </a:r>
            <a:r>
              <a:rPr sz="1200" spc="-5" dirty="0">
                <a:latin typeface="Calibri"/>
                <a:cs typeface="Calibri"/>
              </a:rPr>
              <a:t>a</a:t>
            </a:r>
            <a:r>
              <a:rPr sz="1200" dirty="0">
                <a:latin typeface="Calibri"/>
                <a:cs typeface="Calibri"/>
              </a:rPr>
              <a:t>t</a:t>
            </a:r>
            <a:r>
              <a:rPr sz="1200" spc="-5" dirty="0">
                <a:latin typeface="Calibri"/>
                <a:cs typeface="Calibri"/>
              </a:rPr>
              <a:t>iv</a:t>
            </a:r>
            <a:r>
              <a:rPr sz="1200" spc="-20" dirty="0">
                <a:latin typeface="Calibri"/>
                <a:cs typeface="Calibri"/>
              </a:rPr>
              <a:t>i</a:t>
            </a:r>
            <a:r>
              <a:rPr sz="1200" dirty="0">
                <a:latin typeface="Calibri"/>
                <a:cs typeface="Calibri"/>
              </a:rPr>
              <a:t>t</a:t>
            </a:r>
            <a:r>
              <a:rPr sz="1200" spc="-5" dirty="0">
                <a:latin typeface="Calibri"/>
                <a:cs typeface="Calibri"/>
              </a:rPr>
              <a:t>y</a:t>
            </a:r>
            <a:r>
              <a:rPr sz="1200" dirty="0">
                <a:latin typeface="Calibri"/>
                <a:cs typeface="Calibri"/>
              </a:rPr>
              <a:t> </a:t>
            </a:r>
            <a:r>
              <a:rPr sz="1200" spc="-5" dirty="0">
                <a:latin typeface="Calibri"/>
                <a:cs typeface="Calibri"/>
              </a:rPr>
              <a:t>in org</a:t>
            </a:r>
            <a:r>
              <a:rPr sz="1200" spc="-15" dirty="0">
                <a:latin typeface="Calibri"/>
                <a:cs typeface="Calibri"/>
              </a:rPr>
              <a:t>a</a:t>
            </a:r>
            <a:r>
              <a:rPr sz="1200" dirty="0">
                <a:latin typeface="Calibri"/>
                <a:cs typeface="Calibri"/>
              </a:rPr>
              <a:t>n</a:t>
            </a:r>
            <a:r>
              <a:rPr sz="1200" spc="-5" dirty="0">
                <a:latin typeface="Calibri"/>
                <a:cs typeface="Calibri"/>
              </a:rPr>
              <a:t>i</a:t>
            </a:r>
            <a:r>
              <a:rPr sz="1200" dirty="0">
                <a:latin typeface="Calibri"/>
                <a:cs typeface="Calibri"/>
              </a:rPr>
              <a:t>z</a:t>
            </a:r>
            <a:r>
              <a:rPr sz="1200" spc="-15" dirty="0">
                <a:latin typeface="Calibri"/>
                <a:cs typeface="Calibri"/>
              </a:rPr>
              <a:t>a</a:t>
            </a:r>
            <a:r>
              <a:rPr sz="1200" dirty="0">
                <a:latin typeface="Calibri"/>
                <a:cs typeface="Calibri"/>
              </a:rPr>
              <a:t>t</a:t>
            </a:r>
            <a:r>
              <a:rPr sz="1200" spc="-5" dirty="0">
                <a:latin typeface="Calibri"/>
                <a:cs typeface="Calibri"/>
              </a:rPr>
              <a:t>io</a:t>
            </a:r>
            <a:r>
              <a:rPr sz="1200" dirty="0">
                <a:latin typeface="Calibri"/>
                <a:cs typeface="Calibri"/>
              </a:rPr>
              <a:t>n</a:t>
            </a:r>
            <a:r>
              <a:rPr sz="1200" spc="-5" dirty="0">
                <a:latin typeface="Calibri"/>
                <a:cs typeface="Calibri"/>
              </a:rPr>
              <a:t>s</a:t>
            </a:r>
            <a:r>
              <a:rPr sz="1200" dirty="0">
                <a:latin typeface="Calibri"/>
                <a:cs typeface="Calibri"/>
              </a:rPr>
              <a:t>	4</a:t>
            </a:r>
            <a:r>
              <a:rPr sz="1200" spc="-5" dirty="0">
                <a:latin typeface="Calibri"/>
                <a:cs typeface="Calibri"/>
              </a:rPr>
              <a:t>5</a:t>
            </a:r>
            <a:endParaRPr sz="1200">
              <a:latin typeface="Calibri"/>
              <a:cs typeface="Calibri"/>
            </a:endParaRPr>
          </a:p>
          <a:p>
            <a:pPr marL="510540" lvl="1" indent="-229235">
              <a:lnSpc>
                <a:spcPct val="100000"/>
              </a:lnSpc>
              <a:spcBef>
                <a:spcPts val="229"/>
              </a:spcBef>
              <a:buAutoNum type="arabicPeriod" startAt="3"/>
              <a:tabLst>
                <a:tab pos="511175" algn="l"/>
                <a:tab pos="5384165" algn="l"/>
              </a:tabLst>
            </a:pPr>
            <a:r>
              <a:rPr sz="1200" spc="-5" dirty="0">
                <a:latin typeface="Calibri"/>
                <a:cs typeface="Calibri"/>
              </a:rPr>
              <a:t>Fos</a:t>
            </a:r>
            <a:r>
              <a:rPr sz="1200" spc="-10" dirty="0">
                <a:latin typeface="Calibri"/>
                <a:cs typeface="Calibri"/>
              </a:rPr>
              <a:t>t</a:t>
            </a:r>
            <a:r>
              <a:rPr sz="1200" dirty="0">
                <a:latin typeface="Calibri"/>
                <a:cs typeface="Calibri"/>
              </a:rPr>
              <a:t>e</a:t>
            </a:r>
            <a:r>
              <a:rPr sz="1200" spc="-5" dirty="0">
                <a:latin typeface="Calibri"/>
                <a:cs typeface="Calibri"/>
              </a:rPr>
              <a:t>ri</a:t>
            </a:r>
            <a:r>
              <a:rPr sz="1200" dirty="0">
                <a:latin typeface="Calibri"/>
                <a:cs typeface="Calibri"/>
              </a:rPr>
              <a:t>n</a:t>
            </a:r>
            <a:r>
              <a:rPr sz="1200" spc="-5" dirty="0">
                <a:latin typeface="Calibri"/>
                <a:cs typeface="Calibri"/>
              </a:rPr>
              <a:t>g</a:t>
            </a:r>
            <a:r>
              <a:rPr sz="1200" spc="-10" dirty="0">
                <a:latin typeface="Calibri"/>
                <a:cs typeface="Calibri"/>
              </a:rPr>
              <a:t> c</a:t>
            </a:r>
            <a:r>
              <a:rPr sz="1200" spc="-5" dirty="0">
                <a:latin typeface="Calibri"/>
                <a:cs typeface="Calibri"/>
              </a:rPr>
              <a:t>r</a:t>
            </a:r>
            <a:r>
              <a:rPr sz="1200" dirty="0">
                <a:latin typeface="Calibri"/>
                <a:cs typeface="Calibri"/>
              </a:rPr>
              <a:t>e</a:t>
            </a:r>
            <a:r>
              <a:rPr sz="1200" spc="-5" dirty="0">
                <a:latin typeface="Calibri"/>
                <a:cs typeface="Calibri"/>
              </a:rPr>
              <a:t>a</a:t>
            </a:r>
            <a:r>
              <a:rPr sz="1200" dirty="0">
                <a:latin typeface="Calibri"/>
                <a:cs typeface="Calibri"/>
              </a:rPr>
              <a:t>t</a:t>
            </a:r>
            <a:r>
              <a:rPr sz="1200" spc="-5" dirty="0">
                <a:latin typeface="Calibri"/>
                <a:cs typeface="Calibri"/>
              </a:rPr>
              <a:t>iv</a:t>
            </a:r>
            <a:r>
              <a:rPr sz="1200" spc="-20" dirty="0">
                <a:latin typeface="Calibri"/>
                <a:cs typeface="Calibri"/>
              </a:rPr>
              <a:t>i</a:t>
            </a:r>
            <a:r>
              <a:rPr sz="1200" dirty="0">
                <a:latin typeface="Calibri"/>
                <a:cs typeface="Calibri"/>
              </a:rPr>
              <a:t>t</a:t>
            </a:r>
            <a:r>
              <a:rPr sz="1200" spc="-5" dirty="0">
                <a:latin typeface="Calibri"/>
                <a:cs typeface="Calibri"/>
              </a:rPr>
              <a:t>y</a:t>
            </a:r>
            <a:r>
              <a:rPr sz="1200" dirty="0">
                <a:latin typeface="Calibri"/>
                <a:cs typeface="Calibri"/>
              </a:rPr>
              <a:t>	4</a:t>
            </a:r>
            <a:r>
              <a:rPr sz="1200" spc="-5" dirty="0">
                <a:latin typeface="Calibri"/>
                <a:cs typeface="Calibri"/>
              </a:rPr>
              <a:t>6</a:t>
            </a:r>
            <a:endParaRPr sz="1200">
              <a:latin typeface="Calibri"/>
              <a:cs typeface="Calibri"/>
            </a:endParaRPr>
          </a:p>
          <a:p>
            <a:pPr marL="510540" lvl="1" indent="-229235">
              <a:lnSpc>
                <a:spcPct val="100000"/>
              </a:lnSpc>
              <a:spcBef>
                <a:spcPts val="225"/>
              </a:spcBef>
              <a:buAutoNum type="arabicPeriod" startAt="3"/>
              <a:tabLst>
                <a:tab pos="511175" algn="l"/>
                <a:tab pos="5383530" algn="l"/>
              </a:tabLst>
            </a:pPr>
            <a:r>
              <a:rPr sz="1200" dirty="0">
                <a:latin typeface="Calibri"/>
                <a:cs typeface="Calibri"/>
              </a:rPr>
              <a:t>Pe</a:t>
            </a:r>
            <a:r>
              <a:rPr sz="1200" spc="-5" dirty="0">
                <a:latin typeface="Calibri"/>
                <a:cs typeface="Calibri"/>
              </a:rPr>
              <a:t>r</a:t>
            </a:r>
            <a:r>
              <a:rPr sz="1200" spc="-20" dirty="0">
                <a:latin typeface="Calibri"/>
                <a:cs typeface="Calibri"/>
              </a:rPr>
              <a:t>s</a:t>
            </a:r>
            <a:r>
              <a:rPr sz="1200" spc="-5" dirty="0">
                <a:latin typeface="Calibri"/>
                <a:cs typeface="Calibri"/>
              </a:rPr>
              <a:t>o</a:t>
            </a:r>
            <a:r>
              <a:rPr sz="1200" dirty="0">
                <a:latin typeface="Calibri"/>
                <a:cs typeface="Calibri"/>
              </a:rPr>
              <a:t>n</a:t>
            </a:r>
            <a:r>
              <a:rPr sz="1200" spc="-5" dirty="0">
                <a:latin typeface="Calibri"/>
                <a:cs typeface="Calibri"/>
              </a:rPr>
              <a:t>al</a:t>
            </a:r>
            <a:r>
              <a:rPr sz="1200" spc="-20" dirty="0">
                <a:latin typeface="Calibri"/>
                <a:cs typeface="Calibri"/>
              </a:rPr>
              <a:t>i</a:t>
            </a:r>
            <a:r>
              <a:rPr sz="1200" dirty="0">
                <a:latin typeface="Calibri"/>
                <a:cs typeface="Calibri"/>
              </a:rPr>
              <a:t>t</a:t>
            </a:r>
            <a:r>
              <a:rPr sz="1200" spc="-5" dirty="0">
                <a:latin typeface="Calibri"/>
                <a:cs typeface="Calibri"/>
              </a:rPr>
              <a:t>y</a:t>
            </a:r>
            <a:r>
              <a:rPr sz="1200" dirty="0">
                <a:latin typeface="Calibri"/>
                <a:cs typeface="Calibri"/>
              </a:rPr>
              <a:t> </a:t>
            </a:r>
            <a:r>
              <a:rPr sz="1200" spc="-10" dirty="0">
                <a:latin typeface="Calibri"/>
                <a:cs typeface="Calibri"/>
              </a:rPr>
              <a:t>t</a:t>
            </a:r>
            <a:r>
              <a:rPr sz="1200" spc="-5" dirty="0">
                <a:latin typeface="Calibri"/>
                <a:cs typeface="Calibri"/>
              </a:rPr>
              <a:t>rai</a:t>
            </a:r>
            <a:r>
              <a:rPr sz="1200" dirty="0">
                <a:latin typeface="Calibri"/>
                <a:cs typeface="Calibri"/>
              </a:rPr>
              <a:t>t</a:t>
            </a:r>
            <a:r>
              <a:rPr sz="1200" spc="-5" dirty="0">
                <a:latin typeface="Calibri"/>
                <a:cs typeface="Calibri"/>
              </a:rPr>
              <a:t>s</a:t>
            </a:r>
            <a:r>
              <a:rPr sz="1200" spc="-10" dirty="0">
                <a:latin typeface="Calibri"/>
                <a:cs typeface="Calibri"/>
              </a:rPr>
              <a:t> </a:t>
            </a:r>
            <a:r>
              <a:rPr sz="1200" spc="-5" dirty="0">
                <a:latin typeface="Calibri"/>
                <a:cs typeface="Calibri"/>
              </a:rPr>
              <a:t>asso</a:t>
            </a:r>
            <a:r>
              <a:rPr sz="1200" spc="-10" dirty="0">
                <a:latin typeface="Calibri"/>
                <a:cs typeface="Calibri"/>
              </a:rPr>
              <a:t>c</a:t>
            </a:r>
            <a:r>
              <a:rPr sz="1200" spc="-5" dirty="0">
                <a:latin typeface="Calibri"/>
                <a:cs typeface="Calibri"/>
              </a:rPr>
              <a:t>ia</a:t>
            </a:r>
            <a:r>
              <a:rPr sz="1200" dirty="0">
                <a:latin typeface="Calibri"/>
                <a:cs typeface="Calibri"/>
              </a:rPr>
              <a:t>te</a:t>
            </a:r>
            <a:r>
              <a:rPr sz="1200" spc="-5" dirty="0">
                <a:latin typeface="Calibri"/>
                <a:cs typeface="Calibri"/>
              </a:rPr>
              <a:t>d </a:t>
            </a:r>
            <a:r>
              <a:rPr sz="1200" spc="-10" dirty="0">
                <a:latin typeface="Calibri"/>
                <a:cs typeface="Calibri"/>
              </a:rPr>
              <a:t>w</a:t>
            </a:r>
            <a:r>
              <a:rPr sz="1200" spc="-5" dirty="0">
                <a:latin typeface="Calibri"/>
                <a:cs typeface="Calibri"/>
              </a:rPr>
              <a:t>i</a:t>
            </a:r>
            <a:r>
              <a:rPr sz="1200" dirty="0">
                <a:latin typeface="Calibri"/>
                <a:cs typeface="Calibri"/>
              </a:rPr>
              <a:t>t</a:t>
            </a:r>
            <a:r>
              <a:rPr sz="1200" spc="-5" dirty="0">
                <a:latin typeface="Calibri"/>
                <a:cs typeface="Calibri"/>
              </a:rPr>
              <a:t>h </a:t>
            </a:r>
            <a:r>
              <a:rPr sz="1200" spc="-10" dirty="0">
                <a:latin typeface="Calibri"/>
                <a:cs typeface="Calibri"/>
              </a:rPr>
              <a:t>c</a:t>
            </a:r>
            <a:r>
              <a:rPr sz="1200" spc="-5" dirty="0">
                <a:latin typeface="Calibri"/>
                <a:cs typeface="Calibri"/>
              </a:rPr>
              <a:t>r</a:t>
            </a:r>
            <a:r>
              <a:rPr sz="1200" dirty="0">
                <a:latin typeface="Calibri"/>
                <a:cs typeface="Calibri"/>
              </a:rPr>
              <a:t>e</a:t>
            </a:r>
            <a:r>
              <a:rPr sz="1200" spc="-5" dirty="0">
                <a:latin typeface="Calibri"/>
                <a:cs typeface="Calibri"/>
              </a:rPr>
              <a:t>a</a:t>
            </a:r>
            <a:r>
              <a:rPr sz="1200" dirty="0">
                <a:latin typeface="Calibri"/>
                <a:cs typeface="Calibri"/>
              </a:rPr>
              <a:t>t</a:t>
            </a:r>
            <a:r>
              <a:rPr sz="1200" spc="-5" dirty="0">
                <a:latin typeface="Calibri"/>
                <a:cs typeface="Calibri"/>
              </a:rPr>
              <a:t>iv</a:t>
            </a:r>
            <a:r>
              <a:rPr sz="1200" spc="-20" dirty="0">
                <a:latin typeface="Calibri"/>
                <a:cs typeface="Calibri"/>
              </a:rPr>
              <a:t>i</a:t>
            </a:r>
            <a:r>
              <a:rPr sz="1200" dirty="0">
                <a:latin typeface="Calibri"/>
                <a:cs typeface="Calibri"/>
              </a:rPr>
              <a:t>t</a:t>
            </a:r>
            <a:r>
              <a:rPr sz="1200" spc="-5" dirty="0">
                <a:latin typeface="Calibri"/>
                <a:cs typeface="Calibri"/>
              </a:rPr>
              <a:t>y</a:t>
            </a:r>
            <a:r>
              <a:rPr sz="1200" dirty="0">
                <a:latin typeface="Calibri"/>
                <a:cs typeface="Calibri"/>
              </a:rPr>
              <a:t>	4</a:t>
            </a:r>
            <a:r>
              <a:rPr sz="1200" spc="-5" dirty="0">
                <a:latin typeface="Calibri"/>
                <a:cs typeface="Calibri"/>
              </a:rPr>
              <a:t>6</a:t>
            </a:r>
            <a:endParaRPr sz="1200">
              <a:latin typeface="Calibri"/>
              <a:cs typeface="Calibri"/>
            </a:endParaRPr>
          </a:p>
          <a:p>
            <a:pPr marL="626745" lvl="2" indent="-344805">
              <a:lnSpc>
                <a:spcPct val="100000"/>
              </a:lnSpc>
              <a:spcBef>
                <a:spcPts val="215"/>
              </a:spcBef>
              <a:buAutoNum type="arabicPeriod"/>
              <a:tabLst>
                <a:tab pos="626745" algn="l"/>
                <a:tab pos="5384165" algn="l"/>
              </a:tabLst>
            </a:pPr>
            <a:r>
              <a:rPr sz="1200" dirty="0">
                <a:latin typeface="Calibri"/>
                <a:cs typeface="Calibri"/>
              </a:rPr>
              <a:t>D</a:t>
            </a:r>
            <a:r>
              <a:rPr sz="1200" spc="-5" dirty="0">
                <a:latin typeface="Calibri"/>
                <a:cs typeface="Calibri"/>
              </a:rPr>
              <a:t>ili</a:t>
            </a:r>
            <a:r>
              <a:rPr sz="1200" spc="-20" dirty="0">
                <a:latin typeface="Calibri"/>
                <a:cs typeface="Calibri"/>
              </a:rPr>
              <a:t>g</a:t>
            </a:r>
            <a:r>
              <a:rPr sz="1200" dirty="0">
                <a:latin typeface="Calibri"/>
                <a:cs typeface="Calibri"/>
              </a:rPr>
              <a:t>en</a:t>
            </a:r>
            <a:r>
              <a:rPr sz="1200" spc="-10" dirty="0">
                <a:latin typeface="Calibri"/>
                <a:cs typeface="Calibri"/>
              </a:rPr>
              <a:t>c</a:t>
            </a:r>
            <a:r>
              <a:rPr sz="1200" spc="-5" dirty="0">
                <a:latin typeface="Calibri"/>
                <a:cs typeface="Calibri"/>
              </a:rPr>
              <a:t>e</a:t>
            </a:r>
            <a:r>
              <a:rPr sz="1200" dirty="0">
                <a:latin typeface="Calibri"/>
                <a:cs typeface="Calibri"/>
              </a:rPr>
              <a:t>	4</a:t>
            </a:r>
            <a:r>
              <a:rPr sz="1200" spc="-5" dirty="0">
                <a:latin typeface="Calibri"/>
                <a:cs typeface="Calibri"/>
              </a:rPr>
              <a:t>6</a:t>
            </a:r>
            <a:endParaRPr sz="1200">
              <a:latin typeface="Calibri"/>
              <a:cs typeface="Calibri"/>
            </a:endParaRPr>
          </a:p>
          <a:p>
            <a:pPr marL="626745" lvl="2" indent="-344805">
              <a:lnSpc>
                <a:spcPct val="100000"/>
              </a:lnSpc>
              <a:spcBef>
                <a:spcPts val="229"/>
              </a:spcBef>
              <a:buAutoNum type="arabicPeriod"/>
              <a:tabLst>
                <a:tab pos="626745" algn="l"/>
                <a:tab pos="5384165" algn="l"/>
              </a:tabLst>
            </a:pPr>
            <a:r>
              <a:rPr sz="1200" spc="-5" dirty="0">
                <a:latin typeface="Calibri"/>
                <a:cs typeface="Calibri"/>
              </a:rPr>
              <a:t>S</a:t>
            </a:r>
            <a:r>
              <a:rPr sz="1200" spc="-10" dirty="0">
                <a:latin typeface="Calibri"/>
                <a:cs typeface="Calibri"/>
              </a:rPr>
              <a:t>t</a:t>
            </a:r>
            <a:r>
              <a:rPr sz="1200" spc="-5" dirty="0">
                <a:latin typeface="Calibri"/>
                <a:cs typeface="Calibri"/>
              </a:rPr>
              <a:t>o</a:t>
            </a:r>
            <a:r>
              <a:rPr sz="1200" spc="-10" dirty="0">
                <a:latin typeface="Calibri"/>
                <a:cs typeface="Calibri"/>
              </a:rPr>
              <a:t>b</a:t>
            </a:r>
            <a:r>
              <a:rPr sz="1200" dirty="0">
                <a:latin typeface="Calibri"/>
                <a:cs typeface="Calibri"/>
              </a:rPr>
              <a:t>b</a:t>
            </a:r>
            <a:r>
              <a:rPr sz="1200" spc="-5" dirty="0">
                <a:latin typeface="Calibri"/>
                <a:cs typeface="Calibri"/>
              </a:rPr>
              <a:t>orn</a:t>
            </a:r>
            <a:r>
              <a:rPr sz="1200" dirty="0">
                <a:latin typeface="Calibri"/>
                <a:cs typeface="Calibri"/>
              </a:rPr>
              <a:t>	4</a:t>
            </a:r>
            <a:r>
              <a:rPr sz="1200" spc="-5" dirty="0">
                <a:latin typeface="Calibri"/>
                <a:cs typeface="Calibri"/>
              </a:rPr>
              <a:t>7</a:t>
            </a:r>
            <a:endParaRPr sz="1200">
              <a:latin typeface="Calibri"/>
              <a:cs typeface="Calibri"/>
            </a:endParaRPr>
          </a:p>
          <a:p>
            <a:pPr marL="626745" lvl="2" indent="-344805">
              <a:lnSpc>
                <a:spcPct val="100000"/>
              </a:lnSpc>
              <a:spcBef>
                <a:spcPts val="229"/>
              </a:spcBef>
              <a:buAutoNum type="arabicPeriod"/>
              <a:tabLst>
                <a:tab pos="626745" algn="l"/>
                <a:tab pos="5384165" algn="l"/>
              </a:tabLst>
            </a:pPr>
            <a:r>
              <a:rPr sz="1200" spc="-5" dirty="0">
                <a:latin typeface="Calibri"/>
                <a:cs typeface="Calibri"/>
              </a:rPr>
              <a:t>G</a:t>
            </a:r>
            <a:r>
              <a:rPr sz="1200" dirty="0">
                <a:latin typeface="Calibri"/>
                <a:cs typeface="Calibri"/>
              </a:rPr>
              <a:t>e</a:t>
            </a:r>
            <a:r>
              <a:rPr sz="1200" spc="-10" dirty="0">
                <a:latin typeface="Calibri"/>
                <a:cs typeface="Calibri"/>
              </a:rPr>
              <a:t>n</a:t>
            </a:r>
            <a:r>
              <a:rPr sz="1200" dirty="0">
                <a:latin typeface="Calibri"/>
                <a:cs typeface="Calibri"/>
              </a:rPr>
              <a:t>de</a:t>
            </a:r>
            <a:r>
              <a:rPr sz="1200" spc="-5" dirty="0">
                <a:latin typeface="Calibri"/>
                <a:cs typeface="Calibri"/>
              </a:rPr>
              <a:t>r a</a:t>
            </a:r>
            <a:r>
              <a:rPr sz="1200" spc="-10" dirty="0">
                <a:latin typeface="Calibri"/>
                <a:cs typeface="Calibri"/>
              </a:rPr>
              <a:t>n</a:t>
            </a:r>
            <a:r>
              <a:rPr sz="1200" spc="-5" dirty="0">
                <a:latin typeface="Calibri"/>
                <a:cs typeface="Calibri"/>
              </a:rPr>
              <a:t>d</a:t>
            </a:r>
            <a:r>
              <a:rPr sz="1200" spc="10" dirty="0">
                <a:latin typeface="Calibri"/>
                <a:cs typeface="Calibri"/>
              </a:rPr>
              <a:t> </a:t>
            </a:r>
            <a:r>
              <a:rPr sz="1200" dirty="0">
                <a:latin typeface="Calibri"/>
                <a:cs typeface="Calibri"/>
              </a:rPr>
              <a:t>e</a:t>
            </a:r>
            <a:r>
              <a:rPr sz="1200" spc="-10" dirty="0">
                <a:latin typeface="Calibri"/>
                <a:cs typeface="Calibri"/>
              </a:rPr>
              <a:t>cc</a:t>
            </a:r>
            <a:r>
              <a:rPr sz="1200" dirty="0">
                <a:latin typeface="Calibri"/>
                <a:cs typeface="Calibri"/>
              </a:rPr>
              <a:t>e</a:t>
            </a:r>
            <a:r>
              <a:rPr sz="1200" spc="-10" dirty="0">
                <a:latin typeface="Calibri"/>
                <a:cs typeface="Calibri"/>
              </a:rPr>
              <a:t>nt</a:t>
            </a:r>
            <a:r>
              <a:rPr sz="1200" spc="-5" dirty="0">
                <a:latin typeface="Calibri"/>
                <a:cs typeface="Calibri"/>
              </a:rPr>
              <a:t>ric</a:t>
            </a:r>
            <a:r>
              <a:rPr sz="1200" dirty="0">
                <a:latin typeface="Calibri"/>
                <a:cs typeface="Calibri"/>
              </a:rPr>
              <a:t>	4</a:t>
            </a:r>
            <a:r>
              <a:rPr sz="1200" spc="-5" dirty="0">
                <a:latin typeface="Calibri"/>
                <a:cs typeface="Calibri"/>
              </a:rPr>
              <a:t>7</a:t>
            </a:r>
            <a:endParaRPr sz="1200">
              <a:latin typeface="Calibri"/>
              <a:cs typeface="Calibri"/>
            </a:endParaRPr>
          </a:p>
          <a:p>
            <a:pPr marL="510540" lvl="1" indent="-229235">
              <a:lnSpc>
                <a:spcPct val="100000"/>
              </a:lnSpc>
              <a:spcBef>
                <a:spcPts val="225"/>
              </a:spcBef>
              <a:buAutoNum type="arabicPeriod" startAt="3"/>
              <a:tabLst>
                <a:tab pos="511175" algn="l"/>
                <a:tab pos="5384165" algn="l"/>
              </a:tabLst>
            </a:pPr>
            <a:r>
              <a:rPr sz="1200" spc="-5" dirty="0">
                <a:latin typeface="Calibri"/>
                <a:cs typeface="Calibri"/>
              </a:rPr>
              <a:t>A</a:t>
            </a:r>
            <a:r>
              <a:rPr sz="1200" spc="-10" dirty="0">
                <a:latin typeface="Calibri"/>
                <a:cs typeface="Calibri"/>
              </a:rPr>
              <a:t>d</a:t>
            </a:r>
            <a:r>
              <a:rPr sz="1200" dirty="0">
                <a:latin typeface="Calibri"/>
                <a:cs typeface="Calibri"/>
              </a:rPr>
              <a:t>d</a:t>
            </a:r>
            <a:r>
              <a:rPr sz="1200" spc="-5" dirty="0">
                <a:latin typeface="Calibri"/>
                <a:cs typeface="Calibri"/>
              </a:rPr>
              <a:t>i</a:t>
            </a:r>
            <a:r>
              <a:rPr sz="1200" dirty="0">
                <a:latin typeface="Calibri"/>
                <a:cs typeface="Calibri"/>
              </a:rPr>
              <a:t>t</a:t>
            </a:r>
            <a:r>
              <a:rPr sz="1200" spc="-20" dirty="0">
                <a:latin typeface="Calibri"/>
                <a:cs typeface="Calibri"/>
              </a:rPr>
              <a:t>i</a:t>
            </a:r>
            <a:r>
              <a:rPr sz="1200" spc="-5" dirty="0">
                <a:latin typeface="Calibri"/>
                <a:cs typeface="Calibri"/>
              </a:rPr>
              <a:t>o</a:t>
            </a:r>
            <a:r>
              <a:rPr sz="1200" dirty="0">
                <a:latin typeface="Calibri"/>
                <a:cs typeface="Calibri"/>
              </a:rPr>
              <a:t>n</a:t>
            </a:r>
            <a:r>
              <a:rPr sz="1200" spc="-5" dirty="0">
                <a:latin typeface="Calibri"/>
                <a:cs typeface="Calibri"/>
              </a:rPr>
              <a:t>al</a:t>
            </a:r>
            <a:r>
              <a:rPr sz="1200" spc="-10" dirty="0">
                <a:latin typeface="Calibri"/>
                <a:cs typeface="Calibri"/>
              </a:rPr>
              <a:t> </a:t>
            </a:r>
            <a:r>
              <a:rPr sz="1200" spc="-5" dirty="0">
                <a:latin typeface="Calibri"/>
                <a:cs typeface="Calibri"/>
              </a:rPr>
              <a:t>r</a:t>
            </a:r>
            <a:r>
              <a:rPr sz="1200" dirty="0">
                <a:latin typeface="Calibri"/>
                <a:cs typeface="Calibri"/>
              </a:rPr>
              <a:t>e</a:t>
            </a:r>
            <a:r>
              <a:rPr sz="1200" spc="-15" dirty="0">
                <a:latin typeface="Calibri"/>
                <a:cs typeface="Calibri"/>
              </a:rPr>
              <a:t>a</a:t>
            </a:r>
            <a:r>
              <a:rPr sz="1200" dirty="0">
                <a:latin typeface="Calibri"/>
                <a:cs typeface="Calibri"/>
              </a:rPr>
              <a:t>d</a:t>
            </a:r>
            <a:r>
              <a:rPr sz="1200" spc="-5" dirty="0">
                <a:latin typeface="Calibri"/>
                <a:cs typeface="Calibri"/>
              </a:rPr>
              <a:t>i</a:t>
            </a:r>
            <a:r>
              <a:rPr sz="1200" dirty="0">
                <a:latin typeface="Calibri"/>
                <a:cs typeface="Calibri"/>
              </a:rPr>
              <a:t>n</a:t>
            </a:r>
            <a:r>
              <a:rPr sz="1200" spc="-5" dirty="0">
                <a:latin typeface="Calibri"/>
                <a:cs typeface="Calibri"/>
              </a:rPr>
              <a:t>g</a:t>
            </a:r>
            <a:r>
              <a:rPr sz="1200" dirty="0">
                <a:latin typeface="Calibri"/>
                <a:cs typeface="Calibri"/>
              </a:rPr>
              <a:t>	4</a:t>
            </a:r>
            <a:r>
              <a:rPr sz="1200" spc="-5" dirty="0">
                <a:latin typeface="Calibri"/>
                <a:cs typeface="Calibri"/>
              </a:rPr>
              <a:t>7</a:t>
            </a:r>
            <a:endParaRPr sz="1200">
              <a:latin typeface="Calibri"/>
              <a:cs typeface="Calibri"/>
            </a:endParaRPr>
          </a:p>
          <a:p>
            <a:pPr marL="626745" lvl="2" indent="-344805">
              <a:lnSpc>
                <a:spcPct val="100000"/>
              </a:lnSpc>
              <a:spcBef>
                <a:spcPts val="215"/>
              </a:spcBef>
              <a:buAutoNum type="arabicPeriod"/>
              <a:tabLst>
                <a:tab pos="626745" algn="l"/>
                <a:tab pos="5384165" algn="l"/>
              </a:tabLst>
            </a:pPr>
            <a:r>
              <a:rPr sz="1200" spc="-10" dirty="0">
                <a:latin typeface="Calibri"/>
                <a:cs typeface="Calibri"/>
              </a:rPr>
              <a:t>H</a:t>
            </a:r>
            <a:r>
              <a:rPr sz="1200" spc="-5" dirty="0">
                <a:latin typeface="Calibri"/>
                <a:cs typeface="Calibri"/>
              </a:rPr>
              <a:t>ow</a:t>
            </a:r>
            <a:r>
              <a:rPr sz="1200" dirty="0">
                <a:latin typeface="Calibri"/>
                <a:cs typeface="Calibri"/>
              </a:rPr>
              <a:t> </a:t>
            </a:r>
            <a:r>
              <a:rPr sz="1200" spc="-10" dirty="0">
                <a:latin typeface="Calibri"/>
                <a:cs typeface="Calibri"/>
              </a:rPr>
              <a:t>c</a:t>
            </a:r>
            <a:r>
              <a:rPr sz="1200" spc="-5" dirty="0">
                <a:latin typeface="Calibri"/>
                <a:cs typeface="Calibri"/>
              </a:rPr>
              <a:t>r</a:t>
            </a:r>
            <a:r>
              <a:rPr sz="1200" dirty="0">
                <a:latin typeface="Calibri"/>
                <a:cs typeface="Calibri"/>
              </a:rPr>
              <a:t>e</a:t>
            </a:r>
            <a:r>
              <a:rPr sz="1200" spc="-5" dirty="0">
                <a:latin typeface="Calibri"/>
                <a:cs typeface="Calibri"/>
              </a:rPr>
              <a:t>a</a:t>
            </a:r>
            <a:r>
              <a:rPr sz="1200" dirty="0">
                <a:latin typeface="Calibri"/>
                <a:cs typeface="Calibri"/>
              </a:rPr>
              <a:t>t</a:t>
            </a:r>
            <a:r>
              <a:rPr sz="1200" spc="-5" dirty="0">
                <a:latin typeface="Calibri"/>
                <a:cs typeface="Calibri"/>
              </a:rPr>
              <a:t>ive are </a:t>
            </a:r>
            <a:r>
              <a:rPr sz="1200" spc="-10" dirty="0">
                <a:latin typeface="Calibri"/>
                <a:cs typeface="Calibri"/>
              </a:rPr>
              <a:t>y</a:t>
            </a:r>
            <a:r>
              <a:rPr sz="1200" spc="-5" dirty="0">
                <a:latin typeface="Calibri"/>
                <a:cs typeface="Calibri"/>
              </a:rPr>
              <a:t>o</a:t>
            </a:r>
            <a:r>
              <a:rPr sz="1200" dirty="0">
                <a:latin typeface="Calibri"/>
                <a:cs typeface="Calibri"/>
              </a:rPr>
              <a:t>u</a:t>
            </a:r>
            <a:r>
              <a:rPr sz="1200" spc="-5" dirty="0">
                <a:latin typeface="Calibri"/>
                <a:cs typeface="Calibri"/>
              </a:rPr>
              <a:t>?</a:t>
            </a:r>
            <a:r>
              <a:rPr sz="1200" dirty="0">
                <a:latin typeface="Calibri"/>
                <a:cs typeface="Calibri"/>
              </a:rPr>
              <a:t>	4</a:t>
            </a:r>
            <a:r>
              <a:rPr sz="1200" spc="-5" dirty="0">
                <a:latin typeface="Calibri"/>
                <a:cs typeface="Calibri"/>
              </a:rPr>
              <a:t>7</a:t>
            </a:r>
            <a:endParaRPr sz="1200">
              <a:latin typeface="Calibri"/>
              <a:cs typeface="Calibri"/>
            </a:endParaRPr>
          </a:p>
          <a:p>
            <a:pPr marL="626745" lvl="2" indent="-344805">
              <a:lnSpc>
                <a:spcPct val="100000"/>
              </a:lnSpc>
              <a:spcBef>
                <a:spcPts val="229"/>
              </a:spcBef>
              <a:buAutoNum type="arabicPeriod"/>
              <a:tabLst>
                <a:tab pos="626745" algn="l"/>
                <a:tab pos="5383530" algn="l"/>
              </a:tabLst>
            </a:pPr>
            <a:r>
              <a:rPr sz="1200" dirty="0">
                <a:latin typeface="Calibri"/>
                <a:cs typeface="Calibri"/>
              </a:rPr>
              <a:t>1</a:t>
            </a:r>
            <a:r>
              <a:rPr sz="1200" spc="-5" dirty="0">
                <a:latin typeface="Calibri"/>
                <a:cs typeface="Calibri"/>
              </a:rPr>
              <a:t>2 </a:t>
            </a:r>
            <a:r>
              <a:rPr sz="1200" spc="-10" dirty="0">
                <a:latin typeface="Calibri"/>
                <a:cs typeface="Calibri"/>
              </a:rPr>
              <a:t>w</a:t>
            </a:r>
            <a:r>
              <a:rPr sz="1200" spc="-5" dirty="0">
                <a:latin typeface="Calibri"/>
                <a:cs typeface="Calibri"/>
              </a:rPr>
              <a:t>a</a:t>
            </a:r>
            <a:r>
              <a:rPr sz="1200" spc="-10" dirty="0">
                <a:latin typeface="Calibri"/>
                <a:cs typeface="Calibri"/>
              </a:rPr>
              <a:t>y</a:t>
            </a:r>
            <a:r>
              <a:rPr sz="1200" spc="-5" dirty="0">
                <a:latin typeface="Calibri"/>
                <a:cs typeface="Calibri"/>
              </a:rPr>
              <a:t>s</a:t>
            </a:r>
            <a:r>
              <a:rPr sz="1200" dirty="0">
                <a:latin typeface="Calibri"/>
                <a:cs typeface="Calibri"/>
              </a:rPr>
              <a:t> </a:t>
            </a:r>
            <a:r>
              <a:rPr sz="1200" spc="-10" dirty="0">
                <a:latin typeface="Calibri"/>
                <a:cs typeface="Calibri"/>
              </a:rPr>
              <a:t>y</a:t>
            </a:r>
            <a:r>
              <a:rPr sz="1200" spc="-5" dirty="0">
                <a:latin typeface="Calibri"/>
                <a:cs typeface="Calibri"/>
              </a:rPr>
              <a:t>ou</a:t>
            </a:r>
            <a:r>
              <a:rPr sz="1200" spc="10" dirty="0">
                <a:latin typeface="Calibri"/>
                <a:cs typeface="Calibri"/>
              </a:rPr>
              <a:t> </a:t>
            </a:r>
            <a:r>
              <a:rPr sz="1200" spc="-10" dirty="0">
                <a:latin typeface="Calibri"/>
                <a:cs typeface="Calibri"/>
              </a:rPr>
              <a:t>c</a:t>
            </a:r>
            <a:r>
              <a:rPr sz="1200" spc="-15" dirty="0">
                <a:latin typeface="Calibri"/>
                <a:cs typeface="Calibri"/>
              </a:rPr>
              <a:t>a</a:t>
            </a:r>
            <a:r>
              <a:rPr sz="1200" spc="-5" dirty="0">
                <a:latin typeface="Calibri"/>
                <a:cs typeface="Calibri"/>
              </a:rPr>
              <a:t>n</a:t>
            </a:r>
            <a:r>
              <a:rPr sz="1200" spc="10" dirty="0">
                <a:latin typeface="Calibri"/>
                <a:cs typeface="Calibri"/>
              </a:rPr>
              <a:t> </a:t>
            </a:r>
            <a:r>
              <a:rPr sz="1200" dirty="0">
                <a:latin typeface="Calibri"/>
                <a:cs typeface="Calibri"/>
              </a:rPr>
              <a:t>e</a:t>
            </a:r>
            <a:r>
              <a:rPr sz="1200" spc="-20" dirty="0">
                <a:latin typeface="Calibri"/>
                <a:cs typeface="Calibri"/>
              </a:rPr>
              <a:t>x</a:t>
            </a:r>
            <a:r>
              <a:rPr sz="1200" dirty="0">
                <a:latin typeface="Calibri"/>
                <a:cs typeface="Calibri"/>
              </a:rPr>
              <a:t>p</a:t>
            </a:r>
            <a:r>
              <a:rPr sz="1200" spc="-5" dirty="0">
                <a:latin typeface="Calibri"/>
                <a:cs typeface="Calibri"/>
              </a:rPr>
              <a:t>r</a:t>
            </a:r>
            <a:r>
              <a:rPr sz="1200" dirty="0">
                <a:latin typeface="Calibri"/>
                <a:cs typeface="Calibri"/>
              </a:rPr>
              <a:t>e</a:t>
            </a:r>
            <a:r>
              <a:rPr sz="1200" spc="-5" dirty="0">
                <a:latin typeface="Calibri"/>
                <a:cs typeface="Calibri"/>
              </a:rPr>
              <a:t>ss</a:t>
            </a:r>
            <a:r>
              <a:rPr sz="1200" dirty="0">
                <a:latin typeface="Calibri"/>
                <a:cs typeface="Calibri"/>
              </a:rPr>
              <a:t> </a:t>
            </a:r>
            <a:r>
              <a:rPr sz="1200" spc="-10" dirty="0">
                <a:latin typeface="Calibri"/>
                <a:cs typeface="Calibri"/>
              </a:rPr>
              <a:t>y</a:t>
            </a:r>
            <a:r>
              <a:rPr sz="1200" spc="-5" dirty="0">
                <a:latin typeface="Calibri"/>
                <a:cs typeface="Calibri"/>
              </a:rPr>
              <a:t>o</a:t>
            </a:r>
            <a:r>
              <a:rPr sz="1200" spc="-10" dirty="0">
                <a:latin typeface="Calibri"/>
                <a:cs typeface="Calibri"/>
              </a:rPr>
              <a:t>u</a:t>
            </a:r>
            <a:r>
              <a:rPr sz="1200" spc="-5" dirty="0">
                <a:latin typeface="Calibri"/>
                <a:cs typeface="Calibri"/>
              </a:rPr>
              <a:t>r</a:t>
            </a:r>
            <a:r>
              <a:rPr sz="1200" spc="5" dirty="0">
                <a:latin typeface="Calibri"/>
                <a:cs typeface="Calibri"/>
              </a:rPr>
              <a:t> </a:t>
            </a:r>
            <a:r>
              <a:rPr sz="1200" spc="-10" dirty="0">
                <a:latin typeface="Calibri"/>
                <a:cs typeface="Calibri"/>
              </a:rPr>
              <a:t>c</a:t>
            </a:r>
            <a:r>
              <a:rPr sz="1200" spc="-5" dirty="0">
                <a:latin typeface="Calibri"/>
                <a:cs typeface="Calibri"/>
              </a:rPr>
              <a:t>r</a:t>
            </a:r>
            <a:r>
              <a:rPr sz="1200" dirty="0">
                <a:latin typeface="Calibri"/>
                <a:cs typeface="Calibri"/>
              </a:rPr>
              <a:t>e</a:t>
            </a:r>
            <a:r>
              <a:rPr sz="1200" spc="-15" dirty="0">
                <a:latin typeface="Calibri"/>
                <a:cs typeface="Calibri"/>
              </a:rPr>
              <a:t>a</a:t>
            </a:r>
            <a:r>
              <a:rPr sz="1200" dirty="0">
                <a:latin typeface="Calibri"/>
                <a:cs typeface="Calibri"/>
              </a:rPr>
              <a:t>t</a:t>
            </a:r>
            <a:r>
              <a:rPr sz="1200" spc="-5" dirty="0">
                <a:latin typeface="Calibri"/>
                <a:cs typeface="Calibri"/>
              </a:rPr>
              <a:t>ivi</a:t>
            </a:r>
            <a:r>
              <a:rPr sz="1200" dirty="0">
                <a:latin typeface="Calibri"/>
                <a:cs typeface="Calibri"/>
              </a:rPr>
              <a:t>t</a:t>
            </a:r>
            <a:r>
              <a:rPr sz="1200" spc="-5" dirty="0">
                <a:latin typeface="Calibri"/>
                <a:cs typeface="Calibri"/>
              </a:rPr>
              <a:t>y</a:t>
            </a:r>
            <a:r>
              <a:rPr sz="1200" dirty="0">
                <a:latin typeface="Calibri"/>
                <a:cs typeface="Calibri"/>
              </a:rPr>
              <a:t> </a:t>
            </a:r>
            <a:r>
              <a:rPr sz="1200" spc="-15" dirty="0">
                <a:latin typeface="Calibri"/>
                <a:cs typeface="Calibri"/>
              </a:rPr>
              <a:t>m</a:t>
            </a:r>
            <a:r>
              <a:rPr sz="1200" spc="-5" dirty="0">
                <a:latin typeface="Calibri"/>
                <a:cs typeface="Calibri"/>
              </a:rPr>
              <a:t>o</a:t>
            </a:r>
            <a:r>
              <a:rPr sz="1200" spc="-15" dirty="0">
                <a:latin typeface="Calibri"/>
                <a:cs typeface="Calibri"/>
              </a:rPr>
              <a:t>r</a:t>
            </a:r>
            <a:r>
              <a:rPr sz="1200" spc="-5" dirty="0">
                <a:latin typeface="Calibri"/>
                <a:cs typeface="Calibri"/>
              </a:rPr>
              <a:t>e</a:t>
            </a:r>
            <a:r>
              <a:rPr sz="1200" spc="5" dirty="0">
                <a:latin typeface="Calibri"/>
                <a:cs typeface="Calibri"/>
              </a:rPr>
              <a:t> </a:t>
            </a:r>
            <a:r>
              <a:rPr sz="1200" dirty="0">
                <a:latin typeface="Calibri"/>
                <a:cs typeface="Calibri"/>
              </a:rPr>
              <a:t>p</a:t>
            </a:r>
            <a:r>
              <a:rPr sz="1200" spc="-5" dirty="0">
                <a:latin typeface="Calibri"/>
                <a:cs typeface="Calibri"/>
              </a:rPr>
              <a:t>o</a:t>
            </a:r>
            <a:r>
              <a:rPr sz="1200" spc="-10" dirty="0">
                <a:latin typeface="Calibri"/>
                <a:cs typeface="Calibri"/>
              </a:rPr>
              <a:t>w</a:t>
            </a:r>
            <a:r>
              <a:rPr sz="1200" dirty="0">
                <a:latin typeface="Calibri"/>
                <a:cs typeface="Calibri"/>
              </a:rPr>
              <a:t>e</a:t>
            </a:r>
            <a:r>
              <a:rPr sz="1200" spc="-15" dirty="0">
                <a:latin typeface="Calibri"/>
                <a:cs typeface="Calibri"/>
              </a:rPr>
              <a:t>r</a:t>
            </a:r>
            <a:r>
              <a:rPr sz="1200" dirty="0">
                <a:latin typeface="Calibri"/>
                <a:cs typeface="Calibri"/>
              </a:rPr>
              <a:t>fu</a:t>
            </a:r>
            <a:r>
              <a:rPr sz="1200" spc="-5" dirty="0">
                <a:latin typeface="Calibri"/>
                <a:cs typeface="Calibri"/>
              </a:rPr>
              <a:t>lly</a:t>
            </a:r>
            <a:r>
              <a:rPr sz="1200" dirty="0">
                <a:latin typeface="Calibri"/>
                <a:cs typeface="Calibri"/>
              </a:rPr>
              <a:t> </a:t>
            </a:r>
            <a:r>
              <a:rPr sz="1200" spc="-20" dirty="0">
                <a:latin typeface="Calibri"/>
                <a:cs typeface="Calibri"/>
              </a:rPr>
              <a:t>i</a:t>
            </a:r>
            <a:r>
              <a:rPr sz="1200" spc="-5" dirty="0">
                <a:latin typeface="Calibri"/>
                <a:cs typeface="Calibri"/>
              </a:rPr>
              <a:t>n</a:t>
            </a:r>
            <a:r>
              <a:rPr sz="1200" spc="10" dirty="0">
                <a:latin typeface="Calibri"/>
                <a:cs typeface="Calibri"/>
              </a:rPr>
              <a:t> </a:t>
            </a:r>
            <a:r>
              <a:rPr sz="1200" spc="-15" dirty="0">
                <a:latin typeface="Calibri"/>
                <a:cs typeface="Calibri"/>
              </a:rPr>
              <a:t>a</a:t>
            </a:r>
            <a:r>
              <a:rPr sz="1200" dirty="0">
                <a:latin typeface="Calibri"/>
                <a:cs typeface="Calibri"/>
              </a:rPr>
              <a:t>n</a:t>
            </a:r>
            <a:r>
              <a:rPr sz="1200" spc="-5" dirty="0">
                <a:latin typeface="Calibri"/>
                <a:cs typeface="Calibri"/>
              </a:rPr>
              <a:t>y</a:t>
            </a:r>
            <a:r>
              <a:rPr sz="1200" dirty="0">
                <a:latin typeface="Calibri"/>
                <a:cs typeface="Calibri"/>
              </a:rPr>
              <a:t> </a:t>
            </a:r>
            <a:r>
              <a:rPr sz="1200" spc="-10" dirty="0">
                <a:latin typeface="Calibri"/>
                <a:cs typeface="Calibri"/>
              </a:rPr>
              <a:t>w</a:t>
            </a:r>
            <a:r>
              <a:rPr sz="1200" spc="-5" dirty="0">
                <a:latin typeface="Calibri"/>
                <a:cs typeface="Calibri"/>
              </a:rPr>
              <a:t>or</a:t>
            </a:r>
            <a:r>
              <a:rPr sz="1200" spc="-10" dirty="0">
                <a:latin typeface="Calibri"/>
                <a:cs typeface="Calibri"/>
              </a:rPr>
              <a:t>k</a:t>
            </a:r>
            <a:r>
              <a:rPr sz="1200" dirty="0">
                <a:latin typeface="Calibri"/>
                <a:cs typeface="Calibri"/>
              </a:rPr>
              <a:t>p</a:t>
            </a:r>
            <a:r>
              <a:rPr sz="1200" spc="-5" dirty="0">
                <a:latin typeface="Calibri"/>
                <a:cs typeface="Calibri"/>
              </a:rPr>
              <a:t>la</a:t>
            </a:r>
            <a:r>
              <a:rPr sz="1200" spc="-10" dirty="0">
                <a:latin typeface="Calibri"/>
                <a:cs typeface="Calibri"/>
              </a:rPr>
              <a:t>c</a:t>
            </a:r>
            <a:r>
              <a:rPr sz="1200" spc="-5" dirty="0">
                <a:latin typeface="Calibri"/>
                <a:cs typeface="Calibri"/>
              </a:rPr>
              <a:t>e</a:t>
            </a:r>
            <a:r>
              <a:rPr sz="1200" dirty="0">
                <a:latin typeface="Calibri"/>
                <a:cs typeface="Calibri"/>
              </a:rPr>
              <a:t>	4</a:t>
            </a:r>
            <a:r>
              <a:rPr sz="1200" spc="-5" dirty="0">
                <a:latin typeface="Calibri"/>
                <a:cs typeface="Calibri"/>
              </a:rPr>
              <a:t>9</a:t>
            </a:r>
            <a:endParaRPr sz="1200">
              <a:latin typeface="Calibri"/>
              <a:cs typeface="Calibri"/>
            </a:endParaRPr>
          </a:p>
          <a:p>
            <a:pPr marL="12700">
              <a:lnSpc>
                <a:spcPct val="100000"/>
              </a:lnSpc>
              <a:spcBef>
                <a:spcPts val="635"/>
              </a:spcBef>
            </a:pPr>
            <a:r>
              <a:rPr sz="1200" b="1" spc="-5" dirty="0">
                <a:latin typeface="Calibri"/>
                <a:cs typeface="Calibri"/>
              </a:rPr>
              <a:t>4 BUILDING THE FUNDAMENTALS </a:t>
            </a:r>
            <a:r>
              <a:rPr sz="1200" b="1" dirty="0">
                <a:latin typeface="Calibri"/>
                <a:cs typeface="Calibri"/>
              </a:rPr>
              <a:t>OF </a:t>
            </a:r>
            <a:r>
              <a:rPr sz="1200" b="1" spc="-5" dirty="0">
                <a:latin typeface="Calibri"/>
                <a:cs typeface="Calibri"/>
              </a:rPr>
              <a:t>A </a:t>
            </a:r>
            <a:r>
              <a:rPr sz="1200" b="1" spc="-10" dirty="0">
                <a:latin typeface="Calibri"/>
                <a:cs typeface="Calibri"/>
              </a:rPr>
              <a:t>SUCCESSFUL </a:t>
            </a:r>
            <a:r>
              <a:rPr sz="1200" b="1" spc="-5" dirty="0">
                <a:latin typeface="Calibri"/>
                <a:cs typeface="Calibri"/>
              </a:rPr>
              <a:t>INNOVATION MANAGEMENT </a:t>
            </a:r>
            <a:r>
              <a:rPr sz="1200" spc="-5" dirty="0">
                <a:latin typeface="Calibri"/>
                <a:cs typeface="Calibri"/>
              </a:rPr>
              <a:t>… </a:t>
            </a:r>
            <a:r>
              <a:rPr sz="1200" spc="114" dirty="0">
                <a:latin typeface="Calibri"/>
                <a:cs typeface="Calibri"/>
              </a:rPr>
              <a:t> </a:t>
            </a:r>
            <a:r>
              <a:rPr sz="1200" b="1" dirty="0">
                <a:latin typeface="Calibri"/>
                <a:cs typeface="Calibri"/>
              </a:rPr>
              <a:t>50</a:t>
            </a:r>
            <a:endParaRPr sz="1200">
              <a:latin typeface="Calibri"/>
              <a:cs typeface="Calibri"/>
            </a:endParaRPr>
          </a:p>
        </p:txBody>
      </p:sp>
      <p:sp>
        <p:nvSpPr>
          <p:cNvPr id="3" name="object 3"/>
          <p:cNvSpPr txBox="1"/>
          <p:nvPr/>
        </p:nvSpPr>
        <p:spPr>
          <a:xfrm>
            <a:off x="1158149" y="3277991"/>
            <a:ext cx="4295775" cy="3198495"/>
          </a:xfrm>
          <a:prstGeom prst="rect">
            <a:avLst/>
          </a:prstGeom>
        </p:spPr>
        <p:txBody>
          <a:bodyPr vert="horz" wrap="square" lIns="0" tIns="41275" rIns="0" bIns="0" rtlCol="0">
            <a:spAutoFit/>
          </a:bodyPr>
          <a:lstStyle/>
          <a:p>
            <a:pPr marL="240665" lvl="1" indent="-228600">
              <a:lnSpc>
                <a:spcPct val="100000"/>
              </a:lnSpc>
              <a:spcBef>
                <a:spcPts val="325"/>
              </a:spcBef>
              <a:buAutoNum type="arabicPeriod"/>
              <a:tabLst>
                <a:tab pos="241300" algn="l"/>
              </a:tabLst>
            </a:pPr>
            <a:r>
              <a:rPr sz="1200" spc="-5" dirty="0">
                <a:latin typeface="Calibri"/>
                <a:cs typeface="Calibri"/>
              </a:rPr>
              <a:t>Defining innovation strategy and</a:t>
            </a:r>
            <a:r>
              <a:rPr sz="1200" spc="25" dirty="0">
                <a:latin typeface="Calibri"/>
                <a:cs typeface="Calibri"/>
              </a:rPr>
              <a:t> </a:t>
            </a:r>
            <a:r>
              <a:rPr sz="1200" spc="-5" dirty="0">
                <a:latin typeface="Calibri"/>
                <a:cs typeface="Calibri"/>
              </a:rPr>
              <a:t>goals</a:t>
            </a:r>
            <a:endParaRPr sz="1200">
              <a:latin typeface="Calibri"/>
              <a:cs typeface="Calibri"/>
            </a:endParaRPr>
          </a:p>
          <a:p>
            <a:pPr marL="240665" lvl="1" indent="-228600">
              <a:lnSpc>
                <a:spcPct val="100000"/>
              </a:lnSpc>
              <a:spcBef>
                <a:spcPts val="229"/>
              </a:spcBef>
              <a:buAutoNum type="arabicPeriod"/>
              <a:tabLst>
                <a:tab pos="241300" algn="l"/>
              </a:tabLst>
            </a:pPr>
            <a:r>
              <a:rPr sz="1200" spc="-5" dirty="0">
                <a:latin typeface="Calibri"/>
                <a:cs typeface="Calibri"/>
              </a:rPr>
              <a:t>Building </a:t>
            </a:r>
            <a:r>
              <a:rPr sz="1200" dirty="0">
                <a:latin typeface="Calibri"/>
                <a:cs typeface="Calibri"/>
              </a:rPr>
              <a:t>the </a:t>
            </a:r>
            <a:r>
              <a:rPr sz="1200" spc="-5" dirty="0">
                <a:latin typeface="Calibri"/>
                <a:cs typeface="Calibri"/>
              </a:rPr>
              <a:t>appropriate organisational</a:t>
            </a:r>
            <a:r>
              <a:rPr sz="1200" spc="10" dirty="0">
                <a:latin typeface="Calibri"/>
                <a:cs typeface="Calibri"/>
              </a:rPr>
              <a:t> </a:t>
            </a:r>
            <a:r>
              <a:rPr sz="1200" spc="-5" dirty="0">
                <a:latin typeface="Calibri"/>
                <a:cs typeface="Calibri"/>
              </a:rPr>
              <a:t>environment</a:t>
            </a:r>
            <a:endParaRPr sz="120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Culture of</a:t>
            </a:r>
            <a:r>
              <a:rPr sz="1200" spc="-10" dirty="0">
                <a:latin typeface="Calibri"/>
                <a:cs typeface="Calibri"/>
              </a:rPr>
              <a:t> </a:t>
            </a:r>
            <a:r>
              <a:rPr sz="1200" spc="-5" dirty="0">
                <a:latin typeface="Calibri"/>
                <a:cs typeface="Calibri"/>
              </a:rPr>
              <a:t>innovation</a:t>
            </a:r>
            <a:endParaRPr sz="1200">
              <a:latin typeface="Calibri"/>
              <a:cs typeface="Calibri"/>
            </a:endParaRPr>
          </a:p>
          <a:p>
            <a:pPr marL="356870" lvl="2" indent="-344805">
              <a:lnSpc>
                <a:spcPct val="100000"/>
              </a:lnSpc>
              <a:spcBef>
                <a:spcPts val="219"/>
              </a:spcBef>
              <a:buAutoNum type="arabicPeriod"/>
              <a:tabLst>
                <a:tab pos="357505" algn="l"/>
              </a:tabLst>
            </a:pPr>
            <a:r>
              <a:rPr sz="1200" spc="-5" dirty="0">
                <a:latin typeface="Calibri"/>
                <a:cs typeface="Calibri"/>
              </a:rPr>
              <a:t>Some other measures affecting the organizational</a:t>
            </a:r>
            <a:r>
              <a:rPr sz="1200" spc="50" dirty="0">
                <a:latin typeface="Calibri"/>
                <a:cs typeface="Calibri"/>
              </a:rPr>
              <a:t> </a:t>
            </a:r>
            <a:r>
              <a:rPr sz="1200" spc="-5" dirty="0">
                <a:latin typeface="Calibri"/>
                <a:cs typeface="Calibri"/>
              </a:rPr>
              <a:t>environment</a:t>
            </a:r>
            <a:endParaRPr sz="1200">
              <a:latin typeface="Calibri"/>
              <a:cs typeface="Calibri"/>
            </a:endParaRPr>
          </a:p>
          <a:p>
            <a:pPr marL="240665" lvl="1" indent="-228600">
              <a:lnSpc>
                <a:spcPct val="100000"/>
              </a:lnSpc>
              <a:spcBef>
                <a:spcPts val="225"/>
              </a:spcBef>
              <a:buAutoNum type="arabicPeriod"/>
              <a:tabLst>
                <a:tab pos="241300" algn="l"/>
              </a:tabLst>
            </a:pPr>
            <a:r>
              <a:rPr sz="1200" spc="-5" dirty="0">
                <a:latin typeface="Calibri"/>
                <a:cs typeface="Calibri"/>
              </a:rPr>
              <a:t>Management </a:t>
            </a:r>
            <a:r>
              <a:rPr sz="1200" spc="-10" dirty="0">
                <a:latin typeface="Calibri"/>
                <a:cs typeface="Calibri"/>
              </a:rPr>
              <a:t>of</a:t>
            </a:r>
            <a:r>
              <a:rPr sz="1200" spc="10" dirty="0">
                <a:latin typeface="Calibri"/>
                <a:cs typeface="Calibri"/>
              </a:rPr>
              <a:t> </a:t>
            </a:r>
            <a:r>
              <a:rPr sz="1200" spc="-5" dirty="0">
                <a:latin typeface="Calibri"/>
                <a:cs typeface="Calibri"/>
              </a:rPr>
              <a:t>ideas</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The goal </a:t>
            </a:r>
            <a:r>
              <a:rPr sz="1200" spc="-10" dirty="0">
                <a:latin typeface="Calibri"/>
                <a:cs typeface="Calibri"/>
              </a:rPr>
              <a:t>of</a:t>
            </a:r>
            <a:r>
              <a:rPr sz="1200" spc="30" dirty="0">
                <a:latin typeface="Calibri"/>
                <a:cs typeface="Calibri"/>
              </a:rPr>
              <a:t> </a:t>
            </a:r>
            <a:r>
              <a:rPr sz="1200" spc="-5" dirty="0">
                <a:latin typeface="Calibri"/>
                <a:cs typeface="Calibri"/>
              </a:rPr>
              <a:t>innovation</a:t>
            </a:r>
            <a:endParaRPr sz="120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Implementing the idea</a:t>
            </a:r>
            <a:r>
              <a:rPr sz="1200" spc="10" dirty="0">
                <a:latin typeface="Calibri"/>
                <a:cs typeface="Calibri"/>
              </a:rPr>
              <a:t> </a:t>
            </a:r>
            <a:r>
              <a:rPr sz="1200" spc="-5" dirty="0">
                <a:latin typeface="Calibri"/>
                <a:cs typeface="Calibri"/>
              </a:rPr>
              <a:t>management</a:t>
            </a:r>
            <a:endParaRPr sz="1200">
              <a:latin typeface="Calibri"/>
              <a:cs typeface="Calibri"/>
            </a:endParaRPr>
          </a:p>
          <a:p>
            <a:pPr marL="240665" lvl="1" indent="-228600">
              <a:lnSpc>
                <a:spcPct val="100000"/>
              </a:lnSpc>
              <a:spcBef>
                <a:spcPts val="215"/>
              </a:spcBef>
              <a:buAutoNum type="arabicPeriod" startAt="4"/>
              <a:tabLst>
                <a:tab pos="241300" algn="l"/>
              </a:tabLst>
            </a:pPr>
            <a:r>
              <a:rPr sz="1200" spc="-5" dirty="0">
                <a:latin typeface="Calibri"/>
                <a:cs typeface="Calibri"/>
              </a:rPr>
              <a:t>How </a:t>
            </a:r>
            <a:r>
              <a:rPr sz="1200" dirty="0">
                <a:latin typeface="Calibri"/>
                <a:cs typeface="Calibri"/>
              </a:rPr>
              <a:t>to </a:t>
            </a:r>
            <a:r>
              <a:rPr sz="1200" spc="-5" dirty="0">
                <a:latin typeface="Calibri"/>
                <a:cs typeface="Calibri"/>
              </a:rPr>
              <a:t>overcome</a:t>
            </a:r>
            <a:r>
              <a:rPr sz="1200" spc="5" dirty="0">
                <a:latin typeface="Calibri"/>
                <a:cs typeface="Calibri"/>
              </a:rPr>
              <a:t> </a:t>
            </a:r>
            <a:r>
              <a:rPr sz="1200" spc="-5" dirty="0">
                <a:latin typeface="Calibri"/>
                <a:cs typeface="Calibri"/>
              </a:rPr>
              <a:t>resistance</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Employees’</a:t>
            </a:r>
            <a:r>
              <a:rPr sz="1200" spc="-15" dirty="0">
                <a:latin typeface="Calibri"/>
                <a:cs typeface="Calibri"/>
              </a:rPr>
              <a:t> </a:t>
            </a:r>
            <a:r>
              <a:rPr sz="1200" spc="-5" dirty="0">
                <a:latin typeface="Calibri"/>
                <a:cs typeface="Calibri"/>
              </a:rPr>
              <a:t>resistance</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Techniques </a:t>
            </a:r>
            <a:r>
              <a:rPr sz="1200" dirty="0">
                <a:latin typeface="Calibri"/>
                <a:cs typeface="Calibri"/>
              </a:rPr>
              <a:t>for </a:t>
            </a:r>
            <a:r>
              <a:rPr sz="1200" spc="-5" dirty="0">
                <a:latin typeface="Calibri"/>
                <a:cs typeface="Calibri"/>
              </a:rPr>
              <a:t>overcoming resistance effectively</a:t>
            </a:r>
            <a:endParaRPr sz="1200">
              <a:latin typeface="Calibri"/>
              <a:cs typeface="Calibri"/>
            </a:endParaRPr>
          </a:p>
          <a:p>
            <a:pPr marL="240665" lvl="1" indent="-228600">
              <a:lnSpc>
                <a:spcPct val="100000"/>
              </a:lnSpc>
              <a:spcBef>
                <a:spcPts val="225"/>
              </a:spcBef>
              <a:buAutoNum type="arabicPeriod" startAt="5"/>
              <a:tabLst>
                <a:tab pos="241300" algn="l"/>
              </a:tabLst>
            </a:pPr>
            <a:r>
              <a:rPr sz="1200" spc="-5" dirty="0">
                <a:latin typeface="Calibri"/>
                <a:cs typeface="Calibri"/>
              </a:rPr>
              <a:t>Assessing the innovation</a:t>
            </a:r>
            <a:r>
              <a:rPr sz="1200" dirty="0">
                <a:latin typeface="Calibri"/>
                <a:cs typeface="Calibri"/>
              </a:rPr>
              <a:t> </a:t>
            </a:r>
            <a:r>
              <a:rPr sz="1200" spc="-5" dirty="0">
                <a:latin typeface="Calibri"/>
                <a:cs typeface="Calibri"/>
              </a:rPr>
              <a:t>process</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Measuring</a:t>
            </a:r>
            <a:r>
              <a:rPr sz="1200" dirty="0">
                <a:latin typeface="Calibri"/>
                <a:cs typeface="Calibri"/>
              </a:rPr>
              <a:t> </a:t>
            </a:r>
            <a:r>
              <a:rPr sz="1200" spc="-5" dirty="0">
                <a:latin typeface="Calibri"/>
                <a:cs typeface="Calibri"/>
              </a:rPr>
              <a:t>innovation</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Scorecard </a:t>
            </a:r>
            <a:r>
              <a:rPr sz="1200" dirty="0">
                <a:latin typeface="Calibri"/>
                <a:cs typeface="Calibri"/>
              </a:rPr>
              <a:t>to </a:t>
            </a:r>
            <a:r>
              <a:rPr sz="1200" spc="-5" dirty="0">
                <a:latin typeface="Calibri"/>
                <a:cs typeface="Calibri"/>
              </a:rPr>
              <a:t>assess enterprise innovation</a:t>
            </a:r>
            <a:r>
              <a:rPr sz="1200" spc="30" dirty="0">
                <a:latin typeface="Calibri"/>
                <a:cs typeface="Calibri"/>
              </a:rPr>
              <a:t> </a:t>
            </a:r>
            <a:r>
              <a:rPr sz="1200" spc="-5" dirty="0">
                <a:latin typeface="Calibri"/>
                <a:cs typeface="Calibri"/>
              </a:rPr>
              <a:t>capabilities</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I-model – </a:t>
            </a:r>
            <a:r>
              <a:rPr sz="1200" spc="-10" dirty="0">
                <a:latin typeface="Calibri"/>
                <a:cs typeface="Calibri"/>
              </a:rPr>
              <a:t>An </a:t>
            </a:r>
            <a:r>
              <a:rPr sz="1200" spc="-5" dirty="0">
                <a:latin typeface="Calibri"/>
                <a:cs typeface="Calibri"/>
              </a:rPr>
              <a:t>innovation assessment</a:t>
            </a:r>
            <a:r>
              <a:rPr sz="1200" spc="25" dirty="0">
                <a:latin typeface="Calibri"/>
                <a:cs typeface="Calibri"/>
              </a:rPr>
              <a:t> </a:t>
            </a:r>
            <a:r>
              <a:rPr sz="1200" spc="-5" dirty="0">
                <a:latin typeface="Calibri"/>
                <a:cs typeface="Calibri"/>
              </a:rPr>
              <a:t>tool</a:t>
            </a:r>
            <a:endParaRPr sz="1200">
              <a:latin typeface="Calibri"/>
              <a:cs typeface="Calibri"/>
            </a:endParaRPr>
          </a:p>
          <a:p>
            <a:pPr marL="12700">
              <a:lnSpc>
                <a:spcPct val="100000"/>
              </a:lnSpc>
              <a:spcBef>
                <a:spcPts val="225"/>
              </a:spcBef>
            </a:pPr>
            <a:r>
              <a:rPr sz="1200" spc="-5" dirty="0">
                <a:latin typeface="Calibri"/>
                <a:cs typeface="Calibri"/>
              </a:rPr>
              <a:t>4.6 Further</a:t>
            </a:r>
            <a:r>
              <a:rPr sz="1200" spc="15" dirty="0">
                <a:latin typeface="Calibri"/>
                <a:cs typeface="Calibri"/>
              </a:rPr>
              <a:t> </a:t>
            </a:r>
            <a:r>
              <a:rPr sz="1200" spc="-5" dirty="0">
                <a:latin typeface="Calibri"/>
                <a:cs typeface="Calibri"/>
              </a:rPr>
              <a:t>reading</a:t>
            </a:r>
            <a:endParaRPr sz="1200">
              <a:latin typeface="Calibri"/>
              <a:cs typeface="Calibri"/>
            </a:endParaRPr>
          </a:p>
        </p:txBody>
      </p:sp>
      <p:sp>
        <p:nvSpPr>
          <p:cNvPr id="4" name="object 4"/>
          <p:cNvSpPr txBox="1"/>
          <p:nvPr/>
        </p:nvSpPr>
        <p:spPr>
          <a:xfrm>
            <a:off x="6259302" y="3277991"/>
            <a:ext cx="180975" cy="3198495"/>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5</a:t>
            </a:r>
            <a:r>
              <a:rPr sz="1200" spc="-5" dirty="0">
                <a:latin typeface="Calibri"/>
                <a:cs typeface="Calibri"/>
              </a:rPr>
              <a:t>0</a:t>
            </a:r>
            <a:endParaRPr sz="1200">
              <a:latin typeface="Calibri"/>
              <a:cs typeface="Calibri"/>
            </a:endParaRPr>
          </a:p>
          <a:p>
            <a:pPr marL="13335">
              <a:lnSpc>
                <a:spcPct val="100000"/>
              </a:lnSpc>
              <a:spcBef>
                <a:spcPts val="229"/>
              </a:spcBef>
            </a:pPr>
            <a:r>
              <a:rPr sz="1200" dirty="0">
                <a:latin typeface="Calibri"/>
                <a:cs typeface="Calibri"/>
              </a:rPr>
              <a:t>5</a:t>
            </a:r>
            <a:r>
              <a:rPr sz="1200" spc="-5" dirty="0">
                <a:latin typeface="Calibri"/>
                <a:cs typeface="Calibri"/>
              </a:rPr>
              <a:t>1</a:t>
            </a:r>
            <a:endParaRPr sz="1200">
              <a:latin typeface="Calibri"/>
              <a:cs typeface="Calibri"/>
            </a:endParaRPr>
          </a:p>
          <a:p>
            <a:pPr marL="13335">
              <a:lnSpc>
                <a:spcPct val="100000"/>
              </a:lnSpc>
              <a:spcBef>
                <a:spcPts val="225"/>
              </a:spcBef>
            </a:pPr>
            <a:r>
              <a:rPr sz="1200" dirty="0">
                <a:latin typeface="Calibri"/>
                <a:cs typeface="Calibri"/>
              </a:rPr>
              <a:t>5</a:t>
            </a:r>
            <a:r>
              <a:rPr sz="1200" spc="-5" dirty="0">
                <a:latin typeface="Calibri"/>
                <a:cs typeface="Calibri"/>
              </a:rPr>
              <a:t>1</a:t>
            </a:r>
            <a:endParaRPr sz="1200">
              <a:latin typeface="Calibri"/>
              <a:cs typeface="Calibri"/>
            </a:endParaRPr>
          </a:p>
          <a:p>
            <a:pPr marL="12700">
              <a:lnSpc>
                <a:spcPct val="100000"/>
              </a:lnSpc>
              <a:spcBef>
                <a:spcPts val="219"/>
              </a:spcBef>
            </a:pPr>
            <a:r>
              <a:rPr sz="1200" dirty="0">
                <a:latin typeface="Calibri"/>
                <a:cs typeface="Calibri"/>
              </a:rPr>
              <a:t>5</a:t>
            </a:r>
            <a:r>
              <a:rPr sz="1200" spc="-5" dirty="0">
                <a:latin typeface="Calibri"/>
                <a:cs typeface="Calibri"/>
              </a:rPr>
              <a:t>4</a:t>
            </a:r>
            <a:endParaRPr sz="1200">
              <a:latin typeface="Calibri"/>
              <a:cs typeface="Calibri"/>
            </a:endParaRPr>
          </a:p>
          <a:p>
            <a:pPr marL="13335">
              <a:lnSpc>
                <a:spcPct val="100000"/>
              </a:lnSpc>
              <a:spcBef>
                <a:spcPts val="225"/>
              </a:spcBef>
            </a:pPr>
            <a:r>
              <a:rPr sz="1200" dirty="0">
                <a:latin typeface="Calibri"/>
                <a:cs typeface="Calibri"/>
              </a:rPr>
              <a:t>5</a:t>
            </a:r>
            <a:r>
              <a:rPr sz="1200" spc="-5" dirty="0">
                <a:latin typeface="Calibri"/>
                <a:cs typeface="Calibri"/>
              </a:rPr>
              <a:t>6</a:t>
            </a:r>
            <a:endParaRPr sz="1200">
              <a:latin typeface="Calibri"/>
              <a:cs typeface="Calibri"/>
            </a:endParaRPr>
          </a:p>
          <a:p>
            <a:pPr marL="13335">
              <a:lnSpc>
                <a:spcPct val="100000"/>
              </a:lnSpc>
              <a:spcBef>
                <a:spcPts val="229"/>
              </a:spcBef>
            </a:pPr>
            <a:r>
              <a:rPr sz="1200" dirty="0">
                <a:latin typeface="Calibri"/>
                <a:cs typeface="Calibri"/>
              </a:rPr>
              <a:t>5</a:t>
            </a:r>
            <a:r>
              <a:rPr sz="1200" spc="-5" dirty="0">
                <a:latin typeface="Calibri"/>
                <a:cs typeface="Calibri"/>
              </a:rPr>
              <a:t>6</a:t>
            </a:r>
            <a:endParaRPr sz="1200">
              <a:latin typeface="Calibri"/>
              <a:cs typeface="Calibri"/>
            </a:endParaRPr>
          </a:p>
          <a:p>
            <a:pPr marL="13335">
              <a:lnSpc>
                <a:spcPct val="100000"/>
              </a:lnSpc>
              <a:spcBef>
                <a:spcPts val="225"/>
              </a:spcBef>
            </a:pPr>
            <a:r>
              <a:rPr sz="1200" dirty="0">
                <a:latin typeface="Calibri"/>
                <a:cs typeface="Calibri"/>
              </a:rPr>
              <a:t>5</a:t>
            </a:r>
            <a:r>
              <a:rPr sz="1200" spc="-5" dirty="0">
                <a:latin typeface="Calibri"/>
                <a:cs typeface="Calibri"/>
              </a:rPr>
              <a:t>8</a:t>
            </a:r>
            <a:endParaRPr sz="1200">
              <a:latin typeface="Calibri"/>
              <a:cs typeface="Calibri"/>
            </a:endParaRPr>
          </a:p>
          <a:p>
            <a:pPr marL="13335">
              <a:lnSpc>
                <a:spcPct val="100000"/>
              </a:lnSpc>
              <a:spcBef>
                <a:spcPts val="215"/>
              </a:spcBef>
            </a:pPr>
            <a:r>
              <a:rPr sz="1200" dirty="0">
                <a:latin typeface="Calibri"/>
                <a:cs typeface="Calibri"/>
              </a:rPr>
              <a:t>6</a:t>
            </a:r>
            <a:r>
              <a:rPr sz="1200" spc="-5" dirty="0">
                <a:latin typeface="Calibri"/>
                <a:cs typeface="Calibri"/>
              </a:rPr>
              <a:t>0</a:t>
            </a:r>
            <a:endParaRPr sz="1200">
              <a:latin typeface="Calibri"/>
              <a:cs typeface="Calibri"/>
            </a:endParaRPr>
          </a:p>
          <a:p>
            <a:pPr marL="13335">
              <a:lnSpc>
                <a:spcPct val="100000"/>
              </a:lnSpc>
              <a:spcBef>
                <a:spcPts val="229"/>
              </a:spcBef>
            </a:pPr>
            <a:r>
              <a:rPr sz="1200" dirty="0">
                <a:latin typeface="Calibri"/>
                <a:cs typeface="Calibri"/>
              </a:rPr>
              <a:t>6</a:t>
            </a:r>
            <a:r>
              <a:rPr sz="1200" spc="-5" dirty="0">
                <a:latin typeface="Calibri"/>
                <a:cs typeface="Calibri"/>
              </a:rPr>
              <a:t>1</a:t>
            </a:r>
            <a:endParaRPr sz="1200">
              <a:latin typeface="Calibri"/>
              <a:cs typeface="Calibri"/>
            </a:endParaRPr>
          </a:p>
          <a:p>
            <a:pPr marL="13335">
              <a:lnSpc>
                <a:spcPct val="100000"/>
              </a:lnSpc>
              <a:spcBef>
                <a:spcPts val="229"/>
              </a:spcBef>
            </a:pPr>
            <a:r>
              <a:rPr sz="1200" dirty="0">
                <a:latin typeface="Calibri"/>
                <a:cs typeface="Calibri"/>
              </a:rPr>
              <a:t>6</a:t>
            </a:r>
            <a:r>
              <a:rPr sz="1200" spc="-5" dirty="0">
                <a:latin typeface="Calibri"/>
                <a:cs typeface="Calibri"/>
              </a:rPr>
              <a:t>1</a:t>
            </a:r>
            <a:endParaRPr sz="1200">
              <a:latin typeface="Calibri"/>
              <a:cs typeface="Calibri"/>
            </a:endParaRPr>
          </a:p>
          <a:p>
            <a:pPr marL="13335">
              <a:lnSpc>
                <a:spcPct val="100000"/>
              </a:lnSpc>
              <a:spcBef>
                <a:spcPts val="225"/>
              </a:spcBef>
            </a:pPr>
            <a:r>
              <a:rPr sz="1200" dirty="0">
                <a:latin typeface="Calibri"/>
                <a:cs typeface="Calibri"/>
              </a:rPr>
              <a:t>6</a:t>
            </a:r>
            <a:r>
              <a:rPr sz="1200" spc="-5" dirty="0">
                <a:latin typeface="Calibri"/>
                <a:cs typeface="Calibri"/>
              </a:rPr>
              <a:t>7</a:t>
            </a:r>
            <a:endParaRPr sz="1200">
              <a:latin typeface="Calibri"/>
              <a:cs typeface="Calibri"/>
            </a:endParaRPr>
          </a:p>
          <a:p>
            <a:pPr marL="13335">
              <a:lnSpc>
                <a:spcPct val="100000"/>
              </a:lnSpc>
              <a:spcBef>
                <a:spcPts val="215"/>
              </a:spcBef>
            </a:pPr>
            <a:r>
              <a:rPr sz="1200" dirty="0">
                <a:latin typeface="Calibri"/>
                <a:cs typeface="Calibri"/>
              </a:rPr>
              <a:t>6</a:t>
            </a:r>
            <a:r>
              <a:rPr sz="1200" spc="-5" dirty="0">
                <a:latin typeface="Calibri"/>
                <a:cs typeface="Calibri"/>
              </a:rPr>
              <a:t>7</a:t>
            </a:r>
            <a:endParaRPr sz="1200">
              <a:latin typeface="Calibri"/>
              <a:cs typeface="Calibri"/>
            </a:endParaRPr>
          </a:p>
          <a:p>
            <a:pPr marL="12700">
              <a:lnSpc>
                <a:spcPct val="100000"/>
              </a:lnSpc>
              <a:spcBef>
                <a:spcPts val="229"/>
              </a:spcBef>
            </a:pPr>
            <a:r>
              <a:rPr sz="1200" dirty="0">
                <a:latin typeface="Calibri"/>
                <a:cs typeface="Calibri"/>
              </a:rPr>
              <a:t>6</a:t>
            </a:r>
            <a:r>
              <a:rPr sz="1200" spc="-5" dirty="0">
                <a:latin typeface="Calibri"/>
                <a:cs typeface="Calibri"/>
              </a:rPr>
              <a:t>9</a:t>
            </a:r>
            <a:endParaRPr sz="1200">
              <a:latin typeface="Calibri"/>
              <a:cs typeface="Calibri"/>
            </a:endParaRPr>
          </a:p>
          <a:p>
            <a:pPr marL="12700">
              <a:lnSpc>
                <a:spcPct val="100000"/>
              </a:lnSpc>
              <a:spcBef>
                <a:spcPts val="229"/>
              </a:spcBef>
            </a:pPr>
            <a:r>
              <a:rPr sz="1200" dirty="0">
                <a:latin typeface="Calibri"/>
                <a:cs typeface="Calibri"/>
              </a:rPr>
              <a:t>7</a:t>
            </a:r>
            <a:r>
              <a:rPr sz="1200" spc="-5" dirty="0">
                <a:latin typeface="Calibri"/>
                <a:cs typeface="Calibri"/>
              </a:rPr>
              <a:t>2</a:t>
            </a:r>
            <a:endParaRPr sz="1200">
              <a:latin typeface="Calibri"/>
              <a:cs typeface="Calibri"/>
            </a:endParaRPr>
          </a:p>
          <a:p>
            <a:pPr marL="13335">
              <a:lnSpc>
                <a:spcPct val="100000"/>
              </a:lnSpc>
              <a:spcBef>
                <a:spcPts val="225"/>
              </a:spcBef>
            </a:pPr>
            <a:r>
              <a:rPr sz="1200" dirty="0">
                <a:latin typeface="Calibri"/>
                <a:cs typeface="Calibri"/>
              </a:rPr>
              <a:t>7</a:t>
            </a:r>
            <a:r>
              <a:rPr sz="1200" spc="-5" dirty="0">
                <a:latin typeface="Calibri"/>
                <a:cs typeface="Calibri"/>
              </a:rPr>
              <a:t>3</a:t>
            </a:r>
            <a:endParaRPr sz="1200">
              <a:latin typeface="Calibri"/>
              <a:cs typeface="Calibri"/>
            </a:endParaRPr>
          </a:p>
        </p:txBody>
      </p:sp>
      <p:sp>
        <p:nvSpPr>
          <p:cNvPr id="5" name="object 5"/>
          <p:cNvSpPr txBox="1"/>
          <p:nvPr/>
        </p:nvSpPr>
        <p:spPr>
          <a:xfrm>
            <a:off x="888425" y="6529936"/>
            <a:ext cx="55518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5 INNOVATION MANAGEMENT PROCESS </a:t>
            </a:r>
            <a:r>
              <a:rPr sz="1200" spc="-5" dirty="0">
                <a:latin typeface="Calibri"/>
                <a:cs typeface="Calibri"/>
              </a:rPr>
              <a:t>…………………………………………………………………..</a:t>
            </a:r>
            <a:r>
              <a:rPr sz="1200" dirty="0">
                <a:latin typeface="Calibri"/>
                <a:cs typeface="Calibri"/>
              </a:rPr>
              <a:t> </a:t>
            </a:r>
            <a:r>
              <a:rPr sz="1200" b="1" dirty="0">
                <a:latin typeface="Calibri"/>
                <a:cs typeface="Calibri"/>
              </a:rPr>
              <a:t>74</a:t>
            </a:r>
            <a:endParaRPr sz="1200">
              <a:latin typeface="Calibri"/>
              <a:cs typeface="Calibri"/>
            </a:endParaRPr>
          </a:p>
        </p:txBody>
      </p:sp>
      <p:sp>
        <p:nvSpPr>
          <p:cNvPr id="6" name="object 6"/>
          <p:cNvSpPr txBox="1"/>
          <p:nvPr/>
        </p:nvSpPr>
        <p:spPr>
          <a:xfrm>
            <a:off x="1158140" y="6764611"/>
            <a:ext cx="2597785" cy="2771775"/>
          </a:xfrm>
          <a:prstGeom prst="rect">
            <a:avLst/>
          </a:prstGeom>
        </p:spPr>
        <p:txBody>
          <a:bodyPr vert="horz" wrap="square" lIns="0" tIns="40005" rIns="0" bIns="0" rtlCol="0">
            <a:spAutoFit/>
          </a:bodyPr>
          <a:lstStyle/>
          <a:p>
            <a:pPr marL="240665" lvl="1" indent="-228600">
              <a:lnSpc>
                <a:spcPct val="100000"/>
              </a:lnSpc>
              <a:spcBef>
                <a:spcPts val="315"/>
              </a:spcBef>
              <a:buAutoNum type="arabicPeriod"/>
              <a:tabLst>
                <a:tab pos="241300" algn="l"/>
              </a:tabLst>
            </a:pPr>
            <a:r>
              <a:rPr sz="1200" spc="-5" dirty="0">
                <a:latin typeface="Calibri"/>
                <a:cs typeface="Calibri"/>
              </a:rPr>
              <a:t>Learning</a:t>
            </a:r>
            <a:r>
              <a:rPr sz="1200" spc="-15" dirty="0">
                <a:latin typeface="Calibri"/>
                <a:cs typeface="Calibri"/>
              </a:rPr>
              <a:t> </a:t>
            </a:r>
            <a:r>
              <a:rPr sz="1200" spc="-5" dirty="0">
                <a:latin typeface="Calibri"/>
                <a:cs typeface="Calibri"/>
              </a:rPr>
              <a:t>objectives</a:t>
            </a:r>
            <a:endParaRPr sz="1200" dirty="0">
              <a:latin typeface="Calibri"/>
              <a:cs typeface="Calibri"/>
            </a:endParaRPr>
          </a:p>
          <a:p>
            <a:pPr marL="240665" lvl="1" indent="-228600">
              <a:lnSpc>
                <a:spcPct val="100000"/>
              </a:lnSpc>
              <a:spcBef>
                <a:spcPts val="215"/>
              </a:spcBef>
              <a:buAutoNum type="arabicPeriod"/>
              <a:tabLst>
                <a:tab pos="241300" algn="l"/>
              </a:tabLst>
            </a:pPr>
            <a:r>
              <a:rPr sz="1200" spc="-5" dirty="0">
                <a:latin typeface="Calibri"/>
                <a:cs typeface="Calibri"/>
              </a:rPr>
              <a:t>Introduction</a:t>
            </a:r>
            <a:endParaRPr sz="1200" dirty="0">
              <a:latin typeface="Calibri"/>
              <a:cs typeface="Calibri"/>
            </a:endParaRPr>
          </a:p>
          <a:p>
            <a:pPr marL="240665" lvl="1" indent="-228600">
              <a:lnSpc>
                <a:spcPct val="100000"/>
              </a:lnSpc>
              <a:spcBef>
                <a:spcPts val="229"/>
              </a:spcBef>
              <a:buAutoNum type="arabicPeriod"/>
              <a:tabLst>
                <a:tab pos="241300" algn="l"/>
              </a:tabLst>
            </a:pPr>
            <a:r>
              <a:rPr lang="en-IN" sz="1200" spc="-5" dirty="0">
                <a:latin typeface="Calibri"/>
                <a:cs typeface="Calibri"/>
              </a:rPr>
              <a:t>The innovation</a:t>
            </a:r>
            <a:r>
              <a:rPr lang="en-IN" sz="1200" spc="15" dirty="0">
                <a:latin typeface="Calibri"/>
                <a:cs typeface="Calibri"/>
              </a:rPr>
              <a:t> </a:t>
            </a:r>
            <a:r>
              <a:rPr lang="en-IN" sz="1200" spc="-5" dirty="0">
                <a:latin typeface="Calibri"/>
                <a:cs typeface="Calibri"/>
              </a:rPr>
              <a:t>process</a:t>
            </a:r>
            <a:endParaRPr lang="en-IN" sz="1200" dirty="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Stages </a:t>
            </a:r>
            <a:r>
              <a:rPr sz="1200" spc="-10" dirty="0">
                <a:latin typeface="Calibri"/>
                <a:cs typeface="Calibri"/>
              </a:rPr>
              <a:t>of</a:t>
            </a:r>
            <a:r>
              <a:rPr sz="1200" spc="10" dirty="0">
                <a:latin typeface="Calibri"/>
                <a:cs typeface="Calibri"/>
              </a:rPr>
              <a:t> </a:t>
            </a:r>
            <a:r>
              <a:rPr sz="1200" spc="-5" dirty="0">
                <a:latin typeface="Calibri"/>
                <a:cs typeface="Calibri"/>
              </a:rPr>
              <a:t>innovation</a:t>
            </a:r>
            <a:endParaRPr sz="1200" dirty="0">
              <a:latin typeface="Calibri"/>
              <a:cs typeface="Calibri"/>
            </a:endParaRPr>
          </a:p>
          <a:p>
            <a:pPr marL="240665" lvl="1" indent="-228600">
              <a:lnSpc>
                <a:spcPct val="100000"/>
              </a:lnSpc>
              <a:spcBef>
                <a:spcPts val="229"/>
              </a:spcBef>
              <a:buAutoNum type="arabicPeriod" startAt="4"/>
              <a:tabLst>
                <a:tab pos="241300" algn="l"/>
              </a:tabLst>
            </a:pPr>
            <a:r>
              <a:rPr sz="1200" spc="-5" dirty="0">
                <a:latin typeface="Calibri"/>
                <a:cs typeface="Calibri"/>
              </a:rPr>
              <a:t>Managing</a:t>
            </a:r>
            <a:r>
              <a:rPr sz="1200" spc="-15" dirty="0">
                <a:latin typeface="Calibri"/>
                <a:cs typeface="Calibri"/>
              </a:rPr>
              <a:t> </a:t>
            </a:r>
            <a:r>
              <a:rPr sz="1200" spc="-5" dirty="0">
                <a:latin typeface="Calibri"/>
                <a:cs typeface="Calibri"/>
              </a:rPr>
              <a:t>innovation</a:t>
            </a:r>
            <a:endParaRPr sz="1200" dirty="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Planning</a:t>
            </a:r>
            <a:endParaRPr sz="1200" dirty="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Management </a:t>
            </a:r>
            <a:r>
              <a:rPr sz="1200" spc="-10" dirty="0">
                <a:latin typeface="Calibri"/>
                <a:cs typeface="Calibri"/>
              </a:rPr>
              <a:t>of </a:t>
            </a:r>
            <a:r>
              <a:rPr sz="1200" spc="-5" dirty="0">
                <a:latin typeface="Calibri"/>
                <a:cs typeface="Calibri"/>
              </a:rPr>
              <a:t>innovation</a:t>
            </a:r>
            <a:r>
              <a:rPr sz="1200" spc="10" dirty="0">
                <a:latin typeface="Calibri"/>
                <a:cs typeface="Calibri"/>
              </a:rPr>
              <a:t> </a:t>
            </a:r>
            <a:r>
              <a:rPr sz="1200" spc="-5" dirty="0">
                <a:latin typeface="Calibri"/>
                <a:cs typeface="Calibri"/>
              </a:rPr>
              <a:t>projects</a:t>
            </a:r>
            <a:endParaRPr sz="1200" dirty="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How </a:t>
            </a:r>
            <a:r>
              <a:rPr sz="1200" dirty="0">
                <a:latin typeface="Calibri"/>
                <a:cs typeface="Calibri"/>
              </a:rPr>
              <a:t>to </a:t>
            </a:r>
            <a:r>
              <a:rPr sz="1200" spc="-5" dirty="0">
                <a:latin typeface="Calibri"/>
                <a:cs typeface="Calibri"/>
              </a:rPr>
              <a:t>finance</a:t>
            </a:r>
            <a:r>
              <a:rPr sz="1200" spc="-15" dirty="0">
                <a:latin typeface="Calibri"/>
                <a:cs typeface="Calibri"/>
              </a:rPr>
              <a:t> </a:t>
            </a:r>
            <a:r>
              <a:rPr sz="1200" spc="-5" dirty="0">
                <a:latin typeface="Calibri"/>
                <a:cs typeface="Calibri"/>
              </a:rPr>
              <a:t>innovation</a:t>
            </a:r>
            <a:endParaRPr sz="1200" dirty="0">
              <a:latin typeface="Calibri"/>
              <a:cs typeface="Calibri"/>
            </a:endParaRPr>
          </a:p>
          <a:p>
            <a:pPr marL="240665" lvl="1" indent="-228600">
              <a:lnSpc>
                <a:spcPct val="100000"/>
              </a:lnSpc>
              <a:spcBef>
                <a:spcPts val="229"/>
              </a:spcBef>
              <a:buAutoNum type="arabicPeriod" startAt="5"/>
              <a:tabLst>
                <a:tab pos="241300" algn="l"/>
              </a:tabLst>
            </a:pPr>
            <a:r>
              <a:rPr sz="1200" spc="-5" dirty="0">
                <a:latin typeface="Calibri"/>
                <a:cs typeface="Calibri"/>
              </a:rPr>
              <a:t>Managing the</a:t>
            </a:r>
            <a:r>
              <a:rPr sz="1200" dirty="0">
                <a:latin typeface="Calibri"/>
                <a:cs typeface="Calibri"/>
              </a:rPr>
              <a:t> </a:t>
            </a:r>
            <a:r>
              <a:rPr sz="1200" spc="-5" dirty="0">
                <a:latin typeface="Calibri"/>
                <a:cs typeface="Calibri"/>
              </a:rPr>
              <a:t>context</a:t>
            </a:r>
            <a:endParaRPr sz="1200" dirty="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Environment</a:t>
            </a:r>
            <a:endParaRPr sz="1200" dirty="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Organisation and</a:t>
            </a:r>
            <a:r>
              <a:rPr sz="1200" spc="15" dirty="0">
                <a:latin typeface="Calibri"/>
                <a:cs typeface="Calibri"/>
              </a:rPr>
              <a:t> </a:t>
            </a:r>
            <a:r>
              <a:rPr sz="1200" spc="-5" dirty="0">
                <a:latin typeface="Calibri"/>
                <a:cs typeface="Calibri"/>
              </a:rPr>
              <a:t>innovation</a:t>
            </a:r>
            <a:endParaRPr sz="1200" dirty="0">
              <a:latin typeface="Calibri"/>
              <a:cs typeface="Calibri"/>
            </a:endParaRPr>
          </a:p>
          <a:p>
            <a:pPr marL="240665" lvl="1" indent="-228600">
              <a:lnSpc>
                <a:spcPct val="100000"/>
              </a:lnSpc>
              <a:spcBef>
                <a:spcPts val="229"/>
              </a:spcBef>
              <a:buAutoNum type="arabicPeriod" startAt="6"/>
              <a:tabLst>
                <a:tab pos="241300" algn="l"/>
              </a:tabLst>
            </a:pPr>
            <a:r>
              <a:rPr sz="1200" spc="-5" dirty="0">
                <a:latin typeface="Calibri"/>
                <a:cs typeface="Calibri"/>
              </a:rPr>
              <a:t>Additional</a:t>
            </a:r>
            <a:r>
              <a:rPr sz="1200" spc="-15" dirty="0">
                <a:latin typeface="Calibri"/>
                <a:cs typeface="Calibri"/>
              </a:rPr>
              <a:t> </a:t>
            </a:r>
            <a:r>
              <a:rPr sz="1200" spc="-5" dirty="0">
                <a:latin typeface="Calibri"/>
                <a:cs typeface="Calibri"/>
              </a:rPr>
              <a:t>cases</a:t>
            </a:r>
            <a:endParaRPr sz="1200" dirty="0">
              <a:latin typeface="Calibri"/>
              <a:cs typeface="Calibri"/>
            </a:endParaRPr>
          </a:p>
          <a:p>
            <a:pPr marL="240665" lvl="1" indent="-228600">
              <a:lnSpc>
                <a:spcPct val="100000"/>
              </a:lnSpc>
              <a:spcBef>
                <a:spcPts val="215"/>
              </a:spcBef>
              <a:buAutoNum type="arabicPeriod" startAt="6"/>
              <a:tabLst>
                <a:tab pos="241300" algn="l"/>
              </a:tabLst>
            </a:pPr>
            <a:r>
              <a:rPr sz="1200" spc="-5" dirty="0">
                <a:latin typeface="Calibri"/>
                <a:cs typeface="Calibri"/>
              </a:rPr>
              <a:t>Examples</a:t>
            </a:r>
            <a:endParaRPr sz="1200" dirty="0">
              <a:latin typeface="Calibri"/>
              <a:cs typeface="Calibri"/>
            </a:endParaRPr>
          </a:p>
        </p:txBody>
      </p:sp>
      <p:sp>
        <p:nvSpPr>
          <p:cNvPr id="7" name="object 7"/>
          <p:cNvSpPr txBox="1"/>
          <p:nvPr/>
        </p:nvSpPr>
        <p:spPr>
          <a:xfrm>
            <a:off x="6260071" y="6764611"/>
            <a:ext cx="180340" cy="2771775"/>
          </a:xfrm>
          <a:prstGeom prst="rect">
            <a:avLst/>
          </a:prstGeom>
        </p:spPr>
        <p:txBody>
          <a:bodyPr vert="horz" wrap="square" lIns="0" tIns="40005" rIns="0" bIns="0" rtlCol="0">
            <a:spAutoFit/>
          </a:bodyPr>
          <a:lstStyle/>
          <a:p>
            <a:pPr marL="12700">
              <a:lnSpc>
                <a:spcPct val="100000"/>
              </a:lnSpc>
              <a:spcBef>
                <a:spcPts val="315"/>
              </a:spcBef>
            </a:pPr>
            <a:r>
              <a:rPr sz="1200" dirty="0">
                <a:latin typeface="Calibri"/>
                <a:cs typeface="Calibri"/>
              </a:rPr>
              <a:t>7</a:t>
            </a:r>
            <a:r>
              <a:rPr sz="1200" spc="-5" dirty="0">
                <a:latin typeface="Calibri"/>
                <a:cs typeface="Calibri"/>
              </a:rPr>
              <a:t>4</a:t>
            </a:r>
            <a:endParaRPr sz="1200">
              <a:latin typeface="Calibri"/>
              <a:cs typeface="Calibri"/>
            </a:endParaRPr>
          </a:p>
          <a:p>
            <a:pPr marL="12700">
              <a:lnSpc>
                <a:spcPct val="100000"/>
              </a:lnSpc>
              <a:spcBef>
                <a:spcPts val="215"/>
              </a:spcBef>
            </a:pPr>
            <a:r>
              <a:rPr sz="1200" dirty="0">
                <a:latin typeface="Calibri"/>
                <a:cs typeface="Calibri"/>
              </a:rPr>
              <a:t>7</a:t>
            </a:r>
            <a:r>
              <a:rPr sz="1200" spc="-5" dirty="0">
                <a:latin typeface="Calibri"/>
                <a:cs typeface="Calibri"/>
              </a:rPr>
              <a:t>4</a:t>
            </a:r>
            <a:endParaRPr sz="1200">
              <a:latin typeface="Calibri"/>
              <a:cs typeface="Calibri"/>
            </a:endParaRPr>
          </a:p>
          <a:p>
            <a:pPr marL="12700">
              <a:lnSpc>
                <a:spcPct val="100000"/>
              </a:lnSpc>
              <a:spcBef>
                <a:spcPts val="229"/>
              </a:spcBef>
            </a:pPr>
            <a:r>
              <a:rPr sz="1200" dirty="0">
                <a:latin typeface="Calibri"/>
                <a:cs typeface="Calibri"/>
              </a:rPr>
              <a:t>7</a:t>
            </a:r>
            <a:r>
              <a:rPr sz="1200" spc="-5" dirty="0">
                <a:latin typeface="Calibri"/>
                <a:cs typeface="Calibri"/>
              </a:rPr>
              <a:t>5</a:t>
            </a:r>
            <a:endParaRPr sz="1200">
              <a:latin typeface="Calibri"/>
              <a:cs typeface="Calibri"/>
            </a:endParaRPr>
          </a:p>
          <a:p>
            <a:pPr marL="12700">
              <a:lnSpc>
                <a:spcPct val="100000"/>
              </a:lnSpc>
              <a:spcBef>
                <a:spcPts val="225"/>
              </a:spcBef>
            </a:pPr>
            <a:r>
              <a:rPr sz="1200" dirty="0">
                <a:latin typeface="Calibri"/>
                <a:cs typeface="Calibri"/>
              </a:rPr>
              <a:t>7</a:t>
            </a:r>
            <a:r>
              <a:rPr sz="1200" spc="-5" dirty="0">
                <a:latin typeface="Calibri"/>
                <a:cs typeface="Calibri"/>
              </a:rPr>
              <a:t>5</a:t>
            </a:r>
            <a:endParaRPr sz="1200">
              <a:latin typeface="Calibri"/>
              <a:cs typeface="Calibri"/>
            </a:endParaRPr>
          </a:p>
          <a:p>
            <a:pPr marL="12700">
              <a:lnSpc>
                <a:spcPct val="100000"/>
              </a:lnSpc>
              <a:spcBef>
                <a:spcPts val="229"/>
              </a:spcBef>
            </a:pPr>
            <a:r>
              <a:rPr sz="1200" dirty="0">
                <a:latin typeface="Calibri"/>
                <a:cs typeface="Calibri"/>
              </a:rPr>
              <a:t>7</a:t>
            </a:r>
            <a:r>
              <a:rPr sz="1200" spc="-5" dirty="0">
                <a:latin typeface="Calibri"/>
                <a:cs typeface="Calibri"/>
              </a:rPr>
              <a:t>7</a:t>
            </a:r>
            <a:endParaRPr sz="1200">
              <a:latin typeface="Calibri"/>
              <a:cs typeface="Calibri"/>
            </a:endParaRPr>
          </a:p>
          <a:p>
            <a:pPr marL="12700">
              <a:lnSpc>
                <a:spcPct val="100000"/>
              </a:lnSpc>
              <a:spcBef>
                <a:spcPts val="215"/>
              </a:spcBef>
            </a:pPr>
            <a:r>
              <a:rPr sz="1200" dirty="0">
                <a:latin typeface="Calibri"/>
                <a:cs typeface="Calibri"/>
              </a:rPr>
              <a:t>7</a:t>
            </a:r>
            <a:r>
              <a:rPr sz="1200" spc="-5" dirty="0">
                <a:latin typeface="Calibri"/>
                <a:cs typeface="Calibri"/>
              </a:rPr>
              <a:t>7</a:t>
            </a:r>
            <a:endParaRPr sz="1200">
              <a:latin typeface="Calibri"/>
              <a:cs typeface="Calibri"/>
            </a:endParaRPr>
          </a:p>
          <a:p>
            <a:pPr marL="12700">
              <a:lnSpc>
                <a:spcPct val="100000"/>
              </a:lnSpc>
              <a:spcBef>
                <a:spcPts val="229"/>
              </a:spcBef>
            </a:pPr>
            <a:r>
              <a:rPr sz="1200" dirty="0">
                <a:latin typeface="Calibri"/>
                <a:cs typeface="Calibri"/>
              </a:rPr>
              <a:t>7</a:t>
            </a:r>
            <a:r>
              <a:rPr sz="1200" spc="-5" dirty="0">
                <a:latin typeface="Calibri"/>
                <a:cs typeface="Calibri"/>
              </a:rPr>
              <a:t>7</a:t>
            </a:r>
            <a:endParaRPr sz="1200">
              <a:latin typeface="Calibri"/>
              <a:cs typeface="Calibri"/>
            </a:endParaRPr>
          </a:p>
          <a:p>
            <a:pPr marL="12700">
              <a:lnSpc>
                <a:spcPct val="100000"/>
              </a:lnSpc>
              <a:spcBef>
                <a:spcPts val="225"/>
              </a:spcBef>
            </a:pPr>
            <a:r>
              <a:rPr sz="1200" dirty="0">
                <a:latin typeface="Calibri"/>
                <a:cs typeface="Calibri"/>
              </a:rPr>
              <a:t>7</a:t>
            </a:r>
            <a:r>
              <a:rPr sz="1200" spc="-5" dirty="0">
                <a:latin typeface="Calibri"/>
                <a:cs typeface="Calibri"/>
              </a:rPr>
              <a:t>8</a:t>
            </a:r>
            <a:endParaRPr sz="1200">
              <a:latin typeface="Calibri"/>
              <a:cs typeface="Calibri"/>
            </a:endParaRPr>
          </a:p>
          <a:p>
            <a:pPr marL="12700">
              <a:lnSpc>
                <a:spcPct val="100000"/>
              </a:lnSpc>
              <a:spcBef>
                <a:spcPts val="229"/>
              </a:spcBef>
            </a:pPr>
            <a:r>
              <a:rPr sz="1200" dirty="0">
                <a:latin typeface="Calibri"/>
                <a:cs typeface="Calibri"/>
              </a:rPr>
              <a:t>7</a:t>
            </a:r>
            <a:r>
              <a:rPr sz="1200" spc="-5" dirty="0">
                <a:latin typeface="Calibri"/>
                <a:cs typeface="Calibri"/>
              </a:rPr>
              <a:t>9</a:t>
            </a:r>
            <a:endParaRPr sz="1200">
              <a:latin typeface="Calibri"/>
              <a:cs typeface="Calibri"/>
            </a:endParaRPr>
          </a:p>
          <a:p>
            <a:pPr marL="12700">
              <a:lnSpc>
                <a:spcPct val="100000"/>
              </a:lnSpc>
              <a:spcBef>
                <a:spcPts val="215"/>
              </a:spcBef>
            </a:pPr>
            <a:r>
              <a:rPr sz="1200" dirty="0">
                <a:latin typeface="Calibri"/>
                <a:cs typeface="Calibri"/>
              </a:rPr>
              <a:t>7</a:t>
            </a:r>
            <a:r>
              <a:rPr sz="1200" spc="-5" dirty="0">
                <a:latin typeface="Calibri"/>
                <a:cs typeface="Calibri"/>
              </a:rPr>
              <a:t>9</a:t>
            </a:r>
            <a:endParaRPr sz="1200">
              <a:latin typeface="Calibri"/>
              <a:cs typeface="Calibri"/>
            </a:endParaRPr>
          </a:p>
          <a:p>
            <a:pPr marL="12700">
              <a:lnSpc>
                <a:spcPct val="100000"/>
              </a:lnSpc>
              <a:spcBef>
                <a:spcPts val="225"/>
              </a:spcBef>
            </a:pPr>
            <a:r>
              <a:rPr sz="1200" dirty="0">
                <a:latin typeface="Calibri"/>
                <a:cs typeface="Calibri"/>
              </a:rPr>
              <a:t>8</a:t>
            </a:r>
            <a:r>
              <a:rPr sz="1200" spc="-5" dirty="0">
                <a:latin typeface="Calibri"/>
                <a:cs typeface="Calibri"/>
              </a:rPr>
              <a:t>0</a:t>
            </a:r>
            <a:endParaRPr sz="1200">
              <a:latin typeface="Calibri"/>
              <a:cs typeface="Calibri"/>
            </a:endParaRPr>
          </a:p>
          <a:p>
            <a:pPr marL="12700">
              <a:lnSpc>
                <a:spcPct val="100000"/>
              </a:lnSpc>
              <a:spcBef>
                <a:spcPts val="229"/>
              </a:spcBef>
            </a:pPr>
            <a:r>
              <a:rPr sz="1200" dirty="0">
                <a:latin typeface="Calibri"/>
                <a:cs typeface="Calibri"/>
              </a:rPr>
              <a:t>8</a:t>
            </a:r>
            <a:r>
              <a:rPr sz="1200" spc="-5" dirty="0">
                <a:latin typeface="Calibri"/>
                <a:cs typeface="Calibri"/>
              </a:rPr>
              <a:t>1</a:t>
            </a:r>
            <a:endParaRPr sz="1200">
              <a:latin typeface="Calibri"/>
              <a:cs typeface="Calibri"/>
            </a:endParaRPr>
          </a:p>
          <a:p>
            <a:pPr marL="12700">
              <a:lnSpc>
                <a:spcPct val="100000"/>
              </a:lnSpc>
              <a:spcBef>
                <a:spcPts val="215"/>
              </a:spcBef>
            </a:pPr>
            <a:r>
              <a:rPr sz="1200" dirty="0">
                <a:latin typeface="Calibri"/>
                <a:cs typeface="Calibri"/>
              </a:rPr>
              <a:t>8</a:t>
            </a:r>
            <a:r>
              <a:rPr sz="1200" spc="-5" dirty="0">
                <a:latin typeface="Calibri"/>
                <a:cs typeface="Calibri"/>
              </a:rPr>
              <a:t>1</a:t>
            </a:r>
            <a:endParaRPr sz="12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1" y="570066"/>
            <a:ext cx="5848350"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5875">
              <a:lnSpc>
                <a:spcPct val="101699"/>
              </a:lnSpc>
            </a:pPr>
            <a:r>
              <a:rPr sz="1200" spc="-5" dirty="0">
                <a:latin typeface="Calibri"/>
                <a:cs typeface="Calibri"/>
              </a:rPr>
              <a:t>submission to its implementation) as one of the </a:t>
            </a:r>
            <a:r>
              <a:rPr sz="1200" spc="-10" dirty="0">
                <a:latin typeface="Calibri"/>
                <a:cs typeface="Calibri"/>
              </a:rPr>
              <a:t>key </a:t>
            </a:r>
            <a:r>
              <a:rPr sz="1200" spc="-5" dirty="0">
                <a:latin typeface="Calibri"/>
                <a:cs typeface="Calibri"/>
              </a:rPr>
              <a:t>elements of efficient </a:t>
            </a:r>
            <a:r>
              <a:rPr sz="1200" spc="-10" dirty="0">
                <a:latin typeface="Calibri"/>
                <a:cs typeface="Calibri"/>
              </a:rPr>
              <a:t>IM </a:t>
            </a:r>
            <a:r>
              <a:rPr sz="1200" spc="-5" dirty="0">
                <a:latin typeface="Calibri"/>
                <a:cs typeface="Calibri"/>
              </a:rPr>
              <a:t>system still holds  great reserves. Successful companies </a:t>
            </a:r>
            <a:r>
              <a:rPr sz="1200" spc="-10" dirty="0">
                <a:latin typeface="Calibri"/>
                <a:cs typeface="Calibri"/>
              </a:rPr>
              <a:t>are </a:t>
            </a:r>
            <a:r>
              <a:rPr sz="1200" spc="-5" dirty="0">
                <a:latin typeface="Calibri"/>
                <a:cs typeface="Calibri"/>
              </a:rPr>
              <a:t>able </a:t>
            </a:r>
            <a:r>
              <a:rPr sz="1200" dirty="0">
                <a:latin typeface="Calibri"/>
                <a:cs typeface="Calibri"/>
              </a:rPr>
              <a:t>to </a:t>
            </a:r>
            <a:r>
              <a:rPr sz="1200" spc="-5" dirty="0">
                <a:latin typeface="Calibri"/>
                <a:cs typeface="Calibri"/>
              </a:rPr>
              <a:t>implement the process from invention (idea  submission) </a:t>
            </a:r>
            <a:r>
              <a:rPr sz="1200" dirty="0">
                <a:latin typeface="Calibri"/>
                <a:cs typeface="Calibri"/>
              </a:rPr>
              <a:t>to </a:t>
            </a:r>
            <a:r>
              <a:rPr sz="1200" spc="-5" dirty="0">
                <a:latin typeface="Calibri"/>
                <a:cs typeface="Calibri"/>
              </a:rPr>
              <a:t>innovation (idea implementation) fivefold faster than average</a:t>
            </a:r>
            <a:r>
              <a:rPr sz="1200" spc="50" dirty="0">
                <a:latin typeface="Calibri"/>
                <a:cs typeface="Calibri"/>
              </a:rPr>
              <a:t> </a:t>
            </a:r>
            <a:r>
              <a:rPr sz="1200" spc="-5" dirty="0">
                <a:latin typeface="Calibri"/>
                <a:cs typeface="Calibri"/>
              </a:rPr>
              <a:t>ones.</a:t>
            </a:r>
            <a:endParaRPr sz="1200">
              <a:latin typeface="Calibri"/>
              <a:cs typeface="Calibri"/>
            </a:endParaRPr>
          </a:p>
          <a:p>
            <a:pPr marL="12700" marR="5080">
              <a:lnSpc>
                <a:spcPct val="101800"/>
              </a:lnSpc>
              <a:spcBef>
                <a:spcPts val="994"/>
              </a:spcBef>
            </a:pPr>
            <a:r>
              <a:rPr sz="1200" i="1" spc="-5" dirty="0">
                <a:latin typeface="Calibri"/>
                <a:cs typeface="Calibri"/>
              </a:rPr>
              <a:t>Communication </a:t>
            </a:r>
            <a:r>
              <a:rPr sz="1200" dirty="0">
                <a:latin typeface="Calibri"/>
                <a:cs typeface="Calibri"/>
              </a:rPr>
              <a:t>between </a:t>
            </a:r>
            <a:r>
              <a:rPr sz="1200" spc="-5" dirty="0">
                <a:latin typeface="Calibri"/>
                <a:cs typeface="Calibri"/>
              </a:rPr>
              <a:t>the author of suggestion and IM department proves </a:t>
            </a:r>
            <a:r>
              <a:rPr sz="1200" dirty="0">
                <a:latin typeface="Calibri"/>
                <a:cs typeface="Calibri"/>
              </a:rPr>
              <a:t>to be </a:t>
            </a:r>
            <a:r>
              <a:rPr sz="1200" spc="-5" dirty="0">
                <a:latin typeface="Calibri"/>
                <a:cs typeface="Calibri"/>
              </a:rPr>
              <a:t>a very  delicate field since </a:t>
            </a:r>
            <a:r>
              <a:rPr sz="1200" spc="-10" dirty="0">
                <a:latin typeface="Calibri"/>
                <a:cs typeface="Calibri"/>
              </a:rPr>
              <a:t>it </a:t>
            </a:r>
            <a:r>
              <a:rPr sz="1200" spc="-5" dirty="0">
                <a:latin typeface="Calibri"/>
                <a:cs typeface="Calibri"/>
              </a:rPr>
              <a:t>involves personal interests of </a:t>
            </a:r>
            <a:r>
              <a:rPr sz="1200" dirty="0">
                <a:latin typeface="Calibri"/>
                <a:cs typeface="Calibri"/>
              </a:rPr>
              <a:t>the </a:t>
            </a:r>
            <a:r>
              <a:rPr sz="1200" spc="-5" dirty="0">
                <a:latin typeface="Calibri"/>
                <a:cs typeface="Calibri"/>
              </a:rPr>
              <a:t>individual. Satisfaction of the individual  innovator and </a:t>
            </a:r>
            <a:r>
              <a:rPr sz="1200" dirty="0">
                <a:latin typeface="Calibri"/>
                <a:cs typeface="Calibri"/>
              </a:rPr>
              <a:t>his </a:t>
            </a:r>
            <a:r>
              <a:rPr sz="1200" spc="-5" dirty="0">
                <a:latin typeface="Calibri"/>
                <a:cs typeface="Calibri"/>
              </a:rPr>
              <a:t>interest in future cooperation </a:t>
            </a:r>
            <a:r>
              <a:rPr sz="1200" dirty="0">
                <a:latin typeface="Calibri"/>
                <a:cs typeface="Calibri"/>
              </a:rPr>
              <a:t>depends </a:t>
            </a:r>
            <a:r>
              <a:rPr sz="1200" spc="-10" dirty="0">
                <a:latin typeface="Calibri"/>
                <a:cs typeface="Calibri"/>
              </a:rPr>
              <a:t>on </a:t>
            </a:r>
            <a:r>
              <a:rPr sz="1200" dirty="0">
                <a:latin typeface="Calibri"/>
                <a:cs typeface="Calibri"/>
              </a:rPr>
              <a:t>the </a:t>
            </a:r>
            <a:r>
              <a:rPr sz="1200" spc="-5" dirty="0">
                <a:latin typeface="Calibri"/>
                <a:cs typeface="Calibri"/>
              </a:rPr>
              <a:t>form </a:t>
            </a:r>
            <a:r>
              <a:rPr sz="1200" spc="-10" dirty="0">
                <a:latin typeface="Calibri"/>
                <a:cs typeface="Calibri"/>
              </a:rPr>
              <a:t>of </a:t>
            </a:r>
            <a:r>
              <a:rPr sz="1200" spc="-5" dirty="0">
                <a:latin typeface="Calibri"/>
                <a:cs typeface="Calibri"/>
              </a:rPr>
              <a:t>communication  which the idea manager was able </a:t>
            </a:r>
            <a:r>
              <a:rPr sz="1200" dirty="0">
                <a:latin typeface="Calibri"/>
                <a:cs typeface="Calibri"/>
              </a:rPr>
              <a:t>to </a:t>
            </a:r>
            <a:r>
              <a:rPr sz="1200" spc="-5" dirty="0">
                <a:latin typeface="Calibri"/>
                <a:cs typeface="Calibri"/>
              </a:rPr>
              <a:t>establish. In case the suggestion is unfoundedly rejected  or, even worse, if the suggestion is </a:t>
            </a:r>
            <a:r>
              <a:rPr sz="1200" spc="-10" dirty="0">
                <a:latin typeface="Calibri"/>
                <a:cs typeface="Calibri"/>
              </a:rPr>
              <a:t>lost </a:t>
            </a:r>
            <a:r>
              <a:rPr sz="1200" spc="-5" dirty="0">
                <a:latin typeface="Calibri"/>
                <a:cs typeface="Calibri"/>
              </a:rPr>
              <a:t>somewhere in the procedures and without any  feedback given </a:t>
            </a:r>
            <a:r>
              <a:rPr sz="1200" dirty="0">
                <a:latin typeface="Calibri"/>
                <a:cs typeface="Calibri"/>
              </a:rPr>
              <a:t>to </a:t>
            </a:r>
            <a:r>
              <a:rPr sz="1200" spc="-5" dirty="0">
                <a:latin typeface="Calibri"/>
                <a:cs typeface="Calibri"/>
              </a:rPr>
              <a:t>the author, the author shall most definitely decide to discontinue any  </a:t>
            </a:r>
            <a:r>
              <a:rPr sz="1200" dirty="0">
                <a:latin typeface="Calibri"/>
                <a:cs typeface="Calibri"/>
              </a:rPr>
              <a:t>further </a:t>
            </a:r>
            <a:r>
              <a:rPr sz="1200" spc="-5" dirty="0">
                <a:latin typeface="Calibri"/>
                <a:cs typeface="Calibri"/>
              </a:rPr>
              <a:t>cooperation. Unsatisfied individuals shall suppress the innovation climate more  effectively than the most efficient information system may create </a:t>
            </a:r>
            <a:r>
              <a:rPr sz="1200" dirty="0">
                <a:latin typeface="Calibri"/>
                <a:cs typeface="Calibri"/>
              </a:rPr>
              <a:t>it. </a:t>
            </a:r>
            <a:r>
              <a:rPr sz="1200" spc="-5" dirty="0">
                <a:latin typeface="Calibri"/>
                <a:cs typeface="Calibri"/>
              </a:rPr>
              <a:t>However, the most  favourable answer given </a:t>
            </a:r>
            <a:r>
              <a:rPr sz="1200" dirty="0">
                <a:latin typeface="Calibri"/>
                <a:cs typeface="Calibri"/>
              </a:rPr>
              <a:t>to the </a:t>
            </a:r>
            <a:r>
              <a:rPr sz="1200" spc="-5" dirty="0">
                <a:latin typeface="Calibri"/>
                <a:cs typeface="Calibri"/>
              </a:rPr>
              <a:t>author is definitely </a:t>
            </a:r>
            <a:r>
              <a:rPr sz="1200" dirty="0">
                <a:latin typeface="Calibri"/>
                <a:cs typeface="Calibri"/>
              </a:rPr>
              <a:t>the </a:t>
            </a:r>
            <a:r>
              <a:rPr sz="1200" spc="-5" dirty="0">
                <a:latin typeface="Calibri"/>
                <a:cs typeface="Calibri"/>
              </a:rPr>
              <a:t>fastest possible implementation </a:t>
            </a:r>
            <a:r>
              <a:rPr sz="1200" spc="-10" dirty="0">
                <a:latin typeface="Calibri"/>
                <a:cs typeface="Calibri"/>
              </a:rPr>
              <a:t>of </a:t>
            </a:r>
            <a:r>
              <a:rPr sz="1200" dirty="0">
                <a:latin typeface="Calibri"/>
                <a:cs typeface="Calibri"/>
              </a:rPr>
              <a:t>his  </a:t>
            </a:r>
            <a:r>
              <a:rPr sz="1200" spc="-5" dirty="0">
                <a:latin typeface="Calibri"/>
                <a:cs typeface="Calibri"/>
              </a:rPr>
              <a:t>suggestion providing </a:t>
            </a:r>
            <a:r>
              <a:rPr sz="1200" spc="-10" dirty="0">
                <a:latin typeface="Calibri"/>
                <a:cs typeface="Calibri"/>
              </a:rPr>
              <a:t>it </a:t>
            </a:r>
            <a:r>
              <a:rPr sz="1200" spc="-5" dirty="0">
                <a:latin typeface="Calibri"/>
                <a:cs typeface="Calibri"/>
              </a:rPr>
              <a:t>proves to be</a:t>
            </a:r>
            <a:r>
              <a:rPr sz="1200" spc="65" dirty="0">
                <a:latin typeface="Calibri"/>
                <a:cs typeface="Calibri"/>
              </a:rPr>
              <a:t> </a:t>
            </a:r>
            <a:r>
              <a:rPr sz="1200" spc="-5" dirty="0">
                <a:latin typeface="Calibri"/>
                <a:cs typeface="Calibri"/>
              </a:rPr>
              <a:t>justified.</a:t>
            </a:r>
            <a:endParaRPr sz="1200">
              <a:latin typeface="Calibri"/>
              <a:cs typeface="Calibri"/>
            </a:endParaRPr>
          </a:p>
          <a:p>
            <a:pPr marL="12700" marR="47625">
              <a:lnSpc>
                <a:spcPct val="101800"/>
              </a:lnSpc>
              <a:spcBef>
                <a:spcPts val="995"/>
              </a:spcBef>
            </a:pPr>
            <a:r>
              <a:rPr sz="1200" spc="-5" dirty="0">
                <a:latin typeface="Calibri"/>
                <a:cs typeface="Calibri"/>
              </a:rPr>
              <a:t>The company should strive </a:t>
            </a:r>
            <a:r>
              <a:rPr sz="1200" dirty="0">
                <a:latin typeface="Calibri"/>
                <a:cs typeface="Calibri"/>
              </a:rPr>
              <a:t>to </a:t>
            </a:r>
            <a:r>
              <a:rPr sz="1200" spc="-5" dirty="0">
                <a:latin typeface="Calibri"/>
                <a:cs typeface="Calibri"/>
              </a:rPr>
              <a:t>integrate </a:t>
            </a:r>
            <a:r>
              <a:rPr sz="1200" dirty="0">
                <a:latin typeface="Calibri"/>
                <a:cs typeface="Calibri"/>
              </a:rPr>
              <a:t>the </a:t>
            </a:r>
            <a:r>
              <a:rPr sz="1200" spc="-5" dirty="0">
                <a:latin typeface="Calibri"/>
                <a:cs typeface="Calibri"/>
              </a:rPr>
              <a:t>awards granted to innovations into the salary and  wages system. Connection </a:t>
            </a:r>
            <a:r>
              <a:rPr sz="1200" spc="-10" dirty="0">
                <a:latin typeface="Calibri"/>
                <a:cs typeface="Calibri"/>
              </a:rPr>
              <a:t>of </a:t>
            </a:r>
            <a:r>
              <a:rPr sz="1200" dirty="0">
                <a:latin typeface="Calibri"/>
                <a:cs typeface="Calibri"/>
              </a:rPr>
              <a:t>the </a:t>
            </a:r>
            <a:r>
              <a:rPr sz="1200" spc="-5" dirty="0">
                <a:latin typeface="Calibri"/>
                <a:cs typeface="Calibri"/>
              </a:rPr>
              <a:t>IM with other systems introduced </a:t>
            </a:r>
            <a:r>
              <a:rPr sz="1200" dirty="0">
                <a:latin typeface="Calibri"/>
                <a:cs typeface="Calibri"/>
              </a:rPr>
              <a:t>by </a:t>
            </a:r>
            <a:r>
              <a:rPr sz="1200" spc="-5" dirty="0">
                <a:latin typeface="Calibri"/>
                <a:cs typeface="Calibri"/>
              </a:rPr>
              <a:t>the company is </a:t>
            </a:r>
            <a:r>
              <a:rPr sz="1200" spc="-10" dirty="0">
                <a:latin typeface="Calibri"/>
                <a:cs typeface="Calibri"/>
              </a:rPr>
              <a:t>of  </a:t>
            </a:r>
            <a:r>
              <a:rPr sz="1200" spc="-5" dirty="0">
                <a:latin typeface="Calibri"/>
                <a:cs typeface="Calibri"/>
              </a:rPr>
              <a:t>extreme importance for its vitality. Only when </a:t>
            </a:r>
            <a:r>
              <a:rPr sz="1200" dirty="0">
                <a:latin typeface="Calibri"/>
                <a:cs typeface="Calibri"/>
              </a:rPr>
              <a:t>the </a:t>
            </a:r>
            <a:r>
              <a:rPr sz="1200" spc="-5" dirty="0">
                <a:latin typeface="Calibri"/>
                <a:cs typeface="Calibri"/>
              </a:rPr>
              <a:t>IM becomes </a:t>
            </a:r>
            <a:r>
              <a:rPr sz="1200" spc="-10" dirty="0">
                <a:latin typeface="Calibri"/>
                <a:cs typeface="Calibri"/>
              </a:rPr>
              <a:t>an </a:t>
            </a:r>
            <a:r>
              <a:rPr sz="1200" spc="-5" dirty="0">
                <a:latin typeface="Calibri"/>
                <a:cs typeface="Calibri"/>
              </a:rPr>
              <a:t>integral part of company’s  </a:t>
            </a:r>
            <a:r>
              <a:rPr sz="1200" dirty="0">
                <a:latin typeface="Calibri"/>
                <a:cs typeface="Calibri"/>
              </a:rPr>
              <a:t>life, </a:t>
            </a:r>
            <a:r>
              <a:rPr sz="1200" spc="-10" dirty="0">
                <a:latin typeface="Calibri"/>
                <a:cs typeface="Calibri"/>
              </a:rPr>
              <a:t>it </a:t>
            </a:r>
            <a:r>
              <a:rPr sz="1200" spc="-5" dirty="0">
                <a:latin typeface="Calibri"/>
                <a:cs typeface="Calibri"/>
              </a:rPr>
              <a:t>shall grow </a:t>
            </a:r>
            <a:r>
              <a:rPr sz="1200" dirty="0">
                <a:latin typeface="Calibri"/>
                <a:cs typeface="Calibri"/>
              </a:rPr>
              <a:t>to be </a:t>
            </a:r>
            <a:r>
              <a:rPr sz="1200" spc="-5" dirty="0">
                <a:latin typeface="Calibri"/>
                <a:cs typeface="Calibri"/>
              </a:rPr>
              <a:t>self-evident. And when </a:t>
            </a:r>
            <a:r>
              <a:rPr sz="1200" spc="-10" dirty="0">
                <a:latin typeface="Calibri"/>
                <a:cs typeface="Calibri"/>
              </a:rPr>
              <a:t>it </a:t>
            </a:r>
            <a:r>
              <a:rPr sz="1200" spc="-5" dirty="0">
                <a:latin typeface="Calibri"/>
                <a:cs typeface="Calibri"/>
              </a:rPr>
              <a:t>becomes self-evident, </a:t>
            </a:r>
            <a:r>
              <a:rPr sz="1200" spc="-10" dirty="0">
                <a:latin typeface="Calibri"/>
                <a:cs typeface="Calibri"/>
              </a:rPr>
              <a:t>it </a:t>
            </a:r>
            <a:r>
              <a:rPr sz="1200" spc="-5" dirty="0">
                <a:latin typeface="Calibri"/>
                <a:cs typeface="Calibri"/>
              </a:rPr>
              <a:t>shall operate  spontaneously without any consideration that huge amount </a:t>
            </a:r>
            <a:r>
              <a:rPr sz="1200" spc="-10" dirty="0">
                <a:latin typeface="Calibri"/>
                <a:cs typeface="Calibri"/>
              </a:rPr>
              <a:t>of </a:t>
            </a:r>
            <a:r>
              <a:rPr sz="1200" spc="-5" dirty="0">
                <a:latin typeface="Calibri"/>
                <a:cs typeface="Calibri"/>
              </a:rPr>
              <a:t>energy needs </a:t>
            </a:r>
            <a:r>
              <a:rPr sz="1200" dirty="0">
                <a:latin typeface="Calibri"/>
                <a:cs typeface="Calibri"/>
              </a:rPr>
              <a:t>to </a:t>
            </a:r>
            <a:r>
              <a:rPr sz="1200" spc="-5" dirty="0">
                <a:latin typeface="Calibri"/>
                <a:cs typeface="Calibri"/>
              </a:rPr>
              <a:t>be invested  </a:t>
            </a:r>
            <a:r>
              <a:rPr sz="1200" dirty="0">
                <a:latin typeface="Calibri"/>
                <a:cs typeface="Calibri"/>
              </a:rPr>
              <a:t>into its</a:t>
            </a:r>
            <a:r>
              <a:rPr sz="1200" spc="-10" dirty="0">
                <a:latin typeface="Calibri"/>
                <a:cs typeface="Calibri"/>
              </a:rPr>
              <a:t> </a:t>
            </a:r>
            <a:r>
              <a:rPr sz="1200" spc="-5" dirty="0">
                <a:latin typeface="Calibri"/>
                <a:cs typeface="Calibri"/>
              </a:rPr>
              <a:t>safeguarding.</a:t>
            </a:r>
            <a:endParaRPr sz="1200">
              <a:latin typeface="Calibri"/>
              <a:cs typeface="Calibri"/>
            </a:endParaRPr>
          </a:p>
          <a:p>
            <a:pPr marL="12700" marR="21590">
              <a:lnSpc>
                <a:spcPct val="101699"/>
              </a:lnSpc>
              <a:spcBef>
                <a:spcPts val="995"/>
              </a:spcBef>
            </a:pPr>
            <a:r>
              <a:rPr sz="1200" spc="-5" dirty="0">
                <a:latin typeface="Calibri"/>
                <a:cs typeface="Calibri"/>
              </a:rPr>
              <a:t>According </a:t>
            </a:r>
            <a:r>
              <a:rPr sz="1200" dirty="0">
                <a:latin typeface="Calibri"/>
                <a:cs typeface="Calibri"/>
              </a:rPr>
              <a:t>to </a:t>
            </a:r>
            <a:r>
              <a:rPr sz="1200" spc="-5" dirty="0">
                <a:latin typeface="Calibri"/>
                <a:cs typeface="Calibri"/>
              </a:rPr>
              <a:t>most of criteria the supervisors-managed system proves </a:t>
            </a:r>
            <a:r>
              <a:rPr sz="1200" dirty="0">
                <a:latin typeface="Calibri"/>
                <a:cs typeface="Calibri"/>
              </a:rPr>
              <a:t>to </a:t>
            </a:r>
            <a:r>
              <a:rPr sz="1200" spc="-5" dirty="0">
                <a:latin typeface="Calibri"/>
                <a:cs typeface="Calibri"/>
              </a:rPr>
              <a:t>be more successful  than classical system. A recent study (Fatur, 2005) shows that the proportion </a:t>
            </a:r>
            <a:r>
              <a:rPr sz="1200" spc="-10" dirty="0">
                <a:latin typeface="Calibri"/>
                <a:cs typeface="Calibri"/>
              </a:rPr>
              <a:t>of </a:t>
            </a:r>
            <a:r>
              <a:rPr sz="1200" spc="-5" dirty="0">
                <a:latin typeface="Calibri"/>
                <a:cs typeface="Calibri"/>
              </a:rPr>
              <a:t>inventors (i.e.  employees who submitted </a:t>
            </a:r>
            <a:r>
              <a:rPr sz="1200" spc="-10" dirty="0">
                <a:latin typeface="Calibri"/>
                <a:cs typeface="Calibri"/>
              </a:rPr>
              <a:t>at </a:t>
            </a:r>
            <a:r>
              <a:rPr sz="1200" spc="-5" dirty="0">
                <a:latin typeface="Calibri"/>
                <a:cs typeface="Calibri"/>
              </a:rPr>
              <a:t>least one suggestion in the period of one year) in </a:t>
            </a:r>
            <a:r>
              <a:rPr sz="1200" dirty="0">
                <a:latin typeface="Calibri"/>
                <a:cs typeface="Calibri"/>
              </a:rPr>
              <a:t>the </a:t>
            </a:r>
            <a:r>
              <a:rPr sz="1200" spc="-5" dirty="0">
                <a:latin typeface="Calibri"/>
                <a:cs typeface="Calibri"/>
              </a:rPr>
              <a:t>entire  structure of employees </a:t>
            </a:r>
            <a:r>
              <a:rPr sz="1200" spc="-10" dirty="0">
                <a:latin typeface="Calibri"/>
                <a:cs typeface="Calibri"/>
              </a:rPr>
              <a:t>is </a:t>
            </a:r>
            <a:r>
              <a:rPr sz="1200" spc="-5" dirty="0">
                <a:latin typeface="Calibri"/>
                <a:cs typeface="Calibri"/>
              </a:rPr>
              <a:t>threefold higher </a:t>
            </a:r>
            <a:r>
              <a:rPr sz="1200" spc="-10" dirty="0">
                <a:latin typeface="Calibri"/>
                <a:cs typeface="Calibri"/>
              </a:rPr>
              <a:t>in </a:t>
            </a:r>
            <a:r>
              <a:rPr sz="1200" dirty="0">
                <a:latin typeface="Calibri"/>
                <a:cs typeface="Calibri"/>
              </a:rPr>
              <a:t>the </a:t>
            </a:r>
            <a:r>
              <a:rPr sz="1200" spc="-5" dirty="0">
                <a:latin typeface="Calibri"/>
                <a:cs typeface="Calibri"/>
              </a:rPr>
              <a:t>supervisors-managed system than </a:t>
            </a:r>
            <a:r>
              <a:rPr sz="1200" spc="-10" dirty="0">
                <a:latin typeface="Calibri"/>
                <a:cs typeface="Calibri"/>
              </a:rPr>
              <a:t>in </a:t>
            </a:r>
            <a:r>
              <a:rPr sz="1200" dirty="0">
                <a:latin typeface="Calibri"/>
                <a:cs typeface="Calibri"/>
              </a:rPr>
              <a:t>the  </a:t>
            </a:r>
            <a:r>
              <a:rPr sz="1200" spc="-5" dirty="0">
                <a:latin typeface="Calibri"/>
                <a:cs typeface="Calibri"/>
              </a:rPr>
              <a:t>classical </a:t>
            </a:r>
            <a:r>
              <a:rPr sz="1200" dirty="0">
                <a:latin typeface="Calibri"/>
                <a:cs typeface="Calibri"/>
              </a:rPr>
              <a:t>one. </a:t>
            </a:r>
            <a:r>
              <a:rPr sz="1200" spc="-5" dirty="0">
                <a:latin typeface="Calibri"/>
                <a:cs typeface="Calibri"/>
              </a:rPr>
              <a:t>Suggestion throughput time (time elapsing from the submission </a:t>
            </a:r>
            <a:r>
              <a:rPr sz="1200" dirty="0">
                <a:latin typeface="Calibri"/>
                <a:cs typeface="Calibri"/>
              </a:rPr>
              <a:t>to  </a:t>
            </a:r>
            <a:r>
              <a:rPr sz="1200" spc="-5" dirty="0">
                <a:latin typeface="Calibri"/>
                <a:cs typeface="Calibri"/>
              </a:rPr>
              <a:t>implementation) is twofold longer in the classical system than </a:t>
            </a:r>
            <a:r>
              <a:rPr sz="1200" spc="-10" dirty="0">
                <a:latin typeface="Calibri"/>
                <a:cs typeface="Calibri"/>
              </a:rPr>
              <a:t>in </a:t>
            </a:r>
            <a:r>
              <a:rPr sz="1200" spc="-5" dirty="0">
                <a:latin typeface="Calibri"/>
                <a:cs typeface="Calibri"/>
              </a:rPr>
              <a:t>supervisors-managed  system. Supervisors-managed system prioritises mass engagement before the quality which  </a:t>
            </a:r>
            <a:r>
              <a:rPr sz="1200" dirty="0">
                <a:latin typeface="Calibri"/>
                <a:cs typeface="Calibri"/>
              </a:rPr>
              <a:t>brings </a:t>
            </a:r>
            <a:r>
              <a:rPr sz="1200" spc="-5" dirty="0">
                <a:latin typeface="Calibri"/>
                <a:cs typeface="Calibri"/>
              </a:rPr>
              <a:t>suggestions with smaller economic savings yet these deficiencies disappear due </a:t>
            </a:r>
            <a:r>
              <a:rPr sz="1200" dirty="0">
                <a:latin typeface="Calibri"/>
                <a:cs typeface="Calibri"/>
              </a:rPr>
              <a:t>to </a:t>
            </a:r>
            <a:r>
              <a:rPr sz="1200" spc="-5" dirty="0">
                <a:latin typeface="Calibri"/>
                <a:cs typeface="Calibri"/>
              </a:rPr>
              <a:t>a  much </a:t>
            </a:r>
            <a:r>
              <a:rPr sz="1200" dirty="0">
                <a:latin typeface="Calibri"/>
                <a:cs typeface="Calibri"/>
              </a:rPr>
              <a:t>higher </a:t>
            </a:r>
            <a:r>
              <a:rPr sz="1200" spc="-5" dirty="0">
                <a:latin typeface="Calibri"/>
                <a:cs typeface="Calibri"/>
              </a:rPr>
              <a:t>number </a:t>
            </a:r>
            <a:r>
              <a:rPr sz="1200" spc="-10" dirty="0">
                <a:latin typeface="Calibri"/>
                <a:cs typeface="Calibri"/>
              </a:rPr>
              <a:t>of </a:t>
            </a:r>
            <a:r>
              <a:rPr sz="1200" spc="-5" dirty="0">
                <a:latin typeface="Calibri"/>
                <a:cs typeface="Calibri"/>
              </a:rPr>
              <a:t>suggestions submitted. In comparison </a:t>
            </a:r>
            <a:r>
              <a:rPr sz="1200" dirty="0">
                <a:latin typeface="Calibri"/>
                <a:cs typeface="Calibri"/>
              </a:rPr>
              <a:t>to </a:t>
            </a:r>
            <a:r>
              <a:rPr sz="1200" spc="-5" dirty="0">
                <a:latin typeface="Calibri"/>
                <a:cs typeface="Calibri"/>
              </a:rPr>
              <a:t>the combined system, the  supervisors-managed system </a:t>
            </a:r>
            <a:r>
              <a:rPr sz="1200" dirty="0">
                <a:latin typeface="Calibri"/>
                <a:cs typeface="Calibri"/>
              </a:rPr>
              <a:t>brings </a:t>
            </a:r>
            <a:r>
              <a:rPr sz="1200" spc="-5" dirty="0">
                <a:latin typeface="Calibri"/>
                <a:cs typeface="Calibri"/>
              </a:rPr>
              <a:t>almost twofold higher economic savings </a:t>
            </a:r>
            <a:r>
              <a:rPr sz="1200" dirty="0">
                <a:latin typeface="Calibri"/>
                <a:cs typeface="Calibri"/>
              </a:rPr>
              <a:t>per </a:t>
            </a:r>
            <a:r>
              <a:rPr sz="1200" spc="-5" dirty="0">
                <a:latin typeface="Calibri"/>
                <a:cs typeface="Calibri"/>
              </a:rPr>
              <a:t>employee  and almost fourfold when compared </a:t>
            </a:r>
            <a:r>
              <a:rPr sz="1200" dirty="0">
                <a:latin typeface="Calibri"/>
                <a:cs typeface="Calibri"/>
              </a:rPr>
              <a:t>to </a:t>
            </a:r>
            <a:r>
              <a:rPr sz="1200" spc="-5" dirty="0">
                <a:latin typeface="Calibri"/>
                <a:cs typeface="Calibri"/>
              </a:rPr>
              <a:t>classical system. Therefore, restructuring of existing  classical centrally-driven systems proves to be </a:t>
            </a:r>
            <a:r>
              <a:rPr sz="1200" dirty="0">
                <a:latin typeface="Calibri"/>
                <a:cs typeface="Calibri"/>
              </a:rPr>
              <a:t>the </a:t>
            </a:r>
            <a:r>
              <a:rPr sz="1200" spc="-5" dirty="0">
                <a:latin typeface="Calibri"/>
                <a:cs typeface="Calibri"/>
              </a:rPr>
              <a:t>next logical step </a:t>
            </a:r>
            <a:r>
              <a:rPr sz="1200" dirty="0">
                <a:latin typeface="Calibri"/>
                <a:cs typeface="Calibri"/>
              </a:rPr>
              <a:t>to </a:t>
            </a:r>
            <a:r>
              <a:rPr sz="1200" spc="-5" dirty="0">
                <a:latin typeface="Calibri"/>
                <a:cs typeface="Calibri"/>
              </a:rPr>
              <a:t>be made </a:t>
            </a:r>
            <a:r>
              <a:rPr sz="1200" dirty="0">
                <a:latin typeface="Calibri"/>
                <a:cs typeface="Calibri"/>
              </a:rPr>
              <a:t>by </a:t>
            </a:r>
            <a:r>
              <a:rPr sz="1200" spc="-5" dirty="0">
                <a:latin typeface="Calibri"/>
                <a:cs typeface="Calibri"/>
              </a:rPr>
              <a:t>the  companies which have failed </a:t>
            </a:r>
            <a:r>
              <a:rPr sz="1200" dirty="0">
                <a:latin typeface="Calibri"/>
                <a:cs typeface="Calibri"/>
              </a:rPr>
              <a:t>to </a:t>
            </a:r>
            <a:r>
              <a:rPr sz="1200" spc="-5" dirty="0">
                <a:latin typeface="Calibri"/>
                <a:cs typeface="Calibri"/>
              </a:rPr>
              <a:t>implement it so</a:t>
            </a:r>
            <a:r>
              <a:rPr sz="1200" spc="15" dirty="0">
                <a:latin typeface="Calibri"/>
                <a:cs typeface="Calibri"/>
              </a:rPr>
              <a:t> </a:t>
            </a:r>
            <a:r>
              <a:rPr sz="1200" spc="-5" dirty="0">
                <a:latin typeface="Calibri"/>
                <a:cs typeface="Calibri"/>
              </a:rPr>
              <a:t>far.</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12700">
              <a:lnSpc>
                <a:spcPct val="100000"/>
              </a:lnSpc>
            </a:pPr>
            <a:r>
              <a:rPr sz="1400" b="1" spc="-5" dirty="0">
                <a:latin typeface="Calibri"/>
                <a:cs typeface="Calibri"/>
              </a:rPr>
              <a:t>4.4 </a:t>
            </a:r>
            <a:r>
              <a:rPr sz="1400" b="1" dirty="0">
                <a:latin typeface="Calibri"/>
                <a:cs typeface="Calibri"/>
              </a:rPr>
              <a:t>How </a:t>
            </a:r>
            <a:r>
              <a:rPr sz="1400" b="1" spc="-5" dirty="0">
                <a:latin typeface="Calibri"/>
                <a:cs typeface="Calibri"/>
              </a:rPr>
              <a:t>to </a:t>
            </a:r>
            <a:r>
              <a:rPr sz="1400" b="1" spc="-10" dirty="0">
                <a:latin typeface="Calibri"/>
                <a:cs typeface="Calibri"/>
              </a:rPr>
              <a:t>overcome</a:t>
            </a:r>
            <a:r>
              <a:rPr sz="1400" b="1" spc="-20" dirty="0">
                <a:latin typeface="Calibri"/>
                <a:cs typeface="Calibri"/>
              </a:rPr>
              <a:t> </a:t>
            </a:r>
            <a:r>
              <a:rPr sz="1400" b="1" spc="-10" dirty="0">
                <a:latin typeface="Calibri"/>
                <a:cs typeface="Calibri"/>
              </a:rPr>
              <a:t>resistance</a:t>
            </a:r>
            <a:endParaRPr sz="1400">
              <a:latin typeface="Calibri"/>
              <a:cs typeface="Calibri"/>
            </a:endParaRPr>
          </a:p>
          <a:p>
            <a:pPr marL="12700" marR="34925">
              <a:lnSpc>
                <a:spcPct val="101800"/>
              </a:lnSpc>
              <a:spcBef>
                <a:spcPts val="810"/>
              </a:spcBef>
            </a:pPr>
            <a:r>
              <a:rPr sz="1200" spc="-5" dirty="0">
                <a:latin typeface="Calibri"/>
                <a:cs typeface="Calibri"/>
              </a:rPr>
              <a:t>A</a:t>
            </a:r>
            <a:r>
              <a:rPr sz="1200" spc="-35" dirty="0">
                <a:latin typeface="Calibri"/>
                <a:cs typeface="Calibri"/>
              </a:rPr>
              <a:t> </a:t>
            </a:r>
            <a:r>
              <a:rPr sz="1200" spc="-25" dirty="0">
                <a:latin typeface="Calibri"/>
                <a:cs typeface="Calibri"/>
              </a:rPr>
              <a:t>manager</a:t>
            </a:r>
            <a:r>
              <a:rPr sz="1200" spc="-35" dirty="0">
                <a:latin typeface="Calibri"/>
                <a:cs typeface="Calibri"/>
              </a:rPr>
              <a:t> </a:t>
            </a:r>
            <a:r>
              <a:rPr sz="1200" spc="-10" dirty="0">
                <a:latin typeface="Calibri"/>
                <a:cs typeface="Calibri"/>
              </a:rPr>
              <a:t>or</a:t>
            </a:r>
            <a:r>
              <a:rPr sz="1200" spc="-35" dirty="0">
                <a:latin typeface="Calibri"/>
                <a:cs typeface="Calibri"/>
              </a:rPr>
              <a:t> </a:t>
            </a:r>
            <a:r>
              <a:rPr sz="1200" spc="-20" dirty="0">
                <a:latin typeface="Calibri"/>
                <a:cs typeface="Calibri"/>
              </a:rPr>
              <a:t>company</a:t>
            </a:r>
            <a:r>
              <a:rPr sz="1200" spc="-40" dirty="0">
                <a:latin typeface="Calibri"/>
                <a:cs typeface="Calibri"/>
              </a:rPr>
              <a:t> </a:t>
            </a:r>
            <a:r>
              <a:rPr sz="1200" spc="-20" dirty="0">
                <a:latin typeface="Calibri"/>
                <a:cs typeface="Calibri"/>
              </a:rPr>
              <a:t>owner</a:t>
            </a:r>
            <a:r>
              <a:rPr sz="1200" spc="-35" dirty="0">
                <a:latin typeface="Calibri"/>
                <a:cs typeface="Calibri"/>
              </a:rPr>
              <a:t> </a:t>
            </a:r>
            <a:r>
              <a:rPr sz="1200" spc="-20" dirty="0">
                <a:latin typeface="Calibri"/>
                <a:cs typeface="Calibri"/>
              </a:rPr>
              <a:t>trying</a:t>
            </a:r>
            <a:r>
              <a:rPr sz="1200" spc="-35" dirty="0">
                <a:latin typeface="Calibri"/>
                <a:cs typeface="Calibri"/>
              </a:rPr>
              <a:t> </a:t>
            </a:r>
            <a:r>
              <a:rPr sz="1200" spc="-15" dirty="0">
                <a:latin typeface="Calibri"/>
                <a:cs typeface="Calibri"/>
              </a:rPr>
              <a:t>to</a:t>
            </a:r>
            <a:r>
              <a:rPr sz="1200" spc="-35" dirty="0">
                <a:latin typeface="Calibri"/>
                <a:cs typeface="Calibri"/>
              </a:rPr>
              <a:t> </a:t>
            </a:r>
            <a:r>
              <a:rPr sz="1200" spc="-20" dirty="0">
                <a:latin typeface="Calibri"/>
                <a:cs typeface="Calibri"/>
              </a:rPr>
              <a:t>implement </a:t>
            </a:r>
            <a:r>
              <a:rPr sz="1200" spc="-5" dirty="0">
                <a:latin typeface="Calibri"/>
                <a:cs typeface="Calibri"/>
              </a:rPr>
              <a:t>a</a:t>
            </a:r>
            <a:r>
              <a:rPr sz="1200" spc="-40" dirty="0">
                <a:latin typeface="Calibri"/>
                <a:cs typeface="Calibri"/>
              </a:rPr>
              <a:t> </a:t>
            </a:r>
            <a:r>
              <a:rPr sz="1200" spc="-25" dirty="0">
                <a:latin typeface="Calibri"/>
                <a:cs typeface="Calibri"/>
              </a:rPr>
              <a:t>change,</a:t>
            </a:r>
            <a:r>
              <a:rPr sz="1200" spc="-40" dirty="0">
                <a:latin typeface="Calibri"/>
                <a:cs typeface="Calibri"/>
              </a:rPr>
              <a:t> </a:t>
            </a:r>
            <a:r>
              <a:rPr sz="1200" spc="-15" dirty="0">
                <a:latin typeface="Calibri"/>
                <a:cs typeface="Calibri"/>
              </a:rPr>
              <a:t>no</a:t>
            </a:r>
            <a:r>
              <a:rPr sz="1200" spc="-35" dirty="0">
                <a:latin typeface="Calibri"/>
                <a:cs typeface="Calibri"/>
              </a:rPr>
              <a:t> </a:t>
            </a:r>
            <a:r>
              <a:rPr sz="1200" spc="-20" dirty="0">
                <a:latin typeface="Calibri"/>
                <a:cs typeface="Calibri"/>
              </a:rPr>
              <a:t>matter</a:t>
            </a:r>
            <a:r>
              <a:rPr sz="1200" spc="-30" dirty="0">
                <a:latin typeface="Calibri"/>
                <a:cs typeface="Calibri"/>
              </a:rPr>
              <a:t> </a:t>
            </a:r>
            <a:r>
              <a:rPr sz="1200" spc="-20" dirty="0">
                <a:latin typeface="Calibri"/>
                <a:cs typeface="Calibri"/>
              </a:rPr>
              <a:t>how</a:t>
            </a:r>
            <a:r>
              <a:rPr sz="1200" spc="-30" dirty="0">
                <a:latin typeface="Calibri"/>
                <a:cs typeface="Calibri"/>
              </a:rPr>
              <a:t> </a:t>
            </a:r>
            <a:r>
              <a:rPr sz="1200" spc="-20" dirty="0">
                <a:latin typeface="Calibri"/>
                <a:cs typeface="Calibri"/>
              </a:rPr>
              <a:t>small,</a:t>
            </a:r>
            <a:r>
              <a:rPr sz="1200" spc="-40" dirty="0">
                <a:latin typeface="Calibri"/>
                <a:cs typeface="Calibri"/>
              </a:rPr>
              <a:t> </a:t>
            </a:r>
            <a:r>
              <a:rPr sz="1200" spc="-25" dirty="0">
                <a:latin typeface="Calibri"/>
                <a:cs typeface="Calibri"/>
              </a:rPr>
              <a:t>should</a:t>
            </a:r>
            <a:r>
              <a:rPr sz="1200" spc="-35" dirty="0">
                <a:latin typeface="Calibri"/>
                <a:cs typeface="Calibri"/>
              </a:rPr>
              <a:t> </a:t>
            </a:r>
            <a:r>
              <a:rPr sz="1200" spc="-25" dirty="0">
                <a:latin typeface="Calibri"/>
                <a:cs typeface="Calibri"/>
              </a:rPr>
              <a:t>expect  </a:t>
            </a:r>
            <a:r>
              <a:rPr sz="1200" spc="-15" dirty="0">
                <a:latin typeface="Calibri"/>
                <a:cs typeface="Calibri"/>
              </a:rPr>
              <a:t>to </a:t>
            </a:r>
            <a:r>
              <a:rPr sz="1200" spc="-25" dirty="0">
                <a:latin typeface="Calibri"/>
                <a:cs typeface="Calibri"/>
              </a:rPr>
              <a:t>encounter </a:t>
            </a:r>
            <a:r>
              <a:rPr sz="1200" spc="-20" dirty="0">
                <a:latin typeface="Calibri"/>
                <a:cs typeface="Calibri"/>
              </a:rPr>
              <a:t>some resistance from </a:t>
            </a:r>
            <a:r>
              <a:rPr sz="1200" spc="-25" dirty="0">
                <a:latin typeface="Calibri"/>
                <a:cs typeface="Calibri"/>
              </a:rPr>
              <a:t>within </a:t>
            </a:r>
            <a:r>
              <a:rPr sz="1200" spc="-20" dirty="0">
                <a:latin typeface="Calibri"/>
                <a:cs typeface="Calibri"/>
              </a:rPr>
              <a:t>the </a:t>
            </a:r>
            <a:r>
              <a:rPr sz="1200" spc="-25" dirty="0">
                <a:latin typeface="Calibri"/>
                <a:cs typeface="Calibri"/>
              </a:rPr>
              <a:t>organization. Resistance </a:t>
            </a:r>
            <a:r>
              <a:rPr sz="1200" spc="-15" dirty="0">
                <a:latin typeface="Calibri"/>
                <a:cs typeface="Calibri"/>
              </a:rPr>
              <a:t>to </a:t>
            </a:r>
            <a:r>
              <a:rPr sz="1200" spc="-20" dirty="0">
                <a:latin typeface="Calibri"/>
                <a:cs typeface="Calibri"/>
              </a:rPr>
              <a:t>change </a:t>
            </a:r>
            <a:r>
              <a:rPr sz="1200" spc="-15" dirty="0">
                <a:latin typeface="Calibri"/>
                <a:cs typeface="Calibri"/>
              </a:rPr>
              <a:t>is </a:t>
            </a:r>
            <a:r>
              <a:rPr sz="1200" spc="-5" dirty="0">
                <a:latin typeface="Calibri"/>
                <a:cs typeface="Calibri"/>
              </a:rPr>
              <a:t>a </a:t>
            </a:r>
            <a:r>
              <a:rPr sz="1200" spc="-20" dirty="0">
                <a:latin typeface="Calibri"/>
                <a:cs typeface="Calibri"/>
              </a:rPr>
              <a:t>normal  </a:t>
            </a:r>
            <a:r>
              <a:rPr sz="1200" spc="-25" dirty="0">
                <a:latin typeface="Calibri"/>
                <a:cs typeface="Calibri"/>
              </a:rPr>
              <a:t>reaction </a:t>
            </a:r>
            <a:r>
              <a:rPr sz="1200" spc="-20" dirty="0">
                <a:latin typeface="Calibri"/>
                <a:cs typeface="Calibri"/>
              </a:rPr>
              <a:t>from people who have become accustomed </a:t>
            </a:r>
            <a:r>
              <a:rPr sz="1200" spc="-15" dirty="0">
                <a:latin typeface="Calibri"/>
                <a:cs typeface="Calibri"/>
              </a:rPr>
              <a:t>to </a:t>
            </a:r>
            <a:r>
              <a:rPr sz="1200" spc="-5" dirty="0">
                <a:latin typeface="Calibri"/>
                <a:cs typeface="Calibri"/>
              </a:rPr>
              <a:t>a </a:t>
            </a:r>
            <a:r>
              <a:rPr sz="1200" spc="-25" dirty="0">
                <a:latin typeface="Calibri"/>
                <a:cs typeface="Calibri"/>
              </a:rPr>
              <a:t>certain </a:t>
            </a:r>
            <a:r>
              <a:rPr sz="1200" spc="-20" dirty="0">
                <a:latin typeface="Calibri"/>
                <a:cs typeface="Calibri"/>
              </a:rPr>
              <a:t>way </a:t>
            </a:r>
            <a:r>
              <a:rPr sz="1200" spc="-15" dirty="0">
                <a:latin typeface="Calibri"/>
                <a:cs typeface="Calibri"/>
              </a:rPr>
              <a:t>of </a:t>
            </a:r>
            <a:r>
              <a:rPr sz="1200" spc="-20" dirty="0">
                <a:latin typeface="Calibri"/>
                <a:cs typeface="Calibri"/>
              </a:rPr>
              <a:t>doing things. </a:t>
            </a:r>
            <a:r>
              <a:rPr sz="1200" spc="-5" dirty="0">
                <a:latin typeface="Calibri"/>
                <a:cs typeface="Calibri"/>
              </a:rPr>
              <a:t>A </a:t>
            </a:r>
            <a:r>
              <a:rPr sz="1200" spc="-25" dirty="0">
                <a:latin typeface="Calibri"/>
                <a:cs typeface="Calibri"/>
              </a:rPr>
              <a:t>critical  component </a:t>
            </a:r>
            <a:r>
              <a:rPr sz="1200" spc="-15" dirty="0">
                <a:latin typeface="Calibri"/>
                <a:cs typeface="Calibri"/>
              </a:rPr>
              <a:t>of </a:t>
            </a:r>
            <a:r>
              <a:rPr sz="1200" spc="-20" dirty="0">
                <a:latin typeface="Calibri"/>
                <a:cs typeface="Calibri"/>
              </a:rPr>
              <a:t>any successful </a:t>
            </a:r>
            <a:r>
              <a:rPr sz="1200" spc="-25" dirty="0">
                <a:latin typeface="Calibri"/>
                <a:cs typeface="Calibri"/>
              </a:rPr>
              <a:t>project </a:t>
            </a:r>
            <a:r>
              <a:rPr sz="1200" spc="-15" dirty="0">
                <a:latin typeface="Calibri"/>
                <a:cs typeface="Calibri"/>
              </a:rPr>
              <a:t>is to </a:t>
            </a:r>
            <a:r>
              <a:rPr sz="1200" spc="-20" dirty="0">
                <a:latin typeface="Calibri"/>
                <a:cs typeface="Calibri"/>
              </a:rPr>
              <a:t>overcome </a:t>
            </a:r>
            <a:r>
              <a:rPr sz="1200" spc="-25" dirty="0">
                <a:latin typeface="Calibri"/>
                <a:cs typeface="Calibri"/>
              </a:rPr>
              <a:t>resistance </a:t>
            </a:r>
            <a:r>
              <a:rPr sz="1200" spc="-15" dirty="0">
                <a:latin typeface="Calibri"/>
                <a:cs typeface="Calibri"/>
              </a:rPr>
              <a:t>to </a:t>
            </a:r>
            <a:r>
              <a:rPr sz="1200" spc="-25" dirty="0">
                <a:latin typeface="Calibri"/>
                <a:cs typeface="Calibri"/>
              </a:rPr>
              <a:t>change </a:t>
            </a:r>
            <a:r>
              <a:rPr sz="1200" spc="-20" dirty="0">
                <a:latin typeface="Calibri"/>
                <a:cs typeface="Calibri"/>
              </a:rPr>
              <a:t>deriving either from  employees </a:t>
            </a:r>
            <a:r>
              <a:rPr sz="1200" spc="-15" dirty="0">
                <a:latin typeface="Calibri"/>
                <a:cs typeface="Calibri"/>
              </a:rPr>
              <a:t>or </a:t>
            </a:r>
            <a:r>
              <a:rPr sz="1200" spc="-20" dirty="0">
                <a:latin typeface="Calibri"/>
                <a:cs typeface="Calibri"/>
              </a:rPr>
              <a:t>senior staff. Without the </a:t>
            </a:r>
            <a:r>
              <a:rPr sz="1200" spc="-25" dirty="0">
                <a:latin typeface="Calibri"/>
                <a:cs typeface="Calibri"/>
              </a:rPr>
              <a:t>acceptance </a:t>
            </a:r>
            <a:r>
              <a:rPr sz="1200" spc="-15" dirty="0">
                <a:latin typeface="Calibri"/>
                <a:cs typeface="Calibri"/>
              </a:rPr>
              <a:t>of </a:t>
            </a:r>
            <a:r>
              <a:rPr sz="1200" spc="-20" dirty="0">
                <a:latin typeface="Calibri"/>
                <a:cs typeface="Calibri"/>
              </a:rPr>
              <a:t>user, any process improvement </a:t>
            </a:r>
            <a:r>
              <a:rPr sz="1200" spc="-15" dirty="0">
                <a:latin typeface="Calibri"/>
                <a:cs typeface="Calibri"/>
              </a:rPr>
              <a:t>is </a:t>
            </a:r>
            <a:r>
              <a:rPr sz="1200" spc="-20" dirty="0">
                <a:latin typeface="Calibri"/>
                <a:cs typeface="Calibri"/>
              </a:rPr>
              <a:t>doomed  </a:t>
            </a:r>
            <a:r>
              <a:rPr sz="1200" spc="-15" dirty="0">
                <a:latin typeface="Calibri"/>
                <a:cs typeface="Calibri"/>
              </a:rPr>
              <a:t>to </a:t>
            </a:r>
            <a:r>
              <a:rPr sz="1200" spc="-25" dirty="0">
                <a:latin typeface="Calibri"/>
                <a:cs typeface="Calibri"/>
              </a:rPr>
              <a:t>fail. </a:t>
            </a:r>
            <a:r>
              <a:rPr sz="1200" spc="-20" dirty="0">
                <a:latin typeface="Calibri"/>
                <a:cs typeface="Calibri"/>
              </a:rPr>
              <a:t>Therefore, proper </a:t>
            </a:r>
            <a:r>
              <a:rPr sz="1200" spc="-25" dirty="0">
                <a:latin typeface="Calibri"/>
                <a:cs typeface="Calibri"/>
              </a:rPr>
              <a:t>anticipation </a:t>
            </a:r>
            <a:r>
              <a:rPr sz="1200" spc="-20" dirty="0">
                <a:latin typeface="Calibri"/>
                <a:cs typeface="Calibri"/>
              </a:rPr>
              <a:t>and understanding the </a:t>
            </a:r>
            <a:r>
              <a:rPr sz="1200" spc="-25" dirty="0">
                <a:latin typeface="Calibri"/>
                <a:cs typeface="Calibri"/>
              </a:rPr>
              <a:t>approaches </a:t>
            </a:r>
            <a:r>
              <a:rPr sz="1200" spc="-15" dirty="0">
                <a:latin typeface="Calibri"/>
                <a:cs typeface="Calibri"/>
              </a:rPr>
              <a:t>to </a:t>
            </a:r>
            <a:r>
              <a:rPr sz="1200" spc="-25" dirty="0">
                <a:latin typeface="Calibri"/>
                <a:cs typeface="Calibri"/>
              </a:rPr>
              <a:t>various resistance  tactics </a:t>
            </a:r>
            <a:r>
              <a:rPr sz="1200" spc="-10" dirty="0">
                <a:latin typeface="Calibri"/>
                <a:cs typeface="Calibri"/>
              </a:rPr>
              <a:t>is </a:t>
            </a:r>
            <a:r>
              <a:rPr sz="1200" spc="-25" dirty="0">
                <a:latin typeface="Calibri"/>
                <a:cs typeface="Calibri"/>
              </a:rPr>
              <a:t>essential </a:t>
            </a:r>
            <a:r>
              <a:rPr sz="1200" spc="-15" dirty="0">
                <a:latin typeface="Calibri"/>
                <a:cs typeface="Calibri"/>
              </a:rPr>
              <a:t>to</a:t>
            </a:r>
            <a:r>
              <a:rPr sz="1200" spc="-120" dirty="0">
                <a:latin typeface="Calibri"/>
                <a:cs typeface="Calibri"/>
              </a:rPr>
              <a:t> </a:t>
            </a:r>
            <a:r>
              <a:rPr sz="1200" spc="-20" dirty="0">
                <a:latin typeface="Calibri"/>
                <a:cs typeface="Calibri"/>
              </a:rPr>
              <a:t>success.</a:t>
            </a:r>
            <a:endParaRPr sz="1200">
              <a:latin typeface="Calibri"/>
              <a:cs typeface="Calibri"/>
            </a:endParaRPr>
          </a:p>
          <a:p>
            <a:pPr>
              <a:lnSpc>
                <a:spcPct val="100000"/>
              </a:lnSpc>
              <a:spcBef>
                <a:spcPts val="45"/>
              </a:spcBef>
            </a:pPr>
            <a:endParaRPr sz="1750">
              <a:latin typeface="Calibri"/>
              <a:cs typeface="Calibri"/>
            </a:endParaRPr>
          </a:p>
          <a:p>
            <a:pPr marL="181610">
              <a:lnSpc>
                <a:spcPct val="100000"/>
              </a:lnSpc>
            </a:pPr>
            <a:r>
              <a:rPr sz="1000" b="1" spc="-5" dirty="0">
                <a:latin typeface="Calibri"/>
                <a:cs typeface="Calibri"/>
              </a:rPr>
              <a:t>60</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5" y="570066"/>
            <a:ext cx="5848985" cy="9389110"/>
          </a:xfrm>
          <a:prstGeom prst="rect">
            <a:avLst/>
          </a:prstGeom>
        </p:spPr>
        <p:txBody>
          <a:bodyPr vert="horz" wrap="square" lIns="0" tIns="12065" rIns="0" bIns="0" rtlCol="0">
            <a:spAutoFit/>
          </a:bodyPr>
          <a:lstStyle/>
          <a:p>
            <a:pPr marR="1587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25" dirty="0">
                <a:latin typeface="Calibri"/>
                <a:cs typeface="Calibri"/>
              </a:rPr>
              <a:t>Generally speaking, </a:t>
            </a:r>
            <a:r>
              <a:rPr sz="1200" spc="-5" dirty="0">
                <a:latin typeface="Calibri"/>
                <a:cs typeface="Calibri"/>
              </a:rPr>
              <a:t>a </a:t>
            </a:r>
            <a:r>
              <a:rPr sz="1200" spc="-25" dirty="0">
                <a:latin typeface="Calibri"/>
                <a:cs typeface="Calibri"/>
              </a:rPr>
              <a:t>comprehensive change strategy </a:t>
            </a:r>
            <a:r>
              <a:rPr sz="1200" spc="-10" dirty="0">
                <a:latin typeface="Calibri"/>
                <a:cs typeface="Calibri"/>
              </a:rPr>
              <a:t>is </a:t>
            </a:r>
            <a:r>
              <a:rPr sz="1200" spc="-25" dirty="0">
                <a:latin typeface="Calibri"/>
                <a:cs typeface="Calibri"/>
              </a:rPr>
              <a:t>comprised </a:t>
            </a:r>
            <a:r>
              <a:rPr sz="1200" spc="-15" dirty="0">
                <a:latin typeface="Calibri"/>
                <a:cs typeface="Calibri"/>
              </a:rPr>
              <a:t>of </a:t>
            </a:r>
            <a:r>
              <a:rPr sz="1200" spc="-20" dirty="0">
                <a:latin typeface="Calibri"/>
                <a:cs typeface="Calibri"/>
              </a:rPr>
              <a:t>three </a:t>
            </a:r>
            <a:r>
              <a:rPr sz="1200" spc="-25" dirty="0">
                <a:latin typeface="Calibri"/>
                <a:cs typeface="Calibri"/>
              </a:rPr>
              <a:t>critical</a:t>
            </a:r>
            <a:r>
              <a:rPr sz="1200" spc="-170" dirty="0">
                <a:latin typeface="Calibri"/>
                <a:cs typeface="Calibri"/>
              </a:rPr>
              <a:t> </a:t>
            </a:r>
            <a:r>
              <a:rPr sz="1200" spc="-20" dirty="0">
                <a:latin typeface="Calibri"/>
                <a:cs typeface="Calibri"/>
              </a:rPr>
              <a:t>areas: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Content (what is changing </a:t>
            </a:r>
            <a:r>
              <a:rPr sz="1200" dirty="0">
                <a:latin typeface="Calibri"/>
                <a:cs typeface="Calibri"/>
              </a:rPr>
              <a:t>for </a:t>
            </a:r>
            <a:r>
              <a:rPr sz="1200" spc="-5" dirty="0">
                <a:latin typeface="Calibri"/>
                <a:cs typeface="Calibri"/>
              </a:rPr>
              <a:t>example the structure, </a:t>
            </a:r>
            <a:r>
              <a:rPr sz="1200" dirty="0">
                <a:latin typeface="Calibri"/>
                <a:cs typeface="Calibri"/>
              </a:rPr>
              <a:t>the </a:t>
            </a:r>
            <a:r>
              <a:rPr sz="1200" spc="-5" dirty="0">
                <a:latin typeface="Calibri"/>
                <a:cs typeface="Calibri"/>
              </a:rPr>
              <a:t>systems, the</a:t>
            </a:r>
            <a:r>
              <a:rPr sz="1200" spc="60" dirty="0">
                <a:latin typeface="Calibri"/>
                <a:cs typeface="Calibri"/>
              </a:rPr>
              <a:t> </a:t>
            </a:r>
            <a:r>
              <a:rPr sz="1200" spc="-5" dirty="0">
                <a:latin typeface="Calibri"/>
                <a:cs typeface="Calibri"/>
              </a:rPr>
              <a:t>technology)</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Process (how </a:t>
            </a:r>
            <a:r>
              <a:rPr sz="1200" dirty="0">
                <a:latin typeface="Calibri"/>
                <a:cs typeface="Calibri"/>
              </a:rPr>
              <a:t>the </a:t>
            </a:r>
            <a:r>
              <a:rPr sz="1200" spc="-5" dirty="0">
                <a:latin typeface="Calibri"/>
                <a:cs typeface="Calibri"/>
              </a:rPr>
              <a:t>change will </a:t>
            </a:r>
            <a:r>
              <a:rPr sz="1200" dirty="0">
                <a:latin typeface="Calibri"/>
                <a:cs typeface="Calibri"/>
              </a:rPr>
              <a:t>be </a:t>
            </a:r>
            <a:r>
              <a:rPr sz="1200" spc="-5" dirty="0">
                <a:latin typeface="Calibri"/>
                <a:cs typeface="Calibri"/>
              </a:rPr>
              <a:t>planned, designed and</a:t>
            </a:r>
            <a:r>
              <a:rPr sz="1200" spc="25" dirty="0">
                <a:latin typeface="Calibri"/>
                <a:cs typeface="Calibri"/>
              </a:rPr>
              <a:t> </a:t>
            </a:r>
            <a:r>
              <a:rPr sz="1200" spc="-5" dirty="0">
                <a:latin typeface="Calibri"/>
                <a:cs typeface="Calibri"/>
              </a:rPr>
              <a:t>implemented)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People (those impacted </a:t>
            </a:r>
            <a:r>
              <a:rPr sz="1200" dirty="0">
                <a:latin typeface="Calibri"/>
                <a:cs typeface="Calibri"/>
              </a:rPr>
              <a:t>by </a:t>
            </a:r>
            <a:r>
              <a:rPr sz="1200" spc="-5" dirty="0">
                <a:latin typeface="Calibri"/>
                <a:cs typeface="Calibri"/>
              </a:rPr>
              <a:t>or participating </a:t>
            </a:r>
            <a:r>
              <a:rPr sz="1200" spc="-10" dirty="0">
                <a:latin typeface="Calibri"/>
                <a:cs typeface="Calibri"/>
              </a:rPr>
              <a:t>in </a:t>
            </a:r>
            <a:r>
              <a:rPr sz="1200" dirty="0">
                <a:latin typeface="Calibri"/>
                <a:cs typeface="Calibri"/>
              </a:rPr>
              <a:t>the</a:t>
            </a:r>
            <a:r>
              <a:rPr sz="1200" spc="30" dirty="0">
                <a:latin typeface="Calibri"/>
                <a:cs typeface="Calibri"/>
              </a:rPr>
              <a:t> </a:t>
            </a:r>
            <a:r>
              <a:rPr sz="1200" dirty="0">
                <a:latin typeface="Calibri"/>
                <a:cs typeface="Calibri"/>
              </a:rPr>
              <a:t>change)</a:t>
            </a:r>
            <a:endParaRPr sz="1200">
              <a:latin typeface="Calibri"/>
              <a:cs typeface="Calibri"/>
            </a:endParaRPr>
          </a:p>
          <a:p>
            <a:pPr marL="12700" marR="50800">
              <a:lnSpc>
                <a:spcPct val="101899"/>
              </a:lnSpc>
              <a:spcBef>
                <a:spcPts val="500"/>
              </a:spcBef>
            </a:pPr>
            <a:r>
              <a:rPr sz="1200" spc="-5" dirty="0">
                <a:latin typeface="Calibri"/>
                <a:cs typeface="Calibri"/>
              </a:rPr>
              <a:t>Employee resistance </a:t>
            </a:r>
            <a:r>
              <a:rPr sz="1200" spc="-10" dirty="0">
                <a:latin typeface="Calibri"/>
                <a:cs typeface="Calibri"/>
              </a:rPr>
              <a:t>can </a:t>
            </a:r>
            <a:r>
              <a:rPr sz="1200" dirty="0">
                <a:latin typeface="Calibri"/>
                <a:cs typeface="Calibri"/>
              </a:rPr>
              <a:t>be </a:t>
            </a:r>
            <a:r>
              <a:rPr sz="1200" spc="-5" dirty="0">
                <a:latin typeface="Calibri"/>
                <a:cs typeface="Calibri"/>
              </a:rPr>
              <a:t>generated </a:t>
            </a:r>
            <a:r>
              <a:rPr sz="1200" dirty="0">
                <a:latin typeface="Calibri"/>
                <a:cs typeface="Calibri"/>
              </a:rPr>
              <a:t>by </a:t>
            </a:r>
            <a:r>
              <a:rPr sz="1200" spc="-5" dirty="0">
                <a:latin typeface="Calibri"/>
                <a:cs typeface="Calibri"/>
              </a:rPr>
              <a:t>each of these three areas, either from negative  reactions </a:t>
            </a:r>
            <a:r>
              <a:rPr sz="1200" dirty="0">
                <a:latin typeface="Calibri"/>
                <a:cs typeface="Calibri"/>
              </a:rPr>
              <a:t>to </a:t>
            </a:r>
            <a:r>
              <a:rPr sz="1200" spc="-5" dirty="0">
                <a:latin typeface="Calibri"/>
                <a:cs typeface="Calibri"/>
              </a:rPr>
              <a:t>the content of </a:t>
            </a:r>
            <a:r>
              <a:rPr sz="1200" dirty="0">
                <a:latin typeface="Calibri"/>
                <a:cs typeface="Calibri"/>
              </a:rPr>
              <a:t>the </a:t>
            </a:r>
            <a:r>
              <a:rPr sz="1200" spc="-5" dirty="0">
                <a:latin typeface="Calibri"/>
                <a:cs typeface="Calibri"/>
              </a:rPr>
              <a:t>change, how the change is being handled (process), or from  intra-personal dynamics that occur naturally in all people. Which of these areas is causing </a:t>
            </a:r>
            <a:r>
              <a:rPr sz="1200" dirty="0">
                <a:latin typeface="Calibri"/>
                <a:cs typeface="Calibri"/>
              </a:rPr>
              <a:t>the  </a:t>
            </a:r>
            <a:r>
              <a:rPr sz="1200" spc="-5" dirty="0">
                <a:latin typeface="Calibri"/>
                <a:cs typeface="Calibri"/>
              </a:rPr>
              <a:t>resistance is very important, because how you might resolve the resistance will depend on  what is activating</a:t>
            </a:r>
            <a:r>
              <a:rPr sz="1200" spc="20" dirty="0">
                <a:latin typeface="Calibri"/>
                <a:cs typeface="Calibri"/>
              </a:rPr>
              <a:t> </a:t>
            </a:r>
            <a:r>
              <a:rPr sz="1200" dirty="0">
                <a:latin typeface="Calibri"/>
                <a:cs typeface="Calibri"/>
              </a:rPr>
              <a:t>it.</a:t>
            </a:r>
            <a:endParaRPr sz="1200">
              <a:latin typeface="Calibri"/>
              <a:cs typeface="Calibri"/>
            </a:endParaRPr>
          </a:p>
          <a:p>
            <a:pPr marL="12700">
              <a:lnSpc>
                <a:spcPct val="100000"/>
              </a:lnSpc>
              <a:spcBef>
                <a:spcPts val="1019"/>
              </a:spcBef>
            </a:pPr>
            <a:r>
              <a:rPr sz="1200" b="1" spc="-5" dirty="0">
                <a:latin typeface="Calibri"/>
                <a:cs typeface="Calibri"/>
              </a:rPr>
              <a:t>4.4.1 Employees’</a:t>
            </a:r>
            <a:r>
              <a:rPr sz="1200" b="1" spc="15" dirty="0">
                <a:latin typeface="Calibri"/>
                <a:cs typeface="Calibri"/>
              </a:rPr>
              <a:t> </a:t>
            </a:r>
            <a:r>
              <a:rPr sz="1200" b="1" spc="-5" dirty="0">
                <a:latin typeface="Calibri"/>
                <a:cs typeface="Calibri"/>
              </a:rPr>
              <a:t>resistance</a:t>
            </a:r>
            <a:endParaRPr sz="1200">
              <a:latin typeface="Calibri"/>
              <a:cs typeface="Calibri"/>
            </a:endParaRPr>
          </a:p>
          <a:p>
            <a:pPr marL="12700" marR="40640">
              <a:lnSpc>
                <a:spcPct val="101800"/>
              </a:lnSpc>
              <a:spcBef>
                <a:spcPts val="995"/>
              </a:spcBef>
            </a:pPr>
            <a:r>
              <a:rPr sz="1200" spc="-5" dirty="0">
                <a:latin typeface="Calibri"/>
                <a:cs typeface="Calibri"/>
              </a:rPr>
              <a:t>The employees resist change when </a:t>
            </a:r>
            <a:r>
              <a:rPr sz="1200" dirty="0">
                <a:latin typeface="Calibri"/>
                <a:cs typeface="Calibri"/>
              </a:rPr>
              <a:t>they </a:t>
            </a:r>
            <a:r>
              <a:rPr sz="1200" spc="-5" dirty="0">
                <a:latin typeface="Calibri"/>
                <a:cs typeface="Calibri"/>
              </a:rPr>
              <a:t>perceive </a:t>
            </a:r>
            <a:r>
              <a:rPr sz="1200" dirty="0">
                <a:latin typeface="Calibri"/>
                <a:cs typeface="Calibri"/>
              </a:rPr>
              <a:t>the </a:t>
            </a:r>
            <a:r>
              <a:rPr sz="1200" spc="-5" dirty="0">
                <a:latin typeface="Calibri"/>
                <a:cs typeface="Calibri"/>
              </a:rPr>
              <a:t>direction </a:t>
            </a:r>
            <a:r>
              <a:rPr sz="1200" spc="-10" dirty="0">
                <a:latin typeface="Calibri"/>
                <a:cs typeface="Calibri"/>
              </a:rPr>
              <a:t>of </a:t>
            </a:r>
            <a:r>
              <a:rPr sz="1200" spc="-5" dirty="0">
                <a:latin typeface="Calibri"/>
                <a:cs typeface="Calibri"/>
              </a:rPr>
              <a:t>the innovation change is  wrong. </a:t>
            </a:r>
            <a:r>
              <a:rPr sz="1200" dirty="0">
                <a:latin typeface="Calibri"/>
                <a:cs typeface="Calibri"/>
              </a:rPr>
              <a:t>They do </a:t>
            </a:r>
            <a:r>
              <a:rPr sz="1200" spc="-5" dirty="0">
                <a:latin typeface="Calibri"/>
                <a:cs typeface="Calibri"/>
              </a:rPr>
              <a:t>not accept the change because they feel </a:t>
            </a:r>
            <a:r>
              <a:rPr sz="1200" spc="-10" dirty="0">
                <a:latin typeface="Calibri"/>
                <a:cs typeface="Calibri"/>
              </a:rPr>
              <a:t>it </a:t>
            </a:r>
            <a:r>
              <a:rPr sz="1200" spc="-5" dirty="0">
                <a:latin typeface="Calibri"/>
                <a:cs typeface="Calibri"/>
              </a:rPr>
              <a:t>is bad for either them personally  or the business. But this kind </a:t>
            </a:r>
            <a:r>
              <a:rPr sz="1200" spc="-10" dirty="0">
                <a:latin typeface="Calibri"/>
                <a:cs typeface="Calibri"/>
              </a:rPr>
              <a:t>of </a:t>
            </a:r>
            <a:r>
              <a:rPr sz="1200" spc="-5" dirty="0">
                <a:latin typeface="Calibri"/>
                <a:cs typeface="Calibri"/>
              </a:rPr>
              <a:t>resistance is healthy, and it could </a:t>
            </a:r>
            <a:r>
              <a:rPr sz="1200" dirty="0">
                <a:latin typeface="Calibri"/>
                <a:cs typeface="Calibri"/>
              </a:rPr>
              <a:t>be </a:t>
            </a:r>
            <a:r>
              <a:rPr sz="1200" spc="-5" dirty="0">
                <a:latin typeface="Calibri"/>
                <a:cs typeface="Calibri"/>
              </a:rPr>
              <a:t>a </a:t>
            </a:r>
            <a:r>
              <a:rPr sz="1200" spc="-10" dirty="0">
                <a:latin typeface="Calibri"/>
                <a:cs typeface="Calibri"/>
              </a:rPr>
              <a:t>good </a:t>
            </a:r>
            <a:r>
              <a:rPr sz="1200" spc="-5" dirty="0">
                <a:latin typeface="Calibri"/>
                <a:cs typeface="Calibri"/>
              </a:rPr>
              <a:t>thing. There is  always </a:t>
            </a:r>
            <a:r>
              <a:rPr sz="1200" dirty="0">
                <a:latin typeface="Calibri"/>
                <a:cs typeface="Calibri"/>
              </a:rPr>
              <a:t>the </a:t>
            </a:r>
            <a:r>
              <a:rPr sz="1200" spc="-5" dirty="0">
                <a:latin typeface="Calibri"/>
                <a:cs typeface="Calibri"/>
              </a:rPr>
              <a:t>possibility </a:t>
            </a:r>
            <a:r>
              <a:rPr sz="1200" dirty="0">
                <a:latin typeface="Calibri"/>
                <a:cs typeface="Calibri"/>
              </a:rPr>
              <a:t>the </a:t>
            </a:r>
            <a:r>
              <a:rPr sz="1200" spc="-5" dirty="0">
                <a:latin typeface="Calibri"/>
                <a:cs typeface="Calibri"/>
              </a:rPr>
              <a:t>change </a:t>
            </a:r>
            <a:r>
              <a:rPr sz="1200" dirty="0">
                <a:latin typeface="Calibri"/>
                <a:cs typeface="Calibri"/>
              </a:rPr>
              <a:t>to </a:t>
            </a:r>
            <a:r>
              <a:rPr sz="1200" spc="-5" dirty="0">
                <a:latin typeface="Calibri"/>
                <a:cs typeface="Calibri"/>
              </a:rPr>
              <a:t>be wrong. </a:t>
            </a:r>
            <a:r>
              <a:rPr sz="1200" dirty="0">
                <a:latin typeface="Calibri"/>
                <a:cs typeface="Calibri"/>
              </a:rPr>
              <a:t>Perhaps the </a:t>
            </a:r>
            <a:r>
              <a:rPr sz="1200" spc="-5" dirty="0">
                <a:latin typeface="Calibri"/>
                <a:cs typeface="Calibri"/>
              </a:rPr>
              <a:t>employees </a:t>
            </a:r>
            <a:r>
              <a:rPr sz="1200" spc="-10" dirty="0">
                <a:latin typeface="Calibri"/>
                <a:cs typeface="Calibri"/>
              </a:rPr>
              <a:t>know </a:t>
            </a:r>
            <a:r>
              <a:rPr sz="1200" spc="-5" dirty="0">
                <a:latin typeface="Calibri"/>
                <a:cs typeface="Calibri"/>
              </a:rPr>
              <a:t>something </a:t>
            </a:r>
            <a:r>
              <a:rPr sz="1200" dirty="0">
                <a:latin typeface="Calibri"/>
                <a:cs typeface="Calibri"/>
              </a:rPr>
              <a:t>the  leaders </a:t>
            </a:r>
            <a:r>
              <a:rPr sz="1200" spc="-5" dirty="0">
                <a:latin typeface="Calibri"/>
                <a:cs typeface="Calibri"/>
              </a:rPr>
              <a:t>of the company </a:t>
            </a:r>
            <a:r>
              <a:rPr sz="1200" dirty="0">
                <a:latin typeface="Calibri"/>
                <a:cs typeface="Calibri"/>
              </a:rPr>
              <a:t>do </a:t>
            </a:r>
            <a:r>
              <a:rPr sz="1200" spc="-5" dirty="0">
                <a:latin typeface="Calibri"/>
                <a:cs typeface="Calibri"/>
              </a:rPr>
              <a:t>not know. Employees are often closer to </a:t>
            </a:r>
            <a:r>
              <a:rPr sz="1200" dirty="0">
                <a:latin typeface="Calibri"/>
                <a:cs typeface="Calibri"/>
              </a:rPr>
              <a:t>the </a:t>
            </a:r>
            <a:r>
              <a:rPr sz="1200" spc="-5" dirty="0">
                <a:latin typeface="Calibri"/>
                <a:cs typeface="Calibri"/>
              </a:rPr>
              <a:t>customer or the  operations and very well could have information </a:t>
            </a:r>
            <a:r>
              <a:rPr sz="1200" dirty="0">
                <a:latin typeface="Calibri"/>
                <a:cs typeface="Calibri"/>
              </a:rPr>
              <a:t>the </a:t>
            </a:r>
            <a:r>
              <a:rPr sz="1200" spc="-5" dirty="0">
                <a:latin typeface="Calibri"/>
                <a:cs typeface="Calibri"/>
              </a:rPr>
              <a:t>managers can't possibly possess without  talking </a:t>
            </a:r>
            <a:r>
              <a:rPr sz="1200" dirty="0">
                <a:latin typeface="Calibri"/>
                <a:cs typeface="Calibri"/>
              </a:rPr>
              <a:t>to the</a:t>
            </a:r>
            <a:r>
              <a:rPr sz="1200" spc="-20" dirty="0">
                <a:latin typeface="Calibri"/>
                <a:cs typeface="Calibri"/>
              </a:rPr>
              <a:t> </a:t>
            </a:r>
            <a:r>
              <a:rPr sz="1200" spc="-5" dirty="0">
                <a:latin typeface="Calibri"/>
                <a:cs typeface="Calibri"/>
              </a:rPr>
              <a:t>employees.</a:t>
            </a:r>
            <a:endParaRPr sz="1200">
              <a:latin typeface="Calibri"/>
              <a:cs typeface="Calibri"/>
            </a:endParaRPr>
          </a:p>
          <a:p>
            <a:pPr marL="12700">
              <a:lnSpc>
                <a:spcPct val="100000"/>
              </a:lnSpc>
              <a:spcBef>
                <a:spcPts val="1030"/>
              </a:spcBef>
            </a:pPr>
            <a:r>
              <a:rPr sz="1200" spc="-5" dirty="0">
                <a:latin typeface="Calibri"/>
                <a:cs typeface="Calibri"/>
              </a:rPr>
              <a:t>Employees usually resist </a:t>
            </a:r>
            <a:r>
              <a:rPr sz="1200" dirty="0">
                <a:latin typeface="Calibri"/>
                <a:cs typeface="Calibri"/>
              </a:rPr>
              <a:t>the </a:t>
            </a:r>
            <a:r>
              <a:rPr sz="1200" spc="-5" dirty="0">
                <a:latin typeface="Calibri"/>
                <a:cs typeface="Calibri"/>
              </a:rPr>
              <a:t>process of change when</a:t>
            </a:r>
            <a:r>
              <a:rPr sz="1200" dirty="0">
                <a:latin typeface="Calibri"/>
                <a:cs typeface="Calibri"/>
              </a:rPr>
              <a:t> </a:t>
            </a:r>
            <a:r>
              <a:rPr sz="1200" spc="-5" dirty="0">
                <a:latin typeface="Calibri"/>
                <a:cs typeface="Calibri"/>
              </a:rPr>
              <a:t>they:</a:t>
            </a:r>
            <a:endParaRPr sz="1200">
              <a:latin typeface="Calibri"/>
              <a:cs typeface="Calibri"/>
            </a:endParaRPr>
          </a:p>
          <a:p>
            <a:pPr marL="241300" indent="-228600">
              <a:lnSpc>
                <a:spcPct val="100000"/>
              </a:lnSpc>
              <a:spcBef>
                <a:spcPts val="575"/>
              </a:spcBef>
              <a:buFont typeface="Symbol"/>
              <a:buChar char=""/>
              <a:tabLst>
                <a:tab pos="240665" algn="l"/>
                <a:tab pos="241300" algn="l"/>
              </a:tabLst>
            </a:pPr>
            <a:r>
              <a:rPr sz="1200" spc="-5" dirty="0">
                <a:latin typeface="Calibri"/>
                <a:cs typeface="Calibri"/>
              </a:rPr>
              <a:t>don't feel included in it </a:t>
            </a:r>
            <a:r>
              <a:rPr sz="1200" spc="-10" dirty="0">
                <a:latin typeface="Calibri"/>
                <a:cs typeface="Calibri"/>
              </a:rPr>
              <a:t>or </a:t>
            </a:r>
            <a:r>
              <a:rPr sz="1200" spc="-5" dirty="0">
                <a:latin typeface="Calibri"/>
                <a:cs typeface="Calibri"/>
              </a:rPr>
              <a:t>don't have their needs or interests</a:t>
            </a:r>
            <a:r>
              <a:rPr sz="1200" spc="90" dirty="0">
                <a:latin typeface="Calibri"/>
                <a:cs typeface="Calibri"/>
              </a:rPr>
              <a:t> </a:t>
            </a:r>
            <a:r>
              <a:rPr sz="1200" spc="-5" dirty="0">
                <a:latin typeface="Calibri"/>
                <a:cs typeface="Calibri"/>
              </a:rPr>
              <a:t>represented,</a:t>
            </a:r>
            <a:endParaRPr sz="120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don't feel </a:t>
            </a:r>
            <a:r>
              <a:rPr sz="1200" spc="-10" dirty="0">
                <a:latin typeface="Calibri"/>
                <a:cs typeface="Calibri"/>
              </a:rPr>
              <a:t>informed </a:t>
            </a:r>
            <a:r>
              <a:rPr sz="1200" spc="-5" dirty="0">
                <a:latin typeface="Calibri"/>
                <a:cs typeface="Calibri"/>
              </a:rPr>
              <a:t>or adequately communicated </a:t>
            </a:r>
            <a:r>
              <a:rPr sz="1200" dirty="0">
                <a:latin typeface="Calibri"/>
                <a:cs typeface="Calibri"/>
              </a:rPr>
              <a:t>to </a:t>
            </a:r>
            <a:r>
              <a:rPr sz="1200" spc="-5" dirty="0">
                <a:latin typeface="Calibri"/>
                <a:cs typeface="Calibri"/>
              </a:rPr>
              <a:t>about</a:t>
            </a:r>
            <a:r>
              <a:rPr sz="1200" spc="60" dirty="0">
                <a:latin typeface="Calibri"/>
                <a:cs typeface="Calibri"/>
              </a:rPr>
              <a:t> </a:t>
            </a:r>
            <a:r>
              <a:rPr sz="1200" spc="-5" dirty="0">
                <a:latin typeface="Calibri"/>
                <a:cs typeface="Calibri"/>
              </a:rPr>
              <a:t>it,</a:t>
            </a:r>
            <a:endParaRPr sz="1200">
              <a:latin typeface="Calibri"/>
              <a:cs typeface="Calibri"/>
            </a:endParaRPr>
          </a:p>
          <a:p>
            <a:pPr marL="241300" indent="-228600">
              <a:lnSpc>
                <a:spcPct val="100000"/>
              </a:lnSpc>
              <a:spcBef>
                <a:spcPts val="95"/>
              </a:spcBef>
              <a:buFont typeface="Symbol"/>
              <a:buChar char=""/>
              <a:tabLst>
                <a:tab pos="240665" algn="l"/>
                <a:tab pos="241300" algn="l"/>
              </a:tabLst>
            </a:pPr>
            <a:r>
              <a:rPr sz="1200" spc="-5" dirty="0">
                <a:latin typeface="Calibri"/>
                <a:cs typeface="Calibri"/>
              </a:rPr>
              <a:t>perceive </a:t>
            </a:r>
            <a:r>
              <a:rPr sz="1200" dirty="0">
                <a:latin typeface="Calibri"/>
                <a:cs typeface="Calibri"/>
              </a:rPr>
              <a:t>the </a:t>
            </a:r>
            <a:r>
              <a:rPr sz="1200" spc="-5" dirty="0">
                <a:latin typeface="Calibri"/>
                <a:cs typeface="Calibri"/>
              </a:rPr>
              <a:t>decision-making process driving it as</a:t>
            </a:r>
            <a:r>
              <a:rPr sz="1200" dirty="0">
                <a:latin typeface="Calibri"/>
                <a:cs typeface="Calibri"/>
              </a:rPr>
              <a:t> </a:t>
            </a:r>
            <a:r>
              <a:rPr sz="1200" spc="-5" dirty="0">
                <a:latin typeface="Calibri"/>
                <a:cs typeface="Calibri"/>
              </a:rPr>
              <a:t>unfair,</a:t>
            </a:r>
            <a:endParaRPr sz="1200">
              <a:latin typeface="Calibri"/>
              <a:cs typeface="Calibri"/>
            </a:endParaRPr>
          </a:p>
          <a:p>
            <a:pPr marL="12700" marR="468630">
              <a:lnSpc>
                <a:spcPct val="102499"/>
              </a:lnSpc>
              <a:spcBef>
                <a:spcPts val="50"/>
              </a:spcBef>
              <a:buFont typeface="Symbol"/>
              <a:buChar char=""/>
              <a:tabLst>
                <a:tab pos="240665" algn="l"/>
                <a:tab pos="241300" algn="l"/>
              </a:tabLst>
            </a:pPr>
            <a:r>
              <a:rPr sz="1200" dirty="0">
                <a:latin typeface="Calibri"/>
                <a:cs typeface="Calibri"/>
              </a:rPr>
              <a:t>feel </a:t>
            </a:r>
            <a:r>
              <a:rPr sz="1200" spc="-5" dirty="0">
                <a:latin typeface="Calibri"/>
                <a:cs typeface="Calibri"/>
              </a:rPr>
              <a:t>overwhelmed </a:t>
            </a:r>
            <a:r>
              <a:rPr sz="1200" dirty="0">
                <a:latin typeface="Calibri"/>
                <a:cs typeface="Calibri"/>
              </a:rPr>
              <a:t>by </a:t>
            </a:r>
            <a:r>
              <a:rPr sz="1200" spc="-5" dirty="0">
                <a:latin typeface="Calibri"/>
                <a:cs typeface="Calibri"/>
              </a:rPr>
              <a:t>the number of change activities taking up time and resources  necessary to do </a:t>
            </a:r>
            <a:r>
              <a:rPr sz="1200" dirty="0">
                <a:latin typeface="Calibri"/>
                <a:cs typeface="Calibri"/>
              </a:rPr>
              <a:t>their </a:t>
            </a:r>
            <a:r>
              <a:rPr sz="1200" spc="-5" dirty="0">
                <a:latin typeface="Calibri"/>
                <a:cs typeface="Calibri"/>
              </a:rPr>
              <a:t>“real” work,</a:t>
            </a:r>
            <a:r>
              <a:rPr sz="1200" spc="20" dirty="0">
                <a:latin typeface="Calibri"/>
                <a:cs typeface="Calibri"/>
              </a:rPr>
              <a:t> </a:t>
            </a:r>
            <a:r>
              <a:rPr sz="1200" spc="-5" dirty="0">
                <a:latin typeface="Calibri"/>
                <a:cs typeface="Calibri"/>
              </a:rPr>
              <a:t>or</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dirty="0">
                <a:latin typeface="Calibri"/>
                <a:cs typeface="Calibri"/>
              </a:rPr>
              <a:t>feel </a:t>
            </a:r>
            <a:r>
              <a:rPr sz="1200" spc="-5" dirty="0">
                <a:latin typeface="Calibri"/>
                <a:cs typeface="Calibri"/>
              </a:rPr>
              <a:t>they can’t succeed </a:t>
            </a:r>
            <a:r>
              <a:rPr sz="1200" spc="-10" dirty="0">
                <a:latin typeface="Calibri"/>
                <a:cs typeface="Calibri"/>
              </a:rPr>
              <a:t>in </a:t>
            </a:r>
            <a:r>
              <a:rPr sz="1200" spc="-5" dirty="0">
                <a:latin typeface="Calibri"/>
                <a:cs typeface="Calibri"/>
              </a:rPr>
              <a:t>it because of inadequate expertise or</a:t>
            </a:r>
            <a:r>
              <a:rPr sz="1200" spc="105" dirty="0">
                <a:latin typeface="Calibri"/>
                <a:cs typeface="Calibri"/>
              </a:rPr>
              <a:t> </a:t>
            </a:r>
            <a:r>
              <a:rPr sz="1200" spc="-5" dirty="0">
                <a:latin typeface="Calibri"/>
                <a:cs typeface="Calibri"/>
              </a:rPr>
              <a:t>training.</a:t>
            </a:r>
            <a:endParaRPr sz="1200">
              <a:latin typeface="Calibri"/>
              <a:cs typeface="Calibri"/>
            </a:endParaRPr>
          </a:p>
          <a:p>
            <a:pPr marL="12700" marR="63500">
              <a:lnSpc>
                <a:spcPct val="101699"/>
              </a:lnSpc>
              <a:spcBef>
                <a:spcPts val="505"/>
              </a:spcBef>
            </a:pPr>
            <a:r>
              <a:rPr sz="1200" spc="-5" dirty="0">
                <a:latin typeface="Calibri"/>
                <a:cs typeface="Calibri"/>
              </a:rPr>
              <a:t>Managers who lead innovation change using a command and control style often provoke this  type of resistance </a:t>
            </a:r>
            <a:r>
              <a:rPr sz="1200" dirty="0">
                <a:latin typeface="Calibri"/>
                <a:cs typeface="Calibri"/>
              </a:rPr>
              <a:t>due to </a:t>
            </a:r>
            <a:r>
              <a:rPr sz="1200" spc="-5" dirty="0">
                <a:latin typeface="Calibri"/>
                <a:cs typeface="Calibri"/>
              </a:rPr>
              <a:t>misunderstanding the impact their change process </a:t>
            </a:r>
            <a:r>
              <a:rPr sz="1200" dirty="0">
                <a:latin typeface="Calibri"/>
                <a:cs typeface="Calibri"/>
              </a:rPr>
              <a:t>plans </a:t>
            </a:r>
            <a:r>
              <a:rPr sz="1200" spc="-5" dirty="0">
                <a:latin typeface="Calibri"/>
                <a:cs typeface="Calibri"/>
              </a:rPr>
              <a:t>have on  </a:t>
            </a:r>
            <a:r>
              <a:rPr sz="1200" dirty="0">
                <a:latin typeface="Calibri"/>
                <a:cs typeface="Calibri"/>
              </a:rPr>
              <a:t>the </a:t>
            </a:r>
            <a:r>
              <a:rPr sz="1200" spc="-5" dirty="0">
                <a:latin typeface="Calibri"/>
                <a:cs typeface="Calibri"/>
              </a:rPr>
              <a:t>people who must carry them out. </a:t>
            </a:r>
            <a:r>
              <a:rPr sz="1200" dirty="0">
                <a:latin typeface="Calibri"/>
                <a:cs typeface="Calibri"/>
              </a:rPr>
              <a:t>These </a:t>
            </a:r>
            <a:r>
              <a:rPr sz="1200" spc="-5" dirty="0">
                <a:latin typeface="Calibri"/>
                <a:cs typeface="Calibri"/>
              </a:rPr>
              <a:t>managers often create change efforts that are  </a:t>
            </a:r>
            <a:r>
              <a:rPr sz="1200" dirty="0">
                <a:latin typeface="Calibri"/>
                <a:cs typeface="Calibri"/>
              </a:rPr>
              <a:t>full </a:t>
            </a:r>
            <a:r>
              <a:rPr sz="1200" spc="-5" dirty="0">
                <a:latin typeface="Calibri"/>
                <a:cs typeface="Calibri"/>
              </a:rPr>
              <a:t>of inadequate communications, </a:t>
            </a:r>
            <a:r>
              <a:rPr sz="1200" spc="-10" dirty="0">
                <a:latin typeface="Calibri"/>
                <a:cs typeface="Calibri"/>
              </a:rPr>
              <a:t>low </a:t>
            </a:r>
            <a:r>
              <a:rPr sz="1200" spc="-5" dirty="0">
                <a:latin typeface="Calibri"/>
                <a:cs typeface="Calibri"/>
              </a:rPr>
              <a:t>participation, minimal local control and insufficient  training.</a:t>
            </a:r>
            <a:endParaRPr sz="1200">
              <a:latin typeface="Calibri"/>
              <a:cs typeface="Calibri"/>
            </a:endParaRPr>
          </a:p>
          <a:p>
            <a:pPr marL="12700" marR="5080">
              <a:lnSpc>
                <a:spcPct val="101899"/>
              </a:lnSpc>
              <a:spcBef>
                <a:spcPts val="995"/>
              </a:spcBef>
            </a:pPr>
            <a:r>
              <a:rPr sz="1200" spc="-5" dirty="0">
                <a:latin typeface="Calibri"/>
                <a:cs typeface="Calibri"/>
              </a:rPr>
              <a:t>This type of resistance often occurs when senior managers rely </a:t>
            </a:r>
            <a:r>
              <a:rPr sz="1200" spc="-10" dirty="0">
                <a:latin typeface="Calibri"/>
                <a:cs typeface="Calibri"/>
              </a:rPr>
              <a:t>on </a:t>
            </a:r>
            <a:r>
              <a:rPr sz="1200" spc="-5" dirty="0">
                <a:latin typeface="Calibri"/>
                <a:cs typeface="Calibri"/>
              </a:rPr>
              <a:t>external consulting firms </a:t>
            </a:r>
            <a:r>
              <a:rPr sz="1200" dirty="0">
                <a:latin typeface="Calibri"/>
                <a:cs typeface="Calibri"/>
              </a:rPr>
              <a:t>to  </a:t>
            </a:r>
            <a:r>
              <a:rPr sz="1200" spc="-5" dirty="0">
                <a:latin typeface="Calibri"/>
                <a:cs typeface="Calibri"/>
              </a:rPr>
              <a:t>design their innovation change solution, the content of what needs </a:t>
            </a:r>
            <a:r>
              <a:rPr sz="1200" dirty="0">
                <a:latin typeface="Calibri"/>
                <a:cs typeface="Calibri"/>
              </a:rPr>
              <a:t>to </a:t>
            </a:r>
            <a:r>
              <a:rPr sz="1200" spc="-5" dirty="0">
                <a:latin typeface="Calibri"/>
                <a:cs typeface="Calibri"/>
              </a:rPr>
              <a:t>change. This relies </a:t>
            </a:r>
            <a:r>
              <a:rPr sz="1200" spc="-10" dirty="0">
                <a:latin typeface="Calibri"/>
                <a:cs typeface="Calibri"/>
              </a:rPr>
              <a:t>on  </a:t>
            </a:r>
            <a:r>
              <a:rPr sz="1200" dirty="0">
                <a:latin typeface="Calibri"/>
                <a:cs typeface="Calibri"/>
              </a:rPr>
              <a:t>the </a:t>
            </a:r>
            <a:r>
              <a:rPr sz="1200" spc="-5" dirty="0">
                <a:latin typeface="Calibri"/>
                <a:cs typeface="Calibri"/>
              </a:rPr>
              <a:t>fact that these firms, who are very competent at the content of change, usually don't  understand the people and process dynamics </a:t>
            </a:r>
            <a:r>
              <a:rPr sz="1200" spc="-10" dirty="0">
                <a:latin typeface="Calibri"/>
                <a:cs typeface="Calibri"/>
              </a:rPr>
              <a:t>of </a:t>
            </a:r>
            <a:r>
              <a:rPr sz="1200" spc="-5" dirty="0">
                <a:latin typeface="Calibri"/>
                <a:cs typeface="Calibri"/>
              </a:rPr>
              <a:t>change. Therefore, many of their practices  cause resistance without them even understanding</a:t>
            </a:r>
            <a:r>
              <a:rPr sz="1200" spc="50" dirty="0">
                <a:latin typeface="Calibri"/>
                <a:cs typeface="Calibri"/>
              </a:rPr>
              <a:t> </a:t>
            </a:r>
            <a:r>
              <a:rPr sz="1200" spc="-5" dirty="0">
                <a:latin typeface="Calibri"/>
                <a:cs typeface="Calibri"/>
              </a:rPr>
              <a:t>this.</a:t>
            </a:r>
            <a:endParaRPr sz="1200">
              <a:latin typeface="Calibri"/>
              <a:cs typeface="Calibri"/>
            </a:endParaRPr>
          </a:p>
          <a:p>
            <a:pPr marL="12700" marR="107950">
              <a:lnSpc>
                <a:spcPct val="101699"/>
              </a:lnSpc>
              <a:spcBef>
                <a:spcPts val="994"/>
              </a:spcBef>
            </a:pPr>
            <a:r>
              <a:rPr sz="1200" spc="-5" dirty="0">
                <a:latin typeface="Calibri"/>
                <a:cs typeface="Calibri"/>
              </a:rPr>
              <a:t>Resistance occurs in all employees’ levels, from the CEO </a:t>
            </a:r>
            <a:r>
              <a:rPr sz="1200" dirty="0">
                <a:latin typeface="Calibri"/>
                <a:cs typeface="Calibri"/>
              </a:rPr>
              <a:t>to the </a:t>
            </a:r>
            <a:r>
              <a:rPr sz="1200" spc="-5" dirty="0">
                <a:latin typeface="Calibri"/>
                <a:cs typeface="Calibri"/>
              </a:rPr>
              <a:t>line worker. In fact, </a:t>
            </a:r>
            <a:r>
              <a:rPr sz="1200" dirty="0">
                <a:latin typeface="Calibri"/>
                <a:cs typeface="Calibri"/>
              </a:rPr>
              <a:t>the </a:t>
            </a:r>
            <a:r>
              <a:rPr sz="1200" spc="-5" dirty="0">
                <a:latin typeface="Calibri"/>
                <a:cs typeface="Calibri"/>
              </a:rPr>
              <a:t>initial  </a:t>
            </a:r>
            <a:r>
              <a:rPr sz="1200" dirty="0">
                <a:latin typeface="Calibri"/>
                <a:cs typeface="Calibri"/>
              </a:rPr>
              <a:t>stages </a:t>
            </a:r>
            <a:r>
              <a:rPr sz="1200" spc="-10" dirty="0">
                <a:latin typeface="Calibri"/>
                <a:cs typeface="Calibri"/>
              </a:rPr>
              <a:t>of </a:t>
            </a:r>
            <a:r>
              <a:rPr sz="1200" spc="-5" dirty="0">
                <a:latin typeface="Calibri"/>
                <a:cs typeface="Calibri"/>
              </a:rPr>
              <a:t>transformation efforts often include weeks or months </a:t>
            </a:r>
            <a:r>
              <a:rPr sz="1200" spc="-10" dirty="0">
                <a:latin typeface="Calibri"/>
                <a:cs typeface="Calibri"/>
              </a:rPr>
              <a:t>of </a:t>
            </a:r>
            <a:r>
              <a:rPr sz="1200" spc="-5" dirty="0">
                <a:latin typeface="Calibri"/>
                <a:cs typeface="Calibri"/>
              </a:rPr>
              <a:t>meetings where senior  executives work through their own resistance. These meetings are often discussions about  what </a:t>
            </a:r>
            <a:r>
              <a:rPr sz="1200" dirty="0">
                <a:latin typeface="Calibri"/>
                <a:cs typeface="Calibri"/>
              </a:rPr>
              <a:t>needs to </a:t>
            </a:r>
            <a:r>
              <a:rPr sz="1200" spc="-5" dirty="0">
                <a:latin typeface="Calibri"/>
                <a:cs typeface="Calibri"/>
              </a:rPr>
              <a:t>change </a:t>
            </a:r>
            <a:r>
              <a:rPr sz="1200" spc="-10" dirty="0">
                <a:latin typeface="Calibri"/>
                <a:cs typeface="Calibri"/>
              </a:rPr>
              <a:t>in </a:t>
            </a:r>
            <a:r>
              <a:rPr sz="1200" dirty="0">
                <a:latin typeface="Calibri"/>
                <a:cs typeface="Calibri"/>
              </a:rPr>
              <a:t>the </a:t>
            </a:r>
            <a:r>
              <a:rPr sz="1200" spc="-5" dirty="0">
                <a:latin typeface="Calibri"/>
                <a:cs typeface="Calibri"/>
              </a:rPr>
              <a:t>organization, why it </a:t>
            </a:r>
            <a:r>
              <a:rPr sz="1200" dirty="0">
                <a:latin typeface="Calibri"/>
                <a:cs typeface="Calibri"/>
              </a:rPr>
              <a:t>needs to </a:t>
            </a:r>
            <a:r>
              <a:rPr sz="1200" spc="-5" dirty="0">
                <a:latin typeface="Calibri"/>
                <a:cs typeface="Calibri"/>
              </a:rPr>
              <a:t>change, and how it will</a:t>
            </a:r>
            <a:r>
              <a:rPr sz="1200" spc="80" dirty="0">
                <a:latin typeface="Calibri"/>
                <a:cs typeface="Calibri"/>
              </a:rPr>
              <a:t> </a:t>
            </a:r>
            <a:r>
              <a:rPr sz="1200" spc="-5" dirty="0">
                <a:latin typeface="Calibri"/>
                <a:cs typeface="Calibri"/>
              </a:rPr>
              <a:t>change.</a:t>
            </a:r>
            <a:endParaRPr sz="1200">
              <a:latin typeface="Calibri"/>
              <a:cs typeface="Calibri"/>
            </a:endParaRPr>
          </a:p>
          <a:p>
            <a:pPr marL="12700" marR="83820">
              <a:lnSpc>
                <a:spcPct val="101699"/>
              </a:lnSpc>
            </a:pPr>
            <a:r>
              <a:rPr sz="1200" dirty="0">
                <a:latin typeface="Calibri"/>
                <a:cs typeface="Calibri"/>
              </a:rPr>
              <a:t>These </a:t>
            </a:r>
            <a:r>
              <a:rPr sz="1200" spc="-5" dirty="0">
                <a:latin typeface="Calibri"/>
                <a:cs typeface="Calibri"/>
              </a:rPr>
              <a:t>debates often include significant political posturing as executives try </a:t>
            </a:r>
            <a:r>
              <a:rPr sz="1200" dirty="0">
                <a:latin typeface="Calibri"/>
                <a:cs typeface="Calibri"/>
              </a:rPr>
              <a:t>to </a:t>
            </a:r>
            <a:r>
              <a:rPr sz="1200" spc="-5" dirty="0">
                <a:latin typeface="Calibri"/>
                <a:cs typeface="Calibri"/>
              </a:rPr>
              <a:t>maximize their  own organization's individual gain from the change. Once all this gets resolved,</a:t>
            </a:r>
            <a:r>
              <a:rPr sz="1200" spc="125" dirty="0">
                <a:latin typeface="Calibri"/>
                <a:cs typeface="Calibri"/>
              </a:rPr>
              <a:t> </a:t>
            </a:r>
            <a:r>
              <a:rPr sz="1200" spc="-5" dirty="0">
                <a:latin typeface="Calibri"/>
                <a:cs typeface="Calibri"/>
              </a:rPr>
              <a:t>senior</a:t>
            </a:r>
            <a:endParaRPr sz="1200">
              <a:latin typeface="Calibri"/>
              <a:cs typeface="Calibri"/>
            </a:endParaRPr>
          </a:p>
          <a:p>
            <a:pPr>
              <a:lnSpc>
                <a:spcPct val="100000"/>
              </a:lnSpc>
            </a:pPr>
            <a:endParaRPr sz="1200">
              <a:latin typeface="Calibri"/>
              <a:cs typeface="Calibri"/>
            </a:endParaRPr>
          </a:p>
          <a:p>
            <a:pPr>
              <a:lnSpc>
                <a:spcPct val="100000"/>
              </a:lnSpc>
              <a:spcBef>
                <a:spcPts val="15"/>
              </a:spcBef>
            </a:pPr>
            <a:endParaRPr sz="1150">
              <a:latin typeface="Calibri"/>
              <a:cs typeface="Calibri"/>
            </a:endParaRPr>
          </a:p>
          <a:p>
            <a:pPr marR="157480" algn="r">
              <a:lnSpc>
                <a:spcPct val="100000"/>
              </a:lnSpc>
            </a:pPr>
            <a:r>
              <a:rPr sz="1000" b="1" spc="-5" dirty="0">
                <a:latin typeface="Calibri"/>
                <a:cs typeface="Calibri"/>
              </a:rPr>
              <a:t>61</a:t>
            </a:r>
            <a:endParaRPr sz="1000">
              <a:latin typeface="Calibri"/>
              <a:cs typeface="Calibri"/>
            </a:endParaRPr>
          </a:p>
        </p:txBody>
      </p:sp>
      <p:sp>
        <p:nvSpPr>
          <p:cNvPr id="3" name="object 3"/>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570066"/>
            <a:ext cx="5848350"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5244">
              <a:lnSpc>
                <a:spcPct val="101699"/>
              </a:lnSpc>
            </a:pPr>
            <a:r>
              <a:rPr sz="1200" spc="-5" dirty="0">
                <a:latin typeface="Calibri"/>
                <a:cs typeface="Calibri"/>
              </a:rPr>
              <a:t>management announces the change effort to the organization, as if they have always been  </a:t>
            </a:r>
            <a:r>
              <a:rPr sz="1200" dirty="0">
                <a:latin typeface="Calibri"/>
                <a:cs typeface="Calibri"/>
              </a:rPr>
              <a:t>aligned. </a:t>
            </a:r>
            <a:r>
              <a:rPr sz="1200" spc="-5" dirty="0">
                <a:latin typeface="Calibri"/>
                <a:cs typeface="Calibri"/>
              </a:rPr>
              <a:t>Unfortunately, when employees </a:t>
            </a:r>
            <a:r>
              <a:rPr sz="1200" dirty="0">
                <a:latin typeface="Calibri"/>
                <a:cs typeface="Calibri"/>
              </a:rPr>
              <a:t>do </a:t>
            </a:r>
            <a:r>
              <a:rPr sz="1200" spc="-5" dirty="0">
                <a:latin typeface="Calibri"/>
                <a:cs typeface="Calibri"/>
              </a:rPr>
              <a:t>not automatically accept </a:t>
            </a:r>
            <a:r>
              <a:rPr sz="1200" dirty="0">
                <a:latin typeface="Calibri"/>
                <a:cs typeface="Calibri"/>
              </a:rPr>
              <a:t>the </a:t>
            </a:r>
            <a:r>
              <a:rPr sz="1200" spc="-5" dirty="0">
                <a:latin typeface="Calibri"/>
                <a:cs typeface="Calibri"/>
              </a:rPr>
              <a:t>announced change,  </a:t>
            </a:r>
            <a:r>
              <a:rPr sz="1200" dirty="0">
                <a:latin typeface="Calibri"/>
                <a:cs typeface="Calibri"/>
              </a:rPr>
              <a:t>the </a:t>
            </a:r>
            <a:r>
              <a:rPr sz="1200" spc="-5" dirty="0">
                <a:latin typeface="Calibri"/>
                <a:cs typeface="Calibri"/>
              </a:rPr>
              <a:t>senior managers immediately label their behaviour as resistance and are dismayed that </a:t>
            </a:r>
            <a:r>
              <a:rPr sz="1200" spc="-10" dirty="0">
                <a:latin typeface="Calibri"/>
                <a:cs typeface="Calibri"/>
              </a:rPr>
              <a:t>it  </a:t>
            </a:r>
            <a:r>
              <a:rPr sz="1200" spc="-5" dirty="0">
                <a:latin typeface="Calibri"/>
                <a:cs typeface="Calibri"/>
              </a:rPr>
              <a:t>exists. All humans resist change, </a:t>
            </a:r>
            <a:r>
              <a:rPr sz="1200" spc="-10" dirty="0">
                <a:latin typeface="Calibri"/>
                <a:cs typeface="Calibri"/>
              </a:rPr>
              <a:t>it </a:t>
            </a:r>
            <a:r>
              <a:rPr sz="1200" spc="-5" dirty="0">
                <a:latin typeface="Calibri"/>
                <a:cs typeface="Calibri"/>
              </a:rPr>
              <a:t>is natural and </a:t>
            </a:r>
            <a:r>
              <a:rPr sz="1200" spc="-10" dirty="0">
                <a:latin typeface="Calibri"/>
                <a:cs typeface="Calibri"/>
              </a:rPr>
              <a:t>it </a:t>
            </a:r>
            <a:r>
              <a:rPr sz="1200" spc="-5" dirty="0">
                <a:latin typeface="Calibri"/>
                <a:cs typeface="Calibri"/>
              </a:rPr>
              <a:t>should be expected. And it must </a:t>
            </a:r>
            <a:r>
              <a:rPr sz="1200" dirty="0">
                <a:latin typeface="Calibri"/>
                <a:cs typeface="Calibri"/>
              </a:rPr>
              <a:t>be  </a:t>
            </a:r>
            <a:r>
              <a:rPr sz="1200" spc="-5" dirty="0">
                <a:latin typeface="Calibri"/>
                <a:cs typeface="Calibri"/>
              </a:rPr>
              <a:t>accounted </a:t>
            </a:r>
            <a:r>
              <a:rPr sz="1200" dirty="0">
                <a:latin typeface="Calibri"/>
                <a:cs typeface="Calibri"/>
              </a:rPr>
              <a:t>for </a:t>
            </a:r>
            <a:r>
              <a:rPr sz="1200" spc="-5" dirty="0">
                <a:latin typeface="Calibri"/>
                <a:cs typeface="Calibri"/>
              </a:rPr>
              <a:t>in how company </a:t>
            </a:r>
            <a:r>
              <a:rPr sz="1200" dirty="0">
                <a:latin typeface="Calibri"/>
                <a:cs typeface="Calibri"/>
              </a:rPr>
              <a:t>plans, </a:t>
            </a:r>
            <a:r>
              <a:rPr sz="1200" spc="-5" dirty="0">
                <a:latin typeface="Calibri"/>
                <a:cs typeface="Calibri"/>
              </a:rPr>
              <a:t>designs and implements its innovation change</a:t>
            </a:r>
            <a:r>
              <a:rPr sz="1200" spc="80" dirty="0">
                <a:latin typeface="Calibri"/>
                <a:cs typeface="Calibri"/>
              </a:rPr>
              <a:t> </a:t>
            </a:r>
            <a:r>
              <a:rPr sz="1200" spc="-5" dirty="0">
                <a:latin typeface="Calibri"/>
                <a:cs typeface="Calibri"/>
              </a:rPr>
              <a:t>efforts.</a:t>
            </a:r>
            <a:endParaRPr sz="1200">
              <a:latin typeface="Calibri"/>
              <a:cs typeface="Calibri"/>
            </a:endParaRPr>
          </a:p>
          <a:p>
            <a:pPr marL="12700">
              <a:lnSpc>
                <a:spcPct val="100000"/>
              </a:lnSpc>
              <a:spcBef>
                <a:spcPts val="1030"/>
              </a:spcBef>
            </a:pPr>
            <a:r>
              <a:rPr sz="1200" b="1" spc="-5" dirty="0">
                <a:latin typeface="Calibri"/>
                <a:cs typeface="Calibri"/>
              </a:rPr>
              <a:t>4.4.2 Techniques for overcoming resistance</a:t>
            </a:r>
            <a:r>
              <a:rPr sz="1200" b="1" spc="15" dirty="0">
                <a:latin typeface="Calibri"/>
                <a:cs typeface="Calibri"/>
              </a:rPr>
              <a:t> </a:t>
            </a:r>
            <a:r>
              <a:rPr sz="1200" b="1" spc="-5" dirty="0">
                <a:latin typeface="Calibri"/>
                <a:cs typeface="Calibri"/>
              </a:rPr>
              <a:t>effectively</a:t>
            </a:r>
            <a:endParaRPr sz="1200">
              <a:latin typeface="Calibri"/>
              <a:cs typeface="Calibri"/>
            </a:endParaRPr>
          </a:p>
          <a:p>
            <a:pPr marL="12700" marR="111125">
              <a:lnSpc>
                <a:spcPct val="101699"/>
              </a:lnSpc>
              <a:spcBef>
                <a:spcPts val="994"/>
              </a:spcBef>
            </a:pPr>
            <a:r>
              <a:rPr sz="1200" spc="-5" dirty="0">
                <a:latin typeface="Calibri"/>
                <a:cs typeface="Calibri"/>
              </a:rPr>
              <a:t>One efficient method for overcoming resistance </a:t>
            </a:r>
            <a:r>
              <a:rPr sz="1200" spc="-10" dirty="0">
                <a:latin typeface="Calibri"/>
                <a:cs typeface="Calibri"/>
              </a:rPr>
              <a:t>of </a:t>
            </a:r>
            <a:r>
              <a:rPr sz="1200" spc="-5" dirty="0">
                <a:latin typeface="Calibri"/>
                <a:cs typeface="Calibri"/>
              </a:rPr>
              <a:t>company’s human resources through  innovation change is education and communication. Employees </a:t>
            </a:r>
            <a:r>
              <a:rPr sz="1200" spc="-10" dirty="0">
                <a:latin typeface="Calibri"/>
                <a:cs typeface="Calibri"/>
              </a:rPr>
              <a:t>can </a:t>
            </a:r>
            <a:r>
              <a:rPr sz="1200" dirty="0">
                <a:latin typeface="Calibri"/>
                <a:cs typeface="Calibri"/>
              </a:rPr>
              <a:t>be </a:t>
            </a:r>
            <a:r>
              <a:rPr sz="1200" spc="-5" dirty="0">
                <a:latin typeface="Calibri"/>
                <a:cs typeface="Calibri"/>
              </a:rPr>
              <a:t>informed about both  </a:t>
            </a:r>
            <a:r>
              <a:rPr sz="1200" dirty="0">
                <a:latin typeface="Calibri"/>
                <a:cs typeface="Calibri"/>
              </a:rPr>
              <a:t>the </a:t>
            </a:r>
            <a:r>
              <a:rPr sz="1200" spc="-5" dirty="0">
                <a:latin typeface="Calibri"/>
                <a:cs typeface="Calibri"/>
              </a:rPr>
              <a:t>nature </a:t>
            </a:r>
            <a:r>
              <a:rPr sz="1200" spc="-10" dirty="0">
                <a:latin typeface="Calibri"/>
                <a:cs typeface="Calibri"/>
              </a:rPr>
              <a:t>of </a:t>
            </a:r>
            <a:r>
              <a:rPr sz="1200" spc="-5" dirty="0">
                <a:latin typeface="Calibri"/>
                <a:cs typeface="Calibri"/>
              </a:rPr>
              <a:t>the change and the logic behind </a:t>
            </a:r>
            <a:r>
              <a:rPr sz="1200" spc="-10" dirty="0">
                <a:latin typeface="Calibri"/>
                <a:cs typeface="Calibri"/>
              </a:rPr>
              <a:t>it </a:t>
            </a:r>
            <a:r>
              <a:rPr sz="1200" spc="-5" dirty="0">
                <a:latin typeface="Calibri"/>
                <a:cs typeface="Calibri"/>
              </a:rPr>
              <a:t>before it takes place through reports,  memos, group presentations, or individual</a:t>
            </a:r>
            <a:r>
              <a:rPr sz="1200" spc="10" dirty="0">
                <a:latin typeface="Calibri"/>
                <a:cs typeface="Calibri"/>
              </a:rPr>
              <a:t> </a:t>
            </a:r>
            <a:r>
              <a:rPr sz="1200" spc="-5" dirty="0">
                <a:latin typeface="Calibri"/>
                <a:cs typeface="Calibri"/>
              </a:rPr>
              <a:t>discussions.</a:t>
            </a:r>
            <a:endParaRPr sz="1200">
              <a:latin typeface="Calibri"/>
              <a:cs typeface="Calibri"/>
            </a:endParaRPr>
          </a:p>
          <a:p>
            <a:pPr marL="12700" marR="40005">
              <a:lnSpc>
                <a:spcPct val="101699"/>
              </a:lnSpc>
              <a:spcBef>
                <a:spcPts val="1010"/>
              </a:spcBef>
            </a:pPr>
            <a:r>
              <a:rPr sz="1200" spc="-5" dirty="0">
                <a:latin typeface="Calibri"/>
                <a:cs typeface="Calibri"/>
              </a:rPr>
              <a:t>Another important component of overcoming resistance is inviting employee participation  and involvement in both </a:t>
            </a:r>
            <a:r>
              <a:rPr sz="1200" dirty="0">
                <a:latin typeface="Calibri"/>
                <a:cs typeface="Calibri"/>
              </a:rPr>
              <a:t>the </a:t>
            </a:r>
            <a:r>
              <a:rPr sz="1200" spc="-5" dirty="0">
                <a:latin typeface="Calibri"/>
                <a:cs typeface="Calibri"/>
              </a:rPr>
              <a:t>design and implementation phases </a:t>
            </a:r>
            <a:r>
              <a:rPr sz="1200" spc="-10" dirty="0">
                <a:latin typeface="Calibri"/>
                <a:cs typeface="Calibri"/>
              </a:rPr>
              <a:t>of </a:t>
            </a:r>
            <a:r>
              <a:rPr sz="1200" dirty="0">
                <a:latin typeface="Calibri"/>
                <a:cs typeface="Calibri"/>
              </a:rPr>
              <a:t>the </a:t>
            </a:r>
            <a:r>
              <a:rPr sz="1200" spc="-5" dirty="0">
                <a:latin typeface="Calibri"/>
                <a:cs typeface="Calibri"/>
              </a:rPr>
              <a:t>change effort. People  who are involved </a:t>
            </a:r>
            <a:r>
              <a:rPr sz="1200" spc="-10" dirty="0">
                <a:latin typeface="Calibri"/>
                <a:cs typeface="Calibri"/>
              </a:rPr>
              <a:t>in </a:t>
            </a:r>
            <a:r>
              <a:rPr sz="1200" spc="-5" dirty="0">
                <a:latin typeface="Calibri"/>
                <a:cs typeface="Calibri"/>
              </a:rPr>
              <a:t>decisions understand them better and are more committed </a:t>
            </a:r>
            <a:r>
              <a:rPr sz="1200" dirty="0">
                <a:latin typeface="Calibri"/>
                <a:cs typeface="Calibri"/>
              </a:rPr>
              <a:t>to </a:t>
            </a:r>
            <a:r>
              <a:rPr sz="1200" spc="-5" dirty="0">
                <a:latin typeface="Calibri"/>
                <a:cs typeface="Calibri"/>
              </a:rPr>
              <a:t>them. This  was already discovered by Eisenhower. Instead of giving simple orders </a:t>
            </a:r>
            <a:r>
              <a:rPr sz="1200" dirty="0">
                <a:latin typeface="Calibri"/>
                <a:cs typeface="Calibri"/>
              </a:rPr>
              <a:t>to </a:t>
            </a:r>
            <a:r>
              <a:rPr sz="1200" spc="-5" dirty="0">
                <a:latin typeface="Calibri"/>
                <a:cs typeface="Calibri"/>
              </a:rPr>
              <a:t>his </a:t>
            </a:r>
            <a:r>
              <a:rPr sz="1200" dirty="0">
                <a:latin typeface="Calibri"/>
                <a:cs typeface="Calibri"/>
              </a:rPr>
              <a:t>generals, he  used to seek </a:t>
            </a:r>
            <a:r>
              <a:rPr sz="1200" spc="-5" dirty="0">
                <a:latin typeface="Calibri"/>
                <a:cs typeface="Calibri"/>
              </a:rPr>
              <a:t>different </a:t>
            </a:r>
            <a:r>
              <a:rPr sz="1200" spc="-10" dirty="0">
                <a:latin typeface="Calibri"/>
                <a:cs typeface="Calibri"/>
              </a:rPr>
              <a:t>ways </a:t>
            </a:r>
            <a:r>
              <a:rPr sz="1200" spc="-5" dirty="0">
                <a:latin typeface="Calibri"/>
                <a:cs typeface="Calibri"/>
              </a:rPr>
              <a:t>of performing important tasks. He tried talking </a:t>
            </a:r>
            <a:r>
              <a:rPr sz="1200" dirty="0">
                <a:latin typeface="Calibri"/>
                <a:cs typeface="Calibri"/>
              </a:rPr>
              <a:t>to </a:t>
            </a:r>
            <a:r>
              <a:rPr sz="1200" spc="-5" dirty="0">
                <a:latin typeface="Calibri"/>
                <a:cs typeface="Calibri"/>
              </a:rPr>
              <a:t>them,  convincing them and tried to get </a:t>
            </a:r>
            <a:r>
              <a:rPr sz="1200" dirty="0">
                <a:latin typeface="Calibri"/>
                <a:cs typeface="Calibri"/>
              </a:rPr>
              <a:t>their </a:t>
            </a:r>
            <a:r>
              <a:rPr sz="1200" spc="-5" dirty="0">
                <a:latin typeface="Calibri"/>
                <a:cs typeface="Calibri"/>
              </a:rPr>
              <a:t>approval for </a:t>
            </a:r>
            <a:r>
              <a:rPr sz="1200" dirty="0">
                <a:latin typeface="Calibri"/>
                <a:cs typeface="Calibri"/>
              </a:rPr>
              <a:t>his </a:t>
            </a:r>
            <a:r>
              <a:rPr sz="1200" spc="-5" dirty="0">
                <a:latin typeface="Calibri"/>
                <a:cs typeface="Calibri"/>
              </a:rPr>
              <a:t>idea. He knew that the generals would  carry out the task which </a:t>
            </a:r>
            <a:r>
              <a:rPr sz="1200" dirty="0">
                <a:latin typeface="Calibri"/>
                <a:cs typeface="Calibri"/>
              </a:rPr>
              <a:t>they </a:t>
            </a:r>
            <a:r>
              <a:rPr sz="1200" spc="-5" dirty="0">
                <a:latin typeface="Calibri"/>
                <a:cs typeface="Calibri"/>
              </a:rPr>
              <a:t>believed </a:t>
            </a:r>
            <a:r>
              <a:rPr sz="1200" spc="-10" dirty="0">
                <a:latin typeface="Calibri"/>
                <a:cs typeface="Calibri"/>
              </a:rPr>
              <a:t>in </a:t>
            </a:r>
            <a:r>
              <a:rPr sz="1200" spc="-5" dirty="0">
                <a:latin typeface="Calibri"/>
                <a:cs typeface="Calibri"/>
              </a:rPr>
              <a:t>much </a:t>
            </a:r>
            <a:r>
              <a:rPr sz="1200" dirty="0">
                <a:latin typeface="Calibri"/>
                <a:cs typeface="Calibri"/>
              </a:rPr>
              <a:t>better </a:t>
            </a:r>
            <a:r>
              <a:rPr sz="1200" spc="-5" dirty="0">
                <a:latin typeface="Calibri"/>
                <a:cs typeface="Calibri"/>
              </a:rPr>
              <a:t>than simply complying with </a:t>
            </a:r>
            <a:r>
              <a:rPr sz="1200" dirty="0">
                <a:latin typeface="Calibri"/>
                <a:cs typeface="Calibri"/>
              </a:rPr>
              <a:t>his </a:t>
            </a:r>
            <a:r>
              <a:rPr sz="1200" spc="-5" dirty="0">
                <a:latin typeface="Calibri"/>
                <a:cs typeface="Calibri"/>
              </a:rPr>
              <a:t>orders.  During these kind of persuading Eisenhower sometimes discovered that </a:t>
            </a:r>
            <a:r>
              <a:rPr sz="1200" dirty="0">
                <a:latin typeface="Calibri"/>
                <a:cs typeface="Calibri"/>
              </a:rPr>
              <a:t>he </a:t>
            </a:r>
            <a:r>
              <a:rPr sz="1200" spc="-5" dirty="0">
                <a:latin typeface="Calibri"/>
                <a:cs typeface="Calibri"/>
              </a:rPr>
              <a:t>had been wrong.  As a consequence many of </a:t>
            </a:r>
            <a:r>
              <a:rPr sz="1200" dirty="0">
                <a:latin typeface="Calibri"/>
                <a:cs typeface="Calibri"/>
              </a:rPr>
              <a:t>his </a:t>
            </a:r>
            <a:r>
              <a:rPr sz="1200" spc="-5" dirty="0">
                <a:latin typeface="Calibri"/>
                <a:cs typeface="Calibri"/>
              </a:rPr>
              <a:t>ideas were rejected or amended </a:t>
            </a:r>
            <a:r>
              <a:rPr sz="1200" dirty="0">
                <a:latin typeface="Calibri"/>
                <a:cs typeface="Calibri"/>
              </a:rPr>
              <a:t>to </a:t>
            </a:r>
            <a:r>
              <a:rPr sz="1200" spc="-5" dirty="0">
                <a:latin typeface="Calibri"/>
                <a:cs typeface="Calibri"/>
              </a:rPr>
              <a:t>make them </a:t>
            </a:r>
            <a:r>
              <a:rPr sz="1200" dirty="0">
                <a:latin typeface="Calibri"/>
                <a:cs typeface="Calibri"/>
              </a:rPr>
              <a:t>better </a:t>
            </a:r>
            <a:r>
              <a:rPr sz="1200" spc="-5" dirty="0">
                <a:latin typeface="Calibri"/>
                <a:cs typeface="Calibri"/>
              </a:rPr>
              <a:t>than the  original one – which would have been implemented without</a:t>
            </a:r>
            <a:r>
              <a:rPr sz="1200" spc="85" dirty="0">
                <a:latin typeface="Calibri"/>
                <a:cs typeface="Calibri"/>
              </a:rPr>
              <a:t> </a:t>
            </a:r>
            <a:r>
              <a:rPr sz="1200" spc="-5" dirty="0">
                <a:latin typeface="Calibri"/>
                <a:cs typeface="Calibri"/>
              </a:rPr>
              <a:t>reservations.</a:t>
            </a:r>
            <a:endParaRPr sz="1200">
              <a:latin typeface="Calibri"/>
              <a:cs typeface="Calibri"/>
            </a:endParaRPr>
          </a:p>
          <a:p>
            <a:pPr marL="12700" marR="175260">
              <a:lnSpc>
                <a:spcPct val="101699"/>
              </a:lnSpc>
              <a:spcBef>
                <a:spcPts val="1005"/>
              </a:spcBef>
            </a:pPr>
            <a:r>
              <a:rPr sz="1200" spc="-5" dirty="0">
                <a:latin typeface="Calibri"/>
                <a:cs typeface="Calibri"/>
              </a:rPr>
              <a:t>Another possible approach </a:t>
            </a:r>
            <a:r>
              <a:rPr sz="1200" dirty="0">
                <a:latin typeface="Calibri"/>
                <a:cs typeface="Calibri"/>
              </a:rPr>
              <a:t>to </a:t>
            </a:r>
            <a:r>
              <a:rPr sz="1200" spc="-5" dirty="0">
                <a:latin typeface="Calibri"/>
                <a:cs typeface="Calibri"/>
              </a:rPr>
              <a:t>managing resistance </a:t>
            </a:r>
            <a:r>
              <a:rPr sz="1200" dirty="0">
                <a:latin typeface="Calibri"/>
                <a:cs typeface="Calibri"/>
              </a:rPr>
              <a:t>to </a:t>
            </a:r>
            <a:r>
              <a:rPr sz="1200" spc="-5" dirty="0">
                <a:latin typeface="Calibri"/>
                <a:cs typeface="Calibri"/>
              </a:rPr>
              <a:t>change is through facilitation and  support. Managers should be sure </a:t>
            </a:r>
            <a:r>
              <a:rPr sz="1200" dirty="0">
                <a:latin typeface="Calibri"/>
                <a:cs typeface="Calibri"/>
              </a:rPr>
              <a:t>to </a:t>
            </a:r>
            <a:r>
              <a:rPr sz="1200" spc="-5" dirty="0">
                <a:latin typeface="Calibri"/>
                <a:cs typeface="Calibri"/>
              </a:rPr>
              <a:t>provide employees with the resources </a:t>
            </a:r>
            <a:r>
              <a:rPr sz="1200" dirty="0">
                <a:latin typeface="Calibri"/>
                <a:cs typeface="Calibri"/>
              </a:rPr>
              <a:t>they </a:t>
            </a:r>
            <a:r>
              <a:rPr sz="1200" spc="-5" dirty="0">
                <a:latin typeface="Calibri"/>
                <a:cs typeface="Calibri"/>
              </a:rPr>
              <a:t>need </a:t>
            </a:r>
            <a:r>
              <a:rPr sz="1200" dirty="0">
                <a:latin typeface="Calibri"/>
                <a:cs typeface="Calibri"/>
              </a:rPr>
              <a:t>to  </a:t>
            </a:r>
            <a:r>
              <a:rPr sz="1200" spc="-5" dirty="0">
                <a:latin typeface="Calibri"/>
                <a:cs typeface="Calibri"/>
              </a:rPr>
              <a:t>make the change, </a:t>
            </a:r>
            <a:r>
              <a:rPr sz="1200" dirty="0">
                <a:latin typeface="Calibri"/>
                <a:cs typeface="Calibri"/>
              </a:rPr>
              <a:t>be </a:t>
            </a:r>
            <a:r>
              <a:rPr sz="1200" spc="-5" dirty="0">
                <a:latin typeface="Calibri"/>
                <a:cs typeface="Calibri"/>
              </a:rPr>
              <a:t>supportive </a:t>
            </a:r>
            <a:r>
              <a:rPr sz="1200" spc="-10" dirty="0">
                <a:latin typeface="Calibri"/>
                <a:cs typeface="Calibri"/>
              </a:rPr>
              <a:t>of </a:t>
            </a:r>
            <a:r>
              <a:rPr sz="1200" spc="-5" dirty="0">
                <a:latin typeface="Calibri"/>
                <a:cs typeface="Calibri"/>
              </a:rPr>
              <a:t>their efforts, listen </a:t>
            </a:r>
            <a:r>
              <a:rPr sz="1200" dirty="0">
                <a:latin typeface="Calibri"/>
                <a:cs typeface="Calibri"/>
              </a:rPr>
              <a:t>to </a:t>
            </a:r>
            <a:r>
              <a:rPr sz="1200" spc="-5" dirty="0">
                <a:latin typeface="Calibri"/>
                <a:cs typeface="Calibri"/>
              </a:rPr>
              <a:t>their problems with empathy, and  accept that </a:t>
            </a:r>
            <a:r>
              <a:rPr sz="1200" dirty="0">
                <a:latin typeface="Calibri"/>
                <a:cs typeface="Calibri"/>
              </a:rPr>
              <a:t>their </a:t>
            </a:r>
            <a:r>
              <a:rPr sz="1200" spc="-5" dirty="0">
                <a:latin typeface="Calibri"/>
                <a:cs typeface="Calibri"/>
              </a:rPr>
              <a:t>performance </a:t>
            </a:r>
            <a:r>
              <a:rPr sz="1200" dirty="0">
                <a:latin typeface="Calibri"/>
                <a:cs typeface="Calibri"/>
              </a:rPr>
              <a:t>level </a:t>
            </a:r>
            <a:r>
              <a:rPr sz="1200" spc="-5" dirty="0">
                <a:latin typeface="Calibri"/>
                <a:cs typeface="Calibri"/>
              </a:rPr>
              <a:t>may drop</a:t>
            </a:r>
            <a:r>
              <a:rPr sz="1200" dirty="0">
                <a:latin typeface="Calibri"/>
                <a:cs typeface="Calibri"/>
              </a:rPr>
              <a:t> </a:t>
            </a:r>
            <a:r>
              <a:rPr sz="1200" spc="-5" dirty="0">
                <a:latin typeface="Calibri"/>
                <a:cs typeface="Calibri"/>
              </a:rPr>
              <a:t>initially.</a:t>
            </a:r>
            <a:endParaRPr sz="1200">
              <a:latin typeface="Calibri"/>
              <a:cs typeface="Calibri"/>
            </a:endParaRPr>
          </a:p>
          <a:p>
            <a:pPr marL="12700" marR="114300">
              <a:lnSpc>
                <a:spcPct val="101699"/>
              </a:lnSpc>
              <a:spcBef>
                <a:spcPts val="994"/>
              </a:spcBef>
            </a:pPr>
            <a:r>
              <a:rPr sz="1200" spc="-5" dirty="0">
                <a:latin typeface="Calibri"/>
                <a:cs typeface="Calibri"/>
              </a:rPr>
              <a:t>Some companies manage </a:t>
            </a:r>
            <a:r>
              <a:rPr sz="1200" dirty="0">
                <a:latin typeface="Calibri"/>
                <a:cs typeface="Calibri"/>
              </a:rPr>
              <a:t>to </a:t>
            </a:r>
            <a:r>
              <a:rPr sz="1200" spc="-5" dirty="0">
                <a:latin typeface="Calibri"/>
                <a:cs typeface="Calibri"/>
              </a:rPr>
              <a:t>overcome resistance </a:t>
            </a:r>
            <a:r>
              <a:rPr sz="1200" dirty="0">
                <a:latin typeface="Calibri"/>
                <a:cs typeface="Calibri"/>
              </a:rPr>
              <a:t>to </a:t>
            </a:r>
            <a:r>
              <a:rPr sz="1200" spc="-5" dirty="0">
                <a:latin typeface="Calibri"/>
                <a:cs typeface="Calibri"/>
              </a:rPr>
              <a:t>change through negotiation and  rewards. They offer employees concrete incentives </a:t>
            </a:r>
            <a:r>
              <a:rPr sz="1200" dirty="0">
                <a:latin typeface="Calibri"/>
                <a:cs typeface="Calibri"/>
              </a:rPr>
              <a:t>to </a:t>
            </a:r>
            <a:r>
              <a:rPr sz="1200" spc="-5" dirty="0">
                <a:latin typeface="Calibri"/>
                <a:cs typeface="Calibri"/>
              </a:rPr>
              <a:t>ensure their cooperation. Other  companies resort </a:t>
            </a:r>
            <a:r>
              <a:rPr sz="1200" dirty="0">
                <a:latin typeface="Calibri"/>
                <a:cs typeface="Calibri"/>
              </a:rPr>
              <a:t>to </a:t>
            </a:r>
            <a:r>
              <a:rPr sz="1200" spc="-5" dirty="0">
                <a:latin typeface="Calibri"/>
                <a:cs typeface="Calibri"/>
              </a:rPr>
              <a:t>manipulation, or </a:t>
            </a:r>
            <a:r>
              <a:rPr sz="1200" dirty="0">
                <a:latin typeface="Calibri"/>
                <a:cs typeface="Calibri"/>
              </a:rPr>
              <a:t>using </a:t>
            </a:r>
            <a:r>
              <a:rPr sz="1200" spc="-5" dirty="0">
                <a:latin typeface="Calibri"/>
                <a:cs typeface="Calibri"/>
              </a:rPr>
              <a:t>subtle tactics </a:t>
            </a:r>
            <a:r>
              <a:rPr sz="1200" spc="-10" dirty="0">
                <a:latin typeface="Calibri"/>
                <a:cs typeface="Calibri"/>
              </a:rPr>
              <a:t>such </a:t>
            </a:r>
            <a:r>
              <a:rPr sz="1200" spc="-5" dirty="0">
                <a:latin typeface="Calibri"/>
                <a:cs typeface="Calibri"/>
              </a:rPr>
              <a:t>as giving a resistance leader a  prominent position </a:t>
            </a:r>
            <a:r>
              <a:rPr sz="1200" spc="-10" dirty="0">
                <a:latin typeface="Calibri"/>
                <a:cs typeface="Calibri"/>
              </a:rPr>
              <a:t>in </a:t>
            </a:r>
            <a:r>
              <a:rPr sz="1200" spc="-5" dirty="0">
                <a:latin typeface="Calibri"/>
                <a:cs typeface="Calibri"/>
              </a:rPr>
              <a:t>the change effort. A final option is coercion, which involves punishing  people who resist or using force </a:t>
            </a:r>
            <a:r>
              <a:rPr sz="1200" dirty="0">
                <a:latin typeface="Calibri"/>
                <a:cs typeface="Calibri"/>
              </a:rPr>
              <a:t>to </a:t>
            </a:r>
            <a:r>
              <a:rPr sz="1200" spc="-5" dirty="0">
                <a:latin typeface="Calibri"/>
                <a:cs typeface="Calibri"/>
              </a:rPr>
              <a:t>ensure their cooperation. Although </a:t>
            </a:r>
            <a:r>
              <a:rPr sz="1200" spc="-10" dirty="0">
                <a:latin typeface="Calibri"/>
                <a:cs typeface="Calibri"/>
              </a:rPr>
              <a:t>this </a:t>
            </a:r>
            <a:r>
              <a:rPr sz="1200" spc="-5" dirty="0">
                <a:latin typeface="Calibri"/>
                <a:cs typeface="Calibri"/>
              </a:rPr>
              <a:t>method can </a:t>
            </a:r>
            <a:r>
              <a:rPr sz="1200" dirty="0">
                <a:latin typeface="Calibri"/>
                <a:cs typeface="Calibri"/>
              </a:rPr>
              <a:t>be  </a:t>
            </a:r>
            <a:r>
              <a:rPr sz="1200" spc="-5" dirty="0">
                <a:latin typeface="Calibri"/>
                <a:cs typeface="Calibri"/>
              </a:rPr>
              <a:t>useful when speed is essential, it can have long-drawn-out negative effects on the</a:t>
            </a:r>
            <a:r>
              <a:rPr sz="1200" spc="185" dirty="0">
                <a:latin typeface="Calibri"/>
                <a:cs typeface="Calibri"/>
              </a:rPr>
              <a:t> </a:t>
            </a:r>
            <a:r>
              <a:rPr sz="1200" spc="-5" dirty="0">
                <a:latin typeface="Calibri"/>
                <a:cs typeface="Calibri"/>
              </a:rPr>
              <a:t>company.</a:t>
            </a:r>
            <a:endParaRPr sz="1200">
              <a:latin typeface="Calibri"/>
              <a:cs typeface="Calibri"/>
            </a:endParaRPr>
          </a:p>
          <a:p>
            <a:pPr marL="12700" marR="66675">
              <a:lnSpc>
                <a:spcPct val="101699"/>
              </a:lnSpc>
              <a:spcBef>
                <a:spcPts val="1010"/>
              </a:spcBef>
            </a:pPr>
            <a:r>
              <a:rPr sz="1200" spc="-5" dirty="0">
                <a:latin typeface="Calibri"/>
                <a:cs typeface="Calibri"/>
              </a:rPr>
              <a:t>Resistance </a:t>
            </a:r>
            <a:r>
              <a:rPr sz="1200" dirty="0">
                <a:latin typeface="Calibri"/>
                <a:cs typeface="Calibri"/>
              </a:rPr>
              <a:t>to </a:t>
            </a:r>
            <a:r>
              <a:rPr sz="1200" spc="-5" dirty="0">
                <a:latin typeface="Calibri"/>
                <a:cs typeface="Calibri"/>
              </a:rPr>
              <a:t>change is inevitable and everyone experiences it </a:t>
            </a:r>
            <a:r>
              <a:rPr sz="1200" dirty="0">
                <a:latin typeface="Calibri"/>
                <a:cs typeface="Calibri"/>
              </a:rPr>
              <a:t>to </a:t>
            </a:r>
            <a:r>
              <a:rPr sz="1200" spc="-5" dirty="0">
                <a:latin typeface="Calibri"/>
                <a:cs typeface="Calibri"/>
              </a:rPr>
              <a:t>some degree. Leaders must  </a:t>
            </a:r>
            <a:r>
              <a:rPr sz="1200" dirty="0">
                <a:latin typeface="Calibri"/>
                <a:cs typeface="Calibri"/>
              </a:rPr>
              <a:t>be </a:t>
            </a:r>
            <a:r>
              <a:rPr sz="1200" spc="-5" dirty="0">
                <a:latin typeface="Calibri"/>
                <a:cs typeface="Calibri"/>
              </a:rPr>
              <a:t>prepared </a:t>
            </a:r>
            <a:r>
              <a:rPr sz="1200" dirty="0">
                <a:latin typeface="Calibri"/>
                <a:cs typeface="Calibri"/>
              </a:rPr>
              <a:t>to </a:t>
            </a:r>
            <a:r>
              <a:rPr sz="1200" spc="-5" dirty="0">
                <a:latin typeface="Calibri"/>
                <a:cs typeface="Calibri"/>
              </a:rPr>
              <a:t>manage this aspect </a:t>
            </a:r>
            <a:r>
              <a:rPr sz="1200" spc="-10" dirty="0">
                <a:latin typeface="Calibri"/>
                <a:cs typeface="Calibri"/>
              </a:rPr>
              <a:t>of </a:t>
            </a:r>
            <a:r>
              <a:rPr sz="1200" spc="-5" dirty="0">
                <a:latin typeface="Calibri"/>
                <a:cs typeface="Calibri"/>
              </a:rPr>
              <a:t>change effectively in order </a:t>
            </a:r>
            <a:r>
              <a:rPr sz="1200" dirty="0">
                <a:latin typeface="Calibri"/>
                <a:cs typeface="Calibri"/>
              </a:rPr>
              <a:t>to help </a:t>
            </a:r>
            <a:r>
              <a:rPr sz="1200" spc="-5" dirty="0">
                <a:latin typeface="Calibri"/>
                <a:cs typeface="Calibri"/>
              </a:rPr>
              <a:t>the organization  move quickly from resistance and denial </a:t>
            </a:r>
            <a:r>
              <a:rPr sz="1200" dirty="0">
                <a:latin typeface="Calibri"/>
                <a:cs typeface="Calibri"/>
              </a:rPr>
              <a:t>to </a:t>
            </a:r>
            <a:r>
              <a:rPr sz="1200" spc="-5" dirty="0">
                <a:latin typeface="Calibri"/>
                <a:cs typeface="Calibri"/>
              </a:rPr>
              <a:t>acceptance. Bateman and Zeithaml (1990)  identified three steps for managers </a:t>
            </a:r>
            <a:r>
              <a:rPr sz="1200" dirty="0">
                <a:latin typeface="Calibri"/>
                <a:cs typeface="Calibri"/>
              </a:rPr>
              <a:t>to </a:t>
            </a:r>
            <a:r>
              <a:rPr sz="1200" spc="-5" dirty="0">
                <a:latin typeface="Calibri"/>
                <a:cs typeface="Calibri"/>
              </a:rPr>
              <a:t>follow in implementing organizational</a:t>
            </a:r>
            <a:r>
              <a:rPr sz="1200" spc="65" dirty="0">
                <a:latin typeface="Calibri"/>
                <a:cs typeface="Calibri"/>
              </a:rPr>
              <a:t> </a:t>
            </a:r>
            <a:r>
              <a:rPr sz="1200" spc="-5" dirty="0">
                <a:latin typeface="Calibri"/>
                <a:cs typeface="Calibri"/>
              </a:rPr>
              <a:t>change:</a:t>
            </a:r>
            <a:endParaRPr sz="1200">
              <a:latin typeface="Calibri"/>
              <a:cs typeface="Calibri"/>
            </a:endParaRPr>
          </a:p>
          <a:p>
            <a:pPr marL="166370" indent="-154305">
              <a:lnSpc>
                <a:spcPct val="100000"/>
              </a:lnSpc>
              <a:spcBef>
                <a:spcPts val="530"/>
              </a:spcBef>
              <a:buAutoNum type="arabicPeriod"/>
              <a:tabLst>
                <a:tab pos="167005" algn="l"/>
              </a:tabLst>
            </a:pPr>
            <a:r>
              <a:rPr sz="1200" b="1" spc="-5" dirty="0">
                <a:latin typeface="Calibri"/>
                <a:cs typeface="Calibri"/>
              </a:rPr>
              <a:t>Diagnose </a:t>
            </a:r>
            <a:r>
              <a:rPr sz="1200" b="1" dirty="0">
                <a:latin typeface="Calibri"/>
                <a:cs typeface="Calibri"/>
              </a:rPr>
              <a:t>the </a:t>
            </a:r>
            <a:r>
              <a:rPr sz="1200" b="1" spc="-5" dirty="0">
                <a:latin typeface="Calibri"/>
                <a:cs typeface="Calibri"/>
              </a:rPr>
              <a:t>current state </a:t>
            </a:r>
            <a:r>
              <a:rPr sz="1200" b="1" dirty="0">
                <a:latin typeface="Calibri"/>
                <a:cs typeface="Calibri"/>
              </a:rPr>
              <a:t>of the</a:t>
            </a:r>
            <a:r>
              <a:rPr sz="1200" b="1" spc="-10" dirty="0">
                <a:latin typeface="Calibri"/>
                <a:cs typeface="Calibri"/>
              </a:rPr>
              <a:t> </a:t>
            </a:r>
            <a:r>
              <a:rPr sz="1200" b="1" spc="-5" dirty="0">
                <a:latin typeface="Calibri"/>
                <a:cs typeface="Calibri"/>
              </a:rPr>
              <a:t>organization.</a:t>
            </a:r>
            <a:endParaRPr sz="1200">
              <a:latin typeface="Calibri"/>
              <a:cs typeface="Calibri"/>
            </a:endParaRPr>
          </a:p>
          <a:p>
            <a:pPr marL="12700" marR="53340">
              <a:lnSpc>
                <a:spcPct val="101699"/>
              </a:lnSpc>
            </a:pPr>
            <a:r>
              <a:rPr sz="1200" spc="-5" dirty="0">
                <a:latin typeface="Calibri"/>
                <a:cs typeface="Calibri"/>
              </a:rPr>
              <a:t>This involves identifying problems the company faces, assigning a </a:t>
            </a:r>
            <a:r>
              <a:rPr sz="1200" dirty="0">
                <a:latin typeface="Calibri"/>
                <a:cs typeface="Calibri"/>
              </a:rPr>
              <a:t>level </a:t>
            </a:r>
            <a:r>
              <a:rPr sz="1200" spc="-10" dirty="0">
                <a:latin typeface="Calibri"/>
                <a:cs typeface="Calibri"/>
              </a:rPr>
              <a:t>of </a:t>
            </a:r>
            <a:r>
              <a:rPr sz="1200" spc="-5" dirty="0">
                <a:latin typeface="Calibri"/>
                <a:cs typeface="Calibri"/>
              </a:rPr>
              <a:t>importance </a:t>
            </a:r>
            <a:r>
              <a:rPr sz="1200" dirty="0">
                <a:latin typeface="Calibri"/>
                <a:cs typeface="Calibri"/>
              </a:rPr>
              <a:t>to </a:t>
            </a:r>
            <a:r>
              <a:rPr sz="1200" spc="-5" dirty="0">
                <a:latin typeface="Calibri"/>
                <a:cs typeface="Calibri"/>
              </a:rPr>
              <a:t>each  </a:t>
            </a:r>
            <a:r>
              <a:rPr sz="1200" dirty="0">
                <a:latin typeface="Calibri"/>
                <a:cs typeface="Calibri"/>
              </a:rPr>
              <a:t>one, </a:t>
            </a:r>
            <a:r>
              <a:rPr sz="1200" spc="-5" dirty="0">
                <a:latin typeface="Calibri"/>
                <a:cs typeface="Calibri"/>
              </a:rPr>
              <a:t>and assessing the kinds </a:t>
            </a:r>
            <a:r>
              <a:rPr sz="1200" spc="-10" dirty="0">
                <a:latin typeface="Calibri"/>
                <a:cs typeface="Calibri"/>
              </a:rPr>
              <a:t>of </a:t>
            </a:r>
            <a:r>
              <a:rPr sz="1200" spc="-5" dirty="0">
                <a:latin typeface="Calibri"/>
                <a:cs typeface="Calibri"/>
              </a:rPr>
              <a:t>changes needed to solve the</a:t>
            </a:r>
            <a:r>
              <a:rPr sz="1200" spc="80" dirty="0">
                <a:latin typeface="Calibri"/>
                <a:cs typeface="Calibri"/>
              </a:rPr>
              <a:t> </a:t>
            </a:r>
            <a:r>
              <a:rPr sz="1200" spc="-5" dirty="0">
                <a:latin typeface="Calibri"/>
                <a:cs typeface="Calibri"/>
              </a:rPr>
              <a:t>problems.</a:t>
            </a:r>
            <a:endParaRPr sz="1200">
              <a:latin typeface="Calibri"/>
              <a:cs typeface="Calibri"/>
            </a:endParaRPr>
          </a:p>
          <a:p>
            <a:pPr marL="166370" indent="-154305">
              <a:lnSpc>
                <a:spcPct val="100000"/>
              </a:lnSpc>
              <a:spcBef>
                <a:spcPts val="525"/>
              </a:spcBef>
              <a:buAutoNum type="arabicPeriod" startAt="2"/>
              <a:tabLst>
                <a:tab pos="167005" algn="l"/>
              </a:tabLst>
            </a:pPr>
            <a:r>
              <a:rPr sz="1200" b="1" spc="-5" dirty="0">
                <a:latin typeface="Calibri"/>
                <a:cs typeface="Calibri"/>
              </a:rPr>
              <a:t>Design </a:t>
            </a:r>
            <a:r>
              <a:rPr sz="1200" b="1" dirty="0">
                <a:latin typeface="Calibri"/>
                <a:cs typeface="Calibri"/>
              </a:rPr>
              <a:t>the </a:t>
            </a:r>
            <a:r>
              <a:rPr sz="1200" b="1" spc="-5" dirty="0">
                <a:latin typeface="Calibri"/>
                <a:cs typeface="Calibri"/>
              </a:rPr>
              <a:t>desired future state </a:t>
            </a:r>
            <a:r>
              <a:rPr sz="1200" b="1" dirty="0">
                <a:latin typeface="Calibri"/>
                <a:cs typeface="Calibri"/>
              </a:rPr>
              <a:t>of the</a:t>
            </a:r>
            <a:r>
              <a:rPr sz="1200" b="1" spc="-5" dirty="0">
                <a:latin typeface="Calibri"/>
                <a:cs typeface="Calibri"/>
              </a:rPr>
              <a:t> organization.</a:t>
            </a:r>
            <a:endParaRPr sz="1200">
              <a:latin typeface="Calibri"/>
              <a:cs typeface="Calibri"/>
            </a:endParaRPr>
          </a:p>
          <a:p>
            <a:pPr marL="12700" marR="5080">
              <a:lnSpc>
                <a:spcPct val="101699"/>
              </a:lnSpc>
            </a:pPr>
            <a:r>
              <a:rPr sz="1200" spc="-5" dirty="0">
                <a:latin typeface="Calibri"/>
                <a:cs typeface="Calibri"/>
              </a:rPr>
              <a:t>This involves picturing the ideal situation </a:t>
            </a:r>
            <a:r>
              <a:rPr sz="1200" dirty="0">
                <a:latin typeface="Calibri"/>
                <a:cs typeface="Calibri"/>
              </a:rPr>
              <a:t>for </a:t>
            </a:r>
            <a:r>
              <a:rPr sz="1200" spc="-5" dirty="0">
                <a:latin typeface="Calibri"/>
                <a:cs typeface="Calibri"/>
              </a:rPr>
              <a:t>the company after the change is implemented,  conveying </a:t>
            </a:r>
            <a:r>
              <a:rPr sz="1200" dirty="0">
                <a:latin typeface="Calibri"/>
                <a:cs typeface="Calibri"/>
              </a:rPr>
              <a:t>this </a:t>
            </a:r>
            <a:r>
              <a:rPr sz="1200" spc="-5" dirty="0">
                <a:latin typeface="Calibri"/>
                <a:cs typeface="Calibri"/>
              </a:rPr>
              <a:t>vision clearly </a:t>
            </a:r>
            <a:r>
              <a:rPr sz="1200" dirty="0">
                <a:latin typeface="Calibri"/>
                <a:cs typeface="Calibri"/>
              </a:rPr>
              <a:t>to </a:t>
            </a:r>
            <a:r>
              <a:rPr sz="1200" spc="-5" dirty="0">
                <a:latin typeface="Calibri"/>
                <a:cs typeface="Calibri"/>
              </a:rPr>
              <a:t>everyone involved in the change effort, and designing a means  of transition to </a:t>
            </a:r>
            <a:r>
              <a:rPr sz="1200" dirty="0">
                <a:latin typeface="Calibri"/>
                <a:cs typeface="Calibri"/>
              </a:rPr>
              <a:t>the new state. </a:t>
            </a:r>
            <a:r>
              <a:rPr sz="1200" spc="-5" dirty="0">
                <a:latin typeface="Calibri"/>
                <a:cs typeface="Calibri"/>
              </a:rPr>
              <a:t>An important part </a:t>
            </a:r>
            <a:r>
              <a:rPr sz="1200" dirty="0">
                <a:latin typeface="Calibri"/>
                <a:cs typeface="Calibri"/>
              </a:rPr>
              <a:t>of the </a:t>
            </a:r>
            <a:r>
              <a:rPr sz="1200" spc="-5" dirty="0">
                <a:latin typeface="Calibri"/>
                <a:cs typeface="Calibri"/>
              </a:rPr>
              <a:t>transition should </a:t>
            </a:r>
            <a:r>
              <a:rPr sz="1200" dirty="0">
                <a:latin typeface="Calibri"/>
                <a:cs typeface="Calibri"/>
              </a:rPr>
              <a:t>be </a:t>
            </a:r>
            <a:r>
              <a:rPr sz="1200" spc="-5" dirty="0">
                <a:latin typeface="Calibri"/>
                <a:cs typeface="Calibri"/>
              </a:rPr>
              <a:t>maintaining</a:t>
            </a:r>
            <a:r>
              <a:rPr sz="1200" spc="50" dirty="0">
                <a:latin typeface="Calibri"/>
                <a:cs typeface="Calibri"/>
              </a:rPr>
              <a:t> </a:t>
            </a:r>
            <a:r>
              <a:rPr sz="1200" spc="-5" dirty="0">
                <a:latin typeface="Calibri"/>
                <a:cs typeface="Calibri"/>
              </a:rPr>
              <a:t>some</a:t>
            </a:r>
            <a:endParaRPr sz="1200">
              <a:latin typeface="Calibri"/>
              <a:cs typeface="Calibri"/>
            </a:endParaRPr>
          </a:p>
          <a:p>
            <a:pPr>
              <a:lnSpc>
                <a:spcPct val="100000"/>
              </a:lnSpc>
              <a:spcBef>
                <a:spcPts val="35"/>
              </a:spcBef>
            </a:pPr>
            <a:endParaRPr sz="1550">
              <a:latin typeface="Calibri"/>
              <a:cs typeface="Calibri"/>
            </a:endParaRPr>
          </a:p>
          <a:p>
            <a:pPr marL="181610">
              <a:lnSpc>
                <a:spcPct val="100000"/>
              </a:lnSpc>
            </a:pPr>
            <a:r>
              <a:rPr sz="1000" b="1" spc="-5" dirty="0">
                <a:latin typeface="Calibri"/>
                <a:cs typeface="Calibri"/>
              </a:rPr>
              <a:t>62</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88" y="7406158"/>
            <a:ext cx="5786755" cy="2553335"/>
          </a:xfrm>
          <a:prstGeom prst="rect">
            <a:avLst/>
          </a:prstGeom>
        </p:spPr>
        <p:txBody>
          <a:bodyPr vert="horz" wrap="square" lIns="0" tIns="79375" rIns="0" bIns="0" rtlCol="0">
            <a:spAutoFit/>
          </a:bodyPr>
          <a:lstStyle/>
          <a:p>
            <a:pPr marL="12700" algn="just">
              <a:lnSpc>
                <a:spcPct val="100000"/>
              </a:lnSpc>
              <a:spcBef>
                <a:spcPts val="625"/>
              </a:spcBef>
            </a:pPr>
            <a:r>
              <a:rPr sz="1200" b="1" spc="-5" dirty="0">
                <a:latin typeface="Calibri"/>
                <a:cs typeface="Calibri"/>
              </a:rPr>
              <a:t>Trimo’s “complete</a:t>
            </a:r>
            <a:r>
              <a:rPr sz="1200" b="1" spc="5" dirty="0">
                <a:latin typeface="Calibri"/>
                <a:cs typeface="Calibri"/>
              </a:rPr>
              <a:t> </a:t>
            </a:r>
            <a:r>
              <a:rPr sz="1200" b="1" spc="-5" dirty="0">
                <a:latin typeface="Calibri"/>
                <a:cs typeface="Calibri"/>
              </a:rPr>
              <a:t>solution”</a:t>
            </a:r>
            <a:endParaRPr sz="1200">
              <a:latin typeface="Calibri"/>
              <a:cs typeface="Calibri"/>
            </a:endParaRPr>
          </a:p>
          <a:p>
            <a:pPr marL="12700" algn="just">
              <a:lnSpc>
                <a:spcPct val="100000"/>
              </a:lnSpc>
              <a:spcBef>
                <a:spcPts val="530"/>
              </a:spcBef>
            </a:pPr>
            <a:r>
              <a:rPr sz="1200" b="1" i="1" spc="-5" dirty="0">
                <a:latin typeface="Calibri"/>
                <a:cs typeface="Calibri"/>
              </a:rPr>
              <a:t>Miloš Ebner</a:t>
            </a:r>
            <a:endParaRPr sz="1200">
              <a:latin typeface="Calibri"/>
              <a:cs typeface="Calibri"/>
            </a:endParaRPr>
          </a:p>
          <a:p>
            <a:pPr marL="12700" marR="5080" algn="just">
              <a:lnSpc>
                <a:spcPct val="101699"/>
              </a:lnSpc>
              <a:spcBef>
                <a:spcPts val="505"/>
              </a:spcBef>
            </a:pPr>
            <a:r>
              <a:rPr sz="1200" i="1" spc="-5" dirty="0">
                <a:latin typeface="Calibri"/>
                <a:cs typeface="Calibri"/>
              </a:rPr>
              <a:t>Trimo </a:t>
            </a:r>
            <a:r>
              <a:rPr sz="1200" i="1" spc="-10" dirty="0">
                <a:latin typeface="Calibri"/>
                <a:cs typeface="Calibri"/>
              </a:rPr>
              <a:t>d.d. </a:t>
            </a:r>
            <a:r>
              <a:rPr sz="1200" i="1" spc="-5" dirty="0">
                <a:latin typeface="Calibri"/>
                <a:cs typeface="Calibri"/>
              </a:rPr>
              <a:t>is a provider of complete solutions in the area of prefabricated steel buildings,  </a:t>
            </a:r>
            <a:r>
              <a:rPr sz="1200" i="1" dirty="0">
                <a:latin typeface="Calibri"/>
                <a:cs typeface="Calibri"/>
              </a:rPr>
              <a:t>steel </a:t>
            </a:r>
            <a:r>
              <a:rPr sz="1200" i="1" spc="-5" dirty="0">
                <a:latin typeface="Calibri"/>
                <a:cs typeface="Calibri"/>
              </a:rPr>
              <a:t>structures, facades, roofs, containers </a:t>
            </a:r>
            <a:r>
              <a:rPr sz="1200" i="1" spc="-10" dirty="0">
                <a:latin typeface="Calibri"/>
                <a:cs typeface="Calibri"/>
              </a:rPr>
              <a:t>and </a:t>
            </a:r>
            <a:r>
              <a:rPr sz="1200" i="1" spc="-5" dirty="0">
                <a:latin typeface="Calibri"/>
                <a:cs typeface="Calibri"/>
              </a:rPr>
              <a:t>sound-insulation systems, located in Trebnje,  Slovenia.</a:t>
            </a:r>
            <a:endParaRPr sz="1200">
              <a:latin typeface="Calibri"/>
              <a:cs typeface="Calibri"/>
            </a:endParaRPr>
          </a:p>
          <a:p>
            <a:pPr marL="12700" marR="5080" algn="just">
              <a:lnSpc>
                <a:spcPct val="101699"/>
              </a:lnSpc>
              <a:spcBef>
                <a:spcPts val="500"/>
              </a:spcBef>
            </a:pPr>
            <a:r>
              <a:rPr sz="1200" i="1" spc="-5" dirty="0">
                <a:latin typeface="Calibri"/>
                <a:cs typeface="Calibri"/>
              </a:rPr>
              <a:t>For many years Trimo has been investing into </a:t>
            </a:r>
            <a:r>
              <a:rPr sz="1200" i="1" spc="-10" dirty="0">
                <a:latin typeface="Calibri"/>
                <a:cs typeface="Calibri"/>
              </a:rPr>
              <a:t>the </a:t>
            </a:r>
            <a:r>
              <a:rPr sz="1200" i="1" spc="-5" dirty="0">
                <a:latin typeface="Calibri"/>
                <a:cs typeface="Calibri"/>
              </a:rPr>
              <a:t>development </a:t>
            </a:r>
            <a:r>
              <a:rPr sz="1200" i="1" spc="-10" dirty="0">
                <a:latin typeface="Calibri"/>
                <a:cs typeface="Calibri"/>
              </a:rPr>
              <a:t>and </a:t>
            </a:r>
            <a:r>
              <a:rPr sz="1200" i="1" spc="-5" dirty="0">
                <a:latin typeface="Calibri"/>
                <a:cs typeface="Calibri"/>
              </a:rPr>
              <a:t>thus also systematic  growth of innovative spirit as an important </a:t>
            </a:r>
            <a:r>
              <a:rPr sz="1200" i="1" spc="-10" dirty="0">
                <a:latin typeface="Calibri"/>
                <a:cs typeface="Calibri"/>
              </a:rPr>
              <a:t>part </a:t>
            </a:r>
            <a:r>
              <a:rPr sz="1200" i="1" spc="-5" dirty="0">
                <a:latin typeface="Calibri"/>
                <a:cs typeface="Calibri"/>
              </a:rPr>
              <a:t>of the expansion strategy on the  international </a:t>
            </a:r>
            <a:r>
              <a:rPr sz="1200" i="1" dirty="0">
                <a:latin typeface="Calibri"/>
                <a:cs typeface="Calibri"/>
              </a:rPr>
              <a:t>market. </a:t>
            </a:r>
            <a:r>
              <a:rPr sz="1200" i="1" spc="-5" dirty="0">
                <a:latin typeface="Calibri"/>
                <a:cs typeface="Calibri"/>
              </a:rPr>
              <a:t>Trimo applies the </a:t>
            </a:r>
            <a:r>
              <a:rPr sz="1200" b="1" i="1" spc="-15" dirty="0">
                <a:latin typeface="Calibri"/>
                <a:cs typeface="Calibri"/>
              </a:rPr>
              <a:t>concept </a:t>
            </a:r>
            <a:r>
              <a:rPr sz="1200" b="1" i="1" spc="-10" dirty="0">
                <a:latin typeface="Calibri"/>
                <a:cs typeface="Calibri"/>
              </a:rPr>
              <a:t>of </a:t>
            </a:r>
            <a:r>
              <a:rPr sz="1200" b="1" i="1" spc="-15" dirty="0">
                <a:latin typeface="Calibri"/>
                <a:cs typeface="Calibri"/>
              </a:rPr>
              <a:t>“complete solution” </a:t>
            </a:r>
            <a:r>
              <a:rPr sz="1200" i="1" dirty="0">
                <a:latin typeface="Calibri"/>
                <a:cs typeface="Calibri"/>
              </a:rPr>
              <a:t>as </a:t>
            </a:r>
            <a:r>
              <a:rPr sz="1200" i="1" spc="-5" dirty="0">
                <a:latin typeface="Calibri"/>
                <a:cs typeface="Calibri"/>
              </a:rPr>
              <a:t>a significant part  of the differentiation strategy that distinguishes Trimo from the rest of the competition  which</a:t>
            </a:r>
            <a:r>
              <a:rPr sz="1200" i="1" spc="30" dirty="0">
                <a:latin typeface="Calibri"/>
                <a:cs typeface="Calibri"/>
              </a:rPr>
              <a:t> </a:t>
            </a:r>
            <a:r>
              <a:rPr sz="1200" i="1" spc="-5" dirty="0">
                <a:latin typeface="Calibri"/>
                <a:cs typeface="Calibri"/>
              </a:rPr>
              <a:t>in</a:t>
            </a:r>
            <a:r>
              <a:rPr sz="1200" i="1" spc="35" dirty="0">
                <a:latin typeface="Calibri"/>
                <a:cs typeface="Calibri"/>
              </a:rPr>
              <a:t> </a:t>
            </a:r>
            <a:r>
              <a:rPr sz="1200" i="1" spc="-5" dirty="0">
                <a:latin typeface="Calibri"/>
                <a:cs typeface="Calibri"/>
              </a:rPr>
              <a:t>the</a:t>
            </a:r>
            <a:r>
              <a:rPr sz="1200" i="1" spc="40" dirty="0">
                <a:latin typeface="Calibri"/>
                <a:cs typeface="Calibri"/>
              </a:rPr>
              <a:t> </a:t>
            </a:r>
            <a:r>
              <a:rPr sz="1200" i="1" spc="-5" dirty="0">
                <a:latin typeface="Calibri"/>
                <a:cs typeface="Calibri"/>
              </a:rPr>
              <a:t>majority</a:t>
            </a:r>
            <a:r>
              <a:rPr sz="1200" i="1" spc="35" dirty="0">
                <a:latin typeface="Calibri"/>
                <a:cs typeface="Calibri"/>
              </a:rPr>
              <a:t> </a:t>
            </a:r>
            <a:r>
              <a:rPr sz="1200" i="1" spc="-5" dirty="0">
                <a:latin typeface="Calibri"/>
                <a:cs typeface="Calibri"/>
              </a:rPr>
              <a:t>“only”</a:t>
            </a:r>
            <a:r>
              <a:rPr sz="1200" i="1" spc="40" dirty="0">
                <a:latin typeface="Calibri"/>
                <a:cs typeface="Calibri"/>
              </a:rPr>
              <a:t> </a:t>
            </a:r>
            <a:r>
              <a:rPr sz="1200" i="1" spc="-5" dirty="0">
                <a:latin typeface="Calibri"/>
                <a:cs typeface="Calibri"/>
              </a:rPr>
              <a:t>produces</a:t>
            </a:r>
            <a:r>
              <a:rPr sz="1200" i="1" spc="40" dirty="0">
                <a:latin typeface="Calibri"/>
                <a:cs typeface="Calibri"/>
              </a:rPr>
              <a:t> </a:t>
            </a:r>
            <a:r>
              <a:rPr sz="1200" i="1" spc="-5" dirty="0">
                <a:latin typeface="Calibri"/>
                <a:cs typeface="Calibri"/>
              </a:rPr>
              <a:t>construction</a:t>
            </a:r>
            <a:r>
              <a:rPr sz="1200" i="1" spc="40" dirty="0">
                <a:latin typeface="Calibri"/>
                <a:cs typeface="Calibri"/>
              </a:rPr>
              <a:t> </a:t>
            </a:r>
            <a:r>
              <a:rPr sz="1200" i="1" spc="-5" dirty="0">
                <a:latin typeface="Calibri"/>
                <a:cs typeface="Calibri"/>
              </a:rPr>
              <a:t>products.</a:t>
            </a:r>
            <a:r>
              <a:rPr sz="1200" i="1" spc="30" dirty="0">
                <a:latin typeface="Calibri"/>
                <a:cs typeface="Calibri"/>
              </a:rPr>
              <a:t> </a:t>
            </a:r>
            <a:r>
              <a:rPr sz="1200" i="1" spc="-5" dirty="0">
                <a:latin typeface="Calibri"/>
                <a:cs typeface="Calibri"/>
              </a:rPr>
              <a:t>This</a:t>
            </a:r>
            <a:r>
              <a:rPr sz="1200" i="1" spc="40" dirty="0">
                <a:latin typeface="Calibri"/>
                <a:cs typeface="Calibri"/>
              </a:rPr>
              <a:t> </a:t>
            </a:r>
            <a:r>
              <a:rPr sz="1200" i="1" spc="-5" dirty="0">
                <a:latin typeface="Calibri"/>
                <a:cs typeface="Calibri"/>
              </a:rPr>
              <a:t>means</a:t>
            </a:r>
            <a:r>
              <a:rPr sz="1200" i="1" spc="50" dirty="0">
                <a:latin typeface="Calibri"/>
                <a:cs typeface="Calibri"/>
              </a:rPr>
              <a:t> </a:t>
            </a:r>
            <a:r>
              <a:rPr sz="1200" i="1" spc="-5" dirty="0">
                <a:latin typeface="Calibri"/>
                <a:cs typeface="Calibri"/>
              </a:rPr>
              <a:t>that</a:t>
            </a:r>
            <a:r>
              <a:rPr sz="1200" i="1" spc="45" dirty="0">
                <a:latin typeface="Calibri"/>
                <a:cs typeface="Calibri"/>
              </a:rPr>
              <a:t> </a:t>
            </a:r>
            <a:r>
              <a:rPr sz="1200" i="1" spc="-5" dirty="0">
                <a:latin typeface="Calibri"/>
                <a:cs typeface="Calibri"/>
              </a:rPr>
              <a:t>Trimo</a:t>
            </a:r>
            <a:r>
              <a:rPr sz="1200" i="1" spc="35" dirty="0">
                <a:latin typeface="Calibri"/>
                <a:cs typeface="Calibri"/>
              </a:rPr>
              <a:t> </a:t>
            </a:r>
            <a:r>
              <a:rPr sz="1200" i="1" spc="-5" dirty="0">
                <a:latin typeface="Calibri"/>
                <a:cs typeface="Calibri"/>
              </a:rPr>
              <a:t>starts</a:t>
            </a:r>
            <a:r>
              <a:rPr sz="1200" i="1" spc="35" dirty="0">
                <a:latin typeface="Calibri"/>
                <a:cs typeface="Calibri"/>
              </a:rPr>
              <a:t> </a:t>
            </a:r>
            <a:r>
              <a:rPr sz="1200" i="1" dirty="0">
                <a:latin typeface="Calibri"/>
                <a:cs typeface="Calibri"/>
              </a:rPr>
              <a:t>its</a:t>
            </a:r>
            <a:endParaRPr sz="1200">
              <a:latin typeface="Calibri"/>
              <a:cs typeface="Calibri"/>
            </a:endParaRPr>
          </a:p>
          <a:p>
            <a:pPr>
              <a:lnSpc>
                <a:spcPct val="100000"/>
              </a:lnSpc>
              <a:spcBef>
                <a:spcPts val="35"/>
              </a:spcBef>
            </a:pPr>
            <a:endParaRPr sz="1650">
              <a:latin typeface="Calibri"/>
              <a:cs typeface="Calibri"/>
            </a:endParaRPr>
          </a:p>
          <a:p>
            <a:pPr marR="95250" algn="r">
              <a:lnSpc>
                <a:spcPct val="100000"/>
              </a:lnSpc>
            </a:pPr>
            <a:r>
              <a:rPr sz="1000" b="1" spc="-5" dirty="0">
                <a:latin typeface="Calibri"/>
                <a:cs typeface="Calibri"/>
              </a:rPr>
              <a:t>63</a:t>
            </a:r>
            <a:endParaRPr sz="1000">
              <a:latin typeface="Calibri"/>
              <a:cs typeface="Calibri"/>
            </a:endParaRPr>
          </a:p>
        </p:txBody>
      </p:sp>
      <p:sp>
        <p:nvSpPr>
          <p:cNvPr id="3" name="object 3"/>
          <p:cNvSpPr txBox="1"/>
          <p:nvPr/>
        </p:nvSpPr>
        <p:spPr>
          <a:xfrm>
            <a:off x="816726" y="570066"/>
            <a:ext cx="5855335" cy="6129020"/>
          </a:xfrm>
          <a:prstGeom prst="rect">
            <a:avLst/>
          </a:prstGeom>
        </p:spPr>
        <p:txBody>
          <a:bodyPr vert="horz" wrap="square" lIns="0" tIns="12065" rIns="0" bIns="0" rtlCol="0">
            <a:spAutoFit/>
          </a:bodyPr>
          <a:lstStyle/>
          <a:p>
            <a:pPr marR="2222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403860">
              <a:lnSpc>
                <a:spcPct val="101699"/>
              </a:lnSpc>
            </a:pPr>
            <a:r>
              <a:rPr sz="1200" spc="-5" dirty="0">
                <a:latin typeface="Calibri"/>
                <a:cs typeface="Calibri"/>
              </a:rPr>
              <a:t>sort </a:t>
            </a:r>
            <a:r>
              <a:rPr sz="1200" spc="-10" dirty="0">
                <a:latin typeface="Calibri"/>
                <a:cs typeface="Calibri"/>
              </a:rPr>
              <a:t>of </a:t>
            </a:r>
            <a:r>
              <a:rPr sz="1200" spc="-5" dirty="0">
                <a:latin typeface="Calibri"/>
                <a:cs typeface="Calibri"/>
              </a:rPr>
              <a:t>stability; some things – </a:t>
            </a:r>
            <a:r>
              <a:rPr sz="1200" spc="-10" dirty="0">
                <a:latin typeface="Calibri"/>
                <a:cs typeface="Calibri"/>
              </a:rPr>
              <a:t>such </a:t>
            </a:r>
            <a:r>
              <a:rPr sz="1200" spc="-5" dirty="0">
                <a:latin typeface="Calibri"/>
                <a:cs typeface="Calibri"/>
              </a:rPr>
              <a:t>as the company's overall mission or </a:t>
            </a:r>
            <a:r>
              <a:rPr sz="1200" spc="-10" dirty="0">
                <a:latin typeface="Calibri"/>
                <a:cs typeface="Calibri"/>
              </a:rPr>
              <a:t>key </a:t>
            </a:r>
            <a:r>
              <a:rPr sz="1200" spc="-5" dirty="0">
                <a:latin typeface="Calibri"/>
                <a:cs typeface="Calibri"/>
              </a:rPr>
              <a:t>personnel –  should remain constant </a:t>
            </a:r>
            <a:r>
              <a:rPr sz="1200" spc="-10" dirty="0">
                <a:latin typeface="Calibri"/>
                <a:cs typeface="Calibri"/>
              </a:rPr>
              <a:t>in </a:t>
            </a:r>
            <a:r>
              <a:rPr sz="1200" spc="-5" dirty="0">
                <a:latin typeface="Calibri"/>
                <a:cs typeface="Calibri"/>
              </a:rPr>
              <a:t>the midst </a:t>
            </a:r>
            <a:r>
              <a:rPr sz="1200" spc="-10" dirty="0">
                <a:latin typeface="Calibri"/>
                <a:cs typeface="Calibri"/>
              </a:rPr>
              <a:t>of </a:t>
            </a:r>
            <a:r>
              <a:rPr sz="1200" spc="-5" dirty="0">
                <a:latin typeface="Calibri"/>
                <a:cs typeface="Calibri"/>
              </a:rPr>
              <a:t>turmoil to </a:t>
            </a:r>
            <a:r>
              <a:rPr sz="1200" dirty="0">
                <a:latin typeface="Calibri"/>
                <a:cs typeface="Calibri"/>
              </a:rPr>
              <a:t>help </a:t>
            </a:r>
            <a:r>
              <a:rPr sz="1200" spc="-5" dirty="0">
                <a:latin typeface="Calibri"/>
                <a:cs typeface="Calibri"/>
              </a:rPr>
              <a:t>reduce people's</a:t>
            </a:r>
            <a:r>
              <a:rPr sz="1200" spc="125" dirty="0">
                <a:latin typeface="Calibri"/>
                <a:cs typeface="Calibri"/>
              </a:rPr>
              <a:t> </a:t>
            </a:r>
            <a:r>
              <a:rPr sz="1200" spc="-5" dirty="0">
                <a:latin typeface="Calibri"/>
                <a:cs typeface="Calibri"/>
              </a:rPr>
              <a:t>anxiety.</a:t>
            </a:r>
            <a:endParaRPr sz="1200">
              <a:latin typeface="Calibri"/>
              <a:cs typeface="Calibri"/>
            </a:endParaRPr>
          </a:p>
          <a:p>
            <a:pPr marL="12700">
              <a:lnSpc>
                <a:spcPct val="100000"/>
              </a:lnSpc>
              <a:spcBef>
                <a:spcPts val="530"/>
              </a:spcBef>
            </a:pPr>
            <a:r>
              <a:rPr sz="1200" b="1" dirty="0">
                <a:latin typeface="Calibri"/>
                <a:cs typeface="Calibri"/>
              </a:rPr>
              <a:t>3. </a:t>
            </a:r>
            <a:r>
              <a:rPr sz="1200" b="1" spc="-5" dirty="0">
                <a:latin typeface="Calibri"/>
                <a:cs typeface="Calibri"/>
              </a:rPr>
              <a:t>Implement </a:t>
            </a:r>
            <a:r>
              <a:rPr sz="1200" b="1" dirty="0">
                <a:latin typeface="Calibri"/>
                <a:cs typeface="Calibri"/>
              </a:rPr>
              <a:t>the</a:t>
            </a:r>
            <a:r>
              <a:rPr sz="1200" b="1" spc="5" dirty="0">
                <a:latin typeface="Calibri"/>
                <a:cs typeface="Calibri"/>
              </a:rPr>
              <a:t> </a:t>
            </a:r>
            <a:r>
              <a:rPr sz="1200" b="1" spc="-5" dirty="0">
                <a:latin typeface="Calibri"/>
                <a:cs typeface="Calibri"/>
              </a:rPr>
              <a:t>change.</a:t>
            </a:r>
            <a:endParaRPr sz="1200">
              <a:latin typeface="Calibri"/>
              <a:cs typeface="Calibri"/>
            </a:endParaRPr>
          </a:p>
          <a:p>
            <a:pPr marL="12700" marR="104775">
              <a:lnSpc>
                <a:spcPct val="101699"/>
              </a:lnSpc>
            </a:pPr>
            <a:r>
              <a:rPr sz="1200" spc="-5" dirty="0">
                <a:latin typeface="Calibri"/>
                <a:cs typeface="Calibri"/>
              </a:rPr>
              <a:t>This involves managing the transition effectively. It might </a:t>
            </a:r>
            <a:r>
              <a:rPr sz="1200" dirty="0">
                <a:latin typeface="Calibri"/>
                <a:cs typeface="Calibri"/>
              </a:rPr>
              <a:t>be helpful </a:t>
            </a:r>
            <a:r>
              <a:rPr sz="1200" spc="-5" dirty="0">
                <a:latin typeface="Calibri"/>
                <a:cs typeface="Calibri"/>
              </a:rPr>
              <a:t>to </a:t>
            </a:r>
            <a:r>
              <a:rPr sz="1200" spc="-10" dirty="0">
                <a:latin typeface="Calibri"/>
                <a:cs typeface="Calibri"/>
              </a:rPr>
              <a:t>draw </a:t>
            </a:r>
            <a:r>
              <a:rPr sz="1200" dirty="0">
                <a:latin typeface="Calibri"/>
                <a:cs typeface="Calibri"/>
              </a:rPr>
              <a:t>up </a:t>
            </a:r>
            <a:r>
              <a:rPr sz="1200" spc="-5" dirty="0">
                <a:latin typeface="Calibri"/>
                <a:cs typeface="Calibri"/>
              </a:rPr>
              <a:t>a plan,  allocate resources, and appoint a key person to </a:t>
            </a:r>
            <a:r>
              <a:rPr sz="1200" spc="-10" dirty="0">
                <a:latin typeface="Calibri"/>
                <a:cs typeface="Calibri"/>
              </a:rPr>
              <a:t>take </a:t>
            </a:r>
            <a:r>
              <a:rPr sz="1200" spc="-5" dirty="0">
                <a:latin typeface="Calibri"/>
                <a:cs typeface="Calibri"/>
              </a:rPr>
              <a:t>charge </a:t>
            </a:r>
            <a:r>
              <a:rPr sz="1200" spc="-10" dirty="0">
                <a:latin typeface="Calibri"/>
                <a:cs typeface="Calibri"/>
              </a:rPr>
              <a:t>of </a:t>
            </a:r>
            <a:r>
              <a:rPr sz="1200" dirty="0">
                <a:latin typeface="Calibri"/>
                <a:cs typeface="Calibri"/>
              </a:rPr>
              <a:t>the </a:t>
            </a:r>
            <a:r>
              <a:rPr sz="1200" spc="-5" dirty="0">
                <a:latin typeface="Calibri"/>
                <a:cs typeface="Calibri"/>
              </a:rPr>
              <a:t>change process. The  company's leaders should </a:t>
            </a:r>
            <a:r>
              <a:rPr sz="1200" dirty="0">
                <a:latin typeface="Calibri"/>
                <a:cs typeface="Calibri"/>
              </a:rPr>
              <a:t>try to </a:t>
            </a:r>
            <a:r>
              <a:rPr sz="1200" spc="-5" dirty="0">
                <a:latin typeface="Calibri"/>
                <a:cs typeface="Calibri"/>
              </a:rPr>
              <a:t>generate enthusiasm </a:t>
            </a:r>
            <a:r>
              <a:rPr sz="1200" dirty="0">
                <a:latin typeface="Calibri"/>
                <a:cs typeface="Calibri"/>
              </a:rPr>
              <a:t>for </a:t>
            </a:r>
            <a:r>
              <a:rPr sz="1200" spc="-5" dirty="0">
                <a:latin typeface="Calibri"/>
                <a:cs typeface="Calibri"/>
              </a:rPr>
              <a:t>the change </a:t>
            </a:r>
            <a:r>
              <a:rPr sz="1200" dirty="0">
                <a:latin typeface="Calibri"/>
                <a:cs typeface="Calibri"/>
              </a:rPr>
              <a:t>by </a:t>
            </a:r>
            <a:r>
              <a:rPr sz="1200" spc="-5" dirty="0">
                <a:latin typeface="Calibri"/>
                <a:cs typeface="Calibri"/>
              </a:rPr>
              <a:t>sharing </a:t>
            </a:r>
            <a:r>
              <a:rPr sz="1200" dirty="0">
                <a:latin typeface="Calibri"/>
                <a:cs typeface="Calibri"/>
              </a:rPr>
              <a:t>their </a:t>
            </a:r>
            <a:r>
              <a:rPr sz="1200" spc="-5" dirty="0">
                <a:latin typeface="Calibri"/>
                <a:cs typeface="Calibri"/>
              </a:rPr>
              <a:t>goals  and vision and acting as role models. In some cases, it may </a:t>
            </a:r>
            <a:r>
              <a:rPr sz="1200" dirty="0">
                <a:latin typeface="Calibri"/>
                <a:cs typeface="Calibri"/>
              </a:rPr>
              <a:t>be </a:t>
            </a:r>
            <a:r>
              <a:rPr sz="1200" spc="-5" dirty="0">
                <a:latin typeface="Calibri"/>
                <a:cs typeface="Calibri"/>
              </a:rPr>
              <a:t>useful </a:t>
            </a:r>
            <a:r>
              <a:rPr sz="1200" dirty="0">
                <a:latin typeface="Calibri"/>
                <a:cs typeface="Calibri"/>
              </a:rPr>
              <a:t>to try for </a:t>
            </a:r>
            <a:r>
              <a:rPr sz="1200" spc="-5" dirty="0">
                <a:latin typeface="Calibri"/>
                <a:cs typeface="Calibri"/>
              </a:rPr>
              <a:t>small victories  first </a:t>
            </a:r>
            <a:r>
              <a:rPr sz="1200" spc="-10" dirty="0">
                <a:latin typeface="Calibri"/>
                <a:cs typeface="Calibri"/>
              </a:rPr>
              <a:t>in </a:t>
            </a:r>
            <a:r>
              <a:rPr sz="1200" spc="-5" dirty="0">
                <a:latin typeface="Calibri"/>
                <a:cs typeface="Calibri"/>
              </a:rPr>
              <a:t>order to pave </a:t>
            </a:r>
            <a:r>
              <a:rPr sz="1200" dirty="0">
                <a:latin typeface="Calibri"/>
                <a:cs typeface="Calibri"/>
              </a:rPr>
              <a:t>the </a:t>
            </a:r>
            <a:r>
              <a:rPr sz="1200" spc="-5" dirty="0">
                <a:latin typeface="Calibri"/>
                <a:cs typeface="Calibri"/>
              </a:rPr>
              <a:t>way </a:t>
            </a:r>
            <a:r>
              <a:rPr sz="1200" dirty="0">
                <a:latin typeface="Calibri"/>
                <a:cs typeface="Calibri"/>
              </a:rPr>
              <a:t>for </a:t>
            </a:r>
            <a:r>
              <a:rPr sz="1200" spc="-5" dirty="0">
                <a:latin typeface="Calibri"/>
                <a:cs typeface="Calibri"/>
              </a:rPr>
              <a:t>later</a:t>
            </a:r>
            <a:r>
              <a:rPr sz="1200" spc="30" dirty="0">
                <a:latin typeface="Calibri"/>
                <a:cs typeface="Calibri"/>
              </a:rPr>
              <a:t> </a:t>
            </a:r>
            <a:r>
              <a:rPr sz="1200" spc="-5" dirty="0">
                <a:latin typeface="Calibri"/>
                <a:cs typeface="Calibri"/>
              </a:rPr>
              <a:t>successes.</a:t>
            </a:r>
            <a:endParaRPr sz="1200">
              <a:latin typeface="Calibri"/>
              <a:cs typeface="Calibri"/>
            </a:endParaRPr>
          </a:p>
          <a:p>
            <a:pPr marL="12700" marR="52705">
              <a:lnSpc>
                <a:spcPct val="101800"/>
              </a:lnSpc>
              <a:spcBef>
                <a:spcPts val="990"/>
              </a:spcBef>
            </a:pPr>
            <a:r>
              <a:rPr sz="1200" spc="-5" dirty="0">
                <a:latin typeface="Calibri"/>
                <a:cs typeface="Calibri"/>
              </a:rPr>
              <a:t>Additionally, the content of company’s innovation change must </a:t>
            </a:r>
            <a:r>
              <a:rPr sz="1200" dirty="0">
                <a:latin typeface="Calibri"/>
                <a:cs typeface="Calibri"/>
              </a:rPr>
              <a:t>be </a:t>
            </a:r>
            <a:r>
              <a:rPr sz="1200" spc="-5" dirty="0">
                <a:latin typeface="Calibri"/>
                <a:cs typeface="Calibri"/>
              </a:rPr>
              <a:t>planned while </a:t>
            </a:r>
            <a:r>
              <a:rPr sz="1200" i="1" spc="-5" dirty="0">
                <a:latin typeface="Calibri"/>
                <a:cs typeface="Calibri"/>
              </a:rPr>
              <a:t>keeping the  people impacts </a:t>
            </a:r>
            <a:r>
              <a:rPr sz="1200" i="1" spc="-10" dirty="0">
                <a:latin typeface="Calibri"/>
                <a:cs typeface="Calibri"/>
              </a:rPr>
              <a:t>and </a:t>
            </a:r>
            <a:r>
              <a:rPr sz="1200" i="1" spc="-5" dirty="0">
                <a:latin typeface="Calibri"/>
                <a:cs typeface="Calibri"/>
              </a:rPr>
              <a:t>the process </a:t>
            </a:r>
            <a:r>
              <a:rPr sz="1200" i="1" dirty="0">
                <a:latin typeface="Calibri"/>
                <a:cs typeface="Calibri"/>
              </a:rPr>
              <a:t>elements </a:t>
            </a:r>
            <a:r>
              <a:rPr sz="1200" i="1" spc="-5" dirty="0">
                <a:latin typeface="Calibri"/>
                <a:cs typeface="Calibri"/>
              </a:rPr>
              <a:t>in mind</a:t>
            </a:r>
            <a:r>
              <a:rPr sz="1200" spc="-5" dirty="0">
                <a:latin typeface="Calibri"/>
                <a:cs typeface="Calibri"/>
              </a:rPr>
              <a:t>. The </a:t>
            </a:r>
            <a:r>
              <a:rPr sz="1200" dirty="0">
                <a:latin typeface="Calibri"/>
                <a:cs typeface="Calibri"/>
              </a:rPr>
              <a:t>best </a:t>
            </a:r>
            <a:r>
              <a:rPr sz="1200" spc="-5" dirty="0">
                <a:latin typeface="Calibri"/>
                <a:cs typeface="Calibri"/>
              </a:rPr>
              <a:t>way </a:t>
            </a:r>
            <a:r>
              <a:rPr sz="1200" dirty="0">
                <a:latin typeface="Calibri"/>
                <a:cs typeface="Calibri"/>
              </a:rPr>
              <a:t>to </a:t>
            </a:r>
            <a:r>
              <a:rPr sz="1200" spc="-5" dirty="0">
                <a:latin typeface="Calibri"/>
                <a:cs typeface="Calibri"/>
              </a:rPr>
              <a:t>ensure that company’s  process </a:t>
            </a:r>
            <a:r>
              <a:rPr sz="1200" spc="-10" dirty="0">
                <a:latin typeface="Calibri"/>
                <a:cs typeface="Calibri"/>
              </a:rPr>
              <a:t>of </a:t>
            </a:r>
            <a:r>
              <a:rPr sz="1200" spc="-5" dirty="0">
                <a:latin typeface="Calibri"/>
                <a:cs typeface="Calibri"/>
              </a:rPr>
              <a:t>innovation change will </a:t>
            </a:r>
            <a:r>
              <a:rPr sz="1200" dirty="0">
                <a:latin typeface="Calibri"/>
                <a:cs typeface="Calibri"/>
              </a:rPr>
              <a:t>be </a:t>
            </a:r>
            <a:r>
              <a:rPr sz="1200" spc="-5" dirty="0">
                <a:latin typeface="Calibri"/>
                <a:cs typeface="Calibri"/>
              </a:rPr>
              <a:t>accepted </a:t>
            </a:r>
            <a:r>
              <a:rPr sz="1200" spc="-10" dirty="0">
                <a:latin typeface="Calibri"/>
                <a:cs typeface="Calibri"/>
              </a:rPr>
              <a:t>and </a:t>
            </a:r>
            <a:r>
              <a:rPr sz="1200" spc="-5" dirty="0">
                <a:latin typeface="Calibri"/>
                <a:cs typeface="Calibri"/>
              </a:rPr>
              <a:t>positively supported by </a:t>
            </a:r>
            <a:r>
              <a:rPr sz="1200" dirty="0">
                <a:latin typeface="Calibri"/>
                <a:cs typeface="Calibri"/>
              </a:rPr>
              <a:t>its </a:t>
            </a:r>
            <a:r>
              <a:rPr sz="1200" spc="-5" dirty="0">
                <a:latin typeface="Calibri"/>
                <a:cs typeface="Calibri"/>
              </a:rPr>
              <a:t>employees is to  include employees on company’s change project </a:t>
            </a:r>
            <a:r>
              <a:rPr sz="1200" dirty="0">
                <a:latin typeface="Calibri"/>
                <a:cs typeface="Calibri"/>
              </a:rPr>
              <a:t>teams </a:t>
            </a:r>
            <a:r>
              <a:rPr sz="1200" spc="-5" dirty="0">
                <a:latin typeface="Calibri"/>
                <a:cs typeface="Calibri"/>
              </a:rPr>
              <a:t>and bring </a:t>
            </a:r>
            <a:r>
              <a:rPr sz="1200" dirty="0">
                <a:latin typeface="Calibri"/>
                <a:cs typeface="Calibri"/>
              </a:rPr>
              <a:t>them </a:t>
            </a:r>
            <a:r>
              <a:rPr sz="1200" spc="-5" dirty="0">
                <a:latin typeface="Calibri"/>
                <a:cs typeface="Calibri"/>
              </a:rPr>
              <a:t>face </a:t>
            </a:r>
            <a:r>
              <a:rPr sz="1200" dirty="0">
                <a:latin typeface="Calibri"/>
                <a:cs typeface="Calibri"/>
              </a:rPr>
              <a:t>to </a:t>
            </a:r>
            <a:r>
              <a:rPr sz="1200" spc="-5" dirty="0">
                <a:latin typeface="Calibri"/>
                <a:cs typeface="Calibri"/>
              </a:rPr>
              <a:t>face with the  </a:t>
            </a:r>
            <a:r>
              <a:rPr sz="1200" dirty="0">
                <a:latin typeface="Calibri"/>
                <a:cs typeface="Calibri"/>
              </a:rPr>
              <a:t>external </a:t>
            </a:r>
            <a:r>
              <a:rPr sz="1200" spc="-5" dirty="0">
                <a:latin typeface="Calibri"/>
                <a:cs typeface="Calibri"/>
              </a:rPr>
              <a:t>pressures </a:t>
            </a:r>
            <a:r>
              <a:rPr sz="1200" dirty="0">
                <a:latin typeface="Calibri"/>
                <a:cs typeface="Calibri"/>
              </a:rPr>
              <a:t>to </a:t>
            </a:r>
            <a:r>
              <a:rPr sz="1200" spc="-5" dirty="0">
                <a:latin typeface="Calibri"/>
                <a:cs typeface="Calibri"/>
              </a:rPr>
              <a:t>change. Staff can </a:t>
            </a:r>
            <a:r>
              <a:rPr sz="1200" dirty="0">
                <a:latin typeface="Calibri"/>
                <a:cs typeface="Calibri"/>
              </a:rPr>
              <a:t>be </a:t>
            </a:r>
            <a:r>
              <a:rPr sz="1200" spc="-5" dirty="0">
                <a:latin typeface="Calibri"/>
                <a:cs typeface="Calibri"/>
              </a:rPr>
              <a:t>energized </a:t>
            </a:r>
            <a:r>
              <a:rPr sz="1200" dirty="0">
                <a:latin typeface="Calibri"/>
                <a:cs typeface="Calibri"/>
              </a:rPr>
              <a:t>to </a:t>
            </a:r>
            <a:r>
              <a:rPr sz="1200" spc="-5" dirty="0">
                <a:latin typeface="Calibri"/>
                <a:cs typeface="Calibri"/>
              </a:rPr>
              <a:t>participate in a change initiative </a:t>
            </a:r>
            <a:r>
              <a:rPr sz="1200" spc="-10" dirty="0">
                <a:latin typeface="Calibri"/>
                <a:cs typeface="Calibri"/>
              </a:rPr>
              <a:t>if  </a:t>
            </a:r>
            <a:r>
              <a:rPr sz="1200" dirty="0">
                <a:latin typeface="Calibri"/>
                <a:cs typeface="Calibri"/>
              </a:rPr>
              <a:t>they </a:t>
            </a:r>
            <a:r>
              <a:rPr sz="1200" spc="-5" dirty="0">
                <a:latin typeface="Calibri"/>
                <a:cs typeface="Calibri"/>
              </a:rPr>
              <a:t>understand how their work contributes </a:t>
            </a:r>
            <a:r>
              <a:rPr sz="1200" dirty="0">
                <a:latin typeface="Calibri"/>
                <a:cs typeface="Calibri"/>
              </a:rPr>
              <a:t>to </a:t>
            </a:r>
            <a:r>
              <a:rPr sz="1200" spc="-5" dirty="0">
                <a:latin typeface="Calibri"/>
                <a:cs typeface="Calibri"/>
              </a:rPr>
              <a:t>the company’s</a:t>
            </a:r>
            <a:r>
              <a:rPr sz="1200" spc="25" dirty="0">
                <a:latin typeface="Calibri"/>
                <a:cs typeface="Calibri"/>
              </a:rPr>
              <a:t> </a:t>
            </a:r>
            <a:r>
              <a:rPr sz="1200" spc="-5" dirty="0">
                <a:latin typeface="Calibri"/>
                <a:cs typeface="Calibri"/>
              </a:rPr>
              <a:t>success.</a:t>
            </a:r>
            <a:endParaRPr sz="1200">
              <a:latin typeface="Calibri"/>
              <a:cs typeface="Calibri"/>
            </a:endParaRPr>
          </a:p>
          <a:p>
            <a:pPr marL="12700" marR="5080">
              <a:lnSpc>
                <a:spcPct val="101699"/>
              </a:lnSpc>
              <a:spcBef>
                <a:spcPts val="994"/>
              </a:spcBef>
            </a:pPr>
            <a:r>
              <a:rPr sz="1200" spc="-5" dirty="0">
                <a:latin typeface="Calibri"/>
                <a:cs typeface="Calibri"/>
              </a:rPr>
              <a:t>You could always </a:t>
            </a:r>
            <a:r>
              <a:rPr sz="1200" i="1" spc="-5" dirty="0">
                <a:latin typeface="Calibri"/>
                <a:cs typeface="Calibri"/>
              </a:rPr>
              <a:t>engage change leaders from your </a:t>
            </a:r>
            <a:r>
              <a:rPr sz="1200" i="1" spc="-10" dirty="0">
                <a:latin typeface="Calibri"/>
                <a:cs typeface="Calibri"/>
              </a:rPr>
              <a:t>own </a:t>
            </a:r>
            <a:r>
              <a:rPr sz="1200" i="1" dirty="0">
                <a:latin typeface="Calibri"/>
                <a:cs typeface="Calibri"/>
              </a:rPr>
              <a:t>staff</a:t>
            </a:r>
            <a:r>
              <a:rPr sz="1200" dirty="0">
                <a:latin typeface="Calibri"/>
                <a:cs typeface="Calibri"/>
              </a:rPr>
              <a:t>. </a:t>
            </a:r>
            <a:r>
              <a:rPr sz="1200" spc="-5" dirty="0">
                <a:latin typeface="Calibri"/>
                <a:cs typeface="Calibri"/>
              </a:rPr>
              <a:t>People who “own” and drive  </a:t>
            </a:r>
            <a:r>
              <a:rPr sz="1200" dirty="0">
                <a:latin typeface="Calibri"/>
                <a:cs typeface="Calibri"/>
              </a:rPr>
              <a:t>the </a:t>
            </a:r>
            <a:r>
              <a:rPr sz="1200" spc="-5" dirty="0">
                <a:latin typeface="Calibri"/>
                <a:cs typeface="Calibri"/>
              </a:rPr>
              <a:t>change can serve as role models. A clear </a:t>
            </a:r>
            <a:r>
              <a:rPr sz="1200" dirty="0">
                <a:latin typeface="Calibri"/>
                <a:cs typeface="Calibri"/>
              </a:rPr>
              <a:t>best </a:t>
            </a:r>
            <a:r>
              <a:rPr sz="1200" spc="-5" dirty="0">
                <a:latin typeface="Calibri"/>
                <a:cs typeface="Calibri"/>
              </a:rPr>
              <a:t>practice is </a:t>
            </a:r>
            <a:r>
              <a:rPr sz="1200" dirty="0">
                <a:latin typeface="Calibri"/>
                <a:cs typeface="Calibri"/>
              </a:rPr>
              <a:t>to </a:t>
            </a:r>
            <a:r>
              <a:rPr sz="1200" spc="-5" dirty="0">
                <a:latin typeface="Calibri"/>
                <a:cs typeface="Calibri"/>
              </a:rPr>
              <a:t>identify the leaders early and  encourage them </a:t>
            </a:r>
            <a:r>
              <a:rPr sz="1200" dirty="0">
                <a:latin typeface="Calibri"/>
                <a:cs typeface="Calibri"/>
              </a:rPr>
              <a:t>to </a:t>
            </a:r>
            <a:r>
              <a:rPr sz="1200" spc="-5" dirty="0">
                <a:latin typeface="Calibri"/>
                <a:cs typeface="Calibri"/>
              </a:rPr>
              <a:t>drive the changes. Some will have influence because of their positions or  </a:t>
            </a:r>
            <a:r>
              <a:rPr sz="1200" dirty="0">
                <a:latin typeface="Calibri"/>
                <a:cs typeface="Calibri"/>
              </a:rPr>
              <a:t>titles; </a:t>
            </a:r>
            <a:r>
              <a:rPr sz="1200" spc="-5" dirty="0">
                <a:latin typeface="Calibri"/>
                <a:cs typeface="Calibri"/>
              </a:rPr>
              <a:t>among </a:t>
            </a:r>
            <a:r>
              <a:rPr sz="1200" dirty="0">
                <a:latin typeface="Calibri"/>
                <a:cs typeface="Calibri"/>
              </a:rPr>
              <a:t>them </a:t>
            </a:r>
            <a:r>
              <a:rPr sz="1200" spc="-5" dirty="0">
                <a:latin typeface="Calibri"/>
                <a:cs typeface="Calibri"/>
              </a:rPr>
              <a:t>will be early adopters and resisters </a:t>
            </a:r>
            <a:r>
              <a:rPr sz="1200" spc="-10" dirty="0">
                <a:latin typeface="Calibri"/>
                <a:cs typeface="Calibri"/>
              </a:rPr>
              <a:t>of </a:t>
            </a:r>
            <a:r>
              <a:rPr sz="1200" spc="-5" dirty="0">
                <a:latin typeface="Calibri"/>
                <a:cs typeface="Calibri"/>
              </a:rPr>
              <a:t>change, and both will affect the way  people around them think. Others will </a:t>
            </a:r>
            <a:r>
              <a:rPr sz="1200" dirty="0">
                <a:latin typeface="Calibri"/>
                <a:cs typeface="Calibri"/>
              </a:rPr>
              <a:t>be </a:t>
            </a:r>
            <a:r>
              <a:rPr sz="1200" spc="-10" dirty="0">
                <a:latin typeface="Calibri"/>
                <a:cs typeface="Calibri"/>
              </a:rPr>
              <a:t>in </a:t>
            </a:r>
            <a:r>
              <a:rPr sz="1200" dirty="0">
                <a:latin typeface="Calibri"/>
                <a:cs typeface="Calibri"/>
              </a:rPr>
              <a:t>the </a:t>
            </a:r>
            <a:r>
              <a:rPr sz="1200" spc="-5" dirty="0">
                <a:latin typeface="Calibri"/>
                <a:cs typeface="Calibri"/>
              </a:rPr>
              <a:t>cultural center </a:t>
            </a:r>
            <a:r>
              <a:rPr sz="1200" spc="-10" dirty="0">
                <a:latin typeface="Calibri"/>
                <a:cs typeface="Calibri"/>
              </a:rPr>
              <a:t>of </a:t>
            </a:r>
            <a:r>
              <a:rPr sz="1200" spc="-5" dirty="0">
                <a:latin typeface="Calibri"/>
                <a:cs typeface="Calibri"/>
              </a:rPr>
              <a:t>the organization. Still others  are leaders not because of their titles or positions, but because of their connections and  </a:t>
            </a:r>
            <a:r>
              <a:rPr sz="1200" dirty="0">
                <a:latin typeface="Calibri"/>
                <a:cs typeface="Calibri"/>
              </a:rPr>
              <a:t>ability to </a:t>
            </a:r>
            <a:r>
              <a:rPr sz="1200" spc="-5" dirty="0">
                <a:latin typeface="Calibri"/>
                <a:cs typeface="Calibri"/>
              </a:rPr>
              <a:t>persuade or influence</a:t>
            </a:r>
            <a:r>
              <a:rPr sz="1200" spc="-25" dirty="0">
                <a:latin typeface="Calibri"/>
                <a:cs typeface="Calibri"/>
              </a:rPr>
              <a:t> </a:t>
            </a:r>
            <a:r>
              <a:rPr sz="1200" spc="-5" dirty="0">
                <a:latin typeface="Calibri"/>
                <a:cs typeface="Calibri"/>
              </a:rPr>
              <a:t>others.</a:t>
            </a:r>
            <a:endParaRPr sz="1200">
              <a:latin typeface="Calibri"/>
              <a:cs typeface="Calibri"/>
            </a:endParaRPr>
          </a:p>
          <a:p>
            <a:pPr marL="12700" marR="68580">
              <a:lnSpc>
                <a:spcPct val="101699"/>
              </a:lnSpc>
              <a:spcBef>
                <a:spcPts val="1010"/>
              </a:spcBef>
            </a:pPr>
            <a:r>
              <a:rPr sz="1200" dirty="0">
                <a:latin typeface="Calibri"/>
                <a:cs typeface="Calibri"/>
              </a:rPr>
              <a:t>Do </a:t>
            </a:r>
            <a:r>
              <a:rPr sz="1200" spc="-5" dirty="0">
                <a:latin typeface="Calibri"/>
                <a:cs typeface="Calibri"/>
              </a:rPr>
              <a:t>not forget </a:t>
            </a:r>
            <a:r>
              <a:rPr sz="1200" dirty="0">
                <a:latin typeface="Calibri"/>
                <a:cs typeface="Calibri"/>
              </a:rPr>
              <a:t>to </a:t>
            </a:r>
            <a:r>
              <a:rPr sz="1200" spc="-5" dirty="0">
                <a:latin typeface="Calibri"/>
                <a:cs typeface="Calibri"/>
              </a:rPr>
              <a:t>provide employees with the same type </a:t>
            </a:r>
            <a:r>
              <a:rPr sz="1200" spc="-10" dirty="0">
                <a:latin typeface="Calibri"/>
                <a:cs typeface="Calibri"/>
              </a:rPr>
              <a:t>of </a:t>
            </a:r>
            <a:r>
              <a:rPr sz="1200" spc="-5" dirty="0">
                <a:latin typeface="Calibri"/>
                <a:cs typeface="Calibri"/>
              </a:rPr>
              <a:t>opportunity </a:t>
            </a:r>
            <a:r>
              <a:rPr sz="1200" spc="-10" dirty="0">
                <a:latin typeface="Calibri"/>
                <a:cs typeface="Calibri"/>
              </a:rPr>
              <a:t>the </a:t>
            </a:r>
            <a:r>
              <a:rPr sz="1200" spc="-5" dirty="0">
                <a:latin typeface="Calibri"/>
                <a:cs typeface="Calibri"/>
              </a:rPr>
              <a:t>senior managers  had </a:t>
            </a:r>
            <a:r>
              <a:rPr sz="1200" dirty="0">
                <a:latin typeface="Calibri"/>
                <a:cs typeface="Calibri"/>
              </a:rPr>
              <a:t>to </a:t>
            </a:r>
            <a:r>
              <a:rPr sz="1200" spc="-5" dirty="0">
                <a:latin typeface="Calibri"/>
                <a:cs typeface="Calibri"/>
              </a:rPr>
              <a:t>resolve their own resistance. As with the executives, </a:t>
            </a:r>
            <a:r>
              <a:rPr sz="1200" dirty="0">
                <a:latin typeface="Calibri"/>
                <a:cs typeface="Calibri"/>
              </a:rPr>
              <a:t>the </a:t>
            </a:r>
            <a:r>
              <a:rPr sz="1200" spc="-5" dirty="0">
                <a:latin typeface="Calibri"/>
                <a:cs typeface="Calibri"/>
              </a:rPr>
              <a:t>other employees should also  have </a:t>
            </a:r>
            <a:r>
              <a:rPr sz="1200" dirty="0">
                <a:latin typeface="Calibri"/>
                <a:cs typeface="Calibri"/>
              </a:rPr>
              <a:t>the </a:t>
            </a:r>
            <a:r>
              <a:rPr sz="1200" spc="-5" dirty="0">
                <a:latin typeface="Calibri"/>
                <a:cs typeface="Calibri"/>
              </a:rPr>
              <a:t>opportunity </a:t>
            </a:r>
            <a:r>
              <a:rPr sz="1200" dirty="0">
                <a:latin typeface="Calibri"/>
                <a:cs typeface="Calibri"/>
              </a:rPr>
              <a:t>to </a:t>
            </a:r>
            <a:r>
              <a:rPr sz="1200" spc="-5" dirty="0">
                <a:latin typeface="Calibri"/>
                <a:cs typeface="Calibri"/>
              </a:rPr>
              <a:t>discuss and challenge </a:t>
            </a:r>
            <a:r>
              <a:rPr sz="1200" spc="-10" dirty="0">
                <a:latin typeface="Calibri"/>
                <a:cs typeface="Calibri"/>
              </a:rPr>
              <a:t>the </a:t>
            </a:r>
            <a:r>
              <a:rPr sz="1200" spc="-5" dirty="0">
                <a:latin typeface="Calibri"/>
                <a:cs typeface="Calibri"/>
              </a:rPr>
              <a:t>change </a:t>
            </a:r>
            <a:r>
              <a:rPr sz="1200" dirty="0">
                <a:latin typeface="Calibri"/>
                <a:cs typeface="Calibri"/>
              </a:rPr>
              <a:t>issues </a:t>
            </a:r>
            <a:r>
              <a:rPr sz="1200" spc="-5" dirty="0">
                <a:latin typeface="Calibri"/>
                <a:cs typeface="Calibri"/>
              </a:rPr>
              <a:t>and </a:t>
            </a:r>
            <a:r>
              <a:rPr sz="1200" dirty="0">
                <a:latin typeface="Calibri"/>
                <a:cs typeface="Calibri"/>
              </a:rPr>
              <a:t>be </a:t>
            </a:r>
            <a:r>
              <a:rPr sz="1200" spc="-5" dirty="0">
                <a:latin typeface="Calibri"/>
                <a:cs typeface="Calibri"/>
              </a:rPr>
              <a:t>asked </a:t>
            </a:r>
            <a:r>
              <a:rPr sz="1200" dirty="0">
                <a:latin typeface="Calibri"/>
                <a:cs typeface="Calibri"/>
              </a:rPr>
              <a:t>for </a:t>
            </a:r>
            <a:r>
              <a:rPr sz="1200" spc="-5" dirty="0">
                <a:latin typeface="Calibri"/>
                <a:cs typeface="Calibri"/>
              </a:rPr>
              <a:t>their </a:t>
            </a:r>
            <a:r>
              <a:rPr sz="1200" dirty="0">
                <a:latin typeface="Calibri"/>
                <a:cs typeface="Calibri"/>
              </a:rPr>
              <a:t>input.  </a:t>
            </a:r>
            <a:r>
              <a:rPr sz="1200" spc="-5" dirty="0">
                <a:latin typeface="Calibri"/>
                <a:cs typeface="Calibri"/>
              </a:rPr>
              <a:t>Not all </a:t>
            </a:r>
            <a:r>
              <a:rPr sz="1200" spc="-10" dirty="0">
                <a:latin typeface="Calibri"/>
                <a:cs typeface="Calibri"/>
              </a:rPr>
              <a:t>of </a:t>
            </a:r>
            <a:r>
              <a:rPr sz="1200" spc="-5" dirty="0">
                <a:latin typeface="Calibri"/>
                <a:cs typeface="Calibri"/>
              </a:rPr>
              <a:t>what </a:t>
            </a:r>
            <a:r>
              <a:rPr sz="1200" dirty="0">
                <a:latin typeface="Calibri"/>
                <a:cs typeface="Calibri"/>
              </a:rPr>
              <a:t>they </a:t>
            </a:r>
            <a:r>
              <a:rPr sz="1200" spc="-5" dirty="0">
                <a:latin typeface="Calibri"/>
                <a:cs typeface="Calibri"/>
              </a:rPr>
              <a:t>want and </a:t>
            </a:r>
            <a:r>
              <a:rPr sz="1200" dirty="0">
                <a:latin typeface="Calibri"/>
                <a:cs typeface="Calibri"/>
              </a:rPr>
              <a:t>feel </a:t>
            </a:r>
            <a:r>
              <a:rPr sz="1200" spc="-5" dirty="0">
                <a:latin typeface="Calibri"/>
                <a:cs typeface="Calibri"/>
              </a:rPr>
              <a:t>will </a:t>
            </a:r>
            <a:r>
              <a:rPr sz="1200" dirty="0">
                <a:latin typeface="Calibri"/>
                <a:cs typeface="Calibri"/>
              </a:rPr>
              <a:t>be </a:t>
            </a:r>
            <a:r>
              <a:rPr sz="1200" spc="-5" dirty="0">
                <a:latin typeface="Calibri"/>
                <a:cs typeface="Calibri"/>
              </a:rPr>
              <a:t>accommodated, of course, but </a:t>
            </a:r>
            <a:r>
              <a:rPr sz="1200" dirty="0">
                <a:latin typeface="Calibri"/>
                <a:cs typeface="Calibri"/>
              </a:rPr>
              <a:t>the </a:t>
            </a:r>
            <a:r>
              <a:rPr sz="1200" spc="-5" dirty="0">
                <a:latin typeface="Calibri"/>
                <a:cs typeface="Calibri"/>
              </a:rPr>
              <a:t>act of asking,  listening and considering their input will greatly reduce their resistance. This can </a:t>
            </a:r>
            <a:r>
              <a:rPr sz="1200" dirty="0">
                <a:latin typeface="Calibri"/>
                <a:cs typeface="Calibri"/>
              </a:rPr>
              <a:t>be </a:t>
            </a:r>
            <a:r>
              <a:rPr sz="1200" spc="-5" dirty="0">
                <a:latin typeface="Calibri"/>
                <a:cs typeface="Calibri"/>
              </a:rPr>
              <a:t>handled  in large group meetings, work teams, </a:t>
            </a:r>
            <a:r>
              <a:rPr sz="1200" spc="-10" dirty="0">
                <a:latin typeface="Calibri"/>
                <a:cs typeface="Calibri"/>
              </a:rPr>
              <a:t>or </a:t>
            </a:r>
            <a:r>
              <a:rPr sz="1200" spc="-5" dirty="0">
                <a:latin typeface="Calibri"/>
                <a:cs typeface="Calibri"/>
              </a:rPr>
              <a:t>one-on-ones, with the information generated  channelled directly back </a:t>
            </a:r>
            <a:r>
              <a:rPr sz="1200" dirty="0">
                <a:latin typeface="Calibri"/>
                <a:cs typeface="Calibri"/>
              </a:rPr>
              <a:t>to the </a:t>
            </a:r>
            <a:r>
              <a:rPr sz="1200" spc="-5" dirty="0">
                <a:latin typeface="Calibri"/>
                <a:cs typeface="Calibri"/>
              </a:rPr>
              <a:t>change leaders in charge.</a:t>
            </a:r>
            <a:endParaRPr sz="1200">
              <a:latin typeface="Calibri"/>
              <a:cs typeface="Calibri"/>
            </a:endParaRPr>
          </a:p>
        </p:txBody>
      </p:sp>
      <p:sp>
        <p:nvSpPr>
          <p:cNvPr id="4" name="object 4"/>
          <p:cNvSpPr/>
          <p:nvPr/>
        </p:nvSpPr>
        <p:spPr>
          <a:xfrm>
            <a:off x="913698" y="6908744"/>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64</a:t>
            </a:r>
            <a:endParaRPr sz="1000">
              <a:latin typeface="Calibri"/>
              <a:cs typeface="Calibri"/>
            </a:endParaRPr>
          </a:p>
        </p:txBody>
      </p:sp>
      <p:sp>
        <p:nvSpPr>
          <p:cNvPr id="3" name="object 3"/>
          <p:cNvSpPr txBox="1"/>
          <p:nvPr/>
        </p:nvSpPr>
        <p:spPr>
          <a:xfrm>
            <a:off x="888350" y="570066"/>
            <a:ext cx="5786120" cy="469646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indent="-635" algn="just">
              <a:lnSpc>
                <a:spcPct val="101699"/>
              </a:lnSpc>
            </a:pPr>
            <a:r>
              <a:rPr sz="1200" i="1" spc="-5" dirty="0">
                <a:latin typeface="Calibri"/>
                <a:cs typeface="Calibri"/>
              </a:rPr>
              <a:t>process chain with a strong development which is enhanced with technical consulting </a:t>
            </a:r>
            <a:r>
              <a:rPr sz="1200" i="1" spc="-10" dirty="0">
                <a:latin typeface="Calibri"/>
                <a:cs typeface="Calibri"/>
              </a:rPr>
              <a:t>and  </a:t>
            </a:r>
            <a:r>
              <a:rPr sz="1200" i="1" spc="-5" dirty="0">
                <a:latin typeface="Calibri"/>
                <a:cs typeface="Calibri"/>
              </a:rPr>
              <a:t>design, while the production is sustained with assembly </a:t>
            </a:r>
            <a:r>
              <a:rPr sz="1200" i="1" spc="-10" dirty="0">
                <a:latin typeface="Calibri"/>
                <a:cs typeface="Calibri"/>
              </a:rPr>
              <a:t>and </a:t>
            </a:r>
            <a:r>
              <a:rPr sz="1200" i="1" spc="-5" dirty="0">
                <a:latin typeface="Calibri"/>
                <a:cs typeface="Calibri"/>
              </a:rPr>
              <a:t>service at the other end of the  process chain. </a:t>
            </a:r>
            <a:r>
              <a:rPr sz="1200" i="1" dirty="0">
                <a:latin typeface="Calibri"/>
                <a:cs typeface="Calibri"/>
              </a:rPr>
              <a:t>All </a:t>
            </a:r>
            <a:r>
              <a:rPr sz="1200" i="1" spc="-5" dirty="0">
                <a:latin typeface="Calibri"/>
                <a:cs typeface="Calibri"/>
              </a:rPr>
              <a:t>these components enable Trimo </a:t>
            </a:r>
            <a:r>
              <a:rPr sz="1200" i="1" dirty="0">
                <a:latin typeface="Calibri"/>
                <a:cs typeface="Calibri"/>
              </a:rPr>
              <a:t>to </a:t>
            </a:r>
            <a:r>
              <a:rPr sz="1200" i="1" spc="-5" dirty="0">
                <a:latin typeface="Calibri"/>
                <a:cs typeface="Calibri"/>
              </a:rPr>
              <a:t>design solutions which prove </a:t>
            </a:r>
            <a:r>
              <a:rPr sz="1200" i="1" dirty="0">
                <a:latin typeface="Calibri"/>
                <a:cs typeface="Calibri"/>
              </a:rPr>
              <a:t>to </a:t>
            </a:r>
            <a:r>
              <a:rPr sz="1200" i="1" spc="-5" dirty="0">
                <a:latin typeface="Calibri"/>
                <a:cs typeface="Calibri"/>
              </a:rPr>
              <a:t>be  optimal not only </a:t>
            </a:r>
            <a:r>
              <a:rPr sz="1200" i="1" dirty="0">
                <a:latin typeface="Calibri"/>
                <a:cs typeface="Calibri"/>
              </a:rPr>
              <a:t>in </a:t>
            </a:r>
            <a:r>
              <a:rPr sz="1200" i="1" spc="-5" dirty="0">
                <a:latin typeface="Calibri"/>
                <a:cs typeface="Calibri"/>
              </a:rPr>
              <a:t>the </a:t>
            </a:r>
            <a:r>
              <a:rPr sz="1200" i="1" dirty="0">
                <a:latin typeface="Calibri"/>
                <a:cs typeface="Calibri"/>
              </a:rPr>
              <a:t>field </a:t>
            </a:r>
            <a:r>
              <a:rPr sz="1200" i="1" spc="-5" dirty="0">
                <a:latin typeface="Calibri"/>
                <a:cs typeface="Calibri"/>
              </a:rPr>
              <a:t>of production or project solutions </a:t>
            </a:r>
            <a:r>
              <a:rPr sz="1200" i="1" spc="-10" dirty="0">
                <a:latin typeface="Calibri"/>
                <a:cs typeface="Calibri"/>
              </a:rPr>
              <a:t>but </a:t>
            </a:r>
            <a:r>
              <a:rPr sz="1200" i="1" spc="-5" dirty="0">
                <a:latin typeface="Calibri"/>
                <a:cs typeface="Calibri"/>
              </a:rPr>
              <a:t>also in the </a:t>
            </a:r>
            <a:r>
              <a:rPr sz="1200" i="1" dirty="0">
                <a:latin typeface="Calibri"/>
                <a:cs typeface="Calibri"/>
              </a:rPr>
              <a:t>field </a:t>
            </a:r>
            <a:r>
              <a:rPr sz="1200" i="1" spc="-5" dirty="0">
                <a:latin typeface="Calibri"/>
                <a:cs typeface="Calibri"/>
              </a:rPr>
              <a:t>of  assembly and maintenance. Furthermore, </a:t>
            </a:r>
            <a:r>
              <a:rPr sz="1200" i="1" dirty="0">
                <a:latin typeface="Calibri"/>
                <a:cs typeface="Calibri"/>
              </a:rPr>
              <a:t>feedback </a:t>
            </a:r>
            <a:r>
              <a:rPr sz="1200" i="1" spc="-5" dirty="0">
                <a:latin typeface="Calibri"/>
                <a:cs typeface="Calibri"/>
              </a:rPr>
              <a:t>obtained at the assembly, maintenance  as well as technical consulting, which holds a constant contact with the architects </a:t>
            </a:r>
            <a:r>
              <a:rPr sz="1200" i="1" spc="-10" dirty="0">
                <a:latin typeface="Calibri"/>
                <a:cs typeface="Calibri"/>
              </a:rPr>
              <a:t>and  </a:t>
            </a:r>
            <a:r>
              <a:rPr sz="1200" i="1" spc="-5" dirty="0">
                <a:latin typeface="Calibri"/>
                <a:cs typeface="Calibri"/>
              </a:rPr>
              <a:t>clients, offers an important source of information </a:t>
            </a:r>
            <a:r>
              <a:rPr sz="1200" i="1" dirty="0">
                <a:latin typeface="Calibri"/>
                <a:cs typeface="Calibri"/>
              </a:rPr>
              <a:t>to </a:t>
            </a:r>
            <a:r>
              <a:rPr sz="1200" i="1" spc="-5" dirty="0">
                <a:latin typeface="Calibri"/>
                <a:cs typeface="Calibri"/>
              </a:rPr>
              <a:t>the R&amp;D Department on what the  customers want, where the possibilities for improvement </a:t>
            </a:r>
            <a:r>
              <a:rPr sz="1200" i="1" spc="-10" dirty="0">
                <a:latin typeface="Calibri"/>
                <a:cs typeface="Calibri"/>
              </a:rPr>
              <a:t>are and </a:t>
            </a:r>
            <a:r>
              <a:rPr sz="1200" i="1" spc="-5" dirty="0">
                <a:latin typeface="Calibri"/>
                <a:cs typeface="Calibri"/>
              </a:rPr>
              <a:t>what the trends and  expectations of the architects</a:t>
            </a:r>
            <a:r>
              <a:rPr sz="1200" i="1" spc="30" dirty="0">
                <a:latin typeface="Calibri"/>
                <a:cs typeface="Calibri"/>
              </a:rPr>
              <a:t> </a:t>
            </a:r>
            <a:r>
              <a:rPr sz="1200" i="1" spc="-5" dirty="0">
                <a:latin typeface="Calibri"/>
                <a:cs typeface="Calibri"/>
              </a:rPr>
              <a:t>are.</a:t>
            </a:r>
            <a:endParaRPr sz="1200">
              <a:latin typeface="Calibri"/>
              <a:cs typeface="Calibri"/>
            </a:endParaRPr>
          </a:p>
          <a:p>
            <a:pPr marL="12700" marR="5080" algn="just">
              <a:lnSpc>
                <a:spcPct val="101699"/>
              </a:lnSpc>
              <a:spcBef>
                <a:spcPts val="505"/>
              </a:spcBef>
            </a:pPr>
            <a:r>
              <a:rPr sz="1200" i="1" spc="-5" dirty="0">
                <a:latin typeface="Calibri"/>
                <a:cs typeface="Calibri"/>
              </a:rPr>
              <a:t>The R&amp;D Department in Trimo is in charge of </a:t>
            </a:r>
            <a:r>
              <a:rPr sz="1200" i="1" spc="-10" dirty="0">
                <a:latin typeface="Calibri"/>
                <a:cs typeface="Calibri"/>
              </a:rPr>
              <a:t>not </a:t>
            </a:r>
            <a:r>
              <a:rPr sz="1200" i="1" spc="-5" dirty="0">
                <a:latin typeface="Calibri"/>
                <a:cs typeface="Calibri"/>
              </a:rPr>
              <a:t>only the development of new products/  services/processes </a:t>
            </a:r>
            <a:r>
              <a:rPr sz="1200" i="1" spc="-10" dirty="0">
                <a:latin typeface="Calibri"/>
                <a:cs typeface="Calibri"/>
              </a:rPr>
              <a:t>and </a:t>
            </a:r>
            <a:r>
              <a:rPr sz="1200" i="1" spc="-5" dirty="0">
                <a:latin typeface="Calibri"/>
                <a:cs typeface="Calibri"/>
              </a:rPr>
              <a:t>improvement of the existing ones </a:t>
            </a:r>
            <a:r>
              <a:rPr sz="1200" i="1" spc="-10" dirty="0">
                <a:latin typeface="Calibri"/>
                <a:cs typeface="Calibri"/>
              </a:rPr>
              <a:t>but </a:t>
            </a:r>
            <a:r>
              <a:rPr sz="1200" i="1" spc="-5" dirty="0">
                <a:latin typeface="Calibri"/>
                <a:cs typeface="Calibri"/>
              </a:rPr>
              <a:t>also of disseminating “the  innovative spirit” within the company. Among others, Trimo’s R&amp;D </a:t>
            </a:r>
            <a:r>
              <a:rPr sz="1200" i="1" dirty="0">
                <a:latin typeface="Calibri"/>
                <a:cs typeface="Calibri"/>
              </a:rPr>
              <a:t>Department </a:t>
            </a:r>
            <a:r>
              <a:rPr sz="1200" i="1" spc="-5" dirty="0">
                <a:latin typeface="Calibri"/>
                <a:cs typeface="Calibri"/>
              </a:rPr>
              <a:t>encompasses  so-called </a:t>
            </a:r>
            <a:r>
              <a:rPr sz="1200" i="1" spc="-10" dirty="0">
                <a:latin typeface="Calibri"/>
                <a:cs typeface="Calibri"/>
              </a:rPr>
              <a:t>“</a:t>
            </a:r>
            <a:r>
              <a:rPr sz="1200" b="1" i="1" spc="-10" dirty="0">
                <a:latin typeface="Calibri"/>
                <a:cs typeface="Calibri"/>
              </a:rPr>
              <a:t>module </a:t>
            </a:r>
            <a:r>
              <a:rPr sz="1200" b="1" i="1" spc="-15" dirty="0">
                <a:latin typeface="Calibri"/>
                <a:cs typeface="Calibri"/>
              </a:rPr>
              <a:t>knowledge specialization</a:t>
            </a:r>
            <a:r>
              <a:rPr sz="1200" i="1" spc="-15" dirty="0">
                <a:latin typeface="Calibri"/>
                <a:cs typeface="Calibri"/>
              </a:rPr>
              <a:t>” </a:t>
            </a:r>
            <a:r>
              <a:rPr sz="1200" i="1" spc="-5" dirty="0">
                <a:latin typeface="Calibri"/>
                <a:cs typeface="Calibri"/>
              </a:rPr>
              <a:t>in which individual researchers </a:t>
            </a:r>
            <a:r>
              <a:rPr sz="1200" i="1" spc="-10" dirty="0">
                <a:latin typeface="Calibri"/>
                <a:cs typeface="Calibri"/>
              </a:rPr>
              <a:t>are </a:t>
            </a:r>
            <a:r>
              <a:rPr sz="1200" i="1" spc="-5" dirty="0">
                <a:latin typeface="Calibri"/>
                <a:cs typeface="Calibri"/>
              </a:rPr>
              <a:t>in charge of  following the latest trends and discoveries as </a:t>
            </a:r>
            <a:r>
              <a:rPr sz="1200" i="1" dirty="0">
                <a:latin typeface="Calibri"/>
                <a:cs typeface="Calibri"/>
              </a:rPr>
              <a:t>well </a:t>
            </a:r>
            <a:r>
              <a:rPr sz="1200" i="1" spc="-5" dirty="0">
                <a:latin typeface="Calibri"/>
                <a:cs typeface="Calibri"/>
              </a:rPr>
              <a:t>as the state of technology in particular  areas, </a:t>
            </a:r>
            <a:r>
              <a:rPr sz="1200" i="1" dirty="0">
                <a:latin typeface="Calibri"/>
                <a:cs typeface="Calibri"/>
              </a:rPr>
              <a:t>such </a:t>
            </a:r>
            <a:r>
              <a:rPr sz="1200" i="1" spc="-5" dirty="0">
                <a:latin typeface="Calibri"/>
                <a:cs typeface="Calibri"/>
              </a:rPr>
              <a:t>as ecology, alternative energy </a:t>
            </a:r>
            <a:r>
              <a:rPr sz="1200" i="1" dirty="0">
                <a:latin typeface="Calibri"/>
                <a:cs typeface="Calibri"/>
              </a:rPr>
              <a:t>sources, </a:t>
            </a:r>
            <a:r>
              <a:rPr sz="1200" i="1" spc="-5" dirty="0">
                <a:latin typeface="Calibri"/>
                <a:cs typeface="Calibri"/>
              </a:rPr>
              <a:t>noise protection and similar. These  individuals </a:t>
            </a:r>
            <a:r>
              <a:rPr sz="1200" i="1" spc="-10" dirty="0">
                <a:latin typeface="Calibri"/>
                <a:cs typeface="Calibri"/>
              </a:rPr>
              <a:t>are </a:t>
            </a:r>
            <a:r>
              <a:rPr sz="1200" i="1" spc="-5" dirty="0">
                <a:latin typeface="Calibri"/>
                <a:cs typeface="Calibri"/>
              </a:rPr>
              <a:t>obliged </a:t>
            </a:r>
            <a:r>
              <a:rPr sz="1200" i="1" dirty="0">
                <a:latin typeface="Calibri"/>
                <a:cs typeface="Calibri"/>
              </a:rPr>
              <a:t>to collect, </a:t>
            </a:r>
            <a:r>
              <a:rPr sz="1200" i="1" spc="-5" dirty="0">
                <a:latin typeface="Calibri"/>
                <a:cs typeface="Calibri"/>
              </a:rPr>
              <a:t>select </a:t>
            </a:r>
            <a:r>
              <a:rPr sz="1200" i="1" spc="-10" dirty="0">
                <a:latin typeface="Calibri"/>
                <a:cs typeface="Calibri"/>
              </a:rPr>
              <a:t>and </a:t>
            </a:r>
            <a:r>
              <a:rPr sz="1200" i="1" spc="-5" dirty="0">
                <a:latin typeface="Calibri"/>
                <a:cs typeface="Calibri"/>
              </a:rPr>
              <a:t>disseminate the said information among </a:t>
            </a:r>
            <a:r>
              <a:rPr sz="1200" i="1" dirty="0">
                <a:latin typeface="Calibri"/>
                <a:cs typeface="Calibri"/>
              </a:rPr>
              <a:t>their  </a:t>
            </a:r>
            <a:r>
              <a:rPr sz="1200" i="1" spc="-5" dirty="0">
                <a:latin typeface="Calibri"/>
                <a:cs typeface="Calibri"/>
              </a:rPr>
              <a:t>colleagues within the company. Moreover, development projects </a:t>
            </a:r>
            <a:r>
              <a:rPr sz="1200" i="1" spc="-10" dirty="0">
                <a:latin typeface="Calibri"/>
                <a:cs typeface="Calibri"/>
              </a:rPr>
              <a:t>include not </a:t>
            </a:r>
            <a:r>
              <a:rPr sz="1200" i="1" spc="-5" dirty="0">
                <a:latin typeface="Calibri"/>
                <a:cs typeface="Calibri"/>
              </a:rPr>
              <a:t>only the  researchers from the R&amp;D Department </a:t>
            </a:r>
            <a:r>
              <a:rPr sz="1200" i="1" spc="-10" dirty="0">
                <a:latin typeface="Calibri"/>
                <a:cs typeface="Calibri"/>
              </a:rPr>
              <a:t>but </a:t>
            </a:r>
            <a:r>
              <a:rPr sz="1200" i="1" spc="-5" dirty="0">
                <a:latin typeface="Calibri"/>
                <a:cs typeface="Calibri"/>
              </a:rPr>
              <a:t>also individuals who possess specific knowledge  necessary for implementing individual development projects. In such a manner,  dissemination of knowledge within the company is ensured as well as the ideas </a:t>
            </a:r>
            <a:r>
              <a:rPr sz="1200" i="1" dirty="0">
                <a:latin typeface="Calibri"/>
                <a:cs typeface="Calibri"/>
              </a:rPr>
              <a:t>collected  </a:t>
            </a:r>
            <a:r>
              <a:rPr sz="1200" i="1" spc="-5" dirty="0">
                <a:latin typeface="Calibri"/>
                <a:cs typeface="Calibri"/>
              </a:rPr>
              <a:t>from people </a:t>
            </a:r>
            <a:r>
              <a:rPr sz="1200" i="1" spc="-10" dirty="0">
                <a:latin typeface="Calibri"/>
                <a:cs typeface="Calibri"/>
              </a:rPr>
              <a:t>who </a:t>
            </a:r>
            <a:r>
              <a:rPr sz="1200" i="1" spc="-5" dirty="0">
                <a:latin typeface="Calibri"/>
                <a:cs typeface="Calibri"/>
              </a:rPr>
              <a:t>also in praxis deal with a specific</a:t>
            </a:r>
            <a:r>
              <a:rPr sz="1200" i="1" spc="90" dirty="0">
                <a:latin typeface="Calibri"/>
                <a:cs typeface="Calibri"/>
              </a:rPr>
              <a:t> </a:t>
            </a:r>
            <a:r>
              <a:rPr sz="1200" i="1" spc="-5" dirty="0">
                <a:latin typeface="Calibri"/>
                <a:cs typeface="Calibri"/>
              </a:rPr>
              <a:t>problem.</a:t>
            </a:r>
            <a:endParaRPr sz="1200">
              <a:latin typeface="Calibri"/>
              <a:cs typeface="Calibri"/>
            </a:endParaRPr>
          </a:p>
          <a:p>
            <a:pPr marL="12700" algn="just">
              <a:lnSpc>
                <a:spcPct val="100000"/>
              </a:lnSpc>
              <a:spcBef>
                <a:spcPts val="525"/>
              </a:spcBef>
            </a:pPr>
            <a:r>
              <a:rPr sz="1200" i="1" spc="-5" dirty="0">
                <a:latin typeface="Calibri"/>
                <a:cs typeface="Calibri"/>
              </a:rPr>
              <a:t>Beside the </a:t>
            </a:r>
            <a:r>
              <a:rPr sz="1200" b="1" i="1" spc="-15" dirty="0">
                <a:latin typeface="Calibri"/>
                <a:cs typeface="Calibri"/>
              </a:rPr>
              <a:t>Management</a:t>
            </a:r>
            <a:r>
              <a:rPr sz="1200" i="1" spc="-15" dirty="0">
                <a:latin typeface="Calibri"/>
                <a:cs typeface="Calibri"/>
              </a:rPr>
              <a:t>,</a:t>
            </a:r>
            <a:r>
              <a:rPr sz="1200" i="1" spc="-45" dirty="0">
                <a:latin typeface="Calibri"/>
                <a:cs typeface="Calibri"/>
              </a:rPr>
              <a:t> </a:t>
            </a:r>
            <a:r>
              <a:rPr sz="1200" i="1" spc="-5" dirty="0">
                <a:latin typeface="Calibri"/>
                <a:cs typeface="Calibri"/>
              </a:rPr>
              <a:t>which</a:t>
            </a:r>
            <a:endParaRPr sz="1200">
              <a:latin typeface="Calibri"/>
              <a:cs typeface="Calibri"/>
            </a:endParaRPr>
          </a:p>
        </p:txBody>
      </p:sp>
      <p:sp>
        <p:nvSpPr>
          <p:cNvPr id="4" name="object 4"/>
          <p:cNvSpPr txBox="1"/>
          <p:nvPr/>
        </p:nvSpPr>
        <p:spPr>
          <a:xfrm>
            <a:off x="888354" y="5243790"/>
            <a:ext cx="2042160" cy="2067560"/>
          </a:xfrm>
          <a:prstGeom prst="rect">
            <a:avLst/>
          </a:prstGeom>
        </p:spPr>
        <p:txBody>
          <a:bodyPr vert="horz" wrap="square" lIns="0" tIns="9525" rIns="0" bIns="0" rtlCol="0">
            <a:spAutoFit/>
          </a:bodyPr>
          <a:lstStyle/>
          <a:p>
            <a:pPr marL="12700" marR="5080" algn="just">
              <a:lnSpc>
                <a:spcPct val="101699"/>
              </a:lnSpc>
              <a:spcBef>
                <a:spcPts val="75"/>
              </a:spcBef>
            </a:pPr>
            <a:r>
              <a:rPr sz="1200" i="1" spc="-5" dirty="0">
                <a:latin typeface="Calibri"/>
                <a:cs typeface="Calibri"/>
              </a:rPr>
              <a:t>defines the input strategic policy  </a:t>
            </a:r>
            <a:r>
              <a:rPr sz="1200" i="1" spc="-10" dirty="0">
                <a:latin typeface="Calibri"/>
                <a:cs typeface="Calibri"/>
              </a:rPr>
              <a:t>and </a:t>
            </a:r>
            <a:r>
              <a:rPr sz="1200" i="1" spc="-5" dirty="0">
                <a:latin typeface="Calibri"/>
                <a:cs typeface="Calibri"/>
              </a:rPr>
              <a:t>controls the final results on  the global </a:t>
            </a:r>
            <a:r>
              <a:rPr sz="1200" i="1" dirty="0">
                <a:latin typeface="Calibri"/>
                <a:cs typeface="Calibri"/>
              </a:rPr>
              <a:t>level, </a:t>
            </a:r>
            <a:r>
              <a:rPr sz="1200" i="1" spc="-5" dirty="0">
                <a:latin typeface="Calibri"/>
                <a:cs typeface="Calibri"/>
              </a:rPr>
              <a:t>there </a:t>
            </a:r>
            <a:r>
              <a:rPr sz="1200" i="1" spc="-10" dirty="0">
                <a:latin typeface="Calibri"/>
                <a:cs typeface="Calibri"/>
              </a:rPr>
              <a:t>are </a:t>
            </a:r>
            <a:r>
              <a:rPr sz="1200" i="1" spc="-5" dirty="0">
                <a:latin typeface="Calibri"/>
                <a:cs typeface="Calibri"/>
              </a:rPr>
              <a:t>two  other key bodies that actively  cooperate in the development  process – the first </a:t>
            </a:r>
            <a:r>
              <a:rPr sz="1200" i="1" spc="-10" dirty="0">
                <a:latin typeface="Calibri"/>
                <a:cs typeface="Calibri"/>
              </a:rPr>
              <a:t>being </a:t>
            </a:r>
            <a:r>
              <a:rPr sz="1200" i="1" spc="-5" dirty="0">
                <a:latin typeface="Calibri"/>
                <a:cs typeface="Calibri"/>
              </a:rPr>
              <a:t>the  </a:t>
            </a:r>
            <a:r>
              <a:rPr sz="1200" b="1" i="1" spc="-15" dirty="0">
                <a:latin typeface="Calibri"/>
                <a:cs typeface="Calibri"/>
              </a:rPr>
              <a:t>Development Council</a:t>
            </a:r>
            <a:r>
              <a:rPr sz="1200" i="1" spc="-15" dirty="0">
                <a:latin typeface="Calibri"/>
                <a:cs typeface="Calibri"/>
              </a:rPr>
              <a:t>, </a:t>
            </a:r>
            <a:r>
              <a:rPr sz="1200" i="1" spc="-5" dirty="0">
                <a:latin typeface="Calibri"/>
                <a:cs typeface="Calibri"/>
              </a:rPr>
              <a:t>which is  composed of the Design and  R&amp;D Director, the </a:t>
            </a:r>
            <a:r>
              <a:rPr sz="1200" i="1" spc="-10" dirty="0">
                <a:latin typeface="Calibri"/>
                <a:cs typeface="Calibri"/>
              </a:rPr>
              <a:t>Head </a:t>
            </a:r>
            <a:r>
              <a:rPr sz="1200" i="1" spc="-5" dirty="0">
                <a:latin typeface="Calibri"/>
                <a:cs typeface="Calibri"/>
              </a:rPr>
              <a:t>of  Marketing, Commercial Director  as</a:t>
            </a:r>
            <a:r>
              <a:rPr sz="1200" i="1" spc="40" dirty="0">
                <a:latin typeface="Calibri"/>
                <a:cs typeface="Calibri"/>
              </a:rPr>
              <a:t> </a:t>
            </a:r>
            <a:r>
              <a:rPr sz="1200" i="1" spc="-5" dirty="0">
                <a:latin typeface="Calibri"/>
                <a:cs typeface="Calibri"/>
              </a:rPr>
              <a:t>well</a:t>
            </a:r>
            <a:r>
              <a:rPr sz="1200" i="1" spc="45" dirty="0">
                <a:latin typeface="Calibri"/>
                <a:cs typeface="Calibri"/>
              </a:rPr>
              <a:t> </a:t>
            </a:r>
            <a:r>
              <a:rPr sz="1200" i="1" spc="-5" dirty="0">
                <a:latin typeface="Calibri"/>
                <a:cs typeface="Calibri"/>
              </a:rPr>
              <a:t>as</a:t>
            </a:r>
            <a:r>
              <a:rPr sz="1200" i="1" spc="45" dirty="0">
                <a:latin typeface="Calibri"/>
                <a:cs typeface="Calibri"/>
              </a:rPr>
              <a:t> </a:t>
            </a:r>
            <a:r>
              <a:rPr sz="1200" i="1" spc="-5" dirty="0">
                <a:latin typeface="Calibri"/>
                <a:cs typeface="Calibri"/>
              </a:rPr>
              <a:t>the</a:t>
            </a:r>
            <a:r>
              <a:rPr sz="1200" i="1" spc="50" dirty="0">
                <a:latin typeface="Calibri"/>
                <a:cs typeface="Calibri"/>
              </a:rPr>
              <a:t> </a:t>
            </a:r>
            <a:r>
              <a:rPr sz="1200" i="1" spc="-5" dirty="0">
                <a:latin typeface="Calibri"/>
                <a:cs typeface="Calibri"/>
              </a:rPr>
              <a:t>Technical</a:t>
            </a:r>
            <a:endParaRPr sz="1200">
              <a:latin typeface="Calibri"/>
              <a:cs typeface="Calibri"/>
            </a:endParaRPr>
          </a:p>
        </p:txBody>
      </p:sp>
      <p:sp>
        <p:nvSpPr>
          <p:cNvPr id="5" name="object 5"/>
          <p:cNvSpPr txBox="1"/>
          <p:nvPr/>
        </p:nvSpPr>
        <p:spPr>
          <a:xfrm>
            <a:off x="888353" y="7288808"/>
            <a:ext cx="5786755" cy="2069464"/>
          </a:xfrm>
          <a:prstGeom prst="rect">
            <a:avLst/>
          </a:prstGeom>
        </p:spPr>
        <p:txBody>
          <a:bodyPr vert="horz" wrap="square" lIns="0" tIns="9525" rIns="0" bIns="0" rtlCol="0">
            <a:spAutoFit/>
          </a:bodyPr>
          <a:lstStyle/>
          <a:p>
            <a:pPr marL="12700" marR="5080" algn="just">
              <a:lnSpc>
                <a:spcPct val="101699"/>
              </a:lnSpc>
              <a:spcBef>
                <a:spcPts val="75"/>
              </a:spcBef>
            </a:pPr>
            <a:r>
              <a:rPr sz="1200" i="1" spc="-5" dirty="0">
                <a:latin typeface="Calibri"/>
                <a:cs typeface="Calibri"/>
              </a:rPr>
              <a:t>Director, </a:t>
            </a:r>
            <a:r>
              <a:rPr sz="1200" i="1" spc="-10" dirty="0">
                <a:latin typeface="Calibri"/>
                <a:cs typeface="Calibri"/>
              </a:rPr>
              <a:t>and </a:t>
            </a:r>
            <a:r>
              <a:rPr sz="1200" i="1" spc="-5" dirty="0">
                <a:latin typeface="Calibri"/>
                <a:cs typeface="Calibri"/>
              </a:rPr>
              <a:t>which </a:t>
            </a:r>
            <a:r>
              <a:rPr sz="1200" i="1" dirty="0">
                <a:latin typeface="Calibri"/>
                <a:cs typeface="Calibri"/>
              </a:rPr>
              <a:t>acts </a:t>
            </a:r>
            <a:r>
              <a:rPr sz="1200" i="1" spc="-5" dirty="0">
                <a:latin typeface="Calibri"/>
                <a:cs typeface="Calibri"/>
              </a:rPr>
              <a:t>as some sort of intermediary link between the strategic </a:t>
            </a:r>
            <a:r>
              <a:rPr sz="1200" i="1" spc="-10" dirty="0">
                <a:latin typeface="Calibri"/>
                <a:cs typeface="Calibri"/>
              </a:rPr>
              <a:t>and  </a:t>
            </a:r>
            <a:r>
              <a:rPr sz="1200" i="1" spc="-5" dirty="0">
                <a:latin typeface="Calibri"/>
                <a:cs typeface="Calibri"/>
              </a:rPr>
              <a:t>operative </a:t>
            </a:r>
            <a:r>
              <a:rPr sz="1200" i="1" dirty="0">
                <a:latin typeface="Calibri"/>
                <a:cs typeface="Calibri"/>
              </a:rPr>
              <a:t>level </a:t>
            </a:r>
            <a:r>
              <a:rPr sz="1200" i="1" spc="-5" dirty="0">
                <a:latin typeface="Calibri"/>
                <a:cs typeface="Calibri"/>
              </a:rPr>
              <a:t>of decision-making. The Development Council deals </a:t>
            </a:r>
            <a:r>
              <a:rPr sz="1200" i="1" dirty="0">
                <a:latin typeface="Calibri"/>
                <a:cs typeface="Calibri"/>
              </a:rPr>
              <a:t>with </a:t>
            </a:r>
            <a:r>
              <a:rPr sz="1200" i="1" spc="-5" dirty="0">
                <a:latin typeface="Calibri"/>
                <a:cs typeface="Calibri"/>
              </a:rPr>
              <a:t>the key input  suppositions of development project, such as the product concept, preliminary market  analysis, preliminary business plan, </a:t>
            </a:r>
            <a:r>
              <a:rPr sz="1200" i="1" dirty="0">
                <a:latin typeface="Calibri"/>
                <a:cs typeface="Calibri"/>
              </a:rPr>
              <a:t>etc. </a:t>
            </a:r>
            <a:r>
              <a:rPr sz="1200" i="1" spc="-5" dirty="0">
                <a:latin typeface="Calibri"/>
                <a:cs typeface="Calibri"/>
              </a:rPr>
              <a:t>and confirms key milestones of development  projects, i.e. purchase </a:t>
            </a:r>
            <a:r>
              <a:rPr sz="1200" i="1" dirty="0">
                <a:latin typeface="Calibri"/>
                <a:cs typeface="Calibri"/>
              </a:rPr>
              <a:t>of </a:t>
            </a:r>
            <a:r>
              <a:rPr sz="1200" i="1" spc="-5" dirty="0">
                <a:latin typeface="Calibri"/>
                <a:cs typeface="Calibri"/>
              </a:rPr>
              <a:t>technology, confirmation of trail </a:t>
            </a:r>
            <a:r>
              <a:rPr sz="1200" i="1" dirty="0">
                <a:latin typeface="Calibri"/>
                <a:cs typeface="Calibri"/>
              </a:rPr>
              <a:t>batch </a:t>
            </a:r>
            <a:r>
              <a:rPr sz="1200" i="1" spc="-5" dirty="0">
                <a:latin typeface="Calibri"/>
                <a:cs typeface="Calibri"/>
              </a:rPr>
              <a:t>and similar. The </a:t>
            </a:r>
            <a:r>
              <a:rPr sz="1200" b="1" i="1" spc="-15" dirty="0">
                <a:latin typeface="Calibri"/>
                <a:cs typeface="Calibri"/>
              </a:rPr>
              <a:t>Expert  Council</a:t>
            </a:r>
            <a:r>
              <a:rPr sz="1200" i="1" spc="-15" dirty="0">
                <a:latin typeface="Calibri"/>
                <a:cs typeface="Calibri"/>
              </a:rPr>
              <a:t>, </a:t>
            </a:r>
            <a:r>
              <a:rPr sz="1200" i="1" spc="-5" dirty="0">
                <a:latin typeface="Calibri"/>
                <a:cs typeface="Calibri"/>
              </a:rPr>
              <a:t>which is composed of key people from all parts of the process within the company,  such as the Production, Purchase Department, Logistics </a:t>
            </a:r>
            <a:r>
              <a:rPr sz="1200" i="1" spc="-10" dirty="0">
                <a:latin typeface="Calibri"/>
                <a:cs typeface="Calibri"/>
              </a:rPr>
              <a:t>and </a:t>
            </a:r>
            <a:r>
              <a:rPr sz="1200" i="1" spc="-5" dirty="0">
                <a:latin typeface="Calibri"/>
                <a:cs typeface="Calibri"/>
              </a:rPr>
              <a:t>Dispatching, is a </a:t>
            </a:r>
            <a:r>
              <a:rPr sz="1200" i="1" spc="-10" dirty="0">
                <a:latin typeface="Calibri"/>
                <a:cs typeface="Calibri"/>
              </a:rPr>
              <a:t>body </a:t>
            </a:r>
            <a:r>
              <a:rPr sz="1200" i="1" dirty="0">
                <a:latin typeface="Calibri"/>
                <a:cs typeface="Calibri"/>
              </a:rPr>
              <a:t>to </a:t>
            </a:r>
            <a:r>
              <a:rPr sz="1200" i="1" spc="-5" dirty="0">
                <a:latin typeface="Calibri"/>
                <a:cs typeface="Calibri"/>
              </a:rPr>
              <a:t>which  all members of the </a:t>
            </a:r>
            <a:r>
              <a:rPr sz="1200" i="1" dirty="0">
                <a:latin typeface="Calibri"/>
                <a:cs typeface="Calibri"/>
              </a:rPr>
              <a:t>project </a:t>
            </a:r>
            <a:r>
              <a:rPr sz="1200" i="1" spc="-5" dirty="0">
                <a:latin typeface="Calibri"/>
                <a:cs typeface="Calibri"/>
              </a:rPr>
              <a:t>development team </a:t>
            </a:r>
            <a:r>
              <a:rPr sz="1200" i="1" spc="-10" dirty="0">
                <a:latin typeface="Calibri"/>
                <a:cs typeface="Calibri"/>
              </a:rPr>
              <a:t>are </a:t>
            </a:r>
            <a:r>
              <a:rPr sz="1200" i="1" spc="-5" dirty="0">
                <a:latin typeface="Calibri"/>
                <a:cs typeface="Calibri"/>
              </a:rPr>
              <a:t>obliged </a:t>
            </a:r>
            <a:r>
              <a:rPr sz="1200" i="1" dirty="0">
                <a:latin typeface="Calibri"/>
                <a:cs typeface="Calibri"/>
              </a:rPr>
              <a:t>to </a:t>
            </a:r>
            <a:r>
              <a:rPr sz="1200" i="1" spc="-5" dirty="0">
                <a:latin typeface="Calibri"/>
                <a:cs typeface="Calibri"/>
              </a:rPr>
              <a:t>present all milestones of the  development project </a:t>
            </a:r>
            <a:r>
              <a:rPr sz="1200" i="1" dirty="0">
                <a:latin typeface="Calibri"/>
                <a:cs typeface="Calibri"/>
              </a:rPr>
              <a:t>and </a:t>
            </a:r>
            <a:r>
              <a:rPr sz="1200" i="1" spc="-5" dirty="0">
                <a:latin typeface="Calibri"/>
                <a:cs typeface="Calibri"/>
              </a:rPr>
              <a:t>they also need </a:t>
            </a:r>
            <a:r>
              <a:rPr sz="1200" i="1" dirty="0">
                <a:latin typeface="Calibri"/>
                <a:cs typeface="Calibri"/>
              </a:rPr>
              <a:t>to </a:t>
            </a:r>
            <a:r>
              <a:rPr sz="1200" i="1" spc="-5" dirty="0">
                <a:latin typeface="Calibri"/>
                <a:cs typeface="Calibri"/>
              </a:rPr>
              <a:t>consult with the said </a:t>
            </a:r>
            <a:r>
              <a:rPr sz="1200" i="1" dirty="0">
                <a:latin typeface="Calibri"/>
                <a:cs typeface="Calibri"/>
              </a:rPr>
              <a:t>body </a:t>
            </a:r>
            <a:r>
              <a:rPr sz="1200" i="1" spc="-5" dirty="0">
                <a:latin typeface="Calibri"/>
                <a:cs typeface="Calibri"/>
              </a:rPr>
              <a:t>about possible  implications </a:t>
            </a:r>
            <a:r>
              <a:rPr sz="1200" i="1" dirty="0">
                <a:latin typeface="Calibri"/>
                <a:cs typeface="Calibri"/>
              </a:rPr>
              <a:t>to </a:t>
            </a:r>
            <a:r>
              <a:rPr sz="1200" i="1" spc="-5" dirty="0">
                <a:latin typeface="Calibri"/>
                <a:cs typeface="Calibri"/>
              </a:rPr>
              <a:t>their part of the process. </a:t>
            </a:r>
            <a:r>
              <a:rPr sz="1200" i="1" dirty="0">
                <a:latin typeface="Calibri"/>
                <a:cs typeface="Calibri"/>
              </a:rPr>
              <a:t>As </a:t>
            </a:r>
            <a:r>
              <a:rPr sz="1200" i="1" spc="-5" dirty="0">
                <a:latin typeface="Calibri"/>
                <a:cs typeface="Calibri"/>
              </a:rPr>
              <a:t>a result, well-timed incorporation of all parts of  the company into developing a </a:t>
            </a:r>
            <a:r>
              <a:rPr sz="1200" i="1" dirty="0">
                <a:latin typeface="Calibri"/>
                <a:cs typeface="Calibri"/>
              </a:rPr>
              <a:t>new </a:t>
            </a:r>
            <a:r>
              <a:rPr sz="1200" i="1" spc="-5" dirty="0">
                <a:latin typeface="Calibri"/>
                <a:cs typeface="Calibri"/>
              </a:rPr>
              <a:t>product is </a:t>
            </a:r>
            <a:r>
              <a:rPr sz="1200" i="1" spc="-10" dirty="0">
                <a:latin typeface="Calibri"/>
                <a:cs typeface="Calibri"/>
              </a:rPr>
              <a:t>thus</a:t>
            </a:r>
            <a:r>
              <a:rPr sz="1200" i="1" spc="70" dirty="0">
                <a:latin typeface="Calibri"/>
                <a:cs typeface="Calibri"/>
              </a:rPr>
              <a:t> </a:t>
            </a:r>
            <a:r>
              <a:rPr sz="1200" i="1" spc="-5" dirty="0">
                <a:latin typeface="Calibri"/>
                <a:cs typeface="Calibri"/>
              </a:rPr>
              <a:t>ensured.</a:t>
            </a:r>
            <a:endParaRPr sz="1200">
              <a:latin typeface="Calibri"/>
              <a:cs typeface="Calibri"/>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pSp>
        <p:nvGrpSpPr>
          <p:cNvPr id="7" name="object 7"/>
          <p:cNvGrpSpPr/>
          <p:nvPr/>
        </p:nvGrpSpPr>
        <p:grpSpPr>
          <a:xfrm>
            <a:off x="3023684" y="5286763"/>
            <a:ext cx="3645535" cy="1975485"/>
            <a:chOff x="3023684" y="5286763"/>
            <a:chExt cx="3645535" cy="1975485"/>
          </a:xfrm>
        </p:grpSpPr>
        <p:sp>
          <p:nvSpPr>
            <p:cNvPr id="8" name="object 8"/>
            <p:cNvSpPr/>
            <p:nvPr/>
          </p:nvSpPr>
          <p:spPr>
            <a:xfrm>
              <a:off x="3028446" y="6214993"/>
              <a:ext cx="3636010" cy="1042669"/>
            </a:xfrm>
            <a:custGeom>
              <a:avLst/>
              <a:gdLst/>
              <a:ahLst/>
              <a:cxnLst/>
              <a:rect l="l" t="t" r="r" b="b"/>
              <a:pathLst>
                <a:path w="3636009" h="1042670">
                  <a:moveTo>
                    <a:pt x="1817979" y="0"/>
                  </a:moveTo>
                  <a:lnTo>
                    <a:pt x="0" y="248396"/>
                  </a:lnTo>
                  <a:lnTo>
                    <a:pt x="263636" y="248396"/>
                  </a:lnTo>
                  <a:lnTo>
                    <a:pt x="263636" y="1042324"/>
                  </a:lnTo>
                  <a:lnTo>
                    <a:pt x="3372337" y="1042324"/>
                  </a:lnTo>
                  <a:lnTo>
                    <a:pt x="3372337" y="248396"/>
                  </a:lnTo>
                  <a:lnTo>
                    <a:pt x="3635974" y="248396"/>
                  </a:lnTo>
                  <a:lnTo>
                    <a:pt x="1817979" y="0"/>
                  </a:lnTo>
                  <a:close/>
                </a:path>
              </a:pathLst>
            </a:custGeom>
            <a:solidFill>
              <a:srgbClr val="959595"/>
            </a:solidFill>
          </p:spPr>
          <p:txBody>
            <a:bodyPr wrap="square" lIns="0" tIns="0" rIns="0" bIns="0" rtlCol="0"/>
            <a:lstStyle/>
            <a:p>
              <a:endParaRPr/>
            </a:p>
          </p:txBody>
        </p:sp>
        <p:sp>
          <p:nvSpPr>
            <p:cNvPr id="9" name="object 9"/>
            <p:cNvSpPr/>
            <p:nvPr/>
          </p:nvSpPr>
          <p:spPr>
            <a:xfrm>
              <a:off x="3028446" y="6214993"/>
              <a:ext cx="3636010" cy="1042669"/>
            </a:xfrm>
            <a:custGeom>
              <a:avLst/>
              <a:gdLst/>
              <a:ahLst/>
              <a:cxnLst/>
              <a:rect l="l" t="t" r="r" b="b"/>
              <a:pathLst>
                <a:path w="3636009" h="1042670">
                  <a:moveTo>
                    <a:pt x="3635974" y="248396"/>
                  </a:moveTo>
                  <a:lnTo>
                    <a:pt x="3372337" y="248396"/>
                  </a:lnTo>
                  <a:lnTo>
                    <a:pt x="3372337" y="1042324"/>
                  </a:lnTo>
                  <a:lnTo>
                    <a:pt x="263636" y="1042324"/>
                  </a:lnTo>
                  <a:lnTo>
                    <a:pt x="263636" y="248396"/>
                  </a:lnTo>
                  <a:lnTo>
                    <a:pt x="0" y="248396"/>
                  </a:lnTo>
                  <a:lnTo>
                    <a:pt x="1817979" y="0"/>
                  </a:lnTo>
                  <a:lnTo>
                    <a:pt x="3635974" y="248396"/>
                  </a:lnTo>
                  <a:close/>
                </a:path>
              </a:pathLst>
            </a:custGeom>
            <a:ln w="9525">
              <a:solidFill>
                <a:srgbClr val="000000"/>
              </a:solidFill>
            </a:ln>
          </p:spPr>
          <p:txBody>
            <a:bodyPr wrap="square" lIns="0" tIns="0" rIns="0" bIns="0" rtlCol="0"/>
            <a:lstStyle/>
            <a:p>
              <a:endParaRPr/>
            </a:p>
          </p:txBody>
        </p:sp>
        <p:sp>
          <p:nvSpPr>
            <p:cNvPr id="10" name="object 10"/>
            <p:cNvSpPr/>
            <p:nvPr/>
          </p:nvSpPr>
          <p:spPr>
            <a:xfrm>
              <a:off x="3028446" y="5291526"/>
              <a:ext cx="3636010" cy="923925"/>
            </a:xfrm>
            <a:custGeom>
              <a:avLst/>
              <a:gdLst/>
              <a:ahLst/>
              <a:cxnLst/>
              <a:rect l="l" t="t" r="r" b="b"/>
              <a:pathLst>
                <a:path w="3636009" h="923925">
                  <a:moveTo>
                    <a:pt x="3372337" y="0"/>
                  </a:moveTo>
                  <a:lnTo>
                    <a:pt x="263636" y="0"/>
                  </a:lnTo>
                  <a:lnTo>
                    <a:pt x="263636" y="704027"/>
                  </a:lnTo>
                  <a:lnTo>
                    <a:pt x="0" y="704027"/>
                  </a:lnTo>
                  <a:lnTo>
                    <a:pt x="1817979" y="923467"/>
                  </a:lnTo>
                  <a:lnTo>
                    <a:pt x="3635974" y="704027"/>
                  </a:lnTo>
                  <a:lnTo>
                    <a:pt x="3372337" y="704027"/>
                  </a:lnTo>
                  <a:lnTo>
                    <a:pt x="3372337" y="0"/>
                  </a:lnTo>
                  <a:close/>
                </a:path>
              </a:pathLst>
            </a:custGeom>
            <a:solidFill>
              <a:srgbClr val="BFBFBF"/>
            </a:solidFill>
          </p:spPr>
          <p:txBody>
            <a:bodyPr wrap="square" lIns="0" tIns="0" rIns="0" bIns="0" rtlCol="0"/>
            <a:lstStyle/>
            <a:p>
              <a:endParaRPr/>
            </a:p>
          </p:txBody>
        </p:sp>
        <p:sp>
          <p:nvSpPr>
            <p:cNvPr id="11" name="object 11"/>
            <p:cNvSpPr/>
            <p:nvPr/>
          </p:nvSpPr>
          <p:spPr>
            <a:xfrm>
              <a:off x="3028446" y="5291526"/>
              <a:ext cx="3636010" cy="923925"/>
            </a:xfrm>
            <a:custGeom>
              <a:avLst/>
              <a:gdLst/>
              <a:ahLst/>
              <a:cxnLst/>
              <a:rect l="l" t="t" r="r" b="b"/>
              <a:pathLst>
                <a:path w="3636009" h="923925">
                  <a:moveTo>
                    <a:pt x="0" y="704027"/>
                  </a:moveTo>
                  <a:lnTo>
                    <a:pt x="263636" y="704027"/>
                  </a:lnTo>
                  <a:lnTo>
                    <a:pt x="263636" y="0"/>
                  </a:lnTo>
                  <a:lnTo>
                    <a:pt x="3372337" y="0"/>
                  </a:lnTo>
                  <a:lnTo>
                    <a:pt x="3372337" y="704027"/>
                  </a:lnTo>
                  <a:lnTo>
                    <a:pt x="3635974" y="704027"/>
                  </a:lnTo>
                  <a:lnTo>
                    <a:pt x="1817979" y="923467"/>
                  </a:lnTo>
                  <a:lnTo>
                    <a:pt x="0" y="704027"/>
                  </a:lnTo>
                  <a:close/>
                </a:path>
              </a:pathLst>
            </a:custGeom>
            <a:ln w="9525">
              <a:solidFill>
                <a:srgbClr val="000000"/>
              </a:solidFill>
            </a:ln>
          </p:spPr>
          <p:txBody>
            <a:bodyPr wrap="square" lIns="0" tIns="0" rIns="0" bIns="0" rtlCol="0"/>
            <a:lstStyle/>
            <a:p>
              <a:endParaRPr/>
            </a:p>
          </p:txBody>
        </p:sp>
        <p:sp>
          <p:nvSpPr>
            <p:cNvPr id="12" name="object 12"/>
            <p:cNvSpPr/>
            <p:nvPr/>
          </p:nvSpPr>
          <p:spPr>
            <a:xfrm>
              <a:off x="3922973" y="6304899"/>
              <a:ext cx="1607820" cy="416559"/>
            </a:xfrm>
            <a:custGeom>
              <a:avLst/>
              <a:gdLst/>
              <a:ahLst/>
              <a:cxnLst/>
              <a:rect l="l" t="t" r="r" b="b"/>
              <a:pathLst>
                <a:path w="1607820" h="416559">
                  <a:moveTo>
                    <a:pt x="1607682" y="0"/>
                  </a:moveTo>
                  <a:lnTo>
                    <a:pt x="0" y="0"/>
                  </a:lnTo>
                  <a:lnTo>
                    <a:pt x="0" y="416016"/>
                  </a:lnTo>
                  <a:lnTo>
                    <a:pt x="1607682" y="416016"/>
                  </a:lnTo>
                  <a:lnTo>
                    <a:pt x="1607682" y="0"/>
                  </a:lnTo>
                  <a:close/>
                </a:path>
              </a:pathLst>
            </a:custGeom>
            <a:solidFill>
              <a:srgbClr val="646464"/>
            </a:solidFill>
          </p:spPr>
          <p:txBody>
            <a:bodyPr wrap="square" lIns="0" tIns="0" rIns="0" bIns="0" rtlCol="0"/>
            <a:lstStyle/>
            <a:p>
              <a:endParaRPr/>
            </a:p>
          </p:txBody>
        </p:sp>
        <p:sp>
          <p:nvSpPr>
            <p:cNvPr id="13" name="object 13"/>
            <p:cNvSpPr/>
            <p:nvPr/>
          </p:nvSpPr>
          <p:spPr>
            <a:xfrm>
              <a:off x="3922973" y="6304899"/>
              <a:ext cx="1607820" cy="416559"/>
            </a:xfrm>
            <a:custGeom>
              <a:avLst/>
              <a:gdLst/>
              <a:ahLst/>
              <a:cxnLst/>
              <a:rect l="l" t="t" r="r" b="b"/>
              <a:pathLst>
                <a:path w="1607820" h="416559">
                  <a:moveTo>
                    <a:pt x="0" y="416016"/>
                  </a:moveTo>
                  <a:lnTo>
                    <a:pt x="1607682" y="416016"/>
                  </a:lnTo>
                  <a:lnTo>
                    <a:pt x="1607682" y="0"/>
                  </a:lnTo>
                  <a:lnTo>
                    <a:pt x="0" y="0"/>
                  </a:lnTo>
                  <a:lnTo>
                    <a:pt x="0" y="416016"/>
                  </a:lnTo>
                  <a:close/>
                </a:path>
              </a:pathLst>
            </a:custGeom>
            <a:ln w="9525">
              <a:solidFill>
                <a:srgbClr val="FFFFFF"/>
              </a:solidFill>
            </a:ln>
          </p:spPr>
          <p:txBody>
            <a:bodyPr wrap="square" lIns="0" tIns="0" rIns="0" bIns="0" rtlCol="0"/>
            <a:lstStyle/>
            <a:p>
              <a:endParaRPr/>
            </a:p>
          </p:txBody>
        </p:sp>
        <p:sp>
          <p:nvSpPr>
            <p:cNvPr id="14" name="object 14"/>
            <p:cNvSpPr/>
            <p:nvPr/>
          </p:nvSpPr>
          <p:spPr>
            <a:xfrm>
              <a:off x="3564849" y="6841312"/>
              <a:ext cx="2339149" cy="9600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3564849" y="6937308"/>
              <a:ext cx="2592110" cy="975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564849" y="7034845"/>
              <a:ext cx="2534205" cy="132572"/>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564849" y="6841312"/>
              <a:ext cx="2592705" cy="326390"/>
            </a:xfrm>
            <a:custGeom>
              <a:avLst/>
              <a:gdLst/>
              <a:ahLst/>
              <a:cxnLst/>
              <a:rect l="l" t="t" r="r" b="b"/>
              <a:pathLst>
                <a:path w="2592704" h="326390">
                  <a:moveTo>
                    <a:pt x="1944471" y="0"/>
                  </a:moveTo>
                  <a:lnTo>
                    <a:pt x="1944471" y="80756"/>
                  </a:lnTo>
                  <a:lnTo>
                    <a:pt x="0" y="80756"/>
                  </a:lnTo>
                  <a:lnTo>
                    <a:pt x="0" y="245333"/>
                  </a:lnTo>
                  <a:lnTo>
                    <a:pt x="1944471" y="245333"/>
                  </a:lnTo>
                  <a:lnTo>
                    <a:pt x="1944471" y="326105"/>
                  </a:lnTo>
                  <a:lnTo>
                    <a:pt x="2592110" y="163052"/>
                  </a:lnTo>
                  <a:lnTo>
                    <a:pt x="1944471" y="0"/>
                  </a:lnTo>
                  <a:close/>
                </a:path>
              </a:pathLst>
            </a:custGeom>
            <a:ln w="9525">
              <a:solidFill>
                <a:srgbClr val="000000"/>
              </a:solidFill>
            </a:ln>
          </p:spPr>
          <p:txBody>
            <a:bodyPr wrap="square" lIns="0" tIns="0" rIns="0" bIns="0" rtlCol="0"/>
            <a:lstStyle/>
            <a:p>
              <a:endParaRPr/>
            </a:p>
          </p:txBody>
        </p:sp>
      </p:grpSp>
      <p:sp>
        <p:nvSpPr>
          <p:cNvPr id="18" name="object 18"/>
          <p:cNvSpPr txBox="1"/>
          <p:nvPr/>
        </p:nvSpPr>
        <p:spPr>
          <a:xfrm>
            <a:off x="4580761" y="6916327"/>
            <a:ext cx="245110" cy="147320"/>
          </a:xfrm>
          <a:prstGeom prst="rect">
            <a:avLst/>
          </a:prstGeom>
        </p:spPr>
        <p:txBody>
          <a:bodyPr vert="horz" wrap="square" lIns="0" tIns="12065" rIns="0" bIns="0" rtlCol="0">
            <a:spAutoFit/>
          </a:bodyPr>
          <a:lstStyle/>
          <a:p>
            <a:pPr marL="12700">
              <a:lnSpc>
                <a:spcPct val="100000"/>
              </a:lnSpc>
              <a:spcBef>
                <a:spcPts val="95"/>
              </a:spcBef>
            </a:pPr>
            <a:r>
              <a:rPr sz="800" b="1" spc="-10" dirty="0">
                <a:solidFill>
                  <a:srgbClr val="FFFFFF"/>
                </a:solidFill>
                <a:latin typeface="Arial"/>
                <a:cs typeface="Arial"/>
              </a:rPr>
              <a:t>R&amp;</a:t>
            </a:r>
            <a:r>
              <a:rPr sz="800" b="1" spc="-5" dirty="0">
                <a:solidFill>
                  <a:srgbClr val="FFFFFF"/>
                </a:solidFill>
                <a:latin typeface="Arial"/>
                <a:cs typeface="Arial"/>
              </a:rPr>
              <a:t>D</a:t>
            </a:r>
            <a:endParaRPr sz="800">
              <a:latin typeface="Arial"/>
              <a:cs typeface="Arial"/>
            </a:endParaRPr>
          </a:p>
        </p:txBody>
      </p:sp>
      <p:grpSp>
        <p:nvGrpSpPr>
          <p:cNvPr id="19" name="object 19"/>
          <p:cNvGrpSpPr/>
          <p:nvPr/>
        </p:nvGrpSpPr>
        <p:grpSpPr>
          <a:xfrm>
            <a:off x="3564849" y="5471346"/>
            <a:ext cx="2503805" cy="1458595"/>
            <a:chOff x="3564849" y="5471346"/>
            <a:chExt cx="2503805" cy="1458595"/>
          </a:xfrm>
        </p:grpSpPr>
        <p:sp>
          <p:nvSpPr>
            <p:cNvPr id="20" name="object 20"/>
            <p:cNvSpPr/>
            <p:nvPr/>
          </p:nvSpPr>
          <p:spPr>
            <a:xfrm>
              <a:off x="4041830" y="6483190"/>
              <a:ext cx="208915" cy="178435"/>
            </a:xfrm>
            <a:custGeom>
              <a:avLst/>
              <a:gdLst/>
              <a:ahLst/>
              <a:cxnLst/>
              <a:rect l="l" t="t" r="r" b="b"/>
              <a:pathLst>
                <a:path w="208914" h="178434">
                  <a:moveTo>
                    <a:pt x="208769" y="0"/>
                  </a:moveTo>
                  <a:lnTo>
                    <a:pt x="0" y="0"/>
                  </a:lnTo>
                  <a:lnTo>
                    <a:pt x="0" y="178289"/>
                  </a:lnTo>
                  <a:lnTo>
                    <a:pt x="208769" y="178289"/>
                  </a:lnTo>
                  <a:lnTo>
                    <a:pt x="208769" y="0"/>
                  </a:lnTo>
                  <a:close/>
                </a:path>
              </a:pathLst>
            </a:custGeom>
            <a:solidFill>
              <a:srgbClr val="393939"/>
            </a:solidFill>
          </p:spPr>
          <p:txBody>
            <a:bodyPr wrap="square" lIns="0" tIns="0" rIns="0" bIns="0" rtlCol="0"/>
            <a:lstStyle/>
            <a:p>
              <a:endParaRPr/>
            </a:p>
          </p:txBody>
        </p:sp>
        <p:sp>
          <p:nvSpPr>
            <p:cNvPr id="21" name="object 21"/>
            <p:cNvSpPr/>
            <p:nvPr/>
          </p:nvSpPr>
          <p:spPr>
            <a:xfrm>
              <a:off x="4041830" y="6483190"/>
              <a:ext cx="208915" cy="178435"/>
            </a:xfrm>
            <a:custGeom>
              <a:avLst/>
              <a:gdLst/>
              <a:ahLst/>
              <a:cxnLst/>
              <a:rect l="l" t="t" r="r" b="b"/>
              <a:pathLst>
                <a:path w="208914" h="178434">
                  <a:moveTo>
                    <a:pt x="0" y="178289"/>
                  </a:moveTo>
                  <a:lnTo>
                    <a:pt x="208769" y="178289"/>
                  </a:lnTo>
                  <a:lnTo>
                    <a:pt x="208769" y="0"/>
                  </a:lnTo>
                  <a:lnTo>
                    <a:pt x="0" y="0"/>
                  </a:lnTo>
                  <a:lnTo>
                    <a:pt x="0" y="178289"/>
                  </a:lnTo>
                  <a:close/>
                </a:path>
              </a:pathLst>
            </a:custGeom>
            <a:ln w="9525">
              <a:solidFill>
                <a:srgbClr val="000000"/>
              </a:solidFill>
            </a:ln>
          </p:spPr>
          <p:txBody>
            <a:bodyPr wrap="square" lIns="0" tIns="0" rIns="0" bIns="0" rtlCol="0"/>
            <a:lstStyle/>
            <a:p>
              <a:endParaRPr/>
            </a:p>
          </p:txBody>
        </p:sp>
        <p:sp>
          <p:nvSpPr>
            <p:cNvPr id="22" name="object 22"/>
            <p:cNvSpPr/>
            <p:nvPr/>
          </p:nvSpPr>
          <p:spPr>
            <a:xfrm>
              <a:off x="4338980" y="6483190"/>
              <a:ext cx="208915" cy="178435"/>
            </a:xfrm>
            <a:custGeom>
              <a:avLst/>
              <a:gdLst/>
              <a:ahLst/>
              <a:cxnLst/>
              <a:rect l="l" t="t" r="r" b="b"/>
              <a:pathLst>
                <a:path w="208914" h="178434">
                  <a:moveTo>
                    <a:pt x="208769" y="0"/>
                  </a:moveTo>
                  <a:lnTo>
                    <a:pt x="0" y="0"/>
                  </a:lnTo>
                  <a:lnTo>
                    <a:pt x="0" y="178289"/>
                  </a:lnTo>
                  <a:lnTo>
                    <a:pt x="208769" y="178289"/>
                  </a:lnTo>
                  <a:lnTo>
                    <a:pt x="208769" y="0"/>
                  </a:lnTo>
                  <a:close/>
                </a:path>
              </a:pathLst>
            </a:custGeom>
            <a:solidFill>
              <a:srgbClr val="393939"/>
            </a:solidFill>
          </p:spPr>
          <p:txBody>
            <a:bodyPr wrap="square" lIns="0" tIns="0" rIns="0" bIns="0" rtlCol="0"/>
            <a:lstStyle/>
            <a:p>
              <a:endParaRPr/>
            </a:p>
          </p:txBody>
        </p:sp>
        <p:sp>
          <p:nvSpPr>
            <p:cNvPr id="23" name="object 23"/>
            <p:cNvSpPr/>
            <p:nvPr/>
          </p:nvSpPr>
          <p:spPr>
            <a:xfrm>
              <a:off x="4338980" y="6483190"/>
              <a:ext cx="208915" cy="178435"/>
            </a:xfrm>
            <a:custGeom>
              <a:avLst/>
              <a:gdLst/>
              <a:ahLst/>
              <a:cxnLst/>
              <a:rect l="l" t="t" r="r" b="b"/>
              <a:pathLst>
                <a:path w="208914" h="178434">
                  <a:moveTo>
                    <a:pt x="0" y="178289"/>
                  </a:moveTo>
                  <a:lnTo>
                    <a:pt x="208769" y="178289"/>
                  </a:lnTo>
                  <a:lnTo>
                    <a:pt x="208769" y="0"/>
                  </a:lnTo>
                  <a:lnTo>
                    <a:pt x="0" y="0"/>
                  </a:lnTo>
                  <a:lnTo>
                    <a:pt x="0" y="178289"/>
                  </a:lnTo>
                  <a:close/>
                </a:path>
              </a:pathLst>
            </a:custGeom>
            <a:ln w="9525">
              <a:solidFill>
                <a:srgbClr val="000000"/>
              </a:solidFill>
            </a:ln>
          </p:spPr>
          <p:txBody>
            <a:bodyPr wrap="square" lIns="0" tIns="0" rIns="0" bIns="0" rtlCol="0"/>
            <a:lstStyle/>
            <a:p>
              <a:endParaRPr/>
            </a:p>
          </p:txBody>
        </p:sp>
        <p:sp>
          <p:nvSpPr>
            <p:cNvPr id="24" name="object 24"/>
            <p:cNvSpPr/>
            <p:nvPr/>
          </p:nvSpPr>
          <p:spPr>
            <a:xfrm>
              <a:off x="4637669" y="6483190"/>
              <a:ext cx="208915" cy="178435"/>
            </a:xfrm>
            <a:custGeom>
              <a:avLst/>
              <a:gdLst/>
              <a:ahLst/>
              <a:cxnLst/>
              <a:rect l="l" t="t" r="r" b="b"/>
              <a:pathLst>
                <a:path w="208914" h="178434">
                  <a:moveTo>
                    <a:pt x="208769" y="0"/>
                  </a:moveTo>
                  <a:lnTo>
                    <a:pt x="0" y="0"/>
                  </a:lnTo>
                  <a:lnTo>
                    <a:pt x="0" y="178289"/>
                  </a:lnTo>
                  <a:lnTo>
                    <a:pt x="208769" y="178289"/>
                  </a:lnTo>
                  <a:lnTo>
                    <a:pt x="208769" y="0"/>
                  </a:lnTo>
                  <a:close/>
                </a:path>
              </a:pathLst>
            </a:custGeom>
            <a:solidFill>
              <a:srgbClr val="393939"/>
            </a:solidFill>
          </p:spPr>
          <p:txBody>
            <a:bodyPr wrap="square" lIns="0" tIns="0" rIns="0" bIns="0" rtlCol="0"/>
            <a:lstStyle/>
            <a:p>
              <a:endParaRPr/>
            </a:p>
          </p:txBody>
        </p:sp>
        <p:sp>
          <p:nvSpPr>
            <p:cNvPr id="25" name="object 25"/>
            <p:cNvSpPr/>
            <p:nvPr/>
          </p:nvSpPr>
          <p:spPr>
            <a:xfrm>
              <a:off x="4637669" y="6483190"/>
              <a:ext cx="208915" cy="178435"/>
            </a:xfrm>
            <a:custGeom>
              <a:avLst/>
              <a:gdLst/>
              <a:ahLst/>
              <a:cxnLst/>
              <a:rect l="l" t="t" r="r" b="b"/>
              <a:pathLst>
                <a:path w="208914" h="178434">
                  <a:moveTo>
                    <a:pt x="0" y="178289"/>
                  </a:moveTo>
                  <a:lnTo>
                    <a:pt x="208769" y="178289"/>
                  </a:lnTo>
                  <a:lnTo>
                    <a:pt x="208769" y="0"/>
                  </a:lnTo>
                  <a:lnTo>
                    <a:pt x="0" y="0"/>
                  </a:lnTo>
                  <a:lnTo>
                    <a:pt x="0" y="178289"/>
                  </a:lnTo>
                  <a:close/>
                </a:path>
              </a:pathLst>
            </a:custGeom>
            <a:ln w="9525">
              <a:solidFill>
                <a:srgbClr val="000000"/>
              </a:solidFill>
            </a:ln>
          </p:spPr>
          <p:txBody>
            <a:bodyPr wrap="square" lIns="0" tIns="0" rIns="0" bIns="0" rtlCol="0"/>
            <a:lstStyle/>
            <a:p>
              <a:endParaRPr/>
            </a:p>
          </p:txBody>
        </p:sp>
        <p:sp>
          <p:nvSpPr>
            <p:cNvPr id="26" name="object 26"/>
            <p:cNvSpPr/>
            <p:nvPr/>
          </p:nvSpPr>
          <p:spPr>
            <a:xfrm>
              <a:off x="4936342" y="6483190"/>
              <a:ext cx="207645" cy="178435"/>
            </a:xfrm>
            <a:custGeom>
              <a:avLst/>
              <a:gdLst/>
              <a:ahLst/>
              <a:cxnLst/>
              <a:rect l="l" t="t" r="r" b="b"/>
              <a:pathLst>
                <a:path w="207645" h="178434">
                  <a:moveTo>
                    <a:pt x="207245" y="0"/>
                  </a:moveTo>
                  <a:lnTo>
                    <a:pt x="0" y="0"/>
                  </a:lnTo>
                  <a:lnTo>
                    <a:pt x="0" y="178289"/>
                  </a:lnTo>
                  <a:lnTo>
                    <a:pt x="207245" y="178289"/>
                  </a:lnTo>
                  <a:lnTo>
                    <a:pt x="207245" y="0"/>
                  </a:lnTo>
                  <a:close/>
                </a:path>
              </a:pathLst>
            </a:custGeom>
            <a:solidFill>
              <a:srgbClr val="393939"/>
            </a:solidFill>
          </p:spPr>
          <p:txBody>
            <a:bodyPr wrap="square" lIns="0" tIns="0" rIns="0" bIns="0" rtlCol="0"/>
            <a:lstStyle/>
            <a:p>
              <a:endParaRPr/>
            </a:p>
          </p:txBody>
        </p:sp>
        <p:sp>
          <p:nvSpPr>
            <p:cNvPr id="27" name="object 27"/>
            <p:cNvSpPr/>
            <p:nvPr/>
          </p:nvSpPr>
          <p:spPr>
            <a:xfrm>
              <a:off x="4936342" y="6483190"/>
              <a:ext cx="207645" cy="178435"/>
            </a:xfrm>
            <a:custGeom>
              <a:avLst/>
              <a:gdLst/>
              <a:ahLst/>
              <a:cxnLst/>
              <a:rect l="l" t="t" r="r" b="b"/>
              <a:pathLst>
                <a:path w="207645" h="178434">
                  <a:moveTo>
                    <a:pt x="0" y="178289"/>
                  </a:moveTo>
                  <a:lnTo>
                    <a:pt x="207245" y="178289"/>
                  </a:lnTo>
                  <a:lnTo>
                    <a:pt x="207245" y="0"/>
                  </a:lnTo>
                  <a:lnTo>
                    <a:pt x="0" y="0"/>
                  </a:lnTo>
                  <a:lnTo>
                    <a:pt x="0" y="178289"/>
                  </a:lnTo>
                  <a:close/>
                </a:path>
              </a:pathLst>
            </a:custGeom>
            <a:ln w="9525">
              <a:solidFill>
                <a:srgbClr val="000000"/>
              </a:solidFill>
            </a:ln>
          </p:spPr>
          <p:txBody>
            <a:bodyPr wrap="square" lIns="0" tIns="0" rIns="0" bIns="0" rtlCol="0"/>
            <a:lstStyle/>
            <a:p>
              <a:endParaRPr/>
            </a:p>
          </p:txBody>
        </p:sp>
        <p:sp>
          <p:nvSpPr>
            <p:cNvPr id="28" name="object 28"/>
            <p:cNvSpPr/>
            <p:nvPr/>
          </p:nvSpPr>
          <p:spPr>
            <a:xfrm>
              <a:off x="5233492" y="6483190"/>
              <a:ext cx="208915" cy="178435"/>
            </a:xfrm>
            <a:custGeom>
              <a:avLst/>
              <a:gdLst/>
              <a:ahLst/>
              <a:cxnLst/>
              <a:rect l="l" t="t" r="r" b="b"/>
              <a:pathLst>
                <a:path w="208914" h="178434">
                  <a:moveTo>
                    <a:pt x="208769" y="0"/>
                  </a:moveTo>
                  <a:lnTo>
                    <a:pt x="0" y="0"/>
                  </a:lnTo>
                  <a:lnTo>
                    <a:pt x="0" y="178289"/>
                  </a:lnTo>
                  <a:lnTo>
                    <a:pt x="208769" y="178289"/>
                  </a:lnTo>
                  <a:lnTo>
                    <a:pt x="208769" y="0"/>
                  </a:lnTo>
                  <a:close/>
                </a:path>
              </a:pathLst>
            </a:custGeom>
            <a:solidFill>
              <a:srgbClr val="393939"/>
            </a:solidFill>
          </p:spPr>
          <p:txBody>
            <a:bodyPr wrap="square" lIns="0" tIns="0" rIns="0" bIns="0" rtlCol="0"/>
            <a:lstStyle/>
            <a:p>
              <a:endParaRPr/>
            </a:p>
          </p:txBody>
        </p:sp>
        <p:sp>
          <p:nvSpPr>
            <p:cNvPr id="29" name="object 29"/>
            <p:cNvSpPr/>
            <p:nvPr/>
          </p:nvSpPr>
          <p:spPr>
            <a:xfrm>
              <a:off x="5233492" y="6483190"/>
              <a:ext cx="208915" cy="178435"/>
            </a:xfrm>
            <a:custGeom>
              <a:avLst/>
              <a:gdLst/>
              <a:ahLst/>
              <a:cxnLst/>
              <a:rect l="l" t="t" r="r" b="b"/>
              <a:pathLst>
                <a:path w="208914" h="178434">
                  <a:moveTo>
                    <a:pt x="0" y="178289"/>
                  </a:moveTo>
                  <a:lnTo>
                    <a:pt x="208769" y="178289"/>
                  </a:lnTo>
                  <a:lnTo>
                    <a:pt x="208769" y="0"/>
                  </a:lnTo>
                  <a:lnTo>
                    <a:pt x="0" y="0"/>
                  </a:lnTo>
                  <a:lnTo>
                    <a:pt x="0" y="178289"/>
                  </a:lnTo>
                  <a:close/>
                </a:path>
              </a:pathLst>
            </a:custGeom>
            <a:ln w="9525">
              <a:solidFill>
                <a:srgbClr val="000000"/>
              </a:solidFill>
            </a:ln>
          </p:spPr>
          <p:txBody>
            <a:bodyPr wrap="square" lIns="0" tIns="0" rIns="0" bIns="0" rtlCol="0"/>
            <a:lstStyle/>
            <a:p>
              <a:endParaRPr/>
            </a:p>
          </p:txBody>
        </p:sp>
        <p:sp>
          <p:nvSpPr>
            <p:cNvPr id="30" name="object 30"/>
            <p:cNvSpPr/>
            <p:nvPr/>
          </p:nvSpPr>
          <p:spPr>
            <a:xfrm>
              <a:off x="4122585" y="6632549"/>
              <a:ext cx="1268095" cy="297180"/>
            </a:xfrm>
            <a:custGeom>
              <a:avLst/>
              <a:gdLst/>
              <a:ahLst/>
              <a:cxnLst/>
              <a:rect l="l" t="t" r="r" b="b"/>
              <a:pathLst>
                <a:path w="1268095" h="297179">
                  <a:moveTo>
                    <a:pt x="76200" y="76174"/>
                  </a:moveTo>
                  <a:lnTo>
                    <a:pt x="66294" y="56362"/>
                  </a:lnTo>
                  <a:lnTo>
                    <a:pt x="38100" y="0"/>
                  </a:lnTo>
                  <a:lnTo>
                    <a:pt x="0" y="76174"/>
                  </a:lnTo>
                  <a:lnTo>
                    <a:pt x="32004" y="76174"/>
                  </a:lnTo>
                  <a:lnTo>
                    <a:pt x="32004" y="220941"/>
                  </a:lnTo>
                  <a:lnTo>
                    <a:pt x="0" y="220941"/>
                  </a:lnTo>
                  <a:lnTo>
                    <a:pt x="38100" y="297141"/>
                  </a:lnTo>
                  <a:lnTo>
                    <a:pt x="66294" y="240753"/>
                  </a:lnTo>
                  <a:lnTo>
                    <a:pt x="76200" y="220941"/>
                  </a:lnTo>
                  <a:lnTo>
                    <a:pt x="44196" y="220941"/>
                  </a:lnTo>
                  <a:lnTo>
                    <a:pt x="44196" y="76174"/>
                  </a:lnTo>
                  <a:lnTo>
                    <a:pt x="76200" y="76174"/>
                  </a:lnTo>
                  <a:close/>
                </a:path>
                <a:path w="1268095" h="297179">
                  <a:moveTo>
                    <a:pt x="374865" y="105130"/>
                  </a:moveTo>
                  <a:lnTo>
                    <a:pt x="365721" y="86842"/>
                  </a:lnTo>
                  <a:lnTo>
                    <a:pt x="336765" y="28930"/>
                  </a:lnTo>
                  <a:lnTo>
                    <a:pt x="298691" y="105130"/>
                  </a:lnTo>
                  <a:lnTo>
                    <a:pt x="329145" y="105130"/>
                  </a:lnTo>
                  <a:lnTo>
                    <a:pt x="329145" y="220941"/>
                  </a:lnTo>
                  <a:lnTo>
                    <a:pt x="298691" y="220941"/>
                  </a:lnTo>
                  <a:lnTo>
                    <a:pt x="336765" y="297141"/>
                  </a:lnTo>
                  <a:lnTo>
                    <a:pt x="364959" y="240753"/>
                  </a:lnTo>
                  <a:lnTo>
                    <a:pt x="374865" y="220941"/>
                  </a:lnTo>
                  <a:lnTo>
                    <a:pt x="342861" y="220941"/>
                  </a:lnTo>
                  <a:lnTo>
                    <a:pt x="342861" y="105130"/>
                  </a:lnTo>
                  <a:lnTo>
                    <a:pt x="374865" y="105130"/>
                  </a:lnTo>
                  <a:close/>
                </a:path>
                <a:path w="1268095" h="297179">
                  <a:moveTo>
                    <a:pt x="672033" y="105130"/>
                  </a:moveTo>
                  <a:lnTo>
                    <a:pt x="662889" y="86842"/>
                  </a:lnTo>
                  <a:lnTo>
                    <a:pt x="633933" y="28930"/>
                  </a:lnTo>
                  <a:lnTo>
                    <a:pt x="595833" y="105130"/>
                  </a:lnTo>
                  <a:lnTo>
                    <a:pt x="627837" y="105130"/>
                  </a:lnTo>
                  <a:lnTo>
                    <a:pt x="627837" y="220941"/>
                  </a:lnTo>
                  <a:lnTo>
                    <a:pt x="595833" y="220941"/>
                  </a:lnTo>
                  <a:lnTo>
                    <a:pt x="633933" y="297141"/>
                  </a:lnTo>
                  <a:lnTo>
                    <a:pt x="662127" y="240753"/>
                  </a:lnTo>
                  <a:lnTo>
                    <a:pt x="672033" y="220941"/>
                  </a:lnTo>
                  <a:lnTo>
                    <a:pt x="640029" y="220941"/>
                  </a:lnTo>
                  <a:lnTo>
                    <a:pt x="640029" y="105130"/>
                  </a:lnTo>
                  <a:lnTo>
                    <a:pt x="672033" y="105130"/>
                  </a:lnTo>
                  <a:close/>
                </a:path>
                <a:path w="1268095" h="297179">
                  <a:moveTo>
                    <a:pt x="970711" y="105130"/>
                  </a:moveTo>
                  <a:lnTo>
                    <a:pt x="961567" y="86842"/>
                  </a:lnTo>
                  <a:lnTo>
                    <a:pt x="932611" y="28930"/>
                  </a:lnTo>
                  <a:lnTo>
                    <a:pt x="894524" y="105130"/>
                  </a:lnTo>
                  <a:lnTo>
                    <a:pt x="924991" y="105130"/>
                  </a:lnTo>
                  <a:lnTo>
                    <a:pt x="924991" y="220941"/>
                  </a:lnTo>
                  <a:lnTo>
                    <a:pt x="894524" y="220941"/>
                  </a:lnTo>
                  <a:lnTo>
                    <a:pt x="932611" y="297141"/>
                  </a:lnTo>
                  <a:lnTo>
                    <a:pt x="960805" y="240753"/>
                  </a:lnTo>
                  <a:lnTo>
                    <a:pt x="970711" y="220941"/>
                  </a:lnTo>
                  <a:lnTo>
                    <a:pt x="938707" y="220941"/>
                  </a:lnTo>
                  <a:lnTo>
                    <a:pt x="938707" y="105130"/>
                  </a:lnTo>
                  <a:lnTo>
                    <a:pt x="970711" y="105130"/>
                  </a:lnTo>
                  <a:close/>
                </a:path>
                <a:path w="1268095" h="297179">
                  <a:moveTo>
                    <a:pt x="1267853" y="105130"/>
                  </a:moveTo>
                  <a:lnTo>
                    <a:pt x="1258722" y="86842"/>
                  </a:lnTo>
                  <a:lnTo>
                    <a:pt x="1229779" y="28930"/>
                  </a:lnTo>
                  <a:lnTo>
                    <a:pt x="1191679" y="105130"/>
                  </a:lnTo>
                  <a:lnTo>
                    <a:pt x="1223683" y="105130"/>
                  </a:lnTo>
                  <a:lnTo>
                    <a:pt x="1223683" y="220941"/>
                  </a:lnTo>
                  <a:lnTo>
                    <a:pt x="1191679" y="220941"/>
                  </a:lnTo>
                  <a:lnTo>
                    <a:pt x="1229779" y="297141"/>
                  </a:lnTo>
                  <a:lnTo>
                    <a:pt x="1257960" y="240753"/>
                  </a:lnTo>
                  <a:lnTo>
                    <a:pt x="1267853" y="220941"/>
                  </a:lnTo>
                  <a:lnTo>
                    <a:pt x="1237399" y="220941"/>
                  </a:lnTo>
                  <a:lnTo>
                    <a:pt x="1237399" y="105130"/>
                  </a:lnTo>
                  <a:lnTo>
                    <a:pt x="1267853" y="105130"/>
                  </a:lnTo>
                  <a:close/>
                </a:path>
              </a:pathLst>
            </a:custGeom>
            <a:solidFill>
              <a:srgbClr val="FFFFFF"/>
            </a:solidFill>
          </p:spPr>
          <p:txBody>
            <a:bodyPr wrap="square" lIns="0" tIns="0" rIns="0" bIns="0" rtlCol="0"/>
            <a:lstStyle/>
            <a:p>
              <a:endParaRPr/>
            </a:p>
          </p:txBody>
        </p:sp>
        <p:sp>
          <p:nvSpPr>
            <p:cNvPr id="31" name="object 31"/>
            <p:cNvSpPr/>
            <p:nvPr/>
          </p:nvSpPr>
          <p:spPr>
            <a:xfrm>
              <a:off x="3564849" y="5471346"/>
              <a:ext cx="2503805" cy="238125"/>
            </a:xfrm>
            <a:custGeom>
              <a:avLst/>
              <a:gdLst/>
              <a:ahLst/>
              <a:cxnLst/>
              <a:rect l="l" t="t" r="r" b="b"/>
              <a:pathLst>
                <a:path w="2503804" h="238125">
                  <a:moveTo>
                    <a:pt x="2503718" y="0"/>
                  </a:moveTo>
                  <a:lnTo>
                    <a:pt x="0" y="0"/>
                  </a:lnTo>
                  <a:lnTo>
                    <a:pt x="0" y="237725"/>
                  </a:lnTo>
                  <a:lnTo>
                    <a:pt x="2503718" y="237725"/>
                  </a:lnTo>
                  <a:lnTo>
                    <a:pt x="2503718" y="0"/>
                  </a:lnTo>
                  <a:close/>
                </a:path>
              </a:pathLst>
            </a:custGeom>
            <a:solidFill>
              <a:srgbClr val="777777"/>
            </a:solidFill>
          </p:spPr>
          <p:txBody>
            <a:bodyPr wrap="square" lIns="0" tIns="0" rIns="0" bIns="0" rtlCol="0"/>
            <a:lstStyle/>
            <a:p>
              <a:endParaRPr/>
            </a:p>
          </p:txBody>
        </p:sp>
      </p:grpSp>
      <p:sp>
        <p:nvSpPr>
          <p:cNvPr id="32" name="object 32"/>
          <p:cNvSpPr txBox="1"/>
          <p:nvPr/>
        </p:nvSpPr>
        <p:spPr>
          <a:xfrm>
            <a:off x="3564849" y="5471346"/>
            <a:ext cx="2503805" cy="238125"/>
          </a:xfrm>
          <a:prstGeom prst="rect">
            <a:avLst/>
          </a:prstGeom>
          <a:ln w="9525">
            <a:solidFill>
              <a:srgbClr val="000000"/>
            </a:solidFill>
          </a:ln>
        </p:spPr>
        <p:txBody>
          <a:bodyPr vert="horz" wrap="square" lIns="0" tIns="14604" rIns="0" bIns="0" rtlCol="0">
            <a:spAutoFit/>
          </a:bodyPr>
          <a:lstStyle/>
          <a:p>
            <a:pPr marL="644525">
              <a:lnSpc>
                <a:spcPct val="100000"/>
              </a:lnSpc>
              <a:spcBef>
                <a:spcPts val="114"/>
              </a:spcBef>
            </a:pPr>
            <a:r>
              <a:rPr sz="950" b="1" spc="-5" dirty="0">
                <a:solidFill>
                  <a:srgbClr val="FFFFFF"/>
                </a:solidFill>
                <a:latin typeface="Arial"/>
                <a:cs typeface="Arial"/>
              </a:rPr>
              <a:t>I </a:t>
            </a:r>
            <a:r>
              <a:rPr sz="950" spc="-5" dirty="0">
                <a:solidFill>
                  <a:srgbClr val="FFFFFF"/>
                </a:solidFill>
                <a:latin typeface="Arial"/>
                <a:cs typeface="Arial"/>
              </a:rPr>
              <a:t>TOP</a:t>
            </a:r>
            <a:r>
              <a:rPr sz="950" spc="-15" dirty="0">
                <a:solidFill>
                  <a:srgbClr val="FFFFFF"/>
                </a:solidFill>
                <a:latin typeface="Arial"/>
                <a:cs typeface="Arial"/>
              </a:rPr>
              <a:t> </a:t>
            </a:r>
            <a:r>
              <a:rPr sz="950" spc="-5" dirty="0">
                <a:solidFill>
                  <a:srgbClr val="FFFFFF"/>
                </a:solidFill>
                <a:latin typeface="Arial"/>
                <a:cs typeface="Arial"/>
              </a:rPr>
              <a:t>MANAGEMENT</a:t>
            </a:r>
            <a:endParaRPr sz="950">
              <a:latin typeface="Arial"/>
              <a:cs typeface="Arial"/>
            </a:endParaRPr>
          </a:p>
        </p:txBody>
      </p:sp>
      <p:grpSp>
        <p:nvGrpSpPr>
          <p:cNvPr id="33" name="object 33"/>
          <p:cNvGrpSpPr/>
          <p:nvPr/>
        </p:nvGrpSpPr>
        <p:grpSpPr>
          <a:xfrm>
            <a:off x="3336280" y="5570387"/>
            <a:ext cx="2498090" cy="1477010"/>
            <a:chOff x="3336280" y="5570387"/>
            <a:chExt cx="2498090" cy="1477010"/>
          </a:xfrm>
        </p:grpSpPr>
        <p:sp>
          <p:nvSpPr>
            <p:cNvPr id="34" name="object 34"/>
            <p:cNvSpPr/>
            <p:nvPr/>
          </p:nvSpPr>
          <p:spPr>
            <a:xfrm>
              <a:off x="3336277" y="5570397"/>
              <a:ext cx="228600" cy="1419225"/>
            </a:xfrm>
            <a:custGeom>
              <a:avLst/>
              <a:gdLst/>
              <a:ahLst/>
              <a:cxnLst/>
              <a:rect l="l" t="t" r="r" b="b"/>
              <a:pathLst>
                <a:path w="228600" h="1419225">
                  <a:moveTo>
                    <a:pt x="13716" y="19812"/>
                  </a:moveTo>
                  <a:lnTo>
                    <a:pt x="0" y="19812"/>
                  </a:lnTo>
                  <a:lnTo>
                    <a:pt x="0" y="1418729"/>
                  </a:lnTo>
                  <a:lnTo>
                    <a:pt x="13716" y="1418729"/>
                  </a:lnTo>
                  <a:lnTo>
                    <a:pt x="13716" y="19812"/>
                  </a:lnTo>
                  <a:close/>
                </a:path>
                <a:path w="228600" h="1419225">
                  <a:moveTo>
                    <a:pt x="228561" y="25908"/>
                  </a:moveTo>
                  <a:lnTo>
                    <a:pt x="38100" y="25908"/>
                  </a:lnTo>
                  <a:lnTo>
                    <a:pt x="38100" y="19812"/>
                  </a:lnTo>
                  <a:lnTo>
                    <a:pt x="25908" y="19812"/>
                  </a:lnTo>
                  <a:lnTo>
                    <a:pt x="25908" y="25908"/>
                  </a:lnTo>
                  <a:lnTo>
                    <a:pt x="19812" y="25908"/>
                  </a:lnTo>
                  <a:lnTo>
                    <a:pt x="19812" y="38100"/>
                  </a:lnTo>
                  <a:lnTo>
                    <a:pt x="25908" y="38100"/>
                  </a:lnTo>
                  <a:lnTo>
                    <a:pt x="25908" y="1418729"/>
                  </a:lnTo>
                  <a:lnTo>
                    <a:pt x="38100" y="1418729"/>
                  </a:lnTo>
                  <a:lnTo>
                    <a:pt x="38100" y="38100"/>
                  </a:lnTo>
                  <a:lnTo>
                    <a:pt x="228561" y="38100"/>
                  </a:lnTo>
                  <a:lnTo>
                    <a:pt x="228561" y="25908"/>
                  </a:lnTo>
                  <a:close/>
                </a:path>
                <a:path w="228600" h="1419225">
                  <a:moveTo>
                    <a:pt x="228561" y="0"/>
                  </a:moveTo>
                  <a:lnTo>
                    <a:pt x="19812" y="0"/>
                  </a:lnTo>
                  <a:lnTo>
                    <a:pt x="19812" y="13716"/>
                  </a:lnTo>
                  <a:lnTo>
                    <a:pt x="228561" y="13716"/>
                  </a:lnTo>
                  <a:lnTo>
                    <a:pt x="228561" y="0"/>
                  </a:lnTo>
                  <a:close/>
                </a:path>
              </a:pathLst>
            </a:custGeom>
            <a:solidFill>
              <a:srgbClr val="FFFFFF"/>
            </a:solidFill>
          </p:spPr>
          <p:txBody>
            <a:bodyPr wrap="square" lIns="0" tIns="0" rIns="0" bIns="0" rtlCol="0"/>
            <a:lstStyle/>
            <a:p>
              <a:endParaRPr/>
            </a:p>
          </p:txBody>
        </p:sp>
        <p:sp>
          <p:nvSpPr>
            <p:cNvPr id="35" name="object 35"/>
            <p:cNvSpPr/>
            <p:nvPr/>
          </p:nvSpPr>
          <p:spPr>
            <a:xfrm>
              <a:off x="3356092" y="6932736"/>
              <a:ext cx="208757" cy="114300"/>
            </a:xfrm>
            <a:prstGeom prst="rect">
              <a:avLst/>
            </a:prstGeom>
            <a:blipFill>
              <a:blip r:embed="rId5" cstate="print"/>
              <a:stretch>
                <a:fillRect/>
              </a:stretch>
            </a:blipFill>
          </p:spPr>
          <p:txBody>
            <a:bodyPr wrap="square" lIns="0" tIns="0" rIns="0" bIns="0" rtlCol="0"/>
            <a:lstStyle/>
            <a:p>
              <a:endParaRPr/>
            </a:p>
          </p:txBody>
        </p:sp>
        <p:sp>
          <p:nvSpPr>
            <p:cNvPr id="36" name="object 36"/>
            <p:cNvSpPr/>
            <p:nvPr/>
          </p:nvSpPr>
          <p:spPr>
            <a:xfrm>
              <a:off x="3683721" y="5946788"/>
              <a:ext cx="2145665" cy="208915"/>
            </a:xfrm>
            <a:custGeom>
              <a:avLst/>
              <a:gdLst/>
              <a:ahLst/>
              <a:cxnLst/>
              <a:rect l="l" t="t" r="r" b="b"/>
              <a:pathLst>
                <a:path w="2145665" h="208914">
                  <a:moveTo>
                    <a:pt x="2145609" y="0"/>
                  </a:moveTo>
                  <a:lnTo>
                    <a:pt x="0" y="0"/>
                  </a:lnTo>
                  <a:lnTo>
                    <a:pt x="0" y="208769"/>
                  </a:lnTo>
                  <a:lnTo>
                    <a:pt x="2145609" y="208769"/>
                  </a:lnTo>
                  <a:lnTo>
                    <a:pt x="2145609" y="0"/>
                  </a:lnTo>
                  <a:close/>
                </a:path>
              </a:pathLst>
            </a:custGeom>
            <a:solidFill>
              <a:srgbClr val="646464"/>
            </a:solidFill>
          </p:spPr>
          <p:txBody>
            <a:bodyPr wrap="square" lIns="0" tIns="0" rIns="0" bIns="0" rtlCol="0"/>
            <a:lstStyle/>
            <a:p>
              <a:endParaRPr/>
            </a:p>
          </p:txBody>
        </p:sp>
        <p:sp>
          <p:nvSpPr>
            <p:cNvPr id="37" name="object 37"/>
            <p:cNvSpPr/>
            <p:nvPr/>
          </p:nvSpPr>
          <p:spPr>
            <a:xfrm>
              <a:off x="3683721" y="5946788"/>
              <a:ext cx="2145665" cy="208915"/>
            </a:xfrm>
            <a:custGeom>
              <a:avLst/>
              <a:gdLst/>
              <a:ahLst/>
              <a:cxnLst/>
              <a:rect l="l" t="t" r="r" b="b"/>
              <a:pathLst>
                <a:path w="2145665" h="208914">
                  <a:moveTo>
                    <a:pt x="0" y="208769"/>
                  </a:moveTo>
                  <a:lnTo>
                    <a:pt x="2145609" y="208769"/>
                  </a:lnTo>
                  <a:lnTo>
                    <a:pt x="2145609" y="0"/>
                  </a:lnTo>
                  <a:lnTo>
                    <a:pt x="0" y="0"/>
                  </a:lnTo>
                  <a:lnTo>
                    <a:pt x="0" y="208769"/>
                  </a:lnTo>
                  <a:close/>
                </a:path>
              </a:pathLst>
            </a:custGeom>
            <a:ln w="9525">
              <a:solidFill>
                <a:srgbClr val="000000"/>
              </a:solidFill>
            </a:ln>
          </p:spPr>
          <p:txBody>
            <a:bodyPr wrap="square" lIns="0" tIns="0" rIns="0" bIns="0" rtlCol="0"/>
            <a:lstStyle/>
            <a:p>
              <a:endParaRPr/>
            </a:p>
          </p:txBody>
        </p:sp>
      </p:grpSp>
      <p:sp>
        <p:nvSpPr>
          <p:cNvPr id="38" name="object 38"/>
          <p:cNvSpPr txBox="1"/>
          <p:nvPr/>
        </p:nvSpPr>
        <p:spPr>
          <a:xfrm>
            <a:off x="4070272" y="5951725"/>
            <a:ext cx="1373505" cy="147320"/>
          </a:xfrm>
          <a:prstGeom prst="rect">
            <a:avLst/>
          </a:prstGeom>
        </p:spPr>
        <p:txBody>
          <a:bodyPr vert="horz" wrap="square" lIns="0" tIns="12065" rIns="0" bIns="0" rtlCol="0">
            <a:spAutoFit/>
          </a:bodyPr>
          <a:lstStyle/>
          <a:p>
            <a:pPr marL="12700">
              <a:lnSpc>
                <a:spcPct val="100000"/>
              </a:lnSpc>
              <a:spcBef>
                <a:spcPts val="95"/>
              </a:spcBef>
            </a:pPr>
            <a:r>
              <a:rPr sz="800" b="1" spc="-10" dirty="0">
                <a:solidFill>
                  <a:srgbClr val="FFFFFF"/>
                </a:solidFill>
                <a:latin typeface="Arial"/>
                <a:cs typeface="Arial"/>
              </a:rPr>
              <a:t>II </a:t>
            </a:r>
            <a:r>
              <a:rPr sz="800" b="1" spc="-5" dirty="0">
                <a:solidFill>
                  <a:srgbClr val="FFFFFF"/>
                </a:solidFill>
                <a:latin typeface="Arial"/>
                <a:cs typeface="Arial"/>
              </a:rPr>
              <a:t>DEVELOPMENT</a:t>
            </a:r>
            <a:r>
              <a:rPr sz="800" b="1" spc="-35" dirty="0">
                <a:solidFill>
                  <a:srgbClr val="FFFFFF"/>
                </a:solidFill>
                <a:latin typeface="Arial"/>
                <a:cs typeface="Arial"/>
              </a:rPr>
              <a:t> </a:t>
            </a:r>
            <a:r>
              <a:rPr sz="800" b="1" spc="-5" dirty="0">
                <a:solidFill>
                  <a:srgbClr val="FFFFFF"/>
                </a:solidFill>
                <a:latin typeface="Arial"/>
                <a:cs typeface="Arial"/>
              </a:rPr>
              <a:t>COUNCIL</a:t>
            </a:r>
            <a:endParaRPr sz="800">
              <a:latin typeface="Arial"/>
              <a:cs typeface="Arial"/>
            </a:endParaRPr>
          </a:p>
        </p:txBody>
      </p:sp>
      <p:grpSp>
        <p:nvGrpSpPr>
          <p:cNvPr id="39" name="object 39"/>
          <p:cNvGrpSpPr/>
          <p:nvPr/>
        </p:nvGrpSpPr>
        <p:grpSpPr>
          <a:xfrm>
            <a:off x="3759906" y="5503347"/>
            <a:ext cx="2595245" cy="1558925"/>
            <a:chOff x="3759906" y="5503347"/>
            <a:chExt cx="2595245" cy="1558925"/>
          </a:xfrm>
        </p:grpSpPr>
        <p:sp>
          <p:nvSpPr>
            <p:cNvPr id="40" name="object 40"/>
            <p:cNvSpPr/>
            <p:nvPr/>
          </p:nvSpPr>
          <p:spPr>
            <a:xfrm>
              <a:off x="3759898" y="5994031"/>
              <a:ext cx="1993264" cy="1068705"/>
            </a:xfrm>
            <a:custGeom>
              <a:avLst/>
              <a:gdLst/>
              <a:ahLst/>
              <a:cxnLst/>
              <a:rect l="l" t="t" r="r" b="b"/>
              <a:pathLst>
                <a:path w="1993264" h="1068704">
                  <a:moveTo>
                    <a:pt x="85344" y="71628"/>
                  </a:moveTo>
                  <a:lnTo>
                    <a:pt x="42672" y="28956"/>
                  </a:lnTo>
                  <a:lnTo>
                    <a:pt x="0" y="71628"/>
                  </a:lnTo>
                  <a:lnTo>
                    <a:pt x="28956" y="101625"/>
                  </a:lnTo>
                  <a:lnTo>
                    <a:pt x="28956" y="996619"/>
                  </a:lnTo>
                  <a:lnTo>
                    <a:pt x="0" y="1025575"/>
                  </a:lnTo>
                  <a:lnTo>
                    <a:pt x="42672" y="1068247"/>
                  </a:lnTo>
                  <a:lnTo>
                    <a:pt x="85344" y="1025575"/>
                  </a:lnTo>
                  <a:lnTo>
                    <a:pt x="57912" y="998143"/>
                  </a:lnTo>
                  <a:lnTo>
                    <a:pt x="57912" y="982903"/>
                  </a:lnTo>
                  <a:lnTo>
                    <a:pt x="57912" y="115824"/>
                  </a:lnTo>
                  <a:lnTo>
                    <a:pt x="57912" y="100037"/>
                  </a:lnTo>
                  <a:lnTo>
                    <a:pt x="85344" y="71628"/>
                  </a:lnTo>
                  <a:close/>
                </a:path>
                <a:path w="1993264" h="1068704">
                  <a:moveTo>
                    <a:pt x="1993226" y="42672"/>
                  </a:moveTo>
                  <a:lnTo>
                    <a:pt x="1950567" y="0"/>
                  </a:lnTo>
                  <a:lnTo>
                    <a:pt x="1907895" y="42672"/>
                  </a:lnTo>
                  <a:lnTo>
                    <a:pt x="1936851" y="71628"/>
                  </a:lnTo>
                  <a:lnTo>
                    <a:pt x="1936851" y="966139"/>
                  </a:lnTo>
                  <a:lnTo>
                    <a:pt x="1907895" y="995095"/>
                  </a:lnTo>
                  <a:lnTo>
                    <a:pt x="1950567" y="1039291"/>
                  </a:lnTo>
                  <a:lnTo>
                    <a:pt x="1993226" y="995095"/>
                  </a:lnTo>
                  <a:lnTo>
                    <a:pt x="1964283" y="966152"/>
                  </a:lnTo>
                  <a:lnTo>
                    <a:pt x="1964283" y="952423"/>
                  </a:lnTo>
                  <a:lnTo>
                    <a:pt x="1964283" y="85344"/>
                  </a:lnTo>
                  <a:lnTo>
                    <a:pt x="1964283" y="71628"/>
                  </a:lnTo>
                  <a:lnTo>
                    <a:pt x="1993226" y="42672"/>
                  </a:lnTo>
                  <a:close/>
                </a:path>
              </a:pathLst>
            </a:custGeom>
            <a:solidFill>
              <a:srgbClr val="1A1A1A"/>
            </a:solidFill>
          </p:spPr>
          <p:txBody>
            <a:bodyPr wrap="square" lIns="0" tIns="0" rIns="0" bIns="0" rtlCol="0"/>
            <a:lstStyle/>
            <a:p>
              <a:endParaRPr/>
            </a:p>
          </p:txBody>
        </p:sp>
        <p:sp>
          <p:nvSpPr>
            <p:cNvPr id="41" name="object 41"/>
            <p:cNvSpPr/>
            <p:nvPr/>
          </p:nvSpPr>
          <p:spPr>
            <a:xfrm>
              <a:off x="5936010" y="5576483"/>
              <a:ext cx="85725" cy="1457325"/>
            </a:xfrm>
            <a:custGeom>
              <a:avLst/>
              <a:gdLst/>
              <a:ahLst/>
              <a:cxnLst/>
              <a:rect l="l" t="t" r="r" b="b"/>
              <a:pathLst>
                <a:path w="85725" h="1457325">
                  <a:moveTo>
                    <a:pt x="28940" y="1372873"/>
                  </a:moveTo>
                  <a:lnTo>
                    <a:pt x="26347" y="1373422"/>
                  </a:lnTo>
                  <a:lnTo>
                    <a:pt x="12755" y="1382732"/>
                  </a:lnTo>
                  <a:lnTo>
                    <a:pt x="3450" y="1396329"/>
                  </a:lnTo>
                  <a:lnTo>
                    <a:pt x="0" y="1412641"/>
                  </a:lnTo>
                  <a:lnTo>
                    <a:pt x="3450" y="1429833"/>
                  </a:lnTo>
                  <a:lnTo>
                    <a:pt x="12755" y="1443883"/>
                  </a:lnTo>
                  <a:lnTo>
                    <a:pt x="26347" y="1453360"/>
                  </a:lnTo>
                  <a:lnTo>
                    <a:pt x="42656" y="1456837"/>
                  </a:lnTo>
                  <a:lnTo>
                    <a:pt x="59611" y="1453360"/>
                  </a:lnTo>
                  <a:lnTo>
                    <a:pt x="73136" y="1443883"/>
                  </a:lnTo>
                  <a:lnTo>
                    <a:pt x="82090" y="1429833"/>
                  </a:lnTo>
                  <a:lnTo>
                    <a:pt x="85328" y="1412641"/>
                  </a:lnTo>
                  <a:lnTo>
                    <a:pt x="28940" y="1412641"/>
                  </a:lnTo>
                  <a:lnTo>
                    <a:pt x="28940" y="1372873"/>
                  </a:lnTo>
                  <a:close/>
                </a:path>
                <a:path w="85725" h="1457325">
                  <a:moveTo>
                    <a:pt x="42656" y="1369969"/>
                  </a:moveTo>
                  <a:lnTo>
                    <a:pt x="28940" y="1372873"/>
                  </a:lnTo>
                  <a:lnTo>
                    <a:pt x="28940" y="1412641"/>
                  </a:lnTo>
                  <a:lnTo>
                    <a:pt x="57896" y="1412641"/>
                  </a:lnTo>
                  <a:lnTo>
                    <a:pt x="57896" y="1373073"/>
                  </a:lnTo>
                  <a:lnTo>
                    <a:pt x="42656" y="1369969"/>
                  </a:lnTo>
                  <a:close/>
                </a:path>
                <a:path w="85725" h="1457325">
                  <a:moveTo>
                    <a:pt x="57896" y="1373073"/>
                  </a:moveTo>
                  <a:lnTo>
                    <a:pt x="57896" y="1412641"/>
                  </a:lnTo>
                  <a:lnTo>
                    <a:pt x="85328" y="1412641"/>
                  </a:lnTo>
                  <a:lnTo>
                    <a:pt x="82090" y="1396329"/>
                  </a:lnTo>
                  <a:lnTo>
                    <a:pt x="73136" y="1382732"/>
                  </a:lnTo>
                  <a:lnTo>
                    <a:pt x="59611" y="1373422"/>
                  </a:lnTo>
                  <a:lnTo>
                    <a:pt x="57896" y="1373073"/>
                  </a:lnTo>
                  <a:close/>
                </a:path>
                <a:path w="85725" h="1457325">
                  <a:moveTo>
                    <a:pt x="57896" y="1369969"/>
                  </a:moveTo>
                  <a:lnTo>
                    <a:pt x="42656" y="1369969"/>
                  </a:lnTo>
                  <a:lnTo>
                    <a:pt x="57896" y="1373073"/>
                  </a:lnTo>
                  <a:lnTo>
                    <a:pt x="57896" y="1369969"/>
                  </a:lnTo>
                  <a:close/>
                </a:path>
                <a:path w="85725" h="1457325">
                  <a:moveTo>
                    <a:pt x="28940" y="82620"/>
                  </a:moveTo>
                  <a:lnTo>
                    <a:pt x="28940" y="1372873"/>
                  </a:lnTo>
                  <a:lnTo>
                    <a:pt x="42656" y="1369969"/>
                  </a:lnTo>
                  <a:lnTo>
                    <a:pt x="57896" y="1369969"/>
                  </a:lnTo>
                  <a:lnTo>
                    <a:pt x="57896" y="85344"/>
                  </a:lnTo>
                  <a:lnTo>
                    <a:pt x="42656" y="85344"/>
                  </a:lnTo>
                  <a:lnTo>
                    <a:pt x="28940" y="82620"/>
                  </a:lnTo>
                  <a:close/>
                </a:path>
                <a:path w="85725" h="1457325">
                  <a:moveTo>
                    <a:pt x="57896" y="42672"/>
                  </a:moveTo>
                  <a:lnTo>
                    <a:pt x="28940" y="42672"/>
                  </a:lnTo>
                  <a:lnTo>
                    <a:pt x="28940" y="82620"/>
                  </a:lnTo>
                  <a:lnTo>
                    <a:pt x="42656" y="85344"/>
                  </a:lnTo>
                  <a:lnTo>
                    <a:pt x="57896" y="82432"/>
                  </a:lnTo>
                  <a:lnTo>
                    <a:pt x="57896" y="42672"/>
                  </a:lnTo>
                  <a:close/>
                </a:path>
                <a:path w="85725" h="1457325">
                  <a:moveTo>
                    <a:pt x="57896" y="82432"/>
                  </a:moveTo>
                  <a:lnTo>
                    <a:pt x="42656" y="85344"/>
                  </a:lnTo>
                  <a:lnTo>
                    <a:pt x="57896" y="85344"/>
                  </a:lnTo>
                  <a:lnTo>
                    <a:pt x="57896" y="82432"/>
                  </a:lnTo>
                  <a:close/>
                </a:path>
                <a:path w="85725" h="1457325">
                  <a:moveTo>
                    <a:pt x="42656" y="0"/>
                  </a:moveTo>
                  <a:lnTo>
                    <a:pt x="26347" y="3452"/>
                  </a:lnTo>
                  <a:lnTo>
                    <a:pt x="12755" y="12763"/>
                  </a:lnTo>
                  <a:lnTo>
                    <a:pt x="3450" y="26360"/>
                  </a:lnTo>
                  <a:lnTo>
                    <a:pt x="0" y="42672"/>
                  </a:lnTo>
                  <a:lnTo>
                    <a:pt x="3450" y="59626"/>
                  </a:lnTo>
                  <a:lnTo>
                    <a:pt x="12755" y="73152"/>
                  </a:lnTo>
                  <a:lnTo>
                    <a:pt x="26347" y="82105"/>
                  </a:lnTo>
                  <a:lnTo>
                    <a:pt x="28940" y="82620"/>
                  </a:lnTo>
                  <a:lnTo>
                    <a:pt x="28940" y="42672"/>
                  </a:lnTo>
                  <a:lnTo>
                    <a:pt x="85328" y="42672"/>
                  </a:lnTo>
                  <a:lnTo>
                    <a:pt x="82090" y="26360"/>
                  </a:lnTo>
                  <a:lnTo>
                    <a:pt x="73136" y="12763"/>
                  </a:lnTo>
                  <a:lnTo>
                    <a:pt x="59611" y="3452"/>
                  </a:lnTo>
                  <a:lnTo>
                    <a:pt x="42656" y="0"/>
                  </a:lnTo>
                  <a:close/>
                </a:path>
                <a:path w="85725" h="1457325">
                  <a:moveTo>
                    <a:pt x="85328" y="42672"/>
                  </a:moveTo>
                  <a:lnTo>
                    <a:pt x="57896" y="42672"/>
                  </a:lnTo>
                  <a:lnTo>
                    <a:pt x="57896" y="82432"/>
                  </a:lnTo>
                  <a:lnTo>
                    <a:pt x="59611" y="82105"/>
                  </a:lnTo>
                  <a:lnTo>
                    <a:pt x="73136" y="73152"/>
                  </a:lnTo>
                  <a:lnTo>
                    <a:pt x="82090" y="59626"/>
                  </a:lnTo>
                  <a:lnTo>
                    <a:pt x="85328" y="42672"/>
                  </a:lnTo>
                  <a:close/>
                </a:path>
              </a:pathLst>
            </a:custGeom>
            <a:solidFill>
              <a:srgbClr val="7B7B7B"/>
            </a:solidFill>
          </p:spPr>
          <p:txBody>
            <a:bodyPr wrap="square" lIns="0" tIns="0" rIns="0" bIns="0" rtlCol="0"/>
            <a:lstStyle/>
            <a:p>
              <a:endParaRPr/>
            </a:p>
          </p:txBody>
        </p:sp>
        <p:sp>
          <p:nvSpPr>
            <p:cNvPr id="42" name="object 42"/>
            <p:cNvSpPr/>
            <p:nvPr/>
          </p:nvSpPr>
          <p:spPr>
            <a:xfrm>
              <a:off x="6068580" y="5503354"/>
              <a:ext cx="287020" cy="1536065"/>
            </a:xfrm>
            <a:custGeom>
              <a:avLst/>
              <a:gdLst/>
              <a:ahLst/>
              <a:cxnLst/>
              <a:rect l="l" t="t" r="r" b="b"/>
              <a:pathLst>
                <a:path w="287020" h="1536065">
                  <a:moveTo>
                    <a:pt x="268185" y="1522349"/>
                  </a:moveTo>
                  <a:lnTo>
                    <a:pt x="118859" y="1522349"/>
                  </a:lnTo>
                  <a:lnTo>
                    <a:pt x="118859" y="1536065"/>
                  </a:lnTo>
                  <a:lnTo>
                    <a:pt x="268185" y="1536065"/>
                  </a:lnTo>
                  <a:lnTo>
                    <a:pt x="268185" y="1522349"/>
                  </a:lnTo>
                  <a:close/>
                </a:path>
                <a:path w="287020" h="1536065">
                  <a:moveTo>
                    <a:pt x="268185" y="38100"/>
                  </a:moveTo>
                  <a:lnTo>
                    <a:pt x="114287" y="38100"/>
                  </a:lnTo>
                  <a:lnTo>
                    <a:pt x="114287" y="0"/>
                  </a:lnTo>
                  <a:lnTo>
                    <a:pt x="0" y="56388"/>
                  </a:lnTo>
                  <a:lnTo>
                    <a:pt x="114287" y="114287"/>
                  </a:lnTo>
                  <a:lnTo>
                    <a:pt x="114287" y="76187"/>
                  </a:lnTo>
                  <a:lnTo>
                    <a:pt x="248373" y="76187"/>
                  </a:lnTo>
                  <a:lnTo>
                    <a:pt x="248373" y="1497965"/>
                  </a:lnTo>
                  <a:lnTo>
                    <a:pt x="118859" y="1497965"/>
                  </a:lnTo>
                  <a:lnTo>
                    <a:pt x="118859" y="1510157"/>
                  </a:lnTo>
                  <a:lnTo>
                    <a:pt x="248373" y="1510157"/>
                  </a:lnTo>
                  <a:lnTo>
                    <a:pt x="248373" y="1516253"/>
                  </a:lnTo>
                  <a:lnTo>
                    <a:pt x="262089" y="1516253"/>
                  </a:lnTo>
                  <a:lnTo>
                    <a:pt x="262089" y="1510157"/>
                  </a:lnTo>
                  <a:lnTo>
                    <a:pt x="268185" y="1510157"/>
                  </a:lnTo>
                  <a:lnTo>
                    <a:pt x="268185" y="1497965"/>
                  </a:lnTo>
                  <a:lnTo>
                    <a:pt x="262089" y="1497965"/>
                  </a:lnTo>
                  <a:lnTo>
                    <a:pt x="262089" y="76187"/>
                  </a:lnTo>
                  <a:lnTo>
                    <a:pt x="268185" y="76187"/>
                  </a:lnTo>
                  <a:lnTo>
                    <a:pt x="268185" y="62484"/>
                  </a:lnTo>
                  <a:lnTo>
                    <a:pt x="262089" y="62484"/>
                  </a:lnTo>
                  <a:lnTo>
                    <a:pt x="262089" y="56388"/>
                  </a:lnTo>
                  <a:lnTo>
                    <a:pt x="248373" y="56388"/>
                  </a:lnTo>
                  <a:lnTo>
                    <a:pt x="248373" y="62484"/>
                  </a:lnTo>
                  <a:lnTo>
                    <a:pt x="114287" y="62484"/>
                  </a:lnTo>
                  <a:lnTo>
                    <a:pt x="114287" y="50292"/>
                  </a:lnTo>
                  <a:lnTo>
                    <a:pt x="268185" y="50292"/>
                  </a:lnTo>
                  <a:lnTo>
                    <a:pt x="268185" y="38100"/>
                  </a:lnTo>
                  <a:close/>
                </a:path>
                <a:path w="287020" h="1536065">
                  <a:moveTo>
                    <a:pt x="286473" y="56388"/>
                  </a:moveTo>
                  <a:lnTo>
                    <a:pt x="274281" y="56388"/>
                  </a:lnTo>
                  <a:lnTo>
                    <a:pt x="274281" y="1516253"/>
                  </a:lnTo>
                  <a:lnTo>
                    <a:pt x="286473" y="1516253"/>
                  </a:lnTo>
                  <a:lnTo>
                    <a:pt x="286473" y="56388"/>
                  </a:lnTo>
                  <a:close/>
                </a:path>
              </a:pathLst>
            </a:custGeom>
            <a:solidFill>
              <a:srgbClr val="FFFFFF"/>
            </a:solidFill>
          </p:spPr>
          <p:txBody>
            <a:bodyPr wrap="square" lIns="0" tIns="0" rIns="0" bIns="0" rtlCol="0"/>
            <a:lstStyle/>
            <a:p>
              <a:endParaRPr/>
            </a:p>
          </p:txBody>
        </p:sp>
      </p:grpSp>
      <p:sp>
        <p:nvSpPr>
          <p:cNvPr id="43" name="object 43"/>
          <p:cNvSpPr txBox="1"/>
          <p:nvPr/>
        </p:nvSpPr>
        <p:spPr>
          <a:xfrm>
            <a:off x="4080940" y="6285631"/>
            <a:ext cx="1322705" cy="339725"/>
          </a:xfrm>
          <a:prstGeom prst="rect">
            <a:avLst/>
          </a:prstGeom>
        </p:spPr>
        <p:txBody>
          <a:bodyPr vert="horz" wrap="square" lIns="0" tIns="62865" rIns="0" bIns="0" rtlCol="0">
            <a:spAutoFit/>
          </a:bodyPr>
          <a:lstStyle/>
          <a:p>
            <a:pPr marR="22860" algn="ctr">
              <a:lnSpc>
                <a:spcPct val="100000"/>
              </a:lnSpc>
              <a:spcBef>
                <a:spcPts val="495"/>
              </a:spcBef>
            </a:pPr>
            <a:r>
              <a:rPr sz="700" b="1" dirty="0">
                <a:solidFill>
                  <a:srgbClr val="FFFFFF"/>
                </a:solidFill>
                <a:latin typeface="Arial"/>
                <a:cs typeface="Arial"/>
              </a:rPr>
              <a:t>III </a:t>
            </a:r>
            <a:r>
              <a:rPr sz="700" b="1" spc="-5" dirty="0">
                <a:solidFill>
                  <a:srgbClr val="FFFFFF"/>
                </a:solidFill>
                <a:latin typeface="Arial"/>
                <a:cs typeface="Arial"/>
              </a:rPr>
              <a:t>EXPERT</a:t>
            </a:r>
            <a:r>
              <a:rPr sz="700" b="1" spc="-25" dirty="0">
                <a:solidFill>
                  <a:srgbClr val="FFFFFF"/>
                </a:solidFill>
                <a:latin typeface="Arial"/>
                <a:cs typeface="Arial"/>
              </a:rPr>
              <a:t> </a:t>
            </a:r>
            <a:r>
              <a:rPr sz="700" b="1" spc="-5" dirty="0">
                <a:solidFill>
                  <a:srgbClr val="FFFFFF"/>
                </a:solidFill>
                <a:latin typeface="Arial"/>
                <a:cs typeface="Arial"/>
              </a:rPr>
              <a:t>COUNCIL</a:t>
            </a:r>
            <a:endParaRPr sz="700">
              <a:latin typeface="Arial"/>
              <a:cs typeface="Arial"/>
            </a:endParaRPr>
          </a:p>
          <a:p>
            <a:pPr algn="ctr">
              <a:lnSpc>
                <a:spcPct val="100000"/>
              </a:lnSpc>
              <a:spcBef>
                <a:spcPts val="395"/>
              </a:spcBef>
              <a:tabLst>
                <a:tab pos="296545" algn="l"/>
                <a:tab pos="595630" algn="l"/>
                <a:tab pos="894080" algn="l"/>
                <a:tab pos="1191260" algn="l"/>
              </a:tabLst>
            </a:pPr>
            <a:r>
              <a:rPr sz="700" spc="-5" dirty="0">
                <a:latin typeface="Tahoma"/>
                <a:cs typeface="Tahoma"/>
              </a:rPr>
              <a:t>K</a:t>
            </a:r>
            <a:r>
              <a:rPr sz="700" dirty="0">
                <a:latin typeface="Tahoma"/>
                <a:cs typeface="Tahoma"/>
              </a:rPr>
              <a:t>T	</a:t>
            </a:r>
            <a:r>
              <a:rPr sz="700" spc="5" dirty="0">
                <a:latin typeface="Tahoma"/>
                <a:cs typeface="Tahoma"/>
              </a:rPr>
              <a:t>K</a:t>
            </a:r>
            <a:r>
              <a:rPr sz="700" dirty="0">
                <a:latin typeface="Tahoma"/>
                <a:cs typeface="Tahoma"/>
              </a:rPr>
              <a:t>T	</a:t>
            </a:r>
            <a:r>
              <a:rPr sz="700" spc="5" dirty="0">
                <a:latin typeface="Tahoma"/>
                <a:cs typeface="Tahoma"/>
              </a:rPr>
              <a:t>K</a:t>
            </a:r>
            <a:r>
              <a:rPr sz="700" dirty="0">
                <a:latin typeface="Tahoma"/>
                <a:cs typeface="Tahoma"/>
              </a:rPr>
              <a:t>T	</a:t>
            </a:r>
            <a:r>
              <a:rPr sz="700" spc="-5" dirty="0">
                <a:latin typeface="Tahoma"/>
                <a:cs typeface="Tahoma"/>
              </a:rPr>
              <a:t>K</a:t>
            </a:r>
            <a:r>
              <a:rPr sz="700" dirty="0">
                <a:latin typeface="Tahoma"/>
                <a:cs typeface="Tahoma"/>
              </a:rPr>
              <a:t>T	</a:t>
            </a:r>
            <a:r>
              <a:rPr sz="700" spc="5" dirty="0">
                <a:latin typeface="Tahoma"/>
                <a:cs typeface="Tahoma"/>
              </a:rPr>
              <a:t>K</a:t>
            </a:r>
            <a:r>
              <a:rPr sz="700" dirty="0">
                <a:latin typeface="Tahoma"/>
                <a:cs typeface="Tahoma"/>
              </a:rPr>
              <a:t>T</a:t>
            </a:r>
            <a:endParaRPr sz="700">
              <a:latin typeface="Tahoma"/>
              <a:cs typeface="Tahoma"/>
            </a:endParaRPr>
          </a:p>
        </p:txBody>
      </p:sp>
      <p:sp>
        <p:nvSpPr>
          <p:cNvPr id="44" name="object 44"/>
          <p:cNvSpPr txBox="1"/>
          <p:nvPr/>
        </p:nvSpPr>
        <p:spPr>
          <a:xfrm>
            <a:off x="3486631" y="5296444"/>
            <a:ext cx="753110" cy="132715"/>
          </a:xfrm>
          <a:prstGeom prst="rect">
            <a:avLst/>
          </a:prstGeom>
        </p:spPr>
        <p:txBody>
          <a:bodyPr vert="horz" wrap="square" lIns="0" tIns="12700" rIns="0" bIns="0" rtlCol="0">
            <a:spAutoFit/>
          </a:bodyPr>
          <a:lstStyle/>
          <a:p>
            <a:pPr marL="12700">
              <a:lnSpc>
                <a:spcPct val="100000"/>
              </a:lnSpc>
              <a:spcBef>
                <a:spcPts val="100"/>
              </a:spcBef>
            </a:pPr>
            <a:r>
              <a:rPr sz="700" spc="-5" dirty="0">
                <a:latin typeface="Tahoma"/>
                <a:cs typeface="Tahoma"/>
              </a:rPr>
              <a:t>STRATEGIC</a:t>
            </a:r>
            <a:r>
              <a:rPr sz="700" spc="-40" dirty="0">
                <a:latin typeface="Tahoma"/>
                <a:cs typeface="Tahoma"/>
              </a:rPr>
              <a:t> </a:t>
            </a:r>
            <a:r>
              <a:rPr sz="700" spc="-5" dirty="0">
                <a:latin typeface="Tahoma"/>
                <a:cs typeface="Tahoma"/>
              </a:rPr>
              <a:t>LEVEL</a:t>
            </a:r>
            <a:endParaRPr sz="700">
              <a:latin typeface="Tahoma"/>
              <a:cs typeface="Tahoma"/>
            </a:endParaRPr>
          </a:p>
        </p:txBody>
      </p:sp>
      <p:sp>
        <p:nvSpPr>
          <p:cNvPr id="45" name="object 45"/>
          <p:cNvSpPr txBox="1"/>
          <p:nvPr/>
        </p:nvSpPr>
        <p:spPr>
          <a:xfrm>
            <a:off x="3367764" y="7112899"/>
            <a:ext cx="870585" cy="132715"/>
          </a:xfrm>
          <a:prstGeom prst="rect">
            <a:avLst/>
          </a:prstGeom>
        </p:spPr>
        <p:txBody>
          <a:bodyPr vert="horz" wrap="square" lIns="0" tIns="12700" rIns="0" bIns="0" rtlCol="0">
            <a:spAutoFit/>
          </a:bodyPr>
          <a:lstStyle/>
          <a:p>
            <a:pPr marL="12700">
              <a:lnSpc>
                <a:spcPct val="100000"/>
              </a:lnSpc>
              <a:spcBef>
                <a:spcPts val="100"/>
              </a:spcBef>
            </a:pPr>
            <a:r>
              <a:rPr sz="700" spc="-5" dirty="0">
                <a:latin typeface="Tahoma"/>
                <a:cs typeface="Tahoma"/>
              </a:rPr>
              <a:t>OPERATIONAL</a:t>
            </a:r>
            <a:r>
              <a:rPr sz="700" spc="-40" dirty="0">
                <a:latin typeface="Tahoma"/>
                <a:cs typeface="Tahoma"/>
              </a:rPr>
              <a:t> </a:t>
            </a:r>
            <a:r>
              <a:rPr sz="700" spc="-5" dirty="0">
                <a:latin typeface="Tahoma"/>
                <a:cs typeface="Tahoma"/>
              </a:rPr>
              <a:t>LEVEL</a:t>
            </a:r>
            <a:endParaRPr sz="700">
              <a:latin typeface="Tahoma"/>
              <a:cs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65</a:t>
            </a:r>
            <a:endParaRPr sz="1000">
              <a:latin typeface="Calibri"/>
              <a:cs typeface="Calibri"/>
            </a:endParaRPr>
          </a:p>
        </p:txBody>
      </p:sp>
      <p:sp>
        <p:nvSpPr>
          <p:cNvPr id="3" name="object 3"/>
          <p:cNvSpPr txBox="1"/>
          <p:nvPr/>
        </p:nvSpPr>
        <p:spPr>
          <a:xfrm>
            <a:off x="816715" y="570066"/>
            <a:ext cx="5837555" cy="872871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6515" algn="just">
              <a:lnSpc>
                <a:spcPct val="101699"/>
              </a:lnSpc>
            </a:pPr>
            <a:r>
              <a:rPr sz="1200" i="1" spc="-5" dirty="0">
                <a:latin typeface="Calibri"/>
                <a:cs typeface="Calibri"/>
              </a:rPr>
              <a:t>Trimo encourages </a:t>
            </a:r>
            <a:r>
              <a:rPr sz="1200" i="1" dirty="0">
                <a:latin typeface="Calibri"/>
                <a:cs typeface="Calibri"/>
              </a:rPr>
              <a:t>innovativeness </a:t>
            </a:r>
            <a:r>
              <a:rPr sz="1200" i="1" spc="-10" dirty="0">
                <a:latin typeface="Calibri"/>
                <a:cs typeface="Calibri"/>
              </a:rPr>
              <a:t>and </a:t>
            </a:r>
            <a:r>
              <a:rPr sz="1200" i="1" spc="-5" dirty="0">
                <a:latin typeface="Calibri"/>
                <a:cs typeface="Calibri"/>
              </a:rPr>
              <a:t>enables generation of new ideas through several  parallel channels. The </a:t>
            </a:r>
            <a:r>
              <a:rPr sz="1200" i="1" dirty="0">
                <a:latin typeface="Calibri"/>
                <a:cs typeface="Calibri"/>
              </a:rPr>
              <a:t>first </a:t>
            </a:r>
            <a:r>
              <a:rPr sz="1200" i="1" spc="-10" dirty="0">
                <a:latin typeface="Calibri"/>
                <a:cs typeface="Calibri"/>
              </a:rPr>
              <a:t>one </a:t>
            </a:r>
            <a:r>
              <a:rPr sz="1200" i="1" spc="-5" dirty="0">
                <a:latin typeface="Calibri"/>
                <a:cs typeface="Calibri"/>
              </a:rPr>
              <a:t>is institutionalised through the </a:t>
            </a:r>
            <a:r>
              <a:rPr sz="1200" b="1" i="1" spc="-15" dirty="0">
                <a:latin typeface="Calibri"/>
                <a:cs typeface="Calibri"/>
              </a:rPr>
              <a:t>development process </a:t>
            </a:r>
            <a:r>
              <a:rPr sz="1200" b="1" i="1" spc="-10" dirty="0">
                <a:latin typeface="Calibri"/>
                <a:cs typeface="Calibri"/>
              </a:rPr>
              <a:t>of </a:t>
            </a:r>
            <a:r>
              <a:rPr sz="1200" b="1" i="1" spc="-15" dirty="0">
                <a:latin typeface="Calibri"/>
                <a:cs typeface="Calibri"/>
              </a:rPr>
              <a:t>new  products </a:t>
            </a:r>
            <a:r>
              <a:rPr sz="1200" i="1" spc="-5" dirty="0">
                <a:latin typeface="Calibri"/>
                <a:cs typeface="Calibri"/>
              </a:rPr>
              <a:t>– which defines that information or ideas on new development projects provided by  the commercial network, technical consulting, marketing department, developers </a:t>
            </a:r>
            <a:r>
              <a:rPr sz="1200" i="1" spc="-10" dirty="0">
                <a:latin typeface="Calibri"/>
                <a:cs typeface="Calibri"/>
              </a:rPr>
              <a:t>and </a:t>
            </a:r>
            <a:r>
              <a:rPr sz="1200" i="1" spc="-5" dirty="0">
                <a:latin typeface="Calibri"/>
                <a:cs typeface="Calibri"/>
              </a:rPr>
              <a:t>the  Expert Council – </a:t>
            </a:r>
            <a:r>
              <a:rPr sz="1200" i="1" spc="-10" dirty="0">
                <a:latin typeface="Calibri"/>
                <a:cs typeface="Calibri"/>
              </a:rPr>
              <a:t>are </a:t>
            </a:r>
            <a:r>
              <a:rPr sz="1200" i="1" dirty="0">
                <a:latin typeface="Calibri"/>
                <a:cs typeface="Calibri"/>
              </a:rPr>
              <a:t>collected </a:t>
            </a:r>
            <a:r>
              <a:rPr sz="1200" i="1" spc="-5" dirty="0">
                <a:latin typeface="Calibri"/>
                <a:cs typeface="Calibri"/>
              </a:rPr>
              <a:t>on annual basis. These ideas </a:t>
            </a:r>
            <a:r>
              <a:rPr sz="1200" i="1" spc="-10" dirty="0">
                <a:latin typeface="Calibri"/>
                <a:cs typeface="Calibri"/>
              </a:rPr>
              <a:t>are </a:t>
            </a:r>
            <a:r>
              <a:rPr sz="1200" i="1" dirty="0">
                <a:latin typeface="Calibri"/>
                <a:cs typeface="Calibri"/>
              </a:rPr>
              <a:t>then profiled </a:t>
            </a:r>
            <a:r>
              <a:rPr sz="1200" i="1" spc="-5" dirty="0">
                <a:latin typeface="Calibri"/>
                <a:cs typeface="Calibri"/>
              </a:rPr>
              <a:t>through the  market needs analysis. The needs </a:t>
            </a:r>
            <a:r>
              <a:rPr sz="1200" i="1" spc="-10" dirty="0">
                <a:latin typeface="Calibri"/>
                <a:cs typeface="Calibri"/>
              </a:rPr>
              <a:t>are </a:t>
            </a:r>
            <a:r>
              <a:rPr sz="1200" i="1" spc="-5" dirty="0">
                <a:latin typeface="Calibri"/>
                <a:cs typeface="Calibri"/>
              </a:rPr>
              <a:t>defined on the basis of customer questionnaire, market  analysis, technical </a:t>
            </a:r>
            <a:r>
              <a:rPr sz="1200" i="1" spc="-10" dirty="0">
                <a:latin typeface="Calibri"/>
                <a:cs typeface="Calibri"/>
              </a:rPr>
              <a:t>and </a:t>
            </a:r>
            <a:r>
              <a:rPr sz="1200" i="1" spc="-5" dirty="0">
                <a:latin typeface="Calibri"/>
                <a:cs typeface="Calibri"/>
              </a:rPr>
              <a:t>economic </a:t>
            </a:r>
            <a:r>
              <a:rPr sz="1200" i="1" spc="-10" dirty="0">
                <a:latin typeface="Calibri"/>
                <a:cs typeface="Calibri"/>
              </a:rPr>
              <a:t>and </a:t>
            </a:r>
            <a:r>
              <a:rPr sz="1200" i="1" spc="-5" dirty="0">
                <a:latin typeface="Calibri"/>
                <a:cs typeface="Calibri"/>
              </a:rPr>
              <a:t>social trends, analysis of the competition </a:t>
            </a:r>
            <a:r>
              <a:rPr sz="1200" i="1" spc="-10" dirty="0">
                <a:latin typeface="Calibri"/>
                <a:cs typeface="Calibri"/>
              </a:rPr>
              <a:t>and </a:t>
            </a:r>
            <a:r>
              <a:rPr sz="1200" i="1" spc="-5" dirty="0">
                <a:latin typeface="Calibri"/>
                <a:cs typeface="Calibri"/>
              </a:rPr>
              <a:t>other  prospect lines of industry as well as regular annual meetings with </a:t>
            </a:r>
            <a:r>
              <a:rPr sz="1200" i="1" dirty="0">
                <a:latin typeface="Calibri"/>
                <a:cs typeface="Calibri"/>
              </a:rPr>
              <a:t>architects, </a:t>
            </a:r>
            <a:r>
              <a:rPr sz="1200" i="1" spc="-5" dirty="0">
                <a:latin typeface="Calibri"/>
                <a:cs typeface="Calibri"/>
              </a:rPr>
              <a:t>suppliers,  strategic clients,</a:t>
            </a:r>
            <a:r>
              <a:rPr sz="1200" i="1" spc="5" dirty="0">
                <a:latin typeface="Calibri"/>
                <a:cs typeface="Calibri"/>
              </a:rPr>
              <a:t> </a:t>
            </a:r>
            <a:r>
              <a:rPr sz="1200" i="1" spc="-5" dirty="0">
                <a:latin typeface="Calibri"/>
                <a:cs typeface="Calibri"/>
              </a:rPr>
              <a:t>etc.</a:t>
            </a:r>
            <a:endParaRPr sz="1200">
              <a:latin typeface="Calibri"/>
              <a:cs typeface="Calibri"/>
            </a:endParaRPr>
          </a:p>
          <a:p>
            <a:pPr marL="12700" marR="55244" algn="just">
              <a:lnSpc>
                <a:spcPct val="101800"/>
              </a:lnSpc>
              <a:spcBef>
                <a:spcPts val="500"/>
              </a:spcBef>
            </a:pPr>
            <a:r>
              <a:rPr sz="1200" i="1" spc="-5" dirty="0">
                <a:latin typeface="Calibri"/>
                <a:cs typeface="Calibri"/>
              </a:rPr>
              <a:t>The other channel of collecting ideas, which </a:t>
            </a:r>
            <a:r>
              <a:rPr sz="1200" i="1" spc="-10" dirty="0">
                <a:latin typeface="Calibri"/>
                <a:cs typeface="Calibri"/>
              </a:rPr>
              <a:t>are </a:t>
            </a:r>
            <a:r>
              <a:rPr sz="1200" i="1" spc="-5" dirty="0">
                <a:latin typeface="Calibri"/>
                <a:cs typeface="Calibri"/>
              </a:rPr>
              <a:t>primarily generated by the employees, is  though the so-called </a:t>
            </a:r>
            <a:r>
              <a:rPr sz="1200" i="1" spc="-15" dirty="0">
                <a:latin typeface="Calibri"/>
                <a:cs typeface="Calibri"/>
              </a:rPr>
              <a:t>“</a:t>
            </a:r>
            <a:r>
              <a:rPr sz="1200" b="1" i="1" spc="-15" dirty="0">
                <a:latin typeface="Calibri"/>
                <a:cs typeface="Calibri"/>
              </a:rPr>
              <a:t>Idea Basket</a:t>
            </a:r>
            <a:r>
              <a:rPr sz="1200" i="1" spc="-15" dirty="0">
                <a:latin typeface="Calibri"/>
                <a:cs typeface="Calibri"/>
              </a:rPr>
              <a:t>” </a:t>
            </a:r>
            <a:r>
              <a:rPr sz="1200" i="1" spc="-5" dirty="0">
                <a:latin typeface="Calibri"/>
                <a:cs typeface="Calibri"/>
              </a:rPr>
              <a:t>which enables employees </a:t>
            </a:r>
            <a:r>
              <a:rPr sz="1200" i="1" dirty="0">
                <a:latin typeface="Calibri"/>
                <a:cs typeface="Calibri"/>
              </a:rPr>
              <a:t>to </a:t>
            </a:r>
            <a:r>
              <a:rPr sz="1200" i="1" spc="-5" dirty="0">
                <a:latin typeface="Calibri"/>
                <a:cs typeface="Calibri"/>
              </a:rPr>
              <a:t>rapidly </a:t>
            </a:r>
            <a:r>
              <a:rPr sz="1200" i="1" spc="-10" dirty="0">
                <a:latin typeface="Calibri"/>
                <a:cs typeface="Calibri"/>
              </a:rPr>
              <a:t>and </a:t>
            </a:r>
            <a:r>
              <a:rPr sz="1200" i="1" spc="-5" dirty="0">
                <a:latin typeface="Calibri"/>
                <a:cs typeface="Calibri"/>
              </a:rPr>
              <a:t>without any  administrative work submit their ideas on possible development </a:t>
            </a:r>
            <a:r>
              <a:rPr sz="1200" i="1" dirty="0">
                <a:latin typeface="Calibri"/>
                <a:cs typeface="Calibri"/>
              </a:rPr>
              <a:t>projects, </a:t>
            </a:r>
            <a:r>
              <a:rPr sz="1200" i="1" spc="-5" dirty="0">
                <a:latin typeface="Calibri"/>
                <a:cs typeface="Calibri"/>
              </a:rPr>
              <a:t>namely directly </a:t>
            </a:r>
            <a:r>
              <a:rPr sz="1200" i="1" dirty="0">
                <a:latin typeface="Calibri"/>
                <a:cs typeface="Calibri"/>
              </a:rPr>
              <a:t>via  </a:t>
            </a:r>
            <a:r>
              <a:rPr sz="1200" i="1" spc="-5" dirty="0">
                <a:latin typeface="Calibri"/>
                <a:cs typeface="Calibri"/>
              </a:rPr>
              <a:t>the Internet where they may later also follow </a:t>
            </a:r>
            <a:r>
              <a:rPr sz="1200" i="1" dirty="0">
                <a:latin typeface="Calibri"/>
                <a:cs typeface="Calibri"/>
              </a:rPr>
              <a:t>the “fate” </a:t>
            </a:r>
            <a:r>
              <a:rPr sz="1200" i="1" spc="-5" dirty="0">
                <a:latin typeface="Calibri"/>
                <a:cs typeface="Calibri"/>
              </a:rPr>
              <a:t>of their suggestion (whether the  </a:t>
            </a:r>
            <a:r>
              <a:rPr sz="1200" i="1" dirty="0">
                <a:latin typeface="Calibri"/>
                <a:cs typeface="Calibri"/>
              </a:rPr>
              <a:t>latter </a:t>
            </a:r>
            <a:r>
              <a:rPr sz="1200" i="1" spc="-10" dirty="0">
                <a:latin typeface="Calibri"/>
                <a:cs typeface="Calibri"/>
              </a:rPr>
              <a:t>was </a:t>
            </a:r>
            <a:r>
              <a:rPr sz="1200" i="1" spc="-5" dirty="0">
                <a:latin typeface="Calibri"/>
                <a:cs typeface="Calibri"/>
              </a:rPr>
              <a:t>accepted, </a:t>
            </a:r>
            <a:r>
              <a:rPr sz="1200" i="1" spc="-10" dirty="0">
                <a:latin typeface="Calibri"/>
                <a:cs typeface="Calibri"/>
              </a:rPr>
              <a:t>what </a:t>
            </a:r>
            <a:r>
              <a:rPr sz="1200" i="1" dirty="0">
                <a:latin typeface="Calibri"/>
                <a:cs typeface="Calibri"/>
              </a:rPr>
              <a:t>its </a:t>
            </a:r>
            <a:r>
              <a:rPr sz="1200" i="1" spc="-5" dirty="0">
                <a:latin typeface="Calibri"/>
                <a:cs typeface="Calibri"/>
              </a:rPr>
              <a:t>current status is, </a:t>
            </a:r>
            <a:r>
              <a:rPr sz="1200" i="1" dirty="0">
                <a:latin typeface="Calibri"/>
                <a:cs typeface="Calibri"/>
              </a:rPr>
              <a:t>etc.) </a:t>
            </a:r>
            <a:r>
              <a:rPr sz="1200" i="1" spc="-5" dirty="0">
                <a:latin typeface="Calibri"/>
                <a:cs typeface="Calibri"/>
              </a:rPr>
              <a:t>Customers </a:t>
            </a:r>
            <a:r>
              <a:rPr sz="1200" i="1" spc="-10" dirty="0">
                <a:latin typeface="Calibri"/>
                <a:cs typeface="Calibri"/>
              </a:rPr>
              <a:t>and </a:t>
            </a:r>
            <a:r>
              <a:rPr sz="1200" i="1" spc="-5" dirty="0">
                <a:latin typeface="Calibri"/>
                <a:cs typeface="Calibri"/>
              </a:rPr>
              <a:t>business partners may  submit their suggestions </a:t>
            </a:r>
            <a:r>
              <a:rPr sz="1200" i="1" dirty="0">
                <a:latin typeface="Calibri"/>
                <a:cs typeface="Calibri"/>
              </a:rPr>
              <a:t>via </a:t>
            </a:r>
            <a:r>
              <a:rPr sz="1200" i="1" spc="-5" dirty="0">
                <a:latin typeface="Calibri"/>
                <a:cs typeface="Calibri"/>
              </a:rPr>
              <a:t>Trimo’s web </a:t>
            </a:r>
            <a:r>
              <a:rPr sz="1200" i="1" dirty="0">
                <a:latin typeface="Calibri"/>
                <a:cs typeface="Calibri"/>
              </a:rPr>
              <a:t>site. </a:t>
            </a:r>
            <a:r>
              <a:rPr sz="1200" i="1" spc="-5" dirty="0">
                <a:latin typeface="Calibri"/>
                <a:cs typeface="Calibri"/>
              </a:rPr>
              <a:t>Trimo’s web </a:t>
            </a:r>
            <a:r>
              <a:rPr sz="1200" i="1" dirty="0">
                <a:latin typeface="Calibri"/>
                <a:cs typeface="Calibri"/>
              </a:rPr>
              <a:t>sites </a:t>
            </a:r>
            <a:r>
              <a:rPr sz="1200" i="1" spc="-10" dirty="0">
                <a:latin typeface="Calibri"/>
                <a:cs typeface="Calibri"/>
              </a:rPr>
              <a:t>are </a:t>
            </a:r>
            <a:r>
              <a:rPr sz="1200" i="1" spc="-5" dirty="0">
                <a:latin typeface="Calibri"/>
                <a:cs typeface="Calibri"/>
              </a:rPr>
              <a:t>designed is the </a:t>
            </a:r>
            <a:r>
              <a:rPr sz="1200" i="1" spc="-10" dirty="0">
                <a:latin typeface="Calibri"/>
                <a:cs typeface="Calibri"/>
              </a:rPr>
              <a:t>way  </a:t>
            </a:r>
            <a:r>
              <a:rPr sz="1200" i="1" spc="-5" dirty="0">
                <a:latin typeface="Calibri"/>
                <a:cs typeface="Calibri"/>
              </a:rPr>
              <a:t>which enables efficient exchange of information, documents </a:t>
            </a:r>
            <a:r>
              <a:rPr sz="1200" i="1" spc="-10" dirty="0">
                <a:latin typeface="Calibri"/>
                <a:cs typeface="Calibri"/>
              </a:rPr>
              <a:t>and </a:t>
            </a:r>
            <a:r>
              <a:rPr sz="1200" i="1" dirty="0">
                <a:latin typeface="Calibri"/>
                <a:cs typeface="Calibri"/>
              </a:rPr>
              <a:t>other </a:t>
            </a:r>
            <a:r>
              <a:rPr sz="1200" i="1" spc="-5" dirty="0">
                <a:latin typeface="Calibri"/>
                <a:cs typeface="Calibri"/>
              </a:rPr>
              <a:t>data among all  employees. The said system further contributes </a:t>
            </a:r>
            <a:r>
              <a:rPr sz="1200" i="1" dirty="0">
                <a:latin typeface="Calibri"/>
                <a:cs typeface="Calibri"/>
              </a:rPr>
              <a:t>to better </a:t>
            </a:r>
            <a:r>
              <a:rPr sz="1200" i="1" spc="-5" dirty="0">
                <a:latin typeface="Calibri"/>
                <a:cs typeface="Calibri"/>
              </a:rPr>
              <a:t>dissemination </a:t>
            </a:r>
            <a:r>
              <a:rPr sz="1200" i="1" dirty="0">
                <a:latin typeface="Calibri"/>
                <a:cs typeface="Calibri"/>
              </a:rPr>
              <a:t>of </a:t>
            </a:r>
            <a:r>
              <a:rPr sz="1200" i="1" spc="-5" dirty="0">
                <a:latin typeface="Calibri"/>
                <a:cs typeface="Calibri"/>
              </a:rPr>
              <a:t>knowledge within  the company </a:t>
            </a:r>
            <a:r>
              <a:rPr sz="1200" i="1" spc="-10" dirty="0">
                <a:latin typeface="Calibri"/>
                <a:cs typeface="Calibri"/>
              </a:rPr>
              <a:t>and </a:t>
            </a:r>
            <a:r>
              <a:rPr sz="1200" i="1" spc="-5" dirty="0">
                <a:latin typeface="Calibri"/>
                <a:cs typeface="Calibri"/>
              </a:rPr>
              <a:t>thus indirectly helps towards generating new</a:t>
            </a:r>
            <a:r>
              <a:rPr sz="1200" i="1" spc="75" dirty="0">
                <a:latin typeface="Calibri"/>
                <a:cs typeface="Calibri"/>
              </a:rPr>
              <a:t> </a:t>
            </a:r>
            <a:r>
              <a:rPr sz="1200" i="1" spc="-5" dirty="0">
                <a:latin typeface="Calibri"/>
                <a:cs typeface="Calibri"/>
              </a:rPr>
              <a:t>ideas.</a:t>
            </a:r>
            <a:endParaRPr sz="1200">
              <a:latin typeface="Calibri"/>
              <a:cs typeface="Calibri"/>
            </a:endParaRPr>
          </a:p>
          <a:p>
            <a:pPr marL="12700" marR="57150" algn="just">
              <a:lnSpc>
                <a:spcPct val="101800"/>
              </a:lnSpc>
              <a:spcBef>
                <a:spcPts val="490"/>
              </a:spcBef>
            </a:pPr>
            <a:r>
              <a:rPr sz="1200" i="1" spc="-5" dirty="0">
                <a:latin typeface="Calibri"/>
                <a:cs typeface="Calibri"/>
              </a:rPr>
              <a:t>In order </a:t>
            </a:r>
            <a:r>
              <a:rPr sz="1200" i="1" dirty="0">
                <a:latin typeface="Calibri"/>
                <a:cs typeface="Calibri"/>
              </a:rPr>
              <a:t>to </a:t>
            </a:r>
            <a:r>
              <a:rPr sz="1200" i="1" spc="-5" dirty="0">
                <a:latin typeface="Calibri"/>
                <a:cs typeface="Calibri"/>
              </a:rPr>
              <a:t>»hunt« for ideas, Trimo applies also some other tools, such as for example the  </a:t>
            </a:r>
            <a:r>
              <a:rPr sz="1200" i="1" spc="-10" dirty="0">
                <a:latin typeface="Calibri"/>
                <a:cs typeface="Calibri"/>
              </a:rPr>
              <a:t>“</a:t>
            </a:r>
            <a:r>
              <a:rPr sz="1200" b="1" i="1" spc="-10" dirty="0">
                <a:latin typeface="Calibri"/>
                <a:cs typeface="Calibri"/>
              </a:rPr>
              <a:t>Continuous </a:t>
            </a:r>
            <a:r>
              <a:rPr sz="1200" b="1" i="1" spc="-15" dirty="0">
                <a:latin typeface="Calibri"/>
                <a:cs typeface="Calibri"/>
              </a:rPr>
              <a:t>improvement process</a:t>
            </a:r>
            <a:r>
              <a:rPr sz="1200" i="1" spc="-15" dirty="0">
                <a:latin typeface="Calibri"/>
                <a:cs typeface="Calibri"/>
              </a:rPr>
              <a:t>” </a:t>
            </a:r>
            <a:r>
              <a:rPr sz="1200" i="1" spc="-5" dirty="0">
                <a:latin typeface="Calibri"/>
                <a:cs typeface="Calibri"/>
              </a:rPr>
              <a:t>or </a:t>
            </a:r>
            <a:r>
              <a:rPr sz="1200" i="1" spc="-10" dirty="0">
                <a:latin typeface="Calibri"/>
                <a:cs typeface="Calibri"/>
              </a:rPr>
              <a:t>“</a:t>
            </a:r>
            <a:r>
              <a:rPr sz="1200" b="1" i="1" spc="-10" dirty="0">
                <a:latin typeface="Calibri"/>
                <a:cs typeface="Calibri"/>
              </a:rPr>
              <a:t>CIP </a:t>
            </a:r>
            <a:r>
              <a:rPr sz="1200" b="1" i="1" spc="-15" dirty="0">
                <a:latin typeface="Calibri"/>
                <a:cs typeface="Calibri"/>
              </a:rPr>
              <a:t>projects</a:t>
            </a:r>
            <a:r>
              <a:rPr sz="1200" i="1" spc="-15" dirty="0">
                <a:latin typeface="Calibri"/>
                <a:cs typeface="Calibri"/>
              </a:rPr>
              <a:t>” </a:t>
            </a:r>
            <a:r>
              <a:rPr sz="1200" i="1" spc="-5" dirty="0">
                <a:latin typeface="Calibri"/>
                <a:cs typeface="Calibri"/>
              </a:rPr>
              <a:t>– as </a:t>
            </a:r>
            <a:r>
              <a:rPr sz="1200" i="1" dirty="0">
                <a:latin typeface="Calibri"/>
                <a:cs typeface="Calibri"/>
              </a:rPr>
              <a:t>often </a:t>
            </a:r>
            <a:r>
              <a:rPr sz="1200" i="1" spc="-5" dirty="0">
                <a:latin typeface="Calibri"/>
                <a:cs typeface="Calibri"/>
              </a:rPr>
              <a:t>referred to by the employees.  CIP projects </a:t>
            </a:r>
            <a:r>
              <a:rPr sz="1200" i="1" spc="-10" dirty="0">
                <a:latin typeface="Calibri"/>
                <a:cs typeface="Calibri"/>
              </a:rPr>
              <a:t>are </a:t>
            </a:r>
            <a:r>
              <a:rPr sz="1200" i="1" spc="-5" dirty="0">
                <a:latin typeface="Calibri"/>
                <a:cs typeface="Calibri"/>
              </a:rPr>
              <a:t>indented for collecting ideas on making small </a:t>
            </a:r>
            <a:r>
              <a:rPr sz="1200" i="1" spc="-10" dirty="0">
                <a:latin typeface="Calibri"/>
                <a:cs typeface="Calibri"/>
              </a:rPr>
              <a:t>and </a:t>
            </a:r>
            <a:r>
              <a:rPr sz="1200" i="1" dirty="0">
                <a:latin typeface="Calibri"/>
                <a:cs typeface="Calibri"/>
              </a:rPr>
              <a:t>medium </a:t>
            </a:r>
            <a:r>
              <a:rPr sz="1200" i="1" spc="-5" dirty="0">
                <a:latin typeface="Calibri"/>
                <a:cs typeface="Calibri"/>
              </a:rPr>
              <a:t>improvements,  mainly improvements </a:t>
            </a:r>
            <a:r>
              <a:rPr sz="1200" i="1" dirty="0">
                <a:latin typeface="Calibri"/>
                <a:cs typeface="Calibri"/>
              </a:rPr>
              <a:t>to </a:t>
            </a:r>
            <a:r>
              <a:rPr sz="1200" i="1" spc="-5" dirty="0">
                <a:latin typeface="Calibri"/>
                <a:cs typeface="Calibri"/>
              </a:rPr>
              <a:t>concrete products. It is extremely important </a:t>
            </a:r>
            <a:r>
              <a:rPr sz="1200" i="1" spc="-10" dirty="0">
                <a:latin typeface="Calibri"/>
                <a:cs typeface="Calibri"/>
              </a:rPr>
              <a:t>that </a:t>
            </a:r>
            <a:r>
              <a:rPr sz="1200" i="1" spc="-5" dirty="0">
                <a:latin typeface="Calibri"/>
                <a:cs typeface="Calibri"/>
              </a:rPr>
              <a:t>the suggestion,  which is usually submitted by a group of employees, includes expected saving – which is also  closely followed </a:t>
            </a:r>
            <a:r>
              <a:rPr sz="1200" i="1" dirty="0">
                <a:latin typeface="Calibri"/>
                <a:cs typeface="Calibri"/>
              </a:rPr>
              <a:t>after </a:t>
            </a:r>
            <a:r>
              <a:rPr sz="1200" i="1" spc="-5" dirty="0">
                <a:latin typeface="Calibri"/>
                <a:cs typeface="Calibri"/>
              </a:rPr>
              <a:t>the improvement </a:t>
            </a:r>
            <a:r>
              <a:rPr sz="1200" i="1" spc="-10" dirty="0">
                <a:latin typeface="Calibri"/>
                <a:cs typeface="Calibri"/>
              </a:rPr>
              <a:t>has </a:t>
            </a:r>
            <a:r>
              <a:rPr sz="1200" i="1" spc="-5" dirty="0">
                <a:latin typeface="Calibri"/>
                <a:cs typeface="Calibri"/>
              </a:rPr>
              <a:t>been implemented. Beside practical prizes for  minor improvements, the employees </a:t>
            </a:r>
            <a:r>
              <a:rPr sz="1200" i="1" spc="-10" dirty="0">
                <a:latin typeface="Calibri"/>
                <a:cs typeface="Calibri"/>
              </a:rPr>
              <a:t>are </a:t>
            </a:r>
            <a:r>
              <a:rPr sz="1200" i="1" spc="-5" dirty="0">
                <a:latin typeface="Calibri"/>
                <a:cs typeface="Calibri"/>
              </a:rPr>
              <a:t>given also concrete financial awards for suggestions  offering higher financial</a:t>
            </a:r>
            <a:r>
              <a:rPr sz="1200" i="1" spc="20" dirty="0">
                <a:latin typeface="Calibri"/>
                <a:cs typeface="Calibri"/>
              </a:rPr>
              <a:t> </a:t>
            </a:r>
            <a:r>
              <a:rPr sz="1200" i="1" dirty="0">
                <a:latin typeface="Calibri"/>
                <a:cs typeface="Calibri"/>
              </a:rPr>
              <a:t>effect.</a:t>
            </a:r>
            <a:endParaRPr sz="1200">
              <a:latin typeface="Calibri"/>
              <a:cs typeface="Calibri"/>
            </a:endParaRPr>
          </a:p>
          <a:p>
            <a:pPr marL="12700" marR="55244" algn="just">
              <a:lnSpc>
                <a:spcPct val="101699"/>
              </a:lnSpc>
              <a:spcBef>
                <a:spcPts val="505"/>
              </a:spcBef>
            </a:pPr>
            <a:r>
              <a:rPr sz="1200" i="1" spc="-5" dirty="0">
                <a:latin typeface="Calibri"/>
                <a:cs typeface="Calibri"/>
              </a:rPr>
              <a:t>Trimo cooperates closely with the external business partners at the idea collection </a:t>
            </a:r>
            <a:r>
              <a:rPr sz="1200" i="1" spc="-10" dirty="0">
                <a:latin typeface="Calibri"/>
                <a:cs typeface="Calibri"/>
              </a:rPr>
              <a:t>and </a:t>
            </a:r>
            <a:r>
              <a:rPr sz="1200" i="1" spc="-5" dirty="0">
                <a:latin typeface="Calibri"/>
                <a:cs typeface="Calibri"/>
              </a:rPr>
              <a:t>the  development </a:t>
            </a:r>
            <a:r>
              <a:rPr sz="1200" i="1" dirty="0">
                <a:latin typeface="Calibri"/>
                <a:cs typeface="Calibri"/>
              </a:rPr>
              <a:t>itself. As </a:t>
            </a:r>
            <a:r>
              <a:rPr sz="1200" i="1" spc="-5" dirty="0">
                <a:latin typeface="Calibri"/>
                <a:cs typeface="Calibri"/>
              </a:rPr>
              <a:t>a result, Trimo organises the </a:t>
            </a:r>
            <a:r>
              <a:rPr sz="1200" b="1" i="1" spc="-15" dirty="0">
                <a:latin typeface="Calibri"/>
                <a:cs typeface="Calibri"/>
              </a:rPr>
              <a:t>theme gatherings </a:t>
            </a:r>
            <a:r>
              <a:rPr sz="1200" i="1" spc="-5" dirty="0">
                <a:latin typeface="Calibri"/>
                <a:cs typeface="Calibri"/>
              </a:rPr>
              <a:t>or workshops </a:t>
            </a:r>
            <a:r>
              <a:rPr sz="1200" i="1" dirty="0">
                <a:latin typeface="Calibri"/>
                <a:cs typeface="Calibri"/>
              </a:rPr>
              <a:t>with  </a:t>
            </a:r>
            <a:r>
              <a:rPr sz="1200" i="1" spc="-5" dirty="0">
                <a:latin typeface="Calibri"/>
                <a:cs typeface="Calibri"/>
              </a:rPr>
              <a:t>major suppliers at least once a year where opportunities for improvements and challenges </a:t>
            </a:r>
            <a:r>
              <a:rPr sz="1200" i="1" dirty="0">
                <a:latin typeface="Calibri"/>
                <a:cs typeface="Calibri"/>
              </a:rPr>
              <a:t>in  </a:t>
            </a:r>
            <a:r>
              <a:rPr sz="1200" i="1" spc="-5" dirty="0">
                <a:latin typeface="Calibri"/>
                <a:cs typeface="Calibri"/>
              </a:rPr>
              <a:t>the forthcoming </a:t>
            </a:r>
            <a:r>
              <a:rPr sz="1200" i="1" dirty="0">
                <a:latin typeface="Calibri"/>
                <a:cs typeface="Calibri"/>
              </a:rPr>
              <a:t>year are </a:t>
            </a:r>
            <a:r>
              <a:rPr sz="1200" i="1" spc="-5" dirty="0">
                <a:latin typeface="Calibri"/>
                <a:cs typeface="Calibri"/>
              </a:rPr>
              <a:t>reviewed and potential cooperation in joint development project  </a:t>
            </a:r>
            <a:r>
              <a:rPr sz="1200" i="1" spc="-10" dirty="0">
                <a:latin typeface="Calibri"/>
                <a:cs typeface="Calibri"/>
              </a:rPr>
              <a:t>are </a:t>
            </a:r>
            <a:r>
              <a:rPr sz="1200" i="1" spc="-5" dirty="0">
                <a:latin typeface="Calibri"/>
                <a:cs typeface="Calibri"/>
              </a:rPr>
              <a:t>arranged. Furthermore, meetings with architects </a:t>
            </a:r>
            <a:r>
              <a:rPr sz="1200" i="1" spc="-10" dirty="0">
                <a:latin typeface="Calibri"/>
                <a:cs typeface="Calibri"/>
              </a:rPr>
              <a:t>and </a:t>
            </a:r>
            <a:r>
              <a:rPr sz="1200" i="1" spc="-5" dirty="0">
                <a:latin typeface="Calibri"/>
                <a:cs typeface="Calibri"/>
              </a:rPr>
              <a:t>designers are frequently organised  at different locations where Trimo presents </a:t>
            </a:r>
            <a:r>
              <a:rPr sz="1200" i="1" dirty="0">
                <a:latin typeface="Calibri"/>
                <a:cs typeface="Calibri"/>
              </a:rPr>
              <a:t>its </a:t>
            </a:r>
            <a:r>
              <a:rPr sz="1200" i="1" spc="-5" dirty="0">
                <a:latin typeface="Calibri"/>
                <a:cs typeface="Calibri"/>
              </a:rPr>
              <a:t>products </a:t>
            </a:r>
            <a:r>
              <a:rPr sz="1200" i="1" spc="-10" dirty="0">
                <a:latin typeface="Calibri"/>
                <a:cs typeface="Calibri"/>
              </a:rPr>
              <a:t>and </a:t>
            </a:r>
            <a:r>
              <a:rPr sz="1200" i="1" spc="-5" dirty="0">
                <a:latin typeface="Calibri"/>
                <a:cs typeface="Calibri"/>
              </a:rPr>
              <a:t>development plans for the  future. Opinions and suggestions offered by the designers and architects on the existing </a:t>
            </a:r>
            <a:r>
              <a:rPr sz="1200" i="1" dirty="0">
                <a:latin typeface="Calibri"/>
                <a:cs typeface="Calibri"/>
              </a:rPr>
              <a:t>and  </a:t>
            </a:r>
            <a:r>
              <a:rPr sz="1200" i="1" spc="-5" dirty="0">
                <a:latin typeface="Calibri"/>
                <a:cs typeface="Calibri"/>
              </a:rPr>
              <a:t>also future </a:t>
            </a:r>
            <a:r>
              <a:rPr sz="1200" i="1" dirty="0">
                <a:latin typeface="Calibri"/>
                <a:cs typeface="Calibri"/>
              </a:rPr>
              <a:t>or </a:t>
            </a:r>
            <a:r>
              <a:rPr sz="1200" i="1" spc="-5" dirty="0">
                <a:latin typeface="Calibri"/>
                <a:cs typeface="Calibri"/>
              </a:rPr>
              <a:t>potentially interesting products </a:t>
            </a:r>
            <a:r>
              <a:rPr sz="1200" i="1" spc="-10" dirty="0">
                <a:latin typeface="Calibri"/>
                <a:cs typeface="Calibri"/>
              </a:rPr>
              <a:t>are </a:t>
            </a:r>
            <a:r>
              <a:rPr sz="1200" i="1" dirty="0">
                <a:latin typeface="Calibri"/>
                <a:cs typeface="Calibri"/>
              </a:rPr>
              <a:t>collected </a:t>
            </a:r>
            <a:r>
              <a:rPr sz="1200" i="1" spc="-10" dirty="0">
                <a:latin typeface="Calibri"/>
                <a:cs typeface="Calibri"/>
              </a:rPr>
              <a:t>during </a:t>
            </a:r>
            <a:r>
              <a:rPr sz="1200" i="1" spc="-5" dirty="0">
                <a:latin typeface="Calibri"/>
                <a:cs typeface="Calibri"/>
              </a:rPr>
              <a:t>the talks </a:t>
            </a:r>
            <a:r>
              <a:rPr sz="1200" i="1" spc="-10" dirty="0">
                <a:latin typeface="Calibri"/>
                <a:cs typeface="Calibri"/>
              </a:rPr>
              <a:t>and </a:t>
            </a:r>
            <a:r>
              <a:rPr sz="1200" i="1" spc="-5" dirty="0">
                <a:latin typeface="Calibri"/>
                <a:cs typeface="Calibri"/>
              </a:rPr>
              <a:t>on the basis  of surveys. External architects, designers </a:t>
            </a:r>
            <a:r>
              <a:rPr sz="1200" i="1" spc="-10" dirty="0">
                <a:latin typeface="Calibri"/>
                <a:cs typeface="Calibri"/>
              </a:rPr>
              <a:t>and </a:t>
            </a:r>
            <a:r>
              <a:rPr sz="1200" i="1" spc="-5" dirty="0">
                <a:latin typeface="Calibri"/>
                <a:cs typeface="Calibri"/>
              </a:rPr>
              <a:t>industrial designers </a:t>
            </a:r>
            <a:r>
              <a:rPr sz="1200" i="1" spc="-10" dirty="0">
                <a:latin typeface="Calibri"/>
                <a:cs typeface="Calibri"/>
              </a:rPr>
              <a:t>are </a:t>
            </a:r>
            <a:r>
              <a:rPr sz="1200" i="1" spc="-5" dirty="0">
                <a:latin typeface="Calibri"/>
                <a:cs typeface="Calibri"/>
              </a:rPr>
              <a:t>regularly invited </a:t>
            </a:r>
            <a:r>
              <a:rPr sz="1200" i="1" dirty="0">
                <a:latin typeface="Calibri"/>
                <a:cs typeface="Calibri"/>
              </a:rPr>
              <a:t>to </a:t>
            </a:r>
            <a:r>
              <a:rPr sz="1200" i="1" spc="-5" dirty="0">
                <a:latin typeface="Calibri"/>
                <a:cs typeface="Calibri"/>
              </a:rPr>
              <a:t>join  the teams which work </a:t>
            </a:r>
            <a:r>
              <a:rPr sz="1200" i="1" dirty="0">
                <a:latin typeface="Calibri"/>
                <a:cs typeface="Calibri"/>
              </a:rPr>
              <a:t>on </a:t>
            </a:r>
            <a:r>
              <a:rPr sz="1200" i="1" spc="-5" dirty="0">
                <a:latin typeface="Calibri"/>
                <a:cs typeface="Calibri"/>
              </a:rPr>
              <a:t>particular development projects – </a:t>
            </a:r>
            <a:r>
              <a:rPr sz="1200" i="1" spc="-10" dirty="0">
                <a:latin typeface="Calibri"/>
                <a:cs typeface="Calibri"/>
              </a:rPr>
              <a:t>not </a:t>
            </a:r>
            <a:r>
              <a:rPr sz="1200" i="1" spc="-5" dirty="0">
                <a:latin typeface="Calibri"/>
                <a:cs typeface="Calibri"/>
              </a:rPr>
              <a:t>only in </a:t>
            </a:r>
            <a:r>
              <a:rPr sz="1200" i="1" dirty="0">
                <a:latin typeface="Calibri"/>
                <a:cs typeface="Calibri"/>
              </a:rPr>
              <a:t>the </a:t>
            </a:r>
            <a:r>
              <a:rPr sz="1200" i="1" spc="-5" dirty="0">
                <a:latin typeface="Calibri"/>
                <a:cs typeface="Calibri"/>
              </a:rPr>
              <a:t>process of setting  </a:t>
            </a:r>
            <a:r>
              <a:rPr sz="1200" i="1" spc="-10" dirty="0">
                <a:latin typeface="Calibri"/>
                <a:cs typeface="Calibri"/>
              </a:rPr>
              <a:t>and </a:t>
            </a:r>
            <a:r>
              <a:rPr sz="1200" i="1" spc="-5" dirty="0">
                <a:latin typeface="Calibri"/>
                <a:cs typeface="Calibri"/>
              </a:rPr>
              <a:t>testing of idea concept of the product </a:t>
            </a:r>
            <a:r>
              <a:rPr sz="1200" i="1" spc="-10" dirty="0">
                <a:latin typeface="Calibri"/>
                <a:cs typeface="Calibri"/>
              </a:rPr>
              <a:t>but </a:t>
            </a:r>
            <a:r>
              <a:rPr sz="1200" i="1" spc="-5" dirty="0">
                <a:latin typeface="Calibri"/>
                <a:cs typeface="Calibri"/>
              </a:rPr>
              <a:t>also </a:t>
            </a:r>
            <a:r>
              <a:rPr sz="1200" i="1" dirty="0">
                <a:latin typeface="Calibri"/>
                <a:cs typeface="Calibri"/>
              </a:rPr>
              <a:t>its </a:t>
            </a:r>
            <a:r>
              <a:rPr sz="1200" i="1" spc="-5" dirty="0">
                <a:latin typeface="Calibri"/>
                <a:cs typeface="Calibri"/>
              </a:rPr>
              <a:t>operative</a:t>
            </a:r>
            <a:r>
              <a:rPr sz="1200" i="1" spc="140" dirty="0">
                <a:latin typeface="Calibri"/>
                <a:cs typeface="Calibri"/>
              </a:rPr>
              <a:t> </a:t>
            </a:r>
            <a:r>
              <a:rPr sz="1200" i="1" spc="-5" dirty="0">
                <a:latin typeface="Calibri"/>
                <a:cs typeface="Calibri"/>
              </a:rPr>
              <a:t>development.</a:t>
            </a:r>
            <a:endParaRPr sz="1200">
              <a:latin typeface="Calibri"/>
              <a:cs typeface="Calibri"/>
            </a:endParaRPr>
          </a:p>
          <a:p>
            <a:pPr marL="12700" marR="55880" algn="just">
              <a:lnSpc>
                <a:spcPct val="101699"/>
              </a:lnSpc>
              <a:spcBef>
                <a:spcPts val="505"/>
              </a:spcBef>
            </a:pPr>
            <a:r>
              <a:rPr sz="1200" i="1" spc="-5" dirty="0">
                <a:latin typeface="Calibri"/>
                <a:cs typeface="Calibri"/>
              </a:rPr>
              <a:t>Trimo </a:t>
            </a:r>
            <a:r>
              <a:rPr sz="1200" i="1" dirty="0">
                <a:latin typeface="Calibri"/>
                <a:cs typeface="Calibri"/>
              </a:rPr>
              <a:t>strives to </a:t>
            </a:r>
            <a:r>
              <a:rPr sz="1200" i="1" spc="-5" dirty="0">
                <a:latin typeface="Calibri"/>
                <a:cs typeface="Calibri"/>
              </a:rPr>
              <a:t>include </a:t>
            </a:r>
            <a:r>
              <a:rPr sz="1200" b="1" i="1" spc="-15" dirty="0">
                <a:latin typeface="Calibri"/>
                <a:cs typeface="Calibri"/>
              </a:rPr>
              <a:t>research centres </a:t>
            </a:r>
            <a:r>
              <a:rPr sz="1200" i="1" spc="-5" dirty="0">
                <a:latin typeface="Calibri"/>
                <a:cs typeface="Calibri"/>
              </a:rPr>
              <a:t>into </a:t>
            </a:r>
            <a:r>
              <a:rPr sz="1200" i="1" dirty="0">
                <a:latin typeface="Calibri"/>
                <a:cs typeface="Calibri"/>
              </a:rPr>
              <a:t>its </a:t>
            </a:r>
            <a:r>
              <a:rPr sz="1200" i="1" spc="-5" dirty="0">
                <a:latin typeface="Calibri"/>
                <a:cs typeface="Calibri"/>
              </a:rPr>
              <a:t>development projects, such as the  universities </a:t>
            </a:r>
            <a:r>
              <a:rPr sz="1200" i="1" spc="-10" dirty="0">
                <a:latin typeface="Calibri"/>
                <a:cs typeface="Calibri"/>
              </a:rPr>
              <a:t>and </a:t>
            </a:r>
            <a:r>
              <a:rPr sz="1200" i="1" spc="-5" dirty="0">
                <a:latin typeface="Calibri"/>
                <a:cs typeface="Calibri"/>
              </a:rPr>
              <a:t>research institutions at home and abroad. Consequently, Trimo holds regular  annual </a:t>
            </a:r>
            <a:r>
              <a:rPr sz="1200" i="1" dirty="0">
                <a:latin typeface="Calibri"/>
                <a:cs typeface="Calibri"/>
              </a:rPr>
              <a:t>contracts </a:t>
            </a:r>
            <a:r>
              <a:rPr sz="1200" i="1" spc="-5" dirty="0">
                <a:latin typeface="Calibri"/>
                <a:cs typeface="Calibri"/>
              </a:rPr>
              <a:t>on cooperation with quite a </a:t>
            </a:r>
            <a:r>
              <a:rPr sz="1200" i="1" dirty="0">
                <a:latin typeface="Calibri"/>
                <a:cs typeface="Calibri"/>
              </a:rPr>
              <a:t>few </a:t>
            </a:r>
            <a:r>
              <a:rPr sz="1200" i="1" spc="-5" dirty="0">
                <a:latin typeface="Calibri"/>
                <a:cs typeface="Calibri"/>
              </a:rPr>
              <a:t>universities </a:t>
            </a:r>
            <a:r>
              <a:rPr sz="1200" i="1" spc="-10" dirty="0">
                <a:latin typeface="Calibri"/>
                <a:cs typeface="Calibri"/>
              </a:rPr>
              <a:t>and </a:t>
            </a:r>
            <a:r>
              <a:rPr sz="1200" i="1" dirty="0">
                <a:latin typeface="Calibri"/>
                <a:cs typeface="Calibri"/>
              </a:rPr>
              <a:t>institutes </a:t>
            </a:r>
            <a:r>
              <a:rPr sz="1200" i="1" spc="-5" dirty="0">
                <a:latin typeface="Calibri"/>
                <a:cs typeface="Calibri"/>
              </a:rPr>
              <a:t>in Slovenia and  abroad. In </a:t>
            </a:r>
            <a:r>
              <a:rPr sz="1200" i="1" dirty="0">
                <a:latin typeface="Calibri"/>
                <a:cs typeface="Calibri"/>
              </a:rPr>
              <a:t>2005 </a:t>
            </a:r>
            <a:r>
              <a:rPr sz="1200" i="1" spc="-5" dirty="0">
                <a:latin typeface="Calibri"/>
                <a:cs typeface="Calibri"/>
              </a:rPr>
              <a:t>Trimo thus cooperated in the development of </a:t>
            </a:r>
            <a:r>
              <a:rPr sz="1200" i="1" dirty="0">
                <a:latin typeface="Calibri"/>
                <a:cs typeface="Calibri"/>
              </a:rPr>
              <a:t>its </a:t>
            </a:r>
            <a:r>
              <a:rPr sz="1200" i="1" spc="-5" dirty="0">
                <a:latin typeface="Calibri"/>
                <a:cs typeface="Calibri"/>
              </a:rPr>
              <a:t>products with more than </a:t>
            </a:r>
            <a:r>
              <a:rPr sz="1200" i="1" dirty="0">
                <a:latin typeface="Calibri"/>
                <a:cs typeface="Calibri"/>
              </a:rPr>
              <a:t>25  </a:t>
            </a:r>
            <a:r>
              <a:rPr sz="1200" i="1" spc="-5" dirty="0">
                <a:latin typeface="Calibri"/>
                <a:cs typeface="Calibri"/>
              </a:rPr>
              <a:t>faculties </a:t>
            </a:r>
            <a:r>
              <a:rPr sz="1200" i="1" spc="-10" dirty="0">
                <a:latin typeface="Calibri"/>
                <a:cs typeface="Calibri"/>
              </a:rPr>
              <a:t>and </a:t>
            </a:r>
            <a:r>
              <a:rPr sz="1200" i="1" spc="-5" dirty="0">
                <a:latin typeface="Calibri"/>
                <a:cs typeface="Calibri"/>
              </a:rPr>
              <a:t>institutes of which more than </a:t>
            </a:r>
            <a:r>
              <a:rPr sz="1200" i="1" dirty="0">
                <a:latin typeface="Calibri"/>
                <a:cs typeface="Calibri"/>
              </a:rPr>
              <a:t>40 </a:t>
            </a:r>
            <a:r>
              <a:rPr sz="1200" i="1" spc="-5" dirty="0">
                <a:latin typeface="Calibri"/>
                <a:cs typeface="Calibri"/>
              </a:rPr>
              <a:t>% came from abroad. Beside these research  centres Trimo engages also individuals and companies which possess necessary</a:t>
            </a:r>
            <a:r>
              <a:rPr sz="1200" i="1" spc="170" dirty="0">
                <a:latin typeface="Calibri"/>
                <a:cs typeface="Calibri"/>
              </a:rPr>
              <a:t> </a:t>
            </a:r>
            <a:r>
              <a:rPr sz="1200" i="1" spc="-5" dirty="0">
                <a:latin typeface="Calibri"/>
                <a:cs typeface="Calibri"/>
              </a:rPr>
              <a:t>knowledge</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31" y="570066"/>
            <a:ext cx="5786755" cy="938911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6350" algn="just">
              <a:lnSpc>
                <a:spcPct val="101699"/>
              </a:lnSpc>
            </a:pPr>
            <a:r>
              <a:rPr sz="1200" i="1" spc="-10" dirty="0">
                <a:latin typeface="Calibri"/>
                <a:cs typeface="Calibri"/>
              </a:rPr>
              <a:t>and </a:t>
            </a:r>
            <a:r>
              <a:rPr sz="1200" i="1" spc="-5" dirty="0">
                <a:latin typeface="Calibri"/>
                <a:cs typeface="Calibri"/>
              </a:rPr>
              <a:t>which are directly incorporated into Trimo’s teams where they cover particular expert  areas – there were more than </a:t>
            </a:r>
            <a:r>
              <a:rPr sz="1200" i="1" dirty="0">
                <a:latin typeface="Calibri"/>
                <a:cs typeface="Calibri"/>
              </a:rPr>
              <a:t>30 </a:t>
            </a:r>
            <a:r>
              <a:rPr sz="1200" i="1" spc="-5" dirty="0">
                <a:latin typeface="Calibri"/>
                <a:cs typeface="Calibri"/>
              </a:rPr>
              <a:t>of such partners in</a:t>
            </a:r>
            <a:r>
              <a:rPr sz="1200" i="1" spc="75" dirty="0">
                <a:latin typeface="Calibri"/>
                <a:cs typeface="Calibri"/>
              </a:rPr>
              <a:t> </a:t>
            </a:r>
            <a:r>
              <a:rPr sz="1200" i="1" dirty="0">
                <a:latin typeface="Calibri"/>
                <a:cs typeface="Calibri"/>
              </a:rPr>
              <a:t>2005.</a:t>
            </a:r>
            <a:endParaRPr sz="1200">
              <a:latin typeface="Calibri"/>
              <a:cs typeface="Calibri"/>
            </a:endParaRPr>
          </a:p>
          <a:p>
            <a:pPr marL="12700" marR="2092960" algn="just">
              <a:lnSpc>
                <a:spcPct val="101699"/>
              </a:lnSpc>
              <a:spcBef>
                <a:spcPts val="505"/>
              </a:spcBef>
            </a:pPr>
            <a:r>
              <a:rPr sz="1200" b="1" i="1" spc="-15" dirty="0">
                <a:latin typeface="Calibri"/>
                <a:cs typeface="Calibri"/>
              </a:rPr>
              <a:t>Strategic partners (clients) </a:t>
            </a:r>
            <a:r>
              <a:rPr sz="1200" i="1" spc="-5" dirty="0">
                <a:latin typeface="Calibri"/>
                <a:cs typeface="Calibri"/>
              </a:rPr>
              <a:t>are intentionally incorporated  into the development processes. The said partners (clients)  </a:t>
            </a:r>
            <a:r>
              <a:rPr sz="1200" i="1" spc="-10" dirty="0">
                <a:latin typeface="Calibri"/>
                <a:cs typeface="Calibri"/>
              </a:rPr>
              <a:t>are </a:t>
            </a:r>
            <a:r>
              <a:rPr sz="1200" i="1" spc="-5" dirty="0">
                <a:latin typeface="Calibri"/>
                <a:cs typeface="Calibri"/>
              </a:rPr>
              <a:t>met on regular basis where development </a:t>
            </a:r>
            <a:r>
              <a:rPr sz="1200" i="1" dirty="0">
                <a:latin typeface="Calibri"/>
                <a:cs typeface="Calibri"/>
              </a:rPr>
              <a:t>activities </a:t>
            </a:r>
            <a:r>
              <a:rPr sz="1200" i="1" spc="-10" dirty="0">
                <a:latin typeface="Calibri"/>
                <a:cs typeface="Calibri"/>
              </a:rPr>
              <a:t>are  </a:t>
            </a:r>
            <a:r>
              <a:rPr sz="1200" i="1" spc="-5" dirty="0">
                <a:latin typeface="Calibri"/>
                <a:cs typeface="Calibri"/>
              </a:rPr>
              <a:t>reviewed </a:t>
            </a:r>
            <a:r>
              <a:rPr sz="1200" i="1" spc="-10" dirty="0">
                <a:latin typeface="Calibri"/>
                <a:cs typeface="Calibri"/>
              </a:rPr>
              <a:t>and </a:t>
            </a:r>
            <a:r>
              <a:rPr sz="1200" i="1" spc="-5" dirty="0">
                <a:latin typeface="Calibri"/>
                <a:cs typeface="Calibri"/>
              </a:rPr>
              <a:t>coordinated. Development priorities are thus  adapted </a:t>
            </a:r>
            <a:r>
              <a:rPr sz="1200" i="1" dirty="0">
                <a:latin typeface="Calibri"/>
                <a:cs typeface="Calibri"/>
              </a:rPr>
              <a:t>to </a:t>
            </a:r>
            <a:r>
              <a:rPr sz="1200" i="1" spc="-5" dirty="0">
                <a:latin typeface="Calibri"/>
                <a:cs typeface="Calibri"/>
              </a:rPr>
              <a:t>these partners’ (clients’) suggestions </a:t>
            </a:r>
            <a:r>
              <a:rPr sz="1200" i="1" spc="-10" dirty="0">
                <a:latin typeface="Calibri"/>
                <a:cs typeface="Calibri"/>
              </a:rPr>
              <a:t>and </a:t>
            </a:r>
            <a:r>
              <a:rPr sz="1200" i="1" spc="-5" dirty="0">
                <a:latin typeface="Calibri"/>
                <a:cs typeface="Calibri"/>
              </a:rPr>
              <a:t>needs.  What’s more, strategic partners </a:t>
            </a:r>
            <a:r>
              <a:rPr sz="1200" i="1" spc="-10" dirty="0">
                <a:latin typeface="Calibri"/>
                <a:cs typeface="Calibri"/>
              </a:rPr>
              <a:t>are </a:t>
            </a:r>
            <a:r>
              <a:rPr sz="1200" i="1" spc="-5" dirty="0">
                <a:latin typeface="Calibri"/>
                <a:cs typeface="Calibri"/>
              </a:rPr>
              <a:t>incorporated into  particular development teams which develop </a:t>
            </a:r>
            <a:r>
              <a:rPr sz="1200" i="1" dirty="0">
                <a:latin typeface="Calibri"/>
                <a:cs typeface="Calibri"/>
              </a:rPr>
              <a:t>products </a:t>
            </a:r>
            <a:r>
              <a:rPr sz="1200" i="1" spc="-5" dirty="0">
                <a:latin typeface="Calibri"/>
                <a:cs typeface="Calibri"/>
              </a:rPr>
              <a:t>that  reflect their needs. Hence, Trimo accomplishes that  particular new products </a:t>
            </a:r>
            <a:r>
              <a:rPr sz="1200" i="1" spc="-10" dirty="0">
                <a:latin typeface="Calibri"/>
                <a:cs typeface="Calibri"/>
              </a:rPr>
              <a:t>are </a:t>
            </a:r>
            <a:r>
              <a:rPr sz="1200" i="1" spc="-5" dirty="0">
                <a:latin typeface="Calibri"/>
                <a:cs typeface="Calibri"/>
              </a:rPr>
              <a:t>designed in such a </a:t>
            </a:r>
            <a:r>
              <a:rPr sz="1200" i="1" spc="-10" dirty="0">
                <a:latin typeface="Calibri"/>
                <a:cs typeface="Calibri"/>
              </a:rPr>
              <a:t>way </a:t>
            </a:r>
            <a:r>
              <a:rPr sz="1200" i="1" spc="-5" dirty="0">
                <a:latin typeface="Calibri"/>
                <a:cs typeface="Calibri"/>
              </a:rPr>
              <a:t>that  they already have first known users when entering the  market. </a:t>
            </a:r>
            <a:r>
              <a:rPr sz="1200" i="1" dirty="0">
                <a:latin typeface="Calibri"/>
                <a:cs typeface="Calibri"/>
              </a:rPr>
              <a:t>As </a:t>
            </a:r>
            <a:r>
              <a:rPr sz="1200" i="1" spc="-5" dirty="0">
                <a:latin typeface="Calibri"/>
                <a:cs typeface="Calibri"/>
              </a:rPr>
              <a:t>a </a:t>
            </a:r>
            <a:r>
              <a:rPr sz="1200" i="1" dirty="0">
                <a:latin typeface="Calibri"/>
                <a:cs typeface="Calibri"/>
              </a:rPr>
              <a:t>result, </a:t>
            </a:r>
            <a:r>
              <a:rPr sz="1200" i="1" spc="-5" dirty="0">
                <a:latin typeface="Calibri"/>
                <a:cs typeface="Calibri"/>
              </a:rPr>
              <a:t>the risk of failure </a:t>
            </a:r>
            <a:r>
              <a:rPr sz="1200" i="1" dirty="0">
                <a:latin typeface="Calibri"/>
                <a:cs typeface="Calibri"/>
              </a:rPr>
              <a:t>or </a:t>
            </a:r>
            <a:r>
              <a:rPr sz="1200" i="1" spc="-5" dirty="0">
                <a:latin typeface="Calibri"/>
                <a:cs typeface="Calibri"/>
              </a:rPr>
              <a:t>higher entry costs  is</a:t>
            </a:r>
            <a:r>
              <a:rPr sz="1200" i="1" dirty="0">
                <a:latin typeface="Calibri"/>
                <a:cs typeface="Calibri"/>
              </a:rPr>
              <a:t> </a:t>
            </a:r>
            <a:r>
              <a:rPr sz="1200" i="1" spc="-5" dirty="0">
                <a:latin typeface="Calibri"/>
                <a:cs typeface="Calibri"/>
              </a:rPr>
              <a:t>minimised.</a:t>
            </a:r>
            <a:endParaRPr sz="1200">
              <a:latin typeface="Calibri"/>
              <a:cs typeface="Calibri"/>
            </a:endParaRPr>
          </a:p>
          <a:p>
            <a:pPr marL="12700" marR="2094230" algn="just">
              <a:lnSpc>
                <a:spcPct val="101800"/>
              </a:lnSpc>
              <a:spcBef>
                <a:spcPts val="500"/>
              </a:spcBef>
            </a:pPr>
            <a:r>
              <a:rPr sz="1200" i="1" spc="-5" dirty="0">
                <a:latin typeface="Calibri"/>
                <a:cs typeface="Calibri"/>
              </a:rPr>
              <a:t>So-called </a:t>
            </a:r>
            <a:r>
              <a:rPr sz="1200" b="1" i="1" spc="-15" dirty="0">
                <a:latin typeface="Calibri"/>
                <a:cs typeface="Calibri"/>
              </a:rPr>
              <a:t>Key Files </a:t>
            </a:r>
            <a:r>
              <a:rPr sz="1200" i="1" spc="-10" dirty="0">
                <a:latin typeface="Calibri"/>
                <a:cs typeface="Calibri"/>
              </a:rPr>
              <a:t>are </a:t>
            </a:r>
            <a:r>
              <a:rPr sz="1200" i="1" spc="-5" dirty="0">
                <a:latin typeface="Calibri"/>
                <a:cs typeface="Calibri"/>
              </a:rPr>
              <a:t>intended for improvements in the  processes </a:t>
            </a:r>
            <a:r>
              <a:rPr sz="1200" i="1" spc="-10" dirty="0">
                <a:latin typeface="Calibri"/>
                <a:cs typeface="Calibri"/>
              </a:rPr>
              <a:t>and </a:t>
            </a:r>
            <a:r>
              <a:rPr sz="1200" i="1" spc="-5" dirty="0">
                <a:latin typeface="Calibri"/>
                <a:cs typeface="Calibri"/>
              </a:rPr>
              <a:t>intradepartmental cooperation in the  process of TQM. Key Files </a:t>
            </a:r>
            <a:r>
              <a:rPr sz="1200" i="1" spc="-10" dirty="0">
                <a:latin typeface="Calibri"/>
                <a:cs typeface="Calibri"/>
              </a:rPr>
              <a:t>are </a:t>
            </a:r>
            <a:r>
              <a:rPr sz="1200" i="1" spc="-5" dirty="0">
                <a:latin typeface="Calibri"/>
                <a:cs typeface="Calibri"/>
              </a:rPr>
              <a:t>run by the TQM promoters  within the particular departments </a:t>
            </a:r>
            <a:r>
              <a:rPr sz="1200" i="1" spc="-10" dirty="0">
                <a:latin typeface="Calibri"/>
                <a:cs typeface="Calibri"/>
              </a:rPr>
              <a:t>who </a:t>
            </a:r>
            <a:r>
              <a:rPr sz="1200" i="1" dirty="0">
                <a:latin typeface="Calibri"/>
                <a:cs typeface="Calibri"/>
              </a:rPr>
              <a:t>collect </a:t>
            </a:r>
            <a:r>
              <a:rPr sz="1200" i="1" spc="-5" dirty="0">
                <a:latin typeface="Calibri"/>
                <a:cs typeface="Calibri"/>
              </a:rPr>
              <a:t>the so-called  costs of non-quality, follow key value drivers </a:t>
            </a:r>
            <a:r>
              <a:rPr sz="1200" i="1" spc="-10" dirty="0">
                <a:latin typeface="Calibri"/>
                <a:cs typeface="Calibri"/>
              </a:rPr>
              <a:t>and </a:t>
            </a:r>
            <a:r>
              <a:rPr sz="1200" i="1" spc="-5" dirty="0">
                <a:latin typeface="Calibri"/>
                <a:cs typeface="Calibri"/>
              </a:rPr>
              <a:t>who  suggest the opening of new Key Files on the basis of  colleagues’ suggestions submitted at the </a:t>
            </a:r>
            <a:r>
              <a:rPr sz="1200" i="1" spc="-10" dirty="0">
                <a:latin typeface="Calibri"/>
                <a:cs typeface="Calibri"/>
              </a:rPr>
              <a:t>regular </a:t>
            </a:r>
            <a:r>
              <a:rPr sz="1200" i="1" spc="-5" dirty="0">
                <a:latin typeface="Calibri"/>
                <a:cs typeface="Calibri"/>
              </a:rPr>
              <a:t>TQM  meetings as well as establishment of intradepartmental  teams which should search for appropriate systemic</a:t>
            </a:r>
            <a:endParaRPr sz="1200">
              <a:latin typeface="Calibri"/>
              <a:cs typeface="Calibri"/>
            </a:endParaRPr>
          </a:p>
          <a:p>
            <a:pPr marL="12700" marR="6985" algn="just">
              <a:lnSpc>
                <a:spcPct val="101699"/>
              </a:lnSpc>
            </a:pPr>
            <a:r>
              <a:rPr sz="1200" i="1" spc="-5" dirty="0">
                <a:latin typeface="Calibri"/>
                <a:cs typeface="Calibri"/>
              </a:rPr>
              <a:t>solution. Key </a:t>
            </a:r>
            <a:r>
              <a:rPr sz="1200" i="1" dirty="0">
                <a:latin typeface="Calibri"/>
                <a:cs typeface="Calibri"/>
              </a:rPr>
              <a:t>CIP projects </a:t>
            </a:r>
            <a:r>
              <a:rPr sz="1200" i="1" spc="-10" dirty="0">
                <a:latin typeface="Calibri"/>
                <a:cs typeface="Calibri"/>
              </a:rPr>
              <a:t>and </a:t>
            </a:r>
            <a:r>
              <a:rPr sz="1200" i="1" spc="-5" dirty="0">
                <a:latin typeface="Calibri"/>
                <a:cs typeface="Calibri"/>
              </a:rPr>
              <a:t>Key Files are regularly presented </a:t>
            </a:r>
            <a:r>
              <a:rPr sz="1200" i="1" dirty="0">
                <a:latin typeface="Calibri"/>
                <a:cs typeface="Calibri"/>
              </a:rPr>
              <a:t>to </a:t>
            </a:r>
            <a:r>
              <a:rPr sz="1200" i="1" spc="-5" dirty="0">
                <a:latin typeface="Calibri"/>
                <a:cs typeface="Calibri"/>
              </a:rPr>
              <a:t>the General Manager,  namely by the project leaders at the </a:t>
            </a:r>
            <a:r>
              <a:rPr sz="1200" i="1" spc="-10" dirty="0">
                <a:latin typeface="Calibri"/>
                <a:cs typeface="Calibri"/>
              </a:rPr>
              <a:t>Board </a:t>
            </a:r>
            <a:r>
              <a:rPr sz="1200" i="1" spc="-5" dirty="0">
                <a:latin typeface="Calibri"/>
                <a:cs typeface="Calibri"/>
              </a:rPr>
              <a:t>of Directors</a:t>
            </a:r>
            <a:r>
              <a:rPr sz="1200" i="1" spc="110" dirty="0">
                <a:latin typeface="Calibri"/>
                <a:cs typeface="Calibri"/>
              </a:rPr>
              <a:t> </a:t>
            </a:r>
            <a:r>
              <a:rPr sz="1200" i="1" spc="-5" dirty="0">
                <a:latin typeface="Calibri"/>
                <a:cs typeface="Calibri"/>
              </a:rPr>
              <a:t>Meetings.</a:t>
            </a:r>
            <a:endParaRPr sz="1200">
              <a:latin typeface="Calibri"/>
              <a:cs typeface="Calibri"/>
            </a:endParaRPr>
          </a:p>
          <a:p>
            <a:pPr marL="12700" marR="5080" algn="just">
              <a:lnSpc>
                <a:spcPct val="101699"/>
              </a:lnSpc>
              <a:spcBef>
                <a:spcPts val="505"/>
              </a:spcBef>
            </a:pPr>
            <a:r>
              <a:rPr sz="1200" i="1" spc="-5" dirty="0">
                <a:latin typeface="Calibri"/>
                <a:cs typeface="Calibri"/>
              </a:rPr>
              <a:t>Trimo also publishes a tender called </a:t>
            </a:r>
            <a:r>
              <a:rPr sz="1200" b="1" i="1" spc="-15" dirty="0">
                <a:latin typeface="Calibri"/>
                <a:cs typeface="Calibri"/>
              </a:rPr>
              <a:t>Trimo Crazy Idea </a:t>
            </a:r>
            <a:r>
              <a:rPr sz="1200" i="1" spc="-10" dirty="0">
                <a:latin typeface="Calibri"/>
                <a:cs typeface="Calibri"/>
              </a:rPr>
              <a:t>whose </a:t>
            </a:r>
            <a:r>
              <a:rPr sz="1200" i="1" spc="-5" dirty="0">
                <a:latin typeface="Calibri"/>
                <a:cs typeface="Calibri"/>
              </a:rPr>
              <a:t>purpose is </a:t>
            </a:r>
            <a:r>
              <a:rPr sz="1200" i="1" dirty="0">
                <a:latin typeface="Calibri"/>
                <a:cs typeface="Calibri"/>
              </a:rPr>
              <a:t>to </a:t>
            </a:r>
            <a:r>
              <a:rPr sz="1200" i="1" spc="-5" dirty="0">
                <a:latin typeface="Calibri"/>
                <a:cs typeface="Calibri"/>
              </a:rPr>
              <a:t>encourage  unconventional, unburdened, </a:t>
            </a:r>
            <a:r>
              <a:rPr sz="1200" i="1" spc="-10" dirty="0">
                <a:latin typeface="Calibri"/>
                <a:cs typeface="Calibri"/>
              </a:rPr>
              <a:t>and </a:t>
            </a:r>
            <a:r>
              <a:rPr sz="1200" i="1" spc="-5" dirty="0">
                <a:latin typeface="Calibri"/>
                <a:cs typeface="Calibri"/>
              </a:rPr>
              <a:t>different </a:t>
            </a:r>
            <a:r>
              <a:rPr sz="1200" i="1" spc="-10" dirty="0">
                <a:latin typeface="Calibri"/>
                <a:cs typeface="Calibri"/>
              </a:rPr>
              <a:t>way </a:t>
            </a:r>
            <a:r>
              <a:rPr sz="1200" i="1" spc="-5" dirty="0">
                <a:latin typeface="Calibri"/>
                <a:cs typeface="Calibri"/>
              </a:rPr>
              <a:t>of thinking among the employees. The  tender ensures that those </a:t>
            </a:r>
            <a:r>
              <a:rPr sz="1200" i="1" spc="-10" dirty="0">
                <a:latin typeface="Calibri"/>
                <a:cs typeface="Calibri"/>
              </a:rPr>
              <a:t>who are </a:t>
            </a:r>
            <a:r>
              <a:rPr sz="1200" i="1" spc="-5" dirty="0">
                <a:latin typeface="Calibri"/>
                <a:cs typeface="Calibri"/>
              </a:rPr>
              <a:t>capable of thinking differently </a:t>
            </a:r>
            <a:r>
              <a:rPr sz="1200" i="1" spc="-10" dirty="0">
                <a:latin typeface="Calibri"/>
                <a:cs typeface="Calibri"/>
              </a:rPr>
              <a:t>are </a:t>
            </a:r>
            <a:r>
              <a:rPr sz="1200" i="1" spc="-5" dirty="0">
                <a:latin typeface="Calibri"/>
                <a:cs typeface="Calibri"/>
              </a:rPr>
              <a:t>no </a:t>
            </a:r>
            <a:r>
              <a:rPr sz="1200" i="1" spc="-10" dirty="0">
                <a:latin typeface="Calibri"/>
                <a:cs typeface="Calibri"/>
              </a:rPr>
              <a:t>longer </a:t>
            </a:r>
            <a:r>
              <a:rPr sz="1200" i="1" spc="-5" dirty="0">
                <a:latin typeface="Calibri"/>
                <a:cs typeface="Calibri"/>
              </a:rPr>
              <a:t>a burden </a:t>
            </a:r>
            <a:r>
              <a:rPr sz="1200" i="1" spc="-10" dirty="0">
                <a:latin typeface="Calibri"/>
                <a:cs typeface="Calibri"/>
              </a:rPr>
              <a:t>but  </a:t>
            </a:r>
            <a:r>
              <a:rPr sz="1200" i="1" spc="-5" dirty="0">
                <a:latin typeface="Calibri"/>
                <a:cs typeface="Calibri"/>
              </a:rPr>
              <a:t>an important </a:t>
            </a:r>
            <a:r>
              <a:rPr sz="1200" i="1" spc="-10" dirty="0">
                <a:latin typeface="Calibri"/>
                <a:cs typeface="Calibri"/>
              </a:rPr>
              <a:t>part </a:t>
            </a:r>
            <a:r>
              <a:rPr sz="1200" i="1" spc="-5" dirty="0">
                <a:latin typeface="Calibri"/>
                <a:cs typeface="Calibri"/>
              </a:rPr>
              <a:t>of the innovative spirit of the company – as </a:t>
            </a:r>
            <a:r>
              <a:rPr sz="1200" i="1" dirty="0">
                <a:latin typeface="Calibri"/>
                <a:cs typeface="Calibri"/>
              </a:rPr>
              <a:t>written </a:t>
            </a:r>
            <a:r>
              <a:rPr sz="1200" i="1" spc="-5" dirty="0">
                <a:latin typeface="Calibri"/>
                <a:cs typeface="Calibri"/>
              </a:rPr>
              <a:t>in the annual </a:t>
            </a:r>
            <a:r>
              <a:rPr sz="1200" i="1" dirty="0">
                <a:latin typeface="Calibri"/>
                <a:cs typeface="Calibri"/>
              </a:rPr>
              <a:t>tender  </a:t>
            </a:r>
            <a:r>
              <a:rPr sz="1200" i="1" spc="-5" dirty="0">
                <a:latin typeface="Calibri"/>
                <a:cs typeface="Calibri"/>
              </a:rPr>
              <a:t>carrying a motto: “I dare – thinking differently!” A significant difference between Trimo Crazy  Idea and other tools for collecting employees’ ideas is that Trimo Crazy Idea is </a:t>
            </a:r>
            <a:r>
              <a:rPr sz="1200" i="1" spc="-10" dirty="0">
                <a:latin typeface="Calibri"/>
                <a:cs typeface="Calibri"/>
              </a:rPr>
              <a:t>not </a:t>
            </a:r>
            <a:r>
              <a:rPr sz="1200" i="1" spc="-5" dirty="0">
                <a:latin typeface="Calibri"/>
                <a:cs typeface="Calibri"/>
              </a:rPr>
              <a:t>necessarily  useful for Trimo in the near future. The selection criteria encompasses factors such as an  open </a:t>
            </a:r>
            <a:r>
              <a:rPr sz="1200" i="1" spc="-10" dirty="0">
                <a:latin typeface="Calibri"/>
                <a:cs typeface="Calibri"/>
              </a:rPr>
              <a:t>way </a:t>
            </a:r>
            <a:r>
              <a:rPr sz="1200" i="1" spc="-5" dirty="0">
                <a:latin typeface="Calibri"/>
                <a:cs typeface="Calibri"/>
              </a:rPr>
              <a:t>of thinking and an </a:t>
            </a:r>
            <a:r>
              <a:rPr sz="1200" i="1" dirty="0">
                <a:latin typeface="Calibri"/>
                <a:cs typeface="Calibri"/>
              </a:rPr>
              <a:t>efficient </a:t>
            </a:r>
            <a:r>
              <a:rPr sz="1200" i="1" spc="-5" dirty="0">
                <a:latin typeface="Calibri"/>
                <a:cs typeface="Calibri"/>
              </a:rPr>
              <a:t>presentation – all with the purpose of encouraging  unconformable </a:t>
            </a:r>
            <a:r>
              <a:rPr sz="1200" i="1" spc="-10" dirty="0">
                <a:latin typeface="Calibri"/>
                <a:cs typeface="Calibri"/>
              </a:rPr>
              <a:t>way </a:t>
            </a:r>
            <a:r>
              <a:rPr sz="1200" i="1" spc="-5" dirty="0">
                <a:latin typeface="Calibri"/>
                <a:cs typeface="Calibri"/>
              </a:rPr>
              <a:t>of thinking as a </a:t>
            </a:r>
            <a:r>
              <a:rPr sz="1200" i="1" dirty="0">
                <a:latin typeface="Calibri"/>
                <a:cs typeface="Calibri"/>
              </a:rPr>
              <a:t>value. At </a:t>
            </a:r>
            <a:r>
              <a:rPr sz="1200" i="1" spc="-5" dirty="0">
                <a:latin typeface="Calibri"/>
                <a:cs typeface="Calibri"/>
              </a:rPr>
              <a:t>the end of the year, namely at the New Year’s  Party, an award is granted for the Craziest Idea. The award </a:t>
            </a:r>
            <a:r>
              <a:rPr sz="1200" i="1" dirty="0">
                <a:latin typeface="Calibri"/>
                <a:cs typeface="Calibri"/>
              </a:rPr>
              <a:t>itself </a:t>
            </a:r>
            <a:r>
              <a:rPr sz="1200" i="1" spc="-5" dirty="0">
                <a:latin typeface="Calibri"/>
                <a:cs typeface="Calibri"/>
              </a:rPr>
              <a:t>is also slightly unusual – the  last being a trip for two people </a:t>
            </a:r>
            <a:r>
              <a:rPr sz="1200" i="1" dirty="0">
                <a:latin typeface="Calibri"/>
                <a:cs typeface="Calibri"/>
              </a:rPr>
              <a:t>to </a:t>
            </a:r>
            <a:r>
              <a:rPr sz="1200" i="1" spc="-5" dirty="0">
                <a:latin typeface="Calibri"/>
                <a:cs typeface="Calibri"/>
              </a:rPr>
              <a:t>Kennedy Space Centre in </a:t>
            </a:r>
            <a:r>
              <a:rPr sz="1200" i="1" spc="-10" dirty="0">
                <a:latin typeface="Calibri"/>
                <a:cs typeface="Calibri"/>
              </a:rPr>
              <a:t>Cape </a:t>
            </a:r>
            <a:r>
              <a:rPr sz="1200" i="1" spc="-5" dirty="0">
                <a:latin typeface="Calibri"/>
                <a:cs typeface="Calibri"/>
              </a:rPr>
              <a:t>Canaveral, Florida and a  one-day course for</a:t>
            </a:r>
            <a:r>
              <a:rPr sz="1200" i="1" spc="15" dirty="0">
                <a:latin typeface="Calibri"/>
                <a:cs typeface="Calibri"/>
              </a:rPr>
              <a:t> </a:t>
            </a:r>
            <a:r>
              <a:rPr sz="1200" i="1" spc="-5" dirty="0">
                <a:latin typeface="Calibri"/>
                <a:cs typeface="Calibri"/>
              </a:rPr>
              <a:t>astronauts.</a:t>
            </a:r>
            <a:endParaRPr sz="1200">
              <a:latin typeface="Calibri"/>
              <a:cs typeface="Calibri"/>
            </a:endParaRPr>
          </a:p>
          <a:p>
            <a:pPr marL="12700" marR="5080" algn="just">
              <a:lnSpc>
                <a:spcPct val="101699"/>
              </a:lnSpc>
              <a:spcBef>
                <a:spcPts val="500"/>
              </a:spcBef>
            </a:pPr>
            <a:r>
              <a:rPr sz="1200" i="1" spc="-5" dirty="0">
                <a:latin typeface="Calibri"/>
                <a:cs typeface="Calibri"/>
              </a:rPr>
              <a:t>Beside internal awards Trimo </a:t>
            </a:r>
            <a:r>
              <a:rPr sz="1200" i="1" spc="-10" dirty="0">
                <a:latin typeface="Calibri"/>
                <a:cs typeface="Calibri"/>
              </a:rPr>
              <a:t>has </a:t>
            </a:r>
            <a:r>
              <a:rPr sz="1200" i="1" spc="-5" dirty="0">
                <a:latin typeface="Calibri"/>
                <a:cs typeface="Calibri"/>
              </a:rPr>
              <a:t>been granting also international </a:t>
            </a:r>
            <a:r>
              <a:rPr sz="1200" b="1" i="1" spc="-15" dirty="0">
                <a:latin typeface="Calibri"/>
                <a:cs typeface="Calibri"/>
              </a:rPr>
              <a:t>Trimo Research </a:t>
            </a:r>
            <a:r>
              <a:rPr sz="1200" b="1" i="1" spc="-10" dirty="0">
                <a:latin typeface="Calibri"/>
                <a:cs typeface="Calibri"/>
              </a:rPr>
              <a:t>Awards  </a:t>
            </a:r>
            <a:r>
              <a:rPr sz="1200" i="1" spc="-5" dirty="0">
                <a:latin typeface="Calibri"/>
                <a:cs typeface="Calibri"/>
              </a:rPr>
              <a:t>for the best graduate, masters </a:t>
            </a:r>
            <a:r>
              <a:rPr sz="1200" i="1" spc="-10" dirty="0">
                <a:latin typeface="Calibri"/>
                <a:cs typeface="Calibri"/>
              </a:rPr>
              <a:t>and </a:t>
            </a:r>
            <a:r>
              <a:rPr sz="1200" i="1" spc="-5" dirty="0">
                <a:latin typeface="Calibri"/>
                <a:cs typeface="Calibri"/>
              </a:rPr>
              <a:t>PhD thesis. The tender is published annually in Slovenia  </a:t>
            </a:r>
            <a:r>
              <a:rPr sz="1200" i="1" spc="-10" dirty="0">
                <a:latin typeface="Calibri"/>
                <a:cs typeface="Calibri"/>
              </a:rPr>
              <a:t>and </a:t>
            </a:r>
            <a:r>
              <a:rPr sz="1200" i="1" spc="-5" dirty="0">
                <a:latin typeface="Calibri"/>
                <a:cs typeface="Calibri"/>
              </a:rPr>
              <a:t>some other European countries and is </a:t>
            </a:r>
            <a:r>
              <a:rPr sz="1200" i="1" dirty="0">
                <a:latin typeface="Calibri"/>
                <a:cs typeface="Calibri"/>
              </a:rPr>
              <a:t>intended for </a:t>
            </a:r>
            <a:r>
              <a:rPr sz="1200" i="1" spc="-10" dirty="0">
                <a:latin typeface="Calibri"/>
                <a:cs typeface="Calibri"/>
              </a:rPr>
              <a:t>any </a:t>
            </a:r>
            <a:r>
              <a:rPr sz="1200" i="1" dirty="0">
                <a:latin typeface="Calibri"/>
                <a:cs typeface="Calibri"/>
              </a:rPr>
              <a:t>scientific </a:t>
            </a:r>
            <a:r>
              <a:rPr sz="1200" i="1" spc="-5" dirty="0">
                <a:latin typeface="Calibri"/>
                <a:cs typeface="Calibri"/>
              </a:rPr>
              <a:t>work which in any way  relates </a:t>
            </a:r>
            <a:r>
              <a:rPr sz="1200" i="1" dirty="0">
                <a:latin typeface="Calibri"/>
                <a:cs typeface="Calibri"/>
              </a:rPr>
              <a:t>to </a:t>
            </a:r>
            <a:r>
              <a:rPr sz="1200" i="1" spc="-5" dirty="0">
                <a:latin typeface="Calibri"/>
                <a:cs typeface="Calibri"/>
              </a:rPr>
              <a:t>the areas covered by the company Trimo. Most of the </a:t>
            </a:r>
            <a:r>
              <a:rPr sz="1200" i="1" spc="-10" dirty="0">
                <a:latin typeface="Calibri"/>
                <a:cs typeface="Calibri"/>
              </a:rPr>
              <a:t>works </a:t>
            </a:r>
            <a:r>
              <a:rPr sz="1200" i="1" spc="-5" dirty="0">
                <a:latin typeface="Calibri"/>
                <a:cs typeface="Calibri"/>
              </a:rPr>
              <a:t>come from the area of  architecture, civil engineering, mechanical engineering, information technology, economy,  law, management and similar. Beside being published in media and special collection of  scientific</a:t>
            </a:r>
            <a:r>
              <a:rPr sz="1200" i="1" spc="90" dirty="0">
                <a:latin typeface="Calibri"/>
                <a:cs typeface="Calibri"/>
              </a:rPr>
              <a:t> </a:t>
            </a:r>
            <a:r>
              <a:rPr sz="1200" i="1" spc="-5" dirty="0">
                <a:latin typeface="Calibri"/>
                <a:cs typeface="Calibri"/>
              </a:rPr>
              <a:t>papers,</a:t>
            </a:r>
            <a:r>
              <a:rPr sz="1200" i="1" spc="85" dirty="0">
                <a:latin typeface="Calibri"/>
                <a:cs typeface="Calibri"/>
              </a:rPr>
              <a:t> </a:t>
            </a:r>
            <a:r>
              <a:rPr sz="1200" i="1" spc="-5" dirty="0">
                <a:latin typeface="Calibri"/>
                <a:cs typeface="Calibri"/>
              </a:rPr>
              <a:t>the</a:t>
            </a:r>
            <a:r>
              <a:rPr sz="1200" i="1" spc="90" dirty="0">
                <a:latin typeface="Calibri"/>
                <a:cs typeface="Calibri"/>
              </a:rPr>
              <a:t> </a:t>
            </a:r>
            <a:r>
              <a:rPr sz="1200" i="1" spc="-5" dirty="0">
                <a:latin typeface="Calibri"/>
                <a:cs typeface="Calibri"/>
              </a:rPr>
              <a:t>prize-winners</a:t>
            </a:r>
            <a:r>
              <a:rPr sz="1200" i="1" spc="85" dirty="0">
                <a:latin typeface="Calibri"/>
                <a:cs typeface="Calibri"/>
              </a:rPr>
              <a:t> </a:t>
            </a:r>
            <a:r>
              <a:rPr sz="1200" i="1" spc="-5" dirty="0">
                <a:latin typeface="Calibri"/>
                <a:cs typeface="Calibri"/>
              </a:rPr>
              <a:t>are</a:t>
            </a:r>
            <a:r>
              <a:rPr sz="1200" i="1" spc="90" dirty="0">
                <a:latin typeface="Calibri"/>
                <a:cs typeface="Calibri"/>
              </a:rPr>
              <a:t> </a:t>
            </a:r>
            <a:r>
              <a:rPr sz="1200" i="1" spc="-5" dirty="0">
                <a:latin typeface="Calibri"/>
                <a:cs typeface="Calibri"/>
              </a:rPr>
              <a:t>given</a:t>
            </a:r>
            <a:r>
              <a:rPr sz="1200" i="1" spc="80" dirty="0">
                <a:latin typeface="Calibri"/>
                <a:cs typeface="Calibri"/>
              </a:rPr>
              <a:t> </a:t>
            </a:r>
            <a:r>
              <a:rPr sz="1200" i="1" spc="-5" dirty="0">
                <a:latin typeface="Calibri"/>
                <a:cs typeface="Calibri"/>
              </a:rPr>
              <a:t>a</a:t>
            </a:r>
            <a:r>
              <a:rPr sz="1200" i="1" spc="100" dirty="0">
                <a:latin typeface="Calibri"/>
                <a:cs typeface="Calibri"/>
              </a:rPr>
              <a:t> </a:t>
            </a:r>
            <a:r>
              <a:rPr sz="1200" i="1" dirty="0">
                <a:latin typeface="Calibri"/>
                <a:cs typeface="Calibri"/>
              </a:rPr>
              <a:t>special</a:t>
            </a:r>
            <a:r>
              <a:rPr sz="1200" i="1" spc="85" dirty="0">
                <a:latin typeface="Calibri"/>
                <a:cs typeface="Calibri"/>
              </a:rPr>
              <a:t> </a:t>
            </a:r>
            <a:r>
              <a:rPr sz="1200" i="1" spc="-5" dirty="0">
                <a:latin typeface="Calibri"/>
                <a:cs typeface="Calibri"/>
              </a:rPr>
              <a:t>awards</a:t>
            </a:r>
            <a:r>
              <a:rPr sz="1200" i="1" spc="100" dirty="0">
                <a:latin typeface="Calibri"/>
                <a:cs typeface="Calibri"/>
              </a:rPr>
              <a:t> </a:t>
            </a:r>
            <a:r>
              <a:rPr sz="1200" i="1" spc="-10" dirty="0">
                <a:latin typeface="Calibri"/>
                <a:cs typeface="Calibri"/>
              </a:rPr>
              <a:t>and</a:t>
            </a:r>
            <a:r>
              <a:rPr sz="1200" i="1" spc="90" dirty="0">
                <a:latin typeface="Calibri"/>
                <a:cs typeface="Calibri"/>
              </a:rPr>
              <a:t> </a:t>
            </a:r>
            <a:r>
              <a:rPr sz="1200" i="1" spc="-5" dirty="0">
                <a:latin typeface="Calibri"/>
                <a:cs typeface="Calibri"/>
              </a:rPr>
              <a:t>financial</a:t>
            </a:r>
            <a:r>
              <a:rPr sz="1200" i="1" spc="85" dirty="0">
                <a:latin typeface="Calibri"/>
                <a:cs typeface="Calibri"/>
              </a:rPr>
              <a:t> </a:t>
            </a:r>
            <a:r>
              <a:rPr sz="1200" i="1" spc="-5" dirty="0">
                <a:latin typeface="Calibri"/>
                <a:cs typeface="Calibri"/>
              </a:rPr>
              <a:t>prize.</a:t>
            </a:r>
            <a:r>
              <a:rPr sz="1200" i="1" spc="80" dirty="0">
                <a:latin typeface="Calibri"/>
                <a:cs typeface="Calibri"/>
              </a:rPr>
              <a:t> </a:t>
            </a:r>
            <a:r>
              <a:rPr sz="1200" i="1" spc="-5" dirty="0">
                <a:latin typeface="Calibri"/>
                <a:cs typeface="Calibri"/>
              </a:rPr>
              <a:t>Alongside</a:t>
            </a:r>
            <a:endParaRPr sz="1200">
              <a:latin typeface="Calibri"/>
              <a:cs typeface="Calibri"/>
            </a:endParaRPr>
          </a:p>
          <a:p>
            <a:pPr>
              <a:lnSpc>
                <a:spcPct val="100000"/>
              </a:lnSpc>
            </a:pPr>
            <a:endParaRPr sz="1200">
              <a:latin typeface="Calibri"/>
              <a:cs typeface="Calibri"/>
            </a:endParaRPr>
          </a:p>
          <a:p>
            <a:pPr marL="181610">
              <a:lnSpc>
                <a:spcPct val="100000"/>
              </a:lnSpc>
              <a:spcBef>
                <a:spcPts val="1075"/>
              </a:spcBef>
            </a:pPr>
            <a:r>
              <a:rPr sz="1000" b="1" spc="-5" dirty="0">
                <a:latin typeface="Calibri"/>
                <a:cs typeface="Calibri"/>
              </a:rPr>
              <a:t>66</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4" name="object 4"/>
          <p:cNvSpPr/>
          <p:nvPr/>
        </p:nvSpPr>
        <p:spPr>
          <a:xfrm>
            <a:off x="4608713" y="1513850"/>
            <a:ext cx="2093808" cy="383711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6632023"/>
            <a:ext cx="5829300" cy="3327400"/>
          </a:xfrm>
          <a:prstGeom prst="rect">
            <a:avLst/>
          </a:prstGeom>
        </p:spPr>
        <p:txBody>
          <a:bodyPr vert="horz" wrap="square" lIns="0" tIns="8890" rIns="0" bIns="0" rtlCol="0">
            <a:spAutoFit/>
          </a:bodyPr>
          <a:lstStyle/>
          <a:p>
            <a:pPr marL="12700" marR="201295" indent="606425">
              <a:lnSpc>
                <a:spcPct val="102099"/>
              </a:lnSpc>
              <a:spcBef>
                <a:spcPts val="70"/>
              </a:spcBef>
            </a:pPr>
            <a:r>
              <a:rPr sz="1200" spc="-5" dirty="0">
                <a:latin typeface="Calibri"/>
                <a:cs typeface="Calibri"/>
              </a:rPr>
              <a:t>To understand </a:t>
            </a:r>
            <a:r>
              <a:rPr sz="1200" spc="-10" dirty="0">
                <a:latin typeface="Calibri"/>
                <a:cs typeface="Calibri"/>
              </a:rPr>
              <a:t>if an </a:t>
            </a:r>
            <a:r>
              <a:rPr sz="1200" spc="-5" dirty="0">
                <a:latin typeface="Calibri"/>
                <a:cs typeface="Calibri"/>
              </a:rPr>
              <a:t>organisation is successful in </a:t>
            </a:r>
            <a:r>
              <a:rPr sz="1200" dirty="0">
                <a:latin typeface="Calibri"/>
                <a:cs typeface="Calibri"/>
              </a:rPr>
              <a:t>its </a:t>
            </a:r>
            <a:r>
              <a:rPr sz="1200" spc="-5" dirty="0">
                <a:latin typeface="Calibri"/>
                <a:cs typeface="Calibri"/>
              </a:rPr>
              <a:t>adoption </a:t>
            </a:r>
            <a:r>
              <a:rPr sz="1200" spc="-10" dirty="0">
                <a:latin typeface="Calibri"/>
                <a:cs typeface="Calibri"/>
              </a:rPr>
              <a:t>of </a:t>
            </a:r>
            <a:r>
              <a:rPr sz="1200" spc="-5" dirty="0">
                <a:latin typeface="Calibri"/>
                <a:cs typeface="Calibri"/>
              </a:rPr>
              <a:t>innovative work  practices and pursuing its innovative strategy they must measure innovation performance.  Essentially, if an organisation is being innovative then they have embraced</a:t>
            </a:r>
            <a:r>
              <a:rPr sz="1200" spc="80" dirty="0">
                <a:latin typeface="Calibri"/>
                <a:cs typeface="Calibri"/>
              </a:rPr>
              <a:t> </a:t>
            </a:r>
            <a:r>
              <a:rPr sz="1200" spc="-5" dirty="0">
                <a:latin typeface="Calibri"/>
                <a:cs typeface="Calibri"/>
              </a:rPr>
              <a:t>change.</a:t>
            </a:r>
            <a:endParaRPr sz="1200">
              <a:latin typeface="Calibri"/>
              <a:cs typeface="Calibri"/>
            </a:endParaRPr>
          </a:p>
          <a:p>
            <a:pPr marL="12700" marR="5080">
              <a:lnSpc>
                <a:spcPct val="101699"/>
              </a:lnSpc>
            </a:pPr>
            <a:r>
              <a:rPr sz="1200" spc="-5" dirty="0">
                <a:latin typeface="Calibri"/>
                <a:cs typeface="Calibri"/>
              </a:rPr>
              <a:t>Consequently, their overall business indicators should reflect a positive performance. A stable  business performance would suggest that the organisation is simply maintaining its relative  position </a:t>
            </a:r>
            <a:r>
              <a:rPr sz="1200" dirty="0">
                <a:latin typeface="Calibri"/>
                <a:cs typeface="Calibri"/>
              </a:rPr>
              <a:t>to </a:t>
            </a:r>
            <a:r>
              <a:rPr sz="1200" spc="-5" dirty="0">
                <a:latin typeface="Calibri"/>
                <a:cs typeface="Calibri"/>
              </a:rPr>
              <a:t>the external environment (maintaining a reactive stance). A downward  performance might </a:t>
            </a:r>
            <a:r>
              <a:rPr sz="1200" dirty="0">
                <a:latin typeface="Calibri"/>
                <a:cs typeface="Calibri"/>
              </a:rPr>
              <a:t>be </a:t>
            </a:r>
            <a:r>
              <a:rPr sz="1200" spc="-5" dirty="0">
                <a:latin typeface="Calibri"/>
                <a:cs typeface="Calibri"/>
              </a:rPr>
              <a:t>explained </a:t>
            </a:r>
            <a:r>
              <a:rPr sz="1200" dirty="0">
                <a:latin typeface="Calibri"/>
                <a:cs typeface="Calibri"/>
              </a:rPr>
              <a:t>by </a:t>
            </a:r>
            <a:r>
              <a:rPr sz="1200" spc="-5" dirty="0">
                <a:latin typeface="Calibri"/>
                <a:cs typeface="Calibri"/>
              </a:rPr>
              <a:t>uncontrollable factors such as interest rates, </a:t>
            </a:r>
            <a:r>
              <a:rPr sz="1200" spc="-10" dirty="0">
                <a:latin typeface="Calibri"/>
                <a:cs typeface="Calibri"/>
              </a:rPr>
              <a:t>GDP </a:t>
            </a:r>
            <a:r>
              <a:rPr sz="1200" spc="-5" dirty="0">
                <a:latin typeface="Calibri"/>
                <a:cs typeface="Calibri"/>
              </a:rPr>
              <a:t>and so  </a:t>
            </a:r>
            <a:r>
              <a:rPr sz="1200" dirty="0">
                <a:latin typeface="Calibri"/>
                <a:cs typeface="Calibri"/>
              </a:rPr>
              <a:t>on, </a:t>
            </a:r>
            <a:r>
              <a:rPr sz="1200" spc="-5" dirty="0">
                <a:latin typeface="Calibri"/>
                <a:cs typeface="Calibri"/>
              </a:rPr>
              <a:t>however </a:t>
            </a:r>
            <a:r>
              <a:rPr sz="1200" dirty="0">
                <a:latin typeface="Calibri"/>
                <a:cs typeface="Calibri"/>
              </a:rPr>
              <a:t>this </a:t>
            </a:r>
            <a:r>
              <a:rPr sz="1200" spc="-5" dirty="0">
                <a:latin typeface="Calibri"/>
                <a:cs typeface="Calibri"/>
              </a:rPr>
              <a:t>only serves </a:t>
            </a:r>
            <a:r>
              <a:rPr sz="1200" dirty="0">
                <a:latin typeface="Calibri"/>
                <a:cs typeface="Calibri"/>
              </a:rPr>
              <a:t>to </a:t>
            </a:r>
            <a:r>
              <a:rPr sz="1200" spc="-5" dirty="0">
                <a:latin typeface="Calibri"/>
                <a:cs typeface="Calibri"/>
              </a:rPr>
              <a:t>disguise an organisation’s lack of internal capabilities </a:t>
            </a:r>
            <a:r>
              <a:rPr sz="1200" dirty="0">
                <a:latin typeface="Calibri"/>
                <a:cs typeface="Calibri"/>
              </a:rPr>
              <a:t>to  </a:t>
            </a:r>
            <a:r>
              <a:rPr sz="1200" spc="-5" dirty="0">
                <a:latin typeface="Calibri"/>
                <a:cs typeface="Calibri"/>
              </a:rPr>
              <a:t>monitor its external influences and respond accordingly. Thus, </a:t>
            </a:r>
            <a:r>
              <a:rPr sz="1200" spc="-10" dirty="0">
                <a:latin typeface="Calibri"/>
                <a:cs typeface="Calibri"/>
              </a:rPr>
              <a:t>an </a:t>
            </a:r>
            <a:r>
              <a:rPr sz="1200" spc="-5" dirty="0">
                <a:latin typeface="Calibri"/>
                <a:cs typeface="Calibri"/>
              </a:rPr>
              <a:t>innovative organisation  should see improvements on all business indicators, especially over </a:t>
            </a:r>
            <a:r>
              <a:rPr sz="1200" dirty="0">
                <a:latin typeface="Calibri"/>
                <a:cs typeface="Calibri"/>
              </a:rPr>
              <a:t>the </a:t>
            </a:r>
            <a:r>
              <a:rPr sz="1200" spc="-5" dirty="0">
                <a:latin typeface="Calibri"/>
                <a:cs typeface="Calibri"/>
              </a:rPr>
              <a:t>mid- </a:t>
            </a:r>
            <a:r>
              <a:rPr sz="1200" dirty="0">
                <a:latin typeface="Calibri"/>
                <a:cs typeface="Calibri"/>
              </a:rPr>
              <a:t>to</a:t>
            </a:r>
            <a:r>
              <a:rPr sz="1200" spc="130" dirty="0">
                <a:latin typeface="Calibri"/>
                <a:cs typeface="Calibri"/>
              </a:rPr>
              <a:t> </a:t>
            </a:r>
            <a:r>
              <a:rPr sz="1200" spc="-5" dirty="0">
                <a:latin typeface="Calibri"/>
                <a:cs typeface="Calibri"/>
              </a:rPr>
              <a:t>long-term.</a:t>
            </a:r>
            <a:endParaRPr sz="1200">
              <a:latin typeface="Calibri"/>
              <a:cs typeface="Calibri"/>
            </a:endParaRPr>
          </a:p>
          <a:p>
            <a:pPr marL="12700" marR="62230" algn="just">
              <a:lnSpc>
                <a:spcPct val="102099"/>
              </a:lnSpc>
              <a:spcBef>
                <a:spcPts val="985"/>
              </a:spcBef>
            </a:pPr>
            <a:r>
              <a:rPr sz="1200" spc="-5" dirty="0">
                <a:latin typeface="Calibri"/>
                <a:cs typeface="Calibri"/>
              </a:rPr>
              <a:t>The following </a:t>
            </a:r>
            <a:r>
              <a:rPr sz="1200" dirty="0">
                <a:latin typeface="Calibri"/>
                <a:cs typeface="Calibri"/>
              </a:rPr>
              <a:t>sets </a:t>
            </a:r>
            <a:r>
              <a:rPr sz="1200" spc="-5" dirty="0">
                <a:latin typeface="Calibri"/>
                <a:cs typeface="Calibri"/>
              </a:rPr>
              <a:t>out some ways of measuring innovation performance along </a:t>
            </a:r>
            <a:r>
              <a:rPr sz="1200" dirty="0">
                <a:latin typeface="Calibri"/>
                <a:cs typeface="Calibri"/>
              </a:rPr>
              <a:t>the </a:t>
            </a:r>
            <a:r>
              <a:rPr sz="1200" spc="-5" dirty="0">
                <a:latin typeface="Calibri"/>
                <a:cs typeface="Calibri"/>
              </a:rPr>
              <a:t>four </a:t>
            </a:r>
            <a:r>
              <a:rPr sz="1200" dirty="0">
                <a:latin typeface="Calibri"/>
                <a:cs typeface="Calibri"/>
              </a:rPr>
              <a:t>types  </a:t>
            </a:r>
            <a:r>
              <a:rPr sz="1200" spc="-5" dirty="0">
                <a:latin typeface="Calibri"/>
                <a:cs typeface="Calibri"/>
              </a:rPr>
              <a:t>of innovation explored above. Combined </a:t>
            </a:r>
            <a:r>
              <a:rPr sz="1200" dirty="0">
                <a:latin typeface="Calibri"/>
                <a:cs typeface="Calibri"/>
              </a:rPr>
              <a:t>these </a:t>
            </a:r>
            <a:r>
              <a:rPr sz="1200" spc="-5" dirty="0">
                <a:latin typeface="Calibri"/>
                <a:cs typeface="Calibri"/>
              </a:rPr>
              <a:t>represent a means for measuring </a:t>
            </a:r>
            <a:r>
              <a:rPr sz="1200" dirty="0">
                <a:latin typeface="Calibri"/>
                <a:cs typeface="Calibri"/>
              </a:rPr>
              <a:t>the </a:t>
            </a:r>
            <a:r>
              <a:rPr sz="1200" spc="-5" dirty="0">
                <a:latin typeface="Calibri"/>
                <a:cs typeface="Calibri"/>
              </a:rPr>
              <a:t>success  of a firm in embracing</a:t>
            </a:r>
            <a:r>
              <a:rPr sz="1200" spc="15" dirty="0">
                <a:latin typeface="Calibri"/>
                <a:cs typeface="Calibri"/>
              </a:rPr>
              <a:t> </a:t>
            </a:r>
            <a:r>
              <a:rPr sz="1200" spc="-5" dirty="0">
                <a:latin typeface="Calibri"/>
                <a:cs typeface="Calibri"/>
              </a:rPr>
              <a:t>innovation.</a:t>
            </a:r>
            <a:endParaRPr sz="1200">
              <a:latin typeface="Calibri"/>
              <a:cs typeface="Calibri"/>
            </a:endParaRPr>
          </a:p>
          <a:p>
            <a:pPr marL="12700" algn="just">
              <a:lnSpc>
                <a:spcPct val="100000"/>
              </a:lnSpc>
              <a:spcBef>
                <a:spcPts val="1019"/>
              </a:spcBef>
            </a:pPr>
            <a:r>
              <a:rPr sz="1200" i="1" spc="-10" dirty="0">
                <a:latin typeface="Calibri"/>
                <a:cs typeface="Calibri"/>
              </a:rPr>
              <a:t>Input </a:t>
            </a:r>
            <a:r>
              <a:rPr sz="1200" i="1" spc="-5" dirty="0">
                <a:latin typeface="Calibri"/>
                <a:cs typeface="Calibri"/>
              </a:rPr>
              <a:t>innovation </a:t>
            </a:r>
            <a:r>
              <a:rPr sz="1200" spc="-5" dirty="0">
                <a:latin typeface="Calibri"/>
                <a:cs typeface="Calibri"/>
              </a:rPr>
              <a:t>– requires assessing </a:t>
            </a:r>
            <a:r>
              <a:rPr sz="1200" dirty="0">
                <a:latin typeface="Calibri"/>
                <a:cs typeface="Calibri"/>
              </a:rPr>
              <a:t>the </a:t>
            </a:r>
            <a:r>
              <a:rPr sz="1200" spc="-5" dirty="0">
                <a:latin typeface="Calibri"/>
                <a:cs typeface="Calibri"/>
              </a:rPr>
              <a:t>performance </a:t>
            </a:r>
            <a:r>
              <a:rPr sz="1200" spc="-10" dirty="0">
                <a:latin typeface="Calibri"/>
                <a:cs typeface="Calibri"/>
              </a:rPr>
              <a:t>of an </a:t>
            </a:r>
            <a:r>
              <a:rPr sz="1200" spc="-5" dirty="0">
                <a:latin typeface="Calibri"/>
                <a:cs typeface="Calibri"/>
              </a:rPr>
              <a:t>organisation to </a:t>
            </a:r>
            <a:r>
              <a:rPr sz="1200" dirty="0">
                <a:latin typeface="Calibri"/>
                <a:cs typeface="Calibri"/>
              </a:rPr>
              <a:t>seek </a:t>
            </a:r>
            <a:r>
              <a:rPr sz="1200" spc="-5" dirty="0">
                <a:latin typeface="Calibri"/>
                <a:cs typeface="Calibri"/>
              </a:rPr>
              <a:t>out</a:t>
            </a:r>
            <a:r>
              <a:rPr sz="1200" spc="145" dirty="0">
                <a:latin typeface="Calibri"/>
                <a:cs typeface="Calibri"/>
              </a:rPr>
              <a:t> </a:t>
            </a:r>
            <a:r>
              <a:rPr sz="1200" spc="-5" dirty="0">
                <a:latin typeface="Calibri"/>
                <a:cs typeface="Calibri"/>
              </a:rPr>
              <a:t>and</a:t>
            </a:r>
            <a:endParaRPr sz="1200">
              <a:latin typeface="Calibri"/>
              <a:cs typeface="Calibri"/>
            </a:endParaRPr>
          </a:p>
          <a:p>
            <a:pPr>
              <a:lnSpc>
                <a:spcPct val="100000"/>
              </a:lnSpc>
            </a:pPr>
            <a:endParaRPr sz="1200">
              <a:latin typeface="Calibri"/>
              <a:cs typeface="Calibri"/>
            </a:endParaRPr>
          </a:p>
          <a:p>
            <a:pPr marR="137795" algn="r">
              <a:lnSpc>
                <a:spcPct val="100000"/>
              </a:lnSpc>
              <a:spcBef>
                <a:spcPts val="850"/>
              </a:spcBef>
            </a:pPr>
            <a:r>
              <a:rPr sz="1000" b="1" spc="-5" dirty="0">
                <a:latin typeface="Calibri"/>
                <a:cs typeface="Calibri"/>
              </a:rPr>
              <a:t>67</a:t>
            </a:r>
            <a:endParaRPr sz="1000">
              <a:latin typeface="Calibri"/>
              <a:cs typeface="Calibri"/>
            </a:endParaRPr>
          </a:p>
        </p:txBody>
      </p:sp>
      <p:sp>
        <p:nvSpPr>
          <p:cNvPr id="3" name="object 3"/>
          <p:cNvSpPr txBox="1"/>
          <p:nvPr/>
        </p:nvSpPr>
        <p:spPr>
          <a:xfrm>
            <a:off x="816724" y="570066"/>
            <a:ext cx="5837555" cy="552259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6515" algn="just">
              <a:lnSpc>
                <a:spcPct val="101699"/>
              </a:lnSpc>
            </a:pPr>
            <a:r>
              <a:rPr sz="1200" i="1" spc="-5" dirty="0">
                <a:latin typeface="Calibri"/>
                <a:cs typeface="Calibri"/>
              </a:rPr>
              <a:t>developing cooperation between the company and universities located in the markets where  Trimo is already present </a:t>
            </a:r>
            <a:r>
              <a:rPr sz="1200" i="1" spc="-10" dirty="0">
                <a:latin typeface="Calibri"/>
                <a:cs typeface="Calibri"/>
              </a:rPr>
              <a:t>and </a:t>
            </a:r>
            <a:r>
              <a:rPr sz="1200" i="1" spc="-5" dirty="0">
                <a:latin typeface="Calibri"/>
                <a:cs typeface="Calibri"/>
              </a:rPr>
              <a:t>increasing the awareness among the students </a:t>
            </a:r>
            <a:r>
              <a:rPr sz="1200" i="1" spc="-10" dirty="0">
                <a:latin typeface="Calibri"/>
                <a:cs typeface="Calibri"/>
              </a:rPr>
              <a:t>and </a:t>
            </a:r>
            <a:r>
              <a:rPr sz="1200" i="1" spc="-5" dirty="0">
                <a:latin typeface="Calibri"/>
                <a:cs typeface="Calibri"/>
              </a:rPr>
              <a:t>professional  public on these markets, </a:t>
            </a:r>
            <a:r>
              <a:rPr sz="1200" i="1" spc="-10" dirty="0">
                <a:latin typeface="Calibri"/>
                <a:cs typeface="Calibri"/>
              </a:rPr>
              <a:t>one </a:t>
            </a:r>
            <a:r>
              <a:rPr sz="1200" i="1" spc="-5" dirty="0">
                <a:latin typeface="Calibri"/>
                <a:cs typeface="Calibri"/>
              </a:rPr>
              <a:t>of the fundamental purposes of these awards is </a:t>
            </a:r>
            <a:r>
              <a:rPr sz="1200" i="1" dirty="0">
                <a:latin typeface="Calibri"/>
                <a:cs typeface="Calibri"/>
              </a:rPr>
              <a:t>to </a:t>
            </a:r>
            <a:r>
              <a:rPr sz="1200" i="1" spc="-5" dirty="0">
                <a:latin typeface="Calibri"/>
                <a:cs typeface="Calibri"/>
              </a:rPr>
              <a:t>encourage  transfer of information, knowledge and ideas between Trimo and external research centres  which operate in the fields interesting for Trimo and support cooperation between the </a:t>
            </a:r>
            <a:r>
              <a:rPr sz="1200" i="1" spc="-10" dirty="0">
                <a:latin typeface="Calibri"/>
                <a:cs typeface="Calibri"/>
              </a:rPr>
              <a:t>most  </a:t>
            </a:r>
            <a:r>
              <a:rPr sz="1200" i="1" spc="-5" dirty="0">
                <a:latin typeface="Calibri"/>
                <a:cs typeface="Calibri"/>
              </a:rPr>
              <a:t>promising students and Trimo. More than </a:t>
            </a:r>
            <a:r>
              <a:rPr sz="1200" i="1" dirty="0">
                <a:latin typeface="Calibri"/>
                <a:cs typeface="Calibri"/>
              </a:rPr>
              <a:t>130 </a:t>
            </a:r>
            <a:r>
              <a:rPr sz="1200" i="1" spc="-5" dirty="0">
                <a:latin typeface="Calibri"/>
                <a:cs typeface="Calibri"/>
              </a:rPr>
              <a:t>awards were granted in the last </a:t>
            </a:r>
            <a:r>
              <a:rPr sz="1200" i="1" dirty="0">
                <a:latin typeface="Calibri"/>
                <a:cs typeface="Calibri"/>
              </a:rPr>
              <a:t>five </a:t>
            </a:r>
            <a:r>
              <a:rPr sz="1200" i="1" spc="-5" dirty="0">
                <a:latin typeface="Calibri"/>
                <a:cs typeface="Calibri"/>
              </a:rPr>
              <a:t>years,  with almost a quarter of all prize-winners having cooperated with Trimo in </a:t>
            </a:r>
            <a:r>
              <a:rPr sz="1200" i="1" spc="-10" dirty="0">
                <a:latin typeface="Calibri"/>
                <a:cs typeface="Calibri"/>
              </a:rPr>
              <a:t>one way </a:t>
            </a:r>
            <a:r>
              <a:rPr sz="1200" i="1" spc="-5" dirty="0">
                <a:latin typeface="Calibri"/>
                <a:cs typeface="Calibri"/>
              </a:rPr>
              <a:t>or  another </a:t>
            </a:r>
            <a:r>
              <a:rPr sz="1200" i="1" dirty="0">
                <a:latin typeface="Calibri"/>
                <a:cs typeface="Calibri"/>
              </a:rPr>
              <a:t>after </a:t>
            </a:r>
            <a:r>
              <a:rPr sz="1200" i="1" spc="-5" dirty="0">
                <a:latin typeface="Calibri"/>
                <a:cs typeface="Calibri"/>
              </a:rPr>
              <a:t>the </a:t>
            </a:r>
            <a:r>
              <a:rPr sz="1200" i="1" spc="-10" dirty="0">
                <a:latin typeface="Calibri"/>
                <a:cs typeface="Calibri"/>
              </a:rPr>
              <a:t>awards </a:t>
            </a:r>
            <a:r>
              <a:rPr sz="1200" i="1" spc="-5" dirty="0">
                <a:latin typeface="Calibri"/>
                <a:cs typeface="Calibri"/>
              </a:rPr>
              <a:t>were</a:t>
            </a:r>
            <a:r>
              <a:rPr sz="1200" i="1" spc="50" dirty="0">
                <a:latin typeface="Calibri"/>
                <a:cs typeface="Calibri"/>
              </a:rPr>
              <a:t> </a:t>
            </a:r>
            <a:r>
              <a:rPr sz="1200" i="1" spc="-5" dirty="0">
                <a:latin typeface="Calibri"/>
                <a:cs typeface="Calibri"/>
              </a:rPr>
              <a:t>granted.</a:t>
            </a:r>
            <a:endParaRPr sz="1200">
              <a:latin typeface="Calibri"/>
              <a:cs typeface="Calibri"/>
            </a:endParaRPr>
          </a:p>
          <a:p>
            <a:pPr marL="12700" marR="57150" indent="-635" algn="just">
              <a:lnSpc>
                <a:spcPct val="101699"/>
              </a:lnSpc>
              <a:spcBef>
                <a:spcPts val="505"/>
              </a:spcBef>
            </a:pPr>
            <a:r>
              <a:rPr sz="1200" i="1" dirty="0">
                <a:latin typeface="Calibri"/>
                <a:cs typeface="Calibri"/>
              </a:rPr>
              <a:t>An </a:t>
            </a:r>
            <a:r>
              <a:rPr sz="1200" i="1" spc="-5" dirty="0">
                <a:latin typeface="Calibri"/>
                <a:cs typeface="Calibri"/>
              </a:rPr>
              <a:t>important source of information on modern trends and market </a:t>
            </a:r>
            <a:r>
              <a:rPr sz="1200" i="1" dirty="0">
                <a:latin typeface="Calibri"/>
                <a:cs typeface="Calibri"/>
              </a:rPr>
              <a:t>needs </a:t>
            </a:r>
            <a:r>
              <a:rPr sz="1200" i="1" spc="-10" dirty="0">
                <a:latin typeface="Calibri"/>
                <a:cs typeface="Calibri"/>
              </a:rPr>
              <a:t>are </a:t>
            </a:r>
            <a:r>
              <a:rPr sz="1200" i="1" spc="-5" dirty="0">
                <a:latin typeface="Calibri"/>
                <a:cs typeface="Calibri"/>
              </a:rPr>
              <a:t>also regular  international </a:t>
            </a:r>
            <a:r>
              <a:rPr sz="1200" b="1" i="1" spc="-15" dirty="0">
                <a:latin typeface="Calibri"/>
                <a:cs typeface="Calibri"/>
              </a:rPr>
              <a:t>Trimo Architectural </a:t>
            </a:r>
            <a:r>
              <a:rPr sz="1200" b="1" i="1" spc="-10" dirty="0">
                <a:latin typeface="Calibri"/>
                <a:cs typeface="Calibri"/>
              </a:rPr>
              <a:t>Awards </a:t>
            </a:r>
            <a:r>
              <a:rPr sz="1200" i="1" spc="-5" dirty="0">
                <a:latin typeface="Calibri"/>
                <a:cs typeface="Calibri"/>
              </a:rPr>
              <a:t>which </a:t>
            </a:r>
            <a:r>
              <a:rPr sz="1200" i="1" spc="-10" dirty="0">
                <a:latin typeface="Calibri"/>
                <a:cs typeface="Calibri"/>
              </a:rPr>
              <a:t>are </a:t>
            </a:r>
            <a:r>
              <a:rPr sz="1200" i="1" spc="-5" dirty="0">
                <a:latin typeface="Calibri"/>
                <a:cs typeface="Calibri"/>
              </a:rPr>
              <a:t>granted </a:t>
            </a:r>
            <a:r>
              <a:rPr sz="1200" i="1" dirty="0">
                <a:latin typeface="Calibri"/>
                <a:cs typeface="Calibri"/>
              </a:rPr>
              <a:t>every </a:t>
            </a:r>
            <a:r>
              <a:rPr sz="1200" i="1" spc="-5" dirty="0">
                <a:latin typeface="Calibri"/>
                <a:cs typeface="Calibri"/>
              </a:rPr>
              <a:t>two years for the best  architectural solutions using Trimo products. Analysis findings on these trends </a:t>
            </a:r>
            <a:r>
              <a:rPr sz="1200" i="1" spc="-10" dirty="0">
                <a:latin typeface="Calibri"/>
                <a:cs typeface="Calibri"/>
              </a:rPr>
              <a:t>are </a:t>
            </a:r>
            <a:r>
              <a:rPr sz="1200" i="1" spc="-5" dirty="0">
                <a:latin typeface="Calibri"/>
                <a:cs typeface="Calibri"/>
              </a:rPr>
              <a:t>directly  incorporated into </a:t>
            </a:r>
            <a:r>
              <a:rPr sz="1200" i="1" dirty="0">
                <a:latin typeface="Calibri"/>
                <a:cs typeface="Calibri"/>
              </a:rPr>
              <a:t>new </a:t>
            </a:r>
            <a:r>
              <a:rPr sz="1200" i="1" spc="-5" dirty="0">
                <a:latin typeface="Calibri"/>
                <a:cs typeface="Calibri"/>
              </a:rPr>
              <a:t>development projects </a:t>
            </a:r>
            <a:r>
              <a:rPr sz="1200" i="1" spc="-10" dirty="0">
                <a:latin typeface="Calibri"/>
                <a:cs typeface="Calibri"/>
              </a:rPr>
              <a:t>and </a:t>
            </a:r>
            <a:r>
              <a:rPr sz="1200" i="1" spc="-5" dirty="0">
                <a:latin typeface="Calibri"/>
                <a:cs typeface="Calibri"/>
              </a:rPr>
              <a:t>thus also into new products of the company  Trimo.</a:t>
            </a:r>
            <a:endParaRPr sz="1200">
              <a:latin typeface="Calibri"/>
              <a:cs typeface="Calibri"/>
            </a:endParaRPr>
          </a:p>
          <a:p>
            <a:pPr marL="12700" marR="55880" algn="just">
              <a:lnSpc>
                <a:spcPct val="101699"/>
              </a:lnSpc>
              <a:spcBef>
                <a:spcPts val="500"/>
              </a:spcBef>
            </a:pPr>
            <a:r>
              <a:rPr sz="1200" i="1" dirty="0">
                <a:latin typeface="Calibri"/>
                <a:cs typeface="Calibri"/>
              </a:rPr>
              <a:t>As </a:t>
            </a:r>
            <a:r>
              <a:rPr sz="1200" i="1" spc="-5" dirty="0">
                <a:latin typeface="Calibri"/>
                <a:cs typeface="Calibri"/>
              </a:rPr>
              <a:t>regards all these activities which </a:t>
            </a:r>
            <a:r>
              <a:rPr sz="1200" i="1" spc="-10" dirty="0">
                <a:latin typeface="Calibri"/>
                <a:cs typeface="Calibri"/>
              </a:rPr>
              <a:t>are </a:t>
            </a:r>
            <a:r>
              <a:rPr sz="1200" i="1" spc="-5" dirty="0">
                <a:latin typeface="Calibri"/>
                <a:cs typeface="Calibri"/>
              </a:rPr>
              <a:t>carried out internally and externally </a:t>
            </a:r>
            <a:r>
              <a:rPr sz="1200" i="1" spc="-10" dirty="0">
                <a:latin typeface="Calibri"/>
                <a:cs typeface="Calibri"/>
              </a:rPr>
              <a:t>and whose </a:t>
            </a:r>
            <a:r>
              <a:rPr sz="1200" i="1" spc="-5" dirty="0">
                <a:latin typeface="Calibri"/>
                <a:cs typeface="Calibri"/>
              </a:rPr>
              <a:t>sole  purpose is </a:t>
            </a:r>
            <a:r>
              <a:rPr sz="1200" i="1" dirty="0">
                <a:latin typeface="Calibri"/>
                <a:cs typeface="Calibri"/>
              </a:rPr>
              <a:t>to </a:t>
            </a:r>
            <a:r>
              <a:rPr sz="1200" i="1" spc="-5" dirty="0">
                <a:latin typeface="Calibri"/>
                <a:cs typeface="Calibri"/>
              </a:rPr>
              <a:t>increase </a:t>
            </a:r>
            <a:r>
              <a:rPr sz="1200" i="1" spc="-10" dirty="0">
                <a:latin typeface="Calibri"/>
                <a:cs typeface="Calibri"/>
              </a:rPr>
              <a:t>the </a:t>
            </a:r>
            <a:r>
              <a:rPr sz="1200" i="1" spc="-5" dirty="0">
                <a:latin typeface="Calibri"/>
                <a:cs typeface="Calibri"/>
              </a:rPr>
              <a:t>level of innovativeness within the company and thus increase the  efficiency of the development process, it is important </a:t>
            </a:r>
            <a:r>
              <a:rPr sz="1200" i="1" dirty="0">
                <a:latin typeface="Calibri"/>
                <a:cs typeface="Calibri"/>
              </a:rPr>
              <a:t>to </a:t>
            </a:r>
            <a:r>
              <a:rPr sz="1200" i="1" spc="-5" dirty="0">
                <a:latin typeface="Calibri"/>
                <a:cs typeface="Calibri"/>
              </a:rPr>
              <a:t>understand a fundamental Trimo’s  philosophy that acknowledges the innovativeness as a complex, mutually intertwined process  which incorporates different final segments (employees, suppliers, architects, strategic  customers, </a:t>
            </a:r>
            <a:r>
              <a:rPr sz="1200" i="1" dirty="0">
                <a:latin typeface="Calibri"/>
                <a:cs typeface="Calibri"/>
              </a:rPr>
              <a:t>etc.) </a:t>
            </a:r>
            <a:r>
              <a:rPr sz="1200" i="1" spc="-5" dirty="0">
                <a:latin typeface="Calibri"/>
                <a:cs typeface="Calibri"/>
              </a:rPr>
              <a:t>that only together attain critical mass which enables </a:t>
            </a:r>
            <a:r>
              <a:rPr sz="1200" i="1" dirty="0">
                <a:latin typeface="Calibri"/>
                <a:cs typeface="Calibri"/>
              </a:rPr>
              <a:t>the </a:t>
            </a:r>
            <a:r>
              <a:rPr sz="1200" i="1" spc="-5" dirty="0">
                <a:latin typeface="Calibri"/>
                <a:cs typeface="Calibri"/>
              </a:rPr>
              <a:t>establishment of  innovative spirit within the company and that is organically incorporated into the everyday  performance of the</a:t>
            </a:r>
            <a:r>
              <a:rPr sz="1200" i="1" spc="25" dirty="0">
                <a:latin typeface="Calibri"/>
                <a:cs typeface="Calibri"/>
              </a:rPr>
              <a:t> </a:t>
            </a:r>
            <a:r>
              <a:rPr sz="1200" i="1" spc="-5" dirty="0">
                <a:latin typeface="Calibri"/>
                <a:cs typeface="Calibri"/>
              </a:rPr>
              <a:t>employees.</a:t>
            </a:r>
            <a:endParaRPr sz="1200">
              <a:latin typeface="Calibri"/>
              <a:cs typeface="Calibri"/>
            </a:endParaRPr>
          </a:p>
          <a:p>
            <a:pPr>
              <a:lnSpc>
                <a:spcPct val="100000"/>
              </a:lnSpc>
            </a:pPr>
            <a:endParaRPr sz="1200">
              <a:latin typeface="Calibri"/>
              <a:cs typeface="Calibri"/>
            </a:endParaRPr>
          </a:p>
          <a:p>
            <a:pPr>
              <a:lnSpc>
                <a:spcPct val="100000"/>
              </a:lnSpc>
              <a:spcBef>
                <a:spcPts val="20"/>
              </a:spcBef>
            </a:pPr>
            <a:endParaRPr sz="1500">
              <a:latin typeface="Calibri"/>
              <a:cs typeface="Calibri"/>
            </a:endParaRPr>
          </a:p>
          <a:p>
            <a:pPr marL="279400" lvl="1" indent="-267335">
              <a:lnSpc>
                <a:spcPct val="100000"/>
              </a:lnSpc>
              <a:buAutoNum type="arabicPeriod" startAt="5"/>
              <a:tabLst>
                <a:tab pos="280035" algn="l"/>
              </a:tabLst>
            </a:pPr>
            <a:r>
              <a:rPr sz="1400" b="1" spc="-5" dirty="0">
                <a:latin typeface="Calibri"/>
                <a:cs typeface="Calibri"/>
              </a:rPr>
              <a:t>Assessing </a:t>
            </a:r>
            <a:r>
              <a:rPr sz="1400" b="1" dirty="0">
                <a:latin typeface="Calibri"/>
                <a:cs typeface="Calibri"/>
              </a:rPr>
              <a:t>the </a:t>
            </a:r>
            <a:r>
              <a:rPr sz="1400" b="1" spc="-10" dirty="0">
                <a:latin typeface="Calibri"/>
                <a:cs typeface="Calibri"/>
              </a:rPr>
              <a:t>innovation</a:t>
            </a:r>
            <a:r>
              <a:rPr sz="1400" b="1" spc="-15" dirty="0">
                <a:latin typeface="Calibri"/>
                <a:cs typeface="Calibri"/>
              </a:rPr>
              <a:t> </a:t>
            </a:r>
            <a:r>
              <a:rPr sz="1400" b="1" spc="-10" dirty="0">
                <a:latin typeface="Calibri"/>
                <a:cs typeface="Calibri"/>
              </a:rPr>
              <a:t>process</a:t>
            </a:r>
            <a:endParaRPr sz="1400">
              <a:latin typeface="Calibri"/>
              <a:cs typeface="Calibri"/>
            </a:endParaRPr>
          </a:p>
          <a:p>
            <a:pPr lvl="1">
              <a:lnSpc>
                <a:spcPct val="100000"/>
              </a:lnSpc>
              <a:spcBef>
                <a:spcPts val="20"/>
              </a:spcBef>
              <a:buFont typeface="Calibri"/>
              <a:buAutoNum type="arabicPeriod" startAt="5"/>
            </a:pPr>
            <a:endParaRPr sz="1250">
              <a:latin typeface="Calibri"/>
              <a:cs typeface="Calibri"/>
            </a:endParaRPr>
          </a:p>
          <a:p>
            <a:pPr marL="361315" lvl="2" indent="-349250">
              <a:lnSpc>
                <a:spcPct val="100000"/>
              </a:lnSpc>
              <a:buAutoNum type="arabicPeriod"/>
              <a:tabLst>
                <a:tab pos="361950" algn="l"/>
              </a:tabLst>
            </a:pPr>
            <a:r>
              <a:rPr sz="1200" b="1" spc="-5" dirty="0">
                <a:latin typeface="Calibri"/>
                <a:cs typeface="Calibri"/>
              </a:rPr>
              <a:t>Measuring</a:t>
            </a:r>
            <a:r>
              <a:rPr sz="1200" b="1" spc="-20" dirty="0">
                <a:latin typeface="Calibri"/>
                <a:cs typeface="Calibri"/>
              </a:rPr>
              <a:t> </a:t>
            </a:r>
            <a:r>
              <a:rPr sz="1200" b="1" spc="-5" dirty="0">
                <a:latin typeface="Calibri"/>
                <a:cs typeface="Calibri"/>
              </a:rPr>
              <a:t>innovation</a:t>
            </a:r>
            <a:endParaRPr sz="1200">
              <a:latin typeface="Calibri"/>
              <a:cs typeface="Calibri"/>
            </a:endParaRPr>
          </a:p>
        </p:txBody>
      </p:sp>
      <p:sp>
        <p:nvSpPr>
          <p:cNvPr id="4" name="object 4"/>
          <p:cNvSpPr/>
          <p:nvPr/>
        </p:nvSpPr>
        <p:spPr>
          <a:xfrm>
            <a:off x="923222" y="6274805"/>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393" y="570066"/>
            <a:ext cx="5833745" cy="938911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provide new resources </a:t>
            </a:r>
            <a:r>
              <a:rPr sz="1200" spc="-10" dirty="0">
                <a:latin typeface="Calibri"/>
                <a:cs typeface="Calibri"/>
              </a:rPr>
              <a:t>or </a:t>
            </a:r>
            <a:r>
              <a:rPr sz="1200" spc="-5" dirty="0">
                <a:latin typeface="Calibri"/>
                <a:cs typeface="Calibri"/>
              </a:rPr>
              <a:t>source of resources, </a:t>
            </a:r>
            <a:r>
              <a:rPr sz="1200" dirty="0">
                <a:latin typeface="Calibri"/>
                <a:cs typeface="Calibri"/>
              </a:rPr>
              <a:t>together </a:t>
            </a:r>
            <a:r>
              <a:rPr sz="1200" spc="-5" dirty="0">
                <a:latin typeface="Calibri"/>
                <a:cs typeface="Calibri"/>
              </a:rPr>
              <a:t>with </a:t>
            </a:r>
            <a:r>
              <a:rPr sz="1200" dirty="0">
                <a:latin typeface="Calibri"/>
                <a:cs typeface="Calibri"/>
              </a:rPr>
              <a:t>new</a:t>
            </a:r>
            <a:r>
              <a:rPr sz="1200" spc="35" dirty="0">
                <a:latin typeface="Calibri"/>
                <a:cs typeface="Calibri"/>
              </a:rPr>
              <a:t> </a:t>
            </a:r>
            <a:r>
              <a:rPr sz="1200" spc="-5" dirty="0">
                <a:latin typeface="Calibri"/>
                <a:cs typeface="Calibri"/>
              </a:rPr>
              <a:t>knowledge.</a:t>
            </a:r>
            <a:endParaRPr sz="1200">
              <a:latin typeface="Calibri"/>
              <a:cs typeface="Calibri"/>
            </a:endParaRPr>
          </a:p>
          <a:p>
            <a:pPr marL="12700" marR="90170">
              <a:lnSpc>
                <a:spcPct val="102499"/>
              </a:lnSpc>
              <a:spcBef>
                <a:spcPts val="540"/>
              </a:spcBef>
              <a:buFont typeface="Symbol"/>
              <a:buChar char=""/>
              <a:tabLst>
                <a:tab pos="240665" algn="l"/>
                <a:tab pos="241935" algn="l"/>
              </a:tabLst>
            </a:pPr>
            <a:r>
              <a:rPr sz="1200" spc="-5" dirty="0">
                <a:latin typeface="Calibri"/>
                <a:cs typeface="Calibri"/>
              </a:rPr>
              <a:t>Number </a:t>
            </a:r>
            <a:r>
              <a:rPr sz="1200" spc="-10" dirty="0">
                <a:latin typeface="Calibri"/>
                <a:cs typeface="Calibri"/>
              </a:rPr>
              <a:t>of </a:t>
            </a:r>
            <a:r>
              <a:rPr sz="1200" spc="-5" dirty="0">
                <a:latin typeface="Calibri"/>
                <a:cs typeface="Calibri"/>
              </a:rPr>
              <a:t>technology licenses bought – will provide a means for determining </a:t>
            </a:r>
            <a:r>
              <a:rPr sz="1200" dirty="0">
                <a:latin typeface="Calibri"/>
                <a:cs typeface="Calibri"/>
              </a:rPr>
              <a:t>the </a:t>
            </a:r>
            <a:r>
              <a:rPr sz="1200" spc="-5" dirty="0">
                <a:latin typeface="Calibri"/>
                <a:cs typeface="Calibri"/>
              </a:rPr>
              <a:t>extent  </a:t>
            </a:r>
            <a:r>
              <a:rPr sz="1200" dirty="0">
                <a:latin typeface="Calibri"/>
                <a:cs typeface="Calibri"/>
              </a:rPr>
              <a:t>to </a:t>
            </a:r>
            <a:r>
              <a:rPr sz="1200" spc="-5" dirty="0">
                <a:latin typeface="Calibri"/>
                <a:cs typeface="Calibri"/>
              </a:rPr>
              <a:t>which a firm explores and utilises technology developed </a:t>
            </a:r>
            <a:r>
              <a:rPr sz="1200" dirty="0">
                <a:latin typeface="Calibri"/>
                <a:cs typeface="Calibri"/>
              </a:rPr>
              <a:t>by </a:t>
            </a:r>
            <a:r>
              <a:rPr sz="1200" spc="-5" dirty="0">
                <a:latin typeface="Calibri"/>
                <a:cs typeface="Calibri"/>
              </a:rPr>
              <a:t>other</a:t>
            </a:r>
            <a:r>
              <a:rPr sz="1200" spc="40" dirty="0">
                <a:latin typeface="Calibri"/>
                <a:cs typeface="Calibri"/>
              </a:rPr>
              <a:t> </a:t>
            </a:r>
            <a:r>
              <a:rPr sz="1200" spc="-5" dirty="0">
                <a:latin typeface="Calibri"/>
                <a:cs typeface="Calibri"/>
              </a:rPr>
              <a:t>organisations.</a:t>
            </a:r>
            <a:endParaRPr sz="1200">
              <a:latin typeface="Calibri"/>
              <a:cs typeface="Calibri"/>
            </a:endParaRPr>
          </a:p>
          <a:p>
            <a:pPr marL="12700" marR="466090">
              <a:lnSpc>
                <a:spcPct val="101699"/>
              </a:lnSpc>
              <a:spcBef>
                <a:spcPts val="60"/>
              </a:spcBef>
              <a:buFont typeface="Symbol"/>
              <a:buChar char=""/>
              <a:tabLst>
                <a:tab pos="240665" algn="l"/>
                <a:tab pos="241935" algn="l"/>
              </a:tabLst>
            </a:pPr>
            <a:r>
              <a:rPr sz="1200" spc="-5" dirty="0">
                <a:latin typeface="Calibri"/>
                <a:cs typeface="Calibri"/>
              </a:rPr>
              <a:t>Number </a:t>
            </a:r>
            <a:r>
              <a:rPr sz="1200" spc="-10" dirty="0">
                <a:latin typeface="Calibri"/>
                <a:cs typeface="Calibri"/>
              </a:rPr>
              <a:t>of </a:t>
            </a:r>
            <a:r>
              <a:rPr sz="1200" spc="-5" dirty="0">
                <a:latin typeface="Calibri"/>
                <a:cs typeface="Calibri"/>
              </a:rPr>
              <a:t>collaborative agreements signed – will measure the degree </a:t>
            </a:r>
            <a:r>
              <a:rPr sz="1200" dirty="0">
                <a:latin typeface="Calibri"/>
                <a:cs typeface="Calibri"/>
              </a:rPr>
              <a:t>to </a:t>
            </a:r>
            <a:r>
              <a:rPr sz="1200" spc="-5" dirty="0">
                <a:latin typeface="Calibri"/>
                <a:cs typeface="Calibri"/>
              </a:rPr>
              <a:t>which an  organisation is extending </a:t>
            </a:r>
            <a:r>
              <a:rPr sz="1200" dirty="0">
                <a:latin typeface="Calibri"/>
                <a:cs typeface="Calibri"/>
              </a:rPr>
              <a:t>its </a:t>
            </a:r>
            <a:r>
              <a:rPr sz="1200" spc="-5" dirty="0">
                <a:latin typeface="Calibri"/>
                <a:cs typeface="Calibri"/>
              </a:rPr>
              <a:t>value chain </a:t>
            </a:r>
            <a:r>
              <a:rPr sz="1200" spc="-10" dirty="0">
                <a:latin typeface="Calibri"/>
                <a:cs typeface="Calibri"/>
              </a:rPr>
              <a:t>into </a:t>
            </a:r>
            <a:r>
              <a:rPr sz="1200" dirty="0">
                <a:latin typeface="Calibri"/>
                <a:cs typeface="Calibri"/>
              </a:rPr>
              <a:t>the </a:t>
            </a:r>
            <a:r>
              <a:rPr sz="1200" spc="-5" dirty="0">
                <a:latin typeface="Calibri"/>
                <a:cs typeface="Calibri"/>
              </a:rPr>
              <a:t>supply side of the business, and  collaboratively working with suppliers </a:t>
            </a:r>
            <a:r>
              <a:rPr sz="1200" spc="-10" dirty="0">
                <a:latin typeface="Calibri"/>
                <a:cs typeface="Calibri"/>
              </a:rPr>
              <a:t>on</a:t>
            </a:r>
            <a:r>
              <a:rPr sz="1200" spc="30" dirty="0">
                <a:latin typeface="Calibri"/>
                <a:cs typeface="Calibri"/>
              </a:rPr>
              <a:t> </a:t>
            </a:r>
            <a:r>
              <a:rPr sz="1200" spc="-5" dirty="0">
                <a:latin typeface="Calibri"/>
                <a:cs typeface="Calibri"/>
              </a:rPr>
              <a:t>innovations.</a:t>
            </a:r>
            <a:endParaRPr sz="1200">
              <a:latin typeface="Calibri"/>
              <a:cs typeface="Calibri"/>
            </a:endParaRPr>
          </a:p>
          <a:p>
            <a:pPr marL="12700" marR="401320">
              <a:lnSpc>
                <a:spcPct val="102099"/>
              </a:lnSpc>
              <a:spcBef>
                <a:spcPts val="50"/>
              </a:spcBef>
              <a:buFont typeface="Symbol"/>
              <a:buChar char=""/>
              <a:tabLst>
                <a:tab pos="240665" algn="l"/>
                <a:tab pos="241935" algn="l"/>
              </a:tabLst>
            </a:pPr>
            <a:r>
              <a:rPr sz="1200" spc="-5" dirty="0">
                <a:latin typeface="Calibri"/>
                <a:cs typeface="Calibri"/>
              </a:rPr>
              <a:t>Ratio </a:t>
            </a:r>
            <a:r>
              <a:rPr sz="1200" spc="-10" dirty="0">
                <a:latin typeface="Calibri"/>
                <a:cs typeface="Calibri"/>
              </a:rPr>
              <a:t>of </a:t>
            </a:r>
            <a:r>
              <a:rPr sz="1200" spc="-5" dirty="0">
                <a:latin typeface="Calibri"/>
                <a:cs typeface="Calibri"/>
              </a:rPr>
              <a:t>supply value </a:t>
            </a:r>
            <a:r>
              <a:rPr sz="1200" dirty="0">
                <a:latin typeface="Calibri"/>
                <a:cs typeface="Calibri"/>
              </a:rPr>
              <a:t>to </a:t>
            </a:r>
            <a:r>
              <a:rPr sz="1200" spc="-5" dirty="0">
                <a:latin typeface="Calibri"/>
                <a:cs typeface="Calibri"/>
              </a:rPr>
              <a:t>number of suppliers – </a:t>
            </a:r>
            <a:r>
              <a:rPr sz="1200" spc="-10" dirty="0">
                <a:latin typeface="Calibri"/>
                <a:cs typeface="Calibri"/>
              </a:rPr>
              <a:t>will </a:t>
            </a:r>
            <a:r>
              <a:rPr sz="1200" spc="-5" dirty="0">
                <a:latin typeface="Calibri"/>
                <a:cs typeface="Calibri"/>
              </a:rPr>
              <a:t>indicate the degree </a:t>
            </a:r>
            <a:r>
              <a:rPr sz="1200" dirty="0">
                <a:latin typeface="Calibri"/>
                <a:cs typeface="Calibri"/>
              </a:rPr>
              <a:t>to </a:t>
            </a:r>
            <a:r>
              <a:rPr sz="1200" spc="-5" dirty="0">
                <a:latin typeface="Calibri"/>
                <a:cs typeface="Calibri"/>
              </a:rPr>
              <a:t>which an  organisation is embracing supply relationship management, insofar as the key suppliers  supplying the </a:t>
            </a:r>
            <a:r>
              <a:rPr sz="1200" dirty="0">
                <a:latin typeface="Calibri"/>
                <a:cs typeface="Calibri"/>
              </a:rPr>
              <a:t>bulk </a:t>
            </a:r>
            <a:r>
              <a:rPr sz="1200" spc="-5" dirty="0">
                <a:latin typeface="Calibri"/>
                <a:cs typeface="Calibri"/>
              </a:rPr>
              <a:t>of input</a:t>
            </a:r>
            <a:r>
              <a:rPr sz="1200" dirty="0">
                <a:latin typeface="Calibri"/>
                <a:cs typeface="Calibri"/>
              </a:rPr>
              <a:t> </a:t>
            </a:r>
            <a:r>
              <a:rPr sz="1200" spc="-5" dirty="0">
                <a:latin typeface="Calibri"/>
                <a:cs typeface="Calibri"/>
              </a:rPr>
              <a:t>materials.</a:t>
            </a:r>
            <a:endParaRPr sz="1200">
              <a:latin typeface="Calibri"/>
              <a:cs typeface="Calibri"/>
            </a:endParaRPr>
          </a:p>
          <a:p>
            <a:pPr marL="12700" marR="50800">
              <a:lnSpc>
                <a:spcPct val="101699"/>
              </a:lnSpc>
              <a:spcBef>
                <a:spcPts val="60"/>
              </a:spcBef>
              <a:buFont typeface="Symbol"/>
              <a:buChar char=""/>
              <a:tabLst>
                <a:tab pos="240665" algn="l"/>
                <a:tab pos="241935" algn="l"/>
              </a:tabLst>
            </a:pPr>
            <a:r>
              <a:rPr sz="1200" spc="-5" dirty="0">
                <a:latin typeface="Calibri"/>
                <a:cs typeface="Calibri"/>
              </a:rPr>
              <a:t>Investment </a:t>
            </a:r>
            <a:r>
              <a:rPr sz="1200" spc="-10" dirty="0">
                <a:latin typeface="Calibri"/>
                <a:cs typeface="Calibri"/>
              </a:rPr>
              <a:t>in </a:t>
            </a:r>
            <a:r>
              <a:rPr sz="1200" spc="-5" dirty="0">
                <a:latin typeface="Calibri"/>
                <a:cs typeface="Calibri"/>
              </a:rPr>
              <a:t>business intelligence – will show the </a:t>
            </a:r>
            <a:r>
              <a:rPr sz="1200" dirty="0">
                <a:latin typeface="Calibri"/>
                <a:cs typeface="Calibri"/>
              </a:rPr>
              <a:t>degree to </a:t>
            </a:r>
            <a:r>
              <a:rPr sz="1200" spc="-5" dirty="0">
                <a:latin typeface="Calibri"/>
                <a:cs typeface="Calibri"/>
              </a:rPr>
              <a:t>which an organisation seeks  </a:t>
            </a:r>
            <a:r>
              <a:rPr sz="1200" dirty="0">
                <a:latin typeface="Calibri"/>
                <a:cs typeface="Calibri"/>
              </a:rPr>
              <a:t>data </a:t>
            </a:r>
            <a:r>
              <a:rPr sz="1200" spc="-5" dirty="0">
                <a:latin typeface="Calibri"/>
                <a:cs typeface="Calibri"/>
              </a:rPr>
              <a:t>about </a:t>
            </a:r>
            <a:r>
              <a:rPr sz="1200" dirty="0">
                <a:latin typeface="Calibri"/>
                <a:cs typeface="Calibri"/>
              </a:rPr>
              <a:t>its </a:t>
            </a:r>
            <a:r>
              <a:rPr sz="1200" spc="-5" dirty="0">
                <a:latin typeface="Calibri"/>
                <a:cs typeface="Calibri"/>
              </a:rPr>
              <a:t>external environment as input into innovative</a:t>
            </a:r>
            <a:r>
              <a:rPr sz="1200" spc="10" dirty="0">
                <a:latin typeface="Calibri"/>
                <a:cs typeface="Calibri"/>
              </a:rPr>
              <a:t> </a:t>
            </a:r>
            <a:r>
              <a:rPr sz="1200" spc="-5" dirty="0">
                <a:latin typeface="Calibri"/>
                <a:cs typeface="Calibri"/>
              </a:rPr>
              <a:t>activities.</a:t>
            </a:r>
            <a:endParaRPr sz="1200">
              <a:latin typeface="Calibri"/>
              <a:cs typeface="Calibri"/>
            </a:endParaRPr>
          </a:p>
          <a:p>
            <a:pPr marL="12700" marR="227329">
              <a:lnSpc>
                <a:spcPct val="102499"/>
              </a:lnSpc>
              <a:spcBef>
                <a:spcPts val="50"/>
              </a:spcBef>
              <a:buFont typeface="Symbol"/>
              <a:buChar char=""/>
              <a:tabLst>
                <a:tab pos="240665" algn="l"/>
                <a:tab pos="241935" algn="l"/>
              </a:tabLst>
            </a:pPr>
            <a:r>
              <a:rPr sz="1200" spc="-5" dirty="0">
                <a:latin typeface="Calibri"/>
                <a:cs typeface="Calibri"/>
              </a:rPr>
              <a:t>Number </a:t>
            </a:r>
            <a:r>
              <a:rPr sz="1200" spc="-10" dirty="0">
                <a:latin typeface="Calibri"/>
                <a:cs typeface="Calibri"/>
              </a:rPr>
              <a:t>of </a:t>
            </a:r>
            <a:r>
              <a:rPr sz="1200" spc="-5" dirty="0">
                <a:latin typeface="Calibri"/>
                <a:cs typeface="Calibri"/>
              </a:rPr>
              <a:t>linkages with universities – as a means </a:t>
            </a:r>
            <a:r>
              <a:rPr sz="1200" dirty="0">
                <a:latin typeface="Calibri"/>
                <a:cs typeface="Calibri"/>
              </a:rPr>
              <a:t>of </a:t>
            </a:r>
            <a:r>
              <a:rPr sz="1200" spc="-5" dirty="0">
                <a:latin typeface="Calibri"/>
                <a:cs typeface="Calibri"/>
              </a:rPr>
              <a:t>determining a potential source of  </a:t>
            </a:r>
            <a:r>
              <a:rPr sz="1200" dirty="0">
                <a:latin typeface="Calibri"/>
                <a:cs typeface="Calibri"/>
              </a:rPr>
              <a:t>new</a:t>
            </a:r>
            <a:r>
              <a:rPr sz="1200" spc="-5" dirty="0">
                <a:latin typeface="Calibri"/>
                <a:cs typeface="Calibri"/>
              </a:rPr>
              <a:t> information.</a:t>
            </a:r>
            <a:endParaRPr sz="1200">
              <a:latin typeface="Calibri"/>
              <a:cs typeface="Calibri"/>
            </a:endParaRPr>
          </a:p>
          <a:p>
            <a:pPr marL="12700" marR="104139">
              <a:lnSpc>
                <a:spcPct val="101699"/>
              </a:lnSpc>
              <a:spcBef>
                <a:spcPts val="500"/>
              </a:spcBef>
            </a:pPr>
            <a:r>
              <a:rPr sz="1200" i="1" spc="-5" dirty="0">
                <a:latin typeface="Calibri"/>
                <a:cs typeface="Calibri"/>
              </a:rPr>
              <a:t>Process innovation </a:t>
            </a:r>
            <a:r>
              <a:rPr sz="1200" spc="-5" dirty="0">
                <a:latin typeface="Calibri"/>
                <a:cs typeface="Calibri"/>
              </a:rPr>
              <a:t>– requires measuring the performance of all activities within the  organisation </a:t>
            </a:r>
            <a:r>
              <a:rPr sz="1200" dirty="0">
                <a:latin typeface="Calibri"/>
                <a:cs typeface="Calibri"/>
              </a:rPr>
              <a:t>to </a:t>
            </a:r>
            <a:r>
              <a:rPr sz="1200" spc="-5" dirty="0">
                <a:latin typeface="Calibri"/>
                <a:cs typeface="Calibri"/>
              </a:rPr>
              <a:t>determine if continual improvement is being adopted. These measures </a:t>
            </a:r>
            <a:r>
              <a:rPr sz="1200" dirty="0">
                <a:latin typeface="Calibri"/>
                <a:cs typeface="Calibri"/>
              </a:rPr>
              <a:t>need  to </a:t>
            </a:r>
            <a:r>
              <a:rPr sz="1200" spc="-5" dirty="0">
                <a:latin typeface="Calibri"/>
                <a:cs typeface="Calibri"/>
              </a:rPr>
              <a:t>include the structure, process, people and</a:t>
            </a:r>
            <a:r>
              <a:rPr sz="1200" spc="35" dirty="0">
                <a:latin typeface="Calibri"/>
                <a:cs typeface="Calibri"/>
              </a:rPr>
              <a:t> </a:t>
            </a:r>
            <a:r>
              <a:rPr sz="1200" spc="-5" dirty="0">
                <a:latin typeface="Calibri"/>
                <a:cs typeface="Calibri"/>
              </a:rPr>
              <a:t>culture.</a:t>
            </a:r>
            <a:endParaRPr sz="1200">
              <a:latin typeface="Calibri"/>
              <a:cs typeface="Calibri"/>
            </a:endParaRPr>
          </a:p>
          <a:p>
            <a:pPr marL="12700" marR="379730">
              <a:lnSpc>
                <a:spcPct val="102499"/>
              </a:lnSpc>
              <a:spcBef>
                <a:spcPts val="540"/>
              </a:spcBef>
              <a:buFont typeface="Symbol"/>
              <a:buChar char=""/>
              <a:tabLst>
                <a:tab pos="240665" algn="l"/>
                <a:tab pos="241935" algn="l"/>
              </a:tabLst>
            </a:pPr>
            <a:r>
              <a:rPr sz="1200" spc="-5" dirty="0">
                <a:latin typeface="Calibri"/>
                <a:cs typeface="Calibri"/>
              </a:rPr>
              <a:t>Span of control index – measures the degree </a:t>
            </a:r>
            <a:r>
              <a:rPr sz="1200" dirty="0">
                <a:latin typeface="Calibri"/>
                <a:cs typeface="Calibri"/>
              </a:rPr>
              <a:t>to </a:t>
            </a:r>
            <a:r>
              <a:rPr sz="1200" spc="-5" dirty="0">
                <a:latin typeface="Calibri"/>
                <a:cs typeface="Calibri"/>
              </a:rPr>
              <a:t>which an organisation is introducing  </a:t>
            </a:r>
            <a:r>
              <a:rPr sz="1200" dirty="0">
                <a:latin typeface="Calibri"/>
                <a:cs typeface="Calibri"/>
              </a:rPr>
              <a:t>flexible, </a:t>
            </a:r>
            <a:r>
              <a:rPr sz="1200" spc="-5" dirty="0">
                <a:latin typeface="Calibri"/>
                <a:cs typeface="Calibri"/>
              </a:rPr>
              <a:t>autonomous </a:t>
            </a:r>
            <a:r>
              <a:rPr sz="1200" spc="-10" dirty="0">
                <a:latin typeface="Calibri"/>
                <a:cs typeface="Calibri"/>
              </a:rPr>
              <a:t>work </a:t>
            </a:r>
            <a:r>
              <a:rPr sz="1200" spc="-5" dirty="0">
                <a:latin typeface="Calibri"/>
                <a:cs typeface="Calibri"/>
              </a:rPr>
              <a:t>structures.</a:t>
            </a:r>
            <a:endParaRPr sz="1200">
              <a:latin typeface="Calibri"/>
              <a:cs typeface="Calibri"/>
            </a:endParaRPr>
          </a:p>
          <a:p>
            <a:pPr marL="12700" marR="5080">
              <a:lnSpc>
                <a:spcPct val="101699"/>
              </a:lnSpc>
              <a:spcBef>
                <a:spcPts val="60"/>
              </a:spcBef>
              <a:buFont typeface="Symbol"/>
              <a:buChar char=""/>
              <a:tabLst>
                <a:tab pos="240665" algn="l"/>
                <a:tab pos="241935" algn="l"/>
              </a:tabLst>
            </a:pPr>
            <a:r>
              <a:rPr sz="1200" spc="-5" dirty="0">
                <a:latin typeface="Calibri"/>
                <a:cs typeface="Calibri"/>
              </a:rPr>
              <a:t>Number </a:t>
            </a:r>
            <a:r>
              <a:rPr sz="1200" spc="-10" dirty="0">
                <a:latin typeface="Calibri"/>
                <a:cs typeface="Calibri"/>
              </a:rPr>
              <a:t>of </a:t>
            </a:r>
            <a:r>
              <a:rPr sz="1200" spc="-5" dirty="0">
                <a:latin typeface="Calibri"/>
                <a:cs typeface="Calibri"/>
              </a:rPr>
              <a:t>supply-chain collaborations – indicates </a:t>
            </a:r>
            <a:r>
              <a:rPr sz="1200" dirty="0">
                <a:latin typeface="Calibri"/>
                <a:cs typeface="Calibri"/>
              </a:rPr>
              <a:t>the </a:t>
            </a:r>
            <a:r>
              <a:rPr sz="1200" spc="-5" dirty="0">
                <a:latin typeface="Calibri"/>
                <a:cs typeface="Calibri"/>
              </a:rPr>
              <a:t>degree </a:t>
            </a:r>
            <a:r>
              <a:rPr sz="1200" dirty="0">
                <a:latin typeface="Calibri"/>
                <a:cs typeface="Calibri"/>
              </a:rPr>
              <a:t>to </a:t>
            </a:r>
            <a:r>
              <a:rPr sz="1200" spc="-5" dirty="0">
                <a:latin typeface="Calibri"/>
                <a:cs typeface="Calibri"/>
              </a:rPr>
              <a:t>which a firm has adopted  innovative network organisation</a:t>
            </a:r>
            <a:r>
              <a:rPr sz="1200" spc="15" dirty="0">
                <a:latin typeface="Calibri"/>
                <a:cs typeface="Calibri"/>
              </a:rPr>
              <a:t> </a:t>
            </a:r>
            <a:r>
              <a:rPr sz="1200" spc="-5" dirty="0">
                <a:latin typeface="Calibri"/>
                <a:cs typeface="Calibri"/>
              </a:rPr>
              <a:t>structures.</a:t>
            </a:r>
            <a:endParaRPr sz="1200">
              <a:latin typeface="Calibri"/>
              <a:cs typeface="Calibri"/>
            </a:endParaRPr>
          </a:p>
          <a:p>
            <a:pPr marL="12700" marR="58419">
              <a:lnSpc>
                <a:spcPct val="102499"/>
              </a:lnSpc>
              <a:spcBef>
                <a:spcPts val="50"/>
              </a:spcBef>
              <a:buFont typeface="Symbol"/>
              <a:buChar char=""/>
              <a:tabLst>
                <a:tab pos="240665" algn="l"/>
                <a:tab pos="241300" algn="l"/>
              </a:tabLst>
            </a:pPr>
            <a:r>
              <a:rPr sz="1200" spc="-5" dirty="0">
                <a:latin typeface="Calibri"/>
                <a:cs typeface="Calibri"/>
              </a:rPr>
              <a:t>Cost of quality measures – internal failure, external failure, prevention, appraisal –  provide a measure </a:t>
            </a:r>
            <a:r>
              <a:rPr sz="1200" spc="-10" dirty="0">
                <a:latin typeface="Calibri"/>
                <a:cs typeface="Calibri"/>
              </a:rPr>
              <a:t>of </a:t>
            </a:r>
            <a:r>
              <a:rPr sz="1200" spc="-5" dirty="0">
                <a:latin typeface="Calibri"/>
                <a:cs typeface="Calibri"/>
              </a:rPr>
              <a:t>the quality associated with the service or product ‘production’</a:t>
            </a:r>
            <a:r>
              <a:rPr sz="1200" spc="204" dirty="0">
                <a:latin typeface="Calibri"/>
                <a:cs typeface="Calibri"/>
              </a:rPr>
              <a:t> </a:t>
            </a:r>
            <a:r>
              <a:rPr sz="1200" spc="-5" dirty="0">
                <a:latin typeface="Calibri"/>
                <a:cs typeface="Calibri"/>
              </a:rPr>
              <a:t>process.</a:t>
            </a:r>
            <a:endParaRPr sz="1200">
              <a:latin typeface="Calibri"/>
              <a:cs typeface="Calibri"/>
            </a:endParaRPr>
          </a:p>
          <a:p>
            <a:pPr marL="12700" marR="606425">
              <a:lnSpc>
                <a:spcPct val="101699"/>
              </a:lnSpc>
              <a:spcBef>
                <a:spcPts val="60"/>
              </a:spcBef>
              <a:buFont typeface="Symbol"/>
              <a:buChar char=""/>
              <a:tabLst>
                <a:tab pos="240665" algn="l"/>
                <a:tab pos="241300" algn="l"/>
              </a:tabLst>
            </a:pPr>
            <a:r>
              <a:rPr sz="1200" spc="-5" dirty="0">
                <a:latin typeface="Calibri"/>
                <a:cs typeface="Calibri"/>
              </a:rPr>
              <a:t>Cost of sales performance – can indicate whether the ‘production’ processes are  constantly </a:t>
            </a:r>
            <a:r>
              <a:rPr sz="1200" dirty="0">
                <a:latin typeface="Calibri"/>
                <a:cs typeface="Calibri"/>
              </a:rPr>
              <a:t>being </a:t>
            </a:r>
            <a:r>
              <a:rPr sz="1200" spc="-5" dirty="0">
                <a:latin typeface="Calibri"/>
                <a:cs typeface="Calibri"/>
              </a:rPr>
              <a:t>improved </a:t>
            </a:r>
            <a:r>
              <a:rPr sz="1200" dirty="0">
                <a:latin typeface="Calibri"/>
                <a:cs typeface="Calibri"/>
              </a:rPr>
              <a:t>to </a:t>
            </a:r>
            <a:r>
              <a:rPr sz="1200" spc="-5" dirty="0">
                <a:latin typeface="Calibri"/>
                <a:cs typeface="Calibri"/>
              </a:rPr>
              <a:t>reduce overall</a:t>
            </a:r>
            <a:r>
              <a:rPr sz="1200" spc="10" dirty="0">
                <a:latin typeface="Calibri"/>
                <a:cs typeface="Calibri"/>
              </a:rPr>
              <a:t> </a:t>
            </a:r>
            <a:r>
              <a:rPr sz="1200" spc="-5" dirty="0">
                <a:latin typeface="Calibri"/>
                <a:cs typeface="Calibri"/>
              </a:rPr>
              <a:t>costs.</a:t>
            </a:r>
            <a:endParaRPr sz="1200">
              <a:latin typeface="Calibri"/>
              <a:cs typeface="Calibri"/>
            </a:endParaRPr>
          </a:p>
          <a:p>
            <a:pPr marL="12700" marR="63500">
              <a:lnSpc>
                <a:spcPct val="102099"/>
              </a:lnSpc>
              <a:spcBef>
                <a:spcPts val="50"/>
              </a:spcBef>
              <a:buFont typeface="Symbol"/>
              <a:buChar char=""/>
              <a:tabLst>
                <a:tab pos="240665" algn="l"/>
                <a:tab pos="241300" algn="l"/>
              </a:tabLst>
            </a:pPr>
            <a:r>
              <a:rPr sz="1200" spc="-5" dirty="0">
                <a:latin typeface="Calibri"/>
                <a:cs typeface="Calibri"/>
              </a:rPr>
              <a:t>Cost per innovation – provides a guide as </a:t>
            </a:r>
            <a:r>
              <a:rPr sz="1200" dirty="0">
                <a:latin typeface="Calibri"/>
                <a:cs typeface="Calibri"/>
              </a:rPr>
              <a:t>to </a:t>
            </a:r>
            <a:r>
              <a:rPr sz="1200" spc="-5" dirty="0">
                <a:latin typeface="Calibri"/>
                <a:cs typeface="Calibri"/>
              </a:rPr>
              <a:t>whether the innovation introduction process  is, in itself, being innovated. That is, that the </a:t>
            </a:r>
            <a:r>
              <a:rPr sz="1200" spc="-10" dirty="0">
                <a:latin typeface="Calibri"/>
                <a:cs typeface="Calibri"/>
              </a:rPr>
              <a:t>cost </a:t>
            </a:r>
            <a:r>
              <a:rPr sz="1200" spc="-5" dirty="0">
                <a:latin typeface="Calibri"/>
                <a:cs typeface="Calibri"/>
              </a:rPr>
              <a:t>of brining </a:t>
            </a:r>
            <a:r>
              <a:rPr sz="1200" dirty="0">
                <a:latin typeface="Calibri"/>
                <a:cs typeface="Calibri"/>
              </a:rPr>
              <a:t>new </a:t>
            </a:r>
            <a:r>
              <a:rPr sz="1200" spc="-5" dirty="0">
                <a:latin typeface="Calibri"/>
                <a:cs typeface="Calibri"/>
              </a:rPr>
              <a:t>innovations on-line is  reducing.</a:t>
            </a:r>
            <a:endParaRPr sz="1200">
              <a:latin typeface="Calibri"/>
              <a:cs typeface="Calibri"/>
            </a:endParaRPr>
          </a:p>
          <a:p>
            <a:pPr marL="12700" marR="534035">
              <a:lnSpc>
                <a:spcPct val="101699"/>
              </a:lnSpc>
              <a:spcBef>
                <a:spcPts val="60"/>
              </a:spcBef>
              <a:buFont typeface="Symbol"/>
              <a:buChar char=""/>
              <a:tabLst>
                <a:tab pos="240665" algn="l"/>
                <a:tab pos="241300" algn="l"/>
              </a:tabLst>
            </a:pPr>
            <a:r>
              <a:rPr sz="1200" spc="-5" dirty="0">
                <a:latin typeface="Calibri"/>
                <a:cs typeface="Calibri"/>
              </a:rPr>
              <a:t>Number </a:t>
            </a:r>
            <a:r>
              <a:rPr sz="1200" spc="-10" dirty="0">
                <a:latin typeface="Calibri"/>
                <a:cs typeface="Calibri"/>
              </a:rPr>
              <a:t>of </a:t>
            </a:r>
            <a:r>
              <a:rPr sz="1200" spc="-5" dirty="0">
                <a:latin typeface="Calibri"/>
                <a:cs typeface="Calibri"/>
              </a:rPr>
              <a:t>innovations undertaken </a:t>
            </a:r>
            <a:r>
              <a:rPr sz="1200" dirty="0">
                <a:latin typeface="Calibri"/>
                <a:cs typeface="Calibri"/>
              </a:rPr>
              <a:t>by </a:t>
            </a:r>
            <a:r>
              <a:rPr sz="1200" spc="-5" dirty="0">
                <a:latin typeface="Calibri"/>
                <a:cs typeface="Calibri"/>
              </a:rPr>
              <a:t>size – </a:t>
            </a:r>
            <a:r>
              <a:rPr sz="1200" dirty="0">
                <a:latin typeface="Calibri"/>
                <a:cs typeface="Calibri"/>
              </a:rPr>
              <a:t>to </a:t>
            </a:r>
            <a:r>
              <a:rPr sz="1200" spc="-5" dirty="0">
                <a:latin typeface="Calibri"/>
                <a:cs typeface="Calibri"/>
              </a:rPr>
              <a:t>gauge whether the organisation is  constantly innovating and has a range of projects</a:t>
            </a:r>
            <a:r>
              <a:rPr sz="1200" spc="15" dirty="0">
                <a:latin typeface="Calibri"/>
                <a:cs typeface="Calibri"/>
              </a:rPr>
              <a:t> </a:t>
            </a:r>
            <a:r>
              <a:rPr sz="1200" spc="-5" dirty="0">
                <a:latin typeface="Calibri"/>
                <a:cs typeface="Calibri"/>
              </a:rPr>
              <a:t>underway.</a:t>
            </a:r>
            <a:endParaRPr sz="1200">
              <a:latin typeface="Calibri"/>
              <a:cs typeface="Calibri"/>
            </a:endParaRPr>
          </a:p>
          <a:p>
            <a:pPr marL="12700" marR="77470">
              <a:lnSpc>
                <a:spcPct val="102499"/>
              </a:lnSpc>
              <a:spcBef>
                <a:spcPts val="50"/>
              </a:spcBef>
              <a:buFont typeface="Symbol"/>
              <a:buChar char=""/>
              <a:tabLst>
                <a:tab pos="240665" algn="l"/>
                <a:tab pos="241300" algn="l"/>
              </a:tabLst>
            </a:pPr>
            <a:r>
              <a:rPr sz="1200" spc="-5" dirty="0">
                <a:latin typeface="Calibri"/>
                <a:cs typeface="Calibri"/>
              </a:rPr>
              <a:t>Investment </a:t>
            </a:r>
            <a:r>
              <a:rPr sz="1200" spc="-10" dirty="0">
                <a:latin typeface="Calibri"/>
                <a:cs typeface="Calibri"/>
              </a:rPr>
              <a:t>in </a:t>
            </a:r>
            <a:r>
              <a:rPr sz="1200" spc="-5" dirty="0">
                <a:latin typeface="Calibri"/>
                <a:cs typeface="Calibri"/>
              </a:rPr>
              <a:t>process innovation as a percent of process costs – will measure </a:t>
            </a:r>
            <a:r>
              <a:rPr sz="1200" dirty="0">
                <a:latin typeface="Calibri"/>
                <a:cs typeface="Calibri"/>
              </a:rPr>
              <a:t>the </a:t>
            </a:r>
            <a:r>
              <a:rPr sz="1200" spc="-5" dirty="0">
                <a:latin typeface="Calibri"/>
                <a:cs typeface="Calibri"/>
              </a:rPr>
              <a:t>degree  </a:t>
            </a:r>
            <a:r>
              <a:rPr sz="1200" dirty="0">
                <a:latin typeface="Calibri"/>
                <a:cs typeface="Calibri"/>
              </a:rPr>
              <a:t>to </a:t>
            </a:r>
            <a:r>
              <a:rPr sz="1200" spc="-5" dirty="0">
                <a:latin typeface="Calibri"/>
                <a:cs typeface="Calibri"/>
              </a:rPr>
              <a:t>which process innovation is</a:t>
            </a:r>
            <a:r>
              <a:rPr sz="1200" spc="15" dirty="0">
                <a:latin typeface="Calibri"/>
                <a:cs typeface="Calibri"/>
              </a:rPr>
              <a:t> </a:t>
            </a:r>
            <a:r>
              <a:rPr sz="1200" spc="-5" dirty="0">
                <a:latin typeface="Calibri"/>
                <a:cs typeface="Calibri"/>
              </a:rPr>
              <a:t>encouraged.</a:t>
            </a:r>
            <a:endParaRPr sz="1200">
              <a:latin typeface="Calibri"/>
              <a:cs typeface="Calibri"/>
            </a:endParaRPr>
          </a:p>
          <a:p>
            <a:pPr marL="12700" marR="86995">
              <a:lnSpc>
                <a:spcPct val="101699"/>
              </a:lnSpc>
              <a:spcBef>
                <a:spcPts val="60"/>
              </a:spcBef>
              <a:buFont typeface="Symbol"/>
              <a:buChar char=""/>
              <a:tabLst>
                <a:tab pos="240665" algn="l"/>
                <a:tab pos="241300" algn="l"/>
              </a:tabLst>
            </a:pPr>
            <a:r>
              <a:rPr sz="1200" spc="-5" dirty="0">
                <a:latin typeface="Calibri"/>
                <a:cs typeface="Calibri"/>
              </a:rPr>
              <a:t>Human relations measures – absenteeism, turnover, morale – measure the effectiveness  of human resource management</a:t>
            </a:r>
            <a:r>
              <a:rPr sz="1200" spc="15" dirty="0">
                <a:latin typeface="Calibri"/>
                <a:cs typeface="Calibri"/>
              </a:rPr>
              <a:t> </a:t>
            </a:r>
            <a:r>
              <a:rPr sz="1200" spc="-5" dirty="0">
                <a:latin typeface="Calibri"/>
                <a:cs typeface="Calibri"/>
              </a:rPr>
              <a:t>activities.</a:t>
            </a:r>
            <a:endParaRPr sz="1200">
              <a:latin typeface="Calibri"/>
              <a:cs typeface="Calibri"/>
            </a:endParaRPr>
          </a:p>
          <a:p>
            <a:pPr marL="12700" marR="123189" indent="-635">
              <a:lnSpc>
                <a:spcPct val="102499"/>
              </a:lnSpc>
              <a:spcBef>
                <a:spcPts val="45"/>
              </a:spcBef>
              <a:buFont typeface="Symbol"/>
              <a:buChar char=""/>
              <a:tabLst>
                <a:tab pos="240665" algn="l"/>
                <a:tab pos="241300" algn="l"/>
              </a:tabLst>
            </a:pPr>
            <a:r>
              <a:rPr sz="1200" spc="-5" dirty="0">
                <a:latin typeface="Calibri"/>
                <a:cs typeface="Calibri"/>
              </a:rPr>
              <a:t>Cost of human relations function as a percent of </a:t>
            </a:r>
            <a:r>
              <a:rPr sz="1200" dirty="0">
                <a:latin typeface="Calibri"/>
                <a:cs typeface="Calibri"/>
              </a:rPr>
              <a:t>total </a:t>
            </a:r>
            <a:r>
              <a:rPr sz="1200" spc="-5" dirty="0">
                <a:latin typeface="Calibri"/>
                <a:cs typeface="Calibri"/>
              </a:rPr>
              <a:t>expenditure – </a:t>
            </a:r>
            <a:r>
              <a:rPr sz="1200" dirty="0">
                <a:latin typeface="Calibri"/>
                <a:cs typeface="Calibri"/>
              </a:rPr>
              <a:t>to </a:t>
            </a:r>
            <a:r>
              <a:rPr sz="1200" spc="-5" dirty="0">
                <a:latin typeface="Calibri"/>
                <a:cs typeface="Calibri"/>
              </a:rPr>
              <a:t>indicate whether  innovative human resource management is becoming integral to the</a:t>
            </a:r>
            <a:r>
              <a:rPr sz="1200" spc="85" dirty="0">
                <a:latin typeface="Calibri"/>
                <a:cs typeface="Calibri"/>
              </a:rPr>
              <a:t> </a:t>
            </a:r>
            <a:r>
              <a:rPr sz="1200" spc="-5" dirty="0">
                <a:latin typeface="Calibri"/>
                <a:cs typeface="Calibri"/>
              </a:rPr>
              <a:t>organisation.</a:t>
            </a:r>
            <a:endParaRPr sz="1200">
              <a:latin typeface="Calibri"/>
              <a:cs typeface="Calibri"/>
            </a:endParaRPr>
          </a:p>
          <a:p>
            <a:pPr marL="12700" marR="255270">
              <a:lnSpc>
                <a:spcPct val="101899"/>
              </a:lnSpc>
              <a:spcBef>
                <a:spcPts val="490"/>
              </a:spcBef>
            </a:pPr>
            <a:r>
              <a:rPr sz="1200" i="1" spc="-5" dirty="0">
                <a:latin typeface="Calibri"/>
                <a:cs typeface="Calibri"/>
              </a:rPr>
              <a:t>New product innovation </a:t>
            </a:r>
            <a:r>
              <a:rPr sz="1200" spc="-5" dirty="0">
                <a:latin typeface="Calibri"/>
                <a:cs typeface="Calibri"/>
              </a:rPr>
              <a:t>– refers </a:t>
            </a:r>
            <a:r>
              <a:rPr sz="1200" dirty="0">
                <a:latin typeface="Calibri"/>
                <a:cs typeface="Calibri"/>
              </a:rPr>
              <a:t>to </a:t>
            </a:r>
            <a:r>
              <a:rPr sz="1200" spc="-5" dirty="0">
                <a:latin typeface="Calibri"/>
                <a:cs typeface="Calibri"/>
              </a:rPr>
              <a:t>changes </a:t>
            </a:r>
            <a:r>
              <a:rPr sz="1200" dirty="0">
                <a:latin typeface="Calibri"/>
                <a:cs typeface="Calibri"/>
              </a:rPr>
              <a:t>to </a:t>
            </a:r>
            <a:r>
              <a:rPr sz="1200" spc="-5" dirty="0">
                <a:latin typeface="Calibri"/>
                <a:cs typeface="Calibri"/>
              </a:rPr>
              <a:t>existing products (minor and significant) as  well as the introduction of entirely new products. To ensure that </a:t>
            </a:r>
            <a:r>
              <a:rPr sz="1200" dirty="0">
                <a:latin typeface="Calibri"/>
                <a:cs typeface="Calibri"/>
              </a:rPr>
              <a:t>the </a:t>
            </a:r>
            <a:r>
              <a:rPr sz="1200" spc="-5" dirty="0">
                <a:latin typeface="Calibri"/>
                <a:cs typeface="Calibri"/>
              </a:rPr>
              <a:t>innovation pipeline  continues </a:t>
            </a:r>
            <a:r>
              <a:rPr sz="1200" dirty="0">
                <a:latin typeface="Calibri"/>
                <a:cs typeface="Calibri"/>
              </a:rPr>
              <a:t>to </a:t>
            </a:r>
            <a:r>
              <a:rPr sz="1200" spc="-5" dirty="0">
                <a:latin typeface="Calibri"/>
                <a:cs typeface="Calibri"/>
              </a:rPr>
              <a:t>yield a progression of innovations, </a:t>
            </a:r>
            <a:r>
              <a:rPr sz="1200" dirty="0">
                <a:latin typeface="Calibri"/>
                <a:cs typeface="Calibri"/>
              </a:rPr>
              <a:t>the </a:t>
            </a:r>
            <a:r>
              <a:rPr sz="1200" spc="-5" dirty="0">
                <a:latin typeface="Calibri"/>
                <a:cs typeface="Calibri"/>
              </a:rPr>
              <a:t>following performance measures </a:t>
            </a:r>
            <a:r>
              <a:rPr sz="1200" spc="-10" dirty="0">
                <a:latin typeface="Calibri"/>
                <a:cs typeface="Calibri"/>
              </a:rPr>
              <a:t>are  </a:t>
            </a:r>
            <a:r>
              <a:rPr sz="1200" dirty="0">
                <a:latin typeface="Calibri"/>
                <a:cs typeface="Calibri"/>
              </a:rPr>
              <a:t>required.</a:t>
            </a:r>
            <a:endParaRPr sz="1200">
              <a:latin typeface="Calibri"/>
              <a:cs typeface="Calibri"/>
            </a:endParaRPr>
          </a:p>
          <a:p>
            <a:pPr marL="12700" marR="265430">
              <a:lnSpc>
                <a:spcPct val="102499"/>
              </a:lnSpc>
              <a:spcBef>
                <a:spcPts val="540"/>
              </a:spcBef>
              <a:buFont typeface="Symbol"/>
              <a:buChar char=""/>
              <a:tabLst>
                <a:tab pos="240665" algn="l"/>
                <a:tab pos="241300" algn="l"/>
              </a:tabLst>
            </a:pPr>
            <a:r>
              <a:rPr sz="1200" spc="-5" dirty="0">
                <a:latin typeface="Calibri"/>
                <a:cs typeface="Calibri"/>
              </a:rPr>
              <a:t>R&amp;D expenditure as a percentage of sales – indicates </a:t>
            </a:r>
            <a:r>
              <a:rPr sz="1200" dirty="0">
                <a:latin typeface="Calibri"/>
                <a:cs typeface="Calibri"/>
              </a:rPr>
              <a:t>the level </a:t>
            </a:r>
            <a:r>
              <a:rPr sz="1200" spc="-5" dirty="0">
                <a:latin typeface="Calibri"/>
                <a:cs typeface="Calibri"/>
              </a:rPr>
              <a:t>of commitment that an  organisation has </a:t>
            </a:r>
            <a:r>
              <a:rPr sz="1200" dirty="0">
                <a:latin typeface="Calibri"/>
                <a:cs typeface="Calibri"/>
              </a:rPr>
              <a:t>to</a:t>
            </a:r>
            <a:r>
              <a:rPr sz="1200" spc="-15" dirty="0">
                <a:latin typeface="Calibri"/>
                <a:cs typeface="Calibri"/>
              </a:rPr>
              <a:t> </a:t>
            </a:r>
            <a:r>
              <a:rPr sz="1200" spc="-5" dirty="0">
                <a:latin typeface="Calibri"/>
                <a:cs typeface="Calibri"/>
              </a:rPr>
              <a:t>innovation.</a:t>
            </a:r>
            <a:endParaRPr sz="1200">
              <a:latin typeface="Calibri"/>
              <a:cs typeface="Calibri"/>
            </a:endParaRPr>
          </a:p>
          <a:p>
            <a:pPr marL="12700" marR="196850">
              <a:lnSpc>
                <a:spcPct val="101699"/>
              </a:lnSpc>
              <a:spcBef>
                <a:spcPts val="60"/>
              </a:spcBef>
              <a:buFont typeface="Symbol"/>
              <a:buChar char=""/>
              <a:tabLst>
                <a:tab pos="240665" algn="l"/>
                <a:tab pos="241300" algn="l"/>
              </a:tabLst>
            </a:pPr>
            <a:r>
              <a:rPr sz="1200" spc="-5" dirty="0">
                <a:latin typeface="Calibri"/>
                <a:cs typeface="Calibri"/>
              </a:rPr>
              <a:t>Market research as a percent of sales – </a:t>
            </a:r>
            <a:r>
              <a:rPr sz="1200" dirty="0">
                <a:latin typeface="Calibri"/>
                <a:cs typeface="Calibri"/>
              </a:rPr>
              <a:t>to </a:t>
            </a:r>
            <a:r>
              <a:rPr sz="1200" spc="-5" dirty="0">
                <a:latin typeface="Calibri"/>
                <a:cs typeface="Calibri"/>
              </a:rPr>
              <a:t>indicate the </a:t>
            </a:r>
            <a:r>
              <a:rPr sz="1200" dirty="0">
                <a:latin typeface="Calibri"/>
                <a:cs typeface="Calibri"/>
              </a:rPr>
              <a:t>degree </a:t>
            </a:r>
            <a:r>
              <a:rPr sz="1200" spc="-5" dirty="0">
                <a:latin typeface="Calibri"/>
                <a:cs typeface="Calibri"/>
              </a:rPr>
              <a:t>to which an organisation  actively seeks data about customers’</a:t>
            </a:r>
            <a:r>
              <a:rPr sz="1200" spc="30" dirty="0">
                <a:latin typeface="Calibri"/>
                <a:cs typeface="Calibri"/>
              </a:rPr>
              <a:t> </a:t>
            </a:r>
            <a:r>
              <a:rPr sz="1200" spc="-5" dirty="0">
                <a:latin typeface="Calibri"/>
                <a:cs typeface="Calibri"/>
              </a:rPr>
              <a:t>needs.</a:t>
            </a:r>
            <a:endParaRPr sz="1200">
              <a:latin typeface="Calibri"/>
              <a:cs typeface="Calibri"/>
            </a:endParaRPr>
          </a:p>
          <a:p>
            <a:pPr>
              <a:lnSpc>
                <a:spcPct val="100000"/>
              </a:lnSpc>
            </a:pPr>
            <a:endParaRPr sz="1200">
              <a:latin typeface="Calibri"/>
              <a:cs typeface="Calibri"/>
            </a:endParaRPr>
          </a:p>
          <a:p>
            <a:pPr marL="181610">
              <a:lnSpc>
                <a:spcPct val="100000"/>
              </a:lnSpc>
              <a:spcBef>
                <a:spcPts val="1015"/>
              </a:spcBef>
            </a:pPr>
            <a:r>
              <a:rPr sz="1000" b="1" spc="-5" dirty="0">
                <a:latin typeface="Calibri"/>
                <a:cs typeface="Calibri"/>
              </a:rPr>
              <a:t>68</a:t>
            </a:r>
            <a:endParaRPr sz="1000">
              <a:latin typeface="Calibri"/>
              <a:cs typeface="Calibri"/>
            </a:endParaRPr>
          </a:p>
        </p:txBody>
      </p:sp>
      <p:sp>
        <p:nvSpPr>
          <p:cNvPr id="3" name="object 3"/>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69</a:t>
            </a:r>
            <a:endParaRPr sz="1000">
              <a:latin typeface="Calibri"/>
              <a:cs typeface="Calibri"/>
            </a:endParaRPr>
          </a:p>
        </p:txBody>
      </p:sp>
      <p:sp>
        <p:nvSpPr>
          <p:cNvPr id="3" name="object 3"/>
          <p:cNvSpPr txBox="1"/>
          <p:nvPr/>
        </p:nvSpPr>
        <p:spPr>
          <a:xfrm>
            <a:off x="816782" y="570066"/>
            <a:ext cx="5848985" cy="8847455"/>
          </a:xfrm>
          <a:prstGeom prst="rect">
            <a:avLst/>
          </a:prstGeom>
        </p:spPr>
        <p:txBody>
          <a:bodyPr vert="horz" wrap="square" lIns="0" tIns="12065" rIns="0" bIns="0" rtlCol="0">
            <a:spAutoFit/>
          </a:bodyPr>
          <a:lstStyle/>
          <a:p>
            <a:pPr marR="1587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50">
              <a:latin typeface="Calibri"/>
              <a:cs typeface="Calibri"/>
            </a:endParaRPr>
          </a:p>
          <a:p>
            <a:pPr marL="12700" marR="312420">
              <a:lnSpc>
                <a:spcPct val="101699"/>
              </a:lnSpc>
              <a:buFont typeface="Symbol"/>
              <a:buChar char=""/>
              <a:tabLst>
                <a:tab pos="240665" algn="l"/>
                <a:tab pos="241300" algn="l"/>
              </a:tabLst>
            </a:pPr>
            <a:r>
              <a:rPr sz="1200" spc="-5" dirty="0">
                <a:latin typeface="Calibri"/>
                <a:cs typeface="Calibri"/>
              </a:rPr>
              <a:t>Number </a:t>
            </a:r>
            <a:r>
              <a:rPr sz="1200" spc="-10" dirty="0">
                <a:latin typeface="Calibri"/>
                <a:cs typeface="Calibri"/>
              </a:rPr>
              <a:t>of </a:t>
            </a:r>
            <a:r>
              <a:rPr sz="1200" spc="-5" dirty="0">
                <a:latin typeface="Calibri"/>
                <a:cs typeface="Calibri"/>
              </a:rPr>
              <a:t>research programs – </a:t>
            </a:r>
            <a:r>
              <a:rPr sz="1200" dirty="0">
                <a:latin typeface="Calibri"/>
                <a:cs typeface="Calibri"/>
              </a:rPr>
              <a:t>to </a:t>
            </a:r>
            <a:r>
              <a:rPr sz="1200" spc="-5" dirty="0">
                <a:latin typeface="Calibri"/>
                <a:cs typeface="Calibri"/>
              </a:rPr>
              <a:t>ensure that too many projects </a:t>
            </a:r>
            <a:r>
              <a:rPr sz="1200" spc="-10" dirty="0">
                <a:latin typeface="Calibri"/>
                <a:cs typeface="Calibri"/>
              </a:rPr>
              <a:t>are </a:t>
            </a:r>
            <a:r>
              <a:rPr sz="1200" spc="-5" dirty="0">
                <a:latin typeface="Calibri"/>
                <a:cs typeface="Calibri"/>
              </a:rPr>
              <a:t>not undertaken  simultaneously thereby stretching resources too thin.</a:t>
            </a:r>
            <a:endParaRPr sz="1200">
              <a:latin typeface="Calibri"/>
              <a:cs typeface="Calibri"/>
            </a:endParaRPr>
          </a:p>
          <a:p>
            <a:pPr marL="12700" marR="116839">
              <a:lnSpc>
                <a:spcPct val="102099"/>
              </a:lnSpc>
              <a:spcBef>
                <a:spcPts val="55"/>
              </a:spcBef>
              <a:buFont typeface="Symbol"/>
              <a:buChar char=""/>
              <a:tabLst>
                <a:tab pos="240665" algn="l"/>
                <a:tab pos="241300" algn="l"/>
              </a:tabLst>
            </a:pPr>
            <a:r>
              <a:rPr sz="1200" spc="-5" dirty="0">
                <a:latin typeface="Calibri"/>
                <a:cs typeface="Calibri"/>
              </a:rPr>
              <a:t>Mix of research programs – to ensure that the organisation is investing </a:t>
            </a:r>
            <a:r>
              <a:rPr sz="1200" spc="-10" dirty="0">
                <a:latin typeface="Calibri"/>
                <a:cs typeface="Calibri"/>
              </a:rPr>
              <a:t>in </a:t>
            </a:r>
            <a:r>
              <a:rPr sz="1200" spc="-5" dirty="0">
                <a:latin typeface="Calibri"/>
                <a:cs typeface="Calibri"/>
              </a:rPr>
              <a:t>a range of  innovations (short- and long-term; high and </a:t>
            </a:r>
            <a:r>
              <a:rPr sz="1200" spc="-10" dirty="0">
                <a:latin typeface="Calibri"/>
                <a:cs typeface="Calibri"/>
              </a:rPr>
              <a:t>low </a:t>
            </a:r>
            <a:r>
              <a:rPr sz="1200" spc="-5" dirty="0">
                <a:latin typeface="Calibri"/>
                <a:cs typeface="Calibri"/>
              </a:rPr>
              <a:t>risk) </a:t>
            </a:r>
            <a:r>
              <a:rPr sz="1200" dirty="0">
                <a:latin typeface="Calibri"/>
                <a:cs typeface="Calibri"/>
              </a:rPr>
              <a:t>to </a:t>
            </a:r>
            <a:r>
              <a:rPr sz="1200" spc="-5" dirty="0">
                <a:latin typeface="Calibri"/>
                <a:cs typeface="Calibri"/>
              </a:rPr>
              <a:t>increase the success rate and have a  continual flow </a:t>
            </a:r>
            <a:r>
              <a:rPr sz="1200" spc="-10" dirty="0">
                <a:latin typeface="Calibri"/>
                <a:cs typeface="Calibri"/>
              </a:rPr>
              <a:t>of </a:t>
            </a:r>
            <a:r>
              <a:rPr sz="1200" spc="-5" dirty="0">
                <a:latin typeface="Calibri"/>
                <a:cs typeface="Calibri"/>
              </a:rPr>
              <a:t>innovations entering the</a:t>
            </a:r>
            <a:r>
              <a:rPr sz="1200" spc="30" dirty="0">
                <a:latin typeface="Calibri"/>
                <a:cs typeface="Calibri"/>
              </a:rPr>
              <a:t> </a:t>
            </a:r>
            <a:r>
              <a:rPr sz="1200" spc="-5" dirty="0">
                <a:latin typeface="Calibri"/>
                <a:cs typeface="Calibri"/>
              </a:rPr>
              <a:t>market.</a:t>
            </a:r>
            <a:endParaRPr sz="1200">
              <a:latin typeface="Calibri"/>
              <a:cs typeface="Calibri"/>
            </a:endParaRPr>
          </a:p>
          <a:p>
            <a:pPr marL="12700" marR="12700">
              <a:lnSpc>
                <a:spcPct val="101699"/>
              </a:lnSpc>
              <a:spcBef>
                <a:spcPts val="55"/>
              </a:spcBef>
              <a:buFont typeface="Symbol"/>
              <a:buChar char=""/>
              <a:tabLst>
                <a:tab pos="240665" algn="l"/>
                <a:tab pos="241300" algn="l"/>
              </a:tabLst>
            </a:pPr>
            <a:r>
              <a:rPr sz="1200" spc="-5" dirty="0">
                <a:latin typeface="Calibri"/>
                <a:cs typeface="Calibri"/>
              </a:rPr>
              <a:t>Number </a:t>
            </a:r>
            <a:r>
              <a:rPr sz="1200" spc="-10" dirty="0">
                <a:latin typeface="Calibri"/>
                <a:cs typeface="Calibri"/>
              </a:rPr>
              <a:t>of </a:t>
            </a:r>
            <a:r>
              <a:rPr sz="1200" spc="-5" dirty="0">
                <a:latin typeface="Calibri"/>
                <a:cs typeface="Calibri"/>
              </a:rPr>
              <a:t>product innovation introductions – minor, significant, major – will measure the  outcome </a:t>
            </a:r>
            <a:r>
              <a:rPr sz="1200" spc="-10" dirty="0">
                <a:latin typeface="Calibri"/>
                <a:cs typeface="Calibri"/>
              </a:rPr>
              <a:t>of </a:t>
            </a:r>
            <a:r>
              <a:rPr sz="1200" spc="-5" dirty="0">
                <a:latin typeface="Calibri"/>
                <a:cs typeface="Calibri"/>
              </a:rPr>
              <a:t>research</a:t>
            </a:r>
            <a:r>
              <a:rPr sz="1200" spc="25" dirty="0">
                <a:latin typeface="Calibri"/>
                <a:cs typeface="Calibri"/>
              </a:rPr>
              <a:t> </a:t>
            </a:r>
            <a:r>
              <a:rPr sz="1200" spc="-5" dirty="0">
                <a:latin typeface="Calibri"/>
                <a:cs typeface="Calibri"/>
              </a:rPr>
              <a:t>programs.</a:t>
            </a:r>
            <a:endParaRPr sz="1200">
              <a:latin typeface="Calibri"/>
              <a:cs typeface="Calibri"/>
            </a:endParaRPr>
          </a:p>
          <a:p>
            <a:pPr marL="12700" marR="14604">
              <a:lnSpc>
                <a:spcPct val="102099"/>
              </a:lnSpc>
              <a:spcBef>
                <a:spcPts val="55"/>
              </a:spcBef>
              <a:buFont typeface="Symbol"/>
              <a:buChar char=""/>
              <a:tabLst>
                <a:tab pos="240665" algn="l"/>
                <a:tab pos="241300" algn="l"/>
              </a:tabLst>
            </a:pPr>
            <a:r>
              <a:rPr sz="1200" spc="-5" dirty="0">
                <a:latin typeface="Calibri"/>
                <a:cs typeface="Calibri"/>
              </a:rPr>
              <a:t>Product innovation progression rate – </a:t>
            </a:r>
            <a:r>
              <a:rPr sz="1200" dirty="0">
                <a:latin typeface="Calibri"/>
                <a:cs typeface="Calibri"/>
              </a:rPr>
              <a:t>per </a:t>
            </a:r>
            <a:r>
              <a:rPr sz="1200" spc="-5" dirty="0">
                <a:latin typeface="Calibri"/>
                <a:cs typeface="Calibri"/>
              </a:rPr>
              <a:t>innovation type – will monitor the effectiveness  of </a:t>
            </a:r>
            <a:r>
              <a:rPr sz="1200" dirty="0">
                <a:latin typeface="Calibri"/>
                <a:cs typeface="Calibri"/>
              </a:rPr>
              <a:t>the </a:t>
            </a:r>
            <a:r>
              <a:rPr sz="1200" spc="-5" dirty="0">
                <a:latin typeface="Calibri"/>
                <a:cs typeface="Calibri"/>
              </a:rPr>
              <a:t>innovation process </a:t>
            </a:r>
            <a:r>
              <a:rPr sz="1200" dirty="0">
                <a:latin typeface="Calibri"/>
                <a:cs typeface="Calibri"/>
              </a:rPr>
              <a:t>to </a:t>
            </a:r>
            <a:r>
              <a:rPr sz="1200" spc="-5" dirty="0">
                <a:latin typeface="Calibri"/>
                <a:cs typeface="Calibri"/>
              </a:rPr>
              <a:t>allow for </a:t>
            </a:r>
            <a:r>
              <a:rPr sz="1200" dirty="0">
                <a:latin typeface="Calibri"/>
                <a:cs typeface="Calibri"/>
              </a:rPr>
              <a:t>the </a:t>
            </a:r>
            <a:r>
              <a:rPr sz="1200" spc="-5" dirty="0">
                <a:latin typeface="Calibri"/>
                <a:cs typeface="Calibri"/>
              </a:rPr>
              <a:t>removal of blockages, thereby minimising cycle  </a:t>
            </a:r>
            <a:r>
              <a:rPr sz="1200" dirty="0">
                <a:latin typeface="Calibri"/>
                <a:cs typeface="Calibri"/>
              </a:rPr>
              <a:t>time.</a:t>
            </a:r>
            <a:endParaRPr sz="1200">
              <a:latin typeface="Calibri"/>
              <a:cs typeface="Calibri"/>
            </a:endParaRPr>
          </a:p>
          <a:p>
            <a:pPr marL="12700" marR="360680">
              <a:lnSpc>
                <a:spcPct val="101699"/>
              </a:lnSpc>
              <a:spcBef>
                <a:spcPts val="60"/>
              </a:spcBef>
              <a:buFont typeface="Symbol"/>
              <a:buChar char=""/>
              <a:tabLst>
                <a:tab pos="240665" algn="l"/>
                <a:tab pos="241300" algn="l"/>
              </a:tabLst>
            </a:pPr>
            <a:r>
              <a:rPr sz="1200" spc="-5" dirty="0">
                <a:latin typeface="Calibri"/>
                <a:cs typeface="Calibri"/>
              </a:rPr>
              <a:t>Number </a:t>
            </a:r>
            <a:r>
              <a:rPr sz="1200" spc="-10" dirty="0">
                <a:latin typeface="Calibri"/>
                <a:cs typeface="Calibri"/>
              </a:rPr>
              <a:t>of </a:t>
            </a:r>
            <a:r>
              <a:rPr sz="1200" spc="-5" dirty="0">
                <a:latin typeface="Calibri"/>
                <a:cs typeface="Calibri"/>
              </a:rPr>
              <a:t>patent applications and approvals – while patents </a:t>
            </a:r>
            <a:r>
              <a:rPr sz="1200" dirty="0">
                <a:latin typeface="Calibri"/>
                <a:cs typeface="Calibri"/>
              </a:rPr>
              <a:t>do </a:t>
            </a:r>
            <a:r>
              <a:rPr sz="1200" spc="-5" dirty="0">
                <a:latin typeface="Calibri"/>
                <a:cs typeface="Calibri"/>
              </a:rPr>
              <a:t>not signify viable  commercial projects, innovative organisations will </a:t>
            </a:r>
            <a:r>
              <a:rPr sz="1200" dirty="0">
                <a:latin typeface="Calibri"/>
                <a:cs typeface="Calibri"/>
              </a:rPr>
              <a:t>be </a:t>
            </a:r>
            <a:r>
              <a:rPr sz="1200" spc="-5" dirty="0">
                <a:latin typeface="Calibri"/>
                <a:cs typeface="Calibri"/>
              </a:rPr>
              <a:t>developing proprietary intellectual  property that must </a:t>
            </a:r>
            <a:r>
              <a:rPr sz="1200" dirty="0">
                <a:latin typeface="Calibri"/>
                <a:cs typeface="Calibri"/>
              </a:rPr>
              <a:t>be </a:t>
            </a:r>
            <a:r>
              <a:rPr sz="1200" spc="-5" dirty="0">
                <a:latin typeface="Calibri"/>
                <a:cs typeface="Calibri"/>
              </a:rPr>
              <a:t>protected. A further measure might </a:t>
            </a:r>
            <a:r>
              <a:rPr sz="1200" dirty="0">
                <a:latin typeface="Calibri"/>
                <a:cs typeface="Calibri"/>
              </a:rPr>
              <a:t>be the </a:t>
            </a:r>
            <a:r>
              <a:rPr sz="1200" spc="-5" dirty="0">
                <a:latin typeface="Calibri"/>
                <a:cs typeface="Calibri"/>
              </a:rPr>
              <a:t>relationship between  patents such that a firm </a:t>
            </a:r>
            <a:r>
              <a:rPr sz="1200" spc="-10" dirty="0">
                <a:latin typeface="Calibri"/>
                <a:cs typeface="Calibri"/>
              </a:rPr>
              <a:t>is </a:t>
            </a:r>
            <a:r>
              <a:rPr sz="1200" spc="-5" dirty="0">
                <a:latin typeface="Calibri"/>
                <a:cs typeface="Calibri"/>
              </a:rPr>
              <a:t>developing a web of patents to protect a field of</a:t>
            </a:r>
            <a:r>
              <a:rPr sz="1200" spc="135" dirty="0">
                <a:latin typeface="Calibri"/>
                <a:cs typeface="Calibri"/>
              </a:rPr>
              <a:t> </a:t>
            </a:r>
            <a:r>
              <a:rPr sz="1200" spc="-5" dirty="0">
                <a:latin typeface="Calibri"/>
                <a:cs typeface="Calibri"/>
              </a:rPr>
              <a:t>inquiry.</a:t>
            </a:r>
            <a:endParaRPr sz="1200">
              <a:latin typeface="Calibri"/>
              <a:cs typeface="Calibri"/>
            </a:endParaRPr>
          </a:p>
          <a:p>
            <a:pPr marL="12700" marR="291465">
              <a:lnSpc>
                <a:spcPct val="102499"/>
              </a:lnSpc>
              <a:spcBef>
                <a:spcPts val="50"/>
              </a:spcBef>
              <a:buFont typeface="Symbol"/>
              <a:buChar char=""/>
              <a:tabLst>
                <a:tab pos="240665" algn="l"/>
                <a:tab pos="241300" algn="l"/>
              </a:tabLst>
            </a:pPr>
            <a:r>
              <a:rPr sz="1200" spc="-5" dirty="0">
                <a:latin typeface="Calibri"/>
                <a:cs typeface="Calibri"/>
              </a:rPr>
              <a:t>R&amp;D expenditure </a:t>
            </a:r>
            <a:r>
              <a:rPr sz="1200" dirty="0">
                <a:latin typeface="Calibri"/>
                <a:cs typeface="Calibri"/>
              </a:rPr>
              <a:t>per </a:t>
            </a:r>
            <a:r>
              <a:rPr sz="1200" spc="-5" dirty="0">
                <a:latin typeface="Calibri"/>
                <a:cs typeface="Calibri"/>
              </a:rPr>
              <a:t>patent – can measure the efficiency </a:t>
            </a:r>
            <a:r>
              <a:rPr sz="1200" spc="-10" dirty="0">
                <a:latin typeface="Calibri"/>
                <a:cs typeface="Calibri"/>
              </a:rPr>
              <a:t>of </a:t>
            </a:r>
            <a:r>
              <a:rPr sz="1200" spc="-5" dirty="0">
                <a:latin typeface="Calibri"/>
                <a:cs typeface="Calibri"/>
              </a:rPr>
              <a:t>the research process and  allow benchmarking against</a:t>
            </a:r>
            <a:r>
              <a:rPr sz="1200" spc="20" dirty="0">
                <a:latin typeface="Calibri"/>
                <a:cs typeface="Calibri"/>
              </a:rPr>
              <a:t> </a:t>
            </a:r>
            <a:r>
              <a:rPr sz="1200" spc="-5" dirty="0">
                <a:latin typeface="Calibri"/>
                <a:cs typeface="Calibri"/>
              </a:rPr>
              <a:t>competitors.</a:t>
            </a:r>
            <a:endParaRPr sz="1200">
              <a:latin typeface="Calibri"/>
              <a:cs typeface="Calibri"/>
            </a:endParaRPr>
          </a:p>
          <a:p>
            <a:pPr marL="12700" marR="34290">
              <a:lnSpc>
                <a:spcPct val="101699"/>
              </a:lnSpc>
              <a:spcBef>
                <a:spcPts val="60"/>
              </a:spcBef>
              <a:buFont typeface="Symbol"/>
              <a:buChar char=""/>
              <a:tabLst>
                <a:tab pos="240665" algn="l"/>
                <a:tab pos="241300" algn="l"/>
              </a:tabLst>
            </a:pPr>
            <a:r>
              <a:rPr sz="1200" spc="-5" dirty="0">
                <a:latin typeface="Calibri"/>
                <a:cs typeface="Calibri"/>
              </a:rPr>
              <a:t>Percentage of sales from </a:t>
            </a:r>
            <a:r>
              <a:rPr sz="1200" dirty="0">
                <a:latin typeface="Calibri"/>
                <a:cs typeface="Calibri"/>
              </a:rPr>
              <a:t>new </a:t>
            </a:r>
            <a:r>
              <a:rPr sz="1200" spc="-5" dirty="0">
                <a:latin typeface="Calibri"/>
                <a:cs typeface="Calibri"/>
              </a:rPr>
              <a:t>products – to determine </a:t>
            </a:r>
            <a:r>
              <a:rPr sz="1200" dirty="0">
                <a:latin typeface="Calibri"/>
                <a:cs typeface="Calibri"/>
              </a:rPr>
              <a:t>the level </a:t>
            </a:r>
            <a:r>
              <a:rPr sz="1200" spc="-5" dirty="0">
                <a:latin typeface="Calibri"/>
                <a:cs typeface="Calibri"/>
              </a:rPr>
              <a:t>of return from innovation  </a:t>
            </a:r>
            <a:r>
              <a:rPr sz="1200" dirty="0">
                <a:latin typeface="Calibri"/>
                <a:cs typeface="Calibri"/>
              </a:rPr>
              <a:t>to </a:t>
            </a:r>
            <a:r>
              <a:rPr sz="1200" spc="-10" dirty="0">
                <a:latin typeface="Calibri"/>
                <a:cs typeface="Calibri"/>
              </a:rPr>
              <a:t>an </a:t>
            </a:r>
            <a:r>
              <a:rPr sz="1200" spc="-5" dirty="0">
                <a:latin typeface="Calibri"/>
                <a:cs typeface="Calibri"/>
              </a:rPr>
              <a:t>organisations financial</a:t>
            </a:r>
            <a:r>
              <a:rPr sz="1200" spc="20" dirty="0">
                <a:latin typeface="Calibri"/>
                <a:cs typeface="Calibri"/>
              </a:rPr>
              <a:t> </a:t>
            </a:r>
            <a:r>
              <a:rPr sz="1200" spc="-5" dirty="0">
                <a:latin typeface="Calibri"/>
                <a:cs typeface="Calibri"/>
              </a:rPr>
              <a:t>success.</a:t>
            </a:r>
            <a:endParaRPr sz="1200">
              <a:latin typeface="Calibri"/>
              <a:cs typeface="Calibri"/>
            </a:endParaRPr>
          </a:p>
          <a:p>
            <a:pPr marL="12700" marR="186690">
              <a:lnSpc>
                <a:spcPct val="102099"/>
              </a:lnSpc>
              <a:spcBef>
                <a:spcPts val="50"/>
              </a:spcBef>
              <a:buFont typeface="Symbol"/>
              <a:buChar char=""/>
              <a:tabLst>
                <a:tab pos="240665" algn="l"/>
                <a:tab pos="241300" algn="l"/>
              </a:tabLst>
            </a:pPr>
            <a:r>
              <a:rPr sz="1200" spc="-5" dirty="0">
                <a:latin typeface="Calibri"/>
                <a:cs typeface="Calibri"/>
              </a:rPr>
              <a:t>Number </a:t>
            </a:r>
            <a:r>
              <a:rPr sz="1200" spc="-10" dirty="0">
                <a:latin typeface="Calibri"/>
                <a:cs typeface="Calibri"/>
              </a:rPr>
              <a:t>of </a:t>
            </a:r>
            <a:r>
              <a:rPr sz="1200" spc="-5" dirty="0">
                <a:latin typeface="Calibri"/>
                <a:cs typeface="Calibri"/>
              </a:rPr>
              <a:t>licenses issued for </a:t>
            </a:r>
            <a:r>
              <a:rPr sz="1200" dirty="0">
                <a:latin typeface="Calibri"/>
                <a:cs typeface="Calibri"/>
              </a:rPr>
              <a:t>new </a:t>
            </a:r>
            <a:r>
              <a:rPr sz="1200" spc="-5" dirty="0">
                <a:latin typeface="Calibri"/>
                <a:cs typeface="Calibri"/>
              </a:rPr>
              <a:t>technologies – provides a measure </a:t>
            </a:r>
            <a:r>
              <a:rPr sz="1200" spc="-10" dirty="0">
                <a:latin typeface="Calibri"/>
                <a:cs typeface="Calibri"/>
              </a:rPr>
              <a:t>of </a:t>
            </a:r>
            <a:r>
              <a:rPr sz="1200" spc="-5" dirty="0">
                <a:latin typeface="Calibri"/>
                <a:cs typeface="Calibri"/>
              </a:rPr>
              <a:t>collaborative  arrangements with customers and partners, and that intellectual property developed </a:t>
            </a:r>
            <a:r>
              <a:rPr sz="1200" dirty="0">
                <a:latin typeface="Calibri"/>
                <a:cs typeface="Calibri"/>
              </a:rPr>
              <a:t>by </a:t>
            </a:r>
            <a:r>
              <a:rPr sz="1200" spc="-10" dirty="0">
                <a:latin typeface="Calibri"/>
                <a:cs typeface="Calibri"/>
              </a:rPr>
              <a:t>an  </a:t>
            </a:r>
            <a:r>
              <a:rPr sz="1200" spc="-5" dirty="0">
                <a:latin typeface="Calibri"/>
                <a:cs typeface="Calibri"/>
              </a:rPr>
              <a:t>organisation might be utilised </a:t>
            </a:r>
            <a:r>
              <a:rPr sz="1200" dirty="0">
                <a:latin typeface="Calibri"/>
                <a:cs typeface="Calibri"/>
              </a:rPr>
              <a:t>by </a:t>
            </a:r>
            <a:r>
              <a:rPr sz="1200" spc="-5" dirty="0">
                <a:latin typeface="Calibri"/>
                <a:cs typeface="Calibri"/>
              </a:rPr>
              <a:t>other</a:t>
            </a:r>
            <a:r>
              <a:rPr sz="1200" spc="10" dirty="0">
                <a:latin typeface="Calibri"/>
                <a:cs typeface="Calibri"/>
              </a:rPr>
              <a:t> </a:t>
            </a:r>
            <a:r>
              <a:rPr sz="1200" spc="-5" dirty="0">
                <a:latin typeface="Calibri"/>
                <a:cs typeface="Calibri"/>
              </a:rPr>
              <a:t>organisations.</a:t>
            </a:r>
            <a:endParaRPr sz="1200">
              <a:latin typeface="Calibri"/>
              <a:cs typeface="Calibri"/>
            </a:endParaRPr>
          </a:p>
          <a:p>
            <a:pPr marL="12700" marR="104139" indent="-635">
              <a:lnSpc>
                <a:spcPct val="101699"/>
              </a:lnSpc>
              <a:spcBef>
                <a:spcPts val="60"/>
              </a:spcBef>
              <a:buFont typeface="Symbol"/>
              <a:buChar char=""/>
              <a:tabLst>
                <a:tab pos="240665" algn="l"/>
                <a:tab pos="241300" algn="l"/>
              </a:tabLst>
            </a:pPr>
            <a:r>
              <a:rPr sz="1200" spc="-5" dirty="0">
                <a:latin typeface="Calibri"/>
                <a:cs typeface="Calibri"/>
              </a:rPr>
              <a:t>Number </a:t>
            </a:r>
            <a:r>
              <a:rPr sz="1200" spc="-10" dirty="0">
                <a:latin typeface="Calibri"/>
                <a:cs typeface="Calibri"/>
              </a:rPr>
              <a:t>of </a:t>
            </a:r>
            <a:r>
              <a:rPr sz="1200" spc="-5" dirty="0">
                <a:latin typeface="Calibri"/>
                <a:cs typeface="Calibri"/>
              </a:rPr>
              <a:t>collaborative agreements – customers and partners – provides an insight into  </a:t>
            </a:r>
            <a:r>
              <a:rPr sz="1200" dirty="0">
                <a:latin typeface="Calibri"/>
                <a:cs typeface="Calibri"/>
              </a:rPr>
              <a:t>the </a:t>
            </a:r>
            <a:r>
              <a:rPr sz="1200" spc="-5" dirty="0">
                <a:latin typeface="Calibri"/>
                <a:cs typeface="Calibri"/>
              </a:rPr>
              <a:t>value web of </a:t>
            </a:r>
            <a:r>
              <a:rPr sz="1200" spc="-10" dirty="0">
                <a:latin typeface="Calibri"/>
                <a:cs typeface="Calibri"/>
              </a:rPr>
              <a:t>an</a:t>
            </a:r>
            <a:r>
              <a:rPr sz="1200" dirty="0">
                <a:latin typeface="Calibri"/>
                <a:cs typeface="Calibri"/>
              </a:rPr>
              <a:t> </a:t>
            </a:r>
            <a:r>
              <a:rPr sz="1200" spc="-5" dirty="0">
                <a:latin typeface="Calibri"/>
                <a:cs typeface="Calibri"/>
              </a:rPr>
              <a:t>organisation.</a:t>
            </a:r>
            <a:endParaRPr sz="1200">
              <a:latin typeface="Calibri"/>
              <a:cs typeface="Calibri"/>
            </a:endParaRPr>
          </a:p>
          <a:p>
            <a:pPr marL="12700" marR="201930" algn="just">
              <a:lnSpc>
                <a:spcPct val="101699"/>
              </a:lnSpc>
              <a:spcBef>
                <a:spcPts val="505"/>
              </a:spcBef>
            </a:pPr>
            <a:r>
              <a:rPr sz="1200" i="1" spc="-5" dirty="0">
                <a:latin typeface="Calibri"/>
                <a:cs typeface="Calibri"/>
              </a:rPr>
              <a:t>Strategy innovation </a:t>
            </a:r>
            <a:r>
              <a:rPr sz="1200" spc="-5" dirty="0">
                <a:latin typeface="Calibri"/>
                <a:cs typeface="Calibri"/>
              </a:rPr>
              <a:t>– can be measured </a:t>
            </a:r>
            <a:r>
              <a:rPr sz="1200" dirty="0">
                <a:latin typeface="Calibri"/>
                <a:cs typeface="Calibri"/>
              </a:rPr>
              <a:t>by </a:t>
            </a:r>
            <a:r>
              <a:rPr sz="1200" spc="-5" dirty="0">
                <a:latin typeface="Calibri"/>
                <a:cs typeface="Calibri"/>
              </a:rPr>
              <a:t>an organisations growth; that </a:t>
            </a:r>
            <a:r>
              <a:rPr sz="1200" spc="-10" dirty="0">
                <a:latin typeface="Calibri"/>
                <a:cs typeface="Calibri"/>
              </a:rPr>
              <a:t>is, </a:t>
            </a:r>
            <a:r>
              <a:rPr sz="1200" spc="-5" dirty="0">
                <a:latin typeface="Calibri"/>
                <a:cs typeface="Calibri"/>
              </a:rPr>
              <a:t>that innovative  strategies have enabled the organisation </a:t>
            </a:r>
            <a:r>
              <a:rPr sz="1200" dirty="0">
                <a:latin typeface="Calibri"/>
                <a:cs typeface="Calibri"/>
              </a:rPr>
              <a:t>to </a:t>
            </a:r>
            <a:r>
              <a:rPr sz="1200" spc="-5" dirty="0">
                <a:latin typeface="Calibri"/>
                <a:cs typeface="Calibri"/>
              </a:rPr>
              <a:t>grow. Growth is an essential element in Kaplan  and Norton’s (1992) Balanced</a:t>
            </a:r>
            <a:r>
              <a:rPr sz="1200" spc="15" dirty="0">
                <a:latin typeface="Calibri"/>
                <a:cs typeface="Calibri"/>
              </a:rPr>
              <a:t> </a:t>
            </a:r>
            <a:r>
              <a:rPr sz="1200" spc="-5" dirty="0">
                <a:latin typeface="Calibri"/>
                <a:cs typeface="Calibri"/>
              </a:rPr>
              <a:t>Scorecard.</a:t>
            </a:r>
            <a:endParaRPr sz="1200">
              <a:latin typeface="Calibri"/>
              <a:cs typeface="Calibri"/>
            </a:endParaRPr>
          </a:p>
          <a:p>
            <a:pPr marL="12700" marR="566420">
              <a:lnSpc>
                <a:spcPct val="101699"/>
              </a:lnSpc>
              <a:spcBef>
                <a:spcPts val="560"/>
              </a:spcBef>
              <a:buFont typeface="Symbol"/>
              <a:buChar char=""/>
              <a:tabLst>
                <a:tab pos="240665" algn="l"/>
                <a:tab pos="241300" algn="l"/>
              </a:tabLst>
            </a:pPr>
            <a:r>
              <a:rPr sz="1200" spc="-5" dirty="0">
                <a:latin typeface="Calibri"/>
                <a:cs typeface="Calibri"/>
              </a:rPr>
              <a:t>Sales – indicates whether the demand </a:t>
            </a:r>
            <a:r>
              <a:rPr sz="1200" dirty="0">
                <a:latin typeface="Calibri"/>
                <a:cs typeface="Calibri"/>
              </a:rPr>
              <a:t>for </a:t>
            </a:r>
            <a:r>
              <a:rPr sz="1200" spc="-5" dirty="0">
                <a:latin typeface="Calibri"/>
                <a:cs typeface="Calibri"/>
              </a:rPr>
              <a:t>an organisations products or services is  attracting more customers as a result </a:t>
            </a:r>
            <a:r>
              <a:rPr sz="1200" spc="-10" dirty="0">
                <a:latin typeface="Calibri"/>
                <a:cs typeface="Calibri"/>
              </a:rPr>
              <a:t>of </a:t>
            </a:r>
            <a:r>
              <a:rPr sz="1200" spc="-5" dirty="0">
                <a:latin typeface="Calibri"/>
                <a:cs typeface="Calibri"/>
              </a:rPr>
              <a:t>innovative</a:t>
            </a:r>
            <a:r>
              <a:rPr sz="1200" spc="75" dirty="0">
                <a:latin typeface="Calibri"/>
                <a:cs typeface="Calibri"/>
              </a:rPr>
              <a:t> </a:t>
            </a:r>
            <a:r>
              <a:rPr sz="1200" spc="-5" dirty="0">
                <a:latin typeface="Calibri"/>
                <a:cs typeface="Calibri"/>
              </a:rPr>
              <a:t>activities.</a:t>
            </a:r>
            <a:endParaRPr sz="1200">
              <a:latin typeface="Calibri"/>
              <a:cs typeface="Calibri"/>
            </a:endParaRPr>
          </a:p>
          <a:p>
            <a:pPr marL="12700" marR="5080">
              <a:lnSpc>
                <a:spcPct val="102499"/>
              </a:lnSpc>
              <a:spcBef>
                <a:spcPts val="50"/>
              </a:spcBef>
              <a:buFont typeface="Symbol"/>
              <a:buChar char=""/>
              <a:tabLst>
                <a:tab pos="240665" algn="l"/>
                <a:tab pos="241300" algn="l"/>
              </a:tabLst>
            </a:pPr>
            <a:r>
              <a:rPr sz="1200" spc="-5" dirty="0">
                <a:latin typeface="Calibri"/>
                <a:cs typeface="Calibri"/>
              </a:rPr>
              <a:t>Profitability – will provide insight </a:t>
            </a:r>
            <a:r>
              <a:rPr sz="1200" spc="-10" dirty="0">
                <a:latin typeface="Calibri"/>
                <a:cs typeface="Calibri"/>
              </a:rPr>
              <a:t>into </a:t>
            </a:r>
            <a:r>
              <a:rPr sz="1200" spc="-5" dirty="0">
                <a:latin typeface="Calibri"/>
                <a:cs typeface="Calibri"/>
              </a:rPr>
              <a:t>whether the organisation is undertaking innovations  in such a way as </a:t>
            </a:r>
            <a:r>
              <a:rPr sz="1200" dirty="0">
                <a:latin typeface="Calibri"/>
                <a:cs typeface="Calibri"/>
              </a:rPr>
              <a:t>to </a:t>
            </a:r>
            <a:r>
              <a:rPr sz="1200" spc="-5" dirty="0">
                <a:latin typeface="Calibri"/>
                <a:cs typeface="Calibri"/>
              </a:rPr>
              <a:t>improve </a:t>
            </a:r>
            <a:r>
              <a:rPr sz="1200" dirty="0">
                <a:latin typeface="Calibri"/>
                <a:cs typeface="Calibri"/>
              </a:rPr>
              <a:t>its </a:t>
            </a:r>
            <a:r>
              <a:rPr sz="1200" spc="-5" dirty="0">
                <a:latin typeface="Calibri"/>
                <a:cs typeface="Calibri"/>
              </a:rPr>
              <a:t>overall business</a:t>
            </a:r>
            <a:r>
              <a:rPr sz="1200" spc="15" dirty="0">
                <a:latin typeface="Calibri"/>
                <a:cs typeface="Calibri"/>
              </a:rPr>
              <a:t> </a:t>
            </a:r>
            <a:r>
              <a:rPr sz="1200" spc="-5" dirty="0">
                <a:latin typeface="Calibri"/>
                <a:cs typeface="Calibri"/>
              </a:rPr>
              <a:t>performance.</a:t>
            </a:r>
            <a:endParaRPr sz="1200">
              <a:latin typeface="Calibri"/>
              <a:cs typeface="Calibri"/>
            </a:endParaRPr>
          </a:p>
          <a:p>
            <a:pPr marL="12700" marR="382270">
              <a:lnSpc>
                <a:spcPct val="101699"/>
              </a:lnSpc>
              <a:spcBef>
                <a:spcPts val="60"/>
              </a:spcBef>
              <a:buFont typeface="Symbol"/>
              <a:buChar char=""/>
              <a:tabLst>
                <a:tab pos="240665" algn="l"/>
                <a:tab pos="241300" algn="l"/>
              </a:tabLst>
            </a:pPr>
            <a:r>
              <a:rPr sz="1200" spc="-5" dirty="0">
                <a:latin typeface="Calibri"/>
                <a:cs typeface="Calibri"/>
              </a:rPr>
              <a:t>Return </a:t>
            </a:r>
            <a:r>
              <a:rPr sz="1200" spc="-10" dirty="0">
                <a:latin typeface="Calibri"/>
                <a:cs typeface="Calibri"/>
              </a:rPr>
              <a:t>on </a:t>
            </a:r>
            <a:r>
              <a:rPr sz="1200" spc="-5" dirty="0">
                <a:latin typeface="Calibri"/>
                <a:cs typeface="Calibri"/>
              </a:rPr>
              <a:t>assets – </a:t>
            </a:r>
            <a:r>
              <a:rPr sz="1200" dirty="0">
                <a:latin typeface="Calibri"/>
                <a:cs typeface="Calibri"/>
              </a:rPr>
              <a:t>to </a:t>
            </a:r>
            <a:r>
              <a:rPr sz="1200" spc="-5" dirty="0">
                <a:latin typeface="Calibri"/>
                <a:cs typeface="Calibri"/>
              </a:rPr>
              <a:t>determine the organisation’s </a:t>
            </a:r>
            <a:r>
              <a:rPr sz="1200" dirty="0">
                <a:latin typeface="Calibri"/>
                <a:cs typeface="Calibri"/>
              </a:rPr>
              <a:t>ability to </a:t>
            </a:r>
            <a:r>
              <a:rPr sz="1200" spc="-5" dirty="0">
                <a:latin typeface="Calibri"/>
                <a:cs typeface="Calibri"/>
              </a:rPr>
              <a:t>generate a return on </a:t>
            </a:r>
            <a:r>
              <a:rPr sz="1200" dirty="0">
                <a:latin typeface="Calibri"/>
                <a:cs typeface="Calibri"/>
              </a:rPr>
              <a:t>its  </a:t>
            </a:r>
            <a:r>
              <a:rPr sz="1200" spc="-5" dirty="0">
                <a:latin typeface="Calibri"/>
                <a:cs typeface="Calibri"/>
              </a:rPr>
              <a:t>investment.</a:t>
            </a:r>
            <a:endParaRPr sz="1200">
              <a:latin typeface="Calibri"/>
              <a:cs typeface="Calibri"/>
            </a:endParaRPr>
          </a:p>
          <a:p>
            <a:pPr marL="12700" marR="193040" indent="-635">
              <a:lnSpc>
                <a:spcPct val="102499"/>
              </a:lnSpc>
              <a:spcBef>
                <a:spcPts val="45"/>
              </a:spcBef>
              <a:buFont typeface="Symbol"/>
              <a:buChar char=""/>
              <a:tabLst>
                <a:tab pos="240665" algn="l"/>
                <a:tab pos="241300" algn="l"/>
              </a:tabLst>
            </a:pPr>
            <a:r>
              <a:rPr sz="1200" spc="-5" dirty="0">
                <a:latin typeface="Calibri"/>
                <a:cs typeface="Calibri"/>
              </a:rPr>
              <a:t>Market share – will provide </a:t>
            </a:r>
            <a:r>
              <a:rPr sz="1200" dirty="0">
                <a:latin typeface="Calibri"/>
                <a:cs typeface="Calibri"/>
              </a:rPr>
              <a:t>data </a:t>
            </a:r>
            <a:r>
              <a:rPr sz="1200" spc="-5" dirty="0">
                <a:latin typeface="Calibri"/>
                <a:cs typeface="Calibri"/>
              </a:rPr>
              <a:t>as </a:t>
            </a:r>
            <a:r>
              <a:rPr sz="1200" dirty="0">
                <a:latin typeface="Calibri"/>
                <a:cs typeface="Calibri"/>
              </a:rPr>
              <a:t>to </a:t>
            </a:r>
            <a:r>
              <a:rPr sz="1200" spc="-5" dirty="0">
                <a:latin typeface="Calibri"/>
                <a:cs typeface="Calibri"/>
              </a:rPr>
              <a:t>whether </a:t>
            </a:r>
            <a:r>
              <a:rPr sz="1200" spc="-10" dirty="0">
                <a:latin typeface="Calibri"/>
                <a:cs typeface="Calibri"/>
              </a:rPr>
              <a:t>an </a:t>
            </a:r>
            <a:r>
              <a:rPr sz="1200" spc="-5" dirty="0">
                <a:latin typeface="Calibri"/>
                <a:cs typeface="Calibri"/>
              </a:rPr>
              <a:t>organisation is growing relative </a:t>
            </a:r>
            <a:r>
              <a:rPr sz="1200" dirty="0">
                <a:latin typeface="Calibri"/>
                <a:cs typeface="Calibri"/>
              </a:rPr>
              <a:t>to its  </a:t>
            </a:r>
            <a:r>
              <a:rPr sz="1200" spc="-5" dirty="0">
                <a:latin typeface="Calibri"/>
                <a:cs typeface="Calibri"/>
              </a:rPr>
              <a:t>competitors.</a:t>
            </a:r>
            <a:endParaRPr sz="1200">
              <a:latin typeface="Calibri"/>
              <a:cs typeface="Calibri"/>
            </a:endParaRPr>
          </a:p>
          <a:p>
            <a:pPr marL="12700" marR="73025">
              <a:lnSpc>
                <a:spcPct val="101699"/>
              </a:lnSpc>
              <a:spcBef>
                <a:spcPts val="60"/>
              </a:spcBef>
              <a:buFont typeface="Symbol"/>
              <a:buChar char=""/>
              <a:tabLst>
                <a:tab pos="240665" algn="l"/>
                <a:tab pos="241300" algn="l"/>
              </a:tabLst>
            </a:pPr>
            <a:r>
              <a:rPr sz="1200" spc="-5" dirty="0">
                <a:latin typeface="Calibri"/>
                <a:cs typeface="Calibri"/>
              </a:rPr>
              <a:t>Market value – provides a measure </a:t>
            </a:r>
            <a:r>
              <a:rPr sz="1200" spc="-10" dirty="0">
                <a:latin typeface="Calibri"/>
                <a:cs typeface="Calibri"/>
              </a:rPr>
              <a:t>of </a:t>
            </a:r>
            <a:r>
              <a:rPr sz="1200" dirty="0">
                <a:latin typeface="Calibri"/>
                <a:cs typeface="Calibri"/>
              </a:rPr>
              <a:t>the </a:t>
            </a:r>
            <a:r>
              <a:rPr sz="1200" spc="-5" dirty="0">
                <a:latin typeface="Calibri"/>
                <a:cs typeface="Calibri"/>
              </a:rPr>
              <a:t>market’s perception </a:t>
            </a:r>
            <a:r>
              <a:rPr sz="1200" spc="-10" dirty="0">
                <a:latin typeface="Calibri"/>
                <a:cs typeface="Calibri"/>
              </a:rPr>
              <a:t>of </a:t>
            </a:r>
            <a:r>
              <a:rPr sz="1200" spc="-5" dirty="0">
                <a:latin typeface="Calibri"/>
                <a:cs typeface="Calibri"/>
              </a:rPr>
              <a:t>the organisation and </a:t>
            </a:r>
            <a:r>
              <a:rPr sz="1200" dirty="0">
                <a:latin typeface="Calibri"/>
                <a:cs typeface="Calibri"/>
              </a:rPr>
              <a:t>its  ability to be</a:t>
            </a:r>
            <a:r>
              <a:rPr sz="1200" spc="-25" dirty="0">
                <a:latin typeface="Calibri"/>
                <a:cs typeface="Calibri"/>
              </a:rPr>
              <a:t> </a:t>
            </a:r>
            <a:r>
              <a:rPr sz="1200" spc="-5" dirty="0">
                <a:latin typeface="Calibri"/>
                <a:cs typeface="Calibri"/>
              </a:rPr>
              <a:t>innovative.</a:t>
            </a:r>
            <a:endParaRPr sz="1200">
              <a:latin typeface="Calibri"/>
              <a:cs typeface="Calibri"/>
            </a:endParaRPr>
          </a:p>
          <a:p>
            <a:pPr marL="12700" marR="70485">
              <a:lnSpc>
                <a:spcPct val="101699"/>
              </a:lnSpc>
              <a:spcBef>
                <a:spcPts val="505"/>
              </a:spcBef>
            </a:pPr>
            <a:r>
              <a:rPr sz="1200" spc="-5" dirty="0">
                <a:latin typeface="Calibri"/>
                <a:cs typeface="Calibri"/>
              </a:rPr>
              <a:t>In sum, innovative organisations require constant feedback, not only from </a:t>
            </a:r>
            <a:r>
              <a:rPr sz="1200" dirty="0">
                <a:latin typeface="Calibri"/>
                <a:cs typeface="Calibri"/>
              </a:rPr>
              <a:t>the </a:t>
            </a:r>
            <a:r>
              <a:rPr sz="1200" spc="-5" dirty="0">
                <a:latin typeface="Calibri"/>
                <a:cs typeface="Calibri"/>
              </a:rPr>
              <a:t>external </a:t>
            </a:r>
            <a:r>
              <a:rPr sz="1200" spc="-10" dirty="0">
                <a:latin typeface="Calibri"/>
                <a:cs typeface="Calibri"/>
              </a:rPr>
              <a:t>world  </a:t>
            </a:r>
            <a:r>
              <a:rPr sz="1200" spc="-5" dirty="0">
                <a:latin typeface="Calibri"/>
                <a:cs typeface="Calibri"/>
              </a:rPr>
              <a:t>and the influences that impact its performance, </a:t>
            </a:r>
            <a:r>
              <a:rPr sz="1200" dirty="0">
                <a:latin typeface="Calibri"/>
                <a:cs typeface="Calibri"/>
              </a:rPr>
              <a:t>but </a:t>
            </a:r>
            <a:r>
              <a:rPr sz="1200" spc="-5" dirty="0">
                <a:latin typeface="Calibri"/>
                <a:cs typeface="Calibri"/>
              </a:rPr>
              <a:t>data relative to its performance </a:t>
            </a:r>
            <a:r>
              <a:rPr sz="1200" dirty="0">
                <a:latin typeface="Calibri"/>
                <a:cs typeface="Calibri"/>
              </a:rPr>
              <a:t>per </a:t>
            </a:r>
            <a:r>
              <a:rPr sz="1200" spc="-5" dirty="0">
                <a:latin typeface="Calibri"/>
                <a:cs typeface="Calibri"/>
              </a:rPr>
              <a:t>se.  Such indicators enable strategies </a:t>
            </a:r>
            <a:r>
              <a:rPr sz="1200" dirty="0">
                <a:latin typeface="Calibri"/>
                <a:cs typeface="Calibri"/>
              </a:rPr>
              <a:t>to be </a:t>
            </a:r>
            <a:r>
              <a:rPr sz="1200" spc="-5" dirty="0">
                <a:latin typeface="Calibri"/>
                <a:cs typeface="Calibri"/>
              </a:rPr>
              <a:t>developed, tailored or </a:t>
            </a:r>
            <a:r>
              <a:rPr sz="1200" dirty="0">
                <a:latin typeface="Calibri"/>
                <a:cs typeface="Calibri"/>
              </a:rPr>
              <a:t>new </a:t>
            </a:r>
            <a:r>
              <a:rPr sz="1200" spc="-5" dirty="0">
                <a:latin typeface="Calibri"/>
                <a:cs typeface="Calibri"/>
              </a:rPr>
              <a:t>programs</a:t>
            </a:r>
            <a:r>
              <a:rPr sz="1200" spc="70" dirty="0">
                <a:latin typeface="Calibri"/>
                <a:cs typeface="Calibri"/>
              </a:rPr>
              <a:t> </a:t>
            </a:r>
            <a:r>
              <a:rPr sz="1200" spc="-5" dirty="0">
                <a:latin typeface="Calibri"/>
                <a:cs typeface="Calibri"/>
              </a:rPr>
              <a:t>devised.</a:t>
            </a:r>
            <a:endParaRPr sz="1200">
              <a:latin typeface="Calibri"/>
              <a:cs typeface="Calibri"/>
            </a:endParaRPr>
          </a:p>
          <a:p>
            <a:pPr marL="12700">
              <a:lnSpc>
                <a:spcPct val="100000"/>
              </a:lnSpc>
              <a:spcBef>
                <a:spcPts val="1030"/>
              </a:spcBef>
            </a:pPr>
            <a:r>
              <a:rPr sz="1200" b="1" spc="-5" dirty="0">
                <a:latin typeface="Calibri"/>
                <a:cs typeface="Calibri"/>
              </a:rPr>
              <a:t>4.5.2 Scorecard </a:t>
            </a:r>
            <a:r>
              <a:rPr sz="1200" b="1" spc="-10" dirty="0">
                <a:latin typeface="Calibri"/>
                <a:cs typeface="Calibri"/>
              </a:rPr>
              <a:t>to </a:t>
            </a:r>
            <a:r>
              <a:rPr sz="1200" b="1" spc="-5" dirty="0">
                <a:latin typeface="Calibri"/>
                <a:cs typeface="Calibri"/>
              </a:rPr>
              <a:t>assess enterprise innovation</a:t>
            </a:r>
            <a:r>
              <a:rPr sz="1200" b="1" spc="45" dirty="0">
                <a:latin typeface="Calibri"/>
                <a:cs typeface="Calibri"/>
              </a:rPr>
              <a:t> </a:t>
            </a:r>
            <a:r>
              <a:rPr sz="1200" b="1" spc="-5" dirty="0">
                <a:latin typeface="Calibri"/>
                <a:cs typeface="Calibri"/>
              </a:rPr>
              <a:t>capabilities</a:t>
            </a:r>
            <a:endParaRPr sz="1200">
              <a:latin typeface="Calibri"/>
              <a:cs typeface="Calibri"/>
            </a:endParaRPr>
          </a:p>
          <a:p>
            <a:pPr marL="12700" marR="144145">
              <a:lnSpc>
                <a:spcPct val="101699"/>
              </a:lnSpc>
              <a:spcBef>
                <a:spcPts val="994"/>
              </a:spcBef>
            </a:pPr>
            <a:r>
              <a:rPr sz="1200" spc="-20" dirty="0">
                <a:latin typeface="Calibri"/>
                <a:cs typeface="Calibri"/>
              </a:rPr>
              <a:t>Another </a:t>
            </a:r>
            <a:r>
              <a:rPr sz="1200" spc="-25" dirty="0">
                <a:latin typeface="Calibri"/>
                <a:cs typeface="Calibri"/>
              </a:rPr>
              <a:t>methodology, </a:t>
            </a:r>
            <a:r>
              <a:rPr sz="1200" spc="-20" dirty="0">
                <a:latin typeface="Calibri"/>
                <a:cs typeface="Calibri"/>
              </a:rPr>
              <a:t>presented </a:t>
            </a:r>
            <a:r>
              <a:rPr sz="1200" spc="-25" dirty="0">
                <a:latin typeface="Calibri"/>
                <a:cs typeface="Calibri"/>
              </a:rPr>
              <a:t>herein, </a:t>
            </a:r>
            <a:r>
              <a:rPr sz="1200" spc="-20" dirty="0">
                <a:latin typeface="Calibri"/>
                <a:cs typeface="Calibri"/>
              </a:rPr>
              <a:t>helps </a:t>
            </a:r>
            <a:r>
              <a:rPr sz="1200" spc="-25" dirty="0">
                <a:latin typeface="Calibri"/>
                <a:cs typeface="Calibri"/>
              </a:rPr>
              <a:t>organisation </a:t>
            </a:r>
            <a:r>
              <a:rPr sz="1200" spc="-15" dirty="0">
                <a:latin typeface="Calibri"/>
                <a:cs typeface="Calibri"/>
              </a:rPr>
              <a:t>to </a:t>
            </a:r>
            <a:r>
              <a:rPr sz="1200" spc="-20" dirty="0">
                <a:latin typeface="Calibri"/>
                <a:cs typeface="Calibri"/>
              </a:rPr>
              <a:t>assess </a:t>
            </a:r>
            <a:r>
              <a:rPr sz="1200" spc="-15" dirty="0">
                <a:latin typeface="Calibri"/>
                <a:cs typeface="Calibri"/>
              </a:rPr>
              <a:t>its own </a:t>
            </a:r>
            <a:r>
              <a:rPr sz="1200" spc="-25" dirty="0">
                <a:latin typeface="Calibri"/>
                <a:cs typeface="Calibri"/>
              </a:rPr>
              <a:t>innovation </a:t>
            </a:r>
            <a:r>
              <a:rPr sz="1200" spc="-20" dirty="0">
                <a:latin typeface="Calibri"/>
                <a:cs typeface="Calibri"/>
              </a:rPr>
              <a:t>and </a:t>
            </a:r>
            <a:r>
              <a:rPr sz="1200" spc="-15" dirty="0">
                <a:latin typeface="Calibri"/>
                <a:cs typeface="Calibri"/>
              </a:rPr>
              <a:t>to  </a:t>
            </a:r>
            <a:r>
              <a:rPr sz="1200" spc="-25" dirty="0">
                <a:latin typeface="Calibri"/>
                <a:cs typeface="Calibri"/>
              </a:rPr>
              <a:t>improve </a:t>
            </a:r>
            <a:r>
              <a:rPr sz="1200" spc="-15" dirty="0">
                <a:latin typeface="Calibri"/>
                <a:cs typeface="Calibri"/>
              </a:rPr>
              <a:t>its </a:t>
            </a:r>
            <a:r>
              <a:rPr sz="1200" spc="-25" dirty="0">
                <a:latin typeface="Calibri"/>
                <a:cs typeface="Calibri"/>
              </a:rPr>
              <a:t>understanding </a:t>
            </a:r>
            <a:r>
              <a:rPr sz="1200" spc="-15" dirty="0">
                <a:latin typeface="Calibri"/>
                <a:cs typeface="Calibri"/>
              </a:rPr>
              <a:t>of</a:t>
            </a:r>
            <a:r>
              <a:rPr sz="1200" spc="-105" dirty="0">
                <a:latin typeface="Calibri"/>
                <a:cs typeface="Calibri"/>
              </a:rPr>
              <a:t> </a:t>
            </a:r>
            <a:r>
              <a:rPr sz="1200" spc="-25" dirty="0">
                <a:latin typeface="Calibri"/>
                <a:cs typeface="Calibri"/>
              </a:rPr>
              <a:t>innovation.</a:t>
            </a:r>
            <a:endParaRPr sz="12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803224"/>
            <a:ext cx="5629910" cy="8785225"/>
          </a:xfrm>
          <a:prstGeom prst="rect">
            <a:avLst/>
          </a:prstGeom>
        </p:spPr>
        <p:txBody>
          <a:bodyPr vert="horz" wrap="square" lIns="0" tIns="90170" rIns="0" bIns="0" rtlCol="0">
            <a:spAutoFit/>
          </a:bodyPr>
          <a:lstStyle/>
          <a:p>
            <a:pPr marL="12700">
              <a:lnSpc>
                <a:spcPct val="100000"/>
              </a:lnSpc>
              <a:spcBef>
                <a:spcPts val="710"/>
              </a:spcBef>
            </a:pPr>
            <a:r>
              <a:rPr sz="1200" b="1" spc="-5" dirty="0">
                <a:latin typeface="Calibri"/>
                <a:cs typeface="Calibri"/>
              </a:rPr>
              <a:t>6 NEEDS ANALYSES </a:t>
            </a:r>
            <a:r>
              <a:rPr sz="1200" spc="-5" dirty="0">
                <a:latin typeface="Calibri"/>
                <a:cs typeface="Calibri"/>
              </a:rPr>
              <a:t>……………………………………………………………………………………………………. </a:t>
            </a:r>
            <a:r>
              <a:rPr sz="1200" spc="235" dirty="0">
                <a:latin typeface="Calibri"/>
                <a:cs typeface="Calibri"/>
              </a:rPr>
              <a:t> </a:t>
            </a:r>
            <a:r>
              <a:rPr sz="1200" b="1" dirty="0">
                <a:latin typeface="Calibri"/>
                <a:cs typeface="Calibri"/>
              </a:rPr>
              <a:t>82</a:t>
            </a:r>
            <a:endParaRPr sz="1200">
              <a:latin typeface="Calibri"/>
              <a:cs typeface="Calibri"/>
            </a:endParaRPr>
          </a:p>
          <a:p>
            <a:pPr marL="510540" lvl="1" indent="-229235">
              <a:lnSpc>
                <a:spcPct val="100000"/>
              </a:lnSpc>
              <a:spcBef>
                <a:spcPts val="610"/>
              </a:spcBef>
              <a:buAutoNum type="arabicPeriod"/>
              <a:tabLst>
                <a:tab pos="511175" algn="l"/>
                <a:tab pos="5384165" algn="l"/>
              </a:tabLst>
            </a:pPr>
            <a:r>
              <a:rPr sz="1200" spc="-5" dirty="0">
                <a:latin typeface="Calibri"/>
                <a:cs typeface="Calibri"/>
              </a:rPr>
              <a:t>Learning</a:t>
            </a:r>
            <a:r>
              <a:rPr sz="1200" spc="45" dirty="0">
                <a:latin typeface="Calibri"/>
                <a:cs typeface="Calibri"/>
              </a:rPr>
              <a:t> </a:t>
            </a:r>
            <a:r>
              <a:rPr sz="1200" spc="-5" dirty="0">
                <a:latin typeface="Calibri"/>
                <a:cs typeface="Calibri"/>
              </a:rPr>
              <a:t>objective	</a:t>
            </a:r>
            <a:r>
              <a:rPr sz="1200" dirty="0">
                <a:latin typeface="Calibri"/>
                <a:cs typeface="Calibri"/>
              </a:rPr>
              <a:t>82</a:t>
            </a:r>
            <a:endParaRPr sz="1200">
              <a:latin typeface="Calibri"/>
              <a:cs typeface="Calibri"/>
            </a:endParaRPr>
          </a:p>
          <a:p>
            <a:pPr marL="510540" lvl="1" indent="-229235">
              <a:lnSpc>
                <a:spcPct val="100000"/>
              </a:lnSpc>
              <a:spcBef>
                <a:spcPts val="229"/>
              </a:spcBef>
              <a:buAutoNum type="arabicPeriod"/>
              <a:tabLst>
                <a:tab pos="511175" algn="l"/>
                <a:tab pos="5384165" algn="l"/>
              </a:tabLst>
            </a:pPr>
            <a:r>
              <a:rPr sz="1200" spc="-5" dirty="0">
                <a:latin typeface="Calibri"/>
                <a:cs typeface="Calibri"/>
              </a:rPr>
              <a:t>Introduction	</a:t>
            </a:r>
            <a:r>
              <a:rPr sz="1200" dirty="0">
                <a:latin typeface="Calibri"/>
                <a:cs typeface="Calibri"/>
              </a:rPr>
              <a:t>82</a:t>
            </a:r>
            <a:endParaRPr sz="1200">
              <a:latin typeface="Calibri"/>
              <a:cs typeface="Calibri"/>
            </a:endParaRPr>
          </a:p>
          <a:p>
            <a:pPr marL="510540" lvl="1" indent="-229235">
              <a:lnSpc>
                <a:spcPct val="100000"/>
              </a:lnSpc>
              <a:spcBef>
                <a:spcPts val="229"/>
              </a:spcBef>
              <a:buAutoNum type="arabicPeriod"/>
              <a:tabLst>
                <a:tab pos="511175" algn="l"/>
                <a:tab pos="5384165" algn="l"/>
              </a:tabLst>
            </a:pPr>
            <a:r>
              <a:rPr sz="1200" spc="-5" dirty="0">
                <a:latin typeface="Calibri"/>
                <a:cs typeface="Calibri"/>
              </a:rPr>
              <a:t>Questionnaires	</a:t>
            </a:r>
            <a:r>
              <a:rPr sz="1200" dirty="0">
                <a:latin typeface="Calibri"/>
                <a:cs typeface="Calibri"/>
              </a:rPr>
              <a:t>82</a:t>
            </a:r>
            <a:endParaRPr sz="1200">
              <a:latin typeface="Calibri"/>
              <a:cs typeface="Calibri"/>
            </a:endParaRPr>
          </a:p>
          <a:p>
            <a:pPr marL="626745" lvl="2" indent="-344805">
              <a:lnSpc>
                <a:spcPct val="100000"/>
              </a:lnSpc>
              <a:spcBef>
                <a:spcPts val="225"/>
              </a:spcBef>
              <a:buAutoNum type="arabicPeriod"/>
              <a:tabLst>
                <a:tab pos="626745" algn="l"/>
                <a:tab pos="5384165" algn="l"/>
              </a:tabLst>
            </a:pPr>
            <a:r>
              <a:rPr sz="1200" spc="-5" dirty="0">
                <a:latin typeface="Calibri"/>
                <a:cs typeface="Calibri"/>
              </a:rPr>
              <a:t>Type</a:t>
            </a:r>
            <a:r>
              <a:rPr sz="1200" spc="20" dirty="0">
                <a:latin typeface="Calibri"/>
                <a:cs typeface="Calibri"/>
              </a:rPr>
              <a:t> </a:t>
            </a:r>
            <a:r>
              <a:rPr sz="1200" spc="-10" dirty="0">
                <a:latin typeface="Calibri"/>
                <a:cs typeface="Calibri"/>
              </a:rPr>
              <a:t>of</a:t>
            </a:r>
            <a:r>
              <a:rPr sz="1200" spc="5" dirty="0">
                <a:latin typeface="Calibri"/>
                <a:cs typeface="Calibri"/>
              </a:rPr>
              <a:t> </a:t>
            </a:r>
            <a:r>
              <a:rPr sz="1200" spc="-5" dirty="0">
                <a:latin typeface="Calibri"/>
                <a:cs typeface="Calibri"/>
              </a:rPr>
              <a:t>questions	</a:t>
            </a:r>
            <a:r>
              <a:rPr sz="1200" dirty="0">
                <a:latin typeface="Calibri"/>
                <a:cs typeface="Calibri"/>
              </a:rPr>
              <a:t>83</a:t>
            </a:r>
            <a:endParaRPr sz="1200">
              <a:latin typeface="Calibri"/>
              <a:cs typeface="Calibri"/>
            </a:endParaRPr>
          </a:p>
          <a:p>
            <a:pPr marL="510540" lvl="1" indent="-229235">
              <a:lnSpc>
                <a:spcPct val="100000"/>
              </a:lnSpc>
              <a:spcBef>
                <a:spcPts val="215"/>
              </a:spcBef>
              <a:buAutoNum type="arabicPeriod" startAt="4"/>
              <a:tabLst>
                <a:tab pos="511175" algn="l"/>
                <a:tab pos="5384165" algn="l"/>
              </a:tabLst>
            </a:pPr>
            <a:r>
              <a:rPr sz="1200" spc="-5" dirty="0">
                <a:latin typeface="Calibri"/>
                <a:cs typeface="Calibri"/>
              </a:rPr>
              <a:t>Online</a:t>
            </a:r>
            <a:r>
              <a:rPr sz="1200" spc="5" dirty="0">
                <a:latin typeface="Calibri"/>
                <a:cs typeface="Calibri"/>
              </a:rPr>
              <a:t> </a:t>
            </a:r>
            <a:r>
              <a:rPr sz="1200" spc="-5" dirty="0">
                <a:latin typeface="Calibri"/>
                <a:cs typeface="Calibri"/>
              </a:rPr>
              <a:t>tools	</a:t>
            </a:r>
            <a:r>
              <a:rPr sz="1200" dirty="0">
                <a:latin typeface="Calibri"/>
                <a:cs typeface="Calibri"/>
              </a:rPr>
              <a:t>84</a:t>
            </a:r>
            <a:endParaRPr sz="1200">
              <a:latin typeface="Calibri"/>
              <a:cs typeface="Calibri"/>
            </a:endParaRPr>
          </a:p>
          <a:p>
            <a:pPr marL="510540" lvl="1" indent="-229235">
              <a:lnSpc>
                <a:spcPct val="100000"/>
              </a:lnSpc>
              <a:spcBef>
                <a:spcPts val="229"/>
              </a:spcBef>
              <a:buAutoNum type="arabicPeriod" startAt="4"/>
              <a:tabLst>
                <a:tab pos="511175" algn="l"/>
                <a:tab pos="5384165" algn="l"/>
              </a:tabLst>
            </a:pPr>
            <a:r>
              <a:rPr sz="1200" spc="-5" dirty="0">
                <a:latin typeface="Calibri"/>
                <a:cs typeface="Calibri"/>
              </a:rPr>
              <a:t>SWOT</a:t>
            </a:r>
            <a:r>
              <a:rPr sz="1200" spc="10" dirty="0">
                <a:latin typeface="Calibri"/>
                <a:cs typeface="Calibri"/>
              </a:rPr>
              <a:t> </a:t>
            </a:r>
            <a:r>
              <a:rPr sz="1200" spc="-5" dirty="0">
                <a:latin typeface="Calibri"/>
                <a:cs typeface="Calibri"/>
              </a:rPr>
              <a:t>analysis	</a:t>
            </a:r>
            <a:r>
              <a:rPr sz="1200" dirty="0">
                <a:latin typeface="Calibri"/>
                <a:cs typeface="Calibri"/>
              </a:rPr>
              <a:t>85</a:t>
            </a:r>
            <a:endParaRPr sz="1200">
              <a:latin typeface="Calibri"/>
              <a:cs typeface="Calibri"/>
            </a:endParaRPr>
          </a:p>
          <a:p>
            <a:pPr marL="626745" lvl="2" indent="-344805">
              <a:lnSpc>
                <a:spcPct val="100000"/>
              </a:lnSpc>
              <a:spcBef>
                <a:spcPts val="225"/>
              </a:spcBef>
              <a:buAutoNum type="arabicPeriod"/>
              <a:tabLst>
                <a:tab pos="626745" algn="l"/>
                <a:tab pos="5384165" algn="l"/>
              </a:tabLst>
            </a:pPr>
            <a:r>
              <a:rPr sz="1200" spc="-5" dirty="0">
                <a:latin typeface="Calibri"/>
                <a:cs typeface="Calibri"/>
              </a:rPr>
              <a:t>SWOT analysis</a:t>
            </a:r>
            <a:r>
              <a:rPr sz="1200" spc="25" dirty="0">
                <a:latin typeface="Calibri"/>
                <a:cs typeface="Calibri"/>
              </a:rPr>
              <a:t> </a:t>
            </a:r>
            <a:r>
              <a:rPr sz="1200" spc="-5" dirty="0">
                <a:latin typeface="Calibri"/>
                <a:cs typeface="Calibri"/>
              </a:rPr>
              <a:t>-</a:t>
            </a:r>
            <a:r>
              <a:rPr sz="1200" dirty="0">
                <a:latin typeface="Calibri"/>
                <a:cs typeface="Calibri"/>
              </a:rPr>
              <a:t> </a:t>
            </a:r>
            <a:r>
              <a:rPr sz="1200" spc="-5" dirty="0">
                <a:latin typeface="Calibri"/>
                <a:cs typeface="Calibri"/>
              </a:rPr>
              <a:t>steps	</a:t>
            </a:r>
            <a:r>
              <a:rPr sz="1200" dirty="0">
                <a:latin typeface="Calibri"/>
                <a:cs typeface="Calibri"/>
              </a:rPr>
              <a:t>85</a:t>
            </a:r>
            <a:endParaRPr sz="1200">
              <a:latin typeface="Calibri"/>
              <a:cs typeface="Calibri"/>
            </a:endParaRPr>
          </a:p>
          <a:p>
            <a:pPr marL="510540" lvl="1" indent="-229235">
              <a:lnSpc>
                <a:spcPct val="100000"/>
              </a:lnSpc>
              <a:spcBef>
                <a:spcPts val="229"/>
              </a:spcBef>
              <a:buAutoNum type="arabicPeriod" startAt="6"/>
              <a:tabLst>
                <a:tab pos="511175" algn="l"/>
                <a:tab pos="5384165" algn="l"/>
              </a:tabLst>
            </a:pPr>
            <a:r>
              <a:rPr sz="1200" spc="-5" dirty="0">
                <a:latin typeface="Calibri"/>
                <a:cs typeface="Calibri"/>
              </a:rPr>
              <a:t>Focus</a:t>
            </a:r>
            <a:r>
              <a:rPr sz="1200" spc="20" dirty="0">
                <a:latin typeface="Calibri"/>
                <a:cs typeface="Calibri"/>
              </a:rPr>
              <a:t> </a:t>
            </a:r>
            <a:r>
              <a:rPr sz="1200" spc="-5" dirty="0">
                <a:latin typeface="Calibri"/>
                <a:cs typeface="Calibri"/>
              </a:rPr>
              <a:t>groups	</a:t>
            </a:r>
            <a:r>
              <a:rPr sz="1200" dirty="0">
                <a:latin typeface="Calibri"/>
                <a:cs typeface="Calibri"/>
              </a:rPr>
              <a:t>86</a:t>
            </a:r>
            <a:endParaRPr sz="1200">
              <a:latin typeface="Calibri"/>
              <a:cs typeface="Calibri"/>
            </a:endParaRPr>
          </a:p>
          <a:p>
            <a:pPr marL="510540" lvl="1" indent="-229235">
              <a:lnSpc>
                <a:spcPct val="100000"/>
              </a:lnSpc>
              <a:spcBef>
                <a:spcPts val="215"/>
              </a:spcBef>
              <a:buAutoNum type="arabicPeriod" startAt="6"/>
              <a:tabLst>
                <a:tab pos="511175" algn="l"/>
                <a:tab pos="5384165" algn="l"/>
              </a:tabLst>
            </a:pPr>
            <a:r>
              <a:rPr sz="1200" dirty="0">
                <a:latin typeface="Calibri"/>
                <a:cs typeface="Calibri"/>
              </a:rPr>
              <a:t>Desk</a:t>
            </a:r>
            <a:r>
              <a:rPr sz="1200" spc="5" dirty="0">
                <a:latin typeface="Calibri"/>
                <a:cs typeface="Calibri"/>
              </a:rPr>
              <a:t> </a:t>
            </a:r>
            <a:r>
              <a:rPr sz="1200" spc="-5" dirty="0">
                <a:latin typeface="Calibri"/>
                <a:cs typeface="Calibri"/>
              </a:rPr>
              <a:t>research	</a:t>
            </a:r>
            <a:r>
              <a:rPr sz="1200" dirty="0">
                <a:latin typeface="Calibri"/>
                <a:cs typeface="Calibri"/>
              </a:rPr>
              <a:t>87</a:t>
            </a:r>
            <a:endParaRPr sz="1200">
              <a:latin typeface="Calibri"/>
              <a:cs typeface="Calibri"/>
            </a:endParaRPr>
          </a:p>
          <a:p>
            <a:pPr marL="510540" lvl="1" indent="-229235">
              <a:lnSpc>
                <a:spcPct val="100000"/>
              </a:lnSpc>
              <a:spcBef>
                <a:spcPts val="229"/>
              </a:spcBef>
              <a:buAutoNum type="arabicPeriod" startAt="6"/>
              <a:tabLst>
                <a:tab pos="511175" algn="l"/>
                <a:tab pos="5384165" algn="l"/>
              </a:tabLst>
            </a:pPr>
            <a:r>
              <a:rPr sz="1200" spc="-5" dirty="0">
                <a:latin typeface="Calibri"/>
                <a:cs typeface="Calibri"/>
              </a:rPr>
              <a:t>Technology</a:t>
            </a:r>
            <a:r>
              <a:rPr sz="1200" spc="15" dirty="0">
                <a:latin typeface="Calibri"/>
                <a:cs typeface="Calibri"/>
              </a:rPr>
              <a:t> </a:t>
            </a:r>
            <a:r>
              <a:rPr sz="1200" spc="-5" dirty="0">
                <a:latin typeface="Calibri"/>
                <a:cs typeface="Calibri"/>
              </a:rPr>
              <a:t>watch	</a:t>
            </a:r>
            <a:r>
              <a:rPr sz="1200" dirty="0">
                <a:latin typeface="Calibri"/>
                <a:cs typeface="Calibri"/>
              </a:rPr>
              <a:t>87</a:t>
            </a:r>
            <a:endParaRPr sz="1200">
              <a:latin typeface="Calibri"/>
              <a:cs typeface="Calibri"/>
            </a:endParaRPr>
          </a:p>
          <a:p>
            <a:pPr marL="626745" lvl="2" indent="-344805">
              <a:lnSpc>
                <a:spcPct val="100000"/>
              </a:lnSpc>
              <a:spcBef>
                <a:spcPts val="225"/>
              </a:spcBef>
              <a:buAutoNum type="arabicPeriod"/>
              <a:tabLst>
                <a:tab pos="626745" algn="l"/>
                <a:tab pos="5384165" algn="l"/>
              </a:tabLst>
            </a:pPr>
            <a:r>
              <a:rPr sz="1200" spc="-5" dirty="0">
                <a:latin typeface="Calibri"/>
                <a:cs typeface="Calibri"/>
              </a:rPr>
              <a:t>The purpose of</a:t>
            </a:r>
            <a:r>
              <a:rPr sz="1200" spc="30" dirty="0">
                <a:latin typeface="Calibri"/>
                <a:cs typeface="Calibri"/>
              </a:rPr>
              <a:t> </a:t>
            </a:r>
            <a:r>
              <a:rPr sz="1200" spc="-5" dirty="0">
                <a:latin typeface="Calibri"/>
                <a:cs typeface="Calibri"/>
              </a:rPr>
              <a:t>technology</a:t>
            </a:r>
            <a:r>
              <a:rPr sz="1200" spc="5" dirty="0">
                <a:latin typeface="Calibri"/>
                <a:cs typeface="Calibri"/>
              </a:rPr>
              <a:t> </a:t>
            </a:r>
            <a:r>
              <a:rPr sz="1200" spc="-5" dirty="0">
                <a:latin typeface="Calibri"/>
                <a:cs typeface="Calibri"/>
              </a:rPr>
              <a:t>watch	</a:t>
            </a:r>
            <a:r>
              <a:rPr sz="1200" dirty="0">
                <a:latin typeface="Calibri"/>
                <a:cs typeface="Calibri"/>
              </a:rPr>
              <a:t>87</a:t>
            </a:r>
            <a:endParaRPr sz="1200">
              <a:latin typeface="Calibri"/>
              <a:cs typeface="Calibri"/>
            </a:endParaRPr>
          </a:p>
          <a:p>
            <a:pPr marL="626745" lvl="2" indent="-344805">
              <a:lnSpc>
                <a:spcPct val="100000"/>
              </a:lnSpc>
              <a:spcBef>
                <a:spcPts val="229"/>
              </a:spcBef>
              <a:buAutoNum type="arabicPeriod"/>
              <a:tabLst>
                <a:tab pos="626745" algn="l"/>
                <a:tab pos="5383530" algn="l"/>
              </a:tabLst>
            </a:pPr>
            <a:r>
              <a:rPr sz="1200" spc="-5" dirty="0">
                <a:latin typeface="Calibri"/>
                <a:cs typeface="Calibri"/>
              </a:rPr>
              <a:t>Independently or with a help of</a:t>
            </a:r>
            <a:r>
              <a:rPr sz="1200" spc="80" dirty="0">
                <a:latin typeface="Calibri"/>
                <a:cs typeface="Calibri"/>
              </a:rPr>
              <a:t> </a:t>
            </a:r>
            <a:r>
              <a:rPr sz="1200" spc="-5" dirty="0">
                <a:latin typeface="Calibri"/>
                <a:cs typeface="Calibri"/>
              </a:rPr>
              <a:t>an</a:t>
            </a:r>
            <a:r>
              <a:rPr sz="1200" spc="5" dirty="0">
                <a:latin typeface="Calibri"/>
                <a:cs typeface="Calibri"/>
              </a:rPr>
              <a:t> </a:t>
            </a:r>
            <a:r>
              <a:rPr sz="1200" spc="-5" dirty="0">
                <a:latin typeface="Calibri"/>
                <a:cs typeface="Calibri"/>
              </a:rPr>
              <a:t>expert	</a:t>
            </a:r>
            <a:r>
              <a:rPr sz="1200" dirty="0">
                <a:latin typeface="Calibri"/>
                <a:cs typeface="Calibri"/>
              </a:rPr>
              <a:t>89</a:t>
            </a:r>
            <a:endParaRPr sz="1200">
              <a:latin typeface="Calibri"/>
              <a:cs typeface="Calibri"/>
            </a:endParaRPr>
          </a:p>
          <a:p>
            <a:pPr marL="626745" lvl="2" indent="-344805">
              <a:lnSpc>
                <a:spcPct val="100000"/>
              </a:lnSpc>
              <a:spcBef>
                <a:spcPts val="215"/>
              </a:spcBef>
              <a:buAutoNum type="arabicPeriod"/>
              <a:tabLst>
                <a:tab pos="626745" algn="l"/>
                <a:tab pos="5384165" algn="l"/>
              </a:tabLst>
            </a:pPr>
            <a:r>
              <a:rPr sz="1200" spc="-5" dirty="0">
                <a:latin typeface="Calibri"/>
                <a:cs typeface="Calibri"/>
              </a:rPr>
              <a:t>Searching via</a:t>
            </a:r>
            <a:r>
              <a:rPr sz="1200" spc="45" dirty="0">
                <a:latin typeface="Calibri"/>
                <a:cs typeface="Calibri"/>
              </a:rPr>
              <a:t> </a:t>
            </a:r>
            <a:r>
              <a:rPr sz="1200" spc="-5" dirty="0">
                <a:latin typeface="Calibri"/>
                <a:cs typeface="Calibri"/>
              </a:rPr>
              <a:t>internet-general</a:t>
            </a:r>
            <a:r>
              <a:rPr sz="1200" spc="5" dirty="0">
                <a:latin typeface="Calibri"/>
                <a:cs typeface="Calibri"/>
              </a:rPr>
              <a:t> </a:t>
            </a:r>
            <a:r>
              <a:rPr sz="1200" spc="-5" dirty="0">
                <a:latin typeface="Calibri"/>
                <a:cs typeface="Calibri"/>
              </a:rPr>
              <a:t>use	</a:t>
            </a:r>
            <a:r>
              <a:rPr sz="1200" dirty="0">
                <a:latin typeface="Calibri"/>
                <a:cs typeface="Calibri"/>
              </a:rPr>
              <a:t>90</a:t>
            </a:r>
            <a:endParaRPr sz="1200">
              <a:latin typeface="Calibri"/>
              <a:cs typeface="Calibri"/>
            </a:endParaRPr>
          </a:p>
          <a:p>
            <a:pPr marL="626745" lvl="2" indent="-344805">
              <a:lnSpc>
                <a:spcPct val="100000"/>
              </a:lnSpc>
              <a:spcBef>
                <a:spcPts val="229"/>
              </a:spcBef>
              <a:buAutoNum type="arabicPeriod"/>
              <a:tabLst>
                <a:tab pos="626745" algn="l"/>
                <a:tab pos="5383530" algn="l"/>
              </a:tabLst>
            </a:pPr>
            <a:r>
              <a:rPr sz="1200" spc="-5" dirty="0">
                <a:latin typeface="Calibri"/>
                <a:cs typeface="Calibri"/>
              </a:rPr>
              <a:t>Searching via internet</a:t>
            </a:r>
            <a:r>
              <a:rPr sz="1200" spc="70" dirty="0">
                <a:latin typeface="Calibri"/>
                <a:cs typeface="Calibri"/>
              </a:rPr>
              <a:t> </a:t>
            </a:r>
            <a:r>
              <a:rPr sz="1200" spc="-5" dirty="0">
                <a:latin typeface="Calibri"/>
                <a:cs typeface="Calibri"/>
              </a:rPr>
              <a:t>patents</a:t>
            </a:r>
            <a:r>
              <a:rPr sz="1200" spc="10" dirty="0">
                <a:latin typeface="Calibri"/>
                <a:cs typeface="Calibri"/>
              </a:rPr>
              <a:t> </a:t>
            </a:r>
            <a:r>
              <a:rPr sz="1200" spc="-5" dirty="0">
                <a:latin typeface="Calibri"/>
                <a:cs typeface="Calibri"/>
              </a:rPr>
              <a:t>databases	</a:t>
            </a:r>
            <a:r>
              <a:rPr sz="1200" dirty="0">
                <a:latin typeface="Calibri"/>
                <a:cs typeface="Calibri"/>
              </a:rPr>
              <a:t>90</a:t>
            </a:r>
            <a:endParaRPr sz="1200">
              <a:latin typeface="Calibri"/>
              <a:cs typeface="Calibri"/>
            </a:endParaRPr>
          </a:p>
          <a:p>
            <a:pPr marL="510540" lvl="1" indent="-229235">
              <a:lnSpc>
                <a:spcPct val="100000"/>
              </a:lnSpc>
              <a:spcBef>
                <a:spcPts val="225"/>
              </a:spcBef>
              <a:buAutoNum type="arabicPeriod" startAt="9"/>
              <a:tabLst>
                <a:tab pos="511175" algn="l"/>
                <a:tab pos="5384165" algn="l"/>
              </a:tabLst>
            </a:pPr>
            <a:r>
              <a:rPr sz="1200" spc="-5" dirty="0">
                <a:latin typeface="Calibri"/>
                <a:cs typeface="Calibri"/>
              </a:rPr>
              <a:t>Summary	</a:t>
            </a:r>
            <a:r>
              <a:rPr sz="1200" dirty="0">
                <a:latin typeface="Calibri"/>
                <a:cs typeface="Calibri"/>
              </a:rPr>
              <a:t>91</a:t>
            </a:r>
            <a:endParaRPr sz="1200">
              <a:latin typeface="Calibri"/>
              <a:cs typeface="Calibri"/>
            </a:endParaRPr>
          </a:p>
          <a:p>
            <a:pPr marL="588645" lvl="1" indent="-307340">
              <a:lnSpc>
                <a:spcPct val="100000"/>
              </a:lnSpc>
              <a:spcBef>
                <a:spcPts val="229"/>
              </a:spcBef>
              <a:buAutoNum type="arabicPeriod" startAt="9"/>
              <a:tabLst>
                <a:tab pos="589280" algn="l"/>
                <a:tab pos="5384165" algn="l"/>
              </a:tabLst>
            </a:pPr>
            <a:r>
              <a:rPr sz="1200" spc="-5" dirty="0">
                <a:latin typeface="Calibri"/>
                <a:cs typeface="Calibri"/>
              </a:rPr>
              <a:t>Further</a:t>
            </a:r>
            <a:r>
              <a:rPr sz="1200" spc="10" dirty="0">
                <a:latin typeface="Calibri"/>
                <a:cs typeface="Calibri"/>
              </a:rPr>
              <a:t> </a:t>
            </a:r>
            <a:r>
              <a:rPr sz="1200" spc="-5" dirty="0">
                <a:latin typeface="Calibri"/>
                <a:cs typeface="Calibri"/>
              </a:rPr>
              <a:t>reading	</a:t>
            </a:r>
            <a:r>
              <a:rPr sz="1200" dirty="0">
                <a:latin typeface="Calibri"/>
                <a:cs typeface="Calibri"/>
              </a:rPr>
              <a:t>92</a:t>
            </a:r>
            <a:endParaRPr sz="1200">
              <a:latin typeface="Calibri"/>
              <a:cs typeface="Calibri"/>
            </a:endParaRPr>
          </a:p>
          <a:p>
            <a:pPr marL="12700">
              <a:lnSpc>
                <a:spcPct val="100000"/>
              </a:lnSpc>
              <a:spcBef>
                <a:spcPts val="625"/>
              </a:spcBef>
            </a:pPr>
            <a:r>
              <a:rPr sz="1200" b="1" spc="-5" dirty="0">
                <a:latin typeface="Calibri"/>
                <a:cs typeface="Calibri"/>
              </a:rPr>
              <a:t>7 IDEA CREATION </a:t>
            </a:r>
            <a:r>
              <a:rPr sz="1200" spc="-5" dirty="0">
                <a:latin typeface="Calibri"/>
                <a:cs typeface="Calibri"/>
              </a:rPr>
              <a:t>……………………………………………………………………………………………………….  </a:t>
            </a:r>
            <a:r>
              <a:rPr sz="1200" spc="5" dirty="0">
                <a:latin typeface="Calibri"/>
                <a:cs typeface="Calibri"/>
              </a:rPr>
              <a:t> </a:t>
            </a:r>
            <a:r>
              <a:rPr sz="1200" b="1" dirty="0">
                <a:latin typeface="Calibri"/>
                <a:cs typeface="Calibri"/>
              </a:rPr>
              <a:t>93</a:t>
            </a:r>
            <a:endParaRPr sz="1200">
              <a:latin typeface="Calibri"/>
              <a:cs typeface="Calibri"/>
            </a:endParaRPr>
          </a:p>
          <a:p>
            <a:pPr marL="510540" lvl="1" indent="-229235">
              <a:lnSpc>
                <a:spcPct val="100000"/>
              </a:lnSpc>
              <a:spcBef>
                <a:spcPts val="620"/>
              </a:spcBef>
              <a:buAutoNum type="arabicPeriod"/>
              <a:tabLst>
                <a:tab pos="511175" algn="l"/>
                <a:tab pos="5384165" algn="l"/>
              </a:tabLst>
            </a:pPr>
            <a:r>
              <a:rPr sz="1200" spc="-5" dirty="0">
                <a:latin typeface="Calibri"/>
                <a:cs typeface="Calibri"/>
              </a:rPr>
              <a:t>Learning</a:t>
            </a:r>
            <a:r>
              <a:rPr sz="1200" spc="45" dirty="0">
                <a:latin typeface="Calibri"/>
                <a:cs typeface="Calibri"/>
              </a:rPr>
              <a:t> </a:t>
            </a:r>
            <a:r>
              <a:rPr sz="1200" spc="-5" dirty="0">
                <a:latin typeface="Calibri"/>
                <a:cs typeface="Calibri"/>
              </a:rPr>
              <a:t>objective	</a:t>
            </a:r>
            <a:r>
              <a:rPr sz="1200" dirty="0">
                <a:latin typeface="Calibri"/>
                <a:cs typeface="Calibri"/>
              </a:rPr>
              <a:t>93</a:t>
            </a:r>
            <a:endParaRPr sz="1200">
              <a:latin typeface="Calibri"/>
              <a:cs typeface="Calibri"/>
            </a:endParaRPr>
          </a:p>
          <a:p>
            <a:pPr marL="510540" lvl="1" indent="-229235">
              <a:lnSpc>
                <a:spcPct val="100000"/>
              </a:lnSpc>
              <a:spcBef>
                <a:spcPts val="219"/>
              </a:spcBef>
              <a:buAutoNum type="arabicPeriod"/>
              <a:tabLst>
                <a:tab pos="511175" algn="l"/>
                <a:tab pos="5384165" algn="l"/>
              </a:tabLst>
            </a:pPr>
            <a:r>
              <a:rPr sz="1200" spc="-5" dirty="0">
                <a:latin typeface="Calibri"/>
                <a:cs typeface="Calibri"/>
              </a:rPr>
              <a:t>Introduction	</a:t>
            </a:r>
            <a:r>
              <a:rPr sz="1200" dirty="0">
                <a:latin typeface="Calibri"/>
                <a:cs typeface="Calibri"/>
              </a:rPr>
              <a:t>93</a:t>
            </a:r>
            <a:endParaRPr sz="1200">
              <a:latin typeface="Calibri"/>
              <a:cs typeface="Calibri"/>
            </a:endParaRPr>
          </a:p>
          <a:p>
            <a:pPr marL="510540" lvl="1" indent="-229235">
              <a:lnSpc>
                <a:spcPct val="100000"/>
              </a:lnSpc>
              <a:spcBef>
                <a:spcPts val="225"/>
              </a:spcBef>
              <a:buAutoNum type="arabicPeriod"/>
              <a:tabLst>
                <a:tab pos="511175" algn="l"/>
                <a:tab pos="5384165" algn="l"/>
              </a:tabLst>
            </a:pPr>
            <a:r>
              <a:rPr sz="1200" spc="-5" dirty="0">
                <a:latin typeface="Calibri"/>
                <a:cs typeface="Calibri"/>
              </a:rPr>
              <a:t>Brainstorming	</a:t>
            </a:r>
            <a:r>
              <a:rPr sz="1200" dirty="0">
                <a:latin typeface="Calibri"/>
                <a:cs typeface="Calibri"/>
              </a:rPr>
              <a:t>95</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5" dirty="0">
                <a:latin typeface="Calibri"/>
                <a:cs typeface="Calibri"/>
              </a:rPr>
              <a:t>The</a:t>
            </a:r>
            <a:r>
              <a:rPr sz="1200" spc="5" dirty="0">
                <a:latin typeface="Calibri"/>
                <a:cs typeface="Calibri"/>
              </a:rPr>
              <a:t> </a:t>
            </a:r>
            <a:r>
              <a:rPr sz="1200" spc="-5" dirty="0">
                <a:latin typeface="Calibri"/>
                <a:cs typeface="Calibri"/>
              </a:rPr>
              <a:t>brainstorming</a:t>
            </a:r>
            <a:r>
              <a:rPr sz="1200" spc="5" dirty="0">
                <a:latin typeface="Calibri"/>
                <a:cs typeface="Calibri"/>
              </a:rPr>
              <a:t> </a:t>
            </a:r>
            <a:r>
              <a:rPr sz="1200" spc="-5" dirty="0">
                <a:latin typeface="Calibri"/>
                <a:cs typeface="Calibri"/>
              </a:rPr>
              <a:t>process	</a:t>
            </a:r>
            <a:r>
              <a:rPr sz="1200" dirty="0">
                <a:latin typeface="Calibri"/>
                <a:cs typeface="Calibri"/>
              </a:rPr>
              <a:t>96</a:t>
            </a:r>
            <a:endParaRPr sz="1200">
              <a:latin typeface="Calibri"/>
              <a:cs typeface="Calibri"/>
            </a:endParaRPr>
          </a:p>
          <a:p>
            <a:pPr marL="626745" lvl="2" indent="-345440">
              <a:lnSpc>
                <a:spcPct val="100000"/>
              </a:lnSpc>
              <a:spcBef>
                <a:spcPts val="225"/>
              </a:spcBef>
              <a:buAutoNum type="arabicPeriod"/>
              <a:tabLst>
                <a:tab pos="627380" algn="l"/>
                <a:tab pos="5384165" algn="l"/>
              </a:tabLst>
            </a:pPr>
            <a:r>
              <a:rPr sz="1200" spc="-5" dirty="0">
                <a:latin typeface="Calibri"/>
                <a:cs typeface="Calibri"/>
              </a:rPr>
              <a:t>The analysis</a:t>
            </a:r>
            <a:r>
              <a:rPr sz="1200" spc="25" dirty="0">
                <a:latin typeface="Calibri"/>
                <a:cs typeface="Calibri"/>
              </a:rPr>
              <a:t> </a:t>
            </a:r>
            <a:r>
              <a:rPr sz="1200" spc="-10" dirty="0">
                <a:latin typeface="Calibri"/>
                <a:cs typeface="Calibri"/>
              </a:rPr>
              <a:t>of</a:t>
            </a:r>
            <a:r>
              <a:rPr sz="1200" spc="15" dirty="0">
                <a:latin typeface="Calibri"/>
                <a:cs typeface="Calibri"/>
              </a:rPr>
              <a:t> </a:t>
            </a:r>
            <a:r>
              <a:rPr sz="1200" spc="-5" dirty="0">
                <a:latin typeface="Calibri"/>
                <a:cs typeface="Calibri"/>
              </a:rPr>
              <a:t>ideas	</a:t>
            </a:r>
            <a:r>
              <a:rPr sz="1200" dirty="0">
                <a:latin typeface="Calibri"/>
                <a:cs typeface="Calibri"/>
              </a:rPr>
              <a:t>97</a:t>
            </a:r>
            <a:endParaRPr sz="1200">
              <a:latin typeface="Calibri"/>
              <a:cs typeface="Calibri"/>
            </a:endParaRPr>
          </a:p>
          <a:p>
            <a:pPr marL="510540" lvl="1" indent="-229235">
              <a:lnSpc>
                <a:spcPct val="100000"/>
              </a:lnSpc>
              <a:spcBef>
                <a:spcPts val="215"/>
              </a:spcBef>
              <a:buAutoNum type="arabicPeriod" startAt="4"/>
              <a:tabLst>
                <a:tab pos="511175" algn="l"/>
                <a:tab pos="5384165" algn="l"/>
              </a:tabLst>
            </a:pPr>
            <a:r>
              <a:rPr sz="1200" spc="-5" dirty="0">
                <a:latin typeface="Calibri"/>
                <a:cs typeface="Calibri"/>
              </a:rPr>
              <a:t>Brainwriting	</a:t>
            </a:r>
            <a:r>
              <a:rPr sz="1200" dirty="0">
                <a:latin typeface="Calibri"/>
                <a:cs typeface="Calibri"/>
              </a:rPr>
              <a:t>98</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5" dirty="0">
                <a:latin typeface="Calibri"/>
                <a:cs typeface="Calibri"/>
              </a:rPr>
              <a:t>Brainwriting</a:t>
            </a:r>
            <a:r>
              <a:rPr sz="1200" dirty="0">
                <a:latin typeface="Calibri"/>
                <a:cs typeface="Calibri"/>
              </a:rPr>
              <a:t> </a:t>
            </a:r>
            <a:r>
              <a:rPr sz="1200" spc="-5" dirty="0">
                <a:latin typeface="Calibri"/>
                <a:cs typeface="Calibri"/>
              </a:rPr>
              <a:t>pool	</a:t>
            </a:r>
            <a:r>
              <a:rPr sz="1200" dirty="0">
                <a:latin typeface="Calibri"/>
                <a:cs typeface="Calibri"/>
              </a:rPr>
              <a:t>99</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5" dirty="0">
                <a:latin typeface="Calibri"/>
                <a:cs typeface="Calibri"/>
              </a:rPr>
              <a:t>Brainwriting</a:t>
            </a:r>
            <a:r>
              <a:rPr sz="1200" dirty="0">
                <a:latin typeface="Calibri"/>
                <a:cs typeface="Calibri"/>
              </a:rPr>
              <a:t> </a:t>
            </a:r>
            <a:r>
              <a:rPr sz="1200" spc="-5" dirty="0">
                <a:latin typeface="Calibri"/>
                <a:cs typeface="Calibri"/>
              </a:rPr>
              <a:t>6-3-5	</a:t>
            </a:r>
            <a:r>
              <a:rPr sz="1200" dirty="0">
                <a:latin typeface="Calibri"/>
                <a:cs typeface="Calibri"/>
              </a:rPr>
              <a:t>99</a:t>
            </a:r>
            <a:endParaRPr sz="1200">
              <a:latin typeface="Calibri"/>
              <a:cs typeface="Calibri"/>
            </a:endParaRPr>
          </a:p>
          <a:p>
            <a:pPr marL="626745" lvl="2" indent="-345440">
              <a:lnSpc>
                <a:spcPct val="100000"/>
              </a:lnSpc>
              <a:spcBef>
                <a:spcPts val="225"/>
              </a:spcBef>
              <a:buAutoNum type="arabicPeriod"/>
              <a:tabLst>
                <a:tab pos="627380" algn="l"/>
                <a:tab pos="5384165" algn="l"/>
              </a:tabLst>
            </a:pPr>
            <a:r>
              <a:rPr sz="1200" spc="-5" dirty="0">
                <a:latin typeface="Calibri"/>
                <a:cs typeface="Calibri"/>
              </a:rPr>
              <a:t>Idea</a:t>
            </a:r>
            <a:r>
              <a:rPr sz="1200" dirty="0">
                <a:latin typeface="Calibri"/>
                <a:cs typeface="Calibri"/>
              </a:rPr>
              <a:t> </a:t>
            </a:r>
            <a:r>
              <a:rPr sz="1200" spc="-5" dirty="0">
                <a:latin typeface="Calibri"/>
                <a:cs typeface="Calibri"/>
              </a:rPr>
              <a:t>card</a:t>
            </a:r>
            <a:r>
              <a:rPr sz="1200" spc="5" dirty="0">
                <a:latin typeface="Calibri"/>
                <a:cs typeface="Calibri"/>
              </a:rPr>
              <a:t> </a:t>
            </a:r>
            <a:r>
              <a:rPr sz="1200" spc="-5" dirty="0">
                <a:latin typeface="Calibri"/>
                <a:cs typeface="Calibri"/>
              </a:rPr>
              <a:t>method	</a:t>
            </a:r>
            <a:r>
              <a:rPr sz="1200" dirty="0">
                <a:latin typeface="Calibri"/>
                <a:cs typeface="Calibri"/>
              </a:rPr>
              <a:t>99</a:t>
            </a:r>
            <a:endParaRPr sz="1200">
              <a:latin typeface="Calibri"/>
              <a:cs typeface="Calibri"/>
            </a:endParaRPr>
          </a:p>
          <a:p>
            <a:pPr marL="626745" lvl="2" indent="-345440">
              <a:lnSpc>
                <a:spcPct val="100000"/>
              </a:lnSpc>
              <a:spcBef>
                <a:spcPts val="215"/>
              </a:spcBef>
              <a:buAutoNum type="arabicPeriod"/>
              <a:tabLst>
                <a:tab pos="627380" algn="l"/>
                <a:tab pos="5384165" algn="l"/>
              </a:tabLst>
            </a:pPr>
            <a:r>
              <a:rPr sz="1200" spc="-5" dirty="0">
                <a:latin typeface="Calibri"/>
                <a:cs typeface="Calibri"/>
              </a:rPr>
              <a:t>Brainwriting</a:t>
            </a:r>
            <a:r>
              <a:rPr sz="1200" spc="10" dirty="0">
                <a:latin typeface="Calibri"/>
                <a:cs typeface="Calibri"/>
              </a:rPr>
              <a:t> </a:t>
            </a:r>
            <a:r>
              <a:rPr sz="1200" spc="-5" dirty="0">
                <a:latin typeface="Calibri"/>
                <a:cs typeface="Calibri"/>
              </a:rPr>
              <a:t>game	</a:t>
            </a:r>
            <a:r>
              <a:rPr sz="1200" dirty="0">
                <a:latin typeface="Calibri"/>
                <a:cs typeface="Calibri"/>
              </a:rPr>
              <a:t>99</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10" dirty="0">
                <a:latin typeface="Calibri"/>
                <a:cs typeface="Calibri"/>
              </a:rPr>
              <a:t>C</a:t>
            </a:r>
            <a:r>
              <a:rPr sz="1200" spc="-5" dirty="0">
                <a:latin typeface="Calibri"/>
                <a:cs typeface="Calibri"/>
              </a:rPr>
              <a:t>o</a:t>
            </a:r>
            <a:r>
              <a:rPr sz="1200" dirty="0">
                <a:latin typeface="Calibri"/>
                <a:cs typeface="Calibri"/>
              </a:rPr>
              <a:t>n</a:t>
            </a:r>
            <a:r>
              <a:rPr sz="1200" spc="-20" dirty="0">
                <a:latin typeface="Calibri"/>
                <a:cs typeface="Calibri"/>
              </a:rPr>
              <a:t>s</a:t>
            </a:r>
            <a:r>
              <a:rPr sz="1200" dirty="0">
                <a:latin typeface="Calibri"/>
                <a:cs typeface="Calibri"/>
              </a:rPr>
              <a:t>t</a:t>
            </a:r>
            <a:r>
              <a:rPr sz="1200" spc="-5" dirty="0">
                <a:latin typeface="Calibri"/>
                <a:cs typeface="Calibri"/>
              </a:rPr>
              <a:t>rai</a:t>
            </a:r>
            <a:r>
              <a:rPr sz="1200" spc="-10" dirty="0">
                <a:latin typeface="Calibri"/>
                <a:cs typeface="Calibri"/>
              </a:rPr>
              <a:t>n</a:t>
            </a:r>
            <a:r>
              <a:rPr sz="1200" dirty="0">
                <a:latin typeface="Calibri"/>
                <a:cs typeface="Calibri"/>
              </a:rPr>
              <a:t>e</a:t>
            </a:r>
            <a:r>
              <a:rPr sz="1200" spc="-5" dirty="0">
                <a:latin typeface="Calibri"/>
                <a:cs typeface="Calibri"/>
              </a:rPr>
              <a:t>d </a:t>
            </a:r>
            <a:r>
              <a:rPr sz="1200" dirty="0">
                <a:latin typeface="Calibri"/>
                <a:cs typeface="Calibri"/>
              </a:rPr>
              <a:t>b</a:t>
            </a:r>
            <a:r>
              <a:rPr sz="1200" spc="-5" dirty="0">
                <a:latin typeface="Calibri"/>
                <a:cs typeface="Calibri"/>
              </a:rPr>
              <a:t>ra</a:t>
            </a:r>
            <a:r>
              <a:rPr sz="1200" spc="-20" dirty="0">
                <a:latin typeface="Calibri"/>
                <a:cs typeface="Calibri"/>
              </a:rPr>
              <a:t>i</a:t>
            </a:r>
            <a:r>
              <a:rPr sz="1200" dirty="0">
                <a:latin typeface="Calibri"/>
                <a:cs typeface="Calibri"/>
              </a:rPr>
              <a:t>n</a:t>
            </a:r>
            <a:r>
              <a:rPr sz="1200" spc="-10" dirty="0">
                <a:latin typeface="Calibri"/>
                <a:cs typeface="Calibri"/>
              </a:rPr>
              <a:t>w</a:t>
            </a:r>
            <a:r>
              <a:rPr sz="1200" spc="-5" dirty="0">
                <a:latin typeface="Calibri"/>
                <a:cs typeface="Calibri"/>
              </a:rPr>
              <a:t>ri</a:t>
            </a:r>
            <a:r>
              <a:rPr sz="1200" dirty="0">
                <a:latin typeface="Calibri"/>
                <a:cs typeface="Calibri"/>
              </a:rPr>
              <a:t>t</a:t>
            </a:r>
            <a:r>
              <a:rPr sz="1200" spc="-5" dirty="0">
                <a:latin typeface="Calibri"/>
                <a:cs typeface="Calibri"/>
              </a:rPr>
              <a:t>i</a:t>
            </a:r>
            <a:r>
              <a:rPr sz="1200" dirty="0">
                <a:latin typeface="Calibri"/>
                <a:cs typeface="Calibri"/>
              </a:rPr>
              <a:t>n</a:t>
            </a:r>
            <a:r>
              <a:rPr sz="1200" spc="-5" dirty="0">
                <a:latin typeface="Calibri"/>
                <a:cs typeface="Calibri"/>
              </a:rPr>
              <a:t>g</a:t>
            </a:r>
            <a:r>
              <a:rPr sz="1200" dirty="0">
                <a:latin typeface="Calibri"/>
                <a:cs typeface="Calibri"/>
              </a:rPr>
              <a:t>	10</a:t>
            </a:r>
            <a:r>
              <a:rPr sz="1200" spc="-5" dirty="0">
                <a:latin typeface="Calibri"/>
                <a:cs typeface="Calibri"/>
              </a:rPr>
              <a:t>0</a:t>
            </a:r>
            <a:endParaRPr sz="1200">
              <a:latin typeface="Calibri"/>
              <a:cs typeface="Calibri"/>
            </a:endParaRPr>
          </a:p>
          <a:p>
            <a:pPr marL="510540" lvl="1" indent="-229235">
              <a:lnSpc>
                <a:spcPct val="100000"/>
              </a:lnSpc>
              <a:spcBef>
                <a:spcPts val="225"/>
              </a:spcBef>
              <a:buAutoNum type="arabicPeriod" startAt="5"/>
              <a:tabLst>
                <a:tab pos="511175" algn="l"/>
                <a:tab pos="5384165" algn="l"/>
              </a:tabLst>
            </a:pPr>
            <a:r>
              <a:rPr sz="1200" spc="-5" dirty="0">
                <a:latin typeface="Calibri"/>
                <a:cs typeface="Calibri"/>
              </a:rPr>
              <a:t>Go</a:t>
            </a:r>
            <a:r>
              <a:rPr sz="1200" spc="-15" dirty="0">
                <a:latin typeface="Calibri"/>
                <a:cs typeface="Calibri"/>
              </a:rPr>
              <a:t>r</a:t>
            </a:r>
            <a:r>
              <a:rPr sz="1200" dirty="0">
                <a:latin typeface="Calibri"/>
                <a:cs typeface="Calibri"/>
              </a:rPr>
              <a:t>d</a:t>
            </a:r>
            <a:r>
              <a:rPr sz="1200" spc="-5" dirty="0">
                <a:latin typeface="Calibri"/>
                <a:cs typeface="Calibri"/>
              </a:rPr>
              <a:t>o</a:t>
            </a:r>
            <a:r>
              <a:rPr sz="1200" dirty="0">
                <a:latin typeface="Calibri"/>
                <a:cs typeface="Calibri"/>
              </a:rPr>
              <a:t>n</a:t>
            </a:r>
            <a:r>
              <a:rPr sz="1200" spc="-10" dirty="0">
                <a:latin typeface="Calibri"/>
                <a:cs typeface="Calibri"/>
              </a:rPr>
              <a:t>´</a:t>
            </a:r>
            <a:r>
              <a:rPr sz="1200" spc="-5" dirty="0">
                <a:latin typeface="Calibri"/>
                <a:cs typeface="Calibri"/>
              </a:rPr>
              <a:t>s</a:t>
            </a:r>
            <a:r>
              <a:rPr sz="1200" spc="-10" dirty="0">
                <a:latin typeface="Calibri"/>
                <a:cs typeface="Calibri"/>
              </a:rPr>
              <a:t> </a:t>
            </a:r>
            <a:r>
              <a:rPr sz="1200" dirty="0">
                <a:latin typeface="Calibri"/>
                <a:cs typeface="Calibri"/>
              </a:rPr>
              <a:t>te</a:t>
            </a:r>
            <a:r>
              <a:rPr sz="1200" spc="-10" dirty="0">
                <a:latin typeface="Calibri"/>
                <a:cs typeface="Calibri"/>
              </a:rPr>
              <a:t>ch</a:t>
            </a:r>
            <a:r>
              <a:rPr sz="1200" dirty="0">
                <a:latin typeface="Calibri"/>
                <a:cs typeface="Calibri"/>
              </a:rPr>
              <a:t>n</a:t>
            </a:r>
            <a:r>
              <a:rPr sz="1200" spc="-5" dirty="0">
                <a:latin typeface="Calibri"/>
                <a:cs typeface="Calibri"/>
              </a:rPr>
              <a:t>i</a:t>
            </a:r>
            <a:r>
              <a:rPr sz="1200" spc="-10" dirty="0">
                <a:latin typeface="Calibri"/>
                <a:cs typeface="Calibri"/>
              </a:rPr>
              <a:t>q</a:t>
            </a:r>
            <a:r>
              <a:rPr sz="1200" dirty="0">
                <a:latin typeface="Calibri"/>
                <a:cs typeface="Calibri"/>
              </a:rPr>
              <a:t>u</a:t>
            </a:r>
            <a:r>
              <a:rPr sz="1200" spc="-5" dirty="0">
                <a:latin typeface="Calibri"/>
                <a:cs typeface="Calibri"/>
              </a:rPr>
              <a:t>e</a:t>
            </a:r>
            <a:r>
              <a:rPr sz="1200" dirty="0">
                <a:latin typeface="Calibri"/>
                <a:cs typeface="Calibri"/>
              </a:rPr>
              <a:t>	10</a:t>
            </a:r>
            <a:r>
              <a:rPr sz="1200" spc="-5" dirty="0">
                <a:latin typeface="Calibri"/>
                <a:cs typeface="Calibri"/>
              </a:rPr>
              <a:t>1</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5" dirty="0">
                <a:latin typeface="Calibri"/>
                <a:cs typeface="Calibri"/>
              </a:rPr>
              <a:t>K</a:t>
            </a:r>
            <a:r>
              <a:rPr sz="1200" dirty="0">
                <a:latin typeface="Calibri"/>
                <a:cs typeface="Calibri"/>
              </a:rPr>
              <a:t>e</a:t>
            </a:r>
            <a:r>
              <a:rPr sz="1200" spc="-5" dirty="0">
                <a:latin typeface="Calibri"/>
                <a:cs typeface="Calibri"/>
              </a:rPr>
              <a:t>y</a:t>
            </a:r>
            <a:r>
              <a:rPr sz="1200" spc="-10" dirty="0">
                <a:latin typeface="Calibri"/>
                <a:cs typeface="Calibri"/>
              </a:rPr>
              <a:t> </a:t>
            </a:r>
            <a:r>
              <a:rPr sz="1200" dirty="0">
                <a:latin typeface="Calibri"/>
                <a:cs typeface="Calibri"/>
              </a:rPr>
              <a:t>p</a:t>
            </a:r>
            <a:r>
              <a:rPr sz="1200" spc="-5" dirty="0">
                <a:latin typeface="Calibri"/>
                <a:cs typeface="Calibri"/>
              </a:rPr>
              <a:t>oi</a:t>
            </a:r>
            <a:r>
              <a:rPr sz="1200" spc="-10" dirty="0">
                <a:latin typeface="Calibri"/>
                <a:cs typeface="Calibri"/>
              </a:rPr>
              <a:t>n</a:t>
            </a:r>
            <a:r>
              <a:rPr sz="1200" dirty="0">
                <a:latin typeface="Calibri"/>
                <a:cs typeface="Calibri"/>
              </a:rPr>
              <a:t>t</a:t>
            </a:r>
            <a:r>
              <a:rPr sz="1200" spc="-5" dirty="0">
                <a:latin typeface="Calibri"/>
                <a:cs typeface="Calibri"/>
              </a:rPr>
              <a:t>s</a:t>
            </a:r>
            <a:r>
              <a:rPr sz="1200" spc="-10" dirty="0">
                <a:latin typeface="Calibri"/>
                <a:cs typeface="Calibri"/>
              </a:rPr>
              <a:t> </a:t>
            </a:r>
            <a:r>
              <a:rPr sz="1200" spc="-5" dirty="0">
                <a:latin typeface="Calibri"/>
                <a:cs typeface="Calibri"/>
              </a:rPr>
              <a:t>of </a:t>
            </a:r>
            <a:r>
              <a:rPr sz="1200" dirty="0">
                <a:latin typeface="Calibri"/>
                <a:cs typeface="Calibri"/>
              </a:rPr>
              <a:t>t</a:t>
            </a:r>
            <a:r>
              <a:rPr sz="1200" spc="-10" dirty="0">
                <a:latin typeface="Calibri"/>
                <a:cs typeface="Calibri"/>
              </a:rPr>
              <a:t>h</a:t>
            </a:r>
            <a:r>
              <a:rPr sz="1200" spc="-5" dirty="0">
                <a:latin typeface="Calibri"/>
                <a:cs typeface="Calibri"/>
              </a:rPr>
              <a:t>e</a:t>
            </a:r>
            <a:r>
              <a:rPr sz="1200" spc="10" dirty="0">
                <a:latin typeface="Calibri"/>
                <a:cs typeface="Calibri"/>
              </a:rPr>
              <a:t> </a:t>
            </a:r>
            <a:r>
              <a:rPr sz="1200" spc="-15" dirty="0">
                <a:latin typeface="Calibri"/>
                <a:cs typeface="Calibri"/>
              </a:rPr>
              <a:t>m</a:t>
            </a:r>
            <a:r>
              <a:rPr sz="1200" dirty="0">
                <a:latin typeface="Calibri"/>
                <a:cs typeface="Calibri"/>
              </a:rPr>
              <a:t>eth</a:t>
            </a:r>
            <a:r>
              <a:rPr sz="1200" spc="-15" dirty="0">
                <a:latin typeface="Calibri"/>
                <a:cs typeface="Calibri"/>
              </a:rPr>
              <a:t>o</a:t>
            </a:r>
            <a:r>
              <a:rPr sz="1200" spc="-5" dirty="0">
                <a:latin typeface="Calibri"/>
                <a:cs typeface="Calibri"/>
              </a:rPr>
              <a:t>d</a:t>
            </a:r>
            <a:r>
              <a:rPr sz="1200" dirty="0">
                <a:latin typeface="Calibri"/>
                <a:cs typeface="Calibri"/>
              </a:rPr>
              <a:t>	10</a:t>
            </a:r>
            <a:r>
              <a:rPr sz="1200" spc="-5" dirty="0">
                <a:latin typeface="Calibri"/>
                <a:cs typeface="Calibri"/>
              </a:rPr>
              <a:t>1</a:t>
            </a:r>
            <a:endParaRPr sz="1200">
              <a:latin typeface="Calibri"/>
              <a:cs typeface="Calibri"/>
            </a:endParaRPr>
          </a:p>
          <a:p>
            <a:pPr marL="510540" lvl="1" indent="-229235">
              <a:lnSpc>
                <a:spcPct val="100000"/>
              </a:lnSpc>
              <a:spcBef>
                <a:spcPts val="215"/>
              </a:spcBef>
              <a:buAutoNum type="arabicPeriod" startAt="6"/>
              <a:tabLst>
                <a:tab pos="511175" algn="l"/>
                <a:tab pos="5384165" algn="l"/>
              </a:tabLst>
            </a:pPr>
            <a:r>
              <a:rPr sz="1200" spc="-5" dirty="0">
                <a:latin typeface="Calibri"/>
                <a:cs typeface="Calibri"/>
              </a:rPr>
              <a:t>Fis</a:t>
            </a:r>
            <a:r>
              <a:rPr sz="1200" spc="-10" dirty="0">
                <a:latin typeface="Calibri"/>
                <a:cs typeface="Calibri"/>
              </a:rPr>
              <a:t>h</a:t>
            </a:r>
            <a:r>
              <a:rPr sz="1200" dirty="0">
                <a:latin typeface="Calibri"/>
                <a:cs typeface="Calibri"/>
              </a:rPr>
              <a:t>b</a:t>
            </a:r>
            <a:r>
              <a:rPr sz="1200" spc="-5" dirty="0">
                <a:latin typeface="Calibri"/>
                <a:cs typeface="Calibri"/>
              </a:rPr>
              <a:t>o</a:t>
            </a:r>
            <a:r>
              <a:rPr sz="1200" spc="-10" dirty="0">
                <a:latin typeface="Calibri"/>
                <a:cs typeface="Calibri"/>
              </a:rPr>
              <a:t>n</a:t>
            </a:r>
            <a:r>
              <a:rPr sz="1200" spc="-5" dirty="0">
                <a:latin typeface="Calibri"/>
                <a:cs typeface="Calibri"/>
              </a:rPr>
              <a:t>e</a:t>
            </a:r>
            <a:r>
              <a:rPr sz="1200" spc="10" dirty="0">
                <a:latin typeface="Calibri"/>
                <a:cs typeface="Calibri"/>
              </a:rPr>
              <a:t> </a:t>
            </a:r>
            <a:r>
              <a:rPr sz="1200" spc="-10" dirty="0">
                <a:latin typeface="Calibri"/>
                <a:cs typeface="Calibri"/>
              </a:rPr>
              <a:t>(I</a:t>
            </a:r>
            <a:r>
              <a:rPr sz="1200" spc="-5" dirty="0">
                <a:latin typeface="Calibri"/>
                <a:cs typeface="Calibri"/>
              </a:rPr>
              <a:t>s</a:t>
            </a:r>
            <a:r>
              <a:rPr sz="1200" dirty="0">
                <a:latin typeface="Calibri"/>
                <a:cs typeface="Calibri"/>
              </a:rPr>
              <a:t>h</a:t>
            </a:r>
            <a:r>
              <a:rPr sz="1200" spc="-5" dirty="0">
                <a:latin typeface="Calibri"/>
                <a:cs typeface="Calibri"/>
              </a:rPr>
              <a:t>i</a:t>
            </a:r>
            <a:r>
              <a:rPr sz="1200" spc="-10" dirty="0">
                <a:latin typeface="Calibri"/>
                <a:cs typeface="Calibri"/>
              </a:rPr>
              <a:t>k</a:t>
            </a:r>
            <a:r>
              <a:rPr sz="1200" spc="-5" dirty="0">
                <a:latin typeface="Calibri"/>
                <a:cs typeface="Calibri"/>
              </a:rPr>
              <a:t>a</a:t>
            </a:r>
            <a:r>
              <a:rPr sz="1200" spc="-10" dirty="0">
                <a:latin typeface="Calibri"/>
                <a:cs typeface="Calibri"/>
              </a:rPr>
              <a:t>w</a:t>
            </a:r>
            <a:r>
              <a:rPr sz="1200" spc="-5" dirty="0">
                <a:latin typeface="Calibri"/>
                <a:cs typeface="Calibri"/>
              </a:rPr>
              <a:t>a)</a:t>
            </a:r>
            <a:r>
              <a:rPr sz="1200" dirty="0">
                <a:latin typeface="Calibri"/>
                <a:cs typeface="Calibri"/>
              </a:rPr>
              <a:t> d</a:t>
            </a:r>
            <a:r>
              <a:rPr sz="1200" spc="-5" dirty="0">
                <a:latin typeface="Calibri"/>
                <a:cs typeface="Calibri"/>
              </a:rPr>
              <a:t>iagram</a:t>
            </a:r>
            <a:r>
              <a:rPr sz="1200" dirty="0">
                <a:latin typeface="Calibri"/>
                <a:cs typeface="Calibri"/>
              </a:rPr>
              <a:t>	10</a:t>
            </a:r>
            <a:r>
              <a:rPr sz="1200" spc="-5" dirty="0">
                <a:latin typeface="Calibri"/>
                <a:cs typeface="Calibri"/>
              </a:rPr>
              <a:t>2</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15" dirty="0">
                <a:latin typeface="Calibri"/>
                <a:cs typeface="Calibri"/>
              </a:rPr>
              <a:t>T</a:t>
            </a:r>
            <a:r>
              <a:rPr sz="1200" dirty="0">
                <a:latin typeface="Calibri"/>
                <a:cs typeface="Calibri"/>
              </a:rPr>
              <a:t>h</a:t>
            </a:r>
            <a:r>
              <a:rPr sz="1200" spc="-5" dirty="0">
                <a:latin typeface="Calibri"/>
                <a:cs typeface="Calibri"/>
              </a:rPr>
              <a:t>e </a:t>
            </a:r>
            <a:r>
              <a:rPr sz="1200" dirty="0">
                <a:latin typeface="Calibri"/>
                <a:cs typeface="Calibri"/>
              </a:rPr>
              <a:t>p</a:t>
            </a:r>
            <a:r>
              <a:rPr sz="1200" spc="-5" dirty="0">
                <a:latin typeface="Calibri"/>
                <a:cs typeface="Calibri"/>
              </a:rPr>
              <a:t>ro</a:t>
            </a:r>
            <a:r>
              <a:rPr sz="1200" spc="-10" dirty="0">
                <a:latin typeface="Calibri"/>
                <a:cs typeface="Calibri"/>
              </a:rPr>
              <a:t>c</a:t>
            </a:r>
            <a:r>
              <a:rPr sz="1200" dirty="0">
                <a:latin typeface="Calibri"/>
                <a:cs typeface="Calibri"/>
              </a:rPr>
              <a:t>e</a:t>
            </a:r>
            <a:r>
              <a:rPr sz="1200" spc="-5" dirty="0">
                <a:latin typeface="Calibri"/>
                <a:cs typeface="Calibri"/>
              </a:rPr>
              <a:t>ss</a:t>
            </a:r>
            <a:r>
              <a:rPr sz="1200" dirty="0">
                <a:latin typeface="Calibri"/>
                <a:cs typeface="Calibri"/>
              </a:rPr>
              <a:t>	10</a:t>
            </a:r>
            <a:r>
              <a:rPr sz="1200" spc="-5" dirty="0">
                <a:latin typeface="Calibri"/>
                <a:cs typeface="Calibri"/>
              </a:rPr>
              <a:t>3</a:t>
            </a:r>
            <a:endParaRPr sz="1200">
              <a:latin typeface="Calibri"/>
              <a:cs typeface="Calibri"/>
            </a:endParaRPr>
          </a:p>
          <a:p>
            <a:pPr marL="510540" lvl="1" indent="-229235">
              <a:lnSpc>
                <a:spcPct val="100000"/>
              </a:lnSpc>
              <a:spcBef>
                <a:spcPts val="225"/>
              </a:spcBef>
              <a:buAutoNum type="arabicPeriod" startAt="7"/>
              <a:tabLst>
                <a:tab pos="511175" algn="l"/>
                <a:tab pos="5384165" algn="l"/>
              </a:tabLst>
            </a:pPr>
            <a:r>
              <a:rPr sz="1200" spc="-5" dirty="0">
                <a:latin typeface="Calibri"/>
                <a:cs typeface="Calibri"/>
              </a:rPr>
              <a:t>Six </a:t>
            </a:r>
            <a:r>
              <a:rPr sz="1200" spc="-10" dirty="0">
                <a:latin typeface="Calibri"/>
                <a:cs typeface="Calibri"/>
              </a:rPr>
              <a:t>t</a:t>
            </a:r>
            <a:r>
              <a:rPr sz="1200" dirty="0">
                <a:latin typeface="Calibri"/>
                <a:cs typeface="Calibri"/>
              </a:rPr>
              <a:t>h</a:t>
            </a:r>
            <a:r>
              <a:rPr sz="1200" spc="-5" dirty="0">
                <a:latin typeface="Calibri"/>
                <a:cs typeface="Calibri"/>
              </a:rPr>
              <a:t>i</a:t>
            </a:r>
            <a:r>
              <a:rPr sz="1200" dirty="0">
                <a:latin typeface="Calibri"/>
                <a:cs typeface="Calibri"/>
              </a:rPr>
              <a:t>n</a:t>
            </a:r>
            <a:r>
              <a:rPr sz="1200" spc="-10" dirty="0">
                <a:latin typeface="Calibri"/>
                <a:cs typeface="Calibri"/>
              </a:rPr>
              <a:t>k</a:t>
            </a:r>
            <a:r>
              <a:rPr sz="1200" spc="-5" dirty="0">
                <a:latin typeface="Calibri"/>
                <a:cs typeface="Calibri"/>
              </a:rPr>
              <a:t>i</a:t>
            </a:r>
            <a:r>
              <a:rPr sz="1200" dirty="0">
                <a:latin typeface="Calibri"/>
                <a:cs typeface="Calibri"/>
              </a:rPr>
              <a:t>n</a:t>
            </a:r>
            <a:r>
              <a:rPr sz="1200" spc="-5" dirty="0">
                <a:latin typeface="Calibri"/>
                <a:cs typeface="Calibri"/>
              </a:rPr>
              <a:t>g</a:t>
            </a:r>
            <a:r>
              <a:rPr sz="1200" spc="-10" dirty="0">
                <a:latin typeface="Calibri"/>
                <a:cs typeface="Calibri"/>
              </a:rPr>
              <a:t> </a:t>
            </a:r>
            <a:r>
              <a:rPr sz="1200" dirty="0">
                <a:latin typeface="Calibri"/>
                <a:cs typeface="Calibri"/>
              </a:rPr>
              <a:t>h</a:t>
            </a:r>
            <a:r>
              <a:rPr sz="1200" spc="-15" dirty="0">
                <a:latin typeface="Calibri"/>
                <a:cs typeface="Calibri"/>
              </a:rPr>
              <a:t>a</a:t>
            </a:r>
            <a:r>
              <a:rPr sz="1200" dirty="0">
                <a:latin typeface="Calibri"/>
                <a:cs typeface="Calibri"/>
              </a:rPr>
              <a:t>t</a:t>
            </a:r>
            <a:r>
              <a:rPr sz="1200" spc="-5" dirty="0">
                <a:latin typeface="Calibri"/>
                <a:cs typeface="Calibri"/>
              </a:rPr>
              <a:t>s</a:t>
            </a:r>
            <a:r>
              <a:rPr sz="1200" dirty="0">
                <a:latin typeface="Calibri"/>
                <a:cs typeface="Calibri"/>
              </a:rPr>
              <a:t>	10</a:t>
            </a:r>
            <a:r>
              <a:rPr sz="1200" spc="-5" dirty="0">
                <a:latin typeface="Calibri"/>
                <a:cs typeface="Calibri"/>
              </a:rPr>
              <a:t>4</a:t>
            </a:r>
            <a:endParaRPr sz="1200">
              <a:latin typeface="Calibri"/>
              <a:cs typeface="Calibri"/>
            </a:endParaRPr>
          </a:p>
          <a:p>
            <a:pPr marL="626745" lvl="2" indent="-345440">
              <a:lnSpc>
                <a:spcPct val="100000"/>
              </a:lnSpc>
              <a:spcBef>
                <a:spcPts val="215"/>
              </a:spcBef>
              <a:buAutoNum type="arabicPeriod"/>
              <a:tabLst>
                <a:tab pos="627380" algn="l"/>
                <a:tab pos="5384165" algn="l"/>
              </a:tabLst>
            </a:pPr>
            <a:r>
              <a:rPr sz="1200" spc="-10" dirty="0">
                <a:latin typeface="Calibri"/>
                <a:cs typeface="Calibri"/>
              </a:rPr>
              <a:t>H</a:t>
            </a:r>
            <a:r>
              <a:rPr sz="1200" spc="-5" dirty="0">
                <a:latin typeface="Calibri"/>
                <a:cs typeface="Calibri"/>
              </a:rPr>
              <a:t>ow</a:t>
            </a:r>
            <a:r>
              <a:rPr sz="1200" dirty="0">
                <a:latin typeface="Calibri"/>
                <a:cs typeface="Calibri"/>
              </a:rPr>
              <a:t> t</a:t>
            </a:r>
            <a:r>
              <a:rPr sz="1200" spc="-5" dirty="0">
                <a:latin typeface="Calibri"/>
                <a:cs typeface="Calibri"/>
              </a:rPr>
              <a:t>o </a:t>
            </a:r>
            <a:r>
              <a:rPr sz="1200" dirty="0">
                <a:latin typeface="Calibri"/>
                <a:cs typeface="Calibri"/>
              </a:rPr>
              <a:t>u</a:t>
            </a:r>
            <a:r>
              <a:rPr sz="1200" spc="-5" dirty="0">
                <a:latin typeface="Calibri"/>
                <a:cs typeface="Calibri"/>
              </a:rPr>
              <a:t>se </a:t>
            </a:r>
            <a:r>
              <a:rPr sz="1200" spc="-10" dirty="0">
                <a:latin typeface="Calibri"/>
                <a:cs typeface="Calibri"/>
              </a:rPr>
              <a:t>t</a:t>
            </a:r>
            <a:r>
              <a:rPr sz="1200" dirty="0">
                <a:latin typeface="Calibri"/>
                <a:cs typeface="Calibri"/>
              </a:rPr>
              <a:t>h</a:t>
            </a:r>
            <a:r>
              <a:rPr sz="1200" spc="-5" dirty="0">
                <a:latin typeface="Calibri"/>
                <a:cs typeface="Calibri"/>
              </a:rPr>
              <a:t>e </a:t>
            </a:r>
            <a:r>
              <a:rPr sz="1200" dirty="0">
                <a:latin typeface="Calibri"/>
                <a:cs typeface="Calibri"/>
              </a:rPr>
              <a:t>t</a:t>
            </a:r>
            <a:r>
              <a:rPr sz="1200" spc="-5" dirty="0">
                <a:latin typeface="Calibri"/>
                <a:cs typeface="Calibri"/>
              </a:rPr>
              <a:t>o</a:t>
            </a:r>
            <a:r>
              <a:rPr sz="1200" spc="-15" dirty="0">
                <a:latin typeface="Calibri"/>
                <a:cs typeface="Calibri"/>
              </a:rPr>
              <a:t>o</a:t>
            </a:r>
            <a:r>
              <a:rPr sz="1200" spc="-5" dirty="0">
                <a:latin typeface="Calibri"/>
                <a:cs typeface="Calibri"/>
              </a:rPr>
              <a:t>l</a:t>
            </a:r>
            <a:r>
              <a:rPr sz="1200" dirty="0">
                <a:latin typeface="Calibri"/>
                <a:cs typeface="Calibri"/>
              </a:rPr>
              <a:t>	10</a:t>
            </a:r>
            <a:r>
              <a:rPr sz="1200" spc="-5" dirty="0">
                <a:latin typeface="Calibri"/>
                <a:cs typeface="Calibri"/>
              </a:rPr>
              <a:t>5</a:t>
            </a:r>
            <a:endParaRPr sz="1200">
              <a:latin typeface="Calibri"/>
              <a:cs typeface="Calibri"/>
            </a:endParaRPr>
          </a:p>
          <a:p>
            <a:pPr marL="626745" lvl="2" indent="-345440">
              <a:lnSpc>
                <a:spcPct val="100000"/>
              </a:lnSpc>
              <a:spcBef>
                <a:spcPts val="229"/>
              </a:spcBef>
              <a:buAutoNum type="arabicPeriod"/>
              <a:tabLst>
                <a:tab pos="627380" algn="l"/>
                <a:tab pos="5384165" algn="l"/>
              </a:tabLst>
            </a:pPr>
            <a:r>
              <a:rPr sz="1200" spc="-5" dirty="0">
                <a:latin typeface="Calibri"/>
                <a:cs typeface="Calibri"/>
              </a:rPr>
              <a:t>E</a:t>
            </a:r>
            <a:r>
              <a:rPr sz="1200" spc="-10" dirty="0">
                <a:latin typeface="Calibri"/>
                <a:cs typeface="Calibri"/>
              </a:rPr>
              <a:t>x</a:t>
            </a:r>
            <a:r>
              <a:rPr sz="1200" spc="-5" dirty="0">
                <a:latin typeface="Calibri"/>
                <a:cs typeface="Calibri"/>
              </a:rPr>
              <a:t>am</a:t>
            </a:r>
            <a:r>
              <a:rPr sz="1200" dirty="0">
                <a:latin typeface="Calibri"/>
                <a:cs typeface="Calibri"/>
              </a:rPr>
              <a:t>p</a:t>
            </a:r>
            <a:r>
              <a:rPr sz="1200" spc="-20" dirty="0">
                <a:latin typeface="Calibri"/>
                <a:cs typeface="Calibri"/>
              </a:rPr>
              <a:t>l</a:t>
            </a:r>
            <a:r>
              <a:rPr sz="1200" spc="-5" dirty="0">
                <a:latin typeface="Calibri"/>
                <a:cs typeface="Calibri"/>
              </a:rPr>
              <a:t>e</a:t>
            </a:r>
            <a:r>
              <a:rPr sz="1200" dirty="0">
                <a:latin typeface="Calibri"/>
                <a:cs typeface="Calibri"/>
              </a:rPr>
              <a:t>	10</a:t>
            </a:r>
            <a:r>
              <a:rPr sz="1200" spc="-5" dirty="0">
                <a:latin typeface="Calibri"/>
                <a:cs typeface="Calibri"/>
              </a:rPr>
              <a:t>6</a:t>
            </a:r>
            <a:endParaRPr sz="1200">
              <a:latin typeface="Calibri"/>
              <a:cs typeface="Calibri"/>
            </a:endParaRPr>
          </a:p>
          <a:p>
            <a:pPr marL="510540" lvl="1" indent="-229235">
              <a:lnSpc>
                <a:spcPct val="100000"/>
              </a:lnSpc>
              <a:spcBef>
                <a:spcPts val="229"/>
              </a:spcBef>
              <a:buAutoNum type="arabicPeriod" startAt="8"/>
              <a:tabLst>
                <a:tab pos="511175" algn="l"/>
                <a:tab pos="5384165" algn="l"/>
              </a:tabLst>
            </a:pPr>
            <a:r>
              <a:rPr sz="1200" spc="-5" dirty="0">
                <a:latin typeface="Calibri"/>
                <a:cs typeface="Calibri"/>
              </a:rPr>
              <a:t>A</a:t>
            </a:r>
            <a:r>
              <a:rPr sz="1200" spc="-10" dirty="0">
                <a:latin typeface="Calibri"/>
                <a:cs typeface="Calibri"/>
              </a:rPr>
              <a:t>d</a:t>
            </a:r>
            <a:r>
              <a:rPr sz="1200" dirty="0">
                <a:latin typeface="Calibri"/>
                <a:cs typeface="Calibri"/>
              </a:rPr>
              <a:t>d</a:t>
            </a:r>
            <a:r>
              <a:rPr sz="1200" spc="-5" dirty="0">
                <a:latin typeface="Calibri"/>
                <a:cs typeface="Calibri"/>
              </a:rPr>
              <a:t>i</a:t>
            </a:r>
            <a:r>
              <a:rPr sz="1200" dirty="0">
                <a:latin typeface="Calibri"/>
                <a:cs typeface="Calibri"/>
              </a:rPr>
              <a:t>t</a:t>
            </a:r>
            <a:r>
              <a:rPr sz="1200" spc="-20" dirty="0">
                <a:latin typeface="Calibri"/>
                <a:cs typeface="Calibri"/>
              </a:rPr>
              <a:t>i</a:t>
            </a:r>
            <a:r>
              <a:rPr sz="1200" spc="-5" dirty="0">
                <a:latin typeface="Calibri"/>
                <a:cs typeface="Calibri"/>
              </a:rPr>
              <a:t>o</a:t>
            </a:r>
            <a:r>
              <a:rPr sz="1200" dirty="0">
                <a:latin typeface="Calibri"/>
                <a:cs typeface="Calibri"/>
              </a:rPr>
              <a:t>n</a:t>
            </a:r>
            <a:r>
              <a:rPr sz="1200" spc="-5" dirty="0">
                <a:latin typeface="Calibri"/>
                <a:cs typeface="Calibri"/>
              </a:rPr>
              <a:t>al</a:t>
            </a:r>
            <a:r>
              <a:rPr sz="1200" spc="-10" dirty="0">
                <a:latin typeface="Calibri"/>
                <a:cs typeface="Calibri"/>
              </a:rPr>
              <a:t> c</a:t>
            </a:r>
            <a:r>
              <a:rPr sz="1200" spc="-5" dirty="0">
                <a:latin typeface="Calibri"/>
                <a:cs typeface="Calibri"/>
              </a:rPr>
              <a:t>as</a:t>
            </a:r>
            <a:r>
              <a:rPr sz="1200" dirty="0">
                <a:latin typeface="Calibri"/>
                <a:cs typeface="Calibri"/>
              </a:rPr>
              <a:t>e</a:t>
            </a:r>
            <a:r>
              <a:rPr sz="1200" spc="-5" dirty="0">
                <a:latin typeface="Calibri"/>
                <a:cs typeface="Calibri"/>
              </a:rPr>
              <a:t>s</a:t>
            </a:r>
            <a:r>
              <a:rPr sz="1200" dirty="0">
                <a:latin typeface="Calibri"/>
                <a:cs typeface="Calibri"/>
              </a:rPr>
              <a:t>	10</a:t>
            </a:r>
            <a:r>
              <a:rPr sz="1200" spc="-5" dirty="0">
                <a:latin typeface="Calibri"/>
                <a:cs typeface="Calibri"/>
              </a:rPr>
              <a:t>7</a:t>
            </a:r>
            <a:endParaRPr sz="1200">
              <a:latin typeface="Calibri"/>
              <a:cs typeface="Calibri"/>
            </a:endParaRPr>
          </a:p>
          <a:p>
            <a:pPr marL="510540" lvl="1" indent="-229235">
              <a:lnSpc>
                <a:spcPct val="100000"/>
              </a:lnSpc>
              <a:spcBef>
                <a:spcPts val="225"/>
              </a:spcBef>
              <a:buAutoNum type="arabicPeriod" startAt="8"/>
              <a:tabLst>
                <a:tab pos="511175" algn="l"/>
                <a:tab pos="5384165" algn="l"/>
              </a:tabLst>
            </a:pPr>
            <a:r>
              <a:rPr sz="1200" spc="-5" dirty="0">
                <a:latin typeface="Calibri"/>
                <a:cs typeface="Calibri"/>
              </a:rPr>
              <a:t>S</a:t>
            </a:r>
            <a:r>
              <a:rPr sz="1200" dirty="0">
                <a:latin typeface="Calibri"/>
                <a:cs typeface="Calibri"/>
              </a:rPr>
              <a:t>u</a:t>
            </a:r>
            <a:r>
              <a:rPr sz="1200" spc="-5" dirty="0">
                <a:latin typeface="Calibri"/>
                <a:cs typeface="Calibri"/>
              </a:rPr>
              <a:t>m</a:t>
            </a:r>
            <a:r>
              <a:rPr sz="1200" spc="-15" dirty="0">
                <a:latin typeface="Calibri"/>
                <a:cs typeface="Calibri"/>
              </a:rPr>
              <a:t>m</a:t>
            </a:r>
            <a:r>
              <a:rPr sz="1200" spc="-5" dirty="0">
                <a:latin typeface="Calibri"/>
                <a:cs typeface="Calibri"/>
              </a:rPr>
              <a:t>ary</a:t>
            </a:r>
            <a:r>
              <a:rPr sz="1200" dirty="0">
                <a:latin typeface="Calibri"/>
                <a:cs typeface="Calibri"/>
              </a:rPr>
              <a:t>	10</a:t>
            </a:r>
            <a:r>
              <a:rPr sz="1200" spc="-5" dirty="0">
                <a:latin typeface="Calibri"/>
                <a:cs typeface="Calibri"/>
              </a:rPr>
              <a:t>8</a:t>
            </a:r>
            <a:endParaRPr sz="1200">
              <a:latin typeface="Calibri"/>
              <a:cs typeface="Calibri"/>
            </a:endParaRPr>
          </a:p>
          <a:p>
            <a:pPr marR="5080" algn="r">
              <a:lnSpc>
                <a:spcPct val="100000"/>
              </a:lnSpc>
              <a:spcBef>
                <a:spcPts val="625"/>
              </a:spcBef>
            </a:pPr>
            <a:r>
              <a:rPr sz="1200" b="1" spc="-5" dirty="0">
                <a:latin typeface="Calibri"/>
                <a:cs typeface="Calibri"/>
              </a:rPr>
              <a:t>8 IDEA SELECTION </a:t>
            </a:r>
            <a:r>
              <a:rPr sz="1200" spc="-5" dirty="0">
                <a:latin typeface="Calibri"/>
                <a:cs typeface="Calibri"/>
              </a:rPr>
              <a:t>………………………………………………………………………………………………………. </a:t>
            </a:r>
            <a:r>
              <a:rPr sz="1200" spc="20" dirty="0">
                <a:latin typeface="Calibri"/>
                <a:cs typeface="Calibri"/>
              </a:rPr>
              <a:t> </a:t>
            </a:r>
            <a:r>
              <a:rPr sz="1200" b="1" dirty="0">
                <a:latin typeface="Calibri"/>
                <a:cs typeface="Calibri"/>
              </a:rPr>
              <a:t>109</a:t>
            </a:r>
            <a:endParaRPr sz="1200">
              <a:latin typeface="Calibri"/>
              <a:cs typeface="Calibri"/>
            </a:endParaRPr>
          </a:p>
          <a:p>
            <a:pPr marR="5080" algn="r">
              <a:lnSpc>
                <a:spcPct val="100000"/>
              </a:lnSpc>
              <a:spcBef>
                <a:spcPts val="625"/>
              </a:spcBef>
              <a:tabLst>
                <a:tab pos="5101590" algn="l"/>
              </a:tabLst>
            </a:pPr>
            <a:r>
              <a:rPr sz="1200" dirty="0">
                <a:latin typeface="Calibri"/>
                <a:cs typeface="Calibri"/>
              </a:rPr>
              <a:t>8</a:t>
            </a:r>
            <a:r>
              <a:rPr sz="1200" spc="-10" dirty="0">
                <a:latin typeface="Calibri"/>
                <a:cs typeface="Calibri"/>
              </a:rPr>
              <a:t>.</a:t>
            </a:r>
            <a:r>
              <a:rPr sz="1200" spc="-5" dirty="0">
                <a:latin typeface="Calibri"/>
                <a:cs typeface="Calibri"/>
              </a:rPr>
              <a:t>1</a:t>
            </a:r>
            <a:r>
              <a:rPr sz="1200" spc="10" dirty="0">
                <a:latin typeface="Calibri"/>
                <a:cs typeface="Calibri"/>
              </a:rPr>
              <a:t> </a:t>
            </a:r>
            <a:r>
              <a:rPr sz="1200" spc="-5" dirty="0">
                <a:latin typeface="Calibri"/>
                <a:cs typeface="Calibri"/>
              </a:rPr>
              <a:t>L</a:t>
            </a:r>
            <a:r>
              <a:rPr sz="1200" dirty="0">
                <a:latin typeface="Calibri"/>
                <a:cs typeface="Calibri"/>
              </a:rPr>
              <a:t>e</a:t>
            </a:r>
            <a:r>
              <a:rPr sz="1200" spc="-5" dirty="0">
                <a:latin typeface="Calibri"/>
                <a:cs typeface="Calibri"/>
              </a:rPr>
              <a:t>a</a:t>
            </a:r>
            <a:r>
              <a:rPr sz="1200" spc="-15" dirty="0">
                <a:latin typeface="Calibri"/>
                <a:cs typeface="Calibri"/>
              </a:rPr>
              <a:t>r</a:t>
            </a:r>
            <a:r>
              <a:rPr sz="1200" dirty="0">
                <a:latin typeface="Calibri"/>
                <a:cs typeface="Calibri"/>
              </a:rPr>
              <a:t>n</a:t>
            </a:r>
            <a:r>
              <a:rPr sz="1200" spc="-5" dirty="0">
                <a:latin typeface="Calibri"/>
                <a:cs typeface="Calibri"/>
              </a:rPr>
              <a:t>i</a:t>
            </a:r>
            <a:r>
              <a:rPr sz="1200" dirty="0">
                <a:latin typeface="Calibri"/>
                <a:cs typeface="Calibri"/>
              </a:rPr>
              <a:t>n</a:t>
            </a:r>
            <a:r>
              <a:rPr sz="1200" spc="-5" dirty="0">
                <a:latin typeface="Calibri"/>
                <a:cs typeface="Calibri"/>
              </a:rPr>
              <a:t>g</a:t>
            </a:r>
            <a:r>
              <a:rPr sz="1200" spc="-10" dirty="0">
                <a:latin typeface="Calibri"/>
                <a:cs typeface="Calibri"/>
              </a:rPr>
              <a:t> </a:t>
            </a:r>
            <a:r>
              <a:rPr sz="1200" spc="-5" dirty="0">
                <a:latin typeface="Calibri"/>
                <a:cs typeface="Calibri"/>
              </a:rPr>
              <a:t>o</a:t>
            </a:r>
            <a:r>
              <a:rPr sz="1200" dirty="0">
                <a:latin typeface="Calibri"/>
                <a:cs typeface="Calibri"/>
              </a:rPr>
              <a:t>b</a:t>
            </a:r>
            <a:r>
              <a:rPr sz="1200" spc="-15" dirty="0">
                <a:latin typeface="Calibri"/>
                <a:cs typeface="Calibri"/>
              </a:rPr>
              <a:t>j</a:t>
            </a:r>
            <a:r>
              <a:rPr sz="1200" dirty="0">
                <a:latin typeface="Calibri"/>
                <a:cs typeface="Calibri"/>
              </a:rPr>
              <a:t>e</a:t>
            </a:r>
            <a:r>
              <a:rPr sz="1200" spc="-10" dirty="0">
                <a:latin typeface="Calibri"/>
                <a:cs typeface="Calibri"/>
              </a:rPr>
              <a:t>c</a:t>
            </a:r>
            <a:r>
              <a:rPr sz="1200" dirty="0">
                <a:latin typeface="Calibri"/>
                <a:cs typeface="Calibri"/>
              </a:rPr>
              <a:t>t</a:t>
            </a:r>
            <a:r>
              <a:rPr sz="1200" spc="-5" dirty="0">
                <a:latin typeface="Calibri"/>
                <a:cs typeface="Calibri"/>
              </a:rPr>
              <a:t>ive</a:t>
            </a:r>
            <a:r>
              <a:rPr sz="1200" dirty="0">
                <a:latin typeface="Calibri"/>
                <a:cs typeface="Calibri"/>
              </a:rPr>
              <a:t>	10</a:t>
            </a:r>
            <a:r>
              <a:rPr sz="1200" spc="-5" dirty="0">
                <a:latin typeface="Calibri"/>
                <a:cs typeface="Calibri"/>
              </a:rPr>
              <a:t>9</a:t>
            </a:r>
            <a:endParaRPr sz="12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9" y="9368910"/>
            <a:ext cx="2416175" cy="590550"/>
          </a:xfrm>
          <a:prstGeom prst="rect">
            <a:avLst/>
          </a:prstGeom>
        </p:spPr>
        <p:txBody>
          <a:bodyPr vert="horz" wrap="square" lIns="0" tIns="12700" rIns="0" bIns="0" rtlCol="0">
            <a:spAutoFit/>
          </a:bodyPr>
          <a:lstStyle/>
          <a:p>
            <a:pPr marL="12700">
              <a:lnSpc>
                <a:spcPct val="100000"/>
              </a:lnSpc>
              <a:spcBef>
                <a:spcPts val="100"/>
              </a:spcBef>
            </a:pPr>
            <a:r>
              <a:rPr sz="1200" b="1" i="1" spc="-20" dirty="0">
                <a:latin typeface="Calibri"/>
                <a:cs typeface="Calibri"/>
              </a:rPr>
              <a:t>Table </a:t>
            </a:r>
            <a:r>
              <a:rPr sz="1200" b="1" i="1" spc="-15" dirty="0">
                <a:latin typeface="Calibri"/>
                <a:cs typeface="Calibri"/>
              </a:rPr>
              <a:t>2: </a:t>
            </a:r>
            <a:r>
              <a:rPr sz="1200" b="1" i="1" spc="-20" dirty="0">
                <a:latin typeface="Calibri"/>
                <a:cs typeface="Calibri"/>
              </a:rPr>
              <a:t>Gartner’s innovation</a:t>
            </a:r>
            <a:r>
              <a:rPr sz="1200" b="1" i="1" spc="-150" dirty="0">
                <a:latin typeface="Calibri"/>
                <a:cs typeface="Calibri"/>
              </a:rPr>
              <a:t> </a:t>
            </a:r>
            <a:r>
              <a:rPr sz="1200" b="1" i="1" spc="-25" dirty="0">
                <a:latin typeface="Calibri"/>
                <a:cs typeface="Calibri"/>
              </a:rPr>
              <a:t>scorecard</a:t>
            </a:r>
            <a:endParaRPr sz="1200">
              <a:latin typeface="Calibri"/>
              <a:cs typeface="Calibri"/>
            </a:endParaRPr>
          </a:p>
          <a:p>
            <a:pPr>
              <a:lnSpc>
                <a:spcPct val="100000"/>
              </a:lnSpc>
              <a:spcBef>
                <a:spcPts val="35"/>
              </a:spcBef>
            </a:pPr>
            <a:endParaRPr sz="1450">
              <a:latin typeface="Calibri"/>
              <a:cs typeface="Calibri"/>
            </a:endParaRPr>
          </a:p>
          <a:p>
            <a:pPr marL="181610">
              <a:lnSpc>
                <a:spcPct val="100000"/>
              </a:lnSpc>
            </a:pPr>
            <a:r>
              <a:rPr sz="1000" b="1" spc="-5" dirty="0">
                <a:latin typeface="Calibri"/>
                <a:cs typeface="Calibri"/>
              </a:rPr>
              <a:t>70</a:t>
            </a:r>
            <a:endParaRPr sz="1000">
              <a:latin typeface="Calibri"/>
              <a:cs typeface="Calibri"/>
            </a:endParaRPr>
          </a:p>
        </p:txBody>
      </p:sp>
      <p:sp>
        <p:nvSpPr>
          <p:cNvPr id="3" name="object 3"/>
          <p:cNvSpPr txBox="1"/>
          <p:nvPr/>
        </p:nvSpPr>
        <p:spPr>
          <a:xfrm>
            <a:off x="888419" y="570066"/>
            <a:ext cx="5847715" cy="646239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28575">
              <a:lnSpc>
                <a:spcPct val="101699"/>
              </a:lnSpc>
            </a:pPr>
            <a:r>
              <a:rPr sz="1200" spc="-20" dirty="0">
                <a:latin typeface="Calibri"/>
                <a:cs typeface="Calibri"/>
              </a:rPr>
              <a:t>The </a:t>
            </a:r>
            <a:r>
              <a:rPr sz="1200" spc="-25" dirty="0">
                <a:latin typeface="Calibri"/>
                <a:cs typeface="Calibri"/>
              </a:rPr>
              <a:t>capacity </a:t>
            </a:r>
            <a:r>
              <a:rPr sz="1200" spc="-15" dirty="0">
                <a:latin typeface="Calibri"/>
                <a:cs typeface="Calibri"/>
              </a:rPr>
              <a:t>for </a:t>
            </a:r>
            <a:r>
              <a:rPr sz="1200" spc="-25" dirty="0">
                <a:latin typeface="Calibri"/>
                <a:cs typeface="Calibri"/>
              </a:rPr>
              <a:t>continuous innovation </a:t>
            </a:r>
            <a:r>
              <a:rPr sz="1200" spc="-20" dirty="0">
                <a:latin typeface="Calibri"/>
                <a:cs typeface="Calibri"/>
              </a:rPr>
              <a:t>requires </a:t>
            </a:r>
            <a:r>
              <a:rPr sz="1200" spc="-15" dirty="0">
                <a:latin typeface="Calibri"/>
                <a:cs typeface="Calibri"/>
              </a:rPr>
              <a:t>the </a:t>
            </a:r>
            <a:r>
              <a:rPr sz="1200" spc="-25" dirty="0">
                <a:latin typeface="Calibri"/>
                <a:cs typeface="Calibri"/>
              </a:rPr>
              <a:t>integration </a:t>
            </a:r>
            <a:r>
              <a:rPr sz="1200" spc="-15" dirty="0">
                <a:latin typeface="Calibri"/>
                <a:cs typeface="Calibri"/>
              </a:rPr>
              <a:t>of </a:t>
            </a:r>
            <a:r>
              <a:rPr sz="1200" spc="-20" dirty="0">
                <a:latin typeface="Calibri"/>
                <a:cs typeface="Calibri"/>
              </a:rPr>
              <a:t>management </a:t>
            </a:r>
            <a:r>
              <a:rPr sz="1200" spc="-25" dirty="0">
                <a:latin typeface="Calibri"/>
                <a:cs typeface="Calibri"/>
              </a:rPr>
              <a:t>processes  (Markič, </a:t>
            </a:r>
            <a:r>
              <a:rPr sz="1200" spc="-20" dirty="0">
                <a:latin typeface="Calibri"/>
                <a:cs typeface="Calibri"/>
              </a:rPr>
              <a:t>2004). In “Reaping Value From </a:t>
            </a:r>
            <a:r>
              <a:rPr sz="1200" spc="-25" dirty="0">
                <a:latin typeface="Calibri"/>
                <a:cs typeface="Calibri"/>
              </a:rPr>
              <a:t>Knowledge </a:t>
            </a:r>
            <a:r>
              <a:rPr sz="1200" spc="-20" dirty="0">
                <a:latin typeface="Calibri"/>
                <a:cs typeface="Calibri"/>
              </a:rPr>
              <a:t>and </a:t>
            </a:r>
            <a:r>
              <a:rPr sz="1200" spc="-25" dirty="0">
                <a:latin typeface="Calibri"/>
                <a:cs typeface="Calibri"/>
              </a:rPr>
              <a:t>Innovation” (Young, </a:t>
            </a:r>
            <a:r>
              <a:rPr sz="1200" spc="-20" dirty="0">
                <a:latin typeface="Calibri"/>
                <a:cs typeface="Calibri"/>
              </a:rPr>
              <a:t>2001), Gartner  </a:t>
            </a:r>
            <a:r>
              <a:rPr sz="1200" spc="-25" dirty="0">
                <a:latin typeface="Calibri"/>
                <a:cs typeface="Calibri"/>
              </a:rPr>
              <a:t>described </a:t>
            </a:r>
            <a:r>
              <a:rPr sz="1200" spc="-20" dirty="0">
                <a:latin typeface="Calibri"/>
                <a:cs typeface="Calibri"/>
              </a:rPr>
              <a:t>how </a:t>
            </a:r>
            <a:r>
              <a:rPr sz="1200" spc="-25" dirty="0">
                <a:latin typeface="Calibri"/>
                <a:cs typeface="Calibri"/>
              </a:rPr>
              <a:t>continuous </a:t>
            </a:r>
            <a:r>
              <a:rPr sz="1200" spc="-20" dirty="0">
                <a:latin typeface="Calibri"/>
                <a:cs typeface="Calibri"/>
              </a:rPr>
              <a:t>and </a:t>
            </a:r>
            <a:r>
              <a:rPr sz="1200" spc="-25" dirty="0">
                <a:latin typeface="Calibri"/>
                <a:cs typeface="Calibri"/>
              </a:rPr>
              <a:t>leveragable </a:t>
            </a:r>
            <a:r>
              <a:rPr sz="1200" spc="-20" dirty="0">
                <a:latin typeface="Calibri"/>
                <a:cs typeface="Calibri"/>
              </a:rPr>
              <a:t>innovation depends </a:t>
            </a:r>
            <a:r>
              <a:rPr sz="1200" spc="-15" dirty="0">
                <a:latin typeface="Calibri"/>
                <a:cs typeface="Calibri"/>
              </a:rPr>
              <a:t>on </a:t>
            </a:r>
            <a:r>
              <a:rPr sz="1200" spc="-20" dirty="0">
                <a:latin typeface="Calibri"/>
                <a:cs typeface="Calibri"/>
              </a:rPr>
              <a:t>the </a:t>
            </a:r>
            <a:r>
              <a:rPr sz="1200" spc="-25" dirty="0">
                <a:latin typeface="Calibri"/>
                <a:cs typeface="Calibri"/>
              </a:rPr>
              <a:t>integration </a:t>
            </a:r>
            <a:r>
              <a:rPr sz="1200" spc="-15" dirty="0">
                <a:latin typeface="Calibri"/>
                <a:cs typeface="Calibri"/>
              </a:rPr>
              <a:t>of </a:t>
            </a:r>
            <a:r>
              <a:rPr sz="1200" spc="-25" dirty="0">
                <a:latin typeface="Calibri"/>
                <a:cs typeface="Calibri"/>
              </a:rPr>
              <a:t>strategic,  </a:t>
            </a:r>
            <a:r>
              <a:rPr sz="1200" spc="-20" dirty="0">
                <a:latin typeface="Calibri"/>
                <a:cs typeface="Calibri"/>
              </a:rPr>
              <a:t>human </a:t>
            </a:r>
            <a:r>
              <a:rPr sz="1200" spc="-25" dirty="0">
                <a:latin typeface="Calibri"/>
                <a:cs typeface="Calibri"/>
              </a:rPr>
              <a:t>capital, </a:t>
            </a:r>
            <a:r>
              <a:rPr sz="1200" spc="-20" dirty="0">
                <a:latin typeface="Calibri"/>
                <a:cs typeface="Calibri"/>
              </a:rPr>
              <a:t>knowledge, </a:t>
            </a:r>
            <a:r>
              <a:rPr sz="1200" spc="-25" dirty="0">
                <a:latin typeface="Calibri"/>
                <a:cs typeface="Calibri"/>
              </a:rPr>
              <a:t>innovation </a:t>
            </a:r>
            <a:r>
              <a:rPr sz="1200" spc="-20" dirty="0">
                <a:latin typeface="Calibri"/>
                <a:cs typeface="Calibri"/>
              </a:rPr>
              <a:t>and intellectual </a:t>
            </a:r>
            <a:r>
              <a:rPr sz="1200" spc="-25" dirty="0">
                <a:latin typeface="Calibri"/>
                <a:cs typeface="Calibri"/>
              </a:rPr>
              <a:t>capital </a:t>
            </a:r>
            <a:r>
              <a:rPr sz="1200" spc="-20" dirty="0">
                <a:latin typeface="Calibri"/>
                <a:cs typeface="Calibri"/>
              </a:rPr>
              <a:t>life </a:t>
            </a:r>
            <a:r>
              <a:rPr sz="1200" spc="-25" dirty="0">
                <a:latin typeface="Calibri"/>
                <a:cs typeface="Calibri"/>
              </a:rPr>
              <a:t>cycle management processes  within </a:t>
            </a:r>
            <a:r>
              <a:rPr sz="1200" spc="-20" dirty="0">
                <a:latin typeface="Calibri"/>
                <a:cs typeface="Calibri"/>
              </a:rPr>
              <a:t>and across </a:t>
            </a:r>
            <a:r>
              <a:rPr sz="1200" spc="-25" dirty="0">
                <a:latin typeface="Calibri"/>
                <a:cs typeface="Calibri"/>
              </a:rPr>
              <a:t>enterprises. </a:t>
            </a:r>
            <a:r>
              <a:rPr sz="1200" spc="-15" dirty="0">
                <a:latin typeface="Calibri"/>
                <a:cs typeface="Calibri"/>
              </a:rPr>
              <a:t>We </a:t>
            </a:r>
            <a:r>
              <a:rPr sz="1200" spc="-20" dirty="0">
                <a:latin typeface="Calibri"/>
                <a:cs typeface="Calibri"/>
              </a:rPr>
              <a:t>refer </a:t>
            </a:r>
            <a:r>
              <a:rPr sz="1200" spc="-15" dirty="0">
                <a:latin typeface="Calibri"/>
                <a:cs typeface="Calibri"/>
              </a:rPr>
              <a:t>to </a:t>
            </a:r>
            <a:r>
              <a:rPr sz="1200" spc="-20" dirty="0">
                <a:latin typeface="Calibri"/>
                <a:cs typeface="Calibri"/>
              </a:rPr>
              <a:t>this </a:t>
            </a:r>
            <a:r>
              <a:rPr sz="1200" spc="-25" dirty="0">
                <a:latin typeface="Calibri"/>
                <a:cs typeface="Calibri"/>
              </a:rPr>
              <a:t>integrated </a:t>
            </a:r>
            <a:r>
              <a:rPr sz="1200" spc="-20" dirty="0">
                <a:latin typeface="Calibri"/>
                <a:cs typeface="Calibri"/>
              </a:rPr>
              <a:t>system </a:t>
            </a:r>
            <a:r>
              <a:rPr sz="1200" spc="-15" dirty="0">
                <a:latin typeface="Calibri"/>
                <a:cs typeface="Calibri"/>
              </a:rPr>
              <a:t>as </a:t>
            </a:r>
            <a:r>
              <a:rPr sz="1200" spc="-20" dirty="0">
                <a:latin typeface="Calibri"/>
                <a:cs typeface="Calibri"/>
              </a:rPr>
              <a:t>the </a:t>
            </a:r>
            <a:r>
              <a:rPr sz="1200" i="1" spc="-25" dirty="0">
                <a:latin typeface="Calibri"/>
                <a:cs typeface="Calibri"/>
              </a:rPr>
              <a:t>innovation </a:t>
            </a:r>
            <a:r>
              <a:rPr sz="1200" i="1" spc="-20" dirty="0">
                <a:latin typeface="Calibri"/>
                <a:cs typeface="Calibri"/>
              </a:rPr>
              <a:t>value chain</a:t>
            </a:r>
            <a:r>
              <a:rPr sz="1200" spc="-20" dirty="0">
                <a:latin typeface="Calibri"/>
                <a:cs typeface="Calibri"/>
              </a:rPr>
              <a:t>.  The good news </a:t>
            </a:r>
            <a:r>
              <a:rPr sz="1200" spc="-15" dirty="0">
                <a:latin typeface="Calibri"/>
                <a:cs typeface="Calibri"/>
              </a:rPr>
              <a:t>is </a:t>
            </a:r>
            <a:r>
              <a:rPr sz="1200" spc="-20" dirty="0">
                <a:latin typeface="Calibri"/>
                <a:cs typeface="Calibri"/>
              </a:rPr>
              <a:t>that, </a:t>
            </a:r>
            <a:r>
              <a:rPr sz="1200" spc="-15" dirty="0">
                <a:latin typeface="Calibri"/>
                <a:cs typeface="Calibri"/>
              </a:rPr>
              <a:t>for </a:t>
            </a:r>
            <a:r>
              <a:rPr sz="1200" spc="-20" dirty="0">
                <a:latin typeface="Calibri"/>
                <a:cs typeface="Calibri"/>
              </a:rPr>
              <a:t>most </a:t>
            </a:r>
            <a:r>
              <a:rPr sz="1200" spc="-25" dirty="0">
                <a:latin typeface="Calibri"/>
                <a:cs typeface="Calibri"/>
              </a:rPr>
              <a:t>enterprises, </a:t>
            </a:r>
            <a:r>
              <a:rPr sz="1200" spc="-20" dirty="0">
                <a:latin typeface="Calibri"/>
                <a:cs typeface="Calibri"/>
              </a:rPr>
              <a:t>these processes </a:t>
            </a:r>
            <a:r>
              <a:rPr sz="1200" spc="-5" dirty="0">
                <a:latin typeface="Calibri"/>
                <a:cs typeface="Calibri"/>
              </a:rPr>
              <a:t>– </a:t>
            </a:r>
            <a:r>
              <a:rPr sz="1200" spc="-25" dirty="0">
                <a:latin typeface="Calibri"/>
                <a:cs typeface="Calibri"/>
              </a:rPr>
              <a:t>components </a:t>
            </a:r>
            <a:r>
              <a:rPr sz="1200" spc="-15" dirty="0">
                <a:latin typeface="Calibri"/>
                <a:cs typeface="Calibri"/>
              </a:rPr>
              <a:t>of </a:t>
            </a:r>
            <a:r>
              <a:rPr sz="1200" spc="-20" dirty="0">
                <a:latin typeface="Calibri"/>
                <a:cs typeface="Calibri"/>
              </a:rPr>
              <a:t>the </a:t>
            </a:r>
            <a:r>
              <a:rPr sz="1200" spc="-25" dirty="0">
                <a:latin typeface="Calibri"/>
                <a:cs typeface="Calibri"/>
              </a:rPr>
              <a:t>innovation  value chain </a:t>
            </a:r>
            <a:r>
              <a:rPr sz="1200" spc="-5" dirty="0">
                <a:latin typeface="Calibri"/>
                <a:cs typeface="Calibri"/>
              </a:rPr>
              <a:t>– </a:t>
            </a:r>
            <a:r>
              <a:rPr sz="1200" spc="-25" dirty="0">
                <a:latin typeface="Calibri"/>
                <a:cs typeface="Calibri"/>
              </a:rPr>
              <a:t>already </a:t>
            </a:r>
            <a:r>
              <a:rPr sz="1200" spc="-20" dirty="0">
                <a:latin typeface="Calibri"/>
                <a:cs typeface="Calibri"/>
              </a:rPr>
              <a:t>exist. The bad news </a:t>
            </a:r>
            <a:r>
              <a:rPr sz="1200" spc="-15" dirty="0">
                <a:latin typeface="Calibri"/>
                <a:cs typeface="Calibri"/>
              </a:rPr>
              <a:t>is </a:t>
            </a:r>
            <a:r>
              <a:rPr sz="1200" spc="-20" dirty="0">
                <a:latin typeface="Calibri"/>
                <a:cs typeface="Calibri"/>
              </a:rPr>
              <a:t>that these </a:t>
            </a:r>
            <a:r>
              <a:rPr sz="1200" spc="-25" dirty="0">
                <a:latin typeface="Calibri"/>
                <a:cs typeface="Calibri"/>
              </a:rPr>
              <a:t>processes </a:t>
            </a:r>
            <a:r>
              <a:rPr sz="1200" spc="-15" dirty="0">
                <a:latin typeface="Calibri"/>
                <a:cs typeface="Calibri"/>
              </a:rPr>
              <a:t>may be </a:t>
            </a:r>
            <a:r>
              <a:rPr sz="1200" spc="-25" dirty="0">
                <a:latin typeface="Calibri"/>
                <a:cs typeface="Calibri"/>
              </a:rPr>
              <a:t>immature </a:t>
            </a:r>
            <a:r>
              <a:rPr sz="1200" spc="-20" dirty="0">
                <a:latin typeface="Calibri"/>
                <a:cs typeface="Calibri"/>
              </a:rPr>
              <a:t>and they have  </a:t>
            </a:r>
            <a:r>
              <a:rPr sz="1200" spc="-25" dirty="0">
                <a:latin typeface="Calibri"/>
                <a:cs typeface="Calibri"/>
              </a:rPr>
              <a:t>almost </a:t>
            </a:r>
            <a:r>
              <a:rPr sz="1200" spc="-20" dirty="0">
                <a:latin typeface="Calibri"/>
                <a:cs typeface="Calibri"/>
              </a:rPr>
              <a:t>always evolved </a:t>
            </a:r>
            <a:r>
              <a:rPr sz="1200" spc="-15" dirty="0">
                <a:latin typeface="Calibri"/>
                <a:cs typeface="Calibri"/>
              </a:rPr>
              <a:t>in </a:t>
            </a:r>
            <a:r>
              <a:rPr sz="1200" spc="-25" dirty="0">
                <a:latin typeface="Calibri"/>
                <a:cs typeface="Calibri"/>
              </a:rPr>
              <a:t>isolation, leaving </a:t>
            </a:r>
            <a:r>
              <a:rPr sz="1200" spc="-20" dirty="0">
                <a:latin typeface="Calibri"/>
                <a:cs typeface="Calibri"/>
              </a:rPr>
              <a:t>value chain </a:t>
            </a:r>
            <a:r>
              <a:rPr sz="1200" spc="-25" dirty="0">
                <a:latin typeface="Calibri"/>
                <a:cs typeface="Calibri"/>
              </a:rPr>
              <a:t>participants </a:t>
            </a:r>
            <a:r>
              <a:rPr sz="1200" spc="-20" dirty="0">
                <a:latin typeface="Calibri"/>
                <a:cs typeface="Calibri"/>
              </a:rPr>
              <a:t>blind </a:t>
            </a:r>
            <a:r>
              <a:rPr sz="1200" spc="-15" dirty="0">
                <a:latin typeface="Calibri"/>
                <a:cs typeface="Calibri"/>
              </a:rPr>
              <a:t>to </a:t>
            </a:r>
            <a:r>
              <a:rPr sz="1200" spc="-20" dirty="0">
                <a:latin typeface="Calibri"/>
                <a:cs typeface="Calibri"/>
              </a:rPr>
              <a:t>the </a:t>
            </a:r>
            <a:r>
              <a:rPr sz="1200" spc="-25" dirty="0">
                <a:latin typeface="Calibri"/>
                <a:cs typeface="Calibri"/>
              </a:rPr>
              <a:t>others’ </a:t>
            </a:r>
            <a:r>
              <a:rPr sz="1200" spc="-20" dirty="0">
                <a:latin typeface="Calibri"/>
                <a:cs typeface="Calibri"/>
              </a:rPr>
              <a:t>needs,  </a:t>
            </a:r>
            <a:r>
              <a:rPr sz="1200" spc="-25" dirty="0">
                <a:latin typeface="Calibri"/>
                <a:cs typeface="Calibri"/>
              </a:rPr>
              <a:t>interdependencies, capabilities </a:t>
            </a:r>
            <a:r>
              <a:rPr sz="1200" spc="-20" dirty="0">
                <a:latin typeface="Calibri"/>
                <a:cs typeface="Calibri"/>
              </a:rPr>
              <a:t>and </a:t>
            </a:r>
            <a:r>
              <a:rPr sz="1200" spc="-25" dirty="0">
                <a:latin typeface="Calibri"/>
                <a:cs typeface="Calibri"/>
              </a:rPr>
              <a:t>opportunities. </a:t>
            </a:r>
            <a:r>
              <a:rPr sz="1200" spc="-20" dirty="0">
                <a:latin typeface="Calibri"/>
                <a:cs typeface="Calibri"/>
              </a:rPr>
              <a:t>These </a:t>
            </a:r>
            <a:r>
              <a:rPr sz="1200" spc="-25" dirty="0">
                <a:latin typeface="Calibri"/>
                <a:cs typeface="Calibri"/>
              </a:rPr>
              <a:t>conditions </a:t>
            </a:r>
            <a:r>
              <a:rPr sz="1200" spc="-20" dirty="0">
                <a:latin typeface="Calibri"/>
                <a:cs typeface="Calibri"/>
              </a:rPr>
              <a:t>undermine the </a:t>
            </a:r>
            <a:r>
              <a:rPr sz="1200" spc="-25" dirty="0">
                <a:latin typeface="Calibri"/>
                <a:cs typeface="Calibri"/>
              </a:rPr>
              <a:t>enterprise’s  ability </a:t>
            </a:r>
            <a:r>
              <a:rPr sz="1200" spc="-15" dirty="0">
                <a:latin typeface="Calibri"/>
                <a:cs typeface="Calibri"/>
              </a:rPr>
              <a:t>to</a:t>
            </a:r>
            <a:r>
              <a:rPr sz="1200" spc="-65" dirty="0">
                <a:latin typeface="Calibri"/>
                <a:cs typeface="Calibri"/>
              </a:rPr>
              <a:t> </a:t>
            </a:r>
            <a:r>
              <a:rPr sz="1200" spc="-20" dirty="0">
                <a:latin typeface="Calibri"/>
                <a:cs typeface="Calibri"/>
              </a:rPr>
              <a:t>innovate.</a:t>
            </a:r>
            <a:endParaRPr sz="1200">
              <a:latin typeface="Calibri"/>
              <a:cs typeface="Calibri"/>
            </a:endParaRPr>
          </a:p>
          <a:p>
            <a:pPr marL="12700" marR="91440">
              <a:lnSpc>
                <a:spcPct val="101699"/>
              </a:lnSpc>
              <a:spcBef>
                <a:spcPts val="1010"/>
              </a:spcBef>
            </a:pPr>
            <a:r>
              <a:rPr sz="1200" spc="-20" dirty="0">
                <a:latin typeface="Calibri"/>
                <a:cs typeface="Calibri"/>
              </a:rPr>
              <a:t>The key </a:t>
            </a:r>
            <a:r>
              <a:rPr sz="1200" spc="-15" dirty="0">
                <a:latin typeface="Calibri"/>
                <a:cs typeface="Calibri"/>
              </a:rPr>
              <a:t>to </a:t>
            </a:r>
            <a:r>
              <a:rPr sz="1200" spc="-25" dirty="0">
                <a:latin typeface="Calibri"/>
                <a:cs typeface="Calibri"/>
              </a:rPr>
              <a:t>growing innovation </a:t>
            </a:r>
            <a:r>
              <a:rPr sz="1200" spc="-15" dirty="0">
                <a:latin typeface="Calibri"/>
                <a:cs typeface="Calibri"/>
              </a:rPr>
              <a:t>is to </a:t>
            </a:r>
            <a:r>
              <a:rPr sz="1200" spc="-25" dirty="0">
                <a:latin typeface="Calibri"/>
                <a:cs typeface="Calibri"/>
              </a:rPr>
              <a:t>optimize </a:t>
            </a:r>
            <a:r>
              <a:rPr sz="1200" spc="-20" dirty="0">
                <a:latin typeface="Calibri"/>
                <a:cs typeface="Calibri"/>
              </a:rPr>
              <a:t>the overall </a:t>
            </a:r>
            <a:r>
              <a:rPr sz="1200" spc="-25" dirty="0">
                <a:latin typeface="Calibri"/>
                <a:cs typeface="Calibri"/>
              </a:rPr>
              <a:t>performance </a:t>
            </a:r>
            <a:r>
              <a:rPr sz="1200" spc="-15" dirty="0">
                <a:latin typeface="Calibri"/>
                <a:cs typeface="Calibri"/>
              </a:rPr>
              <a:t>of </a:t>
            </a:r>
            <a:r>
              <a:rPr sz="1200" spc="-20" dirty="0">
                <a:latin typeface="Calibri"/>
                <a:cs typeface="Calibri"/>
              </a:rPr>
              <a:t>the value </a:t>
            </a:r>
            <a:r>
              <a:rPr sz="1200" spc="-25" dirty="0">
                <a:latin typeface="Calibri"/>
                <a:cs typeface="Calibri"/>
              </a:rPr>
              <a:t>chain </a:t>
            </a:r>
            <a:r>
              <a:rPr sz="1200" spc="-5" dirty="0">
                <a:latin typeface="Calibri"/>
                <a:cs typeface="Calibri"/>
              </a:rPr>
              <a:t>by  </a:t>
            </a:r>
            <a:r>
              <a:rPr sz="1200" spc="-25" dirty="0">
                <a:latin typeface="Calibri"/>
                <a:cs typeface="Calibri"/>
              </a:rPr>
              <a:t>improving </a:t>
            </a:r>
            <a:r>
              <a:rPr sz="1200" spc="-20" dirty="0">
                <a:latin typeface="Calibri"/>
                <a:cs typeface="Calibri"/>
              </a:rPr>
              <a:t>the components </a:t>
            </a:r>
            <a:r>
              <a:rPr sz="1200" spc="-25" dirty="0">
                <a:latin typeface="Calibri"/>
                <a:cs typeface="Calibri"/>
              </a:rPr>
              <a:t>themselves </a:t>
            </a:r>
            <a:r>
              <a:rPr sz="1200" spc="-20" dirty="0">
                <a:latin typeface="Calibri"/>
                <a:cs typeface="Calibri"/>
              </a:rPr>
              <a:t>and the links between them. This requires </a:t>
            </a:r>
            <a:r>
              <a:rPr sz="1200" spc="-15" dirty="0">
                <a:latin typeface="Calibri"/>
                <a:cs typeface="Calibri"/>
              </a:rPr>
              <a:t>an  </a:t>
            </a:r>
            <a:r>
              <a:rPr sz="1200" spc="-25" dirty="0">
                <a:latin typeface="Calibri"/>
                <a:cs typeface="Calibri"/>
              </a:rPr>
              <a:t>understanding </a:t>
            </a:r>
            <a:r>
              <a:rPr sz="1200" spc="-15" dirty="0">
                <a:latin typeface="Calibri"/>
                <a:cs typeface="Calibri"/>
              </a:rPr>
              <a:t>of </a:t>
            </a:r>
            <a:r>
              <a:rPr sz="1200" spc="-20" dirty="0">
                <a:latin typeface="Calibri"/>
                <a:cs typeface="Calibri"/>
              </a:rPr>
              <a:t>the theory </a:t>
            </a:r>
            <a:r>
              <a:rPr sz="1200" spc="-15" dirty="0">
                <a:latin typeface="Calibri"/>
                <a:cs typeface="Calibri"/>
              </a:rPr>
              <a:t>of </a:t>
            </a:r>
            <a:r>
              <a:rPr sz="1200" spc="-25" dirty="0">
                <a:latin typeface="Calibri"/>
                <a:cs typeface="Calibri"/>
              </a:rPr>
              <a:t>constraints, </a:t>
            </a:r>
            <a:r>
              <a:rPr sz="1200" spc="-20" dirty="0">
                <a:latin typeface="Calibri"/>
                <a:cs typeface="Calibri"/>
              </a:rPr>
              <a:t>which </a:t>
            </a:r>
            <a:r>
              <a:rPr sz="1200" spc="-10" dirty="0">
                <a:latin typeface="Calibri"/>
                <a:cs typeface="Calibri"/>
              </a:rPr>
              <a:t>is </a:t>
            </a:r>
            <a:r>
              <a:rPr sz="1200" spc="-20" dirty="0">
                <a:latin typeface="Calibri"/>
                <a:cs typeface="Calibri"/>
              </a:rPr>
              <a:t>based </a:t>
            </a:r>
            <a:r>
              <a:rPr sz="1200" spc="-15" dirty="0">
                <a:latin typeface="Calibri"/>
                <a:cs typeface="Calibri"/>
              </a:rPr>
              <a:t>on </a:t>
            </a:r>
            <a:r>
              <a:rPr sz="1200" spc="-20" dirty="0">
                <a:latin typeface="Calibri"/>
                <a:cs typeface="Calibri"/>
              </a:rPr>
              <a:t>the </a:t>
            </a:r>
            <a:r>
              <a:rPr sz="1200" spc="-25" dirty="0">
                <a:latin typeface="Calibri"/>
                <a:cs typeface="Calibri"/>
              </a:rPr>
              <a:t>implicit </a:t>
            </a:r>
            <a:r>
              <a:rPr sz="1200" spc="-20" dirty="0">
                <a:latin typeface="Calibri"/>
                <a:cs typeface="Calibri"/>
              </a:rPr>
              <a:t>assumption that all  systems </a:t>
            </a:r>
            <a:r>
              <a:rPr sz="1200" spc="-15" dirty="0">
                <a:latin typeface="Calibri"/>
                <a:cs typeface="Calibri"/>
              </a:rPr>
              <a:t>are </a:t>
            </a:r>
            <a:r>
              <a:rPr sz="1200" spc="-25" dirty="0">
                <a:latin typeface="Calibri"/>
                <a:cs typeface="Calibri"/>
              </a:rPr>
              <a:t>comprised </a:t>
            </a:r>
            <a:r>
              <a:rPr sz="1200" spc="-15" dirty="0">
                <a:latin typeface="Calibri"/>
                <a:cs typeface="Calibri"/>
              </a:rPr>
              <a:t>of </a:t>
            </a:r>
            <a:r>
              <a:rPr sz="1200" spc="-25" dirty="0">
                <a:latin typeface="Calibri"/>
                <a:cs typeface="Calibri"/>
              </a:rPr>
              <a:t>individual </a:t>
            </a:r>
            <a:r>
              <a:rPr sz="1200" spc="-20" dirty="0">
                <a:latin typeface="Calibri"/>
                <a:cs typeface="Calibri"/>
              </a:rPr>
              <a:t>steps that perform </a:t>
            </a:r>
            <a:r>
              <a:rPr sz="1200" spc="-5" dirty="0">
                <a:latin typeface="Calibri"/>
                <a:cs typeface="Calibri"/>
              </a:rPr>
              <a:t>a </a:t>
            </a:r>
            <a:r>
              <a:rPr sz="1200" spc="-25" dirty="0">
                <a:latin typeface="Calibri"/>
                <a:cs typeface="Calibri"/>
              </a:rPr>
              <a:t>value-added </a:t>
            </a:r>
            <a:r>
              <a:rPr sz="1200" spc="-20" dirty="0">
                <a:latin typeface="Calibri"/>
                <a:cs typeface="Calibri"/>
              </a:rPr>
              <a:t>function, </a:t>
            </a:r>
            <a:r>
              <a:rPr sz="1200" spc="-25" dirty="0">
                <a:latin typeface="Calibri"/>
                <a:cs typeface="Calibri"/>
              </a:rPr>
              <a:t>which ultimately  results </a:t>
            </a:r>
            <a:r>
              <a:rPr sz="1200" spc="-15" dirty="0">
                <a:latin typeface="Calibri"/>
                <a:cs typeface="Calibri"/>
              </a:rPr>
              <a:t>in </a:t>
            </a:r>
            <a:r>
              <a:rPr sz="1200" spc="-20" dirty="0">
                <a:latin typeface="Calibri"/>
                <a:cs typeface="Calibri"/>
              </a:rPr>
              <a:t>some </a:t>
            </a:r>
            <a:r>
              <a:rPr sz="1200" spc="-25" dirty="0">
                <a:latin typeface="Calibri"/>
                <a:cs typeface="Calibri"/>
              </a:rPr>
              <a:t>kind </a:t>
            </a:r>
            <a:r>
              <a:rPr sz="1200" spc="-15" dirty="0">
                <a:latin typeface="Calibri"/>
                <a:cs typeface="Calibri"/>
              </a:rPr>
              <a:t>of </a:t>
            </a:r>
            <a:r>
              <a:rPr sz="1200" spc="-20" dirty="0">
                <a:latin typeface="Calibri"/>
                <a:cs typeface="Calibri"/>
              </a:rPr>
              <a:t>outcome. </a:t>
            </a:r>
            <a:r>
              <a:rPr sz="1200" spc="-25" dirty="0">
                <a:latin typeface="Calibri"/>
                <a:cs typeface="Calibri"/>
              </a:rPr>
              <a:t>Traditionally, </a:t>
            </a:r>
            <a:r>
              <a:rPr sz="1200" spc="-15" dirty="0">
                <a:latin typeface="Calibri"/>
                <a:cs typeface="Calibri"/>
              </a:rPr>
              <a:t>each </a:t>
            </a:r>
            <a:r>
              <a:rPr sz="1200" spc="-20" dirty="0">
                <a:latin typeface="Calibri"/>
                <a:cs typeface="Calibri"/>
              </a:rPr>
              <a:t>step </a:t>
            </a:r>
            <a:r>
              <a:rPr sz="1200" spc="-25" dirty="0">
                <a:latin typeface="Calibri"/>
                <a:cs typeface="Calibri"/>
              </a:rPr>
              <a:t>would </a:t>
            </a:r>
            <a:r>
              <a:rPr sz="1200" spc="-15" dirty="0">
                <a:latin typeface="Calibri"/>
                <a:cs typeface="Calibri"/>
              </a:rPr>
              <a:t>be </a:t>
            </a:r>
            <a:r>
              <a:rPr sz="1200" spc="-25" dirty="0">
                <a:latin typeface="Calibri"/>
                <a:cs typeface="Calibri"/>
              </a:rPr>
              <a:t>optimized separately;  therefore, </a:t>
            </a:r>
            <a:r>
              <a:rPr sz="1200" spc="-20" dirty="0">
                <a:latin typeface="Calibri"/>
                <a:cs typeface="Calibri"/>
              </a:rPr>
              <a:t>some </a:t>
            </a:r>
            <a:r>
              <a:rPr sz="1200" spc="-25" dirty="0">
                <a:latin typeface="Calibri"/>
                <a:cs typeface="Calibri"/>
              </a:rPr>
              <a:t>would </a:t>
            </a:r>
            <a:r>
              <a:rPr sz="1200" spc="-20" dirty="0">
                <a:latin typeface="Calibri"/>
                <a:cs typeface="Calibri"/>
              </a:rPr>
              <a:t>work faster </a:t>
            </a:r>
            <a:r>
              <a:rPr sz="1200" spc="-15" dirty="0">
                <a:latin typeface="Calibri"/>
                <a:cs typeface="Calibri"/>
              </a:rPr>
              <a:t>or </a:t>
            </a:r>
            <a:r>
              <a:rPr sz="1200" spc="-25" dirty="0">
                <a:latin typeface="Calibri"/>
                <a:cs typeface="Calibri"/>
              </a:rPr>
              <a:t>with </a:t>
            </a:r>
            <a:r>
              <a:rPr sz="1200" spc="-20" dirty="0">
                <a:latin typeface="Calibri"/>
                <a:cs typeface="Calibri"/>
              </a:rPr>
              <a:t>greater </a:t>
            </a:r>
            <a:r>
              <a:rPr sz="1200" spc="-25" dirty="0">
                <a:latin typeface="Calibri"/>
                <a:cs typeface="Calibri"/>
              </a:rPr>
              <a:t>reliability </a:t>
            </a:r>
            <a:r>
              <a:rPr sz="1200" spc="-20" dirty="0">
                <a:latin typeface="Calibri"/>
                <a:cs typeface="Calibri"/>
              </a:rPr>
              <a:t>than others. This results </a:t>
            </a:r>
            <a:r>
              <a:rPr sz="1200" spc="-15" dirty="0">
                <a:latin typeface="Calibri"/>
                <a:cs typeface="Calibri"/>
              </a:rPr>
              <a:t>in </a:t>
            </a:r>
            <a:r>
              <a:rPr sz="1200" spc="-20" dirty="0">
                <a:latin typeface="Calibri"/>
                <a:cs typeface="Calibri"/>
              </a:rPr>
              <a:t>one </a:t>
            </a:r>
            <a:r>
              <a:rPr sz="1200" spc="-15" dirty="0">
                <a:latin typeface="Calibri"/>
                <a:cs typeface="Calibri"/>
              </a:rPr>
              <a:t>of  </a:t>
            </a:r>
            <a:r>
              <a:rPr sz="1200" spc="-20" dirty="0">
                <a:latin typeface="Calibri"/>
                <a:cs typeface="Calibri"/>
              </a:rPr>
              <a:t>three</a:t>
            </a:r>
            <a:r>
              <a:rPr sz="1200" spc="-45" dirty="0">
                <a:latin typeface="Calibri"/>
                <a:cs typeface="Calibri"/>
              </a:rPr>
              <a:t> </a:t>
            </a:r>
            <a:r>
              <a:rPr sz="1200" spc="-25" dirty="0">
                <a:latin typeface="Calibri"/>
                <a:cs typeface="Calibri"/>
              </a:rPr>
              <a:t>conditions:</a:t>
            </a:r>
            <a:endParaRPr sz="1200">
              <a:latin typeface="Calibri"/>
              <a:cs typeface="Calibri"/>
            </a:endParaRPr>
          </a:p>
          <a:p>
            <a:pPr marL="240665" indent="-228600">
              <a:lnSpc>
                <a:spcPct val="100000"/>
              </a:lnSpc>
              <a:spcBef>
                <a:spcPts val="585"/>
              </a:spcBef>
              <a:buFont typeface="Symbol"/>
              <a:buChar char=""/>
              <a:tabLst>
                <a:tab pos="240665" algn="l"/>
                <a:tab pos="241300" algn="l"/>
              </a:tabLst>
            </a:pPr>
            <a:r>
              <a:rPr sz="1200" spc="-5" dirty="0">
                <a:latin typeface="Calibri"/>
                <a:cs typeface="Calibri"/>
              </a:rPr>
              <a:t>Bottlenecks, where work from faster preceding steps piles </a:t>
            </a:r>
            <a:r>
              <a:rPr sz="1200" dirty="0">
                <a:latin typeface="Calibri"/>
                <a:cs typeface="Calibri"/>
              </a:rPr>
              <a:t>up </a:t>
            </a:r>
            <a:r>
              <a:rPr sz="1200" spc="-5" dirty="0">
                <a:latin typeface="Calibri"/>
                <a:cs typeface="Calibri"/>
              </a:rPr>
              <a:t>before a slower</a:t>
            </a:r>
            <a:r>
              <a:rPr sz="1200" spc="65" dirty="0">
                <a:latin typeface="Calibri"/>
                <a:cs typeface="Calibri"/>
              </a:rPr>
              <a:t> </a:t>
            </a:r>
            <a:r>
              <a:rPr sz="1200" dirty="0">
                <a:latin typeface="Calibri"/>
                <a:cs typeface="Calibri"/>
              </a:rPr>
              <a:t>one.</a:t>
            </a:r>
            <a:endParaRPr sz="1200">
              <a:latin typeface="Calibri"/>
              <a:cs typeface="Calibri"/>
            </a:endParaRPr>
          </a:p>
          <a:p>
            <a:pPr marL="12700" marR="177165">
              <a:lnSpc>
                <a:spcPct val="102499"/>
              </a:lnSpc>
              <a:spcBef>
                <a:spcPts val="50"/>
              </a:spcBef>
              <a:buFont typeface="Symbol"/>
              <a:buChar char=""/>
              <a:tabLst>
                <a:tab pos="240665" algn="l"/>
                <a:tab pos="241300" algn="l"/>
              </a:tabLst>
            </a:pPr>
            <a:r>
              <a:rPr sz="1200" spc="-5" dirty="0">
                <a:latin typeface="Calibri"/>
                <a:cs typeface="Calibri"/>
              </a:rPr>
              <a:t>Shortfalls, where steps beyond a bottleneck are idled, waiting </a:t>
            </a:r>
            <a:r>
              <a:rPr sz="1200" dirty="0">
                <a:latin typeface="Calibri"/>
                <a:cs typeface="Calibri"/>
              </a:rPr>
              <a:t>for </a:t>
            </a:r>
            <a:r>
              <a:rPr sz="1200" spc="-5" dirty="0">
                <a:latin typeface="Calibri"/>
                <a:cs typeface="Calibri"/>
              </a:rPr>
              <a:t>bogged-down work in  progress.</a:t>
            </a:r>
            <a:endParaRPr sz="1200">
              <a:latin typeface="Calibri"/>
              <a:cs typeface="Calibri"/>
            </a:endParaRPr>
          </a:p>
          <a:p>
            <a:pPr marL="12700" marR="50165" indent="-635">
              <a:lnSpc>
                <a:spcPct val="101699"/>
              </a:lnSpc>
              <a:spcBef>
                <a:spcPts val="60"/>
              </a:spcBef>
              <a:buFont typeface="Symbol"/>
              <a:buChar char=""/>
              <a:tabLst>
                <a:tab pos="240665" algn="l"/>
                <a:tab pos="241300" algn="l"/>
              </a:tabLst>
            </a:pPr>
            <a:r>
              <a:rPr sz="1200" spc="-5" dirty="0">
                <a:latin typeface="Calibri"/>
                <a:cs typeface="Calibri"/>
              </a:rPr>
              <a:t>End runs, where preceding steps </a:t>
            </a:r>
            <a:r>
              <a:rPr sz="1200" spc="-10" dirty="0">
                <a:latin typeface="Calibri"/>
                <a:cs typeface="Calibri"/>
              </a:rPr>
              <a:t>are </a:t>
            </a:r>
            <a:r>
              <a:rPr sz="1200" spc="-5" dirty="0">
                <a:latin typeface="Calibri"/>
                <a:cs typeface="Calibri"/>
              </a:rPr>
              <a:t>circumvented to speed up the process, which results  in inconsistency and</a:t>
            </a:r>
            <a:r>
              <a:rPr sz="1200" spc="10" dirty="0">
                <a:latin typeface="Calibri"/>
                <a:cs typeface="Calibri"/>
              </a:rPr>
              <a:t> </a:t>
            </a:r>
            <a:r>
              <a:rPr sz="1200" spc="-5" dirty="0">
                <a:latin typeface="Calibri"/>
                <a:cs typeface="Calibri"/>
              </a:rPr>
              <a:t>unreliability.</a:t>
            </a:r>
            <a:endParaRPr sz="1200">
              <a:latin typeface="Calibri"/>
              <a:cs typeface="Calibri"/>
            </a:endParaRPr>
          </a:p>
          <a:p>
            <a:pPr marL="12700" marR="7620">
              <a:lnSpc>
                <a:spcPct val="101699"/>
              </a:lnSpc>
              <a:spcBef>
                <a:spcPts val="500"/>
              </a:spcBef>
            </a:pPr>
            <a:r>
              <a:rPr sz="1200" spc="-25" dirty="0">
                <a:latin typeface="Calibri"/>
                <a:cs typeface="Calibri"/>
              </a:rPr>
              <a:t>Given </a:t>
            </a:r>
            <a:r>
              <a:rPr sz="1200" spc="-20" dirty="0">
                <a:latin typeface="Calibri"/>
                <a:cs typeface="Calibri"/>
              </a:rPr>
              <a:t>these </a:t>
            </a:r>
            <a:r>
              <a:rPr sz="1200" spc="-25" dirty="0">
                <a:latin typeface="Calibri"/>
                <a:cs typeface="Calibri"/>
              </a:rPr>
              <a:t>conditions, </a:t>
            </a:r>
            <a:r>
              <a:rPr sz="1200" spc="-20" dirty="0">
                <a:latin typeface="Calibri"/>
                <a:cs typeface="Calibri"/>
              </a:rPr>
              <a:t>outcomes </a:t>
            </a:r>
            <a:r>
              <a:rPr sz="1200" spc="-15" dirty="0">
                <a:latin typeface="Calibri"/>
                <a:cs typeface="Calibri"/>
              </a:rPr>
              <a:t>are </a:t>
            </a:r>
            <a:r>
              <a:rPr sz="1200" spc="-20" dirty="0">
                <a:latin typeface="Calibri"/>
                <a:cs typeface="Calibri"/>
              </a:rPr>
              <a:t>only </a:t>
            </a:r>
            <a:r>
              <a:rPr sz="1200" spc="-15" dirty="0">
                <a:latin typeface="Calibri"/>
                <a:cs typeface="Calibri"/>
              </a:rPr>
              <a:t>as </a:t>
            </a:r>
            <a:r>
              <a:rPr sz="1200" spc="-20" dirty="0">
                <a:latin typeface="Calibri"/>
                <a:cs typeface="Calibri"/>
              </a:rPr>
              <a:t>reliable and </a:t>
            </a:r>
            <a:r>
              <a:rPr sz="1200" spc="-15" dirty="0">
                <a:latin typeface="Calibri"/>
                <a:cs typeface="Calibri"/>
              </a:rPr>
              <a:t>as </a:t>
            </a:r>
            <a:r>
              <a:rPr sz="1200" spc="-20" dirty="0">
                <a:latin typeface="Calibri"/>
                <a:cs typeface="Calibri"/>
              </a:rPr>
              <a:t>fast </a:t>
            </a:r>
            <a:r>
              <a:rPr sz="1200" spc="-10" dirty="0">
                <a:latin typeface="Calibri"/>
                <a:cs typeface="Calibri"/>
              </a:rPr>
              <a:t>as </a:t>
            </a:r>
            <a:r>
              <a:rPr sz="1200" spc="-20" dirty="0">
                <a:latin typeface="Calibri"/>
                <a:cs typeface="Calibri"/>
              </a:rPr>
              <a:t>the value </a:t>
            </a:r>
            <a:r>
              <a:rPr sz="1200" spc="-25" dirty="0">
                <a:latin typeface="Calibri"/>
                <a:cs typeface="Calibri"/>
              </a:rPr>
              <a:t>chain’s </a:t>
            </a:r>
            <a:r>
              <a:rPr sz="1200" spc="-20" dirty="0">
                <a:latin typeface="Calibri"/>
                <a:cs typeface="Calibri"/>
              </a:rPr>
              <a:t>weakest  step</a:t>
            </a:r>
            <a:r>
              <a:rPr sz="1200" spc="-40" dirty="0">
                <a:latin typeface="Calibri"/>
                <a:cs typeface="Calibri"/>
              </a:rPr>
              <a:t> </a:t>
            </a:r>
            <a:r>
              <a:rPr sz="1200" spc="-15" dirty="0">
                <a:latin typeface="Calibri"/>
                <a:cs typeface="Calibri"/>
              </a:rPr>
              <a:t>or</a:t>
            </a:r>
            <a:r>
              <a:rPr sz="1200" spc="-35" dirty="0">
                <a:latin typeface="Calibri"/>
                <a:cs typeface="Calibri"/>
              </a:rPr>
              <a:t> </a:t>
            </a:r>
            <a:r>
              <a:rPr sz="1200" spc="-20" dirty="0">
                <a:latin typeface="Calibri"/>
                <a:cs typeface="Calibri"/>
              </a:rPr>
              <a:t>component.</a:t>
            </a:r>
            <a:r>
              <a:rPr sz="1200" spc="-45" dirty="0">
                <a:latin typeface="Calibri"/>
                <a:cs typeface="Calibri"/>
              </a:rPr>
              <a:t> </a:t>
            </a:r>
            <a:r>
              <a:rPr sz="1200" spc="-15" dirty="0">
                <a:latin typeface="Calibri"/>
                <a:cs typeface="Calibri"/>
              </a:rPr>
              <a:t>To</a:t>
            </a:r>
            <a:r>
              <a:rPr sz="1200" spc="-35" dirty="0">
                <a:latin typeface="Calibri"/>
                <a:cs typeface="Calibri"/>
              </a:rPr>
              <a:t> </a:t>
            </a:r>
            <a:r>
              <a:rPr sz="1200" spc="-20" dirty="0">
                <a:latin typeface="Calibri"/>
                <a:cs typeface="Calibri"/>
              </a:rPr>
              <a:t>optimize</a:t>
            </a:r>
            <a:r>
              <a:rPr sz="1200" spc="-35" dirty="0">
                <a:latin typeface="Calibri"/>
                <a:cs typeface="Calibri"/>
              </a:rPr>
              <a:t> </a:t>
            </a:r>
            <a:r>
              <a:rPr sz="1200" spc="-5" dirty="0">
                <a:latin typeface="Calibri"/>
                <a:cs typeface="Calibri"/>
              </a:rPr>
              <a:t>a</a:t>
            </a:r>
            <a:r>
              <a:rPr sz="1200" spc="-40" dirty="0">
                <a:latin typeface="Calibri"/>
                <a:cs typeface="Calibri"/>
              </a:rPr>
              <a:t> </a:t>
            </a:r>
            <a:r>
              <a:rPr sz="1200" spc="-20" dirty="0">
                <a:latin typeface="Calibri"/>
                <a:cs typeface="Calibri"/>
              </a:rPr>
              <a:t>system</a:t>
            </a:r>
            <a:r>
              <a:rPr sz="1200" spc="-25" dirty="0">
                <a:latin typeface="Calibri"/>
                <a:cs typeface="Calibri"/>
              </a:rPr>
              <a:t> such</a:t>
            </a:r>
            <a:r>
              <a:rPr sz="1200" spc="-35" dirty="0">
                <a:latin typeface="Calibri"/>
                <a:cs typeface="Calibri"/>
              </a:rPr>
              <a:t> </a:t>
            </a:r>
            <a:r>
              <a:rPr sz="1200" spc="-10" dirty="0">
                <a:latin typeface="Calibri"/>
                <a:cs typeface="Calibri"/>
              </a:rPr>
              <a:t>as</a:t>
            </a:r>
            <a:r>
              <a:rPr sz="1200" spc="-40" dirty="0">
                <a:latin typeface="Calibri"/>
                <a:cs typeface="Calibri"/>
              </a:rPr>
              <a:t> </a:t>
            </a:r>
            <a:r>
              <a:rPr sz="1200" spc="-20" dirty="0">
                <a:latin typeface="Calibri"/>
                <a:cs typeface="Calibri"/>
              </a:rPr>
              <a:t>the</a:t>
            </a:r>
            <a:r>
              <a:rPr sz="1200" spc="-30" dirty="0">
                <a:latin typeface="Calibri"/>
                <a:cs typeface="Calibri"/>
              </a:rPr>
              <a:t> </a:t>
            </a:r>
            <a:r>
              <a:rPr sz="1200" spc="-25" dirty="0">
                <a:latin typeface="Calibri"/>
                <a:cs typeface="Calibri"/>
              </a:rPr>
              <a:t>innovation</a:t>
            </a:r>
            <a:r>
              <a:rPr sz="1200" spc="-40" dirty="0">
                <a:latin typeface="Calibri"/>
                <a:cs typeface="Calibri"/>
              </a:rPr>
              <a:t> </a:t>
            </a:r>
            <a:r>
              <a:rPr sz="1200" spc="-20" dirty="0">
                <a:latin typeface="Calibri"/>
                <a:cs typeface="Calibri"/>
              </a:rPr>
              <a:t>value</a:t>
            </a:r>
            <a:r>
              <a:rPr sz="1200" spc="-35" dirty="0">
                <a:latin typeface="Calibri"/>
                <a:cs typeface="Calibri"/>
              </a:rPr>
              <a:t> </a:t>
            </a:r>
            <a:r>
              <a:rPr sz="1200" spc="-20" dirty="0">
                <a:latin typeface="Calibri"/>
                <a:cs typeface="Calibri"/>
              </a:rPr>
              <a:t>chain,</a:t>
            </a:r>
            <a:r>
              <a:rPr sz="1200" spc="-40" dirty="0">
                <a:latin typeface="Calibri"/>
                <a:cs typeface="Calibri"/>
              </a:rPr>
              <a:t> </a:t>
            </a:r>
            <a:r>
              <a:rPr sz="1200" spc="-20" dirty="0">
                <a:latin typeface="Calibri"/>
                <a:cs typeface="Calibri"/>
              </a:rPr>
              <a:t>leaders</a:t>
            </a:r>
            <a:r>
              <a:rPr sz="1200" spc="-40" dirty="0">
                <a:latin typeface="Calibri"/>
                <a:cs typeface="Calibri"/>
              </a:rPr>
              <a:t> </a:t>
            </a:r>
            <a:r>
              <a:rPr sz="1200" spc="-25" dirty="0">
                <a:latin typeface="Calibri"/>
                <a:cs typeface="Calibri"/>
              </a:rPr>
              <a:t>should</a:t>
            </a:r>
            <a:r>
              <a:rPr sz="1200" spc="-35" dirty="0">
                <a:latin typeface="Calibri"/>
                <a:cs typeface="Calibri"/>
              </a:rPr>
              <a:t> </a:t>
            </a:r>
            <a:r>
              <a:rPr sz="1200" spc="-20" dirty="0">
                <a:latin typeface="Calibri"/>
                <a:cs typeface="Calibri"/>
              </a:rPr>
              <a:t>focus  </a:t>
            </a:r>
            <a:r>
              <a:rPr sz="1200" spc="-15" dirty="0">
                <a:latin typeface="Calibri"/>
                <a:cs typeface="Calibri"/>
              </a:rPr>
              <a:t>on </a:t>
            </a:r>
            <a:r>
              <a:rPr sz="1200" spc="-20" dirty="0">
                <a:latin typeface="Calibri"/>
                <a:cs typeface="Calibri"/>
              </a:rPr>
              <a:t>the </a:t>
            </a:r>
            <a:r>
              <a:rPr sz="1200" spc="-25" dirty="0">
                <a:latin typeface="Calibri"/>
                <a:cs typeface="Calibri"/>
              </a:rPr>
              <a:t>identification </a:t>
            </a:r>
            <a:r>
              <a:rPr sz="1200" spc="-20" dirty="0">
                <a:latin typeface="Calibri"/>
                <a:cs typeface="Calibri"/>
              </a:rPr>
              <a:t>and </a:t>
            </a:r>
            <a:r>
              <a:rPr sz="1200" spc="-25" dirty="0">
                <a:latin typeface="Calibri"/>
                <a:cs typeface="Calibri"/>
              </a:rPr>
              <a:t>incremental resolution </a:t>
            </a:r>
            <a:r>
              <a:rPr sz="1200" spc="-15" dirty="0">
                <a:latin typeface="Calibri"/>
                <a:cs typeface="Calibri"/>
              </a:rPr>
              <a:t>of the </a:t>
            </a:r>
            <a:r>
              <a:rPr sz="1200" spc="-25" dirty="0">
                <a:latin typeface="Calibri"/>
                <a:cs typeface="Calibri"/>
              </a:rPr>
              <a:t>poorest </a:t>
            </a:r>
            <a:r>
              <a:rPr sz="1200" spc="-20" dirty="0">
                <a:latin typeface="Calibri"/>
                <a:cs typeface="Calibri"/>
              </a:rPr>
              <a:t>performing component and its  </a:t>
            </a:r>
            <a:r>
              <a:rPr sz="1200" spc="-25" dirty="0">
                <a:latin typeface="Calibri"/>
                <a:cs typeface="Calibri"/>
              </a:rPr>
              <a:t>adjacent </a:t>
            </a:r>
            <a:r>
              <a:rPr sz="1200" spc="-20" dirty="0">
                <a:latin typeface="Calibri"/>
                <a:cs typeface="Calibri"/>
              </a:rPr>
              <a:t>links, proceed </a:t>
            </a:r>
            <a:r>
              <a:rPr sz="1200" spc="-15" dirty="0">
                <a:latin typeface="Calibri"/>
                <a:cs typeface="Calibri"/>
              </a:rPr>
              <a:t>to </a:t>
            </a:r>
            <a:r>
              <a:rPr sz="1200" spc="-20" dirty="0">
                <a:latin typeface="Calibri"/>
                <a:cs typeface="Calibri"/>
              </a:rPr>
              <a:t>the next when the worst </a:t>
            </a:r>
            <a:r>
              <a:rPr sz="1200" spc="-15" dirty="0">
                <a:latin typeface="Calibri"/>
                <a:cs typeface="Calibri"/>
              </a:rPr>
              <a:t>is </a:t>
            </a:r>
            <a:r>
              <a:rPr sz="1200" spc="-20" dirty="0">
                <a:latin typeface="Calibri"/>
                <a:cs typeface="Calibri"/>
              </a:rPr>
              <a:t>resolved, and </a:t>
            </a:r>
            <a:r>
              <a:rPr sz="1200" spc="-15" dirty="0">
                <a:latin typeface="Calibri"/>
                <a:cs typeface="Calibri"/>
              </a:rPr>
              <a:t>so on. Doing </a:t>
            </a:r>
            <a:r>
              <a:rPr sz="1200" spc="-25" dirty="0">
                <a:latin typeface="Calibri"/>
                <a:cs typeface="Calibri"/>
              </a:rPr>
              <a:t>anything </a:t>
            </a:r>
            <a:r>
              <a:rPr sz="1200" spc="-20" dirty="0">
                <a:latin typeface="Calibri"/>
                <a:cs typeface="Calibri"/>
              </a:rPr>
              <a:t>else </a:t>
            </a:r>
            <a:r>
              <a:rPr sz="1200" spc="-10" dirty="0">
                <a:latin typeface="Calibri"/>
                <a:cs typeface="Calibri"/>
              </a:rPr>
              <a:t>is </a:t>
            </a:r>
            <a:r>
              <a:rPr sz="1200" spc="-5" dirty="0">
                <a:latin typeface="Calibri"/>
                <a:cs typeface="Calibri"/>
              </a:rPr>
              <a:t>a  </a:t>
            </a:r>
            <a:r>
              <a:rPr sz="1200" spc="-20" dirty="0">
                <a:latin typeface="Calibri"/>
                <a:cs typeface="Calibri"/>
              </a:rPr>
              <a:t>waste</a:t>
            </a:r>
            <a:r>
              <a:rPr sz="1200" spc="-40" dirty="0">
                <a:latin typeface="Calibri"/>
                <a:cs typeface="Calibri"/>
              </a:rPr>
              <a:t> </a:t>
            </a:r>
            <a:r>
              <a:rPr sz="1200" spc="-15" dirty="0">
                <a:latin typeface="Calibri"/>
                <a:cs typeface="Calibri"/>
              </a:rPr>
              <a:t>of</a:t>
            </a:r>
            <a:r>
              <a:rPr sz="1200" spc="-40" dirty="0">
                <a:latin typeface="Calibri"/>
                <a:cs typeface="Calibri"/>
              </a:rPr>
              <a:t> </a:t>
            </a:r>
            <a:r>
              <a:rPr sz="1200" spc="-20" dirty="0">
                <a:latin typeface="Calibri"/>
                <a:cs typeface="Calibri"/>
              </a:rPr>
              <a:t>time</a:t>
            </a:r>
            <a:r>
              <a:rPr sz="1200" spc="-40" dirty="0">
                <a:latin typeface="Calibri"/>
                <a:cs typeface="Calibri"/>
              </a:rPr>
              <a:t> </a:t>
            </a:r>
            <a:r>
              <a:rPr sz="1200" spc="-20" dirty="0">
                <a:latin typeface="Calibri"/>
                <a:cs typeface="Calibri"/>
              </a:rPr>
              <a:t>and</a:t>
            </a:r>
            <a:r>
              <a:rPr sz="1200" spc="-40" dirty="0">
                <a:latin typeface="Calibri"/>
                <a:cs typeface="Calibri"/>
              </a:rPr>
              <a:t> </a:t>
            </a:r>
            <a:r>
              <a:rPr sz="1200" spc="-20" dirty="0">
                <a:latin typeface="Calibri"/>
                <a:cs typeface="Calibri"/>
              </a:rPr>
              <a:t>resources</a:t>
            </a:r>
            <a:r>
              <a:rPr sz="1200" spc="-45" dirty="0">
                <a:latin typeface="Calibri"/>
                <a:cs typeface="Calibri"/>
              </a:rPr>
              <a:t> </a:t>
            </a:r>
            <a:r>
              <a:rPr sz="1200" spc="-20" dirty="0">
                <a:latin typeface="Calibri"/>
                <a:cs typeface="Calibri"/>
              </a:rPr>
              <a:t>because</a:t>
            </a:r>
            <a:r>
              <a:rPr sz="1200" spc="-40" dirty="0">
                <a:latin typeface="Calibri"/>
                <a:cs typeface="Calibri"/>
              </a:rPr>
              <a:t> </a:t>
            </a:r>
            <a:r>
              <a:rPr sz="1200" spc="-15" dirty="0">
                <a:latin typeface="Calibri"/>
                <a:cs typeface="Calibri"/>
              </a:rPr>
              <a:t>it</a:t>
            </a:r>
            <a:r>
              <a:rPr sz="1200" spc="-25" dirty="0">
                <a:latin typeface="Calibri"/>
                <a:cs typeface="Calibri"/>
              </a:rPr>
              <a:t> will</a:t>
            </a:r>
            <a:r>
              <a:rPr sz="1200" spc="-45" dirty="0">
                <a:latin typeface="Calibri"/>
                <a:cs typeface="Calibri"/>
              </a:rPr>
              <a:t> </a:t>
            </a:r>
            <a:r>
              <a:rPr sz="1200" spc="-20" dirty="0">
                <a:latin typeface="Calibri"/>
                <a:cs typeface="Calibri"/>
              </a:rPr>
              <a:t>not</a:t>
            </a:r>
            <a:r>
              <a:rPr sz="1200" spc="-40" dirty="0">
                <a:latin typeface="Calibri"/>
                <a:cs typeface="Calibri"/>
              </a:rPr>
              <a:t> </a:t>
            </a:r>
            <a:r>
              <a:rPr sz="1200" spc="-20" dirty="0">
                <a:latin typeface="Calibri"/>
                <a:cs typeface="Calibri"/>
              </a:rPr>
              <a:t>improve</a:t>
            </a:r>
            <a:r>
              <a:rPr sz="1200" spc="-35" dirty="0">
                <a:latin typeface="Calibri"/>
                <a:cs typeface="Calibri"/>
              </a:rPr>
              <a:t> </a:t>
            </a:r>
            <a:r>
              <a:rPr sz="1200" spc="-25" dirty="0">
                <a:latin typeface="Calibri"/>
                <a:cs typeface="Calibri"/>
              </a:rPr>
              <a:t>outcomes.</a:t>
            </a:r>
            <a:endParaRPr sz="1200">
              <a:latin typeface="Calibri"/>
              <a:cs typeface="Calibri"/>
            </a:endParaRPr>
          </a:p>
          <a:p>
            <a:pPr marL="12700" marR="5080" algn="just">
              <a:lnSpc>
                <a:spcPct val="101699"/>
              </a:lnSpc>
              <a:spcBef>
                <a:spcPts val="1010"/>
              </a:spcBef>
            </a:pPr>
            <a:r>
              <a:rPr sz="1200" spc="-25" dirty="0">
                <a:latin typeface="Calibri"/>
                <a:cs typeface="Calibri"/>
              </a:rPr>
              <a:t>Gartner’s innovation scorecard (see </a:t>
            </a:r>
            <a:r>
              <a:rPr sz="1200" spc="-20" dirty="0">
                <a:latin typeface="Calibri"/>
                <a:cs typeface="Calibri"/>
              </a:rPr>
              <a:t>Table </a:t>
            </a:r>
            <a:r>
              <a:rPr sz="1200" spc="-15" dirty="0">
                <a:latin typeface="Calibri"/>
                <a:cs typeface="Calibri"/>
              </a:rPr>
              <a:t>1) is </a:t>
            </a:r>
            <a:r>
              <a:rPr sz="1200" spc="-5" dirty="0">
                <a:latin typeface="Calibri"/>
                <a:cs typeface="Calibri"/>
              </a:rPr>
              <a:t>a </a:t>
            </a:r>
            <a:r>
              <a:rPr sz="1200" spc="-20" dirty="0">
                <a:latin typeface="Calibri"/>
                <a:cs typeface="Calibri"/>
              </a:rPr>
              <a:t>simple tool </a:t>
            </a:r>
            <a:r>
              <a:rPr sz="1200" spc="-15" dirty="0">
                <a:latin typeface="Calibri"/>
                <a:cs typeface="Calibri"/>
              </a:rPr>
              <a:t>for </a:t>
            </a:r>
            <a:r>
              <a:rPr sz="1200" spc="-25" dirty="0">
                <a:latin typeface="Calibri"/>
                <a:cs typeface="Calibri"/>
              </a:rPr>
              <a:t>facilitating </a:t>
            </a:r>
            <a:r>
              <a:rPr sz="1200" spc="-15" dirty="0">
                <a:latin typeface="Calibri"/>
                <a:cs typeface="Calibri"/>
              </a:rPr>
              <a:t>the </a:t>
            </a:r>
            <a:r>
              <a:rPr sz="1200" spc="-25" dirty="0">
                <a:latin typeface="Calibri"/>
                <a:cs typeface="Calibri"/>
              </a:rPr>
              <a:t>identification </a:t>
            </a:r>
            <a:r>
              <a:rPr sz="1200" spc="-15" dirty="0">
                <a:latin typeface="Calibri"/>
                <a:cs typeface="Calibri"/>
              </a:rPr>
              <a:t>of </a:t>
            </a:r>
            <a:r>
              <a:rPr sz="1200" spc="-10" dirty="0">
                <a:latin typeface="Calibri"/>
                <a:cs typeface="Calibri"/>
              </a:rPr>
              <a:t>an  </a:t>
            </a:r>
            <a:r>
              <a:rPr sz="1200" spc="-25" dirty="0">
                <a:latin typeface="Calibri"/>
                <a:cs typeface="Calibri"/>
              </a:rPr>
              <a:t>enterprise’s</a:t>
            </a:r>
            <a:r>
              <a:rPr sz="1200" spc="-45" dirty="0">
                <a:latin typeface="Calibri"/>
                <a:cs typeface="Calibri"/>
              </a:rPr>
              <a:t> </a:t>
            </a:r>
            <a:r>
              <a:rPr sz="1200" spc="-20" dirty="0">
                <a:latin typeface="Calibri"/>
                <a:cs typeface="Calibri"/>
              </a:rPr>
              <a:t>weakest</a:t>
            </a:r>
            <a:r>
              <a:rPr sz="1200" spc="-15" dirty="0">
                <a:latin typeface="Calibri"/>
                <a:cs typeface="Calibri"/>
              </a:rPr>
              <a:t> </a:t>
            </a:r>
            <a:r>
              <a:rPr sz="1200" spc="-20" dirty="0">
                <a:latin typeface="Calibri"/>
                <a:cs typeface="Calibri"/>
              </a:rPr>
              <a:t>component</a:t>
            </a:r>
            <a:r>
              <a:rPr sz="1200" spc="-35" dirty="0">
                <a:latin typeface="Calibri"/>
                <a:cs typeface="Calibri"/>
              </a:rPr>
              <a:t> </a:t>
            </a:r>
            <a:r>
              <a:rPr sz="1200" spc="-20" dirty="0">
                <a:latin typeface="Calibri"/>
                <a:cs typeface="Calibri"/>
              </a:rPr>
              <a:t>and</a:t>
            </a:r>
            <a:r>
              <a:rPr sz="1200" spc="-35" dirty="0">
                <a:latin typeface="Calibri"/>
                <a:cs typeface="Calibri"/>
              </a:rPr>
              <a:t> </a:t>
            </a:r>
            <a:r>
              <a:rPr sz="1200" spc="-25" dirty="0">
                <a:latin typeface="Calibri"/>
                <a:cs typeface="Calibri"/>
              </a:rPr>
              <a:t>links</a:t>
            </a:r>
            <a:r>
              <a:rPr sz="1200" spc="-40" dirty="0">
                <a:latin typeface="Calibri"/>
                <a:cs typeface="Calibri"/>
              </a:rPr>
              <a:t> </a:t>
            </a:r>
            <a:r>
              <a:rPr sz="1200" spc="-15" dirty="0">
                <a:latin typeface="Calibri"/>
                <a:cs typeface="Calibri"/>
              </a:rPr>
              <a:t>in</a:t>
            </a:r>
            <a:r>
              <a:rPr sz="1200" spc="-35" dirty="0">
                <a:latin typeface="Calibri"/>
                <a:cs typeface="Calibri"/>
              </a:rPr>
              <a:t> </a:t>
            </a:r>
            <a:r>
              <a:rPr sz="1200" spc="-20" dirty="0">
                <a:latin typeface="Calibri"/>
                <a:cs typeface="Calibri"/>
              </a:rPr>
              <a:t>the</a:t>
            </a:r>
            <a:r>
              <a:rPr sz="1200" spc="-35" dirty="0">
                <a:latin typeface="Calibri"/>
                <a:cs typeface="Calibri"/>
              </a:rPr>
              <a:t> </a:t>
            </a:r>
            <a:r>
              <a:rPr sz="1200" spc="-20" dirty="0">
                <a:latin typeface="Calibri"/>
                <a:cs typeface="Calibri"/>
              </a:rPr>
              <a:t>innovation</a:t>
            </a:r>
            <a:r>
              <a:rPr sz="1200" spc="-35" dirty="0">
                <a:latin typeface="Calibri"/>
                <a:cs typeface="Calibri"/>
              </a:rPr>
              <a:t> </a:t>
            </a:r>
            <a:r>
              <a:rPr sz="1200" spc="-20" dirty="0">
                <a:latin typeface="Calibri"/>
                <a:cs typeface="Calibri"/>
              </a:rPr>
              <a:t>value</a:t>
            </a:r>
            <a:r>
              <a:rPr sz="1200" spc="-35" dirty="0">
                <a:latin typeface="Calibri"/>
                <a:cs typeface="Calibri"/>
              </a:rPr>
              <a:t> </a:t>
            </a:r>
            <a:r>
              <a:rPr sz="1200" spc="-20" dirty="0">
                <a:latin typeface="Calibri"/>
                <a:cs typeface="Calibri"/>
              </a:rPr>
              <a:t>chain</a:t>
            </a:r>
            <a:r>
              <a:rPr sz="1200" spc="-35" dirty="0">
                <a:latin typeface="Calibri"/>
                <a:cs typeface="Calibri"/>
              </a:rPr>
              <a:t> </a:t>
            </a:r>
            <a:r>
              <a:rPr sz="1200" spc="-20" dirty="0">
                <a:latin typeface="Calibri"/>
                <a:cs typeface="Calibri"/>
              </a:rPr>
              <a:t>(Gartner,</a:t>
            </a:r>
            <a:r>
              <a:rPr sz="1200" spc="-40" dirty="0">
                <a:latin typeface="Calibri"/>
                <a:cs typeface="Calibri"/>
              </a:rPr>
              <a:t> </a:t>
            </a:r>
            <a:r>
              <a:rPr sz="1200" spc="-20" dirty="0">
                <a:latin typeface="Calibri"/>
                <a:cs typeface="Calibri"/>
              </a:rPr>
              <a:t>2002).</a:t>
            </a:r>
            <a:r>
              <a:rPr sz="1200" spc="-45" dirty="0">
                <a:latin typeface="Calibri"/>
                <a:cs typeface="Calibri"/>
              </a:rPr>
              <a:t> </a:t>
            </a:r>
            <a:r>
              <a:rPr sz="1200" spc="-20" dirty="0">
                <a:latin typeface="Calibri"/>
                <a:cs typeface="Calibri"/>
              </a:rPr>
              <a:t>Once</a:t>
            </a:r>
            <a:r>
              <a:rPr sz="1200" spc="-35" dirty="0">
                <a:latin typeface="Calibri"/>
                <a:cs typeface="Calibri"/>
              </a:rPr>
              <a:t> </a:t>
            </a:r>
            <a:r>
              <a:rPr sz="1200" spc="-20" dirty="0">
                <a:latin typeface="Calibri"/>
                <a:cs typeface="Calibri"/>
              </a:rPr>
              <a:t>the  primary</a:t>
            </a:r>
            <a:r>
              <a:rPr sz="1200" spc="-45" dirty="0">
                <a:latin typeface="Calibri"/>
                <a:cs typeface="Calibri"/>
              </a:rPr>
              <a:t> </a:t>
            </a:r>
            <a:r>
              <a:rPr sz="1200" spc="-25" dirty="0">
                <a:latin typeface="Calibri"/>
                <a:cs typeface="Calibri"/>
              </a:rPr>
              <a:t>weakness</a:t>
            </a:r>
            <a:r>
              <a:rPr sz="1200" spc="-35" dirty="0">
                <a:latin typeface="Calibri"/>
                <a:cs typeface="Calibri"/>
              </a:rPr>
              <a:t> </a:t>
            </a:r>
            <a:r>
              <a:rPr sz="1200" spc="-15" dirty="0">
                <a:latin typeface="Calibri"/>
                <a:cs typeface="Calibri"/>
              </a:rPr>
              <a:t>is</a:t>
            </a:r>
            <a:r>
              <a:rPr sz="1200" spc="-45" dirty="0">
                <a:latin typeface="Calibri"/>
                <a:cs typeface="Calibri"/>
              </a:rPr>
              <a:t> </a:t>
            </a:r>
            <a:r>
              <a:rPr sz="1200" spc="-20" dirty="0">
                <a:latin typeface="Calibri"/>
                <a:cs typeface="Calibri"/>
              </a:rPr>
              <a:t>identified,</a:t>
            </a:r>
            <a:r>
              <a:rPr sz="1200" spc="-45" dirty="0">
                <a:latin typeface="Calibri"/>
                <a:cs typeface="Calibri"/>
              </a:rPr>
              <a:t> </a:t>
            </a:r>
            <a:r>
              <a:rPr sz="1200" spc="-20" dirty="0">
                <a:latin typeface="Calibri"/>
                <a:cs typeface="Calibri"/>
              </a:rPr>
              <a:t>remedial</a:t>
            </a:r>
            <a:r>
              <a:rPr sz="1200" spc="-45" dirty="0">
                <a:latin typeface="Calibri"/>
                <a:cs typeface="Calibri"/>
              </a:rPr>
              <a:t> </a:t>
            </a:r>
            <a:r>
              <a:rPr sz="1200" spc="-20" dirty="0">
                <a:latin typeface="Calibri"/>
                <a:cs typeface="Calibri"/>
              </a:rPr>
              <a:t>action</a:t>
            </a:r>
            <a:r>
              <a:rPr sz="1200" spc="-40" dirty="0">
                <a:latin typeface="Calibri"/>
                <a:cs typeface="Calibri"/>
              </a:rPr>
              <a:t> </a:t>
            </a:r>
            <a:r>
              <a:rPr sz="1200" spc="-20" dirty="0">
                <a:latin typeface="Calibri"/>
                <a:cs typeface="Calibri"/>
              </a:rPr>
              <a:t>can</a:t>
            </a:r>
            <a:r>
              <a:rPr sz="1200" spc="-30" dirty="0">
                <a:latin typeface="Calibri"/>
                <a:cs typeface="Calibri"/>
              </a:rPr>
              <a:t> </a:t>
            </a:r>
            <a:r>
              <a:rPr sz="1200" spc="-15" dirty="0">
                <a:latin typeface="Calibri"/>
                <a:cs typeface="Calibri"/>
              </a:rPr>
              <a:t>be</a:t>
            </a:r>
            <a:r>
              <a:rPr sz="1200" spc="-40" dirty="0">
                <a:latin typeface="Calibri"/>
                <a:cs typeface="Calibri"/>
              </a:rPr>
              <a:t> </a:t>
            </a:r>
            <a:r>
              <a:rPr sz="1200" spc="-25" dirty="0">
                <a:latin typeface="Calibri"/>
                <a:cs typeface="Calibri"/>
              </a:rPr>
              <a:t>taken</a:t>
            </a:r>
            <a:r>
              <a:rPr sz="1200" spc="-40" dirty="0">
                <a:latin typeface="Calibri"/>
                <a:cs typeface="Calibri"/>
              </a:rPr>
              <a:t> </a:t>
            </a:r>
            <a:r>
              <a:rPr sz="1200" spc="-15" dirty="0">
                <a:latin typeface="Calibri"/>
                <a:cs typeface="Calibri"/>
              </a:rPr>
              <a:t>to</a:t>
            </a:r>
            <a:r>
              <a:rPr sz="1200" spc="-40" dirty="0">
                <a:latin typeface="Calibri"/>
                <a:cs typeface="Calibri"/>
              </a:rPr>
              <a:t> </a:t>
            </a:r>
            <a:r>
              <a:rPr sz="1200" spc="-25" dirty="0">
                <a:latin typeface="Calibri"/>
                <a:cs typeface="Calibri"/>
              </a:rPr>
              <a:t>resolve</a:t>
            </a:r>
            <a:r>
              <a:rPr sz="1200" spc="-40" dirty="0">
                <a:latin typeface="Calibri"/>
                <a:cs typeface="Calibri"/>
              </a:rPr>
              <a:t> </a:t>
            </a:r>
            <a:r>
              <a:rPr sz="1200" spc="-15" dirty="0">
                <a:latin typeface="Calibri"/>
                <a:cs typeface="Calibri"/>
              </a:rPr>
              <a:t>it.</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aphicFrame>
        <p:nvGraphicFramePr>
          <p:cNvPr id="5" name="object 5"/>
          <p:cNvGraphicFramePr>
            <a:graphicFrameLocks noGrp="1"/>
          </p:cNvGraphicFramePr>
          <p:nvPr/>
        </p:nvGraphicFramePr>
        <p:xfrm>
          <a:off x="937700" y="7200935"/>
          <a:ext cx="5758814" cy="2069683"/>
        </p:xfrm>
        <a:graphic>
          <a:graphicData uri="http://schemas.openxmlformats.org/drawingml/2006/table">
            <a:tbl>
              <a:tblPr firstRow="1" bandRow="1">
                <a:tableStyleId>{2D5ABB26-0587-4C30-8999-92F81FD0307C}</a:tableStyleId>
              </a:tblPr>
              <a:tblGrid>
                <a:gridCol w="1943735">
                  <a:extLst>
                    <a:ext uri="{9D8B030D-6E8A-4147-A177-3AD203B41FA5}">
                      <a16:colId xmlns:a16="http://schemas.microsoft.com/office/drawing/2014/main" val="20000"/>
                    </a:ext>
                  </a:extLst>
                </a:gridCol>
                <a:gridCol w="3815079">
                  <a:extLst>
                    <a:ext uri="{9D8B030D-6E8A-4147-A177-3AD203B41FA5}">
                      <a16:colId xmlns:a16="http://schemas.microsoft.com/office/drawing/2014/main" val="20001"/>
                    </a:ext>
                  </a:extLst>
                </a:gridCol>
              </a:tblGrid>
              <a:tr h="378678">
                <a:tc>
                  <a:txBody>
                    <a:bodyPr/>
                    <a:lstStyle/>
                    <a:p>
                      <a:pPr marL="66675">
                        <a:lnSpc>
                          <a:spcPts val="1370"/>
                        </a:lnSpc>
                      </a:pPr>
                      <a:r>
                        <a:rPr sz="1200" b="1" spc="-5" dirty="0">
                          <a:latin typeface="Calibri"/>
                          <a:cs typeface="Calibri"/>
                        </a:rPr>
                        <a:t>Innovation Value</a:t>
                      </a:r>
                      <a:r>
                        <a:rPr sz="1200" b="1" spc="10" dirty="0">
                          <a:latin typeface="Calibri"/>
                          <a:cs typeface="Calibri"/>
                        </a:rPr>
                        <a:t> </a:t>
                      </a:r>
                      <a:r>
                        <a:rPr sz="1200" b="1" spc="-5" dirty="0">
                          <a:latin typeface="Calibri"/>
                          <a:cs typeface="Calibri"/>
                        </a:rPr>
                        <a:t>Chain</a:t>
                      </a:r>
                      <a:endParaRPr sz="1200">
                        <a:latin typeface="Calibri"/>
                        <a:cs typeface="Calibri"/>
                      </a:endParaRPr>
                    </a:p>
                    <a:p>
                      <a:pPr marL="66675">
                        <a:lnSpc>
                          <a:spcPct val="100000"/>
                        </a:lnSpc>
                        <a:spcBef>
                          <a:spcPts val="20"/>
                        </a:spcBef>
                      </a:pPr>
                      <a:r>
                        <a:rPr sz="1200" b="1" spc="-5" dirty="0">
                          <a:latin typeface="Calibri"/>
                          <a:cs typeface="Calibri"/>
                        </a:rPr>
                        <a:t>Process</a:t>
                      </a:r>
                      <a:r>
                        <a:rPr sz="1200" b="1" dirty="0">
                          <a:latin typeface="Calibri"/>
                          <a:cs typeface="Calibri"/>
                        </a:rPr>
                        <a:t> </a:t>
                      </a:r>
                      <a:r>
                        <a:rPr sz="1200" b="1" spc="-5" dirty="0">
                          <a:latin typeface="Calibri"/>
                          <a:cs typeface="Calibri"/>
                        </a:rPr>
                        <a:t>Component</a:t>
                      </a:r>
                      <a:endParaRPr sz="1200">
                        <a:latin typeface="Calibri"/>
                        <a:cs typeface="Calibri"/>
                      </a:endParaRPr>
                    </a:p>
                  </a:txBody>
                  <a:tcPr marL="0" marR="0" marT="0" marB="0">
                    <a:lnR w="19050">
                      <a:solidFill>
                        <a:srgbClr val="CCCCCC"/>
                      </a:solidFill>
                      <a:prstDash val="solid"/>
                    </a:lnR>
                    <a:lnB w="19050">
                      <a:solidFill>
                        <a:srgbClr val="CCCCCC"/>
                      </a:solidFill>
                      <a:prstDash val="solid"/>
                    </a:lnB>
                    <a:solidFill>
                      <a:srgbClr val="FCB62C"/>
                    </a:solidFill>
                  </a:tcPr>
                </a:tc>
                <a:tc>
                  <a:txBody>
                    <a:bodyPr/>
                    <a:lstStyle/>
                    <a:p>
                      <a:pPr marL="161925">
                        <a:lnSpc>
                          <a:spcPct val="100000"/>
                        </a:lnSpc>
                        <a:spcBef>
                          <a:spcPts val="660"/>
                        </a:spcBef>
                        <a:tabLst>
                          <a:tab pos="1030605" algn="l"/>
                          <a:tab pos="2134870" algn="l"/>
                        </a:tabLst>
                      </a:pPr>
                      <a:r>
                        <a:rPr sz="1200" spc="-5" dirty="0">
                          <a:latin typeface="Calibri"/>
                          <a:cs typeface="Calibri"/>
                        </a:rPr>
                        <a:t>Yes ~</a:t>
                      </a:r>
                      <a:r>
                        <a:rPr sz="1200" spc="5" dirty="0">
                          <a:latin typeface="Calibri"/>
                          <a:cs typeface="Calibri"/>
                        </a:rPr>
                        <a:t> </a:t>
                      </a:r>
                      <a:r>
                        <a:rPr sz="1200" dirty="0">
                          <a:latin typeface="Calibri"/>
                          <a:cs typeface="Calibri"/>
                        </a:rPr>
                        <a:t>Pts.</a:t>
                      </a:r>
                      <a:r>
                        <a:rPr sz="1200" spc="-5" dirty="0">
                          <a:latin typeface="Calibri"/>
                          <a:cs typeface="Calibri"/>
                        </a:rPr>
                        <a:t> 5	Usually ~</a:t>
                      </a:r>
                      <a:r>
                        <a:rPr sz="1200" spc="10" dirty="0">
                          <a:latin typeface="Calibri"/>
                          <a:cs typeface="Calibri"/>
                        </a:rPr>
                        <a:t> </a:t>
                      </a:r>
                      <a:r>
                        <a:rPr sz="1200" spc="-5" dirty="0">
                          <a:latin typeface="Calibri"/>
                          <a:cs typeface="Calibri"/>
                        </a:rPr>
                        <a:t>Pts.</a:t>
                      </a:r>
                      <a:r>
                        <a:rPr sz="1200" spc="5" dirty="0">
                          <a:latin typeface="Calibri"/>
                          <a:cs typeface="Calibri"/>
                        </a:rPr>
                        <a:t> </a:t>
                      </a:r>
                      <a:r>
                        <a:rPr sz="1200" spc="-5" dirty="0">
                          <a:latin typeface="Calibri"/>
                          <a:cs typeface="Calibri"/>
                        </a:rPr>
                        <a:t>3	No/Don’t Know ~ </a:t>
                      </a:r>
                      <a:r>
                        <a:rPr sz="1200" dirty="0">
                          <a:latin typeface="Calibri"/>
                          <a:cs typeface="Calibri"/>
                        </a:rPr>
                        <a:t>Pts.</a:t>
                      </a:r>
                      <a:r>
                        <a:rPr sz="1200" spc="-5" dirty="0">
                          <a:latin typeface="Calibri"/>
                          <a:cs typeface="Calibri"/>
                        </a:rPr>
                        <a:t> 0</a:t>
                      </a:r>
                      <a:endParaRPr sz="1200">
                        <a:latin typeface="Calibri"/>
                        <a:cs typeface="Calibri"/>
                      </a:endParaRPr>
                    </a:p>
                  </a:txBody>
                  <a:tcPr marL="0" marR="0" marT="8382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1680078">
                <a:tc>
                  <a:txBody>
                    <a:bodyPr/>
                    <a:lstStyle/>
                    <a:p>
                      <a:pPr>
                        <a:lnSpc>
                          <a:spcPct val="100000"/>
                        </a:lnSpc>
                        <a:spcBef>
                          <a:spcPts val="40"/>
                        </a:spcBef>
                      </a:pPr>
                      <a:endParaRPr sz="1200">
                        <a:latin typeface="Times New Roman"/>
                        <a:cs typeface="Times New Roman"/>
                      </a:endParaRPr>
                    </a:p>
                    <a:p>
                      <a:pPr marL="66675" marR="298450">
                        <a:lnSpc>
                          <a:spcPct val="101699"/>
                        </a:lnSpc>
                      </a:pPr>
                      <a:r>
                        <a:rPr sz="1200" b="1" spc="-5" dirty="0">
                          <a:latin typeface="Calibri"/>
                          <a:cs typeface="Calibri"/>
                        </a:rPr>
                        <a:t>Strategic Management  </a:t>
                      </a:r>
                      <a:r>
                        <a:rPr sz="1200" spc="-5" dirty="0">
                          <a:latin typeface="Calibri"/>
                          <a:cs typeface="Calibri"/>
                        </a:rPr>
                        <a:t>Vision, values, mission  Strengths and competen-  cies</a:t>
                      </a:r>
                      <a:endParaRPr sz="1200">
                        <a:latin typeface="Calibri"/>
                        <a:cs typeface="Calibri"/>
                      </a:endParaRPr>
                    </a:p>
                    <a:p>
                      <a:pPr marL="66675" marR="162560">
                        <a:lnSpc>
                          <a:spcPct val="101699"/>
                        </a:lnSpc>
                      </a:pPr>
                      <a:r>
                        <a:rPr sz="1200" spc="-5" dirty="0">
                          <a:latin typeface="Calibri"/>
                          <a:cs typeface="Calibri"/>
                        </a:rPr>
                        <a:t>Business drivers and strate-  gies</a:t>
                      </a:r>
                      <a:endParaRPr sz="1200">
                        <a:latin typeface="Calibri"/>
                        <a:cs typeface="Calibri"/>
                      </a:endParaRPr>
                    </a:p>
                    <a:p>
                      <a:pPr marL="66675">
                        <a:lnSpc>
                          <a:spcPct val="100000"/>
                        </a:lnSpc>
                        <a:spcBef>
                          <a:spcPts val="25"/>
                        </a:spcBef>
                      </a:pPr>
                      <a:r>
                        <a:rPr sz="1200" spc="-5" dirty="0">
                          <a:latin typeface="Calibri"/>
                          <a:cs typeface="Calibri"/>
                        </a:rPr>
                        <a:t>Leadership</a:t>
                      </a:r>
                      <a:endParaRPr sz="1200">
                        <a:latin typeface="Calibri"/>
                        <a:cs typeface="Calibri"/>
                      </a:endParaRPr>
                    </a:p>
                  </a:txBody>
                  <a:tcPr marL="0" marR="0" marT="5080" marB="0">
                    <a:lnR w="19050">
                      <a:solidFill>
                        <a:srgbClr val="CCCCCC"/>
                      </a:solidFill>
                      <a:prstDash val="solid"/>
                    </a:lnR>
                    <a:lnT w="19050">
                      <a:solidFill>
                        <a:srgbClr val="CCCCCC"/>
                      </a:solidFill>
                      <a:prstDash val="solid"/>
                    </a:lnT>
                    <a:solidFill>
                      <a:srgbClr val="FCB62C"/>
                    </a:solidFill>
                  </a:tcPr>
                </a:tc>
                <a:tc>
                  <a:txBody>
                    <a:bodyPr/>
                    <a:lstStyle/>
                    <a:p>
                      <a:pPr marL="73660" marR="210820" algn="just">
                        <a:lnSpc>
                          <a:spcPts val="1460"/>
                        </a:lnSpc>
                        <a:spcBef>
                          <a:spcPts val="15"/>
                        </a:spcBef>
                      </a:pPr>
                      <a:r>
                        <a:rPr sz="1200" spc="-5" dirty="0">
                          <a:latin typeface="Calibri"/>
                          <a:cs typeface="Calibri"/>
                        </a:rPr>
                        <a:t>Are failed experiments regarded as a source </a:t>
                      </a:r>
                      <a:r>
                        <a:rPr sz="1200" spc="-10" dirty="0">
                          <a:latin typeface="Calibri"/>
                          <a:cs typeface="Calibri"/>
                        </a:rPr>
                        <a:t>of </a:t>
                      </a:r>
                      <a:r>
                        <a:rPr sz="1200" spc="-5" dirty="0">
                          <a:latin typeface="Calibri"/>
                          <a:cs typeface="Calibri"/>
                        </a:rPr>
                        <a:t>learning?  Are business processes </a:t>
                      </a:r>
                      <a:r>
                        <a:rPr sz="1200" spc="-10" dirty="0">
                          <a:latin typeface="Calibri"/>
                          <a:cs typeface="Calibri"/>
                        </a:rPr>
                        <a:t>such </a:t>
                      </a:r>
                      <a:r>
                        <a:rPr sz="1200" spc="-5" dirty="0">
                          <a:latin typeface="Calibri"/>
                          <a:cs typeface="Calibri"/>
                        </a:rPr>
                        <a:t>as R&amp;D explicitly focused on  core competencies or stated business</a:t>
                      </a:r>
                      <a:r>
                        <a:rPr sz="1200" spc="20" dirty="0">
                          <a:latin typeface="Calibri"/>
                          <a:cs typeface="Calibri"/>
                        </a:rPr>
                        <a:t> </a:t>
                      </a:r>
                      <a:r>
                        <a:rPr sz="1200" spc="-5" dirty="0">
                          <a:latin typeface="Calibri"/>
                          <a:cs typeface="Calibri"/>
                        </a:rPr>
                        <a:t>objectives?</a:t>
                      </a:r>
                      <a:endParaRPr sz="1200">
                        <a:latin typeface="Calibri"/>
                        <a:cs typeface="Calibri"/>
                      </a:endParaRPr>
                    </a:p>
                    <a:p>
                      <a:pPr marL="73660" marR="231140" algn="just">
                        <a:lnSpc>
                          <a:spcPts val="1460"/>
                        </a:lnSpc>
                        <a:spcBef>
                          <a:spcPts val="10"/>
                        </a:spcBef>
                      </a:pPr>
                      <a:r>
                        <a:rPr sz="1200" dirty="0">
                          <a:latin typeface="Calibri"/>
                          <a:cs typeface="Calibri"/>
                        </a:rPr>
                        <a:t>Does the </a:t>
                      </a:r>
                      <a:r>
                        <a:rPr sz="1200" spc="-5" dirty="0">
                          <a:latin typeface="Calibri"/>
                          <a:cs typeface="Calibri"/>
                        </a:rPr>
                        <a:t>enterprise systemically encourage, explore and  reward creative</a:t>
                      </a:r>
                      <a:r>
                        <a:rPr sz="1200" spc="5" dirty="0">
                          <a:latin typeface="Calibri"/>
                          <a:cs typeface="Calibri"/>
                        </a:rPr>
                        <a:t> </a:t>
                      </a:r>
                      <a:r>
                        <a:rPr sz="1200" spc="-5" dirty="0">
                          <a:latin typeface="Calibri"/>
                          <a:cs typeface="Calibri"/>
                        </a:rPr>
                        <a:t>thinking?</a:t>
                      </a:r>
                      <a:endParaRPr sz="1200">
                        <a:latin typeface="Calibri"/>
                        <a:cs typeface="Calibri"/>
                      </a:endParaRPr>
                    </a:p>
                    <a:p>
                      <a:pPr marL="73660" marR="186690" algn="just">
                        <a:lnSpc>
                          <a:spcPts val="1460"/>
                        </a:lnSpc>
                        <a:spcBef>
                          <a:spcPts val="5"/>
                        </a:spcBef>
                      </a:pPr>
                      <a:r>
                        <a:rPr sz="1200" spc="-5" dirty="0">
                          <a:latin typeface="Calibri"/>
                          <a:cs typeface="Calibri"/>
                        </a:rPr>
                        <a:t>Are strategic partners evaluated </a:t>
                      </a:r>
                      <a:r>
                        <a:rPr sz="1200" spc="-10" dirty="0">
                          <a:latin typeface="Calibri"/>
                          <a:cs typeface="Calibri"/>
                        </a:rPr>
                        <a:t>in </a:t>
                      </a:r>
                      <a:r>
                        <a:rPr sz="1200" dirty="0">
                          <a:latin typeface="Calibri"/>
                          <a:cs typeface="Calibri"/>
                        </a:rPr>
                        <a:t>the </a:t>
                      </a:r>
                      <a:r>
                        <a:rPr sz="1200" spc="-5" dirty="0">
                          <a:latin typeface="Calibri"/>
                          <a:cs typeface="Calibri"/>
                        </a:rPr>
                        <a:t>context of innova-  tion capabilities and</a:t>
                      </a:r>
                      <a:r>
                        <a:rPr sz="1200" spc="-10" dirty="0">
                          <a:latin typeface="Calibri"/>
                          <a:cs typeface="Calibri"/>
                        </a:rPr>
                        <a:t> </a:t>
                      </a:r>
                      <a:r>
                        <a:rPr sz="1200" spc="-5" dirty="0">
                          <a:latin typeface="Calibri"/>
                          <a:cs typeface="Calibri"/>
                        </a:rPr>
                        <a:t>processes?</a:t>
                      </a:r>
                      <a:endParaRPr sz="1200">
                        <a:latin typeface="Calibri"/>
                        <a:cs typeface="Calibri"/>
                      </a:endParaRPr>
                    </a:p>
                    <a:p>
                      <a:pPr marL="73660" algn="just">
                        <a:lnSpc>
                          <a:spcPts val="1415"/>
                        </a:lnSpc>
                      </a:pPr>
                      <a:r>
                        <a:rPr sz="1200" spc="-5" dirty="0">
                          <a:latin typeface="Calibri"/>
                          <a:cs typeface="Calibri"/>
                        </a:rPr>
                        <a:t>Are business unit leaders and partners </a:t>
                      </a:r>
                      <a:r>
                        <a:rPr sz="1200" dirty="0">
                          <a:latin typeface="Calibri"/>
                          <a:cs typeface="Calibri"/>
                        </a:rPr>
                        <a:t>held</a:t>
                      </a:r>
                      <a:r>
                        <a:rPr sz="1200" spc="25" dirty="0">
                          <a:latin typeface="Calibri"/>
                          <a:cs typeface="Calibri"/>
                        </a:rPr>
                        <a:t> </a:t>
                      </a:r>
                      <a:r>
                        <a:rPr sz="1200" spc="-5" dirty="0">
                          <a:latin typeface="Calibri"/>
                          <a:cs typeface="Calibri"/>
                        </a:rPr>
                        <a:t>accountable</a:t>
                      </a:r>
                      <a:endParaRPr sz="1200">
                        <a:latin typeface="Calibri"/>
                        <a:cs typeface="Calibri"/>
                      </a:endParaRPr>
                    </a:p>
                    <a:p>
                      <a:pPr marL="73660" algn="just">
                        <a:lnSpc>
                          <a:spcPts val="1425"/>
                        </a:lnSpc>
                        <a:spcBef>
                          <a:spcPts val="40"/>
                        </a:spcBef>
                      </a:pPr>
                      <a:r>
                        <a:rPr sz="1200" dirty="0">
                          <a:latin typeface="Calibri"/>
                          <a:cs typeface="Calibri"/>
                        </a:rPr>
                        <a:t>to </a:t>
                      </a:r>
                      <a:r>
                        <a:rPr sz="1200" spc="-5" dirty="0">
                          <a:latin typeface="Calibri"/>
                          <a:cs typeface="Calibri"/>
                        </a:rPr>
                        <a:t>strategic innovation</a:t>
                      </a:r>
                      <a:r>
                        <a:rPr sz="1200" dirty="0">
                          <a:latin typeface="Calibri"/>
                          <a:cs typeface="Calibri"/>
                        </a:rPr>
                        <a:t> </a:t>
                      </a:r>
                      <a:r>
                        <a:rPr sz="1200" spc="-5" dirty="0">
                          <a:latin typeface="Calibri"/>
                          <a:cs typeface="Calibri"/>
                        </a:rPr>
                        <a:t>objectives?</a:t>
                      </a:r>
                      <a:endParaRPr sz="1200">
                        <a:latin typeface="Calibri"/>
                        <a:cs typeface="Calibri"/>
                      </a:endParaRPr>
                    </a:p>
                  </a:txBody>
                  <a:tcPr marL="0" marR="0" marT="1905"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71</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8759356"/>
            <a:ext cx="3458210" cy="208279"/>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2: </a:t>
            </a:r>
            <a:r>
              <a:rPr sz="1200" b="1" i="1" spc="-5" dirty="0">
                <a:latin typeface="Calibri"/>
                <a:cs typeface="Calibri"/>
              </a:rPr>
              <a:t>Gartner’s innovation</a:t>
            </a:r>
            <a:r>
              <a:rPr sz="1200" b="1" i="1" spc="-25" dirty="0">
                <a:latin typeface="Calibri"/>
                <a:cs typeface="Calibri"/>
              </a:rPr>
              <a:t> </a:t>
            </a:r>
            <a:r>
              <a:rPr sz="1200" b="1" i="1" spc="-5" dirty="0">
                <a:latin typeface="Calibri"/>
                <a:cs typeface="Calibri"/>
              </a:rPr>
              <a:t>scorecard—continuation</a:t>
            </a:r>
            <a:endParaRPr sz="1200">
              <a:latin typeface="Calibri"/>
              <a:cs typeface="Calibri"/>
            </a:endParaRPr>
          </a:p>
        </p:txBody>
      </p:sp>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aphicFrame>
        <p:nvGraphicFramePr>
          <p:cNvPr id="6" name="object 6"/>
          <p:cNvGraphicFramePr>
            <a:graphicFrameLocks noGrp="1"/>
          </p:cNvGraphicFramePr>
          <p:nvPr/>
        </p:nvGraphicFramePr>
        <p:xfrm>
          <a:off x="866078" y="1225829"/>
          <a:ext cx="5687695" cy="7477759"/>
        </p:xfrm>
        <a:graphic>
          <a:graphicData uri="http://schemas.openxmlformats.org/drawingml/2006/table">
            <a:tbl>
              <a:tblPr firstRow="1" bandRow="1">
                <a:tableStyleId>{2D5ABB26-0587-4C30-8999-92F81FD0307C}</a:tableStyleId>
              </a:tblPr>
              <a:tblGrid>
                <a:gridCol w="1823085">
                  <a:extLst>
                    <a:ext uri="{9D8B030D-6E8A-4147-A177-3AD203B41FA5}">
                      <a16:colId xmlns:a16="http://schemas.microsoft.com/office/drawing/2014/main" val="20000"/>
                    </a:ext>
                  </a:extLst>
                </a:gridCol>
                <a:gridCol w="3863340">
                  <a:extLst>
                    <a:ext uri="{9D8B030D-6E8A-4147-A177-3AD203B41FA5}">
                      <a16:colId xmlns:a16="http://schemas.microsoft.com/office/drawing/2014/main" val="20001"/>
                    </a:ext>
                  </a:extLst>
                </a:gridCol>
              </a:tblGrid>
              <a:tr h="378683">
                <a:tc>
                  <a:txBody>
                    <a:bodyPr/>
                    <a:lstStyle/>
                    <a:p>
                      <a:pPr marL="66675">
                        <a:lnSpc>
                          <a:spcPts val="1370"/>
                        </a:lnSpc>
                      </a:pPr>
                      <a:r>
                        <a:rPr sz="1200" b="1" spc="-5" dirty="0">
                          <a:latin typeface="Calibri"/>
                          <a:cs typeface="Calibri"/>
                        </a:rPr>
                        <a:t>Innovation Value</a:t>
                      </a:r>
                      <a:r>
                        <a:rPr sz="1200" b="1" spc="5" dirty="0">
                          <a:latin typeface="Calibri"/>
                          <a:cs typeface="Calibri"/>
                        </a:rPr>
                        <a:t> </a:t>
                      </a:r>
                      <a:r>
                        <a:rPr sz="1200" b="1" spc="-5" dirty="0">
                          <a:latin typeface="Calibri"/>
                          <a:cs typeface="Calibri"/>
                        </a:rPr>
                        <a:t>Chain</a:t>
                      </a:r>
                      <a:endParaRPr sz="1200">
                        <a:latin typeface="Calibri"/>
                        <a:cs typeface="Calibri"/>
                      </a:endParaRPr>
                    </a:p>
                    <a:p>
                      <a:pPr marL="66675">
                        <a:lnSpc>
                          <a:spcPct val="100000"/>
                        </a:lnSpc>
                        <a:spcBef>
                          <a:spcPts val="20"/>
                        </a:spcBef>
                      </a:pPr>
                      <a:r>
                        <a:rPr sz="1200" b="1" spc="-5" dirty="0">
                          <a:latin typeface="Calibri"/>
                          <a:cs typeface="Calibri"/>
                        </a:rPr>
                        <a:t>Process</a:t>
                      </a:r>
                      <a:r>
                        <a:rPr sz="1200" b="1" dirty="0">
                          <a:latin typeface="Calibri"/>
                          <a:cs typeface="Calibri"/>
                        </a:rPr>
                        <a:t> </a:t>
                      </a:r>
                      <a:r>
                        <a:rPr sz="1200" b="1" spc="-5" dirty="0">
                          <a:latin typeface="Calibri"/>
                          <a:cs typeface="Calibri"/>
                        </a:rPr>
                        <a:t>Component</a:t>
                      </a:r>
                      <a:endParaRPr sz="1200">
                        <a:latin typeface="Calibri"/>
                        <a:cs typeface="Calibri"/>
                      </a:endParaRPr>
                    </a:p>
                  </a:txBody>
                  <a:tcPr marL="0" marR="0" marT="0" marB="0">
                    <a:lnR w="19050">
                      <a:solidFill>
                        <a:srgbClr val="CCCCCC"/>
                      </a:solidFill>
                      <a:prstDash val="solid"/>
                    </a:lnR>
                    <a:lnB w="19050">
                      <a:solidFill>
                        <a:srgbClr val="CCCCCC"/>
                      </a:solidFill>
                      <a:prstDash val="solid"/>
                    </a:lnB>
                    <a:solidFill>
                      <a:srgbClr val="FCB62C"/>
                    </a:solidFill>
                  </a:tcPr>
                </a:tc>
                <a:tc>
                  <a:txBody>
                    <a:bodyPr/>
                    <a:lstStyle/>
                    <a:p>
                      <a:pPr marL="73660">
                        <a:lnSpc>
                          <a:spcPct val="100000"/>
                        </a:lnSpc>
                        <a:spcBef>
                          <a:spcPts val="660"/>
                        </a:spcBef>
                        <a:tabLst>
                          <a:tab pos="942340" algn="l"/>
                          <a:tab pos="2046605" algn="l"/>
                        </a:tabLst>
                      </a:pPr>
                      <a:r>
                        <a:rPr sz="1200" spc="-5" dirty="0">
                          <a:latin typeface="Calibri"/>
                          <a:cs typeface="Calibri"/>
                        </a:rPr>
                        <a:t>Yes ~</a:t>
                      </a:r>
                      <a:r>
                        <a:rPr sz="1200" spc="5" dirty="0">
                          <a:latin typeface="Calibri"/>
                          <a:cs typeface="Calibri"/>
                        </a:rPr>
                        <a:t> </a:t>
                      </a:r>
                      <a:r>
                        <a:rPr sz="1200" dirty="0">
                          <a:latin typeface="Calibri"/>
                          <a:cs typeface="Calibri"/>
                        </a:rPr>
                        <a:t>Pts.</a:t>
                      </a:r>
                      <a:r>
                        <a:rPr sz="1200" spc="-5" dirty="0">
                          <a:latin typeface="Calibri"/>
                          <a:cs typeface="Calibri"/>
                        </a:rPr>
                        <a:t> 5	Usually ~</a:t>
                      </a:r>
                      <a:r>
                        <a:rPr sz="1200" spc="10" dirty="0">
                          <a:latin typeface="Calibri"/>
                          <a:cs typeface="Calibri"/>
                        </a:rPr>
                        <a:t> </a:t>
                      </a:r>
                      <a:r>
                        <a:rPr sz="1200" spc="-5" dirty="0">
                          <a:latin typeface="Calibri"/>
                          <a:cs typeface="Calibri"/>
                        </a:rPr>
                        <a:t>Pts.</a:t>
                      </a:r>
                      <a:r>
                        <a:rPr sz="1200" spc="5" dirty="0">
                          <a:latin typeface="Calibri"/>
                          <a:cs typeface="Calibri"/>
                        </a:rPr>
                        <a:t> </a:t>
                      </a:r>
                      <a:r>
                        <a:rPr sz="1200" spc="-5" dirty="0">
                          <a:latin typeface="Calibri"/>
                          <a:cs typeface="Calibri"/>
                        </a:rPr>
                        <a:t>3	No/Don’t Know ~ </a:t>
                      </a:r>
                      <a:r>
                        <a:rPr sz="1200" dirty="0">
                          <a:latin typeface="Calibri"/>
                          <a:cs typeface="Calibri"/>
                        </a:rPr>
                        <a:t>Pts. </a:t>
                      </a:r>
                      <a:r>
                        <a:rPr sz="1200" spc="-5" dirty="0">
                          <a:latin typeface="Calibri"/>
                          <a:cs typeface="Calibri"/>
                        </a:rPr>
                        <a:t>0</a:t>
                      </a:r>
                      <a:endParaRPr sz="1200">
                        <a:latin typeface="Calibri"/>
                        <a:cs typeface="Calibri"/>
                      </a:endParaRPr>
                    </a:p>
                  </a:txBody>
                  <a:tcPr marL="0" marR="0" marT="8382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1872843">
                <a:tc>
                  <a:txBody>
                    <a:bodyPr/>
                    <a:lstStyle/>
                    <a:p>
                      <a:pPr>
                        <a:lnSpc>
                          <a:spcPct val="100000"/>
                        </a:lnSpc>
                        <a:spcBef>
                          <a:spcPts val="40"/>
                        </a:spcBef>
                      </a:pPr>
                      <a:endParaRPr sz="1200">
                        <a:latin typeface="Times New Roman"/>
                        <a:cs typeface="Times New Roman"/>
                      </a:endParaRPr>
                    </a:p>
                    <a:p>
                      <a:pPr marL="66675" marR="335280">
                        <a:lnSpc>
                          <a:spcPct val="101699"/>
                        </a:lnSpc>
                      </a:pPr>
                      <a:r>
                        <a:rPr sz="1200" b="1" spc="-5" dirty="0">
                          <a:latin typeface="Calibri"/>
                          <a:cs typeface="Calibri"/>
                        </a:rPr>
                        <a:t>Human Capital  Management  </a:t>
                      </a:r>
                      <a:r>
                        <a:rPr sz="1200" spc="-5" dirty="0">
                          <a:latin typeface="Calibri"/>
                          <a:cs typeface="Calibri"/>
                        </a:rPr>
                        <a:t>Strategic sourcing  Recruitment/retention  Performance</a:t>
                      </a:r>
                      <a:r>
                        <a:rPr sz="1200" spc="-15" dirty="0">
                          <a:latin typeface="Calibri"/>
                          <a:cs typeface="Calibri"/>
                        </a:rPr>
                        <a:t> </a:t>
                      </a:r>
                      <a:r>
                        <a:rPr sz="1200" spc="-5" dirty="0">
                          <a:latin typeface="Calibri"/>
                          <a:cs typeface="Calibri"/>
                        </a:rPr>
                        <a:t>mgmt.</a:t>
                      </a:r>
                      <a:endParaRPr sz="1200">
                        <a:latin typeface="Calibri"/>
                        <a:cs typeface="Calibri"/>
                      </a:endParaRPr>
                    </a:p>
                    <a:p>
                      <a:pPr marL="66675" marR="234950">
                        <a:lnSpc>
                          <a:spcPct val="101699"/>
                        </a:lnSpc>
                      </a:pPr>
                      <a:r>
                        <a:rPr sz="1200" spc="-5" dirty="0">
                          <a:latin typeface="Calibri"/>
                          <a:cs typeface="Calibri"/>
                        </a:rPr>
                        <a:t>Continuous learning and  development</a:t>
                      </a:r>
                      <a:endParaRPr sz="1200">
                        <a:latin typeface="Calibri"/>
                        <a:cs typeface="Calibri"/>
                      </a:endParaRPr>
                    </a:p>
                  </a:txBody>
                  <a:tcPr marL="0" marR="0" marT="5080" marB="0">
                    <a:lnR w="19050">
                      <a:solidFill>
                        <a:srgbClr val="CCCCCC"/>
                      </a:solidFill>
                      <a:prstDash val="solid"/>
                    </a:lnR>
                    <a:lnT w="19050">
                      <a:solidFill>
                        <a:srgbClr val="CCCCCC"/>
                      </a:solidFill>
                      <a:prstDash val="solid"/>
                    </a:lnT>
                    <a:lnB w="19050">
                      <a:solidFill>
                        <a:srgbClr val="CCCCCC"/>
                      </a:solidFill>
                      <a:prstDash val="solid"/>
                    </a:lnB>
                    <a:solidFill>
                      <a:srgbClr val="FCB62C"/>
                    </a:solidFill>
                  </a:tcPr>
                </a:tc>
                <a:tc>
                  <a:txBody>
                    <a:bodyPr/>
                    <a:lstStyle/>
                    <a:p>
                      <a:pPr marL="73660" marR="394970">
                        <a:lnSpc>
                          <a:spcPts val="1460"/>
                        </a:lnSpc>
                        <a:spcBef>
                          <a:spcPts val="10"/>
                        </a:spcBef>
                      </a:pPr>
                      <a:r>
                        <a:rPr sz="1200" dirty="0">
                          <a:latin typeface="Calibri"/>
                          <a:cs typeface="Calibri"/>
                        </a:rPr>
                        <a:t>Does the </a:t>
                      </a:r>
                      <a:r>
                        <a:rPr sz="1200" spc="-5" dirty="0">
                          <a:latin typeface="Calibri"/>
                          <a:cs typeface="Calibri"/>
                        </a:rPr>
                        <a:t>enterprise consciously hire creative, adaptive  </a:t>
                      </a:r>
                      <a:r>
                        <a:rPr sz="1200" dirty="0">
                          <a:latin typeface="Calibri"/>
                          <a:cs typeface="Calibri"/>
                        </a:rPr>
                        <a:t>staff?</a:t>
                      </a:r>
                      <a:endParaRPr sz="1200">
                        <a:latin typeface="Calibri"/>
                        <a:cs typeface="Calibri"/>
                      </a:endParaRPr>
                    </a:p>
                    <a:p>
                      <a:pPr marL="73660" marR="161925">
                        <a:lnSpc>
                          <a:spcPts val="1460"/>
                        </a:lnSpc>
                        <a:spcBef>
                          <a:spcPts val="10"/>
                        </a:spcBef>
                      </a:pPr>
                      <a:r>
                        <a:rPr sz="1200" spc="-5" dirty="0">
                          <a:latin typeface="Calibri"/>
                          <a:cs typeface="Calibri"/>
                        </a:rPr>
                        <a:t>Are workers expected to continuously develop and stretch  provided </a:t>
                      </a:r>
                      <a:r>
                        <a:rPr sz="1200" dirty="0">
                          <a:latin typeface="Calibri"/>
                          <a:cs typeface="Calibri"/>
                        </a:rPr>
                        <a:t>the </a:t>
                      </a:r>
                      <a:r>
                        <a:rPr sz="1200" spc="-5" dirty="0">
                          <a:latin typeface="Calibri"/>
                          <a:cs typeface="Calibri"/>
                        </a:rPr>
                        <a:t>opportunity </a:t>
                      </a:r>
                      <a:r>
                        <a:rPr sz="1200" dirty="0">
                          <a:latin typeface="Calibri"/>
                          <a:cs typeface="Calibri"/>
                        </a:rPr>
                        <a:t>to do</a:t>
                      </a:r>
                      <a:r>
                        <a:rPr sz="1200" spc="-5" dirty="0">
                          <a:latin typeface="Calibri"/>
                          <a:cs typeface="Calibri"/>
                        </a:rPr>
                        <a:t> </a:t>
                      </a:r>
                      <a:r>
                        <a:rPr sz="1200" spc="-10" dirty="0">
                          <a:latin typeface="Calibri"/>
                          <a:cs typeface="Calibri"/>
                        </a:rPr>
                        <a:t>so?</a:t>
                      </a:r>
                      <a:endParaRPr sz="1200">
                        <a:latin typeface="Calibri"/>
                        <a:cs typeface="Calibri"/>
                      </a:endParaRPr>
                    </a:p>
                    <a:p>
                      <a:pPr marL="73660" marR="141605">
                        <a:lnSpc>
                          <a:spcPts val="1460"/>
                        </a:lnSpc>
                        <a:spcBef>
                          <a:spcPts val="10"/>
                        </a:spcBef>
                      </a:pPr>
                      <a:r>
                        <a:rPr sz="1200" spc="-5" dirty="0">
                          <a:latin typeface="Calibri"/>
                          <a:cs typeface="Calibri"/>
                        </a:rPr>
                        <a:t>Is work performed in interdisciplinary, cross-organizational  </a:t>
                      </a:r>
                      <a:r>
                        <a:rPr sz="1200" dirty="0">
                          <a:latin typeface="Calibri"/>
                          <a:cs typeface="Calibri"/>
                        </a:rPr>
                        <a:t>Do </a:t>
                      </a:r>
                      <a:r>
                        <a:rPr sz="1200" spc="-5" dirty="0">
                          <a:latin typeface="Calibri"/>
                          <a:cs typeface="Calibri"/>
                        </a:rPr>
                        <a:t>mechanisms exist </a:t>
                      </a:r>
                      <a:r>
                        <a:rPr sz="1200" dirty="0">
                          <a:latin typeface="Calibri"/>
                          <a:cs typeface="Calibri"/>
                        </a:rPr>
                        <a:t>to </a:t>
                      </a:r>
                      <a:r>
                        <a:rPr sz="1200" spc="-5" dirty="0">
                          <a:latin typeface="Calibri"/>
                          <a:cs typeface="Calibri"/>
                        </a:rPr>
                        <a:t>retain and exploit human capital  economic turmoil, </a:t>
                      </a:r>
                      <a:r>
                        <a:rPr sz="1200" spc="-10" dirty="0">
                          <a:latin typeface="Calibri"/>
                          <a:cs typeface="Calibri"/>
                        </a:rPr>
                        <a:t>in </a:t>
                      </a:r>
                      <a:r>
                        <a:rPr sz="1200" dirty="0">
                          <a:latin typeface="Calibri"/>
                          <a:cs typeface="Calibri"/>
                        </a:rPr>
                        <a:t>the event </a:t>
                      </a:r>
                      <a:r>
                        <a:rPr sz="1200" spc="-5" dirty="0">
                          <a:latin typeface="Calibri"/>
                          <a:cs typeface="Calibri"/>
                        </a:rPr>
                        <a:t>of mergers and acquisi-  </a:t>
                      </a:r>
                      <a:r>
                        <a:rPr sz="1200" dirty="0">
                          <a:latin typeface="Calibri"/>
                          <a:cs typeface="Calibri"/>
                        </a:rPr>
                        <a:t>tions,</a:t>
                      </a:r>
                      <a:r>
                        <a:rPr sz="1200" spc="-15" dirty="0">
                          <a:latin typeface="Calibri"/>
                          <a:cs typeface="Calibri"/>
                        </a:rPr>
                        <a:t> </a:t>
                      </a:r>
                      <a:r>
                        <a:rPr sz="1200" spc="-5" dirty="0">
                          <a:latin typeface="Calibri"/>
                          <a:cs typeface="Calibri"/>
                        </a:rPr>
                        <a:t>relationships?</a:t>
                      </a:r>
                      <a:endParaRPr sz="1200">
                        <a:latin typeface="Calibri"/>
                        <a:cs typeface="Calibri"/>
                      </a:endParaRPr>
                    </a:p>
                    <a:p>
                      <a:pPr marL="73660" marR="311150">
                        <a:lnSpc>
                          <a:spcPts val="1460"/>
                        </a:lnSpc>
                        <a:spcBef>
                          <a:spcPts val="25"/>
                        </a:spcBef>
                      </a:pPr>
                      <a:r>
                        <a:rPr sz="1200" spc="-5" dirty="0">
                          <a:latin typeface="Calibri"/>
                          <a:cs typeface="Calibri"/>
                        </a:rPr>
                        <a:t>Are human resources required and encouraged to share  information?</a:t>
                      </a:r>
                      <a:endParaRPr sz="1200">
                        <a:latin typeface="Calibri"/>
                        <a:cs typeface="Calibri"/>
                      </a:endParaRPr>
                    </a:p>
                  </a:txBody>
                  <a:tcPr marL="0" marR="0" marT="127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1"/>
                  </a:ext>
                </a:extLst>
              </a:tr>
              <a:tr h="2802395">
                <a:tc>
                  <a:txBody>
                    <a:bodyPr/>
                    <a:lstStyle/>
                    <a:p>
                      <a:pPr>
                        <a:lnSpc>
                          <a:spcPct val="100000"/>
                        </a:lnSpc>
                        <a:spcBef>
                          <a:spcPts val="40"/>
                        </a:spcBef>
                      </a:pPr>
                      <a:endParaRPr sz="1200">
                        <a:latin typeface="Times New Roman"/>
                        <a:cs typeface="Times New Roman"/>
                      </a:endParaRPr>
                    </a:p>
                    <a:p>
                      <a:pPr marL="66675" marR="158115" algn="just">
                        <a:lnSpc>
                          <a:spcPct val="101699"/>
                        </a:lnSpc>
                      </a:pPr>
                      <a:r>
                        <a:rPr sz="1200" b="1" spc="-5" dirty="0">
                          <a:latin typeface="Calibri"/>
                          <a:cs typeface="Calibri"/>
                        </a:rPr>
                        <a:t>Knowledge Management  </a:t>
                      </a:r>
                      <a:r>
                        <a:rPr sz="1200" spc="-5" dirty="0">
                          <a:latin typeface="Calibri"/>
                          <a:cs typeface="Calibri"/>
                        </a:rPr>
                        <a:t>Information capture, syn-  </a:t>
                      </a:r>
                      <a:r>
                        <a:rPr sz="1200" dirty="0">
                          <a:latin typeface="Calibri"/>
                          <a:cs typeface="Calibri"/>
                        </a:rPr>
                        <a:t>thesis, </a:t>
                      </a:r>
                      <a:r>
                        <a:rPr sz="1200" spc="-5" dirty="0">
                          <a:latin typeface="Calibri"/>
                          <a:cs typeface="Calibri"/>
                        </a:rPr>
                        <a:t>sharing</a:t>
                      </a:r>
                      <a:endParaRPr sz="1200">
                        <a:latin typeface="Calibri"/>
                        <a:cs typeface="Calibri"/>
                      </a:endParaRPr>
                    </a:p>
                    <a:p>
                      <a:pPr marL="66675" marR="393700">
                        <a:lnSpc>
                          <a:spcPct val="101699"/>
                        </a:lnSpc>
                      </a:pPr>
                      <a:r>
                        <a:rPr sz="1200" spc="-5" dirty="0">
                          <a:latin typeface="Calibri"/>
                          <a:cs typeface="Calibri"/>
                        </a:rPr>
                        <a:t>Creative communities  Continuous learning  Relationship</a:t>
                      </a:r>
                      <a:r>
                        <a:rPr sz="1200" spc="-15" dirty="0">
                          <a:latin typeface="Calibri"/>
                          <a:cs typeface="Calibri"/>
                        </a:rPr>
                        <a:t> </a:t>
                      </a:r>
                      <a:r>
                        <a:rPr sz="1200" spc="-5" dirty="0">
                          <a:latin typeface="Calibri"/>
                          <a:cs typeface="Calibri"/>
                        </a:rPr>
                        <a:t>mgmt.</a:t>
                      </a:r>
                      <a:endParaRPr sz="1200">
                        <a:latin typeface="Calibri"/>
                        <a:cs typeface="Calibri"/>
                      </a:endParaRPr>
                    </a:p>
                  </a:txBody>
                  <a:tcPr marL="0" marR="0" marT="5080" marB="0">
                    <a:lnR w="19050">
                      <a:solidFill>
                        <a:srgbClr val="CCCCCC"/>
                      </a:solidFill>
                      <a:prstDash val="solid"/>
                    </a:lnR>
                    <a:lnT w="19050">
                      <a:solidFill>
                        <a:srgbClr val="CCCCCC"/>
                      </a:solidFill>
                      <a:prstDash val="solid"/>
                    </a:lnT>
                    <a:lnB w="19050">
                      <a:solidFill>
                        <a:srgbClr val="CCCCCC"/>
                      </a:solidFill>
                      <a:prstDash val="solid"/>
                    </a:lnB>
                    <a:solidFill>
                      <a:srgbClr val="FCB62C"/>
                    </a:solidFill>
                  </a:tcPr>
                </a:tc>
                <a:tc>
                  <a:txBody>
                    <a:bodyPr/>
                    <a:lstStyle/>
                    <a:p>
                      <a:pPr marL="73660" marR="184785" algn="just">
                        <a:lnSpc>
                          <a:spcPts val="1460"/>
                        </a:lnSpc>
                        <a:spcBef>
                          <a:spcPts val="10"/>
                        </a:spcBef>
                      </a:pPr>
                      <a:r>
                        <a:rPr sz="1200" dirty="0">
                          <a:latin typeface="Calibri"/>
                          <a:cs typeface="Calibri"/>
                        </a:rPr>
                        <a:t>Do </a:t>
                      </a:r>
                      <a:r>
                        <a:rPr sz="1200" spc="-5" dirty="0">
                          <a:latin typeface="Calibri"/>
                          <a:cs typeface="Calibri"/>
                        </a:rPr>
                        <a:t>skills systems exist for identifying, growing </a:t>
                      </a:r>
                      <a:r>
                        <a:rPr sz="1200" spc="-10" dirty="0">
                          <a:latin typeface="Calibri"/>
                          <a:cs typeface="Calibri"/>
                        </a:rPr>
                        <a:t>and </a:t>
                      </a:r>
                      <a:r>
                        <a:rPr sz="1200" spc="-5" dirty="0">
                          <a:latin typeface="Calibri"/>
                          <a:cs typeface="Calibri"/>
                        </a:rPr>
                        <a:t>allocat-  </a:t>
                      </a:r>
                      <a:r>
                        <a:rPr sz="1200" dirty="0">
                          <a:latin typeface="Calibri"/>
                          <a:cs typeface="Calibri"/>
                        </a:rPr>
                        <a:t>ing </a:t>
                      </a:r>
                      <a:r>
                        <a:rPr sz="1200" spc="-5" dirty="0">
                          <a:latin typeface="Calibri"/>
                          <a:cs typeface="Calibri"/>
                        </a:rPr>
                        <a:t>experts?</a:t>
                      </a:r>
                      <a:endParaRPr sz="1200">
                        <a:latin typeface="Calibri"/>
                        <a:cs typeface="Calibri"/>
                      </a:endParaRPr>
                    </a:p>
                    <a:p>
                      <a:pPr marL="73660" marR="240029" algn="just">
                        <a:lnSpc>
                          <a:spcPts val="1460"/>
                        </a:lnSpc>
                        <a:spcBef>
                          <a:spcPts val="10"/>
                        </a:spcBef>
                      </a:pPr>
                      <a:r>
                        <a:rPr sz="1200" dirty="0">
                          <a:latin typeface="Calibri"/>
                          <a:cs typeface="Calibri"/>
                        </a:rPr>
                        <a:t>Do </a:t>
                      </a:r>
                      <a:r>
                        <a:rPr sz="1200" spc="-5" dirty="0">
                          <a:latin typeface="Calibri"/>
                          <a:cs typeface="Calibri"/>
                        </a:rPr>
                        <a:t>collaborative systems </a:t>
                      </a:r>
                      <a:r>
                        <a:rPr sz="1200" dirty="0">
                          <a:latin typeface="Calibri"/>
                          <a:cs typeface="Calibri"/>
                        </a:rPr>
                        <a:t>for </a:t>
                      </a:r>
                      <a:r>
                        <a:rPr sz="1200" spc="-5" dirty="0">
                          <a:latin typeface="Calibri"/>
                          <a:cs typeface="Calibri"/>
                        </a:rPr>
                        <a:t>information analysis, knowl-  </a:t>
                      </a:r>
                      <a:r>
                        <a:rPr sz="1200" dirty="0">
                          <a:latin typeface="Calibri"/>
                          <a:cs typeface="Calibri"/>
                        </a:rPr>
                        <a:t>edge </a:t>
                      </a:r>
                      <a:r>
                        <a:rPr sz="1200" spc="-5" dirty="0">
                          <a:latin typeface="Calibri"/>
                          <a:cs typeface="Calibri"/>
                        </a:rPr>
                        <a:t>capture and sharing exist, and are they actively util-  </a:t>
                      </a:r>
                      <a:r>
                        <a:rPr sz="1200" dirty="0">
                          <a:latin typeface="Calibri"/>
                          <a:cs typeface="Calibri"/>
                        </a:rPr>
                        <a:t>ized?</a:t>
                      </a:r>
                      <a:endParaRPr sz="1200">
                        <a:latin typeface="Calibri"/>
                        <a:cs typeface="Calibri"/>
                      </a:endParaRPr>
                    </a:p>
                    <a:p>
                      <a:pPr marL="73660" marR="146050">
                        <a:lnSpc>
                          <a:spcPts val="1460"/>
                        </a:lnSpc>
                        <a:spcBef>
                          <a:spcPts val="10"/>
                        </a:spcBef>
                      </a:pPr>
                      <a:r>
                        <a:rPr sz="1200" dirty="0">
                          <a:latin typeface="Calibri"/>
                          <a:cs typeface="Calibri"/>
                        </a:rPr>
                        <a:t>Do </a:t>
                      </a:r>
                      <a:r>
                        <a:rPr sz="1200" spc="-5" dirty="0">
                          <a:latin typeface="Calibri"/>
                          <a:cs typeface="Calibri"/>
                        </a:rPr>
                        <a:t>workers consistently indicate the information </a:t>
                      </a:r>
                      <a:r>
                        <a:rPr sz="1200" dirty="0">
                          <a:latin typeface="Calibri"/>
                          <a:cs typeface="Calibri"/>
                        </a:rPr>
                        <a:t>and </a:t>
                      </a:r>
                      <a:r>
                        <a:rPr sz="1200" spc="-5" dirty="0">
                          <a:latin typeface="Calibri"/>
                          <a:cs typeface="Calibri"/>
                        </a:rPr>
                        <a:t>tools  available </a:t>
                      </a:r>
                      <a:r>
                        <a:rPr sz="1200" dirty="0">
                          <a:latin typeface="Calibri"/>
                          <a:cs typeface="Calibri"/>
                        </a:rPr>
                        <a:t>to </a:t>
                      </a:r>
                      <a:r>
                        <a:rPr sz="1200" spc="-5" dirty="0">
                          <a:latin typeface="Calibri"/>
                          <a:cs typeface="Calibri"/>
                        </a:rPr>
                        <a:t>them actively assist, rather than hinder, their  performance?</a:t>
                      </a:r>
                      <a:endParaRPr sz="1200">
                        <a:latin typeface="Calibri"/>
                        <a:cs typeface="Calibri"/>
                      </a:endParaRPr>
                    </a:p>
                    <a:p>
                      <a:pPr marL="73660" marR="135890">
                        <a:lnSpc>
                          <a:spcPts val="1460"/>
                        </a:lnSpc>
                        <a:spcBef>
                          <a:spcPts val="25"/>
                        </a:spcBef>
                      </a:pPr>
                      <a:r>
                        <a:rPr sz="1200" spc="-5" dirty="0">
                          <a:latin typeface="Calibri"/>
                          <a:cs typeface="Calibri"/>
                        </a:rPr>
                        <a:t>Are sources </a:t>
                      </a:r>
                      <a:r>
                        <a:rPr sz="1200" spc="-10" dirty="0">
                          <a:latin typeface="Calibri"/>
                          <a:cs typeface="Calibri"/>
                        </a:rPr>
                        <a:t>of </a:t>
                      </a:r>
                      <a:r>
                        <a:rPr sz="1200" spc="-5" dirty="0">
                          <a:latin typeface="Calibri"/>
                          <a:cs typeface="Calibri"/>
                        </a:rPr>
                        <a:t>knowledge and innovation (organizational  and individual) and their outputs known, nurtured and sys-  temically monitored?</a:t>
                      </a:r>
                      <a:endParaRPr sz="1200">
                        <a:latin typeface="Calibri"/>
                        <a:cs typeface="Calibri"/>
                      </a:endParaRPr>
                    </a:p>
                    <a:p>
                      <a:pPr marL="73660" marR="232410">
                        <a:lnSpc>
                          <a:spcPts val="1460"/>
                        </a:lnSpc>
                        <a:spcBef>
                          <a:spcPts val="10"/>
                        </a:spcBef>
                      </a:pPr>
                      <a:r>
                        <a:rPr sz="1200" spc="-5" dirty="0">
                          <a:latin typeface="Calibri"/>
                          <a:cs typeface="Calibri"/>
                        </a:rPr>
                        <a:t>Where strategic partners are integral </a:t>
                      </a:r>
                      <a:r>
                        <a:rPr sz="1200" dirty="0">
                          <a:latin typeface="Calibri"/>
                          <a:cs typeface="Calibri"/>
                        </a:rPr>
                        <a:t>to </a:t>
                      </a:r>
                      <a:r>
                        <a:rPr sz="1200" spc="-5" dirty="0">
                          <a:latin typeface="Calibri"/>
                          <a:cs typeface="Calibri"/>
                        </a:rPr>
                        <a:t>business process  execution, do workers have </a:t>
                      </a:r>
                      <a:r>
                        <a:rPr sz="1200" dirty="0">
                          <a:latin typeface="Calibri"/>
                          <a:cs typeface="Calibri"/>
                        </a:rPr>
                        <a:t>ready </a:t>
                      </a:r>
                      <a:r>
                        <a:rPr sz="1200" spc="-5" dirty="0">
                          <a:latin typeface="Calibri"/>
                          <a:cs typeface="Calibri"/>
                        </a:rPr>
                        <a:t>access </a:t>
                      </a:r>
                      <a:r>
                        <a:rPr sz="1200" dirty="0">
                          <a:latin typeface="Calibri"/>
                          <a:cs typeface="Calibri"/>
                        </a:rPr>
                        <a:t>to </a:t>
                      </a:r>
                      <a:r>
                        <a:rPr sz="1200" spc="-5" dirty="0">
                          <a:latin typeface="Calibri"/>
                          <a:cs typeface="Calibri"/>
                        </a:rPr>
                        <a:t>cross-  organizational data, knowledge, information systems and  personnel?</a:t>
                      </a:r>
                      <a:endParaRPr sz="1200">
                        <a:latin typeface="Calibri"/>
                        <a:cs typeface="Calibri"/>
                      </a:endParaRPr>
                    </a:p>
                  </a:txBody>
                  <a:tcPr marL="0" marR="0" marT="127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2"/>
                  </a:ext>
                </a:extLst>
              </a:tr>
              <a:tr h="2423736">
                <a:tc>
                  <a:txBody>
                    <a:bodyPr/>
                    <a:lstStyle/>
                    <a:p>
                      <a:pPr>
                        <a:lnSpc>
                          <a:spcPct val="100000"/>
                        </a:lnSpc>
                        <a:spcBef>
                          <a:spcPts val="40"/>
                        </a:spcBef>
                      </a:pPr>
                      <a:endParaRPr sz="1200">
                        <a:latin typeface="Times New Roman"/>
                        <a:cs typeface="Times New Roman"/>
                      </a:endParaRPr>
                    </a:p>
                    <a:p>
                      <a:pPr marL="66675" marR="241935">
                        <a:lnSpc>
                          <a:spcPct val="101699"/>
                        </a:lnSpc>
                      </a:pPr>
                      <a:r>
                        <a:rPr sz="1200" b="1" spc="-5" dirty="0">
                          <a:latin typeface="Calibri"/>
                          <a:cs typeface="Calibri"/>
                        </a:rPr>
                        <a:t>Innovation  Management  </a:t>
                      </a:r>
                      <a:r>
                        <a:rPr sz="1200" spc="-5" dirty="0">
                          <a:latin typeface="Calibri"/>
                          <a:cs typeface="Calibri"/>
                        </a:rPr>
                        <a:t>Competitive intelligence  R&amp;D</a:t>
                      </a:r>
                      <a:endParaRPr sz="1200">
                        <a:latin typeface="Calibri"/>
                        <a:cs typeface="Calibri"/>
                      </a:endParaRPr>
                    </a:p>
                    <a:p>
                      <a:pPr marL="66675" marR="393700">
                        <a:lnSpc>
                          <a:spcPct val="101699"/>
                        </a:lnSpc>
                      </a:pPr>
                      <a:r>
                        <a:rPr sz="1200" spc="-5" dirty="0">
                          <a:latin typeface="Calibri"/>
                          <a:cs typeface="Calibri"/>
                        </a:rPr>
                        <a:t>Collaborative systems  </a:t>
                      </a:r>
                      <a:r>
                        <a:rPr sz="1200" dirty="0">
                          <a:latin typeface="Calibri"/>
                          <a:cs typeface="Calibri"/>
                        </a:rPr>
                        <a:t>Learning</a:t>
                      </a:r>
                      <a:endParaRPr sz="1200">
                        <a:latin typeface="Calibri"/>
                        <a:cs typeface="Calibri"/>
                      </a:endParaRPr>
                    </a:p>
                  </a:txBody>
                  <a:tcPr marL="0" marR="0" marT="5080" marB="0">
                    <a:lnR w="19050">
                      <a:solidFill>
                        <a:srgbClr val="CCCCCC"/>
                      </a:solidFill>
                      <a:prstDash val="solid"/>
                    </a:lnR>
                    <a:lnT w="19050">
                      <a:solidFill>
                        <a:srgbClr val="CCCCCC"/>
                      </a:solidFill>
                      <a:prstDash val="solid"/>
                    </a:lnT>
                    <a:solidFill>
                      <a:srgbClr val="FCB62C"/>
                    </a:solidFill>
                  </a:tcPr>
                </a:tc>
                <a:tc>
                  <a:txBody>
                    <a:bodyPr/>
                    <a:lstStyle/>
                    <a:p>
                      <a:pPr marL="73660" marR="222250">
                        <a:lnSpc>
                          <a:spcPts val="1460"/>
                        </a:lnSpc>
                        <a:spcBef>
                          <a:spcPts val="10"/>
                        </a:spcBef>
                      </a:pPr>
                      <a:r>
                        <a:rPr sz="1200" spc="-5" dirty="0">
                          <a:latin typeface="Calibri"/>
                          <a:cs typeface="Calibri"/>
                        </a:rPr>
                        <a:t>Are downstream, non-R&amp;D organizational units regularly  consulted as potential sources </a:t>
                      </a:r>
                      <a:r>
                        <a:rPr sz="1200" spc="-10" dirty="0">
                          <a:latin typeface="Calibri"/>
                          <a:cs typeface="Calibri"/>
                        </a:rPr>
                        <a:t>of </a:t>
                      </a:r>
                      <a:r>
                        <a:rPr sz="1200" spc="-5" dirty="0">
                          <a:latin typeface="Calibri"/>
                          <a:cs typeface="Calibri"/>
                        </a:rPr>
                        <a:t>leveragable innovation?  </a:t>
                      </a:r>
                      <a:r>
                        <a:rPr sz="1200" dirty="0">
                          <a:latin typeface="Calibri"/>
                          <a:cs typeface="Calibri"/>
                        </a:rPr>
                        <a:t>Does the </a:t>
                      </a:r>
                      <a:r>
                        <a:rPr sz="1200" spc="-5" dirty="0">
                          <a:latin typeface="Calibri"/>
                          <a:cs typeface="Calibri"/>
                        </a:rPr>
                        <a:t>enterprise regularly monitor patenting activities  of competitors, partners and key customers and use that  information </a:t>
                      </a:r>
                      <a:r>
                        <a:rPr sz="1200" dirty="0">
                          <a:latin typeface="Calibri"/>
                          <a:cs typeface="Calibri"/>
                        </a:rPr>
                        <a:t>to </a:t>
                      </a:r>
                      <a:r>
                        <a:rPr sz="1200" spc="-5" dirty="0">
                          <a:latin typeface="Calibri"/>
                          <a:cs typeface="Calibri"/>
                        </a:rPr>
                        <a:t>help shape innovation and business </a:t>
                      </a:r>
                      <a:r>
                        <a:rPr sz="1200" dirty="0">
                          <a:latin typeface="Calibri"/>
                          <a:cs typeface="Calibri"/>
                        </a:rPr>
                        <a:t>strat-  </a:t>
                      </a:r>
                      <a:r>
                        <a:rPr sz="1200" spc="-5" dirty="0">
                          <a:latin typeface="Calibri"/>
                          <a:cs typeface="Calibri"/>
                        </a:rPr>
                        <a:t>egy?</a:t>
                      </a:r>
                      <a:endParaRPr sz="1200">
                        <a:latin typeface="Calibri"/>
                        <a:cs typeface="Calibri"/>
                      </a:endParaRPr>
                    </a:p>
                    <a:p>
                      <a:pPr marL="73660" marR="205104">
                        <a:lnSpc>
                          <a:spcPts val="1460"/>
                        </a:lnSpc>
                        <a:spcBef>
                          <a:spcPts val="25"/>
                        </a:spcBef>
                      </a:pPr>
                      <a:r>
                        <a:rPr sz="1200" spc="-5" dirty="0">
                          <a:latin typeface="Calibri"/>
                          <a:cs typeface="Calibri"/>
                        </a:rPr>
                        <a:t>Is there </a:t>
                      </a:r>
                      <a:r>
                        <a:rPr sz="1200" spc="-10" dirty="0">
                          <a:latin typeface="Calibri"/>
                          <a:cs typeface="Calibri"/>
                        </a:rPr>
                        <a:t>an </a:t>
                      </a:r>
                      <a:r>
                        <a:rPr sz="1200" spc="-5" dirty="0">
                          <a:latin typeface="Calibri"/>
                          <a:cs typeface="Calibri"/>
                        </a:rPr>
                        <a:t>explicit process </a:t>
                      </a:r>
                      <a:r>
                        <a:rPr sz="1200" dirty="0">
                          <a:latin typeface="Calibri"/>
                          <a:cs typeface="Calibri"/>
                        </a:rPr>
                        <a:t>for </a:t>
                      </a:r>
                      <a:r>
                        <a:rPr sz="1200" spc="-5" dirty="0">
                          <a:latin typeface="Calibri"/>
                          <a:cs typeface="Calibri"/>
                        </a:rPr>
                        <a:t>discovering, evaluating and  </a:t>
                      </a:r>
                      <a:r>
                        <a:rPr sz="1200" dirty="0">
                          <a:latin typeface="Calibri"/>
                          <a:cs typeface="Calibri"/>
                        </a:rPr>
                        <a:t>funding </a:t>
                      </a:r>
                      <a:r>
                        <a:rPr sz="1200" spc="-5" dirty="0">
                          <a:latin typeface="Calibri"/>
                          <a:cs typeface="Calibri"/>
                        </a:rPr>
                        <a:t>potentially leveragable innovations</a:t>
                      </a:r>
                      <a:r>
                        <a:rPr sz="1200" spc="10" dirty="0">
                          <a:latin typeface="Calibri"/>
                          <a:cs typeface="Calibri"/>
                        </a:rPr>
                        <a:t> </a:t>
                      </a:r>
                      <a:r>
                        <a:rPr sz="1200" spc="-5" dirty="0">
                          <a:latin typeface="Calibri"/>
                          <a:cs typeface="Calibri"/>
                        </a:rPr>
                        <a:t>throughout</a:t>
                      </a:r>
                      <a:endParaRPr sz="1200">
                        <a:latin typeface="Calibri"/>
                        <a:cs typeface="Calibri"/>
                      </a:endParaRPr>
                    </a:p>
                    <a:p>
                      <a:pPr marL="73660">
                        <a:lnSpc>
                          <a:spcPts val="1430"/>
                        </a:lnSpc>
                      </a:pPr>
                      <a:r>
                        <a:rPr sz="1200" dirty="0">
                          <a:latin typeface="Calibri"/>
                          <a:cs typeface="Calibri"/>
                        </a:rPr>
                        <a:t>their </a:t>
                      </a:r>
                      <a:r>
                        <a:rPr sz="1200" spc="-5" dirty="0">
                          <a:latin typeface="Calibri"/>
                          <a:cs typeface="Calibri"/>
                        </a:rPr>
                        <a:t>development life</a:t>
                      </a:r>
                      <a:r>
                        <a:rPr sz="1200" spc="15" dirty="0">
                          <a:latin typeface="Calibri"/>
                          <a:cs typeface="Calibri"/>
                        </a:rPr>
                        <a:t> </a:t>
                      </a:r>
                      <a:r>
                        <a:rPr sz="1200" spc="-5" dirty="0">
                          <a:latin typeface="Calibri"/>
                          <a:cs typeface="Calibri"/>
                        </a:rPr>
                        <a:t>cycles?</a:t>
                      </a:r>
                      <a:endParaRPr sz="1200">
                        <a:latin typeface="Calibri"/>
                        <a:cs typeface="Calibri"/>
                      </a:endParaRPr>
                    </a:p>
                    <a:p>
                      <a:pPr marL="73660" marR="241300">
                        <a:lnSpc>
                          <a:spcPct val="101699"/>
                        </a:lnSpc>
                      </a:pPr>
                      <a:r>
                        <a:rPr sz="1200" dirty="0">
                          <a:latin typeface="Calibri"/>
                          <a:cs typeface="Calibri"/>
                        </a:rPr>
                        <a:t>Do </a:t>
                      </a:r>
                      <a:r>
                        <a:rPr sz="1200" spc="-5" dirty="0">
                          <a:latin typeface="Calibri"/>
                          <a:cs typeface="Calibri"/>
                        </a:rPr>
                        <a:t>tools and processes exist </a:t>
                      </a:r>
                      <a:r>
                        <a:rPr sz="1200" dirty="0">
                          <a:latin typeface="Calibri"/>
                          <a:cs typeface="Calibri"/>
                        </a:rPr>
                        <a:t>for </a:t>
                      </a:r>
                      <a:r>
                        <a:rPr sz="1200" spc="-5" dirty="0">
                          <a:latin typeface="Calibri"/>
                          <a:cs typeface="Calibri"/>
                        </a:rPr>
                        <a:t>data mining, information  and knowledge repositories </a:t>
                      </a:r>
                      <a:r>
                        <a:rPr sz="1200" dirty="0">
                          <a:latin typeface="Calibri"/>
                          <a:cs typeface="Calibri"/>
                        </a:rPr>
                        <a:t>for </a:t>
                      </a:r>
                      <a:r>
                        <a:rPr sz="1200" spc="-5" dirty="0">
                          <a:latin typeface="Calibri"/>
                          <a:cs typeface="Calibri"/>
                        </a:rPr>
                        <a:t>potential opportunities?  Are the capabilities of existing or potential partners con-  </a:t>
                      </a:r>
                      <a:r>
                        <a:rPr sz="1200" dirty="0">
                          <a:latin typeface="Calibri"/>
                          <a:cs typeface="Calibri"/>
                        </a:rPr>
                        <a:t>sidered </a:t>
                      </a:r>
                      <a:r>
                        <a:rPr sz="1200" spc="-5" dirty="0">
                          <a:latin typeface="Calibri"/>
                          <a:cs typeface="Calibri"/>
                        </a:rPr>
                        <a:t>in determining which innovations to</a:t>
                      </a:r>
                      <a:r>
                        <a:rPr sz="1200" spc="5" dirty="0">
                          <a:latin typeface="Calibri"/>
                          <a:cs typeface="Calibri"/>
                        </a:rPr>
                        <a:t> </a:t>
                      </a:r>
                      <a:r>
                        <a:rPr sz="1200" spc="-5" dirty="0">
                          <a:latin typeface="Calibri"/>
                          <a:cs typeface="Calibri"/>
                        </a:rPr>
                        <a:t>pursue?</a:t>
                      </a:r>
                      <a:endParaRPr sz="1200">
                        <a:latin typeface="Calibri"/>
                        <a:cs typeface="Calibri"/>
                      </a:endParaRPr>
                    </a:p>
                  </a:txBody>
                  <a:tcPr marL="0" marR="0" marT="1270"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4" y="4266974"/>
            <a:ext cx="5838825" cy="5692140"/>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2: </a:t>
            </a:r>
            <a:r>
              <a:rPr sz="1200" b="1" i="1" spc="-5" dirty="0">
                <a:latin typeface="Calibri"/>
                <a:cs typeface="Calibri"/>
              </a:rPr>
              <a:t>Gartner’s innovation</a:t>
            </a:r>
            <a:r>
              <a:rPr sz="1200" b="1" i="1" spc="-10" dirty="0">
                <a:latin typeface="Calibri"/>
                <a:cs typeface="Calibri"/>
              </a:rPr>
              <a:t> </a:t>
            </a:r>
            <a:r>
              <a:rPr sz="1200" b="1" i="1" spc="-5" dirty="0">
                <a:latin typeface="Calibri"/>
                <a:cs typeface="Calibri"/>
              </a:rPr>
              <a:t>scorecard—continuation</a:t>
            </a:r>
            <a:endParaRPr sz="1200">
              <a:latin typeface="Calibri"/>
              <a:cs typeface="Calibri"/>
            </a:endParaRPr>
          </a:p>
          <a:p>
            <a:pPr marL="12700" marR="52705">
              <a:lnSpc>
                <a:spcPct val="101699"/>
              </a:lnSpc>
              <a:spcBef>
                <a:spcPts val="1005"/>
              </a:spcBef>
            </a:pPr>
            <a:r>
              <a:rPr sz="1200" spc="-5" dirty="0">
                <a:latin typeface="Calibri"/>
                <a:cs typeface="Calibri"/>
              </a:rPr>
              <a:t>This scorecard is designed to assess </a:t>
            </a:r>
            <a:r>
              <a:rPr sz="1200" dirty="0">
                <a:latin typeface="Calibri"/>
                <a:cs typeface="Calibri"/>
              </a:rPr>
              <a:t>the </a:t>
            </a:r>
            <a:r>
              <a:rPr sz="1200" spc="-5" dirty="0">
                <a:latin typeface="Calibri"/>
                <a:cs typeface="Calibri"/>
              </a:rPr>
              <a:t>process components themselves, as well as their  integration with preceding or following steps. It also considers </a:t>
            </a:r>
            <a:r>
              <a:rPr sz="1200" dirty="0">
                <a:latin typeface="Calibri"/>
                <a:cs typeface="Calibri"/>
              </a:rPr>
              <a:t>the </a:t>
            </a:r>
            <a:r>
              <a:rPr sz="1200" spc="-5" dirty="0">
                <a:latin typeface="Calibri"/>
                <a:cs typeface="Calibri"/>
              </a:rPr>
              <a:t>increasing role </a:t>
            </a:r>
            <a:r>
              <a:rPr sz="1200" spc="-10" dirty="0">
                <a:latin typeface="Calibri"/>
                <a:cs typeface="Calibri"/>
              </a:rPr>
              <a:t>of </a:t>
            </a:r>
            <a:r>
              <a:rPr sz="1200" spc="-5" dirty="0">
                <a:latin typeface="Calibri"/>
                <a:cs typeface="Calibri"/>
              </a:rPr>
              <a:t>strategic  relationships. For any given process component, a subtotal score of </a:t>
            </a:r>
            <a:r>
              <a:rPr sz="1200" dirty="0">
                <a:latin typeface="Calibri"/>
                <a:cs typeface="Calibri"/>
              </a:rPr>
              <a:t>18 </a:t>
            </a:r>
            <a:r>
              <a:rPr sz="1200" spc="-5" dirty="0">
                <a:latin typeface="Calibri"/>
                <a:cs typeface="Calibri"/>
              </a:rPr>
              <a:t>to </a:t>
            </a:r>
            <a:r>
              <a:rPr sz="1200" spc="-10" dirty="0">
                <a:latin typeface="Calibri"/>
                <a:cs typeface="Calibri"/>
              </a:rPr>
              <a:t>25 </a:t>
            </a:r>
            <a:r>
              <a:rPr sz="1200" spc="-5" dirty="0">
                <a:latin typeface="Calibri"/>
                <a:cs typeface="Calibri"/>
              </a:rPr>
              <a:t>indicates strong  positioning; a score </a:t>
            </a:r>
            <a:r>
              <a:rPr sz="1200" spc="-10" dirty="0">
                <a:latin typeface="Calibri"/>
                <a:cs typeface="Calibri"/>
              </a:rPr>
              <a:t>of </a:t>
            </a:r>
            <a:r>
              <a:rPr sz="1200" dirty="0">
                <a:latin typeface="Calibri"/>
                <a:cs typeface="Calibri"/>
              </a:rPr>
              <a:t>11 to 17 </a:t>
            </a:r>
            <a:r>
              <a:rPr sz="1200" spc="-5" dirty="0">
                <a:latin typeface="Calibri"/>
                <a:cs typeface="Calibri"/>
              </a:rPr>
              <a:t>indicates reasonable positioning, </a:t>
            </a:r>
            <a:r>
              <a:rPr sz="1200" spc="-10" dirty="0">
                <a:latin typeface="Calibri"/>
                <a:cs typeface="Calibri"/>
              </a:rPr>
              <a:t>with </a:t>
            </a:r>
            <a:r>
              <a:rPr sz="1200" spc="-5" dirty="0">
                <a:latin typeface="Calibri"/>
                <a:cs typeface="Calibri"/>
              </a:rPr>
              <a:t>the need </a:t>
            </a:r>
            <a:r>
              <a:rPr sz="1200" dirty="0">
                <a:latin typeface="Calibri"/>
                <a:cs typeface="Calibri"/>
              </a:rPr>
              <a:t>for </a:t>
            </a:r>
            <a:r>
              <a:rPr sz="1200" spc="-5" dirty="0">
                <a:latin typeface="Calibri"/>
                <a:cs typeface="Calibri"/>
              </a:rPr>
              <a:t>some  </a:t>
            </a:r>
            <a:r>
              <a:rPr sz="1200" dirty="0">
                <a:latin typeface="Calibri"/>
                <a:cs typeface="Calibri"/>
              </a:rPr>
              <a:t>further </a:t>
            </a:r>
            <a:r>
              <a:rPr sz="1200" spc="-5" dirty="0">
                <a:latin typeface="Calibri"/>
                <a:cs typeface="Calibri"/>
              </a:rPr>
              <a:t>refinement; a score </a:t>
            </a:r>
            <a:r>
              <a:rPr sz="1200" spc="-10" dirty="0">
                <a:latin typeface="Calibri"/>
                <a:cs typeface="Calibri"/>
              </a:rPr>
              <a:t>of </a:t>
            </a:r>
            <a:r>
              <a:rPr sz="1200" spc="-5" dirty="0">
                <a:latin typeface="Calibri"/>
                <a:cs typeface="Calibri"/>
              </a:rPr>
              <a:t>0 </a:t>
            </a:r>
            <a:r>
              <a:rPr sz="1200" dirty="0">
                <a:latin typeface="Calibri"/>
                <a:cs typeface="Calibri"/>
              </a:rPr>
              <a:t>to 10 </a:t>
            </a:r>
            <a:r>
              <a:rPr sz="1200" spc="-5" dirty="0">
                <a:latin typeface="Calibri"/>
                <a:cs typeface="Calibri"/>
              </a:rPr>
              <a:t>indicates an exceptionally weak link </a:t>
            </a:r>
            <a:r>
              <a:rPr sz="1200" spc="-10" dirty="0">
                <a:latin typeface="Calibri"/>
                <a:cs typeface="Calibri"/>
              </a:rPr>
              <a:t>in </a:t>
            </a:r>
            <a:r>
              <a:rPr sz="1200" spc="-5" dirty="0">
                <a:latin typeface="Calibri"/>
                <a:cs typeface="Calibri"/>
              </a:rPr>
              <a:t>the value chain.  Component scores </a:t>
            </a:r>
            <a:r>
              <a:rPr sz="1200" spc="-10" dirty="0">
                <a:latin typeface="Calibri"/>
                <a:cs typeface="Calibri"/>
              </a:rPr>
              <a:t>should </a:t>
            </a:r>
            <a:r>
              <a:rPr sz="1200" spc="-5" dirty="0">
                <a:latin typeface="Calibri"/>
                <a:cs typeface="Calibri"/>
              </a:rPr>
              <a:t>be compared, and those with the weakest ratings should receive  </a:t>
            </a:r>
            <a:r>
              <a:rPr sz="1200" dirty="0">
                <a:latin typeface="Calibri"/>
                <a:cs typeface="Calibri"/>
              </a:rPr>
              <a:t>the </a:t>
            </a:r>
            <a:r>
              <a:rPr sz="1200" spc="-5" dirty="0">
                <a:latin typeface="Calibri"/>
                <a:cs typeface="Calibri"/>
              </a:rPr>
              <a:t>most immediate attention </a:t>
            </a:r>
            <a:r>
              <a:rPr sz="1200" dirty="0">
                <a:latin typeface="Calibri"/>
                <a:cs typeface="Calibri"/>
              </a:rPr>
              <a:t>to </a:t>
            </a:r>
            <a:r>
              <a:rPr sz="1200" spc="-5" dirty="0">
                <a:latin typeface="Calibri"/>
                <a:cs typeface="Calibri"/>
              </a:rPr>
              <a:t>optimize innovation outcomes. </a:t>
            </a:r>
            <a:r>
              <a:rPr sz="1200" spc="-10" dirty="0">
                <a:latin typeface="Calibri"/>
                <a:cs typeface="Calibri"/>
              </a:rPr>
              <a:t>If most or </a:t>
            </a:r>
            <a:r>
              <a:rPr sz="1200" spc="-5" dirty="0">
                <a:latin typeface="Calibri"/>
                <a:cs typeface="Calibri"/>
              </a:rPr>
              <a:t>all </a:t>
            </a:r>
            <a:r>
              <a:rPr sz="1200" spc="-10" dirty="0">
                <a:latin typeface="Calibri"/>
                <a:cs typeface="Calibri"/>
              </a:rPr>
              <a:t>of </a:t>
            </a:r>
            <a:r>
              <a:rPr sz="1200" dirty="0">
                <a:latin typeface="Calibri"/>
                <a:cs typeface="Calibri"/>
              </a:rPr>
              <a:t>the  </a:t>
            </a:r>
            <a:r>
              <a:rPr sz="1200" spc="-5" dirty="0">
                <a:latin typeface="Calibri"/>
                <a:cs typeface="Calibri"/>
              </a:rPr>
              <a:t>component scores </a:t>
            </a:r>
            <a:r>
              <a:rPr sz="1200" spc="-10" dirty="0">
                <a:latin typeface="Calibri"/>
                <a:cs typeface="Calibri"/>
              </a:rPr>
              <a:t>are in </a:t>
            </a:r>
            <a:r>
              <a:rPr sz="1200" spc="-5" dirty="0">
                <a:latin typeface="Calibri"/>
                <a:cs typeface="Calibri"/>
              </a:rPr>
              <a:t>the moderate </a:t>
            </a:r>
            <a:r>
              <a:rPr sz="1200" spc="-10" dirty="0">
                <a:latin typeface="Calibri"/>
                <a:cs typeface="Calibri"/>
              </a:rPr>
              <a:t>(11 </a:t>
            </a:r>
            <a:r>
              <a:rPr sz="1200" dirty="0">
                <a:latin typeface="Calibri"/>
                <a:cs typeface="Calibri"/>
              </a:rPr>
              <a:t>to 17) range, </a:t>
            </a:r>
            <a:r>
              <a:rPr sz="1200" spc="-5" dirty="0">
                <a:latin typeface="Calibri"/>
                <a:cs typeface="Calibri"/>
              </a:rPr>
              <a:t>then one of two conditions</a:t>
            </a:r>
            <a:r>
              <a:rPr sz="1200" spc="105" dirty="0">
                <a:latin typeface="Calibri"/>
                <a:cs typeface="Calibri"/>
              </a:rPr>
              <a:t> </a:t>
            </a:r>
            <a:r>
              <a:rPr sz="1200" spc="-5" dirty="0">
                <a:latin typeface="Calibri"/>
                <a:cs typeface="Calibri"/>
              </a:rPr>
              <a:t>exist:</a:t>
            </a:r>
            <a:endParaRPr sz="1200">
              <a:latin typeface="Calibri"/>
              <a:cs typeface="Calibri"/>
            </a:endParaRPr>
          </a:p>
          <a:p>
            <a:pPr marL="12700" marR="5080" indent="-635">
              <a:lnSpc>
                <a:spcPct val="101699"/>
              </a:lnSpc>
              <a:spcBef>
                <a:spcPts val="565"/>
              </a:spcBef>
              <a:buFont typeface="Symbol"/>
              <a:buChar char=""/>
              <a:tabLst>
                <a:tab pos="240665" algn="l"/>
                <a:tab pos="241300" algn="l"/>
              </a:tabLst>
            </a:pPr>
            <a:r>
              <a:rPr sz="1200" spc="-5" dirty="0">
                <a:latin typeface="Calibri"/>
                <a:cs typeface="Calibri"/>
              </a:rPr>
              <a:t>The enterprise’s performance in relation to </a:t>
            </a:r>
            <a:r>
              <a:rPr sz="1200" dirty="0">
                <a:latin typeface="Calibri"/>
                <a:cs typeface="Calibri"/>
              </a:rPr>
              <a:t>the </a:t>
            </a:r>
            <a:r>
              <a:rPr sz="1200" spc="-5" dirty="0">
                <a:latin typeface="Calibri"/>
                <a:cs typeface="Calibri"/>
              </a:rPr>
              <a:t>scorecard’s questions is actually unknown,  and responses were made based </a:t>
            </a:r>
            <a:r>
              <a:rPr sz="1200" spc="-10" dirty="0">
                <a:latin typeface="Calibri"/>
                <a:cs typeface="Calibri"/>
              </a:rPr>
              <a:t>on </a:t>
            </a:r>
            <a:r>
              <a:rPr sz="1200" spc="-5" dirty="0">
                <a:latin typeface="Calibri"/>
                <a:cs typeface="Calibri"/>
              </a:rPr>
              <a:t>surmise or </a:t>
            </a:r>
            <a:r>
              <a:rPr sz="1200" spc="-10" dirty="0">
                <a:latin typeface="Calibri"/>
                <a:cs typeface="Calibri"/>
              </a:rPr>
              <a:t>on </a:t>
            </a:r>
            <a:r>
              <a:rPr sz="1200" spc="-5" dirty="0">
                <a:latin typeface="Calibri"/>
                <a:cs typeface="Calibri"/>
              </a:rPr>
              <a:t>anecdotal</a:t>
            </a:r>
            <a:r>
              <a:rPr sz="1200" spc="75" dirty="0">
                <a:latin typeface="Calibri"/>
                <a:cs typeface="Calibri"/>
              </a:rPr>
              <a:t> </a:t>
            </a:r>
            <a:r>
              <a:rPr sz="1200" spc="-5" dirty="0">
                <a:latin typeface="Calibri"/>
                <a:cs typeface="Calibri"/>
              </a:rPr>
              <a:t>evidence.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Any positive positioning </a:t>
            </a:r>
            <a:r>
              <a:rPr sz="1200" spc="-10" dirty="0">
                <a:latin typeface="Calibri"/>
                <a:cs typeface="Calibri"/>
              </a:rPr>
              <a:t>in </a:t>
            </a:r>
            <a:r>
              <a:rPr sz="1200" spc="-5" dirty="0">
                <a:latin typeface="Calibri"/>
                <a:cs typeface="Calibri"/>
              </a:rPr>
              <a:t>terms </a:t>
            </a:r>
            <a:r>
              <a:rPr sz="1200" spc="-10" dirty="0">
                <a:latin typeface="Calibri"/>
                <a:cs typeface="Calibri"/>
              </a:rPr>
              <a:t>of </a:t>
            </a:r>
            <a:r>
              <a:rPr sz="1200" spc="-5" dirty="0">
                <a:latin typeface="Calibri"/>
                <a:cs typeface="Calibri"/>
              </a:rPr>
              <a:t>adding value to innovation is purely</a:t>
            </a:r>
            <a:r>
              <a:rPr sz="1200" spc="125" dirty="0">
                <a:latin typeface="Calibri"/>
                <a:cs typeface="Calibri"/>
              </a:rPr>
              <a:t> </a:t>
            </a:r>
            <a:r>
              <a:rPr sz="1200" spc="-5" dirty="0">
                <a:latin typeface="Calibri"/>
                <a:cs typeface="Calibri"/>
              </a:rPr>
              <a:t>accidental.</a:t>
            </a:r>
            <a:endParaRPr sz="1200">
              <a:latin typeface="Calibri"/>
              <a:cs typeface="Calibri"/>
            </a:endParaRPr>
          </a:p>
          <a:p>
            <a:pPr marL="12700" marR="59055">
              <a:lnSpc>
                <a:spcPct val="101699"/>
              </a:lnSpc>
              <a:spcBef>
                <a:spcPts val="515"/>
              </a:spcBef>
            </a:pPr>
            <a:r>
              <a:rPr sz="1200" spc="-5" dirty="0">
                <a:latin typeface="Calibri"/>
                <a:cs typeface="Calibri"/>
              </a:rPr>
              <a:t>In both cases, deeper investigation </a:t>
            </a:r>
            <a:r>
              <a:rPr sz="1200" spc="-10" dirty="0">
                <a:latin typeface="Calibri"/>
                <a:cs typeface="Calibri"/>
              </a:rPr>
              <a:t>into </a:t>
            </a:r>
            <a:r>
              <a:rPr sz="1200" dirty="0">
                <a:latin typeface="Calibri"/>
                <a:cs typeface="Calibri"/>
              </a:rPr>
              <a:t>the </a:t>
            </a:r>
            <a:r>
              <a:rPr sz="1200" spc="-5" dirty="0">
                <a:latin typeface="Calibri"/>
                <a:cs typeface="Calibri"/>
              </a:rPr>
              <a:t>performance </a:t>
            </a:r>
            <a:r>
              <a:rPr sz="1200" spc="-10" dirty="0">
                <a:latin typeface="Calibri"/>
                <a:cs typeface="Calibri"/>
              </a:rPr>
              <a:t>of </a:t>
            </a:r>
            <a:r>
              <a:rPr sz="1200" dirty="0">
                <a:latin typeface="Calibri"/>
                <a:cs typeface="Calibri"/>
              </a:rPr>
              <a:t>the </a:t>
            </a:r>
            <a:r>
              <a:rPr sz="1200" spc="-5" dirty="0">
                <a:latin typeface="Calibri"/>
                <a:cs typeface="Calibri"/>
              </a:rPr>
              <a:t>value chain components  should be conducted and the scorecard assessment reconsidered </a:t>
            </a:r>
            <a:r>
              <a:rPr sz="1200" spc="-10" dirty="0">
                <a:latin typeface="Calibri"/>
                <a:cs typeface="Calibri"/>
              </a:rPr>
              <a:t>in </a:t>
            </a:r>
            <a:r>
              <a:rPr sz="1200" spc="-5" dirty="0">
                <a:latin typeface="Calibri"/>
                <a:cs typeface="Calibri"/>
              </a:rPr>
              <a:t>advance </a:t>
            </a:r>
            <a:r>
              <a:rPr sz="1200" spc="-10" dirty="0">
                <a:latin typeface="Calibri"/>
                <a:cs typeface="Calibri"/>
              </a:rPr>
              <a:t>of </a:t>
            </a:r>
            <a:r>
              <a:rPr sz="1200" spc="-5" dirty="0">
                <a:latin typeface="Calibri"/>
                <a:cs typeface="Calibri"/>
              </a:rPr>
              <a:t>any attempts  </a:t>
            </a:r>
            <a:r>
              <a:rPr sz="1200" dirty="0">
                <a:latin typeface="Calibri"/>
                <a:cs typeface="Calibri"/>
              </a:rPr>
              <a:t>to </a:t>
            </a:r>
            <a:r>
              <a:rPr sz="1200" spc="-5" dirty="0">
                <a:latin typeface="Calibri"/>
                <a:cs typeface="Calibri"/>
              </a:rPr>
              <a:t>reengineer or more-deeply integrate component processes. If two components appear  </a:t>
            </a:r>
            <a:r>
              <a:rPr sz="1200" dirty="0">
                <a:latin typeface="Calibri"/>
                <a:cs typeface="Calibri"/>
              </a:rPr>
              <a:t>equally </a:t>
            </a:r>
            <a:r>
              <a:rPr sz="1200" spc="-5" dirty="0">
                <a:latin typeface="Calibri"/>
                <a:cs typeface="Calibri"/>
              </a:rPr>
              <a:t>dysfunctional, management can design </a:t>
            </a:r>
            <a:r>
              <a:rPr sz="1200" dirty="0">
                <a:latin typeface="Calibri"/>
                <a:cs typeface="Calibri"/>
              </a:rPr>
              <a:t>specific </a:t>
            </a:r>
            <a:r>
              <a:rPr sz="1200" spc="-5" dirty="0">
                <a:latin typeface="Calibri"/>
                <a:cs typeface="Calibri"/>
              </a:rPr>
              <a:t>measurements to obtain a more-  granular understanding of relative weaknesses </a:t>
            </a:r>
            <a:r>
              <a:rPr sz="1200" spc="-10" dirty="0">
                <a:latin typeface="Calibri"/>
                <a:cs typeface="Calibri"/>
              </a:rPr>
              <a:t>or </a:t>
            </a:r>
            <a:r>
              <a:rPr sz="1200" spc="-5" dirty="0">
                <a:latin typeface="Calibri"/>
                <a:cs typeface="Calibri"/>
              </a:rPr>
              <a:t>make an informed judgement with regard  </a:t>
            </a:r>
            <a:r>
              <a:rPr sz="1200" dirty="0">
                <a:latin typeface="Calibri"/>
                <a:cs typeface="Calibri"/>
              </a:rPr>
              <a:t>to the </a:t>
            </a:r>
            <a:r>
              <a:rPr sz="1200" spc="-5" dirty="0">
                <a:latin typeface="Calibri"/>
                <a:cs typeface="Calibri"/>
              </a:rPr>
              <a:t>relative </a:t>
            </a:r>
            <a:r>
              <a:rPr sz="1200" spc="-10" dirty="0">
                <a:latin typeface="Calibri"/>
                <a:cs typeface="Calibri"/>
              </a:rPr>
              <a:t>cost </a:t>
            </a:r>
            <a:r>
              <a:rPr sz="1200" spc="-5" dirty="0">
                <a:latin typeface="Calibri"/>
                <a:cs typeface="Calibri"/>
              </a:rPr>
              <a:t>and effect </a:t>
            </a:r>
            <a:r>
              <a:rPr sz="1200" spc="-10" dirty="0">
                <a:latin typeface="Calibri"/>
                <a:cs typeface="Calibri"/>
              </a:rPr>
              <a:t>of </a:t>
            </a:r>
            <a:r>
              <a:rPr sz="1200" spc="-5" dirty="0">
                <a:latin typeface="Calibri"/>
                <a:cs typeface="Calibri"/>
              </a:rPr>
              <a:t>improving one component instead </a:t>
            </a:r>
            <a:r>
              <a:rPr sz="1200" spc="-10" dirty="0">
                <a:latin typeface="Calibri"/>
                <a:cs typeface="Calibri"/>
              </a:rPr>
              <a:t>of </a:t>
            </a:r>
            <a:r>
              <a:rPr sz="1200" dirty="0">
                <a:latin typeface="Calibri"/>
                <a:cs typeface="Calibri"/>
              </a:rPr>
              <a:t>the</a:t>
            </a:r>
            <a:r>
              <a:rPr sz="1200" spc="95" dirty="0">
                <a:latin typeface="Calibri"/>
                <a:cs typeface="Calibri"/>
              </a:rPr>
              <a:t> </a:t>
            </a:r>
            <a:r>
              <a:rPr sz="1200" spc="-5" dirty="0">
                <a:latin typeface="Calibri"/>
                <a:cs typeface="Calibri"/>
              </a:rPr>
              <a:t>other.</a:t>
            </a:r>
            <a:endParaRPr sz="1200">
              <a:latin typeface="Calibri"/>
              <a:cs typeface="Calibri"/>
            </a:endParaRPr>
          </a:p>
          <a:p>
            <a:pPr marL="12700">
              <a:lnSpc>
                <a:spcPct val="100000"/>
              </a:lnSpc>
              <a:spcBef>
                <a:spcPts val="1030"/>
              </a:spcBef>
            </a:pPr>
            <a:r>
              <a:rPr sz="1200" b="1" spc="-5" dirty="0">
                <a:latin typeface="Calibri"/>
                <a:cs typeface="Calibri"/>
              </a:rPr>
              <a:t>4.5.3 I-model – An innovation assessment</a:t>
            </a:r>
            <a:r>
              <a:rPr sz="1200" b="1" spc="50" dirty="0">
                <a:latin typeface="Calibri"/>
                <a:cs typeface="Calibri"/>
              </a:rPr>
              <a:t> </a:t>
            </a:r>
            <a:r>
              <a:rPr sz="1200" b="1" spc="-5" dirty="0">
                <a:latin typeface="Calibri"/>
                <a:cs typeface="Calibri"/>
              </a:rPr>
              <a:t>tool</a:t>
            </a:r>
            <a:endParaRPr sz="1200">
              <a:latin typeface="Calibri"/>
              <a:cs typeface="Calibri"/>
            </a:endParaRPr>
          </a:p>
          <a:p>
            <a:pPr marL="12700" marR="63500">
              <a:lnSpc>
                <a:spcPct val="101699"/>
              </a:lnSpc>
              <a:spcBef>
                <a:spcPts val="994"/>
              </a:spcBef>
            </a:pPr>
            <a:r>
              <a:rPr sz="1200" dirty="0">
                <a:latin typeface="Calibri"/>
                <a:cs typeface="Calibri"/>
              </a:rPr>
              <a:t>There </a:t>
            </a:r>
            <a:r>
              <a:rPr sz="1200" spc="-5" dirty="0">
                <a:latin typeface="Calibri"/>
                <a:cs typeface="Calibri"/>
              </a:rPr>
              <a:t>are also somewhat different approaches towards systematic analysis of innovation  performance benchmarking. One of the systematic in-depth analyses is developed within the  EU framework of Leonardo </a:t>
            </a:r>
            <a:r>
              <a:rPr sz="1200" dirty="0">
                <a:latin typeface="Calibri"/>
                <a:cs typeface="Calibri"/>
              </a:rPr>
              <a:t>da </a:t>
            </a:r>
            <a:r>
              <a:rPr sz="1200" spc="-5" dirty="0">
                <a:latin typeface="Calibri"/>
                <a:cs typeface="Calibri"/>
              </a:rPr>
              <a:t>Vinci (Innovation </a:t>
            </a:r>
            <a:r>
              <a:rPr sz="1200" dirty="0">
                <a:latin typeface="Calibri"/>
                <a:cs typeface="Calibri"/>
              </a:rPr>
              <a:t>model) </a:t>
            </a:r>
            <a:r>
              <a:rPr sz="1200" spc="-5" dirty="0">
                <a:latin typeface="Calibri"/>
                <a:cs typeface="Calibri"/>
              </a:rPr>
              <a:t>which discusses the following</a:t>
            </a:r>
            <a:r>
              <a:rPr sz="1200" spc="95" dirty="0">
                <a:latin typeface="Calibri"/>
                <a:cs typeface="Calibri"/>
              </a:rPr>
              <a:t> </a:t>
            </a:r>
            <a:r>
              <a:rPr sz="1200" spc="-5" dirty="0">
                <a:latin typeface="Calibri"/>
                <a:cs typeface="Calibri"/>
              </a:rPr>
              <a:t>topics:</a:t>
            </a:r>
            <a:endParaRPr sz="1200">
              <a:latin typeface="Calibri"/>
              <a:cs typeface="Calibri"/>
            </a:endParaRPr>
          </a:p>
          <a:p>
            <a:pPr marL="12700" marR="417195">
              <a:lnSpc>
                <a:spcPct val="101699"/>
              </a:lnSpc>
              <a:spcBef>
                <a:spcPts val="565"/>
              </a:spcBef>
              <a:buFont typeface="Symbol"/>
              <a:buChar char=""/>
              <a:tabLst>
                <a:tab pos="240665" algn="l"/>
                <a:tab pos="241300" algn="l"/>
              </a:tabLst>
            </a:pPr>
            <a:r>
              <a:rPr sz="1200" dirty="0">
                <a:latin typeface="Calibri"/>
                <a:cs typeface="Calibri"/>
              </a:rPr>
              <a:t>strategic </a:t>
            </a:r>
            <a:r>
              <a:rPr sz="1200" spc="-5" dirty="0">
                <a:latin typeface="Calibri"/>
                <a:cs typeface="Calibri"/>
              </a:rPr>
              <a:t>aspects of encouraging innovation (strategic, managerial and fundamental  organisational</a:t>
            </a:r>
            <a:r>
              <a:rPr sz="1200" spc="-15" dirty="0">
                <a:latin typeface="Calibri"/>
                <a:cs typeface="Calibri"/>
              </a:rPr>
              <a:t> </a:t>
            </a:r>
            <a:r>
              <a:rPr sz="1200" spc="-5" dirty="0">
                <a:latin typeface="Calibri"/>
                <a:cs typeface="Calibri"/>
              </a:rPr>
              <a:t>aspects)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goal-setting and assessing of results (as regards organisation, time and innovation</a:t>
            </a:r>
            <a:r>
              <a:rPr sz="1200" spc="150" dirty="0">
                <a:latin typeface="Calibri"/>
                <a:cs typeface="Calibri"/>
              </a:rPr>
              <a:t> </a:t>
            </a:r>
            <a:r>
              <a:rPr sz="1200" spc="-5" dirty="0">
                <a:latin typeface="Calibri"/>
                <a:cs typeface="Calibri"/>
              </a:rPr>
              <a:t>watch)</a:t>
            </a:r>
            <a:endParaRPr sz="1200">
              <a:latin typeface="Calibri"/>
              <a:cs typeface="Calibri"/>
            </a:endParaRPr>
          </a:p>
          <a:p>
            <a:pPr>
              <a:lnSpc>
                <a:spcPct val="100000"/>
              </a:lnSpc>
              <a:spcBef>
                <a:spcPts val="55"/>
              </a:spcBef>
            </a:pPr>
            <a:endParaRPr sz="1650">
              <a:latin typeface="Calibri"/>
              <a:cs typeface="Calibri"/>
            </a:endParaRPr>
          </a:p>
          <a:p>
            <a:pPr marL="181610">
              <a:lnSpc>
                <a:spcPct val="100000"/>
              </a:lnSpc>
            </a:pPr>
            <a:r>
              <a:rPr sz="1000" b="1" spc="-5" dirty="0">
                <a:latin typeface="Calibri"/>
                <a:cs typeface="Calibri"/>
              </a:rPr>
              <a:t>72</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aphicFrame>
        <p:nvGraphicFramePr>
          <p:cNvPr id="5" name="object 5"/>
          <p:cNvGraphicFramePr>
            <a:graphicFrameLocks noGrp="1"/>
          </p:cNvGraphicFramePr>
          <p:nvPr/>
        </p:nvGraphicFramePr>
        <p:xfrm>
          <a:off x="937700" y="1081065"/>
          <a:ext cx="5759450" cy="2989839"/>
        </p:xfrm>
        <a:graphic>
          <a:graphicData uri="http://schemas.openxmlformats.org/drawingml/2006/table">
            <a:tbl>
              <a:tblPr firstRow="1" bandRow="1">
                <a:tableStyleId>{2D5ABB26-0587-4C30-8999-92F81FD0307C}</a:tableStyleId>
              </a:tblPr>
              <a:tblGrid>
                <a:gridCol w="2026285">
                  <a:extLst>
                    <a:ext uri="{9D8B030D-6E8A-4147-A177-3AD203B41FA5}">
                      <a16:colId xmlns:a16="http://schemas.microsoft.com/office/drawing/2014/main" val="20000"/>
                    </a:ext>
                  </a:extLst>
                </a:gridCol>
                <a:gridCol w="3733165">
                  <a:extLst>
                    <a:ext uri="{9D8B030D-6E8A-4147-A177-3AD203B41FA5}">
                      <a16:colId xmlns:a16="http://schemas.microsoft.com/office/drawing/2014/main" val="20001"/>
                    </a:ext>
                  </a:extLst>
                </a:gridCol>
              </a:tblGrid>
              <a:tr h="378683">
                <a:tc>
                  <a:txBody>
                    <a:bodyPr/>
                    <a:lstStyle/>
                    <a:p>
                      <a:pPr marL="66675">
                        <a:lnSpc>
                          <a:spcPts val="1380"/>
                        </a:lnSpc>
                      </a:pPr>
                      <a:r>
                        <a:rPr sz="1200" b="1" spc="-5" dirty="0">
                          <a:latin typeface="Calibri"/>
                          <a:cs typeface="Calibri"/>
                        </a:rPr>
                        <a:t>Innovation Value</a:t>
                      </a:r>
                      <a:r>
                        <a:rPr sz="1200" b="1" spc="10" dirty="0">
                          <a:latin typeface="Calibri"/>
                          <a:cs typeface="Calibri"/>
                        </a:rPr>
                        <a:t> </a:t>
                      </a:r>
                      <a:r>
                        <a:rPr sz="1200" b="1" spc="-5" dirty="0">
                          <a:latin typeface="Calibri"/>
                          <a:cs typeface="Calibri"/>
                        </a:rPr>
                        <a:t>Chain</a:t>
                      </a:r>
                      <a:endParaRPr sz="1200">
                        <a:latin typeface="Calibri"/>
                        <a:cs typeface="Calibri"/>
                      </a:endParaRPr>
                    </a:p>
                    <a:p>
                      <a:pPr marL="66675">
                        <a:lnSpc>
                          <a:spcPct val="100000"/>
                        </a:lnSpc>
                        <a:spcBef>
                          <a:spcPts val="20"/>
                        </a:spcBef>
                      </a:pPr>
                      <a:r>
                        <a:rPr sz="1200" b="1" spc="-5" dirty="0">
                          <a:latin typeface="Calibri"/>
                          <a:cs typeface="Calibri"/>
                        </a:rPr>
                        <a:t>Process</a:t>
                      </a:r>
                      <a:r>
                        <a:rPr sz="1200" b="1" dirty="0">
                          <a:latin typeface="Calibri"/>
                          <a:cs typeface="Calibri"/>
                        </a:rPr>
                        <a:t> </a:t>
                      </a:r>
                      <a:r>
                        <a:rPr sz="1200" b="1" spc="-5" dirty="0">
                          <a:latin typeface="Calibri"/>
                          <a:cs typeface="Calibri"/>
                        </a:rPr>
                        <a:t>Component</a:t>
                      </a:r>
                      <a:endParaRPr sz="1200">
                        <a:latin typeface="Calibri"/>
                        <a:cs typeface="Calibri"/>
                      </a:endParaRPr>
                    </a:p>
                  </a:txBody>
                  <a:tcPr marL="0" marR="0" marT="0" marB="0">
                    <a:lnR w="19050">
                      <a:solidFill>
                        <a:srgbClr val="CCCCCC"/>
                      </a:solidFill>
                      <a:prstDash val="solid"/>
                    </a:lnR>
                    <a:lnB w="19050">
                      <a:solidFill>
                        <a:srgbClr val="CCCCCC"/>
                      </a:solidFill>
                      <a:prstDash val="solid"/>
                    </a:lnB>
                    <a:solidFill>
                      <a:srgbClr val="FCB62C"/>
                    </a:solidFill>
                  </a:tcPr>
                </a:tc>
                <a:tc>
                  <a:txBody>
                    <a:bodyPr/>
                    <a:lstStyle/>
                    <a:p>
                      <a:pPr marL="73660">
                        <a:lnSpc>
                          <a:spcPct val="100000"/>
                        </a:lnSpc>
                        <a:spcBef>
                          <a:spcPts val="670"/>
                        </a:spcBef>
                        <a:tabLst>
                          <a:tab pos="942340" algn="l"/>
                          <a:tab pos="2046605" algn="l"/>
                        </a:tabLst>
                      </a:pPr>
                      <a:r>
                        <a:rPr sz="1200" spc="-5" dirty="0">
                          <a:latin typeface="Calibri"/>
                          <a:cs typeface="Calibri"/>
                        </a:rPr>
                        <a:t>Yes ~</a:t>
                      </a:r>
                      <a:r>
                        <a:rPr sz="1200" spc="5" dirty="0">
                          <a:latin typeface="Calibri"/>
                          <a:cs typeface="Calibri"/>
                        </a:rPr>
                        <a:t> </a:t>
                      </a:r>
                      <a:r>
                        <a:rPr sz="1200" dirty="0">
                          <a:latin typeface="Calibri"/>
                          <a:cs typeface="Calibri"/>
                        </a:rPr>
                        <a:t>Pts.</a:t>
                      </a:r>
                      <a:r>
                        <a:rPr sz="1200" spc="-5" dirty="0">
                          <a:latin typeface="Calibri"/>
                          <a:cs typeface="Calibri"/>
                        </a:rPr>
                        <a:t> 5	Usually ~</a:t>
                      </a:r>
                      <a:r>
                        <a:rPr sz="1200" spc="10" dirty="0">
                          <a:latin typeface="Calibri"/>
                          <a:cs typeface="Calibri"/>
                        </a:rPr>
                        <a:t> </a:t>
                      </a:r>
                      <a:r>
                        <a:rPr sz="1200" spc="-5" dirty="0">
                          <a:latin typeface="Calibri"/>
                          <a:cs typeface="Calibri"/>
                        </a:rPr>
                        <a:t>Pts.</a:t>
                      </a:r>
                      <a:r>
                        <a:rPr sz="1200" spc="5" dirty="0">
                          <a:latin typeface="Calibri"/>
                          <a:cs typeface="Calibri"/>
                        </a:rPr>
                        <a:t> </a:t>
                      </a:r>
                      <a:r>
                        <a:rPr sz="1200" spc="-5" dirty="0">
                          <a:latin typeface="Calibri"/>
                          <a:cs typeface="Calibri"/>
                        </a:rPr>
                        <a:t>3	No/Don’t Know ~ </a:t>
                      </a:r>
                      <a:r>
                        <a:rPr sz="1200" dirty="0">
                          <a:latin typeface="Calibri"/>
                          <a:cs typeface="Calibri"/>
                        </a:rPr>
                        <a:t>Pts.</a:t>
                      </a:r>
                      <a:r>
                        <a:rPr sz="1200" spc="-5" dirty="0">
                          <a:latin typeface="Calibri"/>
                          <a:cs typeface="Calibri"/>
                        </a:rPr>
                        <a:t> 0</a:t>
                      </a:r>
                      <a:endParaRPr sz="1200">
                        <a:latin typeface="Calibri"/>
                        <a:cs typeface="Calibri"/>
                      </a:endParaRPr>
                    </a:p>
                  </a:txBody>
                  <a:tcPr marL="0" marR="0" marT="8509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204942">
                <a:tc>
                  <a:txBody>
                    <a:bodyPr/>
                    <a:lstStyle/>
                    <a:p>
                      <a:pPr>
                        <a:lnSpc>
                          <a:spcPct val="100000"/>
                        </a:lnSpc>
                      </a:pPr>
                      <a:endParaRPr sz="1100">
                        <a:latin typeface="Times New Roman"/>
                        <a:cs typeface="Times New Roman"/>
                      </a:endParaRPr>
                    </a:p>
                  </a:txBody>
                  <a:tcPr marL="0" marR="0" marT="0" marB="0">
                    <a:lnR w="19050">
                      <a:solidFill>
                        <a:srgbClr val="CCCCCC"/>
                      </a:solidFill>
                      <a:prstDash val="solid"/>
                    </a:lnR>
                    <a:lnT w="19050">
                      <a:solidFill>
                        <a:srgbClr val="CCCCCC"/>
                      </a:solidFill>
                      <a:prstDash val="solid"/>
                    </a:lnT>
                    <a:solidFill>
                      <a:srgbClr val="FCB62C"/>
                    </a:solidFill>
                  </a:tcPr>
                </a:tc>
                <a:tc>
                  <a:txBody>
                    <a:bodyPr/>
                    <a:lstStyle/>
                    <a:p>
                      <a:pPr marL="73660">
                        <a:lnSpc>
                          <a:spcPts val="1420"/>
                        </a:lnSpc>
                      </a:pPr>
                      <a:r>
                        <a:rPr sz="1200" dirty="0">
                          <a:latin typeface="Calibri"/>
                          <a:cs typeface="Calibri"/>
                        </a:rPr>
                        <a:t>Does the </a:t>
                      </a:r>
                      <a:r>
                        <a:rPr sz="1200" spc="-5" dirty="0">
                          <a:latin typeface="Calibri"/>
                          <a:cs typeface="Calibri"/>
                        </a:rPr>
                        <a:t>enterprise attempt </a:t>
                      </a:r>
                      <a:r>
                        <a:rPr sz="1200" dirty="0">
                          <a:latin typeface="Calibri"/>
                          <a:cs typeface="Calibri"/>
                        </a:rPr>
                        <a:t>to </a:t>
                      </a:r>
                      <a:r>
                        <a:rPr sz="1200" spc="-5" dirty="0">
                          <a:latin typeface="Calibri"/>
                          <a:cs typeface="Calibri"/>
                        </a:rPr>
                        <a:t>describe and</a:t>
                      </a:r>
                      <a:r>
                        <a:rPr sz="1200" dirty="0">
                          <a:latin typeface="Calibri"/>
                          <a:cs typeface="Calibri"/>
                        </a:rPr>
                        <a:t> </a:t>
                      </a:r>
                      <a:r>
                        <a:rPr sz="1200" spc="-5" dirty="0">
                          <a:latin typeface="Calibri"/>
                          <a:cs typeface="Calibri"/>
                        </a:rPr>
                        <a:t>quantify</a:t>
                      </a:r>
                      <a:endParaRPr sz="1200">
                        <a:latin typeface="Calibri"/>
                        <a:cs typeface="Calibri"/>
                      </a:endParaRPr>
                    </a:p>
                  </a:txBody>
                  <a:tcPr marL="0" marR="0" marT="0"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1"/>
                  </a:ext>
                </a:extLst>
              </a:tr>
              <a:tr h="185924">
                <a:tc>
                  <a:txBody>
                    <a:bodyPr/>
                    <a:lstStyle/>
                    <a:p>
                      <a:pPr marL="66675">
                        <a:lnSpc>
                          <a:spcPts val="1270"/>
                        </a:lnSpc>
                      </a:pPr>
                      <a:r>
                        <a:rPr sz="1200" b="1" dirty="0">
                          <a:latin typeface="Calibri"/>
                          <a:cs typeface="Calibri"/>
                        </a:rPr>
                        <a:t>IC </a:t>
                      </a:r>
                      <a:r>
                        <a:rPr sz="1200" b="1" spc="-5" dirty="0">
                          <a:latin typeface="Calibri"/>
                          <a:cs typeface="Calibri"/>
                        </a:rPr>
                        <a:t>Life</a:t>
                      </a:r>
                      <a:r>
                        <a:rPr sz="1200" b="1" dirty="0">
                          <a:latin typeface="Calibri"/>
                          <a:cs typeface="Calibri"/>
                        </a:rPr>
                        <a:t> </a:t>
                      </a:r>
                      <a:r>
                        <a:rPr sz="1200" b="1" spc="-5" dirty="0">
                          <a:latin typeface="Calibri"/>
                          <a:cs typeface="Calibri"/>
                        </a:rPr>
                        <a:t>Cycle</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dirty="0">
                          <a:latin typeface="Calibri"/>
                          <a:cs typeface="Calibri"/>
                        </a:rPr>
                        <a:t>the </a:t>
                      </a:r>
                      <a:r>
                        <a:rPr sz="1200" spc="-5" dirty="0">
                          <a:latin typeface="Calibri"/>
                          <a:cs typeface="Calibri"/>
                        </a:rPr>
                        <a:t>value of </a:t>
                      </a:r>
                      <a:r>
                        <a:rPr sz="1200" dirty="0">
                          <a:latin typeface="Calibri"/>
                          <a:cs typeface="Calibri"/>
                        </a:rPr>
                        <a:t>its </a:t>
                      </a:r>
                      <a:r>
                        <a:rPr sz="1200" spc="-5" dirty="0">
                          <a:latin typeface="Calibri"/>
                          <a:cs typeface="Calibri"/>
                        </a:rPr>
                        <a:t>intellectual </a:t>
                      </a:r>
                      <a:r>
                        <a:rPr sz="1200" dirty="0">
                          <a:latin typeface="Calibri"/>
                          <a:cs typeface="Calibri"/>
                        </a:rPr>
                        <a:t>assets </a:t>
                      </a:r>
                      <a:r>
                        <a:rPr sz="1200" spc="-5" dirty="0">
                          <a:latin typeface="Calibri"/>
                          <a:cs typeface="Calibri"/>
                        </a:rPr>
                        <a:t>and are the</a:t>
                      </a:r>
                      <a:r>
                        <a:rPr sz="1200" dirty="0">
                          <a:latin typeface="Calibri"/>
                          <a:cs typeface="Calibri"/>
                        </a:rPr>
                        <a:t> </a:t>
                      </a:r>
                      <a:r>
                        <a:rPr sz="1200" spc="-5" dirty="0">
                          <a:latin typeface="Calibri"/>
                          <a:cs typeface="Calibri"/>
                        </a:rPr>
                        <a:t>results</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2"/>
                  </a:ext>
                </a:extLst>
              </a:tr>
              <a:tr h="185910">
                <a:tc>
                  <a:txBody>
                    <a:bodyPr/>
                    <a:lstStyle/>
                    <a:p>
                      <a:pPr marL="66675">
                        <a:lnSpc>
                          <a:spcPts val="1270"/>
                        </a:lnSpc>
                      </a:pPr>
                      <a:r>
                        <a:rPr sz="1200" b="1" spc="-5" dirty="0">
                          <a:latin typeface="Calibri"/>
                          <a:cs typeface="Calibri"/>
                        </a:rPr>
                        <a:t>Management</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made</a:t>
                      </a:r>
                      <a:r>
                        <a:rPr sz="1200" spc="-10" dirty="0">
                          <a:latin typeface="Calibri"/>
                          <a:cs typeface="Calibri"/>
                        </a:rPr>
                        <a:t> </a:t>
                      </a:r>
                      <a:r>
                        <a:rPr sz="1200" spc="-5" dirty="0">
                          <a:latin typeface="Calibri"/>
                          <a:cs typeface="Calibri"/>
                        </a:rPr>
                        <a:t>public?</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3"/>
                  </a:ext>
                </a:extLst>
              </a:tr>
              <a:tr h="185913">
                <a:tc>
                  <a:txBody>
                    <a:bodyPr/>
                    <a:lstStyle/>
                    <a:p>
                      <a:pPr marL="66675">
                        <a:lnSpc>
                          <a:spcPts val="1270"/>
                        </a:lnSpc>
                      </a:pPr>
                      <a:r>
                        <a:rPr sz="1200" spc="-5" dirty="0">
                          <a:latin typeface="Calibri"/>
                          <a:cs typeface="Calibri"/>
                        </a:rPr>
                        <a:t>IC asset and portfolio</a:t>
                      </a:r>
                      <a:r>
                        <a:rPr sz="1200" spc="5" dirty="0">
                          <a:latin typeface="Calibri"/>
                          <a:cs typeface="Calibri"/>
                        </a:rPr>
                        <a:t> </a:t>
                      </a:r>
                      <a:r>
                        <a:rPr sz="1200" spc="-5" dirty="0">
                          <a:latin typeface="Calibri"/>
                          <a:cs typeface="Calibri"/>
                        </a:rPr>
                        <a:t>mgmt.</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Is a strategic organization tasked with maximizing</a:t>
                      </a:r>
                      <a:r>
                        <a:rPr sz="1200" spc="60" dirty="0">
                          <a:latin typeface="Calibri"/>
                          <a:cs typeface="Calibri"/>
                        </a:rPr>
                        <a:t> </a:t>
                      </a:r>
                      <a:r>
                        <a:rPr sz="1200" spc="-5" dirty="0">
                          <a:latin typeface="Calibri"/>
                          <a:cs typeface="Calibri"/>
                        </a:rPr>
                        <a:t>the</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4"/>
                  </a:ext>
                </a:extLst>
              </a:tr>
              <a:tr h="185910">
                <a:tc>
                  <a:txBody>
                    <a:bodyPr/>
                    <a:lstStyle/>
                    <a:p>
                      <a:pPr marL="66675">
                        <a:lnSpc>
                          <a:spcPts val="1270"/>
                        </a:lnSpc>
                      </a:pPr>
                      <a:r>
                        <a:rPr sz="1200" spc="-5" dirty="0">
                          <a:latin typeface="Calibri"/>
                          <a:cs typeface="Calibri"/>
                        </a:rPr>
                        <a:t>IC valuation</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financial return </a:t>
                      </a:r>
                      <a:r>
                        <a:rPr sz="1200" spc="-10" dirty="0">
                          <a:latin typeface="Calibri"/>
                          <a:cs typeface="Calibri"/>
                        </a:rPr>
                        <a:t>of </a:t>
                      </a:r>
                      <a:r>
                        <a:rPr sz="1200" dirty="0">
                          <a:latin typeface="Calibri"/>
                          <a:cs typeface="Calibri"/>
                        </a:rPr>
                        <a:t>the </a:t>
                      </a:r>
                      <a:r>
                        <a:rPr sz="1200" spc="-5" dirty="0">
                          <a:latin typeface="Calibri"/>
                          <a:cs typeface="Calibri"/>
                        </a:rPr>
                        <a:t>IP portfolio </a:t>
                      </a:r>
                      <a:r>
                        <a:rPr sz="1200" spc="-10" dirty="0">
                          <a:latin typeface="Calibri"/>
                          <a:cs typeface="Calibri"/>
                        </a:rPr>
                        <a:t>on </a:t>
                      </a:r>
                      <a:r>
                        <a:rPr sz="1200" spc="-5" dirty="0">
                          <a:latin typeface="Calibri"/>
                          <a:cs typeface="Calibri"/>
                        </a:rPr>
                        <a:t>a continuous</a:t>
                      </a:r>
                      <a:r>
                        <a:rPr sz="1200" spc="65" dirty="0">
                          <a:latin typeface="Calibri"/>
                          <a:cs typeface="Calibri"/>
                        </a:rPr>
                        <a:t> </a:t>
                      </a:r>
                      <a:r>
                        <a:rPr sz="1200" spc="-5" dirty="0">
                          <a:latin typeface="Calibri"/>
                          <a:cs typeface="Calibri"/>
                        </a:rPr>
                        <a:t>ba-</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5"/>
                  </a:ext>
                </a:extLst>
              </a:tr>
              <a:tr h="185910">
                <a:tc>
                  <a:txBody>
                    <a:bodyPr/>
                    <a:lstStyle/>
                    <a:p>
                      <a:pPr marL="66675">
                        <a:lnSpc>
                          <a:spcPts val="1270"/>
                        </a:lnSpc>
                      </a:pPr>
                      <a:r>
                        <a:rPr sz="1200" spc="-5" dirty="0">
                          <a:latin typeface="Calibri"/>
                          <a:cs typeface="Calibri"/>
                        </a:rPr>
                        <a:t>Global value extraction pol-</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sis?</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6"/>
                  </a:ext>
                </a:extLst>
              </a:tr>
              <a:tr h="185913">
                <a:tc>
                  <a:txBody>
                    <a:bodyPr/>
                    <a:lstStyle/>
                    <a:p>
                      <a:pPr marL="66675">
                        <a:lnSpc>
                          <a:spcPts val="1270"/>
                        </a:lnSpc>
                      </a:pPr>
                      <a:r>
                        <a:rPr sz="1200" spc="-5" dirty="0">
                          <a:latin typeface="Calibri"/>
                          <a:cs typeface="Calibri"/>
                        </a:rPr>
                        <a:t>icy</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Are non-native industries, countries and markets</a:t>
                      </a:r>
                      <a:r>
                        <a:rPr sz="1200" spc="30" dirty="0">
                          <a:latin typeface="Calibri"/>
                          <a:cs typeface="Calibri"/>
                        </a:rPr>
                        <a:t> </a:t>
                      </a:r>
                      <a:r>
                        <a:rPr sz="1200" spc="-5" dirty="0">
                          <a:latin typeface="Calibri"/>
                          <a:cs typeface="Calibri"/>
                        </a:rPr>
                        <a:t>con-</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7"/>
                  </a:ext>
                </a:extLst>
              </a:tr>
              <a:tr h="186672">
                <a:tc>
                  <a:txBody>
                    <a:bodyPr/>
                    <a:lstStyle/>
                    <a:p>
                      <a:pPr marL="66675">
                        <a:lnSpc>
                          <a:spcPts val="1270"/>
                        </a:lnSpc>
                      </a:pPr>
                      <a:r>
                        <a:rPr sz="1200" spc="-5" dirty="0">
                          <a:latin typeface="Calibri"/>
                          <a:cs typeface="Calibri"/>
                        </a:rPr>
                        <a:t>IC protection</a:t>
                      </a:r>
                      <a:endParaRPr sz="1200">
                        <a:latin typeface="Calibri"/>
                        <a:cs typeface="Calibri"/>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tinually assessed in evaluating an </a:t>
                      </a:r>
                      <a:r>
                        <a:rPr sz="1200" spc="-10" dirty="0">
                          <a:latin typeface="Calibri"/>
                          <a:cs typeface="Calibri"/>
                        </a:rPr>
                        <a:t>IP </a:t>
                      </a:r>
                      <a:r>
                        <a:rPr sz="1200" spc="-5" dirty="0">
                          <a:latin typeface="Calibri"/>
                          <a:cs typeface="Calibri"/>
                        </a:rPr>
                        <a:t>asset’s</a:t>
                      </a:r>
                      <a:r>
                        <a:rPr sz="1200" spc="65" dirty="0">
                          <a:latin typeface="Calibri"/>
                          <a:cs typeface="Calibri"/>
                        </a:rPr>
                        <a:t> </a:t>
                      </a:r>
                      <a:r>
                        <a:rPr sz="1200" spc="-5" dirty="0">
                          <a:latin typeface="Calibri"/>
                          <a:cs typeface="Calibri"/>
                        </a:rPr>
                        <a:t>potential?</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8"/>
                  </a:ext>
                </a:extLst>
              </a:tr>
              <a:tr h="186670">
                <a:tc>
                  <a:txBody>
                    <a:bodyPr/>
                    <a:lstStyle/>
                    <a:p>
                      <a:pPr>
                        <a:lnSpc>
                          <a:spcPct val="100000"/>
                        </a:lnSpc>
                      </a:pPr>
                      <a:endParaRPr sz="1100">
                        <a:latin typeface="Times New Roman"/>
                        <a:cs typeface="Times New Roman"/>
                      </a:endParaRPr>
                    </a:p>
                  </a:txBody>
                  <a:tcPr marL="0" marR="0" marT="0" marB="0">
                    <a:lnR w="19050">
                      <a:solidFill>
                        <a:srgbClr val="CCCCCC"/>
                      </a:solidFill>
                      <a:prstDash val="solid"/>
                    </a:lnR>
                    <a:solidFill>
                      <a:srgbClr val="FCB62C"/>
                    </a:solidFill>
                  </a:tcPr>
                </a:tc>
                <a:tc>
                  <a:txBody>
                    <a:bodyPr/>
                    <a:lstStyle/>
                    <a:p>
                      <a:pPr marL="73660">
                        <a:lnSpc>
                          <a:spcPts val="1280"/>
                        </a:lnSpc>
                      </a:pPr>
                      <a:r>
                        <a:rPr sz="1200" dirty="0">
                          <a:latin typeface="Calibri"/>
                          <a:cs typeface="Calibri"/>
                        </a:rPr>
                        <a:t>Does the </a:t>
                      </a:r>
                      <a:r>
                        <a:rPr sz="1200" spc="-5" dirty="0">
                          <a:latin typeface="Calibri"/>
                          <a:cs typeface="Calibri"/>
                        </a:rPr>
                        <a:t>enterprise proactively consider adopting</a:t>
                      </a:r>
                      <a:r>
                        <a:rPr sz="1200" spc="5" dirty="0">
                          <a:latin typeface="Calibri"/>
                          <a:cs typeface="Calibri"/>
                        </a:rPr>
                        <a:t> </a:t>
                      </a:r>
                      <a:r>
                        <a:rPr sz="1200" spc="-5" dirty="0">
                          <a:latin typeface="Calibri"/>
                          <a:cs typeface="Calibri"/>
                        </a:rPr>
                        <a:t>busi-</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09"/>
                  </a:ext>
                </a:extLst>
              </a:tr>
              <a:tr h="185913">
                <a:tc>
                  <a:txBody>
                    <a:bodyPr/>
                    <a:lstStyle/>
                    <a:p>
                      <a:pPr>
                        <a:lnSpc>
                          <a:spcPct val="100000"/>
                        </a:lnSpc>
                      </a:pPr>
                      <a:endParaRPr sz="1000">
                        <a:latin typeface="Times New Roman"/>
                        <a:cs typeface="Times New Roman"/>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dirty="0">
                          <a:latin typeface="Calibri"/>
                          <a:cs typeface="Calibri"/>
                        </a:rPr>
                        <a:t>ness </a:t>
                      </a:r>
                      <a:r>
                        <a:rPr sz="1200" spc="-5" dirty="0">
                          <a:latin typeface="Calibri"/>
                          <a:cs typeface="Calibri"/>
                        </a:rPr>
                        <a:t>strategies in the context </a:t>
                      </a:r>
                      <a:r>
                        <a:rPr sz="1200" spc="-10" dirty="0">
                          <a:latin typeface="Calibri"/>
                          <a:cs typeface="Calibri"/>
                        </a:rPr>
                        <a:t>of </a:t>
                      </a:r>
                      <a:r>
                        <a:rPr sz="1200" dirty="0">
                          <a:latin typeface="Calibri"/>
                          <a:cs typeface="Calibri"/>
                        </a:rPr>
                        <a:t>its </a:t>
                      </a:r>
                      <a:r>
                        <a:rPr sz="1200" spc="-5" dirty="0">
                          <a:latin typeface="Calibri"/>
                          <a:cs typeface="Calibri"/>
                        </a:rPr>
                        <a:t>asset portfolio,</a:t>
                      </a:r>
                      <a:r>
                        <a:rPr sz="1200" spc="50" dirty="0">
                          <a:latin typeface="Calibri"/>
                          <a:cs typeface="Calibri"/>
                        </a:rPr>
                        <a:t> </a:t>
                      </a:r>
                      <a:r>
                        <a:rPr sz="1200" dirty="0">
                          <a:latin typeface="Calibri"/>
                          <a:cs typeface="Calibri"/>
                        </a:rPr>
                        <a:t>even</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10"/>
                  </a:ext>
                </a:extLst>
              </a:tr>
              <a:tr h="185913">
                <a:tc>
                  <a:txBody>
                    <a:bodyPr/>
                    <a:lstStyle/>
                    <a:p>
                      <a:pPr>
                        <a:lnSpc>
                          <a:spcPct val="100000"/>
                        </a:lnSpc>
                      </a:pPr>
                      <a:endParaRPr sz="1000">
                        <a:latin typeface="Times New Roman"/>
                        <a:cs typeface="Times New Roman"/>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if exploiting certain assets would take </a:t>
                      </a:r>
                      <a:r>
                        <a:rPr sz="1200" dirty="0">
                          <a:latin typeface="Calibri"/>
                          <a:cs typeface="Calibri"/>
                        </a:rPr>
                        <a:t>them </a:t>
                      </a:r>
                      <a:r>
                        <a:rPr sz="1200" spc="-5" dirty="0">
                          <a:latin typeface="Calibri"/>
                          <a:cs typeface="Calibri"/>
                        </a:rPr>
                        <a:t>outside</a:t>
                      </a:r>
                      <a:r>
                        <a:rPr sz="1200" spc="35" dirty="0">
                          <a:latin typeface="Calibri"/>
                          <a:cs typeface="Calibri"/>
                        </a:rPr>
                        <a:t> </a:t>
                      </a:r>
                      <a:r>
                        <a:rPr sz="1200" dirty="0">
                          <a:latin typeface="Calibri"/>
                          <a:cs typeface="Calibri"/>
                        </a:rPr>
                        <a:t>their</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11"/>
                  </a:ext>
                </a:extLst>
              </a:tr>
              <a:tr h="185910">
                <a:tc>
                  <a:txBody>
                    <a:bodyPr/>
                    <a:lstStyle/>
                    <a:p>
                      <a:pPr>
                        <a:lnSpc>
                          <a:spcPct val="100000"/>
                        </a:lnSpc>
                      </a:pPr>
                      <a:endParaRPr sz="1000">
                        <a:latin typeface="Times New Roman"/>
                        <a:cs typeface="Times New Roman"/>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core competencies or business-value</a:t>
                      </a:r>
                      <a:r>
                        <a:rPr sz="1200" spc="15" dirty="0">
                          <a:latin typeface="Calibri"/>
                          <a:cs typeface="Calibri"/>
                        </a:rPr>
                        <a:t> </a:t>
                      </a:r>
                      <a:r>
                        <a:rPr sz="1200" spc="-5" dirty="0">
                          <a:latin typeface="Calibri"/>
                          <a:cs typeface="Calibri"/>
                        </a:rPr>
                        <a:t>proposition?</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12"/>
                  </a:ext>
                </a:extLst>
              </a:tr>
              <a:tr h="185910">
                <a:tc>
                  <a:txBody>
                    <a:bodyPr/>
                    <a:lstStyle/>
                    <a:p>
                      <a:pPr>
                        <a:lnSpc>
                          <a:spcPct val="100000"/>
                        </a:lnSpc>
                      </a:pPr>
                      <a:endParaRPr sz="1000">
                        <a:latin typeface="Times New Roman"/>
                        <a:cs typeface="Times New Roman"/>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dirty="0">
                          <a:latin typeface="Calibri"/>
                          <a:cs typeface="Calibri"/>
                        </a:rPr>
                        <a:t>Does the </a:t>
                      </a:r>
                      <a:r>
                        <a:rPr sz="1200" spc="-5" dirty="0">
                          <a:latin typeface="Calibri"/>
                          <a:cs typeface="Calibri"/>
                        </a:rPr>
                        <a:t>enterprise include process and business</a:t>
                      </a:r>
                      <a:r>
                        <a:rPr sz="1200" dirty="0">
                          <a:latin typeface="Calibri"/>
                          <a:cs typeface="Calibri"/>
                        </a:rPr>
                        <a:t> </a:t>
                      </a:r>
                      <a:r>
                        <a:rPr sz="1200" spc="-5" dirty="0">
                          <a:latin typeface="Calibri"/>
                          <a:cs typeface="Calibri"/>
                        </a:rPr>
                        <a:t>prac-</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13"/>
                  </a:ext>
                </a:extLst>
              </a:tr>
              <a:tr h="173746">
                <a:tc>
                  <a:txBody>
                    <a:bodyPr/>
                    <a:lstStyle/>
                    <a:p>
                      <a:pPr>
                        <a:lnSpc>
                          <a:spcPct val="100000"/>
                        </a:lnSpc>
                      </a:pPr>
                      <a:endParaRPr sz="1000">
                        <a:latin typeface="Times New Roman"/>
                        <a:cs typeface="Times New Roman"/>
                      </a:endParaRPr>
                    </a:p>
                  </a:txBody>
                  <a:tcPr marL="0" marR="0" marT="0" marB="0">
                    <a:lnR w="19050">
                      <a:solidFill>
                        <a:srgbClr val="CCCCCC"/>
                      </a:solidFill>
                      <a:prstDash val="solid"/>
                    </a:lnR>
                    <a:solidFill>
                      <a:srgbClr val="FCB62C"/>
                    </a:solidFill>
                  </a:tcPr>
                </a:tc>
                <a:tc>
                  <a:txBody>
                    <a:bodyPr/>
                    <a:lstStyle/>
                    <a:p>
                      <a:pPr marL="73660">
                        <a:lnSpc>
                          <a:spcPts val="1270"/>
                        </a:lnSpc>
                      </a:pPr>
                      <a:r>
                        <a:rPr sz="1200" spc="-5" dirty="0">
                          <a:latin typeface="Calibri"/>
                          <a:cs typeface="Calibri"/>
                        </a:rPr>
                        <a:t>tice innovations in </a:t>
                      </a:r>
                      <a:r>
                        <a:rPr sz="1200" dirty="0">
                          <a:latin typeface="Calibri"/>
                          <a:cs typeface="Calibri"/>
                        </a:rPr>
                        <a:t>its </a:t>
                      </a:r>
                      <a:r>
                        <a:rPr sz="1200" spc="-5" dirty="0">
                          <a:latin typeface="Calibri"/>
                          <a:cs typeface="Calibri"/>
                        </a:rPr>
                        <a:t>IP management</a:t>
                      </a:r>
                      <a:r>
                        <a:rPr sz="1200" spc="5" dirty="0">
                          <a:latin typeface="Calibri"/>
                          <a:cs typeface="Calibri"/>
                        </a:rPr>
                        <a:t> </a:t>
                      </a:r>
                      <a:r>
                        <a:rPr sz="1200" spc="-5" dirty="0">
                          <a:latin typeface="Calibri"/>
                          <a:cs typeface="Calibri"/>
                        </a:rPr>
                        <a:t>practices?</a:t>
                      </a:r>
                      <a:endParaRPr sz="1200">
                        <a:latin typeface="Calibri"/>
                        <a:cs typeface="Calibri"/>
                      </a:endParaRPr>
                    </a:p>
                  </a:txBody>
                  <a:tcPr marL="0" marR="0" marT="0" marB="0">
                    <a:lnL w="19050">
                      <a:solidFill>
                        <a:srgbClr val="CCCCCC"/>
                      </a:solidFill>
                      <a:prstDash val="solid"/>
                    </a:lnL>
                  </a:tcPr>
                </a:tc>
                <a:extLst>
                  <a:ext uri="{0D108BD9-81ED-4DB2-BD59-A6C34878D82A}">
                    <a16:rowId xmlns:a16="http://schemas.microsoft.com/office/drawing/2014/main" val="1001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73</a:t>
            </a:r>
            <a:endParaRPr sz="1000">
              <a:latin typeface="Calibri"/>
              <a:cs typeface="Calibri"/>
            </a:endParaRPr>
          </a:p>
        </p:txBody>
      </p:sp>
      <p:sp>
        <p:nvSpPr>
          <p:cNvPr id="3" name="object 3"/>
          <p:cNvSpPr txBox="1"/>
          <p:nvPr/>
        </p:nvSpPr>
        <p:spPr>
          <a:xfrm>
            <a:off x="816797" y="570066"/>
            <a:ext cx="5837555" cy="123698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50">
              <a:latin typeface="Calibri"/>
              <a:cs typeface="Calibri"/>
            </a:endParaRPr>
          </a:p>
          <a:p>
            <a:pPr marL="12700" marR="520700">
              <a:lnSpc>
                <a:spcPct val="101699"/>
              </a:lnSpc>
              <a:buFont typeface="Symbol"/>
              <a:buChar char=""/>
              <a:tabLst>
                <a:tab pos="240665" algn="l"/>
                <a:tab pos="241300" algn="l"/>
              </a:tabLst>
            </a:pPr>
            <a:r>
              <a:rPr sz="1200" spc="-5" dirty="0">
                <a:latin typeface="Calibri"/>
                <a:cs typeface="Calibri"/>
              </a:rPr>
              <a:t>organisational culture and climate (creative atmosphere and related relations and  systemic measures)</a:t>
            </a:r>
            <a:endParaRPr sz="1200">
              <a:latin typeface="Calibri"/>
              <a:cs typeface="Calibri"/>
            </a:endParaRPr>
          </a:p>
          <a:p>
            <a:pPr marL="12700" marR="166370">
              <a:lnSpc>
                <a:spcPct val="102499"/>
              </a:lnSpc>
              <a:spcBef>
                <a:spcPts val="45"/>
              </a:spcBef>
              <a:buFont typeface="Symbol"/>
              <a:buChar char=""/>
              <a:tabLst>
                <a:tab pos="240665" algn="l"/>
                <a:tab pos="241300" algn="l"/>
              </a:tabLst>
            </a:pPr>
            <a:r>
              <a:rPr sz="1200" spc="-5" dirty="0">
                <a:latin typeface="Calibri"/>
                <a:cs typeface="Calibri"/>
              </a:rPr>
              <a:t>human resource management (related </a:t>
            </a:r>
            <a:r>
              <a:rPr sz="1200" dirty="0">
                <a:latin typeface="Calibri"/>
                <a:cs typeface="Calibri"/>
              </a:rPr>
              <a:t>to </a:t>
            </a:r>
            <a:r>
              <a:rPr sz="1200" spc="-5" dirty="0">
                <a:latin typeface="Calibri"/>
                <a:cs typeface="Calibri"/>
              </a:rPr>
              <a:t>knowledge and skills </a:t>
            </a:r>
            <a:r>
              <a:rPr sz="1200" dirty="0">
                <a:latin typeface="Calibri"/>
                <a:cs typeface="Calibri"/>
              </a:rPr>
              <a:t>for </a:t>
            </a:r>
            <a:r>
              <a:rPr sz="1200" spc="-5" dirty="0">
                <a:latin typeface="Calibri"/>
                <a:cs typeface="Calibri"/>
              </a:rPr>
              <a:t>managing innovation  and implementing innovative</a:t>
            </a:r>
            <a:r>
              <a:rPr sz="1200" spc="35" dirty="0">
                <a:latin typeface="Calibri"/>
                <a:cs typeface="Calibri"/>
              </a:rPr>
              <a:t> </a:t>
            </a:r>
            <a:r>
              <a:rPr sz="1200" spc="-5" dirty="0">
                <a:latin typeface="Calibri"/>
                <a:cs typeface="Calibri"/>
              </a:rPr>
              <a:t>activities)</a:t>
            </a:r>
            <a:endParaRPr sz="1200">
              <a:latin typeface="Calibri"/>
              <a:cs typeface="Calibri"/>
            </a:endParaRPr>
          </a:p>
        </p:txBody>
      </p:sp>
      <p:sp>
        <p:nvSpPr>
          <p:cNvPr id="4" name="object 4"/>
          <p:cNvSpPr txBox="1"/>
          <p:nvPr/>
        </p:nvSpPr>
        <p:spPr>
          <a:xfrm>
            <a:off x="816795" y="1781547"/>
            <a:ext cx="95885" cy="412750"/>
          </a:xfrm>
          <a:prstGeom prst="rect">
            <a:avLst/>
          </a:prstGeom>
        </p:spPr>
        <p:txBody>
          <a:bodyPr vert="horz" wrap="square" lIns="0" tIns="22860" rIns="0" bIns="0" rtlCol="0">
            <a:spAutoFit/>
          </a:bodyPr>
          <a:lstStyle/>
          <a:p>
            <a:pPr marL="12700">
              <a:lnSpc>
                <a:spcPct val="100000"/>
              </a:lnSpc>
              <a:spcBef>
                <a:spcPts val="180"/>
              </a:spcBef>
            </a:pPr>
            <a:r>
              <a:rPr sz="1200" spc="-5" dirty="0">
                <a:latin typeface="Symbol"/>
                <a:cs typeface="Symbol"/>
              </a:rPr>
              <a:t></a:t>
            </a:r>
            <a:endParaRPr sz="1200">
              <a:latin typeface="Symbol"/>
              <a:cs typeface="Symbol"/>
            </a:endParaRPr>
          </a:p>
          <a:p>
            <a:pPr marL="12700">
              <a:lnSpc>
                <a:spcPct val="100000"/>
              </a:lnSpc>
              <a:spcBef>
                <a:spcPts val="85"/>
              </a:spcBef>
            </a:pPr>
            <a:r>
              <a:rPr sz="1200" spc="-5" dirty="0">
                <a:latin typeface="Symbol"/>
                <a:cs typeface="Symbol"/>
              </a:rPr>
              <a:t></a:t>
            </a:r>
            <a:endParaRPr sz="1200">
              <a:latin typeface="Symbol"/>
              <a:cs typeface="Symbol"/>
            </a:endParaRPr>
          </a:p>
        </p:txBody>
      </p:sp>
      <p:sp>
        <p:nvSpPr>
          <p:cNvPr id="5" name="object 5"/>
          <p:cNvSpPr txBox="1"/>
          <p:nvPr/>
        </p:nvSpPr>
        <p:spPr>
          <a:xfrm>
            <a:off x="1045376" y="1781547"/>
            <a:ext cx="5207000" cy="412750"/>
          </a:xfrm>
          <a:prstGeom prst="rect">
            <a:avLst/>
          </a:prstGeom>
        </p:spPr>
        <p:txBody>
          <a:bodyPr vert="horz" wrap="square" lIns="0" tIns="12700" rIns="0" bIns="0" rtlCol="0">
            <a:spAutoFit/>
          </a:bodyPr>
          <a:lstStyle/>
          <a:p>
            <a:pPr marL="12700" marR="5080">
              <a:lnSpc>
                <a:spcPct val="105800"/>
              </a:lnSpc>
              <a:spcBef>
                <a:spcPts val="100"/>
              </a:spcBef>
            </a:pPr>
            <a:r>
              <a:rPr sz="1200" spc="-5" dirty="0">
                <a:latin typeface="Calibri"/>
                <a:cs typeface="Calibri"/>
              </a:rPr>
              <a:t>organisation of idea management generated </a:t>
            </a:r>
            <a:r>
              <a:rPr sz="1200" dirty="0">
                <a:latin typeface="Calibri"/>
                <a:cs typeface="Calibri"/>
              </a:rPr>
              <a:t>by </a:t>
            </a:r>
            <a:r>
              <a:rPr sz="1200" spc="-5" dirty="0">
                <a:latin typeface="Calibri"/>
                <a:cs typeface="Calibri"/>
              </a:rPr>
              <a:t>employees (mass inventive activity)  </a:t>
            </a:r>
            <a:r>
              <a:rPr sz="1200" dirty="0">
                <a:latin typeface="Calibri"/>
                <a:cs typeface="Calibri"/>
              </a:rPr>
              <a:t>idea </a:t>
            </a:r>
            <a:r>
              <a:rPr sz="1200" spc="-5" dirty="0">
                <a:latin typeface="Calibri"/>
                <a:cs typeface="Calibri"/>
              </a:rPr>
              <a:t>generation techniques (seeking possibilities for improvement, </a:t>
            </a:r>
            <a:r>
              <a:rPr sz="1200" dirty="0">
                <a:latin typeface="Calibri"/>
                <a:cs typeface="Calibri"/>
              </a:rPr>
              <a:t>for</a:t>
            </a:r>
            <a:r>
              <a:rPr sz="1200" spc="90" dirty="0">
                <a:latin typeface="Calibri"/>
                <a:cs typeface="Calibri"/>
              </a:rPr>
              <a:t> </a:t>
            </a:r>
            <a:r>
              <a:rPr sz="1200" spc="-5" dirty="0">
                <a:latin typeface="Calibri"/>
                <a:cs typeface="Calibri"/>
              </a:rPr>
              <a:t>generating</a:t>
            </a:r>
            <a:endParaRPr sz="1200">
              <a:latin typeface="Calibri"/>
              <a:cs typeface="Calibri"/>
            </a:endParaRPr>
          </a:p>
        </p:txBody>
      </p:sp>
      <p:sp>
        <p:nvSpPr>
          <p:cNvPr id="6" name="object 6"/>
          <p:cNvSpPr txBox="1"/>
          <p:nvPr/>
        </p:nvSpPr>
        <p:spPr>
          <a:xfrm>
            <a:off x="816792" y="2159469"/>
            <a:ext cx="5822315" cy="4941570"/>
          </a:xfrm>
          <a:prstGeom prst="rect">
            <a:avLst/>
          </a:prstGeom>
        </p:spPr>
        <p:txBody>
          <a:bodyPr vert="horz" wrap="square" lIns="0" tIns="24765" rIns="0" bIns="0" rtlCol="0">
            <a:spAutoFit/>
          </a:bodyPr>
          <a:lstStyle/>
          <a:p>
            <a:pPr marL="12700">
              <a:lnSpc>
                <a:spcPct val="100000"/>
              </a:lnSpc>
              <a:spcBef>
                <a:spcPts val="195"/>
              </a:spcBef>
            </a:pPr>
            <a:r>
              <a:rPr sz="1200" spc="-5" dirty="0">
                <a:latin typeface="Calibri"/>
                <a:cs typeface="Calibri"/>
              </a:rPr>
              <a:t>solutions and solution</a:t>
            </a:r>
            <a:r>
              <a:rPr sz="1200" spc="10" dirty="0">
                <a:latin typeface="Calibri"/>
                <a:cs typeface="Calibri"/>
              </a:rPr>
              <a:t> </a:t>
            </a:r>
            <a:r>
              <a:rPr sz="1200" spc="-5" dirty="0">
                <a:latin typeface="Calibri"/>
                <a:cs typeface="Calibri"/>
              </a:rPr>
              <a:t>check)</a:t>
            </a:r>
            <a:endParaRPr sz="1200" dirty="0">
              <a:latin typeface="Calibri"/>
              <a:cs typeface="Calibri"/>
            </a:endParaRPr>
          </a:p>
          <a:p>
            <a:pPr marL="241300" indent="-228600">
              <a:lnSpc>
                <a:spcPct val="100000"/>
              </a:lnSpc>
              <a:spcBef>
                <a:spcPts val="95"/>
              </a:spcBef>
              <a:buFont typeface="Symbol"/>
              <a:buChar char=""/>
              <a:tabLst>
                <a:tab pos="240665" algn="l"/>
                <a:tab pos="241300" algn="l"/>
              </a:tabLst>
            </a:pPr>
            <a:r>
              <a:rPr sz="1200" spc="-5" dirty="0">
                <a:latin typeface="Calibri"/>
                <a:cs typeface="Calibri"/>
              </a:rPr>
              <a:t>appraisal system (monetary and non-monetary</a:t>
            </a:r>
            <a:r>
              <a:rPr sz="1200" spc="10" dirty="0">
                <a:latin typeface="Calibri"/>
                <a:cs typeface="Calibri"/>
              </a:rPr>
              <a:t> </a:t>
            </a:r>
            <a:r>
              <a:rPr sz="1200" spc="-5" dirty="0">
                <a:latin typeface="Calibri"/>
                <a:cs typeface="Calibri"/>
              </a:rPr>
              <a:t>recognition)</a:t>
            </a:r>
            <a:endParaRPr sz="1200" dirty="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role </a:t>
            </a:r>
            <a:r>
              <a:rPr sz="1200" spc="-10" dirty="0">
                <a:latin typeface="Calibri"/>
                <a:cs typeface="Calibri"/>
              </a:rPr>
              <a:t>of </a:t>
            </a:r>
            <a:r>
              <a:rPr sz="1200" spc="-5" dirty="0">
                <a:latin typeface="Calibri"/>
                <a:cs typeface="Calibri"/>
              </a:rPr>
              <a:t>managers (as an important instrument </a:t>
            </a:r>
            <a:r>
              <a:rPr sz="1200" dirty="0">
                <a:latin typeface="Calibri"/>
                <a:cs typeface="Calibri"/>
              </a:rPr>
              <a:t>for </a:t>
            </a:r>
            <a:r>
              <a:rPr sz="1200" spc="-5" dirty="0">
                <a:latin typeface="Calibri"/>
                <a:cs typeface="Calibri"/>
              </a:rPr>
              <a:t>encouraging</a:t>
            </a:r>
            <a:r>
              <a:rPr sz="1200" spc="65" dirty="0">
                <a:latin typeface="Calibri"/>
                <a:cs typeface="Calibri"/>
              </a:rPr>
              <a:t> </a:t>
            </a:r>
            <a:r>
              <a:rPr sz="1200" spc="-5" dirty="0">
                <a:latin typeface="Calibri"/>
                <a:cs typeface="Calibri"/>
              </a:rPr>
              <a:t>innovativeness)</a:t>
            </a:r>
            <a:endParaRPr sz="1200" dirty="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innovation co-operation (with university, suppliers, consumers,</a:t>
            </a:r>
            <a:r>
              <a:rPr sz="1200" spc="55" dirty="0">
                <a:latin typeface="Calibri"/>
                <a:cs typeface="Calibri"/>
              </a:rPr>
              <a:t> </a:t>
            </a:r>
            <a:r>
              <a:rPr sz="1200" spc="-5" dirty="0">
                <a:latin typeface="Calibri"/>
                <a:cs typeface="Calibri"/>
              </a:rPr>
              <a:t>competition)</a:t>
            </a:r>
            <a:endParaRPr sz="1200" dirty="0">
              <a:latin typeface="Calibri"/>
              <a:cs typeface="Calibri"/>
            </a:endParaRPr>
          </a:p>
          <a:p>
            <a:pPr marL="241300" indent="-228600">
              <a:lnSpc>
                <a:spcPct val="100000"/>
              </a:lnSpc>
              <a:spcBef>
                <a:spcPts val="95"/>
              </a:spcBef>
              <a:buFont typeface="Symbol"/>
              <a:buChar char=""/>
              <a:tabLst>
                <a:tab pos="240665" algn="l"/>
                <a:tab pos="241300" algn="l"/>
              </a:tabLst>
            </a:pPr>
            <a:r>
              <a:rPr sz="1200" spc="-5" dirty="0">
                <a:latin typeface="Calibri"/>
                <a:cs typeface="Calibri"/>
              </a:rPr>
              <a:t>identification of factors hampering innovation</a:t>
            </a:r>
            <a:r>
              <a:rPr sz="1200" spc="15" dirty="0">
                <a:latin typeface="Calibri"/>
                <a:cs typeface="Calibri"/>
              </a:rPr>
              <a:t> </a:t>
            </a:r>
            <a:r>
              <a:rPr sz="1200" spc="-5" dirty="0">
                <a:latin typeface="Calibri"/>
                <a:cs typeface="Calibri"/>
              </a:rPr>
              <a:t>activity</a:t>
            </a:r>
            <a:endParaRPr sz="1200" dirty="0">
              <a:latin typeface="Calibri"/>
              <a:cs typeface="Calibri"/>
            </a:endParaRPr>
          </a:p>
          <a:p>
            <a:pPr marL="12700" marR="131445">
              <a:lnSpc>
                <a:spcPct val="101699"/>
              </a:lnSpc>
              <a:spcBef>
                <a:spcPts val="60"/>
              </a:spcBef>
              <a:buFont typeface="Symbol"/>
              <a:buChar char=""/>
              <a:tabLst>
                <a:tab pos="240665" algn="l"/>
                <a:tab pos="241300" algn="l"/>
              </a:tabLst>
            </a:pPr>
            <a:r>
              <a:rPr sz="1200" spc="-5" dirty="0">
                <a:latin typeface="Calibri"/>
                <a:cs typeface="Calibri"/>
              </a:rPr>
              <a:t>innovation expenditure (including R&amp;D) within the organisation and in cooperation with  outside</a:t>
            </a:r>
            <a:r>
              <a:rPr sz="1200" spc="5" dirty="0">
                <a:latin typeface="Calibri"/>
                <a:cs typeface="Calibri"/>
              </a:rPr>
              <a:t> </a:t>
            </a:r>
            <a:r>
              <a:rPr sz="1200" spc="-5" dirty="0">
                <a:latin typeface="Calibri"/>
                <a:cs typeface="Calibri"/>
              </a:rPr>
              <a:t>colleagues.</a:t>
            </a:r>
            <a:endParaRPr sz="1200" dirty="0">
              <a:latin typeface="Calibri"/>
              <a:cs typeface="Calibri"/>
            </a:endParaRPr>
          </a:p>
          <a:p>
            <a:pPr marL="12700" marR="119380" indent="-635">
              <a:lnSpc>
                <a:spcPct val="101699"/>
              </a:lnSpc>
              <a:spcBef>
                <a:spcPts val="70"/>
              </a:spcBef>
              <a:buFont typeface="Symbol"/>
              <a:buChar char=""/>
              <a:tabLst>
                <a:tab pos="240665" algn="l"/>
                <a:tab pos="241300" algn="l"/>
              </a:tabLst>
            </a:pPr>
            <a:r>
              <a:rPr sz="1200" spc="-5" dirty="0">
                <a:latin typeface="Calibri"/>
                <a:cs typeface="Calibri"/>
              </a:rPr>
              <a:t>effects </a:t>
            </a:r>
            <a:r>
              <a:rPr sz="1200" spc="-10" dirty="0">
                <a:latin typeface="Calibri"/>
                <a:cs typeface="Calibri"/>
              </a:rPr>
              <a:t>of </a:t>
            </a:r>
            <a:r>
              <a:rPr sz="1200" spc="-5" dirty="0">
                <a:latin typeface="Calibri"/>
                <a:cs typeface="Calibri"/>
              </a:rPr>
              <a:t>innovation (indirect effects such as intellectual property, new market product,  market share, production flexibility, effects on health and environment…, direct effects:  savings and financial effects owing </a:t>
            </a:r>
            <a:r>
              <a:rPr sz="1200" dirty="0">
                <a:latin typeface="Calibri"/>
                <a:cs typeface="Calibri"/>
              </a:rPr>
              <a:t>to new </a:t>
            </a:r>
            <a:r>
              <a:rPr sz="1200" spc="-5" dirty="0">
                <a:latin typeface="Calibri"/>
                <a:cs typeface="Calibri"/>
              </a:rPr>
              <a:t>products and</a:t>
            </a:r>
            <a:r>
              <a:rPr sz="1200" spc="40" dirty="0">
                <a:latin typeface="Calibri"/>
                <a:cs typeface="Calibri"/>
              </a:rPr>
              <a:t> </a:t>
            </a:r>
            <a:r>
              <a:rPr sz="1200" spc="-5" dirty="0">
                <a:latin typeface="Calibri"/>
                <a:cs typeface="Calibri"/>
              </a:rPr>
              <a:t>services…)</a:t>
            </a:r>
            <a:endParaRPr sz="1200" dirty="0">
              <a:latin typeface="Calibri"/>
              <a:cs typeface="Calibri"/>
            </a:endParaRPr>
          </a:p>
          <a:p>
            <a:pPr marL="12700" marR="5080">
              <a:lnSpc>
                <a:spcPct val="101699"/>
              </a:lnSpc>
              <a:spcBef>
                <a:spcPts val="505"/>
              </a:spcBef>
            </a:pPr>
            <a:r>
              <a:rPr sz="1200" spc="-5" dirty="0">
                <a:latin typeface="Calibri"/>
                <a:cs typeface="Calibri"/>
              </a:rPr>
              <a:t>On the basis </a:t>
            </a:r>
            <a:r>
              <a:rPr sz="1200" spc="-10" dirty="0">
                <a:latin typeface="Calibri"/>
                <a:cs typeface="Calibri"/>
              </a:rPr>
              <a:t>of </a:t>
            </a:r>
            <a:r>
              <a:rPr sz="1200" spc="-5" dirty="0">
                <a:latin typeface="Calibri"/>
                <a:cs typeface="Calibri"/>
              </a:rPr>
              <a:t>individual questions, </a:t>
            </a:r>
            <a:r>
              <a:rPr sz="1200" dirty="0">
                <a:latin typeface="Calibri"/>
                <a:cs typeface="Calibri"/>
              </a:rPr>
              <a:t>the </a:t>
            </a:r>
            <a:r>
              <a:rPr sz="1200" spc="-5" dirty="0">
                <a:latin typeface="Calibri"/>
                <a:cs typeface="Calibri"/>
              </a:rPr>
              <a:t>aforementioned areas are assessed and we may thus  establish opportunities for potential improvement. The praxis clearly indicates that  harmonised activities </a:t>
            </a:r>
            <a:r>
              <a:rPr sz="1200" spc="-10" dirty="0">
                <a:latin typeface="Calibri"/>
                <a:cs typeface="Calibri"/>
              </a:rPr>
              <a:t>on </a:t>
            </a:r>
            <a:r>
              <a:rPr sz="1200" spc="-5" dirty="0">
                <a:latin typeface="Calibri"/>
                <a:cs typeface="Calibri"/>
              </a:rPr>
              <a:t>individual areas </a:t>
            </a:r>
            <a:r>
              <a:rPr sz="1200" dirty="0">
                <a:latin typeface="Calibri"/>
                <a:cs typeface="Calibri"/>
              </a:rPr>
              <a:t>bring </a:t>
            </a:r>
            <a:r>
              <a:rPr sz="1200" spc="-10" dirty="0">
                <a:latin typeface="Calibri"/>
                <a:cs typeface="Calibri"/>
              </a:rPr>
              <a:t>the </a:t>
            </a:r>
            <a:r>
              <a:rPr sz="1200" spc="-5" dirty="0">
                <a:latin typeface="Calibri"/>
                <a:cs typeface="Calibri"/>
              </a:rPr>
              <a:t>most optimal business </a:t>
            </a:r>
            <a:r>
              <a:rPr sz="1200" dirty="0">
                <a:latin typeface="Calibri"/>
                <a:cs typeface="Calibri"/>
              </a:rPr>
              <a:t>results, </a:t>
            </a:r>
            <a:r>
              <a:rPr sz="1200" spc="-5" dirty="0">
                <a:latin typeface="Calibri"/>
                <a:cs typeface="Calibri"/>
              </a:rPr>
              <a:t>which  means that </a:t>
            </a:r>
            <a:r>
              <a:rPr sz="1200" dirty="0">
                <a:latin typeface="Calibri"/>
                <a:cs typeface="Calibri"/>
              </a:rPr>
              <a:t>no </a:t>
            </a:r>
            <a:r>
              <a:rPr sz="1200" spc="-5" dirty="0">
                <a:latin typeface="Calibri"/>
                <a:cs typeface="Calibri"/>
              </a:rPr>
              <a:t>distinctive discrepancies prove</a:t>
            </a:r>
            <a:r>
              <a:rPr sz="1200" dirty="0">
                <a:latin typeface="Calibri"/>
                <a:cs typeface="Calibri"/>
              </a:rPr>
              <a:t> </a:t>
            </a:r>
            <a:r>
              <a:rPr sz="1200" spc="-5" dirty="0">
                <a:latin typeface="Calibri"/>
                <a:cs typeface="Calibri"/>
              </a:rPr>
              <a:t>evident.</a:t>
            </a:r>
            <a:endParaRPr sz="1200" dirty="0">
              <a:latin typeface="Calibri"/>
              <a:cs typeface="Calibri"/>
            </a:endParaRPr>
          </a:p>
          <a:p>
            <a:pPr>
              <a:lnSpc>
                <a:spcPct val="100000"/>
              </a:lnSpc>
            </a:pPr>
            <a:endParaRPr sz="1200" dirty="0">
              <a:latin typeface="Calibri"/>
              <a:cs typeface="Calibri"/>
            </a:endParaRPr>
          </a:p>
          <a:p>
            <a:pPr>
              <a:lnSpc>
                <a:spcPct val="100000"/>
              </a:lnSpc>
            </a:pPr>
            <a:endParaRPr sz="1650" dirty="0">
              <a:latin typeface="Calibri"/>
              <a:cs typeface="Calibri"/>
            </a:endParaRPr>
          </a:p>
          <a:p>
            <a:pPr marL="12700">
              <a:lnSpc>
                <a:spcPct val="100000"/>
              </a:lnSpc>
            </a:pPr>
            <a:r>
              <a:rPr sz="1400" b="1" spc="-5" dirty="0">
                <a:latin typeface="Calibri"/>
                <a:cs typeface="Calibri"/>
              </a:rPr>
              <a:t>4.6 </a:t>
            </a:r>
            <a:r>
              <a:rPr sz="1400" b="1" dirty="0">
                <a:latin typeface="Calibri"/>
                <a:cs typeface="Calibri"/>
              </a:rPr>
              <a:t>Further</a:t>
            </a:r>
            <a:r>
              <a:rPr sz="1400" b="1" spc="-25" dirty="0">
                <a:latin typeface="Calibri"/>
                <a:cs typeface="Calibri"/>
              </a:rPr>
              <a:t> </a:t>
            </a:r>
            <a:r>
              <a:rPr sz="1400" b="1" spc="-10" dirty="0">
                <a:latin typeface="Calibri"/>
                <a:cs typeface="Calibri"/>
              </a:rPr>
              <a:t>reading</a:t>
            </a:r>
            <a:endParaRPr sz="1400" dirty="0">
              <a:latin typeface="Calibri"/>
              <a:cs typeface="Calibri"/>
            </a:endParaRPr>
          </a:p>
          <a:p>
            <a:pPr marL="12700">
              <a:lnSpc>
                <a:spcPct val="100000"/>
              </a:lnSpc>
              <a:spcBef>
                <a:spcPts val="1040"/>
              </a:spcBef>
            </a:pPr>
            <a:r>
              <a:rPr sz="1200" spc="-5" dirty="0">
                <a:latin typeface="Calibri"/>
                <a:cs typeface="Calibri"/>
              </a:rPr>
              <a:t>Articles:</a:t>
            </a:r>
            <a:endParaRPr sz="1200" dirty="0">
              <a:latin typeface="Calibri"/>
              <a:cs typeface="Calibri"/>
            </a:endParaRPr>
          </a:p>
          <a:p>
            <a:pPr marL="240665" indent="-228600">
              <a:lnSpc>
                <a:spcPct val="100000"/>
              </a:lnSpc>
              <a:spcBef>
                <a:spcPts val="580"/>
              </a:spcBef>
              <a:buFont typeface="Symbol"/>
              <a:buChar char=""/>
              <a:tabLst>
                <a:tab pos="240665" algn="l"/>
                <a:tab pos="241300" algn="l"/>
              </a:tabLst>
            </a:pPr>
            <a:r>
              <a:rPr sz="1200" spc="-5" dirty="0">
                <a:latin typeface="Calibri"/>
                <a:cs typeface="Calibri"/>
              </a:rPr>
              <a:t>Dialogue </a:t>
            </a:r>
            <a:r>
              <a:rPr sz="1200" spc="-10" dirty="0">
                <a:latin typeface="Calibri"/>
                <a:cs typeface="Calibri"/>
              </a:rPr>
              <a:t>on </a:t>
            </a:r>
            <a:r>
              <a:rPr sz="1200" dirty="0">
                <a:latin typeface="Calibri"/>
                <a:cs typeface="Calibri"/>
              </a:rPr>
              <a:t>the </a:t>
            </a:r>
            <a:r>
              <a:rPr sz="1200" spc="-5" dirty="0">
                <a:latin typeface="Calibri"/>
                <a:cs typeface="Calibri"/>
              </a:rPr>
              <a:t>Effects </a:t>
            </a:r>
            <a:r>
              <a:rPr sz="1200" spc="-10" dirty="0">
                <a:latin typeface="Calibri"/>
                <a:cs typeface="Calibri"/>
              </a:rPr>
              <a:t>of </a:t>
            </a:r>
            <a:r>
              <a:rPr sz="1200" spc="-5" dirty="0">
                <a:latin typeface="Calibri"/>
                <a:cs typeface="Calibri"/>
              </a:rPr>
              <a:t>Disruptive Technology on Firms and Industries, </a:t>
            </a:r>
            <a:r>
              <a:rPr sz="1200" dirty="0">
                <a:latin typeface="Calibri"/>
                <a:cs typeface="Calibri"/>
              </a:rPr>
              <a:t>Andy</a:t>
            </a:r>
            <a:r>
              <a:rPr sz="1200" spc="114" dirty="0">
                <a:latin typeface="Calibri"/>
                <a:cs typeface="Calibri"/>
              </a:rPr>
              <a:t> </a:t>
            </a:r>
            <a:r>
              <a:rPr sz="1200" spc="-5" dirty="0">
                <a:latin typeface="Calibri"/>
                <a:cs typeface="Calibri"/>
              </a:rPr>
              <a:t>Warhol</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Ko </a:t>
            </a:r>
            <a:r>
              <a:rPr sz="1200" dirty="0">
                <a:latin typeface="Calibri"/>
                <a:cs typeface="Calibri"/>
              </a:rPr>
              <a:t>bi </a:t>
            </a:r>
            <a:r>
              <a:rPr sz="1200" spc="-5" dirty="0">
                <a:latin typeface="Calibri"/>
                <a:cs typeface="Calibri"/>
              </a:rPr>
              <a:t>vztrajali </a:t>
            </a:r>
            <a:r>
              <a:rPr sz="1200" spc="-10" dirty="0">
                <a:latin typeface="Calibri"/>
                <a:cs typeface="Calibri"/>
              </a:rPr>
              <a:t>le </a:t>
            </a:r>
            <a:r>
              <a:rPr sz="1200" spc="-5" dirty="0">
                <a:latin typeface="Calibri"/>
                <a:cs typeface="Calibri"/>
              </a:rPr>
              <a:t>pri kockah, </a:t>
            </a:r>
            <a:r>
              <a:rPr sz="1200" spc="-10" dirty="0">
                <a:latin typeface="Calibri"/>
                <a:cs typeface="Calibri"/>
              </a:rPr>
              <a:t>jih </a:t>
            </a:r>
            <a:r>
              <a:rPr sz="1200" spc="-5" dirty="0">
                <a:latin typeface="Calibri"/>
                <a:cs typeface="Calibri"/>
              </a:rPr>
              <a:t>ne </a:t>
            </a:r>
            <a:r>
              <a:rPr sz="1200" dirty="0">
                <a:latin typeface="Calibri"/>
                <a:cs typeface="Calibri"/>
              </a:rPr>
              <a:t>bi </a:t>
            </a:r>
            <a:r>
              <a:rPr sz="1200" spc="-5" dirty="0">
                <a:latin typeface="Calibri"/>
                <a:cs typeface="Calibri"/>
              </a:rPr>
              <a:t>bilo vec (Slovenian), Mišo</a:t>
            </a:r>
            <a:r>
              <a:rPr sz="1200" spc="100" dirty="0">
                <a:latin typeface="Calibri"/>
                <a:cs typeface="Calibri"/>
              </a:rPr>
              <a:t> </a:t>
            </a:r>
            <a:r>
              <a:rPr sz="1200" spc="-5" dirty="0">
                <a:latin typeface="Calibri"/>
                <a:cs typeface="Calibri"/>
              </a:rPr>
              <a:t>Renko</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Management commitment </a:t>
            </a:r>
            <a:r>
              <a:rPr sz="1200" dirty="0">
                <a:latin typeface="Calibri"/>
                <a:cs typeface="Calibri"/>
              </a:rPr>
              <a:t>for </a:t>
            </a:r>
            <a:r>
              <a:rPr sz="1200" spc="-5" dirty="0">
                <a:latin typeface="Calibri"/>
                <a:cs typeface="Calibri"/>
              </a:rPr>
              <a:t>successful suggestion systems, Andrew E.</a:t>
            </a:r>
            <a:r>
              <a:rPr sz="1200" spc="35" dirty="0">
                <a:latin typeface="Calibri"/>
                <a:cs typeface="Calibri"/>
              </a:rPr>
              <a:t> </a:t>
            </a:r>
            <a:r>
              <a:rPr sz="1200" spc="-5" dirty="0">
                <a:latin typeface="Calibri"/>
                <a:cs typeface="Calibri"/>
              </a:rPr>
              <a:t>Marx</a:t>
            </a:r>
            <a:endParaRPr sz="1200" dirty="0">
              <a:latin typeface="Calibri"/>
              <a:cs typeface="Calibri"/>
            </a:endParaRPr>
          </a:p>
          <a:p>
            <a:pPr marL="12700" marR="678180" indent="-635">
              <a:lnSpc>
                <a:spcPct val="102499"/>
              </a:lnSpc>
              <a:spcBef>
                <a:spcPts val="45"/>
              </a:spcBef>
              <a:buFont typeface="Symbol"/>
              <a:buChar char=""/>
              <a:tabLst>
                <a:tab pos="240665" algn="l"/>
                <a:tab pos="241300" algn="l"/>
              </a:tabLst>
            </a:pPr>
            <a:r>
              <a:rPr sz="1200" spc="-5" dirty="0">
                <a:latin typeface="Calibri"/>
                <a:cs typeface="Calibri"/>
              </a:rPr>
              <a:t>The Innovator's Dilemma as a Problem </a:t>
            </a:r>
            <a:r>
              <a:rPr sz="1200" spc="-10" dirty="0">
                <a:latin typeface="Calibri"/>
                <a:cs typeface="Calibri"/>
              </a:rPr>
              <a:t>of </a:t>
            </a:r>
            <a:r>
              <a:rPr sz="1200" spc="-5" dirty="0">
                <a:latin typeface="Calibri"/>
                <a:cs typeface="Calibri"/>
              </a:rPr>
              <a:t>Organizational Competence, </a:t>
            </a:r>
            <a:r>
              <a:rPr sz="1200" spc="-10" dirty="0">
                <a:latin typeface="Calibri"/>
                <a:cs typeface="Calibri"/>
              </a:rPr>
              <a:t>Rebecca  </a:t>
            </a:r>
            <a:r>
              <a:rPr sz="1200" spc="-5" dirty="0">
                <a:latin typeface="Calibri"/>
                <a:cs typeface="Calibri"/>
              </a:rPr>
              <a:t>Henderson</a:t>
            </a:r>
            <a:endParaRPr sz="1200" dirty="0">
              <a:latin typeface="Calibri"/>
              <a:cs typeface="Calibri"/>
            </a:endParaRPr>
          </a:p>
          <a:p>
            <a:pPr marL="241300" indent="-229235">
              <a:lnSpc>
                <a:spcPct val="100000"/>
              </a:lnSpc>
              <a:spcBef>
                <a:spcPts val="85"/>
              </a:spcBef>
              <a:buFont typeface="Symbol"/>
              <a:buChar char=""/>
              <a:tabLst>
                <a:tab pos="240665" algn="l"/>
                <a:tab pos="241935" algn="l"/>
              </a:tabLst>
            </a:pPr>
            <a:r>
              <a:rPr sz="1200" spc="-5" dirty="0">
                <a:latin typeface="Calibri"/>
                <a:cs typeface="Calibri"/>
              </a:rPr>
              <a:t>Thinking beyond the box, Geoffrey C.</a:t>
            </a:r>
            <a:r>
              <a:rPr sz="1200" spc="10" dirty="0">
                <a:latin typeface="Calibri"/>
                <a:cs typeface="Calibri"/>
              </a:rPr>
              <a:t> </a:t>
            </a:r>
            <a:r>
              <a:rPr sz="1200" spc="-5" dirty="0">
                <a:latin typeface="Calibri"/>
                <a:cs typeface="Calibri"/>
              </a:rPr>
              <a:t>Lloyd</a:t>
            </a:r>
            <a:endParaRPr sz="1200" dirty="0">
              <a:latin typeface="Calibri"/>
              <a:cs typeface="Calibri"/>
            </a:endParaRPr>
          </a:p>
        </p:txBody>
      </p:sp>
      <p:sp>
        <p:nvSpPr>
          <p:cNvPr id="7" name="object 7"/>
          <p:cNvSpPr txBox="1"/>
          <p:nvPr/>
        </p:nvSpPr>
        <p:spPr>
          <a:xfrm>
            <a:off x="816802" y="7918171"/>
            <a:ext cx="3707129" cy="520700"/>
          </a:xfrm>
          <a:prstGeom prst="rect">
            <a:avLst/>
          </a:prstGeom>
        </p:spPr>
        <p:txBody>
          <a:bodyPr vert="horz" wrap="square" lIns="0" tIns="12700" rIns="0" bIns="0" rtlCol="0">
            <a:spAutoFit/>
          </a:bodyPr>
          <a:lstStyle/>
          <a:p>
            <a:pPr marL="619125">
              <a:lnSpc>
                <a:spcPct val="100000"/>
              </a:lnSpc>
              <a:spcBef>
                <a:spcPts val="100"/>
              </a:spcBef>
            </a:pPr>
            <a:r>
              <a:rPr sz="1200" spc="-5" dirty="0">
                <a:latin typeface="Calibri"/>
                <a:cs typeface="Calibri"/>
              </a:rPr>
              <a:t>Links:</a:t>
            </a:r>
            <a:endParaRPr sz="1200">
              <a:latin typeface="Calibri"/>
              <a:cs typeface="Calibri"/>
            </a:endParaRPr>
          </a:p>
          <a:p>
            <a:pPr marL="12700">
              <a:lnSpc>
                <a:spcPct val="100000"/>
              </a:lnSpc>
              <a:spcBef>
                <a:spcPts val="1020"/>
              </a:spcBef>
            </a:pPr>
            <a:r>
              <a:rPr sz="1200" u="sng" spc="-5" dirty="0">
                <a:solidFill>
                  <a:srgbClr val="0065FF"/>
                </a:solidFill>
                <a:uFill>
                  <a:solidFill>
                    <a:srgbClr val="0065FF"/>
                  </a:solidFill>
                </a:uFill>
                <a:latin typeface="Calibri"/>
                <a:cs typeface="Calibri"/>
                <a:hlinkClick r:id="rId2"/>
              </a:rPr>
              <a:t>http://enchantedmind.com/html/creativity/attributes.html</a:t>
            </a:r>
            <a:endParaRPr sz="1200">
              <a:latin typeface="Calibri"/>
              <a:cs typeface="Calibri"/>
            </a:endParaRPr>
          </a:p>
        </p:txBody>
      </p:sp>
      <p:sp>
        <p:nvSpPr>
          <p:cNvPr id="8" name="object 8"/>
          <p:cNvSpPr/>
          <p:nvPr/>
        </p:nvSpPr>
        <p:spPr>
          <a:xfrm>
            <a:off x="913698" y="7560954"/>
            <a:ext cx="438113" cy="4381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21" y="4064294"/>
            <a:ext cx="5828665" cy="5895340"/>
          </a:xfrm>
          <a:prstGeom prst="rect">
            <a:avLst/>
          </a:prstGeom>
        </p:spPr>
        <p:txBody>
          <a:bodyPr vert="horz" wrap="square" lIns="0" tIns="85725" rIns="0" bIns="0" rtlCol="0">
            <a:spAutoFit/>
          </a:bodyPr>
          <a:lstStyle/>
          <a:p>
            <a:pPr marL="654050">
              <a:lnSpc>
                <a:spcPct val="100000"/>
              </a:lnSpc>
              <a:spcBef>
                <a:spcPts val="675"/>
              </a:spcBef>
            </a:pPr>
            <a:r>
              <a:rPr sz="1200" spc="-5" dirty="0">
                <a:latin typeface="Calibri"/>
                <a:cs typeface="Calibri"/>
              </a:rPr>
              <a:t>After reading </a:t>
            </a:r>
            <a:r>
              <a:rPr sz="1200" dirty="0">
                <a:latin typeface="Calibri"/>
                <a:cs typeface="Calibri"/>
              </a:rPr>
              <a:t>this </a:t>
            </a:r>
            <a:r>
              <a:rPr sz="1200" spc="-5" dirty="0">
                <a:latin typeface="Calibri"/>
                <a:cs typeface="Calibri"/>
              </a:rPr>
              <a:t>module, you will </a:t>
            </a:r>
            <a:r>
              <a:rPr sz="1200" dirty="0">
                <a:latin typeface="Calibri"/>
                <a:cs typeface="Calibri"/>
              </a:rPr>
              <a:t>be </a:t>
            </a:r>
            <a:r>
              <a:rPr sz="1200" spc="-5" dirty="0">
                <a:latin typeface="Calibri"/>
                <a:cs typeface="Calibri"/>
              </a:rPr>
              <a:t>familiar</a:t>
            </a:r>
            <a:r>
              <a:rPr sz="1200" spc="20" dirty="0">
                <a:latin typeface="Calibri"/>
                <a:cs typeface="Calibri"/>
              </a:rPr>
              <a:t> </a:t>
            </a:r>
            <a:r>
              <a:rPr sz="1200" spc="-5" dirty="0">
                <a:latin typeface="Calibri"/>
                <a:cs typeface="Calibri"/>
              </a:rPr>
              <a:t>with:</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what does </a:t>
            </a:r>
            <a:r>
              <a:rPr sz="1200" dirty="0">
                <a:latin typeface="Calibri"/>
                <a:cs typeface="Calibri"/>
              </a:rPr>
              <a:t>the </a:t>
            </a:r>
            <a:r>
              <a:rPr sz="1200" spc="-5" dirty="0">
                <a:latin typeface="Calibri"/>
                <a:cs typeface="Calibri"/>
              </a:rPr>
              <a:t>innovation process</a:t>
            </a:r>
            <a:r>
              <a:rPr sz="1200" spc="15" dirty="0">
                <a:latin typeface="Calibri"/>
                <a:cs typeface="Calibri"/>
              </a:rPr>
              <a:t> </a:t>
            </a:r>
            <a:r>
              <a:rPr sz="1200" spc="-5" dirty="0">
                <a:latin typeface="Calibri"/>
                <a:cs typeface="Calibri"/>
              </a:rPr>
              <a:t>involve</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basic knowledge of the </a:t>
            </a:r>
            <a:r>
              <a:rPr sz="1200" spc="-10" dirty="0">
                <a:latin typeface="Calibri"/>
                <a:cs typeface="Calibri"/>
              </a:rPr>
              <a:t>key </a:t>
            </a:r>
            <a:r>
              <a:rPr sz="1200" spc="-5" dirty="0">
                <a:latin typeface="Calibri"/>
                <a:cs typeface="Calibri"/>
              </a:rPr>
              <a:t>elements </a:t>
            </a:r>
            <a:r>
              <a:rPr sz="1200" dirty="0">
                <a:latin typeface="Calibri"/>
                <a:cs typeface="Calibri"/>
              </a:rPr>
              <a:t>to </a:t>
            </a:r>
            <a:r>
              <a:rPr sz="1200" spc="-5" dirty="0">
                <a:latin typeface="Calibri"/>
                <a:cs typeface="Calibri"/>
              </a:rPr>
              <a:t>manage innovation</a:t>
            </a:r>
            <a:r>
              <a:rPr sz="1200" spc="40" dirty="0">
                <a:latin typeface="Calibri"/>
                <a:cs typeface="Calibri"/>
              </a:rPr>
              <a:t> </a:t>
            </a:r>
            <a:r>
              <a:rPr sz="1200" spc="-5" dirty="0">
                <a:latin typeface="Calibri"/>
                <a:cs typeface="Calibri"/>
              </a:rPr>
              <a:t>processes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the </a:t>
            </a:r>
            <a:r>
              <a:rPr sz="1200" spc="-5" dirty="0">
                <a:latin typeface="Calibri"/>
                <a:cs typeface="Calibri"/>
              </a:rPr>
              <a:t>environment of innovation systems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dirty="0">
                <a:latin typeface="Calibri"/>
                <a:cs typeface="Calibri"/>
              </a:rPr>
              <a:t>the </a:t>
            </a:r>
            <a:r>
              <a:rPr sz="1200" spc="-5" dirty="0">
                <a:latin typeface="Calibri"/>
                <a:cs typeface="Calibri"/>
              </a:rPr>
              <a:t>relevance </a:t>
            </a:r>
            <a:r>
              <a:rPr sz="1200" spc="-10" dirty="0">
                <a:latin typeface="Calibri"/>
                <a:cs typeface="Calibri"/>
              </a:rPr>
              <a:t>of </a:t>
            </a:r>
            <a:r>
              <a:rPr sz="1200" spc="-5" dirty="0">
                <a:latin typeface="Calibri"/>
                <a:cs typeface="Calibri"/>
              </a:rPr>
              <a:t>a good organisation </a:t>
            </a:r>
            <a:r>
              <a:rPr sz="1200" dirty="0">
                <a:latin typeface="Calibri"/>
                <a:cs typeface="Calibri"/>
              </a:rPr>
              <a:t>to </a:t>
            </a:r>
            <a:r>
              <a:rPr sz="1200" spc="-5" dirty="0">
                <a:latin typeface="Calibri"/>
                <a:cs typeface="Calibri"/>
              </a:rPr>
              <a:t>develop innovative</a:t>
            </a:r>
            <a:r>
              <a:rPr sz="1200" spc="45" dirty="0">
                <a:latin typeface="Calibri"/>
                <a:cs typeface="Calibri"/>
              </a:rPr>
              <a:t> </a:t>
            </a:r>
            <a:r>
              <a:rPr sz="1200" spc="-5" dirty="0">
                <a:latin typeface="Calibri"/>
                <a:cs typeface="Calibri"/>
              </a:rPr>
              <a:t>activities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some European programmes </a:t>
            </a:r>
            <a:r>
              <a:rPr sz="1200" dirty="0">
                <a:latin typeface="Calibri"/>
                <a:cs typeface="Calibri"/>
              </a:rPr>
              <a:t>to </a:t>
            </a:r>
            <a:r>
              <a:rPr sz="1200" spc="-5" dirty="0">
                <a:latin typeface="Calibri"/>
                <a:cs typeface="Calibri"/>
              </a:rPr>
              <a:t>support</a:t>
            </a:r>
            <a:r>
              <a:rPr sz="1200" spc="20" dirty="0">
                <a:latin typeface="Calibri"/>
                <a:cs typeface="Calibri"/>
              </a:rPr>
              <a:t> </a:t>
            </a:r>
            <a:r>
              <a:rPr sz="1200" spc="-5" dirty="0">
                <a:latin typeface="Calibri"/>
                <a:cs typeface="Calibri"/>
              </a:rPr>
              <a:t>innovation</a:t>
            </a:r>
            <a:endParaRPr sz="1200">
              <a:latin typeface="Calibri"/>
              <a:cs typeface="Calibri"/>
            </a:endParaRPr>
          </a:p>
          <a:p>
            <a:pPr>
              <a:lnSpc>
                <a:spcPct val="100000"/>
              </a:lnSpc>
            </a:pPr>
            <a:endParaRPr sz="1500">
              <a:latin typeface="Calibri"/>
              <a:cs typeface="Calibri"/>
            </a:endParaRPr>
          </a:p>
          <a:p>
            <a:pPr>
              <a:lnSpc>
                <a:spcPct val="100000"/>
              </a:lnSpc>
              <a:spcBef>
                <a:spcPts val="25"/>
              </a:spcBef>
            </a:pPr>
            <a:endParaRPr sz="1500">
              <a:latin typeface="Calibri"/>
              <a:cs typeface="Calibri"/>
            </a:endParaRPr>
          </a:p>
          <a:p>
            <a:pPr marL="12700">
              <a:lnSpc>
                <a:spcPct val="100000"/>
              </a:lnSpc>
            </a:pPr>
            <a:r>
              <a:rPr sz="1400" b="1" spc="-5" dirty="0">
                <a:latin typeface="Calibri"/>
                <a:cs typeface="Calibri"/>
              </a:rPr>
              <a:t>5.2</a:t>
            </a:r>
            <a:r>
              <a:rPr sz="1400" b="1" spc="-15" dirty="0">
                <a:latin typeface="Calibri"/>
                <a:cs typeface="Calibri"/>
              </a:rPr>
              <a:t> </a:t>
            </a:r>
            <a:r>
              <a:rPr sz="1400" b="1" spc="-5" dirty="0">
                <a:latin typeface="Calibri"/>
                <a:cs typeface="Calibri"/>
              </a:rPr>
              <a:t>Introduction</a:t>
            </a:r>
            <a:endParaRPr sz="1400">
              <a:latin typeface="Calibri"/>
              <a:cs typeface="Calibri"/>
            </a:endParaRPr>
          </a:p>
          <a:p>
            <a:pPr marL="12700" marR="179705">
              <a:lnSpc>
                <a:spcPct val="101699"/>
              </a:lnSpc>
              <a:spcBef>
                <a:spcPts val="810"/>
              </a:spcBef>
            </a:pPr>
            <a:r>
              <a:rPr sz="1200" spc="-5" dirty="0">
                <a:latin typeface="Calibri"/>
                <a:cs typeface="Calibri"/>
              </a:rPr>
              <a:t>Innovation is the creation or developing </a:t>
            </a:r>
            <a:r>
              <a:rPr sz="1200" spc="-10" dirty="0">
                <a:latin typeface="Calibri"/>
                <a:cs typeface="Calibri"/>
              </a:rPr>
              <a:t>of </a:t>
            </a:r>
            <a:r>
              <a:rPr sz="1200" dirty="0">
                <a:latin typeface="Calibri"/>
                <a:cs typeface="Calibri"/>
              </a:rPr>
              <a:t>new </a:t>
            </a:r>
            <a:r>
              <a:rPr sz="1200" spc="-5" dirty="0">
                <a:latin typeface="Calibri"/>
                <a:cs typeface="Calibri"/>
              </a:rPr>
              <a:t>and more effective processes, services,  products, technologies, </a:t>
            </a:r>
            <a:r>
              <a:rPr sz="1200" spc="-10" dirty="0">
                <a:latin typeface="Calibri"/>
                <a:cs typeface="Calibri"/>
              </a:rPr>
              <a:t>as </a:t>
            </a:r>
            <a:r>
              <a:rPr sz="1200" spc="-5" dirty="0">
                <a:latin typeface="Calibri"/>
                <a:cs typeface="Calibri"/>
              </a:rPr>
              <a:t>well as the successfully assimilation and exploitation of them.  Innovation helps </a:t>
            </a:r>
            <a:r>
              <a:rPr sz="1200" dirty="0">
                <a:latin typeface="Calibri"/>
                <a:cs typeface="Calibri"/>
              </a:rPr>
              <a:t>to </a:t>
            </a:r>
            <a:r>
              <a:rPr sz="1200" spc="-5" dirty="0">
                <a:latin typeface="Calibri"/>
                <a:cs typeface="Calibri"/>
              </a:rPr>
              <a:t>improve economic growth, social development and business  competitiveness. Inside enterprises or companies, innovation is linked </a:t>
            </a:r>
            <a:r>
              <a:rPr sz="1200" dirty="0">
                <a:latin typeface="Calibri"/>
                <a:cs typeface="Calibri"/>
              </a:rPr>
              <a:t>to </a:t>
            </a:r>
            <a:r>
              <a:rPr sz="1200" spc="-5" dirty="0">
                <a:latin typeface="Calibri"/>
                <a:cs typeface="Calibri"/>
              </a:rPr>
              <a:t>useful changes </a:t>
            </a:r>
            <a:r>
              <a:rPr sz="1200" spc="-10" dirty="0">
                <a:latin typeface="Calibri"/>
                <a:cs typeface="Calibri"/>
              </a:rPr>
              <a:t>in  </a:t>
            </a:r>
            <a:r>
              <a:rPr sz="1200" spc="-5" dirty="0">
                <a:latin typeface="Calibri"/>
                <a:cs typeface="Calibri"/>
              </a:rPr>
              <a:t>competitiveness, productivity, efficiency, effectiveness, access </a:t>
            </a:r>
            <a:r>
              <a:rPr sz="1200" dirty="0">
                <a:latin typeface="Calibri"/>
                <a:cs typeface="Calibri"/>
              </a:rPr>
              <a:t>to </a:t>
            </a:r>
            <a:r>
              <a:rPr sz="1200" spc="-5" dirty="0">
                <a:latin typeface="Calibri"/>
                <a:cs typeface="Calibri"/>
              </a:rPr>
              <a:t>markets or</a:t>
            </a:r>
            <a:r>
              <a:rPr sz="1200" spc="170" dirty="0">
                <a:latin typeface="Calibri"/>
                <a:cs typeface="Calibri"/>
              </a:rPr>
              <a:t> </a:t>
            </a:r>
            <a:r>
              <a:rPr sz="1200" spc="-5" dirty="0">
                <a:latin typeface="Calibri"/>
                <a:cs typeface="Calibri"/>
              </a:rPr>
              <a:t>management.</a:t>
            </a:r>
            <a:endParaRPr sz="1200">
              <a:latin typeface="Calibri"/>
              <a:cs typeface="Calibri"/>
            </a:endParaRPr>
          </a:p>
          <a:p>
            <a:pPr marL="12700" marR="490220">
              <a:lnSpc>
                <a:spcPct val="101699"/>
              </a:lnSpc>
              <a:spcBef>
                <a:spcPts val="1010"/>
              </a:spcBef>
            </a:pPr>
            <a:r>
              <a:rPr sz="1200" spc="-5" dirty="0">
                <a:latin typeface="Calibri"/>
                <a:cs typeface="Calibri"/>
              </a:rPr>
              <a:t>Innovation management appears as an essential management tool, able to contribute  significantly to the success and development </a:t>
            </a:r>
            <a:r>
              <a:rPr sz="1200" spc="-10" dirty="0">
                <a:latin typeface="Calibri"/>
                <a:cs typeface="Calibri"/>
              </a:rPr>
              <a:t>of </a:t>
            </a:r>
            <a:r>
              <a:rPr sz="1200" spc="-5" dirty="0">
                <a:latin typeface="Calibri"/>
                <a:cs typeface="Calibri"/>
              </a:rPr>
              <a:t>the company or</a:t>
            </a:r>
            <a:r>
              <a:rPr sz="1200" spc="95" dirty="0">
                <a:latin typeface="Calibri"/>
                <a:cs typeface="Calibri"/>
              </a:rPr>
              <a:t> </a:t>
            </a:r>
            <a:r>
              <a:rPr sz="1200" spc="-5" dirty="0">
                <a:latin typeface="Calibri"/>
                <a:cs typeface="Calibri"/>
              </a:rPr>
              <a:t>organisation.</a:t>
            </a:r>
            <a:endParaRPr sz="1200">
              <a:latin typeface="Calibri"/>
              <a:cs typeface="Calibri"/>
            </a:endParaRPr>
          </a:p>
          <a:p>
            <a:pPr marL="12700" marR="34925">
              <a:lnSpc>
                <a:spcPct val="101699"/>
              </a:lnSpc>
              <a:spcBef>
                <a:spcPts val="994"/>
              </a:spcBef>
            </a:pPr>
            <a:r>
              <a:rPr sz="1200" spc="-5" dirty="0">
                <a:latin typeface="Calibri"/>
                <a:cs typeface="Calibri"/>
              </a:rPr>
              <a:t>In this module, some key points of innovation processes and innovation management are  presented. They provide a concise approach </a:t>
            </a:r>
            <a:r>
              <a:rPr sz="1200" dirty="0">
                <a:latin typeface="Calibri"/>
                <a:cs typeface="Calibri"/>
              </a:rPr>
              <a:t>to </a:t>
            </a:r>
            <a:r>
              <a:rPr sz="1200" spc="-5" dirty="0">
                <a:latin typeface="Calibri"/>
                <a:cs typeface="Calibri"/>
              </a:rPr>
              <a:t>the main elements you must know to develop  an innovation strategy </a:t>
            </a:r>
            <a:r>
              <a:rPr sz="1200" spc="-10" dirty="0">
                <a:latin typeface="Calibri"/>
                <a:cs typeface="Calibri"/>
              </a:rPr>
              <a:t>in </a:t>
            </a:r>
            <a:r>
              <a:rPr sz="1200" spc="-5" dirty="0">
                <a:latin typeface="Calibri"/>
                <a:cs typeface="Calibri"/>
              </a:rPr>
              <a:t>your company, as well </a:t>
            </a:r>
            <a:r>
              <a:rPr sz="1200" spc="-10" dirty="0">
                <a:latin typeface="Calibri"/>
                <a:cs typeface="Calibri"/>
              </a:rPr>
              <a:t>as </a:t>
            </a:r>
            <a:r>
              <a:rPr sz="1200" spc="-5" dirty="0">
                <a:latin typeface="Calibri"/>
                <a:cs typeface="Calibri"/>
              </a:rPr>
              <a:t>useful guidelines </a:t>
            </a:r>
            <a:r>
              <a:rPr sz="1200" dirty="0">
                <a:latin typeface="Calibri"/>
                <a:cs typeface="Calibri"/>
              </a:rPr>
              <a:t>to </a:t>
            </a:r>
            <a:r>
              <a:rPr sz="1200" spc="-5" dirty="0">
                <a:latin typeface="Calibri"/>
                <a:cs typeface="Calibri"/>
              </a:rPr>
              <a:t>look </a:t>
            </a:r>
            <a:r>
              <a:rPr sz="1200" dirty="0">
                <a:latin typeface="Calibri"/>
                <a:cs typeface="Calibri"/>
              </a:rPr>
              <a:t>for </a:t>
            </a:r>
            <a:r>
              <a:rPr sz="1200" spc="-5" dirty="0">
                <a:latin typeface="Calibri"/>
                <a:cs typeface="Calibri"/>
              </a:rPr>
              <a:t>more  information </a:t>
            </a:r>
            <a:r>
              <a:rPr sz="1200" spc="-10" dirty="0">
                <a:latin typeface="Calibri"/>
                <a:cs typeface="Calibri"/>
              </a:rPr>
              <a:t>in </a:t>
            </a:r>
            <a:r>
              <a:rPr sz="1200" dirty="0">
                <a:latin typeface="Calibri"/>
                <a:cs typeface="Calibri"/>
              </a:rPr>
              <a:t>the </a:t>
            </a:r>
            <a:r>
              <a:rPr sz="1200" spc="-5" dirty="0">
                <a:latin typeface="Calibri"/>
                <a:cs typeface="Calibri"/>
              </a:rPr>
              <a:t>field </a:t>
            </a:r>
            <a:r>
              <a:rPr sz="1200" spc="-10" dirty="0">
                <a:latin typeface="Calibri"/>
                <a:cs typeface="Calibri"/>
              </a:rPr>
              <a:t>of</a:t>
            </a:r>
            <a:r>
              <a:rPr sz="1200" spc="20" dirty="0">
                <a:latin typeface="Calibri"/>
                <a:cs typeface="Calibri"/>
              </a:rPr>
              <a:t> </a:t>
            </a:r>
            <a:r>
              <a:rPr sz="1200" spc="-5" dirty="0">
                <a:latin typeface="Calibri"/>
                <a:cs typeface="Calibri"/>
              </a:rPr>
              <a:t>innovation</a:t>
            </a:r>
            <a:endParaRPr sz="1200">
              <a:latin typeface="Calibri"/>
              <a:cs typeface="Calibri"/>
            </a:endParaRPr>
          </a:p>
          <a:p>
            <a:pPr marL="12700">
              <a:lnSpc>
                <a:spcPct val="100000"/>
              </a:lnSpc>
              <a:spcBef>
                <a:spcPts val="1030"/>
              </a:spcBef>
            </a:pPr>
            <a:r>
              <a:rPr sz="1200" b="1" spc="-5" dirty="0">
                <a:latin typeface="Calibri"/>
                <a:cs typeface="Calibri"/>
              </a:rPr>
              <a:t>New ways </a:t>
            </a:r>
            <a:r>
              <a:rPr sz="1200" b="1" dirty="0">
                <a:latin typeface="Calibri"/>
                <a:cs typeface="Calibri"/>
              </a:rPr>
              <a:t>to </a:t>
            </a:r>
            <a:r>
              <a:rPr sz="1200" b="1" spc="-5" dirty="0">
                <a:latin typeface="Calibri"/>
                <a:cs typeface="Calibri"/>
              </a:rPr>
              <a:t>understand</a:t>
            </a:r>
            <a:r>
              <a:rPr sz="1200" b="1" spc="-15" dirty="0">
                <a:latin typeface="Calibri"/>
                <a:cs typeface="Calibri"/>
              </a:rPr>
              <a:t> </a:t>
            </a:r>
            <a:r>
              <a:rPr sz="1200" b="1" spc="-5" dirty="0">
                <a:latin typeface="Calibri"/>
                <a:cs typeface="Calibri"/>
              </a:rPr>
              <a:t>innovation</a:t>
            </a:r>
            <a:endParaRPr sz="1200">
              <a:latin typeface="Calibri"/>
              <a:cs typeface="Calibri"/>
            </a:endParaRPr>
          </a:p>
          <a:p>
            <a:pPr marL="12700" marR="5080">
              <a:lnSpc>
                <a:spcPct val="101699"/>
              </a:lnSpc>
              <a:spcBef>
                <a:spcPts val="994"/>
              </a:spcBef>
            </a:pPr>
            <a:r>
              <a:rPr sz="1200" spc="-5" dirty="0">
                <a:latin typeface="Calibri"/>
                <a:cs typeface="Calibri"/>
              </a:rPr>
              <a:t>Innovation is changing every day, and there are a wide range of examples and </a:t>
            </a:r>
            <a:r>
              <a:rPr sz="1200" dirty="0">
                <a:latin typeface="Calibri"/>
                <a:cs typeface="Calibri"/>
              </a:rPr>
              <a:t>types </a:t>
            </a:r>
            <a:r>
              <a:rPr sz="1200" spc="-5" dirty="0">
                <a:latin typeface="Calibri"/>
                <a:cs typeface="Calibri"/>
              </a:rPr>
              <a:t>of  innovation adapted </a:t>
            </a:r>
            <a:r>
              <a:rPr sz="1200" dirty="0">
                <a:latin typeface="Calibri"/>
                <a:cs typeface="Calibri"/>
              </a:rPr>
              <a:t>to </a:t>
            </a:r>
            <a:r>
              <a:rPr sz="1200" spc="-5" dirty="0">
                <a:latin typeface="Calibri"/>
                <a:cs typeface="Calibri"/>
              </a:rPr>
              <a:t>achieve specific goals in a concrete environment. Moreover, there are  many ways </a:t>
            </a:r>
            <a:r>
              <a:rPr sz="1200" dirty="0">
                <a:latin typeface="Calibri"/>
                <a:cs typeface="Calibri"/>
              </a:rPr>
              <a:t>to </a:t>
            </a:r>
            <a:r>
              <a:rPr sz="1200" spc="-5" dirty="0">
                <a:latin typeface="Calibri"/>
                <a:cs typeface="Calibri"/>
              </a:rPr>
              <a:t>define </a:t>
            </a:r>
            <a:r>
              <a:rPr sz="1200" spc="-10" dirty="0">
                <a:latin typeface="Calibri"/>
                <a:cs typeface="Calibri"/>
              </a:rPr>
              <a:t>how </a:t>
            </a:r>
            <a:r>
              <a:rPr sz="1200" dirty="0">
                <a:latin typeface="Calibri"/>
                <a:cs typeface="Calibri"/>
              </a:rPr>
              <a:t>to </a:t>
            </a:r>
            <a:r>
              <a:rPr sz="1200" spc="-5" dirty="0">
                <a:latin typeface="Calibri"/>
                <a:cs typeface="Calibri"/>
              </a:rPr>
              <a:t>interpret </a:t>
            </a:r>
            <a:r>
              <a:rPr sz="1200" dirty="0">
                <a:latin typeface="Calibri"/>
                <a:cs typeface="Calibri"/>
              </a:rPr>
              <a:t>the </a:t>
            </a:r>
            <a:r>
              <a:rPr sz="1200" spc="-5" dirty="0">
                <a:latin typeface="Calibri"/>
                <a:cs typeface="Calibri"/>
              </a:rPr>
              <a:t>innovation and what should be </a:t>
            </a:r>
            <a:r>
              <a:rPr sz="1200" dirty="0">
                <a:latin typeface="Calibri"/>
                <a:cs typeface="Calibri"/>
              </a:rPr>
              <a:t>the </a:t>
            </a:r>
            <a:r>
              <a:rPr sz="1200" spc="-5" dirty="0">
                <a:latin typeface="Calibri"/>
                <a:cs typeface="Calibri"/>
              </a:rPr>
              <a:t>key points </a:t>
            </a:r>
            <a:r>
              <a:rPr sz="1200" dirty="0">
                <a:latin typeface="Calibri"/>
                <a:cs typeface="Calibri"/>
              </a:rPr>
              <a:t>to</a:t>
            </a:r>
            <a:r>
              <a:rPr sz="1200" spc="105" dirty="0">
                <a:latin typeface="Calibri"/>
                <a:cs typeface="Calibri"/>
              </a:rPr>
              <a:t> </a:t>
            </a:r>
            <a:r>
              <a:rPr sz="1200" dirty="0">
                <a:latin typeface="Calibri"/>
                <a:cs typeface="Calibri"/>
              </a:rPr>
              <a:t>be</a:t>
            </a:r>
            <a:endParaRPr sz="1200">
              <a:latin typeface="Calibri"/>
              <a:cs typeface="Calibri"/>
            </a:endParaRPr>
          </a:p>
          <a:p>
            <a:pPr>
              <a:lnSpc>
                <a:spcPct val="100000"/>
              </a:lnSpc>
            </a:pPr>
            <a:endParaRPr sz="1200">
              <a:latin typeface="Calibri"/>
              <a:cs typeface="Calibri"/>
            </a:endParaRPr>
          </a:p>
          <a:p>
            <a:pPr>
              <a:lnSpc>
                <a:spcPct val="100000"/>
              </a:lnSpc>
              <a:spcBef>
                <a:spcPts val="35"/>
              </a:spcBef>
            </a:pPr>
            <a:endParaRPr sz="1000">
              <a:latin typeface="Calibri"/>
              <a:cs typeface="Calibri"/>
            </a:endParaRPr>
          </a:p>
          <a:p>
            <a:pPr marL="181610">
              <a:lnSpc>
                <a:spcPct val="100000"/>
              </a:lnSpc>
            </a:pPr>
            <a:r>
              <a:rPr sz="1000" b="1" spc="-5" dirty="0">
                <a:latin typeface="Calibri"/>
                <a:cs typeface="Calibri"/>
              </a:rPr>
              <a:t>74</a:t>
            </a:r>
            <a:endParaRPr sz="1000">
              <a:latin typeface="Calibri"/>
              <a:cs typeface="Calibri"/>
            </a:endParaRPr>
          </a:p>
        </p:txBody>
      </p:sp>
      <p:sp>
        <p:nvSpPr>
          <p:cNvPr id="3" name="object 3"/>
          <p:cNvSpPr txBox="1"/>
          <p:nvPr/>
        </p:nvSpPr>
        <p:spPr>
          <a:xfrm>
            <a:off x="888342" y="570066"/>
            <a:ext cx="5826125" cy="300037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60020" indent="-147955">
              <a:lnSpc>
                <a:spcPct val="100000"/>
              </a:lnSpc>
              <a:buAutoNum type="arabicPlain" startAt="5"/>
              <a:tabLst>
                <a:tab pos="160655" algn="l"/>
              </a:tabLst>
            </a:pPr>
            <a:r>
              <a:rPr sz="1600" b="1" spc="-5" dirty="0">
                <a:latin typeface="Calibri"/>
                <a:cs typeface="Calibri"/>
              </a:rPr>
              <a:t>INNOVATION MANAGEMENT</a:t>
            </a:r>
            <a:r>
              <a:rPr sz="1600" b="1" spc="5" dirty="0">
                <a:latin typeface="Calibri"/>
                <a:cs typeface="Calibri"/>
              </a:rPr>
              <a:t> </a:t>
            </a:r>
            <a:r>
              <a:rPr sz="1600" b="1" spc="-5" dirty="0">
                <a:latin typeface="Calibri"/>
                <a:cs typeface="Calibri"/>
              </a:rPr>
              <a:t>PROCESS</a:t>
            </a:r>
            <a:endParaRPr sz="1600">
              <a:latin typeface="Calibri"/>
              <a:cs typeface="Calibri"/>
            </a:endParaRPr>
          </a:p>
          <a:p>
            <a:pPr marL="12700" marR="403860">
              <a:lnSpc>
                <a:spcPct val="101699"/>
              </a:lnSpc>
              <a:spcBef>
                <a:spcPts val="1019"/>
              </a:spcBef>
            </a:pPr>
            <a:r>
              <a:rPr sz="1200" i="1" spc="-5" dirty="0">
                <a:latin typeface="Calibri"/>
                <a:cs typeface="Calibri"/>
              </a:rPr>
              <a:t>Arancha López de Sancho, Carmen Dominguez, Amaia San Cristobal Macho, Pablo Vidal  Álvarez, Federico Martire</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7335">
              <a:lnSpc>
                <a:spcPct val="100000"/>
              </a:lnSpc>
              <a:buAutoNum type="arabicPeriod"/>
              <a:tabLst>
                <a:tab pos="280035"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objectives</a:t>
            </a:r>
            <a:endParaRPr sz="1400">
              <a:latin typeface="Calibri"/>
              <a:cs typeface="Calibri"/>
            </a:endParaRPr>
          </a:p>
          <a:p>
            <a:pPr marL="12700" marR="5080">
              <a:lnSpc>
                <a:spcPct val="101699"/>
              </a:lnSpc>
              <a:spcBef>
                <a:spcPts val="810"/>
              </a:spcBef>
            </a:pPr>
            <a:r>
              <a:rPr sz="1200" spc="-5" dirty="0">
                <a:latin typeface="Calibri"/>
                <a:cs typeface="Calibri"/>
              </a:rPr>
              <a:t>In this module, you will get familiar with the innovation process, </a:t>
            </a:r>
            <a:r>
              <a:rPr sz="1200" dirty="0">
                <a:latin typeface="Calibri"/>
                <a:cs typeface="Calibri"/>
              </a:rPr>
              <a:t>its </a:t>
            </a:r>
            <a:r>
              <a:rPr sz="1200" spc="-5" dirty="0">
                <a:latin typeface="Calibri"/>
                <a:cs typeface="Calibri"/>
              </a:rPr>
              <a:t>phases, and the main  </a:t>
            </a:r>
            <a:r>
              <a:rPr sz="1200" dirty="0">
                <a:latin typeface="Calibri"/>
                <a:cs typeface="Calibri"/>
              </a:rPr>
              <a:t>elements </a:t>
            </a:r>
            <a:r>
              <a:rPr sz="1200" spc="-10" dirty="0">
                <a:latin typeface="Calibri"/>
                <a:cs typeface="Calibri"/>
              </a:rPr>
              <a:t>you </a:t>
            </a:r>
            <a:r>
              <a:rPr sz="1200" spc="-5" dirty="0">
                <a:latin typeface="Calibri"/>
                <a:cs typeface="Calibri"/>
              </a:rPr>
              <a:t>must take </a:t>
            </a:r>
            <a:r>
              <a:rPr sz="1200" spc="-10" dirty="0">
                <a:latin typeface="Calibri"/>
                <a:cs typeface="Calibri"/>
              </a:rPr>
              <a:t>in </a:t>
            </a:r>
            <a:r>
              <a:rPr sz="1200" spc="-5" dirty="0">
                <a:latin typeface="Calibri"/>
                <a:cs typeface="Calibri"/>
              </a:rPr>
              <a:t>account </a:t>
            </a:r>
            <a:r>
              <a:rPr sz="1200" dirty="0">
                <a:latin typeface="Calibri"/>
                <a:cs typeface="Calibri"/>
              </a:rPr>
              <a:t>to </a:t>
            </a:r>
            <a:r>
              <a:rPr sz="1200" spc="-5" dirty="0">
                <a:latin typeface="Calibri"/>
                <a:cs typeface="Calibri"/>
              </a:rPr>
              <a:t>manage innovation. Develop innovation process is not  an easy undertaking, but a demanding initiative. Innovation </a:t>
            </a:r>
            <a:r>
              <a:rPr sz="1200" dirty="0">
                <a:latin typeface="Calibri"/>
                <a:cs typeface="Calibri"/>
              </a:rPr>
              <a:t>do </a:t>
            </a:r>
            <a:r>
              <a:rPr sz="1200" spc="-5" dirty="0">
                <a:latin typeface="Calibri"/>
                <a:cs typeface="Calibri"/>
              </a:rPr>
              <a:t>not </a:t>
            </a:r>
            <a:r>
              <a:rPr sz="1200" spc="-10" dirty="0">
                <a:latin typeface="Calibri"/>
                <a:cs typeface="Calibri"/>
              </a:rPr>
              <a:t>come </a:t>
            </a:r>
            <a:r>
              <a:rPr sz="1200" dirty="0">
                <a:latin typeface="Calibri"/>
                <a:cs typeface="Calibri"/>
              </a:rPr>
              <a:t>by </a:t>
            </a:r>
            <a:r>
              <a:rPr sz="1200" spc="-5" dirty="0">
                <a:latin typeface="Calibri"/>
                <a:cs typeface="Calibri"/>
              </a:rPr>
              <a:t>chance, it  responds </a:t>
            </a:r>
            <a:r>
              <a:rPr sz="1200" dirty="0">
                <a:latin typeface="Calibri"/>
                <a:cs typeface="Calibri"/>
              </a:rPr>
              <a:t>to </a:t>
            </a:r>
            <a:r>
              <a:rPr sz="1200" spc="-5" dirty="0">
                <a:latin typeface="Calibri"/>
                <a:cs typeface="Calibri"/>
              </a:rPr>
              <a:t>a studied </a:t>
            </a:r>
            <a:r>
              <a:rPr sz="1200" spc="-10" dirty="0">
                <a:latin typeface="Calibri"/>
                <a:cs typeface="Calibri"/>
              </a:rPr>
              <a:t>and </a:t>
            </a:r>
            <a:r>
              <a:rPr sz="1200" spc="-5" dirty="0">
                <a:latin typeface="Calibri"/>
                <a:cs typeface="Calibri"/>
              </a:rPr>
              <a:t>planned work, which arises from a firm commitment </a:t>
            </a:r>
            <a:r>
              <a:rPr sz="1200" dirty="0">
                <a:latin typeface="Calibri"/>
                <a:cs typeface="Calibri"/>
              </a:rPr>
              <a:t>to </a:t>
            </a:r>
            <a:r>
              <a:rPr sz="1200" spc="-5" dirty="0">
                <a:latin typeface="Calibri"/>
                <a:cs typeface="Calibri"/>
              </a:rPr>
              <a:t>evolve </a:t>
            </a:r>
            <a:r>
              <a:rPr sz="1200" dirty="0">
                <a:latin typeface="Calibri"/>
                <a:cs typeface="Calibri"/>
              </a:rPr>
              <a:t>new  </a:t>
            </a:r>
            <a:r>
              <a:rPr sz="1200" spc="-5" dirty="0">
                <a:latin typeface="Calibri"/>
                <a:cs typeface="Calibri"/>
              </a:rPr>
              <a:t>concepts, products, services or ways </a:t>
            </a:r>
            <a:r>
              <a:rPr sz="1200" dirty="0">
                <a:latin typeface="Calibri"/>
                <a:cs typeface="Calibri"/>
              </a:rPr>
              <a:t>to </a:t>
            </a:r>
            <a:r>
              <a:rPr sz="1200" spc="-5" dirty="0">
                <a:latin typeface="Calibri"/>
                <a:cs typeface="Calibri"/>
              </a:rPr>
              <a:t>develop our professional</a:t>
            </a:r>
            <a:r>
              <a:rPr sz="1200" spc="35" dirty="0">
                <a:latin typeface="Calibri"/>
                <a:cs typeface="Calibri"/>
              </a:rPr>
              <a:t> </a:t>
            </a:r>
            <a:r>
              <a:rPr sz="1200" spc="-5" dirty="0">
                <a:latin typeface="Calibri"/>
                <a:cs typeface="Calibri"/>
              </a:rPr>
              <a:t>activity.</a:t>
            </a:r>
            <a:endParaRPr sz="1200">
              <a:latin typeface="Calibri"/>
              <a:cs typeface="Calibri"/>
            </a:endParaRPr>
          </a:p>
        </p:txBody>
      </p:sp>
      <p:sp>
        <p:nvSpPr>
          <p:cNvPr id="4" name="object 4"/>
          <p:cNvSpPr/>
          <p:nvPr/>
        </p:nvSpPr>
        <p:spPr>
          <a:xfrm>
            <a:off x="996368" y="3781754"/>
            <a:ext cx="438113" cy="438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86" y="6680789"/>
            <a:ext cx="5782310" cy="3278504"/>
          </a:xfrm>
          <a:prstGeom prst="rect">
            <a:avLst/>
          </a:prstGeom>
        </p:spPr>
        <p:txBody>
          <a:bodyPr vert="horz" wrap="square" lIns="0" tIns="9525" rIns="0" bIns="0" rtlCol="0">
            <a:spAutoFit/>
          </a:bodyPr>
          <a:lstStyle/>
          <a:p>
            <a:pPr marL="12700" marR="24765" indent="641350">
              <a:lnSpc>
                <a:spcPct val="101699"/>
              </a:lnSpc>
              <a:spcBef>
                <a:spcPts val="75"/>
              </a:spcBef>
            </a:pPr>
            <a:r>
              <a:rPr sz="1200" spc="-5" dirty="0">
                <a:latin typeface="Calibri"/>
                <a:cs typeface="Calibri"/>
              </a:rPr>
              <a:t>The objective of innovation process must </a:t>
            </a:r>
            <a:r>
              <a:rPr sz="1200" dirty="0">
                <a:latin typeface="Calibri"/>
                <a:cs typeface="Calibri"/>
              </a:rPr>
              <a:t>be </a:t>
            </a:r>
            <a:r>
              <a:rPr sz="1200" spc="-5" dirty="0">
                <a:latin typeface="Calibri"/>
                <a:cs typeface="Calibri"/>
              </a:rPr>
              <a:t>focused </a:t>
            </a:r>
            <a:r>
              <a:rPr sz="1200" spc="-10" dirty="0">
                <a:latin typeface="Calibri"/>
                <a:cs typeface="Calibri"/>
              </a:rPr>
              <a:t>on </a:t>
            </a:r>
            <a:r>
              <a:rPr sz="1200" dirty="0">
                <a:latin typeface="Calibri"/>
                <a:cs typeface="Calibri"/>
              </a:rPr>
              <a:t>the </a:t>
            </a:r>
            <a:r>
              <a:rPr sz="1200" spc="-5" dirty="0">
                <a:latin typeface="Calibri"/>
                <a:cs typeface="Calibri"/>
              </a:rPr>
              <a:t>use of the available  resources </a:t>
            </a:r>
            <a:r>
              <a:rPr sz="1200" spc="-10" dirty="0">
                <a:latin typeface="Calibri"/>
                <a:cs typeface="Calibri"/>
              </a:rPr>
              <a:t>in </a:t>
            </a:r>
            <a:r>
              <a:rPr sz="1200" dirty="0">
                <a:latin typeface="Calibri"/>
                <a:cs typeface="Calibri"/>
              </a:rPr>
              <a:t>the </a:t>
            </a:r>
            <a:r>
              <a:rPr sz="1200" spc="-5" dirty="0">
                <a:latin typeface="Calibri"/>
                <a:cs typeface="Calibri"/>
              </a:rPr>
              <a:t>institution (material and immaterial resources), to increase and improve the  creative processes </a:t>
            </a:r>
            <a:r>
              <a:rPr sz="1200" dirty="0">
                <a:latin typeface="Calibri"/>
                <a:cs typeface="Calibri"/>
              </a:rPr>
              <a:t>to </a:t>
            </a:r>
            <a:r>
              <a:rPr sz="1200" spc="-5" dirty="0">
                <a:latin typeface="Calibri"/>
                <a:cs typeface="Calibri"/>
              </a:rPr>
              <a:t>obtain new knowledge and original and feasible</a:t>
            </a:r>
            <a:r>
              <a:rPr sz="1200" spc="25" dirty="0">
                <a:latin typeface="Calibri"/>
                <a:cs typeface="Calibri"/>
              </a:rPr>
              <a:t> </a:t>
            </a:r>
            <a:r>
              <a:rPr sz="1200" spc="-5" dirty="0">
                <a:latin typeface="Calibri"/>
                <a:cs typeface="Calibri"/>
              </a:rPr>
              <a:t>ideas.</a:t>
            </a:r>
            <a:endParaRPr sz="1200" dirty="0">
              <a:latin typeface="Calibri"/>
              <a:cs typeface="Calibri"/>
            </a:endParaRPr>
          </a:p>
          <a:p>
            <a:pPr>
              <a:lnSpc>
                <a:spcPct val="100000"/>
              </a:lnSpc>
              <a:spcBef>
                <a:spcPts val="15"/>
              </a:spcBef>
            </a:pPr>
            <a:endParaRPr sz="1400" dirty="0">
              <a:latin typeface="Calibri"/>
              <a:cs typeface="Calibri"/>
            </a:endParaRPr>
          </a:p>
          <a:p>
            <a:pPr marL="12700">
              <a:lnSpc>
                <a:spcPct val="100000"/>
              </a:lnSpc>
              <a:spcBef>
                <a:spcPts val="5"/>
              </a:spcBef>
            </a:pPr>
            <a:r>
              <a:rPr sz="1200" b="1" spc="-5" dirty="0">
                <a:latin typeface="Calibri"/>
                <a:cs typeface="Calibri"/>
              </a:rPr>
              <a:t>5.3.1 Stages </a:t>
            </a:r>
            <a:r>
              <a:rPr sz="1200" b="1" dirty="0">
                <a:latin typeface="Calibri"/>
                <a:cs typeface="Calibri"/>
              </a:rPr>
              <a:t>of</a:t>
            </a:r>
            <a:r>
              <a:rPr sz="1200" b="1" spc="15" dirty="0">
                <a:latin typeface="Calibri"/>
                <a:cs typeface="Calibri"/>
              </a:rPr>
              <a:t> </a:t>
            </a:r>
            <a:r>
              <a:rPr sz="1200" b="1" spc="-5" dirty="0">
                <a:latin typeface="Calibri"/>
                <a:cs typeface="Calibri"/>
              </a:rPr>
              <a:t>innovation</a:t>
            </a:r>
            <a:endParaRPr sz="1200" dirty="0">
              <a:latin typeface="Calibri"/>
              <a:cs typeface="Calibri"/>
            </a:endParaRPr>
          </a:p>
          <a:p>
            <a:pPr marL="12700" marR="46355">
              <a:lnSpc>
                <a:spcPct val="101699"/>
              </a:lnSpc>
              <a:spcBef>
                <a:spcPts val="800"/>
              </a:spcBef>
            </a:pPr>
            <a:r>
              <a:rPr sz="1200" spc="-5" dirty="0">
                <a:latin typeface="Calibri"/>
                <a:cs typeface="Calibri"/>
              </a:rPr>
              <a:t>Regarding </a:t>
            </a:r>
            <a:r>
              <a:rPr sz="1200" dirty="0">
                <a:latin typeface="Calibri"/>
                <a:cs typeface="Calibri"/>
              </a:rPr>
              <a:t>to </a:t>
            </a:r>
            <a:r>
              <a:rPr sz="1200" spc="-5" dirty="0">
                <a:latin typeface="Calibri"/>
                <a:cs typeface="Calibri"/>
              </a:rPr>
              <a:t>the innovative process, it is possible </a:t>
            </a:r>
            <a:r>
              <a:rPr sz="1200" dirty="0">
                <a:latin typeface="Calibri"/>
                <a:cs typeface="Calibri"/>
              </a:rPr>
              <a:t>to </a:t>
            </a:r>
            <a:r>
              <a:rPr sz="1200" spc="-5" dirty="0">
                <a:latin typeface="Calibri"/>
                <a:cs typeface="Calibri"/>
              </a:rPr>
              <a:t>define key stages, as a route </a:t>
            </a:r>
            <a:r>
              <a:rPr sz="1200" dirty="0">
                <a:latin typeface="Calibri"/>
                <a:cs typeface="Calibri"/>
              </a:rPr>
              <a:t>to </a:t>
            </a:r>
            <a:r>
              <a:rPr sz="1200" spc="-5" dirty="0">
                <a:latin typeface="Calibri"/>
                <a:cs typeface="Calibri"/>
              </a:rPr>
              <a:t>achieve  progresses </a:t>
            </a:r>
            <a:r>
              <a:rPr sz="1200" dirty="0">
                <a:latin typeface="Calibri"/>
                <a:cs typeface="Calibri"/>
              </a:rPr>
              <a:t>for </a:t>
            </a:r>
            <a:r>
              <a:rPr sz="1200" spc="-5" dirty="0">
                <a:latin typeface="Calibri"/>
                <a:cs typeface="Calibri"/>
              </a:rPr>
              <a:t>the innovation. However, it </a:t>
            </a:r>
            <a:r>
              <a:rPr sz="1200" dirty="0">
                <a:latin typeface="Calibri"/>
                <a:cs typeface="Calibri"/>
              </a:rPr>
              <a:t>be </a:t>
            </a:r>
            <a:r>
              <a:rPr sz="1200" spc="-5" dirty="0">
                <a:latin typeface="Calibri"/>
                <a:cs typeface="Calibri"/>
              </a:rPr>
              <a:t>taken into consideration that innovation is a  multicausal and not-lineal phenomenon, which is defined as a result of a wide range </a:t>
            </a:r>
            <a:r>
              <a:rPr sz="1200" spc="-10" dirty="0">
                <a:latin typeface="Calibri"/>
                <a:cs typeface="Calibri"/>
              </a:rPr>
              <a:t>of </a:t>
            </a:r>
            <a:r>
              <a:rPr sz="1200" spc="-5" dirty="0">
                <a:latin typeface="Calibri"/>
                <a:cs typeface="Calibri"/>
              </a:rPr>
              <a:t>links,  interactions, cycles and</a:t>
            </a:r>
            <a:r>
              <a:rPr sz="1200" spc="5" dirty="0">
                <a:latin typeface="Calibri"/>
                <a:cs typeface="Calibri"/>
              </a:rPr>
              <a:t> </a:t>
            </a:r>
            <a:r>
              <a:rPr sz="1200" spc="-5" dirty="0">
                <a:latin typeface="Calibri"/>
                <a:cs typeface="Calibri"/>
              </a:rPr>
              <a:t>feed-backs.</a:t>
            </a:r>
            <a:endParaRPr sz="1200" dirty="0">
              <a:latin typeface="Calibri"/>
              <a:cs typeface="Calibri"/>
            </a:endParaRPr>
          </a:p>
          <a:p>
            <a:pPr marL="12700" marR="5080">
              <a:lnSpc>
                <a:spcPct val="101699"/>
              </a:lnSpc>
              <a:spcBef>
                <a:spcPts val="505"/>
              </a:spcBef>
            </a:pPr>
            <a:r>
              <a:rPr sz="1200" spc="-5" dirty="0">
                <a:latin typeface="Calibri"/>
                <a:cs typeface="Calibri"/>
              </a:rPr>
              <a:t>Attending </a:t>
            </a:r>
            <a:r>
              <a:rPr sz="1200" dirty="0">
                <a:latin typeface="Calibri"/>
                <a:cs typeface="Calibri"/>
              </a:rPr>
              <a:t>to </a:t>
            </a:r>
            <a:r>
              <a:rPr sz="1200" spc="-5" dirty="0">
                <a:latin typeface="Calibri"/>
                <a:cs typeface="Calibri"/>
              </a:rPr>
              <a:t>these considerations, we can draw 5 main stages </a:t>
            </a:r>
            <a:r>
              <a:rPr sz="1200" spc="-10" dirty="0">
                <a:latin typeface="Calibri"/>
                <a:cs typeface="Calibri"/>
              </a:rPr>
              <a:t>in </a:t>
            </a:r>
            <a:r>
              <a:rPr sz="1200" dirty="0">
                <a:latin typeface="Calibri"/>
                <a:cs typeface="Calibri"/>
              </a:rPr>
              <a:t>this </a:t>
            </a:r>
            <a:r>
              <a:rPr sz="1200" spc="-5" dirty="0">
                <a:latin typeface="Calibri"/>
                <a:cs typeface="Calibri"/>
              </a:rPr>
              <a:t>process, summarized as  follows: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Find a</a:t>
            </a:r>
            <a:r>
              <a:rPr sz="1200" spc="5" dirty="0">
                <a:latin typeface="Calibri"/>
                <a:cs typeface="Calibri"/>
              </a:rPr>
              <a:t> </a:t>
            </a:r>
            <a:r>
              <a:rPr sz="1200" spc="-5" dirty="0">
                <a:latin typeface="Calibri"/>
                <a:cs typeface="Calibri"/>
              </a:rPr>
              <a:t>opportunity</a:t>
            </a:r>
            <a:endParaRPr sz="1200" dirty="0">
              <a:latin typeface="Calibri"/>
              <a:cs typeface="Calibri"/>
            </a:endParaRPr>
          </a:p>
          <a:p>
            <a:pPr marL="241300" indent="-228600">
              <a:lnSpc>
                <a:spcPct val="100000"/>
              </a:lnSpc>
              <a:spcBef>
                <a:spcPts val="80"/>
              </a:spcBef>
              <a:buFont typeface="Symbol"/>
              <a:buChar char=""/>
              <a:tabLst>
                <a:tab pos="240665" algn="l"/>
                <a:tab pos="241300" algn="l"/>
              </a:tabLst>
            </a:pPr>
            <a:r>
              <a:rPr sz="1200" spc="-5" dirty="0">
                <a:latin typeface="Calibri"/>
                <a:cs typeface="Calibri"/>
              </a:rPr>
              <a:t>Definition and redefinition </a:t>
            </a:r>
            <a:r>
              <a:rPr sz="1200" spc="-10" dirty="0">
                <a:latin typeface="Calibri"/>
                <a:cs typeface="Calibri"/>
              </a:rPr>
              <a:t>of </a:t>
            </a:r>
            <a:r>
              <a:rPr sz="1200" dirty="0">
                <a:latin typeface="Calibri"/>
                <a:cs typeface="Calibri"/>
              </a:rPr>
              <a:t>the</a:t>
            </a:r>
            <a:r>
              <a:rPr sz="1200" spc="15" dirty="0">
                <a:latin typeface="Calibri"/>
                <a:cs typeface="Calibri"/>
              </a:rPr>
              <a:t> </a:t>
            </a:r>
            <a:r>
              <a:rPr sz="1200" spc="-5" dirty="0">
                <a:latin typeface="Calibri"/>
                <a:cs typeface="Calibri"/>
              </a:rPr>
              <a:t>opportunity</a:t>
            </a:r>
            <a:endParaRPr sz="1200" dirty="0">
              <a:latin typeface="Calibri"/>
              <a:cs typeface="Calibri"/>
            </a:endParaRPr>
          </a:p>
          <a:p>
            <a:pPr marL="241300" indent="-228600">
              <a:lnSpc>
                <a:spcPct val="100000"/>
              </a:lnSpc>
              <a:spcBef>
                <a:spcPts val="85"/>
              </a:spcBef>
              <a:buFont typeface="Symbol"/>
              <a:buChar char=""/>
              <a:tabLst>
                <a:tab pos="240665" algn="l"/>
                <a:tab pos="241300" algn="l"/>
              </a:tabLst>
            </a:pPr>
            <a:r>
              <a:rPr sz="1200" spc="-5" dirty="0">
                <a:latin typeface="Calibri"/>
                <a:cs typeface="Calibri"/>
              </a:rPr>
              <a:t>Idea creation</a:t>
            </a:r>
            <a:r>
              <a:rPr sz="1200" dirty="0">
                <a:latin typeface="Calibri"/>
                <a:cs typeface="Calibri"/>
              </a:rPr>
              <a:t> </a:t>
            </a:r>
            <a:r>
              <a:rPr sz="1200" spc="-5" dirty="0">
                <a:latin typeface="Calibri"/>
                <a:cs typeface="Calibri"/>
              </a:rPr>
              <a:t>(methodologies)</a:t>
            </a:r>
            <a:endParaRPr sz="1200" dirty="0">
              <a:latin typeface="Calibri"/>
              <a:cs typeface="Calibri"/>
            </a:endParaRPr>
          </a:p>
          <a:p>
            <a:pPr>
              <a:lnSpc>
                <a:spcPct val="100000"/>
              </a:lnSpc>
              <a:spcBef>
                <a:spcPts val="20"/>
              </a:spcBef>
            </a:pPr>
            <a:endParaRPr sz="1800" dirty="0">
              <a:latin typeface="Calibri"/>
              <a:cs typeface="Calibri"/>
            </a:endParaRPr>
          </a:p>
          <a:p>
            <a:pPr marR="91440" algn="r">
              <a:lnSpc>
                <a:spcPct val="100000"/>
              </a:lnSpc>
            </a:pPr>
            <a:r>
              <a:rPr sz="1000" b="1" spc="-5" dirty="0">
                <a:latin typeface="Calibri"/>
                <a:cs typeface="Calibri"/>
              </a:rPr>
              <a:t>75</a:t>
            </a:r>
            <a:endParaRPr sz="1000" dirty="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1024182"/>
            <a:ext cx="321881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focused. </a:t>
            </a:r>
            <a:r>
              <a:rPr sz="1200" spc="-5" dirty="0">
                <a:latin typeface="Calibri"/>
                <a:cs typeface="Calibri"/>
              </a:rPr>
              <a:t>Find new approaches to innovation</a:t>
            </a:r>
            <a:r>
              <a:rPr sz="1200" spc="20" dirty="0">
                <a:latin typeface="Calibri"/>
                <a:cs typeface="Calibri"/>
              </a:rPr>
              <a:t> </a:t>
            </a:r>
            <a:r>
              <a:rPr sz="1200" spc="-10" dirty="0">
                <a:latin typeface="Calibri"/>
                <a:cs typeface="Calibri"/>
              </a:rPr>
              <a:t>below.</a:t>
            </a:r>
            <a:endParaRPr sz="1200">
              <a:latin typeface="Calibri"/>
              <a:cs typeface="Calibri"/>
            </a:endParaRPr>
          </a:p>
        </p:txBody>
      </p:sp>
      <p:sp>
        <p:nvSpPr>
          <p:cNvPr id="5" name="object 5"/>
          <p:cNvSpPr txBox="1"/>
          <p:nvPr/>
        </p:nvSpPr>
        <p:spPr>
          <a:xfrm>
            <a:off x="816731" y="1798308"/>
            <a:ext cx="5796280" cy="1328420"/>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Open</a:t>
            </a:r>
            <a:r>
              <a:rPr sz="1200" b="1" spc="-10" dirty="0">
                <a:latin typeface="Calibri"/>
                <a:cs typeface="Calibri"/>
              </a:rPr>
              <a:t> </a:t>
            </a:r>
            <a:r>
              <a:rPr sz="1200" b="1" spc="-5" dirty="0">
                <a:latin typeface="Calibri"/>
                <a:cs typeface="Calibri"/>
              </a:rPr>
              <a:t>Innovation</a:t>
            </a:r>
            <a:endParaRPr sz="1200">
              <a:latin typeface="Calibri"/>
              <a:cs typeface="Calibri"/>
            </a:endParaRPr>
          </a:p>
          <a:p>
            <a:pPr marL="12700" marR="5080">
              <a:lnSpc>
                <a:spcPct val="101899"/>
              </a:lnSpc>
              <a:spcBef>
                <a:spcPts val="990"/>
              </a:spcBef>
            </a:pPr>
            <a:r>
              <a:rPr sz="1200" i="1" spc="-5" dirty="0">
                <a:latin typeface="Calibri"/>
                <a:cs typeface="Calibri"/>
              </a:rPr>
              <a:t>Open innovation is the use of purposive inflows </a:t>
            </a:r>
            <a:r>
              <a:rPr sz="1200" i="1" spc="-10" dirty="0">
                <a:latin typeface="Calibri"/>
                <a:cs typeface="Calibri"/>
              </a:rPr>
              <a:t>and </a:t>
            </a:r>
            <a:r>
              <a:rPr sz="1200" i="1" spc="-5" dirty="0">
                <a:latin typeface="Calibri"/>
                <a:cs typeface="Calibri"/>
              </a:rPr>
              <a:t>outflows of knowledge </a:t>
            </a:r>
            <a:r>
              <a:rPr sz="1200" i="1" dirty="0">
                <a:latin typeface="Calibri"/>
                <a:cs typeface="Calibri"/>
              </a:rPr>
              <a:t>to </a:t>
            </a:r>
            <a:r>
              <a:rPr sz="1200" i="1" spc="-5" dirty="0">
                <a:latin typeface="Calibri"/>
                <a:cs typeface="Calibri"/>
              </a:rPr>
              <a:t>accelerate  internal innovation, </a:t>
            </a:r>
            <a:r>
              <a:rPr sz="1200" i="1" spc="-10" dirty="0">
                <a:latin typeface="Calibri"/>
                <a:cs typeface="Calibri"/>
              </a:rPr>
              <a:t>and </a:t>
            </a:r>
            <a:r>
              <a:rPr sz="1200" i="1" spc="-5" dirty="0">
                <a:latin typeface="Calibri"/>
                <a:cs typeface="Calibri"/>
              </a:rPr>
              <a:t>expand the markets for external use of innovation, respectively. [This  paradigm] assumes that firms can </a:t>
            </a:r>
            <a:r>
              <a:rPr sz="1200" i="1" spc="-10" dirty="0">
                <a:latin typeface="Calibri"/>
                <a:cs typeface="Calibri"/>
              </a:rPr>
              <a:t>and </a:t>
            </a:r>
            <a:r>
              <a:rPr sz="1200" i="1" spc="-5" dirty="0">
                <a:latin typeface="Calibri"/>
                <a:cs typeface="Calibri"/>
              </a:rPr>
              <a:t>should use external ideas as well as internal ideas, and  internal and external paths </a:t>
            </a:r>
            <a:r>
              <a:rPr sz="1200" i="1" dirty="0">
                <a:latin typeface="Calibri"/>
                <a:cs typeface="Calibri"/>
              </a:rPr>
              <a:t>to </a:t>
            </a:r>
            <a:r>
              <a:rPr sz="1200" i="1" spc="-5" dirty="0">
                <a:latin typeface="Calibri"/>
                <a:cs typeface="Calibri"/>
              </a:rPr>
              <a:t>market, as they look </a:t>
            </a:r>
            <a:r>
              <a:rPr sz="1200" i="1" dirty="0">
                <a:latin typeface="Calibri"/>
                <a:cs typeface="Calibri"/>
              </a:rPr>
              <a:t>to </a:t>
            </a:r>
            <a:r>
              <a:rPr sz="1200" i="1" spc="-5" dirty="0">
                <a:latin typeface="Calibri"/>
                <a:cs typeface="Calibri"/>
              </a:rPr>
              <a:t>advance their</a:t>
            </a:r>
            <a:r>
              <a:rPr sz="1200" i="1" spc="85" dirty="0">
                <a:latin typeface="Calibri"/>
                <a:cs typeface="Calibri"/>
              </a:rPr>
              <a:t> </a:t>
            </a:r>
            <a:r>
              <a:rPr sz="1200" i="1" spc="-5" dirty="0">
                <a:latin typeface="Calibri"/>
                <a:cs typeface="Calibri"/>
              </a:rPr>
              <a:t>technology.</a:t>
            </a:r>
            <a:endParaRPr sz="1200">
              <a:latin typeface="Calibri"/>
              <a:cs typeface="Calibri"/>
            </a:endParaRPr>
          </a:p>
          <a:p>
            <a:pPr marL="12700">
              <a:lnSpc>
                <a:spcPct val="100000"/>
              </a:lnSpc>
              <a:spcBef>
                <a:spcPts val="515"/>
              </a:spcBef>
            </a:pPr>
            <a:r>
              <a:rPr sz="1200" spc="-5" dirty="0">
                <a:latin typeface="Calibri"/>
                <a:cs typeface="Calibri"/>
              </a:rPr>
              <a:t>Chesbrough, H. (2006): </a:t>
            </a:r>
            <a:r>
              <a:rPr sz="1200" i="1" spc="-10" dirty="0">
                <a:latin typeface="Calibri"/>
                <a:cs typeface="Calibri"/>
              </a:rPr>
              <a:t>Open </a:t>
            </a:r>
            <a:r>
              <a:rPr sz="1200" i="1" spc="-5" dirty="0">
                <a:latin typeface="Calibri"/>
                <a:cs typeface="Calibri"/>
              </a:rPr>
              <a:t>innovation: researching a new</a:t>
            </a:r>
            <a:r>
              <a:rPr sz="1200" i="1" spc="75" dirty="0">
                <a:latin typeface="Calibri"/>
                <a:cs typeface="Calibri"/>
              </a:rPr>
              <a:t> </a:t>
            </a:r>
            <a:r>
              <a:rPr sz="1200" i="1" spc="-5" dirty="0">
                <a:latin typeface="Calibri"/>
                <a:cs typeface="Calibri"/>
              </a:rPr>
              <a:t>paradigm</a:t>
            </a:r>
            <a:endParaRPr sz="1200">
              <a:latin typeface="Calibri"/>
              <a:cs typeface="Calibri"/>
            </a:endParaRPr>
          </a:p>
        </p:txBody>
      </p:sp>
      <p:sp>
        <p:nvSpPr>
          <p:cNvPr id="6" name="object 6"/>
          <p:cNvSpPr txBox="1"/>
          <p:nvPr/>
        </p:nvSpPr>
        <p:spPr>
          <a:xfrm>
            <a:off x="816730" y="3694002"/>
            <a:ext cx="5836920" cy="1700530"/>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Eco</a:t>
            </a:r>
            <a:r>
              <a:rPr sz="1200" b="1" spc="-10" dirty="0">
                <a:latin typeface="Calibri"/>
                <a:cs typeface="Calibri"/>
              </a:rPr>
              <a:t> </a:t>
            </a:r>
            <a:r>
              <a:rPr sz="1200" b="1" spc="-5" dirty="0">
                <a:latin typeface="Calibri"/>
                <a:cs typeface="Calibri"/>
              </a:rPr>
              <a:t>Innovation</a:t>
            </a:r>
            <a:endParaRPr sz="1200">
              <a:latin typeface="Calibri"/>
              <a:cs typeface="Calibri"/>
            </a:endParaRPr>
          </a:p>
          <a:p>
            <a:pPr marL="12700" marR="5080">
              <a:lnSpc>
                <a:spcPct val="101699"/>
              </a:lnSpc>
              <a:spcBef>
                <a:spcPts val="994"/>
              </a:spcBef>
            </a:pPr>
            <a:r>
              <a:rPr sz="1200" i="1" spc="-5" dirty="0">
                <a:latin typeface="Calibri"/>
                <a:cs typeface="Calibri"/>
              </a:rPr>
              <a:t>Eco-innovation is the production, assimilation or exploitation of a product, production process,  service or management or business method that is novel </a:t>
            </a:r>
            <a:r>
              <a:rPr sz="1200" i="1" dirty="0">
                <a:latin typeface="Calibri"/>
                <a:cs typeface="Calibri"/>
              </a:rPr>
              <a:t>to </a:t>
            </a:r>
            <a:r>
              <a:rPr sz="1200" i="1" spc="-5" dirty="0">
                <a:latin typeface="Calibri"/>
                <a:cs typeface="Calibri"/>
              </a:rPr>
              <a:t>the organisation (developing or  adopting </a:t>
            </a:r>
            <a:r>
              <a:rPr sz="1200" i="1" dirty="0">
                <a:latin typeface="Calibri"/>
                <a:cs typeface="Calibri"/>
              </a:rPr>
              <a:t>it) </a:t>
            </a:r>
            <a:r>
              <a:rPr sz="1200" i="1" spc="-10" dirty="0">
                <a:latin typeface="Calibri"/>
                <a:cs typeface="Calibri"/>
              </a:rPr>
              <a:t>and </a:t>
            </a:r>
            <a:r>
              <a:rPr sz="1200" i="1" spc="-5" dirty="0">
                <a:latin typeface="Calibri"/>
                <a:cs typeface="Calibri"/>
              </a:rPr>
              <a:t>which results, throughout </a:t>
            </a:r>
            <a:r>
              <a:rPr sz="1200" i="1" dirty="0">
                <a:latin typeface="Calibri"/>
                <a:cs typeface="Calibri"/>
              </a:rPr>
              <a:t>its </a:t>
            </a:r>
            <a:r>
              <a:rPr sz="1200" i="1" spc="-5" dirty="0">
                <a:latin typeface="Calibri"/>
                <a:cs typeface="Calibri"/>
              </a:rPr>
              <a:t>life cycle, in a reduction of environmental risk,  pollution and other </a:t>
            </a:r>
            <a:r>
              <a:rPr sz="1200" i="1" dirty="0">
                <a:latin typeface="Calibri"/>
                <a:cs typeface="Calibri"/>
              </a:rPr>
              <a:t>negative </a:t>
            </a:r>
            <a:r>
              <a:rPr sz="1200" i="1" spc="-5" dirty="0">
                <a:latin typeface="Calibri"/>
                <a:cs typeface="Calibri"/>
              </a:rPr>
              <a:t>impacts of resources use (including energy use) compared </a:t>
            </a:r>
            <a:r>
              <a:rPr sz="1200" i="1" dirty="0">
                <a:latin typeface="Calibri"/>
                <a:cs typeface="Calibri"/>
              </a:rPr>
              <a:t>to  </a:t>
            </a:r>
            <a:r>
              <a:rPr sz="1200" i="1" spc="-5" dirty="0">
                <a:latin typeface="Calibri"/>
                <a:cs typeface="Calibri"/>
              </a:rPr>
              <a:t>relevant</a:t>
            </a:r>
            <a:r>
              <a:rPr sz="1200" i="1" spc="5" dirty="0">
                <a:latin typeface="Calibri"/>
                <a:cs typeface="Calibri"/>
              </a:rPr>
              <a:t> </a:t>
            </a:r>
            <a:r>
              <a:rPr sz="1200" i="1" spc="-5" dirty="0">
                <a:latin typeface="Calibri"/>
                <a:cs typeface="Calibri"/>
              </a:rPr>
              <a:t>alternatives.</a:t>
            </a:r>
            <a:endParaRPr sz="1200">
              <a:latin typeface="Calibri"/>
              <a:cs typeface="Calibri"/>
            </a:endParaRPr>
          </a:p>
          <a:p>
            <a:pPr marL="12700" marR="302260" indent="-635">
              <a:lnSpc>
                <a:spcPct val="101699"/>
              </a:lnSpc>
              <a:spcBef>
                <a:spcPts val="500"/>
              </a:spcBef>
            </a:pPr>
            <a:r>
              <a:rPr sz="1200" dirty="0">
                <a:latin typeface="Calibri"/>
                <a:cs typeface="Calibri"/>
              </a:rPr>
              <a:t>Kemp, </a:t>
            </a:r>
            <a:r>
              <a:rPr sz="1200" spc="-5" dirty="0">
                <a:latin typeface="Calibri"/>
                <a:cs typeface="Calibri"/>
              </a:rPr>
              <a:t>R. and Pontoglio, S. (2007): </a:t>
            </a:r>
            <a:r>
              <a:rPr sz="1200" i="1" spc="-10" dirty="0">
                <a:latin typeface="Calibri"/>
                <a:cs typeface="Calibri"/>
              </a:rPr>
              <a:t>Workshop </a:t>
            </a:r>
            <a:r>
              <a:rPr sz="1200" i="1" spc="-5" dirty="0">
                <a:latin typeface="Calibri"/>
                <a:cs typeface="Calibri"/>
              </a:rPr>
              <a:t>conclusions about panel </a:t>
            </a:r>
            <a:r>
              <a:rPr sz="1200" i="1" dirty="0">
                <a:latin typeface="Calibri"/>
                <a:cs typeface="Calibri"/>
              </a:rPr>
              <a:t>survey </a:t>
            </a:r>
            <a:r>
              <a:rPr sz="1200" i="1" spc="-5" dirty="0">
                <a:latin typeface="Calibri"/>
                <a:cs typeface="Calibri"/>
              </a:rPr>
              <a:t>analysis and  definitions of</a:t>
            </a:r>
            <a:r>
              <a:rPr sz="1200" i="1" spc="15" dirty="0">
                <a:latin typeface="Calibri"/>
                <a:cs typeface="Calibri"/>
              </a:rPr>
              <a:t> </a:t>
            </a:r>
            <a:r>
              <a:rPr sz="1200" i="1" spc="-5" dirty="0">
                <a:latin typeface="Calibri"/>
                <a:cs typeface="Calibri"/>
              </a:rPr>
              <a:t>eco-innovation</a:t>
            </a:r>
            <a:endParaRPr sz="1200">
              <a:latin typeface="Calibri"/>
              <a:cs typeface="Calibri"/>
            </a:endParaRPr>
          </a:p>
        </p:txBody>
      </p:sp>
      <p:sp>
        <p:nvSpPr>
          <p:cNvPr id="7" name="object 7"/>
          <p:cNvSpPr txBox="1"/>
          <p:nvPr/>
        </p:nvSpPr>
        <p:spPr>
          <a:xfrm>
            <a:off x="816802" y="5899040"/>
            <a:ext cx="199707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5.3 </a:t>
            </a:r>
            <a:r>
              <a:rPr sz="1400" b="1" dirty="0">
                <a:latin typeface="Calibri"/>
                <a:cs typeface="Calibri"/>
              </a:rPr>
              <a:t>The </a:t>
            </a:r>
            <a:r>
              <a:rPr sz="1400" b="1" spc="-5" dirty="0">
                <a:latin typeface="Calibri"/>
                <a:cs typeface="Calibri"/>
              </a:rPr>
              <a:t>innovation</a:t>
            </a:r>
            <a:r>
              <a:rPr sz="1400" b="1" spc="-80" dirty="0">
                <a:latin typeface="Calibri"/>
                <a:cs typeface="Calibri"/>
              </a:rPr>
              <a:t> </a:t>
            </a:r>
            <a:r>
              <a:rPr sz="1400" b="1" spc="-10" dirty="0">
                <a:latin typeface="Calibri"/>
                <a:cs typeface="Calibri"/>
              </a:rPr>
              <a:t>process</a:t>
            </a:r>
            <a:endParaRPr sz="1400" dirty="0">
              <a:latin typeface="Calibri"/>
              <a:cs typeface="Calibri"/>
            </a:endParaRPr>
          </a:p>
        </p:txBody>
      </p:sp>
      <p:sp>
        <p:nvSpPr>
          <p:cNvPr id="8" name="object 8"/>
          <p:cNvSpPr/>
          <p:nvPr/>
        </p:nvSpPr>
        <p:spPr>
          <a:xfrm>
            <a:off x="913698" y="1442597"/>
            <a:ext cx="438113" cy="43811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13698" y="3336777"/>
            <a:ext cx="438113" cy="43811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13698" y="6323573"/>
            <a:ext cx="438113" cy="43811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76</a:t>
            </a:r>
            <a:endParaRPr sz="1000">
              <a:latin typeface="Calibri"/>
              <a:cs typeface="Calibri"/>
            </a:endParaRPr>
          </a:p>
        </p:txBody>
      </p:sp>
      <p:sp>
        <p:nvSpPr>
          <p:cNvPr id="3" name="object 3"/>
          <p:cNvSpPr txBox="1"/>
          <p:nvPr/>
        </p:nvSpPr>
        <p:spPr>
          <a:xfrm>
            <a:off x="888424" y="570066"/>
            <a:ext cx="5857240" cy="146113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60"/>
              </a:spcBef>
            </a:pPr>
            <a:endParaRPr sz="950" dirty="0">
              <a:latin typeface="Calibri"/>
              <a:cs typeface="Calibri"/>
            </a:endParaRPr>
          </a:p>
          <a:p>
            <a:pPr marL="240665" indent="-228600">
              <a:lnSpc>
                <a:spcPct val="100000"/>
              </a:lnSpc>
              <a:buFont typeface="Symbol"/>
              <a:buChar char=""/>
              <a:tabLst>
                <a:tab pos="240665" algn="l"/>
                <a:tab pos="241300" algn="l"/>
              </a:tabLst>
            </a:pPr>
            <a:r>
              <a:rPr sz="1200" spc="-5" dirty="0">
                <a:latin typeface="Calibri"/>
                <a:cs typeface="Calibri"/>
              </a:rPr>
              <a:t>Idea</a:t>
            </a:r>
            <a:r>
              <a:rPr sz="1200" dirty="0">
                <a:latin typeface="Calibri"/>
                <a:cs typeface="Calibri"/>
              </a:rPr>
              <a:t> </a:t>
            </a:r>
            <a:r>
              <a:rPr sz="1200" spc="-5" dirty="0">
                <a:latin typeface="Calibri"/>
                <a:cs typeface="Calibri"/>
              </a:rPr>
              <a:t>selection</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Implementation</a:t>
            </a:r>
            <a:endParaRPr sz="1200" dirty="0">
              <a:latin typeface="Calibri"/>
              <a:cs typeface="Calibri"/>
            </a:endParaRPr>
          </a:p>
          <a:p>
            <a:pPr marL="12700" marR="5080">
              <a:lnSpc>
                <a:spcPct val="101699"/>
              </a:lnSpc>
              <a:spcBef>
                <a:spcPts val="310"/>
              </a:spcBef>
            </a:pPr>
            <a:r>
              <a:rPr sz="1200" spc="-5" dirty="0">
                <a:latin typeface="Calibri"/>
                <a:cs typeface="Calibri"/>
              </a:rPr>
              <a:t>Finding </a:t>
            </a:r>
            <a:r>
              <a:rPr sz="1200" b="1" spc="-5" dirty="0">
                <a:latin typeface="Calibri"/>
                <a:cs typeface="Calibri"/>
              </a:rPr>
              <a:t>new opportunities </a:t>
            </a:r>
            <a:r>
              <a:rPr sz="1200" spc="-5" dirty="0">
                <a:latin typeface="Calibri"/>
                <a:cs typeface="Calibri"/>
              </a:rPr>
              <a:t>may involve: periodic review of external and internal opportunities  of </a:t>
            </a:r>
            <a:r>
              <a:rPr sz="1200" dirty="0">
                <a:latin typeface="Calibri"/>
                <a:cs typeface="Calibri"/>
              </a:rPr>
              <a:t>the </a:t>
            </a:r>
            <a:r>
              <a:rPr sz="1200" spc="-5" dirty="0">
                <a:latin typeface="Calibri"/>
                <a:cs typeface="Calibri"/>
              </a:rPr>
              <a:t>organisation, establish </a:t>
            </a:r>
            <a:r>
              <a:rPr sz="1200" dirty="0">
                <a:latin typeface="Calibri"/>
                <a:cs typeface="Calibri"/>
              </a:rPr>
              <a:t>the </a:t>
            </a:r>
            <a:r>
              <a:rPr sz="1200" spc="-5" dirty="0">
                <a:latin typeface="Calibri"/>
                <a:cs typeface="Calibri"/>
              </a:rPr>
              <a:t>proper communication channels (in order to “hear” the  opportunities), develop methodologies </a:t>
            </a:r>
            <a:r>
              <a:rPr sz="1200" dirty="0">
                <a:latin typeface="Calibri"/>
                <a:cs typeface="Calibri"/>
              </a:rPr>
              <a:t>to </a:t>
            </a:r>
            <a:r>
              <a:rPr sz="1200" spc="-5" dirty="0">
                <a:latin typeface="Calibri"/>
                <a:cs typeface="Calibri"/>
              </a:rPr>
              <a:t>identify </a:t>
            </a:r>
            <a:r>
              <a:rPr sz="1200" dirty="0">
                <a:latin typeface="Calibri"/>
                <a:cs typeface="Calibri"/>
              </a:rPr>
              <a:t>trends </a:t>
            </a:r>
            <a:r>
              <a:rPr sz="1200" spc="-5" dirty="0">
                <a:latin typeface="Calibri"/>
                <a:cs typeface="Calibri"/>
              </a:rPr>
              <a:t>and insights, using </a:t>
            </a:r>
            <a:r>
              <a:rPr sz="1200" spc="-10" dirty="0">
                <a:latin typeface="Calibri"/>
                <a:cs typeface="Calibri"/>
              </a:rPr>
              <a:t>of </a:t>
            </a:r>
            <a:r>
              <a:rPr sz="1200" spc="-5" dirty="0">
                <a:latin typeface="Calibri"/>
                <a:cs typeface="Calibri"/>
              </a:rPr>
              <a:t>utility</a:t>
            </a:r>
            <a:r>
              <a:rPr sz="1200" spc="120" dirty="0">
                <a:latin typeface="Calibri"/>
                <a:cs typeface="Calibri"/>
              </a:rPr>
              <a:t> </a:t>
            </a:r>
            <a:r>
              <a:rPr sz="1200" spc="-5" dirty="0">
                <a:latin typeface="Calibri"/>
                <a:cs typeface="Calibri"/>
              </a:rPr>
              <a:t>maps…</a:t>
            </a:r>
            <a:endParaRPr sz="1200" dirty="0">
              <a:latin typeface="Calibri"/>
              <a:cs typeface="Calibri"/>
            </a:endParaRPr>
          </a:p>
        </p:txBody>
      </p:sp>
      <p:sp>
        <p:nvSpPr>
          <p:cNvPr id="4" name="object 4"/>
          <p:cNvSpPr txBox="1"/>
          <p:nvPr/>
        </p:nvSpPr>
        <p:spPr>
          <a:xfrm>
            <a:off x="888406" y="4437654"/>
            <a:ext cx="5817235" cy="2136140"/>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3: </a:t>
            </a:r>
            <a:r>
              <a:rPr sz="1200" b="1" i="1" spc="-5" dirty="0">
                <a:latin typeface="Calibri"/>
                <a:cs typeface="Calibri"/>
              </a:rPr>
              <a:t>Internal and External</a:t>
            </a:r>
            <a:r>
              <a:rPr sz="1200" b="1" i="1" spc="-10" dirty="0">
                <a:latin typeface="Calibri"/>
                <a:cs typeface="Calibri"/>
              </a:rPr>
              <a:t> </a:t>
            </a:r>
            <a:r>
              <a:rPr sz="1200" b="1" i="1" spc="-5" dirty="0">
                <a:latin typeface="Calibri"/>
                <a:cs typeface="Calibri"/>
              </a:rPr>
              <a:t>Opportunities</a:t>
            </a:r>
            <a:endParaRPr sz="1200" dirty="0">
              <a:latin typeface="Calibri"/>
              <a:cs typeface="Calibri"/>
            </a:endParaRPr>
          </a:p>
          <a:p>
            <a:pPr marL="12700" marR="182245">
              <a:lnSpc>
                <a:spcPct val="101699"/>
              </a:lnSpc>
              <a:spcBef>
                <a:spcPts val="1005"/>
              </a:spcBef>
            </a:pPr>
            <a:r>
              <a:rPr sz="1200" spc="-5" dirty="0">
                <a:latin typeface="Calibri"/>
                <a:cs typeface="Calibri"/>
              </a:rPr>
              <a:t>To </a:t>
            </a:r>
            <a:r>
              <a:rPr sz="1200" b="1" spc="-5" dirty="0">
                <a:latin typeface="Calibri"/>
                <a:cs typeface="Calibri"/>
              </a:rPr>
              <a:t>redefine </a:t>
            </a:r>
            <a:r>
              <a:rPr sz="1200" b="1" dirty="0">
                <a:latin typeface="Calibri"/>
                <a:cs typeface="Calibri"/>
              </a:rPr>
              <a:t>the </a:t>
            </a:r>
            <a:r>
              <a:rPr sz="1200" b="1" spc="-5" dirty="0">
                <a:latin typeface="Calibri"/>
                <a:cs typeface="Calibri"/>
              </a:rPr>
              <a:t>opportunity</a:t>
            </a:r>
            <a:r>
              <a:rPr sz="1200" spc="-5" dirty="0">
                <a:latin typeface="Calibri"/>
                <a:cs typeface="Calibri"/>
              </a:rPr>
              <a:t>, </a:t>
            </a:r>
            <a:r>
              <a:rPr sz="1200" spc="-10" dirty="0">
                <a:latin typeface="Calibri"/>
                <a:cs typeface="Calibri"/>
              </a:rPr>
              <a:t>it </a:t>
            </a:r>
            <a:r>
              <a:rPr sz="1200" spc="-5" dirty="0">
                <a:latin typeface="Calibri"/>
                <a:cs typeface="Calibri"/>
              </a:rPr>
              <a:t>is necessary </a:t>
            </a:r>
            <a:r>
              <a:rPr sz="1200" dirty="0">
                <a:latin typeface="Calibri"/>
                <a:cs typeface="Calibri"/>
              </a:rPr>
              <a:t>to </a:t>
            </a:r>
            <a:r>
              <a:rPr sz="1200" spc="-5" dirty="0">
                <a:latin typeface="Calibri"/>
                <a:cs typeface="Calibri"/>
              </a:rPr>
              <a:t>describe and analyze the opportunities and  possibly related problems, identify limitations, develop criteria </a:t>
            </a:r>
            <a:r>
              <a:rPr sz="1200" dirty="0">
                <a:latin typeface="Calibri"/>
                <a:cs typeface="Calibri"/>
              </a:rPr>
              <a:t>to </a:t>
            </a:r>
            <a:r>
              <a:rPr sz="1200" spc="-5" dirty="0">
                <a:latin typeface="Calibri"/>
                <a:cs typeface="Calibri"/>
              </a:rPr>
              <a:t>find solutions, consider  alternative options, research </a:t>
            </a:r>
            <a:r>
              <a:rPr sz="1200" dirty="0">
                <a:latin typeface="Calibri"/>
                <a:cs typeface="Calibri"/>
              </a:rPr>
              <a:t>new </a:t>
            </a:r>
            <a:r>
              <a:rPr sz="1200" spc="-5" dirty="0">
                <a:latin typeface="Calibri"/>
                <a:cs typeface="Calibri"/>
              </a:rPr>
              <a:t>specifications </a:t>
            </a:r>
            <a:r>
              <a:rPr sz="1200" spc="-10" dirty="0">
                <a:latin typeface="Calibri"/>
                <a:cs typeface="Calibri"/>
              </a:rPr>
              <a:t>or </a:t>
            </a:r>
            <a:r>
              <a:rPr sz="1200" spc="-5" dirty="0">
                <a:latin typeface="Calibri"/>
                <a:cs typeface="Calibri"/>
              </a:rPr>
              <a:t>carry out </a:t>
            </a:r>
            <a:r>
              <a:rPr sz="1200" spc="-10" dirty="0">
                <a:latin typeface="Calibri"/>
                <a:cs typeface="Calibri"/>
              </a:rPr>
              <a:t>an </a:t>
            </a:r>
            <a:r>
              <a:rPr sz="1200" spc="-5" dirty="0">
                <a:latin typeface="Calibri"/>
                <a:cs typeface="Calibri"/>
              </a:rPr>
              <a:t>exhaustive diagnosis </a:t>
            </a:r>
            <a:r>
              <a:rPr sz="1200" spc="-10" dirty="0">
                <a:latin typeface="Calibri"/>
                <a:cs typeface="Calibri"/>
              </a:rPr>
              <a:t>of </a:t>
            </a:r>
            <a:r>
              <a:rPr sz="1200" spc="-5" dirty="0">
                <a:latin typeface="Calibri"/>
                <a:cs typeface="Calibri"/>
              </a:rPr>
              <a:t>the  opportunity (or problem).</a:t>
            </a:r>
            <a:endParaRPr sz="1200" dirty="0">
              <a:latin typeface="Calibri"/>
              <a:cs typeface="Calibri"/>
            </a:endParaRPr>
          </a:p>
          <a:p>
            <a:pPr marL="12700" marR="5080">
              <a:lnSpc>
                <a:spcPct val="101699"/>
              </a:lnSpc>
              <a:spcBef>
                <a:spcPts val="994"/>
              </a:spcBef>
            </a:pPr>
            <a:r>
              <a:rPr sz="1200" spc="-5" dirty="0">
                <a:latin typeface="Calibri"/>
                <a:cs typeface="Calibri"/>
              </a:rPr>
              <a:t>In order </a:t>
            </a:r>
            <a:r>
              <a:rPr sz="1200" dirty="0">
                <a:latin typeface="Calibri"/>
                <a:cs typeface="Calibri"/>
              </a:rPr>
              <a:t>to </a:t>
            </a:r>
            <a:r>
              <a:rPr sz="1200" spc="-5" dirty="0">
                <a:latin typeface="Calibri"/>
                <a:cs typeface="Calibri"/>
              </a:rPr>
              <a:t>maximize the creative potential of the problem solving group, the </a:t>
            </a:r>
            <a:r>
              <a:rPr sz="1200" b="1" spc="-5" dirty="0">
                <a:latin typeface="Calibri"/>
                <a:cs typeface="Calibri"/>
              </a:rPr>
              <a:t>idea generation  </a:t>
            </a:r>
            <a:r>
              <a:rPr sz="1200" spc="-5" dirty="0">
                <a:latin typeface="Calibri"/>
                <a:cs typeface="Calibri"/>
              </a:rPr>
              <a:t>activity should be collaborative in nature. This </a:t>
            </a:r>
            <a:r>
              <a:rPr sz="1200" spc="-10" dirty="0">
                <a:latin typeface="Calibri"/>
                <a:cs typeface="Calibri"/>
              </a:rPr>
              <a:t>can </a:t>
            </a:r>
            <a:r>
              <a:rPr sz="1200" spc="-5" dirty="0">
                <a:latin typeface="Calibri"/>
                <a:cs typeface="Calibri"/>
              </a:rPr>
              <a:t>be accomplished in many ways. Idea  management and innovation process management often provides collaboration tools, while  facilitators </a:t>
            </a:r>
            <a:r>
              <a:rPr sz="1200" spc="-10" dirty="0">
                <a:latin typeface="Calibri"/>
                <a:cs typeface="Calibri"/>
              </a:rPr>
              <a:t>of </a:t>
            </a:r>
            <a:r>
              <a:rPr sz="1200" spc="-5" dirty="0">
                <a:latin typeface="Calibri"/>
                <a:cs typeface="Calibri"/>
              </a:rPr>
              <a:t>brainstorming and other ideation events should promote collaborative idea  development.</a:t>
            </a:r>
            <a:endParaRPr sz="1200" dirty="0">
              <a:latin typeface="Calibri"/>
              <a:cs typeface="Calibri"/>
            </a:endParaRPr>
          </a:p>
        </p:txBody>
      </p:sp>
      <p:sp>
        <p:nvSpPr>
          <p:cNvPr id="5" name="object 5"/>
          <p:cNvSpPr txBox="1"/>
          <p:nvPr/>
        </p:nvSpPr>
        <p:spPr>
          <a:xfrm>
            <a:off x="888397" y="7141004"/>
            <a:ext cx="5746115" cy="2077085"/>
          </a:xfrm>
          <a:prstGeom prst="rect">
            <a:avLst/>
          </a:prstGeom>
        </p:spPr>
        <p:txBody>
          <a:bodyPr vert="horz" wrap="square" lIns="0" tIns="12700" rIns="0" bIns="0" rtlCol="0">
            <a:spAutoFit/>
          </a:bodyPr>
          <a:lstStyle/>
          <a:p>
            <a:pPr marL="688975">
              <a:lnSpc>
                <a:spcPct val="100000"/>
              </a:lnSpc>
              <a:spcBef>
                <a:spcPts val="100"/>
              </a:spcBef>
            </a:pPr>
            <a:r>
              <a:rPr sz="1200" i="1" spc="-5" dirty="0">
                <a:latin typeface="Calibri"/>
                <a:cs typeface="Calibri"/>
              </a:rPr>
              <a:t>If </a:t>
            </a:r>
            <a:r>
              <a:rPr sz="1200" i="1" spc="-15" dirty="0">
                <a:latin typeface="Calibri"/>
                <a:cs typeface="Calibri"/>
              </a:rPr>
              <a:t>at </a:t>
            </a:r>
            <a:r>
              <a:rPr sz="1200" i="1" spc="-5" dirty="0">
                <a:latin typeface="Calibri"/>
                <a:cs typeface="Calibri"/>
              </a:rPr>
              <a:t>first, the idea is </a:t>
            </a:r>
            <a:r>
              <a:rPr sz="1200" i="1" spc="-10" dirty="0">
                <a:latin typeface="Calibri"/>
                <a:cs typeface="Calibri"/>
              </a:rPr>
              <a:t>not absurd, </a:t>
            </a:r>
            <a:r>
              <a:rPr sz="1200" i="1" spc="-5" dirty="0">
                <a:latin typeface="Calibri"/>
                <a:cs typeface="Calibri"/>
              </a:rPr>
              <a:t>then there is no </a:t>
            </a:r>
            <a:r>
              <a:rPr sz="1200" i="1" spc="-10" dirty="0">
                <a:latin typeface="Calibri"/>
                <a:cs typeface="Calibri"/>
              </a:rPr>
              <a:t>hope </a:t>
            </a:r>
            <a:r>
              <a:rPr sz="1200" i="1" spc="-5" dirty="0">
                <a:latin typeface="Calibri"/>
                <a:cs typeface="Calibri"/>
              </a:rPr>
              <a:t>for</a:t>
            </a:r>
            <a:r>
              <a:rPr sz="1200" i="1" spc="165" dirty="0">
                <a:latin typeface="Calibri"/>
                <a:cs typeface="Calibri"/>
              </a:rPr>
              <a:t> </a:t>
            </a:r>
            <a:r>
              <a:rPr sz="1200" i="1" dirty="0">
                <a:latin typeface="Calibri"/>
                <a:cs typeface="Calibri"/>
              </a:rPr>
              <a:t>it.</a:t>
            </a:r>
            <a:endParaRPr sz="1200">
              <a:latin typeface="Calibri"/>
              <a:cs typeface="Calibri"/>
            </a:endParaRPr>
          </a:p>
          <a:p>
            <a:pPr marL="12700">
              <a:lnSpc>
                <a:spcPct val="100000"/>
              </a:lnSpc>
              <a:spcBef>
                <a:spcPts val="1020"/>
              </a:spcBef>
            </a:pPr>
            <a:r>
              <a:rPr sz="1200" b="1" spc="-5" dirty="0">
                <a:latin typeface="Calibri"/>
                <a:cs typeface="Calibri"/>
              </a:rPr>
              <a:t>Albert</a:t>
            </a:r>
            <a:r>
              <a:rPr sz="1200" b="1" spc="5" dirty="0">
                <a:latin typeface="Calibri"/>
                <a:cs typeface="Calibri"/>
              </a:rPr>
              <a:t> </a:t>
            </a:r>
            <a:r>
              <a:rPr sz="1200" b="1" spc="-5" dirty="0">
                <a:latin typeface="Calibri"/>
                <a:cs typeface="Calibri"/>
              </a:rPr>
              <a:t>Einstein</a:t>
            </a:r>
            <a:endParaRPr sz="1200">
              <a:latin typeface="Calibri"/>
              <a:cs typeface="Calibri"/>
            </a:endParaRPr>
          </a:p>
          <a:p>
            <a:pPr marL="12700" marR="5080" indent="-635">
              <a:lnSpc>
                <a:spcPct val="101899"/>
              </a:lnSpc>
              <a:spcBef>
                <a:spcPts val="990"/>
              </a:spcBef>
            </a:pPr>
            <a:r>
              <a:rPr sz="1200" dirty="0">
                <a:latin typeface="Calibri"/>
                <a:cs typeface="Calibri"/>
              </a:rPr>
              <a:t>There </a:t>
            </a:r>
            <a:r>
              <a:rPr sz="1200" spc="-5" dirty="0">
                <a:latin typeface="Calibri"/>
                <a:cs typeface="Calibri"/>
              </a:rPr>
              <a:t>are several methods </a:t>
            </a:r>
            <a:r>
              <a:rPr sz="1200" dirty="0">
                <a:latin typeface="Calibri"/>
                <a:cs typeface="Calibri"/>
              </a:rPr>
              <a:t>to </a:t>
            </a:r>
            <a:r>
              <a:rPr sz="1200" b="1" spc="-5" dirty="0">
                <a:latin typeface="Calibri"/>
                <a:cs typeface="Calibri"/>
              </a:rPr>
              <a:t>select ideas</a:t>
            </a:r>
            <a:r>
              <a:rPr sz="1200" spc="-5" dirty="0">
                <a:latin typeface="Calibri"/>
                <a:cs typeface="Calibri"/>
              </a:rPr>
              <a:t>. Instead </a:t>
            </a:r>
            <a:r>
              <a:rPr sz="1200" spc="-10" dirty="0">
                <a:latin typeface="Calibri"/>
                <a:cs typeface="Calibri"/>
              </a:rPr>
              <a:t>of </a:t>
            </a:r>
            <a:r>
              <a:rPr sz="1200" spc="-5" dirty="0">
                <a:latin typeface="Calibri"/>
                <a:cs typeface="Calibri"/>
              </a:rPr>
              <a:t>basing selection </a:t>
            </a:r>
            <a:r>
              <a:rPr sz="1200" spc="-10" dirty="0">
                <a:latin typeface="Calibri"/>
                <a:cs typeface="Calibri"/>
              </a:rPr>
              <a:t>on </a:t>
            </a:r>
            <a:r>
              <a:rPr sz="1200" spc="-5" dirty="0">
                <a:latin typeface="Calibri"/>
                <a:cs typeface="Calibri"/>
              </a:rPr>
              <a:t>arbitrary decisions,  it is recommended </a:t>
            </a:r>
            <a:r>
              <a:rPr sz="1200" dirty="0">
                <a:latin typeface="Calibri"/>
                <a:cs typeface="Calibri"/>
              </a:rPr>
              <a:t>to </a:t>
            </a:r>
            <a:r>
              <a:rPr sz="1200" spc="-5" dirty="0">
                <a:latin typeface="Calibri"/>
                <a:cs typeface="Calibri"/>
              </a:rPr>
              <a:t>apply a set </a:t>
            </a:r>
            <a:r>
              <a:rPr sz="1200" spc="-10" dirty="0">
                <a:latin typeface="Calibri"/>
                <a:cs typeface="Calibri"/>
              </a:rPr>
              <a:t>of </a:t>
            </a:r>
            <a:r>
              <a:rPr sz="1200" spc="-5" dirty="0">
                <a:latin typeface="Calibri"/>
                <a:cs typeface="Calibri"/>
              </a:rPr>
              <a:t>business criteria </a:t>
            </a:r>
            <a:r>
              <a:rPr sz="1200" dirty="0">
                <a:latin typeface="Calibri"/>
                <a:cs typeface="Calibri"/>
              </a:rPr>
              <a:t>to </a:t>
            </a:r>
            <a:r>
              <a:rPr sz="1200" spc="-5" dirty="0">
                <a:latin typeface="Calibri"/>
                <a:cs typeface="Calibri"/>
              </a:rPr>
              <a:t>the idea and rank how well the idea  </a:t>
            </a:r>
            <a:r>
              <a:rPr sz="1200" dirty="0">
                <a:latin typeface="Calibri"/>
                <a:cs typeface="Calibri"/>
              </a:rPr>
              <a:t>meets </a:t>
            </a:r>
            <a:r>
              <a:rPr sz="1200" spc="-5" dirty="0">
                <a:latin typeface="Calibri"/>
                <a:cs typeface="Calibri"/>
              </a:rPr>
              <a:t>each criterion. If </a:t>
            </a:r>
            <a:r>
              <a:rPr sz="1200" spc="-10" dirty="0">
                <a:latin typeface="Calibri"/>
                <a:cs typeface="Calibri"/>
              </a:rPr>
              <a:t>an </a:t>
            </a:r>
            <a:r>
              <a:rPr sz="1200" spc="-5" dirty="0">
                <a:latin typeface="Calibri"/>
                <a:cs typeface="Calibri"/>
              </a:rPr>
              <a:t>idea achieves a sufficiently high ranking, </a:t>
            </a:r>
            <a:r>
              <a:rPr sz="1200" dirty="0">
                <a:latin typeface="Calibri"/>
                <a:cs typeface="Calibri"/>
              </a:rPr>
              <a:t>either </a:t>
            </a:r>
            <a:r>
              <a:rPr sz="1200" spc="-5" dirty="0">
                <a:latin typeface="Calibri"/>
                <a:cs typeface="Calibri"/>
              </a:rPr>
              <a:t>as is or through  additional modification, </a:t>
            </a:r>
            <a:r>
              <a:rPr sz="1200" spc="-10" dirty="0">
                <a:latin typeface="Calibri"/>
                <a:cs typeface="Calibri"/>
              </a:rPr>
              <a:t>it </a:t>
            </a:r>
            <a:r>
              <a:rPr sz="1200" spc="-5" dirty="0">
                <a:latin typeface="Calibri"/>
                <a:cs typeface="Calibri"/>
              </a:rPr>
              <a:t>should be developed</a:t>
            </a:r>
            <a:r>
              <a:rPr sz="1200" spc="20" dirty="0">
                <a:latin typeface="Calibri"/>
                <a:cs typeface="Calibri"/>
              </a:rPr>
              <a:t> </a:t>
            </a:r>
            <a:r>
              <a:rPr sz="1200" dirty="0">
                <a:latin typeface="Calibri"/>
                <a:cs typeface="Calibri"/>
              </a:rPr>
              <a:t>further.</a:t>
            </a:r>
            <a:endParaRPr sz="1200">
              <a:latin typeface="Calibri"/>
              <a:cs typeface="Calibri"/>
            </a:endParaRPr>
          </a:p>
          <a:p>
            <a:pPr marL="12700" marR="39370">
              <a:lnSpc>
                <a:spcPct val="101699"/>
              </a:lnSpc>
              <a:spcBef>
                <a:spcPts val="994"/>
              </a:spcBef>
            </a:pPr>
            <a:r>
              <a:rPr sz="1200" spc="-5" dirty="0">
                <a:latin typeface="Calibri"/>
                <a:cs typeface="Calibri"/>
              </a:rPr>
              <a:t>Ideas that have passed successfully testing and development criteria, </a:t>
            </a:r>
            <a:r>
              <a:rPr sz="1200" spc="-10" dirty="0">
                <a:latin typeface="Calibri"/>
                <a:cs typeface="Calibri"/>
              </a:rPr>
              <a:t>are </a:t>
            </a:r>
            <a:r>
              <a:rPr sz="1200" dirty="0">
                <a:latin typeface="Calibri"/>
                <a:cs typeface="Calibri"/>
              </a:rPr>
              <a:t>ready to be  </a:t>
            </a:r>
            <a:r>
              <a:rPr sz="1200" b="1" spc="-5" dirty="0">
                <a:latin typeface="Calibri"/>
                <a:cs typeface="Calibri"/>
              </a:rPr>
              <a:t>implemented</a:t>
            </a:r>
            <a:r>
              <a:rPr sz="1200" spc="-5" dirty="0">
                <a:latin typeface="Calibri"/>
                <a:cs typeface="Calibri"/>
              </a:rPr>
              <a:t>. Now, </a:t>
            </a:r>
            <a:r>
              <a:rPr sz="1200" spc="-10" dirty="0">
                <a:latin typeface="Calibri"/>
                <a:cs typeface="Calibri"/>
              </a:rPr>
              <a:t>you </a:t>
            </a:r>
            <a:r>
              <a:rPr sz="1200" spc="-5" dirty="0">
                <a:latin typeface="Calibri"/>
                <a:cs typeface="Calibri"/>
              </a:rPr>
              <a:t>can integrate </a:t>
            </a:r>
            <a:r>
              <a:rPr sz="1200" dirty="0">
                <a:latin typeface="Calibri"/>
                <a:cs typeface="Calibri"/>
              </a:rPr>
              <a:t>the </a:t>
            </a:r>
            <a:r>
              <a:rPr sz="1200" spc="-5" dirty="0">
                <a:latin typeface="Calibri"/>
                <a:cs typeface="Calibri"/>
              </a:rPr>
              <a:t>innovation into your ongoing routine, production  activity,</a:t>
            </a:r>
            <a:r>
              <a:rPr sz="1200" dirty="0">
                <a:latin typeface="Calibri"/>
                <a:cs typeface="Calibri"/>
              </a:rPr>
              <a:t> </a:t>
            </a:r>
            <a:r>
              <a:rPr sz="1200" spc="-5" dirty="0">
                <a:latin typeface="Calibri"/>
                <a:cs typeface="Calibri"/>
              </a:rPr>
              <a:t>etc.</a:t>
            </a:r>
            <a:endParaRPr sz="1200">
              <a:latin typeface="Calibri"/>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1166220749"/>
              </p:ext>
            </p:extLst>
          </p:nvPr>
        </p:nvGraphicFramePr>
        <p:xfrm>
          <a:off x="939224" y="2129494"/>
          <a:ext cx="5471159" cy="2166931"/>
        </p:xfrm>
        <a:graphic>
          <a:graphicData uri="http://schemas.openxmlformats.org/drawingml/2006/table">
            <a:tbl>
              <a:tblPr firstRow="1" bandRow="1">
                <a:tableStyleId>{2D5ABB26-0587-4C30-8999-92F81FD0307C}</a:tableStyleId>
              </a:tblPr>
              <a:tblGrid>
                <a:gridCol w="2663190">
                  <a:extLst>
                    <a:ext uri="{9D8B030D-6E8A-4147-A177-3AD203B41FA5}">
                      <a16:colId xmlns:a16="http://schemas.microsoft.com/office/drawing/2014/main" val="20000"/>
                    </a:ext>
                  </a:extLst>
                </a:gridCol>
                <a:gridCol w="2807969">
                  <a:extLst>
                    <a:ext uri="{9D8B030D-6E8A-4147-A177-3AD203B41FA5}">
                      <a16:colId xmlns:a16="http://schemas.microsoft.com/office/drawing/2014/main" val="20001"/>
                    </a:ext>
                  </a:extLst>
                </a:gridCol>
              </a:tblGrid>
              <a:tr h="288773">
                <a:tc>
                  <a:txBody>
                    <a:bodyPr/>
                    <a:lstStyle/>
                    <a:p>
                      <a:pPr marL="6985">
                        <a:lnSpc>
                          <a:spcPct val="100000"/>
                        </a:lnSpc>
                        <a:spcBef>
                          <a:spcPts val="320"/>
                        </a:spcBef>
                      </a:pPr>
                      <a:r>
                        <a:rPr sz="1200" b="1" spc="-5" dirty="0">
                          <a:latin typeface="Calibri"/>
                          <a:cs typeface="Calibri"/>
                        </a:rPr>
                        <a:t>Internal</a:t>
                      </a:r>
                      <a:r>
                        <a:rPr sz="1200" b="1" spc="5" dirty="0">
                          <a:latin typeface="Calibri"/>
                          <a:cs typeface="Calibri"/>
                        </a:rPr>
                        <a:t> </a:t>
                      </a:r>
                      <a:r>
                        <a:rPr sz="1200" b="1" spc="-5" dirty="0">
                          <a:latin typeface="Calibri"/>
                          <a:cs typeface="Calibri"/>
                        </a:rPr>
                        <a:t>Opportunities</a:t>
                      </a:r>
                      <a:endParaRPr sz="1200">
                        <a:latin typeface="Calibri"/>
                        <a:cs typeface="Calibri"/>
                      </a:endParaRPr>
                    </a:p>
                  </a:txBody>
                  <a:tcPr marL="0" marR="0" marT="40640" marB="0">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320"/>
                        </a:spcBef>
                      </a:pPr>
                      <a:r>
                        <a:rPr sz="1200" b="1" spc="-5" dirty="0">
                          <a:latin typeface="Calibri"/>
                          <a:cs typeface="Calibri"/>
                        </a:rPr>
                        <a:t>External</a:t>
                      </a:r>
                      <a:r>
                        <a:rPr sz="1200" b="1" spc="-10" dirty="0">
                          <a:latin typeface="Calibri"/>
                          <a:cs typeface="Calibri"/>
                        </a:rPr>
                        <a:t> </a:t>
                      </a:r>
                      <a:r>
                        <a:rPr sz="1200" b="1" spc="-5" dirty="0">
                          <a:latin typeface="Calibri"/>
                          <a:cs typeface="Calibri"/>
                        </a:rPr>
                        <a:t>Opportunities</a:t>
                      </a:r>
                      <a:endParaRPr sz="1200">
                        <a:latin typeface="Calibri"/>
                        <a:cs typeface="Calibri"/>
                      </a:endParaRPr>
                    </a:p>
                  </a:txBody>
                  <a:tcPr marL="0" marR="0" marT="40640" marB="0">
                    <a:lnL w="12700">
                      <a:solidFill>
                        <a:srgbClr val="CCCCCC"/>
                      </a:solidFill>
                      <a:prstDash val="solid"/>
                    </a:lnL>
                    <a:lnB w="12700">
                      <a:solidFill>
                        <a:srgbClr val="CCCCCC"/>
                      </a:solidFill>
                      <a:prstDash val="solid"/>
                    </a:lnB>
                    <a:solidFill>
                      <a:srgbClr val="FCB62C"/>
                    </a:solidFill>
                  </a:tcPr>
                </a:tc>
                <a:extLst>
                  <a:ext uri="{0D108BD9-81ED-4DB2-BD59-A6C34878D82A}">
                    <a16:rowId xmlns:a16="http://schemas.microsoft.com/office/drawing/2014/main" val="10000"/>
                  </a:ext>
                </a:extLst>
              </a:tr>
              <a:tr h="297914">
                <a:tc>
                  <a:txBody>
                    <a:bodyPr/>
                    <a:lstStyle/>
                    <a:p>
                      <a:pPr marL="45085">
                        <a:lnSpc>
                          <a:spcPct val="100000"/>
                        </a:lnSpc>
                        <a:spcBef>
                          <a:spcPts val="340"/>
                        </a:spcBef>
                      </a:pPr>
                      <a:r>
                        <a:rPr sz="1200" spc="-5" dirty="0">
                          <a:latin typeface="Calibri"/>
                          <a:cs typeface="Calibri"/>
                        </a:rPr>
                        <a:t>Parallel stages of production</a:t>
                      </a:r>
                      <a:endParaRPr sz="1200">
                        <a:latin typeface="Calibri"/>
                        <a:cs typeface="Calibri"/>
                      </a:endParaRPr>
                    </a:p>
                  </a:txBody>
                  <a:tcPr marL="0" marR="0" marT="43180" marB="0">
                    <a:lnR w="12700">
                      <a:solidFill>
                        <a:srgbClr val="CCCCCC"/>
                      </a:solidFill>
                      <a:prstDash val="solid"/>
                    </a:lnR>
                    <a:lnT w="12700">
                      <a:solidFill>
                        <a:srgbClr val="CCCCCC"/>
                      </a:solidFill>
                      <a:prstDash val="solid"/>
                    </a:lnT>
                  </a:tcPr>
                </a:tc>
                <a:tc>
                  <a:txBody>
                    <a:bodyPr/>
                    <a:lstStyle/>
                    <a:p>
                      <a:pPr marL="50165">
                        <a:lnSpc>
                          <a:spcPct val="100000"/>
                        </a:lnSpc>
                        <a:spcBef>
                          <a:spcPts val="340"/>
                        </a:spcBef>
                      </a:pPr>
                      <a:r>
                        <a:rPr sz="1200" spc="-5" dirty="0">
                          <a:latin typeface="Calibri"/>
                          <a:cs typeface="Calibri"/>
                        </a:rPr>
                        <a:t>Elements </a:t>
                      </a:r>
                      <a:r>
                        <a:rPr sz="1200" dirty="0">
                          <a:latin typeface="Calibri"/>
                          <a:cs typeface="Calibri"/>
                        </a:rPr>
                        <a:t>to </a:t>
                      </a:r>
                      <a:r>
                        <a:rPr sz="1200" spc="-5" dirty="0">
                          <a:latin typeface="Calibri"/>
                          <a:cs typeface="Calibri"/>
                        </a:rPr>
                        <a:t>add</a:t>
                      </a:r>
                      <a:r>
                        <a:rPr sz="1200" spc="-10" dirty="0">
                          <a:latin typeface="Calibri"/>
                          <a:cs typeface="Calibri"/>
                        </a:rPr>
                        <a:t> </a:t>
                      </a:r>
                      <a:r>
                        <a:rPr sz="1200" spc="-5" dirty="0">
                          <a:latin typeface="Calibri"/>
                          <a:cs typeface="Calibri"/>
                        </a:rPr>
                        <a:t>value</a:t>
                      </a:r>
                      <a:endParaRPr sz="1200">
                        <a:latin typeface="Calibri"/>
                        <a:cs typeface="Calibri"/>
                      </a:endParaRPr>
                    </a:p>
                  </a:txBody>
                  <a:tcPr marL="0" marR="0" marT="43180" marB="0">
                    <a:lnL w="12700">
                      <a:solidFill>
                        <a:srgbClr val="CCCCCC"/>
                      </a:solidFill>
                      <a:prstDash val="solid"/>
                    </a:lnL>
                    <a:lnT w="12700">
                      <a:solidFill>
                        <a:srgbClr val="CCCCCC"/>
                      </a:solidFill>
                      <a:prstDash val="solid"/>
                    </a:lnT>
                  </a:tcPr>
                </a:tc>
                <a:extLst>
                  <a:ext uri="{0D108BD9-81ED-4DB2-BD59-A6C34878D82A}">
                    <a16:rowId xmlns:a16="http://schemas.microsoft.com/office/drawing/2014/main" val="10001"/>
                  </a:ext>
                </a:extLst>
              </a:tr>
              <a:tr h="281153">
                <a:tc>
                  <a:txBody>
                    <a:bodyPr/>
                    <a:lstStyle/>
                    <a:p>
                      <a:pPr marL="45085">
                        <a:lnSpc>
                          <a:spcPct val="100000"/>
                        </a:lnSpc>
                        <a:spcBef>
                          <a:spcPts val="200"/>
                        </a:spcBef>
                      </a:pPr>
                      <a:r>
                        <a:rPr sz="1200" spc="-5" dirty="0">
                          <a:latin typeface="Calibri"/>
                          <a:cs typeface="Calibri"/>
                        </a:rPr>
                        <a:t>Task combination</a:t>
                      </a:r>
                      <a:endParaRPr sz="1200">
                        <a:latin typeface="Calibri"/>
                        <a:cs typeface="Calibri"/>
                      </a:endParaRPr>
                    </a:p>
                  </a:txBody>
                  <a:tcPr marL="0" marR="0" marT="25400" marB="0">
                    <a:lnR w="12700">
                      <a:solidFill>
                        <a:srgbClr val="CCCCCC"/>
                      </a:solidFill>
                      <a:prstDash val="solid"/>
                    </a:lnR>
                  </a:tcPr>
                </a:tc>
                <a:tc>
                  <a:txBody>
                    <a:bodyPr/>
                    <a:lstStyle/>
                    <a:p>
                      <a:pPr marL="50165">
                        <a:lnSpc>
                          <a:spcPct val="100000"/>
                        </a:lnSpc>
                        <a:spcBef>
                          <a:spcPts val="200"/>
                        </a:spcBef>
                      </a:pPr>
                      <a:r>
                        <a:rPr sz="1200" dirty="0">
                          <a:latin typeface="Calibri"/>
                          <a:cs typeface="Calibri"/>
                        </a:rPr>
                        <a:t>New </a:t>
                      </a:r>
                      <a:r>
                        <a:rPr sz="1200" spc="-5" dirty="0">
                          <a:latin typeface="Calibri"/>
                          <a:cs typeface="Calibri"/>
                        </a:rPr>
                        <a:t>niche</a:t>
                      </a:r>
                      <a:r>
                        <a:rPr sz="1200" spc="-10" dirty="0">
                          <a:latin typeface="Calibri"/>
                          <a:cs typeface="Calibri"/>
                        </a:rPr>
                        <a:t> </a:t>
                      </a:r>
                      <a:r>
                        <a:rPr sz="1200" spc="-5" dirty="0">
                          <a:latin typeface="Calibri"/>
                          <a:cs typeface="Calibri"/>
                        </a:rPr>
                        <a:t>market</a:t>
                      </a:r>
                      <a:endParaRPr sz="1200">
                        <a:latin typeface="Calibri"/>
                        <a:cs typeface="Calibri"/>
                      </a:endParaRPr>
                    </a:p>
                  </a:txBody>
                  <a:tcPr marL="0" marR="0" marT="25400" marB="0">
                    <a:lnL w="12700">
                      <a:solidFill>
                        <a:srgbClr val="CCCCCC"/>
                      </a:solidFill>
                      <a:prstDash val="solid"/>
                    </a:lnL>
                  </a:tcPr>
                </a:tc>
                <a:extLst>
                  <a:ext uri="{0D108BD9-81ED-4DB2-BD59-A6C34878D82A}">
                    <a16:rowId xmlns:a16="http://schemas.microsoft.com/office/drawing/2014/main" val="10002"/>
                  </a:ext>
                </a:extLst>
              </a:tr>
              <a:tr h="281153">
                <a:tc>
                  <a:txBody>
                    <a:bodyPr/>
                    <a:lstStyle/>
                    <a:p>
                      <a:pPr marL="45085">
                        <a:lnSpc>
                          <a:spcPct val="100000"/>
                        </a:lnSpc>
                        <a:spcBef>
                          <a:spcPts val="209"/>
                        </a:spcBef>
                      </a:pPr>
                      <a:r>
                        <a:rPr sz="1200" spc="-5" dirty="0">
                          <a:latin typeface="Calibri"/>
                          <a:cs typeface="Calibri"/>
                        </a:rPr>
                        <a:t>Reduce inventory and</a:t>
                      </a:r>
                      <a:r>
                        <a:rPr sz="1200" spc="10" dirty="0">
                          <a:latin typeface="Calibri"/>
                          <a:cs typeface="Calibri"/>
                        </a:rPr>
                        <a:t> </a:t>
                      </a:r>
                      <a:r>
                        <a:rPr sz="1200" spc="-5" dirty="0">
                          <a:latin typeface="Calibri"/>
                          <a:cs typeface="Calibri"/>
                        </a:rPr>
                        <a:t>waste</a:t>
                      </a:r>
                      <a:endParaRPr sz="1200">
                        <a:latin typeface="Calibri"/>
                        <a:cs typeface="Calibri"/>
                      </a:endParaRPr>
                    </a:p>
                  </a:txBody>
                  <a:tcPr marL="0" marR="0" marT="26669" marB="0">
                    <a:lnR w="12700">
                      <a:solidFill>
                        <a:srgbClr val="CCCCCC"/>
                      </a:solidFill>
                      <a:prstDash val="solid"/>
                    </a:lnR>
                  </a:tcPr>
                </a:tc>
                <a:tc>
                  <a:txBody>
                    <a:bodyPr/>
                    <a:lstStyle/>
                    <a:p>
                      <a:pPr marL="50800">
                        <a:lnSpc>
                          <a:spcPct val="100000"/>
                        </a:lnSpc>
                        <a:spcBef>
                          <a:spcPts val="209"/>
                        </a:spcBef>
                      </a:pPr>
                      <a:r>
                        <a:rPr sz="1200" spc="-5" dirty="0">
                          <a:latin typeface="Calibri"/>
                          <a:cs typeface="Calibri"/>
                        </a:rPr>
                        <a:t>Increase</a:t>
                      </a:r>
                      <a:r>
                        <a:rPr sz="1200" spc="5" dirty="0">
                          <a:latin typeface="Calibri"/>
                          <a:cs typeface="Calibri"/>
                        </a:rPr>
                        <a:t> </a:t>
                      </a:r>
                      <a:r>
                        <a:rPr sz="1200" spc="-5" dirty="0">
                          <a:latin typeface="Calibri"/>
                          <a:cs typeface="Calibri"/>
                        </a:rPr>
                        <a:t>clients</a:t>
                      </a:r>
                      <a:endParaRPr sz="1200">
                        <a:latin typeface="Calibri"/>
                        <a:cs typeface="Calibri"/>
                      </a:endParaRPr>
                    </a:p>
                  </a:txBody>
                  <a:tcPr marL="0" marR="0" marT="26669" marB="0">
                    <a:lnL w="12700">
                      <a:solidFill>
                        <a:srgbClr val="CCCCCC"/>
                      </a:solidFill>
                      <a:prstDash val="solid"/>
                    </a:lnL>
                  </a:tcPr>
                </a:tc>
                <a:extLst>
                  <a:ext uri="{0D108BD9-81ED-4DB2-BD59-A6C34878D82A}">
                    <a16:rowId xmlns:a16="http://schemas.microsoft.com/office/drawing/2014/main" val="10003"/>
                  </a:ext>
                </a:extLst>
              </a:tr>
              <a:tr h="281153">
                <a:tc>
                  <a:txBody>
                    <a:bodyPr/>
                    <a:lstStyle/>
                    <a:p>
                      <a:pPr marL="45085">
                        <a:lnSpc>
                          <a:spcPct val="100000"/>
                        </a:lnSpc>
                        <a:spcBef>
                          <a:spcPts val="200"/>
                        </a:spcBef>
                      </a:pPr>
                      <a:r>
                        <a:rPr sz="1200" spc="-5" dirty="0">
                          <a:latin typeface="Calibri"/>
                          <a:cs typeface="Calibri"/>
                        </a:rPr>
                        <a:t>Combine</a:t>
                      </a:r>
                      <a:r>
                        <a:rPr sz="1200" spc="-10" dirty="0">
                          <a:latin typeface="Calibri"/>
                          <a:cs typeface="Calibri"/>
                        </a:rPr>
                        <a:t> </a:t>
                      </a:r>
                      <a:r>
                        <a:rPr sz="1200" spc="-5" dirty="0">
                          <a:latin typeface="Calibri"/>
                          <a:cs typeface="Calibri"/>
                        </a:rPr>
                        <a:t>efforts</a:t>
                      </a:r>
                      <a:endParaRPr sz="1200">
                        <a:latin typeface="Calibri"/>
                        <a:cs typeface="Calibri"/>
                      </a:endParaRPr>
                    </a:p>
                  </a:txBody>
                  <a:tcPr marL="0" marR="0" marT="25400" marB="0">
                    <a:lnR w="12700">
                      <a:solidFill>
                        <a:srgbClr val="CCCCCC"/>
                      </a:solidFill>
                      <a:prstDash val="solid"/>
                    </a:lnR>
                  </a:tcPr>
                </a:tc>
                <a:tc>
                  <a:txBody>
                    <a:bodyPr/>
                    <a:lstStyle/>
                    <a:p>
                      <a:pPr marL="50800">
                        <a:lnSpc>
                          <a:spcPct val="100000"/>
                        </a:lnSpc>
                        <a:spcBef>
                          <a:spcPts val="200"/>
                        </a:spcBef>
                      </a:pPr>
                      <a:r>
                        <a:rPr sz="1200" spc="-5" dirty="0">
                          <a:latin typeface="Calibri"/>
                          <a:cs typeface="Calibri"/>
                        </a:rPr>
                        <a:t>Increase buying of current</a:t>
                      </a:r>
                      <a:r>
                        <a:rPr sz="1200" spc="15" dirty="0">
                          <a:latin typeface="Calibri"/>
                          <a:cs typeface="Calibri"/>
                        </a:rPr>
                        <a:t> </a:t>
                      </a:r>
                      <a:r>
                        <a:rPr sz="1200" spc="-5" dirty="0">
                          <a:latin typeface="Calibri"/>
                          <a:cs typeface="Calibri"/>
                        </a:rPr>
                        <a:t>clients</a:t>
                      </a:r>
                      <a:endParaRPr sz="1200">
                        <a:latin typeface="Calibri"/>
                        <a:cs typeface="Calibri"/>
                      </a:endParaRPr>
                    </a:p>
                  </a:txBody>
                  <a:tcPr marL="0" marR="0" marT="25400" marB="0">
                    <a:lnL w="12700">
                      <a:solidFill>
                        <a:srgbClr val="CCCCCC"/>
                      </a:solidFill>
                      <a:prstDash val="solid"/>
                    </a:lnL>
                  </a:tcPr>
                </a:tc>
                <a:extLst>
                  <a:ext uri="{0D108BD9-81ED-4DB2-BD59-A6C34878D82A}">
                    <a16:rowId xmlns:a16="http://schemas.microsoft.com/office/drawing/2014/main" val="10004"/>
                  </a:ext>
                </a:extLst>
              </a:tr>
              <a:tr h="281153">
                <a:tc>
                  <a:txBody>
                    <a:bodyPr/>
                    <a:lstStyle/>
                    <a:p>
                      <a:pPr marL="45085">
                        <a:lnSpc>
                          <a:spcPct val="100000"/>
                        </a:lnSpc>
                        <a:spcBef>
                          <a:spcPts val="209"/>
                        </a:spcBef>
                      </a:pPr>
                      <a:r>
                        <a:rPr sz="1200" dirty="0">
                          <a:latin typeface="Calibri"/>
                          <a:cs typeface="Calibri"/>
                        </a:rPr>
                        <a:t>Providers</a:t>
                      </a:r>
                      <a:r>
                        <a:rPr sz="1200" spc="-15" dirty="0">
                          <a:latin typeface="Calibri"/>
                          <a:cs typeface="Calibri"/>
                        </a:rPr>
                        <a:t> </a:t>
                      </a:r>
                      <a:r>
                        <a:rPr sz="1200" spc="-5" dirty="0">
                          <a:latin typeface="Calibri"/>
                          <a:cs typeface="Calibri"/>
                        </a:rPr>
                        <a:t>review</a:t>
                      </a:r>
                      <a:endParaRPr sz="1200">
                        <a:latin typeface="Calibri"/>
                        <a:cs typeface="Calibri"/>
                      </a:endParaRPr>
                    </a:p>
                  </a:txBody>
                  <a:tcPr marL="0" marR="0" marT="26669" marB="0">
                    <a:lnR w="12700">
                      <a:solidFill>
                        <a:srgbClr val="CCCCCC"/>
                      </a:solidFill>
                      <a:prstDash val="solid"/>
                    </a:lnR>
                  </a:tcPr>
                </a:tc>
                <a:tc>
                  <a:txBody>
                    <a:bodyPr/>
                    <a:lstStyle/>
                    <a:p>
                      <a:pPr marL="50800">
                        <a:lnSpc>
                          <a:spcPct val="100000"/>
                        </a:lnSpc>
                        <a:spcBef>
                          <a:spcPts val="209"/>
                        </a:spcBef>
                      </a:pPr>
                      <a:r>
                        <a:rPr sz="1200" spc="-5" dirty="0">
                          <a:latin typeface="Calibri"/>
                          <a:cs typeface="Calibri"/>
                        </a:rPr>
                        <a:t>Revolutionary ideas</a:t>
                      </a:r>
                      <a:endParaRPr sz="1200">
                        <a:latin typeface="Calibri"/>
                        <a:cs typeface="Calibri"/>
                      </a:endParaRPr>
                    </a:p>
                  </a:txBody>
                  <a:tcPr marL="0" marR="0" marT="26669" marB="0">
                    <a:lnL w="12700">
                      <a:solidFill>
                        <a:srgbClr val="CCCCCC"/>
                      </a:solidFill>
                      <a:prstDash val="solid"/>
                    </a:lnL>
                  </a:tcPr>
                </a:tc>
                <a:extLst>
                  <a:ext uri="{0D108BD9-81ED-4DB2-BD59-A6C34878D82A}">
                    <a16:rowId xmlns:a16="http://schemas.microsoft.com/office/drawing/2014/main" val="10005"/>
                  </a:ext>
                </a:extLst>
              </a:tr>
              <a:tr h="455632">
                <a:tc>
                  <a:txBody>
                    <a:bodyPr/>
                    <a:lstStyle/>
                    <a:p>
                      <a:pPr marL="45085" marR="675005">
                        <a:lnSpc>
                          <a:spcPct val="101699"/>
                        </a:lnSpc>
                        <a:spcBef>
                          <a:spcPts val="180"/>
                        </a:spcBef>
                      </a:pPr>
                      <a:r>
                        <a:rPr sz="1200" spc="-5" dirty="0">
                          <a:latin typeface="Calibri"/>
                          <a:cs typeface="Calibri"/>
                        </a:rPr>
                        <a:t>Review use </a:t>
                      </a:r>
                      <a:r>
                        <a:rPr sz="1200" spc="-10" dirty="0">
                          <a:latin typeface="Calibri"/>
                          <a:cs typeface="Calibri"/>
                        </a:rPr>
                        <a:t>of </a:t>
                      </a:r>
                      <a:r>
                        <a:rPr sz="1200" spc="-5" dirty="0">
                          <a:latin typeface="Calibri"/>
                          <a:cs typeface="Calibri"/>
                        </a:rPr>
                        <a:t>components and  packaging</a:t>
                      </a:r>
                      <a:endParaRPr sz="1200">
                        <a:latin typeface="Calibri"/>
                        <a:cs typeface="Calibri"/>
                      </a:endParaRPr>
                    </a:p>
                  </a:txBody>
                  <a:tcPr marL="0" marR="0" marT="22860" marB="0">
                    <a:lnR w="12700">
                      <a:solidFill>
                        <a:srgbClr val="CCCCCC"/>
                      </a:solidFill>
                      <a:prstDash val="solid"/>
                    </a:lnR>
                  </a:tcPr>
                </a:tc>
                <a:tc>
                  <a:txBody>
                    <a:bodyPr/>
                    <a:lstStyle/>
                    <a:p>
                      <a:pPr marL="50800" marR="462915">
                        <a:lnSpc>
                          <a:spcPct val="101699"/>
                        </a:lnSpc>
                        <a:spcBef>
                          <a:spcPts val="180"/>
                        </a:spcBef>
                      </a:pPr>
                      <a:r>
                        <a:rPr sz="1200" spc="-5" dirty="0">
                          <a:latin typeface="Calibri"/>
                          <a:cs typeface="Calibri"/>
                        </a:rPr>
                        <a:t>Harness the potential of product and  services</a:t>
                      </a:r>
                      <a:endParaRPr sz="1200" dirty="0">
                        <a:latin typeface="Calibri"/>
                        <a:cs typeface="Calibri"/>
                      </a:endParaRPr>
                    </a:p>
                  </a:txBody>
                  <a:tcPr marL="0" marR="0" marT="22860" marB="0">
                    <a:lnL w="12700">
                      <a:solidFill>
                        <a:srgbClr val="CCCCCC"/>
                      </a:solidFill>
                      <a:prstDash val="solid"/>
                    </a:lnL>
                  </a:tcPr>
                </a:tc>
                <a:extLst>
                  <a:ext uri="{0D108BD9-81ED-4DB2-BD59-A6C34878D82A}">
                    <a16:rowId xmlns:a16="http://schemas.microsoft.com/office/drawing/2014/main" val="10006"/>
                  </a:ext>
                </a:extLst>
              </a:tr>
            </a:tbl>
          </a:graphicData>
        </a:graphic>
      </p:graphicFrame>
      <p:sp>
        <p:nvSpPr>
          <p:cNvPr id="7" name="object 7"/>
          <p:cNvSpPr/>
          <p:nvPr/>
        </p:nvSpPr>
        <p:spPr>
          <a:xfrm>
            <a:off x="1021892" y="6785299"/>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graphicFrame>
        <p:nvGraphicFramePr>
          <p:cNvPr id="9" name="object 6">
            <a:extLst>
              <a:ext uri="{FF2B5EF4-FFF2-40B4-BE49-F238E27FC236}">
                <a16:creationId xmlns:a16="http://schemas.microsoft.com/office/drawing/2014/main" id="{A27C645B-0E3A-4FCD-8730-90D75C06500C}"/>
              </a:ext>
            </a:extLst>
          </p:cNvPr>
          <p:cNvGraphicFramePr>
            <a:graphicFrameLocks noGrp="1"/>
          </p:cNvGraphicFramePr>
          <p:nvPr>
            <p:extLst>
              <p:ext uri="{D42A27DB-BD31-4B8C-83A1-F6EECF244321}">
                <p14:modId xmlns:p14="http://schemas.microsoft.com/office/powerpoint/2010/main" val="1166220749"/>
              </p:ext>
            </p:extLst>
          </p:nvPr>
        </p:nvGraphicFramePr>
        <p:xfrm>
          <a:off x="958850" y="2147447"/>
          <a:ext cx="5471159" cy="2166931"/>
        </p:xfrm>
        <a:graphic>
          <a:graphicData uri="http://schemas.openxmlformats.org/drawingml/2006/table">
            <a:tbl>
              <a:tblPr firstRow="1" bandRow="1">
                <a:tableStyleId>{2D5ABB26-0587-4C30-8999-92F81FD0307C}</a:tableStyleId>
              </a:tblPr>
              <a:tblGrid>
                <a:gridCol w="2663190">
                  <a:extLst>
                    <a:ext uri="{9D8B030D-6E8A-4147-A177-3AD203B41FA5}">
                      <a16:colId xmlns:a16="http://schemas.microsoft.com/office/drawing/2014/main" val="20000"/>
                    </a:ext>
                  </a:extLst>
                </a:gridCol>
                <a:gridCol w="2807969">
                  <a:extLst>
                    <a:ext uri="{9D8B030D-6E8A-4147-A177-3AD203B41FA5}">
                      <a16:colId xmlns:a16="http://schemas.microsoft.com/office/drawing/2014/main" val="20001"/>
                    </a:ext>
                  </a:extLst>
                </a:gridCol>
              </a:tblGrid>
              <a:tr h="288773">
                <a:tc>
                  <a:txBody>
                    <a:bodyPr/>
                    <a:lstStyle/>
                    <a:p>
                      <a:pPr marL="6985">
                        <a:lnSpc>
                          <a:spcPct val="100000"/>
                        </a:lnSpc>
                        <a:spcBef>
                          <a:spcPts val="320"/>
                        </a:spcBef>
                      </a:pPr>
                      <a:r>
                        <a:rPr sz="1200" b="1" spc="-5" dirty="0">
                          <a:latin typeface="Calibri"/>
                          <a:cs typeface="Calibri"/>
                        </a:rPr>
                        <a:t>Internal</a:t>
                      </a:r>
                      <a:r>
                        <a:rPr sz="1200" b="1" spc="5" dirty="0">
                          <a:latin typeface="Calibri"/>
                          <a:cs typeface="Calibri"/>
                        </a:rPr>
                        <a:t> </a:t>
                      </a:r>
                      <a:r>
                        <a:rPr sz="1200" b="1" spc="-5" dirty="0">
                          <a:latin typeface="Calibri"/>
                          <a:cs typeface="Calibri"/>
                        </a:rPr>
                        <a:t>Opportunities</a:t>
                      </a:r>
                      <a:endParaRPr sz="1200">
                        <a:latin typeface="Calibri"/>
                        <a:cs typeface="Calibri"/>
                      </a:endParaRPr>
                    </a:p>
                  </a:txBody>
                  <a:tcPr marL="0" marR="0" marT="40640" marB="0">
                    <a:lnR w="12700">
                      <a:solidFill>
                        <a:srgbClr val="CCCCCC"/>
                      </a:solidFill>
                      <a:prstDash val="solid"/>
                    </a:lnR>
                    <a:lnB w="12700">
                      <a:solidFill>
                        <a:srgbClr val="CCCCCC"/>
                      </a:solidFill>
                      <a:prstDash val="solid"/>
                    </a:lnB>
                    <a:solidFill>
                      <a:srgbClr val="FCB62C"/>
                    </a:solidFill>
                  </a:tcPr>
                </a:tc>
                <a:tc>
                  <a:txBody>
                    <a:bodyPr/>
                    <a:lstStyle/>
                    <a:p>
                      <a:pPr marL="12700">
                        <a:lnSpc>
                          <a:spcPct val="100000"/>
                        </a:lnSpc>
                        <a:spcBef>
                          <a:spcPts val="320"/>
                        </a:spcBef>
                      </a:pPr>
                      <a:r>
                        <a:rPr sz="1200" b="1" spc="-5" dirty="0">
                          <a:latin typeface="Calibri"/>
                          <a:cs typeface="Calibri"/>
                        </a:rPr>
                        <a:t>External</a:t>
                      </a:r>
                      <a:r>
                        <a:rPr sz="1200" b="1" spc="-10" dirty="0">
                          <a:latin typeface="Calibri"/>
                          <a:cs typeface="Calibri"/>
                        </a:rPr>
                        <a:t> </a:t>
                      </a:r>
                      <a:r>
                        <a:rPr sz="1200" b="1" spc="-5" dirty="0">
                          <a:latin typeface="Calibri"/>
                          <a:cs typeface="Calibri"/>
                        </a:rPr>
                        <a:t>Opportunities</a:t>
                      </a:r>
                      <a:endParaRPr sz="1200">
                        <a:latin typeface="Calibri"/>
                        <a:cs typeface="Calibri"/>
                      </a:endParaRPr>
                    </a:p>
                  </a:txBody>
                  <a:tcPr marL="0" marR="0" marT="40640" marB="0">
                    <a:lnL w="12700">
                      <a:solidFill>
                        <a:srgbClr val="CCCCCC"/>
                      </a:solidFill>
                      <a:prstDash val="solid"/>
                    </a:lnL>
                    <a:lnB w="12700">
                      <a:solidFill>
                        <a:srgbClr val="CCCCCC"/>
                      </a:solidFill>
                      <a:prstDash val="solid"/>
                    </a:lnB>
                    <a:solidFill>
                      <a:srgbClr val="FCB62C"/>
                    </a:solidFill>
                  </a:tcPr>
                </a:tc>
                <a:extLst>
                  <a:ext uri="{0D108BD9-81ED-4DB2-BD59-A6C34878D82A}">
                    <a16:rowId xmlns:a16="http://schemas.microsoft.com/office/drawing/2014/main" val="10000"/>
                  </a:ext>
                </a:extLst>
              </a:tr>
              <a:tr h="297914">
                <a:tc>
                  <a:txBody>
                    <a:bodyPr/>
                    <a:lstStyle/>
                    <a:p>
                      <a:pPr marL="45085">
                        <a:lnSpc>
                          <a:spcPct val="100000"/>
                        </a:lnSpc>
                        <a:spcBef>
                          <a:spcPts val="340"/>
                        </a:spcBef>
                      </a:pPr>
                      <a:r>
                        <a:rPr sz="1200" spc="-5" dirty="0">
                          <a:latin typeface="Calibri"/>
                          <a:cs typeface="Calibri"/>
                        </a:rPr>
                        <a:t>Parallel stages of production</a:t>
                      </a:r>
                      <a:endParaRPr sz="1200">
                        <a:latin typeface="Calibri"/>
                        <a:cs typeface="Calibri"/>
                      </a:endParaRPr>
                    </a:p>
                  </a:txBody>
                  <a:tcPr marL="0" marR="0" marT="43180" marB="0">
                    <a:lnR w="12700">
                      <a:solidFill>
                        <a:srgbClr val="CCCCCC"/>
                      </a:solidFill>
                      <a:prstDash val="solid"/>
                    </a:lnR>
                    <a:lnT w="12700">
                      <a:solidFill>
                        <a:srgbClr val="CCCCCC"/>
                      </a:solidFill>
                      <a:prstDash val="solid"/>
                    </a:lnT>
                  </a:tcPr>
                </a:tc>
                <a:tc>
                  <a:txBody>
                    <a:bodyPr/>
                    <a:lstStyle/>
                    <a:p>
                      <a:pPr marL="50165">
                        <a:lnSpc>
                          <a:spcPct val="100000"/>
                        </a:lnSpc>
                        <a:spcBef>
                          <a:spcPts val="340"/>
                        </a:spcBef>
                      </a:pPr>
                      <a:r>
                        <a:rPr sz="1200" spc="-5" dirty="0">
                          <a:latin typeface="Calibri"/>
                          <a:cs typeface="Calibri"/>
                        </a:rPr>
                        <a:t>Elements </a:t>
                      </a:r>
                      <a:r>
                        <a:rPr sz="1200" dirty="0">
                          <a:latin typeface="Calibri"/>
                          <a:cs typeface="Calibri"/>
                        </a:rPr>
                        <a:t>to </a:t>
                      </a:r>
                      <a:r>
                        <a:rPr sz="1200" spc="-5" dirty="0">
                          <a:latin typeface="Calibri"/>
                          <a:cs typeface="Calibri"/>
                        </a:rPr>
                        <a:t>add</a:t>
                      </a:r>
                      <a:r>
                        <a:rPr sz="1200" spc="-10" dirty="0">
                          <a:latin typeface="Calibri"/>
                          <a:cs typeface="Calibri"/>
                        </a:rPr>
                        <a:t> </a:t>
                      </a:r>
                      <a:r>
                        <a:rPr sz="1200" spc="-5" dirty="0">
                          <a:latin typeface="Calibri"/>
                          <a:cs typeface="Calibri"/>
                        </a:rPr>
                        <a:t>value</a:t>
                      </a:r>
                      <a:endParaRPr sz="1200">
                        <a:latin typeface="Calibri"/>
                        <a:cs typeface="Calibri"/>
                      </a:endParaRPr>
                    </a:p>
                  </a:txBody>
                  <a:tcPr marL="0" marR="0" marT="43180" marB="0">
                    <a:lnL w="12700">
                      <a:solidFill>
                        <a:srgbClr val="CCCCCC"/>
                      </a:solidFill>
                      <a:prstDash val="solid"/>
                    </a:lnL>
                    <a:lnT w="12700">
                      <a:solidFill>
                        <a:srgbClr val="CCCCCC"/>
                      </a:solidFill>
                      <a:prstDash val="solid"/>
                    </a:lnT>
                  </a:tcPr>
                </a:tc>
                <a:extLst>
                  <a:ext uri="{0D108BD9-81ED-4DB2-BD59-A6C34878D82A}">
                    <a16:rowId xmlns:a16="http://schemas.microsoft.com/office/drawing/2014/main" val="10001"/>
                  </a:ext>
                </a:extLst>
              </a:tr>
              <a:tr h="281153">
                <a:tc>
                  <a:txBody>
                    <a:bodyPr/>
                    <a:lstStyle/>
                    <a:p>
                      <a:pPr marL="45085">
                        <a:lnSpc>
                          <a:spcPct val="100000"/>
                        </a:lnSpc>
                        <a:spcBef>
                          <a:spcPts val="200"/>
                        </a:spcBef>
                      </a:pPr>
                      <a:r>
                        <a:rPr sz="1200" spc="-5" dirty="0">
                          <a:latin typeface="Calibri"/>
                          <a:cs typeface="Calibri"/>
                        </a:rPr>
                        <a:t>Task combination</a:t>
                      </a:r>
                      <a:endParaRPr sz="1200">
                        <a:latin typeface="Calibri"/>
                        <a:cs typeface="Calibri"/>
                      </a:endParaRPr>
                    </a:p>
                  </a:txBody>
                  <a:tcPr marL="0" marR="0" marT="25400" marB="0">
                    <a:lnR w="12700">
                      <a:solidFill>
                        <a:srgbClr val="CCCCCC"/>
                      </a:solidFill>
                      <a:prstDash val="solid"/>
                    </a:lnR>
                  </a:tcPr>
                </a:tc>
                <a:tc>
                  <a:txBody>
                    <a:bodyPr/>
                    <a:lstStyle/>
                    <a:p>
                      <a:pPr marL="50165">
                        <a:lnSpc>
                          <a:spcPct val="100000"/>
                        </a:lnSpc>
                        <a:spcBef>
                          <a:spcPts val="200"/>
                        </a:spcBef>
                      </a:pPr>
                      <a:r>
                        <a:rPr sz="1200" dirty="0">
                          <a:latin typeface="Calibri"/>
                          <a:cs typeface="Calibri"/>
                        </a:rPr>
                        <a:t>New </a:t>
                      </a:r>
                      <a:r>
                        <a:rPr sz="1200" spc="-5" dirty="0">
                          <a:latin typeface="Calibri"/>
                          <a:cs typeface="Calibri"/>
                        </a:rPr>
                        <a:t>niche</a:t>
                      </a:r>
                      <a:r>
                        <a:rPr sz="1200" spc="-10" dirty="0">
                          <a:latin typeface="Calibri"/>
                          <a:cs typeface="Calibri"/>
                        </a:rPr>
                        <a:t> </a:t>
                      </a:r>
                      <a:r>
                        <a:rPr sz="1200" spc="-5" dirty="0">
                          <a:latin typeface="Calibri"/>
                          <a:cs typeface="Calibri"/>
                        </a:rPr>
                        <a:t>market</a:t>
                      </a:r>
                      <a:endParaRPr sz="1200">
                        <a:latin typeface="Calibri"/>
                        <a:cs typeface="Calibri"/>
                      </a:endParaRPr>
                    </a:p>
                  </a:txBody>
                  <a:tcPr marL="0" marR="0" marT="25400" marB="0">
                    <a:lnL w="12700">
                      <a:solidFill>
                        <a:srgbClr val="CCCCCC"/>
                      </a:solidFill>
                      <a:prstDash val="solid"/>
                    </a:lnL>
                  </a:tcPr>
                </a:tc>
                <a:extLst>
                  <a:ext uri="{0D108BD9-81ED-4DB2-BD59-A6C34878D82A}">
                    <a16:rowId xmlns:a16="http://schemas.microsoft.com/office/drawing/2014/main" val="10002"/>
                  </a:ext>
                </a:extLst>
              </a:tr>
              <a:tr h="281153">
                <a:tc>
                  <a:txBody>
                    <a:bodyPr/>
                    <a:lstStyle/>
                    <a:p>
                      <a:pPr marL="45085">
                        <a:lnSpc>
                          <a:spcPct val="100000"/>
                        </a:lnSpc>
                        <a:spcBef>
                          <a:spcPts val="209"/>
                        </a:spcBef>
                      </a:pPr>
                      <a:r>
                        <a:rPr sz="1200" spc="-5" dirty="0">
                          <a:latin typeface="Calibri"/>
                          <a:cs typeface="Calibri"/>
                        </a:rPr>
                        <a:t>Reduce inventory and</a:t>
                      </a:r>
                      <a:r>
                        <a:rPr sz="1200" spc="10" dirty="0">
                          <a:latin typeface="Calibri"/>
                          <a:cs typeface="Calibri"/>
                        </a:rPr>
                        <a:t> </a:t>
                      </a:r>
                      <a:r>
                        <a:rPr sz="1200" spc="-5" dirty="0">
                          <a:latin typeface="Calibri"/>
                          <a:cs typeface="Calibri"/>
                        </a:rPr>
                        <a:t>waste</a:t>
                      </a:r>
                      <a:endParaRPr sz="1200">
                        <a:latin typeface="Calibri"/>
                        <a:cs typeface="Calibri"/>
                      </a:endParaRPr>
                    </a:p>
                  </a:txBody>
                  <a:tcPr marL="0" marR="0" marT="26669" marB="0">
                    <a:lnR w="12700">
                      <a:solidFill>
                        <a:srgbClr val="CCCCCC"/>
                      </a:solidFill>
                      <a:prstDash val="solid"/>
                    </a:lnR>
                  </a:tcPr>
                </a:tc>
                <a:tc>
                  <a:txBody>
                    <a:bodyPr/>
                    <a:lstStyle/>
                    <a:p>
                      <a:pPr marL="50800">
                        <a:lnSpc>
                          <a:spcPct val="100000"/>
                        </a:lnSpc>
                        <a:spcBef>
                          <a:spcPts val="209"/>
                        </a:spcBef>
                      </a:pPr>
                      <a:r>
                        <a:rPr sz="1200" spc="-5" dirty="0">
                          <a:latin typeface="Calibri"/>
                          <a:cs typeface="Calibri"/>
                        </a:rPr>
                        <a:t>Increase</a:t>
                      </a:r>
                      <a:r>
                        <a:rPr sz="1200" spc="5" dirty="0">
                          <a:latin typeface="Calibri"/>
                          <a:cs typeface="Calibri"/>
                        </a:rPr>
                        <a:t> </a:t>
                      </a:r>
                      <a:r>
                        <a:rPr sz="1200" spc="-5" dirty="0">
                          <a:latin typeface="Calibri"/>
                          <a:cs typeface="Calibri"/>
                        </a:rPr>
                        <a:t>clients</a:t>
                      </a:r>
                      <a:endParaRPr sz="1200">
                        <a:latin typeface="Calibri"/>
                        <a:cs typeface="Calibri"/>
                      </a:endParaRPr>
                    </a:p>
                  </a:txBody>
                  <a:tcPr marL="0" marR="0" marT="26669" marB="0">
                    <a:lnL w="12700">
                      <a:solidFill>
                        <a:srgbClr val="CCCCCC"/>
                      </a:solidFill>
                      <a:prstDash val="solid"/>
                    </a:lnL>
                  </a:tcPr>
                </a:tc>
                <a:extLst>
                  <a:ext uri="{0D108BD9-81ED-4DB2-BD59-A6C34878D82A}">
                    <a16:rowId xmlns:a16="http://schemas.microsoft.com/office/drawing/2014/main" val="10003"/>
                  </a:ext>
                </a:extLst>
              </a:tr>
              <a:tr h="281153">
                <a:tc>
                  <a:txBody>
                    <a:bodyPr/>
                    <a:lstStyle/>
                    <a:p>
                      <a:pPr marL="45085">
                        <a:lnSpc>
                          <a:spcPct val="100000"/>
                        </a:lnSpc>
                        <a:spcBef>
                          <a:spcPts val="200"/>
                        </a:spcBef>
                      </a:pPr>
                      <a:r>
                        <a:rPr sz="1200" spc="-5" dirty="0">
                          <a:latin typeface="Calibri"/>
                          <a:cs typeface="Calibri"/>
                        </a:rPr>
                        <a:t>Combine</a:t>
                      </a:r>
                      <a:r>
                        <a:rPr sz="1200" spc="-10" dirty="0">
                          <a:latin typeface="Calibri"/>
                          <a:cs typeface="Calibri"/>
                        </a:rPr>
                        <a:t> </a:t>
                      </a:r>
                      <a:r>
                        <a:rPr sz="1200" spc="-5" dirty="0">
                          <a:latin typeface="Calibri"/>
                          <a:cs typeface="Calibri"/>
                        </a:rPr>
                        <a:t>efforts</a:t>
                      </a:r>
                      <a:endParaRPr sz="1200">
                        <a:latin typeface="Calibri"/>
                        <a:cs typeface="Calibri"/>
                      </a:endParaRPr>
                    </a:p>
                  </a:txBody>
                  <a:tcPr marL="0" marR="0" marT="25400" marB="0">
                    <a:lnR w="12700">
                      <a:solidFill>
                        <a:srgbClr val="CCCCCC"/>
                      </a:solidFill>
                      <a:prstDash val="solid"/>
                    </a:lnR>
                  </a:tcPr>
                </a:tc>
                <a:tc>
                  <a:txBody>
                    <a:bodyPr/>
                    <a:lstStyle/>
                    <a:p>
                      <a:pPr marL="50800">
                        <a:lnSpc>
                          <a:spcPct val="100000"/>
                        </a:lnSpc>
                        <a:spcBef>
                          <a:spcPts val="200"/>
                        </a:spcBef>
                      </a:pPr>
                      <a:r>
                        <a:rPr sz="1200" spc="-5" dirty="0">
                          <a:latin typeface="Calibri"/>
                          <a:cs typeface="Calibri"/>
                        </a:rPr>
                        <a:t>Increase buying of current</a:t>
                      </a:r>
                      <a:r>
                        <a:rPr sz="1200" spc="15" dirty="0">
                          <a:latin typeface="Calibri"/>
                          <a:cs typeface="Calibri"/>
                        </a:rPr>
                        <a:t> </a:t>
                      </a:r>
                      <a:r>
                        <a:rPr sz="1200" spc="-5" dirty="0">
                          <a:latin typeface="Calibri"/>
                          <a:cs typeface="Calibri"/>
                        </a:rPr>
                        <a:t>clients</a:t>
                      </a:r>
                      <a:endParaRPr sz="1200">
                        <a:latin typeface="Calibri"/>
                        <a:cs typeface="Calibri"/>
                      </a:endParaRPr>
                    </a:p>
                  </a:txBody>
                  <a:tcPr marL="0" marR="0" marT="25400" marB="0">
                    <a:lnL w="12700">
                      <a:solidFill>
                        <a:srgbClr val="CCCCCC"/>
                      </a:solidFill>
                      <a:prstDash val="solid"/>
                    </a:lnL>
                  </a:tcPr>
                </a:tc>
                <a:extLst>
                  <a:ext uri="{0D108BD9-81ED-4DB2-BD59-A6C34878D82A}">
                    <a16:rowId xmlns:a16="http://schemas.microsoft.com/office/drawing/2014/main" val="10004"/>
                  </a:ext>
                </a:extLst>
              </a:tr>
              <a:tr h="281153">
                <a:tc>
                  <a:txBody>
                    <a:bodyPr/>
                    <a:lstStyle/>
                    <a:p>
                      <a:pPr marL="45085">
                        <a:lnSpc>
                          <a:spcPct val="100000"/>
                        </a:lnSpc>
                        <a:spcBef>
                          <a:spcPts val="209"/>
                        </a:spcBef>
                      </a:pPr>
                      <a:r>
                        <a:rPr sz="1200" dirty="0">
                          <a:latin typeface="Calibri"/>
                          <a:cs typeface="Calibri"/>
                        </a:rPr>
                        <a:t>Providers</a:t>
                      </a:r>
                      <a:r>
                        <a:rPr sz="1200" spc="-15" dirty="0">
                          <a:latin typeface="Calibri"/>
                          <a:cs typeface="Calibri"/>
                        </a:rPr>
                        <a:t> </a:t>
                      </a:r>
                      <a:r>
                        <a:rPr sz="1200" spc="-5" dirty="0">
                          <a:latin typeface="Calibri"/>
                          <a:cs typeface="Calibri"/>
                        </a:rPr>
                        <a:t>review</a:t>
                      </a:r>
                      <a:endParaRPr sz="1200">
                        <a:latin typeface="Calibri"/>
                        <a:cs typeface="Calibri"/>
                      </a:endParaRPr>
                    </a:p>
                  </a:txBody>
                  <a:tcPr marL="0" marR="0" marT="26669" marB="0">
                    <a:lnR w="12700">
                      <a:solidFill>
                        <a:srgbClr val="CCCCCC"/>
                      </a:solidFill>
                      <a:prstDash val="solid"/>
                    </a:lnR>
                  </a:tcPr>
                </a:tc>
                <a:tc>
                  <a:txBody>
                    <a:bodyPr/>
                    <a:lstStyle/>
                    <a:p>
                      <a:pPr marL="50800">
                        <a:lnSpc>
                          <a:spcPct val="100000"/>
                        </a:lnSpc>
                        <a:spcBef>
                          <a:spcPts val="209"/>
                        </a:spcBef>
                      </a:pPr>
                      <a:r>
                        <a:rPr sz="1200" spc="-5" dirty="0">
                          <a:latin typeface="Calibri"/>
                          <a:cs typeface="Calibri"/>
                        </a:rPr>
                        <a:t>Revolutionary ideas</a:t>
                      </a:r>
                      <a:endParaRPr sz="1200">
                        <a:latin typeface="Calibri"/>
                        <a:cs typeface="Calibri"/>
                      </a:endParaRPr>
                    </a:p>
                  </a:txBody>
                  <a:tcPr marL="0" marR="0" marT="26669" marB="0">
                    <a:lnL w="12700">
                      <a:solidFill>
                        <a:srgbClr val="CCCCCC"/>
                      </a:solidFill>
                      <a:prstDash val="solid"/>
                    </a:lnL>
                  </a:tcPr>
                </a:tc>
                <a:extLst>
                  <a:ext uri="{0D108BD9-81ED-4DB2-BD59-A6C34878D82A}">
                    <a16:rowId xmlns:a16="http://schemas.microsoft.com/office/drawing/2014/main" val="10005"/>
                  </a:ext>
                </a:extLst>
              </a:tr>
              <a:tr h="455632">
                <a:tc>
                  <a:txBody>
                    <a:bodyPr/>
                    <a:lstStyle/>
                    <a:p>
                      <a:pPr marL="45085" marR="675005">
                        <a:lnSpc>
                          <a:spcPct val="101699"/>
                        </a:lnSpc>
                        <a:spcBef>
                          <a:spcPts val="180"/>
                        </a:spcBef>
                      </a:pPr>
                      <a:r>
                        <a:rPr sz="1200" spc="-5" dirty="0">
                          <a:latin typeface="Calibri"/>
                          <a:cs typeface="Calibri"/>
                        </a:rPr>
                        <a:t>Review use </a:t>
                      </a:r>
                      <a:r>
                        <a:rPr sz="1200" spc="-10" dirty="0">
                          <a:latin typeface="Calibri"/>
                          <a:cs typeface="Calibri"/>
                        </a:rPr>
                        <a:t>of </a:t>
                      </a:r>
                      <a:r>
                        <a:rPr sz="1200" spc="-5" dirty="0">
                          <a:latin typeface="Calibri"/>
                          <a:cs typeface="Calibri"/>
                        </a:rPr>
                        <a:t>components and  packaging</a:t>
                      </a:r>
                      <a:endParaRPr sz="1200">
                        <a:latin typeface="Calibri"/>
                        <a:cs typeface="Calibri"/>
                      </a:endParaRPr>
                    </a:p>
                  </a:txBody>
                  <a:tcPr marL="0" marR="0" marT="22860" marB="0">
                    <a:lnR w="12700">
                      <a:solidFill>
                        <a:srgbClr val="CCCCCC"/>
                      </a:solidFill>
                      <a:prstDash val="solid"/>
                    </a:lnR>
                  </a:tcPr>
                </a:tc>
                <a:tc>
                  <a:txBody>
                    <a:bodyPr/>
                    <a:lstStyle/>
                    <a:p>
                      <a:pPr marL="50800" marR="462915">
                        <a:lnSpc>
                          <a:spcPct val="101699"/>
                        </a:lnSpc>
                        <a:spcBef>
                          <a:spcPts val="180"/>
                        </a:spcBef>
                      </a:pPr>
                      <a:r>
                        <a:rPr sz="1200" spc="-5" dirty="0">
                          <a:latin typeface="Calibri"/>
                          <a:cs typeface="Calibri"/>
                        </a:rPr>
                        <a:t>Harness the potential of product and  services</a:t>
                      </a:r>
                      <a:endParaRPr sz="1200" dirty="0">
                        <a:latin typeface="Calibri"/>
                        <a:cs typeface="Calibri"/>
                      </a:endParaRPr>
                    </a:p>
                  </a:txBody>
                  <a:tcPr marL="0" marR="0" marT="22860" marB="0">
                    <a:lnL w="12700">
                      <a:solidFill>
                        <a:srgbClr val="CCCCCC"/>
                      </a:solidFill>
                      <a:prstDash val="solid"/>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8830970"/>
            <a:ext cx="5695950" cy="1128395"/>
          </a:xfrm>
          <a:prstGeom prst="rect">
            <a:avLst/>
          </a:prstGeom>
        </p:spPr>
        <p:txBody>
          <a:bodyPr vert="horz" wrap="square" lIns="0" tIns="12700" rIns="0" bIns="0" rtlCol="0">
            <a:spAutoFit/>
          </a:bodyPr>
          <a:lstStyle/>
          <a:p>
            <a:pPr marL="654050">
              <a:lnSpc>
                <a:spcPct val="100000"/>
              </a:lnSpc>
              <a:spcBef>
                <a:spcPts val="100"/>
              </a:spcBef>
            </a:pPr>
            <a:r>
              <a:rPr sz="1200" b="1" spc="-5" dirty="0">
                <a:latin typeface="Calibri"/>
                <a:cs typeface="Calibri"/>
              </a:rPr>
              <a:t>Project</a:t>
            </a:r>
            <a:r>
              <a:rPr sz="1200" b="1" spc="-10" dirty="0">
                <a:latin typeface="Calibri"/>
                <a:cs typeface="Calibri"/>
              </a:rPr>
              <a:t> </a:t>
            </a:r>
            <a:r>
              <a:rPr sz="1200" b="1" spc="-5" dirty="0">
                <a:latin typeface="Calibri"/>
                <a:cs typeface="Calibri"/>
              </a:rPr>
              <a:t>management</a:t>
            </a:r>
            <a:endParaRPr sz="1200" dirty="0">
              <a:latin typeface="Calibri"/>
              <a:cs typeface="Calibri"/>
            </a:endParaRPr>
          </a:p>
          <a:p>
            <a:pPr marL="12700" marR="12700">
              <a:lnSpc>
                <a:spcPct val="101699"/>
              </a:lnSpc>
              <a:spcBef>
                <a:spcPts val="994"/>
              </a:spcBef>
            </a:pPr>
            <a:r>
              <a:rPr sz="1200" i="1" spc="-5" dirty="0">
                <a:latin typeface="Calibri"/>
                <a:cs typeface="Calibri"/>
              </a:rPr>
              <a:t>The discipline that deals with organises </a:t>
            </a:r>
            <a:r>
              <a:rPr sz="1200" i="1" spc="-10" dirty="0">
                <a:latin typeface="Calibri"/>
                <a:cs typeface="Calibri"/>
              </a:rPr>
              <a:t>and </a:t>
            </a:r>
            <a:r>
              <a:rPr sz="1200" i="1" spc="-5" dirty="0">
                <a:latin typeface="Calibri"/>
                <a:cs typeface="Calibri"/>
              </a:rPr>
              <a:t>administrates resources in order </a:t>
            </a:r>
            <a:r>
              <a:rPr sz="1200" i="1" dirty="0">
                <a:latin typeface="Calibri"/>
                <a:cs typeface="Calibri"/>
              </a:rPr>
              <a:t>to </a:t>
            </a:r>
            <a:r>
              <a:rPr sz="1200" i="1" spc="-5" dirty="0">
                <a:latin typeface="Calibri"/>
                <a:cs typeface="Calibri"/>
              </a:rPr>
              <a:t>complete all  work required in the project within scope, time </a:t>
            </a:r>
            <a:r>
              <a:rPr sz="1200" i="1" spc="-10" dirty="0">
                <a:latin typeface="Calibri"/>
                <a:cs typeface="Calibri"/>
              </a:rPr>
              <a:t>and </a:t>
            </a:r>
            <a:r>
              <a:rPr sz="1200" i="1" spc="-5" dirty="0">
                <a:latin typeface="Calibri"/>
                <a:cs typeface="Calibri"/>
              </a:rPr>
              <a:t>cost</a:t>
            </a:r>
            <a:r>
              <a:rPr sz="1200" i="1" spc="75" dirty="0">
                <a:latin typeface="Calibri"/>
                <a:cs typeface="Calibri"/>
              </a:rPr>
              <a:t> </a:t>
            </a:r>
            <a:r>
              <a:rPr sz="1200" i="1" spc="-5" dirty="0">
                <a:latin typeface="Calibri"/>
                <a:cs typeface="Calibri"/>
              </a:rPr>
              <a:t>defined.</a:t>
            </a:r>
            <a:endParaRPr sz="1200" dirty="0">
              <a:latin typeface="Calibri"/>
              <a:cs typeface="Calibri"/>
            </a:endParaRPr>
          </a:p>
          <a:p>
            <a:pPr>
              <a:lnSpc>
                <a:spcPct val="100000"/>
              </a:lnSpc>
              <a:spcBef>
                <a:spcPts val="40"/>
              </a:spcBef>
            </a:pPr>
            <a:endParaRPr sz="1700" dirty="0">
              <a:latin typeface="Calibri"/>
              <a:cs typeface="Calibri"/>
            </a:endParaRPr>
          </a:p>
          <a:p>
            <a:pPr marR="5080" algn="r">
              <a:lnSpc>
                <a:spcPct val="100000"/>
              </a:lnSpc>
              <a:spcBef>
                <a:spcPts val="5"/>
              </a:spcBef>
            </a:pPr>
            <a:r>
              <a:rPr sz="1000" b="1" spc="-5" dirty="0">
                <a:latin typeface="Calibri"/>
                <a:cs typeface="Calibri"/>
              </a:rPr>
              <a:t>77</a:t>
            </a:r>
            <a:endParaRPr sz="1000" dirty="0">
              <a:latin typeface="Calibri"/>
              <a:cs typeface="Calibri"/>
            </a:endParaRPr>
          </a:p>
        </p:txBody>
      </p:sp>
      <p:sp>
        <p:nvSpPr>
          <p:cNvPr id="3" name="object 3"/>
          <p:cNvSpPr txBox="1"/>
          <p:nvPr/>
        </p:nvSpPr>
        <p:spPr>
          <a:xfrm>
            <a:off x="816797" y="570066"/>
            <a:ext cx="5837555" cy="425577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50"/>
              </a:spcBef>
            </a:pPr>
            <a:endParaRPr sz="900" dirty="0">
              <a:latin typeface="Calibri"/>
              <a:cs typeface="Calibri"/>
            </a:endParaRPr>
          </a:p>
          <a:p>
            <a:pPr marL="12700">
              <a:lnSpc>
                <a:spcPct val="100000"/>
              </a:lnSpc>
            </a:pPr>
            <a:r>
              <a:rPr sz="1400" b="1" spc="-5" dirty="0">
                <a:latin typeface="Calibri"/>
                <a:cs typeface="Calibri"/>
              </a:rPr>
              <a:t>5.4 </a:t>
            </a:r>
            <a:r>
              <a:rPr sz="1400" b="1" dirty="0">
                <a:latin typeface="Calibri"/>
                <a:cs typeface="Calibri"/>
              </a:rPr>
              <a:t>Managing</a:t>
            </a:r>
            <a:r>
              <a:rPr sz="1400" b="1" spc="-20" dirty="0">
                <a:latin typeface="Calibri"/>
                <a:cs typeface="Calibri"/>
              </a:rPr>
              <a:t> </a:t>
            </a:r>
            <a:r>
              <a:rPr sz="1400" b="1" spc="-10" dirty="0">
                <a:latin typeface="Calibri"/>
                <a:cs typeface="Calibri"/>
              </a:rPr>
              <a:t>innovation</a:t>
            </a:r>
            <a:endParaRPr sz="1400" dirty="0">
              <a:latin typeface="Calibri"/>
              <a:cs typeface="Calibri"/>
            </a:endParaRPr>
          </a:p>
          <a:p>
            <a:pPr marL="12700" marR="16510">
              <a:lnSpc>
                <a:spcPct val="101699"/>
              </a:lnSpc>
              <a:spcBef>
                <a:spcPts val="815"/>
              </a:spcBef>
            </a:pPr>
            <a:r>
              <a:rPr sz="1200" spc="-5" dirty="0">
                <a:latin typeface="Calibri"/>
                <a:cs typeface="Calibri"/>
              </a:rPr>
              <a:t>Innovation is driven </a:t>
            </a:r>
            <a:r>
              <a:rPr sz="1200" dirty="0">
                <a:latin typeface="Calibri"/>
                <a:cs typeface="Calibri"/>
              </a:rPr>
              <a:t>by </a:t>
            </a:r>
            <a:r>
              <a:rPr sz="1200" spc="-5" dirty="0">
                <a:latin typeface="Calibri"/>
                <a:cs typeface="Calibri"/>
              </a:rPr>
              <a:t>the ability </a:t>
            </a:r>
            <a:r>
              <a:rPr sz="1200" dirty="0">
                <a:latin typeface="Calibri"/>
                <a:cs typeface="Calibri"/>
              </a:rPr>
              <a:t>to </a:t>
            </a:r>
            <a:r>
              <a:rPr sz="1200" spc="-5" dirty="0">
                <a:latin typeface="Calibri"/>
                <a:cs typeface="Calibri"/>
              </a:rPr>
              <a:t>identify opportunities and linkages, to see interactions </a:t>
            </a:r>
            <a:r>
              <a:rPr sz="1200" spc="-10" dirty="0">
                <a:latin typeface="Calibri"/>
                <a:cs typeface="Calibri"/>
              </a:rPr>
              <a:t>or  </a:t>
            </a:r>
            <a:r>
              <a:rPr sz="1200" spc="-5" dirty="0">
                <a:latin typeface="Calibri"/>
                <a:cs typeface="Calibri"/>
              </a:rPr>
              <a:t>connections between two or more (seemingly) isolated facts, and </a:t>
            </a:r>
            <a:r>
              <a:rPr sz="1200" dirty="0">
                <a:latin typeface="Calibri"/>
                <a:cs typeface="Calibri"/>
              </a:rPr>
              <a:t>to </a:t>
            </a:r>
            <a:r>
              <a:rPr sz="1200" spc="-5" dirty="0">
                <a:latin typeface="Calibri"/>
                <a:cs typeface="Calibri"/>
              </a:rPr>
              <a:t>take advantage </a:t>
            </a:r>
            <a:r>
              <a:rPr sz="1200" spc="-10" dirty="0">
                <a:latin typeface="Calibri"/>
                <a:cs typeface="Calibri"/>
              </a:rPr>
              <a:t>of </a:t>
            </a:r>
            <a:r>
              <a:rPr sz="1200" spc="-5" dirty="0">
                <a:latin typeface="Calibri"/>
                <a:cs typeface="Calibri"/>
              </a:rPr>
              <a:t>them.  Sometimes, the process </a:t>
            </a:r>
            <a:r>
              <a:rPr sz="1200" dirty="0">
                <a:latin typeface="Calibri"/>
                <a:cs typeface="Calibri"/>
              </a:rPr>
              <a:t>to </a:t>
            </a:r>
            <a:r>
              <a:rPr sz="1200" spc="-5" dirty="0">
                <a:latin typeface="Calibri"/>
                <a:cs typeface="Calibri"/>
              </a:rPr>
              <a:t>innovate is more complex than we can expect at the beginning,  and a quality, effectiveness and efficient management of the process will increase our  possibilities </a:t>
            </a:r>
            <a:r>
              <a:rPr sz="1200" spc="-10" dirty="0">
                <a:latin typeface="Calibri"/>
                <a:cs typeface="Calibri"/>
              </a:rPr>
              <a:t>of</a:t>
            </a:r>
            <a:r>
              <a:rPr sz="1200" spc="10" dirty="0">
                <a:latin typeface="Calibri"/>
                <a:cs typeface="Calibri"/>
              </a:rPr>
              <a:t> </a:t>
            </a:r>
            <a:r>
              <a:rPr sz="1200" spc="-5" dirty="0">
                <a:latin typeface="Calibri"/>
                <a:cs typeface="Calibri"/>
              </a:rPr>
              <a:t>success.</a:t>
            </a:r>
            <a:endParaRPr sz="1200" dirty="0">
              <a:latin typeface="Calibri"/>
              <a:cs typeface="Calibri"/>
            </a:endParaRPr>
          </a:p>
          <a:p>
            <a:pPr marL="12700">
              <a:lnSpc>
                <a:spcPct val="100000"/>
              </a:lnSpc>
              <a:spcBef>
                <a:spcPts val="1030"/>
              </a:spcBef>
            </a:pPr>
            <a:r>
              <a:rPr sz="1200" spc="-5" dirty="0">
                <a:latin typeface="Calibri"/>
                <a:cs typeface="Calibri"/>
              </a:rPr>
              <a:t>To manage </a:t>
            </a:r>
            <a:r>
              <a:rPr sz="1200" dirty="0">
                <a:latin typeface="Calibri"/>
                <a:cs typeface="Calibri"/>
              </a:rPr>
              <a:t>this </a:t>
            </a:r>
            <a:r>
              <a:rPr sz="1200" spc="-5" dirty="0">
                <a:latin typeface="Calibri"/>
                <a:cs typeface="Calibri"/>
              </a:rPr>
              <a:t>process </a:t>
            </a:r>
            <a:r>
              <a:rPr sz="1200" spc="-10" dirty="0">
                <a:latin typeface="Calibri"/>
                <a:cs typeface="Calibri"/>
              </a:rPr>
              <a:t>it </a:t>
            </a:r>
            <a:r>
              <a:rPr sz="1200" spc="-5" dirty="0">
                <a:latin typeface="Calibri"/>
                <a:cs typeface="Calibri"/>
              </a:rPr>
              <a:t>must </a:t>
            </a:r>
            <a:r>
              <a:rPr sz="1200" dirty="0">
                <a:latin typeface="Calibri"/>
                <a:cs typeface="Calibri"/>
              </a:rPr>
              <a:t>be </a:t>
            </a:r>
            <a:r>
              <a:rPr sz="1200" spc="-5" dirty="0">
                <a:latin typeface="Calibri"/>
                <a:cs typeface="Calibri"/>
              </a:rPr>
              <a:t>taken in account the following</a:t>
            </a:r>
            <a:r>
              <a:rPr sz="1200" spc="50" dirty="0">
                <a:latin typeface="Calibri"/>
                <a:cs typeface="Calibri"/>
              </a:rPr>
              <a:t> </a:t>
            </a:r>
            <a:r>
              <a:rPr sz="1200" spc="-5" dirty="0">
                <a:latin typeface="Calibri"/>
                <a:cs typeface="Calibri"/>
              </a:rPr>
              <a:t>aspects:</a:t>
            </a:r>
            <a:endParaRPr sz="1200" dirty="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Planning (Innovation</a:t>
            </a:r>
            <a:r>
              <a:rPr sz="1200" dirty="0">
                <a:latin typeface="Calibri"/>
                <a:cs typeface="Calibri"/>
              </a:rPr>
              <a:t> </a:t>
            </a:r>
            <a:r>
              <a:rPr sz="1200" spc="-5" dirty="0">
                <a:latin typeface="Calibri"/>
                <a:cs typeface="Calibri"/>
              </a:rPr>
              <a:t>Plan)</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The process of innovate (see chapter</a:t>
            </a:r>
            <a:r>
              <a:rPr sz="1200" spc="5" dirty="0">
                <a:latin typeface="Calibri"/>
                <a:cs typeface="Calibri"/>
              </a:rPr>
              <a:t> </a:t>
            </a:r>
            <a:r>
              <a:rPr sz="1200" spc="-5" dirty="0">
                <a:latin typeface="Calibri"/>
                <a:cs typeface="Calibri"/>
              </a:rPr>
              <a:t>1.4)</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The management </a:t>
            </a:r>
            <a:r>
              <a:rPr sz="1200" spc="-10" dirty="0">
                <a:latin typeface="Calibri"/>
                <a:cs typeface="Calibri"/>
              </a:rPr>
              <a:t>of </a:t>
            </a:r>
            <a:r>
              <a:rPr sz="1200" spc="-5" dirty="0">
                <a:latin typeface="Calibri"/>
                <a:cs typeface="Calibri"/>
              </a:rPr>
              <a:t>innovation projects and</a:t>
            </a:r>
            <a:r>
              <a:rPr sz="1200" spc="55" dirty="0">
                <a:latin typeface="Calibri"/>
                <a:cs typeface="Calibri"/>
              </a:rPr>
              <a:t> </a:t>
            </a:r>
            <a:r>
              <a:rPr sz="1200" spc="-5" dirty="0">
                <a:latin typeface="Calibri"/>
                <a:cs typeface="Calibri"/>
              </a:rPr>
              <a:t>technology</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How </a:t>
            </a:r>
            <a:r>
              <a:rPr sz="1200" dirty="0">
                <a:latin typeface="Calibri"/>
                <a:cs typeface="Calibri"/>
              </a:rPr>
              <a:t>to </a:t>
            </a:r>
            <a:r>
              <a:rPr sz="1200" spc="-5" dirty="0">
                <a:latin typeface="Calibri"/>
                <a:cs typeface="Calibri"/>
              </a:rPr>
              <a:t>finance</a:t>
            </a:r>
            <a:r>
              <a:rPr sz="1200" spc="15" dirty="0">
                <a:latin typeface="Calibri"/>
                <a:cs typeface="Calibri"/>
              </a:rPr>
              <a:t> </a:t>
            </a:r>
            <a:r>
              <a:rPr sz="1200" spc="-5" dirty="0">
                <a:latin typeface="Calibri"/>
                <a:cs typeface="Calibri"/>
              </a:rPr>
              <a:t>innovation</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Competitive intelligence, technological watch and</a:t>
            </a:r>
            <a:r>
              <a:rPr sz="1200" spc="20" dirty="0">
                <a:latin typeface="Calibri"/>
                <a:cs typeface="Calibri"/>
              </a:rPr>
              <a:t> </a:t>
            </a:r>
            <a:r>
              <a:rPr sz="1200" spc="-5" dirty="0">
                <a:latin typeface="Calibri"/>
                <a:cs typeface="Calibri"/>
              </a:rPr>
              <a:t>benchmarking</a:t>
            </a:r>
            <a:endParaRPr sz="1200" dirty="0">
              <a:latin typeface="Calibri"/>
              <a:cs typeface="Calibri"/>
            </a:endParaRPr>
          </a:p>
          <a:p>
            <a:pPr marL="12700">
              <a:lnSpc>
                <a:spcPct val="100000"/>
              </a:lnSpc>
              <a:spcBef>
                <a:spcPts val="1225"/>
              </a:spcBef>
            </a:pPr>
            <a:r>
              <a:rPr sz="1200" b="1" spc="-5" dirty="0">
                <a:latin typeface="Calibri"/>
                <a:cs typeface="Calibri"/>
              </a:rPr>
              <a:t>5.4.1</a:t>
            </a:r>
            <a:r>
              <a:rPr sz="1200" b="1" spc="5" dirty="0">
                <a:latin typeface="Calibri"/>
                <a:cs typeface="Calibri"/>
              </a:rPr>
              <a:t> </a:t>
            </a:r>
            <a:r>
              <a:rPr sz="1200" b="1" spc="-5" dirty="0">
                <a:latin typeface="Calibri"/>
                <a:cs typeface="Calibri"/>
              </a:rPr>
              <a:t>Planning</a:t>
            </a:r>
            <a:endParaRPr sz="1200" dirty="0">
              <a:latin typeface="Calibri"/>
              <a:cs typeface="Calibri"/>
            </a:endParaRPr>
          </a:p>
          <a:p>
            <a:pPr marL="12700" marR="42545">
              <a:lnSpc>
                <a:spcPct val="101699"/>
              </a:lnSpc>
              <a:spcBef>
                <a:spcPts val="800"/>
              </a:spcBef>
            </a:pPr>
            <a:r>
              <a:rPr sz="1200" spc="-5" dirty="0">
                <a:latin typeface="Calibri"/>
                <a:cs typeface="Calibri"/>
              </a:rPr>
              <a:t>Innovation process is based </a:t>
            </a:r>
            <a:r>
              <a:rPr sz="1200" spc="-10" dirty="0">
                <a:latin typeface="Calibri"/>
                <a:cs typeface="Calibri"/>
              </a:rPr>
              <a:t>on </a:t>
            </a:r>
            <a:r>
              <a:rPr sz="1200" spc="-5" dirty="0">
                <a:latin typeface="Calibri"/>
                <a:cs typeface="Calibri"/>
              </a:rPr>
              <a:t>detect potential innovations, process these signals and  develop the capacity </a:t>
            </a:r>
            <a:r>
              <a:rPr sz="1200" dirty="0">
                <a:latin typeface="Calibri"/>
                <a:cs typeface="Calibri"/>
              </a:rPr>
              <a:t>to </a:t>
            </a:r>
            <a:r>
              <a:rPr sz="1200" spc="-5" dirty="0">
                <a:latin typeface="Calibri"/>
                <a:cs typeface="Calibri"/>
              </a:rPr>
              <a:t>change and take advantage </a:t>
            </a:r>
            <a:r>
              <a:rPr sz="1200" dirty="0">
                <a:latin typeface="Calibri"/>
                <a:cs typeface="Calibri"/>
              </a:rPr>
              <a:t>of </a:t>
            </a:r>
            <a:r>
              <a:rPr sz="1200" spc="-5" dirty="0">
                <a:latin typeface="Calibri"/>
                <a:cs typeface="Calibri"/>
              </a:rPr>
              <a:t>them. Once you have processed,  assimilated and selected </a:t>
            </a:r>
            <a:r>
              <a:rPr sz="1200" dirty="0">
                <a:latin typeface="Calibri"/>
                <a:cs typeface="Calibri"/>
              </a:rPr>
              <a:t>the </a:t>
            </a:r>
            <a:r>
              <a:rPr sz="1200" spc="-5" dirty="0">
                <a:latin typeface="Calibri"/>
                <a:cs typeface="Calibri"/>
              </a:rPr>
              <a:t>most significant </a:t>
            </a:r>
            <a:r>
              <a:rPr sz="1200" spc="-10" dirty="0">
                <a:latin typeface="Calibri"/>
                <a:cs typeface="Calibri"/>
              </a:rPr>
              <a:t>of </a:t>
            </a:r>
            <a:r>
              <a:rPr sz="1200" spc="-5" dirty="0">
                <a:latin typeface="Calibri"/>
                <a:cs typeface="Calibri"/>
              </a:rPr>
              <a:t>them, they must </a:t>
            </a:r>
            <a:r>
              <a:rPr sz="1200" dirty="0">
                <a:latin typeface="Calibri"/>
                <a:cs typeface="Calibri"/>
              </a:rPr>
              <a:t>be </a:t>
            </a:r>
            <a:r>
              <a:rPr sz="1200" spc="-5" dirty="0">
                <a:latin typeface="Calibri"/>
                <a:cs typeface="Calibri"/>
              </a:rPr>
              <a:t>concatenated </a:t>
            </a:r>
            <a:r>
              <a:rPr sz="1200" spc="-10" dirty="0">
                <a:latin typeface="Calibri"/>
                <a:cs typeface="Calibri"/>
              </a:rPr>
              <a:t>in </a:t>
            </a:r>
            <a:r>
              <a:rPr sz="1200" spc="-5" dirty="0">
                <a:latin typeface="Calibri"/>
                <a:cs typeface="Calibri"/>
              </a:rPr>
              <a:t>a  </a:t>
            </a:r>
            <a:r>
              <a:rPr sz="1200" dirty="0">
                <a:latin typeface="Calibri"/>
                <a:cs typeface="Calibri"/>
              </a:rPr>
              <a:t>strategic plan. </a:t>
            </a:r>
            <a:r>
              <a:rPr sz="1200" spc="-5" dirty="0">
                <a:latin typeface="Calibri"/>
                <a:cs typeface="Calibri"/>
              </a:rPr>
              <a:t>The strategic plan will define the better way to achieve the desirable</a:t>
            </a:r>
            <a:r>
              <a:rPr sz="1200" spc="160" dirty="0">
                <a:latin typeface="Calibri"/>
                <a:cs typeface="Calibri"/>
              </a:rPr>
              <a:t> </a:t>
            </a:r>
            <a:r>
              <a:rPr sz="1200" spc="-5" dirty="0">
                <a:latin typeface="Calibri"/>
                <a:cs typeface="Calibri"/>
              </a:rPr>
              <a:t>situation.</a:t>
            </a:r>
            <a:endParaRPr sz="1200" dirty="0">
              <a:latin typeface="Calibri"/>
              <a:cs typeface="Calibri"/>
            </a:endParaRPr>
          </a:p>
        </p:txBody>
      </p:sp>
      <p:sp>
        <p:nvSpPr>
          <p:cNvPr id="4" name="object 4"/>
          <p:cNvSpPr txBox="1"/>
          <p:nvPr/>
        </p:nvSpPr>
        <p:spPr>
          <a:xfrm>
            <a:off x="816802" y="6808794"/>
            <a:ext cx="5737225" cy="148082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a:t>
            </a:r>
            <a:r>
              <a:rPr sz="1200" b="1" i="1" spc="-10" dirty="0">
                <a:latin typeface="Calibri"/>
                <a:cs typeface="Calibri"/>
              </a:rPr>
              <a:t>1: </a:t>
            </a:r>
            <a:r>
              <a:rPr sz="1200" b="1" i="1" spc="-5" dirty="0">
                <a:latin typeface="Calibri"/>
                <a:cs typeface="Calibri"/>
              </a:rPr>
              <a:t>Strategic</a:t>
            </a:r>
            <a:r>
              <a:rPr sz="1200" b="1" i="1" spc="5" dirty="0">
                <a:latin typeface="Calibri"/>
                <a:cs typeface="Calibri"/>
              </a:rPr>
              <a:t> </a:t>
            </a:r>
            <a:r>
              <a:rPr sz="1200" b="1" i="1" spc="-5" dirty="0">
                <a:latin typeface="Calibri"/>
                <a:cs typeface="Calibri"/>
              </a:rPr>
              <a:t>plan</a:t>
            </a:r>
            <a:endParaRPr sz="1200" dirty="0">
              <a:latin typeface="Calibri"/>
              <a:cs typeface="Calibri"/>
            </a:endParaRPr>
          </a:p>
          <a:p>
            <a:pPr marL="12700" marR="5080">
              <a:lnSpc>
                <a:spcPct val="101899"/>
              </a:lnSpc>
              <a:spcBef>
                <a:spcPts val="990"/>
              </a:spcBef>
            </a:pPr>
            <a:r>
              <a:rPr sz="1200" spc="-5" dirty="0">
                <a:latin typeface="Calibri"/>
                <a:cs typeface="Calibri"/>
              </a:rPr>
              <a:t>A strategy defines where you can be within reasonable period of time. If the goals are  determined </a:t>
            </a:r>
            <a:r>
              <a:rPr sz="1200" dirty="0">
                <a:latin typeface="Calibri"/>
                <a:cs typeface="Calibri"/>
              </a:rPr>
              <a:t>to be </a:t>
            </a:r>
            <a:r>
              <a:rPr sz="1200" spc="-5" dirty="0">
                <a:latin typeface="Calibri"/>
                <a:cs typeface="Calibri"/>
              </a:rPr>
              <a:t>reached in the closest short-term, the strategic plan can become obsolete  quickly. Besides this, </a:t>
            </a:r>
            <a:r>
              <a:rPr sz="1200" spc="-10" dirty="0">
                <a:latin typeface="Calibri"/>
                <a:cs typeface="Calibri"/>
              </a:rPr>
              <a:t>if </a:t>
            </a:r>
            <a:r>
              <a:rPr sz="1200" spc="-5" dirty="0">
                <a:latin typeface="Calibri"/>
                <a:cs typeface="Calibri"/>
              </a:rPr>
              <a:t>the objectives </a:t>
            </a:r>
            <a:r>
              <a:rPr sz="1200" spc="-10" dirty="0">
                <a:latin typeface="Calibri"/>
                <a:cs typeface="Calibri"/>
              </a:rPr>
              <a:t>are </a:t>
            </a:r>
            <a:r>
              <a:rPr sz="1200" spc="-5" dirty="0">
                <a:latin typeface="Calibri"/>
                <a:cs typeface="Calibri"/>
              </a:rPr>
              <a:t>determined </a:t>
            </a:r>
            <a:r>
              <a:rPr sz="1200" dirty="0">
                <a:latin typeface="Calibri"/>
                <a:cs typeface="Calibri"/>
              </a:rPr>
              <a:t>for </a:t>
            </a:r>
            <a:r>
              <a:rPr sz="1200" spc="-5" dirty="0">
                <a:latin typeface="Calibri"/>
                <a:cs typeface="Calibri"/>
              </a:rPr>
              <a:t>the further long-term, likelihood </a:t>
            </a:r>
            <a:r>
              <a:rPr sz="1200" spc="-10" dirty="0">
                <a:latin typeface="Calibri"/>
                <a:cs typeface="Calibri"/>
              </a:rPr>
              <a:t>of  </a:t>
            </a:r>
            <a:r>
              <a:rPr sz="1200" spc="-5" dirty="0">
                <a:latin typeface="Calibri"/>
                <a:cs typeface="Calibri"/>
              </a:rPr>
              <a:t>use non adequate information will</a:t>
            </a:r>
            <a:r>
              <a:rPr sz="1200" spc="20" dirty="0">
                <a:latin typeface="Calibri"/>
                <a:cs typeface="Calibri"/>
              </a:rPr>
              <a:t> </a:t>
            </a:r>
            <a:r>
              <a:rPr sz="1200" spc="-5" dirty="0">
                <a:latin typeface="Calibri"/>
                <a:cs typeface="Calibri"/>
              </a:rPr>
              <a:t>increase.</a:t>
            </a:r>
            <a:endParaRPr sz="1200" dirty="0">
              <a:latin typeface="Calibri"/>
              <a:cs typeface="Calibri"/>
            </a:endParaRPr>
          </a:p>
          <a:p>
            <a:pPr>
              <a:lnSpc>
                <a:spcPct val="100000"/>
              </a:lnSpc>
              <a:spcBef>
                <a:spcPts val="5"/>
              </a:spcBef>
            </a:pPr>
            <a:endParaRPr sz="1400" dirty="0">
              <a:latin typeface="Calibri"/>
              <a:cs typeface="Calibri"/>
            </a:endParaRPr>
          </a:p>
          <a:p>
            <a:pPr marL="12700">
              <a:lnSpc>
                <a:spcPct val="100000"/>
              </a:lnSpc>
              <a:spcBef>
                <a:spcPts val="5"/>
              </a:spcBef>
            </a:pPr>
            <a:r>
              <a:rPr sz="1200" b="1" spc="-5" dirty="0">
                <a:latin typeface="Calibri"/>
                <a:cs typeface="Calibri"/>
              </a:rPr>
              <a:t>5.4.2 Management </a:t>
            </a:r>
            <a:r>
              <a:rPr sz="1200" b="1" dirty="0">
                <a:latin typeface="Calibri"/>
                <a:cs typeface="Calibri"/>
              </a:rPr>
              <a:t>of </a:t>
            </a:r>
            <a:r>
              <a:rPr sz="1200" b="1" spc="-5" dirty="0">
                <a:latin typeface="Calibri"/>
                <a:cs typeface="Calibri"/>
              </a:rPr>
              <a:t>innovation</a:t>
            </a:r>
            <a:r>
              <a:rPr sz="1200" b="1" spc="25" dirty="0">
                <a:latin typeface="Calibri"/>
                <a:cs typeface="Calibri"/>
              </a:rPr>
              <a:t> </a:t>
            </a:r>
            <a:r>
              <a:rPr sz="1200" b="1" spc="-5" dirty="0">
                <a:latin typeface="Calibri"/>
                <a:cs typeface="Calibri"/>
              </a:rPr>
              <a:t>projects</a:t>
            </a:r>
            <a:endParaRPr sz="1200" dirty="0">
              <a:latin typeface="Calibri"/>
              <a:cs typeface="Calibri"/>
            </a:endParaRPr>
          </a:p>
        </p:txBody>
      </p:sp>
      <p:sp>
        <p:nvSpPr>
          <p:cNvPr id="5" name="object 5"/>
          <p:cNvSpPr/>
          <p:nvPr/>
        </p:nvSpPr>
        <p:spPr>
          <a:xfrm>
            <a:off x="913698" y="847527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7" name="object 7"/>
          <p:cNvSpPr/>
          <p:nvPr/>
        </p:nvSpPr>
        <p:spPr>
          <a:xfrm>
            <a:off x="976512" y="4996178"/>
            <a:ext cx="5311882" cy="16357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78</a:t>
            </a:r>
            <a:endParaRPr sz="1000">
              <a:latin typeface="Calibri"/>
              <a:cs typeface="Calibri"/>
            </a:endParaRPr>
          </a:p>
        </p:txBody>
      </p:sp>
      <p:sp>
        <p:nvSpPr>
          <p:cNvPr id="3" name="object 3"/>
          <p:cNvSpPr txBox="1"/>
          <p:nvPr/>
        </p:nvSpPr>
        <p:spPr>
          <a:xfrm>
            <a:off x="888421" y="570066"/>
            <a:ext cx="5490845" cy="226250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pPr>
            <a:endParaRPr sz="950" dirty="0">
              <a:latin typeface="Calibri"/>
              <a:cs typeface="Calibri"/>
            </a:endParaRPr>
          </a:p>
          <a:p>
            <a:pPr marL="47625">
              <a:lnSpc>
                <a:spcPct val="100000"/>
              </a:lnSpc>
            </a:pPr>
            <a:r>
              <a:rPr sz="1200" spc="-5" dirty="0">
                <a:latin typeface="Calibri"/>
                <a:cs typeface="Calibri"/>
              </a:rPr>
              <a:t>Project management helps </a:t>
            </a:r>
            <a:r>
              <a:rPr sz="1200" dirty="0">
                <a:latin typeface="Calibri"/>
                <a:cs typeface="Calibri"/>
              </a:rPr>
              <a:t>to </a:t>
            </a:r>
            <a:r>
              <a:rPr sz="1200" spc="-5" dirty="0">
                <a:latin typeface="Calibri"/>
                <a:cs typeface="Calibri"/>
              </a:rPr>
              <a:t>ensure</a:t>
            </a:r>
            <a:r>
              <a:rPr sz="1200" spc="15" dirty="0">
                <a:latin typeface="Calibri"/>
                <a:cs typeface="Calibri"/>
              </a:rPr>
              <a:t> </a:t>
            </a:r>
            <a:r>
              <a:rPr sz="1200" spc="-5" dirty="0">
                <a:latin typeface="Calibri"/>
                <a:cs typeface="Calibri"/>
              </a:rPr>
              <a:t>that:</a:t>
            </a:r>
            <a:endParaRPr sz="1200" dirty="0">
              <a:latin typeface="Calibri"/>
              <a:cs typeface="Calibri"/>
            </a:endParaRPr>
          </a:p>
          <a:p>
            <a:pPr marL="12700" marR="208915">
              <a:lnSpc>
                <a:spcPct val="102499"/>
              </a:lnSpc>
              <a:spcBef>
                <a:spcPts val="540"/>
              </a:spcBef>
              <a:buFont typeface="Symbol"/>
              <a:buChar char=""/>
              <a:tabLst>
                <a:tab pos="240665" algn="l"/>
                <a:tab pos="241300" algn="l"/>
              </a:tabLst>
            </a:pPr>
            <a:r>
              <a:rPr sz="1200" spc="-5" dirty="0">
                <a:latin typeface="Calibri"/>
                <a:cs typeface="Calibri"/>
              </a:rPr>
              <a:t>Projects are supportive </a:t>
            </a:r>
            <a:r>
              <a:rPr sz="1200" spc="-10" dirty="0">
                <a:latin typeface="Calibri"/>
                <a:cs typeface="Calibri"/>
              </a:rPr>
              <a:t>of </a:t>
            </a:r>
            <a:r>
              <a:rPr sz="1200" spc="-5" dirty="0">
                <a:latin typeface="Calibri"/>
                <a:cs typeface="Calibri"/>
              </a:rPr>
              <a:t>overarching strategic objectives of the company and </a:t>
            </a:r>
            <a:r>
              <a:rPr sz="1200" spc="-10" dirty="0">
                <a:latin typeface="Calibri"/>
                <a:cs typeface="Calibri"/>
              </a:rPr>
              <a:t>of  </a:t>
            </a:r>
            <a:r>
              <a:rPr sz="1200" spc="-5" dirty="0">
                <a:latin typeface="Calibri"/>
                <a:cs typeface="Calibri"/>
              </a:rPr>
              <a:t>development partners</a:t>
            </a:r>
            <a:endParaRPr sz="1200" dirty="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We are improving </a:t>
            </a:r>
            <a:r>
              <a:rPr sz="1200" dirty="0">
                <a:latin typeface="Calibri"/>
                <a:cs typeface="Calibri"/>
              </a:rPr>
              <a:t>the </a:t>
            </a:r>
            <a:r>
              <a:rPr sz="1200" spc="-5" dirty="0">
                <a:latin typeface="Calibri"/>
                <a:cs typeface="Calibri"/>
              </a:rPr>
              <a:t>scope and performance of </a:t>
            </a:r>
            <a:r>
              <a:rPr sz="1200" dirty="0">
                <a:latin typeface="Calibri"/>
                <a:cs typeface="Calibri"/>
              </a:rPr>
              <a:t>the</a:t>
            </a:r>
            <a:r>
              <a:rPr sz="1200" spc="5" dirty="0">
                <a:latin typeface="Calibri"/>
                <a:cs typeface="Calibri"/>
              </a:rPr>
              <a:t> </a:t>
            </a:r>
            <a:r>
              <a:rPr sz="1200" spc="-5" dirty="0">
                <a:latin typeface="Calibri"/>
                <a:cs typeface="Calibri"/>
              </a:rPr>
              <a:t>project</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Optimize time and cost project</a:t>
            </a:r>
            <a:r>
              <a:rPr sz="1200" spc="20" dirty="0">
                <a:latin typeface="Calibri"/>
                <a:cs typeface="Calibri"/>
              </a:rPr>
              <a:t> </a:t>
            </a:r>
            <a:r>
              <a:rPr sz="1200" spc="-5" dirty="0">
                <a:latin typeface="Calibri"/>
                <a:cs typeface="Calibri"/>
              </a:rPr>
              <a:t>objectives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Standardisation</a:t>
            </a:r>
            <a:endParaRPr sz="1200" dirty="0">
              <a:latin typeface="Calibri"/>
              <a:cs typeface="Calibri"/>
            </a:endParaRPr>
          </a:p>
          <a:p>
            <a:pPr marL="12700" marR="5080">
              <a:lnSpc>
                <a:spcPct val="102499"/>
              </a:lnSpc>
              <a:spcBef>
                <a:spcPts val="50"/>
              </a:spcBef>
              <a:buFont typeface="Symbol"/>
              <a:buChar char=""/>
              <a:tabLst>
                <a:tab pos="240665" algn="l"/>
                <a:tab pos="241300" algn="l"/>
              </a:tabLst>
            </a:pPr>
            <a:r>
              <a:rPr sz="1200" spc="-5" dirty="0">
                <a:latin typeface="Calibri"/>
                <a:cs typeface="Calibri"/>
              </a:rPr>
              <a:t>Projects are feasible, meaning that objectives can </a:t>
            </a:r>
            <a:r>
              <a:rPr sz="1200" dirty="0">
                <a:latin typeface="Calibri"/>
                <a:cs typeface="Calibri"/>
              </a:rPr>
              <a:t>be </a:t>
            </a:r>
            <a:r>
              <a:rPr sz="1200" spc="-5" dirty="0">
                <a:latin typeface="Calibri"/>
                <a:cs typeface="Calibri"/>
              </a:rPr>
              <a:t>realistically achieved within the  constraints of the operating environment and capabilities </a:t>
            </a:r>
            <a:r>
              <a:rPr sz="1200" spc="-10" dirty="0">
                <a:latin typeface="Calibri"/>
                <a:cs typeface="Calibri"/>
              </a:rPr>
              <a:t>of </a:t>
            </a:r>
            <a:r>
              <a:rPr sz="1200" spc="-5" dirty="0">
                <a:latin typeface="Calibri"/>
                <a:cs typeface="Calibri"/>
              </a:rPr>
              <a:t>the</a:t>
            </a:r>
            <a:r>
              <a:rPr sz="1200" spc="90" dirty="0">
                <a:latin typeface="Calibri"/>
                <a:cs typeface="Calibri"/>
              </a:rPr>
              <a:t> </a:t>
            </a:r>
            <a:r>
              <a:rPr sz="1200" spc="-5" dirty="0">
                <a:latin typeface="Calibri"/>
                <a:cs typeface="Calibri"/>
              </a:rPr>
              <a:t>company</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Improve and optimize </a:t>
            </a:r>
            <a:r>
              <a:rPr sz="1200" dirty="0">
                <a:latin typeface="Calibri"/>
                <a:cs typeface="Calibri"/>
              </a:rPr>
              <a:t>future</a:t>
            </a:r>
            <a:r>
              <a:rPr sz="1200" spc="5" dirty="0">
                <a:latin typeface="Calibri"/>
                <a:cs typeface="Calibri"/>
              </a:rPr>
              <a:t> </a:t>
            </a:r>
            <a:r>
              <a:rPr sz="1200" spc="-5" dirty="0">
                <a:latin typeface="Calibri"/>
                <a:cs typeface="Calibri"/>
              </a:rPr>
              <a:t>planning</a:t>
            </a:r>
            <a:endParaRPr sz="1200" dirty="0">
              <a:latin typeface="Calibri"/>
              <a:cs typeface="Calibri"/>
            </a:endParaRPr>
          </a:p>
        </p:txBody>
      </p:sp>
      <p:sp>
        <p:nvSpPr>
          <p:cNvPr id="4" name="object 4"/>
          <p:cNvSpPr txBox="1"/>
          <p:nvPr/>
        </p:nvSpPr>
        <p:spPr>
          <a:xfrm>
            <a:off x="888417" y="3335892"/>
            <a:ext cx="5853430" cy="3609975"/>
          </a:xfrm>
          <a:prstGeom prst="rect">
            <a:avLst/>
          </a:prstGeom>
        </p:spPr>
        <p:txBody>
          <a:bodyPr vert="horz" wrap="square" lIns="0" tIns="9525" rIns="0" bIns="0" rtlCol="0">
            <a:spAutoFit/>
          </a:bodyPr>
          <a:lstStyle/>
          <a:p>
            <a:pPr marL="12700" marR="5080" indent="641350">
              <a:lnSpc>
                <a:spcPct val="101699"/>
              </a:lnSpc>
              <a:spcBef>
                <a:spcPts val="75"/>
              </a:spcBef>
            </a:pPr>
            <a:r>
              <a:rPr sz="1200" b="1" spc="-5" dirty="0">
                <a:latin typeface="Calibri"/>
                <a:cs typeface="Calibri"/>
              </a:rPr>
              <a:t>Think about </a:t>
            </a:r>
            <a:r>
              <a:rPr sz="1200" spc="-5" dirty="0">
                <a:latin typeface="Calibri"/>
                <a:cs typeface="Calibri"/>
              </a:rPr>
              <a:t>the </a:t>
            </a:r>
            <a:r>
              <a:rPr sz="1200" spc="-10" dirty="0">
                <a:latin typeface="Calibri"/>
                <a:cs typeface="Calibri"/>
              </a:rPr>
              <a:t>last </a:t>
            </a:r>
            <a:r>
              <a:rPr sz="1200" b="1" spc="-5" dirty="0">
                <a:latin typeface="Calibri"/>
                <a:cs typeface="Calibri"/>
              </a:rPr>
              <a:t>innovations </a:t>
            </a:r>
            <a:r>
              <a:rPr sz="1200" spc="-5" dirty="0">
                <a:latin typeface="Calibri"/>
                <a:cs typeface="Calibri"/>
              </a:rPr>
              <a:t>developed </a:t>
            </a:r>
            <a:r>
              <a:rPr sz="1200" spc="-10" dirty="0">
                <a:latin typeface="Calibri"/>
                <a:cs typeface="Calibri"/>
              </a:rPr>
              <a:t>in </a:t>
            </a:r>
            <a:r>
              <a:rPr sz="1200" spc="-5" dirty="0">
                <a:latin typeface="Calibri"/>
                <a:cs typeface="Calibri"/>
              </a:rPr>
              <a:t>your company. Any </a:t>
            </a:r>
            <a:r>
              <a:rPr sz="1200" spc="-10" dirty="0">
                <a:latin typeface="Calibri"/>
                <a:cs typeface="Calibri"/>
              </a:rPr>
              <a:t>of </a:t>
            </a:r>
            <a:r>
              <a:rPr sz="1200" spc="-5" dirty="0">
                <a:latin typeface="Calibri"/>
                <a:cs typeface="Calibri"/>
              </a:rPr>
              <a:t>them could be  improved using proper methodologies </a:t>
            </a:r>
            <a:r>
              <a:rPr sz="1200" dirty="0">
                <a:latin typeface="Calibri"/>
                <a:cs typeface="Calibri"/>
              </a:rPr>
              <a:t>for </a:t>
            </a:r>
            <a:r>
              <a:rPr sz="1200" spc="-5" dirty="0">
                <a:latin typeface="Calibri"/>
                <a:cs typeface="Calibri"/>
              </a:rPr>
              <a:t>project management? What do you think about </a:t>
            </a:r>
            <a:r>
              <a:rPr sz="1200" dirty="0">
                <a:latin typeface="Calibri"/>
                <a:cs typeface="Calibri"/>
              </a:rPr>
              <a:t>the  </a:t>
            </a:r>
            <a:r>
              <a:rPr sz="1200" spc="-5" dirty="0">
                <a:latin typeface="Calibri"/>
                <a:cs typeface="Calibri"/>
              </a:rPr>
              <a:t>importance of a good planning and designing </a:t>
            </a:r>
            <a:r>
              <a:rPr sz="1200" spc="-10" dirty="0">
                <a:latin typeface="Calibri"/>
                <a:cs typeface="Calibri"/>
              </a:rPr>
              <a:t>of </a:t>
            </a:r>
            <a:r>
              <a:rPr sz="1200" spc="-5" dirty="0">
                <a:latin typeface="Calibri"/>
                <a:cs typeface="Calibri"/>
              </a:rPr>
              <a:t>the innovation processes? Is innovation =  improvisation?</a:t>
            </a:r>
            <a:endParaRPr sz="1200" dirty="0">
              <a:latin typeface="Calibri"/>
              <a:cs typeface="Calibri"/>
            </a:endParaRPr>
          </a:p>
          <a:p>
            <a:pPr>
              <a:lnSpc>
                <a:spcPct val="100000"/>
              </a:lnSpc>
              <a:spcBef>
                <a:spcPts val="5"/>
              </a:spcBef>
            </a:pPr>
            <a:endParaRPr sz="1400" dirty="0">
              <a:latin typeface="Calibri"/>
              <a:cs typeface="Calibri"/>
            </a:endParaRPr>
          </a:p>
          <a:p>
            <a:pPr marL="12700">
              <a:lnSpc>
                <a:spcPct val="100000"/>
              </a:lnSpc>
            </a:pPr>
            <a:r>
              <a:rPr sz="1200" b="1" spc="-5" dirty="0">
                <a:latin typeface="Calibri"/>
                <a:cs typeface="Calibri"/>
              </a:rPr>
              <a:t>5.4.3 </a:t>
            </a:r>
            <a:r>
              <a:rPr sz="1200" b="1" spc="-10" dirty="0">
                <a:latin typeface="Calibri"/>
                <a:cs typeface="Calibri"/>
              </a:rPr>
              <a:t>How </a:t>
            </a:r>
            <a:r>
              <a:rPr sz="1200" b="1" dirty="0">
                <a:latin typeface="Calibri"/>
                <a:cs typeface="Calibri"/>
              </a:rPr>
              <a:t>to </a:t>
            </a:r>
            <a:r>
              <a:rPr sz="1200" b="1" spc="-5" dirty="0">
                <a:latin typeface="Calibri"/>
                <a:cs typeface="Calibri"/>
              </a:rPr>
              <a:t>finance</a:t>
            </a:r>
            <a:r>
              <a:rPr sz="1200" b="1" spc="15" dirty="0">
                <a:latin typeface="Calibri"/>
                <a:cs typeface="Calibri"/>
              </a:rPr>
              <a:t> </a:t>
            </a:r>
            <a:r>
              <a:rPr sz="1200" b="1" spc="-5" dirty="0">
                <a:latin typeface="Calibri"/>
                <a:cs typeface="Calibri"/>
              </a:rPr>
              <a:t>innovation</a:t>
            </a:r>
            <a:endParaRPr sz="1200" dirty="0">
              <a:latin typeface="Calibri"/>
              <a:cs typeface="Calibri"/>
            </a:endParaRPr>
          </a:p>
          <a:p>
            <a:pPr marL="12700" marR="33655">
              <a:lnSpc>
                <a:spcPct val="101699"/>
              </a:lnSpc>
              <a:spcBef>
                <a:spcPts val="805"/>
              </a:spcBef>
            </a:pPr>
            <a:r>
              <a:rPr sz="1200" spc="-5" dirty="0">
                <a:latin typeface="Calibri"/>
                <a:cs typeface="Calibri"/>
              </a:rPr>
              <a:t>In addition </a:t>
            </a:r>
            <a:r>
              <a:rPr sz="1200" dirty="0">
                <a:latin typeface="Calibri"/>
                <a:cs typeface="Calibri"/>
              </a:rPr>
              <a:t>to </a:t>
            </a:r>
            <a:r>
              <a:rPr sz="1200" spc="-5" dirty="0">
                <a:latin typeface="Calibri"/>
                <a:cs typeface="Calibri"/>
              </a:rPr>
              <a:t>the </a:t>
            </a:r>
            <a:r>
              <a:rPr sz="1200" dirty="0">
                <a:latin typeface="Calibri"/>
                <a:cs typeface="Calibri"/>
              </a:rPr>
              <a:t>usual </a:t>
            </a:r>
            <a:r>
              <a:rPr sz="1200" spc="-5" dirty="0">
                <a:latin typeface="Calibri"/>
                <a:cs typeface="Calibri"/>
              </a:rPr>
              <a:t>financial resources available in the company, </a:t>
            </a:r>
            <a:r>
              <a:rPr sz="1200" spc="-10" dirty="0">
                <a:latin typeface="Calibri"/>
                <a:cs typeface="Calibri"/>
              </a:rPr>
              <a:t>it </a:t>
            </a:r>
            <a:r>
              <a:rPr sz="1200" spc="-5" dirty="0">
                <a:latin typeface="Calibri"/>
                <a:cs typeface="Calibri"/>
              </a:rPr>
              <a:t>is possible </a:t>
            </a:r>
            <a:r>
              <a:rPr sz="1200" dirty="0">
                <a:latin typeface="Calibri"/>
                <a:cs typeface="Calibri"/>
              </a:rPr>
              <a:t>to </a:t>
            </a:r>
            <a:r>
              <a:rPr sz="1200" spc="-5" dirty="0">
                <a:latin typeface="Calibri"/>
                <a:cs typeface="Calibri"/>
              </a:rPr>
              <a:t>access </a:t>
            </a:r>
            <a:r>
              <a:rPr sz="1200" dirty="0">
                <a:latin typeface="Calibri"/>
                <a:cs typeface="Calibri"/>
              </a:rPr>
              <a:t>to  </a:t>
            </a:r>
            <a:r>
              <a:rPr sz="1200" spc="-5" dirty="0">
                <a:latin typeface="Calibri"/>
                <a:cs typeface="Calibri"/>
              </a:rPr>
              <a:t>various grants, subsidies and other instruments that some public bodies </a:t>
            </a:r>
            <a:r>
              <a:rPr sz="1200" spc="-10" dirty="0">
                <a:latin typeface="Calibri"/>
                <a:cs typeface="Calibri"/>
              </a:rPr>
              <a:t>and </a:t>
            </a:r>
            <a:r>
              <a:rPr sz="1200" spc="-5" dirty="0">
                <a:latin typeface="Calibri"/>
                <a:cs typeface="Calibri"/>
              </a:rPr>
              <a:t>institutions  </a:t>
            </a:r>
            <a:r>
              <a:rPr sz="1200" dirty="0">
                <a:latin typeface="Calibri"/>
                <a:cs typeface="Calibri"/>
              </a:rPr>
              <a:t>provide.</a:t>
            </a:r>
          </a:p>
          <a:p>
            <a:pPr marL="12700">
              <a:lnSpc>
                <a:spcPct val="100000"/>
              </a:lnSpc>
              <a:spcBef>
                <a:spcPts val="1030"/>
              </a:spcBef>
            </a:pPr>
            <a:r>
              <a:rPr sz="1200" b="1" spc="-5" dirty="0">
                <a:latin typeface="Calibri"/>
                <a:cs typeface="Calibri"/>
              </a:rPr>
              <a:t>Financing instruments:</a:t>
            </a:r>
            <a:endParaRPr sz="1200" dirty="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Subsidies (European, national and regional and local</a:t>
            </a:r>
            <a:r>
              <a:rPr sz="1200" spc="35" dirty="0">
                <a:latin typeface="Calibri"/>
                <a:cs typeface="Calibri"/>
              </a:rPr>
              <a:t> </a:t>
            </a:r>
            <a:r>
              <a:rPr sz="1200" spc="-5" dirty="0">
                <a:latin typeface="Calibri"/>
                <a:cs typeface="Calibri"/>
              </a:rPr>
              <a:t>programmes)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Credits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Participative</a:t>
            </a:r>
            <a:r>
              <a:rPr sz="1200" spc="5" dirty="0">
                <a:latin typeface="Calibri"/>
                <a:cs typeface="Calibri"/>
              </a:rPr>
              <a:t> </a:t>
            </a:r>
            <a:r>
              <a:rPr sz="1200" spc="-5" dirty="0">
                <a:latin typeface="Calibri"/>
                <a:cs typeface="Calibri"/>
              </a:rPr>
              <a:t>loans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Venture</a:t>
            </a:r>
            <a:r>
              <a:rPr sz="1200" spc="-10" dirty="0">
                <a:latin typeface="Calibri"/>
                <a:cs typeface="Calibri"/>
              </a:rPr>
              <a:t> </a:t>
            </a:r>
            <a:r>
              <a:rPr sz="1200" spc="-5" dirty="0">
                <a:latin typeface="Calibri"/>
                <a:cs typeface="Calibri"/>
              </a:rPr>
              <a:t>capital</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Tax incentives</a:t>
            </a:r>
            <a:endParaRPr sz="1200" dirty="0">
              <a:latin typeface="Calibri"/>
              <a:cs typeface="Calibri"/>
            </a:endParaRPr>
          </a:p>
          <a:p>
            <a:pPr marL="12700" marR="137160">
              <a:lnSpc>
                <a:spcPct val="101699"/>
              </a:lnSpc>
              <a:spcBef>
                <a:spcPts val="505"/>
              </a:spcBef>
            </a:pPr>
            <a:r>
              <a:rPr sz="1200" spc="-5" dirty="0">
                <a:latin typeface="Calibri"/>
                <a:cs typeface="Calibri"/>
              </a:rPr>
              <a:t>Respect </a:t>
            </a:r>
            <a:r>
              <a:rPr sz="1200" dirty="0">
                <a:latin typeface="Calibri"/>
                <a:cs typeface="Calibri"/>
              </a:rPr>
              <a:t>to </a:t>
            </a:r>
            <a:r>
              <a:rPr sz="1200" spc="-5" dirty="0">
                <a:latin typeface="Calibri"/>
                <a:cs typeface="Calibri"/>
              </a:rPr>
              <a:t>European Union, </a:t>
            </a:r>
            <a:r>
              <a:rPr sz="1200" spc="-10" dirty="0">
                <a:latin typeface="Calibri"/>
                <a:cs typeface="Calibri"/>
              </a:rPr>
              <a:t>it </a:t>
            </a:r>
            <a:r>
              <a:rPr sz="1200" spc="-5" dirty="0">
                <a:latin typeface="Calibri"/>
                <a:cs typeface="Calibri"/>
              </a:rPr>
              <a:t>is remarkable to take in account two funding programmes </a:t>
            </a:r>
            <a:r>
              <a:rPr sz="1200" dirty="0">
                <a:latin typeface="Calibri"/>
                <a:cs typeface="Calibri"/>
              </a:rPr>
              <a:t>for  the </a:t>
            </a:r>
            <a:r>
              <a:rPr sz="1200" spc="-5" dirty="0">
                <a:latin typeface="Calibri"/>
                <a:cs typeface="Calibri"/>
              </a:rPr>
              <a:t>innovation and one European innovation</a:t>
            </a:r>
            <a:r>
              <a:rPr sz="1200" spc="15" dirty="0">
                <a:latin typeface="Calibri"/>
                <a:cs typeface="Calibri"/>
              </a:rPr>
              <a:t> </a:t>
            </a:r>
            <a:r>
              <a:rPr sz="1200" spc="-5" dirty="0">
                <a:latin typeface="Calibri"/>
                <a:cs typeface="Calibri"/>
              </a:rPr>
              <a:t>network:</a:t>
            </a:r>
            <a:endParaRPr sz="1200" dirty="0">
              <a:latin typeface="Calibri"/>
              <a:cs typeface="Calibri"/>
            </a:endParaRPr>
          </a:p>
        </p:txBody>
      </p:sp>
      <p:sp>
        <p:nvSpPr>
          <p:cNvPr id="5" name="object 5"/>
          <p:cNvSpPr txBox="1"/>
          <p:nvPr/>
        </p:nvSpPr>
        <p:spPr>
          <a:xfrm>
            <a:off x="888411" y="7512825"/>
            <a:ext cx="3086100" cy="520700"/>
          </a:xfrm>
          <a:prstGeom prst="rect">
            <a:avLst/>
          </a:prstGeom>
        </p:spPr>
        <p:txBody>
          <a:bodyPr vert="horz" wrap="square" lIns="0" tIns="12700" rIns="0" bIns="0" rtlCol="0">
            <a:spAutoFit/>
          </a:bodyPr>
          <a:lstStyle/>
          <a:p>
            <a:pPr marR="54610" algn="r">
              <a:lnSpc>
                <a:spcPct val="100000"/>
              </a:lnSpc>
              <a:spcBef>
                <a:spcPts val="100"/>
              </a:spcBef>
            </a:pPr>
            <a:r>
              <a:rPr sz="1200" b="1" spc="-5" dirty="0">
                <a:latin typeface="Calibri"/>
                <a:cs typeface="Calibri"/>
              </a:rPr>
              <a:t>Seventh Framework </a:t>
            </a:r>
            <a:r>
              <a:rPr sz="1200" b="1" spc="-10" dirty="0">
                <a:latin typeface="Calibri"/>
                <a:cs typeface="Calibri"/>
              </a:rPr>
              <a:t>Programme</a:t>
            </a:r>
            <a:r>
              <a:rPr sz="1200" b="1" spc="15" dirty="0">
                <a:latin typeface="Calibri"/>
                <a:cs typeface="Calibri"/>
              </a:rPr>
              <a:t> </a:t>
            </a:r>
            <a:r>
              <a:rPr sz="1200" b="1" spc="-5" dirty="0">
                <a:latin typeface="Calibri"/>
                <a:cs typeface="Calibri"/>
              </a:rPr>
              <a:t>(FP7)</a:t>
            </a:r>
            <a:endParaRPr sz="1200">
              <a:latin typeface="Calibri"/>
              <a:cs typeface="Calibri"/>
            </a:endParaRPr>
          </a:p>
          <a:p>
            <a:pPr marR="5080" algn="r">
              <a:lnSpc>
                <a:spcPct val="100000"/>
              </a:lnSpc>
              <a:spcBef>
                <a:spcPts val="1020"/>
              </a:spcBef>
            </a:pPr>
            <a:r>
              <a:rPr sz="1200" spc="-5" dirty="0">
                <a:latin typeface="Calibri"/>
                <a:cs typeface="Calibri"/>
                <a:hlinkClick r:id="rId2"/>
              </a:rPr>
              <a:t>http://cordis.europa.eu/fp7/understand_en.html</a:t>
            </a:r>
            <a:endParaRPr sz="1200">
              <a:latin typeface="Calibri"/>
              <a:cs typeface="Calibri"/>
            </a:endParaRPr>
          </a:p>
        </p:txBody>
      </p:sp>
      <p:sp>
        <p:nvSpPr>
          <p:cNvPr id="6" name="object 6"/>
          <p:cNvSpPr txBox="1"/>
          <p:nvPr/>
        </p:nvSpPr>
        <p:spPr>
          <a:xfrm>
            <a:off x="888424" y="8599346"/>
            <a:ext cx="4589145" cy="522605"/>
          </a:xfrm>
          <a:prstGeom prst="rect">
            <a:avLst/>
          </a:prstGeom>
        </p:spPr>
        <p:txBody>
          <a:bodyPr vert="horz" wrap="square" lIns="0" tIns="12700" rIns="0" bIns="0" rtlCol="0">
            <a:spAutoFit/>
          </a:bodyPr>
          <a:lstStyle/>
          <a:p>
            <a:pPr marL="619125">
              <a:lnSpc>
                <a:spcPct val="100000"/>
              </a:lnSpc>
              <a:spcBef>
                <a:spcPts val="100"/>
              </a:spcBef>
            </a:pPr>
            <a:r>
              <a:rPr sz="1200" b="1" spc="-5" dirty="0">
                <a:latin typeface="Calibri"/>
                <a:cs typeface="Calibri"/>
              </a:rPr>
              <a:t>Competitiveness </a:t>
            </a:r>
            <a:r>
              <a:rPr sz="1200" b="1" spc="-10" dirty="0">
                <a:latin typeface="Calibri"/>
                <a:cs typeface="Calibri"/>
              </a:rPr>
              <a:t>and </a:t>
            </a:r>
            <a:r>
              <a:rPr sz="1200" b="1" spc="-5" dirty="0">
                <a:latin typeface="Calibri"/>
                <a:cs typeface="Calibri"/>
              </a:rPr>
              <a:t>Innovation Framework Programme</a:t>
            </a:r>
            <a:r>
              <a:rPr sz="1200" b="1" spc="65" dirty="0">
                <a:latin typeface="Calibri"/>
                <a:cs typeface="Calibri"/>
              </a:rPr>
              <a:t> </a:t>
            </a:r>
            <a:r>
              <a:rPr sz="1200" b="1" spc="-5" dirty="0">
                <a:latin typeface="Calibri"/>
                <a:cs typeface="Calibri"/>
              </a:rPr>
              <a:t>(CIP):</a:t>
            </a:r>
            <a:endParaRPr sz="1200">
              <a:latin typeface="Calibri"/>
              <a:cs typeface="Calibri"/>
            </a:endParaRPr>
          </a:p>
          <a:p>
            <a:pPr marL="12700">
              <a:lnSpc>
                <a:spcPct val="100000"/>
              </a:lnSpc>
              <a:spcBef>
                <a:spcPts val="1030"/>
              </a:spcBef>
            </a:pPr>
            <a:r>
              <a:rPr sz="1200" u="sng" spc="-5" dirty="0">
                <a:solidFill>
                  <a:srgbClr val="0065FF"/>
                </a:solidFill>
                <a:uFill>
                  <a:solidFill>
                    <a:srgbClr val="0065FF"/>
                  </a:solidFill>
                </a:uFill>
                <a:latin typeface="Calibri"/>
                <a:cs typeface="Calibri"/>
                <a:hlinkClick r:id="rId3"/>
              </a:rPr>
              <a:t>http://ec.europa.eu/cip/index_en.htm</a:t>
            </a:r>
            <a:endParaRPr sz="1200">
              <a:latin typeface="Calibri"/>
              <a:cs typeface="Calibri"/>
            </a:endParaRPr>
          </a:p>
        </p:txBody>
      </p:sp>
      <p:sp>
        <p:nvSpPr>
          <p:cNvPr id="7" name="object 7"/>
          <p:cNvSpPr/>
          <p:nvPr/>
        </p:nvSpPr>
        <p:spPr>
          <a:xfrm>
            <a:off x="986843" y="2980191"/>
            <a:ext cx="438113" cy="43811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86843" y="7155601"/>
            <a:ext cx="438113" cy="43811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86843" y="8243645"/>
            <a:ext cx="438113" cy="438113"/>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79</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1485904"/>
            <a:ext cx="2000885" cy="520700"/>
          </a:xfrm>
          <a:prstGeom prst="rect">
            <a:avLst/>
          </a:prstGeom>
        </p:spPr>
        <p:txBody>
          <a:bodyPr vert="horz" wrap="square" lIns="0" tIns="12700" rIns="0" bIns="0" rtlCol="0">
            <a:spAutoFit/>
          </a:bodyPr>
          <a:lstStyle/>
          <a:p>
            <a:pPr marL="619125">
              <a:lnSpc>
                <a:spcPct val="100000"/>
              </a:lnSpc>
              <a:spcBef>
                <a:spcPts val="100"/>
              </a:spcBef>
            </a:pPr>
            <a:r>
              <a:rPr sz="1200" b="1" spc="-5" dirty="0">
                <a:latin typeface="Calibri"/>
                <a:cs typeface="Calibri"/>
              </a:rPr>
              <a:t>EUREKA</a:t>
            </a:r>
            <a:endParaRPr sz="1200">
              <a:latin typeface="Calibri"/>
              <a:cs typeface="Calibri"/>
            </a:endParaRPr>
          </a:p>
          <a:p>
            <a:pPr marL="12700">
              <a:lnSpc>
                <a:spcPct val="100000"/>
              </a:lnSpc>
              <a:spcBef>
                <a:spcPts val="1020"/>
              </a:spcBef>
            </a:pPr>
            <a:r>
              <a:rPr sz="1200" u="sng" spc="-5" dirty="0">
                <a:solidFill>
                  <a:srgbClr val="0065FF"/>
                </a:solidFill>
                <a:uFill>
                  <a:solidFill>
                    <a:srgbClr val="0065FF"/>
                  </a:solidFill>
                </a:uFill>
                <a:latin typeface="Calibri"/>
                <a:cs typeface="Calibri"/>
                <a:hlinkClick r:id="rId2"/>
              </a:rPr>
              <a:t>http://www.eurekanetwork.org</a:t>
            </a:r>
            <a:endParaRPr sz="1200">
              <a:latin typeface="Calibri"/>
              <a:cs typeface="Calibri"/>
            </a:endParaRPr>
          </a:p>
        </p:txBody>
      </p:sp>
      <p:sp>
        <p:nvSpPr>
          <p:cNvPr id="5" name="object 5"/>
          <p:cNvSpPr txBox="1"/>
          <p:nvPr/>
        </p:nvSpPr>
        <p:spPr>
          <a:xfrm>
            <a:off x="816800" y="2511481"/>
            <a:ext cx="5715000" cy="1650364"/>
          </a:xfrm>
          <a:prstGeom prst="rect">
            <a:avLst/>
          </a:prstGeom>
        </p:spPr>
        <p:txBody>
          <a:bodyPr vert="horz" wrap="square" lIns="0" tIns="12700" rIns="0" bIns="0" rtlCol="0">
            <a:spAutoFit/>
          </a:bodyPr>
          <a:lstStyle/>
          <a:p>
            <a:pPr marL="279400" lvl="1" indent="-267335">
              <a:lnSpc>
                <a:spcPct val="100000"/>
              </a:lnSpc>
              <a:spcBef>
                <a:spcPts val="100"/>
              </a:spcBef>
              <a:buAutoNum type="arabicPeriod" startAt="5"/>
              <a:tabLst>
                <a:tab pos="280035" algn="l"/>
              </a:tabLst>
            </a:pPr>
            <a:r>
              <a:rPr sz="1400" b="1" dirty="0">
                <a:latin typeface="Calibri"/>
                <a:cs typeface="Calibri"/>
              </a:rPr>
              <a:t>Managing the</a:t>
            </a:r>
            <a:r>
              <a:rPr sz="1400" b="1" spc="-20" dirty="0">
                <a:latin typeface="Calibri"/>
                <a:cs typeface="Calibri"/>
              </a:rPr>
              <a:t> </a:t>
            </a:r>
            <a:r>
              <a:rPr sz="1400" b="1" spc="-15" dirty="0">
                <a:latin typeface="Calibri"/>
                <a:cs typeface="Calibri"/>
              </a:rPr>
              <a:t>context</a:t>
            </a:r>
            <a:endParaRPr sz="1400" dirty="0">
              <a:latin typeface="Calibri"/>
              <a:cs typeface="Calibri"/>
            </a:endParaRPr>
          </a:p>
          <a:p>
            <a:pPr lvl="1">
              <a:lnSpc>
                <a:spcPct val="100000"/>
              </a:lnSpc>
              <a:spcBef>
                <a:spcPts val="5"/>
              </a:spcBef>
              <a:buFont typeface="Calibri"/>
              <a:buAutoNum type="arabicPeriod" startAt="5"/>
            </a:pPr>
            <a:endParaRPr sz="1250" dirty="0">
              <a:latin typeface="Calibri"/>
              <a:cs typeface="Calibri"/>
            </a:endParaRPr>
          </a:p>
          <a:p>
            <a:pPr marL="361315" lvl="2" indent="-349250">
              <a:lnSpc>
                <a:spcPct val="100000"/>
              </a:lnSpc>
              <a:spcBef>
                <a:spcPts val="5"/>
              </a:spcBef>
              <a:buAutoNum type="arabicPeriod"/>
              <a:tabLst>
                <a:tab pos="361950" algn="l"/>
              </a:tabLst>
            </a:pPr>
            <a:r>
              <a:rPr sz="1200" b="1" spc="-5" dirty="0">
                <a:latin typeface="Calibri"/>
                <a:cs typeface="Calibri"/>
              </a:rPr>
              <a:t>Environment</a:t>
            </a:r>
            <a:endParaRPr sz="1200" dirty="0">
              <a:latin typeface="Calibri"/>
              <a:cs typeface="Calibri"/>
            </a:endParaRPr>
          </a:p>
          <a:p>
            <a:pPr marL="12700" marR="5080">
              <a:lnSpc>
                <a:spcPct val="101899"/>
              </a:lnSpc>
              <a:spcBef>
                <a:spcPts val="800"/>
              </a:spcBef>
            </a:pPr>
            <a:r>
              <a:rPr sz="1200" spc="-5" dirty="0">
                <a:latin typeface="Calibri"/>
                <a:cs typeface="Calibri"/>
              </a:rPr>
              <a:t>Innovation is not an isolated process, the interaction among the stakeholders shapes </a:t>
            </a:r>
            <a:r>
              <a:rPr sz="1200" dirty="0">
                <a:latin typeface="Calibri"/>
                <a:cs typeface="Calibri"/>
              </a:rPr>
              <a:t>the  </a:t>
            </a:r>
            <a:r>
              <a:rPr sz="1200" spc="-5" dirty="0">
                <a:latin typeface="Calibri"/>
                <a:cs typeface="Calibri"/>
              </a:rPr>
              <a:t>outcome </a:t>
            </a:r>
            <a:r>
              <a:rPr sz="1200" spc="-10" dirty="0">
                <a:latin typeface="Calibri"/>
                <a:cs typeface="Calibri"/>
              </a:rPr>
              <a:t>of </a:t>
            </a:r>
            <a:r>
              <a:rPr sz="1200" dirty="0">
                <a:latin typeface="Calibri"/>
                <a:cs typeface="Calibri"/>
              </a:rPr>
              <a:t>the </a:t>
            </a:r>
            <a:r>
              <a:rPr sz="1200" spc="-5" dirty="0">
                <a:latin typeface="Calibri"/>
                <a:cs typeface="Calibri"/>
              </a:rPr>
              <a:t>innovation process. The environment of the innovative enterprise is formed  </a:t>
            </a:r>
            <a:r>
              <a:rPr sz="1200" dirty="0">
                <a:latin typeface="Calibri"/>
                <a:cs typeface="Calibri"/>
              </a:rPr>
              <a:t>by </a:t>
            </a:r>
            <a:r>
              <a:rPr sz="1200" spc="-5" dirty="0">
                <a:latin typeface="Calibri"/>
                <a:cs typeface="Calibri"/>
              </a:rPr>
              <a:t>universities, specialized technical training, scientific and researcher community, common  </a:t>
            </a:r>
            <a:r>
              <a:rPr sz="1200" dirty="0">
                <a:latin typeface="Calibri"/>
                <a:cs typeface="Calibri"/>
              </a:rPr>
              <a:t>funds </a:t>
            </a:r>
            <a:r>
              <a:rPr sz="1200" spc="-10" dirty="0">
                <a:latin typeface="Calibri"/>
                <a:cs typeface="Calibri"/>
              </a:rPr>
              <a:t>of </a:t>
            </a:r>
            <a:r>
              <a:rPr sz="1200" spc="-5" dirty="0">
                <a:latin typeface="Calibri"/>
                <a:cs typeface="Calibri"/>
              </a:rPr>
              <a:t>knowledge, human resources, internal </a:t>
            </a:r>
            <a:r>
              <a:rPr sz="1200" dirty="0">
                <a:latin typeface="Calibri"/>
                <a:cs typeface="Calibri"/>
              </a:rPr>
              <a:t>effort </a:t>
            </a:r>
            <a:r>
              <a:rPr sz="1200" spc="-5" dirty="0">
                <a:latin typeface="Calibri"/>
                <a:cs typeface="Calibri"/>
              </a:rPr>
              <a:t>and policies, and support of public  administrations and other</a:t>
            </a:r>
            <a:r>
              <a:rPr sz="1200" spc="5" dirty="0">
                <a:latin typeface="Calibri"/>
                <a:cs typeface="Calibri"/>
              </a:rPr>
              <a:t> </a:t>
            </a:r>
            <a:r>
              <a:rPr sz="1200" spc="-5" dirty="0">
                <a:latin typeface="Calibri"/>
                <a:cs typeface="Calibri"/>
              </a:rPr>
              <a:t>organisations.</a:t>
            </a:r>
            <a:endParaRPr sz="1200" dirty="0">
              <a:latin typeface="Calibri"/>
              <a:cs typeface="Calibri"/>
            </a:endParaRPr>
          </a:p>
        </p:txBody>
      </p:sp>
      <p:sp>
        <p:nvSpPr>
          <p:cNvPr id="6" name="object 6"/>
          <p:cNvSpPr txBox="1"/>
          <p:nvPr/>
        </p:nvSpPr>
        <p:spPr>
          <a:xfrm>
            <a:off x="816800" y="8960525"/>
            <a:ext cx="3202305"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Figure </a:t>
            </a:r>
            <a:r>
              <a:rPr sz="1200" b="1" i="1" spc="-10" dirty="0">
                <a:latin typeface="Calibri"/>
                <a:cs typeface="Calibri"/>
              </a:rPr>
              <a:t>2: </a:t>
            </a:r>
            <a:r>
              <a:rPr sz="1200" b="1" i="1" spc="-5" dirty="0">
                <a:latin typeface="Calibri"/>
                <a:cs typeface="Calibri"/>
              </a:rPr>
              <a:t>Environment </a:t>
            </a:r>
            <a:r>
              <a:rPr sz="1200" b="1" i="1" spc="-10" dirty="0">
                <a:latin typeface="Calibri"/>
                <a:cs typeface="Calibri"/>
              </a:rPr>
              <a:t>of </a:t>
            </a:r>
            <a:r>
              <a:rPr sz="1200" b="1" i="1" spc="-5" dirty="0">
                <a:latin typeface="Calibri"/>
                <a:cs typeface="Calibri"/>
              </a:rPr>
              <a:t>the innovative</a:t>
            </a:r>
            <a:r>
              <a:rPr sz="1200" b="1" i="1" spc="35" dirty="0">
                <a:latin typeface="Calibri"/>
                <a:cs typeface="Calibri"/>
              </a:rPr>
              <a:t> </a:t>
            </a:r>
            <a:r>
              <a:rPr sz="1200" b="1" i="1" spc="-5" dirty="0">
                <a:latin typeface="Calibri"/>
                <a:cs typeface="Calibri"/>
              </a:rPr>
              <a:t>enterprise</a:t>
            </a:r>
            <a:endParaRPr sz="1200">
              <a:latin typeface="Calibri"/>
              <a:cs typeface="Calibri"/>
            </a:endParaRPr>
          </a:p>
        </p:txBody>
      </p:sp>
      <p:sp>
        <p:nvSpPr>
          <p:cNvPr id="7" name="object 7"/>
          <p:cNvSpPr/>
          <p:nvPr/>
        </p:nvSpPr>
        <p:spPr>
          <a:xfrm>
            <a:off x="913698" y="1130208"/>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9" name="object 9"/>
          <p:cNvSpPr/>
          <p:nvPr/>
        </p:nvSpPr>
        <p:spPr>
          <a:xfrm>
            <a:off x="992319" y="4506540"/>
            <a:ext cx="5298185" cy="427201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58148" y="853510"/>
            <a:ext cx="3384550" cy="4251325"/>
          </a:xfrm>
          <a:prstGeom prst="rect">
            <a:avLst/>
          </a:prstGeom>
        </p:spPr>
        <p:txBody>
          <a:bodyPr vert="horz" wrap="square" lIns="0" tIns="40005" rIns="0" bIns="0" rtlCol="0">
            <a:spAutoFit/>
          </a:bodyPr>
          <a:lstStyle/>
          <a:p>
            <a:pPr marL="240665" lvl="1" indent="-228600">
              <a:lnSpc>
                <a:spcPct val="100000"/>
              </a:lnSpc>
              <a:spcBef>
                <a:spcPts val="315"/>
              </a:spcBef>
              <a:buAutoNum type="arabicPeriod" startAt="2"/>
              <a:tabLst>
                <a:tab pos="241300" algn="l"/>
              </a:tabLst>
            </a:pPr>
            <a:r>
              <a:rPr sz="1200" spc="-5" dirty="0">
                <a:latin typeface="Calibri"/>
                <a:cs typeface="Calibri"/>
              </a:rPr>
              <a:t>The need for invention</a:t>
            </a:r>
            <a:r>
              <a:rPr sz="1200" spc="30" dirty="0">
                <a:latin typeface="Calibri"/>
                <a:cs typeface="Calibri"/>
              </a:rPr>
              <a:t> </a:t>
            </a:r>
            <a:r>
              <a:rPr sz="1200" spc="-5" dirty="0">
                <a:latin typeface="Calibri"/>
                <a:cs typeface="Calibri"/>
              </a:rPr>
              <a:t>assessment</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The need for</a:t>
            </a:r>
            <a:r>
              <a:rPr sz="1200" spc="15" dirty="0">
                <a:latin typeface="Calibri"/>
                <a:cs typeface="Calibri"/>
              </a:rPr>
              <a:t> </a:t>
            </a:r>
            <a:r>
              <a:rPr sz="1200" spc="-5" dirty="0">
                <a:latin typeface="Calibri"/>
                <a:cs typeface="Calibri"/>
              </a:rPr>
              <a:t>assessment</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Categories </a:t>
            </a:r>
            <a:r>
              <a:rPr sz="1200" spc="-10" dirty="0">
                <a:latin typeface="Calibri"/>
                <a:cs typeface="Calibri"/>
              </a:rPr>
              <a:t>of</a:t>
            </a:r>
            <a:r>
              <a:rPr sz="1200" spc="10" dirty="0">
                <a:latin typeface="Calibri"/>
                <a:cs typeface="Calibri"/>
              </a:rPr>
              <a:t> </a:t>
            </a:r>
            <a:r>
              <a:rPr sz="1200" spc="-5" dirty="0">
                <a:latin typeface="Calibri"/>
                <a:cs typeface="Calibri"/>
              </a:rPr>
              <a:t>invention</a:t>
            </a:r>
            <a:endParaRPr sz="1200">
              <a:latin typeface="Calibri"/>
              <a:cs typeface="Calibri"/>
            </a:endParaRPr>
          </a:p>
          <a:p>
            <a:pPr marL="356870" lvl="2" indent="-344805">
              <a:lnSpc>
                <a:spcPct val="100000"/>
              </a:lnSpc>
              <a:spcBef>
                <a:spcPts val="225"/>
              </a:spcBef>
              <a:buAutoNum type="arabicPeriod"/>
              <a:tabLst>
                <a:tab pos="357505" algn="l"/>
              </a:tabLst>
            </a:pPr>
            <a:r>
              <a:rPr sz="1200" spc="-5" dirty="0">
                <a:latin typeface="Calibri"/>
                <a:cs typeface="Calibri"/>
              </a:rPr>
              <a:t>Effects may not </a:t>
            </a:r>
            <a:r>
              <a:rPr sz="1200" dirty="0">
                <a:latin typeface="Calibri"/>
                <a:cs typeface="Calibri"/>
              </a:rPr>
              <a:t>be </a:t>
            </a:r>
            <a:r>
              <a:rPr sz="1200" spc="-5" dirty="0">
                <a:latin typeface="Calibri"/>
                <a:cs typeface="Calibri"/>
              </a:rPr>
              <a:t>financially</a:t>
            </a:r>
            <a:r>
              <a:rPr sz="1200" spc="-15" dirty="0">
                <a:latin typeface="Calibri"/>
                <a:cs typeface="Calibri"/>
              </a:rPr>
              <a:t> </a:t>
            </a:r>
            <a:r>
              <a:rPr sz="1200" spc="-5" dirty="0">
                <a:latin typeface="Calibri"/>
                <a:cs typeface="Calibri"/>
              </a:rPr>
              <a:t>defined</a:t>
            </a:r>
            <a:endParaRPr sz="1200">
              <a:latin typeface="Calibri"/>
              <a:cs typeface="Calibri"/>
            </a:endParaRPr>
          </a:p>
          <a:p>
            <a:pPr marL="240665" lvl="1" indent="-228600">
              <a:lnSpc>
                <a:spcPct val="100000"/>
              </a:lnSpc>
              <a:spcBef>
                <a:spcPts val="215"/>
              </a:spcBef>
              <a:buAutoNum type="arabicPeriod" startAt="3"/>
              <a:tabLst>
                <a:tab pos="241300" algn="l"/>
              </a:tabLst>
            </a:pPr>
            <a:r>
              <a:rPr sz="1200" spc="-5" dirty="0">
                <a:latin typeface="Calibri"/>
                <a:cs typeface="Calibri"/>
              </a:rPr>
              <a:t>Numerical sensitivity analysis</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Process</a:t>
            </a:r>
            <a:r>
              <a:rPr sz="1200" spc="-60" dirty="0">
                <a:latin typeface="Calibri"/>
                <a:cs typeface="Calibri"/>
              </a:rPr>
              <a:t> </a:t>
            </a:r>
            <a:r>
              <a:rPr sz="1200" spc="-5" dirty="0">
                <a:latin typeface="Calibri"/>
                <a:cs typeface="Calibri"/>
              </a:rPr>
              <a:t>simulation</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Sensitivity</a:t>
            </a:r>
            <a:r>
              <a:rPr sz="1200" spc="-40" dirty="0">
                <a:latin typeface="Calibri"/>
                <a:cs typeface="Calibri"/>
              </a:rPr>
              <a:t> </a:t>
            </a:r>
            <a:r>
              <a:rPr sz="1200" spc="-5" dirty="0">
                <a:latin typeface="Calibri"/>
                <a:cs typeface="Calibri"/>
              </a:rPr>
              <a:t>analysis</a:t>
            </a:r>
            <a:endParaRPr sz="1200">
              <a:latin typeface="Calibri"/>
              <a:cs typeface="Calibri"/>
            </a:endParaRPr>
          </a:p>
          <a:p>
            <a:pPr marL="240665" lvl="1" indent="-228600">
              <a:lnSpc>
                <a:spcPct val="100000"/>
              </a:lnSpc>
              <a:spcBef>
                <a:spcPts val="225"/>
              </a:spcBef>
              <a:buAutoNum type="arabicPeriod" startAt="4"/>
              <a:tabLst>
                <a:tab pos="241300" algn="l"/>
              </a:tabLst>
            </a:pPr>
            <a:r>
              <a:rPr sz="1200" spc="-5" dirty="0">
                <a:latin typeface="Calibri"/>
                <a:cs typeface="Calibri"/>
              </a:rPr>
              <a:t>Effectiveness assessment </a:t>
            </a:r>
            <a:r>
              <a:rPr sz="1200" dirty="0">
                <a:latin typeface="Calibri"/>
                <a:cs typeface="Calibri"/>
              </a:rPr>
              <a:t>by </a:t>
            </a:r>
            <a:r>
              <a:rPr sz="1200" spc="-5" dirty="0">
                <a:latin typeface="Calibri"/>
                <a:cs typeface="Calibri"/>
              </a:rPr>
              <a:t>introducing</a:t>
            </a:r>
            <a:r>
              <a:rPr sz="1200" spc="35" dirty="0">
                <a:latin typeface="Calibri"/>
                <a:cs typeface="Calibri"/>
              </a:rPr>
              <a:t> </a:t>
            </a:r>
            <a:r>
              <a:rPr sz="1200" spc="-5" dirty="0">
                <a:latin typeface="Calibri"/>
                <a:cs typeface="Calibri"/>
              </a:rPr>
              <a:t>questions</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Characteristics of the</a:t>
            </a:r>
            <a:r>
              <a:rPr sz="1200" dirty="0">
                <a:latin typeface="Calibri"/>
                <a:cs typeface="Calibri"/>
              </a:rPr>
              <a:t> </a:t>
            </a:r>
            <a:r>
              <a:rPr sz="1200" spc="-5" dirty="0">
                <a:latin typeface="Calibri"/>
                <a:cs typeface="Calibri"/>
              </a:rPr>
              <a:t>method</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Main aspects of problem</a:t>
            </a:r>
            <a:r>
              <a:rPr sz="1200" dirty="0">
                <a:latin typeface="Calibri"/>
                <a:cs typeface="Calibri"/>
              </a:rPr>
              <a:t> </a:t>
            </a:r>
            <a:r>
              <a:rPr sz="1200" spc="-5" dirty="0">
                <a:latin typeface="Calibri"/>
                <a:cs typeface="Calibri"/>
              </a:rPr>
              <a:t>processing</a:t>
            </a:r>
            <a:endParaRPr sz="1200">
              <a:latin typeface="Calibri"/>
              <a:cs typeface="Calibri"/>
            </a:endParaRPr>
          </a:p>
          <a:p>
            <a:pPr marL="240665" lvl="1" indent="-228600">
              <a:lnSpc>
                <a:spcPct val="100000"/>
              </a:lnSpc>
              <a:spcBef>
                <a:spcPts val="225"/>
              </a:spcBef>
              <a:buAutoNum type="arabicPeriod" startAt="5"/>
              <a:tabLst>
                <a:tab pos="241300" algn="l"/>
              </a:tabLst>
            </a:pPr>
            <a:r>
              <a:rPr sz="1200" spc="-5" dirty="0">
                <a:latin typeface="Calibri"/>
                <a:cs typeface="Calibri"/>
              </a:rPr>
              <a:t>Assessment of key success</a:t>
            </a:r>
            <a:r>
              <a:rPr sz="1200" spc="5" dirty="0">
                <a:latin typeface="Calibri"/>
                <a:cs typeface="Calibri"/>
              </a:rPr>
              <a:t> </a:t>
            </a:r>
            <a:r>
              <a:rPr sz="1200" spc="-5" dirty="0">
                <a:latin typeface="Calibri"/>
                <a:cs typeface="Calibri"/>
              </a:rPr>
              <a:t>factors</a:t>
            </a:r>
            <a:endParaRPr sz="1200">
              <a:latin typeface="Calibri"/>
              <a:cs typeface="Calibri"/>
            </a:endParaRPr>
          </a:p>
          <a:p>
            <a:pPr marL="240665" lvl="1" indent="-228600">
              <a:lnSpc>
                <a:spcPct val="100000"/>
              </a:lnSpc>
              <a:spcBef>
                <a:spcPts val="229"/>
              </a:spcBef>
              <a:buAutoNum type="arabicPeriod" startAt="5"/>
              <a:tabLst>
                <a:tab pos="241300" algn="l"/>
              </a:tabLst>
            </a:pPr>
            <a:r>
              <a:rPr sz="1200" spc="-5" dirty="0">
                <a:latin typeface="Calibri"/>
                <a:cs typeface="Calibri"/>
              </a:rPr>
              <a:t>Forecast techniques</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Trend</a:t>
            </a:r>
            <a:r>
              <a:rPr sz="1200" spc="-10" dirty="0">
                <a:latin typeface="Calibri"/>
                <a:cs typeface="Calibri"/>
              </a:rPr>
              <a:t> </a:t>
            </a:r>
            <a:r>
              <a:rPr sz="1200" spc="-5" dirty="0">
                <a:latin typeface="Calibri"/>
                <a:cs typeface="Calibri"/>
              </a:rPr>
              <a:t>extrapolation</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Delphi</a:t>
            </a:r>
            <a:r>
              <a:rPr sz="1200" dirty="0">
                <a:latin typeface="Calibri"/>
                <a:cs typeface="Calibri"/>
              </a:rPr>
              <a:t> </a:t>
            </a:r>
            <a:r>
              <a:rPr sz="1200" spc="-5" dirty="0">
                <a:latin typeface="Calibri"/>
                <a:cs typeface="Calibri"/>
              </a:rPr>
              <a:t>technique</a:t>
            </a:r>
            <a:endParaRPr sz="1200">
              <a:latin typeface="Calibri"/>
              <a:cs typeface="Calibri"/>
            </a:endParaRPr>
          </a:p>
          <a:p>
            <a:pPr marL="240665" lvl="1" indent="-228600">
              <a:lnSpc>
                <a:spcPct val="100000"/>
              </a:lnSpc>
              <a:spcBef>
                <a:spcPts val="225"/>
              </a:spcBef>
              <a:buAutoNum type="arabicPeriod" startAt="7"/>
              <a:tabLst>
                <a:tab pos="241300" algn="l"/>
              </a:tabLst>
            </a:pPr>
            <a:r>
              <a:rPr sz="1200" spc="-5" dirty="0">
                <a:latin typeface="Calibri"/>
                <a:cs typeface="Calibri"/>
              </a:rPr>
              <a:t>Other</a:t>
            </a:r>
            <a:r>
              <a:rPr sz="1200" dirty="0">
                <a:latin typeface="Calibri"/>
                <a:cs typeface="Calibri"/>
              </a:rPr>
              <a:t> </a:t>
            </a:r>
            <a:r>
              <a:rPr sz="1200" spc="-5" dirty="0">
                <a:latin typeface="Calibri"/>
                <a:cs typeface="Calibri"/>
              </a:rPr>
              <a:t>methods</a:t>
            </a:r>
            <a:endParaRPr sz="1200">
              <a:latin typeface="Calibri"/>
              <a:cs typeface="Calibri"/>
            </a:endParaRPr>
          </a:p>
          <a:p>
            <a:pPr marL="240665" lvl="1" indent="-228600">
              <a:lnSpc>
                <a:spcPct val="100000"/>
              </a:lnSpc>
              <a:spcBef>
                <a:spcPts val="215"/>
              </a:spcBef>
              <a:buAutoNum type="arabicPeriod" startAt="7"/>
              <a:tabLst>
                <a:tab pos="241300" algn="l"/>
              </a:tabLst>
            </a:pPr>
            <a:r>
              <a:rPr sz="1200" spc="-5" dirty="0">
                <a:latin typeface="Calibri"/>
                <a:cs typeface="Calibri"/>
              </a:rPr>
              <a:t>Final decision</a:t>
            </a:r>
            <a:r>
              <a:rPr sz="1200" dirty="0">
                <a:latin typeface="Calibri"/>
                <a:cs typeface="Calibri"/>
              </a:rPr>
              <a:t> </a:t>
            </a:r>
            <a:r>
              <a:rPr sz="1200" spc="-5" dirty="0">
                <a:latin typeface="Calibri"/>
                <a:cs typeface="Calibri"/>
              </a:rPr>
              <a:t>making</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Influential data</a:t>
            </a:r>
            <a:r>
              <a:rPr sz="1200" spc="-15" dirty="0">
                <a:latin typeface="Calibri"/>
                <a:cs typeface="Calibri"/>
              </a:rPr>
              <a:t> </a:t>
            </a:r>
            <a:r>
              <a:rPr sz="1200" spc="-5" dirty="0">
                <a:latin typeface="Calibri"/>
                <a:cs typeface="Calibri"/>
              </a:rPr>
              <a:t>acquisition</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Making final</a:t>
            </a:r>
            <a:r>
              <a:rPr sz="1200" spc="-20" dirty="0">
                <a:latin typeface="Calibri"/>
                <a:cs typeface="Calibri"/>
              </a:rPr>
              <a:t> </a:t>
            </a:r>
            <a:r>
              <a:rPr sz="1200" spc="-5" dirty="0">
                <a:latin typeface="Calibri"/>
                <a:cs typeface="Calibri"/>
              </a:rPr>
              <a:t>decision</a:t>
            </a:r>
            <a:endParaRPr sz="1200">
              <a:latin typeface="Calibri"/>
              <a:cs typeface="Calibri"/>
            </a:endParaRPr>
          </a:p>
          <a:p>
            <a:pPr marL="240665" lvl="1" indent="-228600">
              <a:lnSpc>
                <a:spcPct val="100000"/>
              </a:lnSpc>
              <a:spcBef>
                <a:spcPts val="225"/>
              </a:spcBef>
              <a:buAutoNum type="arabicPeriod" startAt="9"/>
              <a:tabLst>
                <a:tab pos="241300" algn="l"/>
              </a:tabLst>
            </a:pPr>
            <a:r>
              <a:rPr sz="1200" spc="-5" dirty="0">
                <a:latin typeface="Calibri"/>
                <a:cs typeface="Calibri"/>
              </a:rPr>
              <a:t>Summary</a:t>
            </a:r>
            <a:endParaRPr sz="1200">
              <a:latin typeface="Calibri"/>
              <a:cs typeface="Calibri"/>
            </a:endParaRPr>
          </a:p>
          <a:p>
            <a:pPr marL="318770" lvl="1" indent="-306705">
              <a:lnSpc>
                <a:spcPct val="100000"/>
              </a:lnSpc>
              <a:spcBef>
                <a:spcPts val="215"/>
              </a:spcBef>
              <a:buAutoNum type="arabicPeriod" startAt="9"/>
              <a:tabLst>
                <a:tab pos="319405" algn="l"/>
              </a:tabLst>
            </a:pPr>
            <a:r>
              <a:rPr sz="1200" spc="-5" dirty="0">
                <a:latin typeface="Calibri"/>
                <a:cs typeface="Calibri"/>
              </a:rPr>
              <a:t>Further</a:t>
            </a:r>
            <a:r>
              <a:rPr sz="1200" spc="-10" dirty="0">
                <a:latin typeface="Calibri"/>
                <a:cs typeface="Calibri"/>
              </a:rPr>
              <a:t> </a:t>
            </a:r>
            <a:r>
              <a:rPr sz="1200" spc="-5" dirty="0">
                <a:latin typeface="Calibri"/>
                <a:cs typeface="Calibri"/>
              </a:rPr>
              <a:t>reading</a:t>
            </a:r>
            <a:endParaRPr sz="1200">
              <a:latin typeface="Calibri"/>
              <a:cs typeface="Calibri"/>
            </a:endParaRPr>
          </a:p>
        </p:txBody>
      </p:sp>
      <p:sp>
        <p:nvSpPr>
          <p:cNvPr id="3" name="object 3"/>
          <p:cNvSpPr txBox="1"/>
          <p:nvPr/>
        </p:nvSpPr>
        <p:spPr>
          <a:xfrm>
            <a:off x="6259391" y="853510"/>
            <a:ext cx="259079" cy="4251325"/>
          </a:xfrm>
          <a:prstGeom prst="rect">
            <a:avLst/>
          </a:prstGeom>
        </p:spPr>
        <p:txBody>
          <a:bodyPr vert="horz" wrap="square" lIns="0" tIns="40005" rIns="0" bIns="0" rtlCol="0">
            <a:spAutoFit/>
          </a:bodyPr>
          <a:lstStyle/>
          <a:p>
            <a:pPr marL="13335">
              <a:lnSpc>
                <a:spcPct val="100000"/>
              </a:lnSpc>
              <a:spcBef>
                <a:spcPts val="315"/>
              </a:spcBef>
            </a:pPr>
            <a:r>
              <a:rPr sz="1200" dirty="0">
                <a:latin typeface="Calibri"/>
                <a:cs typeface="Calibri"/>
              </a:rPr>
              <a:t>10</a:t>
            </a:r>
            <a:r>
              <a:rPr sz="1200" spc="-5" dirty="0">
                <a:latin typeface="Calibri"/>
                <a:cs typeface="Calibri"/>
              </a:rPr>
              <a:t>9</a:t>
            </a:r>
            <a:endParaRPr sz="1200">
              <a:latin typeface="Calibri"/>
              <a:cs typeface="Calibri"/>
            </a:endParaRPr>
          </a:p>
          <a:p>
            <a:pPr marL="13335">
              <a:lnSpc>
                <a:spcPct val="100000"/>
              </a:lnSpc>
              <a:spcBef>
                <a:spcPts val="215"/>
              </a:spcBef>
            </a:pPr>
            <a:r>
              <a:rPr sz="1200" dirty="0">
                <a:latin typeface="Calibri"/>
                <a:cs typeface="Calibri"/>
              </a:rPr>
              <a:t>11</a:t>
            </a:r>
            <a:r>
              <a:rPr sz="1200" spc="-5" dirty="0">
                <a:latin typeface="Calibri"/>
                <a:cs typeface="Calibri"/>
              </a:rPr>
              <a:t>0</a:t>
            </a:r>
            <a:endParaRPr sz="1200">
              <a:latin typeface="Calibri"/>
              <a:cs typeface="Calibri"/>
            </a:endParaRPr>
          </a:p>
          <a:p>
            <a:pPr marL="13335">
              <a:lnSpc>
                <a:spcPct val="100000"/>
              </a:lnSpc>
              <a:spcBef>
                <a:spcPts val="229"/>
              </a:spcBef>
            </a:pPr>
            <a:r>
              <a:rPr sz="1200" dirty="0">
                <a:latin typeface="Calibri"/>
                <a:cs typeface="Calibri"/>
              </a:rPr>
              <a:t>11</a:t>
            </a:r>
            <a:r>
              <a:rPr sz="1200" spc="-5" dirty="0">
                <a:latin typeface="Calibri"/>
                <a:cs typeface="Calibri"/>
              </a:rPr>
              <a:t>0</a:t>
            </a:r>
            <a:endParaRPr sz="1200">
              <a:latin typeface="Calibri"/>
              <a:cs typeface="Calibri"/>
            </a:endParaRPr>
          </a:p>
          <a:p>
            <a:pPr marL="12700">
              <a:lnSpc>
                <a:spcPct val="100000"/>
              </a:lnSpc>
              <a:spcBef>
                <a:spcPts val="225"/>
              </a:spcBef>
            </a:pPr>
            <a:r>
              <a:rPr sz="1200" dirty="0">
                <a:latin typeface="Calibri"/>
                <a:cs typeface="Calibri"/>
              </a:rPr>
              <a:t>11</a:t>
            </a:r>
            <a:r>
              <a:rPr sz="1200" spc="-5" dirty="0">
                <a:latin typeface="Calibri"/>
                <a:cs typeface="Calibri"/>
              </a:rPr>
              <a:t>1</a:t>
            </a:r>
            <a:endParaRPr sz="1200">
              <a:latin typeface="Calibri"/>
              <a:cs typeface="Calibri"/>
            </a:endParaRPr>
          </a:p>
          <a:p>
            <a:pPr marL="13335">
              <a:lnSpc>
                <a:spcPct val="100000"/>
              </a:lnSpc>
              <a:spcBef>
                <a:spcPts val="215"/>
              </a:spcBef>
            </a:pPr>
            <a:r>
              <a:rPr sz="1200" dirty="0">
                <a:latin typeface="Calibri"/>
                <a:cs typeface="Calibri"/>
              </a:rPr>
              <a:t>11</a:t>
            </a:r>
            <a:r>
              <a:rPr sz="1200" spc="-5" dirty="0">
                <a:latin typeface="Calibri"/>
                <a:cs typeface="Calibri"/>
              </a:rPr>
              <a:t>2</a:t>
            </a:r>
            <a:endParaRPr sz="1200">
              <a:latin typeface="Calibri"/>
              <a:cs typeface="Calibri"/>
            </a:endParaRPr>
          </a:p>
          <a:p>
            <a:pPr marL="13335">
              <a:lnSpc>
                <a:spcPct val="100000"/>
              </a:lnSpc>
              <a:spcBef>
                <a:spcPts val="229"/>
              </a:spcBef>
            </a:pPr>
            <a:r>
              <a:rPr sz="1200" dirty="0">
                <a:latin typeface="Calibri"/>
                <a:cs typeface="Calibri"/>
              </a:rPr>
              <a:t>11</a:t>
            </a:r>
            <a:r>
              <a:rPr sz="1200" spc="-5" dirty="0">
                <a:latin typeface="Calibri"/>
                <a:cs typeface="Calibri"/>
              </a:rPr>
              <a:t>2</a:t>
            </a:r>
            <a:endParaRPr sz="1200">
              <a:latin typeface="Calibri"/>
              <a:cs typeface="Calibri"/>
            </a:endParaRPr>
          </a:p>
          <a:p>
            <a:pPr marL="13335">
              <a:lnSpc>
                <a:spcPct val="100000"/>
              </a:lnSpc>
              <a:spcBef>
                <a:spcPts val="229"/>
              </a:spcBef>
            </a:pPr>
            <a:r>
              <a:rPr sz="1200" dirty="0">
                <a:latin typeface="Calibri"/>
                <a:cs typeface="Calibri"/>
              </a:rPr>
              <a:t>11</a:t>
            </a:r>
            <a:r>
              <a:rPr sz="1200" spc="-5" dirty="0">
                <a:latin typeface="Calibri"/>
                <a:cs typeface="Calibri"/>
              </a:rPr>
              <a:t>3</a:t>
            </a:r>
            <a:endParaRPr sz="1200">
              <a:latin typeface="Calibri"/>
              <a:cs typeface="Calibri"/>
            </a:endParaRPr>
          </a:p>
          <a:p>
            <a:pPr marL="12700">
              <a:lnSpc>
                <a:spcPct val="100000"/>
              </a:lnSpc>
              <a:spcBef>
                <a:spcPts val="225"/>
              </a:spcBef>
            </a:pPr>
            <a:r>
              <a:rPr sz="1200" dirty="0">
                <a:latin typeface="Calibri"/>
                <a:cs typeface="Calibri"/>
              </a:rPr>
              <a:t>11</a:t>
            </a:r>
            <a:r>
              <a:rPr sz="1200" spc="-5" dirty="0">
                <a:latin typeface="Calibri"/>
                <a:cs typeface="Calibri"/>
              </a:rPr>
              <a:t>4</a:t>
            </a:r>
            <a:endParaRPr sz="1200">
              <a:latin typeface="Calibri"/>
              <a:cs typeface="Calibri"/>
            </a:endParaRPr>
          </a:p>
          <a:p>
            <a:pPr marL="13335">
              <a:lnSpc>
                <a:spcPct val="100000"/>
              </a:lnSpc>
              <a:spcBef>
                <a:spcPts val="215"/>
              </a:spcBef>
            </a:pPr>
            <a:r>
              <a:rPr sz="1200" dirty="0">
                <a:latin typeface="Calibri"/>
                <a:cs typeface="Calibri"/>
              </a:rPr>
              <a:t>11</a:t>
            </a:r>
            <a:r>
              <a:rPr sz="1200" spc="-5" dirty="0">
                <a:latin typeface="Calibri"/>
                <a:cs typeface="Calibri"/>
              </a:rPr>
              <a:t>4</a:t>
            </a:r>
            <a:endParaRPr sz="1200">
              <a:latin typeface="Calibri"/>
              <a:cs typeface="Calibri"/>
            </a:endParaRPr>
          </a:p>
          <a:p>
            <a:pPr marL="13335">
              <a:lnSpc>
                <a:spcPct val="100000"/>
              </a:lnSpc>
              <a:spcBef>
                <a:spcPts val="229"/>
              </a:spcBef>
            </a:pPr>
            <a:r>
              <a:rPr sz="1200" dirty="0">
                <a:latin typeface="Calibri"/>
                <a:cs typeface="Calibri"/>
              </a:rPr>
              <a:t>11</a:t>
            </a:r>
            <a:r>
              <a:rPr sz="1200" spc="-5" dirty="0">
                <a:latin typeface="Calibri"/>
                <a:cs typeface="Calibri"/>
              </a:rPr>
              <a:t>5</a:t>
            </a:r>
            <a:endParaRPr sz="1200">
              <a:latin typeface="Calibri"/>
              <a:cs typeface="Calibri"/>
            </a:endParaRPr>
          </a:p>
          <a:p>
            <a:pPr marL="13335">
              <a:lnSpc>
                <a:spcPct val="100000"/>
              </a:lnSpc>
              <a:spcBef>
                <a:spcPts val="225"/>
              </a:spcBef>
            </a:pPr>
            <a:r>
              <a:rPr sz="1200" dirty="0">
                <a:latin typeface="Calibri"/>
                <a:cs typeface="Calibri"/>
              </a:rPr>
              <a:t>11</a:t>
            </a:r>
            <a:r>
              <a:rPr sz="1200" spc="-5" dirty="0">
                <a:latin typeface="Calibri"/>
                <a:cs typeface="Calibri"/>
              </a:rPr>
              <a:t>6</a:t>
            </a:r>
            <a:endParaRPr sz="1200">
              <a:latin typeface="Calibri"/>
              <a:cs typeface="Calibri"/>
            </a:endParaRPr>
          </a:p>
          <a:p>
            <a:pPr marL="13335">
              <a:lnSpc>
                <a:spcPct val="100000"/>
              </a:lnSpc>
              <a:spcBef>
                <a:spcPts val="229"/>
              </a:spcBef>
            </a:pPr>
            <a:r>
              <a:rPr sz="1200" dirty="0">
                <a:latin typeface="Calibri"/>
                <a:cs typeface="Calibri"/>
              </a:rPr>
              <a:t>11</a:t>
            </a:r>
            <a:r>
              <a:rPr sz="1200" spc="-5" dirty="0">
                <a:latin typeface="Calibri"/>
                <a:cs typeface="Calibri"/>
              </a:rPr>
              <a:t>7</a:t>
            </a:r>
            <a:endParaRPr sz="1200">
              <a:latin typeface="Calibri"/>
              <a:cs typeface="Calibri"/>
            </a:endParaRPr>
          </a:p>
          <a:p>
            <a:pPr marL="13335">
              <a:lnSpc>
                <a:spcPct val="100000"/>
              </a:lnSpc>
              <a:spcBef>
                <a:spcPts val="215"/>
              </a:spcBef>
            </a:pPr>
            <a:r>
              <a:rPr sz="1200" dirty="0">
                <a:latin typeface="Calibri"/>
                <a:cs typeface="Calibri"/>
              </a:rPr>
              <a:t>11</a:t>
            </a:r>
            <a:r>
              <a:rPr sz="1200" spc="-5" dirty="0">
                <a:latin typeface="Calibri"/>
                <a:cs typeface="Calibri"/>
              </a:rPr>
              <a:t>7</a:t>
            </a:r>
            <a:endParaRPr sz="1200">
              <a:latin typeface="Calibri"/>
              <a:cs typeface="Calibri"/>
            </a:endParaRPr>
          </a:p>
          <a:p>
            <a:pPr marL="13335">
              <a:lnSpc>
                <a:spcPct val="100000"/>
              </a:lnSpc>
              <a:spcBef>
                <a:spcPts val="229"/>
              </a:spcBef>
            </a:pPr>
            <a:r>
              <a:rPr sz="1200" dirty="0">
                <a:latin typeface="Calibri"/>
                <a:cs typeface="Calibri"/>
              </a:rPr>
              <a:t>11</a:t>
            </a:r>
            <a:r>
              <a:rPr sz="1200" spc="-5" dirty="0">
                <a:latin typeface="Calibri"/>
                <a:cs typeface="Calibri"/>
              </a:rPr>
              <a:t>8</a:t>
            </a:r>
            <a:endParaRPr sz="1200">
              <a:latin typeface="Calibri"/>
              <a:cs typeface="Calibri"/>
            </a:endParaRPr>
          </a:p>
          <a:p>
            <a:pPr marL="13335">
              <a:lnSpc>
                <a:spcPct val="100000"/>
              </a:lnSpc>
              <a:spcBef>
                <a:spcPts val="225"/>
              </a:spcBef>
            </a:pPr>
            <a:r>
              <a:rPr sz="1200" dirty="0">
                <a:latin typeface="Calibri"/>
                <a:cs typeface="Calibri"/>
              </a:rPr>
              <a:t>11</a:t>
            </a:r>
            <a:r>
              <a:rPr sz="1200" spc="-5" dirty="0">
                <a:latin typeface="Calibri"/>
                <a:cs typeface="Calibri"/>
              </a:rPr>
              <a:t>9</a:t>
            </a:r>
            <a:endParaRPr sz="1200">
              <a:latin typeface="Calibri"/>
              <a:cs typeface="Calibri"/>
            </a:endParaRPr>
          </a:p>
          <a:p>
            <a:pPr marL="13335">
              <a:lnSpc>
                <a:spcPct val="100000"/>
              </a:lnSpc>
              <a:spcBef>
                <a:spcPts val="215"/>
              </a:spcBef>
            </a:pPr>
            <a:r>
              <a:rPr sz="1200" dirty="0">
                <a:latin typeface="Calibri"/>
                <a:cs typeface="Calibri"/>
              </a:rPr>
              <a:t>12</a:t>
            </a:r>
            <a:r>
              <a:rPr sz="1200" spc="-5" dirty="0">
                <a:latin typeface="Calibri"/>
                <a:cs typeface="Calibri"/>
              </a:rPr>
              <a:t>0</a:t>
            </a:r>
            <a:endParaRPr sz="1200">
              <a:latin typeface="Calibri"/>
              <a:cs typeface="Calibri"/>
            </a:endParaRPr>
          </a:p>
          <a:p>
            <a:pPr marL="13335">
              <a:lnSpc>
                <a:spcPct val="100000"/>
              </a:lnSpc>
              <a:spcBef>
                <a:spcPts val="229"/>
              </a:spcBef>
            </a:pPr>
            <a:r>
              <a:rPr sz="1200" dirty="0">
                <a:latin typeface="Calibri"/>
                <a:cs typeface="Calibri"/>
              </a:rPr>
              <a:t>12</a:t>
            </a:r>
            <a:r>
              <a:rPr sz="1200" spc="-5" dirty="0">
                <a:latin typeface="Calibri"/>
                <a:cs typeface="Calibri"/>
              </a:rPr>
              <a:t>0</a:t>
            </a:r>
            <a:endParaRPr sz="1200">
              <a:latin typeface="Calibri"/>
              <a:cs typeface="Calibri"/>
            </a:endParaRPr>
          </a:p>
          <a:p>
            <a:pPr marL="13335">
              <a:lnSpc>
                <a:spcPct val="100000"/>
              </a:lnSpc>
              <a:spcBef>
                <a:spcPts val="229"/>
              </a:spcBef>
            </a:pPr>
            <a:r>
              <a:rPr sz="1200" dirty="0">
                <a:latin typeface="Calibri"/>
                <a:cs typeface="Calibri"/>
              </a:rPr>
              <a:t>12</a:t>
            </a:r>
            <a:r>
              <a:rPr sz="1200" spc="-5" dirty="0">
                <a:latin typeface="Calibri"/>
                <a:cs typeface="Calibri"/>
              </a:rPr>
              <a:t>0</a:t>
            </a:r>
            <a:endParaRPr sz="1200">
              <a:latin typeface="Calibri"/>
              <a:cs typeface="Calibri"/>
            </a:endParaRPr>
          </a:p>
          <a:p>
            <a:pPr marL="13335">
              <a:lnSpc>
                <a:spcPct val="100000"/>
              </a:lnSpc>
              <a:spcBef>
                <a:spcPts val="225"/>
              </a:spcBef>
            </a:pPr>
            <a:r>
              <a:rPr sz="1200" dirty="0">
                <a:latin typeface="Calibri"/>
                <a:cs typeface="Calibri"/>
              </a:rPr>
              <a:t>12</a:t>
            </a:r>
            <a:r>
              <a:rPr sz="1200" spc="-5" dirty="0">
                <a:latin typeface="Calibri"/>
                <a:cs typeface="Calibri"/>
              </a:rPr>
              <a:t>1</a:t>
            </a:r>
            <a:endParaRPr sz="1200">
              <a:latin typeface="Calibri"/>
              <a:cs typeface="Calibri"/>
            </a:endParaRPr>
          </a:p>
          <a:p>
            <a:pPr marL="13335">
              <a:lnSpc>
                <a:spcPct val="100000"/>
              </a:lnSpc>
              <a:spcBef>
                <a:spcPts val="215"/>
              </a:spcBef>
            </a:pPr>
            <a:r>
              <a:rPr sz="1200" dirty="0">
                <a:latin typeface="Calibri"/>
                <a:cs typeface="Calibri"/>
              </a:rPr>
              <a:t>12</a:t>
            </a:r>
            <a:r>
              <a:rPr sz="1200" spc="-5" dirty="0">
                <a:latin typeface="Calibri"/>
                <a:cs typeface="Calibri"/>
              </a:rPr>
              <a:t>1</a:t>
            </a:r>
            <a:endParaRPr sz="1200">
              <a:latin typeface="Calibri"/>
              <a:cs typeface="Calibri"/>
            </a:endParaRPr>
          </a:p>
        </p:txBody>
      </p:sp>
      <p:sp>
        <p:nvSpPr>
          <p:cNvPr id="4" name="object 4"/>
          <p:cNvSpPr txBox="1"/>
          <p:nvPr/>
        </p:nvSpPr>
        <p:spPr>
          <a:xfrm>
            <a:off x="888424" y="5159974"/>
            <a:ext cx="56299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9 IDEA DEVELOPMENT </a:t>
            </a:r>
            <a:r>
              <a:rPr sz="1200" spc="-5" dirty="0">
                <a:latin typeface="Calibri"/>
                <a:cs typeface="Calibri"/>
              </a:rPr>
              <a:t>………………………………………………………………………………………………..</a:t>
            </a:r>
            <a:r>
              <a:rPr sz="1200" spc="240" dirty="0">
                <a:latin typeface="Calibri"/>
                <a:cs typeface="Calibri"/>
              </a:rPr>
              <a:t> </a:t>
            </a:r>
            <a:r>
              <a:rPr sz="1200" b="1" dirty="0">
                <a:latin typeface="Calibri"/>
                <a:cs typeface="Calibri"/>
              </a:rPr>
              <a:t>122</a:t>
            </a:r>
            <a:endParaRPr sz="1200">
              <a:latin typeface="Calibri"/>
              <a:cs typeface="Calibri"/>
            </a:endParaRPr>
          </a:p>
        </p:txBody>
      </p:sp>
      <p:sp>
        <p:nvSpPr>
          <p:cNvPr id="5" name="object 5"/>
          <p:cNvSpPr txBox="1"/>
          <p:nvPr/>
        </p:nvSpPr>
        <p:spPr>
          <a:xfrm>
            <a:off x="1158148" y="5394648"/>
            <a:ext cx="3187700" cy="1925955"/>
          </a:xfrm>
          <a:prstGeom prst="rect">
            <a:avLst/>
          </a:prstGeom>
        </p:spPr>
        <p:txBody>
          <a:bodyPr vert="horz" wrap="square" lIns="0" tIns="40005" rIns="0" bIns="0" rtlCol="0">
            <a:spAutoFit/>
          </a:bodyPr>
          <a:lstStyle/>
          <a:p>
            <a:pPr marL="240665" lvl="1" indent="-228600">
              <a:lnSpc>
                <a:spcPct val="100000"/>
              </a:lnSpc>
              <a:spcBef>
                <a:spcPts val="315"/>
              </a:spcBef>
              <a:buAutoNum type="arabicPeriod"/>
              <a:tabLst>
                <a:tab pos="241300" algn="l"/>
              </a:tabLst>
            </a:pPr>
            <a:r>
              <a:rPr sz="1200" spc="-5" dirty="0">
                <a:latin typeface="Calibri"/>
                <a:cs typeface="Calibri"/>
              </a:rPr>
              <a:t>Learning</a:t>
            </a:r>
            <a:r>
              <a:rPr sz="1200" spc="-15" dirty="0">
                <a:latin typeface="Calibri"/>
                <a:cs typeface="Calibri"/>
              </a:rPr>
              <a:t> </a:t>
            </a:r>
            <a:r>
              <a:rPr sz="1200" spc="-5" dirty="0">
                <a:latin typeface="Calibri"/>
                <a:cs typeface="Calibri"/>
              </a:rPr>
              <a:t>objective</a:t>
            </a:r>
            <a:endParaRPr sz="1200">
              <a:latin typeface="Calibri"/>
              <a:cs typeface="Calibri"/>
            </a:endParaRPr>
          </a:p>
          <a:p>
            <a:pPr marL="240665" lvl="1" indent="-228600">
              <a:lnSpc>
                <a:spcPct val="100000"/>
              </a:lnSpc>
              <a:spcBef>
                <a:spcPts val="215"/>
              </a:spcBef>
              <a:buAutoNum type="arabicPeriod"/>
              <a:tabLst>
                <a:tab pos="241300" algn="l"/>
              </a:tabLst>
            </a:pPr>
            <a:r>
              <a:rPr sz="1200" spc="-10" dirty="0">
                <a:latin typeface="Calibri"/>
                <a:cs typeface="Calibri"/>
              </a:rPr>
              <a:t>Own </a:t>
            </a:r>
            <a:r>
              <a:rPr sz="1200" spc="-5" dirty="0">
                <a:latin typeface="Calibri"/>
                <a:cs typeface="Calibri"/>
              </a:rPr>
              <a:t>research and development</a:t>
            </a:r>
            <a:r>
              <a:rPr sz="1200" spc="30" dirty="0">
                <a:latin typeface="Calibri"/>
                <a:cs typeface="Calibri"/>
              </a:rPr>
              <a:t> </a:t>
            </a:r>
            <a:r>
              <a:rPr sz="1200" spc="-5" dirty="0">
                <a:latin typeface="Calibri"/>
                <a:cs typeface="Calibri"/>
              </a:rPr>
              <a:t>activities</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Human resources and efficient</a:t>
            </a:r>
            <a:r>
              <a:rPr sz="1200" spc="10" dirty="0">
                <a:latin typeface="Calibri"/>
                <a:cs typeface="Calibri"/>
              </a:rPr>
              <a:t> </a:t>
            </a:r>
            <a:r>
              <a:rPr sz="1200" spc="-5" dirty="0">
                <a:latin typeface="Calibri"/>
                <a:cs typeface="Calibri"/>
              </a:rPr>
              <a:t>management</a:t>
            </a:r>
            <a:endParaRPr sz="1200">
              <a:latin typeface="Calibri"/>
              <a:cs typeface="Calibri"/>
            </a:endParaRPr>
          </a:p>
          <a:p>
            <a:pPr marL="240665" lvl="1" indent="-228600">
              <a:lnSpc>
                <a:spcPct val="100000"/>
              </a:lnSpc>
              <a:spcBef>
                <a:spcPts val="225"/>
              </a:spcBef>
              <a:buAutoNum type="arabicPeriod" startAt="3"/>
              <a:tabLst>
                <a:tab pos="241300" algn="l"/>
              </a:tabLst>
            </a:pPr>
            <a:r>
              <a:rPr sz="1200" spc="-5" dirty="0">
                <a:latin typeface="Calibri"/>
                <a:cs typeface="Calibri"/>
              </a:rPr>
              <a:t>External sources - technology transfer</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National and European research</a:t>
            </a:r>
            <a:r>
              <a:rPr sz="1200" spc="5" dirty="0">
                <a:latin typeface="Calibri"/>
                <a:cs typeface="Calibri"/>
              </a:rPr>
              <a:t> </a:t>
            </a:r>
            <a:r>
              <a:rPr sz="1200" spc="-5" dirty="0">
                <a:latin typeface="Calibri"/>
                <a:cs typeface="Calibri"/>
              </a:rPr>
              <a:t>programmes</a:t>
            </a:r>
            <a:endParaRPr sz="1200">
              <a:latin typeface="Calibri"/>
              <a:cs typeface="Calibri"/>
            </a:endParaRPr>
          </a:p>
          <a:p>
            <a:pPr marL="356870" lvl="2" indent="-344805">
              <a:lnSpc>
                <a:spcPct val="100000"/>
              </a:lnSpc>
              <a:spcBef>
                <a:spcPts val="215"/>
              </a:spcBef>
              <a:buAutoNum type="arabicPeriod"/>
              <a:tabLst>
                <a:tab pos="357505" algn="l"/>
              </a:tabLst>
            </a:pPr>
            <a:r>
              <a:rPr sz="1200" spc="-5" dirty="0">
                <a:latin typeface="Calibri"/>
                <a:cs typeface="Calibri"/>
              </a:rPr>
              <a:t>Outsourcing</a:t>
            </a:r>
            <a:endParaRPr sz="1200">
              <a:latin typeface="Calibri"/>
              <a:cs typeface="Calibri"/>
            </a:endParaRPr>
          </a:p>
          <a:p>
            <a:pPr marL="356870" lvl="2" indent="-344805">
              <a:lnSpc>
                <a:spcPct val="100000"/>
              </a:lnSpc>
              <a:spcBef>
                <a:spcPts val="229"/>
              </a:spcBef>
              <a:buAutoNum type="arabicPeriod"/>
              <a:tabLst>
                <a:tab pos="357505" algn="l"/>
              </a:tabLst>
            </a:pPr>
            <a:r>
              <a:rPr sz="1200" spc="-5" dirty="0">
                <a:latin typeface="Calibri"/>
                <a:cs typeface="Calibri"/>
              </a:rPr>
              <a:t>Selecting a business</a:t>
            </a:r>
            <a:r>
              <a:rPr sz="1200" dirty="0">
                <a:latin typeface="Calibri"/>
                <a:cs typeface="Calibri"/>
              </a:rPr>
              <a:t> </a:t>
            </a:r>
            <a:r>
              <a:rPr sz="1200" spc="-5" dirty="0">
                <a:latin typeface="Calibri"/>
                <a:cs typeface="Calibri"/>
              </a:rPr>
              <a:t>partner</a:t>
            </a:r>
            <a:endParaRPr sz="1200">
              <a:latin typeface="Calibri"/>
              <a:cs typeface="Calibri"/>
            </a:endParaRPr>
          </a:p>
          <a:p>
            <a:pPr marL="240665" lvl="1" indent="-228600">
              <a:lnSpc>
                <a:spcPct val="100000"/>
              </a:lnSpc>
              <a:spcBef>
                <a:spcPts val="225"/>
              </a:spcBef>
              <a:buAutoNum type="arabicPeriod" startAt="3"/>
              <a:tabLst>
                <a:tab pos="241300" algn="l"/>
              </a:tabLst>
            </a:pPr>
            <a:r>
              <a:rPr sz="1200" spc="-5" dirty="0">
                <a:latin typeface="Calibri"/>
                <a:cs typeface="Calibri"/>
              </a:rPr>
              <a:t>Summary</a:t>
            </a:r>
            <a:endParaRPr sz="1200">
              <a:latin typeface="Calibri"/>
              <a:cs typeface="Calibri"/>
            </a:endParaRPr>
          </a:p>
          <a:p>
            <a:pPr marL="240665" lvl="1" indent="-228600">
              <a:lnSpc>
                <a:spcPct val="100000"/>
              </a:lnSpc>
              <a:spcBef>
                <a:spcPts val="215"/>
              </a:spcBef>
              <a:buAutoNum type="arabicPeriod" startAt="3"/>
              <a:tabLst>
                <a:tab pos="241300" algn="l"/>
              </a:tabLst>
            </a:pPr>
            <a:r>
              <a:rPr sz="1200" spc="-5" dirty="0">
                <a:latin typeface="Calibri"/>
                <a:cs typeface="Calibri"/>
              </a:rPr>
              <a:t>Further</a:t>
            </a:r>
            <a:r>
              <a:rPr sz="1200" dirty="0">
                <a:latin typeface="Calibri"/>
                <a:cs typeface="Calibri"/>
              </a:rPr>
              <a:t> </a:t>
            </a:r>
            <a:r>
              <a:rPr sz="1200" spc="-5" dirty="0">
                <a:latin typeface="Calibri"/>
                <a:cs typeface="Calibri"/>
              </a:rPr>
              <a:t>reading</a:t>
            </a:r>
            <a:endParaRPr sz="1200">
              <a:latin typeface="Calibri"/>
              <a:cs typeface="Calibri"/>
            </a:endParaRPr>
          </a:p>
        </p:txBody>
      </p:sp>
      <p:sp>
        <p:nvSpPr>
          <p:cNvPr id="6" name="object 6"/>
          <p:cNvSpPr txBox="1"/>
          <p:nvPr/>
        </p:nvSpPr>
        <p:spPr>
          <a:xfrm>
            <a:off x="6259830" y="5394648"/>
            <a:ext cx="258445" cy="1925955"/>
          </a:xfrm>
          <a:prstGeom prst="rect">
            <a:avLst/>
          </a:prstGeom>
        </p:spPr>
        <p:txBody>
          <a:bodyPr vert="horz" wrap="square" lIns="0" tIns="40005" rIns="0" bIns="0" rtlCol="0">
            <a:spAutoFit/>
          </a:bodyPr>
          <a:lstStyle/>
          <a:p>
            <a:pPr marL="12700">
              <a:lnSpc>
                <a:spcPct val="100000"/>
              </a:lnSpc>
              <a:spcBef>
                <a:spcPts val="315"/>
              </a:spcBef>
            </a:pPr>
            <a:r>
              <a:rPr sz="1200" dirty="0">
                <a:latin typeface="Calibri"/>
                <a:cs typeface="Calibri"/>
              </a:rPr>
              <a:t>12</a:t>
            </a:r>
            <a:r>
              <a:rPr sz="1200" spc="-5" dirty="0">
                <a:latin typeface="Calibri"/>
                <a:cs typeface="Calibri"/>
              </a:rPr>
              <a:t>2</a:t>
            </a:r>
            <a:endParaRPr sz="1200">
              <a:latin typeface="Calibri"/>
              <a:cs typeface="Calibri"/>
            </a:endParaRPr>
          </a:p>
          <a:p>
            <a:pPr marL="12700">
              <a:lnSpc>
                <a:spcPct val="100000"/>
              </a:lnSpc>
              <a:spcBef>
                <a:spcPts val="215"/>
              </a:spcBef>
            </a:pPr>
            <a:r>
              <a:rPr sz="1200" dirty="0">
                <a:latin typeface="Calibri"/>
                <a:cs typeface="Calibri"/>
              </a:rPr>
              <a:t>12</a:t>
            </a:r>
            <a:r>
              <a:rPr sz="1200" spc="-5" dirty="0">
                <a:latin typeface="Calibri"/>
                <a:cs typeface="Calibri"/>
              </a:rPr>
              <a:t>2</a:t>
            </a:r>
            <a:endParaRPr sz="1200">
              <a:latin typeface="Calibri"/>
              <a:cs typeface="Calibri"/>
            </a:endParaRPr>
          </a:p>
          <a:p>
            <a:pPr marL="12700">
              <a:lnSpc>
                <a:spcPct val="100000"/>
              </a:lnSpc>
              <a:spcBef>
                <a:spcPts val="229"/>
              </a:spcBef>
            </a:pPr>
            <a:r>
              <a:rPr sz="1200" dirty="0">
                <a:latin typeface="Calibri"/>
                <a:cs typeface="Calibri"/>
              </a:rPr>
              <a:t>12</a:t>
            </a:r>
            <a:r>
              <a:rPr sz="1200" spc="-5" dirty="0">
                <a:latin typeface="Calibri"/>
                <a:cs typeface="Calibri"/>
              </a:rPr>
              <a:t>3</a:t>
            </a:r>
            <a:endParaRPr sz="1200">
              <a:latin typeface="Calibri"/>
              <a:cs typeface="Calibri"/>
            </a:endParaRPr>
          </a:p>
          <a:p>
            <a:pPr marL="12700">
              <a:lnSpc>
                <a:spcPct val="100000"/>
              </a:lnSpc>
              <a:spcBef>
                <a:spcPts val="225"/>
              </a:spcBef>
            </a:pPr>
            <a:r>
              <a:rPr sz="1200" dirty="0">
                <a:latin typeface="Calibri"/>
                <a:cs typeface="Calibri"/>
              </a:rPr>
              <a:t>12</a:t>
            </a:r>
            <a:r>
              <a:rPr sz="1200" spc="-5" dirty="0">
                <a:latin typeface="Calibri"/>
                <a:cs typeface="Calibri"/>
              </a:rPr>
              <a:t>4</a:t>
            </a:r>
            <a:endParaRPr sz="1200">
              <a:latin typeface="Calibri"/>
              <a:cs typeface="Calibri"/>
            </a:endParaRPr>
          </a:p>
          <a:p>
            <a:pPr marL="12700">
              <a:lnSpc>
                <a:spcPct val="100000"/>
              </a:lnSpc>
              <a:spcBef>
                <a:spcPts val="229"/>
              </a:spcBef>
            </a:pPr>
            <a:r>
              <a:rPr sz="1200" dirty="0">
                <a:latin typeface="Calibri"/>
                <a:cs typeface="Calibri"/>
              </a:rPr>
              <a:t>12</a:t>
            </a:r>
            <a:r>
              <a:rPr sz="1200" spc="-5" dirty="0">
                <a:latin typeface="Calibri"/>
                <a:cs typeface="Calibri"/>
              </a:rPr>
              <a:t>4</a:t>
            </a:r>
            <a:endParaRPr sz="1200">
              <a:latin typeface="Calibri"/>
              <a:cs typeface="Calibri"/>
            </a:endParaRPr>
          </a:p>
          <a:p>
            <a:pPr marL="12700">
              <a:lnSpc>
                <a:spcPct val="100000"/>
              </a:lnSpc>
              <a:spcBef>
                <a:spcPts val="215"/>
              </a:spcBef>
            </a:pPr>
            <a:r>
              <a:rPr sz="1200" dirty="0">
                <a:latin typeface="Calibri"/>
                <a:cs typeface="Calibri"/>
              </a:rPr>
              <a:t>12</a:t>
            </a:r>
            <a:r>
              <a:rPr sz="1200" spc="-5" dirty="0">
                <a:latin typeface="Calibri"/>
                <a:cs typeface="Calibri"/>
              </a:rPr>
              <a:t>5</a:t>
            </a:r>
            <a:endParaRPr sz="1200">
              <a:latin typeface="Calibri"/>
              <a:cs typeface="Calibri"/>
            </a:endParaRPr>
          </a:p>
          <a:p>
            <a:pPr marL="12700">
              <a:lnSpc>
                <a:spcPct val="100000"/>
              </a:lnSpc>
              <a:spcBef>
                <a:spcPts val="229"/>
              </a:spcBef>
            </a:pPr>
            <a:r>
              <a:rPr sz="1200" dirty="0">
                <a:latin typeface="Calibri"/>
                <a:cs typeface="Calibri"/>
              </a:rPr>
              <a:t>12</a:t>
            </a:r>
            <a:r>
              <a:rPr sz="1200" spc="-5" dirty="0">
                <a:latin typeface="Calibri"/>
                <a:cs typeface="Calibri"/>
              </a:rPr>
              <a:t>5</a:t>
            </a:r>
            <a:endParaRPr sz="1200">
              <a:latin typeface="Calibri"/>
              <a:cs typeface="Calibri"/>
            </a:endParaRPr>
          </a:p>
          <a:p>
            <a:pPr marL="12700">
              <a:lnSpc>
                <a:spcPct val="100000"/>
              </a:lnSpc>
              <a:spcBef>
                <a:spcPts val="225"/>
              </a:spcBef>
            </a:pPr>
            <a:r>
              <a:rPr sz="1200" dirty="0">
                <a:latin typeface="Calibri"/>
                <a:cs typeface="Calibri"/>
              </a:rPr>
              <a:t>12</a:t>
            </a:r>
            <a:r>
              <a:rPr sz="1200" spc="-5" dirty="0">
                <a:latin typeface="Calibri"/>
                <a:cs typeface="Calibri"/>
              </a:rPr>
              <a:t>7</a:t>
            </a:r>
            <a:endParaRPr sz="1200">
              <a:latin typeface="Calibri"/>
              <a:cs typeface="Calibri"/>
            </a:endParaRPr>
          </a:p>
          <a:p>
            <a:pPr marL="12700">
              <a:lnSpc>
                <a:spcPct val="100000"/>
              </a:lnSpc>
              <a:spcBef>
                <a:spcPts val="215"/>
              </a:spcBef>
            </a:pPr>
            <a:r>
              <a:rPr sz="1200" dirty="0">
                <a:latin typeface="Calibri"/>
                <a:cs typeface="Calibri"/>
              </a:rPr>
              <a:t>12</a:t>
            </a:r>
            <a:r>
              <a:rPr sz="1200" spc="-5" dirty="0">
                <a:latin typeface="Calibri"/>
                <a:cs typeface="Calibri"/>
              </a:rPr>
              <a:t>7</a:t>
            </a:r>
            <a:endParaRPr sz="1200">
              <a:latin typeface="Calibri"/>
              <a:cs typeface="Calibri"/>
            </a:endParaRPr>
          </a:p>
        </p:txBody>
      </p:sp>
      <p:sp>
        <p:nvSpPr>
          <p:cNvPr id="7" name="object 7"/>
          <p:cNvSpPr txBox="1"/>
          <p:nvPr/>
        </p:nvSpPr>
        <p:spPr>
          <a:xfrm>
            <a:off x="888424" y="7375685"/>
            <a:ext cx="56299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10 </a:t>
            </a:r>
            <a:r>
              <a:rPr sz="1200" b="1" spc="-5" dirty="0">
                <a:latin typeface="Calibri"/>
                <a:cs typeface="Calibri"/>
              </a:rPr>
              <a:t>ENTREPRENEURSHIP AND BUSINESS PLANNING </a:t>
            </a:r>
            <a:r>
              <a:rPr sz="1200" spc="-5" dirty="0">
                <a:latin typeface="Calibri"/>
                <a:cs typeface="Calibri"/>
              </a:rPr>
              <a:t>…………………………………………………...</a:t>
            </a:r>
            <a:r>
              <a:rPr sz="1200" spc="145" dirty="0">
                <a:latin typeface="Calibri"/>
                <a:cs typeface="Calibri"/>
              </a:rPr>
              <a:t> </a:t>
            </a:r>
            <a:r>
              <a:rPr sz="1200" b="1" dirty="0">
                <a:latin typeface="Calibri"/>
                <a:cs typeface="Calibri"/>
              </a:rPr>
              <a:t>129</a:t>
            </a:r>
            <a:endParaRPr sz="1200" dirty="0">
              <a:latin typeface="Calibri"/>
              <a:cs typeface="Calibri"/>
            </a:endParaRPr>
          </a:p>
        </p:txBody>
      </p:sp>
      <p:sp>
        <p:nvSpPr>
          <p:cNvPr id="8" name="object 8"/>
          <p:cNvSpPr txBox="1"/>
          <p:nvPr/>
        </p:nvSpPr>
        <p:spPr>
          <a:xfrm>
            <a:off x="1158148" y="7610359"/>
            <a:ext cx="3081655" cy="1925955"/>
          </a:xfrm>
          <a:prstGeom prst="rect">
            <a:avLst/>
          </a:prstGeom>
        </p:spPr>
        <p:txBody>
          <a:bodyPr vert="horz" wrap="square" lIns="0" tIns="40005" rIns="0" bIns="0" rtlCol="0">
            <a:spAutoFit/>
          </a:bodyPr>
          <a:lstStyle/>
          <a:p>
            <a:pPr marL="318770" lvl="1" indent="-306705">
              <a:lnSpc>
                <a:spcPct val="100000"/>
              </a:lnSpc>
              <a:spcBef>
                <a:spcPts val="315"/>
              </a:spcBef>
              <a:buAutoNum type="arabicPeriod"/>
              <a:tabLst>
                <a:tab pos="319405" algn="l"/>
              </a:tabLst>
            </a:pPr>
            <a:r>
              <a:rPr sz="1200" spc="-5" dirty="0">
                <a:latin typeface="Calibri"/>
                <a:cs typeface="Calibri"/>
              </a:rPr>
              <a:t>Entrepreneurship, creativity and</a:t>
            </a:r>
            <a:r>
              <a:rPr sz="1200" spc="15" dirty="0">
                <a:latin typeface="Calibri"/>
                <a:cs typeface="Calibri"/>
              </a:rPr>
              <a:t> </a:t>
            </a:r>
            <a:r>
              <a:rPr sz="1200" spc="-5" dirty="0">
                <a:latin typeface="Calibri"/>
                <a:cs typeface="Calibri"/>
              </a:rPr>
              <a:t>innovation</a:t>
            </a:r>
            <a:endParaRPr sz="1200">
              <a:latin typeface="Calibri"/>
              <a:cs typeface="Calibri"/>
            </a:endParaRPr>
          </a:p>
          <a:p>
            <a:pPr marL="434340" lvl="2" indent="-422275">
              <a:lnSpc>
                <a:spcPct val="100000"/>
              </a:lnSpc>
              <a:spcBef>
                <a:spcPts val="215"/>
              </a:spcBef>
              <a:buAutoNum type="arabicPeriod"/>
              <a:tabLst>
                <a:tab pos="434975" algn="l"/>
              </a:tabLst>
            </a:pPr>
            <a:r>
              <a:rPr sz="1200" spc="-5" dirty="0">
                <a:latin typeface="Calibri"/>
                <a:cs typeface="Calibri"/>
              </a:rPr>
              <a:t>Implementation </a:t>
            </a:r>
            <a:r>
              <a:rPr sz="1200" spc="-10" dirty="0">
                <a:latin typeface="Calibri"/>
                <a:cs typeface="Calibri"/>
              </a:rPr>
              <a:t>of</a:t>
            </a:r>
            <a:r>
              <a:rPr sz="1200" spc="5" dirty="0">
                <a:latin typeface="Calibri"/>
                <a:cs typeface="Calibri"/>
              </a:rPr>
              <a:t> </a:t>
            </a:r>
            <a:r>
              <a:rPr sz="1200" spc="-5" dirty="0">
                <a:latin typeface="Calibri"/>
                <a:cs typeface="Calibri"/>
              </a:rPr>
              <a:t>ideas</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Strategic management</a:t>
            </a:r>
            <a:endParaRPr sz="1200">
              <a:latin typeface="Calibri"/>
              <a:cs typeface="Calibri"/>
            </a:endParaRPr>
          </a:p>
          <a:p>
            <a:pPr marL="433070" lvl="2" indent="-421005">
              <a:lnSpc>
                <a:spcPct val="100000"/>
              </a:lnSpc>
              <a:spcBef>
                <a:spcPts val="225"/>
              </a:spcBef>
              <a:buAutoNum type="arabicPeriod"/>
              <a:tabLst>
                <a:tab pos="433705" algn="l"/>
              </a:tabLst>
            </a:pPr>
            <a:r>
              <a:rPr sz="1200" spc="-5" dirty="0">
                <a:latin typeface="Calibri"/>
                <a:cs typeface="Calibri"/>
              </a:rPr>
              <a:t>Marketing, business and financial</a:t>
            </a:r>
            <a:r>
              <a:rPr sz="1200" spc="20" dirty="0">
                <a:latin typeface="Calibri"/>
                <a:cs typeface="Calibri"/>
              </a:rPr>
              <a:t> </a:t>
            </a:r>
            <a:r>
              <a:rPr sz="1200" spc="-5" dirty="0">
                <a:latin typeface="Calibri"/>
                <a:cs typeface="Calibri"/>
              </a:rPr>
              <a:t>planning</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The international</a:t>
            </a:r>
            <a:r>
              <a:rPr sz="1200" spc="-15" dirty="0">
                <a:latin typeface="Calibri"/>
                <a:cs typeface="Calibri"/>
              </a:rPr>
              <a:t> </a:t>
            </a:r>
            <a:r>
              <a:rPr sz="1200" spc="-5" dirty="0">
                <a:latin typeface="Calibri"/>
                <a:cs typeface="Calibri"/>
              </a:rPr>
              <a:t>entrepreneurship</a:t>
            </a:r>
            <a:endParaRPr sz="1200">
              <a:latin typeface="Calibri"/>
              <a:cs typeface="Calibri"/>
            </a:endParaRPr>
          </a:p>
          <a:p>
            <a:pPr marL="318770" lvl="1" indent="-306705">
              <a:lnSpc>
                <a:spcPct val="100000"/>
              </a:lnSpc>
              <a:spcBef>
                <a:spcPts val="215"/>
              </a:spcBef>
              <a:buAutoNum type="arabicPeriod" startAt="2"/>
              <a:tabLst>
                <a:tab pos="319405" algn="l"/>
              </a:tabLst>
            </a:pPr>
            <a:r>
              <a:rPr sz="1200" spc="-5" dirty="0">
                <a:latin typeface="Calibri"/>
                <a:cs typeface="Calibri"/>
              </a:rPr>
              <a:t>Business plan development</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General</a:t>
            </a:r>
            <a:r>
              <a:rPr sz="1200" spc="-15" dirty="0">
                <a:latin typeface="Calibri"/>
                <a:cs typeface="Calibri"/>
              </a:rPr>
              <a:t> </a:t>
            </a:r>
            <a:r>
              <a:rPr sz="1200" spc="-5" dirty="0">
                <a:latin typeface="Calibri"/>
                <a:cs typeface="Calibri"/>
              </a:rPr>
              <a:t>aspects</a:t>
            </a:r>
            <a:endParaRPr sz="1200">
              <a:latin typeface="Calibri"/>
              <a:cs typeface="Calibri"/>
            </a:endParaRPr>
          </a:p>
          <a:p>
            <a:pPr marL="434340" lvl="2" indent="-422275">
              <a:lnSpc>
                <a:spcPct val="100000"/>
              </a:lnSpc>
              <a:spcBef>
                <a:spcPts val="225"/>
              </a:spcBef>
              <a:buAutoNum type="arabicPeriod"/>
              <a:tabLst>
                <a:tab pos="434975" algn="l"/>
              </a:tabLst>
            </a:pPr>
            <a:r>
              <a:rPr sz="1200" spc="-5" dirty="0">
                <a:latin typeface="Calibri"/>
                <a:cs typeface="Calibri"/>
              </a:rPr>
              <a:t>Business idea</a:t>
            </a:r>
            <a:endParaRPr sz="1200">
              <a:latin typeface="Calibri"/>
              <a:cs typeface="Calibri"/>
            </a:endParaRPr>
          </a:p>
          <a:p>
            <a:pPr marL="433070" lvl="2" indent="-421005">
              <a:lnSpc>
                <a:spcPct val="100000"/>
              </a:lnSpc>
              <a:spcBef>
                <a:spcPts val="215"/>
              </a:spcBef>
              <a:buAutoNum type="arabicPeriod"/>
              <a:tabLst>
                <a:tab pos="433705" algn="l"/>
              </a:tabLst>
            </a:pPr>
            <a:r>
              <a:rPr sz="1200" spc="-5" dirty="0">
                <a:latin typeface="Calibri"/>
                <a:cs typeface="Calibri"/>
              </a:rPr>
              <a:t>Marketing</a:t>
            </a:r>
            <a:r>
              <a:rPr sz="1200" dirty="0">
                <a:latin typeface="Calibri"/>
                <a:cs typeface="Calibri"/>
              </a:rPr>
              <a:t> </a:t>
            </a:r>
            <a:r>
              <a:rPr sz="1200" spc="-5" dirty="0">
                <a:latin typeface="Calibri"/>
                <a:cs typeface="Calibri"/>
              </a:rPr>
              <a:t>plan</a:t>
            </a:r>
            <a:endParaRPr sz="1200">
              <a:latin typeface="Calibri"/>
              <a:cs typeface="Calibri"/>
            </a:endParaRPr>
          </a:p>
        </p:txBody>
      </p:sp>
      <p:sp>
        <p:nvSpPr>
          <p:cNvPr id="9" name="object 9"/>
          <p:cNvSpPr txBox="1"/>
          <p:nvPr/>
        </p:nvSpPr>
        <p:spPr>
          <a:xfrm>
            <a:off x="6259103" y="7610359"/>
            <a:ext cx="259079" cy="1925955"/>
          </a:xfrm>
          <a:prstGeom prst="rect">
            <a:avLst/>
          </a:prstGeom>
        </p:spPr>
        <p:txBody>
          <a:bodyPr vert="horz" wrap="square" lIns="0" tIns="40005" rIns="0" bIns="0" rtlCol="0">
            <a:spAutoFit/>
          </a:bodyPr>
          <a:lstStyle/>
          <a:p>
            <a:pPr marL="12700">
              <a:lnSpc>
                <a:spcPct val="100000"/>
              </a:lnSpc>
              <a:spcBef>
                <a:spcPts val="315"/>
              </a:spcBef>
            </a:pPr>
            <a:r>
              <a:rPr sz="1200" dirty="0">
                <a:latin typeface="Calibri"/>
                <a:cs typeface="Calibri"/>
              </a:rPr>
              <a:t>12</a:t>
            </a:r>
            <a:r>
              <a:rPr sz="1200" spc="-5" dirty="0">
                <a:latin typeface="Calibri"/>
                <a:cs typeface="Calibri"/>
              </a:rPr>
              <a:t>9</a:t>
            </a:r>
            <a:endParaRPr sz="1200">
              <a:latin typeface="Calibri"/>
              <a:cs typeface="Calibri"/>
            </a:endParaRPr>
          </a:p>
          <a:p>
            <a:pPr marL="13335">
              <a:lnSpc>
                <a:spcPct val="100000"/>
              </a:lnSpc>
              <a:spcBef>
                <a:spcPts val="215"/>
              </a:spcBef>
            </a:pPr>
            <a:r>
              <a:rPr sz="1200" dirty="0">
                <a:latin typeface="Calibri"/>
                <a:cs typeface="Calibri"/>
              </a:rPr>
              <a:t>12</a:t>
            </a:r>
            <a:r>
              <a:rPr sz="1200" spc="-5" dirty="0">
                <a:latin typeface="Calibri"/>
                <a:cs typeface="Calibri"/>
              </a:rPr>
              <a:t>9</a:t>
            </a:r>
            <a:endParaRPr sz="1200">
              <a:latin typeface="Calibri"/>
              <a:cs typeface="Calibri"/>
            </a:endParaRPr>
          </a:p>
          <a:p>
            <a:pPr marL="13335">
              <a:lnSpc>
                <a:spcPct val="100000"/>
              </a:lnSpc>
              <a:spcBef>
                <a:spcPts val="229"/>
              </a:spcBef>
            </a:pPr>
            <a:r>
              <a:rPr sz="1200" dirty="0">
                <a:latin typeface="Calibri"/>
                <a:cs typeface="Calibri"/>
              </a:rPr>
              <a:t>12</a:t>
            </a:r>
            <a:r>
              <a:rPr sz="1200" spc="-5" dirty="0">
                <a:latin typeface="Calibri"/>
                <a:cs typeface="Calibri"/>
              </a:rPr>
              <a:t>9</a:t>
            </a:r>
            <a:endParaRPr sz="1200">
              <a:latin typeface="Calibri"/>
              <a:cs typeface="Calibri"/>
            </a:endParaRPr>
          </a:p>
          <a:p>
            <a:pPr marL="12700">
              <a:lnSpc>
                <a:spcPct val="100000"/>
              </a:lnSpc>
              <a:spcBef>
                <a:spcPts val="225"/>
              </a:spcBef>
            </a:pPr>
            <a:r>
              <a:rPr sz="1200" spc="5" dirty="0">
                <a:latin typeface="Calibri"/>
                <a:cs typeface="Calibri"/>
              </a:rPr>
              <a:t>1</a:t>
            </a:r>
            <a:r>
              <a:rPr sz="1200" dirty="0">
                <a:latin typeface="Calibri"/>
                <a:cs typeface="Calibri"/>
              </a:rPr>
              <a:t>3</a:t>
            </a:r>
            <a:r>
              <a:rPr sz="1200" spc="-5" dirty="0">
                <a:latin typeface="Calibri"/>
                <a:cs typeface="Calibri"/>
              </a:rPr>
              <a:t>0</a:t>
            </a:r>
            <a:endParaRPr sz="1200">
              <a:latin typeface="Calibri"/>
              <a:cs typeface="Calibri"/>
            </a:endParaRPr>
          </a:p>
          <a:p>
            <a:pPr marL="12700">
              <a:lnSpc>
                <a:spcPct val="100000"/>
              </a:lnSpc>
              <a:spcBef>
                <a:spcPts val="229"/>
              </a:spcBef>
            </a:pPr>
            <a:r>
              <a:rPr sz="1200" dirty="0">
                <a:latin typeface="Calibri"/>
                <a:cs typeface="Calibri"/>
              </a:rPr>
              <a:t>13</a:t>
            </a:r>
            <a:r>
              <a:rPr sz="1200" spc="-5" dirty="0">
                <a:latin typeface="Calibri"/>
                <a:cs typeface="Calibri"/>
              </a:rPr>
              <a:t>0</a:t>
            </a:r>
            <a:endParaRPr sz="1200">
              <a:latin typeface="Calibri"/>
              <a:cs typeface="Calibri"/>
            </a:endParaRPr>
          </a:p>
          <a:p>
            <a:pPr marL="13335">
              <a:lnSpc>
                <a:spcPct val="100000"/>
              </a:lnSpc>
              <a:spcBef>
                <a:spcPts val="215"/>
              </a:spcBef>
            </a:pPr>
            <a:r>
              <a:rPr sz="1200" dirty="0">
                <a:latin typeface="Calibri"/>
                <a:cs typeface="Calibri"/>
              </a:rPr>
              <a:t>13</a:t>
            </a:r>
            <a:r>
              <a:rPr sz="1200" spc="-5" dirty="0">
                <a:latin typeface="Calibri"/>
                <a:cs typeface="Calibri"/>
              </a:rPr>
              <a:t>2</a:t>
            </a:r>
            <a:endParaRPr sz="1200">
              <a:latin typeface="Calibri"/>
              <a:cs typeface="Calibri"/>
            </a:endParaRPr>
          </a:p>
          <a:p>
            <a:pPr marL="13335">
              <a:lnSpc>
                <a:spcPct val="100000"/>
              </a:lnSpc>
              <a:spcBef>
                <a:spcPts val="229"/>
              </a:spcBef>
            </a:pPr>
            <a:r>
              <a:rPr sz="1200" dirty="0">
                <a:latin typeface="Calibri"/>
                <a:cs typeface="Calibri"/>
              </a:rPr>
              <a:t>13</a:t>
            </a:r>
            <a:r>
              <a:rPr sz="1200" spc="-5" dirty="0">
                <a:latin typeface="Calibri"/>
                <a:cs typeface="Calibri"/>
              </a:rPr>
              <a:t>2</a:t>
            </a:r>
            <a:endParaRPr sz="1200">
              <a:latin typeface="Calibri"/>
              <a:cs typeface="Calibri"/>
            </a:endParaRPr>
          </a:p>
          <a:p>
            <a:pPr marL="13335">
              <a:lnSpc>
                <a:spcPct val="100000"/>
              </a:lnSpc>
              <a:spcBef>
                <a:spcPts val="225"/>
              </a:spcBef>
            </a:pPr>
            <a:r>
              <a:rPr sz="1200" dirty="0">
                <a:latin typeface="Calibri"/>
                <a:cs typeface="Calibri"/>
              </a:rPr>
              <a:t>13</a:t>
            </a:r>
            <a:r>
              <a:rPr sz="1200" spc="-5" dirty="0">
                <a:latin typeface="Calibri"/>
                <a:cs typeface="Calibri"/>
              </a:rPr>
              <a:t>3</a:t>
            </a:r>
            <a:endParaRPr sz="1200">
              <a:latin typeface="Calibri"/>
              <a:cs typeface="Calibri"/>
            </a:endParaRPr>
          </a:p>
          <a:p>
            <a:pPr marL="13335">
              <a:lnSpc>
                <a:spcPct val="100000"/>
              </a:lnSpc>
              <a:spcBef>
                <a:spcPts val="215"/>
              </a:spcBef>
            </a:pPr>
            <a:r>
              <a:rPr sz="1200" dirty="0">
                <a:latin typeface="Calibri"/>
                <a:cs typeface="Calibri"/>
              </a:rPr>
              <a:t>13</a:t>
            </a:r>
            <a:r>
              <a:rPr sz="1200" spc="-5" dirty="0">
                <a:latin typeface="Calibri"/>
                <a:cs typeface="Calibri"/>
              </a:rPr>
              <a:t>4</a:t>
            </a:r>
            <a:endParaRPr sz="120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80</a:t>
            </a:r>
            <a:endParaRPr sz="1000">
              <a:latin typeface="Calibri"/>
              <a:cs typeface="Calibri"/>
            </a:endParaRPr>
          </a:p>
        </p:txBody>
      </p:sp>
      <p:sp>
        <p:nvSpPr>
          <p:cNvPr id="3" name="object 3"/>
          <p:cNvSpPr txBox="1"/>
          <p:nvPr/>
        </p:nvSpPr>
        <p:spPr>
          <a:xfrm>
            <a:off x="888424" y="570066"/>
            <a:ext cx="5857875" cy="42697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00" dirty="0">
              <a:latin typeface="Calibri"/>
              <a:cs typeface="Calibri"/>
            </a:endParaRPr>
          </a:p>
          <a:p>
            <a:pPr marL="12700" marR="5080">
              <a:lnSpc>
                <a:spcPct val="101699"/>
              </a:lnSpc>
            </a:pPr>
            <a:r>
              <a:rPr sz="1200" dirty="0">
                <a:latin typeface="Calibri"/>
                <a:cs typeface="Calibri"/>
              </a:rPr>
              <a:t>Nevertheless, </a:t>
            </a:r>
            <a:r>
              <a:rPr sz="1200" spc="-5" dirty="0">
                <a:latin typeface="Calibri"/>
                <a:cs typeface="Calibri"/>
              </a:rPr>
              <a:t>there are other factors </a:t>
            </a:r>
            <a:r>
              <a:rPr sz="1200" spc="-10" dirty="0">
                <a:latin typeface="Calibri"/>
                <a:cs typeface="Calibri"/>
              </a:rPr>
              <a:t>with </a:t>
            </a:r>
            <a:r>
              <a:rPr sz="1200" spc="-5" dirty="0">
                <a:latin typeface="Calibri"/>
                <a:cs typeface="Calibri"/>
              </a:rPr>
              <a:t>significant importance in the environment </a:t>
            </a:r>
            <a:r>
              <a:rPr sz="1200" spc="-10" dirty="0">
                <a:latin typeface="Calibri"/>
                <a:cs typeface="Calibri"/>
              </a:rPr>
              <a:t>of an  </a:t>
            </a:r>
            <a:r>
              <a:rPr sz="1200" spc="-5" dirty="0">
                <a:latin typeface="Calibri"/>
                <a:cs typeface="Calibri"/>
              </a:rPr>
              <a:t>innovative enterprise, as innovation policies of national/local/supranational governments,  macroeconomic and legislative context, communications infrastructures, financial institutions,  access </a:t>
            </a:r>
            <a:r>
              <a:rPr sz="1200" dirty="0">
                <a:latin typeface="Calibri"/>
                <a:cs typeface="Calibri"/>
              </a:rPr>
              <a:t>to </a:t>
            </a:r>
            <a:r>
              <a:rPr sz="1200" spc="-5" dirty="0">
                <a:latin typeface="Calibri"/>
                <a:cs typeface="Calibri"/>
              </a:rPr>
              <a:t>markets, or industrial structure and competitiveness</a:t>
            </a:r>
            <a:r>
              <a:rPr sz="1200" spc="55" dirty="0">
                <a:latin typeface="Calibri"/>
                <a:cs typeface="Calibri"/>
              </a:rPr>
              <a:t> </a:t>
            </a:r>
            <a:r>
              <a:rPr sz="1200" spc="-5" dirty="0">
                <a:latin typeface="Calibri"/>
                <a:cs typeface="Calibri"/>
              </a:rPr>
              <a:t>conditions.</a:t>
            </a:r>
            <a:endParaRPr sz="1200" dirty="0">
              <a:latin typeface="Calibri"/>
              <a:cs typeface="Calibri"/>
            </a:endParaRPr>
          </a:p>
          <a:p>
            <a:pPr>
              <a:lnSpc>
                <a:spcPct val="100000"/>
              </a:lnSpc>
              <a:spcBef>
                <a:spcPts val="20"/>
              </a:spcBef>
            </a:pPr>
            <a:endParaRPr sz="1400" dirty="0">
              <a:latin typeface="Calibri"/>
              <a:cs typeface="Calibri"/>
            </a:endParaRPr>
          </a:p>
          <a:p>
            <a:pPr marL="12700">
              <a:lnSpc>
                <a:spcPct val="100000"/>
              </a:lnSpc>
            </a:pPr>
            <a:r>
              <a:rPr sz="1200" b="1" spc="-5" dirty="0">
                <a:latin typeface="Calibri"/>
                <a:cs typeface="Calibri"/>
              </a:rPr>
              <a:t>5.5.2 Organisation and</a:t>
            </a:r>
            <a:r>
              <a:rPr sz="1200" b="1" spc="20" dirty="0">
                <a:latin typeface="Calibri"/>
                <a:cs typeface="Calibri"/>
              </a:rPr>
              <a:t> </a:t>
            </a:r>
            <a:r>
              <a:rPr sz="1200" b="1" spc="-5" dirty="0">
                <a:latin typeface="Calibri"/>
                <a:cs typeface="Calibri"/>
              </a:rPr>
              <a:t>innovation</a:t>
            </a:r>
            <a:endParaRPr sz="1200" dirty="0">
              <a:latin typeface="Calibri"/>
              <a:cs typeface="Calibri"/>
            </a:endParaRPr>
          </a:p>
          <a:p>
            <a:pPr marL="12700" marR="135255">
              <a:lnSpc>
                <a:spcPct val="101699"/>
              </a:lnSpc>
              <a:spcBef>
                <a:spcPts val="800"/>
              </a:spcBef>
            </a:pPr>
            <a:r>
              <a:rPr sz="1200" spc="-5" dirty="0">
                <a:latin typeface="Calibri"/>
                <a:cs typeface="Calibri"/>
              </a:rPr>
              <a:t>The innovation is found to </a:t>
            </a:r>
            <a:r>
              <a:rPr sz="1200" dirty="0">
                <a:latin typeface="Calibri"/>
                <a:cs typeface="Calibri"/>
              </a:rPr>
              <a:t>be </a:t>
            </a:r>
            <a:r>
              <a:rPr sz="1200" spc="-5" dirty="0">
                <a:latin typeface="Calibri"/>
                <a:cs typeface="Calibri"/>
              </a:rPr>
              <a:t>based on strategy, </a:t>
            </a:r>
            <a:r>
              <a:rPr sz="1200" spc="-10" dirty="0">
                <a:latin typeface="Calibri"/>
                <a:cs typeface="Calibri"/>
              </a:rPr>
              <a:t>is </a:t>
            </a:r>
            <a:r>
              <a:rPr sz="1200" spc="-5" dirty="0">
                <a:latin typeface="Calibri"/>
                <a:cs typeface="Calibri"/>
              </a:rPr>
              <a:t>dependant </a:t>
            </a:r>
            <a:r>
              <a:rPr sz="1200" spc="-10" dirty="0">
                <a:latin typeface="Calibri"/>
                <a:cs typeface="Calibri"/>
              </a:rPr>
              <a:t>on </a:t>
            </a:r>
            <a:r>
              <a:rPr sz="1200" spc="-5" dirty="0">
                <a:latin typeface="Calibri"/>
                <a:cs typeface="Calibri"/>
              </a:rPr>
              <a:t>effective internal and  </a:t>
            </a:r>
            <a:r>
              <a:rPr sz="1200" dirty="0">
                <a:latin typeface="Calibri"/>
                <a:cs typeface="Calibri"/>
              </a:rPr>
              <a:t>external </a:t>
            </a:r>
            <a:r>
              <a:rPr sz="1200" spc="-5" dirty="0">
                <a:latin typeface="Calibri"/>
                <a:cs typeface="Calibri"/>
              </a:rPr>
              <a:t>linkages and requires enabling mechanisms </a:t>
            </a:r>
            <a:r>
              <a:rPr sz="1200" dirty="0">
                <a:latin typeface="Calibri"/>
                <a:cs typeface="Calibri"/>
              </a:rPr>
              <a:t>for </a:t>
            </a:r>
            <a:r>
              <a:rPr sz="1200" spc="-5" dirty="0">
                <a:latin typeface="Calibri"/>
                <a:cs typeface="Calibri"/>
              </a:rPr>
              <a:t>making change happen, </a:t>
            </a:r>
            <a:r>
              <a:rPr sz="1200" spc="-10" dirty="0">
                <a:latin typeface="Calibri"/>
                <a:cs typeface="Calibri"/>
              </a:rPr>
              <a:t>in </a:t>
            </a:r>
            <a:r>
              <a:rPr sz="1200" spc="-5" dirty="0">
                <a:latin typeface="Calibri"/>
                <a:cs typeface="Calibri"/>
              </a:rPr>
              <a:t>a  supporting organisational context. The social component </a:t>
            </a:r>
            <a:r>
              <a:rPr sz="1200" spc="-10" dirty="0">
                <a:latin typeface="Calibri"/>
                <a:cs typeface="Calibri"/>
              </a:rPr>
              <a:t>of </a:t>
            </a:r>
            <a:r>
              <a:rPr sz="1200" spc="-5" dirty="0">
                <a:latin typeface="Calibri"/>
                <a:cs typeface="Calibri"/>
              </a:rPr>
              <a:t>the innovative company is  considered strategic for the organisational change. The influence </a:t>
            </a:r>
            <a:r>
              <a:rPr sz="1200" spc="-10" dirty="0">
                <a:latin typeface="Calibri"/>
                <a:cs typeface="Calibri"/>
              </a:rPr>
              <a:t>of </a:t>
            </a:r>
            <a:r>
              <a:rPr sz="1200" dirty="0">
                <a:latin typeface="Calibri"/>
                <a:cs typeface="Calibri"/>
              </a:rPr>
              <a:t>the </a:t>
            </a:r>
            <a:r>
              <a:rPr sz="1200" spc="-5" dirty="0">
                <a:latin typeface="Calibri"/>
                <a:cs typeface="Calibri"/>
              </a:rPr>
              <a:t>social context will  determine acquisition </a:t>
            </a:r>
            <a:r>
              <a:rPr sz="1200" spc="-10" dirty="0">
                <a:latin typeface="Calibri"/>
                <a:cs typeface="Calibri"/>
              </a:rPr>
              <a:t>of </a:t>
            </a:r>
            <a:r>
              <a:rPr sz="1200" spc="-5" dirty="0">
                <a:latin typeface="Calibri"/>
                <a:cs typeface="Calibri"/>
              </a:rPr>
              <a:t>knowledge processes </a:t>
            </a:r>
            <a:r>
              <a:rPr sz="1200" spc="-10" dirty="0">
                <a:latin typeface="Calibri"/>
                <a:cs typeface="Calibri"/>
              </a:rPr>
              <a:t>and </a:t>
            </a:r>
            <a:r>
              <a:rPr sz="1200" spc="-5" dirty="0">
                <a:latin typeface="Calibri"/>
                <a:cs typeface="Calibri"/>
              </a:rPr>
              <a:t>the learning paths. Besides </a:t>
            </a:r>
            <a:r>
              <a:rPr sz="1200" dirty="0">
                <a:latin typeface="Calibri"/>
                <a:cs typeface="Calibri"/>
              </a:rPr>
              <a:t>this, </a:t>
            </a:r>
            <a:r>
              <a:rPr sz="1200" spc="-5" dirty="0">
                <a:latin typeface="Calibri"/>
                <a:cs typeface="Calibri"/>
              </a:rPr>
              <a:t>the  strategy, financing and organization </a:t>
            </a:r>
            <a:r>
              <a:rPr sz="1200" spc="-10" dirty="0">
                <a:latin typeface="Calibri"/>
                <a:cs typeface="Calibri"/>
              </a:rPr>
              <a:t>of </a:t>
            </a:r>
            <a:r>
              <a:rPr sz="1200" spc="-5" dirty="0">
                <a:latin typeface="Calibri"/>
                <a:cs typeface="Calibri"/>
              </a:rPr>
              <a:t>innovative enterprises, </a:t>
            </a:r>
            <a:r>
              <a:rPr sz="1200" spc="-10" dirty="0">
                <a:latin typeface="Calibri"/>
                <a:cs typeface="Calibri"/>
              </a:rPr>
              <a:t>are </a:t>
            </a:r>
            <a:r>
              <a:rPr sz="1200" spc="-5" dirty="0">
                <a:latin typeface="Calibri"/>
                <a:cs typeface="Calibri"/>
              </a:rPr>
              <a:t>a dynamic and interactive  process, resulting </a:t>
            </a:r>
            <a:r>
              <a:rPr sz="1200" spc="-10" dirty="0">
                <a:latin typeface="Calibri"/>
                <a:cs typeface="Calibri"/>
              </a:rPr>
              <a:t>in</a:t>
            </a:r>
            <a:r>
              <a:rPr sz="1200" spc="25" dirty="0">
                <a:latin typeface="Calibri"/>
                <a:cs typeface="Calibri"/>
              </a:rPr>
              <a:t> </a:t>
            </a:r>
            <a:r>
              <a:rPr sz="1200" spc="-5" dirty="0">
                <a:latin typeface="Calibri"/>
                <a:cs typeface="Calibri"/>
              </a:rPr>
              <a:t>learning.</a:t>
            </a:r>
            <a:endParaRPr sz="1200" dirty="0">
              <a:latin typeface="Calibri"/>
              <a:cs typeface="Calibri"/>
            </a:endParaRPr>
          </a:p>
          <a:p>
            <a:pPr marL="12700" marR="80645">
              <a:lnSpc>
                <a:spcPct val="101800"/>
              </a:lnSpc>
              <a:spcBef>
                <a:spcPts val="994"/>
              </a:spcBef>
            </a:pPr>
            <a:r>
              <a:rPr sz="1200" spc="-5" dirty="0">
                <a:latin typeface="Calibri"/>
                <a:cs typeface="Calibri"/>
              </a:rPr>
              <a:t>The source of long-term and inimitable differences among companies is organizational  differences, especially differences </a:t>
            </a:r>
            <a:r>
              <a:rPr sz="1200" spc="-10" dirty="0">
                <a:latin typeface="Calibri"/>
                <a:cs typeface="Calibri"/>
              </a:rPr>
              <a:t>in </a:t>
            </a:r>
            <a:r>
              <a:rPr sz="1200" spc="-5" dirty="0">
                <a:latin typeface="Calibri"/>
                <a:cs typeface="Calibri"/>
              </a:rPr>
              <a:t>abilities to generate and benefit from innovation, rather  than differences in the management of particular technologies. A good organisational  performance will </a:t>
            </a:r>
            <a:r>
              <a:rPr sz="1200" dirty="0">
                <a:latin typeface="Calibri"/>
                <a:cs typeface="Calibri"/>
              </a:rPr>
              <a:t>be </a:t>
            </a:r>
            <a:r>
              <a:rPr sz="1200" spc="-5" dirty="0">
                <a:latin typeface="Calibri"/>
                <a:cs typeface="Calibri"/>
              </a:rPr>
              <a:t>(in addition </a:t>
            </a:r>
            <a:r>
              <a:rPr sz="1200" dirty="0">
                <a:latin typeface="Calibri"/>
                <a:cs typeface="Calibri"/>
              </a:rPr>
              <a:t>to </a:t>
            </a:r>
            <a:r>
              <a:rPr sz="1200" spc="-5" dirty="0">
                <a:latin typeface="Calibri"/>
                <a:cs typeface="Calibri"/>
              </a:rPr>
              <a:t>an appropriate strategy) one </a:t>
            </a:r>
            <a:r>
              <a:rPr sz="1200" spc="-10" dirty="0">
                <a:latin typeface="Calibri"/>
                <a:cs typeface="Calibri"/>
              </a:rPr>
              <a:t>of </a:t>
            </a:r>
            <a:r>
              <a:rPr sz="1200" dirty="0">
                <a:latin typeface="Calibri"/>
                <a:cs typeface="Calibri"/>
              </a:rPr>
              <a:t>the </a:t>
            </a:r>
            <a:r>
              <a:rPr sz="1200" spc="-5" dirty="0">
                <a:latin typeface="Calibri"/>
                <a:cs typeface="Calibri"/>
              </a:rPr>
              <a:t>best ways </a:t>
            </a:r>
            <a:r>
              <a:rPr sz="1200" dirty="0">
                <a:latin typeface="Calibri"/>
                <a:cs typeface="Calibri"/>
              </a:rPr>
              <a:t>to </a:t>
            </a:r>
            <a:r>
              <a:rPr sz="1200" spc="-5" dirty="0">
                <a:latin typeface="Calibri"/>
                <a:cs typeface="Calibri"/>
              </a:rPr>
              <a:t>develop  an innovative process. It means that </a:t>
            </a:r>
            <a:r>
              <a:rPr sz="1200" dirty="0">
                <a:latin typeface="Calibri"/>
                <a:cs typeface="Calibri"/>
              </a:rPr>
              <a:t>the </a:t>
            </a:r>
            <a:r>
              <a:rPr sz="1200" spc="-5" dirty="0">
                <a:latin typeface="Calibri"/>
                <a:cs typeface="Calibri"/>
              </a:rPr>
              <a:t>company </a:t>
            </a:r>
            <a:r>
              <a:rPr sz="1200" dirty="0">
                <a:latin typeface="Calibri"/>
                <a:cs typeface="Calibri"/>
              </a:rPr>
              <a:t>must </a:t>
            </a:r>
            <a:r>
              <a:rPr sz="1200" spc="-5" dirty="0">
                <a:latin typeface="Calibri"/>
                <a:cs typeface="Calibri"/>
              </a:rPr>
              <a:t>successfully connect innovation an  organisation in the following</a:t>
            </a:r>
            <a:r>
              <a:rPr sz="1200" spc="5" dirty="0">
                <a:latin typeface="Calibri"/>
                <a:cs typeface="Calibri"/>
              </a:rPr>
              <a:t> </a:t>
            </a:r>
            <a:r>
              <a:rPr sz="1200" spc="-5" dirty="0">
                <a:latin typeface="Calibri"/>
                <a:cs typeface="Calibri"/>
              </a:rPr>
              <a:t>fields:</a:t>
            </a:r>
            <a:endParaRPr sz="1200" dirty="0">
              <a:latin typeface="Calibri"/>
              <a:cs typeface="Calibri"/>
            </a:endParaRPr>
          </a:p>
        </p:txBody>
      </p:sp>
      <p:sp>
        <p:nvSpPr>
          <p:cNvPr id="4" name="object 4"/>
          <p:cNvSpPr txBox="1"/>
          <p:nvPr/>
        </p:nvSpPr>
        <p:spPr>
          <a:xfrm>
            <a:off x="888421" y="5621705"/>
            <a:ext cx="5836285" cy="3004820"/>
          </a:xfrm>
          <a:prstGeom prst="rect">
            <a:avLst/>
          </a:prstGeom>
        </p:spPr>
        <p:txBody>
          <a:bodyPr vert="horz" wrap="square" lIns="0" tIns="9525" rIns="0" bIns="0" rtlCol="0">
            <a:spAutoFit/>
          </a:bodyPr>
          <a:lstStyle/>
          <a:p>
            <a:pPr marL="12700" marR="417195">
              <a:lnSpc>
                <a:spcPct val="101699"/>
              </a:lnSpc>
              <a:spcBef>
                <a:spcPts val="75"/>
              </a:spcBef>
              <a:buFont typeface="Symbol"/>
              <a:buChar char=""/>
              <a:tabLst>
                <a:tab pos="240665" algn="l"/>
                <a:tab pos="241300" algn="l"/>
              </a:tabLst>
            </a:pPr>
            <a:r>
              <a:rPr sz="1200" spc="-5" dirty="0">
                <a:latin typeface="Calibri"/>
                <a:cs typeface="Calibri"/>
              </a:rPr>
              <a:t>Generate immaterial and material resources </a:t>
            </a:r>
            <a:r>
              <a:rPr sz="1200" dirty="0">
                <a:latin typeface="Calibri"/>
                <a:cs typeface="Calibri"/>
              </a:rPr>
              <a:t>for </a:t>
            </a:r>
            <a:r>
              <a:rPr sz="1200" spc="-5" dirty="0">
                <a:latin typeface="Calibri"/>
                <a:cs typeface="Calibri"/>
              </a:rPr>
              <a:t>developing new products/services/  technologies</a:t>
            </a:r>
            <a:endParaRPr sz="1200" dirty="0">
              <a:latin typeface="Calibri"/>
              <a:cs typeface="Calibri"/>
            </a:endParaRPr>
          </a:p>
          <a:p>
            <a:pPr marL="12700" marR="337185">
              <a:lnSpc>
                <a:spcPct val="102499"/>
              </a:lnSpc>
              <a:spcBef>
                <a:spcPts val="45"/>
              </a:spcBef>
              <a:buFont typeface="Symbol"/>
              <a:buChar char=""/>
              <a:tabLst>
                <a:tab pos="240665" algn="l"/>
                <a:tab pos="241300" algn="l"/>
              </a:tabLst>
            </a:pPr>
            <a:r>
              <a:rPr sz="1200" spc="-5" dirty="0">
                <a:latin typeface="Calibri"/>
                <a:cs typeface="Calibri"/>
              </a:rPr>
              <a:t>Develop process and structures able </a:t>
            </a:r>
            <a:r>
              <a:rPr sz="1200" dirty="0">
                <a:latin typeface="Calibri"/>
                <a:cs typeface="Calibri"/>
              </a:rPr>
              <a:t>to </a:t>
            </a:r>
            <a:r>
              <a:rPr sz="1200" spc="-5" dirty="0">
                <a:latin typeface="Calibri"/>
                <a:cs typeface="Calibri"/>
              </a:rPr>
              <a:t>solve problems </a:t>
            </a:r>
            <a:r>
              <a:rPr sz="1200" spc="-10" dirty="0">
                <a:latin typeface="Calibri"/>
                <a:cs typeface="Calibri"/>
              </a:rPr>
              <a:t>in </a:t>
            </a:r>
            <a:r>
              <a:rPr sz="1200" dirty="0">
                <a:latin typeface="Calibri"/>
                <a:cs typeface="Calibri"/>
              </a:rPr>
              <a:t>the </a:t>
            </a:r>
            <a:r>
              <a:rPr sz="1200" spc="-5" dirty="0">
                <a:latin typeface="Calibri"/>
                <a:cs typeface="Calibri"/>
              </a:rPr>
              <a:t>innovation process and  connect innovations with business</a:t>
            </a:r>
            <a:r>
              <a:rPr sz="1200" spc="15" dirty="0">
                <a:latin typeface="Calibri"/>
                <a:cs typeface="Calibri"/>
              </a:rPr>
              <a:t> </a:t>
            </a:r>
            <a:r>
              <a:rPr sz="1200" spc="-5" dirty="0">
                <a:latin typeface="Calibri"/>
                <a:cs typeface="Calibri"/>
              </a:rPr>
              <a:t>opportunities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Incorporate innovation </a:t>
            </a:r>
            <a:r>
              <a:rPr sz="1200" spc="-10" dirty="0">
                <a:latin typeface="Calibri"/>
                <a:cs typeface="Calibri"/>
              </a:rPr>
              <a:t>as </a:t>
            </a:r>
            <a:r>
              <a:rPr sz="1200" spc="-5" dirty="0">
                <a:latin typeface="Calibri"/>
                <a:cs typeface="Calibri"/>
              </a:rPr>
              <a:t>a main component of the company’s</a:t>
            </a:r>
            <a:r>
              <a:rPr sz="1200" spc="75" dirty="0">
                <a:latin typeface="Calibri"/>
                <a:cs typeface="Calibri"/>
              </a:rPr>
              <a:t> </a:t>
            </a:r>
            <a:r>
              <a:rPr sz="1200" spc="-5" dirty="0">
                <a:latin typeface="Calibri"/>
                <a:cs typeface="Calibri"/>
              </a:rPr>
              <a:t>strategy</a:t>
            </a:r>
            <a:endParaRPr sz="1200" dirty="0">
              <a:latin typeface="Calibri"/>
              <a:cs typeface="Calibri"/>
            </a:endParaRPr>
          </a:p>
          <a:p>
            <a:pPr marL="12700" marR="5080">
              <a:lnSpc>
                <a:spcPct val="101699"/>
              </a:lnSpc>
              <a:spcBef>
                <a:spcPts val="505"/>
              </a:spcBef>
            </a:pPr>
            <a:r>
              <a:rPr sz="1200" spc="-5" dirty="0">
                <a:latin typeface="Calibri"/>
                <a:cs typeface="Calibri"/>
              </a:rPr>
              <a:t>Innovation does not occur </a:t>
            </a:r>
            <a:r>
              <a:rPr sz="1200" dirty="0">
                <a:latin typeface="Calibri"/>
                <a:cs typeface="Calibri"/>
              </a:rPr>
              <a:t>by </a:t>
            </a:r>
            <a:r>
              <a:rPr sz="1200" spc="-5" dirty="0">
                <a:latin typeface="Calibri"/>
                <a:cs typeface="Calibri"/>
              </a:rPr>
              <a:t>chance, some organisations facilitate innovation, whereas  others do not promote it. But </a:t>
            </a:r>
            <a:r>
              <a:rPr sz="1200" spc="-10" dirty="0">
                <a:latin typeface="Calibri"/>
                <a:cs typeface="Calibri"/>
              </a:rPr>
              <a:t>it </a:t>
            </a:r>
            <a:r>
              <a:rPr sz="1200" spc="-5" dirty="0">
                <a:latin typeface="Calibri"/>
                <a:cs typeface="Calibri"/>
              </a:rPr>
              <a:t>is not possible </a:t>
            </a:r>
            <a:r>
              <a:rPr sz="1200" dirty="0">
                <a:latin typeface="Calibri"/>
                <a:cs typeface="Calibri"/>
              </a:rPr>
              <a:t>to </a:t>
            </a:r>
            <a:r>
              <a:rPr sz="1200" spc="-5" dirty="0">
                <a:latin typeface="Calibri"/>
                <a:cs typeface="Calibri"/>
              </a:rPr>
              <a:t>define with exactitude infallible rules for </a:t>
            </a:r>
            <a:r>
              <a:rPr sz="1200" dirty="0">
                <a:latin typeface="Calibri"/>
                <a:cs typeface="Calibri"/>
              </a:rPr>
              <a:t>the  </a:t>
            </a:r>
            <a:r>
              <a:rPr sz="1200" spc="-5" dirty="0">
                <a:latin typeface="Calibri"/>
                <a:cs typeface="Calibri"/>
              </a:rPr>
              <a:t>innovation, though </a:t>
            </a:r>
            <a:r>
              <a:rPr sz="1200" spc="-10" dirty="0">
                <a:latin typeface="Calibri"/>
                <a:cs typeface="Calibri"/>
              </a:rPr>
              <a:t>it </a:t>
            </a:r>
            <a:r>
              <a:rPr sz="1200" spc="-5" dirty="0">
                <a:latin typeface="Calibri"/>
                <a:cs typeface="Calibri"/>
              </a:rPr>
              <a:t>is possible </a:t>
            </a:r>
            <a:r>
              <a:rPr sz="1200" dirty="0">
                <a:latin typeface="Calibri"/>
                <a:cs typeface="Calibri"/>
              </a:rPr>
              <a:t>to </a:t>
            </a:r>
            <a:r>
              <a:rPr sz="1200" spc="-5" dirty="0">
                <a:latin typeface="Calibri"/>
                <a:cs typeface="Calibri"/>
              </a:rPr>
              <a:t>draw some organisational behaviours which </a:t>
            </a:r>
            <a:r>
              <a:rPr sz="1200" dirty="0">
                <a:latin typeface="Calibri"/>
                <a:cs typeface="Calibri"/>
              </a:rPr>
              <a:t>help  </a:t>
            </a:r>
            <a:r>
              <a:rPr sz="1200" spc="-5" dirty="0">
                <a:latin typeface="Calibri"/>
                <a:cs typeface="Calibri"/>
              </a:rPr>
              <a:t>innovative</a:t>
            </a:r>
            <a:r>
              <a:rPr sz="1200" spc="-10" dirty="0">
                <a:latin typeface="Calibri"/>
                <a:cs typeface="Calibri"/>
              </a:rPr>
              <a:t> </a:t>
            </a:r>
            <a:r>
              <a:rPr sz="1200" spc="-5" dirty="0">
                <a:latin typeface="Calibri"/>
                <a:cs typeface="Calibri"/>
              </a:rPr>
              <a:t>processes:</a:t>
            </a:r>
            <a:endParaRPr sz="1200" dirty="0">
              <a:latin typeface="Calibri"/>
              <a:cs typeface="Calibri"/>
            </a:endParaRPr>
          </a:p>
          <a:p>
            <a:pPr marL="240665" indent="-228600">
              <a:lnSpc>
                <a:spcPct val="100000"/>
              </a:lnSpc>
              <a:spcBef>
                <a:spcPts val="585"/>
              </a:spcBef>
              <a:buFont typeface="Symbol"/>
              <a:buChar char=""/>
              <a:tabLst>
                <a:tab pos="240665" algn="l"/>
                <a:tab pos="241300" algn="l"/>
              </a:tabLst>
            </a:pPr>
            <a:r>
              <a:rPr sz="1200" spc="-5" dirty="0">
                <a:latin typeface="Calibri"/>
                <a:cs typeface="Calibri"/>
              </a:rPr>
              <a:t>Small organisations </a:t>
            </a:r>
            <a:r>
              <a:rPr sz="1200" spc="-10" dirty="0">
                <a:latin typeface="Calibri"/>
                <a:cs typeface="Calibri"/>
              </a:rPr>
              <a:t>could </a:t>
            </a:r>
            <a:r>
              <a:rPr sz="1200" spc="-5" dirty="0">
                <a:latin typeface="Calibri"/>
                <a:cs typeface="Calibri"/>
              </a:rPr>
              <a:t>develop more potential </a:t>
            </a:r>
            <a:r>
              <a:rPr sz="1200" dirty="0">
                <a:latin typeface="Calibri"/>
                <a:cs typeface="Calibri"/>
              </a:rPr>
              <a:t>than big</a:t>
            </a:r>
            <a:r>
              <a:rPr sz="1200" spc="65" dirty="0">
                <a:latin typeface="Calibri"/>
                <a:cs typeface="Calibri"/>
              </a:rPr>
              <a:t> </a:t>
            </a:r>
            <a:r>
              <a:rPr sz="1200" spc="-5" dirty="0">
                <a:latin typeface="Calibri"/>
                <a:cs typeface="Calibri"/>
              </a:rPr>
              <a:t>ones</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Communication channels must </a:t>
            </a:r>
            <a:r>
              <a:rPr sz="1200" dirty="0">
                <a:latin typeface="Calibri"/>
                <a:cs typeface="Calibri"/>
              </a:rPr>
              <a:t>be </a:t>
            </a:r>
            <a:r>
              <a:rPr sz="1200" spc="-5" dirty="0">
                <a:latin typeface="Calibri"/>
                <a:cs typeface="Calibri"/>
              </a:rPr>
              <a:t>fluent</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Team works must </a:t>
            </a:r>
            <a:r>
              <a:rPr sz="1200" dirty="0">
                <a:latin typeface="Calibri"/>
                <a:cs typeface="Calibri"/>
              </a:rPr>
              <a:t>be </a:t>
            </a:r>
            <a:r>
              <a:rPr sz="1200" spc="-5" dirty="0">
                <a:latin typeface="Calibri"/>
                <a:cs typeface="Calibri"/>
              </a:rPr>
              <a:t>dynamics and able to incorporate different views </a:t>
            </a:r>
            <a:r>
              <a:rPr sz="1200" spc="-10" dirty="0">
                <a:latin typeface="Calibri"/>
                <a:cs typeface="Calibri"/>
              </a:rPr>
              <a:t>and</a:t>
            </a:r>
            <a:r>
              <a:rPr sz="1200" spc="110" dirty="0">
                <a:latin typeface="Calibri"/>
                <a:cs typeface="Calibri"/>
              </a:rPr>
              <a:t> </a:t>
            </a:r>
            <a:r>
              <a:rPr sz="1200" spc="-5" dirty="0">
                <a:latin typeface="Calibri"/>
                <a:cs typeface="Calibri"/>
              </a:rPr>
              <a:t>approaches</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Methodologies and process must </a:t>
            </a:r>
            <a:r>
              <a:rPr sz="1200" dirty="0">
                <a:latin typeface="Calibri"/>
                <a:cs typeface="Calibri"/>
              </a:rPr>
              <a:t>be </a:t>
            </a:r>
            <a:r>
              <a:rPr sz="1200" spc="-5" dirty="0">
                <a:latin typeface="Calibri"/>
                <a:cs typeface="Calibri"/>
              </a:rPr>
              <a:t>flexible</a:t>
            </a:r>
            <a:endParaRPr sz="1200" dirty="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The location </a:t>
            </a:r>
            <a:r>
              <a:rPr sz="1200" dirty="0">
                <a:latin typeface="Calibri"/>
                <a:cs typeface="Calibri"/>
              </a:rPr>
              <a:t>to </a:t>
            </a:r>
            <a:r>
              <a:rPr sz="1200" spc="-5" dirty="0">
                <a:latin typeface="Calibri"/>
                <a:cs typeface="Calibri"/>
              </a:rPr>
              <a:t>develop the innovative process is</a:t>
            </a:r>
            <a:r>
              <a:rPr sz="1200" spc="20" dirty="0">
                <a:latin typeface="Calibri"/>
                <a:cs typeface="Calibri"/>
              </a:rPr>
              <a:t> </a:t>
            </a:r>
            <a:r>
              <a:rPr sz="1200" spc="-5" dirty="0">
                <a:latin typeface="Calibri"/>
                <a:cs typeface="Calibri"/>
              </a:rPr>
              <a:t>important</a:t>
            </a:r>
            <a:endParaRPr sz="1200" dirty="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Too much rules could </a:t>
            </a:r>
            <a:r>
              <a:rPr sz="1200" dirty="0">
                <a:latin typeface="Calibri"/>
                <a:cs typeface="Calibri"/>
              </a:rPr>
              <a:t>be </a:t>
            </a:r>
            <a:r>
              <a:rPr sz="1200" spc="-5" dirty="0">
                <a:latin typeface="Calibri"/>
                <a:cs typeface="Calibri"/>
              </a:rPr>
              <a:t>prejudicial </a:t>
            </a:r>
            <a:r>
              <a:rPr sz="1200" dirty="0">
                <a:latin typeface="Calibri"/>
                <a:cs typeface="Calibri"/>
              </a:rPr>
              <a:t>to</a:t>
            </a:r>
            <a:r>
              <a:rPr sz="1200" spc="10" dirty="0">
                <a:latin typeface="Calibri"/>
                <a:cs typeface="Calibri"/>
              </a:rPr>
              <a:t> </a:t>
            </a:r>
            <a:r>
              <a:rPr sz="1200" spc="-5" dirty="0">
                <a:latin typeface="Calibri"/>
                <a:cs typeface="Calibri"/>
              </a:rPr>
              <a:t>innovation</a:t>
            </a:r>
            <a:endParaRPr sz="1200" dirty="0">
              <a:latin typeface="Calibri"/>
              <a:cs typeface="Calibri"/>
            </a:endParaRPr>
          </a:p>
        </p:txBody>
      </p:sp>
      <p:sp>
        <p:nvSpPr>
          <p:cNvPr id="5" name="object 5"/>
          <p:cNvSpPr/>
          <p:nvPr/>
        </p:nvSpPr>
        <p:spPr>
          <a:xfrm>
            <a:off x="986843" y="5049616"/>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81</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802" y="898574"/>
            <a:ext cx="5829935" cy="1964689"/>
          </a:xfrm>
          <a:prstGeom prst="rect">
            <a:avLst/>
          </a:prstGeom>
        </p:spPr>
        <p:txBody>
          <a:bodyPr vert="horz" wrap="square" lIns="0" tIns="137160" rIns="0" bIns="0" rtlCol="0">
            <a:spAutoFit/>
          </a:bodyPr>
          <a:lstStyle/>
          <a:p>
            <a:pPr marL="12700">
              <a:lnSpc>
                <a:spcPct val="100000"/>
              </a:lnSpc>
              <a:spcBef>
                <a:spcPts val="1080"/>
              </a:spcBef>
            </a:pPr>
            <a:r>
              <a:rPr sz="1400" b="1" spc="-5" dirty="0">
                <a:latin typeface="Calibri"/>
                <a:cs typeface="Calibri"/>
              </a:rPr>
              <a:t>5.6 Additional</a:t>
            </a:r>
            <a:r>
              <a:rPr sz="1400" b="1" spc="-10" dirty="0">
                <a:latin typeface="Calibri"/>
                <a:cs typeface="Calibri"/>
              </a:rPr>
              <a:t> cases</a:t>
            </a:r>
            <a:endParaRPr sz="1400">
              <a:latin typeface="Calibri"/>
              <a:cs typeface="Calibri"/>
            </a:endParaRPr>
          </a:p>
          <a:p>
            <a:pPr marL="12700">
              <a:lnSpc>
                <a:spcPct val="100000"/>
              </a:lnSpc>
              <a:spcBef>
                <a:spcPts val="835"/>
              </a:spcBef>
            </a:pPr>
            <a:r>
              <a:rPr sz="1200" spc="-5" dirty="0">
                <a:latin typeface="Calibri"/>
                <a:cs typeface="Calibri"/>
              </a:rPr>
              <a:t>Self evaluation</a:t>
            </a:r>
            <a:r>
              <a:rPr sz="1200" spc="5" dirty="0">
                <a:latin typeface="Calibri"/>
                <a:cs typeface="Calibri"/>
              </a:rPr>
              <a:t> </a:t>
            </a:r>
            <a:r>
              <a:rPr sz="1200" spc="-5" dirty="0">
                <a:latin typeface="Calibri"/>
                <a:cs typeface="Calibri"/>
              </a:rPr>
              <a:t>questionnaire</a:t>
            </a:r>
            <a:endParaRPr sz="1200">
              <a:latin typeface="Calibri"/>
              <a:cs typeface="Calibri"/>
            </a:endParaRPr>
          </a:p>
          <a:p>
            <a:pPr marL="12700" marR="5080">
              <a:lnSpc>
                <a:spcPct val="101699"/>
              </a:lnSpc>
              <a:spcBef>
                <a:spcPts val="994"/>
              </a:spcBef>
            </a:pPr>
            <a:r>
              <a:rPr sz="1200" spc="-5" dirty="0">
                <a:latin typeface="Calibri"/>
                <a:cs typeface="Calibri"/>
              </a:rPr>
              <a:t>This self evaluation questionnaire is a simple self scoring one </a:t>
            </a:r>
            <a:r>
              <a:rPr sz="1200" dirty="0">
                <a:latin typeface="Calibri"/>
                <a:cs typeface="Calibri"/>
              </a:rPr>
              <a:t>to </a:t>
            </a:r>
            <a:r>
              <a:rPr sz="1200" spc="-5" dirty="0">
                <a:latin typeface="Calibri"/>
                <a:cs typeface="Calibri"/>
              </a:rPr>
              <a:t>allow you record your own  perception about innovation in your company or organization. Please, indicate how much you  agree with each </a:t>
            </a:r>
            <a:r>
              <a:rPr sz="1200" spc="-10" dirty="0">
                <a:latin typeface="Calibri"/>
                <a:cs typeface="Calibri"/>
              </a:rPr>
              <a:t>of </a:t>
            </a:r>
            <a:r>
              <a:rPr sz="1200" spc="-5" dirty="0">
                <a:latin typeface="Calibri"/>
                <a:cs typeface="Calibri"/>
              </a:rPr>
              <a:t>the statements </a:t>
            </a:r>
            <a:r>
              <a:rPr sz="1200" dirty="0">
                <a:latin typeface="Calibri"/>
                <a:cs typeface="Calibri"/>
              </a:rPr>
              <a:t>below </a:t>
            </a:r>
            <a:r>
              <a:rPr sz="1200" spc="-5" dirty="0">
                <a:latin typeface="Calibri"/>
                <a:cs typeface="Calibri"/>
              </a:rPr>
              <a:t>(from </a:t>
            </a:r>
            <a:r>
              <a:rPr sz="1200" dirty="0">
                <a:latin typeface="Calibri"/>
                <a:cs typeface="Calibri"/>
              </a:rPr>
              <a:t>5, </a:t>
            </a:r>
            <a:r>
              <a:rPr sz="1200" spc="-5" dirty="0">
                <a:latin typeface="Calibri"/>
                <a:cs typeface="Calibri"/>
              </a:rPr>
              <a:t>I completely agree, </a:t>
            </a:r>
            <a:r>
              <a:rPr sz="1200" dirty="0">
                <a:latin typeface="Calibri"/>
                <a:cs typeface="Calibri"/>
              </a:rPr>
              <a:t>to 1, </a:t>
            </a:r>
            <a:r>
              <a:rPr sz="1200" spc="-5" dirty="0">
                <a:latin typeface="Calibri"/>
                <a:cs typeface="Calibri"/>
              </a:rPr>
              <a:t>I</a:t>
            </a:r>
            <a:r>
              <a:rPr sz="1200" spc="65" dirty="0">
                <a:latin typeface="Calibri"/>
                <a:cs typeface="Calibri"/>
              </a:rPr>
              <a:t> </a:t>
            </a:r>
            <a:r>
              <a:rPr sz="1200" spc="-5" dirty="0">
                <a:latin typeface="Calibri"/>
                <a:cs typeface="Calibri"/>
              </a:rPr>
              <a:t>disagree).</a:t>
            </a:r>
            <a:endParaRPr sz="1200">
              <a:latin typeface="Calibri"/>
              <a:cs typeface="Calibri"/>
            </a:endParaRPr>
          </a:p>
          <a:p>
            <a:pPr marL="12700">
              <a:lnSpc>
                <a:spcPct val="100000"/>
              </a:lnSpc>
              <a:spcBef>
                <a:spcPts val="1030"/>
              </a:spcBef>
            </a:pPr>
            <a:r>
              <a:rPr sz="1200" spc="-5" dirty="0">
                <a:latin typeface="Calibri"/>
                <a:cs typeface="Calibri"/>
              </a:rPr>
              <a:t>Download:</a:t>
            </a:r>
            <a:endParaRPr sz="1200">
              <a:latin typeface="Calibri"/>
              <a:cs typeface="Calibri"/>
            </a:endParaRPr>
          </a:p>
          <a:p>
            <a:pPr marL="12700">
              <a:lnSpc>
                <a:spcPct val="100000"/>
              </a:lnSpc>
              <a:spcBef>
                <a:spcPts val="1035"/>
              </a:spcBef>
            </a:pPr>
            <a:r>
              <a:rPr sz="1200" u="sng" spc="-5" dirty="0">
                <a:solidFill>
                  <a:srgbClr val="0065FF"/>
                </a:solidFill>
                <a:uFill>
                  <a:solidFill>
                    <a:srgbClr val="0065FF"/>
                  </a:solidFill>
                </a:uFill>
                <a:latin typeface="Calibri"/>
                <a:cs typeface="Calibri"/>
              </a:rPr>
              <a:t>Self evaluation</a:t>
            </a:r>
            <a:r>
              <a:rPr sz="1200" u="sng" spc="5" dirty="0">
                <a:solidFill>
                  <a:srgbClr val="0065FF"/>
                </a:solidFill>
                <a:uFill>
                  <a:solidFill>
                    <a:srgbClr val="0065FF"/>
                  </a:solidFill>
                </a:uFill>
                <a:latin typeface="Calibri"/>
                <a:cs typeface="Calibri"/>
              </a:rPr>
              <a:t> </a:t>
            </a:r>
            <a:r>
              <a:rPr sz="1200" u="sng" spc="-5" dirty="0">
                <a:solidFill>
                  <a:srgbClr val="0065FF"/>
                </a:solidFill>
                <a:uFill>
                  <a:solidFill>
                    <a:srgbClr val="0065FF"/>
                  </a:solidFill>
                </a:uFill>
                <a:latin typeface="Calibri"/>
                <a:cs typeface="Calibri"/>
              </a:rPr>
              <a:t>questionnaire</a:t>
            </a:r>
            <a:endParaRPr sz="1200">
              <a:latin typeface="Calibri"/>
              <a:cs typeface="Calibri"/>
            </a:endParaRPr>
          </a:p>
        </p:txBody>
      </p:sp>
      <p:sp>
        <p:nvSpPr>
          <p:cNvPr id="5" name="object 5"/>
          <p:cNvSpPr txBox="1"/>
          <p:nvPr/>
        </p:nvSpPr>
        <p:spPr>
          <a:xfrm>
            <a:off x="816802" y="3366369"/>
            <a:ext cx="98933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5.7</a:t>
            </a:r>
            <a:r>
              <a:rPr sz="1400" b="1" spc="-80" dirty="0">
                <a:latin typeface="Calibri"/>
                <a:cs typeface="Calibri"/>
              </a:rPr>
              <a:t> </a:t>
            </a:r>
            <a:r>
              <a:rPr sz="1400" b="1" spc="-5" dirty="0">
                <a:latin typeface="Calibri"/>
                <a:cs typeface="Calibri"/>
              </a:rPr>
              <a:t>Examples</a:t>
            </a:r>
            <a:endParaRPr sz="1400">
              <a:latin typeface="Calibri"/>
              <a:cs typeface="Calibri"/>
            </a:endParaRPr>
          </a:p>
        </p:txBody>
      </p:sp>
      <p:sp>
        <p:nvSpPr>
          <p:cNvPr id="6" name="object 6"/>
          <p:cNvSpPr txBox="1"/>
          <p:nvPr/>
        </p:nvSpPr>
        <p:spPr>
          <a:xfrm>
            <a:off x="816796" y="4289831"/>
            <a:ext cx="5855335" cy="2262505"/>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Case </a:t>
            </a:r>
            <a:r>
              <a:rPr sz="1200" b="1" dirty="0">
                <a:latin typeface="Calibri"/>
                <a:cs typeface="Calibri"/>
              </a:rPr>
              <a:t>study </a:t>
            </a:r>
            <a:r>
              <a:rPr sz="1200" b="1" spc="-5" dirty="0">
                <a:latin typeface="Calibri"/>
                <a:cs typeface="Calibri"/>
              </a:rPr>
              <a:t>iPhone</a:t>
            </a:r>
            <a:endParaRPr sz="1200">
              <a:latin typeface="Calibri"/>
              <a:cs typeface="Calibri"/>
            </a:endParaRPr>
          </a:p>
          <a:p>
            <a:pPr marL="12700" marR="5080">
              <a:lnSpc>
                <a:spcPct val="101699"/>
              </a:lnSpc>
              <a:spcBef>
                <a:spcPts val="505"/>
              </a:spcBef>
            </a:pPr>
            <a:r>
              <a:rPr sz="1200" i="1" spc="-5" dirty="0">
                <a:latin typeface="Calibri"/>
                <a:cs typeface="Calibri"/>
              </a:rPr>
              <a:t>Innovation in product: </a:t>
            </a:r>
            <a:r>
              <a:rPr sz="1200" i="1" spc="-10" dirty="0">
                <a:latin typeface="Calibri"/>
                <a:cs typeface="Calibri"/>
              </a:rPr>
              <a:t>iPhone One </a:t>
            </a:r>
            <a:r>
              <a:rPr sz="1200" i="1" spc="-5" dirty="0">
                <a:latin typeface="Calibri"/>
                <a:cs typeface="Calibri"/>
              </a:rPr>
              <a:t>of the most famous cases of innovation in the last years </a:t>
            </a:r>
            <a:r>
              <a:rPr sz="1200" i="1" spc="-10" dirty="0">
                <a:latin typeface="Calibri"/>
                <a:cs typeface="Calibri"/>
              </a:rPr>
              <a:t>has  </a:t>
            </a:r>
            <a:r>
              <a:rPr sz="1200" i="1" spc="-5" dirty="0">
                <a:latin typeface="Calibri"/>
                <a:cs typeface="Calibri"/>
              </a:rPr>
              <a:t>been the iPhone. In this particular case it is possible </a:t>
            </a:r>
            <a:r>
              <a:rPr sz="1200" i="1" dirty="0">
                <a:latin typeface="Calibri"/>
                <a:cs typeface="Calibri"/>
              </a:rPr>
              <a:t>to </a:t>
            </a:r>
            <a:r>
              <a:rPr sz="1200" i="1" spc="-5" dirty="0">
                <a:latin typeface="Calibri"/>
                <a:cs typeface="Calibri"/>
              </a:rPr>
              <a:t>distinguish both types of product  innovation: introduction of new products </a:t>
            </a:r>
            <a:r>
              <a:rPr sz="1200" i="1" spc="-10" dirty="0">
                <a:latin typeface="Calibri"/>
                <a:cs typeface="Calibri"/>
              </a:rPr>
              <a:t>and </a:t>
            </a:r>
            <a:r>
              <a:rPr sz="1200" i="1" spc="-5" dirty="0">
                <a:latin typeface="Calibri"/>
                <a:cs typeface="Calibri"/>
              </a:rPr>
              <a:t>improve existing products. </a:t>
            </a:r>
            <a:r>
              <a:rPr sz="1200" i="1" dirty="0">
                <a:latin typeface="Calibri"/>
                <a:cs typeface="Calibri"/>
              </a:rPr>
              <a:t>As </a:t>
            </a:r>
            <a:r>
              <a:rPr sz="1200" i="1" spc="-5" dirty="0">
                <a:latin typeface="Calibri"/>
                <a:cs typeface="Calibri"/>
              </a:rPr>
              <a:t>a new product, the  iPhone </a:t>
            </a:r>
            <a:r>
              <a:rPr sz="1200" i="1" spc="-10" dirty="0">
                <a:latin typeface="Calibri"/>
                <a:cs typeface="Calibri"/>
              </a:rPr>
              <a:t>was </a:t>
            </a:r>
            <a:r>
              <a:rPr sz="1200" i="1" spc="-5" dirty="0">
                <a:latin typeface="Calibri"/>
                <a:cs typeface="Calibri"/>
              </a:rPr>
              <a:t>a revolution, a new concept in the field of new technologies. The iPhone </a:t>
            </a:r>
            <a:r>
              <a:rPr sz="1200" i="1" spc="-10" dirty="0">
                <a:latin typeface="Calibri"/>
                <a:cs typeface="Calibri"/>
              </a:rPr>
              <a:t>has  </a:t>
            </a:r>
            <a:r>
              <a:rPr sz="1200" i="1" spc="-5" dirty="0">
                <a:latin typeface="Calibri"/>
                <a:cs typeface="Calibri"/>
              </a:rPr>
              <a:t>started a new era into </a:t>
            </a:r>
            <a:r>
              <a:rPr sz="1200" i="1" spc="-10" dirty="0">
                <a:latin typeface="Calibri"/>
                <a:cs typeface="Calibri"/>
              </a:rPr>
              <a:t>the </a:t>
            </a:r>
            <a:r>
              <a:rPr sz="1200" i="1" spc="-5" dirty="0">
                <a:latin typeface="Calibri"/>
                <a:cs typeface="Calibri"/>
              </a:rPr>
              <a:t>telecommunications; it is more than a telephone. Phone calls  stopped </a:t>
            </a:r>
            <a:r>
              <a:rPr sz="1200" i="1" dirty="0">
                <a:latin typeface="Calibri"/>
                <a:cs typeface="Calibri"/>
              </a:rPr>
              <a:t>to </a:t>
            </a:r>
            <a:r>
              <a:rPr sz="1200" i="1" spc="-5" dirty="0">
                <a:latin typeface="Calibri"/>
                <a:cs typeface="Calibri"/>
              </a:rPr>
              <a:t>be essential </a:t>
            </a:r>
            <a:r>
              <a:rPr sz="1200" i="1" spc="-10" dirty="0">
                <a:latin typeface="Calibri"/>
                <a:cs typeface="Calibri"/>
              </a:rPr>
              <a:t>in </a:t>
            </a:r>
            <a:r>
              <a:rPr sz="1200" i="1" spc="-5" dirty="0">
                <a:latin typeface="Calibri"/>
                <a:cs typeface="Calibri"/>
              </a:rPr>
              <a:t>the </a:t>
            </a:r>
            <a:r>
              <a:rPr sz="1200" i="1" spc="-10" dirty="0">
                <a:latin typeface="Calibri"/>
                <a:cs typeface="Calibri"/>
              </a:rPr>
              <a:t>phone </a:t>
            </a:r>
            <a:r>
              <a:rPr sz="1200" i="1" dirty="0">
                <a:latin typeface="Calibri"/>
                <a:cs typeface="Calibri"/>
              </a:rPr>
              <a:t>to </a:t>
            </a:r>
            <a:r>
              <a:rPr sz="1200" i="1" spc="-5" dirty="0">
                <a:latin typeface="Calibri"/>
                <a:cs typeface="Calibri"/>
              </a:rPr>
              <a:t>be just part of</a:t>
            </a:r>
            <a:r>
              <a:rPr sz="1200" i="1" spc="120" dirty="0">
                <a:latin typeface="Calibri"/>
                <a:cs typeface="Calibri"/>
              </a:rPr>
              <a:t> </a:t>
            </a:r>
            <a:r>
              <a:rPr sz="1200" i="1" spc="-5" dirty="0">
                <a:latin typeface="Calibri"/>
                <a:cs typeface="Calibri"/>
              </a:rPr>
              <a:t>it.</a:t>
            </a:r>
            <a:endParaRPr sz="1200">
              <a:latin typeface="Calibri"/>
              <a:cs typeface="Calibri"/>
            </a:endParaRPr>
          </a:p>
          <a:p>
            <a:pPr marL="12700" marR="26034">
              <a:lnSpc>
                <a:spcPct val="101699"/>
              </a:lnSpc>
              <a:spcBef>
                <a:spcPts val="505"/>
              </a:spcBef>
            </a:pPr>
            <a:r>
              <a:rPr sz="1200" i="1" spc="-5" dirty="0">
                <a:latin typeface="Calibri"/>
                <a:cs typeface="Calibri"/>
              </a:rPr>
              <a:t>iPhone is a real computer, </a:t>
            </a:r>
            <a:r>
              <a:rPr sz="1200" i="1" spc="-10" dirty="0">
                <a:latin typeface="Calibri"/>
                <a:cs typeface="Calibri"/>
              </a:rPr>
              <a:t>but </a:t>
            </a:r>
            <a:r>
              <a:rPr sz="1200" i="1" spc="-5" dirty="0">
                <a:latin typeface="Calibri"/>
                <a:cs typeface="Calibri"/>
              </a:rPr>
              <a:t>also you can make calls. </a:t>
            </a:r>
            <a:r>
              <a:rPr sz="1200" i="1" spc="-10" dirty="0">
                <a:latin typeface="Calibri"/>
                <a:cs typeface="Calibri"/>
              </a:rPr>
              <a:t>But </a:t>
            </a:r>
            <a:r>
              <a:rPr sz="1200" i="1" spc="-5" dirty="0">
                <a:latin typeface="Calibri"/>
                <a:cs typeface="Calibri"/>
              </a:rPr>
              <a:t>innovation does </a:t>
            </a:r>
            <a:r>
              <a:rPr sz="1200" i="1" spc="-10" dirty="0">
                <a:latin typeface="Calibri"/>
                <a:cs typeface="Calibri"/>
              </a:rPr>
              <a:t>not </a:t>
            </a:r>
            <a:r>
              <a:rPr sz="1200" i="1" spc="-5" dirty="0">
                <a:latin typeface="Calibri"/>
                <a:cs typeface="Calibri"/>
              </a:rPr>
              <a:t>end, Apple </a:t>
            </a:r>
            <a:r>
              <a:rPr sz="1200" i="1" spc="-10" dirty="0">
                <a:latin typeface="Calibri"/>
                <a:cs typeface="Calibri"/>
              </a:rPr>
              <a:t>has  </a:t>
            </a:r>
            <a:r>
              <a:rPr sz="1200" i="1" spc="-5" dirty="0">
                <a:latin typeface="Calibri"/>
                <a:cs typeface="Calibri"/>
              </a:rPr>
              <a:t>continued improving the product. To </a:t>
            </a:r>
            <a:r>
              <a:rPr sz="1200" i="1" dirty="0">
                <a:latin typeface="Calibri"/>
                <a:cs typeface="Calibri"/>
              </a:rPr>
              <a:t>offer </a:t>
            </a:r>
            <a:r>
              <a:rPr sz="1200" i="1" spc="-5" dirty="0">
                <a:latin typeface="Calibri"/>
                <a:cs typeface="Calibri"/>
              </a:rPr>
              <a:t>new </a:t>
            </a:r>
            <a:r>
              <a:rPr sz="1200" i="1" dirty="0">
                <a:latin typeface="Calibri"/>
                <a:cs typeface="Calibri"/>
              </a:rPr>
              <a:t>services </a:t>
            </a:r>
            <a:r>
              <a:rPr sz="1200" i="1" spc="-10" dirty="0">
                <a:latin typeface="Calibri"/>
                <a:cs typeface="Calibri"/>
              </a:rPr>
              <a:t>and </a:t>
            </a:r>
            <a:r>
              <a:rPr sz="1200" i="1" dirty="0">
                <a:latin typeface="Calibri"/>
                <a:cs typeface="Calibri"/>
              </a:rPr>
              <a:t>to </a:t>
            </a:r>
            <a:r>
              <a:rPr sz="1200" i="1" spc="-5" dirty="0">
                <a:latin typeface="Calibri"/>
                <a:cs typeface="Calibri"/>
              </a:rPr>
              <a:t>cultivate the loyalty of the  customers, the company is continuously developing new applications (free </a:t>
            </a:r>
            <a:r>
              <a:rPr sz="1200" i="1" spc="-10" dirty="0">
                <a:latin typeface="Calibri"/>
                <a:cs typeface="Calibri"/>
              </a:rPr>
              <a:t>and </a:t>
            </a:r>
            <a:r>
              <a:rPr sz="1200" i="1" spc="-5" dirty="0">
                <a:latin typeface="Calibri"/>
                <a:cs typeface="Calibri"/>
              </a:rPr>
              <a:t>paid apps):  browser, maps and compass, games, </a:t>
            </a:r>
            <a:r>
              <a:rPr sz="1200" i="1" dirty="0">
                <a:latin typeface="Calibri"/>
                <a:cs typeface="Calibri"/>
              </a:rPr>
              <a:t>access to </a:t>
            </a:r>
            <a:r>
              <a:rPr sz="1200" i="1" spc="-5" dirty="0">
                <a:latin typeface="Calibri"/>
                <a:cs typeface="Calibri"/>
              </a:rPr>
              <a:t>social</a:t>
            </a:r>
            <a:r>
              <a:rPr sz="1200" i="1" spc="35" dirty="0">
                <a:latin typeface="Calibri"/>
                <a:cs typeface="Calibri"/>
              </a:rPr>
              <a:t> </a:t>
            </a:r>
            <a:r>
              <a:rPr sz="1200" i="1" spc="-5" dirty="0">
                <a:latin typeface="Calibri"/>
                <a:cs typeface="Calibri"/>
              </a:rPr>
              <a:t>networks…</a:t>
            </a:r>
            <a:endParaRPr sz="1200">
              <a:latin typeface="Calibri"/>
              <a:cs typeface="Calibri"/>
            </a:endParaRPr>
          </a:p>
        </p:txBody>
      </p:sp>
      <p:sp>
        <p:nvSpPr>
          <p:cNvPr id="7" name="object 7"/>
          <p:cNvSpPr/>
          <p:nvPr/>
        </p:nvSpPr>
        <p:spPr>
          <a:xfrm>
            <a:off x="913698" y="3793947"/>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4" y="5542464"/>
            <a:ext cx="5855970" cy="4417060"/>
          </a:xfrm>
          <a:prstGeom prst="rect">
            <a:avLst/>
          </a:prstGeom>
        </p:spPr>
        <p:txBody>
          <a:bodyPr vert="horz" wrap="square" lIns="0" tIns="9525" rIns="0" bIns="0" rtlCol="0">
            <a:spAutoFit/>
          </a:bodyPr>
          <a:lstStyle/>
          <a:p>
            <a:pPr marL="12700" marR="66040" indent="641350">
              <a:lnSpc>
                <a:spcPct val="101699"/>
              </a:lnSpc>
              <a:spcBef>
                <a:spcPts val="75"/>
              </a:spcBef>
            </a:pPr>
            <a:r>
              <a:rPr sz="1200" spc="-5" dirty="0">
                <a:latin typeface="Calibri"/>
                <a:cs typeface="Calibri"/>
              </a:rPr>
              <a:t>Innovation is closely linked </a:t>
            </a:r>
            <a:r>
              <a:rPr sz="1200" dirty="0">
                <a:latin typeface="Calibri"/>
                <a:cs typeface="Calibri"/>
              </a:rPr>
              <a:t>to </a:t>
            </a:r>
            <a:r>
              <a:rPr sz="1200" spc="-5" dirty="0">
                <a:latin typeface="Calibri"/>
                <a:cs typeface="Calibri"/>
              </a:rPr>
              <a:t>needs. However brilliant and innovative a product it  will </a:t>
            </a:r>
            <a:r>
              <a:rPr sz="1200" dirty="0">
                <a:latin typeface="Calibri"/>
                <a:cs typeface="Calibri"/>
              </a:rPr>
              <a:t>be </a:t>
            </a:r>
            <a:r>
              <a:rPr sz="1200" spc="-10" dirty="0">
                <a:latin typeface="Calibri"/>
                <a:cs typeface="Calibri"/>
              </a:rPr>
              <a:t>of </a:t>
            </a:r>
            <a:r>
              <a:rPr sz="1200" dirty="0">
                <a:latin typeface="Calibri"/>
                <a:cs typeface="Calibri"/>
              </a:rPr>
              <a:t>no </a:t>
            </a:r>
            <a:r>
              <a:rPr sz="1200" spc="-5" dirty="0">
                <a:latin typeface="Calibri"/>
                <a:cs typeface="Calibri"/>
              </a:rPr>
              <a:t>use </a:t>
            </a:r>
            <a:r>
              <a:rPr sz="1200" spc="-10" dirty="0">
                <a:latin typeface="Calibri"/>
                <a:cs typeface="Calibri"/>
              </a:rPr>
              <a:t>if </a:t>
            </a:r>
            <a:r>
              <a:rPr sz="1200" spc="-5" dirty="0">
                <a:latin typeface="Calibri"/>
                <a:cs typeface="Calibri"/>
              </a:rPr>
              <a:t>nobody asks </a:t>
            </a:r>
            <a:r>
              <a:rPr sz="1200" dirty="0">
                <a:latin typeface="Calibri"/>
                <a:cs typeface="Calibri"/>
              </a:rPr>
              <a:t>for it. </a:t>
            </a:r>
            <a:r>
              <a:rPr sz="1200" spc="-5" dirty="0">
                <a:latin typeface="Calibri"/>
                <a:cs typeface="Calibri"/>
              </a:rPr>
              <a:t>Innovation is also related </a:t>
            </a:r>
            <a:r>
              <a:rPr sz="1200" dirty="0">
                <a:latin typeface="Calibri"/>
                <a:cs typeface="Calibri"/>
              </a:rPr>
              <a:t>to </a:t>
            </a:r>
            <a:r>
              <a:rPr sz="1200" spc="-5" dirty="0">
                <a:latin typeface="Calibri"/>
                <a:cs typeface="Calibri"/>
              </a:rPr>
              <a:t>design and sustainability. If  we </a:t>
            </a:r>
            <a:r>
              <a:rPr sz="1200" dirty="0">
                <a:latin typeface="Calibri"/>
                <a:cs typeface="Calibri"/>
              </a:rPr>
              <a:t>do </a:t>
            </a:r>
            <a:r>
              <a:rPr sz="1200" spc="-5" dirty="0">
                <a:latin typeface="Calibri"/>
                <a:cs typeface="Calibri"/>
              </a:rPr>
              <a:t>not foresee sustainable development using renewable resources, </a:t>
            </a:r>
            <a:r>
              <a:rPr sz="1200" spc="-10" dirty="0">
                <a:latin typeface="Calibri"/>
                <a:cs typeface="Calibri"/>
              </a:rPr>
              <a:t>low </a:t>
            </a:r>
            <a:r>
              <a:rPr sz="1200" dirty="0">
                <a:latin typeface="Calibri"/>
                <a:cs typeface="Calibri"/>
              </a:rPr>
              <a:t>energy etc </a:t>
            </a:r>
            <a:r>
              <a:rPr sz="1200" spc="-5" dirty="0">
                <a:latin typeface="Calibri"/>
                <a:cs typeface="Calibri"/>
              </a:rPr>
              <a:t>there  is </a:t>
            </a:r>
            <a:r>
              <a:rPr sz="1200" dirty="0">
                <a:latin typeface="Calibri"/>
                <a:cs typeface="Calibri"/>
              </a:rPr>
              <a:t>no </a:t>
            </a:r>
            <a:r>
              <a:rPr sz="1200" spc="-5" dirty="0">
                <a:latin typeface="Calibri"/>
                <a:cs typeface="Calibri"/>
              </a:rPr>
              <a:t>need </a:t>
            </a:r>
            <a:r>
              <a:rPr sz="1200" dirty="0">
                <a:latin typeface="Calibri"/>
                <a:cs typeface="Calibri"/>
              </a:rPr>
              <a:t>to </a:t>
            </a:r>
            <a:r>
              <a:rPr sz="1200" spc="-5" dirty="0">
                <a:latin typeface="Calibri"/>
                <a:cs typeface="Calibri"/>
              </a:rPr>
              <a:t>develop a product further. Design is an important factor taking the interest of  </a:t>
            </a:r>
            <a:r>
              <a:rPr sz="1200" dirty="0">
                <a:latin typeface="Calibri"/>
                <a:cs typeface="Calibri"/>
              </a:rPr>
              <a:t>the </a:t>
            </a:r>
            <a:r>
              <a:rPr sz="1200" spc="-5" dirty="0">
                <a:latin typeface="Calibri"/>
                <a:cs typeface="Calibri"/>
              </a:rPr>
              <a:t>end </a:t>
            </a:r>
            <a:r>
              <a:rPr sz="1200" dirty="0">
                <a:latin typeface="Calibri"/>
                <a:cs typeface="Calibri"/>
              </a:rPr>
              <a:t>user </a:t>
            </a:r>
            <a:r>
              <a:rPr sz="1200" spc="-5" dirty="0">
                <a:latin typeface="Calibri"/>
                <a:cs typeface="Calibri"/>
              </a:rPr>
              <a:t>of a product into</a:t>
            </a:r>
            <a:r>
              <a:rPr sz="1200" spc="10" dirty="0">
                <a:latin typeface="Calibri"/>
                <a:cs typeface="Calibri"/>
              </a:rPr>
              <a:t> </a:t>
            </a:r>
            <a:r>
              <a:rPr sz="1200" spc="-5" dirty="0">
                <a:latin typeface="Calibri"/>
                <a:cs typeface="Calibri"/>
              </a:rPr>
              <a:t>account.</a:t>
            </a:r>
            <a:endParaRPr sz="1200">
              <a:latin typeface="Calibri"/>
              <a:cs typeface="Calibri"/>
            </a:endParaRPr>
          </a:p>
          <a:p>
            <a:pPr marL="12700" marR="5080">
              <a:lnSpc>
                <a:spcPct val="101699"/>
              </a:lnSpc>
              <a:spcBef>
                <a:spcPts val="1005"/>
              </a:spcBef>
            </a:pPr>
            <a:r>
              <a:rPr sz="1200" spc="-5" dirty="0">
                <a:latin typeface="Calibri"/>
                <a:cs typeface="Calibri"/>
              </a:rPr>
              <a:t>Extensive background information about end users </a:t>
            </a:r>
            <a:r>
              <a:rPr sz="1200" dirty="0">
                <a:latin typeface="Calibri"/>
                <a:cs typeface="Calibri"/>
              </a:rPr>
              <a:t>needs </a:t>
            </a:r>
            <a:r>
              <a:rPr sz="1200" spc="-5" dirty="0">
                <a:latin typeface="Calibri"/>
                <a:cs typeface="Calibri"/>
              </a:rPr>
              <a:t>is important before even thinking </a:t>
            </a:r>
            <a:r>
              <a:rPr sz="1200" spc="-10" dirty="0">
                <a:latin typeface="Calibri"/>
                <a:cs typeface="Calibri"/>
              </a:rPr>
              <a:t>of  </a:t>
            </a:r>
            <a:r>
              <a:rPr sz="1200" spc="-5" dirty="0">
                <a:latin typeface="Calibri"/>
                <a:cs typeface="Calibri"/>
              </a:rPr>
              <a:t>developing a new innovative product. Tools </a:t>
            </a:r>
            <a:r>
              <a:rPr sz="1200" dirty="0">
                <a:latin typeface="Calibri"/>
                <a:cs typeface="Calibri"/>
              </a:rPr>
              <a:t>for finding </a:t>
            </a:r>
            <a:r>
              <a:rPr sz="1200" spc="-5" dirty="0">
                <a:latin typeface="Calibri"/>
                <a:cs typeface="Calibri"/>
              </a:rPr>
              <a:t>the needs can </a:t>
            </a:r>
            <a:r>
              <a:rPr sz="1200" dirty="0">
                <a:latin typeface="Calibri"/>
                <a:cs typeface="Calibri"/>
              </a:rPr>
              <a:t>be </a:t>
            </a:r>
            <a:r>
              <a:rPr sz="1200" spc="-5" dirty="0">
                <a:latin typeface="Calibri"/>
                <a:cs typeface="Calibri"/>
              </a:rPr>
              <a:t>very different and  </a:t>
            </a:r>
            <a:r>
              <a:rPr sz="1200" dirty="0">
                <a:latin typeface="Calibri"/>
                <a:cs typeface="Calibri"/>
              </a:rPr>
              <a:t>here </a:t>
            </a:r>
            <a:r>
              <a:rPr sz="1200" spc="-5" dirty="0">
                <a:latin typeface="Calibri"/>
                <a:cs typeface="Calibri"/>
              </a:rPr>
              <a:t>we will just give a brief background </a:t>
            </a:r>
            <a:r>
              <a:rPr sz="1200" spc="-10" dirty="0">
                <a:latin typeface="Calibri"/>
                <a:cs typeface="Calibri"/>
              </a:rPr>
              <a:t>on </a:t>
            </a:r>
            <a:r>
              <a:rPr sz="1200" spc="-5" dirty="0">
                <a:latin typeface="Calibri"/>
                <a:cs typeface="Calibri"/>
              </a:rPr>
              <a:t>some </a:t>
            </a:r>
            <a:r>
              <a:rPr sz="1200" dirty="0">
                <a:latin typeface="Calibri"/>
                <a:cs typeface="Calibri"/>
              </a:rPr>
              <a:t>of </a:t>
            </a:r>
            <a:r>
              <a:rPr sz="1200" spc="-5" dirty="0">
                <a:latin typeface="Calibri"/>
                <a:cs typeface="Calibri"/>
              </a:rPr>
              <a:t>them like questionnaires, SWOT-analysis,  On-line tools, focus groups and technology watch</a:t>
            </a:r>
            <a:r>
              <a:rPr sz="1200" spc="5" dirty="0">
                <a:latin typeface="Calibri"/>
                <a:cs typeface="Calibri"/>
              </a:rPr>
              <a:t> </a:t>
            </a:r>
            <a:r>
              <a:rPr sz="1200" dirty="0">
                <a:latin typeface="Calibri"/>
                <a:cs typeface="Calibri"/>
              </a:rPr>
              <a:t>methods.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6.3</a:t>
            </a:r>
            <a:r>
              <a:rPr sz="1400" b="1" spc="-15" dirty="0">
                <a:latin typeface="Calibri"/>
                <a:cs typeface="Calibri"/>
              </a:rPr>
              <a:t> </a:t>
            </a:r>
            <a:r>
              <a:rPr sz="1400" b="1" spc="-10" dirty="0">
                <a:latin typeface="Calibri"/>
                <a:cs typeface="Calibri"/>
              </a:rPr>
              <a:t>Questionnaires</a:t>
            </a:r>
            <a:endParaRPr sz="1400">
              <a:latin typeface="Calibri"/>
              <a:cs typeface="Calibri"/>
            </a:endParaRPr>
          </a:p>
          <a:p>
            <a:pPr marL="12700" marR="55244">
              <a:lnSpc>
                <a:spcPct val="101800"/>
              </a:lnSpc>
              <a:spcBef>
                <a:spcPts val="810"/>
              </a:spcBef>
            </a:pPr>
            <a:r>
              <a:rPr sz="1200" spc="-5" dirty="0">
                <a:latin typeface="Calibri"/>
                <a:cs typeface="Calibri"/>
              </a:rPr>
              <a:t>Most of </a:t>
            </a:r>
            <a:r>
              <a:rPr sz="1200" dirty="0">
                <a:latin typeface="Calibri"/>
                <a:cs typeface="Calibri"/>
              </a:rPr>
              <a:t>us </a:t>
            </a:r>
            <a:r>
              <a:rPr sz="1200" spc="-5" dirty="0">
                <a:latin typeface="Calibri"/>
                <a:cs typeface="Calibri"/>
              </a:rPr>
              <a:t>have probably responded </a:t>
            </a:r>
            <a:r>
              <a:rPr sz="1200" dirty="0">
                <a:latin typeface="Calibri"/>
                <a:cs typeface="Calibri"/>
              </a:rPr>
              <a:t>to </a:t>
            </a:r>
            <a:r>
              <a:rPr sz="1200" spc="-5" dirty="0">
                <a:latin typeface="Calibri"/>
                <a:cs typeface="Calibri"/>
              </a:rPr>
              <a:t>different </a:t>
            </a:r>
            <a:r>
              <a:rPr sz="1200" dirty="0">
                <a:latin typeface="Calibri"/>
                <a:cs typeface="Calibri"/>
              </a:rPr>
              <a:t>types </a:t>
            </a:r>
            <a:r>
              <a:rPr sz="1200" spc="-10" dirty="0">
                <a:latin typeface="Calibri"/>
                <a:cs typeface="Calibri"/>
              </a:rPr>
              <a:t>of </a:t>
            </a:r>
            <a:r>
              <a:rPr sz="1200" spc="-5" dirty="0">
                <a:latin typeface="Calibri"/>
                <a:cs typeface="Calibri"/>
              </a:rPr>
              <a:t>questionnaires. This is however not  equivalent to the construction </a:t>
            </a:r>
            <a:r>
              <a:rPr sz="1200" spc="-10" dirty="0">
                <a:latin typeface="Calibri"/>
                <a:cs typeface="Calibri"/>
              </a:rPr>
              <a:t>of </a:t>
            </a:r>
            <a:r>
              <a:rPr sz="1200" spc="-5" dirty="0">
                <a:latin typeface="Calibri"/>
                <a:cs typeface="Calibri"/>
              </a:rPr>
              <a:t>a questionnaire </a:t>
            </a:r>
            <a:r>
              <a:rPr sz="1200" dirty="0">
                <a:latin typeface="Calibri"/>
                <a:cs typeface="Calibri"/>
              </a:rPr>
              <a:t>where </a:t>
            </a:r>
            <a:r>
              <a:rPr sz="1200" spc="-5" dirty="0">
                <a:latin typeface="Calibri"/>
                <a:cs typeface="Calibri"/>
              </a:rPr>
              <a:t>your intention is </a:t>
            </a:r>
            <a:r>
              <a:rPr sz="1200" dirty="0">
                <a:latin typeface="Calibri"/>
                <a:cs typeface="Calibri"/>
              </a:rPr>
              <a:t>to </a:t>
            </a:r>
            <a:r>
              <a:rPr sz="1200" spc="-5" dirty="0">
                <a:latin typeface="Calibri"/>
                <a:cs typeface="Calibri"/>
              </a:rPr>
              <a:t>get responses  and adequate answers to your problems and </a:t>
            </a:r>
            <a:r>
              <a:rPr sz="1200" dirty="0">
                <a:latin typeface="Calibri"/>
                <a:cs typeface="Calibri"/>
              </a:rPr>
              <a:t>the items </a:t>
            </a:r>
            <a:r>
              <a:rPr sz="1200" spc="-5" dirty="0">
                <a:latin typeface="Calibri"/>
                <a:cs typeface="Calibri"/>
              </a:rPr>
              <a:t>you want </a:t>
            </a:r>
            <a:r>
              <a:rPr sz="1200" dirty="0">
                <a:latin typeface="Calibri"/>
                <a:cs typeface="Calibri"/>
              </a:rPr>
              <a:t>to </a:t>
            </a:r>
            <a:r>
              <a:rPr sz="1200" spc="-5" dirty="0">
                <a:latin typeface="Calibri"/>
                <a:cs typeface="Calibri"/>
              </a:rPr>
              <a:t>investigate. Many  questionnaires include simple and short questions which fail to </a:t>
            </a:r>
            <a:r>
              <a:rPr sz="1200" dirty="0">
                <a:latin typeface="Calibri"/>
                <a:cs typeface="Calibri"/>
              </a:rPr>
              <a:t>be </a:t>
            </a:r>
            <a:r>
              <a:rPr sz="1200" spc="-5" dirty="0">
                <a:latin typeface="Calibri"/>
                <a:cs typeface="Calibri"/>
              </a:rPr>
              <a:t>carefully prepared and  there are just too. This is mostly not effective and takes a long time to answer </a:t>
            </a:r>
            <a:r>
              <a:rPr sz="1200" dirty="0">
                <a:latin typeface="Calibri"/>
                <a:cs typeface="Calibri"/>
              </a:rPr>
              <a:t>for </a:t>
            </a:r>
            <a:r>
              <a:rPr sz="1200" spc="-5" dirty="0">
                <a:latin typeface="Calibri"/>
                <a:cs typeface="Calibri"/>
              </a:rPr>
              <a:t>the </a:t>
            </a:r>
            <a:r>
              <a:rPr sz="1200" dirty="0">
                <a:latin typeface="Calibri"/>
                <a:cs typeface="Calibri"/>
              </a:rPr>
              <a:t>best  results. </a:t>
            </a:r>
            <a:r>
              <a:rPr sz="1200" spc="-10" dirty="0">
                <a:latin typeface="Calibri"/>
                <a:cs typeface="Calibri"/>
              </a:rPr>
              <a:t>If </a:t>
            </a:r>
            <a:r>
              <a:rPr sz="1200" spc="-5" dirty="0">
                <a:latin typeface="Calibri"/>
                <a:cs typeface="Calibri"/>
              </a:rPr>
              <a:t>too ambitious, many questions not being applicable, the response could be low and  </a:t>
            </a:r>
            <a:r>
              <a:rPr sz="1200" dirty="0">
                <a:latin typeface="Calibri"/>
                <a:cs typeface="Calibri"/>
              </a:rPr>
              <a:t>the </a:t>
            </a:r>
            <a:r>
              <a:rPr sz="1200" spc="-5" dirty="0">
                <a:latin typeface="Calibri"/>
                <a:cs typeface="Calibri"/>
              </a:rPr>
              <a:t>results not as representative as they should</a:t>
            </a:r>
            <a:r>
              <a:rPr sz="1200" spc="25" dirty="0">
                <a:latin typeface="Calibri"/>
                <a:cs typeface="Calibri"/>
              </a:rPr>
              <a:t> </a:t>
            </a:r>
            <a:r>
              <a:rPr sz="1200" spc="-5" dirty="0">
                <a:latin typeface="Calibri"/>
                <a:cs typeface="Calibri"/>
              </a:rPr>
              <a:t>be.</a:t>
            </a:r>
            <a:endParaRPr sz="1200">
              <a:latin typeface="Calibri"/>
              <a:cs typeface="Calibri"/>
            </a:endParaRPr>
          </a:p>
          <a:p>
            <a:pPr>
              <a:lnSpc>
                <a:spcPct val="100000"/>
              </a:lnSpc>
            </a:pPr>
            <a:endParaRPr sz="1200">
              <a:latin typeface="Calibri"/>
              <a:cs typeface="Calibri"/>
            </a:endParaRPr>
          </a:p>
          <a:p>
            <a:pPr marL="181610">
              <a:lnSpc>
                <a:spcPct val="100000"/>
              </a:lnSpc>
              <a:spcBef>
                <a:spcPts val="825"/>
              </a:spcBef>
            </a:pPr>
            <a:r>
              <a:rPr sz="1000" b="1" spc="-5" dirty="0">
                <a:latin typeface="Calibri"/>
                <a:cs typeface="Calibri"/>
              </a:rPr>
              <a:t>82</a:t>
            </a:r>
            <a:endParaRPr sz="1000">
              <a:latin typeface="Calibri"/>
              <a:cs typeface="Calibri"/>
            </a:endParaRPr>
          </a:p>
        </p:txBody>
      </p:sp>
      <p:sp>
        <p:nvSpPr>
          <p:cNvPr id="3" name="object 3"/>
          <p:cNvSpPr txBox="1"/>
          <p:nvPr/>
        </p:nvSpPr>
        <p:spPr>
          <a:xfrm>
            <a:off x="888341" y="570066"/>
            <a:ext cx="5853430" cy="368617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60020" indent="-147955">
              <a:lnSpc>
                <a:spcPct val="100000"/>
              </a:lnSpc>
              <a:buAutoNum type="arabicPlain" startAt="6"/>
              <a:tabLst>
                <a:tab pos="160655" algn="l"/>
              </a:tabLst>
            </a:pPr>
            <a:r>
              <a:rPr sz="1600" b="1" spc="-5" dirty="0">
                <a:latin typeface="Calibri"/>
                <a:cs typeface="Calibri"/>
              </a:rPr>
              <a:t>NEEDS ANALYSES</a:t>
            </a:r>
            <a:endParaRPr sz="1600">
              <a:latin typeface="Calibri"/>
              <a:cs typeface="Calibri"/>
            </a:endParaRPr>
          </a:p>
          <a:p>
            <a:pPr marL="12700">
              <a:lnSpc>
                <a:spcPct val="100000"/>
              </a:lnSpc>
              <a:spcBef>
                <a:spcPts val="1045"/>
              </a:spcBef>
            </a:pPr>
            <a:r>
              <a:rPr sz="1200" i="1" spc="-5" dirty="0">
                <a:latin typeface="Calibri"/>
                <a:cs typeface="Calibri"/>
              </a:rPr>
              <a:t>Arne Kullbjer, Borut Likar, Urška</a:t>
            </a:r>
            <a:r>
              <a:rPr sz="1200" i="1" spc="45" dirty="0">
                <a:latin typeface="Calibri"/>
                <a:cs typeface="Calibri"/>
              </a:rPr>
              <a:t> </a:t>
            </a:r>
            <a:r>
              <a:rPr sz="1200" i="1" spc="-5" dirty="0">
                <a:latin typeface="Calibri"/>
                <a:cs typeface="Calibri"/>
              </a:rPr>
              <a:t>Mrgole</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7335">
              <a:lnSpc>
                <a:spcPct val="100000"/>
              </a:lnSpc>
              <a:buAutoNum type="arabicPeriod"/>
              <a:tabLst>
                <a:tab pos="280035"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a:t>
            </a:r>
            <a:endParaRPr sz="1400">
              <a:latin typeface="Calibri"/>
              <a:cs typeface="Calibri"/>
            </a:endParaRPr>
          </a:p>
          <a:p>
            <a:pPr marL="12700" marR="134620">
              <a:lnSpc>
                <a:spcPct val="101699"/>
              </a:lnSpc>
              <a:spcBef>
                <a:spcPts val="810"/>
              </a:spcBef>
            </a:pPr>
            <a:r>
              <a:rPr sz="1200" spc="-5" dirty="0">
                <a:latin typeface="Calibri"/>
                <a:cs typeface="Calibri"/>
              </a:rPr>
              <a:t>A well performed innovation process is closely linked </a:t>
            </a:r>
            <a:r>
              <a:rPr sz="1200" dirty="0">
                <a:latin typeface="Calibri"/>
                <a:cs typeface="Calibri"/>
              </a:rPr>
              <a:t>to </a:t>
            </a:r>
            <a:r>
              <a:rPr sz="1200" spc="-5" dirty="0">
                <a:latin typeface="Calibri"/>
                <a:cs typeface="Calibri"/>
              </a:rPr>
              <a:t>the needs </a:t>
            </a:r>
            <a:r>
              <a:rPr sz="1200" spc="-10" dirty="0">
                <a:latin typeface="Calibri"/>
                <a:cs typeface="Calibri"/>
              </a:rPr>
              <a:t>of </a:t>
            </a:r>
            <a:r>
              <a:rPr sz="1200" spc="-5" dirty="0">
                <a:latin typeface="Calibri"/>
                <a:cs typeface="Calibri"/>
              </a:rPr>
              <a:t>potential </a:t>
            </a:r>
            <a:r>
              <a:rPr sz="1200" dirty="0">
                <a:latin typeface="Calibri"/>
                <a:cs typeface="Calibri"/>
              </a:rPr>
              <a:t>users. </a:t>
            </a:r>
            <a:r>
              <a:rPr sz="1200" spc="-5" dirty="0">
                <a:latin typeface="Calibri"/>
                <a:cs typeface="Calibri"/>
              </a:rPr>
              <a:t>A  technically brilliant and original product will not be useful (not an innovation) if nobody asks  </a:t>
            </a:r>
            <a:r>
              <a:rPr sz="1200" dirty="0">
                <a:latin typeface="Calibri"/>
                <a:cs typeface="Calibri"/>
              </a:rPr>
              <a:t>for </a:t>
            </a:r>
            <a:r>
              <a:rPr sz="1200" spc="-5" dirty="0">
                <a:latin typeface="Calibri"/>
                <a:cs typeface="Calibri"/>
              </a:rPr>
              <a:t>it. This module deals with qualitative and quantitative tools for </a:t>
            </a:r>
            <a:r>
              <a:rPr sz="1200" dirty="0">
                <a:latin typeface="Calibri"/>
                <a:cs typeface="Calibri"/>
              </a:rPr>
              <a:t>the </a:t>
            </a:r>
            <a:r>
              <a:rPr sz="1200" spc="-5" dirty="0">
                <a:latin typeface="Calibri"/>
                <a:cs typeface="Calibri"/>
              </a:rPr>
              <a:t>need analysis  supporting the invention-innovation</a:t>
            </a:r>
            <a:r>
              <a:rPr sz="1200" spc="20" dirty="0">
                <a:latin typeface="Calibri"/>
                <a:cs typeface="Calibri"/>
              </a:rPr>
              <a:t> </a:t>
            </a:r>
            <a:r>
              <a:rPr sz="1200" spc="-5" dirty="0">
                <a:latin typeface="Calibri"/>
                <a:cs typeface="Calibri"/>
              </a:rPr>
              <a:t>chain.</a:t>
            </a:r>
            <a:endParaRPr sz="1200">
              <a:latin typeface="Calibri"/>
              <a:cs typeface="Calibri"/>
            </a:endParaRPr>
          </a:p>
          <a:p>
            <a:pPr marL="12700" marR="5080">
              <a:lnSpc>
                <a:spcPct val="101699"/>
              </a:lnSpc>
              <a:spcBef>
                <a:spcPts val="1010"/>
              </a:spcBef>
            </a:pPr>
            <a:r>
              <a:rPr sz="1200" spc="-5" dirty="0">
                <a:latin typeface="Calibri"/>
                <a:cs typeface="Calibri"/>
              </a:rPr>
              <a:t>Tools </a:t>
            </a:r>
            <a:r>
              <a:rPr sz="1200" dirty="0">
                <a:latin typeface="Calibri"/>
                <a:cs typeface="Calibri"/>
              </a:rPr>
              <a:t>for </a:t>
            </a:r>
            <a:r>
              <a:rPr sz="1200" spc="-5" dirty="0">
                <a:latin typeface="Calibri"/>
                <a:cs typeface="Calibri"/>
              </a:rPr>
              <a:t>finding the needs are different and the chapter presents a brief background </a:t>
            </a:r>
            <a:r>
              <a:rPr sz="1200" spc="-10" dirty="0">
                <a:latin typeface="Calibri"/>
                <a:cs typeface="Calibri"/>
              </a:rPr>
              <a:t>on </a:t>
            </a:r>
            <a:r>
              <a:rPr sz="1200" spc="-5" dirty="0">
                <a:latin typeface="Calibri"/>
                <a:cs typeface="Calibri"/>
              </a:rPr>
              <a:t>some  of </a:t>
            </a:r>
            <a:r>
              <a:rPr sz="1200" dirty="0">
                <a:latin typeface="Calibri"/>
                <a:cs typeface="Calibri"/>
              </a:rPr>
              <a:t>them </a:t>
            </a:r>
            <a:r>
              <a:rPr sz="1200" spc="-5" dirty="0">
                <a:latin typeface="Calibri"/>
                <a:cs typeface="Calibri"/>
              </a:rPr>
              <a:t>like questionnaires, SWOT-analysis, On-line tools, Focus groups and Technology  watch methods incl. a subchapter Searching via internet. A reader </a:t>
            </a:r>
            <a:r>
              <a:rPr sz="1200" spc="-10" dirty="0">
                <a:latin typeface="Calibri"/>
                <a:cs typeface="Calibri"/>
              </a:rPr>
              <a:t>can </a:t>
            </a:r>
            <a:r>
              <a:rPr sz="1200" spc="-5" dirty="0">
                <a:latin typeface="Calibri"/>
                <a:cs typeface="Calibri"/>
              </a:rPr>
              <a:t>find a method  description, methodology of </a:t>
            </a:r>
            <a:r>
              <a:rPr sz="1200" dirty="0">
                <a:latin typeface="Calibri"/>
                <a:cs typeface="Calibri"/>
              </a:rPr>
              <a:t>using </a:t>
            </a:r>
            <a:r>
              <a:rPr sz="1200" spc="-5" dirty="0">
                <a:latin typeface="Calibri"/>
                <a:cs typeface="Calibri"/>
              </a:rPr>
              <a:t>it, expected results and some practical </a:t>
            </a:r>
            <a:r>
              <a:rPr sz="1200" dirty="0">
                <a:latin typeface="Calibri"/>
                <a:cs typeface="Calibri"/>
              </a:rPr>
              <a:t>tips for its  </a:t>
            </a:r>
            <a:r>
              <a:rPr sz="1200" spc="-5" dirty="0">
                <a:latin typeface="Calibri"/>
                <a:cs typeface="Calibri"/>
              </a:rPr>
              <a:t>application as well as some examples from</a:t>
            </a:r>
            <a:r>
              <a:rPr sz="1200" spc="20" dirty="0">
                <a:latin typeface="Calibri"/>
                <a:cs typeface="Calibri"/>
              </a:rPr>
              <a:t> </a:t>
            </a:r>
            <a:r>
              <a:rPr sz="1200" spc="-5" dirty="0">
                <a:latin typeface="Calibri"/>
                <a:cs typeface="Calibri"/>
              </a:rPr>
              <a:t>praxis.</a:t>
            </a:r>
            <a:endParaRPr sz="1200">
              <a:latin typeface="Calibri"/>
              <a:cs typeface="Calibri"/>
            </a:endParaRPr>
          </a:p>
        </p:txBody>
      </p:sp>
      <p:sp>
        <p:nvSpPr>
          <p:cNvPr id="4" name="object 4"/>
          <p:cNvSpPr txBox="1"/>
          <p:nvPr/>
        </p:nvSpPr>
        <p:spPr>
          <a:xfrm>
            <a:off x="888424" y="4760714"/>
            <a:ext cx="12153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6.2</a:t>
            </a:r>
            <a:r>
              <a:rPr sz="1400" b="1" spc="-65" dirty="0">
                <a:latin typeface="Calibri"/>
                <a:cs typeface="Calibri"/>
              </a:rPr>
              <a:t> </a:t>
            </a:r>
            <a:r>
              <a:rPr sz="1400" b="1" spc="-5" dirty="0">
                <a:latin typeface="Calibri"/>
                <a:cs typeface="Calibri"/>
              </a:rPr>
              <a:t>Introduction</a:t>
            </a:r>
            <a:endParaRPr sz="1400">
              <a:latin typeface="Calibri"/>
              <a:cs typeface="Calibri"/>
            </a:endParaRPr>
          </a:p>
        </p:txBody>
      </p:sp>
      <p:sp>
        <p:nvSpPr>
          <p:cNvPr id="5" name="object 5"/>
          <p:cNvSpPr/>
          <p:nvPr/>
        </p:nvSpPr>
        <p:spPr>
          <a:xfrm>
            <a:off x="986843" y="5185236"/>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8885849"/>
            <a:ext cx="5695950" cy="1073785"/>
          </a:xfrm>
          <a:prstGeom prst="rect">
            <a:avLst/>
          </a:prstGeom>
        </p:spPr>
        <p:txBody>
          <a:bodyPr vert="horz" wrap="square" lIns="0" tIns="22860" rIns="0" bIns="0" rtlCol="0">
            <a:spAutoFit/>
          </a:bodyPr>
          <a:lstStyle/>
          <a:p>
            <a:pPr marL="654050">
              <a:lnSpc>
                <a:spcPct val="100000"/>
              </a:lnSpc>
              <a:spcBef>
                <a:spcPts val="180"/>
              </a:spcBef>
            </a:pPr>
            <a:r>
              <a:rPr sz="1200" spc="-5" dirty="0">
                <a:latin typeface="Calibri"/>
                <a:cs typeface="Calibri"/>
              </a:rPr>
              <a:t>Important </a:t>
            </a:r>
            <a:r>
              <a:rPr sz="1200" dirty="0">
                <a:latin typeface="Calibri"/>
                <a:cs typeface="Calibri"/>
              </a:rPr>
              <a:t>to </a:t>
            </a:r>
            <a:r>
              <a:rPr sz="1200" spc="-5" dirty="0">
                <a:latin typeface="Calibri"/>
                <a:cs typeface="Calibri"/>
              </a:rPr>
              <a:t>keep </a:t>
            </a:r>
            <a:r>
              <a:rPr sz="1200" spc="-10" dirty="0">
                <a:latin typeface="Calibri"/>
                <a:cs typeface="Calibri"/>
              </a:rPr>
              <a:t>in </a:t>
            </a:r>
            <a:r>
              <a:rPr sz="1200" spc="-5" dirty="0">
                <a:latin typeface="Calibri"/>
                <a:cs typeface="Calibri"/>
              </a:rPr>
              <a:t>mind </a:t>
            </a:r>
            <a:r>
              <a:rPr sz="1200" spc="-10" dirty="0">
                <a:latin typeface="Calibri"/>
                <a:cs typeface="Calibri"/>
              </a:rPr>
              <a:t>at </a:t>
            </a:r>
            <a:r>
              <a:rPr sz="1200" spc="-5" dirty="0">
                <a:latin typeface="Calibri"/>
                <a:cs typeface="Calibri"/>
              </a:rPr>
              <a:t>all time</a:t>
            </a:r>
            <a:r>
              <a:rPr sz="1200" spc="80" dirty="0">
                <a:latin typeface="Calibri"/>
                <a:cs typeface="Calibri"/>
              </a:rPr>
              <a:t> </a:t>
            </a:r>
            <a:r>
              <a:rPr sz="1200" spc="-5" dirty="0">
                <a:latin typeface="Calibri"/>
                <a:cs typeface="Calibri"/>
              </a:rPr>
              <a:t>is;</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All questions </a:t>
            </a:r>
            <a:r>
              <a:rPr sz="1200" spc="-10" dirty="0">
                <a:latin typeface="Calibri"/>
                <a:cs typeface="Calibri"/>
              </a:rPr>
              <a:t>should </a:t>
            </a:r>
            <a:r>
              <a:rPr sz="1200" dirty="0">
                <a:latin typeface="Calibri"/>
                <a:cs typeface="Calibri"/>
              </a:rPr>
              <a:t>be </a:t>
            </a:r>
            <a:r>
              <a:rPr sz="1200" spc="-5" dirty="0">
                <a:latin typeface="Calibri"/>
                <a:cs typeface="Calibri"/>
              </a:rPr>
              <a:t>coherent with the well defined objectives of the</a:t>
            </a:r>
            <a:r>
              <a:rPr sz="1200" spc="155" dirty="0">
                <a:latin typeface="Calibri"/>
                <a:cs typeface="Calibri"/>
              </a:rPr>
              <a:t> </a:t>
            </a:r>
            <a:r>
              <a:rPr sz="1200" spc="-5" dirty="0">
                <a:latin typeface="Calibri"/>
                <a:cs typeface="Calibri"/>
              </a:rPr>
              <a:t>questionnaire</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All questions </a:t>
            </a:r>
            <a:r>
              <a:rPr sz="1200" spc="-10" dirty="0">
                <a:latin typeface="Calibri"/>
                <a:cs typeface="Calibri"/>
              </a:rPr>
              <a:t>should </a:t>
            </a:r>
            <a:r>
              <a:rPr sz="1200" spc="-5" dirty="0">
                <a:latin typeface="Calibri"/>
                <a:cs typeface="Calibri"/>
              </a:rPr>
              <a:t>enable answers from </a:t>
            </a:r>
            <a:r>
              <a:rPr sz="1200" dirty="0">
                <a:latin typeface="Calibri"/>
                <a:cs typeface="Calibri"/>
              </a:rPr>
              <a:t>the</a:t>
            </a:r>
            <a:r>
              <a:rPr sz="1200" spc="55" dirty="0">
                <a:latin typeface="Calibri"/>
                <a:cs typeface="Calibri"/>
              </a:rPr>
              <a:t> </a:t>
            </a:r>
            <a:r>
              <a:rPr sz="1200" spc="-5" dirty="0">
                <a:latin typeface="Calibri"/>
                <a:cs typeface="Calibri"/>
              </a:rPr>
              <a:t>respondents</a:t>
            </a:r>
            <a:endParaRPr sz="1200">
              <a:latin typeface="Calibri"/>
              <a:cs typeface="Calibri"/>
            </a:endParaRPr>
          </a:p>
          <a:p>
            <a:pPr>
              <a:lnSpc>
                <a:spcPct val="100000"/>
              </a:lnSpc>
              <a:spcBef>
                <a:spcPts val="25"/>
              </a:spcBef>
            </a:pPr>
            <a:endParaRPr sz="2000">
              <a:latin typeface="Calibri"/>
              <a:cs typeface="Calibri"/>
            </a:endParaRPr>
          </a:p>
          <a:p>
            <a:pPr marR="5080" algn="r">
              <a:lnSpc>
                <a:spcPct val="100000"/>
              </a:lnSpc>
              <a:spcBef>
                <a:spcPts val="5"/>
              </a:spcBef>
            </a:pPr>
            <a:r>
              <a:rPr sz="1000" b="1" spc="-5" dirty="0">
                <a:latin typeface="Calibri"/>
                <a:cs typeface="Calibri"/>
              </a:rPr>
              <a:t>83</a:t>
            </a:r>
            <a:endParaRPr sz="1000">
              <a:latin typeface="Calibri"/>
              <a:cs typeface="Calibri"/>
            </a:endParaRPr>
          </a:p>
        </p:txBody>
      </p:sp>
      <p:sp>
        <p:nvSpPr>
          <p:cNvPr id="3" name="object 3"/>
          <p:cNvSpPr txBox="1"/>
          <p:nvPr/>
        </p:nvSpPr>
        <p:spPr>
          <a:xfrm>
            <a:off x="816802" y="570066"/>
            <a:ext cx="5843905" cy="4338320"/>
          </a:xfrm>
          <a:prstGeom prst="rect">
            <a:avLst/>
          </a:prstGeom>
        </p:spPr>
        <p:txBody>
          <a:bodyPr vert="horz" wrap="square" lIns="0" tIns="12065" rIns="0" bIns="0" rtlCol="0">
            <a:spAutoFit/>
          </a:bodyPr>
          <a:lstStyle/>
          <a:p>
            <a:pPr marR="10795"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69850" indent="34925">
              <a:lnSpc>
                <a:spcPct val="101699"/>
              </a:lnSpc>
            </a:pPr>
            <a:r>
              <a:rPr sz="1200" spc="-5" dirty="0">
                <a:latin typeface="Calibri"/>
                <a:cs typeface="Calibri"/>
              </a:rPr>
              <a:t>It is important </a:t>
            </a:r>
            <a:r>
              <a:rPr sz="1200" dirty="0">
                <a:latin typeface="Calibri"/>
                <a:cs typeface="Calibri"/>
              </a:rPr>
              <a:t>to </a:t>
            </a:r>
            <a:r>
              <a:rPr sz="1200" spc="-5" dirty="0">
                <a:latin typeface="Calibri"/>
                <a:cs typeface="Calibri"/>
              </a:rPr>
              <a:t>exactly define the information you need and not go beyond these borders  </a:t>
            </a:r>
            <a:r>
              <a:rPr sz="1200" dirty="0">
                <a:latin typeface="Calibri"/>
                <a:cs typeface="Calibri"/>
              </a:rPr>
              <a:t>even </a:t>
            </a:r>
            <a:r>
              <a:rPr sz="1200" spc="-10" dirty="0">
                <a:latin typeface="Calibri"/>
                <a:cs typeface="Calibri"/>
              </a:rPr>
              <a:t>if </a:t>
            </a:r>
            <a:r>
              <a:rPr sz="1200" spc="-5" dirty="0">
                <a:latin typeface="Calibri"/>
                <a:cs typeface="Calibri"/>
              </a:rPr>
              <a:t>tempting. Define and write a clear objective </a:t>
            </a:r>
            <a:r>
              <a:rPr sz="1200" dirty="0">
                <a:latin typeface="Calibri"/>
                <a:cs typeface="Calibri"/>
              </a:rPr>
              <a:t>to get </a:t>
            </a:r>
            <a:r>
              <a:rPr sz="1200" spc="-5" dirty="0">
                <a:latin typeface="Calibri"/>
                <a:cs typeface="Calibri"/>
              </a:rPr>
              <a:t>the scope </a:t>
            </a:r>
            <a:r>
              <a:rPr sz="1200" spc="-10" dirty="0">
                <a:latin typeface="Calibri"/>
                <a:cs typeface="Calibri"/>
              </a:rPr>
              <a:t>of </a:t>
            </a:r>
            <a:r>
              <a:rPr sz="1200" spc="-5" dirty="0">
                <a:latin typeface="Calibri"/>
                <a:cs typeface="Calibri"/>
              </a:rPr>
              <a:t>the survey and then  make a draft </a:t>
            </a:r>
            <a:r>
              <a:rPr sz="1200" spc="-10" dirty="0">
                <a:latin typeface="Calibri"/>
                <a:cs typeface="Calibri"/>
              </a:rPr>
              <a:t>of </a:t>
            </a:r>
            <a:r>
              <a:rPr sz="1200" dirty="0">
                <a:latin typeface="Calibri"/>
                <a:cs typeface="Calibri"/>
              </a:rPr>
              <a:t>the </a:t>
            </a:r>
            <a:r>
              <a:rPr sz="1200" spc="-5" dirty="0">
                <a:latin typeface="Calibri"/>
                <a:cs typeface="Calibri"/>
              </a:rPr>
              <a:t>questionnaire. </a:t>
            </a:r>
            <a:r>
              <a:rPr sz="1200" spc="-10" dirty="0">
                <a:latin typeface="Calibri"/>
                <a:cs typeface="Calibri"/>
              </a:rPr>
              <a:t>If you </a:t>
            </a:r>
            <a:r>
              <a:rPr sz="1200" spc="-5" dirty="0">
                <a:latin typeface="Calibri"/>
                <a:cs typeface="Calibri"/>
              </a:rPr>
              <a:t>have settled your objectives then it is easy </a:t>
            </a:r>
            <a:r>
              <a:rPr sz="1200" dirty="0">
                <a:latin typeface="Calibri"/>
                <a:cs typeface="Calibri"/>
              </a:rPr>
              <a:t>to </a:t>
            </a:r>
            <a:r>
              <a:rPr sz="1200" spc="-5" dirty="0">
                <a:latin typeface="Calibri"/>
                <a:cs typeface="Calibri"/>
              </a:rPr>
              <a:t>define  </a:t>
            </a:r>
            <a:r>
              <a:rPr sz="1200" dirty="0">
                <a:latin typeface="Calibri"/>
                <a:cs typeface="Calibri"/>
              </a:rPr>
              <a:t>the </a:t>
            </a:r>
            <a:r>
              <a:rPr sz="1200" spc="-5" dirty="0">
                <a:latin typeface="Calibri"/>
                <a:cs typeface="Calibri"/>
              </a:rPr>
              <a:t>exact items planned </a:t>
            </a:r>
            <a:r>
              <a:rPr sz="1200" dirty="0">
                <a:latin typeface="Calibri"/>
                <a:cs typeface="Calibri"/>
              </a:rPr>
              <a:t>to be </a:t>
            </a:r>
            <a:r>
              <a:rPr sz="1200" spc="-5" dirty="0">
                <a:latin typeface="Calibri"/>
                <a:cs typeface="Calibri"/>
              </a:rPr>
              <a:t>measured </a:t>
            </a:r>
            <a:r>
              <a:rPr sz="1200" dirty="0">
                <a:latin typeface="Calibri"/>
                <a:cs typeface="Calibri"/>
              </a:rPr>
              <a:t>by </a:t>
            </a:r>
            <a:r>
              <a:rPr sz="1200" spc="-5" dirty="0">
                <a:latin typeface="Calibri"/>
                <a:cs typeface="Calibri"/>
              </a:rPr>
              <a:t>the</a:t>
            </a:r>
            <a:r>
              <a:rPr sz="1200" spc="5" dirty="0">
                <a:latin typeface="Calibri"/>
                <a:cs typeface="Calibri"/>
              </a:rPr>
              <a:t> </a:t>
            </a:r>
            <a:r>
              <a:rPr sz="1200" spc="-5" dirty="0">
                <a:latin typeface="Calibri"/>
                <a:cs typeface="Calibri"/>
              </a:rPr>
              <a:t>questionnaire.</a:t>
            </a:r>
            <a:endParaRPr sz="1200">
              <a:latin typeface="Calibri"/>
              <a:cs typeface="Calibri"/>
            </a:endParaRPr>
          </a:p>
          <a:p>
            <a:pPr marL="12700" marR="94615">
              <a:lnSpc>
                <a:spcPct val="102099"/>
              </a:lnSpc>
              <a:spcBef>
                <a:spcPts val="990"/>
              </a:spcBef>
            </a:pPr>
            <a:r>
              <a:rPr sz="1200" spc="-5" dirty="0">
                <a:latin typeface="Calibri"/>
                <a:cs typeface="Calibri"/>
              </a:rPr>
              <a:t>A reference group or colleagues could </a:t>
            </a:r>
            <a:r>
              <a:rPr sz="1200" dirty="0">
                <a:latin typeface="Calibri"/>
                <a:cs typeface="Calibri"/>
              </a:rPr>
              <a:t>be </a:t>
            </a:r>
            <a:r>
              <a:rPr sz="1200" spc="-5" dirty="0">
                <a:latin typeface="Calibri"/>
                <a:cs typeface="Calibri"/>
              </a:rPr>
              <a:t>consulted. </a:t>
            </a:r>
            <a:r>
              <a:rPr sz="1200" spc="-10" dirty="0">
                <a:latin typeface="Calibri"/>
                <a:cs typeface="Calibri"/>
              </a:rPr>
              <a:t>You </a:t>
            </a:r>
            <a:r>
              <a:rPr sz="1200" spc="-5" dirty="0">
                <a:latin typeface="Calibri"/>
                <a:cs typeface="Calibri"/>
              </a:rPr>
              <a:t>could also use a small group </a:t>
            </a:r>
            <a:r>
              <a:rPr sz="1200" spc="-10" dirty="0">
                <a:latin typeface="Calibri"/>
                <a:cs typeface="Calibri"/>
              </a:rPr>
              <a:t>of  </a:t>
            </a:r>
            <a:r>
              <a:rPr sz="1200" spc="-5" dirty="0">
                <a:latin typeface="Calibri"/>
                <a:cs typeface="Calibri"/>
              </a:rPr>
              <a:t>responders, who </a:t>
            </a:r>
            <a:r>
              <a:rPr sz="1200" spc="-10" dirty="0">
                <a:latin typeface="Calibri"/>
                <a:cs typeface="Calibri"/>
              </a:rPr>
              <a:t>you </a:t>
            </a:r>
            <a:r>
              <a:rPr sz="1200" spc="-5" dirty="0">
                <a:latin typeface="Calibri"/>
                <a:cs typeface="Calibri"/>
              </a:rPr>
              <a:t>know very well, to get </a:t>
            </a:r>
            <a:r>
              <a:rPr sz="1200" spc="-10" dirty="0">
                <a:latin typeface="Calibri"/>
                <a:cs typeface="Calibri"/>
              </a:rPr>
              <a:t>an </a:t>
            </a:r>
            <a:r>
              <a:rPr sz="1200" spc="-5" dirty="0">
                <a:latin typeface="Calibri"/>
                <a:cs typeface="Calibri"/>
              </a:rPr>
              <a:t>input from their reaction </a:t>
            </a:r>
            <a:r>
              <a:rPr sz="1200" spc="-10" dirty="0">
                <a:latin typeface="Calibri"/>
                <a:cs typeface="Calibri"/>
              </a:rPr>
              <a:t>on </a:t>
            </a:r>
            <a:r>
              <a:rPr sz="1200" spc="-5" dirty="0">
                <a:latin typeface="Calibri"/>
                <a:cs typeface="Calibri"/>
              </a:rPr>
              <a:t>the draft version  of </a:t>
            </a:r>
            <a:r>
              <a:rPr sz="1200" dirty="0">
                <a:latin typeface="Calibri"/>
                <a:cs typeface="Calibri"/>
              </a:rPr>
              <a:t>the</a:t>
            </a:r>
            <a:r>
              <a:rPr sz="1200" spc="-10" dirty="0">
                <a:latin typeface="Calibri"/>
                <a:cs typeface="Calibri"/>
              </a:rPr>
              <a:t> </a:t>
            </a:r>
            <a:r>
              <a:rPr sz="1200" spc="-5" dirty="0">
                <a:latin typeface="Calibri"/>
                <a:cs typeface="Calibri"/>
              </a:rPr>
              <a:t>questionnaire.</a:t>
            </a:r>
            <a:endParaRPr sz="1200">
              <a:latin typeface="Calibri"/>
              <a:cs typeface="Calibri"/>
            </a:endParaRPr>
          </a:p>
          <a:p>
            <a:pPr>
              <a:lnSpc>
                <a:spcPct val="100000"/>
              </a:lnSpc>
              <a:spcBef>
                <a:spcPts val="5"/>
              </a:spcBef>
            </a:pPr>
            <a:endParaRPr sz="1400">
              <a:latin typeface="Calibri"/>
              <a:cs typeface="Calibri"/>
            </a:endParaRPr>
          </a:p>
          <a:p>
            <a:pPr marL="12700">
              <a:lnSpc>
                <a:spcPct val="100000"/>
              </a:lnSpc>
            </a:pPr>
            <a:r>
              <a:rPr sz="1200" b="1" spc="-5" dirty="0">
                <a:latin typeface="Calibri"/>
                <a:cs typeface="Calibri"/>
              </a:rPr>
              <a:t>6.3.1 Type </a:t>
            </a:r>
            <a:r>
              <a:rPr sz="1200" b="1" dirty="0">
                <a:latin typeface="Calibri"/>
                <a:cs typeface="Calibri"/>
              </a:rPr>
              <a:t>of </a:t>
            </a:r>
            <a:r>
              <a:rPr sz="1200" b="1" spc="-5" dirty="0">
                <a:latin typeface="Calibri"/>
                <a:cs typeface="Calibri"/>
              </a:rPr>
              <a:t>questions</a:t>
            </a:r>
            <a:endParaRPr sz="1200">
              <a:latin typeface="Calibri"/>
              <a:cs typeface="Calibri"/>
            </a:endParaRPr>
          </a:p>
          <a:p>
            <a:pPr marL="12700" marR="210185">
              <a:lnSpc>
                <a:spcPct val="101699"/>
              </a:lnSpc>
              <a:spcBef>
                <a:spcPts val="805"/>
              </a:spcBef>
            </a:pPr>
            <a:r>
              <a:rPr sz="1200" spc="-5" dirty="0">
                <a:latin typeface="Calibri"/>
                <a:cs typeface="Calibri"/>
              </a:rPr>
              <a:t>Open questions where the responders are expected </a:t>
            </a:r>
            <a:r>
              <a:rPr sz="1200" dirty="0">
                <a:latin typeface="Calibri"/>
                <a:cs typeface="Calibri"/>
              </a:rPr>
              <a:t>to </a:t>
            </a:r>
            <a:r>
              <a:rPr sz="1200" spc="-5" dirty="0">
                <a:latin typeface="Calibri"/>
                <a:cs typeface="Calibri"/>
              </a:rPr>
              <a:t>give written answers are easy to  construct but also often tend </a:t>
            </a:r>
            <a:r>
              <a:rPr sz="1200" dirty="0">
                <a:latin typeface="Calibri"/>
                <a:cs typeface="Calibri"/>
              </a:rPr>
              <a:t>to </a:t>
            </a:r>
            <a:r>
              <a:rPr sz="1200" spc="-5" dirty="0">
                <a:latin typeface="Calibri"/>
                <a:cs typeface="Calibri"/>
              </a:rPr>
              <a:t>give less response than other type </a:t>
            </a:r>
            <a:r>
              <a:rPr sz="1200" spc="-10" dirty="0">
                <a:latin typeface="Calibri"/>
                <a:cs typeface="Calibri"/>
              </a:rPr>
              <a:t>of </a:t>
            </a:r>
            <a:r>
              <a:rPr sz="1200" spc="-5" dirty="0">
                <a:latin typeface="Calibri"/>
                <a:cs typeface="Calibri"/>
              </a:rPr>
              <a:t>questions. Of course  you could include some questions of that type to </a:t>
            </a:r>
            <a:r>
              <a:rPr sz="1200" dirty="0">
                <a:latin typeface="Calibri"/>
                <a:cs typeface="Calibri"/>
              </a:rPr>
              <a:t>get </a:t>
            </a:r>
            <a:r>
              <a:rPr sz="1200" spc="-5" dirty="0">
                <a:latin typeface="Calibri"/>
                <a:cs typeface="Calibri"/>
              </a:rPr>
              <a:t>further information from some </a:t>
            </a:r>
            <a:r>
              <a:rPr sz="1200" spc="-10" dirty="0">
                <a:latin typeface="Calibri"/>
                <a:cs typeface="Calibri"/>
              </a:rPr>
              <a:t>of </a:t>
            </a:r>
            <a:r>
              <a:rPr sz="1200" spc="-5" dirty="0">
                <a:latin typeface="Calibri"/>
                <a:cs typeface="Calibri"/>
              </a:rPr>
              <a:t>the  </a:t>
            </a:r>
            <a:r>
              <a:rPr sz="1200" dirty="0">
                <a:latin typeface="Calibri"/>
                <a:cs typeface="Calibri"/>
              </a:rPr>
              <a:t>persons </a:t>
            </a:r>
            <a:r>
              <a:rPr sz="1200" spc="-5" dirty="0">
                <a:latin typeface="Calibri"/>
                <a:cs typeface="Calibri"/>
              </a:rPr>
              <a:t>responding. If </a:t>
            </a:r>
            <a:r>
              <a:rPr sz="1200" spc="-10" dirty="0">
                <a:latin typeface="Calibri"/>
                <a:cs typeface="Calibri"/>
              </a:rPr>
              <a:t>you </a:t>
            </a:r>
            <a:r>
              <a:rPr sz="1200" spc="-5" dirty="0">
                <a:latin typeface="Calibri"/>
                <a:cs typeface="Calibri"/>
              </a:rPr>
              <a:t>expect many responses </a:t>
            </a:r>
            <a:r>
              <a:rPr sz="1200" dirty="0">
                <a:latin typeface="Calibri"/>
                <a:cs typeface="Calibri"/>
              </a:rPr>
              <a:t>to </a:t>
            </a:r>
            <a:r>
              <a:rPr sz="1200" spc="-5" dirty="0">
                <a:latin typeface="Calibri"/>
                <a:cs typeface="Calibri"/>
              </a:rPr>
              <a:t>the questionnaire it might create  problems in the process of evaluating </a:t>
            </a:r>
            <a:r>
              <a:rPr sz="1200" dirty="0">
                <a:latin typeface="Calibri"/>
                <a:cs typeface="Calibri"/>
              </a:rPr>
              <a:t>the </a:t>
            </a:r>
            <a:r>
              <a:rPr sz="1200" spc="-5" dirty="0">
                <a:latin typeface="Calibri"/>
                <a:cs typeface="Calibri"/>
              </a:rPr>
              <a:t>responses. Be</a:t>
            </a:r>
            <a:r>
              <a:rPr sz="1200" spc="25" dirty="0">
                <a:latin typeface="Calibri"/>
                <a:cs typeface="Calibri"/>
              </a:rPr>
              <a:t> </a:t>
            </a:r>
            <a:r>
              <a:rPr sz="1200" spc="-5" dirty="0">
                <a:latin typeface="Calibri"/>
                <a:cs typeface="Calibri"/>
              </a:rPr>
              <a:t>careful.</a:t>
            </a:r>
            <a:endParaRPr sz="1200">
              <a:latin typeface="Calibri"/>
              <a:cs typeface="Calibri"/>
            </a:endParaRPr>
          </a:p>
          <a:p>
            <a:pPr marL="12700" marR="5080">
              <a:lnSpc>
                <a:spcPct val="101699"/>
              </a:lnSpc>
              <a:spcBef>
                <a:spcPts val="1005"/>
              </a:spcBef>
            </a:pPr>
            <a:r>
              <a:rPr sz="1200" spc="-5" dirty="0">
                <a:latin typeface="Calibri"/>
                <a:cs typeface="Calibri"/>
              </a:rPr>
              <a:t>Try </a:t>
            </a:r>
            <a:r>
              <a:rPr sz="1200" dirty="0">
                <a:latin typeface="Calibri"/>
                <a:cs typeface="Calibri"/>
              </a:rPr>
              <a:t>to </a:t>
            </a:r>
            <a:r>
              <a:rPr sz="1200" spc="-5" dirty="0">
                <a:latin typeface="Calibri"/>
                <a:cs typeface="Calibri"/>
              </a:rPr>
              <a:t>make </a:t>
            </a:r>
            <a:r>
              <a:rPr sz="1200" dirty="0">
                <a:latin typeface="Calibri"/>
                <a:cs typeface="Calibri"/>
              </a:rPr>
              <a:t>the </a:t>
            </a:r>
            <a:r>
              <a:rPr sz="1200" spc="-5" dirty="0">
                <a:latin typeface="Calibri"/>
                <a:cs typeface="Calibri"/>
              </a:rPr>
              <a:t>questions as objective as possible. If you make a scale where the respondents  are expected to choose between a number </a:t>
            </a:r>
            <a:r>
              <a:rPr sz="1200" spc="-10" dirty="0">
                <a:latin typeface="Calibri"/>
                <a:cs typeface="Calibri"/>
              </a:rPr>
              <a:t>of </a:t>
            </a:r>
            <a:r>
              <a:rPr sz="1200" spc="-5" dirty="0">
                <a:latin typeface="Calibri"/>
                <a:cs typeface="Calibri"/>
              </a:rPr>
              <a:t>boxes and numbers </a:t>
            </a:r>
            <a:r>
              <a:rPr sz="1200" dirty="0">
                <a:latin typeface="Calibri"/>
                <a:cs typeface="Calibri"/>
              </a:rPr>
              <a:t>to </a:t>
            </a:r>
            <a:r>
              <a:rPr sz="1200" spc="-5" dirty="0">
                <a:latin typeface="Calibri"/>
                <a:cs typeface="Calibri"/>
              </a:rPr>
              <a:t>choose, make it as  conform as possible through questionnaire. One </a:t>
            </a:r>
            <a:r>
              <a:rPr sz="1200" dirty="0">
                <a:latin typeface="Calibri"/>
                <a:cs typeface="Calibri"/>
              </a:rPr>
              <a:t>example </a:t>
            </a:r>
            <a:r>
              <a:rPr sz="1200" spc="-10" dirty="0">
                <a:latin typeface="Calibri"/>
                <a:cs typeface="Calibri"/>
              </a:rPr>
              <a:t>can </a:t>
            </a:r>
            <a:r>
              <a:rPr sz="1200" spc="-5" dirty="0">
                <a:latin typeface="Calibri"/>
                <a:cs typeface="Calibri"/>
              </a:rPr>
              <a:t>be seen </a:t>
            </a:r>
            <a:r>
              <a:rPr sz="1200" spc="-10" dirty="0">
                <a:latin typeface="Calibri"/>
                <a:cs typeface="Calibri"/>
              </a:rPr>
              <a:t>in </a:t>
            </a:r>
            <a:r>
              <a:rPr sz="1200" spc="-5" dirty="0">
                <a:latin typeface="Calibri"/>
                <a:cs typeface="Calibri"/>
              </a:rPr>
              <a:t>Table</a:t>
            </a:r>
            <a:r>
              <a:rPr sz="1200" spc="90" dirty="0">
                <a:latin typeface="Calibri"/>
                <a:cs typeface="Calibri"/>
              </a:rPr>
              <a:t> </a:t>
            </a:r>
            <a:r>
              <a:rPr sz="1200" dirty="0">
                <a:latin typeface="Calibri"/>
                <a:cs typeface="Calibri"/>
              </a:rPr>
              <a:t>4.</a:t>
            </a:r>
            <a:endParaRPr sz="1200">
              <a:latin typeface="Calibri"/>
              <a:cs typeface="Calibri"/>
            </a:endParaRPr>
          </a:p>
          <a:p>
            <a:pPr marL="12700">
              <a:lnSpc>
                <a:spcPct val="100000"/>
              </a:lnSpc>
              <a:spcBef>
                <a:spcPts val="1035"/>
              </a:spcBef>
            </a:pPr>
            <a:r>
              <a:rPr sz="1200" spc="-5" dirty="0">
                <a:latin typeface="Calibri"/>
                <a:cs typeface="Calibri"/>
              </a:rPr>
              <a:t>Rate the questions from 0 </a:t>
            </a:r>
            <a:r>
              <a:rPr sz="1200" dirty="0">
                <a:latin typeface="Calibri"/>
                <a:cs typeface="Calibri"/>
              </a:rPr>
              <a:t>to </a:t>
            </a:r>
            <a:r>
              <a:rPr sz="1200" spc="-5" dirty="0">
                <a:latin typeface="Calibri"/>
                <a:cs typeface="Calibri"/>
              </a:rPr>
              <a:t>5 according to the following</a:t>
            </a:r>
            <a:r>
              <a:rPr sz="1200" spc="40" dirty="0">
                <a:latin typeface="Calibri"/>
                <a:cs typeface="Calibri"/>
              </a:rPr>
              <a:t> </a:t>
            </a:r>
            <a:r>
              <a:rPr sz="1200" spc="-5" dirty="0">
                <a:latin typeface="Calibri"/>
                <a:cs typeface="Calibri"/>
              </a:rPr>
              <a:t>chart:</a:t>
            </a:r>
            <a:endParaRPr sz="1200">
              <a:latin typeface="Calibri"/>
              <a:cs typeface="Calibri"/>
            </a:endParaRPr>
          </a:p>
        </p:txBody>
      </p:sp>
      <p:sp>
        <p:nvSpPr>
          <p:cNvPr id="4" name="object 4"/>
          <p:cNvSpPr txBox="1"/>
          <p:nvPr/>
        </p:nvSpPr>
        <p:spPr>
          <a:xfrm>
            <a:off x="816802" y="6816426"/>
            <a:ext cx="5826125" cy="1578610"/>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4: </a:t>
            </a:r>
            <a:r>
              <a:rPr sz="1200" b="1" i="1" spc="-5" dirty="0">
                <a:latin typeface="Calibri"/>
                <a:cs typeface="Calibri"/>
              </a:rPr>
              <a:t>Scale for closed </a:t>
            </a:r>
            <a:r>
              <a:rPr sz="1200" b="1" i="1" dirty="0">
                <a:latin typeface="Calibri"/>
                <a:cs typeface="Calibri"/>
              </a:rPr>
              <a:t>type </a:t>
            </a:r>
            <a:r>
              <a:rPr sz="1200" b="1" i="1" spc="-5" dirty="0">
                <a:latin typeface="Calibri"/>
                <a:cs typeface="Calibri"/>
              </a:rPr>
              <a:t>of</a:t>
            </a:r>
            <a:r>
              <a:rPr sz="1200" b="1" i="1" spc="-15" dirty="0">
                <a:latin typeface="Calibri"/>
                <a:cs typeface="Calibri"/>
              </a:rPr>
              <a:t> </a:t>
            </a:r>
            <a:r>
              <a:rPr sz="1200" b="1" i="1" spc="-5" dirty="0">
                <a:latin typeface="Calibri"/>
                <a:cs typeface="Calibri"/>
              </a:rPr>
              <a:t>questionnaires</a:t>
            </a:r>
            <a:endParaRPr sz="1200">
              <a:latin typeface="Calibri"/>
              <a:cs typeface="Calibri"/>
            </a:endParaRPr>
          </a:p>
          <a:p>
            <a:pPr marL="12700" marR="5080">
              <a:lnSpc>
                <a:spcPct val="101699"/>
              </a:lnSpc>
              <a:spcBef>
                <a:spcPts val="994"/>
              </a:spcBef>
            </a:pPr>
            <a:r>
              <a:rPr sz="1200" spc="-5" dirty="0">
                <a:latin typeface="Calibri"/>
                <a:cs typeface="Calibri"/>
              </a:rPr>
              <a:t>Such </a:t>
            </a:r>
            <a:r>
              <a:rPr sz="1200" spc="-10" dirty="0">
                <a:latin typeface="Calibri"/>
                <a:cs typeface="Calibri"/>
              </a:rPr>
              <a:t>an </a:t>
            </a:r>
            <a:r>
              <a:rPr sz="1200" spc="-5" dirty="0">
                <a:latin typeface="Calibri"/>
                <a:cs typeface="Calibri"/>
              </a:rPr>
              <a:t>approach makes it </a:t>
            </a:r>
            <a:r>
              <a:rPr sz="1200" dirty="0">
                <a:latin typeface="Calibri"/>
                <a:cs typeface="Calibri"/>
              </a:rPr>
              <a:t>easier for </a:t>
            </a:r>
            <a:r>
              <a:rPr sz="1200" spc="-5" dirty="0">
                <a:latin typeface="Calibri"/>
                <a:cs typeface="Calibri"/>
              </a:rPr>
              <a:t>the respondent </a:t>
            </a:r>
            <a:r>
              <a:rPr sz="1200" dirty="0">
                <a:latin typeface="Calibri"/>
                <a:cs typeface="Calibri"/>
              </a:rPr>
              <a:t>to fill </a:t>
            </a:r>
            <a:r>
              <a:rPr sz="1200" spc="-5" dirty="0">
                <a:latin typeface="Calibri"/>
                <a:cs typeface="Calibri"/>
              </a:rPr>
              <a:t>in the questionnaire. It could also  </a:t>
            </a:r>
            <a:r>
              <a:rPr sz="1200" dirty="0">
                <a:latin typeface="Calibri"/>
                <a:cs typeface="Calibri"/>
              </a:rPr>
              <a:t>be </a:t>
            </a:r>
            <a:r>
              <a:rPr sz="1200" spc="-5" dirty="0">
                <a:latin typeface="Calibri"/>
                <a:cs typeface="Calibri"/>
              </a:rPr>
              <a:t>discussed if there should </a:t>
            </a:r>
            <a:r>
              <a:rPr sz="1200" dirty="0">
                <a:latin typeface="Calibri"/>
                <a:cs typeface="Calibri"/>
              </a:rPr>
              <a:t>be </a:t>
            </a:r>
            <a:r>
              <a:rPr sz="1200" spc="-5" dirty="0">
                <a:latin typeface="Calibri"/>
                <a:cs typeface="Calibri"/>
              </a:rPr>
              <a:t>a middle-point where you do not take any positive or negative  response to </a:t>
            </a:r>
            <a:r>
              <a:rPr sz="1200" dirty="0">
                <a:latin typeface="Calibri"/>
                <a:cs typeface="Calibri"/>
              </a:rPr>
              <a:t>the </a:t>
            </a:r>
            <a:r>
              <a:rPr sz="1200" spc="-5" dirty="0">
                <a:latin typeface="Calibri"/>
                <a:cs typeface="Calibri"/>
              </a:rPr>
              <a:t>question. This procedure would be a way to force </a:t>
            </a:r>
            <a:r>
              <a:rPr sz="1200" dirty="0">
                <a:latin typeface="Calibri"/>
                <a:cs typeface="Calibri"/>
              </a:rPr>
              <a:t>the </a:t>
            </a:r>
            <a:r>
              <a:rPr sz="1200" spc="-5" dirty="0">
                <a:latin typeface="Calibri"/>
                <a:cs typeface="Calibri"/>
              </a:rPr>
              <a:t>respondent to take a  standpoint.</a:t>
            </a:r>
            <a:endParaRPr sz="1200">
              <a:latin typeface="Calibri"/>
              <a:cs typeface="Calibri"/>
            </a:endParaRPr>
          </a:p>
          <a:p>
            <a:pPr marL="12700" marR="686435">
              <a:lnSpc>
                <a:spcPct val="101699"/>
              </a:lnSpc>
              <a:spcBef>
                <a:spcPts val="1005"/>
              </a:spcBef>
            </a:pPr>
            <a:r>
              <a:rPr sz="1200" spc="-5" dirty="0">
                <a:latin typeface="Calibri"/>
                <a:cs typeface="Calibri"/>
              </a:rPr>
              <a:t>Questions like “Yes-No” and “Multiple choice” might </a:t>
            </a:r>
            <a:r>
              <a:rPr sz="1200" dirty="0">
                <a:latin typeface="Calibri"/>
                <a:cs typeface="Calibri"/>
              </a:rPr>
              <a:t>be </a:t>
            </a:r>
            <a:r>
              <a:rPr sz="1200" spc="-5" dirty="0">
                <a:latin typeface="Calibri"/>
                <a:cs typeface="Calibri"/>
              </a:rPr>
              <a:t>needed to include into </a:t>
            </a:r>
            <a:r>
              <a:rPr sz="1200" dirty="0">
                <a:latin typeface="Calibri"/>
                <a:cs typeface="Calibri"/>
              </a:rPr>
              <a:t>the  </a:t>
            </a:r>
            <a:r>
              <a:rPr sz="1200" spc="-5" dirty="0">
                <a:latin typeface="Calibri"/>
                <a:cs typeface="Calibri"/>
              </a:rPr>
              <a:t>questionnaire.</a:t>
            </a:r>
            <a:endParaRPr sz="1200">
              <a:latin typeface="Calibri"/>
              <a:cs typeface="Calibri"/>
            </a:endParaRPr>
          </a:p>
        </p:txBody>
      </p:sp>
      <p:graphicFrame>
        <p:nvGraphicFramePr>
          <p:cNvPr id="5" name="object 5"/>
          <p:cNvGraphicFramePr>
            <a:graphicFrameLocks noGrp="1"/>
          </p:cNvGraphicFramePr>
          <p:nvPr/>
        </p:nvGraphicFramePr>
        <p:xfrm>
          <a:off x="866078" y="5069034"/>
          <a:ext cx="5759447" cy="1604637"/>
        </p:xfrm>
        <a:graphic>
          <a:graphicData uri="http://schemas.openxmlformats.org/drawingml/2006/table">
            <a:tbl>
              <a:tblPr firstRow="1" bandRow="1">
                <a:tableStyleId>{2D5ABB26-0587-4C30-8999-92F81FD0307C}</a:tableStyleId>
              </a:tblPr>
              <a:tblGrid>
                <a:gridCol w="960755">
                  <a:extLst>
                    <a:ext uri="{9D8B030D-6E8A-4147-A177-3AD203B41FA5}">
                      <a16:colId xmlns:a16="http://schemas.microsoft.com/office/drawing/2014/main" val="20000"/>
                    </a:ext>
                  </a:extLst>
                </a:gridCol>
                <a:gridCol w="960119">
                  <a:extLst>
                    <a:ext uri="{9D8B030D-6E8A-4147-A177-3AD203B41FA5}">
                      <a16:colId xmlns:a16="http://schemas.microsoft.com/office/drawing/2014/main" val="20001"/>
                    </a:ext>
                  </a:extLst>
                </a:gridCol>
                <a:gridCol w="960119">
                  <a:extLst>
                    <a:ext uri="{9D8B030D-6E8A-4147-A177-3AD203B41FA5}">
                      <a16:colId xmlns:a16="http://schemas.microsoft.com/office/drawing/2014/main" val="20002"/>
                    </a:ext>
                  </a:extLst>
                </a:gridCol>
                <a:gridCol w="960119">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gridCol w="959485">
                  <a:extLst>
                    <a:ext uri="{9D8B030D-6E8A-4147-A177-3AD203B41FA5}">
                      <a16:colId xmlns:a16="http://schemas.microsoft.com/office/drawing/2014/main" val="20005"/>
                    </a:ext>
                  </a:extLst>
                </a:gridCol>
              </a:tblGrid>
              <a:tr h="192773">
                <a:tc>
                  <a:txBody>
                    <a:bodyPr/>
                    <a:lstStyle/>
                    <a:p>
                      <a:pPr marL="67945">
                        <a:lnSpc>
                          <a:spcPts val="1390"/>
                        </a:lnSpc>
                      </a:pPr>
                      <a:r>
                        <a:rPr sz="1200" b="1" dirty="0">
                          <a:latin typeface="Calibri"/>
                          <a:cs typeface="Calibri"/>
                        </a:rPr>
                        <a:t>0</a:t>
                      </a:r>
                      <a:endParaRPr sz="1200">
                        <a:latin typeface="Calibri"/>
                        <a:cs typeface="Calibri"/>
                      </a:endParaRPr>
                    </a:p>
                  </a:txBody>
                  <a:tcPr marL="0" marR="0" marT="0" marB="0">
                    <a:lnR w="12700">
                      <a:solidFill>
                        <a:srgbClr val="CCCCCC"/>
                      </a:solidFill>
                      <a:prstDash val="solid"/>
                    </a:lnR>
                    <a:lnB w="12700">
                      <a:solidFill>
                        <a:srgbClr val="CCCCCC"/>
                      </a:solidFill>
                      <a:prstDash val="solid"/>
                    </a:lnB>
                    <a:solidFill>
                      <a:srgbClr val="FCB62C"/>
                    </a:solidFill>
                  </a:tcPr>
                </a:tc>
                <a:tc>
                  <a:txBody>
                    <a:bodyPr/>
                    <a:lstStyle/>
                    <a:p>
                      <a:pPr marL="71755">
                        <a:lnSpc>
                          <a:spcPts val="1390"/>
                        </a:lnSpc>
                      </a:pPr>
                      <a:r>
                        <a:rPr sz="1200" b="1" dirty="0">
                          <a:latin typeface="Calibri"/>
                          <a:cs typeface="Calibri"/>
                        </a:rPr>
                        <a:t>1</a:t>
                      </a:r>
                      <a:endParaRPr sz="1200">
                        <a:latin typeface="Calibri"/>
                        <a:cs typeface="Calibri"/>
                      </a:endParaRPr>
                    </a:p>
                  </a:txBody>
                  <a:tcPr marL="0" marR="0" marT="0"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71755">
                        <a:lnSpc>
                          <a:spcPts val="1380"/>
                        </a:lnSpc>
                      </a:pPr>
                      <a:r>
                        <a:rPr sz="1200" b="1" dirty="0">
                          <a:latin typeface="Calibri"/>
                          <a:cs typeface="Calibri"/>
                        </a:rPr>
                        <a:t>2</a:t>
                      </a:r>
                      <a:endParaRPr sz="1200">
                        <a:latin typeface="Calibri"/>
                        <a:cs typeface="Calibri"/>
                      </a:endParaRPr>
                    </a:p>
                  </a:txBody>
                  <a:tcPr marL="0" marR="0" marT="0" marB="0">
                    <a:lnL w="12700">
                      <a:solidFill>
                        <a:srgbClr val="CCCCCC"/>
                      </a:solidFill>
                      <a:prstDash val="solid"/>
                    </a:lnL>
                    <a:lnR w="12700">
                      <a:solidFill>
                        <a:srgbClr val="CCCCCC"/>
                      </a:solidFill>
                      <a:prstDash val="solid"/>
                    </a:lnR>
                    <a:lnB w="19050">
                      <a:solidFill>
                        <a:srgbClr val="CCCCCC"/>
                      </a:solidFill>
                      <a:prstDash val="solid"/>
                    </a:lnB>
                    <a:solidFill>
                      <a:srgbClr val="FCB62C"/>
                    </a:solidFill>
                  </a:tcPr>
                </a:tc>
                <a:tc>
                  <a:txBody>
                    <a:bodyPr/>
                    <a:lstStyle/>
                    <a:p>
                      <a:pPr marL="70485">
                        <a:lnSpc>
                          <a:spcPts val="1380"/>
                        </a:lnSpc>
                      </a:pPr>
                      <a:r>
                        <a:rPr sz="1200" b="1" dirty="0">
                          <a:latin typeface="Calibri"/>
                          <a:cs typeface="Calibri"/>
                        </a:rPr>
                        <a:t>3</a:t>
                      </a:r>
                      <a:endParaRPr sz="1200">
                        <a:latin typeface="Calibri"/>
                        <a:cs typeface="Calibri"/>
                      </a:endParaRPr>
                    </a:p>
                  </a:txBody>
                  <a:tcPr marL="0" marR="0" marT="0" marB="0">
                    <a:lnL w="12700">
                      <a:solidFill>
                        <a:srgbClr val="CCCCCC"/>
                      </a:solidFill>
                      <a:prstDash val="solid"/>
                    </a:lnL>
                    <a:lnR w="12700">
                      <a:solidFill>
                        <a:srgbClr val="CCCCCC"/>
                      </a:solidFill>
                      <a:prstDash val="solid"/>
                    </a:lnR>
                    <a:lnB w="19050">
                      <a:solidFill>
                        <a:srgbClr val="CCCCCC"/>
                      </a:solidFill>
                      <a:prstDash val="solid"/>
                    </a:lnB>
                    <a:solidFill>
                      <a:srgbClr val="FCB62C"/>
                    </a:solidFill>
                  </a:tcPr>
                </a:tc>
                <a:tc>
                  <a:txBody>
                    <a:bodyPr/>
                    <a:lstStyle/>
                    <a:p>
                      <a:pPr marL="70485">
                        <a:lnSpc>
                          <a:spcPts val="1390"/>
                        </a:lnSpc>
                      </a:pPr>
                      <a:r>
                        <a:rPr sz="1200" b="1" dirty="0">
                          <a:latin typeface="Calibri"/>
                          <a:cs typeface="Calibri"/>
                        </a:rPr>
                        <a:t>4</a:t>
                      </a:r>
                      <a:endParaRPr sz="1200">
                        <a:latin typeface="Calibri"/>
                        <a:cs typeface="Calibri"/>
                      </a:endParaRPr>
                    </a:p>
                  </a:txBody>
                  <a:tcPr marL="0" marR="0" marT="0" marB="0">
                    <a:lnL w="12700">
                      <a:solidFill>
                        <a:srgbClr val="CCCCCC"/>
                      </a:solidFill>
                      <a:prstDash val="solid"/>
                    </a:lnL>
                    <a:lnR w="12700">
                      <a:solidFill>
                        <a:srgbClr val="CCCCCC"/>
                      </a:solidFill>
                      <a:prstDash val="solid"/>
                    </a:lnR>
                    <a:lnB w="12700">
                      <a:solidFill>
                        <a:srgbClr val="CCCCCC"/>
                      </a:solidFill>
                      <a:prstDash val="solid"/>
                    </a:lnB>
                    <a:solidFill>
                      <a:srgbClr val="FCB62C"/>
                    </a:solidFill>
                  </a:tcPr>
                </a:tc>
                <a:tc>
                  <a:txBody>
                    <a:bodyPr/>
                    <a:lstStyle/>
                    <a:p>
                      <a:pPr marL="71755">
                        <a:lnSpc>
                          <a:spcPts val="1390"/>
                        </a:lnSpc>
                      </a:pPr>
                      <a:r>
                        <a:rPr sz="1200" b="1" dirty="0">
                          <a:latin typeface="Calibri"/>
                          <a:cs typeface="Calibri"/>
                        </a:rPr>
                        <a:t>5</a:t>
                      </a:r>
                      <a:endParaRPr sz="1200">
                        <a:latin typeface="Calibri"/>
                        <a:cs typeface="Calibri"/>
                      </a:endParaRPr>
                    </a:p>
                  </a:txBody>
                  <a:tcPr marL="0" marR="0" marT="0" marB="0">
                    <a:lnL w="12700">
                      <a:solidFill>
                        <a:srgbClr val="CCCCCC"/>
                      </a:solidFill>
                      <a:prstDash val="solid"/>
                    </a:lnL>
                    <a:lnB w="12700">
                      <a:solidFill>
                        <a:srgbClr val="CCCCCC"/>
                      </a:solidFill>
                      <a:prstDash val="solid"/>
                    </a:lnB>
                    <a:solidFill>
                      <a:srgbClr val="FCB62C"/>
                    </a:solidFill>
                  </a:tcPr>
                </a:tc>
                <a:extLst>
                  <a:ext uri="{0D108BD9-81ED-4DB2-BD59-A6C34878D82A}">
                    <a16:rowId xmlns:a16="http://schemas.microsoft.com/office/drawing/2014/main" val="10000"/>
                  </a:ext>
                </a:extLst>
              </a:tr>
              <a:tr h="754319">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100">
                        <a:latin typeface="Times New Roman"/>
                        <a:cs typeface="Times New Roman"/>
                      </a:endParaRPr>
                    </a:p>
                    <a:p>
                      <a:pPr marL="68580" marR="112395">
                        <a:lnSpc>
                          <a:spcPct val="101699"/>
                        </a:lnSpc>
                      </a:pPr>
                      <a:r>
                        <a:rPr sz="1200" spc="-5" dirty="0">
                          <a:latin typeface="Calibri"/>
                          <a:cs typeface="Calibri"/>
                        </a:rPr>
                        <a:t>Don't</a:t>
                      </a:r>
                      <a:r>
                        <a:rPr sz="1200" spc="-60" dirty="0">
                          <a:latin typeface="Calibri"/>
                          <a:cs typeface="Calibri"/>
                        </a:rPr>
                        <a:t> </a:t>
                      </a:r>
                      <a:r>
                        <a:rPr sz="1200" spc="-5" dirty="0">
                          <a:latin typeface="Calibri"/>
                          <a:cs typeface="Calibri"/>
                        </a:rPr>
                        <a:t>know/  N.A.</a:t>
                      </a:r>
                      <a:endParaRPr sz="1200">
                        <a:latin typeface="Calibri"/>
                        <a:cs typeface="Calibri"/>
                      </a:endParaRPr>
                    </a:p>
                  </a:txBody>
                  <a:tcPr marL="0" marR="0" marT="0" marB="0">
                    <a:lnR w="12700">
                      <a:solidFill>
                        <a:srgbClr val="CCCCCC"/>
                      </a:solidFill>
                      <a:prstDash val="solid"/>
                    </a:lnR>
                    <a:lnT w="12700">
                      <a:solidFill>
                        <a:srgbClr val="CCCCCC"/>
                      </a:solidFill>
                      <a:prstDash val="solid"/>
                    </a:lnT>
                  </a:tcPr>
                </a:tc>
                <a:tc>
                  <a:txBody>
                    <a:bodyPr/>
                    <a:lstStyle/>
                    <a:p>
                      <a:pPr marL="71755" marR="354330">
                        <a:lnSpc>
                          <a:spcPts val="1460"/>
                        </a:lnSpc>
                      </a:pPr>
                      <a:r>
                        <a:rPr sz="1200" spc="-5" dirty="0">
                          <a:latin typeface="Calibri"/>
                          <a:cs typeface="Calibri"/>
                        </a:rPr>
                        <a:t>Strongly  </a:t>
                      </a:r>
                      <a:r>
                        <a:rPr sz="1200" spc="5" dirty="0">
                          <a:latin typeface="Calibri"/>
                          <a:cs typeface="Calibri"/>
                        </a:rPr>
                        <a:t>d</a:t>
                      </a:r>
                      <a:r>
                        <a:rPr sz="1200" dirty="0">
                          <a:latin typeface="Calibri"/>
                          <a:cs typeface="Calibri"/>
                        </a:rPr>
                        <a:t>isagr</a:t>
                      </a:r>
                      <a:r>
                        <a:rPr sz="1200" spc="5" dirty="0">
                          <a:latin typeface="Calibri"/>
                          <a:cs typeface="Calibri"/>
                        </a:rPr>
                        <a:t>e</a:t>
                      </a:r>
                      <a:r>
                        <a:rPr sz="1200" dirty="0">
                          <a:latin typeface="Calibri"/>
                          <a:cs typeface="Calibri"/>
                        </a:rPr>
                        <a:t>e</a:t>
                      </a:r>
                      <a:endParaRPr sz="1200">
                        <a:latin typeface="Calibri"/>
                        <a:cs typeface="Calibri"/>
                      </a:endParaRPr>
                    </a:p>
                    <a:p>
                      <a:pPr marL="71755">
                        <a:lnSpc>
                          <a:spcPct val="100000"/>
                        </a:lnSpc>
                        <a:spcBef>
                          <a:spcPts val="710"/>
                        </a:spcBef>
                      </a:pPr>
                      <a:r>
                        <a:rPr sz="1200" spc="-5" dirty="0">
                          <a:latin typeface="Calibri"/>
                          <a:cs typeface="Calibri"/>
                        </a:rPr>
                        <a:t>Rarely</a:t>
                      </a:r>
                      <a:endParaRPr sz="1200">
                        <a:latin typeface="Calibri"/>
                        <a:cs typeface="Calibri"/>
                      </a:endParaRPr>
                    </a:p>
                  </a:txBody>
                  <a:tcPr marL="0" marR="0" marT="0" marB="0">
                    <a:lnL w="12700">
                      <a:solidFill>
                        <a:srgbClr val="CCCCCC"/>
                      </a:solidFill>
                      <a:prstDash val="solid"/>
                    </a:lnL>
                    <a:lnR w="19050">
                      <a:solidFill>
                        <a:srgbClr val="CCCCCC"/>
                      </a:solidFill>
                      <a:prstDash val="solid"/>
                    </a:lnR>
                    <a:lnT w="12700">
                      <a:solidFill>
                        <a:srgbClr val="CCCCCC"/>
                      </a:solidFill>
                      <a:prstDash val="solid"/>
                    </a:lnT>
                    <a:lnB w="12700">
                      <a:solidFill>
                        <a:srgbClr val="CCCCCC"/>
                      </a:solidFill>
                      <a:prstDash val="solid"/>
                    </a:lnB>
                  </a:tcPr>
                </a:tc>
                <a:tc>
                  <a:txBody>
                    <a:bodyPr/>
                    <a:lstStyle/>
                    <a:p>
                      <a:pPr>
                        <a:lnSpc>
                          <a:spcPct val="100000"/>
                        </a:lnSpc>
                      </a:pPr>
                      <a:endParaRPr sz="1200">
                        <a:latin typeface="Times New Roman"/>
                        <a:cs typeface="Times New Roman"/>
                      </a:endParaRPr>
                    </a:p>
                    <a:p>
                      <a:pPr marL="73660">
                        <a:lnSpc>
                          <a:spcPct val="100000"/>
                        </a:lnSpc>
                        <a:spcBef>
                          <a:spcPts val="785"/>
                        </a:spcBef>
                      </a:pPr>
                      <a:r>
                        <a:rPr sz="1200" spc="-5" dirty="0">
                          <a:latin typeface="Calibri"/>
                          <a:cs typeface="Calibri"/>
                        </a:rPr>
                        <a:t>Don't agree</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200">
                        <a:latin typeface="Times New Roman"/>
                        <a:cs typeface="Times New Roman"/>
                      </a:endParaRPr>
                    </a:p>
                    <a:p>
                      <a:pPr marL="73660">
                        <a:lnSpc>
                          <a:spcPct val="100000"/>
                        </a:lnSpc>
                        <a:spcBef>
                          <a:spcPts val="785"/>
                        </a:spcBef>
                      </a:pPr>
                      <a:r>
                        <a:rPr sz="1200" spc="-5" dirty="0">
                          <a:latin typeface="Calibri"/>
                          <a:cs typeface="Calibri"/>
                        </a:rPr>
                        <a:t>Indifferent</a:t>
                      </a:r>
                      <a:endParaRPr sz="1200">
                        <a:latin typeface="Calibri"/>
                        <a:cs typeface="Calibri"/>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marL="72390">
                        <a:lnSpc>
                          <a:spcPct val="100000"/>
                        </a:lnSpc>
                        <a:spcBef>
                          <a:spcPts val="700"/>
                        </a:spcBef>
                      </a:pPr>
                      <a:r>
                        <a:rPr sz="1200" spc="-5" dirty="0">
                          <a:latin typeface="Calibri"/>
                          <a:cs typeface="Calibri"/>
                        </a:rPr>
                        <a:t>I</a:t>
                      </a:r>
                      <a:r>
                        <a:rPr sz="1200" spc="-10" dirty="0">
                          <a:latin typeface="Calibri"/>
                          <a:cs typeface="Calibri"/>
                        </a:rPr>
                        <a:t> </a:t>
                      </a:r>
                      <a:r>
                        <a:rPr sz="1200" spc="-5" dirty="0">
                          <a:latin typeface="Calibri"/>
                          <a:cs typeface="Calibri"/>
                        </a:rPr>
                        <a:t>agree</a:t>
                      </a:r>
                      <a:endParaRPr sz="1200">
                        <a:latin typeface="Calibri"/>
                        <a:cs typeface="Calibri"/>
                      </a:endParaRPr>
                    </a:p>
                    <a:p>
                      <a:pPr marL="72390" marR="411480">
                        <a:lnSpc>
                          <a:spcPct val="101699"/>
                        </a:lnSpc>
                        <a:spcBef>
                          <a:spcPts val="730"/>
                        </a:spcBef>
                      </a:pPr>
                      <a:r>
                        <a:rPr sz="1200" spc="-5" dirty="0">
                          <a:latin typeface="Calibri"/>
                          <a:cs typeface="Calibri"/>
                        </a:rPr>
                        <a:t>Quite/  </a:t>
                      </a:r>
                      <a:r>
                        <a:rPr sz="1200" dirty="0">
                          <a:latin typeface="Calibri"/>
                          <a:cs typeface="Calibri"/>
                        </a:rPr>
                        <a:t>E</a:t>
                      </a:r>
                      <a:r>
                        <a:rPr sz="1200" spc="5" dirty="0">
                          <a:latin typeface="Calibri"/>
                          <a:cs typeface="Calibri"/>
                        </a:rPr>
                        <a:t>n</a:t>
                      </a:r>
                      <a:r>
                        <a:rPr sz="1200" dirty="0">
                          <a:latin typeface="Calibri"/>
                          <a:cs typeface="Calibri"/>
                        </a:rPr>
                        <a:t>o</a:t>
                      </a:r>
                      <a:r>
                        <a:rPr sz="1200" spc="5" dirty="0">
                          <a:latin typeface="Calibri"/>
                          <a:cs typeface="Calibri"/>
                        </a:rPr>
                        <a:t>u</a:t>
                      </a:r>
                      <a:r>
                        <a:rPr sz="1200" spc="-15" dirty="0">
                          <a:latin typeface="Calibri"/>
                          <a:cs typeface="Calibri"/>
                        </a:rPr>
                        <a:t>g</a:t>
                      </a:r>
                      <a:r>
                        <a:rPr sz="1200" dirty="0">
                          <a:latin typeface="Calibri"/>
                          <a:cs typeface="Calibri"/>
                        </a:rPr>
                        <a:t>h</a:t>
                      </a:r>
                      <a:endParaRPr sz="1200">
                        <a:latin typeface="Calibri"/>
                        <a:cs typeface="Calibri"/>
                      </a:endParaRPr>
                    </a:p>
                  </a:txBody>
                  <a:tcPr marL="0" marR="0" marT="88900" marB="0">
                    <a:lnL w="19050">
                      <a:solidFill>
                        <a:srgbClr val="CCCCCC"/>
                      </a:solidFill>
                      <a:prstDash val="solid"/>
                    </a:lnL>
                    <a:lnR w="12700">
                      <a:solidFill>
                        <a:srgbClr val="CCCCCC"/>
                      </a:solidFill>
                      <a:prstDash val="solid"/>
                    </a:lnR>
                    <a:lnT w="12700">
                      <a:solidFill>
                        <a:srgbClr val="CCCCCC"/>
                      </a:solidFill>
                      <a:prstDash val="solid"/>
                    </a:lnT>
                    <a:lnB w="12700">
                      <a:solidFill>
                        <a:srgbClr val="CCCCCC"/>
                      </a:solidFill>
                      <a:prstDash val="solid"/>
                    </a:lnB>
                  </a:tcPr>
                </a:tc>
                <a:tc>
                  <a:txBody>
                    <a:bodyPr/>
                    <a:lstStyle/>
                    <a:p>
                      <a:pPr marL="71755" marR="367030">
                        <a:lnSpc>
                          <a:spcPts val="1460"/>
                        </a:lnSpc>
                      </a:pPr>
                      <a:r>
                        <a:rPr sz="1200" dirty="0">
                          <a:latin typeface="Calibri"/>
                          <a:cs typeface="Calibri"/>
                        </a:rPr>
                        <a:t>S</a:t>
                      </a:r>
                      <a:r>
                        <a:rPr sz="1200" spc="5" dirty="0">
                          <a:latin typeface="Calibri"/>
                          <a:cs typeface="Calibri"/>
                        </a:rPr>
                        <a:t>t</a:t>
                      </a:r>
                      <a:r>
                        <a:rPr sz="1200" dirty="0">
                          <a:latin typeface="Calibri"/>
                          <a:cs typeface="Calibri"/>
                        </a:rPr>
                        <a:t>ro</a:t>
                      </a:r>
                      <a:r>
                        <a:rPr sz="1200" spc="5" dirty="0">
                          <a:latin typeface="Calibri"/>
                          <a:cs typeface="Calibri"/>
                        </a:rPr>
                        <a:t>n</a:t>
                      </a:r>
                      <a:r>
                        <a:rPr sz="1200" dirty="0">
                          <a:latin typeface="Calibri"/>
                          <a:cs typeface="Calibri"/>
                        </a:rPr>
                        <a:t>gly  </a:t>
                      </a:r>
                      <a:r>
                        <a:rPr sz="1200" spc="-5" dirty="0">
                          <a:latin typeface="Calibri"/>
                          <a:cs typeface="Calibri"/>
                        </a:rPr>
                        <a:t>agree</a:t>
                      </a:r>
                      <a:endParaRPr sz="1200">
                        <a:latin typeface="Calibri"/>
                        <a:cs typeface="Calibri"/>
                      </a:endParaRPr>
                    </a:p>
                    <a:p>
                      <a:pPr marL="71755">
                        <a:lnSpc>
                          <a:spcPct val="100000"/>
                        </a:lnSpc>
                        <a:spcBef>
                          <a:spcPts val="710"/>
                        </a:spcBef>
                      </a:pPr>
                      <a:r>
                        <a:rPr sz="1200" spc="-5" dirty="0">
                          <a:latin typeface="Calibri"/>
                          <a:cs typeface="Calibri"/>
                        </a:rPr>
                        <a:t>Easily</a:t>
                      </a:r>
                      <a:endParaRPr sz="1200">
                        <a:latin typeface="Calibri"/>
                        <a:cs typeface="Calibri"/>
                      </a:endParaRPr>
                    </a:p>
                  </a:txBody>
                  <a:tcPr marL="0" marR="0" marT="0" marB="0">
                    <a:lnL w="1270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1"/>
                  </a:ext>
                </a:extLst>
              </a:tr>
              <a:tr h="657545">
                <a:tc vMerge="1">
                  <a:txBody>
                    <a:bodyPr/>
                    <a:lstStyle/>
                    <a:p>
                      <a:endParaRPr/>
                    </a:p>
                  </a:txBody>
                  <a:tcPr marL="0" marR="0" marT="0" marB="0">
                    <a:lnR w="12700">
                      <a:solidFill>
                        <a:srgbClr val="CCCCCC"/>
                      </a:solidFill>
                      <a:prstDash val="solid"/>
                    </a:lnR>
                    <a:lnT w="12700">
                      <a:solidFill>
                        <a:srgbClr val="CCCCCC"/>
                      </a:solidFill>
                      <a:prstDash val="solid"/>
                    </a:lnT>
                  </a:tcPr>
                </a:tc>
                <a:tc>
                  <a:txBody>
                    <a:bodyPr/>
                    <a:lstStyle/>
                    <a:p>
                      <a:pPr marL="71755">
                        <a:lnSpc>
                          <a:spcPct val="100000"/>
                        </a:lnSpc>
                        <a:spcBef>
                          <a:spcPts val="509"/>
                        </a:spcBef>
                      </a:pPr>
                      <a:r>
                        <a:rPr sz="1200" dirty="0">
                          <a:latin typeface="Calibri"/>
                          <a:cs typeface="Calibri"/>
                        </a:rPr>
                        <a:t>Never</a:t>
                      </a:r>
                      <a:endParaRPr sz="1200">
                        <a:latin typeface="Calibri"/>
                        <a:cs typeface="Calibri"/>
                      </a:endParaRPr>
                    </a:p>
                    <a:p>
                      <a:pPr>
                        <a:lnSpc>
                          <a:spcPct val="100000"/>
                        </a:lnSpc>
                        <a:spcBef>
                          <a:spcPts val="35"/>
                        </a:spcBef>
                      </a:pPr>
                      <a:endParaRPr sz="950">
                        <a:latin typeface="Times New Roman"/>
                        <a:cs typeface="Times New Roman"/>
                      </a:endParaRPr>
                    </a:p>
                    <a:p>
                      <a:pPr marL="71755">
                        <a:lnSpc>
                          <a:spcPct val="100000"/>
                        </a:lnSpc>
                      </a:pPr>
                      <a:r>
                        <a:rPr sz="1200" dirty="0">
                          <a:latin typeface="Calibri"/>
                          <a:cs typeface="Calibri"/>
                        </a:rPr>
                        <a:t>No</a:t>
                      </a:r>
                      <a:endParaRPr sz="1200">
                        <a:latin typeface="Calibri"/>
                        <a:cs typeface="Calibri"/>
                      </a:endParaRPr>
                    </a:p>
                  </a:txBody>
                  <a:tcPr marL="0" marR="0" marT="64769"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a:lnSpc>
                          <a:spcPct val="100000"/>
                        </a:lnSpc>
                        <a:spcBef>
                          <a:spcPts val="35"/>
                        </a:spcBef>
                      </a:pPr>
                      <a:endParaRPr sz="1550">
                        <a:latin typeface="Times New Roman"/>
                        <a:cs typeface="Times New Roman"/>
                      </a:endParaRPr>
                    </a:p>
                    <a:p>
                      <a:pPr marL="71755">
                        <a:lnSpc>
                          <a:spcPct val="100000"/>
                        </a:lnSpc>
                      </a:pPr>
                      <a:r>
                        <a:rPr sz="1200" spc="-5" dirty="0">
                          <a:latin typeface="Calibri"/>
                          <a:cs typeface="Calibri"/>
                        </a:rPr>
                        <a:t>Not</a:t>
                      </a:r>
                      <a:r>
                        <a:rPr sz="1200" spc="-10" dirty="0">
                          <a:latin typeface="Calibri"/>
                          <a:cs typeface="Calibri"/>
                        </a:rPr>
                        <a:t> </a:t>
                      </a:r>
                      <a:r>
                        <a:rPr sz="1200" spc="-5" dirty="0">
                          <a:latin typeface="Calibri"/>
                          <a:cs typeface="Calibri"/>
                        </a:rPr>
                        <a:t>often</a:t>
                      </a:r>
                      <a:endParaRPr sz="1200">
                        <a:latin typeface="Calibri"/>
                        <a:cs typeface="Calibri"/>
                      </a:endParaRPr>
                    </a:p>
                  </a:txBody>
                  <a:tcPr marL="0" marR="0" marT="4445" marB="0">
                    <a:lnL w="12700">
                      <a:solidFill>
                        <a:srgbClr val="CCCCCC"/>
                      </a:solidFill>
                      <a:prstDash val="solid"/>
                    </a:lnL>
                    <a:lnR w="12700">
                      <a:solidFill>
                        <a:srgbClr val="CCCCCC"/>
                      </a:solidFill>
                      <a:prstDash val="solid"/>
                    </a:lnR>
                    <a:lnT w="19050">
                      <a:solidFill>
                        <a:srgbClr val="CCCCCC"/>
                      </a:solidFill>
                      <a:prstDash val="solid"/>
                    </a:lnT>
                  </a:tcPr>
                </a:tc>
                <a:tc>
                  <a:txBody>
                    <a:bodyPr/>
                    <a:lstStyle/>
                    <a:p>
                      <a:pPr>
                        <a:lnSpc>
                          <a:spcPct val="100000"/>
                        </a:lnSpc>
                        <a:spcBef>
                          <a:spcPts val="35"/>
                        </a:spcBef>
                      </a:pPr>
                      <a:endParaRPr sz="1550">
                        <a:latin typeface="Times New Roman"/>
                        <a:cs typeface="Times New Roman"/>
                      </a:endParaRPr>
                    </a:p>
                    <a:p>
                      <a:pPr marL="70485">
                        <a:lnSpc>
                          <a:spcPct val="100000"/>
                        </a:lnSpc>
                      </a:pPr>
                      <a:r>
                        <a:rPr sz="1200" spc="-5" dirty="0">
                          <a:latin typeface="Calibri"/>
                          <a:cs typeface="Calibri"/>
                        </a:rPr>
                        <a:t>Some-times</a:t>
                      </a:r>
                      <a:endParaRPr sz="1200">
                        <a:latin typeface="Calibri"/>
                        <a:cs typeface="Calibri"/>
                      </a:endParaRPr>
                    </a:p>
                  </a:txBody>
                  <a:tcPr marL="0" marR="0" marT="4445" marB="0">
                    <a:lnL w="12700">
                      <a:solidFill>
                        <a:srgbClr val="CCCCCC"/>
                      </a:solidFill>
                      <a:prstDash val="solid"/>
                    </a:lnL>
                    <a:lnR w="12700">
                      <a:solidFill>
                        <a:srgbClr val="CCCCCC"/>
                      </a:solidFill>
                      <a:prstDash val="solid"/>
                    </a:lnR>
                    <a:lnT w="19050">
                      <a:solidFill>
                        <a:srgbClr val="CCCCCC"/>
                      </a:solidFill>
                      <a:prstDash val="solid"/>
                    </a:lnT>
                  </a:tcPr>
                </a:tc>
                <a:tc>
                  <a:txBody>
                    <a:bodyPr/>
                    <a:lstStyle/>
                    <a:p>
                      <a:pPr marL="70485" marR="443230">
                        <a:lnSpc>
                          <a:spcPct val="101699"/>
                        </a:lnSpc>
                        <a:spcBef>
                          <a:spcPts val="1050"/>
                        </a:spcBef>
                      </a:pPr>
                      <a:r>
                        <a:rPr sz="1200" dirty="0">
                          <a:latin typeface="Calibri"/>
                          <a:cs typeface="Calibri"/>
                        </a:rPr>
                        <a:t>Almost  </a:t>
                      </a:r>
                      <a:r>
                        <a:rPr sz="1200" spc="-5" dirty="0">
                          <a:latin typeface="Calibri"/>
                          <a:cs typeface="Calibri"/>
                        </a:rPr>
                        <a:t>always</a:t>
                      </a:r>
                      <a:endParaRPr sz="1200">
                        <a:latin typeface="Calibri"/>
                        <a:cs typeface="Calibri"/>
                      </a:endParaRPr>
                    </a:p>
                  </a:txBody>
                  <a:tcPr marL="0" marR="0" marT="13335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marL="71755">
                        <a:lnSpc>
                          <a:spcPct val="100000"/>
                        </a:lnSpc>
                        <a:spcBef>
                          <a:spcPts val="509"/>
                        </a:spcBef>
                      </a:pPr>
                      <a:r>
                        <a:rPr sz="1200" spc="-5" dirty="0">
                          <a:latin typeface="Calibri"/>
                          <a:cs typeface="Calibri"/>
                        </a:rPr>
                        <a:t>Always</a:t>
                      </a:r>
                      <a:endParaRPr sz="1200">
                        <a:latin typeface="Calibri"/>
                        <a:cs typeface="Calibri"/>
                      </a:endParaRPr>
                    </a:p>
                    <a:p>
                      <a:pPr>
                        <a:lnSpc>
                          <a:spcPct val="100000"/>
                        </a:lnSpc>
                        <a:spcBef>
                          <a:spcPts val="35"/>
                        </a:spcBef>
                      </a:pPr>
                      <a:endParaRPr sz="950">
                        <a:latin typeface="Times New Roman"/>
                        <a:cs typeface="Times New Roman"/>
                      </a:endParaRPr>
                    </a:p>
                    <a:p>
                      <a:pPr marL="71755">
                        <a:lnSpc>
                          <a:spcPct val="100000"/>
                        </a:lnSpc>
                      </a:pPr>
                      <a:r>
                        <a:rPr sz="1200" spc="-5" dirty="0">
                          <a:latin typeface="Calibri"/>
                          <a:cs typeface="Calibri"/>
                        </a:rPr>
                        <a:t>Yes</a:t>
                      </a:r>
                      <a:endParaRPr sz="1200">
                        <a:latin typeface="Calibri"/>
                        <a:cs typeface="Calibri"/>
                      </a:endParaRPr>
                    </a:p>
                  </a:txBody>
                  <a:tcPr marL="0" marR="0" marT="64769" marB="0">
                    <a:lnL w="12700">
                      <a:solidFill>
                        <a:srgbClr val="CCCCCC"/>
                      </a:solidFill>
                      <a:prstDash val="solid"/>
                    </a:lnL>
                    <a:lnT w="12700">
                      <a:solidFill>
                        <a:srgbClr val="CCCCCC"/>
                      </a:solidFill>
                      <a:prstDash val="solid"/>
                    </a:lnT>
                  </a:tcPr>
                </a:tc>
                <a:extLst>
                  <a:ext uri="{0D108BD9-81ED-4DB2-BD59-A6C34878D82A}">
                    <a16:rowId xmlns:a16="http://schemas.microsoft.com/office/drawing/2014/main" val="10002"/>
                  </a:ext>
                </a:extLst>
              </a:tr>
            </a:tbl>
          </a:graphicData>
        </a:graphic>
      </p:graphicFrame>
      <p:sp>
        <p:nvSpPr>
          <p:cNvPr id="6" name="object 6"/>
          <p:cNvSpPr/>
          <p:nvPr/>
        </p:nvSpPr>
        <p:spPr>
          <a:xfrm>
            <a:off x="923222" y="8540810"/>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16" y="7410730"/>
            <a:ext cx="5831840" cy="2548890"/>
          </a:xfrm>
          <a:prstGeom prst="rect">
            <a:avLst/>
          </a:prstGeom>
        </p:spPr>
        <p:txBody>
          <a:bodyPr vert="horz" wrap="square" lIns="0" tIns="9525" rIns="0" bIns="0" rtlCol="0">
            <a:spAutoFit/>
          </a:bodyPr>
          <a:lstStyle/>
          <a:p>
            <a:pPr marL="12700" marR="5080" indent="606425">
              <a:lnSpc>
                <a:spcPct val="101699"/>
              </a:lnSpc>
              <a:spcBef>
                <a:spcPts val="75"/>
              </a:spcBef>
            </a:pPr>
            <a:r>
              <a:rPr sz="1200" i="1" spc="-5" dirty="0">
                <a:latin typeface="Calibri"/>
                <a:cs typeface="Calibri"/>
              </a:rPr>
              <a:t>Example</a:t>
            </a:r>
            <a:r>
              <a:rPr sz="1200" spc="-5" dirty="0">
                <a:latin typeface="Calibri"/>
                <a:cs typeface="Calibri"/>
              </a:rPr>
              <a:t>: Another example is the project </a:t>
            </a:r>
            <a:r>
              <a:rPr sz="1200" spc="-10" dirty="0">
                <a:latin typeface="Calibri"/>
                <a:cs typeface="Calibri"/>
              </a:rPr>
              <a:t>COMBAT. </a:t>
            </a:r>
            <a:r>
              <a:rPr sz="1200" spc="-5" dirty="0">
                <a:latin typeface="Calibri"/>
                <a:cs typeface="Calibri"/>
              </a:rPr>
              <a:t>This being a co-operation </a:t>
            </a:r>
            <a:r>
              <a:rPr sz="1200" spc="-10" dirty="0">
                <a:latin typeface="Calibri"/>
                <a:cs typeface="Calibri"/>
              </a:rPr>
              <a:t>of  </a:t>
            </a:r>
            <a:r>
              <a:rPr sz="1200" dirty="0">
                <a:latin typeface="Calibri"/>
                <a:cs typeface="Calibri"/>
              </a:rPr>
              <a:t>eleven </a:t>
            </a:r>
            <a:r>
              <a:rPr sz="1200" spc="-5" dirty="0">
                <a:latin typeface="Calibri"/>
                <a:cs typeface="Calibri"/>
              </a:rPr>
              <a:t>partners based </a:t>
            </a:r>
            <a:r>
              <a:rPr sz="1200" spc="-10" dirty="0">
                <a:latin typeface="Calibri"/>
                <a:cs typeface="Calibri"/>
              </a:rPr>
              <a:t>in </a:t>
            </a:r>
            <a:r>
              <a:rPr sz="1200" dirty="0">
                <a:latin typeface="Calibri"/>
                <a:cs typeface="Calibri"/>
              </a:rPr>
              <a:t>eight </a:t>
            </a:r>
            <a:r>
              <a:rPr sz="1200" spc="-5" dirty="0">
                <a:latin typeface="Calibri"/>
                <a:cs typeface="Calibri"/>
              </a:rPr>
              <a:t>different EU countries. As part of the Leonardo </a:t>
            </a:r>
            <a:r>
              <a:rPr sz="1200" dirty="0">
                <a:latin typeface="Calibri"/>
                <a:cs typeface="Calibri"/>
              </a:rPr>
              <a:t>da </a:t>
            </a:r>
            <a:r>
              <a:rPr sz="1200" spc="-5" dirty="0">
                <a:latin typeface="Calibri"/>
                <a:cs typeface="Calibri"/>
              </a:rPr>
              <a:t>Vinci  umbrella they have developed a methodology that guides companies step </a:t>
            </a:r>
            <a:r>
              <a:rPr sz="1200" dirty="0">
                <a:latin typeface="Calibri"/>
                <a:cs typeface="Calibri"/>
              </a:rPr>
              <a:t>by </a:t>
            </a:r>
            <a:r>
              <a:rPr sz="1200" spc="-5" dirty="0">
                <a:latin typeface="Calibri"/>
                <a:cs typeface="Calibri"/>
              </a:rPr>
              <a:t>step </a:t>
            </a:r>
            <a:r>
              <a:rPr sz="1200" spc="-10" dirty="0">
                <a:latin typeface="Calibri"/>
                <a:cs typeface="Calibri"/>
              </a:rPr>
              <a:t>in </a:t>
            </a:r>
            <a:r>
              <a:rPr sz="1200" spc="-5" dirty="0">
                <a:latin typeface="Calibri"/>
                <a:cs typeface="Calibri"/>
              </a:rPr>
              <a:t>the most  effective and efficient training </a:t>
            </a:r>
            <a:r>
              <a:rPr sz="1200" dirty="0">
                <a:latin typeface="Calibri"/>
                <a:cs typeface="Calibri"/>
              </a:rPr>
              <a:t>for </a:t>
            </a:r>
            <a:r>
              <a:rPr sz="1200" spc="-5" dirty="0">
                <a:latin typeface="Calibri"/>
                <a:cs typeface="Calibri"/>
              </a:rPr>
              <a:t>their personnel. As part </a:t>
            </a:r>
            <a:r>
              <a:rPr sz="1200" spc="-10" dirty="0">
                <a:latin typeface="Calibri"/>
                <a:cs typeface="Calibri"/>
              </a:rPr>
              <a:t>of </a:t>
            </a:r>
            <a:r>
              <a:rPr sz="1200" dirty="0">
                <a:latin typeface="Calibri"/>
                <a:cs typeface="Calibri"/>
              </a:rPr>
              <a:t>this </a:t>
            </a:r>
            <a:r>
              <a:rPr sz="1200" spc="-5" dirty="0">
                <a:latin typeface="Calibri"/>
                <a:cs typeface="Calibri"/>
              </a:rPr>
              <a:t>project a number of tools  were</a:t>
            </a:r>
            <a:r>
              <a:rPr sz="1200" spc="5" dirty="0">
                <a:latin typeface="Calibri"/>
                <a:cs typeface="Calibri"/>
              </a:rPr>
              <a:t> </a:t>
            </a:r>
            <a:r>
              <a:rPr sz="1200" spc="-5" dirty="0">
                <a:latin typeface="Calibri"/>
                <a:cs typeface="Calibri"/>
              </a:rPr>
              <a:t>developed: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competency analysis</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assessment of workers </a:t>
            </a:r>
            <a:r>
              <a:rPr sz="1200" spc="-10" dirty="0">
                <a:latin typeface="Calibri"/>
                <a:cs typeface="Calibri"/>
              </a:rPr>
              <a:t>at </a:t>
            </a:r>
            <a:r>
              <a:rPr sz="1200" spc="-5" dirty="0">
                <a:latin typeface="Calibri"/>
                <a:cs typeface="Calibri"/>
              </a:rPr>
              <a:t>the</a:t>
            </a:r>
            <a:r>
              <a:rPr sz="1200" spc="35" dirty="0">
                <a:latin typeface="Calibri"/>
                <a:cs typeface="Calibri"/>
              </a:rPr>
              <a:t> </a:t>
            </a:r>
            <a:r>
              <a:rPr sz="1200" spc="-5" dirty="0">
                <a:latin typeface="Calibri"/>
                <a:cs typeface="Calibri"/>
              </a:rPr>
              <a:t>workplace</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training </a:t>
            </a:r>
            <a:r>
              <a:rPr sz="1200" dirty="0">
                <a:latin typeface="Calibri"/>
                <a:cs typeface="Calibri"/>
              </a:rPr>
              <a:t>needs</a:t>
            </a:r>
            <a:r>
              <a:rPr sz="1200" spc="-20" dirty="0">
                <a:latin typeface="Calibri"/>
                <a:cs typeface="Calibri"/>
              </a:rPr>
              <a:t> </a:t>
            </a:r>
            <a:r>
              <a:rPr sz="1200" spc="-5" dirty="0">
                <a:latin typeface="Calibri"/>
                <a:cs typeface="Calibri"/>
              </a:rPr>
              <a:t>analysis</a:t>
            </a:r>
            <a:endParaRPr sz="1200">
              <a:latin typeface="Calibri"/>
              <a:cs typeface="Calibri"/>
            </a:endParaRPr>
          </a:p>
          <a:p>
            <a:pPr marL="240665" indent="-228600">
              <a:lnSpc>
                <a:spcPct val="100000"/>
              </a:lnSpc>
              <a:spcBef>
                <a:spcPts val="100"/>
              </a:spcBef>
              <a:buFont typeface="Symbol"/>
              <a:buChar char=""/>
              <a:tabLst>
                <a:tab pos="240665" algn="l"/>
                <a:tab pos="241300" algn="l"/>
              </a:tabLst>
            </a:pPr>
            <a:r>
              <a:rPr sz="1200" spc="-5" dirty="0">
                <a:latin typeface="Calibri"/>
                <a:cs typeface="Calibri"/>
              </a:rPr>
              <a:t>training plan</a:t>
            </a:r>
            <a:r>
              <a:rPr sz="1200" spc="-15" dirty="0">
                <a:latin typeface="Calibri"/>
                <a:cs typeface="Calibri"/>
              </a:rPr>
              <a:t> </a:t>
            </a:r>
            <a:r>
              <a:rPr sz="1200" spc="-5" dirty="0">
                <a:latin typeface="Calibri"/>
                <a:cs typeface="Calibri"/>
              </a:rPr>
              <a:t>development</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training</a:t>
            </a:r>
            <a:r>
              <a:rPr sz="1200" spc="-15" dirty="0">
                <a:latin typeface="Calibri"/>
                <a:cs typeface="Calibri"/>
              </a:rPr>
              <a:t> </a:t>
            </a:r>
            <a:r>
              <a:rPr sz="1200" dirty="0">
                <a:latin typeface="Calibri"/>
                <a:cs typeface="Calibri"/>
              </a:rPr>
              <a:t>delivery</a:t>
            </a:r>
            <a:endParaRPr sz="1200">
              <a:latin typeface="Calibri"/>
              <a:cs typeface="Calibri"/>
            </a:endParaRPr>
          </a:p>
          <a:p>
            <a:pPr marL="12700">
              <a:lnSpc>
                <a:spcPct val="100000"/>
              </a:lnSpc>
              <a:spcBef>
                <a:spcPts val="530"/>
              </a:spcBef>
            </a:pPr>
            <a:r>
              <a:rPr sz="1200" dirty="0">
                <a:latin typeface="Calibri"/>
                <a:cs typeface="Calibri"/>
              </a:rPr>
              <a:t>These </a:t>
            </a:r>
            <a:r>
              <a:rPr sz="1200" spc="-5" dirty="0">
                <a:latin typeface="Calibri"/>
                <a:cs typeface="Calibri"/>
              </a:rPr>
              <a:t>examples cover training need analysis, but </a:t>
            </a:r>
            <a:r>
              <a:rPr sz="1200" dirty="0">
                <a:latin typeface="Calibri"/>
                <a:cs typeface="Calibri"/>
              </a:rPr>
              <a:t>they </a:t>
            </a:r>
            <a:r>
              <a:rPr sz="1200" spc="-10" dirty="0">
                <a:latin typeface="Calibri"/>
                <a:cs typeface="Calibri"/>
              </a:rPr>
              <a:t>also </a:t>
            </a:r>
            <a:r>
              <a:rPr sz="1200" spc="-5" dirty="0">
                <a:latin typeface="Calibri"/>
                <a:cs typeface="Calibri"/>
              </a:rPr>
              <a:t>give views on how much</a:t>
            </a:r>
            <a:r>
              <a:rPr sz="1200" spc="114" dirty="0">
                <a:latin typeface="Calibri"/>
                <a:cs typeface="Calibri"/>
              </a:rPr>
              <a:t> </a:t>
            </a:r>
            <a:r>
              <a:rPr sz="1200" spc="-5" dirty="0">
                <a:latin typeface="Calibri"/>
                <a:cs typeface="Calibri"/>
              </a:rPr>
              <a:t>further</a:t>
            </a:r>
            <a:endParaRPr sz="1200">
              <a:latin typeface="Calibri"/>
              <a:cs typeface="Calibri"/>
            </a:endParaRPr>
          </a:p>
          <a:p>
            <a:pPr>
              <a:lnSpc>
                <a:spcPct val="100000"/>
              </a:lnSpc>
              <a:spcBef>
                <a:spcPts val="50"/>
              </a:spcBef>
            </a:pPr>
            <a:endParaRPr sz="1400">
              <a:latin typeface="Calibri"/>
              <a:cs typeface="Calibri"/>
            </a:endParaRPr>
          </a:p>
          <a:p>
            <a:pPr marL="181610">
              <a:lnSpc>
                <a:spcPct val="100000"/>
              </a:lnSpc>
            </a:pPr>
            <a:r>
              <a:rPr sz="1000" b="1" spc="-5" dirty="0">
                <a:latin typeface="Calibri"/>
                <a:cs typeface="Calibri"/>
              </a:rPr>
              <a:t>84</a:t>
            </a:r>
            <a:endParaRPr sz="1000">
              <a:latin typeface="Calibri"/>
              <a:cs typeface="Calibri"/>
            </a:endParaRPr>
          </a:p>
        </p:txBody>
      </p:sp>
      <p:sp>
        <p:nvSpPr>
          <p:cNvPr id="3" name="object 3"/>
          <p:cNvSpPr txBox="1"/>
          <p:nvPr/>
        </p:nvSpPr>
        <p:spPr>
          <a:xfrm>
            <a:off x="888421" y="570066"/>
            <a:ext cx="5793105" cy="357632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950">
              <a:latin typeface="Calibri"/>
              <a:cs typeface="Calibri"/>
            </a:endParaRPr>
          </a:p>
          <a:p>
            <a:pPr marL="240665" indent="-228600">
              <a:lnSpc>
                <a:spcPct val="100000"/>
              </a:lnSpc>
              <a:buFont typeface="Symbol"/>
              <a:buChar char=""/>
              <a:tabLst>
                <a:tab pos="240665" algn="l"/>
                <a:tab pos="241300" algn="l"/>
              </a:tabLst>
            </a:pPr>
            <a:r>
              <a:rPr sz="1200" spc="-5" dirty="0">
                <a:latin typeface="Calibri"/>
                <a:cs typeface="Calibri"/>
              </a:rPr>
              <a:t>All questions </a:t>
            </a:r>
            <a:r>
              <a:rPr sz="1200" spc="-10" dirty="0">
                <a:latin typeface="Calibri"/>
                <a:cs typeface="Calibri"/>
              </a:rPr>
              <a:t>should </a:t>
            </a:r>
            <a:r>
              <a:rPr sz="1200" spc="-5" dirty="0">
                <a:latin typeface="Calibri"/>
                <a:cs typeface="Calibri"/>
              </a:rPr>
              <a:t>produce answers you really</a:t>
            </a:r>
            <a:r>
              <a:rPr sz="1200" spc="35" dirty="0">
                <a:latin typeface="Calibri"/>
                <a:cs typeface="Calibri"/>
              </a:rPr>
              <a:t> </a:t>
            </a:r>
            <a:r>
              <a:rPr sz="1200" dirty="0">
                <a:latin typeface="Calibri"/>
                <a:cs typeface="Calibri"/>
              </a:rPr>
              <a:t>need</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All questions </a:t>
            </a:r>
            <a:r>
              <a:rPr sz="1200" spc="-10" dirty="0">
                <a:latin typeface="Calibri"/>
                <a:cs typeface="Calibri"/>
              </a:rPr>
              <a:t>should </a:t>
            </a:r>
            <a:r>
              <a:rPr sz="1200" dirty="0">
                <a:latin typeface="Calibri"/>
                <a:cs typeface="Calibri"/>
              </a:rPr>
              <a:t>be </a:t>
            </a:r>
            <a:r>
              <a:rPr sz="1200" spc="-5" dirty="0">
                <a:latin typeface="Calibri"/>
                <a:cs typeface="Calibri"/>
              </a:rPr>
              <a:t>easy </a:t>
            </a:r>
            <a:r>
              <a:rPr sz="1200" dirty="0">
                <a:latin typeface="Calibri"/>
                <a:cs typeface="Calibri"/>
              </a:rPr>
              <a:t>for </a:t>
            </a:r>
            <a:r>
              <a:rPr sz="1200" spc="-5" dirty="0">
                <a:latin typeface="Calibri"/>
                <a:cs typeface="Calibri"/>
              </a:rPr>
              <a:t>the respondents to</a:t>
            </a:r>
            <a:r>
              <a:rPr sz="1200" spc="60" dirty="0">
                <a:latin typeface="Calibri"/>
                <a:cs typeface="Calibri"/>
              </a:rPr>
              <a:t> </a:t>
            </a:r>
            <a:r>
              <a:rPr sz="1200" spc="-5" dirty="0">
                <a:latin typeface="Calibri"/>
                <a:cs typeface="Calibri"/>
              </a:rPr>
              <a:t>understand</a:t>
            </a:r>
            <a:endParaRPr sz="1200">
              <a:latin typeface="Calibri"/>
              <a:cs typeface="Calibri"/>
            </a:endParaRPr>
          </a:p>
          <a:p>
            <a:pPr marL="12700" marR="196215" indent="34925">
              <a:lnSpc>
                <a:spcPct val="101699"/>
              </a:lnSpc>
              <a:spcBef>
                <a:spcPts val="500"/>
              </a:spcBef>
            </a:pPr>
            <a:r>
              <a:rPr sz="1200" spc="-5" dirty="0">
                <a:latin typeface="Calibri"/>
                <a:cs typeface="Calibri"/>
              </a:rPr>
              <a:t>A nice, attractive layout, professionally printed, is important. </a:t>
            </a:r>
            <a:r>
              <a:rPr sz="1200" spc="-10" dirty="0">
                <a:latin typeface="Calibri"/>
                <a:cs typeface="Calibri"/>
              </a:rPr>
              <a:t>Such </a:t>
            </a:r>
            <a:r>
              <a:rPr sz="1200" spc="-5" dirty="0">
                <a:latin typeface="Calibri"/>
                <a:cs typeface="Calibri"/>
              </a:rPr>
              <a:t>a serious approach will  make the response rate</a:t>
            </a:r>
            <a:r>
              <a:rPr sz="1200" spc="35" dirty="0">
                <a:latin typeface="Calibri"/>
                <a:cs typeface="Calibri"/>
              </a:rPr>
              <a:t> </a:t>
            </a:r>
            <a:r>
              <a:rPr sz="1200" dirty="0">
                <a:latin typeface="Calibri"/>
                <a:cs typeface="Calibri"/>
              </a:rPr>
              <a:t>higher.</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6.4 </a:t>
            </a:r>
            <a:r>
              <a:rPr sz="1400" b="1" dirty="0">
                <a:latin typeface="Calibri"/>
                <a:cs typeface="Calibri"/>
              </a:rPr>
              <a:t>Online</a:t>
            </a:r>
            <a:r>
              <a:rPr sz="1400" b="1" spc="-15" dirty="0">
                <a:latin typeface="Calibri"/>
                <a:cs typeface="Calibri"/>
              </a:rPr>
              <a:t> </a:t>
            </a:r>
            <a:r>
              <a:rPr sz="1400" b="1" spc="-10" dirty="0">
                <a:latin typeface="Calibri"/>
                <a:cs typeface="Calibri"/>
              </a:rPr>
              <a:t>tools</a:t>
            </a:r>
            <a:endParaRPr sz="1400">
              <a:latin typeface="Calibri"/>
              <a:cs typeface="Calibri"/>
            </a:endParaRPr>
          </a:p>
          <a:p>
            <a:pPr marL="12700" marR="5080">
              <a:lnSpc>
                <a:spcPct val="101699"/>
              </a:lnSpc>
              <a:spcBef>
                <a:spcPts val="825"/>
              </a:spcBef>
            </a:pPr>
            <a:r>
              <a:rPr sz="1200" spc="-5" dirty="0">
                <a:latin typeface="Calibri"/>
                <a:cs typeface="Calibri"/>
              </a:rPr>
              <a:t>It is </a:t>
            </a:r>
            <a:r>
              <a:rPr sz="1200" spc="-10" dirty="0">
                <a:latin typeface="Calibri"/>
                <a:cs typeface="Calibri"/>
              </a:rPr>
              <a:t>of </a:t>
            </a:r>
            <a:r>
              <a:rPr sz="1200" spc="-5" dirty="0">
                <a:latin typeface="Calibri"/>
                <a:cs typeface="Calibri"/>
              </a:rPr>
              <a:t>course possible to provide </a:t>
            </a:r>
            <a:r>
              <a:rPr sz="1200" dirty="0">
                <a:latin typeface="Calibri"/>
                <a:cs typeface="Calibri"/>
              </a:rPr>
              <a:t>the </a:t>
            </a:r>
            <a:r>
              <a:rPr sz="1200" spc="-5" dirty="0">
                <a:latin typeface="Calibri"/>
                <a:cs typeface="Calibri"/>
              </a:rPr>
              <a:t>questionnaires on-line over the Web. </a:t>
            </a:r>
            <a:r>
              <a:rPr sz="1200" dirty="0">
                <a:latin typeface="Calibri"/>
                <a:cs typeface="Calibri"/>
              </a:rPr>
              <a:t>Many </a:t>
            </a:r>
            <a:r>
              <a:rPr sz="1200" spc="-5" dirty="0">
                <a:latin typeface="Calibri"/>
                <a:cs typeface="Calibri"/>
              </a:rPr>
              <a:t>commercial  </a:t>
            </a:r>
            <a:r>
              <a:rPr sz="1200" dirty="0">
                <a:latin typeface="Calibri"/>
                <a:cs typeface="Calibri"/>
              </a:rPr>
              <a:t>websites </a:t>
            </a:r>
            <a:r>
              <a:rPr sz="1200" spc="-10" dirty="0">
                <a:latin typeface="Calibri"/>
                <a:cs typeface="Calibri"/>
              </a:rPr>
              <a:t>are </a:t>
            </a:r>
            <a:r>
              <a:rPr sz="1200" spc="-5" dirty="0">
                <a:latin typeface="Calibri"/>
                <a:cs typeface="Calibri"/>
              </a:rPr>
              <a:t>available where </a:t>
            </a:r>
            <a:r>
              <a:rPr sz="1200" spc="-10" dirty="0">
                <a:latin typeface="Calibri"/>
                <a:cs typeface="Calibri"/>
              </a:rPr>
              <a:t>you can </a:t>
            </a:r>
            <a:r>
              <a:rPr sz="1200" spc="-5" dirty="0">
                <a:latin typeface="Calibri"/>
                <a:cs typeface="Calibri"/>
              </a:rPr>
              <a:t>create </a:t>
            </a:r>
            <a:r>
              <a:rPr sz="1200" dirty="0">
                <a:latin typeface="Calibri"/>
                <a:cs typeface="Calibri"/>
              </a:rPr>
              <a:t>the </a:t>
            </a:r>
            <a:r>
              <a:rPr sz="1200" spc="-5" dirty="0">
                <a:latin typeface="Calibri"/>
                <a:cs typeface="Calibri"/>
              </a:rPr>
              <a:t>survey, conduct it on-line, make </a:t>
            </a:r>
            <a:r>
              <a:rPr sz="1200" dirty="0">
                <a:latin typeface="Calibri"/>
                <a:cs typeface="Calibri"/>
              </a:rPr>
              <a:t>the </a:t>
            </a:r>
            <a:r>
              <a:rPr sz="1200" spc="-5" dirty="0">
                <a:latin typeface="Calibri"/>
                <a:cs typeface="Calibri"/>
              </a:rPr>
              <a:t>analysis  and download the results which could </a:t>
            </a:r>
            <a:r>
              <a:rPr sz="1200" dirty="0">
                <a:latin typeface="Calibri"/>
                <a:cs typeface="Calibri"/>
              </a:rPr>
              <a:t>be </a:t>
            </a:r>
            <a:r>
              <a:rPr sz="1200" spc="-5" dirty="0">
                <a:latin typeface="Calibri"/>
                <a:cs typeface="Calibri"/>
              </a:rPr>
              <a:t>presented in different forms/software. Just search  </a:t>
            </a:r>
            <a:r>
              <a:rPr sz="1200" dirty="0">
                <a:latin typeface="Calibri"/>
                <a:cs typeface="Calibri"/>
              </a:rPr>
              <a:t>the </a:t>
            </a:r>
            <a:r>
              <a:rPr sz="1200" spc="-5" dirty="0">
                <a:latin typeface="Calibri"/>
                <a:cs typeface="Calibri"/>
              </a:rPr>
              <a:t>web </a:t>
            </a:r>
            <a:r>
              <a:rPr sz="1200" dirty="0">
                <a:latin typeface="Calibri"/>
                <a:cs typeface="Calibri"/>
              </a:rPr>
              <a:t>for </a:t>
            </a:r>
            <a:r>
              <a:rPr sz="1200" spc="-5" dirty="0">
                <a:latin typeface="Calibri"/>
                <a:cs typeface="Calibri"/>
              </a:rPr>
              <a:t>on-line surveys and you will find </a:t>
            </a:r>
            <a:r>
              <a:rPr sz="1200" spc="-10" dirty="0">
                <a:latin typeface="Calibri"/>
                <a:cs typeface="Calibri"/>
              </a:rPr>
              <a:t>many </a:t>
            </a:r>
            <a:r>
              <a:rPr sz="1200" spc="-5" dirty="0">
                <a:latin typeface="Calibri"/>
                <a:cs typeface="Calibri"/>
              </a:rPr>
              <a:t>such</a:t>
            </a:r>
            <a:r>
              <a:rPr sz="1200" spc="45" dirty="0">
                <a:latin typeface="Calibri"/>
                <a:cs typeface="Calibri"/>
              </a:rPr>
              <a:t> </a:t>
            </a:r>
            <a:r>
              <a:rPr sz="1200" spc="-5" dirty="0">
                <a:latin typeface="Calibri"/>
                <a:cs typeface="Calibri"/>
              </a:rPr>
              <a:t>examples.</a:t>
            </a:r>
            <a:endParaRPr sz="1200">
              <a:latin typeface="Calibri"/>
              <a:cs typeface="Calibri"/>
            </a:endParaRPr>
          </a:p>
          <a:p>
            <a:pPr marL="12700" marR="28575">
              <a:lnSpc>
                <a:spcPct val="101699"/>
              </a:lnSpc>
              <a:spcBef>
                <a:spcPts val="994"/>
              </a:spcBef>
            </a:pPr>
            <a:r>
              <a:rPr sz="1200" spc="-5" dirty="0">
                <a:latin typeface="Calibri"/>
                <a:cs typeface="Calibri"/>
              </a:rPr>
              <a:t>The on-line questionnaires and services offered by </a:t>
            </a:r>
            <a:r>
              <a:rPr sz="1200" dirty="0">
                <a:latin typeface="Calibri"/>
                <a:cs typeface="Calibri"/>
              </a:rPr>
              <a:t>them </a:t>
            </a:r>
            <a:r>
              <a:rPr sz="1200" spc="-5" dirty="0">
                <a:latin typeface="Calibri"/>
                <a:cs typeface="Calibri"/>
              </a:rPr>
              <a:t>are naturally of interest as they  might analyse and present the data in a convenient form. </a:t>
            </a:r>
            <a:r>
              <a:rPr sz="1200" spc="-10" dirty="0">
                <a:latin typeface="Calibri"/>
                <a:cs typeface="Calibri"/>
              </a:rPr>
              <a:t>But </a:t>
            </a:r>
            <a:r>
              <a:rPr sz="1200" spc="-5" dirty="0">
                <a:latin typeface="Calibri"/>
                <a:cs typeface="Calibri"/>
              </a:rPr>
              <a:t>they could </a:t>
            </a:r>
            <a:r>
              <a:rPr sz="1200" spc="-10" dirty="0">
                <a:latin typeface="Calibri"/>
                <a:cs typeface="Calibri"/>
              </a:rPr>
              <a:t>go </a:t>
            </a:r>
            <a:r>
              <a:rPr sz="1200" dirty="0">
                <a:latin typeface="Calibri"/>
                <a:cs typeface="Calibri"/>
              </a:rPr>
              <a:t>even </a:t>
            </a:r>
            <a:r>
              <a:rPr sz="1200" spc="-5" dirty="0">
                <a:latin typeface="Calibri"/>
                <a:cs typeface="Calibri"/>
              </a:rPr>
              <a:t>further and  suggest actions as a result </a:t>
            </a:r>
            <a:r>
              <a:rPr sz="1200" spc="-10" dirty="0">
                <a:latin typeface="Calibri"/>
                <a:cs typeface="Calibri"/>
              </a:rPr>
              <a:t>of </a:t>
            </a:r>
            <a:r>
              <a:rPr sz="1200" dirty="0">
                <a:latin typeface="Calibri"/>
                <a:cs typeface="Calibri"/>
              </a:rPr>
              <a:t>the</a:t>
            </a:r>
            <a:r>
              <a:rPr sz="1200" spc="30" dirty="0">
                <a:latin typeface="Calibri"/>
                <a:cs typeface="Calibri"/>
              </a:rPr>
              <a:t> </a:t>
            </a:r>
            <a:r>
              <a:rPr sz="1200" spc="-5" dirty="0">
                <a:latin typeface="Calibri"/>
                <a:cs typeface="Calibri"/>
              </a:rPr>
              <a:t>analysis.</a:t>
            </a:r>
            <a:endParaRPr sz="1200">
              <a:latin typeface="Calibri"/>
              <a:cs typeface="Calibri"/>
            </a:endParaRPr>
          </a:p>
        </p:txBody>
      </p:sp>
      <p:sp>
        <p:nvSpPr>
          <p:cNvPr id="4" name="object 4"/>
          <p:cNvSpPr txBox="1"/>
          <p:nvPr/>
        </p:nvSpPr>
        <p:spPr>
          <a:xfrm>
            <a:off x="888415" y="4713476"/>
            <a:ext cx="5781040" cy="2193925"/>
          </a:xfrm>
          <a:prstGeom prst="rect">
            <a:avLst/>
          </a:prstGeom>
        </p:spPr>
        <p:txBody>
          <a:bodyPr vert="horz" wrap="square" lIns="0" tIns="9525" rIns="0" bIns="0" rtlCol="0">
            <a:spAutoFit/>
          </a:bodyPr>
          <a:lstStyle/>
          <a:p>
            <a:pPr marL="12700" marR="17145" indent="606425">
              <a:lnSpc>
                <a:spcPct val="101699"/>
              </a:lnSpc>
              <a:spcBef>
                <a:spcPts val="75"/>
              </a:spcBef>
            </a:pPr>
            <a:r>
              <a:rPr sz="1200" i="1" spc="-5" dirty="0">
                <a:latin typeface="Calibri"/>
                <a:cs typeface="Calibri"/>
              </a:rPr>
              <a:t>Example</a:t>
            </a:r>
            <a:r>
              <a:rPr sz="1200" spc="-5" dirty="0">
                <a:latin typeface="Calibri"/>
                <a:cs typeface="Calibri"/>
              </a:rPr>
              <a:t>: One example is a project, eCASME (2004), coordinated </a:t>
            </a:r>
            <a:r>
              <a:rPr sz="1200" dirty="0">
                <a:latin typeface="Calibri"/>
                <a:cs typeface="Calibri"/>
              </a:rPr>
              <a:t>by </a:t>
            </a:r>
            <a:r>
              <a:rPr sz="1200" spc="-5" dirty="0">
                <a:latin typeface="Calibri"/>
                <a:cs typeface="Calibri"/>
              </a:rPr>
              <a:t>University of  Limerick which has developed a tool for Training </a:t>
            </a:r>
            <a:r>
              <a:rPr sz="1200" dirty="0">
                <a:latin typeface="Calibri"/>
                <a:cs typeface="Calibri"/>
              </a:rPr>
              <a:t>Needs </a:t>
            </a:r>
            <a:r>
              <a:rPr sz="1200" spc="-5" dirty="0">
                <a:latin typeface="Calibri"/>
                <a:cs typeface="Calibri"/>
              </a:rPr>
              <a:t>analysis where the training (or  Competencies) is broken down into sub components </a:t>
            </a:r>
            <a:r>
              <a:rPr sz="1200" dirty="0">
                <a:latin typeface="Calibri"/>
                <a:cs typeface="Calibri"/>
              </a:rPr>
              <a:t>to </a:t>
            </a:r>
            <a:r>
              <a:rPr sz="1200" spc="-5" dirty="0">
                <a:latin typeface="Calibri"/>
                <a:cs typeface="Calibri"/>
              </a:rPr>
              <a:t>specify training needs into detail.  From this a training plan is generated </a:t>
            </a:r>
            <a:r>
              <a:rPr sz="1200" dirty="0">
                <a:latin typeface="Calibri"/>
                <a:cs typeface="Calibri"/>
              </a:rPr>
              <a:t>to </a:t>
            </a:r>
            <a:r>
              <a:rPr sz="1200" spc="-5" dirty="0">
                <a:latin typeface="Calibri"/>
                <a:cs typeface="Calibri"/>
              </a:rPr>
              <a:t>individual employees. The training plan specifies a  method </a:t>
            </a:r>
            <a:r>
              <a:rPr sz="1200" dirty="0">
                <a:latin typeface="Calibri"/>
                <a:cs typeface="Calibri"/>
              </a:rPr>
              <a:t>to </a:t>
            </a:r>
            <a:r>
              <a:rPr sz="1200" spc="-5" dirty="0">
                <a:latin typeface="Calibri"/>
                <a:cs typeface="Calibri"/>
              </a:rPr>
              <a:t>allow companies </a:t>
            </a:r>
            <a:r>
              <a:rPr sz="1200" dirty="0">
                <a:latin typeface="Calibri"/>
                <a:cs typeface="Calibri"/>
              </a:rPr>
              <a:t>to </a:t>
            </a:r>
            <a:r>
              <a:rPr sz="1200" spc="-5" dirty="0">
                <a:latin typeface="Calibri"/>
                <a:cs typeface="Calibri"/>
              </a:rPr>
              <a:t>generate their own training content where possible (Devetak,  </a:t>
            </a:r>
            <a:r>
              <a:rPr sz="1200" dirty="0">
                <a:latin typeface="Calibri"/>
                <a:cs typeface="Calibri"/>
              </a:rPr>
              <a:t>2002).</a:t>
            </a:r>
            <a:endParaRPr sz="1200">
              <a:latin typeface="Calibri"/>
              <a:cs typeface="Calibri"/>
            </a:endParaRPr>
          </a:p>
          <a:p>
            <a:pPr marL="12700" marR="5080">
              <a:lnSpc>
                <a:spcPct val="101699"/>
              </a:lnSpc>
              <a:spcBef>
                <a:spcPts val="994"/>
              </a:spcBef>
            </a:pPr>
            <a:r>
              <a:rPr sz="1200" spc="-5" dirty="0">
                <a:latin typeface="Calibri"/>
                <a:cs typeface="Calibri"/>
              </a:rPr>
              <a:t>The result </a:t>
            </a:r>
            <a:r>
              <a:rPr sz="1200" spc="-10" dirty="0">
                <a:latin typeface="Calibri"/>
                <a:cs typeface="Calibri"/>
              </a:rPr>
              <a:t>of </a:t>
            </a:r>
            <a:r>
              <a:rPr sz="1200" dirty="0">
                <a:latin typeface="Calibri"/>
                <a:cs typeface="Calibri"/>
              </a:rPr>
              <a:t>the </a:t>
            </a:r>
            <a:r>
              <a:rPr sz="1200" spc="-5" dirty="0">
                <a:latin typeface="Calibri"/>
                <a:cs typeface="Calibri"/>
              </a:rPr>
              <a:t>analysis is an individualised training plan </a:t>
            </a:r>
            <a:r>
              <a:rPr sz="1200" dirty="0">
                <a:latin typeface="Calibri"/>
                <a:cs typeface="Calibri"/>
              </a:rPr>
              <a:t>per </a:t>
            </a:r>
            <a:r>
              <a:rPr sz="1200" spc="-5" dirty="0">
                <a:latin typeface="Calibri"/>
                <a:cs typeface="Calibri"/>
              </a:rPr>
              <a:t>employee specifying content  required </a:t>
            </a:r>
            <a:r>
              <a:rPr sz="1200" dirty="0">
                <a:latin typeface="Calibri"/>
                <a:cs typeface="Calibri"/>
              </a:rPr>
              <a:t>for </a:t>
            </a:r>
            <a:r>
              <a:rPr sz="1200" spc="-5" dirty="0">
                <a:latin typeface="Calibri"/>
                <a:cs typeface="Calibri"/>
              </a:rPr>
              <a:t>a training program. One further development of it could be to offer on-line  training compiled from “Learning objects” that exactly matches the need </a:t>
            </a:r>
            <a:r>
              <a:rPr sz="1200" spc="-10" dirty="0">
                <a:latin typeface="Calibri"/>
                <a:cs typeface="Calibri"/>
              </a:rPr>
              <a:t>of </a:t>
            </a:r>
            <a:r>
              <a:rPr sz="1200" spc="-5" dirty="0">
                <a:latin typeface="Calibri"/>
                <a:cs typeface="Calibri"/>
              </a:rPr>
              <a:t>the employee. In  principle all could be generated on-line and offered to </a:t>
            </a:r>
            <a:r>
              <a:rPr sz="1200" dirty="0">
                <a:latin typeface="Calibri"/>
                <a:cs typeface="Calibri"/>
              </a:rPr>
              <a:t>the </a:t>
            </a:r>
            <a:r>
              <a:rPr sz="1200" spc="-5" dirty="0">
                <a:latin typeface="Calibri"/>
                <a:cs typeface="Calibri"/>
              </a:rPr>
              <a:t>employee. This point has not been  reached yet, but </a:t>
            </a:r>
            <a:r>
              <a:rPr sz="1200" spc="-10" dirty="0">
                <a:latin typeface="Calibri"/>
                <a:cs typeface="Calibri"/>
              </a:rPr>
              <a:t>it </a:t>
            </a:r>
            <a:r>
              <a:rPr sz="1200" spc="-5" dirty="0">
                <a:latin typeface="Calibri"/>
                <a:cs typeface="Calibri"/>
              </a:rPr>
              <a:t>is not an unrealistic future</a:t>
            </a:r>
            <a:r>
              <a:rPr sz="1200" spc="50" dirty="0">
                <a:latin typeface="Calibri"/>
                <a:cs typeface="Calibri"/>
              </a:rPr>
              <a:t> </a:t>
            </a:r>
            <a:r>
              <a:rPr sz="1200" spc="-5" dirty="0">
                <a:latin typeface="Calibri"/>
                <a:cs typeface="Calibri"/>
              </a:rPr>
              <a:t>vision.</a:t>
            </a:r>
            <a:endParaRPr sz="1200">
              <a:latin typeface="Calibri"/>
              <a:cs typeface="Calibri"/>
            </a:endParaRPr>
          </a:p>
        </p:txBody>
      </p:sp>
      <p:sp>
        <p:nvSpPr>
          <p:cNvPr id="5" name="object 5"/>
          <p:cNvSpPr/>
          <p:nvPr/>
        </p:nvSpPr>
        <p:spPr>
          <a:xfrm>
            <a:off x="986843" y="4357766"/>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86843" y="7055032"/>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85</a:t>
            </a:r>
            <a:endParaRPr sz="1000">
              <a:latin typeface="Calibri"/>
              <a:cs typeface="Calibri"/>
            </a:endParaRPr>
          </a:p>
        </p:txBody>
      </p:sp>
      <p:sp>
        <p:nvSpPr>
          <p:cNvPr id="3" name="object 3"/>
          <p:cNvSpPr txBox="1"/>
          <p:nvPr/>
        </p:nvSpPr>
        <p:spPr>
          <a:xfrm>
            <a:off x="816802" y="570066"/>
            <a:ext cx="5837555" cy="122047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321310">
              <a:lnSpc>
                <a:spcPct val="101699"/>
              </a:lnSpc>
            </a:pPr>
            <a:r>
              <a:rPr sz="1200" spc="-5" dirty="0">
                <a:latin typeface="Calibri"/>
                <a:cs typeface="Calibri"/>
              </a:rPr>
              <a:t>you might go with on-line tools compared to the </a:t>
            </a:r>
            <a:r>
              <a:rPr sz="1200" dirty="0">
                <a:latin typeface="Calibri"/>
                <a:cs typeface="Calibri"/>
              </a:rPr>
              <a:t>paper </a:t>
            </a:r>
            <a:r>
              <a:rPr sz="1200" spc="-5" dirty="0">
                <a:latin typeface="Calibri"/>
                <a:cs typeface="Calibri"/>
              </a:rPr>
              <a:t>based questionnaires. We will  probably see more </a:t>
            </a:r>
            <a:r>
              <a:rPr sz="1200" spc="-10" dirty="0">
                <a:latin typeface="Calibri"/>
                <a:cs typeface="Calibri"/>
              </a:rPr>
              <a:t>of </a:t>
            </a:r>
            <a:r>
              <a:rPr sz="1200" spc="-5" dirty="0">
                <a:latin typeface="Calibri"/>
                <a:cs typeface="Calibri"/>
              </a:rPr>
              <a:t>these types </a:t>
            </a:r>
            <a:r>
              <a:rPr sz="1200" spc="-10" dirty="0">
                <a:latin typeface="Calibri"/>
                <a:cs typeface="Calibri"/>
              </a:rPr>
              <a:t>of </a:t>
            </a:r>
            <a:r>
              <a:rPr sz="1200" dirty="0">
                <a:latin typeface="Calibri"/>
                <a:cs typeface="Calibri"/>
              </a:rPr>
              <a:t>need </a:t>
            </a:r>
            <a:r>
              <a:rPr sz="1200" spc="-5" dirty="0">
                <a:latin typeface="Calibri"/>
                <a:cs typeface="Calibri"/>
              </a:rPr>
              <a:t>analysis tools not only making surveys but also  providing solutions </a:t>
            </a:r>
            <a:r>
              <a:rPr sz="1200" dirty="0">
                <a:latin typeface="Calibri"/>
                <a:cs typeface="Calibri"/>
              </a:rPr>
              <a:t>to </a:t>
            </a:r>
            <a:r>
              <a:rPr sz="1200" spc="-5" dirty="0">
                <a:latin typeface="Calibri"/>
                <a:cs typeface="Calibri"/>
              </a:rPr>
              <a:t>the results analysed, and why not make it a part of the innovation  process when new products are being</a:t>
            </a:r>
            <a:r>
              <a:rPr sz="1200" spc="20" dirty="0">
                <a:latin typeface="Calibri"/>
                <a:cs typeface="Calibri"/>
              </a:rPr>
              <a:t> </a:t>
            </a:r>
            <a:r>
              <a:rPr sz="1200" spc="-5" dirty="0">
                <a:latin typeface="Calibri"/>
                <a:cs typeface="Calibri"/>
              </a:rPr>
              <a:t>developed.</a:t>
            </a:r>
            <a:endParaRPr sz="1200">
              <a:latin typeface="Calibri"/>
              <a:cs typeface="Calibri"/>
            </a:endParaRPr>
          </a:p>
        </p:txBody>
      </p:sp>
      <p:sp>
        <p:nvSpPr>
          <p:cNvPr id="4" name="object 4"/>
          <p:cNvSpPr txBox="1"/>
          <p:nvPr/>
        </p:nvSpPr>
        <p:spPr>
          <a:xfrm>
            <a:off x="816802" y="2295086"/>
            <a:ext cx="136461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6.5 </a:t>
            </a:r>
            <a:r>
              <a:rPr sz="1400" b="1" spc="-20" dirty="0">
                <a:latin typeface="Calibri"/>
                <a:cs typeface="Calibri"/>
              </a:rPr>
              <a:t>SWOT</a:t>
            </a:r>
            <a:r>
              <a:rPr sz="1400" b="1" spc="-75" dirty="0">
                <a:latin typeface="Calibri"/>
                <a:cs typeface="Calibri"/>
              </a:rPr>
              <a:t> </a:t>
            </a:r>
            <a:r>
              <a:rPr sz="1400" b="1" dirty="0">
                <a:latin typeface="Calibri"/>
                <a:cs typeface="Calibri"/>
              </a:rPr>
              <a:t>analysis</a:t>
            </a:r>
            <a:endParaRPr sz="1400">
              <a:latin typeface="Calibri"/>
              <a:cs typeface="Calibri"/>
            </a:endParaRPr>
          </a:p>
        </p:txBody>
      </p:sp>
      <p:sp>
        <p:nvSpPr>
          <p:cNvPr id="5" name="object 5"/>
          <p:cNvSpPr txBox="1"/>
          <p:nvPr/>
        </p:nvSpPr>
        <p:spPr>
          <a:xfrm>
            <a:off x="816791" y="3076829"/>
            <a:ext cx="5847080" cy="1452245"/>
          </a:xfrm>
          <a:prstGeom prst="rect">
            <a:avLst/>
          </a:prstGeom>
        </p:spPr>
        <p:txBody>
          <a:bodyPr vert="horz" wrap="square" lIns="0" tIns="9525" rIns="0" bIns="0" rtlCol="0">
            <a:spAutoFit/>
          </a:bodyPr>
          <a:lstStyle/>
          <a:p>
            <a:pPr marL="12700" marR="109855" indent="641350">
              <a:lnSpc>
                <a:spcPct val="101699"/>
              </a:lnSpc>
              <a:spcBef>
                <a:spcPts val="75"/>
              </a:spcBef>
            </a:pPr>
            <a:r>
              <a:rPr sz="1200" spc="-5" dirty="0">
                <a:latin typeface="Calibri"/>
                <a:cs typeface="Calibri"/>
              </a:rPr>
              <a:t>SWOT-analysis is a tool where you can find out your own Strengths and  Weaknesses as well as looking </a:t>
            </a:r>
            <a:r>
              <a:rPr sz="1200" dirty="0">
                <a:latin typeface="Calibri"/>
                <a:cs typeface="Calibri"/>
              </a:rPr>
              <a:t>for </a:t>
            </a:r>
            <a:r>
              <a:rPr sz="1200" spc="-5" dirty="0">
                <a:latin typeface="Calibri"/>
                <a:cs typeface="Calibri"/>
              </a:rPr>
              <a:t>Opportunities and Threats </a:t>
            </a:r>
            <a:r>
              <a:rPr sz="1200" spc="-10" dirty="0">
                <a:latin typeface="Calibri"/>
                <a:cs typeface="Calibri"/>
              </a:rPr>
              <a:t>you </a:t>
            </a:r>
            <a:r>
              <a:rPr sz="1200" spc="-5" dirty="0">
                <a:latin typeface="Calibri"/>
                <a:cs typeface="Calibri"/>
              </a:rPr>
              <a:t>face now or will face in the  </a:t>
            </a:r>
            <a:r>
              <a:rPr sz="1200" dirty="0">
                <a:latin typeface="Calibri"/>
                <a:cs typeface="Calibri"/>
              </a:rPr>
              <a:t>future. </a:t>
            </a:r>
            <a:r>
              <a:rPr sz="1200" spc="-10" dirty="0">
                <a:latin typeface="Calibri"/>
                <a:cs typeface="Calibri"/>
              </a:rPr>
              <a:t>It </a:t>
            </a:r>
            <a:r>
              <a:rPr sz="1200" spc="-5" dirty="0">
                <a:latin typeface="Calibri"/>
                <a:cs typeface="Calibri"/>
              </a:rPr>
              <a:t>is a simple method but nevertheless quite powerful </a:t>
            </a:r>
            <a:r>
              <a:rPr sz="1200" dirty="0">
                <a:latin typeface="Calibri"/>
                <a:cs typeface="Calibri"/>
              </a:rPr>
              <a:t>to help </a:t>
            </a:r>
            <a:r>
              <a:rPr sz="1200" spc="-5" dirty="0">
                <a:latin typeface="Calibri"/>
                <a:cs typeface="Calibri"/>
              </a:rPr>
              <a:t>you understand your  business and how </a:t>
            </a:r>
            <a:r>
              <a:rPr sz="1200" dirty="0">
                <a:latin typeface="Calibri"/>
                <a:cs typeface="Calibri"/>
              </a:rPr>
              <a:t>to </a:t>
            </a:r>
            <a:r>
              <a:rPr sz="1200" spc="-5" dirty="0">
                <a:latin typeface="Calibri"/>
                <a:cs typeface="Calibri"/>
              </a:rPr>
              <a:t>act </a:t>
            </a:r>
            <a:r>
              <a:rPr sz="1200" spc="-10" dirty="0">
                <a:latin typeface="Calibri"/>
                <a:cs typeface="Calibri"/>
              </a:rPr>
              <a:t>in </a:t>
            </a:r>
            <a:r>
              <a:rPr sz="1200" spc="-5" dirty="0">
                <a:latin typeface="Calibri"/>
                <a:cs typeface="Calibri"/>
              </a:rPr>
              <a:t>the</a:t>
            </a:r>
            <a:r>
              <a:rPr sz="1200" spc="25" dirty="0">
                <a:latin typeface="Calibri"/>
                <a:cs typeface="Calibri"/>
              </a:rPr>
              <a:t> </a:t>
            </a:r>
            <a:r>
              <a:rPr sz="1200" spc="-5" dirty="0">
                <a:latin typeface="Calibri"/>
                <a:cs typeface="Calibri"/>
              </a:rPr>
              <a:t>future.</a:t>
            </a:r>
            <a:endParaRPr sz="1200">
              <a:latin typeface="Calibri"/>
              <a:cs typeface="Calibri"/>
            </a:endParaRPr>
          </a:p>
          <a:p>
            <a:pPr marL="12700" marR="5080" indent="34925">
              <a:lnSpc>
                <a:spcPct val="101699"/>
              </a:lnSpc>
              <a:spcBef>
                <a:spcPts val="1005"/>
              </a:spcBef>
            </a:pPr>
            <a:r>
              <a:rPr sz="1200" spc="-5" dirty="0">
                <a:latin typeface="Calibri"/>
                <a:cs typeface="Calibri"/>
              </a:rPr>
              <a:t>The SWOT analysis is often presented </a:t>
            </a:r>
            <a:r>
              <a:rPr sz="1200" spc="-10" dirty="0">
                <a:latin typeface="Calibri"/>
                <a:cs typeface="Calibri"/>
              </a:rPr>
              <a:t>in </a:t>
            </a:r>
            <a:r>
              <a:rPr sz="1200" spc="-5" dirty="0">
                <a:latin typeface="Calibri"/>
                <a:cs typeface="Calibri"/>
              </a:rPr>
              <a:t>a worksheet or diagram with </a:t>
            </a:r>
            <a:r>
              <a:rPr sz="1200" spc="-10" dirty="0">
                <a:latin typeface="Calibri"/>
                <a:cs typeface="Calibri"/>
              </a:rPr>
              <a:t>four </a:t>
            </a:r>
            <a:r>
              <a:rPr sz="1200" spc="-5" dirty="0">
                <a:latin typeface="Calibri"/>
                <a:cs typeface="Calibri"/>
              </a:rPr>
              <a:t>boxes according </a:t>
            </a:r>
            <a:r>
              <a:rPr sz="1200" dirty="0">
                <a:latin typeface="Calibri"/>
                <a:cs typeface="Calibri"/>
              </a:rPr>
              <a:t>to  </a:t>
            </a:r>
            <a:r>
              <a:rPr sz="1200" spc="-5" dirty="0">
                <a:latin typeface="Calibri"/>
                <a:cs typeface="Calibri"/>
              </a:rPr>
              <a:t>Table </a:t>
            </a:r>
            <a:r>
              <a:rPr sz="1200" dirty="0">
                <a:latin typeface="Calibri"/>
                <a:cs typeface="Calibri"/>
              </a:rPr>
              <a:t>5. </a:t>
            </a:r>
            <a:r>
              <a:rPr sz="1200" spc="-5" dirty="0">
                <a:latin typeface="Calibri"/>
                <a:cs typeface="Calibri"/>
              </a:rPr>
              <a:t>In the diagram </a:t>
            </a:r>
            <a:r>
              <a:rPr sz="1200" spc="-10" dirty="0">
                <a:latin typeface="Calibri"/>
                <a:cs typeface="Calibri"/>
              </a:rPr>
              <a:t>you </a:t>
            </a:r>
            <a:r>
              <a:rPr sz="1200" spc="-5" dirty="0">
                <a:latin typeface="Calibri"/>
                <a:cs typeface="Calibri"/>
              </a:rPr>
              <a:t>can write down Strengths, Weaknesses, Opportunities and  Threats.</a:t>
            </a:r>
            <a:endParaRPr sz="1200">
              <a:latin typeface="Calibri"/>
              <a:cs typeface="Calibri"/>
            </a:endParaRPr>
          </a:p>
        </p:txBody>
      </p:sp>
      <p:sp>
        <p:nvSpPr>
          <p:cNvPr id="6" name="object 6"/>
          <p:cNvSpPr txBox="1"/>
          <p:nvPr/>
        </p:nvSpPr>
        <p:spPr>
          <a:xfrm>
            <a:off x="816791" y="5536362"/>
            <a:ext cx="2061845" cy="208279"/>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5: </a:t>
            </a:r>
            <a:r>
              <a:rPr sz="1200" b="1" i="1" spc="-5" dirty="0">
                <a:latin typeface="Calibri"/>
                <a:cs typeface="Calibri"/>
              </a:rPr>
              <a:t>SWOT analysis</a:t>
            </a:r>
            <a:r>
              <a:rPr sz="1200" b="1" i="1" spc="-65" dirty="0">
                <a:latin typeface="Calibri"/>
                <a:cs typeface="Calibri"/>
              </a:rPr>
              <a:t> </a:t>
            </a:r>
            <a:r>
              <a:rPr sz="1200" b="1" i="1" spc="-5" dirty="0">
                <a:latin typeface="Calibri"/>
                <a:cs typeface="Calibri"/>
              </a:rPr>
              <a:t>diagram</a:t>
            </a:r>
            <a:endParaRPr sz="1200">
              <a:latin typeface="Calibri"/>
              <a:cs typeface="Calibri"/>
            </a:endParaRPr>
          </a:p>
        </p:txBody>
      </p:sp>
      <p:sp>
        <p:nvSpPr>
          <p:cNvPr id="7" name="object 7"/>
          <p:cNvSpPr txBox="1"/>
          <p:nvPr/>
        </p:nvSpPr>
        <p:spPr>
          <a:xfrm>
            <a:off x="816796" y="6310488"/>
            <a:ext cx="5802630" cy="1640839"/>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Strengths and Weaknesses are considered </a:t>
            </a:r>
            <a:r>
              <a:rPr sz="1200" dirty="0">
                <a:latin typeface="Calibri"/>
                <a:cs typeface="Calibri"/>
              </a:rPr>
              <a:t>to </a:t>
            </a:r>
            <a:r>
              <a:rPr sz="1200" spc="-5" dirty="0">
                <a:latin typeface="Calibri"/>
                <a:cs typeface="Calibri"/>
              </a:rPr>
              <a:t>be internal </a:t>
            </a:r>
            <a:r>
              <a:rPr sz="1200" dirty="0">
                <a:latin typeface="Calibri"/>
                <a:cs typeface="Calibri"/>
              </a:rPr>
              <a:t>to </a:t>
            </a:r>
            <a:r>
              <a:rPr sz="1200" spc="-5" dirty="0">
                <a:latin typeface="Calibri"/>
                <a:cs typeface="Calibri"/>
              </a:rPr>
              <a:t>your business or  organisation while Opportunities and Threats </a:t>
            </a:r>
            <a:r>
              <a:rPr sz="1200" spc="-10" dirty="0">
                <a:latin typeface="Calibri"/>
                <a:cs typeface="Calibri"/>
              </a:rPr>
              <a:t>are </a:t>
            </a:r>
            <a:r>
              <a:rPr sz="1200" dirty="0">
                <a:latin typeface="Calibri"/>
                <a:cs typeface="Calibri"/>
              </a:rPr>
              <a:t>more </a:t>
            </a:r>
            <a:r>
              <a:rPr sz="1200" spc="-5" dirty="0">
                <a:latin typeface="Calibri"/>
                <a:cs typeface="Calibri"/>
              </a:rPr>
              <a:t>depending on external factors. </a:t>
            </a:r>
            <a:r>
              <a:rPr sz="1200" spc="-10" dirty="0">
                <a:latin typeface="Calibri"/>
                <a:cs typeface="Calibri"/>
              </a:rPr>
              <a:t>It </a:t>
            </a:r>
            <a:r>
              <a:rPr sz="1200" spc="-5" dirty="0">
                <a:latin typeface="Calibri"/>
                <a:cs typeface="Calibri"/>
              </a:rPr>
              <a:t>is of  course also possible </a:t>
            </a:r>
            <a:r>
              <a:rPr sz="1200" dirty="0">
                <a:latin typeface="Calibri"/>
                <a:cs typeface="Calibri"/>
              </a:rPr>
              <a:t>to </a:t>
            </a:r>
            <a:r>
              <a:rPr sz="1200" spc="-5" dirty="0">
                <a:latin typeface="Calibri"/>
                <a:cs typeface="Calibri"/>
              </a:rPr>
              <a:t>try </a:t>
            </a:r>
            <a:r>
              <a:rPr sz="1200" dirty="0">
                <a:latin typeface="Calibri"/>
                <a:cs typeface="Calibri"/>
              </a:rPr>
              <a:t>to </a:t>
            </a:r>
            <a:r>
              <a:rPr sz="1200" spc="-5" dirty="0">
                <a:latin typeface="Calibri"/>
                <a:cs typeface="Calibri"/>
              </a:rPr>
              <a:t>analyse your competitors through a SWOT-analysis </a:t>
            </a:r>
            <a:r>
              <a:rPr sz="1200" dirty="0">
                <a:latin typeface="Calibri"/>
                <a:cs typeface="Calibri"/>
              </a:rPr>
              <a:t>even </a:t>
            </a:r>
            <a:r>
              <a:rPr sz="1200" spc="-5" dirty="0">
                <a:latin typeface="Calibri"/>
                <a:cs typeface="Calibri"/>
              </a:rPr>
              <a:t>though  you probably do not have all </a:t>
            </a:r>
            <a:r>
              <a:rPr sz="1200" dirty="0">
                <a:latin typeface="Calibri"/>
                <a:cs typeface="Calibri"/>
              </a:rPr>
              <a:t>data </a:t>
            </a:r>
            <a:r>
              <a:rPr sz="1200" spc="-5" dirty="0">
                <a:latin typeface="Calibri"/>
                <a:cs typeface="Calibri"/>
              </a:rPr>
              <a:t>available </a:t>
            </a:r>
            <a:r>
              <a:rPr sz="1200" dirty="0">
                <a:latin typeface="Calibri"/>
                <a:cs typeface="Calibri"/>
              </a:rPr>
              <a:t>to be sure </a:t>
            </a:r>
            <a:r>
              <a:rPr sz="1200" spc="-5" dirty="0">
                <a:latin typeface="Calibri"/>
                <a:cs typeface="Calibri"/>
              </a:rPr>
              <a:t>how correct the analysis</a:t>
            </a:r>
            <a:r>
              <a:rPr sz="1200" spc="60" dirty="0">
                <a:latin typeface="Calibri"/>
                <a:cs typeface="Calibri"/>
              </a:rPr>
              <a:t> </a:t>
            </a:r>
            <a:r>
              <a:rPr sz="1200" spc="-5" dirty="0">
                <a:latin typeface="Calibri"/>
                <a:cs typeface="Calibri"/>
              </a:rPr>
              <a:t>is.</a:t>
            </a:r>
            <a:endParaRPr sz="1200">
              <a:latin typeface="Calibri"/>
              <a:cs typeface="Calibri"/>
            </a:endParaRPr>
          </a:p>
          <a:p>
            <a:pPr>
              <a:lnSpc>
                <a:spcPct val="100000"/>
              </a:lnSpc>
              <a:spcBef>
                <a:spcPts val="5"/>
              </a:spcBef>
            </a:pPr>
            <a:endParaRPr sz="1400">
              <a:latin typeface="Calibri"/>
              <a:cs typeface="Calibri"/>
            </a:endParaRPr>
          </a:p>
          <a:p>
            <a:pPr marL="12700">
              <a:lnSpc>
                <a:spcPct val="100000"/>
              </a:lnSpc>
            </a:pPr>
            <a:r>
              <a:rPr sz="1200" b="1" spc="-5" dirty="0">
                <a:latin typeface="Calibri"/>
                <a:cs typeface="Calibri"/>
              </a:rPr>
              <a:t>6.5.1 SWOT analysis -</a:t>
            </a:r>
            <a:r>
              <a:rPr sz="1200" b="1" spc="30" dirty="0">
                <a:latin typeface="Calibri"/>
                <a:cs typeface="Calibri"/>
              </a:rPr>
              <a:t> </a:t>
            </a:r>
            <a:r>
              <a:rPr sz="1200" b="1" spc="-5" dirty="0">
                <a:latin typeface="Calibri"/>
                <a:cs typeface="Calibri"/>
              </a:rPr>
              <a:t>steps</a:t>
            </a:r>
            <a:endParaRPr sz="1200">
              <a:latin typeface="Calibri"/>
              <a:cs typeface="Calibri"/>
            </a:endParaRPr>
          </a:p>
          <a:p>
            <a:pPr marL="12700" marR="355600">
              <a:lnSpc>
                <a:spcPct val="101699"/>
              </a:lnSpc>
              <a:spcBef>
                <a:spcPts val="805"/>
              </a:spcBef>
            </a:pPr>
            <a:r>
              <a:rPr sz="1200" dirty="0">
                <a:latin typeface="Calibri"/>
                <a:cs typeface="Calibri"/>
              </a:rPr>
              <a:t>There </a:t>
            </a:r>
            <a:r>
              <a:rPr sz="1200" spc="-5" dirty="0">
                <a:latin typeface="Calibri"/>
                <a:cs typeface="Calibri"/>
              </a:rPr>
              <a:t>are of course a number of questions </a:t>
            </a:r>
            <a:r>
              <a:rPr sz="1200" spc="-10" dirty="0">
                <a:latin typeface="Calibri"/>
                <a:cs typeface="Calibri"/>
              </a:rPr>
              <a:t>you </a:t>
            </a:r>
            <a:r>
              <a:rPr sz="1200" spc="-5" dirty="0">
                <a:latin typeface="Calibri"/>
                <a:cs typeface="Calibri"/>
              </a:rPr>
              <a:t>could write down the answers </a:t>
            </a:r>
            <a:r>
              <a:rPr sz="1200" dirty="0">
                <a:latin typeface="Calibri"/>
                <a:cs typeface="Calibri"/>
              </a:rPr>
              <a:t>for </a:t>
            </a:r>
            <a:r>
              <a:rPr sz="1200" spc="-10" dirty="0">
                <a:latin typeface="Calibri"/>
                <a:cs typeface="Calibri"/>
              </a:rPr>
              <a:t>in </a:t>
            </a:r>
            <a:r>
              <a:rPr sz="1200" dirty="0">
                <a:latin typeface="Calibri"/>
                <a:cs typeface="Calibri"/>
              </a:rPr>
              <a:t>this  </a:t>
            </a:r>
            <a:r>
              <a:rPr sz="1200" spc="-5" dirty="0">
                <a:latin typeface="Calibri"/>
                <a:cs typeface="Calibri"/>
              </a:rPr>
              <a:t>diagram and after that try </a:t>
            </a:r>
            <a:r>
              <a:rPr sz="1200" dirty="0">
                <a:latin typeface="Calibri"/>
                <a:cs typeface="Calibri"/>
              </a:rPr>
              <a:t>to </a:t>
            </a:r>
            <a:r>
              <a:rPr sz="1200" spc="-5" dirty="0">
                <a:latin typeface="Calibri"/>
                <a:cs typeface="Calibri"/>
              </a:rPr>
              <a:t>make an</a:t>
            </a:r>
            <a:r>
              <a:rPr sz="1200" spc="20" dirty="0">
                <a:latin typeface="Calibri"/>
                <a:cs typeface="Calibri"/>
              </a:rPr>
              <a:t> </a:t>
            </a:r>
            <a:r>
              <a:rPr sz="1200" spc="-5" dirty="0">
                <a:latin typeface="Calibri"/>
                <a:cs typeface="Calibri"/>
              </a:rPr>
              <a:t>analysis.</a:t>
            </a:r>
            <a:endParaRPr sz="1200">
              <a:latin typeface="Calibri"/>
              <a:cs typeface="Calibri"/>
            </a:endParaRPr>
          </a:p>
        </p:txBody>
      </p:sp>
      <p:sp>
        <p:nvSpPr>
          <p:cNvPr id="8" name="object 8"/>
          <p:cNvSpPr txBox="1"/>
          <p:nvPr/>
        </p:nvSpPr>
        <p:spPr>
          <a:xfrm>
            <a:off x="816802" y="8390571"/>
            <a:ext cx="838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Symbol"/>
                <a:cs typeface="Symbol"/>
              </a:rPr>
              <a:t></a:t>
            </a:r>
            <a:endParaRPr sz="1000">
              <a:latin typeface="Symbol"/>
              <a:cs typeface="Symbol"/>
            </a:endParaRPr>
          </a:p>
        </p:txBody>
      </p:sp>
      <p:sp>
        <p:nvSpPr>
          <p:cNvPr id="9" name="object 9"/>
          <p:cNvSpPr txBox="1"/>
          <p:nvPr/>
        </p:nvSpPr>
        <p:spPr>
          <a:xfrm>
            <a:off x="816802" y="8762401"/>
            <a:ext cx="838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Symbol"/>
                <a:cs typeface="Symbol"/>
              </a:rPr>
              <a:t></a:t>
            </a:r>
            <a:endParaRPr sz="1000">
              <a:latin typeface="Symbol"/>
              <a:cs typeface="Symbol"/>
            </a:endParaRPr>
          </a:p>
        </p:txBody>
      </p:sp>
      <p:sp>
        <p:nvSpPr>
          <p:cNvPr id="10" name="object 10"/>
          <p:cNvSpPr txBox="1"/>
          <p:nvPr/>
        </p:nvSpPr>
        <p:spPr>
          <a:xfrm>
            <a:off x="816802" y="9134232"/>
            <a:ext cx="838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Symbol"/>
                <a:cs typeface="Symbol"/>
              </a:rPr>
              <a:t></a:t>
            </a:r>
            <a:endParaRPr sz="1000">
              <a:latin typeface="Symbol"/>
              <a:cs typeface="Symbol"/>
            </a:endParaRPr>
          </a:p>
        </p:txBody>
      </p:sp>
      <p:sp>
        <p:nvSpPr>
          <p:cNvPr id="11" name="object 11"/>
          <p:cNvSpPr txBox="1"/>
          <p:nvPr/>
        </p:nvSpPr>
        <p:spPr>
          <a:xfrm>
            <a:off x="816802" y="7992847"/>
            <a:ext cx="5741670" cy="1510030"/>
          </a:xfrm>
          <a:prstGeom prst="rect">
            <a:avLst/>
          </a:prstGeom>
        </p:spPr>
        <p:txBody>
          <a:bodyPr vert="horz" wrap="square" lIns="0" tIns="9525" rIns="0" bIns="0" rtlCol="0">
            <a:spAutoFit/>
          </a:bodyPr>
          <a:lstStyle/>
          <a:p>
            <a:pPr marL="372110" marR="17145" indent="-360045">
              <a:lnSpc>
                <a:spcPct val="101699"/>
              </a:lnSpc>
              <a:spcBef>
                <a:spcPts val="75"/>
              </a:spcBef>
              <a:buSzPct val="83333"/>
              <a:buFont typeface="Symbol"/>
              <a:buChar char=""/>
              <a:tabLst>
                <a:tab pos="372110" algn="l"/>
                <a:tab pos="372745" algn="l"/>
              </a:tabLst>
            </a:pPr>
            <a:r>
              <a:rPr sz="1200" spc="-5" dirty="0">
                <a:latin typeface="Calibri"/>
                <a:cs typeface="Calibri"/>
              </a:rPr>
              <a:t>Several criteria’s could be placed </a:t>
            </a:r>
            <a:r>
              <a:rPr sz="1200" spc="-10" dirty="0">
                <a:latin typeface="Calibri"/>
                <a:cs typeface="Calibri"/>
              </a:rPr>
              <a:t>in </a:t>
            </a:r>
            <a:r>
              <a:rPr sz="1200" spc="-5" dirty="0">
                <a:latin typeface="Calibri"/>
                <a:cs typeface="Calibri"/>
              </a:rPr>
              <a:t>more than </a:t>
            </a:r>
            <a:r>
              <a:rPr sz="1200" spc="-10" dirty="0">
                <a:latin typeface="Calibri"/>
                <a:cs typeface="Calibri"/>
              </a:rPr>
              <a:t>one </a:t>
            </a:r>
            <a:r>
              <a:rPr sz="1200" spc="-5" dirty="0">
                <a:latin typeface="Calibri"/>
                <a:cs typeface="Calibri"/>
              </a:rPr>
              <a:t>of the boxes and could </a:t>
            </a:r>
            <a:r>
              <a:rPr sz="1200" dirty="0">
                <a:latin typeface="Calibri"/>
                <a:cs typeface="Calibri"/>
              </a:rPr>
              <a:t>for </a:t>
            </a:r>
            <a:r>
              <a:rPr sz="1200" spc="-5" dirty="0">
                <a:latin typeface="Calibri"/>
                <a:cs typeface="Calibri"/>
              </a:rPr>
              <a:t>instance  both </a:t>
            </a:r>
            <a:r>
              <a:rPr sz="1200" dirty="0">
                <a:latin typeface="Calibri"/>
                <a:cs typeface="Calibri"/>
              </a:rPr>
              <a:t>be </a:t>
            </a:r>
            <a:r>
              <a:rPr sz="1200" spc="-5" dirty="0">
                <a:latin typeface="Calibri"/>
                <a:cs typeface="Calibri"/>
              </a:rPr>
              <a:t>a Threat and </a:t>
            </a:r>
            <a:r>
              <a:rPr sz="1200" spc="-10" dirty="0">
                <a:latin typeface="Calibri"/>
                <a:cs typeface="Calibri"/>
              </a:rPr>
              <a:t>an</a:t>
            </a:r>
            <a:r>
              <a:rPr sz="1200" spc="20" dirty="0">
                <a:latin typeface="Calibri"/>
                <a:cs typeface="Calibri"/>
              </a:rPr>
              <a:t> </a:t>
            </a:r>
            <a:r>
              <a:rPr sz="1200" spc="-5" dirty="0">
                <a:latin typeface="Calibri"/>
                <a:cs typeface="Calibri"/>
              </a:rPr>
              <a:t>Opportunity.</a:t>
            </a:r>
            <a:endParaRPr sz="1200">
              <a:latin typeface="Calibri"/>
              <a:cs typeface="Calibri"/>
            </a:endParaRPr>
          </a:p>
          <a:p>
            <a:pPr marL="372110" marR="5080">
              <a:lnSpc>
                <a:spcPct val="101699"/>
              </a:lnSpc>
            </a:pPr>
            <a:r>
              <a:rPr sz="1200" spc="-5" dirty="0">
                <a:latin typeface="Calibri"/>
                <a:cs typeface="Calibri"/>
              </a:rPr>
              <a:t>Try </a:t>
            </a:r>
            <a:r>
              <a:rPr sz="1200" dirty="0">
                <a:latin typeface="Calibri"/>
                <a:cs typeface="Calibri"/>
              </a:rPr>
              <a:t>to </a:t>
            </a:r>
            <a:r>
              <a:rPr sz="1200" spc="-5" dirty="0">
                <a:latin typeface="Calibri"/>
                <a:cs typeface="Calibri"/>
              </a:rPr>
              <a:t>make </a:t>
            </a:r>
            <a:r>
              <a:rPr sz="1200" dirty="0">
                <a:latin typeface="Calibri"/>
                <a:cs typeface="Calibri"/>
              </a:rPr>
              <a:t>the </a:t>
            </a:r>
            <a:r>
              <a:rPr sz="1200" spc="-5" dirty="0">
                <a:latin typeface="Calibri"/>
                <a:cs typeface="Calibri"/>
              </a:rPr>
              <a:t>analysis not too big and complicated, just finish up not exceeding 4-10  sentences </a:t>
            </a:r>
            <a:r>
              <a:rPr sz="1200" spc="-10" dirty="0">
                <a:latin typeface="Calibri"/>
                <a:cs typeface="Calibri"/>
              </a:rPr>
              <a:t>in </a:t>
            </a:r>
            <a:r>
              <a:rPr sz="1200" spc="-5" dirty="0">
                <a:latin typeface="Calibri"/>
                <a:cs typeface="Calibri"/>
              </a:rPr>
              <a:t>each</a:t>
            </a:r>
            <a:r>
              <a:rPr sz="1200" spc="15" dirty="0">
                <a:latin typeface="Calibri"/>
                <a:cs typeface="Calibri"/>
              </a:rPr>
              <a:t> </a:t>
            </a:r>
            <a:r>
              <a:rPr sz="1200" spc="-5" dirty="0">
                <a:latin typeface="Calibri"/>
                <a:cs typeface="Calibri"/>
              </a:rPr>
              <a:t>box.</a:t>
            </a:r>
            <a:endParaRPr sz="1200">
              <a:latin typeface="Calibri"/>
              <a:cs typeface="Calibri"/>
            </a:endParaRPr>
          </a:p>
          <a:p>
            <a:pPr marL="372110" marR="236854">
              <a:lnSpc>
                <a:spcPct val="101699"/>
              </a:lnSpc>
            </a:pPr>
            <a:r>
              <a:rPr sz="1200" spc="-5" dirty="0">
                <a:latin typeface="Calibri"/>
                <a:cs typeface="Calibri"/>
              </a:rPr>
              <a:t>With a good analysis you can focus </a:t>
            </a:r>
            <a:r>
              <a:rPr sz="1200" dirty="0">
                <a:latin typeface="Calibri"/>
                <a:cs typeface="Calibri"/>
              </a:rPr>
              <a:t>to </a:t>
            </a:r>
            <a:r>
              <a:rPr sz="1200" spc="-5" dirty="0">
                <a:latin typeface="Calibri"/>
                <a:cs typeface="Calibri"/>
              </a:rPr>
              <a:t>decrease threats and take advantage of your  business opportunities.</a:t>
            </a:r>
            <a:endParaRPr sz="1200">
              <a:latin typeface="Calibri"/>
              <a:cs typeface="Calibri"/>
            </a:endParaRPr>
          </a:p>
          <a:p>
            <a:pPr marL="372110" marR="445134">
              <a:lnSpc>
                <a:spcPct val="101699"/>
              </a:lnSpc>
            </a:pPr>
            <a:r>
              <a:rPr sz="1200" spc="-5" dirty="0">
                <a:latin typeface="Calibri"/>
                <a:cs typeface="Calibri"/>
              </a:rPr>
              <a:t>You might also make an SWOT analysis </a:t>
            </a:r>
            <a:r>
              <a:rPr sz="1200" spc="-10" dirty="0">
                <a:latin typeface="Calibri"/>
                <a:cs typeface="Calibri"/>
              </a:rPr>
              <a:t>on </a:t>
            </a:r>
            <a:r>
              <a:rPr sz="1200" spc="-5" dirty="0">
                <a:latin typeface="Calibri"/>
                <a:cs typeface="Calibri"/>
              </a:rPr>
              <a:t>a personal basis </a:t>
            </a:r>
            <a:r>
              <a:rPr sz="1200" dirty="0">
                <a:latin typeface="Calibri"/>
                <a:cs typeface="Calibri"/>
              </a:rPr>
              <a:t>to </a:t>
            </a:r>
            <a:r>
              <a:rPr sz="1200" spc="-5" dirty="0">
                <a:latin typeface="Calibri"/>
                <a:cs typeface="Calibri"/>
              </a:rPr>
              <a:t>identify your own  opportunities and threats.</a:t>
            </a:r>
            <a:endParaRPr sz="1200">
              <a:latin typeface="Calibri"/>
              <a:cs typeface="Calibri"/>
            </a:endParaRPr>
          </a:p>
        </p:txBody>
      </p:sp>
      <p:sp>
        <p:nvSpPr>
          <p:cNvPr id="12" name="object 12"/>
          <p:cNvSpPr/>
          <p:nvPr/>
        </p:nvSpPr>
        <p:spPr>
          <a:xfrm>
            <a:off x="913698" y="2721127"/>
            <a:ext cx="438113" cy="438113"/>
          </a:xfrm>
          <a:prstGeom prst="rect">
            <a:avLst/>
          </a:prstGeom>
          <a:blipFill>
            <a:blip r:embed="rId2"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866078" y="4691115"/>
          <a:ext cx="4478020" cy="702502"/>
        </p:xfrm>
        <a:graphic>
          <a:graphicData uri="http://schemas.openxmlformats.org/drawingml/2006/table">
            <a:tbl>
              <a:tblPr firstRow="1" bandRow="1">
                <a:tableStyleId>{2D5ABB26-0587-4C30-8999-92F81FD0307C}</a:tableStyleId>
              </a:tblPr>
              <a:tblGrid>
                <a:gridCol w="2239645">
                  <a:extLst>
                    <a:ext uri="{9D8B030D-6E8A-4147-A177-3AD203B41FA5}">
                      <a16:colId xmlns:a16="http://schemas.microsoft.com/office/drawing/2014/main" val="20000"/>
                    </a:ext>
                  </a:extLst>
                </a:gridCol>
                <a:gridCol w="2238375">
                  <a:extLst>
                    <a:ext uri="{9D8B030D-6E8A-4147-A177-3AD203B41FA5}">
                      <a16:colId xmlns:a16="http://schemas.microsoft.com/office/drawing/2014/main" val="20001"/>
                    </a:ext>
                  </a:extLst>
                </a:gridCol>
              </a:tblGrid>
              <a:tr h="351251">
                <a:tc>
                  <a:txBody>
                    <a:bodyPr/>
                    <a:lstStyle/>
                    <a:p>
                      <a:pPr marR="635" algn="ctr">
                        <a:lnSpc>
                          <a:spcPct val="100000"/>
                        </a:lnSpc>
                        <a:spcBef>
                          <a:spcPts val="800"/>
                        </a:spcBef>
                      </a:pPr>
                      <a:r>
                        <a:rPr sz="1200" b="1" spc="-5" dirty="0">
                          <a:latin typeface="Calibri"/>
                          <a:cs typeface="Calibri"/>
                        </a:rPr>
                        <a:t>Strengths</a:t>
                      </a:r>
                      <a:endParaRPr sz="1200">
                        <a:latin typeface="Calibri"/>
                        <a:cs typeface="Calibri"/>
                      </a:endParaRPr>
                    </a:p>
                  </a:txBody>
                  <a:tcPr marL="0" marR="0" marT="101600" marB="0">
                    <a:lnR w="19050">
                      <a:solidFill>
                        <a:srgbClr val="CCCCCC"/>
                      </a:solidFill>
                      <a:prstDash val="solid"/>
                    </a:lnR>
                    <a:lnB w="19050">
                      <a:solidFill>
                        <a:srgbClr val="CCCCCC"/>
                      </a:solidFill>
                      <a:prstDash val="solid"/>
                    </a:lnB>
                    <a:solidFill>
                      <a:srgbClr val="FCB62C"/>
                    </a:solidFill>
                  </a:tcPr>
                </a:tc>
                <a:tc>
                  <a:txBody>
                    <a:bodyPr/>
                    <a:lstStyle/>
                    <a:p>
                      <a:pPr marL="3175" algn="ctr">
                        <a:lnSpc>
                          <a:spcPct val="100000"/>
                        </a:lnSpc>
                        <a:spcBef>
                          <a:spcPts val="800"/>
                        </a:spcBef>
                      </a:pPr>
                      <a:r>
                        <a:rPr sz="1200" b="1" spc="-5" dirty="0">
                          <a:latin typeface="Calibri"/>
                          <a:cs typeface="Calibri"/>
                        </a:rPr>
                        <a:t>Weaknesses</a:t>
                      </a:r>
                      <a:endParaRPr sz="1200">
                        <a:latin typeface="Calibri"/>
                        <a:cs typeface="Calibri"/>
                      </a:endParaRPr>
                    </a:p>
                  </a:txBody>
                  <a:tcPr marL="0" marR="0" marT="10160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351251">
                <a:tc>
                  <a:txBody>
                    <a:bodyPr/>
                    <a:lstStyle/>
                    <a:p>
                      <a:pPr marR="1905" algn="ctr">
                        <a:lnSpc>
                          <a:spcPct val="100000"/>
                        </a:lnSpc>
                        <a:spcBef>
                          <a:spcPts val="855"/>
                        </a:spcBef>
                      </a:pPr>
                      <a:r>
                        <a:rPr sz="1200" b="1" spc="-5" dirty="0">
                          <a:latin typeface="Calibri"/>
                          <a:cs typeface="Calibri"/>
                        </a:rPr>
                        <a:t>Opportunities</a:t>
                      </a:r>
                      <a:endParaRPr sz="1200">
                        <a:latin typeface="Calibri"/>
                        <a:cs typeface="Calibri"/>
                      </a:endParaRPr>
                    </a:p>
                  </a:txBody>
                  <a:tcPr marL="0" marR="0" marT="108585" marB="0">
                    <a:lnR w="19050">
                      <a:solidFill>
                        <a:srgbClr val="CCCCCC"/>
                      </a:solidFill>
                      <a:prstDash val="solid"/>
                    </a:lnR>
                    <a:lnT w="19050">
                      <a:solidFill>
                        <a:srgbClr val="CCCCCC"/>
                      </a:solidFill>
                      <a:prstDash val="solid"/>
                    </a:lnT>
                    <a:solidFill>
                      <a:srgbClr val="FCB62C"/>
                    </a:solidFill>
                  </a:tcPr>
                </a:tc>
                <a:tc>
                  <a:txBody>
                    <a:bodyPr/>
                    <a:lstStyle/>
                    <a:p>
                      <a:pPr marL="3175" algn="ctr">
                        <a:lnSpc>
                          <a:spcPct val="100000"/>
                        </a:lnSpc>
                        <a:spcBef>
                          <a:spcPts val="855"/>
                        </a:spcBef>
                      </a:pPr>
                      <a:r>
                        <a:rPr sz="1200" b="1" spc="-5" dirty="0">
                          <a:latin typeface="Calibri"/>
                          <a:cs typeface="Calibri"/>
                        </a:rPr>
                        <a:t>Threats</a:t>
                      </a:r>
                      <a:endParaRPr sz="1200">
                        <a:latin typeface="Calibri"/>
                        <a:cs typeface="Calibri"/>
                      </a:endParaRPr>
                    </a:p>
                  </a:txBody>
                  <a:tcPr marL="0" marR="0" marT="108585" marB="0">
                    <a:lnL w="19050">
                      <a:solidFill>
                        <a:srgbClr val="CCCCCC"/>
                      </a:solidFill>
                      <a:prstDash val="solid"/>
                    </a:lnL>
                    <a:lnT w="19050">
                      <a:solidFill>
                        <a:srgbClr val="CCCCCC"/>
                      </a:solidFill>
                      <a:prstDash val="solid"/>
                    </a:lnT>
                    <a:solidFill>
                      <a:srgbClr val="FCB62C"/>
                    </a:solidFill>
                  </a:tcPr>
                </a:tc>
                <a:extLst>
                  <a:ext uri="{0D108BD9-81ED-4DB2-BD59-A6C34878D82A}">
                    <a16:rowId xmlns:a16="http://schemas.microsoft.com/office/drawing/2014/main" val="10001"/>
                  </a:ext>
                </a:extLst>
              </a:tr>
            </a:tbl>
          </a:graphicData>
        </a:graphic>
      </p:graphicFrame>
      <p:sp>
        <p:nvSpPr>
          <p:cNvPr id="14" name="object 14"/>
          <p:cNvSpPr/>
          <p:nvPr/>
        </p:nvSpPr>
        <p:spPr>
          <a:xfrm>
            <a:off x="923222" y="5954796"/>
            <a:ext cx="438113" cy="438113"/>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86</a:t>
            </a:r>
            <a:endParaRPr sz="1000">
              <a:latin typeface="Calibri"/>
              <a:cs typeface="Calibri"/>
            </a:endParaRPr>
          </a:p>
        </p:txBody>
      </p:sp>
      <p:sp>
        <p:nvSpPr>
          <p:cNvPr id="3" name="object 3"/>
          <p:cNvSpPr txBox="1"/>
          <p:nvPr/>
        </p:nvSpPr>
        <p:spPr>
          <a:xfrm>
            <a:off x="888424" y="570066"/>
            <a:ext cx="2634615" cy="6629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95"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spc="-5" dirty="0">
                <a:latin typeface="Calibri"/>
                <a:cs typeface="Calibri"/>
              </a:rPr>
              <a:t>Examples </a:t>
            </a:r>
            <a:r>
              <a:rPr sz="1200" spc="-10" dirty="0">
                <a:latin typeface="Calibri"/>
                <a:cs typeface="Calibri"/>
              </a:rPr>
              <a:t>on </a:t>
            </a:r>
            <a:r>
              <a:rPr sz="1200" spc="-5" dirty="0">
                <a:latin typeface="Calibri"/>
                <a:cs typeface="Calibri"/>
              </a:rPr>
              <a:t>criteria are shown in Table</a:t>
            </a:r>
            <a:r>
              <a:rPr sz="1200" spc="30" dirty="0">
                <a:latin typeface="Calibri"/>
                <a:cs typeface="Calibri"/>
              </a:rPr>
              <a:t> </a:t>
            </a:r>
            <a:r>
              <a:rPr sz="1200" dirty="0">
                <a:latin typeface="Calibri"/>
                <a:cs typeface="Calibri"/>
              </a:rPr>
              <a:t>6.</a:t>
            </a:r>
            <a:endParaRPr sz="1200">
              <a:latin typeface="Calibri"/>
              <a:cs typeface="Calibri"/>
            </a:endParaRPr>
          </a:p>
        </p:txBody>
      </p:sp>
      <p:sp>
        <p:nvSpPr>
          <p:cNvPr id="4" name="object 4"/>
          <p:cNvSpPr txBox="1"/>
          <p:nvPr/>
        </p:nvSpPr>
        <p:spPr>
          <a:xfrm>
            <a:off x="888424" y="4894818"/>
            <a:ext cx="2962910" cy="208279"/>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6: </a:t>
            </a:r>
            <a:r>
              <a:rPr sz="1200" b="1" i="1" spc="-5" dirty="0">
                <a:latin typeface="Calibri"/>
                <a:cs typeface="Calibri"/>
              </a:rPr>
              <a:t>Examples on criteria </a:t>
            </a:r>
            <a:r>
              <a:rPr sz="1200" b="1" i="1" spc="-10" dirty="0">
                <a:latin typeface="Calibri"/>
                <a:cs typeface="Calibri"/>
              </a:rPr>
              <a:t>in </a:t>
            </a:r>
            <a:r>
              <a:rPr sz="1200" b="1" i="1" spc="-5" dirty="0">
                <a:latin typeface="Calibri"/>
                <a:cs typeface="Calibri"/>
              </a:rPr>
              <a:t>SWOT</a:t>
            </a:r>
            <a:r>
              <a:rPr sz="1200" b="1" i="1" spc="5" dirty="0">
                <a:latin typeface="Calibri"/>
                <a:cs typeface="Calibri"/>
              </a:rPr>
              <a:t> </a:t>
            </a:r>
            <a:r>
              <a:rPr sz="1200" b="1" i="1" spc="-5" dirty="0">
                <a:latin typeface="Calibri"/>
                <a:cs typeface="Calibri"/>
              </a:rPr>
              <a:t>analysis</a:t>
            </a:r>
            <a:endParaRPr sz="1200">
              <a:latin typeface="Calibri"/>
              <a:cs typeface="Calibri"/>
            </a:endParaRPr>
          </a:p>
        </p:txBody>
      </p:sp>
      <p:sp>
        <p:nvSpPr>
          <p:cNvPr id="5" name="object 5"/>
          <p:cNvSpPr txBox="1"/>
          <p:nvPr/>
        </p:nvSpPr>
        <p:spPr>
          <a:xfrm>
            <a:off x="888424" y="5607982"/>
            <a:ext cx="125158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6.6 Focus</a:t>
            </a:r>
            <a:r>
              <a:rPr sz="1400" b="1" spc="-60" dirty="0">
                <a:latin typeface="Calibri"/>
                <a:cs typeface="Calibri"/>
              </a:rPr>
              <a:t> </a:t>
            </a:r>
            <a:r>
              <a:rPr sz="1400" b="1" spc="-10" dirty="0">
                <a:latin typeface="Calibri"/>
                <a:cs typeface="Calibri"/>
              </a:rPr>
              <a:t>groups</a:t>
            </a:r>
            <a:endParaRPr sz="1400">
              <a:latin typeface="Calibri"/>
              <a:cs typeface="Calibri"/>
            </a:endParaRPr>
          </a:p>
        </p:txBody>
      </p:sp>
      <p:sp>
        <p:nvSpPr>
          <p:cNvPr id="6" name="object 6"/>
          <p:cNvSpPr txBox="1"/>
          <p:nvPr/>
        </p:nvSpPr>
        <p:spPr>
          <a:xfrm>
            <a:off x="888432" y="6389731"/>
            <a:ext cx="5842635" cy="3007995"/>
          </a:xfrm>
          <a:prstGeom prst="rect">
            <a:avLst/>
          </a:prstGeom>
        </p:spPr>
        <p:txBody>
          <a:bodyPr vert="horz" wrap="square" lIns="0" tIns="9525" rIns="0" bIns="0" rtlCol="0">
            <a:spAutoFit/>
          </a:bodyPr>
          <a:lstStyle/>
          <a:p>
            <a:pPr marL="12700" marR="635635" indent="641350" algn="just">
              <a:lnSpc>
                <a:spcPct val="101699"/>
              </a:lnSpc>
              <a:spcBef>
                <a:spcPts val="75"/>
              </a:spcBef>
            </a:pPr>
            <a:r>
              <a:rPr sz="1200" spc="-5" dirty="0">
                <a:latin typeface="Calibri"/>
                <a:cs typeface="Calibri"/>
              </a:rPr>
              <a:t>The method </a:t>
            </a:r>
            <a:r>
              <a:rPr sz="1200" spc="-10" dirty="0">
                <a:latin typeface="Calibri"/>
                <a:cs typeface="Calibri"/>
              </a:rPr>
              <a:t>of </a:t>
            </a:r>
            <a:r>
              <a:rPr sz="1200" spc="-5" dirty="0">
                <a:latin typeface="Calibri"/>
                <a:cs typeface="Calibri"/>
              </a:rPr>
              <a:t>focus groups is often used </a:t>
            </a:r>
            <a:r>
              <a:rPr sz="1200" dirty="0">
                <a:latin typeface="Calibri"/>
                <a:cs typeface="Calibri"/>
              </a:rPr>
              <a:t>for planning, </a:t>
            </a:r>
            <a:r>
              <a:rPr sz="1200" spc="-5" dirty="0">
                <a:latin typeface="Calibri"/>
                <a:cs typeface="Calibri"/>
              </a:rPr>
              <a:t>marketing and/or  evaluation of a product </a:t>
            </a:r>
            <a:r>
              <a:rPr sz="1200" spc="-10" dirty="0">
                <a:latin typeface="Calibri"/>
                <a:cs typeface="Calibri"/>
              </a:rPr>
              <a:t>or </a:t>
            </a:r>
            <a:r>
              <a:rPr sz="1200" spc="-5" dirty="0">
                <a:latin typeface="Calibri"/>
                <a:cs typeface="Calibri"/>
              </a:rPr>
              <a:t>a service especially during a development phase. This is a  possibility to strengthen </a:t>
            </a:r>
            <a:r>
              <a:rPr sz="1200" dirty="0">
                <a:latin typeface="Calibri"/>
                <a:cs typeface="Calibri"/>
              </a:rPr>
              <a:t>the </a:t>
            </a:r>
            <a:r>
              <a:rPr sz="1200" spc="-5" dirty="0">
                <a:latin typeface="Calibri"/>
                <a:cs typeface="Calibri"/>
              </a:rPr>
              <a:t>process of </a:t>
            </a:r>
            <a:r>
              <a:rPr sz="1200" dirty="0">
                <a:latin typeface="Calibri"/>
                <a:cs typeface="Calibri"/>
              </a:rPr>
              <a:t>new </a:t>
            </a:r>
            <a:r>
              <a:rPr sz="1200" spc="-5" dirty="0">
                <a:latin typeface="Calibri"/>
                <a:cs typeface="Calibri"/>
              </a:rPr>
              <a:t>innovations within a</a:t>
            </a:r>
            <a:r>
              <a:rPr sz="1200" spc="35" dirty="0">
                <a:latin typeface="Calibri"/>
                <a:cs typeface="Calibri"/>
              </a:rPr>
              <a:t> </a:t>
            </a:r>
            <a:r>
              <a:rPr sz="1200" spc="-5" dirty="0">
                <a:latin typeface="Calibri"/>
                <a:cs typeface="Calibri"/>
              </a:rPr>
              <a:t>company.</a:t>
            </a:r>
            <a:endParaRPr sz="1200">
              <a:latin typeface="Calibri"/>
              <a:cs typeface="Calibri"/>
            </a:endParaRPr>
          </a:p>
          <a:p>
            <a:pPr marL="12700" marR="182245" algn="just">
              <a:lnSpc>
                <a:spcPct val="101699"/>
              </a:lnSpc>
              <a:spcBef>
                <a:spcPts val="994"/>
              </a:spcBef>
            </a:pPr>
            <a:r>
              <a:rPr sz="1200" spc="-5" dirty="0">
                <a:latin typeface="Calibri"/>
                <a:cs typeface="Calibri"/>
              </a:rPr>
              <a:t>The focus group could be chosen </a:t>
            </a:r>
            <a:r>
              <a:rPr sz="1200" dirty="0">
                <a:latin typeface="Calibri"/>
                <a:cs typeface="Calibri"/>
              </a:rPr>
              <a:t>to </a:t>
            </a:r>
            <a:r>
              <a:rPr sz="1200" spc="-5" dirty="0">
                <a:latin typeface="Calibri"/>
                <a:cs typeface="Calibri"/>
              </a:rPr>
              <a:t>collect information and </a:t>
            </a:r>
            <a:r>
              <a:rPr sz="1200" dirty="0">
                <a:latin typeface="Calibri"/>
                <a:cs typeface="Calibri"/>
              </a:rPr>
              <a:t>to </a:t>
            </a:r>
            <a:r>
              <a:rPr sz="1200" spc="-5" dirty="0">
                <a:latin typeface="Calibri"/>
                <a:cs typeface="Calibri"/>
              </a:rPr>
              <a:t>check out your assumptions  while being </a:t>
            </a:r>
            <a:r>
              <a:rPr sz="1200" spc="-10" dirty="0">
                <a:latin typeface="Calibri"/>
                <a:cs typeface="Calibri"/>
              </a:rPr>
              <a:t>in an </a:t>
            </a:r>
            <a:r>
              <a:rPr sz="1200" spc="-5" dirty="0">
                <a:latin typeface="Calibri"/>
                <a:cs typeface="Calibri"/>
              </a:rPr>
              <a:t>innovation process. They could also </a:t>
            </a:r>
            <a:r>
              <a:rPr sz="1200" dirty="0">
                <a:latin typeface="Calibri"/>
                <a:cs typeface="Calibri"/>
              </a:rPr>
              <a:t>get </a:t>
            </a:r>
            <a:r>
              <a:rPr sz="1200" spc="-5" dirty="0">
                <a:latin typeface="Calibri"/>
                <a:cs typeface="Calibri"/>
              </a:rPr>
              <a:t>involved </a:t>
            </a:r>
            <a:r>
              <a:rPr sz="1200" spc="-10" dirty="0">
                <a:latin typeface="Calibri"/>
                <a:cs typeface="Calibri"/>
              </a:rPr>
              <a:t>in </a:t>
            </a:r>
            <a:r>
              <a:rPr sz="1200" dirty="0">
                <a:latin typeface="Calibri"/>
                <a:cs typeface="Calibri"/>
              </a:rPr>
              <a:t>the </a:t>
            </a:r>
            <a:r>
              <a:rPr sz="1200" spc="-5" dirty="0">
                <a:latin typeface="Calibri"/>
                <a:cs typeface="Calibri"/>
              </a:rPr>
              <a:t>marketing process  and definition </a:t>
            </a:r>
            <a:r>
              <a:rPr sz="1200" spc="-10" dirty="0">
                <a:latin typeface="Calibri"/>
                <a:cs typeface="Calibri"/>
              </a:rPr>
              <a:t>of </a:t>
            </a:r>
            <a:r>
              <a:rPr sz="1200" spc="-5" dirty="0">
                <a:latin typeface="Calibri"/>
                <a:cs typeface="Calibri"/>
              </a:rPr>
              <a:t>the</a:t>
            </a:r>
            <a:r>
              <a:rPr sz="1200" spc="10" dirty="0">
                <a:latin typeface="Calibri"/>
                <a:cs typeface="Calibri"/>
              </a:rPr>
              <a:t> </a:t>
            </a:r>
            <a:r>
              <a:rPr sz="1200" spc="-5" dirty="0">
                <a:latin typeface="Calibri"/>
                <a:cs typeface="Calibri"/>
              </a:rPr>
              <a:t>market.</a:t>
            </a:r>
            <a:endParaRPr sz="1200">
              <a:latin typeface="Calibri"/>
              <a:cs typeface="Calibri"/>
            </a:endParaRPr>
          </a:p>
          <a:p>
            <a:pPr marL="12700" marR="412750" indent="34925">
              <a:lnSpc>
                <a:spcPct val="101699"/>
              </a:lnSpc>
              <a:spcBef>
                <a:spcPts val="1005"/>
              </a:spcBef>
            </a:pPr>
            <a:r>
              <a:rPr sz="1200" spc="-5" dirty="0">
                <a:latin typeface="Calibri"/>
                <a:cs typeface="Calibri"/>
              </a:rPr>
              <a:t>If </a:t>
            </a:r>
            <a:r>
              <a:rPr sz="1200" spc="-10" dirty="0">
                <a:latin typeface="Calibri"/>
                <a:cs typeface="Calibri"/>
              </a:rPr>
              <a:t>you </a:t>
            </a:r>
            <a:r>
              <a:rPr sz="1200" spc="-5" dirty="0">
                <a:latin typeface="Calibri"/>
                <a:cs typeface="Calibri"/>
              </a:rPr>
              <a:t>want to establish a focus group </a:t>
            </a:r>
            <a:r>
              <a:rPr sz="1200" spc="-10" dirty="0">
                <a:latin typeface="Calibri"/>
                <a:cs typeface="Calibri"/>
              </a:rPr>
              <a:t>it </a:t>
            </a:r>
            <a:r>
              <a:rPr sz="1200" spc="-5" dirty="0">
                <a:latin typeface="Calibri"/>
                <a:cs typeface="Calibri"/>
              </a:rPr>
              <a:t>is important </a:t>
            </a:r>
            <a:r>
              <a:rPr sz="1200" dirty="0">
                <a:latin typeface="Calibri"/>
                <a:cs typeface="Calibri"/>
              </a:rPr>
              <a:t>to be </a:t>
            </a:r>
            <a:r>
              <a:rPr sz="1200" spc="-5" dirty="0">
                <a:latin typeface="Calibri"/>
                <a:cs typeface="Calibri"/>
              </a:rPr>
              <a:t>very clear with </a:t>
            </a:r>
            <a:r>
              <a:rPr sz="1200" dirty="0">
                <a:latin typeface="Calibri"/>
                <a:cs typeface="Calibri"/>
              </a:rPr>
              <a:t>the </a:t>
            </a:r>
            <a:r>
              <a:rPr sz="1200" spc="-5" dirty="0">
                <a:latin typeface="Calibri"/>
                <a:cs typeface="Calibri"/>
              </a:rPr>
              <a:t>purpose/  objective of the </a:t>
            </a:r>
            <a:r>
              <a:rPr sz="1200" spc="-10" dirty="0">
                <a:latin typeface="Calibri"/>
                <a:cs typeface="Calibri"/>
              </a:rPr>
              <a:t>group and </a:t>
            </a:r>
            <a:r>
              <a:rPr sz="1200" spc="-5" dirty="0">
                <a:latin typeface="Calibri"/>
                <a:cs typeface="Calibri"/>
              </a:rPr>
              <a:t>to define the questions </a:t>
            </a:r>
            <a:r>
              <a:rPr sz="1200" dirty="0">
                <a:latin typeface="Calibri"/>
                <a:cs typeface="Calibri"/>
              </a:rPr>
              <a:t>to be </a:t>
            </a:r>
            <a:r>
              <a:rPr sz="1200" spc="-5" dirty="0">
                <a:latin typeface="Calibri"/>
                <a:cs typeface="Calibri"/>
              </a:rPr>
              <a:t>tackled and answered </a:t>
            </a:r>
            <a:r>
              <a:rPr sz="1200" dirty="0">
                <a:latin typeface="Calibri"/>
                <a:cs typeface="Calibri"/>
              </a:rPr>
              <a:t>to. </a:t>
            </a:r>
            <a:r>
              <a:rPr sz="1200" spc="-5" dirty="0">
                <a:latin typeface="Calibri"/>
                <a:cs typeface="Calibri"/>
              </a:rPr>
              <a:t>The  </a:t>
            </a:r>
            <a:r>
              <a:rPr sz="1200" dirty="0">
                <a:latin typeface="Calibri"/>
                <a:cs typeface="Calibri"/>
              </a:rPr>
              <a:t>members </a:t>
            </a:r>
            <a:r>
              <a:rPr sz="1200" spc="-5" dirty="0">
                <a:latin typeface="Calibri"/>
                <a:cs typeface="Calibri"/>
              </a:rPr>
              <a:t>of the group </a:t>
            </a:r>
            <a:r>
              <a:rPr sz="1200" spc="-10" dirty="0">
                <a:latin typeface="Calibri"/>
                <a:cs typeface="Calibri"/>
              </a:rPr>
              <a:t>should </a:t>
            </a:r>
            <a:r>
              <a:rPr sz="1200" dirty="0">
                <a:latin typeface="Calibri"/>
                <a:cs typeface="Calibri"/>
              </a:rPr>
              <a:t>be </a:t>
            </a:r>
            <a:r>
              <a:rPr sz="1200" spc="-5" dirty="0">
                <a:latin typeface="Calibri"/>
                <a:cs typeface="Calibri"/>
              </a:rPr>
              <a:t>well prepared and </a:t>
            </a:r>
            <a:r>
              <a:rPr sz="1200" dirty="0">
                <a:latin typeface="Calibri"/>
                <a:cs typeface="Calibri"/>
              </a:rPr>
              <a:t>have </a:t>
            </a:r>
            <a:r>
              <a:rPr sz="1200" spc="-5" dirty="0">
                <a:latin typeface="Calibri"/>
                <a:cs typeface="Calibri"/>
              </a:rPr>
              <a:t>a good understanding of the  purpose, </a:t>
            </a:r>
            <a:r>
              <a:rPr sz="1200" dirty="0">
                <a:latin typeface="Calibri"/>
                <a:cs typeface="Calibri"/>
              </a:rPr>
              <a:t>be </a:t>
            </a:r>
            <a:r>
              <a:rPr sz="1200" spc="-5" dirty="0">
                <a:latin typeface="Calibri"/>
                <a:cs typeface="Calibri"/>
              </a:rPr>
              <a:t>given background material</a:t>
            </a:r>
            <a:r>
              <a:rPr sz="1200" spc="10" dirty="0">
                <a:latin typeface="Calibri"/>
                <a:cs typeface="Calibri"/>
              </a:rPr>
              <a:t> </a:t>
            </a:r>
            <a:r>
              <a:rPr sz="1200" spc="-5" dirty="0">
                <a:latin typeface="Calibri"/>
                <a:cs typeface="Calibri"/>
              </a:rPr>
              <a:t>etc.</a:t>
            </a:r>
            <a:endParaRPr sz="1200">
              <a:latin typeface="Calibri"/>
              <a:cs typeface="Calibri"/>
            </a:endParaRPr>
          </a:p>
          <a:p>
            <a:pPr marL="12700" marR="5080">
              <a:lnSpc>
                <a:spcPct val="101899"/>
              </a:lnSpc>
              <a:spcBef>
                <a:spcPts val="994"/>
              </a:spcBef>
            </a:pPr>
            <a:r>
              <a:rPr sz="1200" dirty="0">
                <a:latin typeface="Calibri"/>
                <a:cs typeface="Calibri"/>
              </a:rPr>
              <a:t>After </a:t>
            </a:r>
            <a:r>
              <a:rPr sz="1200" spc="-5" dirty="0">
                <a:latin typeface="Calibri"/>
                <a:cs typeface="Calibri"/>
              </a:rPr>
              <a:t>a preparation time of 1-2 months there will </a:t>
            </a:r>
            <a:r>
              <a:rPr sz="1200" dirty="0">
                <a:latin typeface="Calibri"/>
                <a:cs typeface="Calibri"/>
              </a:rPr>
              <a:t>be </a:t>
            </a:r>
            <a:r>
              <a:rPr sz="1200" spc="-5" dirty="0">
                <a:latin typeface="Calibri"/>
                <a:cs typeface="Calibri"/>
              </a:rPr>
              <a:t>a session where the focus group meets in  a convenient location for maybe one day. During that session a facilitator will lead </a:t>
            </a:r>
            <a:r>
              <a:rPr sz="1200" dirty="0">
                <a:latin typeface="Calibri"/>
                <a:cs typeface="Calibri"/>
              </a:rPr>
              <a:t>the  </a:t>
            </a:r>
            <a:r>
              <a:rPr sz="1200" spc="-5" dirty="0">
                <a:latin typeface="Calibri"/>
                <a:cs typeface="Calibri"/>
              </a:rPr>
              <a:t>discussion and keep it at all time focused on the objectives </a:t>
            </a:r>
            <a:r>
              <a:rPr sz="1200" dirty="0">
                <a:latin typeface="Calibri"/>
                <a:cs typeface="Calibri"/>
              </a:rPr>
              <a:t>to </a:t>
            </a:r>
            <a:r>
              <a:rPr sz="1200" spc="-5" dirty="0">
                <a:latin typeface="Calibri"/>
                <a:cs typeface="Calibri"/>
              </a:rPr>
              <a:t>gain most possible output from  </a:t>
            </a:r>
            <a:r>
              <a:rPr sz="1200" dirty="0">
                <a:latin typeface="Calibri"/>
                <a:cs typeface="Calibri"/>
              </a:rPr>
              <a:t>the </a:t>
            </a:r>
            <a:r>
              <a:rPr sz="1200" spc="-5" dirty="0">
                <a:latin typeface="Calibri"/>
                <a:cs typeface="Calibri"/>
              </a:rPr>
              <a:t>group. After the session </a:t>
            </a:r>
            <a:r>
              <a:rPr sz="1200" spc="-10" dirty="0">
                <a:latin typeface="Calibri"/>
                <a:cs typeface="Calibri"/>
              </a:rPr>
              <a:t>it </a:t>
            </a:r>
            <a:r>
              <a:rPr sz="1200" spc="-5" dirty="0">
                <a:latin typeface="Calibri"/>
                <a:cs typeface="Calibri"/>
              </a:rPr>
              <a:t>is important </a:t>
            </a:r>
            <a:r>
              <a:rPr sz="1200" dirty="0">
                <a:latin typeface="Calibri"/>
                <a:cs typeface="Calibri"/>
              </a:rPr>
              <a:t>to </a:t>
            </a:r>
            <a:r>
              <a:rPr sz="1200" spc="-5" dirty="0">
                <a:latin typeface="Calibri"/>
                <a:cs typeface="Calibri"/>
              </a:rPr>
              <a:t>analyse and document </a:t>
            </a:r>
            <a:r>
              <a:rPr sz="1200" dirty="0">
                <a:latin typeface="Calibri"/>
                <a:cs typeface="Calibri"/>
              </a:rPr>
              <a:t>the</a:t>
            </a:r>
            <a:r>
              <a:rPr sz="1200" spc="95" dirty="0">
                <a:latin typeface="Calibri"/>
                <a:cs typeface="Calibri"/>
              </a:rPr>
              <a:t> </a:t>
            </a:r>
            <a:r>
              <a:rPr sz="1200" spc="-5" dirty="0">
                <a:latin typeface="Calibri"/>
                <a:cs typeface="Calibri"/>
              </a:rPr>
              <a:t>outcomes.</a:t>
            </a:r>
            <a:endParaRPr sz="1200">
              <a:latin typeface="Calibri"/>
              <a:cs typeface="Calibri"/>
            </a:endParaRPr>
          </a:p>
        </p:txBody>
      </p:sp>
      <p:sp>
        <p:nvSpPr>
          <p:cNvPr id="7" name="object 7"/>
          <p:cNvSpPr txBox="1"/>
          <p:nvPr/>
        </p:nvSpPr>
        <p:spPr>
          <a:xfrm>
            <a:off x="939224" y="1394987"/>
            <a:ext cx="5723890" cy="280670"/>
          </a:xfrm>
          <a:prstGeom prst="rect">
            <a:avLst/>
          </a:prstGeom>
          <a:solidFill>
            <a:srgbClr val="FCB62C"/>
          </a:solidFill>
        </p:spPr>
        <p:txBody>
          <a:bodyPr vert="horz" wrap="square" lIns="0" tIns="38100" rIns="0" bIns="0" rtlCol="0">
            <a:spAutoFit/>
          </a:bodyPr>
          <a:lstStyle/>
          <a:p>
            <a:pPr marL="45085">
              <a:lnSpc>
                <a:spcPct val="100000"/>
              </a:lnSpc>
              <a:spcBef>
                <a:spcPts val="300"/>
              </a:spcBef>
              <a:tabLst>
                <a:tab pos="2907030" algn="l"/>
              </a:tabLst>
            </a:pPr>
            <a:r>
              <a:rPr sz="1200" b="1" spc="-5" dirty="0">
                <a:latin typeface="Calibri"/>
                <a:cs typeface="Calibri"/>
              </a:rPr>
              <a:t>Strengths	Weaknesses</a:t>
            </a:r>
            <a:endParaRPr sz="1200">
              <a:latin typeface="Calibri"/>
              <a:cs typeface="Calibri"/>
            </a:endParaRPr>
          </a:p>
        </p:txBody>
      </p:sp>
      <p:sp>
        <p:nvSpPr>
          <p:cNvPr id="8" name="object 8"/>
          <p:cNvSpPr txBox="1"/>
          <p:nvPr/>
        </p:nvSpPr>
        <p:spPr>
          <a:xfrm>
            <a:off x="972229" y="1702300"/>
            <a:ext cx="2199640" cy="1325880"/>
          </a:xfrm>
          <a:prstGeom prst="rect">
            <a:avLst/>
          </a:prstGeom>
        </p:spPr>
        <p:txBody>
          <a:bodyPr vert="horz" wrap="square" lIns="0" tIns="9525" rIns="0" bIns="0" rtlCol="0">
            <a:spAutoFit/>
          </a:bodyPr>
          <a:lstStyle/>
          <a:p>
            <a:pPr marL="12700" marR="414020">
              <a:lnSpc>
                <a:spcPct val="101699"/>
              </a:lnSpc>
              <a:spcBef>
                <a:spcPts val="75"/>
              </a:spcBef>
            </a:pPr>
            <a:r>
              <a:rPr sz="1200" spc="-5" dirty="0">
                <a:latin typeface="Calibri"/>
                <a:cs typeface="Calibri"/>
              </a:rPr>
              <a:t>Advantages </a:t>
            </a:r>
            <a:r>
              <a:rPr sz="1200" spc="-10" dirty="0">
                <a:latin typeface="Calibri"/>
                <a:cs typeface="Calibri"/>
              </a:rPr>
              <a:t>of </a:t>
            </a:r>
            <a:r>
              <a:rPr sz="1200" spc="-5" dirty="0">
                <a:latin typeface="Calibri"/>
                <a:cs typeface="Calibri"/>
              </a:rPr>
              <a:t>your business  Your</a:t>
            </a:r>
            <a:r>
              <a:rPr sz="1200" spc="-10" dirty="0">
                <a:latin typeface="Calibri"/>
                <a:cs typeface="Calibri"/>
              </a:rPr>
              <a:t> </a:t>
            </a:r>
            <a:r>
              <a:rPr sz="1200" spc="-5" dirty="0">
                <a:latin typeface="Calibri"/>
                <a:cs typeface="Calibri"/>
              </a:rPr>
              <a:t>capabilities</a:t>
            </a:r>
            <a:endParaRPr sz="1200">
              <a:latin typeface="Calibri"/>
              <a:cs typeface="Calibri"/>
            </a:endParaRPr>
          </a:p>
          <a:p>
            <a:pPr marL="12700" marR="520065">
              <a:lnSpc>
                <a:spcPct val="101699"/>
              </a:lnSpc>
            </a:pPr>
            <a:r>
              <a:rPr sz="1200" spc="-5" dirty="0">
                <a:latin typeface="Calibri"/>
                <a:cs typeface="Calibri"/>
              </a:rPr>
              <a:t>Experience and knowledge  Marketing</a:t>
            </a:r>
            <a:endParaRPr sz="1200">
              <a:latin typeface="Calibri"/>
              <a:cs typeface="Calibri"/>
            </a:endParaRPr>
          </a:p>
          <a:p>
            <a:pPr marL="12700" marR="5080">
              <a:lnSpc>
                <a:spcPct val="101699"/>
              </a:lnSpc>
              <a:spcBef>
                <a:spcPts val="10"/>
              </a:spcBef>
            </a:pPr>
            <a:r>
              <a:rPr sz="1200" spc="-5" dirty="0">
                <a:latin typeface="Calibri"/>
                <a:cs typeface="Calibri"/>
              </a:rPr>
              <a:t>Innovative aspects and possibilities  Resources</a:t>
            </a:r>
            <a:endParaRPr sz="1200">
              <a:latin typeface="Calibri"/>
              <a:cs typeface="Calibri"/>
            </a:endParaRPr>
          </a:p>
          <a:p>
            <a:pPr marL="12700">
              <a:lnSpc>
                <a:spcPct val="100000"/>
              </a:lnSpc>
              <a:spcBef>
                <a:spcPts val="25"/>
              </a:spcBef>
            </a:pPr>
            <a:r>
              <a:rPr sz="1200" spc="-5" dirty="0">
                <a:latin typeface="Calibri"/>
                <a:cs typeface="Calibri"/>
              </a:rPr>
              <a:t>Price</a:t>
            </a:r>
            <a:endParaRPr sz="1200">
              <a:latin typeface="Calibri"/>
              <a:cs typeface="Calibri"/>
            </a:endParaRPr>
          </a:p>
        </p:txBody>
      </p:sp>
      <p:sp>
        <p:nvSpPr>
          <p:cNvPr id="9" name="object 9"/>
          <p:cNvSpPr txBox="1"/>
          <p:nvPr/>
        </p:nvSpPr>
        <p:spPr>
          <a:xfrm>
            <a:off x="3834063" y="1702301"/>
            <a:ext cx="1434465" cy="1325245"/>
          </a:xfrm>
          <a:prstGeom prst="rect">
            <a:avLst/>
          </a:prstGeom>
        </p:spPr>
        <p:txBody>
          <a:bodyPr vert="horz" wrap="square" lIns="0" tIns="9525" rIns="0" bIns="0" rtlCol="0">
            <a:spAutoFit/>
          </a:bodyPr>
          <a:lstStyle/>
          <a:p>
            <a:pPr marL="12700" marR="5080">
              <a:lnSpc>
                <a:spcPct val="101699"/>
              </a:lnSpc>
              <a:spcBef>
                <a:spcPts val="75"/>
              </a:spcBef>
            </a:pPr>
            <a:r>
              <a:rPr sz="1200" spc="-5" dirty="0">
                <a:latin typeface="Calibri"/>
                <a:cs typeface="Calibri"/>
              </a:rPr>
              <a:t>Improvements</a:t>
            </a:r>
            <a:r>
              <a:rPr sz="1200" spc="-50" dirty="0">
                <a:latin typeface="Calibri"/>
                <a:cs typeface="Calibri"/>
              </a:rPr>
              <a:t> </a:t>
            </a:r>
            <a:r>
              <a:rPr sz="1200" spc="-5" dirty="0">
                <a:latin typeface="Calibri"/>
                <a:cs typeface="Calibri"/>
              </a:rPr>
              <a:t>needed  What </a:t>
            </a:r>
            <a:r>
              <a:rPr sz="1200" dirty="0">
                <a:latin typeface="Calibri"/>
                <a:cs typeface="Calibri"/>
              </a:rPr>
              <a:t>to </a:t>
            </a:r>
            <a:r>
              <a:rPr sz="1200" spc="-5" dirty="0">
                <a:latin typeface="Calibri"/>
                <a:cs typeface="Calibri"/>
              </a:rPr>
              <a:t>avoid  Capability</a:t>
            </a:r>
            <a:r>
              <a:rPr sz="1200" spc="-15" dirty="0">
                <a:latin typeface="Calibri"/>
                <a:cs typeface="Calibri"/>
              </a:rPr>
              <a:t> </a:t>
            </a:r>
            <a:r>
              <a:rPr sz="1200" spc="-5" dirty="0">
                <a:latin typeface="Calibri"/>
                <a:cs typeface="Calibri"/>
              </a:rPr>
              <a:t>gaps</a:t>
            </a:r>
            <a:endParaRPr sz="1200">
              <a:latin typeface="Calibri"/>
              <a:cs typeface="Calibri"/>
            </a:endParaRPr>
          </a:p>
          <a:p>
            <a:pPr marL="12700" marR="812800">
              <a:lnSpc>
                <a:spcPts val="1480"/>
              </a:lnSpc>
              <a:spcBef>
                <a:spcPts val="40"/>
              </a:spcBef>
            </a:pPr>
            <a:r>
              <a:rPr sz="1200" spc="-5" dirty="0">
                <a:latin typeface="Calibri"/>
                <a:cs typeface="Calibri"/>
              </a:rPr>
              <a:t>Cash</a:t>
            </a:r>
            <a:r>
              <a:rPr sz="1200" spc="-60" dirty="0">
                <a:latin typeface="Calibri"/>
                <a:cs typeface="Calibri"/>
              </a:rPr>
              <a:t> </a:t>
            </a:r>
            <a:r>
              <a:rPr sz="1200" spc="-5" dirty="0">
                <a:latin typeface="Calibri"/>
                <a:cs typeface="Calibri"/>
              </a:rPr>
              <a:t>flow  Quality</a:t>
            </a:r>
            <a:endParaRPr sz="1200">
              <a:latin typeface="Calibri"/>
              <a:cs typeface="Calibri"/>
            </a:endParaRPr>
          </a:p>
          <a:p>
            <a:pPr marL="12700">
              <a:lnSpc>
                <a:spcPts val="1405"/>
              </a:lnSpc>
            </a:pPr>
            <a:r>
              <a:rPr sz="1200" spc="-5" dirty="0">
                <a:latin typeface="Calibri"/>
                <a:cs typeface="Calibri"/>
              </a:rPr>
              <a:t>Market</a:t>
            </a:r>
            <a:r>
              <a:rPr sz="1200" spc="-10" dirty="0">
                <a:latin typeface="Calibri"/>
                <a:cs typeface="Calibri"/>
              </a:rPr>
              <a:t> </a:t>
            </a:r>
            <a:r>
              <a:rPr sz="1200" spc="-5" dirty="0">
                <a:latin typeface="Calibri"/>
                <a:cs typeface="Calibri"/>
              </a:rPr>
              <a:t>penetration</a:t>
            </a:r>
            <a:endParaRPr sz="1200">
              <a:latin typeface="Calibri"/>
              <a:cs typeface="Calibri"/>
            </a:endParaRPr>
          </a:p>
          <a:p>
            <a:pPr marL="12700">
              <a:lnSpc>
                <a:spcPct val="100000"/>
              </a:lnSpc>
              <a:spcBef>
                <a:spcPts val="25"/>
              </a:spcBef>
            </a:pPr>
            <a:r>
              <a:rPr sz="1200" spc="-5" dirty="0">
                <a:latin typeface="Calibri"/>
                <a:cs typeface="Calibri"/>
              </a:rPr>
              <a:t>Missing</a:t>
            </a:r>
            <a:r>
              <a:rPr sz="1200" dirty="0">
                <a:latin typeface="Calibri"/>
                <a:cs typeface="Calibri"/>
              </a:rPr>
              <a:t> </a:t>
            </a:r>
            <a:r>
              <a:rPr sz="1200" spc="-5" dirty="0">
                <a:latin typeface="Calibri"/>
                <a:cs typeface="Calibri"/>
              </a:rPr>
              <a:t>resources</a:t>
            </a:r>
            <a:endParaRPr sz="1200">
              <a:latin typeface="Calibri"/>
              <a:cs typeface="Calibri"/>
            </a:endParaRPr>
          </a:p>
        </p:txBody>
      </p:sp>
      <p:sp>
        <p:nvSpPr>
          <p:cNvPr id="10" name="object 10"/>
          <p:cNvSpPr txBox="1"/>
          <p:nvPr/>
        </p:nvSpPr>
        <p:spPr>
          <a:xfrm>
            <a:off x="939224" y="3072768"/>
            <a:ext cx="5723890" cy="281940"/>
          </a:xfrm>
          <a:prstGeom prst="rect">
            <a:avLst/>
          </a:prstGeom>
          <a:solidFill>
            <a:srgbClr val="FCB62C"/>
          </a:solidFill>
        </p:spPr>
        <p:txBody>
          <a:bodyPr vert="horz" wrap="square" lIns="0" tIns="39370" rIns="0" bIns="0" rtlCol="0">
            <a:spAutoFit/>
          </a:bodyPr>
          <a:lstStyle/>
          <a:p>
            <a:pPr marL="45085">
              <a:lnSpc>
                <a:spcPct val="100000"/>
              </a:lnSpc>
              <a:spcBef>
                <a:spcPts val="310"/>
              </a:spcBef>
              <a:tabLst>
                <a:tab pos="2907030" algn="l"/>
              </a:tabLst>
            </a:pPr>
            <a:r>
              <a:rPr sz="1200" b="1" spc="-5" dirty="0">
                <a:latin typeface="Calibri"/>
                <a:cs typeface="Calibri"/>
              </a:rPr>
              <a:t>Opportunities	Threats</a:t>
            </a:r>
            <a:endParaRPr sz="1200">
              <a:latin typeface="Calibri"/>
              <a:cs typeface="Calibri"/>
            </a:endParaRPr>
          </a:p>
        </p:txBody>
      </p:sp>
      <p:sp>
        <p:nvSpPr>
          <p:cNvPr id="11" name="object 11"/>
          <p:cNvSpPr txBox="1"/>
          <p:nvPr/>
        </p:nvSpPr>
        <p:spPr>
          <a:xfrm>
            <a:off x="972225" y="3380083"/>
            <a:ext cx="2348865" cy="1325880"/>
          </a:xfrm>
          <a:prstGeom prst="rect">
            <a:avLst/>
          </a:prstGeom>
        </p:spPr>
        <p:txBody>
          <a:bodyPr vert="horz" wrap="square" lIns="0" tIns="9525" rIns="0" bIns="0" rtlCol="0">
            <a:spAutoFit/>
          </a:bodyPr>
          <a:lstStyle/>
          <a:p>
            <a:pPr marL="12700" marR="255270">
              <a:lnSpc>
                <a:spcPct val="101699"/>
              </a:lnSpc>
              <a:spcBef>
                <a:spcPts val="75"/>
              </a:spcBef>
            </a:pPr>
            <a:r>
              <a:rPr sz="1200" spc="-5" dirty="0">
                <a:latin typeface="Calibri"/>
                <a:cs typeface="Calibri"/>
              </a:rPr>
              <a:t>Opportunities you think you have  Market</a:t>
            </a:r>
            <a:endParaRPr sz="1200">
              <a:latin typeface="Calibri"/>
              <a:cs typeface="Calibri"/>
            </a:endParaRPr>
          </a:p>
          <a:p>
            <a:pPr marL="12700" marR="918210">
              <a:lnSpc>
                <a:spcPct val="101699"/>
              </a:lnSpc>
            </a:pPr>
            <a:r>
              <a:rPr sz="1200" spc="-5" dirty="0">
                <a:latin typeface="Calibri"/>
                <a:cs typeface="Calibri"/>
              </a:rPr>
              <a:t>Production innovation  Technology</a:t>
            </a:r>
            <a:r>
              <a:rPr sz="1200" spc="-45" dirty="0">
                <a:latin typeface="Calibri"/>
                <a:cs typeface="Calibri"/>
              </a:rPr>
              <a:t> </a:t>
            </a:r>
            <a:r>
              <a:rPr sz="1200" spc="-5" dirty="0">
                <a:latin typeface="Calibri"/>
                <a:cs typeface="Calibri"/>
              </a:rPr>
              <a:t>innovation</a:t>
            </a:r>
            <a:endParaRPr sz="1200">
              <a:latin typeface="Calibri"/>
              <a:cs typeface="Calibri"/>
            </a:endParaRPr>
          </a:p>
          <a:p>
            <a:pPr marL="12700" marR="765175">
              <a:lnSpc>
                <a:spcPct val="101699"/>
              </a:lnSpc>
              <a:spcBef>
                <a:spcPts val="10"/>
              </a:spcBef>
            </a:pPr>
            <a:r>
              <a:rPr sz="1200" spc="-5" dirty="0">
                <a:latin typeface="Calibri"/>
                <a:cs typeface="Calibri"/>
              </a:rPr>
              <a:t>Geographical expansion  Trends you could</a:t>
            </a:r>
            <a:r>
              <a:rPr sz="1200" spc="-45" dirty="0">
                <a:latin typeface="Calibri"/>
                <a:cs typeface="Calibri"/>
              </a:rPr>
              <a:t> </a:t>
            </a:r>
            <a:r>
              <a:rPr sz="1200" spc="-5" dirty="0">
                <a:latin typeface="Calibri"/>
                <a:cs typeface="Calibri"/>
              </a:rPr>
              <a:t>foresee</a:t>
            </a:r>
            <a:endParaRPr sz="1200">
              <a:latin typeface="Calibri"/>
              <a:cs typeface="Calibri"/>
            </a:endParaRPr>
          </a:p>
          <a:p>
            <a:pPr marL="12700">
              <a:lnSpc>
                <a:spcPct val="100000"/>
              </a:lnSpc>
              <a:spcBef>
                <a:spcPts val="25"/>
              </a:spcBef>
            </a:pPr>
            <a:r>
              <a:rPr sz="1200" spc="-5" dirty="0">
                <a:latin typeface="Calibri"/>
                <a:cs typeface="Calibri"/>
              </a:rPr>
              <a:t>Strengths that could be</a:t>
            </a:r>
            <a:r>
              <a:rPr sz="1200" spc="5" dirty="0">
                <a:latin typeface="Calibri"/>
                <a:cs typeface="Calibri"/>
              </a:rPr>
              <a:t> </a:t>
            </a:r>
            <a:r>
              <a:rPr sz="1200" spc="-5" dirty="0">
                <a:latin typeface="Calibri"/>
                <a:cs typeface="Calibri"/>
              </a:rPr>
              <a:t>opportunities</a:t>
            </a:r>
            <a:endParaRPr sz="1200">
              <a:latin typeface="Calibri"/>
              <a:cs typeface="Calibri"/>
            </a:endParaRPr>
          </a:p>
        </p:txBody>
      </p:sp>
      <p:sp>
        <p:nvSpPr>
          <p:cNvPr id="12" name="object 12"/>
          <p:cNvSpPr txBox="1"/>
          <p:nvPr/>
        </p:nvSpPr>
        <p:spPr>
          <a:xfrm>
            <a:off x="3834062" y="3473042"/>
            <a:ext cx="1510030" cy="1139825"/>
          </a:xfrm>
          <a:prstGeom prst="rect">
            <a:avLst/>
          </a:prstGeom>
        </p:spPr>
        <p:txBody>
          <a:bodyPr vert="horz" wrap="square" lIns="0" tIns="9525" rIns="0" bIns="0" rtlCol="0">
            <a:spAutoFit/>
          </a:bodyPr>
          <a:lstStyle/>
          <a:p>
            <a:pPr marL="12700" marR="717550">
              <a:lnSpc>
                <a:spcPct val="101699"/>
              </a:lnSpc>
              <a:spcBef>
                <a:spcPts val="75"/>
              </a:spcBef>
            </a:pPr>
            <a:r>
              <a:rPr sz="1200" spc="-5" dirty="0">
                <a:latin typeface="Calibri"/>
                <a:cs typeface="Calibri"/>
              </a:rPr>
              <a:t>Obstacles  </a:t>
            </a:r>
            <a:r>
              <a:rPr sz="1200" spc="-10" dirty="0">
                <a:latin typeface="Calibri"/>
                <a:cs typeface="Calibri"/>
              </a:rPr>
              <a:t>C</a:t>
            </a:r>
            <a:r>
              <a:rPr sz="1200" spc="-5" dirty="0">
                <a:latin typeface="Calibri"/>
                <a:cs typeface="Calibri"/>
              </a:rPr>
              <a:t>om</a:t>
            </a:r>
            <a:r>
              <a:rPr sz="1200" dirty="0">
                <a:latin typeface="Calibri"/>
                <a:cs typeface="Calibri"/>
              </a:rPr>
              <a:t>pet</a:t>
            </a:r>
            <a:r>
              <a:rPr sz="1200" spc="-20" dirty="0">
                <a:latin typeface="Calibri"/>
                <a:cs typeface="Calibri"/>
              </a:rPr>
              <a:t>i</a:t>
            </a:r>
            <a:r>
              <a:rPr sz="1200" dirty="0">
                <a:latin typeface="Calibri"/>
                <a:cs typeface="Calibri"/>
              </a:rPr>
              <a:t>t</a:t>
            </a:r>
            <a:r>
              <a:rPr sz="1200" spc="-5" dirty="0">
                <a:latin typeface="Calibri"/>
                <a:cs typeface="Calibri"/>
              </a:rPr>
              <a:t>i</a:t>
            </a:r>
            <a:r>
              <a:rPr sz="1200" spc="-15" dirty="0">
                <a:latin typeface="Calibri"/>
                <a:cs typeface="Calibri"/>
              </a:rPr>
              <a:t>o</a:t>
            </a:r>
            <a:r>
              <a:rPr sz="1200" spc="-5" dirty="0">
                <a:latin typeface="Calibri"/>
                <a:cs typeface="Calibri"/>
              </a:rPr>
              <a:t>n</a:t>
            </a:r>
            <a:endParaRPr sz="1200">
              <a:latin typeface="Calibri"/>
              <a:cs typeface="Calibri"/>
            </a:endParaRPr>
          </a:p>
          <a:p>
            <a:pPr marL="12700" marR="5080">
              <a:lnSpc>
                <a:spcPct val="101699"/>
              </a:lnSpc>
            </a:pPr>
            <a:r>
              <a:rPr sz="1200" spc="-5" dirty="0">
                <a:latin typeface="Calibri"/>
                <a:cs typeface="Calibri"/>
              </a:rPr>
              <a:t>Cash-flow problems  </a:t>
            </a:r>
            <a:r>
              <a:rPr sz="1200" dirty="0">
                <a:latin typeface="Calibri"/>
                <a:cs typeface="Calibri"/>
              </a:rPr>
              <a:t>New </a:t>
            </a:r>
            <a:r>
              <a:rPr sz="1200" spc="-5" dirty="0">
                <a:latin typeface="Calibri"/>
                <a:cs typeface="Calibri"/>
              </a:rPr>
              <a:t>technology</a:t>
            </a:r>
            <a:r>
              <a:rPr sz="1200" spc="-50" dirty="0">
                <a:latin typeface="Calibri"/>
                <a:cs typeface="Calibri"/>
              </a:rPr>
              <a:t> </a:t>
            </a:r>
            <a:r>
              <a:rPr sz="1200" spc="-5" dirty="0">
                <a:latin typeface="Calibri"/>
                <a:cs typeface="Calibri"/>
              </a:rPr>
              <a:t>threats</a:t>
            </a:r>
            <a:endParaRPr sz="1200">
              <a:latin typeface="Calibri"/>
              <a:cs typeface="Calibri"/>
            </a:endParaRPr>
          </a:p>
          <a:p>
            <a:pPr marL="12700" marR="495300">
              <a:lnSpc>
                <a:spcPct val="101699"/>
              </a:lnSpc>
              <a:spcBef>
                <a:spcPts val="10"/>
              </a:spcBef>
            </a:pPr>
            <a:r>
              <a:rPr sz="1200" spc="-5" dirty="0">
                <a:latin typeface="Calibri"/>
                <a:cs typeface="Calibri"/>
              </a:rPr>
              <a:t>Key staff  Market</a:t>
            </a:r>
            <a:r>
              <a:rPr sz="1200" spc="-40" dirty="0">
                <a:latin typeface="Calibri"/>
                <a:cs typeface="Calibri"/>
              </a:rPr>
              <a:t> </a:t>
            </a:r>
            <a:r>
              <a:rPr sz="1200" spc="-5" dirty="0">
                <a:latin typeface="Calibri"/>
                <a:cs typeface="Calibri"/>
              </a:rPr>
              <a:t>changes</a:t>
            </a:r>
            <a:endParaRPr sz="1200">
              <a:latin typeface="Calibri"/>
              <a:cs typeface="Calibri"/>
            </a:endParaRPr>
          </a:p>
        </p:txBody>
      </p:sp>
      <p:sp>
        <p:nvSpPr>
          <p:cNvPr id="13" name="object 13"/>
          <p:cNvSpPr/>
          <p:nvPr/>
        </p:nvSpPr>
        <p:spPr>
          <a:xfrm>
            <a:off x="986843" y="6032505"/>
            <a:ext cx="438113" cy="43811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87</a:t>
            </a:r>
            <a:endParaRPr sz="1000">
              <a:latin typeface="Calibri"/>
              <a:cs typeface="Calibri"/>
            </a:endParaRPr>
          </a:p>
        </p:txBody>
      </p:sp>
      <p:sp>
        <p:nvSpPr>
          <p:cNvPr id="3" name="object 3"/>
          <p:cNvSpPr txBox="1"/>
          <p:nvPr/>
        </p:nvSpPr>
        <p:spPr>
          <a:xfrm>
            <a:off x="816802" y="570066"/>
            <a:ext cx="5837555" cy="122047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8890">
              <a:lnSpc>
                <a:spcPct val="101699"/>
              </a:lnSpc>
            </a:pPr>
            <a:r>
              <a:rPr sz="1200" spc="-5" dirty="0">
                <a:latin typeface="Calibri"/>
                <a:cs typeface="Calibri"/>
              </a:rPr>
              <a:t>The focus group </a:t>
            </a:r>
            <a:r>
              <a:rPr sz="1200" spc="-10" dirty="0">
                <a:latin typeface="Calibri"/>
                <a:cs typeface="Calibri"/>
              </a:rPr>
              <a:t>should </a:t>
            </a:r>
            <a:r>
              <a:rPr sz="1200" spc="-5" dirty="0">
                <a:latin typeface="Calibri"/>
                <a:cs typeface="Calibri"/>
              </a:rPr>
              <a:t>not </a:t>
            </a:r>
            <a:r>
              <a:rPr sz="1200" dirty="0">
                <a:latin typeface="Calibri"/>
                <a:cs typeface="Calibri"/>
              </a:rPr>
              <a:t>be </a:t>
            </a:r>
            <a:r>
              <a:rPr sz="1200" spc="-5" dirty="0">
                <a:latin typeface="Calibri"/>
                <a:cs typeface="Calibri"/>
              </a:rPr>
              <a:t>very formal and exact, it is more essential that the members of  </a:t>
            </a:r>
            <a:r>
              <a:rPr sz="1200" dirty="0">
                <a:latin typeface="Calibri"/>
                <a:cs typeface="Calibri"/>
              </a:rPr>
              <a:t>the </a:t>
            </a:r>
            <a:r>
              <a:rPr sz="1200" spc="-5" dirty="0">
                <a:latin typeface="Calibri"/>
                <a:cs typeface="Calibri"/>
              </a:rPr>
              <a:t>groups </a:t>
            </a:r>
            <a:r>
              <a:rPr sz="1200" spc="-10" dirty="0">
                <a:latin typeface="Calibri"/>
                <a:cs typeface="Calibri"/>
              </a:rPr>
              <a:t>are </a:t>
            </a:r>
            <a:r>
              <a:rPr sz="1200" spc="-5" dirty="0">
                <a:latin typeface="Calibri"/>
                <a:cs typeface="Calibri"/>
              </a:rPr>
              <a:t>comfortable with </a:t>
            </a:r>
            <a:r>
              <a:rPr sz="1200" dirty="0">
                <a:latin typeface="Calibri"/>
                <a:cs typeface="Calibri"/>
              </a:rPr>
              <a:t>the </a:t>
            </a:r>
            <a:r>
              <a:rPr sz="1200" spc="-5" dirty="0">
                <a:latin typeface="Calibri"/>
                <a:cs typeface="Calibri"/>
              </a:rPr>
              <a:t>situation, especially during the session when they </a:t>
            </a:r>
            <a:r>
              <a:rPr sz="1200" spc="-10" dirty="0">
                <a:latin typeface="Calibri"/>
                <a:cs typeface="Calibri"/>
              </a:rPr>
              <a:t>are  </a:t>
            </a:r>
            <a:r>
              <a:rPr sz="1200" spc="-5" dirty="0">
                <a:latin typeface="Calibri"/>
                <a:cs typeface="Calibri"/>
              </a:rPr>
              <a:t>supposed </a:t>
            </a:r>
            <a:r>
              <a:rPr sz="1200" dirty="0">
                <a:latin typeface="Calibri"/>
                <a:cs typeface="Calibri"/>
              </a:rPr>
              <a:t>to </a:t>
            </a:r>
            <a:r>
              <a:rPr sz="1200" spc="-5" dirty="0">
                <a:latin typeface="Calibri"/>
                <a:cs typeface="Calibri"/>
              </a:rPr>
              <a:t>give </a:t>
            </a:r>
            <a:r>
              <a:rPr sz="1200" dirty="0">
                <a:latin typeface="Calibri"/>
                <a:cs typeface="Calibri"/>
              </a:rPr>
              <a:t>their </a:t>
            </a:r>
            <a:r>
              <a:rPr sz="1200" spc="-5" dirty="0">
                <a:latin typeface="Calibri"/>
                <a:cs typeface="Calibri"/>
              </a:rPr>
              <a:t>contribution and answers to the questions defined. Choose a nice  surrounding with good support during the</a:t>
            </a:r>
            <a:r>
              <a:rPr sz="1200" spc="50" dirty="0">
                <a:latin typeface="Calibri"/>
                <a:cs typeface="Calibri"/>
              </a:rPr>
              <a:t> </a:t>
            </a:r>
            <a:r>
              <a:rPr sz="1200" spc="-5" dirty="0">
                <a:latin typeface="Calibri"/>
                <a:cs typeface="Calibri"/>
              </a:rPr>
              <a:t>meeting.</a:t>
            </a:r>
            <a:endParaRPr sz="1200">
              <a:latin typeface="Calibri"/>
              <a:cs typeface="Calibri"/>
            </a:endParaRPr>
          </a:p>
        </p:txBody>
      </p:sp>
      <p:sp>
        <p:nvSpPr>
          <p:cNvPr id="4" name="object 4"/>
          <p:cNvSpPr txBox="1"/>
          <p:nvPr/>
        </p:nvSpPr>
        <p:spPr>
          <a:xfrm>
            <a:off x="816802" y="2295086"/>
            <a:ext cx="131508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6.7 Desk</a:t>
            </a:r>
            <a:r>
              <a:rPr sz="1400" b="1" spc="-45" dirty="0">
                <a:latin typeface="Calibri"/>
                <a:cs typeface="Calibri"/>
              </a:rPr>
              <a:t> </a:t>
            </a:r>
            <a:r>
              <a:rPr sz="1400" b="1" spc="-15" dirty="0">
                <a:latin typeface="Calibri"/>
                <a:cs typeface="Calibri"/>
              </a:rPr>
              <a:t>research</a:t>
            </a:r>
            <a:endParaRPr sz="1400">
              <a:latin typeface="Calibri"/>
              <a:cs typeface="Calibri"/>
            </a:endParaRPr>
          </a:p>
        </p:txBody>
      </p:sp>
      <p:sp>
        <p:nvSpPr>
          <p:cNvPr id="5" name="object 5"/>
          <p:cNvSpPr txBox="1"/>
          <p:nvPr/>
        </p:nvSpPr>
        <p:spPr>
          <a:xfrm>
            <a:off x="816807" y="3076829"/>
            <a:ext cx="5858510" cy="3691890"/>
          </a:xfrm>
          <a:prstGeom prst="rect">
            <a:avLst/>
          </a:prstGeom>
        </p:spPr>
        <p:txBody>
          <a:bodyPr vert="horz" wrap="square" lIns="0" tIns="9525" rIns="0" bIns="0" rtlCol="0">
            <a:spAutoFit/>
          </a:bodyPr>
          <a:lstStyle/>
          <a:p>
            <a:pPr marL="12700" marR="248285" indent="641350">
              <a:lnSpc>
                <a:spcPct val="101699"/>
              </a:lnSpc>
              <a:spcBef>
                <a:spcPts val="75"/>
              </a:spcBef>
            </a:pPr>
            <a:r>
              <a:rPr sz="1200" i="1" dirty="0">
                <a:latin typeface="Calibri"/>
                <a:cs typeface="Calibri"/>
              </a:rPr>
              <a:t>Desk </a:t>
            </a:r>
            <a:r>
              <a:rPr sz="1200" i="1" spc="-5" dirty="0">
                <a:latin typeface="Calibri"/>
                <a:cs typeface="Calibri"/>
              </a:rPr>
              <a:t>research </a:t>
            </a:r>
            <a:r>
              <a:rPr sz="1200" spc="-5" dirty="0">
                <a:latin typeface="Calibri"/>
                <a:cs typeface="Calibri"/>
              </a:rPr>
              <a:t>is as the term suggests a research you can </a:t>
            </a:r>
            <a:r>
              <a:rPr sz="1200" dirty="0">
                <a:latin typeface="Calibri"/>
                <a:cs typeface="Calibri"/>
              </a:rPr>
              <a:t>do </a:t>
            </a:r>
            <a:r>
              <a:rPr sz="1200" spc="-5" dirty="0">
                <a:latin typeface="Calibri"/>
                <a:cs typeface="Calibri"/>
              </a:rPr>
              <a:t>at your </a:t>
            </a:r>
            <a:r>
              <a:rPr sz="1200" dirty="0">
                <a:latin typeface="Calibri"/>
                <a:cs typeface="Calibri"/>
              </a:rPr>
              <a:t>desk using </a:t>
            </a:r>
            <a:r>
              <a:rPr sz="1200" spc="-5" dirty="0">
                <a:latin typeface="Calibri"/>
                <a:cs typeface="Calibri"/>
              </a:rPr>
              <a:t>a  computer. This </a:t>
            </a:r>
            <a:r>
              <a:rPr sz="1200" dirty="0">
                <a:latin typeface="Calibri"/>
                <a:cs typeface="Calibri"/>
              </a:rPr>
              <a:t>term </a:t>
            </a:r>
            <a:r>
              <a:rPr sz="1200" spc="-5" dirty="0">
                <a:latin typeface="Calibri"/>
                <a:cs typeface="Calibri"/>
              </a:rPr>
              <a:t>is mainly used as an expression when trying </a:t>
            </a:r>
            <a:r>
              <a:rPr sz="1200" dirty="0">
                <a:latin typeface="Calibri"/>
                <a:cs typeface="Calibri"/>
              </a:rPr>
              <a:t>to </a:t>
            </a:r>
            <a:r>
              <a:rPr sz="1200" spc="-5" dirty="0">
                <a:latin typeface="Calibri"/>
                <a:cs typeface="Calibri"/>
              </a:rPr>
              <a:t>define customers and  market </a:t>
            </a:r>
            <a:r>
              <a:rPr sz="1200" dirty="0">
                <a:latin typeface="Calibri"/>
                <a:cs typeface="Calibri"/>
              </a:rPr>
              <a:t>to </a:t>
            </a:r>
            <a:r>
              <a:rPr sz="1200" spc="-5" dirty="0">
                <a:latin typeface="Calibri"/>
                <a:cs typeface="Calibri"/>
              </a:rPr>
              <a:t>your product, and the competition you are</a:t>
            </a:r>
            <a:r>
              <a:rPr sz="1200" spc="30" dirty="0">
                <a:latin typeface="Calibri"/>
                <a:cs typeface="Calibri"/>
              </a:rPr>
              <a:t> </a:t>
            </a:r>
            <a:r>
              <a:rPr sz="1200" spc="-5" dirty="0">
                <a:latin typeface="Calibri"/>
                <a:cs typeface="Calibri"/>
              </a:rPr>
              <a:t>facing.</a:t>
            </a:r>
            <a:endParaRPr sz="1200">
              <a:latin typeface="Calibri"/>
              <a:cs typeface="Calibri"/>
            </a:endParaRPr>
          </a:p>
          <a:p>
            <a:pPr marL="12700">
              <a:lnSpc>
                <a:spcPct val="100000"/>
              </a:lnSpc>
              <a:spcBef>
                <a:spcPts val="1030"/>
              </a:spcBef>
            </a:pPr>
            <a:r>
              <a:rPr sz="1200" spc="-5" dirty="0">
                <a:latin typeface="Calibri"/>
                <a:cs typeface="Calibri"/>
              </a:rPr>
              <a:t>Internet is nowadays the main source </a:t>
            </a:r>
            <a:r>
              <a:rPr sz="1200" dirty="0">
                <a:latin typeface="Calibri"/>
                <a:cs typeface="Calibri"/>
              </a:rPr>
              <a:t>to </a:t>
            </a:r>
            <a:r>
              <a:rPr sz="1200" spc="-5" dirty="0">
                <a:latin typeface="Calibri"/>
                <a:cs typeface="Calibri"/>
              </a:rPr>
              <a:t>find and </a:t>
            </a:r>
            <a:r>
              <a:rPr sz="1200" dirty="0">
                <a:latin typeface="Calibri"/>
                <a:cs typeface="Calibri"/>
              </a:rPr>
              <a:t>to </a:t>
            </a:r>
            <a:r>
              <a:rPr sz="1200" spc="-5" dirty="0">
                <a:latin typeface="Calibri"/>
                <a:cs typeface="Calibri"/>
              </a:rPr>
              <a:t>use published</a:t>
            </a:r>
            <a:r>
              <a:rPr sz="1200" spc="45" dirty="0">
                <a:latin typeface="Calibri"/>
                <a:cs typeface="Calibri"/>
              </a:rPr>
              <a:t> </a:t>
            </a:r>
            <a:r>
              <a:rPr sz="1200" spc="-5" dirty="0">
                <a:latin typeface="Calibri"/>
                <a:cs typeface="Calibri"/>
              </a:rPr>
              <a:t>information.</a:t>
            </a:r>
            <a:endParaRPr sz="1200">
              <a:latin typeface="Calibri"/>
              <a:cs typeface="Calibri"/>
            </a:endParaRPr>
          </a:p>
          <a:p>
            <a:pPr marL="12700" marR="11430">
              <a:lnSpc>
                <a:spcPct val="101699"/>
              </a:lnSpc>
              <a:spcBef>
                <a:spcPts val="994"/>
              </a:spcBef>
            </a:pPr>
            <a:r>
              <a:rPr sz="1200" spc="-5" dirty="0">
                <a:latin typeface="Calibri"/>
                <a:cs typeface="Calibri"/>
              </a:rPr>
              <a:t>To make </a:t>
            </a:r>
            <a:r>
              <a:rPr sz="1200" dirty="0">
                <a:latin typeface="Calibri"/>
                <a:cs typeface="Calibri"/>
              </a:rPr>
              <a:t>desk </a:t>
            </a:r>
            <a:r>
              <a:rPr sz="1200" spc="-5" dirty="0">
                <a:latin typeface="Calibri"/>
                <a:cs typeface="Calibri"/>
              </a:rPr>
              <a:t>research </a:t>
            </a:r>
            <a:r>
              <a:rPr sz="1200" spc="-10" dirty="0">
                <a:latin typeface="Calibri"/>
                <a:cs typeface="Calibri"/>
              </a:rPr>
              <a:t>you </a:t>
            </a:r>
            <a:r>
              <a:rPr sz="1200" spc="-5" dirty="0">
                <a:latin typeface="Calibri"/>
                <a:cs typeface="Calibri"/>
              </a:rPr>
              <a:t>must know what you are looking for and understand the quality of  </a:t>
            </a:r>
            <a:r>
              <a:rPr sz="1200" dirty="0">
                <a:latin typeface="Calibri"/>
                <a:cs typeface="Calibri"/>
              </a:rPr>
              <a:t>the </a:t>
            </a:r>
            <a:r>
              <a:rPr sz="1200" spc="-5" dirty="0">
                <a:latin typeface="Calibri"/>
                <a:cs typeface="Calibri"/>
              </a:rPr>
              <a:t>material </a:t>
            </a:r>
            <a:r>
              <a:rPr sz="1200" spc="-10" dirty="0">
                <a:latin typeface="Calibri"/>
                <a:cs typeface="Calibri"/>
              </a:rPr>
              <a:t>you </a:t>
            </a:r>
            <a:r>
              <a:rPr sz="1200" spc="-5" dirty="0">
                <a:latin typeface="Calibri"/>
                <a:cs typeface="Calibri"/>
              </a:rPr>
              <a:t>find. Correct information is essential. </a:t>
            </a:r>
            <a:r>
              <a:rPr sz="1200" spc="-10" dirty="0">
                <a:latin typeface="Calibri"/>
                <a:cs typeface="Calibri"/>
              </a:rPr>
              <a:t>It </a:t>
            </a:r>
            <a:r>
              <a:rPr sz="1200" spc="-5" dirty="0">
                <a:latin typeface="Calibri"/>
                <a:cs typeface="Calibri"/>
              </a:rPr>
              <a:t>is easy </a:t>
            </a:r>
            <a:r>
              <a:rPr sz="1200" dirty="0">
                <a:latin typeface="Calibri"/>
                <a:cs typeface="Calibri"/>
              </a:rPr>
              <a:t>to </a:t>
            </a:r>
            <a:r>
              <a:rPr sz="1200" spc="-5" dirty="0">
                <a:latin typeface="Calibri"/>
                <a:cs typeface="Calibri"/>
              </a:rPr>
              <a:t>find material on Internet,  </a:t>
            </a:r>
            <a:r>
              <a:rPr sz="1200" dirty="0">
                <a:latin typeface="Calibri"/>
                <a:cs typeface="Calibri"/>
              </a:rPr>
              <a:t>but </a:t>
            </a:r>
            <a:r>
              <a:rPr sz="1200" spc="-5" dirty="0">
                <a:latin typeface="Calibri"/>
                <a:cs typeface="Calibri"/>
              </a:rPr>
              <a:t>the problem arises when </a:t>
            </a:r>
            <a:r>
              <a:rPr sz="1200" dirty="0">
                <a:latin typeface="Calibri"/>
                <a:cs typeface="Calibri"/>
              </a:rPr>
              <a:t>using </a:t>
            </a:r>
            <a:r>
              <a:rPr sz="1200" spc="-5" dirty="0">
                <a:latin typeface="Calibri"/>
                <a:cs typeface="Calibri"/>
              </a:rPr>
              <a:t>a search engine you receive </a:t>
            </a:r>
            <a:r>
              <a:rPr sz="1200" spc="-10" dirty="0">
                <a:latin typeface="Calibri"/>
                <a:cs typeface="Calibri"/>
              </a:rPr>
              <a:t>an </a:t>
            </a:r>
            <a:r>
              <a:rPr sz="1200" spc="-5" dirty="0">
                <a:latin typeface="Calibri"/>
                <a:cs typeface="Calibri"/>
              </a:rPr>
              <a:t>enormous amount </a:t>
            </a:r>
            <a:r>
              <a:rPr sz="1200" spc="-10" dirty="0">
                <a:latin typeface="Calibri"/>
                <a:cs typeface="Calibri"/>
              </a:rPr>
              <a:t>of </a:t>
            </a:r>
            <a:r>
              <a:rPr sz="1200" spc="-5" dirty="0">
                <a:latin typeface="Calibri"/>
                <a:cs typeface="Calibri"/>
              </a:rPr>
              <a:t>links.  Which ones </a:t>
            </a:r>
            <a:r>
              <a:rPr sz="1200" spc="-10" dirty="0">
                <a:latin typeface="Calibri"/>
                <a:cs typeface="Calibri"/>
              </a:rPr>
              <a:t>are </a:t>
            </a:r>
            <a:r>
              <a:rPr sz="1200" dirty="0">
                <a:latin typeface="Calibri"/>
                <a:cs typeface="Calibri"/>
              </a:rPr>
              <a:t>the </a:t>
            </a:r>
            <a:r>
              <a:rPr sz="1200" spc="-10" dirty="0">
                <a:latin typeface="Calibri"/>
                <a:cs typeface="Calibri"/>
              </a:rPr>
              <a:t>most </a:t>
            </a:r>
            <a:r>
              <a:rPr sz="1200" spc="-5" dirty="0">
                <a:latin typeface="Calibri"/>
                <a:cs typeface="Calibri"/>
              </a:rPr>
              <a:t>interesting? To make </a:t>
            </a:r>
            <a:r>
              <a:rPr sz="1200" spc="-10" dirty="0">
                <a:latin typeface="Calibri"/>
                <a:cs typeface="Calibri"/>
              </a:rPr>
              <a:t>an </a:t>
            </a:r>
            <a:r>
              <a:rPr sz="1200" spc="-5" dirty="0">
                <a:latin typeface="Calibri"/>
                <a:cs typeface="Calibri"/>
              </a:rPr>
              <a:t>analysis of the market or the competitors  related </a:t>
            </a:r>
            <a:r>
              <a:rPr sz="1200" dirty="0">
                <a:latin typeface="Calibri"/>
                <a:cs typeface="Calibri"/>
              </a:rPr>
              <a:t>to </a:t>
            </a:r>
            <a:r>
              <a:rPr sz="1200" spc="-5" dirty="0">
                <a:latin typeface="Calibri"/>
                <a:cs typeface="Calibri"/>
              </a:rPr>
              <a:t>a certain product will probably take several days. The analysis takes time and even  though being careful it is easy </a:t>
            </a:r>
            <a:r>
              <a:rPr sz="1200" dirty="0">
                <a:latin typeface="Calibri"/>
                <a:cs typeface="Calibri"/>
              </a:rPr>
              <a:t>to </a:t>
            </a:r>
            <a:r>
              <a:rPr sz="1200" spc="-5" dirty="0">
                <a:latin typeface="Calibri"/>
                <a:cs typeface="Calibri"/>
              </a:rPr>
              <a:t>leave out key issues within the</a:t>
            </a:r>
            <a:r>
              <a:rPr sz="1200" spc="75" dirty="0">
                <a:latin typeface="Calibri"/>
                <a:cs typeface="Calibri"/>
              </a:rPr>
              <a:t> </a:t>
            </a:r>
            <a:r>
              <a:rPr sz="1200" spc="-5" dirty="0">
                <a:latin typeface="Calibri"/>
                <a:cs typeface="Calibri"/>
              </a:rPr>
              <a:t>material.</a:t>
            </a:r>
            <a:endParaRPr sz="1200">
              <a:latin typeface="Calibri"/>
              <a:cs typeface="Calibri"/>
            </a:endParaRPr>
          </a:p>
          <a:p>
            <a:pPr marL="12700" marR="5080">
              <a:lnSpc>
                <a:spcPct val="101699"/>
              </a:lnSpc>
              <a:spcBef>
                <a:spcPts val="1010"/>
              </a:spcBef>
            </a:pPr>
            <a:r>
              <a:rPr sz="1200" spc="-5" dirty="0">
                <a:latin typeface="Calibri"/>
                <a:cs typeface="Calibri"/>
              </a:rPr>
              <a:t>The quality aspect needs a lot </a:t>
            </a:r>
            <a:r>
              <a:rPr sz="1200" spc="-10" dirty="0">
                <a:latin typeface="Calibri"/>
                <a:cs typeface="Calibri"/>
              </a:rPr>
              <a:t>of </a:t>
            </a:r>
            <a:r>
              <a:rPr sz="1200" spc="-5" dirty="0">
                <a:latin typeface="Calibri"/>
                <a:cs typeface="Calibri"/>
              </a:rPr>
              <a:t>experience. </a:t>
            </a:r>
            <a:r>
              <a:rPr sz="1200" spc="-10" dirty="0">
                <a:latin typeface="Calibri"/>
                <a:cs typeface="Calibri"/>
              </a:rPr>
              <a:t>You </a:t>
            </a:r>
            <a:r>
              <a:rPr sz="1200" dirty="0">
                <a:latin typeface="Calibri"/>
                <a:cs typeface="Calibri"/>
              </a:rPr>
              <a:t>need </a:t>
            </a:r>
            <a:r>
              <a:rPr sz="1200" spc="-5" dirty="0">
                <a:latin typeface="Calibri"/>
                <a:cs typeface="Calibri"/>
              </a:rPr>
              <a:t>to look </a:t>
            </a:r>
            <a:r>
              <a:rPr sz="1200" dirty="0">
                <a:latin typeface="Calibri"/>
                <a:cs typeface="Calibri"/>
              </a:rPr>
              <a:t>for </a:t>
            </a:r>
            <a:r>
              <a:rPr sz="1200" spc="-5" dirty="0">
                <a:latin typeface="Calibri"/>
                <a:cs typeface="Calibri"/>
              </a:rPr>
              <a:t>how the information has  </a:t>
            </a:r>
            <a:r>
              <a:rPr sz="1200" dirty="0">
                <a:latin typeface="Calibri"/>
                <a:cs typeface="Calibri"/>
              </a:rPr>
              <a:t>been </a:t>
            </a:r>
            <a:r>
              <a:rPr sz="1200" spc="-5" dirty="0">
                <a:latin typeface="Calibri"/>
                <a:cs typeface="Calibri"/>
              </a:rPr>
              <a:t>gathered, and if </a:t>
            </a:r>
            <a:r>
              <a:rPr sz="1200" spc="-10" dirty="0">
                <a:latin typeface="Calibri"/>
                <a:cs typeface="Calibri"/>
              </a:rPr>
              <a:t>the </a:t>
            </a:r>
            <a:r>
              <a:rPr sz="1200" spc="-5" dirty="0">
                <a:latin typeface="Calibri"/>
                <a:cs typeface="Calibri"/>
              </a:rPr>
              <a:t>website </a:t>
            </a:r>
            <a:r>
              <a:rPr sz="1200" dirty="0">
                <a:latin typeface="Calibri"/>
                <a:cs typeface="Calibri"/>
              </a:rPr>
              <a:t>seems to </a:t>
            </a:r>
            <a:r>
              <a:rPr sz="1200" spc="-5" dirty="0">
                <a:latin typeface="Calibri"/>
                <a:cs typeface="Calibri"/>
              </a:rPr>
              <a:t>be reliable. As </a:t>
            </a:r>
            <a:r>
              <a:rPr sz="1200" dirty="0">
                <a:latin typeface="Calibri"/>
                <a:cs typeface="Calibri"/>
              </a:rPr>
              <a:t>to </a:t>
            </a:r>
            <a:r>
              <a:rPr sz="1200" spc="-5" dirty="0">
                <a:latin typeface="Calibri"/>
                <a:cs typeface="Calibri"/>
              </a:rPr>
              <a:t>the market analysis you often  </a:t>
            </a:r>
            <a:r>
              <a:rPr sz="1200" dirty="0">
                <a:latin typeface="Calibri"/>
                <a:cs typeface="Calibri"/>
              </a:rPr>
              <a:t>get </a:t>
            </a:r>
            <a:r>
              <a:rPr sz="1200" spc="-5" dirty="0">
                <a:latin typeface="Calibri"/>
                <a:cs typeface="Calibri"/>
              </a:rPr>
              <a:t>only small </a:t>
            </a:r>
            <a:r>
              <a:rPr sz="1200" dirty="0">
                <a:latin typeface="Calibri"/>
                <a:cs typeface="Calibri"/>
              </a:rPr>
              <a:t>pieces </a:t>
            </a:r>
            <a:r>
              <a:rPr sz="1200" spc="-5" dirty="0">
                <a:latin typeface="Calibri"/>
                <a:cs typeface="Calibri"/>
              </a:rPr>
              <a:t>from different sources needed </a:t>
            </a:r>
            <a:r>
              <a:rPr sz="1200" dirty="0">
                <a:latin typeface="Calibri"/>
                <a:cs typeface="Calibri"/>
              </a:rPr>
              <a:t>to </a:t>
            </a:r>
            <a:r>
              <a:rPr sz="1200" spc="-5" dirty="0">
                <a:latin typeface="Calibri"/>
                <a:cs typeface="Calibri"/>
              </a:rPr>
              <a:t>evaluate and </a:t>
            </a:r>
            <a:r>
              <a:rPr sz="1200" dirty="0">
                <a:latin typeface="Calibri"/>
                <a:cs typeface="Calibri"/>
              </a:rPr>
              <a:t>to </a:t>
            </a:r>
            <a:r>
              <a:rPr sz="1200" spc="-10" dirty="0">
                <a:latin typeface="Calibri"/>
                <a:cs typeface="Calibri"/>
              </a:rPr>
              <a:t>put </a:t>
            </a:r>
            <a:r>
              <a:rPr sz="1200" spc="-5" dirty="0">
                <a:latin typeface="Calibri"/>
                <a:cs typeface="Calibri"/>
              </a:rPr>
              <a:t>together </a:t>
            </a:r>
            <a:r>
              <a:rPr sz="1200" dirty="0">
                <a:latin typeface="Calibri"/>
                <a:cs typeface="Calibri"/>
              </a:rPr>
              <a:t>to get </a:t>
            </a:r>
            <a:r>
              <a:rPr sz="1200" spc="-5" dirty="0">
                <a:latin typeface="Calibri"/>
                <a:cs typeface="Calibri"/>
              </a:rPr>
              <a:t>the  proper overview and</a:t>
            </a:r>
            <a:r>
              <a:rPr sz="1200" spc="20" dirty="0">
                <a:latin typeface="Calibri"/>
                <a:cs typeface="Calibri"/>
              </a:rPr>
              <a:t> </a:t>
            </a:r>
            <a:r>
              <a:rPr sz="1200" spc="-5" dirty="0">
                <a:latin typeface="Calibri"/>
                <a:cs typeface="Calibri"/>
              </a:rPr>
              <a:t>understanding.</a:t>
            </a:r>
            <a:endParaRPr sz="1200">
              <a:latin typeface="Calibri"/>
              <a:cs typeface="Calibri"/>
            </a:endParaRPr>
          </a:p>
          <a:p>
            <a:pPr marL="12700" marR="25400">
              <a:lnSpc>
                <a:spcPct val="101699"/>
              </a:lnSpc>
              <a:spcBef>
                <a:spcPts val="994"/>
              </a:spcBef>
            </a:pPr>
            <a:r>
              <a:rPr sz="1200" spc="-5" dirty="0">
                <a:latin typeface="Calibri"/>
                <a:cs typeface="Calibri"/>
              </a:rPr>
              <a:t>During desk research always </a:t>
            </a:r>
            <a:r>
              <a:rPr sz="1200" dirty="0">
                <a:latin typeface="Calibri"/>
                <a:cs typeface="Calibri"/>
              </a:rPr>
              <a:t>bear </a:t>
            </a:r>
            <a:r>
              <a:rPr sz="1200" spc="-10" dirty="0">
                <a:latin typeface="Calibri"/>
                <a:cs typeface="Calibri"/>
              </a:rPr>
              <a:t>in </a:t>
            </a:r>
            <a:r>
              <a:rPr sz="1200" spc="-5" dirty="0">
                <a:latin typeface="Calibri"/>
                <a:cs typeface="Calibri"/>
              </a:rPr>
              <a:t>mind where and what </a:t>
            </a:r>
            <a:r>
              <a:rPr sz="1200" dirty="0">
                <a:latin typeface="Calibri"/>
                <a:cs typeface="Calibri"/>
              </a:rPr>
              <a:t>to </a:t>
            </a:r>
            <a:r>
              <a:rPr sz="1200" spc="-10" dirty="0">
                <a:latin typeface="Calibri"/>
                <a:cs typeface="Calibri"/>
              </a:rPr>
              <a:t>look </a:t>
            </a:r>
            <a:r>
              <a:rPr sz="1200" spc="-5" dirty="0">
                <a:latin typeface="Calibri"/>
                <a:cs typeface="Calibri"/>
              </a:rPr>
              <a:t>for, quality and selection </a:t>
            </a:r>
            <a:r>
              <a:rPr sz="1200" spc="-10" dirty="0">
                <a:latin typeface="Calibri"/>
                <a:cs typeface="Calibri"/>
              </a:rPr>
              <a:t>of  </a:t>
            </a:r>
            <a:r>
              <a:rPr sz="1200" spc="-5" dirty="0">
                <a:latin typeface="Calibri"/>
                <a:cs typeface="Calibri"/>
              </a:rPr>
              <a:t>necessary information. It is easy and tempting </a:t>
            </a:r>
            <a:r>
              <a:rPr sz="1200" dirty="0">
                <a:latin typeface="Calibri"/>
                <a:cs typeface="Calibri"/>
              </a:rPr>
              <a:t>to get </a:t>
            </a:r>
            <a:r>
              <a:rPr sz="1200" spc="-5" dirty="0">
                <a:latin typeface="Calibri"/>
                <a:cs typeface="Calibri"/>
              </a:rPr>
              <a:t>into directions beyond the scope of the  research but </a:t>
            </a:r>
            <a:r>
              <a:rPr sz="1200" dirty="0">
                <a:latin typeface="Calibri"/>
                <a:cs typeface="Calibri"/>
              </a:rPr>
              <a:t>try </a:t>
            </a:r>
            <a:r>
              <a:rPr sz="1200" spc="-5" dirty="0">
                <a:latin typeface="Calibri"/>
                <a:cs typeface="Calibri"/>
              </a:rPr>
              <a:t>to keep your focus during </a:t>
            </a:r>
            <a:r>
              <a:rPr sz="1200" dirty="0">
                <a:latin typeface="Calibri"/>
                <a:cs typeface="Calibri"/>
              </a:rPr>
              <a:t>the </a:t>
            </a:r>
            <a:r>
              <a:rPr sz="1200" spc="-5" dirty="0">
                <a:latin typeface="Calibri"/>
                <a:cs typeface="Calibri"/>
              </a:rPr>
              <a:t>whole</a:t>
            </a:r>
            <a:r>
              <a:rPr sz="1200" spc="10" dirty="0">
                <a:latin typeface="Calibri"/>
                <a:cs typeface="Calibri"/>
              </a:rPr>
              <a:t> </a:t>
            </a:r>
            <a:r>
              <a:rPr sz="1200" spc="-5" dirty="0">
                <a:latin typeface="Calibri"/>
                <a:cs typeface="Calibri"/>
              </a:rPr>
              <a:t>process.</a:t>
            </a:r>
            <a:endParaRPr sz="1200">
              <a:latin typeface="Calibri"/>
              <a:cs typeface="Calibri"/>
            </a:endParaRPr>
          </a:p>
        </p:txBody>
      </p:sp>
      <p:sp>
        <p:nvSpPr>
          <p:cNvPr id="6" name="object 6"/>
          <p:cNvSpPr txBox="1"/>
          <p:nvPr/>
        </p:nvSpPr>
        <p:spPr>
          <a:xfrm>
            <a:off x="816802" y="7275097"/>
            <a:ext cx="5756275" cy="1276985"/>
          </a:xfrm>
          <a:prstGeom prst="rect">
            <a:avLst/>
          </a:prstGeom>
        </p:spPr>
        <p:txBody>
          <a:bodyPr vert="horz" wrap="square" lIns="0" tIns="12700" rIns="0" bIns="0" rtlCol="0">
            <a:spAutoFit/>
          </a:bodyPr>
          <a:lstStyle/>
          <a:p>
            <a:pPr marL="279400" lvl="1" indent="-266700">
              <a:lnSpc>
                <a:spcPct val="100000"/>
              </a:lnSpc>
              <a:spcBef>
                <a:spcPts val="100"/>
              </a:spcBef>
              <a:buAutoNum type="arabicPeriod" startAt="8"/>
              <a:tabLst>
                <a:tab pos="279400" algn="l"/>
              </a:tabLst>
            </a:pPr>
            <a:r>
              <a:rPr sz="1400" b="1" spc="-15" dirty="0">
                <a:latin typeface="Calibri"/>
                <a:cs typeface="Calibri"/>
              </a:rPr>
              <a:t>Technology watch</a:t>
            </a:r>
            <a:endParaRPr sz="1400">
              <a:latin typeface="Calibri"/>
              <a:cs typeface="Calibri"/>
            </a:endParaRPr>
          </a:p>
          <a:p>
            <a:pPr lvl="1">
              <a:lnSpc>
                <a:spcPct val="100000"/>
              </a:lnSpc>
              <a:spcBef>
                <a:spcPts val="5"/>
              </a:spcBef>
              <a:buFont typeface="Calibri"/>
              <a:buAutoNum type="arabicPeriod" startAt="8"/>
            </a:pPr>
            <a:endParaRPr sz="1250">
              <a:latin typeface="Calibri"/>
              <a:cs typeface="Calibri"/>
            </a:endParaRPr>
          </a:p>
          <a:p>
            <a:pPr marL="361315" lvl="2" indent="-349250">
              <a:lnSpc>
                <a:spcPct val="100000"/>
              </a:lnSpc>
              <a:spcBef>
                <a:spcPts val="5"/>
              </a:spcBef>
              <a:buAutoNum type="arabicPeriod"/>
              <a:tabLst>
                <a:tab pos="361950" algn="l"/>
              </a:tabLst>
            </a:pPr>
            <a:r>
              <a:rPr sz="1200" b="1" spc="-5" dirty="0">
                <a:latin typeface="Calibri"/>
                <a:cs typeface="Calibri"/>
              </a:rPr>
              <a:t>The purpose </a:t>
            </a:r>
            <a:r>
              <a:rPr sz="1200" b="1" dirty="0">
                <a:latin typeface="Calibri"/>
                <a:cs typeface="Calibri"/>
              </a:rPr>
              <a:t>of </a:t>
            </a:r>
            <a:r>
              <a:rPr sz="1200" b="1" spc="-5" dirty="0">
                <a:latin typeface="Calibri"/>
                <a:cs typeface="Calibri"/>
              </a:rPr>
              <a:t>technology</a:t>
            </a:r>
            <a:r>
              <a:rPr sz="1200" b="1" dirty="0">
                <a:latin typeface="Calibri"/>
                <a:cs typeface="Calibri"/>
              </a:rPr>
              <a:t> </a:t>
            </a:r>
            <a:r>
              <a:rPr sz="1200" b="1" spc="-5" dirty="0">
                <a:latin typeface="Calibri"/>
                <a:cs typeface="Calibri"/>
              </a:rPr>
              <a:t>watch</a:t>
            </a:r>
            <a:endParaRPr sz="1200">
              <a:latin typeface="Calibri"/>
              <a:cs typeface="Calibri"/>
            </a:endParaRPr>
          </a:p>
          <a:p>
            <a:pPr marL="12700" marR="5080">
              <a:lnSpc>
                <a:spcPct val="101699"/>
              </a:lnSpc>
              <a:spcBef>
                <a:spcPts val="800"/>
              </a:spcBef>
            </a:pPr>
            <a:r>
              <a:rPr sz="1200" spc="-5" dirty="0">
                <a:latin typeface="Calibri"/>
                <a:cs typeface="Calibri"/>
              </a:rPr>
              <a:t>Technology watch encompasses establishing the state </a:t>
            </a:r>
            <a:r>
              <a:rPr sz="1200" spc="-10" dirty="0">
                <a:latin typeface="Calibri"/>
                <a:cs typeface="Calibri"/>
              </a:rPr>
              <a:t>of </a:t>
            </a:r>
            <a:r>
              <a:rPr sz="1200" spc="-5" dirty="0">
                <a:latin typeface="Calibri"/>
                <a:cs typeface="Calibri"/>
              </a:rPr>
              <a:t>research and technology </a:t>
            </a:r>
            <a:r>
              <a:rPr sz="1200" spc="-10" dirty="0">
                <a:latin typeface="Calibri"/>
                <a:cs typeface="Calibri"/>
              </a:rPr>
              <a:t>in  </a:t>
            </a:r>
            <a:r>
              <a:rPr sz="1200" spc="-5" dirty="0">
                <a:latin typeface="Calibri"/>
                <a:cs typeface="Calibri"/>
              </a:rPr>
              <a:t>international scale. We wish </a:t>
            </a:r>
            <a:r>
              <a:rPr sz="1200" dirty="0">
                <a:latin typeface="Calibri"/>
                <a:cs typeface="Calibri"/>
              </a:rPr>
              <a:t>to </a:t>
            </a:r>
            <a:r>
              <a:rPr sz="1200" spc="-5" dirty="0">
                <a:latin typeface="Calibri"/>
                <a:cs typeface="Calibri"/>
              </a:rPr>
              <a:t>establish what has been done in a specific </a:t>
            </a:r>
            <a:r>
              <a:rPr sz="1200" dirty="0">
                <a:latin typeface="Calibri"/>
                <a:cs typeface="Calibri"/>
              </a:rPr>
              <a:t>field </a:t>
            </a:r>
            <a:r>
              <a:rPr sz="1200" spc="-10" dirty="0">
                <a:latin typeface="Calibri"/>
                <a:cs typeface="Calibri"/>
              </a:rPr>
              <a:t>of </a:t>
            </a:r>
            <a:r>
              <a:rPr sz="1200" spc="-5" dirty="0">
                <a:latin typeface="Calibri"/>
                <a:cs typeface="Calibri"/>
              </a:rPr>
              <a:t>technology  or which the guide criteria of development</a:t>
            </a:r>
            <a:r>
              <a:rPr sz="1200" spc="50" dirty="0">
                <a:latin typeface="Calibri"/>
                <a:cs typeface="Calibri"/>
              </a:rPr>
              <a:t> </a:t>
            </a:r>
            <a:r>
              <a:rPr sz="1200" spc="-5" dirty="0">
                <a:latin typeface="Calibri"/>
                <a:cs typeface="Calibri"/>
              </a:rPr>
              <a:t>are.</a:t>
            </a:r>
            <a:endParaRPr sz="1200">
              <a:latin typeface="Calibri"/>
              <a:cs typeface="Calibri"/>
            </a:endParaRPr>
          </a:p>
        </p:txBody>
      </p:sp>
      <p:sp>
        <p:nvSpPr>
          <p:cNvPr id="7" name="object 7"/>
          <p:cNvSpPr/>
          <p:nvPr/>
        </p:nvSpPr>
        <p:spPr>
          <a:xfrm>
            <a:off x="913698" y="2721127"/>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88</a:t>
            </a:r>
            <a:endParaRPr sz="1000">
              <a:latin typeface="Calibri"/>
              <a:cs typeface="Calibri"/>
            </a:endParaRPr>
          </a:p>
        </p:txBody>
      </p:sp>
      <p:sp>
        <p:nvSpPr>
          <p:cNvPr id="3" name="object 3"/>
          <p:cNvSpPr txBox="1"/>
          <p:nvPr/>
        </p:nvSpPr>
        <p:spPr>
          <a:xfrm>
            <a:off x="888424"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88424" y="9186037"/>
            <a:ext cx="1710689" cy="208279"/>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7: </a:t>
            </a:r>
            <a:r>
              <a:rPr sz="1200" b="1" i="1" spc="-5" dirty="0">
                <a:latin typeface="Calibri"/>
                <a:cs typeface="Calibri"/>
              </a:rPr>
              <a:t>Technology</a:t>
            </a:r>
            <a:r>
              <a:rPr sz="1200" b="1" i="1" spc="-75" dirty="0">
                <a:latin typeface="Calibri"/>
                <a:cs typeface="Calibri"/>
              </a:rPr>
              <a:t> </a:t>
            </a:r>
            <a:r>
              <a:rPr sz="1200" b="1" i="1" spc="-5" dirty="0">
                <a:latin typeface="Calibri"/>
                <a:cs typeface="Calibri"/>
              </a:rPr>
              <a:t>watch</a:t>
            </a:r>
            <a:endParaRPr sz="1200">
              <a:latin typeface="Calibri"/>
              <a:cs typeface="Calibri"/>
            </a:endParaRPr>
          </a:p>
        </p:txBody>
      </p:sp>
      <p:graphicFrame>
        <p:nvGraphicFramePr>
          <p:cNvPr id="5" name="object 5"/>
          <p:cNvGraphicFramePr>
            <a:graphicFrameLocks noGrp="1"/>
          </p:cNvGraphicFramePr>
          <p:nvPr/>
        </p:nvGraphicFramePr>
        <p:xfrm>
          <a:off x="939224" y="1081065"/>
          <a:ext cx="5759450" cy="8088714"/>
        </p:xfrm>
        <a:graphic>
          <a:graphicData uri="http://schemas.openxmlformats.org/drawingml/2006/table">
            <a:tbl>
              <a:tblPr firstRow="1" bandRow="1">
                <a:tableStyleId>{2D5ABB26-0587-4C30-8999-92F81FD0307C}</a:tableStyleId>
              </a:tblPr>
              <a:tblGrid>
                <a:gridCol w="136779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800860">
                  <a:extLst>
                    <a:ext uri="{9D8B030D-6E8A-4147-A177-3AD203B41FA5}">
                      <a16:colId xmlns:a16="http://schemas.microsoft.com/office/drawing/2014/main" val="20002"/>
                    </a:ext>
                  </a:extLst>
                </a:gridCol>
              </a:tblGrid>
              <a:tr h="395447">
                <a:tc>
                  <a:txBody>
                    <a:bodyPr/>
                    <a:lstStyle/>
                    <a:p>
                      <a:pPr marL="6985">
                        <a:lnSpc>
                          <a:spcPct val="100000"/>
                        </a:lnSpc>
                        <a:spcBef>
                          <a:spcPts val="730"/>
                        </a:spcBef>
                      </a:pPr>
                      <a:r>
                        <a:rPr sz="1200" b="1" spc="-5" dirty="0">
                          <a:latin typeface="Calibri"/>
                          <a:cs typeface="Calibri"/>
                        </a:rPr>
                        <a:t>Type </a:t>
                      </a:r>
                      <a:r>
                        <a:rPr sz="1200" b="1" dirty="0">
                          <a:latin typeface="Calibri"/>
                          <a:cs typeface="Calibri"/>
                        </a:rPr>
                        <a:t>of</a:t>
                      </a:r>
                      <a:r>
                        <a:rPr sz="1200" b="1" spc="-10" dirty="0">
                          <a:latin typeface="Calibri"/>
                          <a:cs typeface="Calibri"/>
                        </a:rPr>
                        <a:t> </a:t>
                      </a:r>
                      <a:r>
                        <a:rPr sz="1200" b="1" spc="-5" dirty="0">
                          <a:latin typeface="Calibri"/>
                          <a:cs typeface="Calibri"/>
                        </a:rPr>
                        <a:t>data</a:t>
                      </a:r>
                      <a:endParaRPr sz="1200">
                        <a:latin typeface="Calibri"/>
                        <a:cs typeface="Calibri"/>
                      </a:endParaRPr>
                    </a:p>
                  </a:txBody>
                  <a:tcPr marL="0" marR="0" marT="92710" marB="0">
                    <a:lnR w="12700">
                      <a:solidFill>
                        <a:srgbClr val="CCCCCC"/>
                      </a:solidFill>
                      <a:prstDash val="solid"/>
                    </a:lnR>
                    <a:lnB w="12700">
                      <a:solidFill>
                        <a:srgbClr val="CCCCCC"/>
                      </a:solidFill>
                      <a:prstDash val="solid"/>
                    </a:lnB>
                    <a:solidFill>
                      <a:srgbClr val="FCB62C"/>
                    </a:solidFill>
                  </a:tcPr>
                </a:tc>
                <a:tc>
                  <a:txBody>
                    <a:bodyPr/>
                    <a:lstStyle/>
                    <a:p>
                      <a:pPr marL="10795">
                        <a:lnSpc>
                          <a:spcPct val="100000"/>
                        </a:lnSpc>
                        <a:spcBef>
                          <a:spcPts val="730"/>
                        </a:spcBef>
                      </a:pPr>
                      <a:r>
                        <a:rPr sz="1200" b="1" spc="-5" dirty="0">
                          <a:latin typeface="Calibri"/>
                          <a:cs typeface="Calibri"/>
                        </a:rPr>
                        <a:t>Sources </a:t>
                      </a:r>
                      <a:r>
                        <a:rPr sz="1200" b="1" spc="-10" dirty="0">
                          <a:latin typeface="Calibri"/>
                          <a:cs typeface="Calibri"/>
                        </a:rPr>
                        <a:t>of</a:t>
                      </a:r>
                      <a:r>
                        <a:rPr sz="1200" b="1" spc="10" dirty="0">
                          <a:latin typeface="Calibri"/>
                          <a:cs typeface="Calibri"/>
                        </a:rPr>
                        <a:t> </a:t>
                      </a:r>
                      <a:r>
                        <a:rPr sz="1200" b="1" spc="-5" dirty="0">
                          <a:latin typeface="Calibri"/>
                          <a:cs typeface="Calibri"/>
                        </a:rPr>
                        <a:t>information</a:t>
                      </a:r>
                      <a:endParaRPr sz="1200">
                        <a:latin typeface="Calibri"/>
                        <a:cs typeface="Calibri"/>
                      </a:endParaRPr>
                    </a:p>
                  </a:txBody>
                  <a:tcPr marL="0" marR="0" marT="92710" marB="0">
                    <a:lnL w="12700">
                      <a:solidFill>
                        <a:srgbClr val="CCCCCC"/>
                      </a:solidFill>
                      <a:prstDash val="solid"/>
                    </a:lnL>
                    <a:lnR w="12700">
                      <a:solidFill>
                        <a:srgbClr val="CCCCCC"/>
                      </a:solidFill>
                      <a:prstDash val="solid"/>
                    </a:lnR>
                    <a:lnB w="19050">
                      <a:solidFill>
                        <a:srgbClr val="CCCCCC"/>
                      </a:solidFill>
                      <a:prstDash val="solid"/>
                    </a:lnB>
                    <a:solidFill>
                      <a:srgbClr val="FCB62C"/>
                    </a:solidFill>
                  </a:tcPr>
                </a:tc>
                <a:tc>
                  <a:txBody>
                    <a:bodyPr/>
                    <a:lstStyle/>
                    <a:p>
                      <a:pPr marL="12700" marR="262255">
                        <a:lnSpc>
                          <a:spcPts val="1460"/>
                        </a:lnSpc>
                        <a:spcBef>
                          <a:spcPts val="30"/>
                        </a:spcBef>
                      </a:pPr>
                      <a:r>
                        <a:rPr sz="1200" b="1" spc="-10" dirty="0">
                          <a:latin typeface="Calibri"/>
                          <a:cs typeface="Calibri"/>
                        </a:rPr>
                        <a:t>Level </a:t>
                      </a:r>
                      <a:r>
                        <a:rPr sz="1200" b="1" dirty="0">
                          <a:latin typeface="Calibri"/>
                          <a:cs typeface="Calibri"/>
                        </a:rPr>
                        <a:t>of </a:t>
                      </a:r>
                      <a:r>
                        <a:rPr sz="1200" b="1" spc="-5" dirty="0">
                          <a:latin typeface="Calibri"/>
                          <a:cs typeface="Calibri"/>
                        </a:rPr>
                        <a:t>applicability for  enterprises</a:t>
                      </a:r>
                      <a:endParaRPr sz="1200">
                        <a:latin typeface="Calibri"/>
                        <a:cs typeface="Calibri"/>
                      </a:endParaRPr>
                    </a:p>
                  </a:txBody>
                  <a:tcPr marL="0" marR="0" marT="3810" marB="0">
                    <a:lnL w="12700">
                      <a:solidFill>
                        <a:srgbClr val="CCCCCC"/>
                      </a:solidFill>
                      <a:prstDash val="solid"/>
                    </a:lnL>
                    <a:lnB w="12700">
                      <a:solidFill>
                        <a:srgbClr val="CCCCCC"/>
                      </a:solidFill>
                      <a:prstDash val="solid"/>
                    </a:lnB>
                    <a:solidFill>
                      <a:srgbClr val="FCB62C"/>
                    </a:solidFill>
                  </a:tcPr>
                </a:tc>
                <a:extLst>
                  <a:ext uri="{0D108BD9-81ED-4DB2-BD59-A6C34878D82A}">
                    <a16:rowId xmlns:a16="http://schemas.microsoft.com/office/drawing/2014/main" val="10000"/>
                  </a:ext>
                </a:extLst>
              </a:tr>
              <a:tr h="643067">
                <a:tc>
                  <a:txBody>
                    <a:bodyPr/>
                    <a:lstStyle/>
                    <a:p>
                      <a:pPr marL="45085" marR="76835">
                        <a:lnSpc>
                          <a:spcPct val="101699"/>
                        </a:lnSpc>
                        <a:spcBef>
                          <a:spcPts val="330"/>
                        </a:spcBef>
                      </a:pPr>
                      <a:r>
                        <a:rPr sz="1150" spc="-5" dirty="0">
                          <a:latin typeface="Calibri"/>
                          <a:cs typeface="Calibri"/>
                        </a:rPr>
                        <a:t>Development guide  criteria </a:t>
                      </a:r>
                      <a:r>
                        <a:rPr sz="1150" dirty="0">
                          <a:latin typeface="Calibri"/>
                          <a:cs typeface="Calibri"/>
                        </a:rPr>
                        <a:t>of </a:t>
                      </a:r>
                      <a:r>
                        <a:rPr sz="1150" spc="-5" dirty="0">
                          <a:latin typeface="Calibri"/>
                          <a:cs typeface="Calibri"/>
                        </a:rPr>
                        <a:t>states, </a:t>
                      </a:r>
                      <a:r>
                        <a:rPr sz="1150" dirty="0">
                          <a:latin typeface="Calibri"/>
                          <a:cs typeface="Calibri"/>
                        </a:rPr>
                        <a:t>EU,  </a:t>
                      </a:r>
                      <a:r>
                        <a:rPr sz="1150" spc="-5" dirty="0">
                          <a:latin typeface="Calibri"/>
                          <a:cs typeface="Calibri"/>
                        </a:rPr>
                        <a:t>USA and</a:t>
                      </a:r>
                      <a:r>
                        <a:rPr sz="1150" spc="-10" dirty="0">
                          <a:latin typeface="Calibri"/>
                          <a:cs typeface="Calibri"/>
                        </a:rPr>
                        <a:t> </a:t>
                      </a:r>
                      <a:r>
                        <a:rPr sz="1150" spc="-5" dirty="0">
                          <a:latin typeface="Calibri"/>
                          <a:cs typeface="Calibri"/>
                        </a:rPr>
                        <a:t>similar</a:t>
                      </a:r>
                      <a:endParaRPr sz="1150">
                        <a:latin typeface="Calibri"/>
                        <a:cs typeface="Calibri"/>
                      </a:endParaRPr>
                    </a:p>
                  </a:txBody>
                  <a:tcPr marL="0" marR="0" marT="41910" marB="0">
                    <a:lnR w="19050">
                      <a:solidFill>
                        <a:srgbClr val="CCCCCC"/>
                      </a:solidFill>
                      <a:prstDash val="solid"/>
                    </a:lnR>
                    <a:lnT w="12700">
                      <a:solidFill>
                        <a:srgbClr val="CCCCCC"/>
                      </a:solidFill>
                      <a:prstDash val="solid"/>
                    </a:lnT>
                    <a:lnB w="12700">
                      <a:solidFill>
                        <a:srgbClr val="CCCCCC"/>
                      </a:solidFill>
                      <a:prstDash val="solid"/>
                    </a:lnB>
                  </a:tcPr>
                </a:tc>
                <a:tc>
                  <a:txBody>
                    <a:bodyPr/>
                    <a:lstStyle/>
                    <a:p>
                      <a:pPr marL="50800">
                        <a:lnSpc>
                          <a:spcPct val="100000"/>
                        </a:lnSpc>
                        <a:spcBef>
                          <a:spcPts val="355"/>
                        </a:spcBef>
                      </a:pPr>
                      <a:r>
                        <a:rPr sz="1150" spc="-5" dirty="0">
                          <a:latin typeface="Calibri"/>
                          <a:cs typeface="Calibri"/>
                        </a:rPr>
                        <a:t>governmental documents</a:t>
                      </a:r>
                      <a:endParaRPr sz="1150">
                        <a:latin typeface="Calibri"/>
                        <a:cs typeface="Calibri"/>
                      </a:endParaRPr>
                    </a:p>
                    <a:p>
                      <a:pPr>
                        <a:lnSpc>
                          <a:spcPct val="100000"/>
                        </a:lnSpc>
                        <a:spcBef>
                          <a:spcPts val="45"/>
                        </a:spcBef>
                      </a:pPr>
                      <a:endParaRPr sz="1200">
                        <a:latin typeface="Times New Roman"/>
                        <a:cs typeface="Times New Roman"/>
                      </a:endParaRPr>
                    </a:p>
                    <a:p>
                      <a:pPr marL="50800">
                        <a:lnSpc>
                          <a:spcPct val="100000"/>
                        </a:lnSpc>
                      </a:pPr>
                      <a:r>
                        <a:rPr sz="1150" spc="-5" dirty="0">
                          <a:latin typeface="Calibri"/>
                          <a:cs typeface="Calibri"/>
                        </a:rPr>
                        <a:t>official state web sites, EU – e.g.</a:t>
                      </a:r>
                      <a:r>
                        <a:rPr sz="1150" spc="20" dirty="0">
                          <a:latin typeface="Calibri"/>
                          <a:cs typeface="Calibri"/>
                        </a:rPr>
                        <a:t> </a:t>
                      </a:r>
                      <a:r>
                        <a:rPr sz="1150" spc="-5" dirty="0">
                          <a:latin typeface="Calibri"/>
                          <a:cs typeface="Calibri"/>
                        </a:rPr>
                        <a:t>CORDIS</a:t>
                      </a:r>
                      <a:endParaRPr sz="1150">
                        <a:latin typeface="Calibri"/>
                        <a:cs typeface="Calibri"/>
                      </a:endParaRPr>
                    </a:p>
                  </a:txBody>
                  <a:tcPr marL="0" marR="0" marT="45085"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spcBef>
                          <a:spcPts val="5"/>
                        </a:spcBef>
                      </a:pPr>
                      <a:endParaRPr sz="900">
                        <a:latin typeface="Times New Roman"/>
                        <a:cs typeface="Times New Roman"/>
                      </a:endParaRPr>
                    </a:p>
                    <a:p>
                      <a:pPr marL="52069" marR="74295">
                        <a:lnSpc>
                          <a:spcPct val="101699"/>
                        </a:lnSpc>
                      </a:pPr>
                      <a:r>
                        <a:rPr sz="1150" spc="-5" dirty="0">
                          <a:latin typeface="Calibri"/>
                          <a:cs typeface="Calibri"/>
                        </a:rPr>
                        <a:t>strategic decision-making </a:t>
                      </a:r>
                      <a:r>
                        <a:rPr sz="1150" dirty="0">
                          <a:latin typeface="Calibri"/>
                          <a:cs typeface="Calibri"/>
                        </a:rPr>
                        <a:t>of  </a:t>
                      </a:r>
                      <a:r>
                        <a:rPr sz="1150" spc="-5" dirty="0">
                          <a:latin typeface="Calibri"/>
                          <a:cs typeface="Calibri"/>
                        </a:rPr>
                        <a:t>enterprise</a:t>
                      </a:r>
                      <a:endParaRPr sz="1150">
                        <a:latin typeface="Calibri"/>
                        <a:cs typeface="Calibri"/>
                      </a:endParaRPr>
                    </a:p>
                  </a:txBody>
                  <a:tcPr marL="0" marR="0" marT="635" marB="0">
                    <a:lnL w="1905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1"/>
                  </a:ext>
                </a:extLst>
              </a:tr>
              <a:tr h="999667">
                <a:tc>
                  <a:txBody>
                    <a:bodyPr/>
                    <a:lstStyle/>
                    <a:p>
                      <a:pPr marL="45085" marR="106680">
                        <a:lnSpc>
                          <a:spcPct val="101699"/>
                        </a:lnSpc>
                        <a:spcBef>
                          <a:spcPts val="330"/>
                        </a:spcBef>
                      </a:pPr>
                      <a:r>
                        <a:rPr sz="1150" spc="-5" dirty="0">
                          <a:latin typeface="Calibri"/>
                          <a:cs typeface="Calibri"/>
                        </a:rPr>
                        <a:t>R&amp;D projects  (current) – universi-  ties, institutes, com-  mercial research  laboratories</a:t>
                      </a:r>
                      <a:endParaRPr sz="1150">
                        <a:latin typeface="Calibri"/>
                        <a:cs typeface="Calibri"/>
                      </a:endParaRPr>
                    </a:p>
                  </a:txBody>
                  <a:tcPr marL="0" marR="0" marT="41910" marB="0">
                    <a:lnR w="12700">
                      <a:solidFill>
                        <a:srgbClr val="CCCCCC"/>
                      </a:solidFill>
                      <a:prstDash val="solid"/>
                    </a:lnR>
                    <a:lnT w="12700">
                      <a:solidFill>
                        <a:srgbClr val="CCCCCC"/>
                      </a:solidFill>
                      <a:prstDash val="solid"/>
                    </a:lnT>
                    <a:lnB w="12700">
                      <a:solidFill>
                        <a:srgbClr val="CCCCCC"/>
                      </a:solidFill>
                      <a:prstDash val="solid"/>
                    </a:lnB>
                  </a:tcPr>
                </a:tc>
                <a:tc>
                  <a:txBody>
                    <a:bodyPr/>
                    <a:lstStyle/>
                    <a:p>
                      <a:pPr marL="49530" marR="110489">
                        <a:lnSpc>
                          <a:spcPct val="101699"/>
                        </a:lnSpc>
                        <a:spcBef>
                          <a:spcPts val="330"/>
                        </a:spcBef>
                      </a:pPr>
                      <a:r>
                        <a:rPr sz="1150" spc="-5" dirty="0">
                          <a:latin typeface="Calibri"/>
                          <a:cs typeface="Calibri"/>
                        </a:rPr>
                        <a:t>specialized databases (national, EU – 6 &amp;  7 Framework Programme, Marie Curie  and similar)</a:t>
                      </a:r>
                      <a:endParaRPr sz="1150">
                        <a:latin typeface="Calibri"/>
                        <a:cs typeface="Calibri"/>
                      </a:endParaRPr>
                    </a:p>
                    <a:p>
                      <a:pPr>
                        <a:lnSpc>
                          <a:spcPct val="100000"/>
                        </a:lnSpc>
                        <a:spcBef>
                          <a:spcPts val="50"/>
                        </a:spcBef>
                      </a:pPr>
                      <a:endParaRPr sz="1200">
                        <a:latin typeface="Times New Roman"/>
                        <a:cs typeface="Times New Roman"/>
                      </a:endParaRPr>
                    </a:p>
                    <a:p>
                      <a:pPr marL="49530">
                        <a:lnSpc>
                          <a:spcPct val="100000"/>
                        </a:lnSpc>
                      </a:pPr>
                      <a:r>
                        <a:rPr sz="1150" spc="-5" dirty="0">
                          <a:latin typeface="Calibri"/>
                          <a:cs typeface="Calibri"/>
                        </a:rPr>
                        <a:t>publications at scientific</a:t>
                      </a:r>
                      <a:r>
                        <a:rPr sz="1150" spc="10" dirty="0">
                          <a:latin typeface="Calibri"/>
                          <a:cs typeface="Calibri"/>
                        </a:rPr>
                        <a:t> </a:t>
                      </a:r>
                      <a:r>
                        <a:rPr sz="1150" spc="-5" dirty="0">
                          <a:latin typeface="Calibri"/>
                          <a:cs typeface="Calibri"/>
                        </a:rPr>
                        <a:t>conferences</a:t>
                      </a:r>
                      <a:endParaRPr sz="1150">
                        <a:latin typeface="Calibri"/>
                        <a:cs typeface="Calibri"/>
                      </a:endParaRPr>
                    </a:p>
                  </a:txBody>
                  <a:tcPr marL="0" marR="0" marT="41910" marB="0">
                    <a:lnL w="12700">
                      <a:solidFill>
                        <a:srgbClr val="CCCCCC"/>
                      </a:solidFill>
                      <a:prstDash val="solid"/>
                    </a:lnL>
                    <a:lnR w="12700">
                      <a:solidFill>
                        <a:srgbClr val="CCCCCC"/>
                      </a:solidFill>
                      <a:prstDash val="solid"/>
                    </a:lnR>
                    <a:lnT w="19050">
                      <a:solidFill>
                        <a:srgbClr val="CCCCCC"/>
                      </a:solidFill>
                      <a:prstDash val="solid"/>
                    </a:lnT>
                    <a:lnB w="19050">
                      <a:solidFill>
                        <a:srgbClr val="CCCCCC"/>
                      </a:solidFill>
                      <a:prstDash val="solid"/>
                    </a:lnB>
                  </a:tcPr>
                </a:tc>
                <a:tc>
                  <a:txBody>
                    <a:bodyPr/>
                    <a:lstStyle/>
                    <a:p>
                      <a:pPr marL="50800" algn="just">
                        <a:lnSpc>
                          <a:spcPct val="100000"/>
                        </a:lnSpc>
                        <a:spcBef>
                          <a:spcPts val="355"/>
                        </a:spcBef>
                      </a:pPr>
                      <a:r>
                        <a:rPr sz="1150" spc="-5" dirty="0">
                          <a:latin typeface="Calibri"/>
                          <a:cs typeface="Calibri"/>
                        </a:rPr>
                        <a:t>strategic</a:t>
                      </a:r>
                      <a:r>
                        <a:rPr sz="1150" spc="5" dirty="0">
                          <a:latin typeface="Calibri"/>
                          <a:cs typeface="Calibri"/>
                        </a:rPr>
                        <a:t> </a:t>
                      </a:r>
                      <a:r>
                        <a:rPr sz="1150" spc="-5" dirty="0">
                          <a:latin typeface="Calibri"/>
                          <a:cs typeface="Calibri"/>
                        </a:rPr>
                        <a:t>decision-making</a:t>
                      </a:r>
                      <a:endParaRPr sz="1150">
                        <a:latin typeface="Calibri"/>
                        <a:cs typeface="Calibri"/>
                      </a:endParaRPr>
                    </a:p>
                    <a:p>
                      <a:pPr>
                        <a:lnSpc>
                          <a:spcPct val="100000"/>
                        </a:lnSpc>
                        <a:spcBef>
                          <a:spcPts val="25"/>
                        </a:spcBef>
                      </a:pPr>
                      <a:endParaRPr sz="1200">
                        <a:latin typeface="Times New Roman"/>
                        <a:cs typeface="Times New Roman"/>
                      </a:endParaRPr>
                    </a:p>
                    <a:p>
                      <a:pPr marL="50800" marR="194310" algn="just">
                        <a:lnSpc>
                          <a:spcPct val="101699"/>
                        </a:lnSpc>
                      </a:pPr>
                      <a:r>
                        <a:rPr sz="1150" spc="-5" dirty="0">
                          <a:latin typeface="Calibri"/>
                          <a:cs typeface="Calibri"/>
                        </a:rPr>
                        <a:t>sources </a:t>
                      </a:r>
                      <a:r>
                        <a:rPr sz="1150" dirty="0">
                          <a:latin typeface="Calibri"/>
                          <a:cs typeface="Calibri"/>
                        </a:rPr>
                        <a:t>of </a:t>
                      </a:r>
                      <a:r>
                        <a:rPr sz="1150" spc="-5" dirty="0">
                          <a:latin typeface="Calibri"/>
                          <a:cs typeface="Calibri"/>
                        </a:rPr>
                        <a:t>knowledge and  ideas for enterprises with  leading strategy</a:t>
                      </a:r>
                      <a:endParaRPr sz="1150">
                        <a:latin typeface="Calibri"/>
                        <a:cs typeface="Calibri"/>
                      </a:endParaRPr>
                    </a:p>
                  </a:txBody>
                  <a:tcPr marL="0" marR="0" marT="45085" marB="0">
                    <a:lnL w="1270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2"/>
                  </a:ext>
                </a:extLst>
              </a:tr>
              <a:tr h="1711314">
                <a:tc>
                  <a:txBody>
                    <a:bodyPr/>
                    <a:lstStyle/>
                    <a:p>
                      <a:pPr>
                        <a:lnSpc>
                          <a:spcPct val="100000"/>
                        </a:lnSpc>
                      </a:pPr>
                      <a:endParaRPr sz="1100">
                        <a:latin typeface="Times New Roman"/>
                        <a:cs typeface="Times New Roman"/>
                      </a:endParaRPr>
                    </a:p>
                    <a:p>
                      <a:pPr>
                        <a:lnSpc>
                          <a:spcPct val="100000"/>
                        </a:lnSpc>
                        <a:spcBef>
                          <a:spcPts val="35"/>
                        </a:spcBef>
                      </a:pPr>
                      <a:endParaRPr sz="1600">
                        <a:latin typeface="Times New Roman"/>
                        <a:cs typeface="Times New Roman"/>
                      </a:endParaRPr>
                    </a:p>
                    <a:p>
                      <a:pPr marL="45085" marR="52069">
                        <a:lnSpc>
                          <a:spcPct val="101699"/>
                        </a:lnSpc>
                      </a:pPr>
                      <a:r>
                        <a:rPr sz="1150" spc="-5" dirty="0">
                          <a:latin typeface="Calibri"/>
                          <a:cs typeface="Calibri"/>
                        </a:rPr>
                        <a:t>R&amp;D projects  (concluded) – univer-  sities, institutes,  </a:t>
                      </a:r>
                      <a:r>
                        <a:rPr sz="1150" dirty="0">
                          <a:latin typeface="Calibri"/>
                          <a:cs typeface="Calibri"/>
                        </a:rPr>
                        <a:t>commercial </a:t>
                      </a:r>
                      <a:r>
                        <a:rPr sz="1150" spc="-5" dirty="0">
                          <a:latin typeface="Calibri"/>
                          <a:cs typeface="Calibri"/>
                        </a:rPr>
                        <a:t>research  laboratories</a:t>
                      </a:r>
                      <a:endParaRPr sz="1150">
                        <a:latin typeface="Calibri"/>
                        <a:cs typeface="Calibri"/>
                      </a:endParaRPr>
                    </a:p>
                  </a:txBody>
                  <a:tcPr marL="0" marR="0" marT="0" marB="0">
                    <a:lnR w="19050">
                      <a:solidFill>
                        <a:srgbClr val="CCCCCC"/>
                      </a:solidFill>
                      <a:prstDash val="solid"/>
                    </a:lnR>
                    <a:lnT w="12700">
                      <a:solidFill>
                        <a:srgbClr val="CCCCCC"/>
                      </a:solidFill>
                      <a:prstDash val="solid"/>
                    </a:lnT>
                    <a:lnB w="12700">
                      <a:solidFill>
                        <a:srgbClr val="CCCCCC"/>
                      </a:solidFill>
                      <a:prstDash val="solid"/>
                    </a:lnB>
                  </a:tcPr>
                </a:tc>
                <a:tc>
                  <a:txBody>
                    <a:bodyPr/>
                    <a:lstStyle/>
                    <a:p>
                      <a:pPr marL="50800" marR="108585">
                        <a:lnSpc>
                          <a:spcPct val="101699"/>
                        </a:lnSpc>
                        <a:spcBef>
                          <a:spcPts val="330"/>
                        </a:spcBef>
                      </a:pPr>
                      <a:r>
                        <a:rPr sz="1150" spc="-5" dirty="0">
                          <a:latin typeface="Calibri"/>
                          <a:cs typeface="Calibri"/>
                        </a:rPr>
                        <a:t>specialized databases (national, EU – 6 &amp;  7 Framework Programme, Marie Curie  and similar)</a:t>
                      </a:r>
                      <a:endParaRPr sz="1150">
                        <a:latin typeface="Calibri"/>
                        <a:cs typeface="Calibri"/>
                      </a:endParaRPr>
                    </a:p>
                    <a:p>
                      <a:pPr>
                        <a:lnSpc>
                          <a:spcPct val="100000"/>
                        </a:lnSpc>
                        <a:spcBef>
                          <a:spcPts val="25"/>
                        </a:spcBef>
                      </a:pPr>
                      <a:endParaRPr sz="1200">
                        <a:latin typeface="Times New Roman"/>
                        <a:cs typeface="Times New Roman"/>
                      </a:endParaRPr>
                    </a:p>
                    <a:p>
                      <a:pPr marL="50800" marR="435609">
                        <a:lnSpc>
                          <a:spcPct val="101699"/>
                        </a:lnSpc>
                      </a:pPr>
                      <a:r>
                        <a:rPr sz="1150" spc="-5" dirty="0">
                          <a:latin typeface="Calibri"/>
                          <a:cs typeface="Calibri"/>
                        </a:rPr>
                        <a:t>publications in scientific </a:t>
                      </a:r>
                      <a:r>
                        <a:rPr sz="1150" spc="-10" dirty="0">
                          <a:latin typeface="Calibri"/>
                          <a:cs typeface="Calibri"/>
                        </a:rPr>
                        <a:t>and </a:t>
                      </a:r>
                      <a:r>
                        <a:rPr sz="1150" dirty="0">
                          <a:latin typeface="Calibri"/>
                          <a:cs typeface="Calibri"/>
                        </a:rPr>
                        <a:t>expert  </a:t>
                      </a:r>
                      <a:r>
                        <a:rPr sz="1150" spc="-5" dirty="0">
                          <a:latin typeface="Calibri"/>
                          <a:cs typeface="Calibri"/>
                        </a:rPr>
                        <a:t>journals</a:t>
                      </a:r>
                      <a:endParaRPr sz="1150">
                        <a:latin typeface="Calibri"/>
                        <a:cs typeface="Calibri"/>
                      </a:endParaRPr>
                    </a:p>
                    <a:p>
                      <a:pPr>
                        <a:lnSpc>
                          <a:spcPct val="100000"/>
                        </a:lnSpc>
                        <a:spcBef>
                          <a:spcPts val="25"/>
                        </a:spcBef>
                      </a:pPr>
                      <a:endParaRPr sz="1200">
                        <a:latin typeface="Times New Roman"/>
                        <a:cs typeface="Times New Roman"/>
                      </a:endParaRPr>
                    </a:p>
                    <a:p>
                      <a:pPr marL="50800" marR="265430">
                        <a:lnSpc>
                          <a:spcPct val="101699"/>
                        </a:lnSpc>
                      </a:pPr>
                      <a:r>
                        <a:rPr sz="1150" spc="-5" dirty="0">
                          <a:latin typeface="Calibri"/>
                          <a:cs typeface="Calibri"/>
                        </a:rPr>
                        <a:t>reports </a:t>
                      </a:r>
                      <a:r>
                        <a:rPr sz="1150" dirty="0">
                          <a:latin typeface="Calibri"/>
                          <a:cs typeface="Calibri"/>
                        </a:rPr>
                        <a:t>of </a:t>
                      </a:r>
                      <a:r>
                        <a:rPr sz="1150" spc="-5" dirty="0">
                          <a:latin typeface="Calibri"/>
                          <a:cs typeface="Calibri"/>
                        </a:rPr>
                        <a:t>R&amp;D groups </a:t>
                      </a:r>
                      <a:r>
                        <a:rPr sz="1150" spc="-10" dirty="0">
                          <a:latin typeface="Calibri"/>
                          <a:cs typeface="Calibri"/>
                        </a:rPr>
                        <a:t>and </a:t>
                      </a:r>
                      <a:r>
                        <a:rPr sz="1150" spc="-5" dirty="0">
                          <a:latin typeface="Calibri"/>
                          <a:cs typeface="Calibri"/>
                        </a:rPr>
                        <a:t>national as  </a:t>
                      </a:r>
                      <a:r>
                        <a:rPr sz="1150" dirty="0">
                          <a:latin typeface="Calibri"/>
                          <a:cs typeface="Calibri"/>
                        </a:rPr>
                        <a:t>well </a:t>
                      </a:r>
                      <a:r>
                        <a:rPr sz="1150" spc="-10" dirty="0">
                          <a:latin typeface="Calibri"/>
                          <a:cs typeface="Calibri"/>
                        </a:rPr>
                        <a:t>as EU</a:t>
                      </a:r>
                      <a:r>
                        <a:rPr sz="1150" spc="25" dirty="0">
                          <a:latin typeface="Calibri"/>
                          <a:cs typeface="Calibri"/>
                        </a:rPr>
                        <a:t> </a:t>
                      </a:r>
                      <a:r>
                        <a:rPr sz="1150" spc="-5" dirty="0">
                          <a:latin typeface="Calibri"/>
                          <a:cs typeface="Calibri"/>
                        </a:rPr>
                        <a:t>tenders</a:t>
                      </a:r>
                      <a:endParaRPr sz="1150">
                        <a:latin typeface="Calibri"/>
                        <a:cs typeface="Calibri"/>
                      </a:endParaRPr>
                    </a:p>
                  </a:txBody>
                  <a:tcPr marL="0" marR="0" marT="4191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52069" algn="just">
                        <a:lnSpc>
                          <a:spcPct val="100000"/>
                        </a:lnSpc>
                        <a:spcBef>
                          <a:spcPts val="635"/>
                        </a:spcBef>
                      </a:pPr>
                      <a:r>
                        <a:rPr sz="1150" spc="-5" dirty="0">
                          <a:latin typeface="Calibri"/>
                          <a:cs typeface="Calibri"/>
                        </a:rPr>
                        <a:t>strategic</a:t>
                      </a:r>
                      <a:r>
                        <a:rPr sz="1150" spc="5" dirty="0">
                          <a:latin typeface="Calibri"/>
                          <a:cs typeface="Calibri"/>
                        </a:rPr>
                        <a:t> </a:t>
                      </a:r>
                      <a:r>
                        <a:rPr sz="1150" spc="-5" dirty="0">
                          <a:latin typeface="Calibri"/>
                          <a:cs typeface="Calibri"/>
                        </a:rPr>
                        <a:t>decision-making</a:t>
                      </a:r>
                      <a:endParaRPr sz="1150">
                        <a:latin typeface="Calibri"/>
                        <a:cs typeface="Calibri"/>
                      </a:endParaRPr>
                    </a:p>
                    <a:p>
                      <a:pPr>
                        <a:lnSpc>
                          <a:spcPct val="100000"/>
                        </a:lnSpc>
                        <a:spcBef>
                          <a:spcPts val="20"/>
                        </a:spcBef>
                      </a:pPr>
                      <a:endParaRPr sz="1200">
                        <a:latin typeface="Times New Roman"/>
                        <a:cs typeface="Times New Roman"/>
                      </a:endParaRPr>
                    </a:p>
                    <a:p>
                      <a:pPr marL="52069" marR="193040" algn="just">
                        <a:lnSpc>
                          <a:spcPct val="101699"/>
                        </a:lnSpc>
                        <a:spcBef>
                          <a:spcPts val="5"/>
                        </a:spcBef>
                      </a:pPr>
                      <a:r>
                        <a:rPr sz="1150" spc="-5" dirty="0">
                          <a:latin typeface="Calibri"/>
                          <a:cs typeface="Calibri"/>
                        </a:rPr>
                        <a:t>sources </a:t>
                      </a:r>
                      <a:r>
                        <a:rPr sz="1150" dirty="0">
                          <a:latin typeface="Calibri"/>
                          <a:cs typeface="Calibri"/>
                        </a:rPr>
                        <a:t>of </a:t>
                      </a:r>
                      <a:r>
                        <a:rPr sz="1150" spc="-5" dirty="0">
                          <a:latin typeface="Calibri"/>
                          <a:cs typeface="Calibri"/>
                        </a:rPr>
                        <a:t>knowledge and  ideas for enterprises with  leading strategy</a:t>
                      </a:r>
                      <a:endParaRPr sz="1150">
                        <a:latin typeface="Calibri"/>
                        <a:cs typeface="Calibri"/>
                      </a:endParaRPr>
                    </a:p>
                  </a:txBody>
                  <a:tcPr marL="0" marR="0" marT="0" marB="0">
                    <a:lnL w="1905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3"/>
                  </a:ext>
                </a:extLst>
              </a:tr>
              <a:tr h="996604">
                <a:tc>
                  <a:txBody>
                    <a:bodyPr/>
                    <a:lstStyle/>
                    <a:p>
                      <a:pPr>
                        <a:lnSpc>
                          <a:spcPct val="100000"/>
                        </a:lnSpc>
                      </a:pPr>
                      <a:endParaRPr sz="1100">
                        <a:latin typeface="Times New Roman"/>
                        <a:cs typeface="Times New Roman"/>
                      </a:endParaRPr>
                    </a:p>
                    <a:p>
                      <a:pPr>
                        <a:lnSpc>
                          <a:spcPct val="100000"/>
                        </a:lnSpc>
                        <a:spcBef>
                          <a:spcPts val="45"/>
                        </a:spcBef>
                      </a:pPr>
                      <a:endParaRPr sz="1600">
                        <a:latin typeface="Times New Roman"/>
                        <a:cs typeface="Times New Roman"/>
                      </a:endParaRPr>
                    </a:p>
                    <a:p>
                      <a:pPr marL="45085">
                        <a:lnSpc>
                          <a:spcPct val="100000"/>
                        </a:lnSpc>
                      </a:pPr>
                      <a:r>
                        <a:rPr sz="1150" spc="-5" dirty="0">
                          <a:latin typeface="Calibri"/>
                          <a:cs typeface="Calibri"/>
                        </a:rPr>
                        <a:t>Patents</a:t>
                      </a:r>
                      <a:endParaRPr sz="1150">
                        <a:latin typeface="Calibri"/>
                        <a:cs typeface="Calibri"/>
                      </a:endParaRPr>
                    </a:p>
                  </a:txBody>
                  <a:tcPr marL="0" marR="0" marT="0" marB="0">
                    <a:lnR w="12700">
                      <a:solidFill>
                        <a:srgbClr val="CCCCCC"/>
                      </a:solidFill>
                      <a:prstDash val="solid"/>
                    </a:lnR>
                    <a:lnT w="12700">
                      <a:solidFill>
                        <a:srgbClr val="CCCCCC"/>
                      </a:solidFill>
                      <a:prstDash val="solid"/>
                    </a:lnT>
                    <a:lnB w="12700">
                      <a:solidFill>
                        <a:srgbClr val="CCCCCC"/>
                      </a:solidFill>
                      <a:prstDash val="solid"/>
                    </a:lnB>
                  </a:tcPr>
                </a:tc>
                <a:tc>
                  <a:txBody>
                    <a:bodyPr/>
                    <a:lstStyle/>
                    <a:p>
                      <a:pPr>
                        <a:lnSpc>
                          <a:spcPct val="100000"/>
                        </a:lnSpc>
                        <a:spcBef>
                          <a:spcPts val="50"/>
                        </a:spcBef>
                      </a:pPr>
                      <a:endParaRPr sz="850">
                        <a:latin typeface="Times New Roman"/>
                        <a:cs typeface="Times New Roman"/>
                      </a:endParaRPr>
                    </a:p>
                    <a:p>
                      <a:pPr marL="49530" marR="88900">
                        <a:lnSpc>
                          <a:spcPct val="101699"/>
                        </a:lnSpc>
                      </a:pPr>
                      <a:r>
                        <a:rPr sz="1150" spc="-5" dirty="0">
                          <a:latin typeface="Calibri"/>
                          <a:cs typeface="Calibri"/>
                        </a:rPr>
                        <a:t>specialized databases </a:t>
                      </a:r>
                      <a:r>
                        <a:rPr sz="1150" dirty="0">
                          <a:latin typeface="Calibri"/>
                          <a:cs typeface="Calibri"/>
                        </a:rPr>
                        <a:t>on </a:t>
                      </a:r>
                      <a:r>
                        <a:rPr sz="1150" spc="-5" dirty="0">
                          <a:latin typeface="Calibri"/>
                          <a:cs typeface="Calibri"/>
                        </a:rPr>
                        <a:t>granted patents  (Espacenet, USPTO</a:t>
                      </a:r>
                      <a:r>
                        <a:rPr sz="1150" spc="-15" dirty="0">
                          <a:latin typeface="Calibri"/>
                          <a:cs typeface="Calibri"/>
                        </a:rPr>
                        <a:t> </a:t>
                      </a:r>
                      <a:r>
                        <a:rPr sz="1150" spc="-5" dirty="0">
                          <a:latin typeface="Calibri"/>
                          <a:cs typeface="Calibri"/>
                        </a:rPr>
                        <a:t>…)</a:t>
                      </a:r>
                      <a:endParaRPr sz="1150">
                        <a:latin typeface="Calibri"/>
                        <a:cs typeface="Calibri"/>
                      </a:endParaRPr>
                    </a:p>
                    <a:p>
                      <a:pPr>
                        <a:lnSpc>
                          <a:spcPct val="100000"/>
                        </a:lnSpc>
                        <a:spcBef>
                          <a:spcPts val="45"/>
                        </a:spcBef>
                      </a:pPr>
                      <a:endParaRPr sz="1200">
                        <a:latin typeface="Times New Roman"/>
                        <a:cs typeface="Times New Roman"/>
                      </a:endParaRPr>
                    </a:p>
                    <a:p>
                      <a:pPr marL="49530">
                        <a:lnSpc>
                          <a:spcPct val="100000"/>
                        </a:lnSpc>
                        <a:spcBef>
                          <a:spcPts val="5"/>
                        </a:spcBef>
                      </a:pPr>
                      <a:r>
                        <a:rPr sz="1150" spc="-5" dirty="0">
                          <a:latin typeface="Calibri"/>
                          <a:cs typeface="Calibri"/>
                        </a:rPr>
                        <a:t>patent representatives</a:t>
                      </a:r>
                      <a:endParaRPr sz="1150">
                        <a:latin typeface="Calibri"/>
                        <a:cs typeface="Calibri"/>
                      </a:endParaRPr>
                    </a:p>
                  </a:txBody>
                  <a:tcPr marL="0" marR="0" marT="6350" marB="0">
                    <a:lnL w="12700">
                      <a:solidFill>
                        <a:srgbClr val="CCCCCC"/>
                      </a:solidFill>
                      <a:prstDash val="solid"/>
                    </a:lnL>
                    <a:lnR w="12700">
                      <a:solidFill>
                        <a:srgbClr val="CCCCCC"/>
                      </a:solidFill>
                      <a:prstDash val="solid"/>
                    </a:lnR>
                    <a:lnT w="19050">
                      <a:solidFill>
                        <a:srgbClr val="CCCCCC"/>
                      </a:solidFill>
                      <a:prstDash val="solid"/>
                    </a:lnT>
                    <a:lnB w="19050">
                      <a:solidFill>
                        <a:srgbClr val="CCCCCC"/>
                      </a:solidFill>
                      <a:prstDash val="solid"/>
                    </a:lnB>
                  </a:tcPr>
                </a:tc>
                <a:tc>
                  <a:txBody>
                    <a:bodyPr/>
                    <a:lstStyle/>
                    <a:p>
                      <a:pPr marL="50800" algn="just">
                        <a:lnSpc>
                          <a:spcPct val="100000"/>
                        </a:lnSpc>
                        <a:spcBef>
                          <a:spcPts val="345"/>
                        </a:spcBef>
                      </a:pPr>
                      <a:r>
                        <a:rPr sz="1150" spc="-5" dirty="0">
                          <a:latin typeface="Calibri"/>
                          <a:cs typeface="Calibri"/>
                        </a:rPr>
                        <a:t>strategic</a:t>
                      </a:r>
                      <a:r>
                        <a:rPr sz="1150" spc="5" dirty="0">
                          <a:latin typeface="Calibri"/>
                          <a:cs typeface="Calibri"/>
                        </a:rPr>
                        <a:t> </a:t>
                      </a:r>
                      <a:r>
                        <a:rPr sz="1150" spc="-5" dirty="0">
                          <a:latin typeface="Calibri"/>
                          <a:cs typeface="Calibri"/>
                        </a:rPr>
                        <a:t>decision-making</a:t>
                      </a:r>
                      <a:endParaRPr sz="1150">
                        <a:latin typeface="Calibri"/>
                        <a:cs typeface="Calibri"/>
                      </a:endParaRPr>
                    </a:p>
                    <a:p>
                      <a:pPr>
                        <a:lnSpc>
                          <a:spcPct val="100000"/>
                        </a:lnSpc>
                        <a:spcBef>
                          <a:spcPts val="20"/>
                        </a:spcBef>
                      </a:pPr>
                      <a:endParaRPr sz="1200">
                        <a:latin typeface="Times New Roman"/>
                        <a:cs typeface="Times New Roman"/>
                      </a:endParaRPr>
                    </a:p>
                    <a:p>
                      <a:pPr marL="50800" marR="194310" algn="just">
                        <a:lnSpc>
                          <a:spcPct val="101699"/>
                        </a:lnSpc>
                        <a:spcBef>
                          <a:spcPts val="5"/>
                        </a:spcBef>
                      </a:pPr>
                      <a:r>
                        <a:rPr sz="1150" spc="-5" dirty="0">
                          <a:latin typeface="Calibri"/>
                          <a:cs typeface="Calibri"/>
                        </a:rPr>
                        <a:t>sources </a:t>
                      </a:r>
                      <a:r>
                        <a:rPr sz="1150" dirty="0">
                          <a:latin typeface="Calibri"/>
                          <a:cs typeface="Calibri"/>
                        </a:rPr>
                        <a:t>of </a:t>
                      </a:r>
                      <a:r>
                        <a:rPr sz="1150" spc="-5" dirty="0">
                          <a:latin typeface="Calibri"/>
                          <a:cs typeface="Calibri"/>
                        </a:rPr>
                        <a:t>knowledge and  ideas for enterprises with  leading strategy</a:t>
                      </a:r>
                      <a:endParaRPr sz="1150">
                        <a:latin typeface="Calibri"/>
                        <a:cs typeface="Calibri"/>
                      </a:endParaRPr>
                    </a:p>
                  </a:txBody>
                  <a:tcPr marL="0" marR="0" marT="43815" marB="0">
                    <a:lnL w="1270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4"/>
                  </a:ext>
                </a:extLst>
              </a:tr>
              <a:tr h="1356253">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0"/>
                        </a:spcBef>
                      </a:pPr>
                      <a:endParaRPr sz="1100">
                        <a:latin typeface="Times New Roman"/>
                        <a:cs typeface="Times New Roman"/>
                      </a:endParaRPr>
                    </a:p>
                    <a:p>
                      <a:pPr marL="45085" marR="295275">
                        <a:lnSpc>
                          <a:spcPct val="101699"/>
                        </a:lnSpc>
                        <a:spcBef>
                          <a:spcPts val="5"/>
                        </a:spcBef>
                      </a:pPr>
                      <a:r>
                        <a:rPr sz="1150" spc="-5" dirty="0">
                          <a:latin typeface="Calibri"/>
                          <a:cs typeface="Calibri"/>
                        </a:rPr>
                        <a:t>Enterprises –  </a:t>
                      </a:r>
                      <a:r>
                        <a:rPr sz="1150" dirty="0">
                          <a:latin typeface="Calibri"/>
                          <a:cs typeface="Calibri"/>
                        </a:rPr>
                        <a:t>commercial</a:t>
                      </a:r>
                      <a:r>
                        <a:rPr sz="1150" spc="-80" dirty="0">
                          <a:latin typeface="Calibri"/>
                          <a:cs typeface="Calibri"/>
                        </a:rPr>
                        <a:t> </a:t>
                      </a:r>
                      <a:r>
                        <a:rPr sz="1150" spc="-5" dirty="0">
                          <a:latin typeface="Calibri"/>
                          <a:cs typeface="Calibri"/>
                        </a:rPr>
                        <a:t>offer</a:t>
                      </a:r>
                      <a:endParaRPr sz="1150">
                        <a:latin typeface="Calibri"/>
                        <a:cs typeface="Calibri"/>
                      </a:endParaRPr>
                    </a:p>
                  </a:txBody>
                  <a:tcPr marL="0" marR="0" marT="0" marB="0">
                    <a:lnR w="19050">
                      <a:solidFill>
                        <a:srgbClr val="CCCCCC"/>
                      </a:solidFill>
                      <a:prstDash val="solid"/>
                    </a:lnR>
                    <a:lnT w="12700">
                      <a:solidFill>
                        <a:srgbClr val="CCCCCC"/>
                      </a:solidFill>
                      <a:prstDash val="solid"/>
                    </a:lnT>
                    <a:lnB w="12700">
                      <a:solidFill>
                        <a:srgbClr val="CCCCCC"/>
                      </a:solidFill>
                      <a:prstDash val="solid"/>
                    </a:lnB>
                  </a:tcPr>
                </a:tc>
                <a:tc>
                  <a:txBody>
                    <a:bodyPr/>
                    <a:lstStyle/>
                    <a:p>
                      <a:pPr marL="50800" marR="620395">
                        <a:lnSpc>
                          <a:spcPct val="101699"/>
                        </a:lnSpc>
                        <a:spcBef>
                          <a:spcPts val="330"/>
                        </a:spcBef>
                      </a:pPr>
                      <a:r>
                        <a:rPr sz="1150" spc="-5" dirty="0">
                          <a:latin typeface="Calibri"/>
                          <a:cs typeface="Calibri"/>
                        </a:rPr>
                        <a:t>enterprises’ web sites and other  materials</a:t>
                      </a:r>
                      <a:endParaRPr sz="1150">
                        <a:latin typeface="Calibri"/>
                        <a:cs typeface="Calibri"/>
                      </a:endParaRPr>
                    </a:p>
                    <a:p>
                      <a:pPr>
                        <a:lnSpc>
                          <a:spcPct val="100000"/>
                        </a:lnSpc>
                        <a:spcBef>
                          <a:spcPts val="25"/>
                        </a:spcBef>
                      </a:pPr>
                      <a:endParaRPr sz="1200">
                        <a:latin typeface="Times New Roman"/>
                        <a:cs typeface="Times New Roman"/>
                      </a:endParaRPr>
                    </a:p>
                    <a:p>
                      <a:pPr marL="50800" marR="154305">
                        <a:lnSpc>
                          <a:spcPct val="101699"/>
                        </a:lnSpc>
                      </a:pPr>
                      <a:r>
                        <a:rPr sz="1150" spc="-5" dirty="0">
                          <a:latin typeface="Calibri"/>
                          <a:cs typeface="Calibri"/>
                        </a:rPr>
                        <a:t>specialized databases (yellow pages and  similar)</a:t>
                      </a:r>
                      <a:endParaRPr sz="1150">
                        <a:latin typeface="Calibri"/>
                        <a:cs typeface="Calibri"/>
                      </a:endParaRPr>
                    </a:p>
                    <a:p>
                      <a:pPr>
                        <a:lnSpc>
                          <a:spcPct val="100000"/>
                        </a:lnSpc>
                        <a:spcBef>
                          <a:spcPts val="50"/>
                        </a:spcBef>
                      </a:pPr>
                      <a:endParaRPr sz="1200">
                        <a:latin typeface="Times New Roman"/>
                        <a:cs typeface="Times New Roman"/>
                      </a:endParaRPr>
                    </a:p>
                    <a:p>
                      <a:pPr marL="50800">
                        <a:lnSpc>
                          <a:spcPct val="100000"/>
                        </a:lnSpc>
                      </a:pPr>
                      <a:r>
                        <a:rPr sz="1150" spc="-5" dirty="0">
                          <a:latin typeface="Calibri"/>
                          <a:cs typeface="Calibri"/>
                        </a:rPr>
                        <a:t>fairs,</a:t>
                      </a:r>
                      <a:r>
                        <a:rPr sz="1150" dirty="0">
                          <a:latin typeface="Calibri"/>
                          <a:cs typeface="Calibri"/>
                        </a:rPr>
                        <a:t> </a:t>
                      </a:r>
                      <a:r>
                        <a:rPr sz="1150" spc="-5" dirty="0">
                          <a:latin typeface="Calibri"/>
                          <a:cs typeface="Calibri"/>
                        </a:rPr>
                        <a:t>exhibitions</a:t>
                      </a:r>
                      <a:endParaRPr sz="1150">
                        <a:latin typeface="Calibri"/>
                        <a:cs typeface="Calibri"/>
                      </a:endParaRPr>
                    </a:p>
                  </a:txBody>
                  <a:tcPr marL="0" marR="0" marT="4191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p>
                      <a:pPr>
                        <a:lnSpc>
                          <a:spcPct val="100000"/>
                        </a:lnSpc>
                        <a:spcBef>
                          <a:spcPts val="50"/>
                        </a:spcBef>
                      </a:pPr>
                      <a:endParaRPr sz="1000">
                        <a:latin typeface="Times New Roman"/>
                        <a:cs typeface="Times New Roman"/>
                      </a:endParaRPr>
                    </a:p>
                    <a:p>
                      <a:pPr marL="52069">
                        <a:lnSpc>
                          <a:spcPct val="100000"/>
                        </a:lnSpc>
                        <a:spcBef>
                          <a:spcPts val="5"/>
                        </a:spcBef>
                      </a:pPr>
                      <a:r>
                        <a:rPr sz="1150" spc="-5" dirty="0">
                          <a:latin typeface="Calibri"/>
                          <a:cs typeface="Calibri"/>
                        </a:rPr>
                        <a:t>strategic</a:t>
                      </a:r>
                      <a:r>
                        <a:rPr sz="1150" spc="-30" dirty="0">
                          <a:latin typeface="Calibri"/>
                          <a:cs typeface="Calibri"/>
                        </a:rPr>
                        <a:t> </a:t>
                      </a:r>
                      <a:r>
                        <a:rPr sz="1150" spc="-5" dirty="0">
                          <a:latin typeface="Calibri"/>
                          <a:cs typeface="Calibri"/>
                        </a:rPr>
                        <a:t>decision-making</a:t>
                      </a:r>
                      <a:endParaRPr sz="1150">
                        <a:latin typeface="Calibri"/>
                        <a:cs typeface="Calibri"/>
                      </a:endParaRPr>
                    </a:p>
                    <a:p>
                      <a:pPr>
                        <a:lnSpc>
                          <a:spcPct val="100000"/>
                        </a:lnSpc>
                        <a:spcBef>
                          <a:spcPts val="20"/>
                        </a:spcBef>
                      </a:pPr>
                      <a:endParaRPr sz="1200">
                        <a:latin typeface="Times New Roman"/>
                        <a:cs typeface="Times New Roman"/>
                      </a:endParaRPr>
                    </a:p>
                    <a:p>
                      <a:pPr marL="52069" marR="193040">
                        <a:lnSpc>
                          <a:spcPct val="101699"/>
                        </a:lnSpc>
                      </a:pPr>
                      <a:r>
                        <a:rPr sz="1150" spc="-5" dirty="0">
                          <a:latin typeface="Calibri"/>
                          <a:cs typeface="Calibri"/>
                        </a:rPr>
                        <a:t>sources </a:t>
                      </a:r>
                      <a:r>
                        <a:rPr sz="1150" dirty="0">
                          <a:latin typeface="Calibri"/>
                          <a:cs typeface="Calibri"/>
                        </a:rPr>
                        <a:t>of </a:t>
                      </a:r>
                      <a:r>
                        <a:rPr sz="1150" spc="-5" dirty="0">
                          <a:latin typeface="Calibri"/>
                          <a:cs typeface="Calibri"/>
                        </a:rPr>
                        <a:t>knowledge and  ideas for enterprises with</a:t>
                      </a:r>
                      <a:endParaRPr sz="1150">
                        <a:latin typeface="Calibri"/>
                        <a:cs typeface="Calibri"/>
                      </a:endParaRPr>
                    </a:p>
                  </a:txBody>
                  <a:tcPr marL="0" marR="0" marT="0" marB="0">
                    <a:lnL w="1905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5"/>
                  </a:ext>
                </a:extLst>
              </a:tr>
              <a:tr h="1174897">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
                        </a:spcBef>
                      </a:pPr>
                      <a:endParaRPr sz="1150">
                        <a:latin typeface="Times New Roman"/>
                        <a:cs typeface="Times New Roman"/>
                      </a:endParaRPr>
                    </a:p>
                    <a:p>
                      <a:pPr marL="45085">
                        <a:lnSpc>
                          <a:spcPct val="100000"/>
                        </a:lnSpc>
                      </a:pPr>
                      <a:r>
                        <a:rPr sz="1150" spc="-5" dirty="0">
                          <a:latin typeface="Calibri"/>
                          <a:cs typeface="Calibri"/>
                        </a:rPr>
                        <a:t>Experts’ analyses</a:t>
                      </a:r>
                      <a:endParaRPr sz="1150">
                        <a:latin typeface="Calibri"/>
                        <a:cs typeface="Calibri"/>
                      </a:endParaRPr>
                    </a:p>
                  </a:txBody>
                  <a:tcPr marL="0" marR="0" marT="0" marB="0">
                    <a:lnR w="12700">
                      <a:solidFill>
                        <a:srgbClr val="CCCCCC"/>
                      </a:solidFill>
                      <a:prstDash val="solid"/>
                    </a:lnR>
                    <a:lnT w="12700">
                      <a:solidFill>
                        <a:srgbClr val="CCCCCC"/>
                      </a:solidFill>
                      <a:prstDash val="solid"/>
                    </a:lnT>
                    <a:lnB w="12700">
                      <a:solidFill>
                        <a:srgbClr val="CCCCCC"/>
                      </a:solidFill>
                      <a:prstDash val="solid"/>
                    </a:lnB>
                  </a:tcPr>
                </a:tc>
                <a:tc>
                  <a:txBody>
                    <a:bodyPr/>
                    <a:lstStyle/>
                    <a:p>
                      <a:pPr>
                        <a:lnSpc>
                          <a:spcPct val="100000"/>
                        </a:lnSpc>
                        <a:spcBef>
                          <a:spcPts val="50"/>
                        </a:spcBef>
                      </a:pPr>
                      <a:endParaRPr sz="850">
                        <a:latin typeface="Times New Roman"/>
                        <a:cs typeface="Times New Roman"/>
                      </a:endParaRPr>
                    </a:p>
                    <a:p>
                      <a:pPr marL="49530" marR="1149350">
                        <a:lnSpc>
                          <a:spcPct val="203500"/>
                        </a:lnSpc>
                      </a:pPr>
                      <a:r>
                        <a:rPr sz="1150" spc="-5" dirty="0">
                          <a:latin typeface="Calibri"/>
                          <a:cs typeface="Calibri"/>
                        </a:rPr>
                        <a:t>specialized databases  tailor-made</a:t>
                      </a:r>
                      <a:r>
                        <a:rPr sz="1150" spc="-35" dirty="0">
                          <a:latin typeface="Calibri"/>
                          <a:cs typeface="Calibri"/>
                        </a:rPr>
                        <a:t> </a:t>
                      </a:r>
                      <a:r>
                        <a:rPr sz="1150" spc="-5" dirty="0">
                          <a:latin typeface="Calibri"/>
                          <a:cs typeface="Calibri"/>
                        </a:rPr>
                        <a:t>production</a:t>
                      </a:r>
                      <a:endParaRPr sz="1150">
                        <a:latin typeface="Calibri"/>
                        <a:cs typeface="Calibri"/>
                      </a:endParaRPr>
                    </a:p>
                  </a:txBody>
                  <a:tcPr marL="0" marR="0" marT="6350" marB="0">
                    <a:lnL w="12700">
                      <a:solidFill>
                        <a:srgbClr val="CCCCCC"/>
                      </a:solidFill>
                      <a:prstDash val="solid"/>
                    </a:lnL>
                    <a:lnR w="12700">
                      <a:solidFill>
                        <a:srgbClr val="CCCCCC"/>
                      </a:solidFill>
                      <a:prstDash val="solid"/>
                    </a:lnR>
                    <a:lnT w="19050">
                      <a:solidFill>
                        <a:srgbClr val="CCCCCC"/>
                      </a:solidFill>
                      <a:prstDash val="solid"/>
                    </a:lnT>
                    <a:lnB w="12700">
                      <a:solidFill>
                        <a:srgbClr val="CCCCCC"/>
                      </a:solidFill>
                      <a:prstDash val="solid"/>
                    </a:lnB>
                  </a:tcPr>
                </a:tc>
                <a:tc>
                  <a:txBody>
                    <a:bodyPr/>
                    <a:lstStyle/>
                    <a:p>
                      <a:pPr marL="50800">
                        <a:lnSpc>
                          <a:spcPct val="100000"/>
                        </a:lnSpc>
                        <a:spcBef>
                          <a:spcPts val="345"/>
                        </a:spcBef>
                      </a:pPr>
                      <a:r>
                        <a:rPr sz="1150" spc="-5" dirty="0">
                          <a:latin typeface="Calibri"/>
                          <a:cs typeface="Calibri"/>
                        </a:rPr>
                        <a:t>strategic</a:t>
                      </a:r>
                      <a:r>
                        <a:rPr sz="1150" spc="5" dirty="0">
                          <a:latin typeface="Calibri"/>
                          <a:cs typeface="Calibri"/>
                        </a:rPr>
                        <a:t> </a:t>
                      </a:r>
                      <a:r>
                        <a:rPr sz="1150" spc="-5" dirty="0">
                          <a:latin typeface="Calibri"/>
                          <a:cs typeface="Calibri"/>
                        </a:rPr>
                        <a:t>decision-making</a:t>
                      </a:r>
                      <a:endParaRPr sz="1150">
                        <a:latin typeface="Calibri"/>
                        <a:cs typeface="Calibri"/>
                      </a:endParaRPr>
                    </a:p>
                    <a:p>
                      <a:pPr>
                        <a:lnSpc>
                          <a:spcPct val="100000"/>
                        </a:lnSpc>
                        <a:spcBef>
                          <a:spcPts val="20"/>
                        </a:spcBef>
                      </a:pPr>
                      <a:endParaRPr sz="1200">
                        <a:latin typeface="Times New Roman"/>
                        <a:cs typeface="Times New Roman"/>
                      </a:endParaRPr>
                    </a:p>
                    <a:p>
                      <a:pPr marL="50800" marR="194310">
                        <a:lnSpc>
                          <a:spcPct val="101699"/>
                        </a:lnSpc>
                        <a:spcBef>
                          <a:spcPts val="5"/>
                        </a:spcBef>
                      </a:pPr>
                      <a:r>
                        <a:rPr sz="1150" spc="-5" dirty="0">
                          <a:latin typeface="Calibri"/>
                          <a:cs typeface="Calibri"/>
                        </a:rPr>
                        <a:t>sources </a:t>
                      </a:r>
                      <a:r>
                        <a:rPr sz="1150" dirty="0">
                          <a:latin typeface="Calibri"/>
                          <a:cs typeface="Calibri"/>
                        </a:rPr>
                        <a:t>of </a:t>
                      </a:r>
                      <a:r>
                        <a:rPr sz="1150" spc="-5" dirty="0">
                          <a:latin typeface="Calibri"/>
                          <a:cs typeface="Calibri"/>
                        </a:rPr>
                        <a:t>knowledge and  ideas for</a:t>
                      </a:r>
                      <a:r>
                        <a:rPr sz="1150" spc="5" dirty="0">
                          <a:latin typeface="Calibri"/>
                          <a:cs typeface="Calibri"/>
                        </a:rPr>
                        <a:t> </a:t>
                      </a:r>
                      <a:r>
                        <a:rPr sz="1150" spc="-5" dirty="0">
                          <a:latin typeface="Calibri"/>
                          <a:cs typeface="Calibri"/>
                        </a:rPr>
                        <a:t>enterprises</a:t>
                      </a:r>
                      <a:endParaRPr sz="1150">
                        <a:latin typeface="Calibri"/>
                        <a:cs typeface="Calibri"/>
                      </a:endParaRPr>
                    </a:p>
                    <a:p>
                      <a:pPr marL="50800" marR="309245">
                        <a:lnSpc>
                          <a:spcPct val="101699"/>
                        </a:lnSpc>
                      </a:pPr>
                      <a:r>
                        <a:rPr sz="1150" spc="-5" dirty="0">
                          <a:latin typeface="Calibri"/>
                          <a:cs typeface="Calibri"/>
                        </a:rPr>
                        <a:t>with tracking </a:t>
                      </a:r>
                      <a:r>
                        <a:rPr sz="1150" dirty="0">
                          <a:latin typeface="Calibri"/>
                          <a:cs typeface="Calibri"/>
                        </a:rPr>
                        <a:t>or </a:t>
                      </a:r>
                      <a:r>
                        <a:rPr sz="1150" spc="-5" dirty="0">
                          <a:latin typeface="Calibri"/>
                          <a:cs typeface="Calibri"/>
                        </a:rPr>
                        <a:t>leading  strategy</a:t>
                      </a:r>
                      <a:endParaRPr sz="1150">
                        <a:latin typeface="Calibri"/>
                        <a:cs typeface="Calibri"/>
                      </a:endParaRPr>
                    </a:p>
                  </a:txBody>
                  <a:tcPr marL="0" marR="0" marT="43815" marB="0">
                    <a:lnL w="12700">
                      <a:solidFill>
                        <a:srgbClr val="CCCCCC"/>
                      </a:solidFill>
                      <a:prstDash val="solid"/>
                    </a:lnL>
                    <a:lnT w="12700">
                      <a:solidFill>
                        <a:srgbClr val="CCCCCC"/>
                      </a:solidFill>
                      <a:prstDash val="solid"/>
                    </a:lnT>
                    <a:lnB w="12700">
                      <a:solidFill>
                        <a:srgbClr val="CCCCCC"/>
                      </a:solidFill>
                      <a:prstDash val="solid"/>
                    </a:lnB>
                  </a:tcPr>
                </a:tc>
                <a:extLst>
                  <a:ext uri="{0D108BD9-81ED-4DB2-BD59-A6C34878D82A}">
                    <a16:rowId xmlns:a16="http://schemas.microsoft.com/office/drawing/2014/main" val="10006"/>
                  </a:ext>
                </a:extLst>
              </a:tr>
              <a:tr h="811465">
                <a:tc>
                  <a:txBody>
                    <a:bodyPr/>
                    <a:lstStyle/>
                    <a:p>
                      <a:pPr>
                        <a:lnSpc>
                          <a:spcPct val="100000"/>
                        </a:lnSpc>
                      </a:pPr>
                      <a:endParaRPr sz="1100">
                        <a:latin typeface="Times New Roman"/>
                        <a:cs typeface="Times New Roman"/>
                      </a:endParaRPr>
                    </a:p>
                    <a:p>
                      <a:pPr>
                        <a:lnSpc>
                          <a:spcPct val="100000"/>
                        </a:lnSpc>
                        <a:spcBef>
                          <a:spcPts val="30"/>
                        </a:spcBef>
                      </a:pPr>
                      <a:endParaRPr sz="1000">
                        <a:latin typeface="Times New Roman"/>
                        <a:cs typeface="Times New Roman"/>
                      </a:endParaRPr>
                    </a:p>
                    <a:p>
                      <a:pPr marL="78740">
                        <a:lnSpc>
                          <a:spcPct val="100000"/>
                        </a:lnSpc>
                      </a:pPr>
                      <a:r>
                        <a:rPr sz="1150" spc="-5" dirty="0">
                          <a:latin typeface="Calibri"/>
                          <a:cs typeface="Calibri"/>
                        </a:rPr>
                        <a:t>Other info</a:t>
                      </a:r>
                      <a:endParaRPr sz="1150">
                        <a:latin typeface="Calibri"/>
                        <a:cs typeface="Calibri"/>
                      </a:endParaRPr>
                    </a:p>
                  </a:txBody>
                  <a:tcPr marL="0" marR="0" marT="0" marB="0">
                    <a:lnR w="12700">
                      <a:solidFill>
                        <a:srgbClr val="CCCCCC"/>
                      </a:solidFill>
                      <a:prstDash val="solid"/>
                    </a:lnR>
                    <a:lnT w="12700">
                      <a:solidFill>
                        <a:srgbClr val="CCCCCC"/>
                      </a:solidFill>
                      <a:prstDash val="solid"/>
                    </a:lnT>
                  </a:tcPr>
                </a:tc>
                <a:tc>
                  <a:txBody>
                    <a:bodyPr/>
                    <a:lstStyle/>
                    <a:p>
                      <a:pPr>
                        <a:lnSpc>
                          <a:spcPct val="100000"/>
                        </a:lnSpc>
                        <a:spcBef>
                          <a:spcPts val="40"/>
                        </a:spcBef>
                      </a:pPr>
                      <a:endParaRPr sz="850">
                        <a:latin typeface="Times New Roman"/>
                        <a:cs typeface="Times New Roman"/>
                      </a:endParaRPr>
                    </a:p>
                    <a:p>
                      <a:pPr marL="49530" marR="409575">
                        <a:lnSpc>
                          <a:spcPct val="101699"/>
                        </a:lnSpc>
                      </a:pPr>
                      <a:r>
                        <a:rPr sz="1150" spc="-5" dirty="0">
                          <a:latin typeface="Calibri"/>
                          <a:cs typeface="Calibri"/>
                        </a:rPr>
                        <a:t>macroeconomic reports, financial  statements </a:t>
                      </a:r>
                      <a:r>
                        <a:rPr sz="1150" dirty="0">
                          <a:latin typeface="Calibri"/>
                          <a:cs typeface="Calibri"/>
                        </a:rPr>
                        <a:t>of </a:t>
                      </a:r>
                      <a:r>
                        <a:rPr sz="1150" spc="-5" dirty="0">
                          <a:latin typeface="Calibri"/>
                          <a:cs typeface="Calibri"/>
                        </a:rPr>
                        <a:t>enterprises, stock </a:t>
                      </a:r>
                      <a:r>
                        <a:rPr sz="1150" dirty="0">
                          <a:latin typeface="Calibri"/>
                          <a:cs typeface="Calibri"/>
                        </a:rPr>
                        <a:t>ex-  </a:t>
                      </a:r>
                      <a:r>
                        <a:rPr sz="1150" spc="-5" dirty="0">
                          <a:latin typeface="Calibri"/>
                          <a:cs typeface="Calibri"/>
                        </a:rPr>
                        <a:t>change data, news and</a:t>
                      </a:r>
                      <a:r>
                        <a:rPr sz="1150" spc="20" dirty="0">
                          <a:latin typeface="Calibri"/>
                          <a:cs typeface="Calibri"/>
                        </a:rPr>
                        <a:t> </a:t>
                      </a:r>
                      <a:r>
                        <a:rPr sz="1150" spc="-5" dirty="0">
                          <a:latin typeface="Calibri"/>
                          <a:cs typeface="Calibri"/>
                        </a:rPr>
                        <a:t>similar</a:t>
                      </a:r>
                      <a:endParaRPr sz="1150">
                        <a:latin typeface="Calibri"/>
                        <a:cs typeface="Calibri"/>
                      </a:endParaRPr>
                    </a:p>
                  </a:txBody>
                  <a:tcPr marL="0" marR="0" marT="5080" marB="0">
                    <a:lnL w="12700">
                      <a:solidFill>
                        <a:srgbClr val="CCCCCC"/>
                      </a:solidFill>
                      <a:prstDash val="solid"/>
                    </a:lnL>
                    <a:lnR w="12700">
                      <a:solidFill>
                        <a:srgbClr val="CCCCCC"/>
                      </a:solidFill>
                      <a:prstDash val="solid"/>
                    </a:lnR>
                    <a:lnT w="12700">
                      <a:solidFill>
                        <a:srgbClr val="CCCCCC"/>
                      </a:solidFill>
                      <a:prstDash val="solid"/>
                    </a:lnT>
                  </a:tcPr>
                </a:tc>
                <a:tc>
                  <a:txBody>
                    <a:bodyPr/>
                    <a:lstStyle/>
                    <a:p>
                      <a:pPr marL="50800">
                        <a:lnSpc>
                          <a:spcPct val="100000"/>
                        </a:lnSpc>
                        <a:spcBef>
                          <a:spcPts val="330"/>
                        </a:spcBef>
                      </a:pPr>
                      <a:r>
                        <a:rPr sz="1150" spc="-5" dirty="0">
                          <a:latin typeface="Calibri"/>
                          <a:cs typeface="Calibri"/>
                        </a:rPr>
                        <a:t>strategic</a:t>
                      </a:r>
                      <a:r>
                        <a:rPr sz="1150" spc="5" dirty="0">
                          <a:latin typeface="Calibri"/>
                          <a:cs typeface="Calibri"/>
                        </a:rPr>
                        <a:t> </a:t>
                      </a:r>
                      <a:r>
                        <a:rPr sz="1150" spc="-5" dirty="0">
                          <a:latin typeface="Calibri"/>
                          <a:cs typeface="Calibri"/>
                        </a:rPr>
                        <a:t>decision-making</a:t>
                      </a:r>
                      <a:endParaRPr sz="1150">
                        <a:latin typeface="Calibri"/>
                        <a:cs typeface="Calibri"/>
                      </a:endParaRPr>
                    </a:p>
                    <a:p>
                      <a:pPr>
                        <a:lnSpc>
                          <a:spcPct val="100000"/>
                        </a:lnSpc>
                        <a:spcBef>
                          <a:spcPts val="25"/>
                        </a:spcBef>
                      </a:pPr>
                      <a:endParaRPr sz="1200">
                        <a:latin typeface="Times New Roman"/>
                        <a:cs typeface="Times New Roman"/>
                      </a:endParaRPr>
                    </a:p>
                    <a:p>
                      <a:pPr marL="50800" marR="194310">
                        <a:lnSpc>
                          <a:spcPct val="101699"/>
                        </a:lnSpc>
                      </a:pPr>
                      <a:r>
                        <a:rPr sz="1150" spc="-5" dirty="0">
                          <a:latin typeface="Calibri"/>
                          <a:cs typeface="Calibri"/>
                        </a:rPr>
                        <a:t>sources </a:t>
                      </a:r>
                      <a:r>
                        <a:rPr sz="1150" dirty="0">
                          <a:latin typeface="Calibri"/>
                          <a:cs typeface="Calibri"/>
                        </a:rPr>
                        <a:t>of </a:t>
                      </a:r>
                      <a:r>
                        <a:rPr sz="1150" spc="-5" dirty="0">
                          <a:latin typeface="Calibri"/>
                          <a:cs typeface="Calibri"/>
                        </a:rPr>
                        <a:t>knowledge and  ideas for</a:t>
                      </a:r>
                      <a:r>
                        <a:rPr sz="1150" spc="5" dirty="0">
                          <a:latin typeface="Calibri"/>
                          <a:cs typeface="Calibri"/>
                        </a:rPr>
                        <a:t> </a:t>
                      </a:r>
                      <a:r>
                        <a:rPr sz="1150" spc="-5" dirty="0">
                          <a:latin typeface="Calibri"/>
                          <a:cs typeface="Calibri"/>
                        </a:rPr>
                        <a:t>enterprises</a:t>
                      </a:r>
                      <a:endParaRPr sz="1150">
                        <a:latin typeface="Calibri"/>
                        <a:cs typeface="Calibri"/>
                      </a:endParaRPr>
                    </a:p>
                  </a:txBody>
                  <a:tcPr marL="0" marR="0" marT="41910" marB="0">
                    <a:lnL w="12700">
                      <a:solidFill>
                        <a:srgbClr val="CCCCCC"/>
                      </a:solidFill>
                      <a:prstDash val="solid"/>
                    </a:lnL>
                    <a:lnT w="12700">
                      <a:solidFill>
                        <a:srgbClr val="CCCCCC"/>
                      </a:solidFill>
                      <a:prstDash val="solid"/>
                    </a:lnT>
                  </a:tcPr>
                </a:tc>
                <a:extLst>
                  <a:ext uri="{0D108BD9-81ED-4DB2-BD59-A6C34878D82A}">
                    <a16:rowId xmlns:a16="http://schemas.microsoft.com/office/drawing/2014/main" val="10007"/>
                  </a:ext>
                </a:extLst>
              </a:tr>
            </a:tbl>
          </a:graphicData>
        </a:graphic>
      </p:graphicFrame>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9128"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89</a:t>
            </a:r>
            <a:endParaRPr sz="1000">
              <a:latin typeface="Calibri"/>
              <a:cs typeface="Calibri"/>
            </a:endParaRPr>
          </a:p>
        </p:txBody>
      </p:sp>
      <p:sp>
        <p:nvSpPr>
          <p:cNvPr id="3" name="object 3"/>
          <p:cNvSpPr txBox="1"/>
          <p:nvPr/>
        </p:nvSpPr>
        <p:spPr>
          <a:xfrm>
            <a:off x="816802" y="570066"/>
            <a:ext cx="5837555" cy="644271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00" dirty="0">
              <a:latin typeface="Calibri"/>
              <a:cs typeface="Calibri"/>
            </a:endParaRPr>
          </a:p>
          <a:p>
            <a:pPr marL="12700" marR="127635">
              <a:lnSpc>
                <a:spcPct val="101699"/>
              </a:lnSpc>
            </a:pPr>
            <a:r>
              <a:rPr sz="1200" spc="-5" dirty="0">
                <a:latin typeface="Calibri"/>
                <a:cs typeface="Calibri"/>
              </a:rPr>
              <a:t>Knowledge on the state of technology proves </a:t>
            </a:r>
            <a:r>
              <a:rPr sz="1200" dirty="0">
                <a:latin typeface="Calibri"/>
                <a:cs typeface="Calibri"/>
              </a:rPr>
              <a:t>to </a:t>
            </a:r>
            <a:r>
              <a:rPr sz="1200" spc="-5" dirty="0">
                <a:latin typeface="Calibri"/>
                <a:cs typeface="Calibri"/>
              </a:rPr>
              <a:t>necessary due </a:t>
            </a:r>
            <a:r>
              <a:rPr sz="1200" dirty="0">
                <a:latin typeface="Calibri"/>
                <a:cs typeface="Calibri"/>
              </a:rPr>
              <a:t>to </a:t>
            </a:r>
            <a:r>
              <a:rPr sz="1200" spc="-5" dirty="0">
                <a:latin typeface="Calibri"/>
                <a:cs typeface="Calibri"/>
              </a:rPr>
              <a:t>rapid development </a:t>
            </a:r>
            <a:r>
              <a:rPr sz="1200" spc="-10" dirty="0">
                <a:latin typeface="Calibri"/>
                <a:cs typeface="Calibri"/>
              </a:rPr>
              <a:t>of  </a:t>
            </a:r>
            <a:r>
              <a:rPr sz="1200" spc="-5" dirty="0">
                <a:latin typeface="Calibri"/>
                <a:cs typeface="Calibri"/>
              </a:rPr>
              <a:t>technology and globalisation effects, that is to say not only in the development of new  products and services, selection of material and components, purchase </a:t>
            </a:r>
            <a:r>
              <a:rPr sz="1200" spc="-10" dirty="0">
                <a:latin typeface="Calibri"/>
                <a:cs typeface="Calibri"/>
              </a:rPr>
              <a:t>of </a:t>
            </a:r>
            <a:r>
              <a:rPr sz="1200" spc="-5" dirty="0">
                <a:latin typeface="Calibri"/>
                <a:cs typeface="Calibri"/>
              </a:rPr>
              <a:t>development and  production equipment, logistics as well as following the competition as regards the  development but also their marketing activities. The results of analysis </a:t>
            </a:r>
            <a:r>
              <a:rPr sz="1200" spc="-10" dirty="0">
                <a:latin typeface="Calibri"/>
                <a:cs typeface="Calibri"/>
              </a:rPr>
              <a:t>serve </a:t>
            </a:r>
            <a:r>
              <a:rPr sz="1200" spc="-5" dirty="0">
                <a:latin typeface="Calibri"/>
                <a:cs typeface="Calibri"/>
              </a:rPr>
              <a:t>also </a:t>
            </a:r>
            <a:r>
              <a:rPr sz="1200" spc="-10" dirty="0">
                <a:latin typeface="Calibri"/>
                <a:cs typeface="Calibri"/>
              </a:rPr>
              <a:t>at  </a:t>
            </a:r>
            <a:r>
              <a:rPr sz="1200" spc="-5" dirty="0">
                <a:latin typeface="Calibri"/>
                <a:cs typeface="Calibri"/>
              </a:rPr>
              <a:t>managerial decision-making </a:t>
            </a:r>
            <a:r>
              <a:rPr sz="1200" spc="-10" dirty="0">
                <a:latin typeface="Calibri"/>
                <a:cs typeface="Calibri"/>
              </a:rPr>
              <a:t>on </a:t>
            </a:r>
            <a:r>
              <a:rPr sz="1200" spc="-5" dirty="0">
                <a:latin typeface="Calibri"/>
                <a:cs typeface="Calibri"/>
              </a:rPr>
              <a:t>new inventions </a:t>
            </a:r>
            <a:r>
              <a:rPr sz="1200" spc="-10" dirty="0">
                <a:latin typeface="Calibri"/>
                <a:cs typeface="Calibri"/>
              </a:rPr>
              <a:t>and of </a:t>
            </a:r>
            <a:r>
              <a:rPr sz="1200" spc="-5" dirty="0">
                <a:latin typeface="Calibri"/>
                <a:cs typeface="Calibri"/>
              </a:rPr>
              <a:t>course strategic decisions </a:t>
            </a:r>
            <a:r>
              <a:rPr sz="1200" spc="-10" dirty="0">
                <a:latin typeface="Calibri"/>
                <a:cs typeface="Calibri"/>
              </a:rPr>
              <a:t>of </a:t>
            </a:r>
            <a:r>
              <a:rPr sz="1200" dirty="0">
                <a:latin typeface="Calibri"/>
                <a:cs typeface="Calibri"/>
              </a:rPr>
              <a:t>the  </a:t>
            </a:r>
            <a:r>
              <a:rPr sz="1200" spc="-5" dirty="0">
                <a:latin typeface="Calibri"/>
                <a:cs typeface="Calibri"/>
              </a:rPr>
              <a:t>management.</a:t>
            </a:r>
            <a:endParaRPr sz="1200" dirty="0">
              <a:latin typeface="Calibri"/>
              <a:cs typeface="Calibri"/>
            </a:endParaRPr>
          </a:p>
          <a:p>
            <a:pPr>
              <a:lnSpc>
                <a:spcPct val="100000"/>
              </a:lnSpc>
              <a:spcBef>
                <a:spcPts val="20"/>
              </a:spcBef>
            </a:pPr>
            <a:endParaRPr sz="1400" dirty="0">
              <a:latin typeface="Calibri"/>
              <a:cs typeface="Calibri"/>
            </a:endParaRPr>
          </a:p>
          <a:p>
            <a:pPr marL="12700">
              <a:lnSpc>
                <a:spcPct val="100000"/>
              </a:lnSpc>
            </a:pPr>
            <a:r>
              <a:rPr sz="1200" b="1" spc="-5" dirty="0">
                <a:latin typeface="Calibri"/>
                <a:cs typeface="Calibri"/>
              </a:rPr>
              <a:t>6.8.2 Independently </a:t>
            </a:r>
            <a:r>
              <a:rPr sz="1200" b="1" spc="-10" dirty="0">
                <a:latin typeface="Calibri"/>
                <a:cs typeface="Calibri"/>
              </a:rPr>
              <a:t>or </a:t>
            </a:r>
            <a:r>
              <a:rPr sz="1200" b="1" spc="-5" dirty="0">
                <a:latin typeface="Calibri"/>
                <a:cs typeface="Calibri"/>
              </a:rPr>
              <a:t>with a help </a:t>
            </a:r>
            <a:r>
              <a:rPr sz="1200" b="1" spc="-10" dirty="0">
                <a:latin typeface="Calibri"/>
                <a:cs typeface="Calibri"/>
              </a:rPr>
              <a:t>of </a:t>
            </a:r>
            <a:r>
              <a:rPr sz="1200" b="1" spc="-5" dirty="0">
                <a:latin typeface="Calibri"/>
                <a:cs typeface="Calibri"/>
              </a:rPr>
              <a:t>an</a:t>
            </a:r>
            <a:r>
              <a:rPr sz="1200" b="1" spc="80" dirty="0">
                <a:latin typeface="Calibri"/>
                <a:cs typeface="Calibri"/>
              </a:rPr>
              <a:t> </a:t>
            </a:r>
            <a:r>
              <a:rPr sz="1200" b="1" spc="-5" dirty="0">
                <a:latin typeface="Calibri"/>
                <a:cs typeface="Calibri"/>
              </a:rPr>
              <a:t>expert</a:t>
            </a:r>
            <a:endParaRPr sz="1200" dirty="0">
              <a:latin typeface="Calibri"/>
              <a:cs typeface="Calibri"/>
            </a:endParaRPr>
          </a:p>
          <a:p>
            <a:pPr marL="12700" marR="45720">
              <a:lnSpc>
                <a:spcPct val="101699"/>
              </a:lnSpc>
              <a:spcBef>
                <a:spcPts val="800"/>
              </a:spcBef>
            </a:pPr>
            <a:r>
              <a:rPr sz="1200" spc="-5" dirty="0">
                <a:latin typeface="Calibri"/>
                <a:cs typeface="Calibri"/>
              </a:rPr>
              <a:t>Overview of </a:t>
            </a:r>
            <a:r>
              <a:rPr sz="1200" dirty="0">
                <a:latin typeface="Calibri"/>
                <a:cs typeface="Calibri"/>
              </a:rPr>
              <a:t>the </a:t>
            </a:r>
            <a:r>
              <a:rPr sz="1200" spc="-5" dirty="0">
                <a:latin typeface="Calibri"/>
                <a:cs typeface="Calibri"/>
              </a:rPr>
              <a:t>state of technique is performed mainly </a:t>
            </a:r>
            <a:r>
              <a:rPr sz="1200" dirty="0">
                <a:latin typeface="Calibri"/>
                <a:cs typeface="Calibri"/>
              </a:rPr>
              <a:t>by </a:t>
            </a:r>
            <a:r>
              <a:rPr sz="1200" spc="-5" dirty="0">
                <a:latin typeface="Calibri"/>
                <a:cs typeface="Calibri"/>
              </a:rPr>
              <a:t>large enterprises themselves,  while small and medium-sized enterprises may order </a:t>
            </a:r>
            <a:r>
              <a:rPr sz="1200" dirty="0">
                <a:latin typeface="Calibri"/>
                <a:cs typeface="Calibri"/>
              </a:rPr>
              <a:t>the </a:t>
            </a:r>
            <a:r>
              <a:rPr sz="1200" spc="-5" dirty="0">
                <a:latin typeface="Calibri"/>
                <a:cs typeface="Calibri"/>
              </a:rPr>
              <a:t>analysis from the qualified  institutions. As regards the quality the prices range between a couple of thousands and some  </a:t>
            </a:r>
            <a:r>
              <a:rPr sz="1200" dirty="0">
                <a:latin typeface="Calibri"/>
                <a:cs typeface="Calibri"/>
              </a:rPr>
              <a:t>ten </a:t>
            </a:r>
            <a:r>
              <a:rPr sz="1200" spc="-5" dirty="0">
                <a:latin typeface="Calibri"/>
                <a:cs typeface="Calibri"/>
              </a:rPr>
              <a:t>thousands of euros. A good analysis may </a:t>
            </a:r>
            <a:r>
              <a:rPr sz="1200" dirty="0">
                <a:latin typeface="Calibri"/>
                <a:cs typeface="Calibri"/>
              </a:rPr>
              <a:t>be </a:t>
            </a:r>
            <a:r>
              <a:rPr sz="1200" spc="-5" dirty="0">
                <a:latin typeface="Calibri"/>
                <a:cs typeface="Calibri"/>
              </a:rPr>
              <a:t>performed only </a:t>
            </a:r>
            <a:r>
              <a:rPr sz="1200" dirty="0">
                <a:latin typeface="Calibri"/>
                <a:cs typeface="Calibri"/>
              </a:rPr>
              <a:t>by </a:t>
            </a:r>
            <a:r>
              <a:rPr sz="1200" spc="-5" dirty="0">
                <a:latin typeface="Calibri"/>
                <a:cs typeface="Calibri"/>
              </a:rPr>
              <a:t>a well-qualified expert –  generalist, who knows </a:t>
            </a:r>
            <a:r>
              <a:rPr sz="1200" spc="-10" dirty="0">
                <a:latin typeface="Calibri"/>
                <a:cs typeface="Calibri"/>
              </a:rPr>
              <a:t>the </a:t>
            </a:r>
            <a:r>
              <a:rPr sz="1200" spc="-5" dirty="0">
                <a:latin typeface="Calibri"/>
                <a:cs typeface="Calibri"/>
              </a:rPr>
              <a:t>method </a:t>
            </a:r>
            <a:r>
              <a:rPr sz="1200" spc="-10" dirty="0">
                <a:latin typeface="Calibri"/>
                <a:cs typeface="Calibri"/>
              </a:rPr>
              <a:t>of </a:t>
            </a:r>
            <a:r>
              <a:rPr sz="1200" spc="-5" dirty="0">
                <a:latin typeface="Calibri"/>
                <a:cs typeface="Calibri"/>
              </a:rPr>
              <a:t>work and payable databases </a:t>
            </a:r>
            <a:r>
              <a:rPr sz="1200" spc="-10" dirty="0">
                <a:latin typeface="Calibri"/>
                <a:cs typeface="Calibri"/>
              </a:rPr>
              <a:t>at </a:t>
            </a:r>
            <a:r>
              <a:rPr sz="1200" dirty="0">
                <a:latin typeface="Calibri"/>
                <a:cs typeface="Calibri"/>
              </a:rPr>
              <a:t>his </a:t>
            </a:r>
            <a:r>
              <a:rPr sz="1200" spc="-5" dirty="0">
                <a:latin typeface="Calibri"/>
                <a:cs typeface="Calibri"/>
              </a:rPr>
              <a:t>disposal and </a:t>
            </a:r>
            <a:r>
              <a:rPr sz="1200" dirty="0">
                <a:latin typeface="Calibri"/>
                <a:cs typeface="Calibri"/>
              </a:rPr>
              <a:t>by  </a:t>
            </a:r>
            <a:r>
              <a:rPr sz="1200" spc="-5" dirty="0">
                <a:latin typeface="Calibri"/>
                <a:cs typeface="Calibri"/>
              </a:rPr>
              <a:t>cooperating </a:t>
            </a:r>
            <a:r>
              <a:rPr sz="1200" spc="-10" dirty="0">
                <a:latin typeface="Calibri"/>
                <a:cs typeface="Calibri"/>
              </a:rPr>
              <a:t>with </a:t>
            </a:r>
            <a:r>
              <a:rPr sz="1200" spc="-5" dirty="0">
                <a:latin typeface="Calibri"/>
                <a:cs typeface="Calibri"/>
              </a:rPr>
              <a:t>experts from concrete fields (universities, faculties, consultants, senior  managers and similar). The work is mostly performed via Internet since the latter may prove  </a:t>
            </a:r>
            <a:r>
              <a:rPr sz="1200" dirty="0">
                <a:latin typeface="Calibri"/>
                <a:cs typeface="Calibri"/>
              </a:rPr>
              <a:t>to be </a:t>
            </a:r>
            <a:r>
              <a:rPr sz="1200" spc="-5" dirty="0">
                <a:latin typeface="Calibri"/>
                <a:cs typeface="Calibri"/>
              </a:rPr>
              <a:t>a valuable source </a:t>
            </a:r>
            <a:r>
              <a:rPr sz="1200" spc="-10" dirty="0">
                <a:latin typeface="Calibri"/>
                <a:cs typeface="Calibri"/>
              </a:rPr>
              <a:t>of </a:t>
            </a:r>
            <a:r>
              <a:rPr sz="1200" spc="-5" dirty="0">
                <a:latin typeface="Calibri"/>
                <a:cs typeface="Calibri"/>
              </a:rPr>
              <a:t>information </a:t>
            </a:r>
            <a:r>
              <a:rPr sz="1200" spc="-10" dirty="0">
                <a:latin typeface="Calibri"/>
                <a:cs typeface="Calibri"/>
              </a:rPr>
              <a:t>if </a:t>
            </a:r>
            <a:r>
              <a:rPr sz="1200" spc="-5" dirty="0">
                <a:latin typeface="Calibri"/>
                <a:cs typeface="Calibri"/>
              </a:rPr>
              <a:t>used deftly. In recent </a:t>
            </a:r>
            <a:r>
              <a:rPr sz="1200" dirty="0">
                <a:latin typeface="Calibri"/>
                <a:cs typeface="Calibri"/>
              </a:rPr>
              <a:t>times, even </a:t>
            </a:r>
            <a:r>
              <a:rPr sz="1200" spc="-5" dirty="0">
                <a:latin typeface="Calibri"/>
                <a:cs typeface="Calibri"/>
              </a:rPr>
              <a:t>professional  information agencies collect a significant part </a:t>
            </a:r>
            <a:r>
              <a:rPr sz="1200" spc="-10" dirty="0">
                <a:latin typeface="Calibri"/>
                <a:cs typeface="Calibri"/>
              </a:rPr>
              <a:t>of </a:t>
            </a:r>
            <a:r>
              <a:rPr sz="1200" spc="-5" dirty="0">
                <a:latin typeface="Calibri"/>
                <a:cs typeface="Calibri"/>
              </a:rPr>
              <a:t>the information they require on</a:t>
            </a:r>
            <a:r>
              <a:rPr sz="1200" spc="165" dirty="0">
                <a:latin typeface="Calibri"/>
                <a:cs typeface="Calibri"/>
              </a:rPr>
              <a:t> </a:t>
            </a:r>
            <a:r>
              <a:rPr sz="1200" spc="-5" dirty="0">
                <a:latin typeface="Calibri"/>
                <a:cs typeface="Calibri"/>
              </a:rPr>
              <a:t>Internet.</a:t>
            </a:r>
            <a:endParaRPr sz="1200" dirty="0">
              <a:latin typeface="Calibri"/>
              <a:cs typeface="Calibri"/>
            </a:endParaRPr>
          </a:p>
          <a:p>
            <a:pPr marL="12700">
              <a:lnSpc>
                <a:spcPct val="100000"/>
              </a:lnSpc>
              <a:spcBef>
                <a:spcPts val="25"/>
              </a:spcBef>
            </a:pPr>
            <a:r>
              <a:rPr sz="1200" spc="-5" dirty="0">
                <a:latin typeface="Calibri"/>
                <a:cs typeface="Calibri"/>
              </a:rPr>
              <a:t>According </a:t>
            </a:r>
            <a:r>
              <a:rPr sz="1200" dirty="0">
                <a:latin typeface="Calibri"/>
                <a:cs typeface="Calibri"/>
              </a:rPr>
              <a:t>to </a:t>
            </a:r>
            <a:r>
              <a:rPr sz="1200" spc="-10" dirty="0">
                <a:latin typeface="Calibri"/>
                <a:cs typeface="Calibri"/>
              </a:rPr>
              <a:t>some </a:t>
            </a:r>
            <a:r>
              <a:rPr sz="1200" dirty="0">
                <a:latin typeface="Calibri"/>
                <a:cs typeface="Calibri"/>
              </a:rPr>
              <a:t>data </a:t>
            </a:r>
            <a:r>
              <a:rPr sz="1200" spc="-5" dirty="0">
                <a:latin typeface="Calibri"/>
                <a:cs typeface="Calibri"/>
              </a:rPr>
              <a:t>more than </a:t>
            </a:r>
            <a:r>
              <a:rPr sz="1200" spc="-10" dirty="0">
                <a:latin typeface="Calibri"/>
                <a:cs typeface="Calibri"/>
              </a:rPr>
              <a:t>80 </a:t>
            </a:r>
            <a:r>
              <a:rPr sz="1200" spc="-5" dirty="0">
                <a:latin typeface="Calibri"/>
                <a:cs typeface="Calibri"/>
              </a:rPr>
              <a:t>% </a:t>
            </a:r>
            <a:r>
              <a:rPr sz="1200" spc="-10" dirty="0">
                <a:latin typeface="Calibri"/>
                <a:cs typeface="Calibri"/>
              </a:rPr>
              <a:t>of </a:t>
            </a:r>
            <a:r>
              <a:rPr sz="1200" spc="-5" dirty="0">
                <a:latin typeface="Calibri"/>
                <a:cs typeface="Calibri"/>
              </a:rPr>
              <a:t>information is collected in such a</a:t>
            </a:r>
            <a:r>
              <a:rPr sz="1200" spc="90" dirty="0">
                <a:latin typeface="Calibri"/>
                <a:cs typeface="Calibri"/>
              </a:rPr>
              <a:t> </a:t>
            </a:r>
            <a:r>
              <a:rPr sz="1200" spc="-5" dirty="0">
                <a:latin typeface="Calibri"/>
                <a:cs typeface="Calibri"/>
              </a:rPr>
              <a:t>way.</a:t>
            </a:r>
            <a:endParaRPr sz="1200" dirty="0">
              <a:latin typeface="Calibri"/>
              <a:cs typeface="Calibri"/>
            </a:endParaRPr>
          </a:p>
          <a:p>
            <a:pPr marL="12700" marR="5715">
              <a:lnSpc>
                <a:spcPct val="101699"/>
              </a:lnSpc>
              <a:spcBef>
                <a:spcPts val="1010"/>
              </a:spcBef>
            </a:pPr>
            <a:r>
              <a:rPr sz="1200" spc="-5" dirty="0">
                <a:latin typeface="Calibri"/>
                <a:cs typeface="Calibri"/>
              </a:rPr>
              <a:t>The work is carried out </a:t>
            </a:r>
            <a:r>
              <a:rPr sz="1200" spc="-10" dirty="0">
                <a:latin typeface="Calibri"/>
                <a:cs typeface="Calibri"/>
              </a:rPr>
              <a:t>in </a:t>
            </a:r>
            <a:r>
              <a:rPr sz="1200" spc="-5" dirty="0">
                <a:latin typeface="Calibri"/>
                <a:cs typeface="Calibri"/>
              </a:rPr>
              <a:t>numerous stages. In order </a:t>
            </a:r>
            <a:r>
              <a:rPr sz="1200" dirty="0">
                <a:latin typeface="Calibri"/>
                <a:cs typeface="Calibri"/>
              </a:rPr>
              <a:t>to </a:t>
            </a:r>
            <a:r>
              <a:rPr sz="1200" spc="-5" dirty="0">
                <a:latin typeface="Calibri"/>
                <a:cs typeface="Calibri"/>
              </a:rPr>
              <a:t>obtain appropriate information, the  problem </a:t>
            </a:r>
            <a:r>
              <a:rPr sz="1200" dirty="0">
                <a:latin typeface="Calibri"/>
                <a:cs typeface="Calibri"/>
              </a:rPr>
              <a:t>needs </a:t>
            </a:r>
            <a:r>
              <a:rPr sz="1200" spc="-5" dirty="0">
                <a:latin typeface="Calibri"/>
                <a:cs typeface="Calibri"/>
              </a:rPr>
              <a:t>to be clearly defined otherwise </a:t>
            </a:r>
            <a:r>
              <a:rPr sz="1200" spc="-10" dirty="0">
                <a:latin typeface="Calibri"/>
                <a:cs typeface="Calibri"/>
              </a:rPr>
              <a:t>the </a:t>
            </a:r>
            <a:r>
              <a:rPr sz="1200" spc="-5" dirty="0">
                <a:latin typeface="Calibri"/>
                <a:cs typeface="Calibri"/>
              </a:rPr>
              <a:t>right information </a:t>
            </a:r>
            <a:r>
              <a:rPr sz="1200" spc="-10" dirty="0">
                <a:latin typeface="Calibri"/>
                <a:cs typeface="Calibri"/>
              </a:rPr>
              <a:t>may </a:t>
            </a:r>
            <a:r>
              <a:rPr sz="1200" dirty="0">
                <a:latin typeface="Calibri"/>
                <a:cs typeface="Calibri"/>
              </a:rPr>
              <a:t>be </a:t>
            </a:r>
            <a:r>
              <a:rPr sz="1200" spc="-5" dirty="0">
                <a:latin typeface="Calibri"/>
                <a:cs typeface="Calibri"/>
              </a:rPr>
              <a:t>hard </a:t>
            </a:r>
            <a:r>
              <a:rPr sz="1200" dirty="0">
                <a:latin typeface="Calibri"/>
                <a:cs typeface="Calibri"/>
              </a:rPr>
              <a:t>to </a:t>
            </a:r>
            <a:r>
              <a:rPr sz="1200" spc="-5" dirty="0">
                <a:latin typeface="Calibri"/>
                <a:cs typeface="Calibri"/>
              </a:rPr>
              <a:t>select  among a great number </a:t>
            </a:r>
            <a:r>
              <a:rPr sz="1200" spc="-10" dirty="0">
                <a:latin typeface="Calibri"/>
                <a:cs typeface="Calibri"/>
              </a:rPr>
              <a:t>of </a:t>
            </a:r>
            <a:r>
              <a:rPr sz="1200" spc="-5" dirty="0">
                <a:latin typeface="Calibri"/>
                <a:cs typeface="Calibri"/>
              </a:rPr>
              <a:t>obtained information. This phase is followed </a:t>
            </a:r>
            <a:r>
              <a:rPr sz="1200" dirty="0">
                <a:latin typeface="Calibri"/>
                <a:cs typeface="Calibri"/>
              </a:rPr>
              <a:t>by </a:t>
            </a:r>
            <a:r>
              <a:rPr sz="1200" spc="-5" dirty="0">
                <a:latin typeface="Calibri"/>
                <a:cs typeface="Calibri"/>
              </a:rPr>
              <a:t>information  collection – outside experts may </a:t>
            </a:r>
            <a:r>
              <a:rPr sz="1200" dirty="0">
                <a:latin typeface="Calibri"/>
                <a:cs typeface="Calibri"/>
              </a:rPr>
              <a:t>be </a:t>
            </a:r>
            <a:r>
              <a:rPr sz="1200" spc="-5" dirty="0">
                <a:latin typeface="Calibri"/>
                <a:cs typeface="Calibri"/>
              </a:rPr>
              <a:t>brought in if </a:t>
            </a:r>
            <a:r>
              <a:rPr sz="1200" dirty="0">
                <a:latin typeface="Calibri"/>
                <a:cs typeface="Calibri"/>
              </a:rPr>
              <a:t>thus </a:t>
            </a:r>
            <a:r>
              <a:rPr sz="1200" spc="-5" dirty="0">
                <a:latin typeface="Calibri"/>
                <a:cs typeface="Calibri"/>
              </a:rPr>
              <a:t>proves necessary. After </a:t>
            </a:r>
            <a:r>
              <a:rPr sz="1200" dirty="0">
                <a:latin typeface="Calibri"/>
                <a:cs typeface="Calibri"/>
              </a:rPr>
              <a:t>this </a:t>
            </a:r>
            <a:r>
              <a:rPr sz="1200" spc="-5" dirty="0">
                <a:latin typeface="Calibri"/>
                <a:cs typeface="Calibri"/>
              </a:rPr>
              <a:t>phase,  filtrating is essential together with organising of obtained data as well as their analysis. This is  followed </a:t>
            </a:r>
            <a:r>
              <a:rPr sz="1200" dirty="0">
                <a:latin typeface="Calibri"/>
                <a:cs typeface="Calibri"/>
              </a:rPr>
              <a:t>by the </a:t>
            </a:r>
            <a:r>
              <a:rPr sz="1200" spc="-5" dirty="0">
                <a:latin typeface="Calibri"/>
                <a:cs typeface="Calibri"/>
              </a:rPr>
              <a:t>preparation </a:t>
            </a:r>
            <a:r>
              <a:rPr sz="1200" spc="-10" dirty="0">
                <a:latin typeface="Calibri"/>
                <a:cs typeface="Calibri"/>
              </a:rPr>
              <a:t>of </a:t>
            </a:r>
            <a:r>
              <a:rPr sz="1200" spc="-5" dirty="0">
                <a:latin typeface="Calibri"/>
                <a:cs typeface="Calibri"/>
              </a:rPr>
              <a:t>basic report and the presentation to the contractor. Paying  regard </a:t>
            </a:r>
            <a:r>
              <a:rPr sz="1200" dirty="0">
                <a:latin typeface="Calibri"/>
                <a:cs typeface="Calibri"/>
              </a:rPr>
              <a:t>to </a:t>
            </a:r>
            <a:r>
              <a:rPr sz="1200" spc="-5" dirty="0">
                <a:latin typeface="Calibri"/>
                <a:cs typeface="Calibri"/>
              </a:rPr>
              <a:t>contractor’s comments, additional data collection is carried out followed </a:t>
            </a:r>
            <a:r>
              <a:rPr sz="1200" dirty="0">
                <a:latin typeface="Calibri"/>
                <a:cs typeface="Calibri"/>
              </a:rPr>
              <a:t>by </a:t>
            </a:r>
            <a:r>
              <a:rPr sz="1200" spc="-5" dirty="0">
                <a:latin typeface="Calibri"/>
                <a:cs typeface="Calibri"/>
              </a:rPr>
              <a:t>analysis  and preparation of final</a:t>
            </a:r>
            <a:r>
              <a:rPr sz="1200" dirty="0">
                <a:latin typeface="Calibri"/>
                <a:cs typeface="Calibri"/>
              </a:rPr>
              <a:t> </a:t>
            </a:r>
            <a:r>
              <a:rPr sz="1200" spc="-5" dirty="0">
                <a:latin typeface="Calibri"/>
                <a:cs typeface="Calibri"/>
              </a:rPr>
              <a:t>report.</a:t>
            </a:r>
            <a:endParaRPr sz="1200" dirty="0">
              <a:latin typeface="Calibri"/>
              <a:cs typeface="Calibri"/>
            </a:endParaRPr>
          </a:p>
          <a:p>
            <a:pPr marL="12700" marR="398780">
              <a:lnSpc>
                <a:spcPct val="101699"/>
              </a:lnSpc>
              <a:spcBef>
                <a:spcPts val="1005"/>
              </a:spcBef>
            </a:pPr>
            <a:r>
              <a:rPr sz="1200" spc="-5" dirty="0">
                <a:latin typeface="Calibri"/>
                <a:cs typeface="Calibri"/>
              </a:rPr>
              <a:t>In praxis, the results prove </a:t>
            </a:r>
            <a:r>
              <a:rPr sz="1200" dirty="0">
                <a:latin typeface="Calibri"/>
                <a:cs typeface="Calibri"/>
              </a:rPr>
              <a:t>to be </a:t>
            </a:r>
            <a:r>
              <a:rPr sz="1200" spc="-5" dirty="0">
                <a:latin typeface="Calibri"/>
                <a:cs typeface="Calibri"/>
              </a:rPr>
              <a:t>considerably more useful </a:t>
            </a:r>
            <a:r>
              <a:rPr sz="1200" dirty="0">
                <a:latin typeface="Calibri"/>
                <a:cs typeface="Calibri"/>
              </a:rPr>
              <a:t>to </a:t>
            </a:r>
            <a:r>
              <a:rPr sz="1200" spc="-5" dirty="0">
                <a:latin typeface="Calibri"/>
                <a:cs typeface="Calibri"/>
              </a:rPr>
              <a:t>the contractor if the latter  continuously cooperates during the work since the research is oriented </a:t>
            </a:r>
            <a:r>
              <a:rPr sz="1200" spc="-10" dirty="0">
                <a:latin typeface="Calibri"/>
                <a:cs typeface="Calibri"/>
              </a:rPr>
              <a:t>and </a:t>
            </a:r>
            <a:r>
              <a:rPr sz="1200" spc="-5" dirty="0">
                <a:latin typeface="Calibri"/>
                <a:cs typeface="Calibri"/>
              </a:rPr>
              <a:t>directed  according </a:t>
            </a:r>
            <a:r>
              <a:rPr sz="1200" dirty="0">
                <a:latin typeface="Calibri"/>
                <a:cs typeface="Calibri"/>
              </a:rPr>
              <a:t>to </a:t>
            </a:r>
            <a:r>
              <a:rPr sz="1200" spc="-5" dirty="0">
                <a:latin typeface="Calibri"/>
                <a:cs typeface="Calibri"/>
              </a:rPr>
              <a:t>the </a:t>
            </a:r>
            <a:r>
              <a:rPr sz="1200" dirty="0">
                <a:latin typeface="Calibri"/>
                <a:cs typeface="Calibri"/>
              </a:rPr>
              <a:t>needs </a:t>
            </a:r>
            <a:r>
              <a:rPr sz="1200" spc="-10" dirty="0">
                <a:latin typeface="Calibri"/>
                <a:cs typeface="Calibri"/>
              </a:rPr>
              <a:t>of </a:t>
            </a:r>
            <a:r>
              <a:rPr sz="1200" spc="-5" dirty="0">
                <a:latin typeface="Calibri"/>
                <a:cs typeface="Calibri"/>
              </a:rPr>
              <a:t>the</a:t>
            </a:r>
            <a:r>
              <a:rPr sz="1200" spc="20" dirty="0">
                <a:latin typeface="Calibri"/>
                <a:cs typeface="Calibri"/>
              </a:rPr>
              <a:t> </a:t>
            </a:r>
            <a:r>
              <a:rPr sz="1200" spc="-5" dirty="0">
                <a:latin typeface="Calibri"/>
                <a:cs typeface="Calibri"/>
              </a:rPr>
              <a:t>contractor.</a:t>
            </a:r>
            <a:endParaRPr sz="1200" dirty="0">
              <a:latin typeface="Calibri"/>
              <a:cs typeface="Calibri"/>
            </a:endParaRPr>
          </a:p>
        </p:txBody>
      </p:sp>
      <p:sp>
        <p:nvSpPr>
          <p:cNvPr id="4" name="object 4"/>
          <p:cNvSpPr txBox="1"/>
          <p:nvPr/>
        </p:nvSpPr>
        <p:spPr>
          <a:xfrm>
            <a:off x="816807" y="7578360"/>
            <a:ext cx="5828665" cy="113792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It is worth mentioning that </a:t>
            </a:r>
            <a:r>
              <a:rPr sz="1200" spc="-10" dirty="0">
                <a:latin typeface="Calibri"/>
                <a:cs typeface="Calibri"/>
              </a:rPr>
              <a:t>some </a:t>
            </a:r>
            <a:r>
              <a:rPr sz="1200" spc="-5" dirty="0">
                <a:latin typeface="Calibri"/>
                <a:cs typeface="Calibri"/>
              </a:rPr>
              <a:t>enterprises perform part </a:t>
            </a:r>
            <a:r>
              <a:rPr sz="1200" spc="-10" dirty="0">
                <a:latin typeface="Calibri"/>
                <a:cs typeface="Calibri"/>
              </a:rPr>
              <a:t>of </a:t>
            </a:r>
            <a:r>
              <a:rPr sz="1200" dirty="0">
                <a:latin typeface="Calibri"/>
                <a:cs typeface="Calibri"/>
              </a:rPr>
              <a:t>this </a:t>
            </a:r>
            <a:r>
              <a:rPr sz="1200" spc="-5" dirty="0">
                <a:latin typeface="Calibri"/>
                <a:cs typeface="Calibri"/>
              </a:rPr>
              <a:t>process on  permanent basis. They follow different Internet or other resources, visit fairs, exhibitions, and  expert conferences. </a:t>
            </a:r>
            <a:r>
              <a:rPr sz="1200" spc="-10" dirty="0">
                <a:latin typeface="Calibri"/>
                <a:cs typeface="Calibri"/>
              </a:rPr>
              <a:t>They </a:t>
            </a:r>
            <a:r>
              <a:rPr sz="1200" spc="-5" dirty="0">
                <a:latin typeface="Calibri"/>
                <a:cs typeface="Calibri"/>
              </a:rPr>
              <a:t>are </a:t>
            </a:r>
            <a:r>
              <a:rPr sz="1200" spc="-10" dirty="0">
                <a:latin typeface="Calibri"/>
                <a:cs typeface="Calibri"/>
              </a:rPr>
              <a:t>at </a:t>
            </a:r>
            <a:r>
              <a:rPr sz="1200" spc="-5" dirty="0">
                <a:latin typeface="Calibri"/>
                <a:cs typeface="Calibri"/>
              </a:rPr>
              <a:t>least </a:t>
            </a:r>
            <a:r>
              <a:rPr sz="1200" dirty="0">
                <a:latin typeface="Calibri"/>
                <a:cs typeface="Calibri"/>
              </a:rPr>
              <a:t>partly </a:t>
            </a:r>
            <a:r>
              <a:rPr sz="1200" spc="-5" dirty="0">
                <a:latin typeface="Calibri"/>
                <a:cs typeface="Calibri"/>
              </a:rPr>
              <a:t>familiar with the competition and suppliers of  technology and equipment. Yet the praxis indicates that systematic analysis on the basis </a:t>
            </a:r>
            <a:r>
              <a:rPr sz="1200" spc="-10" dirty="0">
                <a:latin typeface="Calibri"/>
                <a:cs typeface="Calibri"/>
              </a:rPr>
              <a:t>of  </a:t>
            </a:r>
            <a:r>
              <a:rPr sz="1200" dirty="0">
                <a:latin typeface="Calibri"/>
                <a:cs typeface="Calibri"/>
              </a:rPr>
              <a:t>new </a:t>
            </a:r>
            <a:r>
              <a:rPr sz="1200" spc="-5" dirty="0">
                <a:latin typeface="Calibri"/>
                <a:cs typeface="Calibri"/>
              </a:rPr>
              <a:t>and considerably more in-depth approaches including experts may represent the  enterprise value added which is used </a:t>
            </a:r>
            <a:r>
              <a:rPr sz="1200" dirty="0">
                <a:latin typeface="Calibri"/>
                <a:cs typeface="Calibri"/>
              </a:rPr>
              <a:t>to </a:t>
            </a:r>
            <a:r>
              <a:rPr sz="1200" spc="-5" dirty="0">
                <a:latin typeface="Calibri"/>
                <a:cs typeface="Calibri"/>
              </a:rPr>
              <a:t>their benefit during the business</a:t>
            </a:r>
            <a:r>
              <a:rPr sz="1200" spc="60" dirty="0">
                <a:latin typeface="Calibri"/>
                <a:cs typeface="Calibri"/>
              </a:rPr>
              <a:t> </a:t>
            </a:r>
            <a:r>
              <a:rPr sz="1200" spc="-5" dirty="0">
                <a:latin typeface="Calibri"/>
                <a:cs typeface="Calibri"/>
              </a:rPr>
              <a:t>process.</a:t>
            </a:r>
            <a:endParaRPr sz="1200">
              <a:latin typeface="Calibri"/>
              <a:cs typeface="Calibri"/>
            </a:endParaRPr>
          </a:p>
        </p:txBody>
      </p:sp>
      <p:sp>
        <p:nvSpPr>
          <p:cNvPr id="5" name="object 5"/>
          <p:cNvSpPr/>
          <p:nvPr/>
        </p:nvSpPr>
        <p:spPr>
          <a:xfrm>
            <a:off x="923222" y="7221133"/>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58148" y="853510"/>
            <a:ext cx="1451610" cy="1503680"/>
          </a:xfrm>
          <a:prstGeom prst="rect">
            <a:avLst/>
          </a:prstGeom>
        </p:spPr>
        <p:txBody>
          <a:bodyPr vert="horz" wrap="square" lIns="0" tIns="40005" rIns="0" bIns="0" rtlCol="0">
            <a:spAutoFit/>
          </a:bodyPr>
          <a:lstStyle/>
          <a:p>
            <a:pPr marL="434340" lvl="2" indent="-422275">
              <a:lnSpc>
                <a:spcPct val="100000"/>
              </a:lnSpc>
              <a:spcBef>
                <a:spcPts val="315"/>
              </a:spcBef>
              <a:buAutoNum type="arabicPeriod" startAt="4"/>
              <a:tabLst>
                <a:tab pos="434975" algn="l"/>
              </a:tabLst>
            </a:pPr>
            <a:r>
              <a:rPr sz="1200" spc="-5" dirty="0">
                <a:latin typeface="Calibri"/>
                <a:cs typeface="Calibri"/>
              </a:rPr>
              <a:t>Business</a:t>
            </a:r>
            <a:r>
              <a:rPr sz="1200" spc="-40" dirty="0">
                <a:latin typeface="Calibri"/>
                <a:cs typeface="Calibri"/>
              </a:rPr>
              <a:t> </a:t>
            </a:r>
            <a:r>
              <a:rPr sz="1200" spc="-5" dirty="0">
                <a:latin typeface="Calibri"/>
                <a:cs typeface="Calibri"/>
              </a:rPr>
              <a:t>system</a:t>
            </a:r>
            <a:endParaRPr sz="1200">
              <a:latin typeface="Calibri"/>
              <a:cs typeface="Calibri"/>
            </a:endParaRPr>
          </a:p>
          <a:p>
            <a:pPr marL="434340" lvl="2" indent="-422275">
              <a:lnSpc>
                <a:spcPct val="100000"/>
              </a:lnSpc>
              <a:spcBef>
                <a:spcPts val="215"/>
              </a:spcBef>
              <a:buAutoNum type="arabicPeriod" startAt="4"/>
              <a:tabLst>
                <a:tab pos="434975" algn="l"/>
              </a:tabLst>
            </a:pPr>
            <a:r>
              <a:rPr sz="1200" spc="-5" dirty="0">
                <a:latin typeface="Calibri"/>
                <a:cs typeface="Calibri"/>
              </a:rPr>
              <a:t>Organisation</a:t>
            </a:r>
            <a:endParaRPr sz="1200">
              <a:latin typeface="Calibri"/>
              <a:cs typeface="Calibri"/>
            </a:endParaRPr>
          </a:p>
          <a:p>
            <a:pPr marL="433070" lvl="2" indent="-421005">
              <a:lnSpc>
                <a:spcPct val="100000"/>
              </a:lnSpc>
              <a:spcBef>
                <a:spcPts val="229"/>
              </a:spcBef>
              <a:buAutoNum type="arabicPeriod" startAt="4"/>
              <a:tabLst>
                <a:tab pos="433705" algn="l"/>
              </a:tabLst>
            </a:pPr>
            <a:r>
              <a:rPr sz="1200" spc="-5" dirty="0">
                <a:latin typeface="Calibri"/>
                <a:cs typeface="Calibri"/>
              </a:rPr>
              <a:t>Management</a:t>
            </a:r>
            <a:endParaRPr sz="1200">
              <a:latin typeface="Calibri"/>
              <a:cs typeface="Calibri"/>
            </a:endParaRPr>
          </a:p>
          <a:p>
            <a:pPr marL="434340" lvl="2" indent="-422275">
              <a:lnSpc>
                <a:spcPct val="100000"/>
              </a:lnSpc>
              <a:spcBef>
                <a:spcPts val="225"/>
              </a:spcBef>
              <a:buAutoNum type="arabicPeriod" startAt="4"/>
              <a:tabLst>
                <a:tab pos="434975" algn="l"/>
              </a:tabLst>
            </a:pPr>
            <a:r>
              <a:rPr sz="1200" spc="-5" dirty="0">
                <a:latin typeface="Calibri"/>
                <a:cs typeface="Calibri"/>
              </a:rPr>
              <a:t>Implementation</a:t>
            </a:r>
            <a:endParaRPr sz="1200">
              <a:latin typeface="Calibri"/>
              <a:cs typeface="Calibri"/>
            </a:endParaRPr>
          </a:p>
          <a:p>
            <a:pPr marL="434340" lvl="2" indent="-422275">
              <a:lnSpc>
                <a:spcPct val="100000"/>
              </a:lnSpc>
              <a:spcBef>
                <a:spcPts val="215"/>
              </a:spcBef>
              <a:buAutoNum type="arabicPeriod" startAt="4"/>
              <a:tabLst>
                <a:tab pos="434975" algn="l"/>
              </a:tabLst>
            </a:pPr>
            <a:r>
              <a:rPr sz="1200" spc="-5" dirty="0">
                <a:latin typeface="Calibri"/>
                <a:cs typeface="Calibri"/>
              </a:rPr>
              <a:t>Risks</a:t>
            </a:r>
            <a:endParaRPr sz="1200">
              <a:latin typeface="Calibri"/>
              <a:cs typeface="Calibri"/>
            </a:endParaRPr>
          </a:p>
          <a:p>
            <a:pPr marL="434340" lvl="2" indent="-422275">
              <a:lnSpc>
                <a:spcPct val="100000"/>
              </a:lnSpc>
              <a:spcBef>
                <a:spcPts val="229"/>
              </a:spcBef>
              <a:buAutoNum type="arabicPeriod" startAt="4"/>
              <a:tabLst>
                <a:tab pos="434975" algn="l"/>
              </a:tabLst>
            </a:pPr>
            <a:r>
              <a:rPr sz="1200" spc="-5" dirty="0">
                <a:latin typeface="Calibri"/>
                <a:cs typeface="Calibri"/>
              </a:rPr>
              <a:t>Financing</a:t>
            </a:r>
            <a:endParaRPr sz="1200">
              <a:latin typeface="Calibri"/>
              <a:cs typeface="Calibri"/>
            </a:endParaRPr>
          </a:p>
          <a:p>
            <a:pPr marL="12700">
              <a:lnSpc>
                <a:spcPct val="100000"/>
              </a:lnSpc>
              <a:spcBef>
                <a:spcPts val="229"/>
              </a:spcBef>
            </a:pPr>
            <a:r>
              <a:rPr sz="1200" spc="-5" dirty="0">
                <a:latin typeface="Calibri"/>
                <a:cs typeface="Calibri"/>
              </a:rPr>
              <a:t>10.3 Further reading</a:t>
            </a:r>
            <a:endParaRPr sz="1200">
              <a:latin typeface="Calibri"/>
              <a:cs typeface="Calibri"/>
            </a:endParaRPr>
          </a:p>
        </p:txBody>
      </p:sp>
      <p:sp>
        <p:nvSpPr>
          <p:cNvPr id="3" name="object 3"/>
          <p:cNvSpPr txBox="1"/>
          <p:nvPr/>
        </p:nvSpPr>
        <p:spPr>
          <a:xfrm>
            <a:off x="6260079" y="853510"/>
            <a:ext cx="258445" cy="1503680"/>
          </a:xfrm>
          <a:prstGeom prst="rect">
            <a:avLst/>
          </a:prstGeom>
        </p:spPr>
        <p:txBody>
          <a:bodyPr vert="horz" wrap="square" lIns="0" tIns="40005" rIns="0" bIns="0" rtlCol="0">
            <a:spAutoFit/>
          </a:bodyPr>
          <a:lstStyle/>
          <a:p>
            <a:pPr marL="12700">
              <a:lnSpc>
                <a:spcPct val="100000"/>
              </a:lnSpc>
              <a:spcBef>
                <a:spcPts val="315"/>
              </a:spcBef>
            </a:pPr>
            <a:r>
              <a:rPr sz="1200" dirty="0">
                <a:latin typeface="Calibri"/>
                <a:cs typeface="Calibri"/>
              </a:rPr>
              <a:t>13</a:t>
            </a:r>
            <a:r>
              <a:rPr sz="1200" spc="-5" dirty="0">
                <a:latin typeface="Calibri"/>
                <a:cs typeface="Calibri"/>
              </a:rPr>
              <a:t>5</a:t>
            </a:r>
            <a:endParaRPr sz="1200">
              <a:latin typeface="Calibri"/>
              <a:cs typeface="Calibri"/>
            </a:endParaRPr>
          </a:p>
          <a:p>
            <a:pPr marL="12700">
              <a:lnSpc>
                <a:spcPct val="100000"/>
              </a:lnSpc>
              <a:spcBef>
                <a:spcPts val="215"/>
              </a:spcBef>
            </a:pPr>
            <a:r>
              <a:rPr sz="1200" dirty="0">
                <a:latin typeface="Calibri"/>
                <a:cs typeface="Calibri"/>
              </a:rPr>
              <a:t>13</a:t>
            </a:r>
            <a:r>
              <a:rPr sz="1200" spc="-5" dirty="0">
                <a:latin typeface="Calibri"/>
                <a:cs typeface="Calibri"/>
              </a:rPr>
              <a:t>5</a:t>
            </a:r>
            <a:endParaRPr sz="1200">
              <a:latin typeface="Calibri"/>
              <a:cs typeface="Calibri"/>
            </a:endParaRPr>
          </a:p>
          <a:p>
            <a:pPr marL="12700">
              <a:lnSpc>
                <a:spcPct val="100000"/>
              </a:lnSpc>
              <a:spcBef>
                <a:spcPts val="229"/>
              </a:spcBef>
            </a:pPr>
            <a:r>
              <a:rPr sz="1200" dirty="0">
                <a:latin typeface="Calibri"/>
                <a:cs typeface="Calibri"/>
              </a:rPr>
              <a:t>13</a:t>
            </a:r>
            <a:r>
              <a:rPr sz="1200" spc="-5" dirty="0">
                <a:latin typeface="Calibri"/>
                <a:cs typeface="Calibri"/>
              </a:rPr>
              <a:t>6</a:t>
            </a:r>
            <a:endParaRPr sz="1200">
              <a:latin typeface="Calibri"/>
              <a:cs typeface="Calibri"/>
            </a:endParaRPr>
          </a:p>
          <a:p>
            <a:pPr marL="12700">
              <a:lnSpc>
                <a:spcPct val="100000"/>
              </a:lnSpc>
              <a:spcBef>
                <a:spcPts val="225"/>
              </a:spcBef>
            </a:pPr>
            <a:r>
              <a:rPr sz="1200" dirty="0">
                <a:latin typeface="Calibri"/>
                <a:cs typeface="Calibri"/>
              </a:rPr>
              <a:t>13</a:t>
            </a:r>
            <a:r>
              <a:rPr sz="1200" spc="-5" dirty="0">
                <a:latin typeface="Calibri"/>
                <a:cs typeface="Calibri"/>
              </a:rPr>
              <a:t>6</a:t>
            </a:r>
            <a:endParaRPr sz="1200">
              <a:latin typeface="Calibri"/>
              <a:cs typeface="Calibri"/>
            </a:endParaRPr>
          </a:p>
          <a:p>
            <a:pPr marL="12700">
              <a:lnSpc>
                <a:spcPct val="100000"/>
              </a:lnSpc>
              <a:spcBef>
                <a:spcPts val="215"/>
              </a:spcBef>
            </a:pPr>
            <a:r>
              <a:rPr sz="1200" dirty="0">
                <a:latin typeface="Calibri"/>
                <a:cs typeface="Calibri"/>
              </a:rPr>
              <a:t>13</a:t>
            </a:r>
            <a:r>
              <a:rPr sz="1200" spc="-5" dirty="0">
                <a:latin typeface="Calibri"/>
                <a:cs typeface="Calibri"/>
              </a:rPr>
              <a:t>7</a:t>
            </a:r>
            <a:endParaRPr sz="1200">
              <a:latin typeface="Calibri"/>
              <a:cs typeface="Calibri"/>
            </a:endParaRPr>
          </a:p>
          <a:p>
            <a:pPr marL="12700">
              <a:lnSpc>
                <a:spcPct val="100000"/>
              </a:lnSpc>
              <a:spcBef>
                <a:spcPts val="229"/>
              </a:spcBef>
            </a:pPr>
            <a:r>
              <a:rPr sz="1200" dirty="0">
                <a:latin typeface="Calibri"/>
                <a:cs typeface="Calibri"/>
              </a:rPr>
              <a:t>13</a:t>
            </a:r>
            <a:r>
              <a:rPr sz="1200" spc="-5" dirty="0">
                <a:latin typeface="Calibri"/>
                <a:cs typeface="Calibri"/>
              </a:rPr>
              <a:t>7</a:t>
            </a:r>
            <a:endParaRPr sz="1200">
              <a:latin typeface="Calibri"/>
              <a:cs typeface="Calibri"/>
            </a:endParaRPr>
          </a:p>
          <a:p>
            <a:pPr marL="12700">
              <a:lnSpc>
                <a:spcPct val="100000"/>
              </a:lnSpc>
              <a:spcBef>
                <a:spcPts val="229"/>
              </a:spcBef>
            </a:pPr>
            <a:r>
              <a:rPr sz="1200" dirty="0">
                <a:latin typeface="Calibri"/>
                <a:cs typeface="Calibri"/>
              </a:rPr>
              <a:t>13</a:t>
            </a:r>
            <a:r>
              <a:rPr sz="1200" spc="-5" dirty="0">
                <a:latin typeface="Calibri"/>
                <a:cs typeface="Calibri"/>
              </a:rPr>
              <a:t>8</a:t>
            </a:r>
            <a:endParaRPr sz="1200">
              <a:latin typeface="Calibri"/>
              <a:cs typeface="Calibri"/>
            </a:endParaRPr>
          </a:p>
        </p:txBody>
      </p:sp>
      <p:sp>
        <p:nvSpPr>
          <p:cNvPr id="4" name="object 4"/>
          <p:cNvSpPr txBox="1"/>
          <p:nvPr/>
        </p:nvSpPr>
        <p:spPr>
          <a:xfrm>
            <a:off x="888424" y="2412428"/>
            <a:ext cx="56299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11 </a:t>
            </a:r>
            <a:r>
              <a:rPr sz="1200" b="1" spc="-5" dirty="0">
                <a:latin typeface="Calibri"/>
                <a:cs typeface="Calibri"/>
              </a:rPr>
              <a:t>INTELLECTUAL PROPERTY RIGHTS </a:t>
            </a:r>
            <a:r>
              <a:rPr sz="1200" spc="-5" dirty="0">
                <a:latin typeface="Calibri"/>
                <a:cs typeface="Calibri"/>
              </a:rPr>
              <a:t>………………………………………………………………………….</a:t>
            </a:r>
            <a:r>
              <a:rPr sz="1200" spc="225" dirty="0">
                <a:latin typeface="Calibri"/>
                <a:cs typeface="Calibri"/>
              </a:rPr>
              <a:t> </a:t>
            </a:r>
            <a:r>
              <a:rPr sz="1200" b="1" dirty="0">
                <a:latin typeface="Calibri"/>
                <a:cs typeface="Calibri"/>
              </a:rPr>
              <a:t>139</a:t>
            </a:r>
            <a:endParaRPr sz="1200">
              <a:latin typeface="Calibri"/>
              <a:cs typeface="Calibri"/>
            </a:endParaRPr>
          </a:p>
        </p:txBody>
      </p:sp>
      <p:sp>
        <p:nvSpPr>
          <p:cNvPr id="5" name="object 5"/>
          <p:cNvSpPr txBox="1"/>
          <p:nvPr/>
        </p:nvSpPr>
        <p:spPr>
          <a:xfrm>
            <a:off x="1158148" y="2644059"/>
            <a:ext cx="2146300" cy="2351405"/>
          </a:xfrm>
          <a:prstGeom prst="rect">
            <a:avLst/>
          </a:prstGeom>
        </p:spPr>
        <p:txBody>
          <a:bodyPr vert="horz" wrap="square" lIns="0" tIns="41275" rIns="0" bIns="0" rtlCol="0">
            <a:spAutoFit/>
          </a:bodyPr>
          <a:lstStyle/>
          <a:p>
            <a:pPr marL="318770" lvl="1" indent="-306705">
              <a:lnSpc>
                <a:spcPct val="100000"/>
              </a:lnSpc>
              <a:spcBef>
                <a:spcPts val="325"/>
              </a:spcBef>
              <a:buAutoNum type="arabicPeriod"/>
              <a:tabLst>
                <a:tab pos="319405" algn="l"/>
              </a:tabLst>
            </a:pPr>
            <a:r>
              <a:rPr sz="1200" spc="-5" dirty="0">
                <a:latin typeface="Calibri"/>
                <a:cs typeface="Calibri"/>
              </a:rPr>
              <a:t>Intellectual property</a:t>
            </a:r>
            <a:r>
              <a:rPr sz="1200" spc="-20" dirty="0">
                <a:latin typeface="Calibri"/>
                <a:cs typeface="Calibri"/>
              </a:rPr>
              <a:t> </a:t>
            </a:r>
            <a:r>
              <a:rPr sz="1200" dirty="0">
                <a:latin typeface="Calibri"/>
                <a:cs typeface="Calibri"/>
              </a:rPr>
              <a:t>rights</a:t>
            </a:r>
            <a:endParaRPr sz="1200">
              <a:latin typeface="Calibri"/>
              <a:cs typeface="Calibri"/>
            </a:endParaRPr>
          </a:p>
          <a:p>
            <a:pPr marL="318770" lvl="1" indent="-306705">
              <a:lnSpc>
                <a:spcPct val="100000"/>
              </a:lnSpc>
              <a:spcBef>
                <a:spcPts val="229"/>
              </a:spcBef>
              <a:buAutoNum type="arabicPeriod"/>
              <a:tabLst>
                <a:tab pos="319405" algn="l"/>
              </a:tabLst>
            </a:pPr>
            <a:r>
              <a:rPr sz="1200" spc="-5" dirty="0">
                <a:latin typeface="Calibri"/>
                <a:cs typeface="Calibri"/>
              </a:rPr>
              <a:t>Patent</a:t>
            </a:r>
            <a:endParaRPr sz="1200">
              <a:latin typeface="Calibri"/>
              <a:cs typeface="Calibri"/>
            </a:endParaRPr>
          </a:p>
          <a:p>
            <a:pPr marL="434340" lvl="2" indent="-422275">
              <a:lnSpc>
                <a:spcPct val="100000"/>
              </a:lnSpc>
              <a:spcBef>
                <a:spcPts val="215"/>
              </a:spcBef>
              <a:buAutoNum type="arabicPeriod"/>
              <a:tabLst>
                <a:tab pos="434975" algn="l"/>
              </a:tabLst>
            </a:pPr>
            <a:r>
              <a:rPr sz="1200" spc="-5" dirty="0">
                <a:latin typeface="Calibri"/>
                <a:cs typeface="Calibri"/>
              </a:rPr>
              <a:t>Preconditions </a:t>
            </a:r>
            <a:r>
              <a:rPr sz="1200" dirty="0">
                <a:latin typeface="Calibri"/>
                <a:cs typeface="Calibri"/>
              </a:rPr>
              <a:t>for</a:t>
            </a:r>
            <a:r>
              <a:rPr sz="1200" spc="-70" dirty="0">
                <a:latin typeface="Calibri"/>
                <a:cs typeface="Calibri"/>
              </a:rPr>
              <a:t> </a:t>
            </a:r>
            <a:r>
              <a:rPr sz="1200" spc="-5" dirty="0">
                <a:latin typeface="Calibri"/>
                <a:cs typeface="Calibri"/>
              </a:rPr>
              <a:t>patenting</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Applying for a</a:t>
            </a:r>
            <a:r>
              <a:rPr sz="1200" spc="-15" dirty="0">
                <a:latin typeface="Calibri"/>
                <a:cs typeface="Calibri"/>
              </a:rPr>
              <a:t> </a:t>
            </a:r>
            <a:r>
              <a:rPr sz="1200" spc="-5" dirty="0">
                <a:latin typeface="Calibri"/>
                <a:cs typeface="Calibri"/>
              </a:rPr>
              <a:t>patent</a:t>
            </a:r>
            <a:endParaRPr sz="1200">
              <a:latin typeface="Calibri"/>
              <a:cs typeface="Calibri"/>
            </a:endParaRPr>
          </a:p>
          <a:p>
            <a:pPr marL="434340" lvl="2" indent="-422275">
              <a:lnSpc>
                <a:spcPct val="100000"/>
              </a:lnSpc>
              <a:spcBef>
                <a:spcPts val="225"/>
              </a:spcBef>
              <a:buAutoNum type="arabicPeriod"/>
              <a:tabLst>
                <a:tab pos="434975" algn="l"/>
              </a:tabLst>
            </a:pPr>
            <a:r>
              <a:rPr sz="1200" spc="-5" dirty="0">
                <a:latin typeface="Calibri"/>
                <a:cs typeface="Calibri"/>
              </a:rPr>
              <a:t>Patent protection</a:t>
            </a:r>
            <a:r>
              <a:rPr sz="1200" spc="-25" dirty="0">
                <a:latin typeface="Calibri"/>
                <a:cs typeface="Calibri"/>
              </a:rPr>
              <a:t> </a:t>
            </a:r>
            <a:r>
              <a:rPr sz="1200" spc="-5" dirty="0">
                <a:latin typeface="Calibri"/>
                <a:cs typeface="Calibri"/>
              </a:rPr>
              <a:t>abroad</a:t>
            </a:r>
            <a:endParaRPr sz="1200">
              <a:latin typeface="Calibri"/>
              <a:cs typeface="Calibri"/>
            </a:endParaRPr>
          </a:p>
          <a:p>
            <a:pPr marL="318770" lvl="1" indent="-306705">
              <a:lnSpc>
                <a:spcPct val="100000"/>
              </a:lnSpc>
              <a:spcBef>
                <a:spcPts val="229"/>
              </a:spcBef>
              <a:buAutoNum type="arabicPeriod" startAt="3"/>
              <a:tabLst>
                <a:tab pos="319405" algn="l"/>
              </a:tabLst>
            </a:pPr>
            <a:r>
              <a:rPr sz="1200" spc="-5" dirty="0">
                <a:latin typeface="Calibri"/>
                <a:cs typeface="Calibri"/>
              </a:rPr>
              <a:t>Utility model</a:t>
            </a:r>
            <a:endParaRPr sz="1200">
              <a:latin typeface="Calibri"/>
              <a:cs typeface="Calibri"/>
            </a:endParaRPr>
          </a:p>
          <a:p>
            <a:pPr marL="318770" lvl="1" indent="-306705">
              <a:lnSpc>
                <a:spcPct val="100000"/>
              </a:lnSpc>
              <a:spcBef>
                <a:spcPts val="215"/>
              </a:spcBef>
              <a:buAutoNum type="arabicPeriod" startAt="3"/>
              <a:tabLst>
                <a:tab pos="319405" algn="l"/>
              </a:tabLst>
            </a:pPr>
            <a:r>
              <a:rPr sz="1200" spc="-5" dirty="0">
                <a:latin typeface="Calibri"/>
                <a:cs typeface="Calibri"/>
              </a:rPr>
              <a:t>Trademark</a:t>
            </a:r>
            <a:endParaRPr sz="1200">
              <a:latin typeface="Calibri"/>
              <a:cs typeface="Calibri"/>
            </a:endParaRPr>
          </a:p>
          <a:p>
            <a:pPr marL="318770" lvl="1" indent="-306705">
              <a:lnSpc>
                <a:spcPct val="100000"/>
              </a:lnSpc>
              <a:spcBef>
                <a:spcPts val="225"/>
              </a:spcBef>
              <a:buAutoNum type="arabicPeriod" startAt="3"/>
              <a:tabLst>
                <a:tab pos="319405" algn="l"/>
              </a:tabLst>
            </a:pPr>
            <a:r>
              <a:rPr sz="1200" spc="-5" dirty="0">
                <a:latin typeface="Calibri"/>
                <a:cs typeface="Calibri"/>
              </a:rPr>
              <a:t>Industrial</a:t>
            </a:r>
            <a:r>
              <a:rPr sz="1200" spc="-15" dirty="0">
                <a:latin typeface="Calibri"/>
                <a:cs typeface="Calibri"/>
              </a:rPr>
              <a:t> </a:t>
            </a:r>
            <a:r>
              <a:rPr sz="1200" spc="-5" dirty="0">
                <a:latin typeface="Calibri"/>
                <a:cs typeface="Calibri"/>
              </a:rPr>
              <a:t>design</a:t>
            </a:r>
            <a:endParaRPr sz="1200">
              <a:latin typeface="Calibri"/>
              <a:cs typeface="Calibri"/>
            </a:endParaRPr>
          </a:p>
          <a:p>
            <a:pPr marL="318770" lvl="1" indent="-306705">
              <a:lnSpc>
                <a:spcPct val="100000"/>
              </a:lnSpc>
              <a:spcBef>
                <a:spcPts val="229"/>
              </a:spcBef>
              <a:buAutoNum type="arabicPeriod" startAt="3"/>
              <a:tabLst>
                <a:tab pos="319405" algn="l"/>
              </a:tabLst>
            </a:pPr>
            <a:r>
              <a:rPr sz="1200" spc="-5" dirty="0">
                <a:latin typeface="Calibri"/>
                <a:cs typeface="Calibri"/>
              </a:rPr>
              <a:t>Other forms </a:t>
            </a:r>
            <a:r>
              <a:rPr sz="1200" spc="-10" dirty="0">
                <a:latin typeface="Calibri"/>
                <a:cs typeface="Calibri"/>
              </a:rPr>
              <a:t>of</a:t>
            </a:r>
            <a:r>
              <a:rPr sz="1200" dirty="0">
                <a:latin typeface="Calibri"/>
                <a:cs typeface="Calibri"/>
              </a:rPr>
              <a:t> </a:t>
            </a:r>
            <a:r>
              <a:rPr sz="1200" spc="-5" dirty="0">
                <a:latin typeface="Calibri"/>
                <a:cs typeface="Calibri"/>
              </a:rPr>
              <a:t>protection</a:t>
            </a:r>
            <a:endParaRPr sz="1200">
              <a:latin typeface="Calibri"/>
              <a:cs typeface="Calibri"/>
            </a:endParaRPr>
          </a:p>
          <a:p>
            <a:pPr marL="318770" lvl="1" indent="-306705">
              <a:lnSpc>
                <a:spcPct val="100000"/>
              </a:lnSpc>
              <a:spcBef>
                <a:spcPts val="229"/>
              </a:spcBef>
              <a:buAutoNum type="arabicPeriod" startAt="3"/>
              <a:tabLst>
                <a:tab pos="319405" algn="l"/>
              </a:tabLst>
            </a:pPr>
            <a:r>
              <a:rPr sz="1200" spc="-5" dirty="0">
                <a:latin typeface="Calibri"/>
                <a:cs typeface="Calibri"/>
              </a:rPr>
              <a:t>Case</a:t>
            </a:r>
            <a:r>
              <a:rPr sz="1200" spc="5" dirty="0">
                <a:latin typeface="Calibri"/>
                <a:cs typeface="Calibri"/>
              </a:rPr>
              <a:t> </a:t>
            </a:r>
            <a:r>
              <a:rPr sz="1200" spc="-5" dirty="0">
                <a:latin typeface="Calibri"/>
                <a:cs typeface="Calibri"/>
              </a:rPr>
              <a:t>study</a:t>
            </a:r>
            <a:endParaRPr sz="1200">
              <a:latin typeface="Calibri"/>
              <a:cs typeface="Calibri"/>
            </a:endParaRPr>
          </a:p>
          <a:p>
            <a:pPr marL="318770" lvl="1" indent="-306705">
              <a:lnSpc>
                <a:spcPct val="100000"/>
              </a:lnSpc>
              <a:spcBef>
                <a:spcPts val="215"/>
              </a:spcBef>
              <a:buAutoNum type="arabicPeriod" startAt="3"/>
              <a:tabLst>
                <a:tab pos="319405" algn="l"/>
              </a:tabLst>
            </a:pPr>
            <a:r>
              <a:rPr sz="1200" spc="-5" dirty="0">
                <a:latin typeface="Calibri"/>
                <a:cs typeface="Calibri"/>
              </a:rPr>
              <a:t>Further</a:t>
            </a:r>
            <a:r>
              <a:rPr sz="1200" spc="-10" dirty="0">
                <a:latin typeface="Calibri"/>
                <a:cs typeface="Calibri"/>
              </a:rPr>
              <a:t> </a:t>
            </a:r>
            <a:r>
              <a:rPr sz="1200" spc="-5" dirty="0">
                <a:latin typeface="Calibri"/>
                <a:cs typeface="Calibri"/>
              </a:rPr>
              <a:t>reading</a:t>
            </a:r>
            <a:endParaRPr sz="1200">
              <a:latin typeface="Calibri"/>
              <a:cs typeface="Calibri"/>
            </a:endParaRPr>
          </a:p>
        </p:txBody>
      </p:sp>
      <p:sp>
        <p:nvSpPr>
          <p:cNvPr id="6" name="object 6"/>
          <p:cNvSpPr txBox="1"/>
          <p:nvPr/>
        </p:nvSpPr>
        <p:spPr>
          <a:xfrm>
            <a:off x="6260079" y="2644059"/>
            <a:ext cx="258445" cy="2351405"/>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13</a:t>
            </a:r>
            <a:r>
              <a:rPr sz="1200" spc="-5" dirty="0">
                <a:latin typeface="Calibri"/>
                <a:cs typeface="Calibri"/>
              </a:rPr>
              <a:t>9</a:t>
            </a:r>
            <a:endParaRPr sz="1200">
              <a:latin typeface="Calibri"/>
              <a:cs typeface="Calibri"/>
            </a:endParaRPr>
          </a:p>
          <a:p>
            <a:pPr marL="12700">
              <a:lnSpc>
                <a:spcPct val="100000"/>
              </a:lnSpc>
              <a:spcBef>
                <a:spcPts val="229"/>
              </a:spcBef>
            </a:pPr>
            <a:r>
              <a:rPr sz="1200" dirty="0">
                <a:latin typeface="Calibri"/>
                <a:cs typeface="Calibri"/>
              </a:rPr>
              <a:t>14</a:t>
            </a:r>
            <a:r>
              <a:rPr sz="1200" spc="-5" dirty="0">
                <a:latin typeface="Calibri"/>
                <a:cs typeface="Calibri"/>
              </a:rPr>
              <a:t>0</a:t>
            </a:r>
            <a:endParaRPr sz="1200">
              <a:latin typeface="Calibri"/>
              <a:cs typeface="Calibri"/>
            </a:endParaRPr>
          </a:p>
          <a:p>
            <a:pPr marL="12700">
              <a:lnSpc>
                <a:spcPct val="100000"/>
              </a:lnSpc>
              <a:spcBef>
                <a:spcPts val="215"/>
              </a:spcBef>
            </a:pPr>
            <a:r>
              <a:rPr sz="1200" dirty="0">
                <a:latin typeface="Calibri"/>
                <a:cs typeface="Calibri"/>
              </a:rPr>
              <a:t>14</a:t>
            </a:r>
            <a:r>
              <a:rPr sz="1200" spc="-5" dirty="0">
                <a:latin typeface="Calibri"/>
                <a:cs typeface="Calibri"/>
              </a:rPr>
              <a:t>1</a:t>
            </a:r>
            <a:endParaRPr sz="1200">
              <a:latin typeface="Calibri"/>
              <a:cs typeface="Calibri"/>
            </a:endParaRPr>
          </a:p>
          <a:p>
            <a:pPr marL="12700">
              <a:lnSpc>
                <a:spcPct val="100000"/>
              </a:lnSpc>
              <a:spcBef>
                <a:spcPts val="229"/>
              </a:spcBef>
            </a:pPr>
            <a:r>
              <a:rPr sz="1200" dirty="0">
                <a:latin typeface="Calibri"/>
                <a:cs typeface="Calibri"/>
              </a:rPr>
              <a:t>14</a:t>
            </a:r>
            <a:r>
              <a:rPr sz="1200" spc="-5" dirty="0">
                <a:latin typeface="Calibri"/>
                <a:cs typeface="Calibri"/>
              </a:rPr>
              <a:t>1</a:t>
            </a:r>
            <a:endParaRPr sz="1200">
              <a:latin typeface="Calibri"/>
              <a:cs typeface="Calibri"/>
            </a:endParaRPr>
          </a:p>
          <a:p>
            <a:pPr marL="12700">
              <a:lnSpc>
                <a:spcPct val="100000"/>
              </a:lnSpc>
              <a:spcBef>
                <a:spcPts val="225"/>
              </a:spcBef>
            </a:pPr>
            <a:r>
              <a:rPr sz="1200" dirty="0">
                <a:latin typeface="Calibri"/>
                <a:cs typeface="Calibri"/>
              </a:rPr>
              <a:t>14</a:t>
            </a:r>
            <a:r>
              <a:rPr sz="1200" spc="-5" dirty="0">
                <a:latin typeface="Calibri"/>
                <a:cs typeface="Calibri"/>
              </a:rPr>
              <a:t>2</a:t>
            </a:r>
            <a:endParaRPr sz="1200">
              <a:latin typeface="Calibri"/>
              <a:cs typeface="Calibri"/>
            </a:endParaRPr>
          </a:p>
          <a:p>
            <a:pPr marL="12700">
              <a:lnSpc>
                <a:spcPct val="100000"/>
              </a:lnSpc>
              <a:spcBef>
                <a:spcPts val="229"/>
              </a:spcBef>
            </a:pPr>
            <a:r>
              <a:rPr sz="1200" dirty="0">
                <a:latin typeface="Calibri"/>
                <a:cs typeface="Calibri"/>
              </a:rPr>
              <a:t>14</a:t>
            </a:r>
            <a:r>
              <a:rPr sz="1200" spc="-5" dirty="0">
                <a:latin typeface="Calibri"/>
                <a:cs typeface="Calibri"/>
              </a:rPr>
              <a:t>3</a:t>
            </a:r>
            <a:endParaRPr sz="1200">
              <a:latin typeface="Calibri"/>
              <a:cs typeface="Calibri"/>
            </a:endParaRPr>
          </a:p>
          <a:p>
            <a:pPr marL="12700">
              <a:lnSpc>
                <a:spcPct val="100000"/>
              </a:lnSpc>
              <a:spcBef>
                <a:spcPts val="215"/>
              </a:spcBef>
            </a:pPr>
            <a:r>
              <a:rPr sz="1200" dirty="0">
                <a:latin typeface="Calibri"/>
                <a:cs typeface="Calibri"/>
              </a:rPr>
              <a:t>14</a:t>
            </a:r>
            <a:r>
              <a:rPr sz="1200" spc="-5" dirty="0">
                <a:latin typeface="Calibri"/>
                <a:cs typeface="Calibri"/>
              </a:rPr>
              <a:t>4</a:t>
            </a:r>
            <a:endParaRPr sz="1200">
              <a:latin typeface="Calibri"/>
              <a:cs typeface="Calibri"/>
            </a:endParaRPr>
          </a:p>
          <a:p>
            <a:pPr marL="12700">
              <a:lnSpc>
                <a:spcPct val="100000"/>
              </a:lnSpc>
              <a:spcBef>
                <a:spcPts val="225"/>
              </a:spcBef>
            </a:pPr>
            <a:r>
              <a:rPr sz="1200" dirty="0">
                <a:latin typeface="Calibri"/>
                <a:cs typeface="Calibri"/>
              </a:rPr>
              <a:t>14</a:t>
            </a:r>
            <a:r>
              <a:rPr sz="1200" spc="-5" dirty="0">
                <a:latin typeface="Calibri"/>
                <a:cs typeface="Calibri"/>
              </a:rPr>
              <a:t>4</a:t>
            </a:r>
            <a:endParaRPr sz="1200">
              <a:latin typeface="Calibri"/>
              <a:cs typeface="Calibri"/>
            </a:endParaRPr>
          </a:p>
          <a:p>
            <a:pPr marL="12700">
              <a:lnSpc>
                <a:spcPct val="100000"/>
              </a:lnSpc>
              <a:spcBef>
                <a:spcPts val="229"/>
              </a:spcBef>
            </a:pPr>
            <a:r>
              <a:rPr sz="1200" dirty="0">
                <a:latin typeface="Calibri"/>
                <a:cs typeface="Calibri"/>
              </a:rPr>
              <a:t>14</a:t>
            </a:r>
            <a:r>
              <a:rPr sz="1200" spc="-5" dirty="0">
                <a:latin typeface="Calibri"/>
                <a:cs typeface="Calibri"/>
              </a:rPr>
              <a:t>5</a:t>
            </a:r>
            <a:endParaRPr sz="1200">
              <a:latin typeface="Calibri"/>
              <a:cs typeface="Calibri"/>
            </a:endParaRPr>
          </a:p>
          <a:p>
            <a:pPr marL="12700">
              <a:lnSpc>
                <a:spcPct val="100000"/>
              </a:lnSpc>
              <a:spcBef>
                <a:spcPts val="229"/>
              </a:spcBef>
            </a:pPr>
            <a:r>
              <a:rPr sz="1200" dirty="0">
                <a:latin typeface="Calibri"/>
                <a:cs typeface="Calibri"/>
              </a:rPr>
              <a:t>14</a:t>
            </a:r>
            <a:r>
              <a:rPr sz="1200" spc="-5" dirty="0">
                <a:latin typeface="Calibri"/>
                <a:cs typeface="Calibri"/>
              </a:rPr>
              <a:t>5</a:t>
            </a:r>
            <a:endParaRPr sz="1200">
              <a:latin typeface="Calibri"/>
              <a:cs typeface="Calibri"/>
            </a:endParaRPr>
          </a:p>
          <a:p>
            <a:pPr marL="12700">
              <a:lnSpc>
                <a:spcPct val="100000"/>
              </a:lnSpc>
              <a:spcBef>
                <a:spcPts val="215"/>
              </a:spcBef>
            </a:pPr>
            <a:r>
              <a:rPr sz="1200" dirty="0">
                <a:latin typeface="Calibri"/>
                <a:cs typeface="Calibri"/>
              </a:rPr>
              <a:t>14</a:t>
            </a:r>
            <a:r>
              <a:rPr sz="1200" spc="-5" dirty="0">
                <a:latin typeface="Calibri"/>
                <a:cs typeface="Calibri"/>
              </a:rPr>
              <a:t>7</a:t>
            </a:r>
            <a:endParaRPr sz="1200">
              <a:latin typeface="Calibri"/>
              <a:cs typeface="Calibri"/>
            </a:endParaRPr>
          </a:p>
        </p:txBody>
      </p:sp>
      <p:sp>
        <p:nvSpPr>
          <p:cNvPr id="7" name="object 7"/>
          <p:cNvSpPr txBox="1"/>
          <p:nvPr/>
        </p:nvSpPr>
        <p:spPr>
          <a:xfrm>
            <a:off x="888424" y="5050251"/>
            <a:ext cx="56299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12 </a:t>
            </a:r>
            <a:r>
              <a:rPr sz="1200" b="1" spc="-5" dirty="0">
                <a:latin typeface="Calibri"/>
                <a:cs typeface="Calibri"/>
              </a:rPr>
              <a:t>SUSTAINABLE INNOVATION </a:t>
            </a:r>
            <a:r>
              <a:rPr sz="1200" spc="-5" dirty="0">
                <a:latin typeface="Calibri"/>
                <a:cs typeface="Calibri"/>
              </a:rPr>
              <a:t>…………………………………………………………………………………..</a:t>
            </a:r>
            <a:r>
              <a:rPr sz="1200" spc="254" dirty="0">
                <a:latin typeface="Calibri"/>
                <a:cs typeface="Calibri"/>
              </a:rPr>
              <a:t> </a:t>
            </a:r>
            <a:r>
              <a:rPr sz="1200" b="1" dirty="0">
                <a:latin typeface="Calibri"/>
                <a:cs typeface="Calibri"/>
              </a:rPr>
              <a:t>148</a:t>
            </a:r>
            <a:endParaRPr sz="1200">
              <a:latin typeface="Calibri"/>
              <a:cs typeface="Calibri"/>
            </a:endParaRPr>
          </a:p>
        </p:txBody>
      </p:sp>
      <p:sp>
        <p:nvSpPr>
          <p:cNvPr id="8" name="object 8"/>
          <p:cNvSpPr txBox="1"/>
          <p:nvPr/>
        </p:nvSpPr>
        <p:spPr>
          <a:xfrm>
            <a:off x="1158148" y="5281884"/>
            <a:ext cx="3394075" cy="3620770"/>
          </a:xfrm>
          <a:prstGeom prst="rect">
            <a:avLst/>
          </a:prstGeom>
        </p:spPr>
        <p:txBody>
          <a:bodyPr vert="horz" wrap="square" lIns="0" tIns="41275" rIns="0" bIns="0" rtlCol="0">
            <a:spAutoFit/>
          </a:bodyPr>
          <a:lstStyle/>
          <a:p>
            <a:pPr marL="318770" lvl="1" indent="-306705">
              <a:lnSpc>
                <a:spcPct val="100000"/>
              </a:lnSpc>
              <a:spcBef>
                <a:spcPts val="325"/>
              </a:spcBef>
              <a:buAutoNum type="arabicPeriod"/>
              <a:tabLst>
                <a:tab pos="319405" algn="l"/>
              </a:tabLst>
            </a:pPr>
            <a:r>
              <a:rPr sz="1200" spc="-5" dirty="0">
                <a:latin typeface="Calibri"/>
                <a:cs typeface="Calibri"/>
              </a:rPr>
              <a:t>Learning</a:t>
            </a:r>
            <a:r>
              <a:rPr sz="1200" spc="-15" dirty="0">
                <a:latin typeface="Calibri"/>
                <a:cs typeface="Calibri"/>
              </a:rPr>
              <a:t> </a:t>
            </a:r>
            <a:r>
              <a:rPr sz="1200" spc="-5" dirty="0">
                <a:latin typeface="Calibri"/>
                <a:cs typeface="Calibri"/>
              </a:rPr>
              <a:t>objective</a:t>
            </a:r>
            <a:endParaRPr sz="1200">
              <a:latin typeface="Calibri"/>
              <a:cs typeface="Calibri"/>
            </a:endParaRPr>
          </a:p>
          <a:p>
            <a:pPr marL="318770" lvl="1" indent="-306705">
              <a:lnSpc>
                <a:spcPct val="100000"/>
              </a:lnSpc>
              <a:spcBef>
                <a:spcPts val="229"/>
              </a:spcBef>
              <a:buAutoNum type="arabicPeriod"/>
              <a:tabLst>
                <a:tab pos="319405" algn="l"/>
              </a:tabLst>
            </a:pPr>
            <a:r>
              <a:rPr sz="1200" spc="-5" dirty="0">
                <a:latin typeface="Calibri"/>
                <a:cs typeface="Calibri"/>
              </a:rPr>
              <a:t>Introduction</a:t>
            </a:r>
            <a:endParaRPr sz="1200">
              <a:latin typeface="Calibri"/>
              <a:cs typeface="Calibri"/>
            </a:endParaRPr>
          </a:p>
          <a:p>
            <a:pPr marL="318770" lvl="1" indent="-306705">
              <a:lnSpc>
                <a:spcPct val="100000"/>
              </a:lnSpc>
              <a:spcBef>
                <a:spcPts val="225"/>
              </a:spcBef>
              <a:buAutoNum type="arabicPeriod"/>
              <a:tabLst>
                <a:tab pos="319405" algn="l"/>
              </a:tabLst>
            </a:pPr>
            <a:r>
              <a:rPr sz="1200" spc="-5" dirty="0">
                <a:latin typeface="Calibri"/>
                <a:cs typeface="Calibri"/>
              </a:rPr>
              <a:t>Sustainability</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The sustainable</a:t>
            </a:r>
            <a:r>
              <a:rPr sz="1200" spc="5" dirty="0">
                <a:latin typeface="Calibri"/>
                <a:cs typeface="Calibri"/>
              </a:rPr>
              <a:t> </a:t>
            </a:r>
            <a:r>
              <a:rPr sz="1200" spc="-5" dirty="0">
                <a:latin typeface="Calibri"/>
                <a:cs typeface="Calibri"/>
              </a:rPr>
              <a:t>enterprise</a:t>
            </a:r>
            <a:endParaRPr sz="1200">
              <a:latin typeface="Calibri"/>
              <a:cs typeface="Calibri"/>
            </a:endParaRPr>
          </a:p>
          <a:p>
            <a:pPr marL="434340" lvl="2" indent="-422275">
              <a:lnSpc>
                <a:spcPct val="100000"/>
              </a:lnSpc>
              <a:spcBef>
                <a:spcPts val="215"/>
              </a:spcBef>
              <a:buAutoNum type="arabicPeriod"/>
              <a:tabLst>
                <a:tab pos="434975" algn="l"/>
              </a:tabLst>
            </a:pPr>
            <a:r>
              <a:rPr sz="1200" spc="-5" dirty="0">
                <a:latin typeface="Calibri"/>
                <a:cs typeface="Calibri"/>
              </a:rPr>
              <a:t>The Rio</a:t>
            </a:r>
            <a:r>
              <a:rPr sz="1200" dirty="0">
                <a:latin typeface="Calibri"/>
                <a:cs typeface="Calibri"/>
              </a:rPr>
              <a:t> </a:t>
            </a:r>
            <a:r>
              <a:rPr sz="1200" spc="-5" dirty="0">
                <a:latin typeface="Calibri"/>
                <a:cs typeface="Calibri"/>
              </a:rPr>
              <a:t>declaration</a:t>
            </a:r>
            <a:endParaRPr sz="1200">
              <a:latin typeface="Calibri"/>
              <a:cs typeface="Calibri"/>
            </a:endParaRPr>
          </a:p>
          <a:p>
            <a:pPr marL="318770" lvl="1" indent="-306705">
              <a:lnSpc>
                <a:spcPct val="100000"/>
              </a:lnSpc>
              <a:spcBef>
                <a:spcPts val="229"/>
              </a:spcBef>
              <a:buAutoNum type="arabicPeriod" startAt="4"/>
              <a:tabLst>
                <a:tab pos="319405" algn="l"/>
              </a:tabLst>
            </a:pPr>
            <a:r>
              <a:rPr sz="1200" spc="-5" dirty="0">
                <a:latin typeface="Calibri"/>
                <a:cs typeface="Calibri"/>
              </a:rPr>
              <a:t>Innovation and</a:t>
            </a:r>
            <a:r>
              <a:rPr sz="1200" spc="5" dirty="0">
                <a:latin typeface="Calibri"/>
                <a:cs typeface="Calibri"/>
              </a:rPr>
              <a:t> </a:t>
            </a:r>
            <a:r>
              <a:rPr sz="1200" spc="-5" dirty="0">
                <a:latin typeface="Calibri"/>
                <a:cs typeface="Calibri"/>
              </a:rPr>
              <a:t>sustainability</a:t>
            </a:r>
            <a:endParaRPr sz="1200">
              <a:latin typeface="Calibri"/>
              <a:cs typeface="Calibri"/>
            </a:endParaRPr>
          </a:p>
          <a:p>
            <a:pPr marL="434340" lvl="2" indent="-422275">
              <a:lnSpc>
                <a:spcPct val="100000"/>
              </a:lnSpc>
              <a:spcBef>
                <a:spcPts val="225"/>
              </a:spcBef>
              <a:buAutoNum type="arabicPeriod"/>
              <a:tabLst>
                <a:tab pos="434975" algn="l"/>
              </a:tabLst>
            </a:pPr>
            <a:r>
              <a:rPr sz="1200" spc="-5" dirty="0">
                <a:latin typeface="Calibri"/>
                <a:cs typeface="Calibri"/>
              </a:rPr>
              <a:t>Goals and challenges </a:t>
            </a:r>
            <a:r>
              <a:rPr sz="1200" dirty="0">
                <a:latin typeface="Calibri"/>
                <a:cs typeface="Calibri"/>
              </a:rPr>
              <a:t>for </a:t>
            </a:r>
            <a:r>
              <a:rPr sz="1200" spc="-5" dirty="0">
                <a:latin typeface="Calibri"/>
                <a:cs typeface="Calibri"/>
              </a:rPr>
              <a:t>sustainable</a:t>
            </a:r>
            <a:r>
              <a:rPr sz="1200" spc="20" dirty="0">
                <a:latin typeface="Calibri"/>
                <a:cs typeface="Calibri"/>
              </a:rPr>
              <a:t> </a:t>
            </a:r>
            <a:r>
              <a:rPr sz="1200" spc="-5" dirty="0">
                <a:latin typeface="Calibri"/>
                <a:cs typeface="Calibri"/>
              </a:rPr>
              <a:t>innovation</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Sustainable</a:t>
            </a:r>
            <a:r>
              <a:rPr sz="1200" spc="-10" dirty="0">
                <a:latin typeface="Calibri"/>
                <a:cs typeface="Calibri"/>
              </a:rPr>
              <a:t> </a:t>
            </a:r>
            <a:r>
              <a:rPr sz="1200" spc="-5" dirty="0">
                <a:latin typeface="Calibri"/>
                <a:cs typeface="Calibri"/>
              </a:rPr>
              <a:t>value</a:t>
            </a:r>
            <a:endParaRPr sz="1200">
              <a:latin typeface="Calibri"/>
              <a:cs typeface="Calibri"/>
            </a:endParaRPr>
          </a:p>
          <a:p>
            <a:pPr marL="318770" lvl="1" indent="-306705">
              <a:lnSpc>
                <a:spcPct val="100000"/>
              </a:lnSpc>
              <a:spcBef>
                <a:spcPts val="215"/>
              </a:spcBef>
              <a:buAutoNum type="arabicPeriod" startAt="5"/>
              <a:tabLst>
                <a:tab pos="319405" algn="l"/>
              </a:tabLst>
            </a:pPr>
            <a:r>
              <a:rPr sz="1200" spc="-5" dirty="0">
                <a:latin typeface="Calibri"/>
                <a:cs typeface="Calibri"/>
              </a:rPr>
              <a:t>Eco-innovation</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Eco-innovative</a:t>
            </a:r>
            <a:r>
              <a:rPr sz="1200" spc="-10" dirty="0">
                <a:latin typeface="Calibri"/>
                <a:cs typeface="Calibri"/>
              </a:rPr>
              <a:t> </a:t>
            </a:r>
            <a:r>
              <a:rPr sz="1200" spc="-5" dirty="0">
                <a:latin typeface="Calibri"/>
                <a:cs typeface="Calibri"/>
              </a:rPr>
              <a:t>organisations</a:t>
            </a:r>
            <a:endParaRPr sz="1200">
              <a:latin typeface="Calibri"/>
              <a:cs typeface="Calibri"/>
            </a:endParaRPr>
          </a:p>
          <a:p>
            <a:pPr marL="434340" lvl="2" indent="-422275">
              <a:lnSpc>
                <a:spcPct val="100000"/>
              </a:lnSpc>
              <a:spcBef>
                <a:spcPts val="225"/>
              </a:spcBef>
              <a:buAutoNum type="arabicPeriod"/>
              <a:tabLst>
                <a:tab pos="434975" algn="l"/>
              </a:tabLst>
            </a:pPr>
            <a:r>
              <a:rPr sz="1200" spc="-5" dirty="0">
                <a:latin typeface="Calibri"/>
                <a:cs typeface="Calibri"/>
              </a:rPr>
              <a:t>Typology </a:t>
            </a:r>
            <a:r>
              <a:rPr sz="1200" spc="-10" dirty="0">
                <a:latin typeface="Calibri"/>
                <a:cs typeface="Calibri"/>
              </a:rPr>
              <a:t>of</a:t>
            </a:r>
            <a:r>
              <a:rPr sz="1200" spc="-25" dirty="0">
                <a:latin typeface="Calibri"/>
                <a:cs typeface="Calibri"/>
              </a:rPr>
              <a:t> </a:t>
            </a:r>
            <a:r>
              <a:rPr sz="1200" spc="-5" dirty="0">
                <a:latin typeface="Calibri"/>
                <a:cs typeface="Calibri"/>
              </a:rPr>
              <a:t>eco-innovations</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Eco-innovation</a:t>
            </a:r>
            <a:r>
              <a:rPr sz="1200" spc="-50" dirty="0">
                <a:latin typeface="Calibri"/>
                <a:cs typeface="Calibri"/>
              </a:rPr>
              <a:t> </a:t>
            </a:r>
            <a:r>
              <a:rPr sz="1200" spc="-5" dirty="0">
                <a:latin typeface="Calibri"/>
                <a:cs typeface="Calibri"/>
              </a:rPr>
              <a:t>mechanisms</a:t>
            </a:r>
            <a:endParaRPr sz="1200">
              <a:latin typeface="Calibri"/>
              <a:cs typeface="Calibri"/>
            </a:endParaRPr>
          </a:p>
          <a:p>
            <a:pPr marL="434340" lvl="2" indent="-422275">
              <a:lnSpc>
                <a:spcPct val="100000"/>
              </a:lnSpc>
              <a:spcBef>
                <a:spcPts val="215"/>
              </a:spcBef>
              <a:buAutoNum type="arabicPeriod"/>
              <a:tabLst>
                <a:tab pos="434975" algn="l"/>
              </a:tabLst>
            </a:pPr>
            <a:r>
              <a:rPr sz="1200" spc="-5" dirty="0">
                <a:latin typeface="Calibri"/>
                <a:cs typeface="Calibri"/>
              </a:rPr>
              <a:t>Eco-innovation</a:t>
            </a:r>
            <a:r>
              <a:rPr sz="1200" spc="-10" dirty="0">
                <a:latin typeface="Calibri"/>
                <a:cs typeface="Calibri"/>
              </a:rPr>
              <a:t> </a:t>
            </a:r>
            <a:r>
              <a:rPr sz="1200" spc="-5" dirty="0">
                <a:latin typeface="Calibri"/>
                <a:cs typeface="Calibri"/>
              </a:rPr>
              <a:t>benefits</a:t>
            </a:r>
            <a:endParaRPr sz="1200">
              <a:latin typeface="Calibri"/>
              <a:cs typeface="Calibri"/>
            </a:endParaRPr>
          </a:p>
          <a:p>
            <a:pPr marL="434340" lvl="2" indent="-422275">
              <a:lnSpc>
                <a:spcPct val="100000"/>
              </a:lnSpc>
              <a:spcBef>
                <a:spcPts val="229"/>
              </a:spcBef>
              <a:buAutoNum type="arabicPeriod"/>
              <a:tabLst>
                <a:tab pos="434975" algn="l"/>
              </a:tabLst>
            </a:pPr>
            <a:r>
              <a:rPr sz="1200" spc="-5" dirty="0">
                <a:latin typeface="Calibri"/>
                <a:cs typeface="Calibri"/>
              </a:rPr>
              <a:t>Getting</a:t>
            </a:r>
            <a:r>
              <a:rPr sz="1200" spc="-15" dirty="0">
                <a:latin typeface="Calibri"/>
                <a:cs typeface="Calibri"/>
              </a:rPr>
              <a:t> </a:t>
            </a:r>
            <a:r>
              <a:rPr sz="1200" dirty="0">
                <a:latin typeface="Calibri"/>
                <a:cs typeface="Calibri"/>
              </a:rPr>
              <a:t>funds</a:t>
            </a:r>
            <a:endParaRPr sz="1200">
              <a:latin typeface="Calibri"/>
              <a:cs typeface="Calibri"/>
            </a:endParaRPr>
          </a:p>
          <a:p>
            <a:pPr marL="318770" lvl="1" indent="-306705">
              <a:lnSpc>
                <a:spcPct val="100000"/>
              </a:lnSpc>
              <a:spcBef>
                <a:spcPts val="225"/>
              </a:spcBef>
              <a:buAutoNum type="arabicPeriod" startAt="5"/>
              <a:tabLst>
                <a:tab pos="319405" algn="l"/>
              </a:tabLst>
            </a:pPr>
            <a:r>
              <a:rPr sz="1200" spc="-5" dirty="0">
                <a:latin typeface="Calibri"/>
                <a:cs typeface="Calibri"/>
              </a:rPr>
              <a:t>Additional</a:t>
            </a:r>
            <a:r>
              <a:rPr sz="1200" dirty="0">
                <a:latin typeface="Calibri"/>
                <a:cs typeface="Calibri"/>
              </a:rPr>
              <a:t> </a:t>
            </a:r>
            <a:r>
              <a:rPr sz="1200" spc="-5" dirty="0">
                <a:latin typeface="Calibri"/>
                <a:cs typeface="Calibri"/>
              </a:rPr>
              <a:t>cases</a:t>
            </a:r>
            <a:endParaRPr sz="1200">
              <a:latin typeface="Calibri"/>
              <a:cs typeface="Calibri"/>
            </a:endParaRPr>
          </a:p>
          <a:p>
            <a:pPr marL="318770" lvl="1" indent="-306705">
              <a:lnSpc>
                <a:spcPct val="100000"/>
              </a:lnSpc>
              <a:spcBef>
                <a:spcPts val="229"/>
              </a:spcBef>
              <a:buAutoNum type="arabicPeriod" startAt="5"/>
              <a:tabLst>
                <a:tab pos="319405" algn="l"/>
              </a:tabLst>
            </a:pPr>
            <a:r>
              <a:rPr sz="1200" spc="-5" dirty="0">
                <a:latin typeface="Calibri"/>
                <a:cs typeface="Calibri"/>
              </a:rPr>
              <a:t>Summary</a:t>
            </a:r>
            <a:endParaRPr sz="1200">
              <a:latin typeface="Calibri"/>
              <a:cs typeface="Calibri"/>
            </a:endParaRPr>
          </a:p>
          <a:p>
            <a:pPr marL="318770" lvl="1" indent="-306705">
              <a:lnSpc>
                <a:spcPct val="100000"/>
              </a:lnSpc>
              <a:spcBef>
                <a:spcPts val="215"/>
              </a:spcBef>
              <a:buAutoNum type="arabicPeriod" startAt="5"/>
              <a:tabLst>
                <a:tab pos="319405" algn="l"/>
              </a:tabLst>
            </a:pPr>
            <a:r>
              <a:rPr sz="1200" spc="-5" dirty="0">
                <a:latin typeface="Calibri"/>
                <a:cs typeface="Calibri"/>
              </a:rPr>
              <a:t>Further</a:t>
            </a:r>
            <a:r>
              <a:rPr sz="1200" spc="-10" dirty="0">
                <a:latin typeface="Calibri"/>
                <a:cs typeface="Calibri"/>
              </a:rPr>
              <a:t> </a:t>
            </a:r>
            <a:r>
              <a:rPr sz="1200" spc="-5" dirty="0">
                <a:latin typeface="Calibri"/>
                <a:cs typeface="Calibri"/>
              </a:rPr>
              <a:t>reading</a:t>
            </a:r>
            <a:endParaRPr sz="1200">
              <a:latin typeface="Calibri"/>
              <a:cs typeface="Calibri"/>
            </a:endParaRPr>
          </a:p>
        </p:txBody>
      </p:sp>
      <p:sp>
        <p:nvSpPr>
          <p:cNvPr id="9" name="object 9"/>
          <p:cNvSpPr txBox="1"/>
          <p:nvPr/>
        </p:nvSpPr>
        <p:spPr>
          <a:xfrm>
            <a:off x="6259876" y="5281884"/>
            <a:ext cx="258445" cy="3620770"/>
          </a:xfrm>
          <a:prstGeom prst="rect">
            <a:avLst/>
          </a:prstGeom>
        </p:spPr>
        <p:txBody>
          <a:bodyPr vert="horz" wrap="square" lIns="0" tIns="41275" rIns="0" bIns="0" rtlCol="0">
            <a:spAutoFit/>
          </a:bodyPr>
          <a:lstStyle/>
          <a:p>
            <a:pPr marL="12700">
              <a:lnSpc>
                <a:spcPct val="100000"/>
              </a:lnSpc>
              <a:spcBef>
                <a:spcPts val="325"/>
              </a:spcBef>
            </a:pPr>
            <a:r>
              <a:rPr sz="1200" dirty="0">
                <a:latin typeface="Calibri"/>
                <a:cs typeface="Calibri"/>
              </a:rPr>
              <a:t>14</a:t>
            </a:r>
            <a:r>
              <a:rPr sz="1200" spc="-5" dirty="0">
                <a:latin typeface="Calibri"/>
                <a:cs typeface="Calibri"/>
              </a:rPr>
              <a:t>8</a:t>
            </a:r>
            <a:endParaRPr sz="1200">
              <a:latin typeface="Calibri"/>
              <a:cs typeface="Calibri"/>
            </a:endParaRPr>
          </a:p>
          <a:p>
            <a:pPr marL="12700">
              <a:lnSpc>
                <a:spcPct val="100000"/>
              </a:lnSpc>
              <a:spcBef>
                <a:spcPts val="229"/>
              </a:spcBef>
            </a:pPr>
            <a:r>
              <a:rPr sz="1200" dirty="0">
                <a:latin typeface="Calibri"/>
                <a:cs typeface="Calibri"/>
              </a:rPr>
              <a:t>14</a:t>
            </a:r>
            <a:r>
              <a:rPr sz="1200" spc="-5" dirty="0">
                <a:latin typeface="Calibri"/>
                <a:cs typeface="Calibri"/>
              </a:rPr>
              <a:t>8</a:t>
            </a:r>
            <a:endParaRPr sz="1200">
              <a:latin typeface="Calibri"/>
              <a:cs typeface="Calibri"/>
            </a:endParaRPr>
          </a:p>
          <a:p>
            <a:pPr marL="12700">
              <a:lnSpc>
                <a:spcPct val="100000"/>
              </a:lnSpc>
              <a:spcBef>
                <a:spcPts val="225"/>
              </a:spcBef>
            </a:pPr>
            <a:r>
              <a:rPr sz="1200" dirty="0">
                <a:latin typeface="Calibri"/>
                <a:cs typeface="Calibri"/>
              </a:rPr>
              <a:t>14</a:t>
            </a:r>
            <a:r>
              <a:rPr sz="1200" spc="-5" dirty="0">
                <a:latin typeface="Calibri"/>
                <a:cs typeface="Calibri"/>
              </a:rPr>
              <a:t>8</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0</a:t>
            </a:r>
            <a:endParaRPr sz="1200">
              <a:latin typeface="Calibri"/>
              <a:cs typeface="Calibri"/>
            </a:endParaRPr>
          </a:p>
          <a:p>
            <a:pPr marL="12700">
              <a:lnSpc>
                <a:spcPct val="100000"/>
              </a:lnSpc>
              <a:spcBef>
                <a:spcPts val="215"/>
              </a:spcBef>
            </a:pPr>
            <a:r>
              <a:rPr sz="1200" dirty="0">
                <a:latin typeface="Calibri"/>
                <a:cs typeface="Calibri"/>
              </a:rPr>
              <a:t>15</a:t>
            </a:r>
            <a:r>
              <a:rPr sz="1200" spc="-5" dirty="0">
                <a:latin typeface="Calibri"/>
                <a:cs typeface="Calibri"/>
              </a:rPr>
              <a:t>0</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1</a:t>
            </a:r>
            <a:endParaRPr sz="1200">
              <a:latin typeface="Calibri"/>
              <a:cs typeface="Calibri"/>
            </a:endParaRPr>
          </a:p>
          <a:p>
            <a:pPr marL="12700">
              <a:lnSpc>
                <a:spcPct val="100000"/>
              </a:lnSpc>
              <a:spcBef>
                <a:spcPts val="225"/>
              </a:spcBef>
            </a:pPr>
            <a:r>
              <a:rPr sz="1200" dirty="0">
                <a:latin typeface="Calibri"/>
                <a:cs typeface="Calibri"/>
              </a:rPr>
              <a:t>15</a:t>
            </a:r>
            <a:r>
              <a:rPr sz="1200" spc="-5" dirty="0">
                <a:latin typeface="Calibri"/>
                <a:cs typeface="Calibri"/>
              </a:rPr>
              <a:t>1</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2</a:t>
            </a:r>
            <a:endParaRPr sz="1200">
              <a:latin typeface="Calibri"/>
              <a:cs typeface="Calibri"/>
            </a:endParaRPr>
          </a:p>
          <a:p>
            <a:pPr marL="12700">
              <a:lnSpc>
                <a:spcPct val="100000"/>
              </a:lnSpc>
              <a:spcBef>
                <a:spcPts val="215"/>
              </a:spcBef>
            </a:pPr>
            <a:r>
              <a:rPr sz="1200" dirty="0">
                <a:latin typeface="Calibri"/>
                <a:cs typeface="Calibri"/>
              </a:rPr>
              <a:t>15</a:t>
            </a:r>
            <a:r>
              <a:rPr sz="1200" spc="-5" dirty="0">
                <a:latin typeface="Calibri"/>
                <a:cs typeface="Calibri"/>
              </a:rPr>
              <a:t>3</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4</a:t>
            </a:r>
            <a:endParaRPr sz="1200">
              <a:latin typeface="Calibri"/>
              <a:cs typeface="Calibri"/>
            </a:endParaRPr>
          </a:p>
          <a:p>
            <a:pPr marL="12700">
              <a:lnSpc>
                <a:spcPct val="100000"/>
              </a:lnSpc>
              <a:spcBef>
                <a:spcPts val="225"/>
              </a:spcBef>
            </a:pPr>
            <a:r>
              <a:rPr sz="1200" dirty="0">
                <a:latin typeface="Calibri"/>
                <a:cs typeface="Calibri"/>
              </a:rPr>
              <a:t>15</a:t>
            </a:r>
            <a:r>
              <a:rPr sz="1200" spc="-5" dirty="0">
                <a:latin typeface="Calibri"/>
                <a:cs typeface="Calibri"/>
              </a:rPr>
              <a:t>5</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6</a:t>
            </a:r>
            <a:endParaRPr sz="1200">
              <a:latin typeface="Calibri"/>
              <a:cs typeface="Calibri"/>
            </a:endParaRPr>
          </a:p>
          <a:p>
            <a:pPr marL="12700">
              <a:lnSpc>
                <a:spcPct val="100000"/>
              </a:lnSpc>
              <a:spcBef>
                <a:spcPts val="215"/>
              </a:spcBef>
            </a:pPr>
            <a:r>
              <a:rPr sz="1200" dirty="0">
                <a:latin typeface="Calibri"/>
                <a:cs typeface="Calibri"/>
              </a:rPr>
              <a:t>15</a:t>
            </a:r>
            <a:r>
              <a:rPr sz="1200" spc="-5" dirty="0">
                <a:latin typeface="Calibri"/>
                <a:cs typeface="Calibri"/>
              </a:rPr>
              <a:t>7</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8</a:t>
            </a:r>
            <a:endParaRPr sz="1200">
              <a:latin typeface="Calibri"/>
              <a:cs typeface="Calibri"/>
            </a:endParaRPr>
          </a:p>
          <a:p>
            <a:pPr marL="12700">
              <a:lnSpc>
                <a:spcPct val="100000"/>
              </a:lnSpc>
              <a:spcBef>
                <a:spcPts val="225"/>
              </a:spcBef>
            </a:pPr>
            <a:r>
              <a:rPr sz="1200" dirty="0">
                <a:latin typeface="Calibri"/>
                <a:cs typeface="Calibri"/>
              </a:rPr>
              <a:t>15</a:t>
            </a:r>
            <a:r>
              <a:rPr sz="1200" spc="-5" dirty="0">
                <a:latin typeface="Calibri"/>
                <a:cs typeface="Calibri"/>
              </a:rPr>
              <a:t>8</a:t>
            </a:r>
            <a:endParaRPr sz="1200">
              <a:latin typeface="Calibri"/>
              <a:cs typeface="Calibri"/>
            </a:endParaRPr>
          </a:p>
          <a:p>
            <a:pPr marL="12700">
              <a:lnSpc>
                <a:spcPct val="100000"/>
              </a:lnSpc>
              <a:spcBef>
                <a:spcPts val="229"/>
              </a:spcBef>
            </a:pPr>
            <a:r>
              <a:rPr sz="1200" dirty="0">
                <a:latin typeface="Calibri"/>
                <a:cs typeface="Calibri"/>
              </a:rPr>
              <a:t>15</a:t>
            </a:r>
            <a:r>
              <a:rPr sz="1200" spc="-5" dirty="0">
                <a:latin typeface="Calibri"/>
                <a:cs typeface="Calibri"/>
              </a:rPr>
              <a:t>9</a:t>
            </a:r>
            <a:endParaRPr sz="1200">
              <a:latin typeface="Calibri"/>
              <a:cs typeface="Calibri"/>
            </a:endParaRPr>
          </a:p>
          <a:p>
            <a:pPr marL="12700">
              <a:lnSpc>
                <a:spcPct val="100000"/>
              </a:lnSpc>
              <a:spcBef>
                <a:spcPts val="215"/>
              </a:spcBef>
            </a:pPr>
            <a:r>
              <a:rPr sz="1200" dirty="0">
                <a:latin typeface="Calibri"/>
                <a:cs typeface="Calibri"/>
              </a:rPr>
              <a:t>15</a:t>
            </a:r>
            <a:r>
              <a:rPr sz="1200" spc="-5" dirty="0">
                <a:latin typeface="Calibri"/>
                <a:cs typeface="Calibri"/>
              </a:rPr>
              <a:t>9</a:t>
            </a:r>
            <a:endParaRPr sz="1200">
              <a:latin typeface="Calibri"/>
              <a:cs typeface="Calibri"/>
            </a:endParaRPr>
          </a:p>
        </p:txBody>
      </p:sp>
      <p:sp>
        <p:nvSpPr>
          <p:cNvPr id="10" name="object 10"/>
          <p:cNvSpPr txBox="1"/>
          <p:nvPr/>
        </p:nvSpPr>
        <p:spPr>
          <a:xfrm>
            <a:off x="888424" y="8879751"/>
            <a:ext cx="5629910" cy="546735"/>
          </a:xfrm>
          <a:prstGeom prst="rect">
            <a:avLst/>
          </a:prstGeom>
        </p:spPr>
        <p:txBody>
          <a:bodyPr vert="horz" wrap="square" lIns="0" tIns="90170" rIns="0" bIns="0" rtlCol="0">
            <a:spAutoFit/>
          </a:bodyPr>
          <a:lstStyle/>
          <a:p>
            <a:pPr marL="203200" indent="-191135">
              <a:lnSpc>
                <a:spcPct val="100000"/>
              </a:lnSpc>
              <a:spcBef>
                <a:spcPts val="710"/>
              </a:spcBef>
              <a:buAutoNum type="arabicPlain" startAt="13"/>
              <a:tabLst>
                <a:tab pos="203835" algn="l"/>
              </a:tabLst>
            </a:pPr>
            <a:r>
              <a:rPr sz="1200" b="1" spc="-5" dirty="0">
                <a:latin typeface="Calibri"/>
                <a:cs typeface="Calibri"/>
              </a:rPr>
              <a:t>INNOVATION MANAGEMENT </a:t>
            </a:r>
            <a:r>
              <a:rPr sz="1200" b="1" dirty="0">
                <a:latin typeface="Calibri"/>
                <a:cs typeface="Calibri"/>
              </a:rPr>
              <a:t>IN </a:t>
            </a:r>
            <a:r>
              <a:rPr sz="1200" b="1" spc="-5" dirty="0">
                <a:latin typeface="Calibri"/>
                <a:cs typeface="Calibri"/>
              </a:rPr>
              <a:t>FORESTRY SECTOR </a:t>
            </a:r>
            <a:r>
              <a:rPr sz="1200" b="1" dirty="0">
                <a:latin typeface="Calibri"/>
                <a:cs typeface="Calibri"/>
              </a:rPr>
              <a:t>IN </a:t>
            </a:r>
            <a:r>
              <a:rPr sz="1200" b="1" spc="-5" dirty="0">
                <a:latin typeface="Calibri"/>
                <a:cs typeface="Calibri"/>
              </a:rPr>
              <a:t>SLOVENIA </a:t>
            </a:r>
            <a:r>
              <a:rPr sz="1200" spc="-5" dirty="0">
                <a:latin typeface="Calibri"/>
                <a:cs typeface="Calibri"/>
              </a:rPr>
              <a:t>………………………..</a:t>
            </a:r>
            <a:r>
              <a:rPr sz="1200" spc="90" dirty="0">
                <a:latin typeface="Calibri"/>
                <a:cs typeface="Calibri"/>
              </a:rPr>
              <a:t> </a:t>
            </a:r>
            <a:r>
              <a:rPr sz="1200" b="1" dirty="0">
                <a:latin typeface="Calibri"/>
                <a:cs typeface="Calibri"/>
              </a:rPr>
              <a:t>161</a:t>
            </a:r>
            <a:endParaRPr sz="1200">
              <a:latin typeface="Calibri"/>
              <a:cs typeface="Calibri"/>
            </a:endParaRPr>
          </a:p>
          <a:p>
            <a:pPr marL="588645" lvl="1" indent="-307340">
              <a:lnSpc>
                <a:spcPct val="100000"/>
              </a:lnSpc>
              <a:spcBef>
                <a:spcPts val="610"/>
              </a:spcBef>
              <a:buAutoNum type="arabicPeriod"/>
              <a:tabLst>
                <a:tab pos="589280" algn="l"/>
                <a:tab pos="5384165" algn="l"/>
              </a:tabLst>
            </a:pPr>
            <a:r>
              <a:rPr sz="1200" spc="-5" dirty="0">
                <a:latin typeface="Calibri"/>
                <a:cs typeface="Calibri"/>
              </a:rPr>
              <a:t>F</a:t>
            </a:r>
            <a:r>
              <a:rPr sz="1200" spc="-15" dirty="0">
                <a:latin typeface="Calibri"/>
                <a:cs typeface="Calibri"/>
              </a:rPr>
              <a:t>o</a:t>
            </a:r>
            <a:r>
              <a:rPr sz="1200" spc="-5" dirty="0">
                <a:latin typeface="Calibri"/>
                <a:cs typeface="Calibri"/>
              </a:rPr>
              <a:t>r</a:t>
            </a:r>
            <a:r>
              <a:rPr sz="1200" dirty="0">
                <a:latin typeface="Calibri"/>
                <a:cs typeface="Calibri"/>
              </a:rPr>
              <a:t>e</a:t>
            </a:r>
            <a:r>
              <a:rPr sz="1200" spc="-5" dirty="0">
                <a:latin typeface="Calibri"/>
                <a:cs typeface="Calibri"/>
              </a:rPr>
              <a:t>st</a:t>
            </a:r>
            <a:r>
              <a:rPr sz="1200" dirty="0">
                <a:latin typeface="Calibri"/>
                <a:cs typeface="Calibri"/>
              </a:rPr>
              <a:t> </a:t>
            </a:r>
            <a:r>
              <a:rPr sz="1200" spc="-10" dirty="0">
                <a:latin typeface="Calibri"/>
                <a:cs typeface="Calibri"/>
              </a:rPr>
              <a:t>c</a:t>
            </a:r>
            <a:r>
              <a:rPr sz="1200" spc="-5" dirty="0">
                <a:latin typeface="Calibri"/>
                <a:cs typeface="Calibri"/>
              </a:rPr>
              <a:t>om</a:t>
            </a:r>
            <a:r>
              <a:rPr sz="1200" dirty="0">
                <a:latin typeface="Calibri"/>
                <a:cs typeface="Calibri"/>
              </a:rPr>
              <a:t>p</a:t>
            </a:r>
            <a:r>
              <a:rPr sz="1200" spc="-15" dirty="0">
                <a:latin typeface="Calibri"/>
                <a:cs typeface="Calibri"/>
              </a:rPr>
              <a:t>a</a:t>
            </a:r>
            <a:r>
              <a:rPr sz="1200" dirty="0">
                <a:latin typeface="Calibri"/>
                <a:cs typeface="Calibri"/>
              </a:rPr>
              <a:t>n</a:t>
            </a:r>
            <a:r>
              <a:rPr sz="1200" spc="-5" dirty="0">
                <a:latin typeface="Calibri"/>
                <a:cs typeface="Calibri"/>
              </a:rPr>
              <a:t>i</a:t>
            </a:r>
            <a:r>
              <a:rPr sz="1200" dirty="0">
                <a:latin typeface="Calibri"/>
                <a:cs typeface="Calibri"/>
              </a:rPr>
              <a:t>e</a:t>
            </a:r>
            <a:r>
              <a:rPr sz="1200" spc="-5" dirty="0">
                <a:latin typeface="Calibri"/>
                <a:cs typeface="Calibri"/>
              </a:rPr>
              <a:t>s: </a:t>
            </a:r>
            <a:r>
              <a:rPr sz="1200" spc="-10" dirty="0">
                <a:latin typeface="Calibri"/>
                <a:cs typeface="Calibri"/>
              </a:rPr>
              <a:t>O</a:t>
            </a:r>
            <a:r>
              <a:rPr sz="1200" spc="-5" dirty="0">
                <a:latin typeface="Calibri"/>
                <a:cs typeface="Calibri"/>
              </a:rPr>
              <a:t>v</a:t>
            </a:r>
            <a:r>
              <a:rPr sz="1200" dirty="0">
                <a:latin typeface="Calibri"/>
                <a:cs typeface="Calibri"/>
              </a:rPr>
              <a:t>e</a:t>
            </a:r>
            <a:r>
              <a:rPr sz="1200" spc="-5" dirty="0">
                <a:latin typeface="Calibri"/>
                <a:cs typeface="Calibri"/>
              </a:rPr>
              <a:t>rvi</a:t>
            </a:r>
            <a:r>
              <a:rPr sz="1200" dirty="0">
                <a:latin typeface="Calibri"/>
                <a:cs typeface="Calibri"/>
              </a:rPr>
              <a:t>e</a:t>
            </a:r>
            <a:r>
              <a:rPr sz="1200" spc="-5" dirty="0">
                <a:latin typeface="Calibri"/>
                <a:cs typeface="Calibri"/>
              </a:rPr>
              <a:t>w</a:t>
            </a:r>
            <a:r>
              <a:rPr sz="1200" dirty="0">
                <a:latin typeface="Calibri"/>
                <a:cs typeface="Calibri"/>
              </a:rPr>
              <a:t>	16</a:t>
            </a:r>
            <a:r>
              <a:rPr sz="1200" spc="-5" dirty="0">
                <a:latin typeface="Calibri"/>
                <a:cs typeface="Calibri"/>
              </a:rPr>
              <a:t>1</a:t>
            </a:r>
            <a:endParaRPr sz="1200">
              <a:latin typeface="Calibri"/>
              <a:cs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90</a:t>
            </a:r>
            <a:endParaRPr sz="1000">
              <a:latin typeface="Calibri"/>
              <a:cs typeface="Calibri"/>
            </a:endParaRPr>
          </a:p>
        </p:txBody>
      </p:sp>
      <p:sp>
        <p:nvSpPr>
          <p:cNvPr id="3" name="object 3"/>
          <p:cNvSpPr txBox="1"/>
          <p:nvPr/>
        </p:nvSpPr>
        <p:spPr>
          <a:xfrm>
            <a:off x="888424" y="570066"/>
            <a:ext cx="2533015" cy="6629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8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95"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b="1" spc="-5" dirty="0">
                <a:latin typeface="Calibri"/>
                <a:cs typeface="Calibri"/>
              </a:rPr>
              <a:t>6.8.3 Searching via internet-general</a:t>
            </a:r>
            <a:r>
              <a:rPr sz="1200" b="1" spc="30" dirty="0">
                <a:latin typeface="Calibri"/>
                <a:cs typeface="Calibri"/>
              </a:rPr>
              <a:t> </a:t>
            </a:r>
            <a:r>
              <a:rPr sz="1200" b="1" spc="-5" dirty="0">
                <a:latin typeface="Calibri"/>
                <a:cs typeface="Calibri"/>
              </a:rPr>
              <a:t>use</a:t>
            </a:r>
            <a:endParaRPr sz="1200">
              <a:latin typeface="Calibri"/>
              <a:cs typeface="Calibri"/>
            </a:endParaRPr>
          </a:p>
        </p:txBody>
      </p:sp>
      <p:sp>
        <p:nvSpPr>
          <p:cNvPr id="4" name="object 4"/>
          <p:cNvSpPr txBox="1"/>
          <p:nvPr/>
        </p:nvSpPr>
        <p:spPr>
          <a:xfrm>
            <a:off x="888418" y="1772400"/>
            <a:ext cx="5851525" cy="7172959"/>
          </a:xfrm>
          <a:prstGeom prst="rect">
            <a:avLst/>
          </a:prstGeom>
        </p:spPr>
        <p:txBody>
          <a:bodyPr vert="horz" wrap="square" lIns="0" tIns="8890" rIns="0" bIns="0" rtlCol="0">
            <a:spAutoFit/>
          </a:bodyPr>
          <a:lstStyle/>
          <a:p>
            <a:pPr marL="12700" marR="28575" indent="606425">
              <a:lnSpc>
                <a:spcPct val="101899"/>
              </a:lnSpc>
              <a:spcBef>
                <a:spcPts val="70"/>
              </a:spcBef>
            </a:pPr>
            <a:r>
              <a:rPr sz="1200" dirty="0">
                <a:latin typeface="Calibri"/>
                <a:cs typeface="Calibri"/>
              </a:rPr>
              <a:t>General </a:t>
            </a:r>
            <a:r>
              <a:rPr sz="1200" spc="-5" dirty="0">
                <a:latin typeface="Calibri"/>
                <a:cs typeface="Calibri"/>
              </a:rPr>
              <a:t>browsers may be used </a:t>
            </a:r>
            <a:r>
              <a:rPr sz="1200" dirty="0">
                <a:latin typeface="Calibri"/>
                <a:cs typeface="Calibri"/>
              </a:rPr>
              <a:t>for </a:t>
            </a:r>
            <a:r>
              <a:rPr sz="1200" spc="-5" dirty="0">
                <a:latin typeface="Calibri"/>
                <a:cs typeface="Calibri"/>
              </a:rPr>
              <a:t>independent substantiation </a:t>
            </a:r>
            <a:r>
              <a:rPr sz="1200" spc="-10" dirty="0">
                <a:latin typeface="Calibri"/>
                <a:cs typeface="Calibri"/>
              </a:rPr>
              <a:t>of </a:t>
            </a:r>
            <a:r>
              <a:rPr sz="1200" dirty="0">
                <a:latin typeface="Calibri"/>
                <a:cs typeface="Calibri"/>
              </a:rPr>
              <a:t>the </a:t>
            </a:r>
            <a:r>
              <a:rPr sz="1200" spc="-5" dirty="0">
                <a:latin typeface="Calibri"/>
                <a:cs typeface="Calibri"/>
              </a:rPr>
              <a:t>state, such as  Google (</a:t>
            </a:r>
            <a:r>
              <a:rPr sz="1200" u="sng" spc="-5" dirty="0">
                <a:solidFill>
                  <a:srgbClr val="0065FF"/>
                </a:solidFill>
                <a:uFill>
                  <a:solidFill>
                    <a:srgbClr val="0065FF"/>
                  </a:solidFill>
                </a:uFill>
                <a:latin typeface="Calibri"/>
                <a:cs typeface="Calibri"/>
              </a:rPr>
              <a:t>www.google.com</a:t>
            </a:r>
            <a:r>
              <a:rPr sz="1200" spc="-5" dirty="0">
                <a:latin typeface="Calibri"/>
                <a:cs typeface="Calibri"/>
              </a:rPr>
              <a:t>), Altavista (</a:t>
            </a:r>
            <a:r>
              <a:rPr sz="1200" u="sng" spc="-5" dirty="0">
                <a:solidFill>
                  <a:srgbClr val="0065FF"/>
                </a:solidFill>
                <a:uFill>
                  <a:solidFill>
                    <a:srgbClr val="0065FF"/>
                  </a:solidFill>
                </a:uFill>
                <a:latin typeface="Calibri"/>
                <a:cs typeface="Calibri"/>
              </a:rPr>
              <a:t>www.altavista.com</a:t>
            </a:r>
            <a:r>
              <a:rPr sz="1200" spc="-5" dirty="0">
                <a:latin typeface="Calibri"/>
                <a:cs typeface="Calibri"/>
              </a:rPr>
              <a:t>), Hotbot (</a:t>
            </a:r>
            <a:r>
              <a:rPr sz="1200" u="sng" spc="-5" dirty="0">
                <a:solidFill>
                  <a:srgbClr val="0065FF"/>
                </a:solidFill>
                <a:uFill>
                  <a:solidFill>
                    <a:srgbClr val="0065FF"/>
                  </a:solidFill>
                </a:uFill>
                <a:latin typeface="Calibri"/>
                <a:cs typeface="Calibri"/>
              </a:rPr>
              <a:t>www.hotbot.com</a:t>
            </a:r>
            <a:r>
              <a:rPr sz="1200" spc="-5" dirty="0">
                <a:latin typeface="Calibri"/>
                <a:cs typeface="Calibri"/>
              </a:rPr>
              <a:t>). Yet we  may also </a:t>
            </a:r>
            <a:r>
              <a:rPr sz="1200" spc="-10" dirty="0">
                <a:latin typeface="Calibri"/>
                <a:cs typeface="Calibri"/>
              </a:rPr>
              <a:t>use </a:t>
            </a:r>
            <a:r>
              <a:rPr sz="1200" spc="-5" dirty="0">
                <a:latin typeface="Calibri"/>
                <a:cs typeface="Calibri"/>
              </a:rPr>
              <a:t>special </a:t>
            </a:r>
            <a:r>
              <a:rPr sz="1200" spc="-10" dirty="0">
                <a:latin typeface="Calibri"/>
                <a:cs typeface="Calibri"/>
              </a:rPr>
              <a:t>type </a:t>
            </a:r>
            <a:r>
              <a:rPr sz="1200" spc="-5" dirty="0">
                <a:latin typeface="Calibri"/>
                <a:cs typeface="Calibri"/>
              </a:rPr>
              <a:t>of browsers which </a:t>
            </a:r>
            <a:r>
              <a:rPr sz="1200" dirty="0">
                <a:latin typeface="Calibri"/>
                <a:cs typeface="Calibri"/>
              </a:rPr>
              <a:t>try </a:t>
            </a:r>
            <a:r>
              <a:rPr sz="1200" spc="-5" dirty="0">
                <a:latin typeface="Calibri"/>
                <a:cs typeface="Calibri"/>
              </a:rPr>
              <a:t>classify more or less successfully the hits  according </a:t>
            </a:r>
            <a:r>
              <a:rPr sz="1200" dirty="0">
                <a:latin typeface="Calibri"/>
                <a:cs typeface="Calibri"/>
              </a:rPr>
              <a:t>to </a:t>
            </a:r>
            <a:r>
              <a:rPr sz="1200" spc="-5" dirty="0">
                <a:latin typeface="Calibri"/>
                <a:cs typeface="Calibri"/>
              </a:rPr>
              <a:t>technological-entrepreneurial nature. Examples of the </a:t>
            </a:r>
            <a:r>
              <a:rPr sz="1200" spc="-10" dirty="0">
                <a:latin typeface="Calibri"/>
                <a:cs typeface="Calibri"/>
              </a:rPr>
              <a:t>said </a:t>
            </a:r>
            <a:r>
              <a:rPr sz="1200" spc="-5" dirty="0">
                <a:latin typeface="Calibri"/>
                <a:cs typeface="Calibri"/>
              </a:rPr>
              <a:t>browsers are  </a:t>
            </a:r>
            <a:r>
              <a:rPr sz="1200" u="sng" spc="-5" dirty="0">
                <a:solidFill>
                  <a:srgbClr val="0065FF"/>
                </a:solidFill>
                <a:uFill>
                  <a:solidFill>
                    <a:srgbClr val="0065FF"/>
                  </a:solidFill>
                </a:uFill>
                <a:latin typeface="Calibri"/>
                <a:cs typeface="Calibri"/>
                <a:hlinkClick r:id="rId2"/>
              </a:rPr>
              <a:t>www.search4rss.com</a:t>
            </a:r>
            <a:r>
              <a:rPr sz="1200" spc="-5" dirty="0">
                <a:latin typeface="Calibri"/>
                <a:cs typeface="Calibri"/>
                <a:hlinkClick r:id="rId2"/>
              </a:rPr>
              <a:t>,</a:t>
            </a:r>
            <a:r>
              <a:rPr sz="1200" spc="5" dirty="0">
                <a:latin typeface="Calibri"/>
                <a:cs typeface="Calibri"/>
                <a:hlinkClick r:id="rId2"/>
              </a:rPr>
              <a:t> </a:t>
            </a:r>
            <a:r>
              <a:rPr sz="1200" u="sng" spc="-5" dirty="0">
                <a:solidFill>
                  <a:srgbClr val="0065FF"/>
                </a:solidFill>
                <a:uFill>
                  <a:solidFill>
                    <a:srgbClr val="0065FF"/>
                  </a:solidFill>
                </a:uFill>
                <a:latin typeface="Calibri"/>
                <a:cs typeface="Calibri"/>
              </a:rPr>
              <a:t>technology.monster.com</a:t>
            </a:r>
            <a:r>
              <a:rPr sz="1200" spc="-5" dirty="0">
                <a:latin typeface="Calibri"/>
                <a:cs typeface="Calibri"/>
              </a:rPr>
              <a:t>.</a:t>
            </a:r>
            <a:endParaRPr sz="1200" dirty="0">
              <a:latin typeface="Calibri"/>
              <a:cs typeface="Calibri"/>
            </a:endParaRPr>
          </a:p>
          <a:p>
            <a:pPr marL="12700" marR="97790">
              <a:lnSpc>
                <a:spcPct val="101699"/>
              </a:lnSpc>
              <a:spcBef>
                <a:spcPts val="994"/>
              </a:spcBef>
            </a:pPr>
            <a:r>
              <a:rPr sz="1200" spc="-5" dirty="0">
                <a:latin typeface="Calibri"/>
                <a:cs typeface="Calibri"/>
              </a:rPr>
              <a:t>It is furthermore advisable </a:t>
            </a:r>
            <a:r>
              <a:rPr sz="1200" dirty="0">
                <a:latin typeface="Calibri"/>
                <a:cs typeface="Calibri"/>
              </a:rPr>
              <a:t>to </a:t>
            </a:r>
            <a:r>
              <a:rPr sz="1200" spc="-5" dirty="0">
                <a:latin typeface="Calibri"/>
                <a:cs typeface="Calibri"/>
              </a:rPr>
              <a:t>have a </a:t>
            </a:r>
            <a:r>
              <a:rPr sz="1200" spc="-10" dirty="0">
                <a:latin typeface="Calibri"/>
                <a:cs typeface="Calibri"/>
              </a:rPr>
              <a:t>look </a:t>
            </a:r>
            <a:r>
              <a:rPr sz="1200" spc="-5" dirty="0">
                <a:latin typeface="Calibri"/>
                <a:cs typeface="Calibri"/>
              </a:rPr>
              <a:t>at the </a:t>
            </a:r>
            <a:r>
              <a:rPr sz="1200" spc="-10" dirty="0">
                <a:latin typeface="Calibri"/>
                <a:cs typeface="Calibri"/>
              </a:rPr>
              <a:t>web </a:t>
            </a:r>
            <a:r>
              <a:rPr sz="1200" spc="-5" dirty="0">
                <a:latin typeface="Calibri"/>
                <a:cs typeface="Calibri"/>
              </a:rPr>
              <a:t>sites which specialise in following  technological development. Perfect information </a:t>
            </a:r>
            <a:r>
              <a:rPr sz="1200" spc="-10" dirty="0">
                <a:latin typeface="Calibri"/>
                <a:cs typeface="Calibri"/>
              </a:rPr>
              <a:t>of </a:t>
            </a:r>
            <a:r>
              <a:rPr sz="1200" spc="-5" dirty="0">
                <a:latin typeface="Calibri"/>
                <a:cs typeface="Calibri"/>
              </a:rPr>
              <a:t>course cannot be found but </a:t>
            </a:r>
            <a:r>
              <a:rPr sz="1200" spc="-10" dirty="0">
                <a:latin typeface="Calibri"/>
                <a:cs typeface="Calibri"/>
              </a:rPr>
              <a:t>you </a:t>
            </a:r>
            <a:r>
              <a:rPr sz="1200" spc="-5" dirty="0">
                <a:latin typeface="Calibri"/>
                <a:cs typeface="Calibri"/>
              </a:rPr>
              <a:t>may find  performed comprehensive studies, papers, reviews, </a:t>
            </a:r>
            <a:r>
              <a:rPr sz="1200" dirty="0">
                <a:latin typeface="Calibri"/>
                <a:cs typeface="Calibri"/>
              </a:rPr>
              <a:t>assessments </a:t>
            </a:r>
            <a:r>
              <a:rPr sz="1200" spc="-5" dirty="0">
                <a:latin typeface="Calibri"/>
                <a:cs typeface="Calibri"/>
              </a:rPr>
              <a:t>and similar, which partly  comply with your area of </a:t>
            </a:r>
            <a:r>
              <a:rPr sz="1200" dirty="0">
                <a:latin typeface="Calibri"/>
                <a:cs typeface="Calibri"/>
              </a:rPr>
              <a:t>interest. </a:t>
            </a:r>
            <a:r>
              <a:rPr sz="1200" spc="-5" dirty="0">
                <a:latin typeface="Calibri"/>
                <a:cs typeface="Calibri"/>
              </a:rPr>
              <a:t>Thus documents (researches) </a:t>
            </a:r>
            <a:r>
              <a:rPr sz="1200" spc="-10" dirty="0">
                <a:latin typeface="Calibri"/>
                <a:cs typeface="Calibri"/>
              </a:rPr>
              <a:t>on </a:t>
            </a:r>
            <a:r>
              <a:rPr sz="1200" spc="-5" dirty="0">
                <a:latin typeface="Calibri"/>
                <a:cs typeface="Calibri"/>
              </a:rPr>
              <a:t>technology development  in the field </a:t>
            </a:r>
            <a:r>
              <a:rPr sz="1200" spc="-10" dirty="0">
                <a:latin typeface="Calibri"/>
                <a:cs typeface="Calibri"/>
              </a:rPr>
              <a:t>of </a:t>
            </a:r>
            <a:r>
              <a:rPr sz="1200" spc="-5" dirty="0">
                <a:latin typeface="Calibri"/>
                <a:cs typeface="Calibri"/>
              </a:rPr>
              <a:t>e-learning, nanotechnology, </a:t>
            </a:r>
            <a:r>
              <a:rPr sz="1200" dirty="0">
                <a:latin typeface="Calibri"/>
                <a:cs typeface="Calibri"/>
              </a:rPr>
              <a:t>new </a:t>
            </a:r>
            <a:r>
              <a:rPr sz="1200" spc="-5" dirty="0">
                <a:latin typeface="Calibri"/>
                <a:cs typeface="Calibri"/>
              </a:rPr>
              <a:t>technologies of screens, optical  telecommunications and similar may currently </a:t>
            </a:r>
            <a:r>
              <a:rPr sz="1200" dirty="0">
                <a:latin typeface="Calibri"/>
                <a:cs typeface="Calibri"/>
              </a:rPr>
              <a:t>be </a:t>
            </a:r>
            <a:r>
              <a:rPr sz="1200" spc="-5" dirty="0">
                <a:latin typeface="Calibri"/>
                <a:cs typeface="Calibri"/>
              </a:rPr>
              <a:t>found </a:t>
            </a:r>
            <a:r>
              <a:rPr sz="1200" spc="-10" dirty="0">
                <a:latin typeface="Calibri"/>
                <a:cs typeface="Calibri"/>
              </a:rPr>
              <a:t>on  </a:t>
            </a:r>
            <a:r>
              <a:rPr sz="1200" u="sng" spc="-5" dirty="0">
                <a:solidFill>
                  <a:srgbClr val="0065FF"/>
                </a:solidFill>
                <a:uFill>
                  <a:solidFill>
                    <a:srgbClr val="0065FF"/>
                  </a:solidFill>
                </a:uFill>
                <a:latin typeface="Calibri"/>
                <a:cs typeface="Calibri"/>
                <a:hlinkClick r:id="rId3"/>
              </a:rPr>
              <a:t>www.primetechnologywatch.org.uk</a:t>
            </a:r>
            <a:r>
              <a:rPr sz="1200" spc="-5" dirty="0">
                <a:latin typeface="Calibri"/>
                <a:cs typeface="Calibri"/>
                <a:hlinkClick r:id="rId3"/>
              </a:rPr>
              <a:t>.</a:t>
            </a:r>
            <a:endParaRPr sz="1200" dirty="0">
              <a:latin typeface="Calibri"/>
              <a:cs typeface="Calibri"/>
            </a:endParaRPr>
          </a:p>
          <a:p>
            <a:pPr marL="12700" marR="125095">
              <a:lnSpc>
                <a:spcPct val="101699"/>
              </a:lnSpc>
              <a:spcBef>
                <a:spcPts val="1010"/>
              </a:spcBef>
            </a:pPr>
            <a:r>
              <a:rPr sz="1200" spc="-5" dirty="0">
                <a:latin typeface="Calibri"/>
                <a:cs typeface="Calibri"/>
              </a:rPr>
              <a:t>It is also worth highlighting more challenging databases such as Dialog (</a:t>
            </a:r>
            <a:r>
              <a:rPr sz="1200" u="sng" spc="-5" dirty="0">
                <a:solidFill>
                  <a:srgbClr val="0065FF"/>
                </a:solidFill>
                <a:uFill>
                  <a:solidFill>
                    <a:srgbClr val="0065FF"/>
                  </a:solidFill>
                </a:uFill>
                <a:latin typeface="Calibri"/>
                <a:cs typeface="Calibri"/>
              </a:rPr>
              <a:t>www.dialog.com</a:t>
            </a:r>
            <a:r>
              <a:rPr sz="1200" spc="-5" dirty="0">
                <a:latin typeface="Calibri"/>
                <a:cs typeface="Calibri"/>
              </a:rPr>
              <a:t>)  which </a:t>
            </a:r>
            <a:r>
              <a:rPr sz="1200" dirty="0">
                <a:latin typeface="Calibri"/>
                <a:cs typeface="Calibri"/>
              </a:rPr>
              <a:t>deals </a:t>
            </a:r>
            <a:r>
              <a:rPr sz="1200" spc="-5" dirty="0">
                <a:latin typeface="Calibri"/>
                <a:cs typeface="Calibri"/>
              </a:rPr>
              <a:t>with the filed </a:t>
            </a:r>
            <a:r>
              <a:rPr sz="1200" spc="-10" dirty="0">
                <a:latin typeface="Calibri"/>
                <a:cs typeface="Calibri"/>
              </a:rPr>
              <a:t>of </a:t>
            </a:r>
            <a:r>
              <a:rPr sz="1200" spc="-5" dirty="0">
                <a:latin typeface="Calibri"/>
                <a:cs typeface="Calibri"/>
              </a:rPr>
              <a:t>entrepreneurship and finances (over </a:t>
            </a:r>
            <a:r>
              <a:rPr sz="1200" spc="-10" dirty="0">
                <a:latin typeface="Calibri"/>
                <a:cs typeface="Calibri"/>
              </a:rPr>
              <a:t>14 million </a:t>
            </a:r>
            <a:r>
              <a:rPr sz="1200" spc="-5" dirty="0">
                <a:latin typeface="Calibri"/>
                <a:cs typeface="Calibri"/>
              </a:rPr>
              <a:t>American and  international enterprises), chemistry, </a:t>
            </a:r>
            <a:r>
              <a:rPr sz="1200" dirty="0">
                <a:latin typeface="Calibri"/>
                <a:cs typeface="Calibri"/>
              </a:rPr>
              <a:t>energy </a:t>
            </a:r>
            <a:r>
              <a:rPr sz="1200" spc="-5" dirty="0">
                <a:latin typeface="Calibri"/>
                <a:cs typeface="Calibri"/>
              </a:rPr>
              <a:t>and environment, food, patents, medicine,  pharmacy, technology and similar. The use </a:t>
            </a:r>
            <a:r>
              <a:rPr sz="1200" spc="-10" dirty="0">
                <a:latin typeface="Calibri"/>
                <a:cs typeface="Calibri"/>
              </a:rPr>
              <a:t>of </a:t>
            </a:r>
            <a:r>
              <a:rPr sz="1200" spc="-5" dirty="0">
                <a:latin typeface="Calibri"/>
                <a:cs typeface="Calibri"/>
              </a:rPr>
              <a:t>the said databases is demanding and above all  not cheap.</a:t>
            </a:r>
            <a:endParaRPr sz="1200" dirty="0">
              <a:latin typeface="Calibri"/>
              <a:cs typeface="Calibri"/>
            </a:endParaRPr>
          </a:p>
          <a:p>
            <a:pPr marL="12700" marR="212725">
              <a:lnSpc>
                <a:spcPct val="101699"/>
              </a:lnSpc>
              <a:spcBef>
                <a:spcPts val="1005"/>
              </a:spcBef>
            </a:pPr>
            <a:r>
              <a:rPr sz="1200" spc="-5" dirty="0">
                <a:latin typeface="Calibri"/>
                <a:cs typeface="Calibri"/>
              </a:rPr>
              <a:t>Particularly useful are databases collected within EU information service (</a:t>
            </a:r>
            <a:r>
              <a:rPr sz="1200" u="sng" spc="-5" dirty="0">
                <a:solidFill>
                  <a:srgbClr val="0065FF"/>
                </a:solidFill>
                <a:uFill>
                  <a:solidFill>
                    <a:srgbClr val="0065FF"/>
                  </a:solidFill>
                </a:uFill>
                <a:latin typeface="Calibri"/>
                <a:cs typeface="Calibri"/>
              </a:rPr>
              <a:t>http:// </a:t>
            </a:r>
            <a:r>
              <a:rPr sz="1200" spc="-5" dirty="0">
                <a:solidFill>
                  <a:srgbClr val="0065FF"/>
                </a:solidFill>
                <a:latin typeface="Calibri"/>
                <a:cs typeface="Calibri"/>
              </a:rPr>
              <a:t> </a:t>
            </a:r>
            <a:r>
              <a:rPr sz="1200" u="sng" spc="-5" dirty="0">
                <a:solidFill>
                  <a:srgbClr val="0065FF"/>
                </a:solidFill>
                <a:uFill>
                  <a:solidFill>
                    <a:srgbClr val="0065FF"/>
                  </a:solidFill>
                </a:uFill>
                <a:latin typeface="Calibri"/>
                <a:cs typeface="Calibri"/>
              </a:rPr>
              <a:t>cordis.europa.eu</a:t>
            </a:r>
            <a:r>
              <a:rPr sz="1200" spc="-5" dirty="0">
                <a:latin typeface="Calibri"/>
                <a:cs typeface="Calibri"/>
              </a:rPr>
              <a:t>) </a:t>
            </a:r>
            <a:r>
              <a:rPr sz="1200" spc="-10" dirty="0">
                <a:latin typeface="Calibri"/>
                <a:cs typeface="Calibri"/>
              </a:rPr>
              <a:t>(CORDIS </a:t>
            </a:r>
            <a:r>
              <a:rPr sz="1200" spc="-5" dirty="0">
                <a:latin typeface="Calibri"/>
                <a:cs typeface="Calibri"/>
              </a:rPr>
              <a:t>– Community Research and Development Information Service).  Numerous databases on R&amp;D work may </a:t>
            </a:r>
            <a:r>
              <a:rPr sz="1200" dirty="0">
                <a:latin typeface="Calibri"/>
                <a:cs typeface="Calibri"/>
              </a:rPr>
              <a:t>be </a:t>
            </a:r>
            <a:r>
              <a:rPr sz="1200" spc="-5" dirty="0">
                <a:latin typeface="Calibri"/>
                <a:cs typeface="Calibri"/>
              </a:rPr>
              <a:t>found </a:t>
            </a:r>
            <a:r>
              <a:rPr sz="1200" dirty="0">
                <a:latin typeface="Calibri"/>
                <a:cs typeface="Calibri"/>
              </a:rPr>
              <a:t>under the </a:t>
            </a:r>
            <a:r>
              <a:rPr sz="1200" spc="-5" dirty="0">
                <a:latin typeface="Calibri"/>
                <a:cs typeface="Calibri"/>
              </a:rPr>
              <a:t>heading “Database and Web  Services” which is financed </a:t>
            </a:r>
            <a:r>
              <a:rPr sz="1200" dirty="0">
                <a:latin typeface="Calibri"/>
                <a:cs typeface="Calibri"/>
              </a:rPr>
              <a:t>by </a:t>
            </a:r>
            <a:r>
              <a:rPr sz="1200" spc="-5" dirty="0">
                <a:latin typeface="Calibri"/>
                <a:cs typeface="Calibri"/>
              </a:rPr>
              <a:t>the European Union. Moreover, the </a:t>
            </a:r>
            <a:r>
              <a:rPr sz="1200" spc="-10" dirty="0">
                <a:latin typeface="Calibri"/>
                <a:cs typeface="Calibri"/>
              </a:rPr>
              <a:t>said web </a:t>
            </a:r>
            <a:r>
              <a:rPr sz="1200" spc="-5" dirty="0">
                <a:latin typeface="Calibri"/>
                <a:cs typeface="Calibri"/>
              </a:rPr>
              <a:t>site also offers  browsers </a:t>
            </a:r>
            <a:r>
              <a:rPr sz="1200" spc="-10" dirty="0">
                <a:latin typeface="Calibri"/>
                <a:cs typeface="Calibri"/>
              </a:rPr>
              <a:t>of </a:t>
            </a:r>
            <a:r>
              <a:rPr sz="1200" spc="-5" dirty="0">
                <a:latin typeface="Calibri"/>
                <a:cs typeface="Calibri"/>
              </a:rPr>
              <a:t>partners </a:t>
            </a:r>
            <a:r>
              <a:rPr sz="1200" dirty="0">
                <a:latin typeface="Calibri"/>
                <a:cs typeface="Calibri"/>
              </a:rPr>
              <a:t>for </a:t>
            </a:r>
            <a:r>
              <a:rPr sz="1200" spc="-5" dirty="0">
                <a:latin typeface="Calibri"/>
                <a:cs typeface="Calibri"/>
              </a:rPr>
              <a:t>R&amp;D work, databases of programmes and projects and</a:t>
            </a:r>
            <a:r>
              <a:rPr sz="1200" spc="95" dirty="0">
                <a:latin typeface="Calibri"/>
                <a:cs typeface="Calibri"/>
              </a:rPr>
              <a:t> </a:t>
            </a:r>
            <a:r>
              <a:rPr sz="1200" spc="-5" dirty="0">
                <a:latin typeface="Calibri"/>
                <a:cs typeface="Calibri"/>
              </a:rPr>
              <a:t>similar.</a:t>
            </a:r>
            <a:endParaRPr sz="1200" dirty="0">
              <a:latin typeface="Calibri"/>
              <a:cs typeface="Calibri"/>
            </a:endParaRPr>
          </a:p>
          <a:p>
            <a:pPr marL="12700" marR="21590" indent="34925">
              <a:lnSpc>
                <a:spcPct val="101699"/>
              </a:lnSpc>
              <a:spcBef>
                <a:spcPts val="994"/>
              </a:spcBef>
            </a:pPr>
            <a:r>
              <a:rPr sz="1200" spc="-5" dirty="0">
                <a:latin typeface="Calibri"/>
                <a:cs typeface="Calibri"/>
              </a:rPr>
              <a:t>When browsing </a:t>
            </a:r>
            <a:r>
              <a:rPr sz="1200" dirty="0">
                <a:latin typeface="Calibri"/>
                <a:cs typeface="Calibri"/>
              </a:rPr>
              <a:t>for </a:t>
            </a:r>
            <a:r>
              <a:rPr sz="1200" spc="-5" dirty="0">
                <a:latin typeface="Calibri"/>
                <a:cs typeface="Calibri"/>
              </a:rPr>
              <a:t>literature, search and purchase of literature via Internet bookstore  Amazon.com (</a:t>
            </a:r>
            <a:r>
              <a:rPr sz="1200" u="sng" spc="-5" dirty="0">
                <a:solidFill>
                  <a:srgbClr val="0065FF"/>
                </a:solidFill>
                <a:uFill>
                  <a:solidFill>
                    <a:srgbClr val="0065FF"/>
                  </a:solidFill>
                </a:uFill>
                <a:latin typeface="Calibri"/>
                <a:cs typeface="Calibri"/>
              </a:rPr>
              <a:t>www.amazon.com</a:t>
            </a:r>
            <a:r>
              <a:rPr sz="1200" spc="-5" dirty="0">
                <a:latin typeface="Calibri"/>
                <a:cs typeface="Calibri"/>
              </a:rPr>
              <a:t>) proves </a:t>
            </a:r>
            <a:r>
              <a:rPr sz="1200" dirty="0">
                <a:latin typeface="Calibri"/>
                <a:cs typeface="Calibri"/>
              </a:rPr>
              <a:t>to be </a:t>
            </a:r>
            <a:r>
              <a:rPr sz="1200" spc="-5" dirty="0">
                <a:latin typeface="Calibri"/>
                <a:cs typeface="Calibri"/>
              </a:rPr>
              <a:t>popular. Amazon.com has been followed </a:t>
            </a:r>
            <a:r>
              <a:rPr sz="1200" dirty="0">
                <a:latin typeface="Calibri"/>
                <a:cs typeface="Calibri"/>
              </a:rPr>
              <a:t>by  </a:t>
            </a:r>
            <a:r>
              <a:rPr sz="1200" spc="-5" dirty="0">
                <a:latin typeface="Calibri"/>
                <a:cs typeface="Calibri"/>
              </a:rPr>
              <a:t>other bookstores such as Barnes&amp;Noble (</a:t>
            </a:r>
            <a:r>
              <a:rPr sz="1200" u="sng" spc="-5" dirty="0">
                <a:solidFill>
                  <a:srgbClr val="0065FF"/>
                </a:solidFill>
                <a:uFill>
                  <a:solidFill>
                    <a:srgbClr val="0065FF"/>
                  </a:solidFill>
                </a:uFill>
                <a:latin typeface="Calibri"/>
                <a:cs typeface="Calibri"/>
              </a:rPr>
              <a:t>www.barnesandnoble.com</a:t>
            </a:r>
            <a:r>
              <a:rPr sz="1200" spc="-5" dirty="0">
                <a:latin typeface="Calibri"/>
                <a:cs typeface="Calibri"/>
              </a:rPr>
              <a:t>). The purchase </a:t>
            </a:r>
            <a:r>
              <a:rPr sz="1200" spc="-10" dirty="0">
                <a:latin typeface="Calibri"/>
                <a:cs typeface="Calibri"/>
              </a:rPr>
              <a:t>of </a:t>
            </a:r>
            <a:r>
              <a:rPr sz="1200" spc="-5" dirty="0">
                <a:latin typeface="Calibri"/>
                <a:cs typeface="Calibri"/>
              </a:rPr>
              <a:t>books  may </a:t>
            </a:r>
            <a:r>
              <a:rPr sz="1200" dirty="0">
                <a:latin typeface="Calibri"/>
                <a:cs typeface="Calibri"/>
              </a:rPr>
              <a:t>be </a:t>
            </a:r>
            <a:r>
              <a:rPr sz="1200" spc="-5" dirty="0">
                <a:latin typeface="Calibri"/>
                <a:cs typeface="Calibri"/>
              </a:rPr>
              <a:t>made </a:t>
            </a:r>
            <a:r>
              <a:rPr sz="1200" dirty="0">
                <a:latin typeface="Calibri"/>
                <a:cs typeface="Calibri"/>
              </a:rPr>
              <a:t>easier by </a:t>
            </a:r>
            <a:r>
              <a:rPr sz="1200" spc="-5" dirty="0">
                <a:latin typeface="Calibri"/>
                <a:cs typeface="Calibri"/>
              </a:rPr>
              <a:t>checking the table </a:t>
            </a:r>
            <a:r>
              <a:rPr sz="1200" spc="-10" dirty="0">
                <a:latin typeface="Calibri"/>
                <a:cs typeface="Calibri"/>
              </a:rPr>
              <a:t>of </a:t>
            </a:r>
            <a:r>
              <a:rPr sz="1200" spc="-5" dirty="0">
                <a:latin typeface="Calibri"/>
                <a:cs typeface="Calibri"/>
              </a:rPr>
              <a:t>contents of the book and sometimes reading </a:t>
            </a:r>
            <a:r>
              <a:rPr sz="1200" dirty="0">
                <a:latin typeface="Calibri"/>
                <a:cs typeface="Calibri"/>
              </a:rPr>
              <a:t>the  </a:t>
            </a:r>
            <a:r>
              <a:rPr sz="1200" spc="-5" dirty="0">
                <a:latin typeface="Calibri"/>
                <a:cs typeface="Calibri"/>
              </a:rPr>
              <a:t>purchasers reviews </a:t>
            </a:r>
            <a:r>
              <a:rPr sz="1200" spc="-10" dirty="0">
                <a:latin typeface="Calibri"/>
                <a:cs typeface="Calibri"/>
              </a:rPr>
              <a:t>of </a:t>
            </a:r>
            <a:r>
              <a:rPr sz="1200" spc="-5" dirty="0">
                <a:latin typeface="Calibri"/>
                <a:cs typeface="Calibri"/>
              </a:rPr>
              <a:t>the</a:t>
            </a:r>
            <a:r>
              <a:rPr sz="1200" spc="20" dirty="0">
                <a:latin typeface="Calibri"/>
                <a:cs typeface="Calibri"/>
              </a:rPr>
              <a:t> </a:t>
            </a:r>
            <a:r>
              <a:rPr sz="1200" spc="-5" dirty="0">
                <a:latin typeface="Calibri"/>
                <a:cs typeface="Calibri"/>
              </a:rPr>
              <a:t>book.</a:t>
            </a:r>
            <a:endParaRPr sz="1200" dirty="0">
              <a:latin typeface="Calibri"/>
              <a:cs typeface="Calibri"/>
            </a:endParaRPr>
          </a:p>
          <a:p>
            <a:pPr>
              <a:lnSpc>
                <a:spcPct val="100000"/>
              </a:lnSpc>
              <a:spcBef>
                <a:spcPts val="20"/>
              </a:spcBef>
            </a:pPr>
            <a:endParaRPr sz="1400" dirty="0">
              <a:latin typeface="Calibri"/>
              <a:cs typeface="Calibri"/>
            </a:endParaRPr>
          </a:p>
          <a:p>
            <a:pPr marL="12700">
              <a:lnSpc>
                <a:spcPct val="100000"/>
              </a:lnSpc>
            </a:pPr>
            <a:r>
              <a:rPr sz="1200" b="1" spc="-5" dirty="0">
                <a:latin typeface="Calibri"/>
                <a:cs typeface="Calibri"/>
              </a:rPr>
              <a:t>6.8.4 Searching via internet patents</a:t>
            </a:r>
            <a:r>
              <a:rPr sz="1200" b="1" spc="35" dirty="0">
                <a:latin typeface="Calibri"/>
                <a:cs typeface="Calibri"/>
              </a:rPr>
              <a:t> </a:t>
            </a:r>
            <a:r>
              <a:rPr sz="1200" b="1" spc="-5" dirty="0">
                <a:latin typeface="Calibri"/>
                <a:cs typeface="Calibri"/>
              </a:rPr>
              <a:t>databases</a:t>
            </a:r>
            <a:endParaRPr sz="1200" dirty="0">
              <a:latin typeface="Calibri"/>
              <a:cs typeface="Calibri"/>
            </a:endParaRPr>
          </a:p>
          <a:p>
            <a:pPr marL="12700" marR="5080">
              <a:lnSpc>
                <a:spcPct val="101699"/>
              </a:lnSpc>
              <a:spcBef>
                <a:spcPts val="805"/>
              </a:spcBef>
            </a:pPr>
            <a:r>
              <a:rPr sz="1200" spc="-5" dirty="0">
                <a:latin typeface="Calibri"/>
                <a:cs typeface="Calibri"/>
              </a:rPr>
              <a:t>The Internet offers numerous browsers </a:t>
            </a:r>
            <a:r>
              <a:rPr sz="1200" spc="-10" dirty="0">
                <a:latin typeface="Calibri"/>
                <a:cs typeface="Calibri"/>
              </a:rPr>
              <a:t>of </a:t>
            </a:r>
            <a:r>
              <a:rPr sz="1200" spc="-5" dirty="0">
                <a:latin typeface="Calibri"/>
                <a:cs typeface="Calibri"/>
              </a:rPr>
              <a:t>patents databases </a:t>
            </a:r>
            <a:r>
              <a:rPr sz="1200" spc="-10" dirty="0">
                <a:latin typeface="Calibri"/>
                <a:cs typeface="Calibri"/>
              </a:rPr>
              <a:t>yet </a:t>
            </a:r>
            <a:r>
              <a:rPr sz="1200" spc="-5" dirty="0">
                <a:latin typeface="Calibri"/>
                <a:cs typeface="Calibri"/>
              </a:rPr>
              <a:t>only a few are free of  charge. The browser </a:t>
            </a:r>
            <a:r>
              <a:rPr sz="1200" spc="-10" dirty="0">
                <a:latin typeface="Calibri"/>
                <a:cs typeface="Calibri"/>
              </a:rPr>
              <a:t>of </a:t>
            </a:r>
            <a:r>
              <a:rPr sz="1200" spc="-5" dirty="0">
                <a:latin typeface="Calibri"/>
                <a:cs typeface="Calibri"/>
              </a:rPr>
              <a:t>the American Patent Office USPTO (</a:t>
            </a:r>
            <a:r>
              <a:rPr sz="1200" u="sng" spc="-5" dirty="0">
                <a:solidFill>
                  <a:srgbClr val="0065FF"/>
                </a:solidFill>
                <a:uFill>
                  <a:solidFill>
                    <a:srgbClr val="0065FF"/>
                  </a:solidFill>
                </a:uFill>
                <a:latin typeface="Calibri"/>
                <a:cs typeface="Calibri"/>
                <a:hlinkClick r:id="rId4"/>
              </a:rPr>
              <a:t>www.uspto.gov/patft</a:t>
            </a:r>
            <a:r>
              <a:rPr sz="1200" spc="-5" dirty="0">
                <a:latin typeface="Calibri"/>
                <a:cs typeface="Calibri"/>
                <a:hlinkClick r:id="rId4"/>
              </a:rPr>
              <a:t>) </a:t>
            </a:r>
            <a:r>
              <a:rPr sz="1200" spc="-5" dirty="0">
                <a:latin typeface="Calibri"/>
                <a:cs typeface="Calibri"/>
              </a:rPr>
              <a:t>and the  browser </a:t>
            </a:r>
            <a:r>
              <a:rPr sz="1200" spc="-10" dirty="0">
                <a:latin typeface="Calibri"/>
                <a:cs typeface="Calibri"/>
              </a:rPr>
              <a:t>of </a:t>
            </a:r>
            <a:r>
              <a:rPr sz="1200" spc="-5" dirty="0">
                <a:latin typeface="Calibri"/>
                <a:cs typeface="Calibri"/>
              </a:rPr>
              <a:t>European Patent Office (</a:t>
            </a:r>
            <a:r>
              <a:rPr sz="1200" u="sng" spc="-5" dirty="0">
                <a:solidFill>
                  <a:srgbClr val="0065FF"/>
                </a:solidFill>
                <a:uFill>
                  <a:solidFill>
                    <a:srgbClr val="0065FF"/>
                  </a:solidFill>
                </a:uFill>
                <a:latin typeface="Calibri"/>
                <a:cs typeface="Calibri"/>
              </a:rPr>
              <a:t>ep.espacenet.com</a:t>
            </a:r>
            <a:r>
              <a:rPr sz="1200" spc="-5" dirty="0">
                <a:latin typeface="Calibri"/>
                <a:cs typeface="Calibri"/>
              </a:rPr>
              <a:t>) prove </a:t>
            </a:r>
            <a:r>
              <a:rPr sz="1200" dirty="0">
                <a:latin typeface="Calibri"/>
                <a:cs typeface="Calibri"/>
              </a:rPr>
              <a:t>the </a:t>
            </a:r>
            <a:r>
              <a:rPr sz="1200" spc="-5" dirty="0">
                <a:latin typeface="Calibri"/>
                <a:cs typeface="Calibri"/>
              </a:rPr>
              <a:t>best </a:t>
            </a:r>
            <a:r>
              <a:rPr sz="1200" spc="-10" dirty="0">
                <a:latin typeface="Calibri"/>
                <a:cs typeface="Calibri"/>
              </a:rPr>
              <a:t>in </a:t>
            </a:r>
            <a:r>
              <a:rPr sz="1200" spc="-5" dirty="0">
                <a:latin typeface="Calibri"/>
                <a:cs typeface="Calibri"/>
              </a:rPr>
              <a:t>praxis (Figure 3). The  former enables browsing through American patent files which is necessary </a:t>
            </a:r>
            <a:r>
              <a:rPr sz="1200" dirty="0">
                <a:latin typeface="Calibri"/>
                <a:cs typeface="Calibri"/>
              </a:rPr>
              <a:t>for </a:t>
            </a:r>
            <a:r>
              <a:rPr sz="1200" spc="-5" dirty="0">
                <a:latin typeface="Calibri"/>
                <a:cs typeface="Calibri"/>
              </a:rPr>
              <a:t>a serious  investigation, while the latter enables reciprocal browsing through European (EPO),  international (WIPO) and Japanese patent</a:t>
            </a:r>
            <a:r>
              <a:rPr sz="1200" spc="10" dirty="0">
                <a:latin typeface="Calibri"/>
                <a:cs typeface="Calibri"/>
              </a:rPr>
              <a:t> </a:t>
            </a:r>
            <a:r>
              <a:rPr sz="1200" spc="-5" dirty="0">
                <a:latin typeface="Calibri"/>
                <a:cs typeface="Calibri"/>
              </a:rPr>
              <a:t>database.</a:t>
            </a:r>
            <a:endParaRPr sz="1200" dirty="0">
              <a:latin typeface="Calibri"/>
              <a:cs typeface="Calibri"/>
            </a:endParaRPr>
          </a:p>
        </p:txBody>
      </p:sp>
      <p:sp>
        <p:nvSpPr>
          <p:cNvPr id="5" name="object 5"/>
          <p:cNvSpPr/>
          <p:nvPr/>
        </p:nvSpPr>
        <p:spPr>
          <a:xfrm>
            <a:off x="986843" y="1416705"/>
            <a:ext cx="438113" cy="438113"/>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26" y="4404123"/>
            <a:ext cx="5822315" cy="5554980"/>
          </a:xfrm>
          <a:prstGeom prst="rect">
            <a:avLst/>
          </a:prstGeom>
        </p:spPr>
        <p:txBody>
          <a:bodyPr vert="horz" wrap="square" lIns="0" tIns="12700" rIns="0" bIns="0" rtlCol="0">
            <a:spAutoFit/>
          </a:bodyPr>
          <a:lstStyle/>
          <a:p>
            <a:pPr marL="469900">
              <a:lnSpc>
                <a:spcPct val="100000"/>
              </a:lnSpc>
              <a:spcBef>
                <a:spcPts val="100"/>
              </a:spcBef>
            </a:pPr>
            <a:r>
              <a:rPr sz="1200" b="1" i="1" spc="-5" dirty="0">
                <a:latin typeface="Calibri"/>
                <a:cs typeface="Calibri"/>
              </a:rPr>
              <a:t>Figure </a:t>
            </a:r>
            <a:r>
              <a:rPr sz="1200" b="1" i="1" spc="-10" dirty="0">
                <a:latin typeface="Calibri"/>
                <a:cs typeface="Calibri"/>
              </a:rPr>
              <a:t>3: </a:t>
            </a:r>
            <a:r>
              <a:rPr sz="1200" b="1" i="1" spc="-5" dirty="0">
                <a:latin typeface="Calibri"/>
                <a:cs typeface="Calibri"/>
              </a:rPr>
              <a:t>The result of enquiry </a:t>
            </a:r>
            <a:r>
              <a:rPr sz="1200" b="1" i="1" dirty="0">
                <a:latin typeface="Calibri"/>
                <a:cs typeface="Calibri"/>
              </a:rPr>
              <a:t>in </a:t>
            </a:r>
            <a:r>
              <a:rPr sz="1200" b="1" i="1" spc="-5" dirty="0">
                <a:latin typeface="Calibri"/>
                <a:cs typeface="Calibri"/>
              </a:rPr>
              <a:t>EPO</a:t>
            </a:r>
            <a:endParaRPr sz="1200">
              <a:latin typeface="Calibri"/>
              <a:cs typeface="Calibri"/>
            </a:endParaRPr>
          </a:p>
          <a:p>
            <a:pPr marL="12700" marR="19050">
              <a:lnSpc>
                <a:spcPct val="101699"/>
              </a:lnSpc>
              <a:spcBef>
                <a:spcPts val="994"/>
              </a:spcBef>
            </a:pPr>
            <a:r>
              <a:rPr sz="1200" i="1" spc="-5" dirty="0">
                <a:latin typeface="Calibri"/>
                <a:cs typeface="Calibri"/>
              </a:rPr>
              <a:t>The result of a simple </a:t>
            </a:r>
            <a:r>
              <a:rPr sz="1200" i="1" spc="-10" dirty="0">
                <a:latin typeface="Calibri"/>
                <a:cs typeface="Calibri"/>
              </a:rPr>
              <a:t>enquiry </a:t>
            </a:r>
            <a:r>
              <a:rPr sz="1200" i="1" spc="-5" dirty="0">
                <a:latin typeface="Calibri"/>
                <a:cs typeface="Calibri"/>
              </a:rPr>
              <a:t>in EPO patent database describes technical solution for a  wooden beam (wood* AND (beam OR pillar)). </a:t>
            </a:r>
            <a:r>
              <a:rPr sz="1200" i="1" dirty="0">
                <a:latin typeface="Calibri"/>
                <a:cs typeface="Calibri"/>
              </a:rPr>
              <a:t>As </a:t>
            </a:r>
            <a:r>
              <a:rPr sz="1200" i="1" spc="-5" dirty="0">
                <a:latin typeface="Calibri"/>
                <a:cs typeface="Calibri"/>
              </a:rPr>
              <a:t>clearly evident, the enquiry obtained more  than </a:t>
            </a:r>
            <a:r>
              <a:rPr sz="1200" i="1" dirty="0">
                <a:latin typeface="Calibri"/>
                <a:cs typeface="Calibri"/>
              </a:rPr>
              <a:t>422 </a:t>
            </a:r>
            <a:r>
              <a:rPr sz="1200" i="1" spc="-5" dirty="0">
                <a:latin typeface="Calibri"/>
                <a:cs typeface="Calibri"/>
              </a:rPr>
              <a:t>hits, which </a:t>
            </a:r>
            <a:r>
              <a:rPr sz="1200" i="1" spc="-10" dirty="0">
                <a:latin typeface="Calibri"/>
                <a:cs typeface="Calibri"/>
              </a:rPr>
              <a:t>are </a:t>
            </a:r>
            <a:r>
              <a:rPr sz="1200" i="1" spc="-5" dirty="0">
                <a:latin typeface="Calibri"/>
                <a:cs typeface="Calibri"/>
              </a:rPr>
              <a:t>far too many for detailed reviewing, </a:t>
            </a:r>
            <a:r>
              <a:rPr sz="1200" i="1" spc="-10" dirty="0">
                <a:latin typeface="Calibri"/>
                <a:cs typeface="Calibri"/>
              </a:rPr>
              <a:t>and </a:t>
            </a:r>
            <a:r>
              <a:rPr sz="1200" i="1" spc="-5" dirty="0">
                <a:latin typeface="Calibri"/>
                <a:cs typeface="Calibri"/>
              </a:rPr>
              <a:t>the search shall need </a:t>
            </a:r>
            <a:r>
              <a:rPr sz="1200" i="1" dirty="0">
                <a:latin typeface="Calibri"/>
                <a:cs typeface="Calibri"/>
              </a:rPr>
              <a:t>to </a:t>
            </a:r>
            <a:r>
              <a:rPr sz="1200" i="1" spc="-5" dirty="0">
                <a:latin typeface="Calibri"/>
                <a:cs typeface="Calibri"/>
              </a:rPr>
              <a:t>be  limited more precisely. Furthermore, it is worth establishing that the patents </a:t>
            </a:r>
            <a:r>
              <a:rPr sz="1200" i="1" dirty="0">
                <a:latin typeface="Calibri"/>
                <a:cs typeface="Calibri"/>
              </a:rPr>
              <a:t>files </a:t>
            </a:r>
            <a:r>
              <a:rPr sz="1200" i="1" spc="-5" dirty="0">
                <a:latin typeface="Calibri"/>
                <a:cs typeface="Calibri"/>
              </a:rPr>
              <a:t>for solving a  concrete technical problem </a:t>
            </a:r>
            <a:r>
              <a:rPr sz="1200" i="1" spc="-10" dirty="0">
                <a:latin typeface="Calibri"/>
                <a:cs typeface="Calibri"/>
              </a:rPr>
              <a:t>are </a:t>
            </a:r>
            <a:r>
              <a:rPr sz="1200" i="1" spc="-5" dirty="0">
                <a:latin typeface="Calibri"/>
                <a:cs typeface="Calibri"/>
              </a:rPr>
              <a:t>numerous. Which is of course </a:t>
            </a:r>
            <a:r>
              <a:rPr sz="1200" i="1" spc="-10" dirty="0">
                <a:latin typeface="Calibri"/>
                <a:cs typeface="Calibri"/>
              </a:rPr>
              <a:t>bad </a:t>
            </a:r>
            <a:r>
              <a:rPr sz="1200" i="1" spc="-5" dirty="0">
                <a:latin typeface="Calibri"/>
                <a:cs typeface="Calibri"/>
              </a:rPr>
              <a:t>since </a:t>
            </a:r>
            <a:r>
              <a:rPr sz="1200" i="1" spc="-10" dirty="0">
                <a:latin typeface="Calibri"/>
                <a:cs typeface="Calibri"/>
              </a:rPr>
              <a:t>it </a:t>
            </a:r>
            <a:r>
              <a:rPr sz="1200" i="1" spc="-5" dirty="0">
                <a:latin typeface="Calibri"/>
                <a:cs typeface="Calibri"/>
              </a:rPr>
              <a:t>indicates that many  things </a:t>
            </a:r>
            <a:r>
              <a:rPr sz="1200" i="1" spc="-10" dirty="0">
                <a:latin typeface="Calibri"/>
                <a:cs typeface="Calibri"/>
              </a:rPr>
              <a:t>are </a:t>
            </a:r>
            <a:r>
              <a:rPr sz="1200" i="1" spc="-5" dirty="0">
                <a:latin typeface="Calibri"/>
                <a:cs typeface="Calibri"/>
              </a:rPr>
              <a:t>already patented yet also </a:t>
            </a:r>
            <a:r>
              <a:rPr sz="1200" i="1" spc="-10" dirty="0">
                <a:latin typeface="Calibri"/>
                <a:cs typeface="Calibri"/>
              </a:rPr>
              <a:t>good </a:t>
            </a:r>
            <a:r>
              <a:rPr sz="1200" i="1" spc="-5" dirty="0">
                <a:latin typeface="Calibri"/>
                <a:cs typeface="Calibri"/>
              </a:rPr>
              <a:t>because very often a particular niche may still be  found for protecting </a:t>
            </a:r>
            <a:r>
              <a:rPr sz="1200" i="1" spc="-10" dirty="0">
                <a:latin typeface="Calibri"/>
                <a:cs typeface="Calibri"/>
              </a:rPr>
              <a:t>our own </a:t>
            </a:r>
            <a:r>
              <a:rPr sz="1200" i="1" spc="-5" dirty="0">
                <a:latin typeface="Calibri"/>
                <a:cs typeface="Calibri"/>
              </a:rPr>
              <a:t>technical solution </a:t>
            </a:r>
            <a:r>
              <a:rPr sz="1200" i="1" dirty="0">
                <a:latin typeface="Calibri"/>
                <a:cs typeface="Calibri"/>
              </a:rPr>
              <a:t>(EPO,</a:t>
            </a:r>
            <a:r>
              <a:rPr sz="1200" i="1" spc="70" dirty="0">
                <a:latin typeface="Calibri"/>
                <a:cs typeface="Calibri"/>
              </a:rPr>
              <a:t> </a:t>
            </a:r>
            <a:r>
              <a:rPr sz="1200" i="1" spc="-5" dirty="0">
                <a:latin typeface="Calibri"/>
                <a:cs typeface="Calibri"/>
              </a:rPr>
              <a:t>2006).</a:t>
            </a:r>
            <a:endParaRPr sz="1200">
              <a:latin typeface="Calibri"/>
              <a:cs typeface="Calibri"/>
            </a:endParaRPr>
          </a:p>
          <a:p>
            <a:pPr marL="12700" marR="20955">
              <a:lnSpc>
                <a:spcPct val="101699"/>
              </a:lnSpc>
              <a:spcBef>
                <a:spcPts val="1005"/>
              </a:spcBef>
            </a:pPr>
            <a:r>
              <a:rPr sz="1200" spc="-5" dirty="0">
                <a:latin typeface="Calibri"/>
                <a:cs typeface="Calibri"/>
              </a:rPr>
              <a:t>By </a:t>
            </a:r>
            <a:r>
              <a:rPr sz="1200" dirty="0">
                <a:latin typeface="Calibri"/>
                <a:cs typeface="Calibri"/>
              </a:rPr>
              <a:t>using </a:t>
            </a:r>
            <a:r>
              <a:rPr sz="1200" spc="-5" dirty="0">
                <a:latin typeface="Calibri"/>
                <a:cs typeface="Calibri"/>
              </a:rPr>
              <a:t>a browser, we often obtain many </a:t>
            </a:r>
            <a:r>
              <a:rPr sz="1200" dirty="0">
                <a:latin typeface="Calibri"/>
                <a:cs typeface="Calibri"/>
              </a:rPr>
              <a:t>hits </a:t>
            </a:r>
            <a:r>
              <a:rPr sz="1200" spc="-5" dirty="0">
                <a:latin typeface="Calibri"/>
                <a:cs typeface="Calibri"/>
              </a:rPr>
              <a:t>which meet our searched series of items.  Numbers </a:t>
            </a:r>
            <a:r>
              <a:rPr sz="1200" spc="-10" dirty="0">
                <a:latin typeface="Calibri"/>
                <a:cs typeface="Calibri"/>
              </a:rPr>
              <a:t>of </a:t>
            </a:r>
            <a:r>
              <a:rPr sz="1200" spc="-5" dirty="0">
                <a:latin typeface="Calibri"/>
                <a:cs typeface="Calibri"/>
              </a:rPr>
              <a:t>patents, date of issue and </a:t>
            </a:r>
            <a:r>
              <a:rPr sz="1200" dirty="0">
                <a:latin typeface="Calibri"/>
                <a:cs typeface="Calibri"/>
              </a:rPr>
              <a:t>the </a:t>
            </a:r>
            <a:r>
              <a:rPr sz="1200" spc="-5" dirty="0">
                <a:latin typeface="Calibri"/>
                <a:cs typeface="Calibri"/>
              </a:rPr>
              <a:t>name of </a:t>
            </a:r>
            <a:r>
              <a:rPr sz="1200" dirty="0">
                <a:latin typeface="Calibri"/>
                <a:cs typeface="Calibri"/>
              </a:rPr>
              <a:t>the </a:t>
            </a:r>
            <a:r>
              <a:rPr sz="1200" spc="-5" dirty="0">
                <a:latin typeface="Calibri"/>
                <a:cs typeface="Calibri"/>
              </a:rPr>
              <a:t>patent </a:t>
            </a:r>
            <a:r>
              <a:rPr sz="1200" spc="-10" dirty="0">
                <a:latin typeface="Calibri"/>
                <a:cs typeface="Calibri"/>
              </a:rPr>
              <a:t>are </a:t>
            </a:r>
            <a:r>
              <a:rPr sz="1200" spc="-5" dirty="0">
                <a:latin typeface="Calibri"/>
                <a:cs typeface="Calibri"/>
              </a:rPr>
              <a:t>written out. By clicking on  </a:t>
            </a:r>
            <a:r>
              <a:rPr sz="1200" dirty="0">
                <a:latin typeface="Calibri"/>
                <a:cs typeface="Calibri"/>
              </a:rPr>
              <a:t>the </a:t>
            </a:r>
            <a:r>
              <a:rPr sz="1200" spc="-5" dirty="0">
                <a:latin typeface="Calibri"/>
                <a:cs typeface="Calibri"/>
              </a:rPr>
              <a:t>number </a:t>
            </a:r>
            <a:r>
              <a:rPr sz="1200" spc="-10" dirty="0">
                <a:latin typeface="Calibri"/>
                <a:cs typeface="Calibri"/>
              </a:rPr>
              <a:t>of </a:t>
            </a:r>
            <a:r>
              <a:rPr sz="1200" spc="-5" dirty="0">
                <a:latin typeface="Calibri"/>
                <a:cs typeface="Calibri"/>
              </a:rPr>
              <a:t>patent, we may obtain basic information </a:t>
            </a:r>
            <a:r>
              <a:rPr sz="1200" spc="-10" dirty="0">
                <a:latin typeface="Calibri"/>
                <a:cs typeface="Calibri"/>
              </a:rPr>
              <a:t>on </a:t>
            </a:r>
            <a:r>
              <a:rPr sz="1200" spc="-5" dirty="0">
                <a:latin typeface="Calibri"/>
                <a:cs typeface="Calibri"/>
              </a:rPr>
              <a:t>the patent, including the abstract,  </a:t>
            </a:r>
            <a:r>
              <a:rPr sz="1200" dirty="0">
                <a:latin typeface="Calibri"/>
                <a:cs typeface="Calibri"/>
              </a:rPr>
              <a:t>listed </a:t>
            </a:r>
            <a:r>
              <a:rPr sz="1200" spc="-5" dirty="0">
                <a:latin typeface="Calibri"/>
                <a:cs typeface="Calibri"/>
              </a:rPr>
              <a:t>literature, a list </a:t>
            </a:r>
            <a:r>
              <a:rPr sz="1200" spc="-10" dirty="0">
                <a:latin typeface="Calibri"/>
                <a:cs typeface="Calibri"/>
              </a:rPr>
              <a:t>of </a:t>
            </a:r>
            <a:r>
              <a:rPr sz="1200" spc="-5" dirty="0">
                <a:latin typeface="Calibri"/>
                <a:cs typeface="Calibri"/>
              </a:rPr>
              <a:t>patents onto which the patent </a:t>
            </a:r>
            <a:r>
              <a:rPr sz="1200" spc="-10" dirty="0">
                <a:latin typeface="Calibri"/>
                <a:cs typeface="Calibri"/>
              </a:rPr>
              <a:t>in </a:t>
            </a:r>
            <a:r>
              <a:rPr sz="1200" spc="-5" dirty="0">
                <a:latin typeface="Calibri"/>
                <a:cs typeface="Calibri"/>
              </a:rPr>
              <a:t>question relates, as well as the  patents which mention the </a:t>
            </a:r>
            <a:r>
              <a:rPr sz="1200" spc="-10" dirty="0">
                <a:latin typeface="Calibri"/>
                <a:cs typeface="Calibri"/>
              </a:rPr>
              <a:t>said </a:t>
            </a:r>
            <a:r>
              <a:rPr sz="1200" spc="-5" dirty="0">
                <a:latin typeface="Calibri"/>
                <a:cs typeface="Calibri"/>
              </a:rPr>
              <a:t>patent. All </a:t>
            </a:r>
            <a:r>
              <a:rPr sz="1200" spc="-10" dirty="0">
                <a:latin typeface="Calibri"/>
                <a:cs typeface="Calibri"/>
              </a:rPr>
              <a:t>of </a:t>
            </a:r>
            <a:r>
              <a:rPr sz="1200" dirty="0">
                <a:latin typeface="Calibri"/>
                <a:cs typeface="Calibri"/>
              </a:rPr>
              <a:t>the </a:t>
            </a:r>
            <a:r>
              <a:rPr sz="1200" spc="-5" dirty="0">
                <a:latin typeface="Calibri"/>
                <a:cs typeface="Calibri"/>
              </a:rPr>
              <a:t>aforementioned makes our further search  </a:t>
            </a:r>
            <a:r>
              <a:rPr sz="1200" dirty="0">
                <a:latin typeface="Calibri"/>
                <a:cs typeface="Calibri"/>
              </a:rPr>
              <a:t>easier </a:t>
            </a:r>
            <a:r>
              <a:rPr sz="1200" spc="-5" dirty="0">
                <a:latin typeface="Calibri"/>
                <a:cs typeface="Calibri"/>
              </a:rPr>
              <a:t>since we can easily find all required patents with one good “hit”. Beside </a:t>
            </a:r>
            <a:r>
              <a:rPr sz="1200" dirty="0">
                <a:latin typeface="Calibri"/>
                <a:cs typeface="Calibri"/>
              </a:rPr>
              <a:t>the </a:t>
            </a:r>
            <a:r>
              <a:rPr sz="1200" spc="-5" dirty="0">
                <a:latin typeface="Calibri"/>
                <a:cs typeface="Calibri"/>
              </a:rPr>
              <a:t>already  described, </a:t>
            </a:r>
            <a:r>
              <a:rPr sz="1200" dirty="0">
                <a:latin typeface="Calibri"/>
                <a:cs typeface="Calibri"/>
              </a:rPr>
              <a:t>the </a:t>
            </a:r>
            <a:r>
              <a:rPr sz="1200" spc="-5" dirty="0">
                <a:latin typeface="Calibri"/>
                <a:cs typeface="Calibri"/>
              </a:rPr>
              <a:t>patent includes the classification into which the patent was classified. By  clicking </a:t>
            </a:r>
            <a:r>
              <a:rPr sz="1200" dirty="0">
                <a:latin typeface="Calibri"/>
                <a:cs typeface="Calibri"/>
              </a:rPr>
              <a:t>the </a:t>
            </a:r>
            <a:r>
              <a:rPr sz="1200" spc="-5" dirty="0">
                <a:latin typeface="Calibri"/>
                <a:cs typeface="Calibri"/>
              </a:rPr>
              <a:t>basic classification of the patent, we obtain all hits </a:t>
            </a:r>
            <a:r>
              <a:rPr sz="1200" spc="-10" dirty="0">
                <a:latin typeface="Calibri"/>
                <a:cs typeface="Calibri"/>
              </a:rPr>
              <a:t>of </a:t>
            </a:r>
            <a:r>
              <a:rPr sz="1200" spc="-5" dirty="0">
                <a:latin typeface="Calibri"/>
                <a:cs typeface="Calibri"/>
              </a:rPr>
              <a:t>the patents which include  </a:t>
            </a:r>
            <a:r>
              <a:rPr sz="1200" dirty="0">
                <a:latin typeface="Calibri"/>
                <a:cs typeface="Calibri"/>
              </a:rPr>
              <a:t>the </a:t>
            </a:r>
            <a:r>
              <a:rPr sz="1200" spc="-5" dirty="0">
                <a:latin typeface="Calibri"/>
                <a:cs typeface="Calibri"/>
              </a:rPr>
              <a:t>said classification </a:t>
            </a:r>
            <a:r>
              <a:rPr sz="1200" spc="-10" dirty="0">
                <a:latin typeface="Calibri"/>
                <a:cs typeface="Calibri"/>
              </a:rPr>
              <a:t>and </a:t>
            </a:r>
            <a:r>
              <a:rPr sz="1200" spc="-5" dirty="0">
                <a:latin typeface="Calibri"/>
                <a:cs typeface="Calibri"/>
              </a:rPr>
              <a:t>a list </a:t>
            </a:r>
            <a:r>
              <a:rPr sz="1200" spc="-10" dirty="0">
                <a:latin typeface="Calibri"/>
                <a:cs typeface="Calibri"/>
              </a:rPr>
              <a:t>of </a:t>
            </a:r>
            <a:r>
              <a:rPr sz="1200" spc="-5" dirty="0">
                <a:latin typeface="Calibri"/>
                <a:cs typeface="Calibri"/>
              </a:rPr>
              <a:t>related classification at the same</a:t>
            </a:r>
            <a:r>
              <a:rPr sz="1200" spc="125" dirty="0">
                <a:latin typeface="Calibri"/>
                <a:cs typeface="Calibri"/>
              </a:rPr>
              <a:t> </a:t>
            </a:r>
            <a:r>
              <a:rPr sz="1200" dirty="0">
                <a:latin typeface="Calibri"/>
                <a:cs typeface="Calibri"/>
              </a:rPr>
              <a:t>time.</a:t>
            </a:r>
            <a:endParaRPr sz="1200">
              <a:latin typeface="Calibri"/>
              <a:cs typeface="Calibri"/>
            </a:endParaRPr>
          </a:p>
          <a:p>
            <a:pPr marL="12700" marR="67945">
              <a:lnSpc>
                <a:spcPct val="101699"/>
              </a:lnSpc>
              <a:spcBef>
                <a:spcPts val="1010"/>
              </a:spcBef>
            </a:pPr>
            <a:r>
              <a:rPr sz="1200" spc="-5" dirty="0">
                <a:latin typeface="Calibri"/>
                <a:cs typeface="Calibri"/>
              </a:rPr>
              <a:t>Information </a:t>
            </a:r>
            <a:r>
              <a:rPr sz="1200" spc="-10" dirty="0">
                <a:latin typeface="Calibri"/>
                <a:cs typeface="Calibri"/>
              </a:rPr>
              <a:t>on </a:t>
            </a:r>
            <a:r>
              <a:rPr sz="1200" spc="-5" dirty="0">
                <a:latin typeface="Calibri"/>
                <a:cs typeface="Calibri"/>
              </a:rPr>
              <a:t>technology development is thus numerous </a:t>
            </a:r>
            <a:r>
              <a:rPr sz="1200" spc="-10" dirty="0">
                <a:latin typeface="Calibri"/>
                <a:cs typeface="Calibri"/>
              </a:rPr>
              <a:t>on </a:t>
            </a:r>
            <a:r>
              <a:rPr sz="1200" dirty="0">
                <a:latin typeface="Calibri"/>
                <a:cs typeface="Calibri"/>
              </a:rPr>
              <a:t>the </a:t>
            </a:r>
            <a:r>
              <a:rPr sz="1200" spc="-5" dirty="0">
                <a:latin typeface="Calibri"/>
                <a:cs typeface="Calibri"/>
              </a:rPr>
              <a:t>Internet, all we need to </a:t>
            </a:r>
            <a:r>
              <a:rPr sz="1200" dirty="0">
                <a:latin typeface="Calibri"/>
                <a:cs typeface="Calibri"/>
              </a:rPr>
              <a:t>do  </a:t>
            </a:r>
            <a:r>
              <a:rPr sz="1200" spc="-5" dirty="0">
                <a:latin typeface="Calibri"/>
                <a:cs typeface="Calibri"/>
              </a:rPr>
              <a:t>is take some time and thoroughly “browse” as </a:t>
            </a:r>
            <a:r>
              <a:rPr sz="1200" spc="-10" dirty="0">
                <a:latin typeface="Calibri"/>
                <a:cs typeface="Calibri"/>
              </a:rPr>
              <a:t>well </a:t>
            </a:r>
            <a:r>
              <a:rPr sz="1200" dirty="0">
                <a:latin typeface="Calibri"/>
                <a:cs typeface="Calibri"/>
              </a:rPr>
              <a:t>as </a:t>
            </a:r>
            <a:r>
              <a:rPr sz="1200" spc="-5" dirty="0">
                <a:latin typeface="Calibri"/>
                <a:cs typeface="Calibri"/>
              </a:rPr>
              <a:t>“winnow chaff from</a:t>
            </a:r>
            <a:r>
              <a:rPr sz="1200" spc="100" dirty="0">
                <a:latin typeface="Calibri"/>
                <a:cs typeface="Calibri"/>
              </a:rPr>
              <a:t> </a:t>
            </a:r>
            <a:r>
              <a:rPr sz="1200" spc="-5" dirty="0">
                <a:latin typeface="Calibri"/>
                <a:cs typeface="Calibri"/>
              </a:rPr>
              <a:t>grain”.</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25"/>
              </a:spcBef>
            </a:pPr>
            <a:endParaRPr sz="1000">
              <a:latin typeface="Calibri"/>
              <a:cs typeface="Calibri"/>
            </a:endParaRPr>
          </a:p>
          <a:p>
            <a:pPr marL="12700">
              <a:lnSpc>
                <a:spcPct val="100000"/>
              </a:lnSpc>
            </a:pPr>
            <a:r>
              <a:rPr sz="1400" b="1" spc="-5" dirty="0">
                <a:latin typeface="Calibri"/>
                <a:cs typeface="Calibri"/>
              </a:rPr>
              <a:t>6.9</a:t>
            </a:r>
            <a:r>
              <a:rPr sz="1400" b="1" spc="-15" dirty="0">
                <a:latin typeface="Calibri"/>
                <a:cs typeface="Calibri"/>
              </a:rPr>
              <a:t> </a:t>
            </a:r>
            <a:r>
              <a:rPr sz="1400" b="1" dirty="0">
                <a:latin typeface="Calibri"/>
                <a:cs typeface="Calibri"/>
              </a:rPr>
              <a:t>Summary</a:t>
            </a:r>
            <a:endParaRPr sz="1400">
              <a:latin typeface="Calibri"/>
              <a:cs typeface="Calibri"/>
            </a:endParaRPr>
          </a:p>
          <a:p>
            <a:pPr marL="12700" marR="5080">
              <a:lnSpc>
                <a:spcPct val="101699"/>
              </a:lnSpc>
              <a:spcBef>
                <a:spcPts val="815"/>
              </a:spcBef>
            </a:pPr>
            <a:r>
              <a:rPr sz="1200" spc="-5" dirty="0">
                <a:latin typeface="Calibri"/>
                <a:cs typeface="Calibri"/>
              </a:rPr>
              <a:t>This module deals with qualitative and quantitative tools for </a:t>
            </a:r>
            <a:r>
              <a:rPr sz="1200" dirty="0">
                <a:latin typeface="Calibri"/>
                <a:cs typeface="Calibri"/>
              </a:rPr>
              <a:t>the </a:t>
            </a:r>
            <a:r>
              <a:rPr sz="1200" spc="-5" dirty="0">
                <a:latin typeface="Calibri"/>
                <a:cs typeface="Calibri"/>
              </a:rPr>
              <a:t>need analysis supporting the  invention-innovation chain. Tools for finding </a:t>
            </a:r>
            <a:r>
              <a:rPr sz="1200" dirty="0">
                <a:latin typeface="Calibri"/>
                <a:cs typeface="Calibri"/>
              </a:rPr>
              <a:t>the needs </a:t>
            </a:r>
            <a:r>
              <a:rPr sz="1200" spc="-10" dirty="0">
                <a:latin typeface="Calibri"/>
                <a:cs typeface="Calibri"/>
              </a:rPr>
              <a:t>are </a:t>
            </a:r>
            <a:r>
              <a:rPr sz="1200" spc="-5" dirty="0">
                <a:latin typeface="Calibri"/>
                <a:cs typeface="Calibri"/>
              </a:rPr>
              <a:t>different and </a:t>
            </a:r>
            <a:r>
              <a:rPr sz="1200" spc="-10" dirty="0">
                <a:latin typeface="Calibri"/>
                <a:cs typeface="Calibri"/>
              </a:rPr>
              <a:t>the </a:t>
            </a:r>
            <a:r>
              <a:rPr sz="1200" spc="-5" dirty="0">
                <a:latin typeface="Calibri"/>
                <a:cs typeface="Calibri"/>
              </a:rPr>
              <a:t>chapter</a:t>
            </a:r>
            <a:r>
              <a:rPr sz="1200" spc="190" dirty="0">
                <a:latin typeface="Calibri"/>
                <a:cs typeface="Calibri"/>
              </a:rPr>
              <a:t> </a:t>
            </a:r>
            <a:r>
              <a:rPr sz="1200" spc="-5" dirty="0">
                <a:latin typeface="Calibri"/>
                <a:cs typeface="Calibri"/>
              </a:rPr>
              <a:t>presents</a:t>
            </a:r>
            <a:endParaRPr sz="1200">
              <a:latin typeface="Calibri"/>
              <a:cs typeface="Calibri"/>
            </a:endParaRPr>
          </a:p>
          <a:p>
            <a:pPr>
              <a:lnSpc>
                <a:spcPct val="100000"/>
              </a:lnSpc>
              <a:spcBef>
                <a:spcPts val="45"/>
              </a:spcBef>
            </a:pPr>
            <a:endParaRPr sz="1550">
              <a:latin typeface="Calibri"/>
              <a:cs typeface="Calibri"/>
            </a:endParaRPr>
          </a:p>
          <a:p>
            <a:pPr marR="131445" algn="r">
              <a:lnSpc>
                <a:spcPct val="100000"/>
              </a:lnSpc>
            </a:pPr>
            <a:r>
              <a:rPr sz="1000" b="1" spc="-5" dirty="0">
                <a:latin typeface="Calibri"/>
                <a:cs typeface="Calibri"/>
              </a:rPr>
              <a:t>91</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
        <p:nvSpPr>
          <p:cNvPr id="5" name="object 5"/>
          <p:cNvSpPr/>
          <p:nvPr/>
        </p:nvSpPr>
        <p:spPr>
          <a:xfrm>
            <a:off x="1055529" y="1081064"/>
            <a:ext cx="5313958" cy="314103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92</a:t>
            </a:r>
            <a:endParaRPr sz="1000">
              <a:latin typeface="Calibri"/>
              <a:cs typeface="Calibri"/>
            </a:endParaRPr>
          </a:p>
        </p:txBody>
      </p:sp>
      <p:sp>
        <p:nvSpPr>
          <p:cNvPr id="3" name="object 3"/>
          <p:cNvSpPr txBox="1"/>
          <p:nvPr/>
        </p:nvSpPr>
        <p:spPr>
          <a:xfrm>
            <a:off x="888418" y="570066"/>
            <a:ext cx="5763895" cy="3850640"/>
          </a:xfrm>
          <a:prstGeom prst="rect">
            <a:avLst/>
          </a:prstGeom>
        </p:spPr>
        <p:txBody>
          <a:bodyPr vert="horz" wrap="square" lIns="0" tIns="12065" rIns="0" bIns="0" rtlCol="0">
            <a:spAutoFit/>
          </a:bodyPr>
          <a:lstStyle/>
          <a:p>
            <a:pPr marL="12700" algn="just">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5080" algn="just">
              <a:lnSpc>
                <a:spcPct val="101699"/>
              </a:lnSpc>
            </a:pPr>
            <a:r>
              <a:rPr sz="1200" spc="-5" dirty="0">
                <a:latin typeface="Calibri"/>
                <a:cs typeface="Calibri"/>
              </a:rPr>
              <a:t>a brief background </a:t>
            </a:r>
            <a:r>
              <a:rPr sz="1200" spc="-10" dirty="0">
                <a:latin typeface="Calibri"/>
                <a:cs typeface="Calibri"/>
              </a:rPr>
              <a:t>on </a:t>
            </a:r>
            <a:r>
              <a:rPr sz="1200" spc="-5" dirty="0">
                <a:latin typeface="Calibri"/>
                <a:cs typeface="Calibri"/>
              </a:rPr>
              <a:t>some of them like questionnaires, SWOT-analysis, On-line tools, Focus  groups and Technology watch methods incl. a subchapter Searching via internet. For further  </a:t>
            </a:r>
            <a:r>
              <a:rPr sz="1200" dirty="0">
                <a:latin typeface="Calibri"/>
                <a:cs typeface="Calibri"/>
              </a:rPr>
              <a:t>reading, </a:t>
            </a:r>
            <a:r>
              <a:rPr sz="1200" spc="-5" dirty="0">
                <a:latin typeface="Calibri"/>
                <a:cs typeface="Calibri"/>
              </a:rPr>
              <a:t>we prepared some additional materials (see Further</a:t>
            </a:r>
            <a:r>
              <a:rPr sz="1200" spc="40" dirty="0">
                <a:latin typeface="Calibri"/>
                <a:cs typeface="Calibri"/>
              </a:rPr>
              <a:t> </a:t>
            </a:r>
            <a:r>
              <a:rPr sz="1200" spc="-5" dirty="0">
                <a:latin typeface="Calibri"/>
                <a:cs typeface="Calibri"/>
              </a:rPr>
              <a:t>reading).</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12700">
              <a:lnSpc>
                <a:spcPct val="100000"/>
              </a:lnSpc>
            </a:pPr>
            <a:r>
              <a:rPr sz="1400" b="1" spc="-5" dirty="0">
                <a:latin typeface="Calibri"/>
                <a:cs typeface="Calibri"/>
              </a:rPr>
              <a:t>6.10 </a:t>
            </a:r>
            <a:r>
              <a:rPr sz="1400" b="1" dirty="0">
                <a:latin typeface="Calibri"/>
                <a:cs typeface="Calibri"/>
              </a:rPr>
              <a:t>Further</a:t>
            </a:r>
            <a:r>
              <a:rPr sz="1400" b="1" spc="-25" dirty="0">
                <a:latin typeface="Calibri"/>
                <a:cs typeface="Calibri"/>
              </a:rPr>
              <a:t> </a:t>
            </a:r>
            <a:r>
              <a:rPr sz="1400" b="1" spc="-10" dirty="0">
                <a:latin typeface="Calibri"/>
                <a:cs typeface="Calibri"/>
              </a:rPr>
              <a:t>reading</a:t>
            </a:r>
            <a:endParaRPr sz="1400">
              <a:latin typeface="Calibri"/>
              <a:cs typeface="Calibri"/>
            </a:endParaRPr>
          </a:p>
          <a:p>
            <a:pPr marL="12700">
              <a:lnSpc>
                <a:spcPct val="100000"/>
              </a:lnSpc>
              <a:spcBef>
                <a:spcPts val="835"/>
              </a:spcBef>
            </a:pPr>
            <a:r>
              <a:rPr sz="1200" spc="-5" dirty="0">
                <a:latin typeface="Calibri"/>
                <a:cs typeface="Calibri"/>
              </a:rPr>
              <a:t>Links:</a:t>
            </a:r>
            <a:endParaRPr sz="1200">
              <a:latin typeface="Calibri"/>
              <a:cs typeface="Calibri"/>
            </a:endParaRPr>
          </a:p>
          <a:p>
            <a:pPr marL="240665" indent="-228600">
              <a:lnSpc>
                <a:spcPct val="100000"/>
              </a:lnSpc>
              <a:spcBef>
                <a:spcPts val="590"/>
              </a:spcBef>
              <a:buClr>
                <a:srgbClr val="000000"/>
              </a:buClr>
              <a:buFont typeface="Symbol"/>
              <a:buChar char=""/>
              <a:tabLst>
                <a:tab pos="240665" algn="l"/>
                <a:tab pos="241300" algn="l"/>
              </a:tabLst>
            </a:pPr>
            <a:r>
              <a:rPr sz="1200" u="sng" spc="-5" dirty="0">
                <a:solidFill>
                  <a:srgbClr val="0065FF"/>
                </a:solidFill>
                <a:uFill>
                  <a:solidFill>
                    <a:srgbClr val="0065FF"/>
                  </a:solidFill>
                </a:uFill>
                <a:latin typeface="Calibri"/>
                <a:cs typeface="Calibri"/>
                <a:hlinkClick r:id="rId2"/>
              </a:rPr>
              <a:t>http://www.health.auckland.ac.nz/hrmas/resources/questionnaires.html#content</a:t>
            </a:r>
            <a:endParaRPr sz="1200">
              <a:latin typeface="Calibri"/>
              <a:cs typeface="Calibri"/>
            </a:endParaRPr>
          </a:p>
          <a:p>
            <a:pPr marL="240665" indent="-228600">
              <a:lnSpc>
                <a:spcPct val="100000"/>
              </a:lnSpc>
              <a:spcBef>
                <a:spcPts val="80"/>
              </a:spcBef>
              <a:buClr>
                <a:srgbClr val="000000"/>
              </a:buClr>
              <a:buFont typeface="Symbol"/>
              <a:buChar char=""/>
              <a:tabLst>
                <a:tab pos="240665" algn="l"/>
                <a:tab pos="241300" algn="l"/>
              </a:tabLst>
            </a:pPr>
            <a:r>
              <a:rPr sz="1200" u="sng" spc="-5" dirty="0">
                <a:solidFill>
                  <a:srgbClr val="0065FF"/>
                </a:solidFill>
                <a:uFill>
                  <a:solidFill>
                    <a:srgbClr val="0065FF"/>
                  </a:solidFill>
                </a:uFill>
                <a:latin typeface="Calibri"/>
                <a:cs typeface="Calibri"/>
                <a:hlinkClick r:id="rId3"/>
              </a:rPr>
              <a:t>http://ecasme.amt.ul.ie</a:t>
            </a:r>
            <a:endParaRPr sz="1200">
              <a:latin typeface="Calibri"/>
              <a:cs typeface="Calibri"/>
            </a:endParaRPr>
          </a:p>
          <a:p>
            <a:pPr marL="240665" indent="-228600">
              <a:lnSpc>
                <a:spcPct val="100000"/>
              </a:lnSpc>
              <a:spcBef>
                <a:spcPts val="100"/>
              </a:spcBef>
              <a:buClr>
                <a:srgbClr val="000000"/>
              </a:buClr>
              <a:buFont typeface="Symbol"/>
              <a:buChar char=""/>
              <a:tabLst>
                <a:tab pos="240665" algn="l"/>
                <a:tab pos="241300" algn="l"/>
              </a:tabLst>
            </a:pPr>
            <a:r>
              <a:rPr sz="1200" u="sng" spc="-5" dirty="0">
                <a:solidFill>
                  <a:srgbClr val="0065FF"/>
                </a:solidFill>
                <a:uFill>
                  <a:solidFill>
                    <a:srgbClr val="0065FF"/>
                  </a:solidFill>
                </a:uFill>
                <a:latin typeface="Calibri"/>
                <a:cs typeface="Calibri"/>
                <a:hlinkClick r:id="rId4"/>
              </a:rPr>
              <a:t>http://www.mindtools.com/pages/article/newTMC_05.htm#business</a:t>
            </a:r>
            <a:endParaRPr sz="1200">
              <a:latin typeface="Calibri"/>
              <a:cs typeface="Calibri"/>
            </a:endParaRPr>
          </a:p>
          <a:p>
            <a:pPr marL="240665" indent="-228600">
              <a:lnSpc>
                <a:spcPct val="100000"/>
              </a:lnSpc>
              <a:spcBef>
                <a:spcPts val="80"/>
              </a:spcBef>
              <a:buClr>
                <a:srgbClr val="000000"/>
              </a:buClr>
              <a:buFont typeface="Symbol"/>
              <a:buChar char=""/>
              <a:tabLst>
                <a:tab pos="240665" algn="l"/>
                <a:tab pos="241300" algn="l"/>
              </a:tabLst>
            </a:pPr>
            <a:r>
              <a:rPr sz="1200" u="sng" spc="-5" dirty="0">
                <a:solidFill>
                  <a:srgbClr val="0065FF"/>
                </a:solidFill>
                <a:uFill>
                  <a:solidFill>
                    <a:srgbClr val="0065FF"/>
                  </a:solidFill>
                </a:uFill>
                <a:latin typeface="Calibri"/>
                <a:cs typeface="Calibri"/>
                <a:hlinkClick r:id="rId5"/>
              </a:rPr>
              <a:t>http://www.businessballs.com/timemanagement.htm</a:t>
            </a:r>
            <a:endParaRPr sz="1200">
              <a:latin typeface="Calibri"/>
              <a:cs typeface="Calibri"/>
            </a:endParaRPr>
          </a:p>
          <a:p>
            <a:pPr>
              <a:lnSpc>
                <a:spcPct val="100000"/>
              </a:lnSpc>
              <a:spcBef>
                <a:spcPts val="40"/>
              </a:spcBef>
              <a:buFont typeface="Symbol"/>
              <a:buChar char=""/>
            </a:pPr>
            <a:endParaRPr sz="1600">
              <a:latin typeface="Calibri"/>
              <a:cs typeface="Calibri"/>
            </a:endParaRPr>
          </a:p>
          <a:p>
            <a:pPr marL="12700">
              <a:lnSpc>
                <a:spcPct val="100000"/>
              </a:lnSpc>
            </a:pPr>
            <a:r>
              <a:rPr sz="1200" spc="-5" dirty="0">
                <a:latin typeface="Calibri"/>
                <a:cs typeface="Calibri"/>
              </a:rPr>
              <a:t>Book:</a:t>
            </a:r>
            <a:endParaRPr sz="1200">
              <a:latin typeface="Calibri"/>
              <a:cs typeface="Calibri"/>
            </a:endParaRPr>
          </a:p>
          <a:p>
            <a:pPr marL="12700" marR="614045">
              <a:lnSpc>
                <a:spcPct val="101699"/>
              </a:lnSpc>
              <a:spcBef>
                <a:spcPts val="1070"/>
              </a:spcBef>
              <a:buFont typeface="Symbol"/>
              <a:buChar char=""/>
              <a:tabLst>
                <a:tab pos="240665" algn="l"/>
                <a:tab pos="241300" algn="l"/>
              </a:tabLst>
            </a:pPr>
            <a:r>
              <a:rPr sz="1200" spc="-5" dirty="0">
                <a:latin typeface="Calibri"/>
                <a:cs typeface="Calibri"/>
              </a:rPr>
              <a:t>Lawrence G. Fine (2009): The SWOT Analysis: Using Your Strength to Overcome  Weaknesses, Using Opportunities </a:t>
            </a:r>
            <a:r>
              <a:rPr sz="1200" dirty="0">
                <a:latin typeface="Calibri"/>
                <a:cs typeface="Calibri"/>
              </a:rPr>
              <a:t>to </a:t>
            </a:r>
            <a:r>
              <a:rPr sz="1200" spc="-5" dirty="0">
                <a:latin typeface="Calibri"/>
                <a:cs typeface="Calibri"/>
              </a:rPr>
              <a:t>Overcome</a:t>
            </a:r>
            <a:r>
              <a:rPr sz="1200" spc="10" dirty="0">
                <a:latin typeface="Calibri"/>
                <a:cs typeface="Calibri"/>
              </a:rPr>
              <a:t> </a:t>
            </a:r>
            <a:r>
              <a:rPr sz="1200" spc="-5" dirty="0">
                <a:latin typeface="Calibri"/>
                <a:cs typeface="Calibri"/>
              </a:rPr>
              <a:t>Threats</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19" y="7448822"/>
            <a:ext cx="5858510" cy="2510790"/>
          </a:xfrm>
          <a:prstGeom prst="rect">
            <a:avLst/>
          </a:prstGeom>
        </p:spPr>
        <p:txBody>
          <a:bodyPr vert="horz" wrap="square" lIns="0" tIns="9525" rIns="0" bIns="0" rtlCol="0">
            <a:spAutoFit/>
          </a:bodyPr>
          <a:lstStyle/>
          <a:p>
            <a:pPr marL="12700" marR="31115" indent="641350">
              <a:lnSpc>
                <a:spcPct val="101699"/>
              </a:lnSpc>
              <a:spcBef>
                <a:spcPts val="75"/>
              </a:spcBef>
            </a:pPr>
            <a:r>
              <a:rPr sz="1200" spc="-5" dirty="0">
                <a:latin typeface="Calibri"/>
                <a:cs typeface="Calibri"/>
              </a:rPr>
              <a:t>You could start </a:t>
            </a:r>
            <a:r>
              <a:rPr sz="1200" dirty="0">
                <a:latin typeface="Calibri"/>
                <a:cs typeface="Calibri"/>
              </a:rPr>
              <a:t>by </a:t>
            </a:r>
            <a:r>
              <a:rPr sz="1200" spc="-5" dirty="0">
                <a:latin typeface="Calibri"/>
                <a:cs typeface="Calibri"/>
              </a:rPr>
              <a:t>examine your own (or personnel’s) skill </a:t>
            </a:r>
            <a:r>
              <a:rPr sz="1200" dirty="0">
                <a:latin typeface="Calibri"/>
                <a:cs typeface="Calibri"/>
              </a:rPr>
              <a:t>set for </a:t>
            </a:r>
            <a:r>
              <a:rPr sz="1200" spc="-5" dirty="0">
                <a:latin typeface="Calibri"/>
                <a:cs typeface="Calibri"/>
              </a:rPr>
              <a:t>business </a:t>
            </a:r>
            <a:r>
              <a:rPr sz="1200" dirty="0">
                <a:latin typeface="Calibri"/>
                <a:cs typeface="Calibri"/>
              </a:rPr>
              <a:t>ideas. </a:t>
            </a:r>
            <a:r>
              <a:rPr sz="1200" spc="-5" dirty="0">
                <a:latin typeface="Calibri"/>
                <a:cs typeface="Calibri"/>
              </a:rPr>
              <a:t>To  </a:t>
            </a:r>
            <a:r>
              <a:rPr sz="1200" dirty="0">
                <a:latin typeface="Calibri"/>
                <a:cs typeface="Calibri"/>
              </a:rPr>
              <a:t>find </a:t>
            </a:r>
            <a:r>
              <a:rPr sz="1200" spc="-5" dirty="0">
                <a:latin typeface="Calibri"/>
                <a:cs typeface="Calibri"/>
              </a:rPr>
              <a:t>a viable business </a:t>
            </a:r>
            <a:r>
              <a:rPr sz="1200" spc="-10" dirty="0">
                <a:latin typeface="Calibri"/>
                <a:cs typeface="Calibri"/>
              </a:rPr>
              <a:t>idea, </a:t>
            </a:r>
            <a:r>
              <a:rPr sz="1200" spc="-5" dirty="0">
                <a:latin typeface="Calibri"/>
                <a:cs typeface="Calibri"/>
              </a:rPr>
              <a:t>ask yourself, "What have I done? What can I do? Will people </a:t>
            </a:r>
            <a:r>
              <a:rPr sz="1200" dirty="0">
                <a:latin typeface="Calibri"/>
                <a:cs typeface="Calibri"/>
              </a:rPr>
              <a:t>be  </a:t>
            </a:r>
            <a:r>
              <a:rPr sz="1200" spc="-5" dirty="0">
                <a:latin typeface="Calibri"/>
                <a:cs typeface="Calibri"/>
              </a:rPr>
              <a:t>willing </a:t>
            </a:r>
            <a:r>
              <a:rPr sz="1200" dirty="0">
                <a:latin typeface="Calibri"/>
                <a:cs typeface="Calibri"/>
              </a:rPr>
              <a:t>to </a:t>
            </a:r>
            <a:r>
              <a:rPr sz="1200" spc="-5" dirty="0">
                <a:latin typeface="Calibri"/>
                <a:cs typeface="Calibri"/>
              </a:rPr>
              <a:t>pay </a:t>
            </a:r>
            <a:r>
              <a:rPr sz="1200" dirty="0">
                <a:latin typeface="Calibri"/>
                <a:cs typeface="Calibri"/>
              </a:rPr>
              <a:t>for </a:t>
            </a:r>
            <a:r>
              <a:rPr sz="1200" spc="-5" dirty="0">
                <a:latin typeface="Calibri"/>
                <a:cs typeface="Calibri"/>
              </a:rPr>
              <a:t>my products or services? </a:t>
            </a:r>
            <a:r>
              <a:rPr sz="1200" dirty="0">
                <a:latin typeface="Calibri"/>
                <a:cs typeface="Calibri"/>
              </a:rPr>
              <a:t>Do </a:t>
            </a:r>
            <a:r>
              <a:rPr sz="1200" spc="-5" dirty="0">
                <a:latin typeface="Calibri"/>
                <a:cs typeface="Calibri"/>
              </a:rPr>
              <a:t>I have the skills to develop </a:t>
            </a:r>
            <a:r>
              <a:rPr sz="1200" dirty="0">
                <a:latin typeface="Calibri"/>
                <a:cs typeface="Calibri"/>
              </a:rPr>
              <a:t>this</a:t>
            </a:r>
            <a:r>
              <a:rPr sz="1200" spc="70" dirty="0">
                <a:latin typeface="Calibri"/>
                <a:cs typeface="Calibri"/>
              </a:rPr>
              <a:t> </a:t>
            </a:r>
            <a:r>
              <a:rPr sz="1200" spc="-5" dirty="0">
                <a:latin typeface="Calibri"/>
                <a:cs typeface="Calibri"/>
              </a:rPr>
              <a:t>idea?"</a:t>
            </a:r>
            <a:endParaRPr sz="1200">
              <a:latin typeface="Calibri"/>
              <a:cs typeface="Calibri"/>
            </a:endParaRPr>
          </a:p>
          <a:p>
            <a:pPr marL="12700">
              <a:lnSpc>
                <a:spcPct val="100000"/>
              </a:lnSpc>
              <a:spcBef>
                <a:spcPts val="25"/>
              </a:spcBef>
            </a:pPr>
            <a:r>
              <a:rPr sz="1200" spc="-5" dirty="0">
                <a:latin typeface="Calibri"/>
                <a:cs typeface="Calibri"/>
              </a:rPr>
              <a:t>It is also essential </a:t>
            </a:r>
            <a:r>
              <a:rPr sz="1200" dirty="0">
                <a:latin typeface="Calibri"/>
                <a:cs typeface="Calibri"/>
              </a:rPr>
              <a:t>to </a:t>
            </a:r>
            <a:r>
              <a:rPr sz="1200" spc="-5" dirty="0">
                <a:latin typeface="Calibri"/>
                <a:cs typeface="Calibri"/>
              </a:rPr>
              <a:t>keep up with current events and </a:t>
            </a:r>
            <a:r>
              <a:rPr sz="1200" dirty="0">
                <a:latin typeface="Calibri"/>
                <a:cs typeface="Calibri"/>
              </a:rPr>
              <a:t>be ready to </a:t>
            </a:r>
            <a:r>
              <a:rPr sz="1200" spc="-5" dirty="0">
                <a:latin typeface="Calibri"/>
                <a:cs typeface="Calibri"/>
              </a:rPr>
              <a:t>take advantage of</a:t>
            </a:r>
            <a:r>
              <a:rPr sz="1200" spc="120" dirty="0">
                <a:latin typeface="Calibri"/>
                <a:cs typeface="Calibri"/>
              </a:rPr>
              <a:t> </a:t>
            </a:r>
            <a:r>
              <a:rPr sz="1200" spc="-5" dirty="0">
                <a:latin typeface="Calibri"/>
                <a:cs typeface="Calibri"/>
              </a:rPr>
              <a:t>business</a:t>
            </a:r>
            <a:endParaRPr sz="1200">
              <a:latin typeface="Calibri"/>
              <a:cs typeface="Calibri"/>
            </a:endParaRPr>
          </a:p>
          <a:p>
            <a:pPr marL="12700" marR="393065">
              <a:lnSpc>
                <a:spcPct val="101699"/>
              </a:lnSpc>
              <a:spcBef>
                <a:spcPts val="10"/>
              </a:spcBef>
            </a:pPr>
            <a:r>
              <a:rPr sz="1200" spc="-5" dirty="0">
                <a:latin typeface="Calibri"/>
                <a:cs typeface="Calibri"/>
              </a:rPr>
              <a:t>opportunities. Keeping up with current events </a:t>
            </a:r>
            <a:r>
              <a:rPr sz="1200" spc="-10" dirty="0">
                <a:latin typeface="Calibri"/>
                <a:cs typeface="Calibri"/>
              </a:rPr>
              <a:t>will </a:t>
            </a:r>
            <a:r>
              <a:rPr sz="1200" spc="-5" dirty="0">
                <a:latin typeface="Calibri"/>
                <a:cs typeface="Calibri"/>
              </a:rPr>
              <a:t>help you identify market trends, new  fashions, industry news – and sometimes just </a:t>
            </a:r>
            <a:r>
              <a:rPr sz="1200" spc="-10" dirty="0">
                <a:latin typeface="Calibri"/>
                <a:cs typeface="Calibri"/>
              </a:rPr>
              <a:t>new </a:t>
            </a:r>
            <a:r>
              <a:rPr sz="1200" dirty="0">
                <a:latin typeface="Calibri"/>
                <a:cs typeface="Calibri"/>
              </a:rPr>
              <a:t>ideas </a:t>
            </a:r>
            <a:r>
              <a:rPr sz="1200" spc="-5" dirty="0">
                <a:latin typeface="Calibri"/>
                <a:cs typeface="Calibri"/>
              </a:rPr>
              <a:t>that have business</a:t>
            </a:r>
            <a:r>
              <a:rPr sz="1200" spc="170" dirty="0">
                <a:latin typeface="Calibri"/>
                <a:cs typeface="Calibri"/>
              </a:rPr>
              <a:t> </a:t>
            </a:r>
            <a:r>
              <a:rPr sz="1200" spc="-5" dirty="0">
                <a:latin typeface="Calibri"/>
                <a:cs typeface="Calibri"/>
              </a:rPr>
              <a:t>possibilities.</a:t>
            </a:r>
            <a:endParaRPr sz="1200">
              <a:latin typeface="Calibri"/>
              <a:cs typeface="Calibri"/>
            </a:endParaRPr>
          </a:p>
          <a:p>
            <a:pPr marL="12700" marR="5080">
              <a:lnSpc>
                <a:spcPct val="101699"/>
              </a:lnSpc>
              <a:spcBef>
                <a:spcPts val="994"/>
              </a:spcBef>
            </a:pPr>
            <a:r>
              <a:rPr sz="1200" spc="-5" dirty="0">
                <a:latin typeface="Calibri"/>
                <a:cs typeface="Calibri"/>
              </a:rPr>
              <a:t>Observation </a:t>
            </a:r>
            <a:r>
              <a:rPr sz="1200" spc="-10" dirty="0">
                <a:latin typeface="Calibri"/>
                <a:cs typeface="Calibri"/>
              </a:rPr>
              <a:t>of </a:t>
            </a:r>
            <a:r>
              <a:rPr sz="1200" dirty="0">
                <a:latin typeface="Calibri"/>
                <a:cs typeface="Calibri"/>
              </a:rPr>
              <a:t>the </a:t>
            </a:r>
            <a:r>
              <a:rPr sz="1200" spc="-5" dirty="0">
                <a:latin typeface="Calibri"/>
                <a:cs typeface="Calibri"/>
              </a:rPr>
              <a:t>market is another source </a:t>
            </a:r>
            <a:r>
              <a:rPr sz="1200" spc="-10" dirty="0">
                <a:latin typeface="Calibri"/>
                <a:cs typeface="Calibri"/>
              </a:rPr>
              <a:t>of </a:t>
            </a:r>
            <a:r>
              <a:rPr sz="1200" spc="-5" dirty="0">
                <a:latin typeface="Calibri"/>
                <a:cs typeface="Calibri"/>
              </a:rPr>
              <a:t>generating </a:t>
            </a:r>
            <a:r>
              <a:rPr sz="1200" dirty="0">
                <a:latin typeface="Calibri"/>
                <a:cs typeface="Calibri"/>
              </a:rPr>
              <a:t>ideas </a:t>
            </a:r>
            <a:r>
              <a:rPr sz="1200" spc="-5" dirty="0">
                <a:latin typeface="Calibri"/>
                <a:cs typeface="Calibri"/>
              </a:rPr>
              <a:t>and can lead </a:t>
            </a:r>
            <a:r>
              <a:rPr sz="1200" dirty="0">
                <a:latin typeface="Calibri"/>
                <a:cs typeface="Calibri"/>
              </a:rPr>
              <a:t>to </a:t>
            </a:r>
            <a:r>
              <a:rPr sz="1200" spc="-5" dirty="0">
                <a:latin typeface="Calibri"/>
                <a:cs typeface="Calibri"/>
              </a:rPr>
              <a:t>invent a </a:t>
            </a:r>
            <a:r>
              <a:rPr sz="1200" dirty="0">
                <a:latin typeface="Calibri"/>
                <a:cs typeface="Calibri"/>
              </a:rPr>
              <a:t>new  </a:t>
            </a:r>
            <a:r>
              <a:rPr sz="1200" spc="-5" dirty="0">
                <a:latin typeface="Calibri"/>
                <a:cs typeface="Calibri"/>
              </a:rPr>
              <a:t>product or service. The key </a:t>
            </a:r>
            <a:r>
              <a:rPr sz="1200" dirty="0">
                <a:latin typeface="Calibri"/>
                <a:cs typeface="Calibri"/>
              </a:rPr>
              <a:t>to </a:t>
            </a:r>
            <a:r>
              <a:rPr sz="1200" spc="-5" dirty="0">
                <a:latin typeface="Calibri"/>
                <a:cs typeface="Calibri"/>
              </a:rPr>
              <a:t>coming </a:t>
            </a:r>
            <a:r>
              <a:rPr sz="1200" dirty="0">
                <a:latin typeface="Calibri"/>
                <a:cs typeface="Calibri"/>
              </a:rPr>
              <a:t>up </a:t>
            </a:r>
            <a:r>
              <a:rPr sz="1200" spc="-5" dirty="0">
                <a:latin typeface="Calibri"/>
                <a:cs typeface="Calibri"/>
              </a:rPr>
              <a:t>with </a:t>
            </a:r>
            <a:r>
              <a:rPr sz="1200" dirty="0">
                <a:latin typeface="Calibri"/>
                <a:cs typeface="Calibri"/>
              </a:rPr>
              <a:t>business </a:t>
            </a:r>
            <a:r>
              <a:rPr sz="1200" spc="-5" dirty="0">
                <a:latin typeface="Calibri"/>
                <a:cs typeface="Calibri"/>
              </a:rPr>
              <a:t>ideas </a:t>
            </a:r>
            <a:r>
              <a:rPr sz="1200" dirty="0">
                <a:latin typeface="Calibri"/>
                <a:cs typeface="Calibri"/>
              </a:rPr>
              <a:t>for </a:t>
            </a:r>
            <a:r>
              <a:rPr sz="1200" spc="-5" dirty="0">
                <a:latin typeface="Calibri"/>
                <a:cs typeface="Calibri"/>
              </a:rPr>
              <a:t>a </a:t>
            </a:r>
            <a:r>
              <a:rPr sz="1200" dirty="0">
                <a:latin typeface="Calibri"/>
                <a:cs typeface="Calibri"/>
              </a:rPr>
              <a:t>new </a:t>
            </a:r>
            <a:r>
              <a:rPr sz="1200" spc="-5" dirty="0">
                <a:latin typeface="Calibri"/>
                <a:cs typeface="Calibri"/>
              </a:rPr>
              <a:t>product or service is </a:t>
            </a:r>
            <a:r>
              <a:rPr sz="1200" dirty="0">
                <a:latin typeface="Calibri"/>
                <a:cs typeface="Calibri"/>
              </a:rPr>
              <a:t>to  identify </a:t>
            </a:r>
            <a:r>
              <a:rPr sz="1200" spc="-5" dirty="0">
                <a:latin typeface="Calibri"/>
                <a:cs typeface="Calibri"/>
              </a:rPr>
              <a:t>a market need that's not being met. Ask yourself, "How </a:t>
            </a:r>
            <a:r>
              <a:rPr sz="1200" dirty="0">
                <a:latin typeface="Calibri"/>
                <a:cs typeface="Calibri"/>
              </a:rPr>
              <a:t>this </a:t>
            </a:r>
            <a:r>
              <a:rPr sz="1200" spc="-5" dirty="0">
                <a:latin typeface="Calibri"/>
                <a:cs typeface="Calibri"/>
              </a:rPr>
              <a:t>situation could be  improved?" Ask people about additional services that they'd like to receive. Focus </a:t>
            </a:r>
            <a:r>
              <a:rPr sz="1200" spc="-10" dirty="0">
                <a:latin typeface="Calibri"/>
                <a:cs typeface="Calibri"/>
              </a:rPr>
              <a:t>on</a:t>
            </a:r>
            <a:r>
              <a:rPr sz="1200" spc="150" dirty="0">
                <a:latin typeface="Calibri"/>
                <a:cs typeface="Calibri"/>
              </a:rPr>
              <a:t> </a:t>
            </a:r>
            <a:r>
              <a:rPr sz="1200" spc="-5" dirty="0">
                <a:latin typeface="Calibri"/>
                <a:cs typeface="Calibri"/>
              </a:rPr>
              <a:t>a</a:t>
            </a:r>
            <a:endParaRPr sz="1200">
              <a:latin typeface="Calibri"/>
              <a:cs typeface="Calibri"/>
            </a:endParaRPr>
          </a:p>
          <a:p>
            <a:pPr>
              <a:lnSpc>
                <a:spcPct val="100000"/>
              </a:lnSpc>
            </a:pPr>
            <a:endParaRPr sz="1200">
              <a:latin typeface="Calibri"/>
              <a:cs typeface="Calibri"/>
            </a:endParaRPr>
          </a:p>
          <a:p>
            <a:pPr>
              <a:lnSpc>
                <a:spcPct val="100000"/>
              </a:lnSpc>
              <a:spcBef>
                <a:spcPts val="55"/>
              </a:spcBef>
            </a:pPr>
            <a:endParaRPr sz="1000">
              <a:latin typeface="Calibri"/>
              <a:cs typeface="Calibri"/>
            </a:endParaRPr>
          </a:p>
          <a:p>
            <a:pPr marR="167005" algn="r">
              <a:lnSpc>
                <a:spcPct val="100000"/>
              </a:lnSpc>
              <a:spcBef>
                <a:spcPts val="5"/>
              </a:spcBef>
            </a:pPr>
            <a:r>
              <a:rPr sz="1000" b="1" spc="-5" dirty="0">
                <a:latin typeface="Calibri"/>
                <a:cs typeface="Calibri"/>
              </a:rPr>
              <a:t>93</a:t>
            </a:r>
            <a:endParaRPr sz="1000">
              <a:latin typeface="Calibri"/>
              <a:cs typeface="Calibri"/>
            </a:endParaRPr>
          </a:p>
        </p:txBody>
      </p:sp>
      <p:sp>
        <p:nvSpPr>
          <p:cNvPr id="3" name="object 3"/>
          <p:cNvSpPr txBox="1"/>
          <p:nvPr/>
        </p:nvSpPr>
        <p:spPr>
          <a:xfrm>
            <a:off x="816802" y="570066"/>
            <a:ext cx="5837555" cy="318643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45"/>
              </a:spcBef>
            </a:pPr>
            <a:endParaRPr sz="900">
              <a:latin typeface="Calibri"/>
              <a:cs typeface="Calibri"/>
            </a:endParaRPr>
          </a:p>
          <a:p>
            <a:pPr marL="160020" indent="-147955">
              <a:lnSpc>
                <a:spcPct val="100000"/>
              </a:lnSpc>
              <a:buAutoNum type="arabicPlain" startAt="7"/>
              <a:tabLst>
                <a:tab pos="160655" algn="l"/>
              </a:tabLst>
            </a:pPr>
            <a:r>
              <a:rPr sz="1600" b="1" spc="-10" dirty="0">
                <a:latin typeface="Calibri"/>
                <a:cs typeface="Calibri"/>
              </a:rPr>
              <a:t>IDEA</a:t>
            </a:r>
            <a:r>
              <a:rPr sz="1600" b="1" spc="10" dirty="0">
                <a:latin typeface="Calibri"/>
                <a:cs typeface="Calibri"/>
              </a:rPr>
              <a:t> </a:t>
            </a:r>
            <a:r>
              <a:rPr sz="1600" b="1" spc="-5" dirty="0">
                <a:latin typeface="Calibri"/>
                <a:cs typeface="Calibri"/>
              </a:rPr>
              <a:t>CREATION</a:t>
            </a:r>
            <a:endParaRPr sz="1600">
              <a:latin typeface="Calibri"/>
              <a:cs typeface="Calibri"/>
            </a:endParaRPr>
          </a:p>
          <a:p>
            <a:pPr marL="12700">
              <a:lnSpc>
                <a:spcPct val="100000"/>
              </a:lnSpc>
              <a:spcBef>
                <a:spcPts val="1045"/>
              </a:spcBef>
            </a:pPr>
            <a:r>
              <a:rPr sz="1200" i="1" spc="-5" dirty="0">
                <a:latin typeface="Calibri"/>
                <a:cs typeface="Calibri"/>
              </a:rPr>
              <a:t>Cyril Chovan, Silvia Medova, Vassilis Tsaggaris, </a:t>
            </a:r>
            <a:r>
              <a:rPr sz="1200" i="1" dirty="0">
                <a:latin typeface="Calibri"/>
                <a:cs typeface="Calibri"/>
              </a:rPr>
              <a:t>Peter </a:t>
            </a:r>
            <a:r>
              <a:rPr sz="1200" i="1" spc="-5" dirty="0">
                <a:latin typeface="Calibri"/>
                <a:cs typeface="Calibri"/>
              </a:rPr>
              <a:t>Fatur, </a:t>
            </a:r>
            <a:r>
              <a:rPr sz="1200" i="1" spc="-10" dirty="0">
                <a:latin typeface="Calibri"/>
                <a:cs typeface="Calibri"/>
              </a:rPr>
              <a:t>Borut</a:t>
            </a:r>
            <a:r>
              <a:rPr sz="1200" i="1" spc="80" dirty="0">
                <a:latin typeface="Calibri"/>
                <a:cs typeface="Calibri"/>
              </a:rPr>
              <a:t> </a:t>
            </a:r>
            <a:r>
              <a:rPr sz="1200" i="1" spc="-5" dirty="0">
                <a:latin typeface="Calibri"/>
                <a:cs typeface="Calibri"/>
              </a:rPr>
              <a:t>Likar</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000">
              <a:latin typeface="Calibri"/>
              <a:cs typeface="Calibri"/>
            </a:endParaRPr>
          </a:p>
          <a:p>
            <a:pPr marL="279400" lvl="1" indent="-266700">
              <a:lnSpc>
                <a:spcPct val="100000"/>
              </a:lnSpc>
              <a:buAutoNum type="arabicPeriod"/>
              <a:tabLst>
                <a:tab pos="279400" algn="l"/>
              </a:tabLst>
            </a:pPr>
            <a:r>
              <a:rPr sz="1400" b="1" dirty="0">
                <a:latin typeface="Calibri"/>
                <a:cs typeface="Calibri"/>
              </a:rPr>
              <a:t>Learning</a:t>
            </a:r>
            <a:r>
              <a:rPr sz="1400" b="1" spc="-15" dirty="0">
                <a:latin typeface="Calibri"/>
                <a:cs typeface="Calibri"/>
              </a:rPr>
              <a:t> </a:t>
            </a:r>
            <a:r>
              <a:rPr sz="1400" b="1" spc="-5" dirty="0">
                <a:latin typeface="Calibri"/>
                <a:cs typeface="Calibri"/>
              </a:rPr>
              <a:t>objective</a:t>
            </a:r>
            <a:endParaRPr sz="1400">
              <a:latin typeface="Calibri"/>
              <a:cs typeface="Calibri"/>
            </a:endParaRPr>
          </a:p>
          <a:p>
            <a:pPr marL="12700" marR="36195">
              <a:lnSpc>
                <a:spcPct val="101699"/>
              </a:lnSpc>
              <a:spcBef>
                <a:spcPts val="810"/>
              </a:spcBef>
            </a:pPr>
            <a:r>
              <a:rPr sz="1200" spc="-5" dirty="0">
                <a:latin typeface="Calibri"/>
                <a:cs typeface="Calibri"/>
              </a:rPr>
              <a:t>In this module, you will get familiar with </a:t>
            </a:r>
            <a:r>
              <a:rPr sz="1200" spc="-10" dirty="0">
                <a:latin typeface="Calibri"/>
                <a:cs typeface="Calibri"/>
              </a:rPr>
              <a:t>some </a:t>
            </a:r>
            <a:r>
              <a:rPr sz="1200" spc="-5" dirty="0">
                <a:latin typeface="Calibri"/>
                <a:cs typeface="Calibri"/>
              </a:rPr>
              <a:t>simple and more sophisticated ways of  creating good ideas that your business may require. A good idea has a potential </a:t>
            </a:r>
            <a:r>
              <a:rPr sz="1200" dirty="0">
                <a:latin typeface="Calibri"/>
                <a:cs typeface="Calibri"/>
              </a:rPr>
              <a:t>to </a:t>
            </a:r>
            <a:r>
              <a:rPr sz="1200" spc="-5" dirty="0">
                <a:latin typeface="Calibri"/>
                <a:cs typeface="Calibri"/>
              </a:rPr>
              <a:t>develop a  </a:t>
            </a:r>
            <a:r>
              <a:rPr sz="1200" dirty="0">
                <a:latin typeface="Calibri"/>
                <a:cs typeface="Calibri"/>
              </a:rPr>
              <a:t>new </a:t>
            </a:r>
            <a:r>
              <a:rPr sz="1200" spc="-5" dirty="0">
                <a:latin typeface="Calibri"/>
                <a:cs typeface="Calibri"/>
              </a:rPr>
              <a:t>product, process, service or </a:t>
            </a:r>
            <a:r>
              <a:rPr sz="1200" spc="-10" dirty="0">
                <a:latin typeface="Calibri"/>
                <a:cs typeface="Calibri"/>
              </a:rPr>
              <a:t>an </a:t>
            </a:r>
            <a:r>
              <a:rPr sz="1200" spc="-5" dirty="0">
                <a:latin typeface="Calibri"/>
                <a:cs typeface="Calibri"/>
              </a:rPr>
              <a:t>entirely new business. A good idea </a:t>
            </a:r>
            <a:r>
              <a:rPr sz="1200" spc="-10" dirty="0">
                <a:latin typeface="Calibri"/>
                <a:cs typeface="Calibri"/>
              </a:rPr>
              <a:t>may </a:t>
            </a:r>
            <a:r>
              <a:rPr sz="1200" dirty="0">
                <a:latin typeface="Calibri"/>
                <a:cs typeface="Calibri"/>
              </a:rPr>
              <a:t>be </a:t>
            </a:r>
            <a:r>
              <a:rPr sz="1200" spc="-5" dirty="0">
                <a:latin typeface="Calibri"/>
                <a:cs typeface="Calibri"/>
              </a:rPr>
              <a:t>a solution </a:t>
            </a:r>
            <a:r>
              <a:rPr sz="1200" dirty="0">
                <a:latin typeface="Calibri"/>
                <a:cs typeface="Calibri"/>
              </a:rPr>
              <a:t>to </a:t>
            </a:r>
            <a:r>
              <a:rPr sz="1200" spc="-5" dirty="0">
                <a:latin typeface="Calibri"/>
                <a:cs typeface="Calibri"/>
              </a:rPr>
              <a:t>a  problem </a:t>
            </a:r>
            <a:r>
              <a:rPr sz="1200" spc="-10" dirty="0">
                <a:latin typeface="Calibri"/>
                <a:cs typeface="Calibri"/>
              </a:rPr>
              <a:t>you </a:t>
            </a:r>
            <a:r>
              <a:rPr sz="1200" spc="-5" dirty="0">
                <a:latin typeface="Calibri"/>
                <a:cs typeface="Calibri"/>
              </a:rPr>
              <a:t>have in mind. Also a problem itself can be hiding a good </a:t>
            </a:r>
            <a:r>
              <a:rPr sz="1200" dirty="0">
                <a:latin typeface="Calibri"/>
                <a:cs typeface="Calibri"/>
              </a:rPr>
              <a:t>idea. </a:t>
            </a:r>
            <a:r>
              <a:rPr sz="1200" spc="-5" dirty="0">
                <a:latin typeface="Calibri"/>
                <a:cs typeface="Calibri"/>
              </a:rPr>
              <a:t>Identifying a  problem </a:t>
            </a:r>
            <a:r>
              <a:rPr sz="1200" spc="-10" dirty="0">
                <a:latin typeface="Calibri"/>
                <a:cs typeface="Calibri"/>
              </a:rPr>
              <a:t>(of </a:t>
            </a:r>
            <a:r>
              <a:rPr sz="1200" spc="-5" dirty="0">
                <a:latin typeface="Calibri"/>
                <a:cs typeface="Calibri"/>
              </a:rPr>
              <a:t>your customer, for example) is often a good part of the solution that your  customer will </a:t>
            </a:r>
            <a:r>
              <a:rPr sz="1200" dirty="0">
                <a:latin typeface="Calibri"/>
                <a:cs typeface="Calibri"/>
              </a:rPr>
              <a:t>be </a:t>
            </a:r>
            <a:r>
              <a:rPr sz="1200" spc="-5" dirty="0">
                <a:latin typeface="Calibri"/>
                <a:cs typeface="Calibri"/>
              </a:rPr>
              <a:t>glad to buy. There is no creative business without a starting idea. Therefore,  </a:t>
            </a:r>
            <a:r>
              <a:rPr sz="1200" dirty="0">
                <a:latin typeface="Calibri"/>
                <a:cs typeface="Calibri"/>
              </a:rPr>
              <a:t>idea </a:t>
            </a:r>
            <a:r>
              <a:rPr sz="1200" spc="-5" dirty="0">
                <a:latin typeface="Calibri"/>
                <a:cs typeface="Calibri"/>
              </a:rPr>
              <a:t>creation is a crucial </a:t>
            </a:r>
            <a:r>
              <a:rPr sz="1200" dirty="0">
                <a:latin typeface="Calibri"/>
                <a:cs typeface="Calibri"/>
              </a:rPr>
              <a:t>step </a:t>
            </a:r>
            <a:r>
              <a:rPr sz="1200" spc="-5" dirty="0">
                <a:latin typeface="Calibri"/>
                <a:cs typeface="Calibri"/>
              </a:rPr>
              <a:t>in the innovation chain </a:t>
            </a:r>
            <a:r>
              <a:rPr sz="1200" spc="-10" dirty="0">
                <a:latin typeface="Calibri"/>
                <a:cs typeface="Calibri"/>
              </a:rPr>
              <a:t>of </a:t>
            </a:r>
            <a:r>
              <a:rPr sz="1200" spc="-5" dirty="0">
                <a:latin typeface="Calibri"/>
                <a:cs typeface="Calibri"/>
              </a:rPr>
              <a:t>your</a:t>
            </a:r>
            <a:r>
              <a:rPr sz="1200" spc="75" dirty="0">
                <a:latin typeface="Calibri"/>
                <a:cs typeface="Calibri"/>
              </a:rPr>
              <a:t> </a:t>
            </a:r>
            <a:r>
              <a:rPr sz="1200" spc="-5" dirty="0">
                <a:latin typeface="Calibri"/>
                <a:cs typeface="Calibri"/>
              </a:rPr>
              <a:t>company.</a:t>
            </a:r>
            <a:endParaRPr sz="1200">
              <a:latin typeface="Calibri"/>
              <a:cs typeface="Calibri"/>
            </a:endParaRPr>
          </a:p>
        </p:txBody>
      </p:sp>
      <p:sp>
        <p:nvSpPr>
          <p:cNvPr id="4" name="object 4"/>
          <p:cNvSpPr txBox="1"/>
          <p:nvPr/>
        </p:nvSpPr>
        <p:spPr>
          <a:xfrm>
            <a:off x="816800" y="4250218"/>
            <a:ext cx="5855335" cy="2633345"/>
          </a:xfrm>
          <a:prstGeom prst="rect">
            <a:avLst/>
          </a:prstGeom>
        </p:spPr>
        <p:txBody>
          <a:bodyPr vert="horz" wrap="square" lIns="0" tIns="85725" rIns="0" bIns="0" rtlCol="0">
            <a:spAutoFit/>
          </a:bodyPr>
          <a:lstStyle/>
          <a:p>
            <a:pPr marL="654050">
              <a:lnSpc>
                <a:spcPct val="100000"/>
              </a:lnSpc>
              <a:spcBef>
                <a:spcPts val="675"/>
              </a:spcBef>
            </a:pPr>
            <a:r>
              <a:rPr sz="1200" spc="-5" dirty="0">
                <a:latin typeface="Calibri"/>
                <a:cs typeface="Calibri"/>
              </a:rPr>
              <a:t>After reading </a:t>
            </a:r>
            <a:r>
              <a:rPr sz="1200" dirty="0">
                <a:latin typeface="Calibri"/>
                <a:cs typeface="Calibri"/>
              </a:rPr>
              <a:t>this </a:t>
            </a:r>
            <a:r>
              <a:rPr sz="1200" spc="-5" dirty="0">
                <a:latin typeface="Calibri"/>
                <a:cs typeface="Calibri"/>
              </a:rPr>
              <a:t>module, you will </a:t>
            </a:r>
            <a:r>
              <a:rPr sz="1200" dirty="0">
                <a:latin typeface="Calibri"/>
                <a:cs typeface="Calibri"/>
              </a:rPr>
              <a:t>be </a:t>
            </a:r>
            <a:r>
              <a:rPr sz="1200" spc="-5" dirty="0">
                <a:latin typeface="Calibri"/>
                <a:cs typeface="Calibri"/>
              </a:rPr>
              <a:t>familiar</a:t>
            </a:r>
            <a:r>
              <a:rPr sz="1200" spc="20" dirty="0">
                <a:latin typeface="Calibri"/>
                <a:cs typeface="Calibri"/>
              </a:rPr>
              <a:t> </a:t>
            </a:r>
            <a:r>
              <a:rPr sz="1200" spc="-5" dirty="0">
                <a:latin typeface="Calibri"/>
                <a:cs typeface="Calibri"/>
              </a:rPr>
              <a:t>with:</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different sources of ideas you may have</a:t>
            </a:r>
            <a:r>
              <a:rPr sz="1200" spc="20" dirty="0">
                <a:latin typeface="Calibri"/>
                <a:cs typeface="Calibri"/>
              </a:rPr>
              <a:t> </a:t>
            </a:r>
            <a:r>
              <a:rPr sz="1200" spc="-5" dirty="0">
                <a:latin typeface="Calibri"/>
                <a:cs typeface="Calibri"/>
              </a:rPr>
              <a:t>available,</a:t>
            </a:r>
            <a:endParaRPr sz="1200">
              <a:latin typeface="Calibri"/>
              <a:cs typeface="Calibri"/>
            </a:endParaRPr>
          </a:p>
          <a:p>
            <a:pPr marL="12700" marR="468630">
              <a:lnSpc>
                <a:spcPct val="101699"/>
              </a:lnSpc>
              <a:spcBef>
                <a:spcPts val="70"/>
              </a:spcBef>
              <a:buFont typeface="Symbol"/>
              <a:buChar char=""/>
              <a:tabLst>
                <a:tab pos="240665" algn="l"/>
                <a:tab pos="241300" algn="l"/>
              </a:tabLst>
            </a:pPr>
            <a:r>
              <a:rPr sz="1200" spc="-5" dirty="0">
                <a:latin typeface="Calibri"/>
                <a:cs typeface="Calibri"/>
              </a:rPr>
              <a:t>knowledge </a:t>
            </a:r>
            <a:r>
              <a:rPr sz="1200" spc="-10" dirty="0">
                <a:latin typeface="Calibri"/>
                <a:cs typeface="Calibri"/>
              </a:rPr>
              <a:t>on </a:t>
            </a:r>
            <a:r>
              <a:rPr sz="1200" dirty="0">
                <a:latin typeface="Calibri"/>
                <a:cs typeface="Calibri"/>
              </a:rPr>
              <a:t>the </a:t>
            </a:r>
            <a:r>
              <a:rPr sz="1200" spc="-10" dirty="0">
                <a:latin typeface="Calibri"/>
                <a:cs typeface="Calibri"/>
              </a:rPr>
              <a:t>most </a:t>
            </a:r>
            <a:r>
              <a:rPr sz="1200" dirty="0">
                <a:latin typeface="Calibri"/>
                <a:cs typeface="Calibri"/>
              </a:rPr>
              <a:t>used </a:t>
            </a:r>
            <a:r>
              <a:rPr sz="1200" spc="-5" dirty="0">
                <a:latin typeface="Calibri"/>
                <a:cs typeface="Calibri"/>
              </a:rPr>
              <a:t>techniques </a:t>
            </a:r>
            <a:r>
              <a:rPr sz="1200" dirty="0">
                <a:latin typeface="Calibri"/>
                <a:cs typeface="Calibri"/>
              </a:rPr>
              <a:t>used to create </a:t>
            </a:r>
            <a:r>
              <a:rPr sz="1200" spc="-5" dirty="0">
                <a:latin typeface="Calibri"/>
                <a:cs typeface="Calibri"/>
              </a:rPr>
              <a:t>ideas (brainstorming, brain  writing, Gordon’s technique, fishbone diagram and </a:t>
            </a:r>
            <a:r>
              <a:rPr sz="1200" dirty="0">
                <a:latin typeface="Calibri"/>
                <a:cs typeface="Calibri"/>
              </a:rPr>
              <a:t>six </a:t>
            </a:r>
            <a:r>
              <a:rPr sz="1200" spc="-5" dirty="0">
                <a:latin typeface="Calibri"/>
                <a:cs typeface="Calibri"/>
              </a:rPr>
              <a:t>thinking</a:t>
            </a:r>
            <a:r>
              <a:rPr sz="1200" spc="20" dirty="0">
                <a:latin typeface="Calibri"/>
                <a:cs typeface="Calibri"/>
              </a:rPr>
              <a:t> </a:t>
            </a:r>
            <a:r>
              <a:rPr sz="1200" spc="-5" dirty="0">
                <a:latin typeface="Calibri"/>
                <a:cs typeface="Calibri"/>
              </a:rPr>
              <a:t>hats).</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marL="12700">
              <a:lnSpc>
                <a:spcPct val="100000"/>
              </a:lnSpc>
              <a:spcBef>
                <a:spcPts val="760"/>
              </a:spcBef>
            </a:pPr>
            <a:r>
              <a:rPr sz="1400" b="1" spc="-5" dirty="0">
                <a:latin typeface="Calibri"/>
                <a:cs typeface="Calibri"/>
              </a:rPr>
              <a:t>7.2</a:t>
            </a:r>
            <a:r>
              <a:rPr sz="1400" b="1" spc="-15" dirty="0">
                <a:latin typeface="Calibri"/>
                <a:cs typeface="Calibri"/>
              </a:rPr>
              <a:t> </a:t>
            </a:r>
            <a:r>
              <a:rPr sz="1400" b="1" spc="-5" dirty="0">
                <a:latin typeface="Calibri"/>
                <a:cs typeface="Calibri"/>
              </a:rPr>
              <a:t>Introduction</a:t>
            </a:r>
            <a:endParaRPr sz="1400">
              <a:latin typeface="Calibri"/>
              <a:cs typeface="Calibri"/>
            </a:endParaRPr>
          </a:p>
          <a:p>
            <a:pPr marL="12700" marR="5080">
              <a:lnSpc>
                <a:spcPct val="101699"/>
              </a:lnSpc>
              <a:spcBef>
                <a:spcPts val="810"/>
              </a:spcBef>
            </a:pPr>
            <a:r>
              <a:rPr sz="1200" spc="-5" dirty="0">
                <a:latin typeface="Calibri"/>
                <a:cs typeface="Calibri"/>
              </a:rPr>
              <a:t>Ideas come from people we know, stories we hear, the work we </a:t>
            </a:r>
            <a:r>
              <a:rPr sz="1200" dirty="0">
                <a:latin typeface="Calibri"/>
                <a:cs typeface="Calibri"/>
              </a:rPr>
              <a:t>do, </a:t>
            </a:r>
            <a:r>
              <a:rPr sz="1200" spc="-5" dirty="0">
                <a:latin typeface="Calibri"/>
                <a:cs typeface="Calibri"/>
              </a:rPr>
              <a:t>our interests, our  opinions and our experiences. Some could help </a:t>
            </a:r>
            <a:r>
              <a:rPr sz="1200" spc="-10" dirty="0">
                <a:latin typeface="Calibri"/>
                <a:cs typeface="Calibri"/>
              </a:rPr>
              <a:t>you </a:t>
            </a:r>
            <a:r>
              <a:rPr sz="1200" spc="-5" dirty="0">
                <a:latin typeface="Calibri"/>
                <a:cs typeface="Calibri"/>
              </a:rPr>
              <a:t>get ahead </a:t>
            </a:r>
            <a:r>
              <a:rPr sz="1200" spc="-10" dirty="0">
                <a:latin typeface="Calibri"/>
                <a:cs typeface="Calibri"/>
              </a:rPr>
              <a:t>at </a:t>
            </a:r>
            <a:r>
              <a:rPr sz="1200" spc="-5" dirty="0">
                <a:latin typeface="Calibri"/>
                <a:cs typeface="Calibri"/>
              </a:rPr>
              <a:t>work, improve your business  operations or </a:t>
            </a:r>
            <a:r>
              <a:rPr sz="1200" dirty="0">
                <a:latin typeface="Calibri"/>
                <a:cs typeface="Calibri"/>
              </a:rPr>
              <a:t>even </a:t>
            </a:r>
            <a:r>
              <a:rPr sz="1200" spc="-5" dirty="0">
                <a:latin typeface="Calibri"/>
                <a:cs typeface="Calibri"/>
              </a:rPr>
              <a:t>make your fortune. Business ideas </a:t>
            </a:r>
            <a:r>
              <a:rPr sz="1200" spc="-10" dirty="0">
                <a:latin typeface="Calibri"/>
                <a:cs typeface="Calibri"/>
              </a:rPr>
              <a:t>are </a:t>
            </a:r>
            <a:r>
              <a:rPr sz="1200" spc="-5" dirty="0">
                <a:latin typeface="Calibri"/>
                <a:cs typeface="Calibri"/>
              </a:rPr>
              <a:t>all around you. Some business ideas  come from a careful analysis of market trends </a:t>
            </a:r>
            <a:r>
              <a:rPr sz="1200" spc="-10" dirty="0">
                <a:latin typeface="Calibri"/>
                <a:cs typeface="Calibri"/>
              </a:rPr>
              <a:t>and </a:t>
            </a:r>
            <a:r>
              <a:rPr sz="1200" spc="-5" dirty="0">
                <a:latin typeface="Calibri"/>
                <a:cs typeface="Calibri"/>
              </a:rPr>
              <a:t>consumer needs; others come from</a:t>
            </a:r>
            <a:r>
              <a:rPr sz="1200" spc="165" dirty="0">
                <a:latin typeface="Calibri"/>
                <a:cs typeface="Calibri"/>
              </a:rPr>
              <a:t> </a:t>
            </a:r>
            <a:r>
              <a:rPr sz="1200" spc="-10" dirty="0">
                <a:latin typeface="Calibri"/>
                <a:cs typeface="Calibri"/>
              </a:rPr>
              <a:t>luck.</a:t>
            </a:r>
            <a:endParaRPr sz="1200">
              <a:latin typeface="Calibri"/>
              <a:cs typeface="Calibri"/>
            </a:endParaRPr>
          </a:p>
          <a:p>
            <a:pPr marL="12700">
              <a:lnSpc>
                <a:spcPct val="100000"/>
              </a:lnSpc>
              <a:spcBef>
                <a:spcPts val="25"/>
              </a:spcBef>
            </a:pPr>
            <a:r>
              <a:rPr sz="1200" spc="-5" dirty="0">
                <a:latin typeface="Calibri"/>
                <a:cs typeface="Calibri"/>
              </a:rPr>
              <a:t>But how can </a:t>
            </a:r>
            <a:r>
              <a:rPr sz="1200" spc="-10" dirty="0">
                <a:latin typeface="Calibri"/>
                <a:cs typeface="Calibri"/>
              </a:rPr>
              <a:t>you </a:t>
            </a:r>
            <a:r>
              <a:rPr sz="1200" spc="-5" dirty="0">
                <a:latin typeface="Calibri"/>
                <a:cs typeface="Calibri"/>
              </a:rPr>
              <a:t>find a source </a:t>
            </a:r>
            <a:r>
              <a:rPr sz="1200" spc="-10" dirty="0">
                <a:latin typeface="Calibri"/>
                <a:cs typeface="Calibri"/>
              </a:rPr>
              <a:t>of </a:t>
            </a:r>
            <a:r>
              <a:rPr sz="1200" spc="-5" dirty="0">
                <a:latin typeface="Calibri"/>
                <a:cs typeface="Calibri"/>
              </a:rPr>
              <a:t>ideas and</a:t>
            </a:r>
            <a:r>
              <a:rPr sz="1200" spc="90" dirty="0">
                <a:latin typeface="Calibri"/>
                <a:cs typeface="Calibri"/>
              </a:rPr>
              <a:t> </a:t>
            </a:r>
            <a:r>
              <a:rPr sz="1200" spc="-5" dirty="0">
                <a:latin typeface="Calibri"/>
                <a:cs typeface="Calibri"/>
              </a:rPr>
              <a:t>knowledge?</a:t>
            </a:r>
            <a:endParaRPr sz="1200">
              <a:latin typeface="Calibri"/>
              <a:cs typeface="Calibri"/>
            </a:endParaRPr>
          </a:p>
        </p:txBody>
      </p:sp>
      <p:sp>
        <p:nvSpPr>
          <p:cNvPr id="5" name="object 5"/>
          <p:cNvSpPr/>
          <p:nvPr/>
        </p:nvSpPr>
        <p:spPr>
          <a:xfrm>
            <a:off x="923222" y="3966143"/>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3698" y="7093132"/>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8431" y="8850779"/>
            <a:ext cx="5812790" cy="1108710"/>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Make </a:t>
            </a:r>
            <a:r>
              <a:rPr sz="1200" b="1" dirty="0">
                <a:latin typeface="Calibri"/>
                <a:cs typeface="Calibri"/>
              </a:rPr>
              <a:t>it</a:t>
            </a:r>
            <a:r>
              <a:rPr sz="1200" b="1" spc="10" dirty="0">
                <a:latin typeface="Calibri"/>
                <a:cs typeface="Calibri"/>
              </a:rPr>
              <a:t> </a:t>
            </a:r>
            <a:r>
              <a:rPr sz="1200" b="1" spc="-5" dirty="0">
                <a:latin typeface="Calibri"/>
                <a:cs typeface="Calibri"/>
              </a:rPr>
              <a:t>simple</a:t>
            </a:r>
            <a:endParaRPr sz="1200">
              <a:latin typeface="Calibri"/>
              <a:cs typeface="Calibri"/>
            </a:endParaRPr>
          </a:p>
          <a:p>
            <a:pPr marL="12700" marR="5080">
              <a:lnSpc>
                <a:spcPct val="101699"/>
              </a:lnSpc>
              <a:spcBef>
                <a:spcPts val="505"/>
              </a:spcBef>
            </a:pPr>
            <a:r>
              <a:rPr sz="1200" i="1" spc="-5" dirty="0">
                <a:latin typeface="Calibri"/>
                <a:cs typeface="Calibri"/>
              </a:rPr>
              <a:t>When Ford Corporation </a:t>
            </a:r>
            <a:r>
              <a:rPr sz="1200" i="1" spc="-10" dirty="0">
                <a:latin typeface="Calibri"/>
                <a:cs typeface="Calibri"/>
              </a:rPr>
              <a:t>was </a:t>
            </a:r>
            <a:r>
              <a:rPr sz="1200" i="1" spc="-5" dirty="0">
                <a:latin typeface="Calibri"/>
                <a:cs typeface="Calibri"/>
              </a:rPr>
              <a:t>almost ready </a:t>
            </a:r>
            <a:r>
              <a:rPr sz="1200" i="1" dirty="0">
                <a:latin typeface="Calibri"/>
                <a:cs typeface="Calibri"/>
              </a:rPr>
              <a:t>to </a:t>
            </a:r>
            <a:r>
              <a:rPr sz="1200" i="1" spc="-5" dirty="0">
                <a:latin typeface="Calibri"/>
                <a:cs typeface="Calibri"/>
              </a:rPr>
              <a:t>start production of the new truck, they posted </a:t>
            </a:r>
            <a:r>
              <a:rPr sz="1200" i="1" dirty="0">
                <a:latin typeface="Calibri"/>
                <a:cs typeface="Calibri"/>
              </a:rPr>
              <a:t>its  </a:t>
            </a:r>
            <a:r>
              <a:rPr sz="1200" i="1" spc="-5" dirty="0">
                <a:latin typeface="Calibri"/>
                <a:cs typeface="Calibri"/>
              </a:rPr>
              <a:t>drawings </a:t>
            </a:r>
            <a:r>
              <a:rPr sz="1200" i="1" dirty="0">
                <a:latin typeface="Calibri"/>
                <a:cs typeface="Calibri"/>
              </a:rPr>
              <a:t>on </a:t>
            </a:r>
            <a:r>
              <a:rPr sz="1200" i="1" spc="-5" dirty="0">
                <a:latin typeface="Calibri"/>
                <a:cs typeface="Calibri"/>
              </a:rPr>
              <a:t>the walls. Employees were asked </a:t>
            </a:r>
            <a:r>
              <a:rPr sz="1200" i="1" dirty="0">
                <a:latin typeface="Calibri"/>
                <a:cs typeface="Calibri"/>
              </a:rPr>
              <a:t>to </a:t>
            </a:r>
            <a:r>
              <a:rPr sz="1200" i="1" spc="-5" dirty="0">
                <a:latin typeface="Calibri"/>
                <a:cs typeface="Calibri"/>
              </a:rPr>
              <a:t>comment, writing right </a:t>
            </a:r>
            <a:r>
              <a:rPr sz="1200" i="1" dirty="0">
                <a:latin typeface="Calibri"/>
                <a:cs typeface="Calibri"/>
              </a:rPr>
              <a:t>on </a:t>
            </a:r>
            <a:r>
              <a:rPr sz="1200" i="1" spc="-5" dirty="0">
                <a:latin typeface="Calibri"/>
                <a:cs typeface="Calibri"/>
              </a:rPr>
              <a:t>top of</a:t>
            </a:r>
            <a:r>
              <a:rPr sz="1200" i="1" spc="114" dirty="0">
                <a:latin typeface="Calibri"/>
                <a:cs typeface="Calibri"/>
              </a:rPr>
              <a:t> </a:t>
            </a:r>
            <a:r>
              <a:rPr sz="1200" i="1" spc="-5" dirty="0">
                <a:latin typeface="Calibri"/>
                <a:cs typeface="Calibri"/>
              </a:rPr>
              <a:t>the</a:t>
            </a:r>
            <a:endParaRPr sz="1200">
              <a:latin typeface="Calibri"/>
              <a:cs typeface="Calibri"/>
            </a:endParaRPr>
          </a:p>
          <a:p>
            <a:pPr>
              <a:lnSpc>
                <a:spcPct val="100000"/>
              </a:lnSpc>
              <a:spcBef>
                <a:spcPts val="35"/>
              </a:spcBef>
            </a:pPr>
            <a:endParaRPr sz="1550">
              <a:latin typeface="Calibri"/>
              <a:cs typeface="Calibri"/>
            </a:endParaRPr>
          </a:p>
          <a:p>
            <a:pPr marL="181610">
              <a:lnSpc>
                <a:spcPct val="100000"/>
              </a:lnSpc>
            </a:pPr>
            <a:r>
              <a:rPr sz="1000" b="1" spc="-5" dirty="0">
                <a:latin typeface="Calibri"/>
                <a:cs typeface="Calibri"/>
              </a:rPr>
              <a:t>94</a:t>
            </a:r>
            <a:endParaRPr sz="1000">
              <a:latin typeface="Calibri"/>
              <a:cs typeface="Calibri"/>
            </a:endParaRPr>
          </a:p>
        </p:txBody>
      </p:sp>
      <p:sp>
        <p:nvSpPr>
          <p:cNvPr id="3" name="object 3"/>
          <p:cNvSpPr txBox="1"/>
          <p:nvPr/>
        </p:nvSpPr>
        <p:spPr>
          <a:xfrm>
            <a:off x="888424" y="570066"/>
            <a:ext cx="5827395" cy="339344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dirty="0">
              <a:latin typeface="Calibri"/>
              <a:cs typeface="Calibri"/>
            </a:endParaRPr>
          </a:p>
          <a:p>
            <a:pPr>
              <a:lnSpc>
                <a:spcPct val="100000"/>
              </a:lnSpc>
            </a:pPr>
            <a:endParaRPr sz="1000" dirty="0">
              <a:latin typeface="Calibri"/>
              <a:cs typeface="Calibri"/>
            </a:endParaRPr>
          </a:p>
          <a:p>
            <a:pPr>
              <a:lnSpc>
                <a:spcPct val="100000"/>
              </a:lnSpc>
              <a:spcBef>
                <a:spcPts val="35"/>
              </a:spcBef>
            </a:pPr>
            <a:endParaRPr sz="900" dirty="0">
              <a:latin typeface="Calibri"/>
              <a:cs typeface="Calibri"/>
            </a:endParaRPr>
          </a:p>
          <a:p>
            <a:pPr marL="12700" marR="78740">
              <a:lnSpc>
                <a:spcPct val="101699"/>
              </a:lnSpc>
            </a:pPr>
            <a:r>
              <a:rPr sz="1200" spc="-5" dirty="0">
                <a:latin typeface="Calibri"/>
                <a:cs typeface="Calibri"/>
              </a:rPr>
              <a:t>particular </a:t>
            </a:r>
            <a:r>
              <a:rPr sz="1200" dirty="0">
                <a:latin typeface="Calibri"/>
                <a:cs typeface="Calibri"/>
              </a:rPr>
              <a:t>target </a:t>
            </a:r>
            <a:r>
              <a:rPr sz="1200" spc="-5" dirty="0">
                <a:latin typeface="Calibri"/>
                <a:cs typeface="Calibri"/>
              </a:rPr>
              <a:t>market and brainstorm business </a:t>
            </a:r>
            <a:r>
              <a:rPr sz="1200" dirty="0">
                <a:latin typeface="Calibri"/>
                <a:cs typeface="Calibri"/>
              </a:rPr>
              <a:t>ideas for </a:t>
            </a:r>
            <a:r>
              <a:rPr sz="1200" spc="-5" dirty="0">
                <a:latin typeface="Calibri"/>
                <a:cs typeface="Calibri"/>
              </a:rPr>
              <a:t>services that that group would </a:t>
            </a:r>
            <a:r>
              <a:rPr sz="1200" dirty="0">
                <a:latin typeface="Calibri"/>
                <a:cs typeface="Calibri"/>
              </a:rPr>
              <a:t>be  </a:t>
            </a:r>
            <a:r>
              <a:rPr sz="1200" spc="-5" dirty="0">
                <a:latin typeface="Calibri"/>
                <a:cs typeface="Calibri"/>
              </a:rPr>
              <a:t>interested</a:t>
            </a:r>
            <a:r>
              <a:rPr sz="1200" spc="5" dirty="0">
                <a:latin typeface="Calibri"/>
                <a:cs typeface="Calibri"/>
              </a:rPr>
              <a:t> </a:t>
            </a:r>
            <a:r>
              <a:rPr sz="1200" spc="-5" dirty="0">
                <a:latin typeface="Calibri"/>
                <a:cs typeface="Calibri"/>
              </a:rPr>
              <a:t>in.</a:t>
            </a:r>
            <a:endParaRPr sz="1200" dirty="0">
              <a:latin typeface="Calibri"/>
              <a:cs typeface="Calibri"/>
            </a:endParaRPr>
          </a:p>
          <a:p>
            <a:pPr>
              <a:lnSpc>
                <a:spcPct val="100000"/>
              </a:lnSpc>
            </a:pPr>
            <a:endParaRPr sz="1200" dirty="0">
              <a:latin typeface="Calibri"/>
              <a:cs typeface="Calibri"/>
            </a:endParaRPr>
          </a:p>
          <a:p>
            <a:pPr marL="12700" marR="5080">
              <a:lnSpc>
                <a:spcPct val="101699"/>
              </a:lnSpc>
            </a:pPr>
            <a:r>
              <a:rPr sz="1200" spc="-5" dirty="0">
                <a:latin typeface="Calibri"/>
                <a:cs typeface="Calibri"/>
              </a:rPr>
              <a:t>Another opportunity appears at changing existing products or services </a:t>
            </a:r>
            <a:r>
              <a:rPr sz="1200" dirty="0">
                <a:latin typeface="Calibri"/>
                <a:cs typeface="Calibri"/>
              </a:rPr>
              <a:t>by </a:t>
            </a:r>
            <a:r>
              <a:rPr sz="1200" spc="-5" dirty="0">
                <a:latin typeface="Calibri"/>
                <a:cs typeface="Calibri"/>
              </a:rPr>
              <a:t>adding value to </a:t>
            </a:r>
            <a:r>
              <a:rPr sz="1200" spc="-10" dirty="0">
                <a:latin typeface="Calibri"/>
                <a:cs typeface="Calibri"/>
              </a:rPr>
              <a:t>an  </a:t>
            </a:r>
            <a:r>
              <a:rPr sz="1200" spc="-5" dirty="0">
                <a:latin typeface="Calibri"/>
                <a:cs typeface="Calibri"/>
              </a:rPr>
              <a:t>existing product or improving an existing product </a:t>
            </a:r>
            <a:r>
              <a:rPr sz="1200" dirty="0">
                <a:latin typeface="Calibri"/>
                <a:cs typeface="Calibri"/>
              </a:rPr>
              <a:t>or </a:t>
            </a:r>
            <a:r>
              <a:rPr sz="1200" spc="-5" dirty="0">
                <a:latin typeface="Calibri"/>
                <a:cs typeface="Calibri"/>
              </a:rPr>
              <a:t>service. You might </a:t>
            </a:r>
            <a:r>
              <a:rPr sz="1200" spc="-10" dirty="0">
                <a:latin typeface="Calibri"/>
                <a:cs typeface="Calibri"/>
              </a:rPr>
              <a:t>also </a:t>
            </a:r>
            <a:r>
              <a:rPr sz="1200" spc="-5" dirty="0">
                <a:latin typeface="Calibri"/>
                <a:cs typeface="Calibri"/>
              </a:rPr>
              <a:t>add services, or  combine the product with other products. What </a:t>
            </a:r>
            <a:r>
              <a:rPr sz="1200" dirty="0">
                <a:latin typeface="Calibri"/>
                <a:cs typeface="Calibri"/>
              </a:rPr>
              <a:t>business </a:t>
            </a:r>
            <a:r>
              <a:rPr sz="1200" spc="-5" dirty="0">
                <a:latin typeface="Calibri"/>
                <a:cs typeface="Calibri"/>
              </a:rPr>
              <a:t>ideas can </a:t>
            </a:r>
            <a:r>
              <a:rPr sz="1200" spc="-10" dirty="0">
                <a:latin typeface="Calibri"/>
                <a:cs typeface="Calibri"/>
              </a:rPr>
              <a:t>you </a:t>
            </a:r>
            <a:r>
              <a:rPr sz="1200" spc="-5" dirty="0">
                <a:latin typeface="Calibri"/>
                <a:cs typeface="Calibri"/>
              </a:rPr>
              <a:t>develop along these  </a:t>
            </a:r>
            <a:r>
              <a:rPr sz="1200" dirty="0">
                <a:latin typeface="Calibri"/>
                <a:cs typeface="Calibri"/>
              </a:rPr>
              <a:t>lines? </a:t>
            </a:r>
            <a:r>
              <a:rPr sz="1200" spc="-5" dirty="0">
                <a:latin typeface="Calibri"/>
                <a:cs typeface="Calibri"/>
              </a:rPr>
              <a:t>Focus on what products </a:t>
            </a:r>
            <a:r>
              <a:rPr sz="1200" spc="-10" dirty="0">
                <a:latin typeface="Calibri"/>
                <a:cs typeface="Calibri"/>
              </a:rPr>
              <a:t>you </a:t>
            </a:r>
            <a:r>
              <a:rPr sz="1200" spc="-5" dirty="0">
                <a:latin typeface="Calibri"/>
                <a:cs typeface="Calibri"/>
              </a:rPr>
              <a:t>might buy and </a:t>
            </a:r>
            <a:r>
              <a:rPr sz="1200" dirty="0">
                <a:latin typeface="Calibri"/>
                <a:cs typeface="Calibri"/>
              </a:rPr>
              <a:t>what </a:t>
            </a:r>
            <a:r>
              <a:rPr sz="1200" spc="-5" dirty="0">
                <a:latin typeface="Calibri"/>
                <a:cs typeface="Calibri"/>
              </a:rPr>
              <a:t>you might </a:t>
            </a:r>
            <a:r>
              <a:rPr sz="1200" dirty="0">
                <a:latin typeface="Calibri"/>
                <a:cs typeface="Calibri"/>
              </a:rPr>
              <a:t>do to </a:t>
            </a:r>
            <a:r>
              <a:rPr sz="1200" spc="-5" dirty="0">
                <a:latin typeface="Calibri"/>
                <a:cs typeface="Calibri"/>
              </a:rPr>
              <a:t>them or with them </a:t>
            </a:r>
            <a:r>
              <a:rPr sz="1200" dirty="0">
                <a:latin typeface="Calibri"/>
                <a:cs typeface="Calibri"/>
              </a:rPr>
              <a:t>to  </a:t>
            </a:r>
            <a:r>
              <a:rPr sz="1200" spc="-5" dirty="0">
                <a:latin typeface="Calibri"/>
                <a:cs typeface="Calibri"/>
              </a:rPr>
              <a:t>create a profitable business. </a:t>
            </a:r>
            <a:r>
              <a:rPr sz="1200" dirty="0">
                <a:latin typeface="Calibri"/>
                <a:cs typeface="Calibri"/>
              </a:rPr>
              <a:t>There </a:t>
            </a:r>
            <a:r>
              <a:rPr sz="1200" spc="-5" dirty="0">
                <a:latin typeface="Calibri"/>
                <a:cs typeface="Calibri"/>
              </a:rPr>
              <a:t>are very </a:t>
            </a:r>
            <a:r>
              <a:rPr sz="1200" dirty="0">
                <a:latin typeface="Calibri"/>
                <a:cs typeface="Calibri"/>
              </a:rPr>
              <a:t>few </a:t>
            </a:r>
            <a:r>
              <a:rPr sz="1200" spc="-5" dirty="0">
                <a:latin typeface="Calibri"/>
                <a:cs typeface="Calibri"/>
              </a:rPr>
              <a:t>products (or services) that can't </a:t>
            </a:r>
            <a:r>
              <a:rPr sz="1200" dirty="0">
                <a:latin typeface="Calibri"/>
                <a:cs typeface="Calibri"/>
              </a:rPr>
              <a:t>be </a:t>
            </a:r>
            <a:r>
              <a:rPr sz="1200" spc="-5" dirty="0">
                <a:latin typeface="Calibri"/>
                <a:cs typeface="Calibri"/>
              </a:rPr>
              <a:t>improved.  Start generating business </a:t>
            </a:r>
            <a:r>
              <a:rPr sz="1200" dirty="0">
                <a:latin typeface="Calibri"/>
                <a:cs typeface="Calibri"/>
              </a:rPr>
              <a:t>ideas by </a:t>
            </a:r>
            <a:r>
              <a:rPr sz="1200" spc="-5" dirty="0">
                <a:latin typeface="Calibri"/>
                <a:cs typeface="Calibri"/>
              </a:rPr>
              <a:t>looking </a:t>
            </a:r>
            <a:r>
              <a:rPr sz="1200" spc="-10" dirty="0">
                <a:latin typeface="Calibri"/>
                <a:cs typeface="Calibri"/>
              </a:rPr>
              <a:t>at </a:t>
            </a:r>
            <a:r>
              <a:rPr sz="1200" spc="-5" dirty="0">
                <a:latin typeface="Calibri"/>
                <a:cs typeface="Calibri"/>
              </a:rPr>
              <a:t>the products and services </a:t>
            </a:r>
            <a:r>
              <a:rPr sz="1200" spc="-10" dirty="0">
                <a:latin typeface="Calibri"/>
                <a:cs typeface="Calibri"/>
              </a:rPr>
              <a:t>you </a:t>
            </a:r>
            <a:r>
              <a:rPr sz="1200" spc="-5" dirty="0">
                <a:latin typeface="Calibri"/>
                <a:cs typeface="Calibri"/>
              </a:rPr>
              <a:t>use and  brainstorming ideas as to how </a:t>
            </a:r>
            <a:r>
              <a:rPr sz="1200" dirty="0">
                <a:latin typeface="Calibri"/>
                <a:cs typeface="Calibri"/>
              </a:rPr>
              <a:t>they </a:t>
            </a:r>
            <a:r>
              <a:rPr sz="1200" spc="-5" dirty="0">
                <a:latin typeface="Calibri"/>
                <a:cs typeface="Calibri"/>
              </a:rPr>
              <a:t>could be</a:t>
            </a:r>
            <a:r>
              <a:rPr sz="1200" spc="20" dirty="0">
                <a:latin typeface="Calibri"/>
                <a:cs typeface="Calibri"/>
              </a:rPr>
              <a:t> </a:t>
            </a:r>
            <a:r>
              <a:rPr sz="1200" spc="-5" dirty="0">
                <a:latin typeface="Calibri"/>
                <a:cs typeface="Calibri"/>
              </a:rPr>
              <a:t>better.</a:t>
            </a:r>
            <a:endParaRPr sz="1200" dirty="0">
              <a:latin typeface="Calibri"/>
              <a:cs typeface="Calibri"/>
            </a:endParaRPr>
          </a:p>
          <a:p>
            <a:pPr marL="12700" marR="84455">
              <a:lnSpc>
                <a:spcPct val="101699"/>
              </a:lnSpc>
              <a:spcBef>
                <a:spcPts val="1005"/>
              </a:spcBef>
            </a:pPr>
            <a:r>
              <a:rPr sz="1200" spc="-5" dirty="0">
                <a:latin typeface="Calibri"/>
                <a:cs typeface="Calibri"/>
              </a:rPr>
              <a:t>Ideas and suggestions from current customers could </a:t>
            </a:r>
            <a:r>
              <a:rPr sz="1200" dirty="0">
                <a:latin typeface="Calibri"/>
                <a:cs typeface="Calibri"/>
              </a:rPr>
              <a:t>be </a:t>
            </a:r>
            <a:r>
              <a:rPr sz="1200" spc="-5" dirty="0">
                <a:latin typeface="Calibri"/>
                <a:cs typeface="Calibri"/>
              </a:rPr>
              <a:t>also a source for developing an idea.  You could use Customer Feedback Forms with simple questions </a:t>
            </a:r>
            <a:r>
              <a:rPr sz="1200" spc="-10" dirty="0">
                <a:latin typeface="Calibri"/>
                <a:cs typeface="Calibri"/>
              </a:rPr>
              <a:t>on </a:t>
            </a:r>
            <a:r>
              <a:rPr sz="1200" spc="-5" dirty="0">
                <a:latin typeface="Calibri"/>
                <a:cs typeface="Calibri"/>
              </a:rPr>
              <a:t>what </a:t>
            </a:r>
            <a:r>
              <a:rPr sz="1200" dirty="0">
                <a:latin typeface="Calibri"/>
                <a:cs typeface="Calibri"/>
              </a:rPr>
              <a:t>they </a:t>
            </a:r>
            <a:r>
              <a:rPr sz="1200" spc="-10" dirty="0">
                <a:latin typeface="Calibri"/>
                <a:cs typeface="Calibri"/>
              </a:rPr>
              <a:t>are </a:t>
            </a:r>
            <a:r>
              <a:rPr sz="1200" spc="-5" dirty="0">
                <a:latin typeface="Calibri"/>
                <a:cs typeface="Calibri"/>
              </a:rPr>
              <a:t>expecting  from your product/service, what other services they would like to receive etc. Gather their  answers and discuss them with your partners and start exploring </a:t>
            </a:r>
            <a:r>
              <a:rPr sz="1200" spc="-10" dirty="0">
                <a:latin typeface="Calibri"/>
                <a:cs typeface="Calibri"/>
              </a:rPr>
              <a:t>if </a:t>
            </a:r>
            <a:r>
              <a:rPr sz="1200" spc="-5" dirty="0">
                <a:latin typeface="Calibri"/>
                <a:cs typeface="Calibri"/>
              </a:rPr>
              <a:t>any of these ideas could  </a:t>
            </a:r>
            <a:r>
              <a:rPr sz="1200" dirty="0">
                <a:latin typeface="Calibri"/>
                <a:cs typeface="Calibri"/>
              </a:rPr>
              <a:t>be </a:t>
            </a:r>
            <a:r>
              <a:rPr sz="1200" spc="-5" dirty="0">
                <a:latin typeface="Calibri"/>
                <a:cs typeface="Calibri"/>
              </a:rPr>
              <a:t>a marketable product or</a:t>
            </a:r>
            <a:r>
              <a:rPr sz="1200" spc="15" dirty="0">
                <a:latin typeface="Calibri"/>
                <a:cs typeface="Calibri"/>
              </a:rPr>
              <a:t> </a:t>
            </a:r>
            <a:r>
              <a:rPr sz="1200" spc="-5" dirty="0">
                <a:latin typeface="Calibri"/>
                <a:cs typeface="Calibri"/>
              </a:rPr>
              <a:t>service.</a:t>
            </a:r>
            <a:endParaRPr sz="1200" dirty="0">
              <a:latin typeface="Calibri"/>
              <a:cs typeface="Calibri"/>
            </a:endParaRPr>
          </a:p>
        </p:txBody>
      </p:sp>
      <p:sp>
        <p:nvSpPr>
          <p:cNvPr id="4" name="object 4"/>
          <p:cNvSpPr txBox="1"/>
          <p:nvPr/>
        </p:nvSpPr>
        <p:spPr>
          <a:xfrm>
            <a:off x="888429" y="4529098"/>
            <a:ext cx="5833745" cy="2195830"/>
          </a:xfrm>
          <a:prstGeom prst="rect">
            <a:avLst/>
          </a:prstGeom>
        </p:spPr>
        <p:txBody>
          <a:bodyPr vert="horz" wrap="square" lIns="0" tIns="8890" rIns="0" bIns="0" rtlCol="0">
            <a:spAutoFit/>
          </a:bodyPr>
          <a:lstStyle/>
          <a:p>
            <a:pPr marL="12700" marR="121285" indent="641350">
              <a:lnSpc>
                <a:spcPct val="101899"/>
              </a:lnSpc>
              <a:spcBef>
                <a:spcPts val="70"/>
              </a:spcBef>
            </a:pPr>
            <a:r>
              <a:rPr sz="1200" spc="-5" dirty="0">
                <a:latin typeface="Calibri"/>
                <a:cs typeface="Calibri"/>
              </a:rPr>
              <a:t>We all live </a:t>
            </a:r>
            <a:r>
              <a:rPr sz="1200" spc="-10" dirty="0">
                <a:latin typeface="Calibri"/>
                <a:cs typeface="Calibri"/>
              </a:rPr>
              <a:t>in </a:t>
            </a:r>
            <a:r>
              <a:rPr sz="1200" dirty="0">
                <a:latin typeface="Calibri"/>
                <a:cs typeface="Calibri"/>
              </a:rPr>
              <a:t>the </a:t>
            </a:r>
            <a:r>
              <a:rPr sz="1200" spc="-5" dirty="0">
                <a:latin typeface="Calibri"/>
                <a:cs typeface="Calibri"/>
              </a:rPr>
              <a:t>world </a:t>
            </a:r>
            <a:r>
              <a:rPr sz="1200" spc="-10" dirty="0">
                <a:latin typeface="Calibri"/>
                <a:cs typeface="Calibri"/>
              </a:rPr>
              <a:t>in </a:t>
            </a:r>
            <a:r>
              <a:rPr sz="1200" spc="-5" dirty="0">
                <a:latin typeface="Calibri"/>
                <a:cs typeface="Calibri"/>
              </a:rPr>
              <a:t>which </a:t>
            </a:r>
            <a:r>
              <a:rPr sz="1200" spc="-10" dirty="0">
                <a:latin typeface="Calibri"/>
                <a:cs typeface="Calibri"/>
              </a:rPr>
              <a:t>it </a:t>
            </a:r>
            <a:r>
              <a:rPr sz="1200" spc="-5" dirty="0">
                <a:latin typeface="Calibri"/>
                <a:cs typeface="Calibri"/>
              </a:rPr>
              <a:t>is sometimes more important </a:t>
            </a:r>
            <a:r>
              <a:rPr sz="1200" dirty="0">
                <a:latin typeface="Calibri"/>
                <a:cs typeface="Calibri"/>
              </a:rPr>
              <a:t>to </a:t>
            </a:r>
            <a:r>
              <a:rPr sz="1200" spc="-5" dirty="0">
                <a:latin typeface="Calibri"/>
                <a:cs typeface="Calibri"/>
              </a:rPr>
              <a:t>identify the  </a:t>
            </a:r>
            <a:r>
              <a:rPr sz="1200" dirty="0">
                <a:latin typeface="Calibri"/>
                <a:cs typeface="Calibri"/>
              </a:rPr>
              <a:t>'right' </a:t>
            </a:r>
            <a:r>
              <a:rPr sz="1200" spc="-5" dirty="0">
                <a:latin typeface="Calibri"/>
                <a:cs typeface="Calibri"/>
              </a:rPr>
              <a:t>problem rather than to solve one. Naturally, if a problem appears we tend </a:t>
            </a:r>
            <a:r>
              <a:rPr sz="1200" dirty="0">
                <a:latin typeface="Calibri"/>
                <a:cs typeface="Calibri"/>
              </a:rPr>
              <a:t>to </a:t>
            </a:r>
            <a:r>
              <a:rPr sz="1200" spc="-5" dirty="0">
                <a:latin typeface="Calibri"/>
                <a:cs typeface="Calibri"/>
              </a:rPr>
              <a:t>ask a lot  of questions which produce even more answers. As a result, we work with lots of </a:t>
            </a:r>
            <a:r>
              <a:rPr sz="1200" dirty="0">
                <a:latin typeface="Calibri"/>
                <a:cs typeface="Calibri"/>
              </a:rPr>
              <a:t>ideas </a:t>
            </a:r>
            <a:r>
              <a:rPr sz="1200" spc="-5" dirty="0">
                <a:latin typeface="Calibri"/>
                <a:cs typeface="Calibri"/>
              </a:rPr>
              <a:t>and  can easily get </a:t>
            </a:r>
            <a:r>
              <a:rPr sz="1200" spc="-10" dirty="0">
                <a:latin typeface="Calibri"/>
                <a:cs typeface="Calibri"/>
              </a:rPr>
              <a:t>lost </a:t>
            </a:r>
            <a:r>
              <a:rPr sz="1200" spc="-5" dirty="0">
                <a:latin typeface="Calibri"/>
                <a:cs typeface="Calibri"/>
              </a:rPr>
              <a:t>or diverted from </a:t>
            </a:r>
            <a:r>
              <a:rPr sz="1200" dirty="0">
                <a:latin typeface="Calibri"/>
                <a:cs typeface="Calibri"/>
              </a:rPr>
              <a:t>the </a:t>
            </a:r>
            <a:r>
              <a:rPr sz="1200" spc="-5" dirty="0">
                <a:latin typeface="Calibri"/>
                <a:cs typeface="Calibri"/>
              </a:rPr>
              <a:t>core problem. Therefore, </a:t>
            </a:r>
            <a:r>
              <a:rPr sz="1200" spc="-10" dirty="0">
                <a:latin typeface="Calibri"/>
                <a:cs typeface="Calibri"/>
              </a:rPr>
              <a:t>in </a:t>
            </a:r>
            <a:r>
              <a:rPr sz="1200" spc="-5" dirty="0">
                <a:latin typeface="Calibri"/>
                <a:cs typeface="Calibri"/>
              </a:rPr>
              <a:t>order to remain </a:t>
            </a:r>
            <a:r>
              <a:rPr sz="1200" spc="-10" dirty="0">
                <a:latin typeface="Calibri"/>
                <a:cs typeface="Calibri"/>
              </a:rPr>
              <a:t>on </a:t>
            </a:r>
            <a:r>
              <a:rPr sz="1200" dirty="0">
                <a:latin typeface="Calibri"/>
                <a:cs typeface="Calibri"/>
              </a:rPr>
              <a:t>the  </a:t>
            </a:r>
            <a:r>
              <a:rPr sz="1200" spc="-5" dirty="0">
                <a:latin typeface="Calibri"/>
                <a:cs typeface="Calibri"/>
              </a:rPr>
              <a:t>right track one must start </a:t>
            </a:r>
            <a:r>
              <a:rPr sz="1200" dirty="0">
                <a:latin typeface="Calibri"/>
                <a:cs typeface="Calibri"/>
              </a:rPr>
              <a:t>by </a:t>
            </a:r>
            <a:r>
              <a:rPr sz="1200" spc="-5" dirty="0">
                <a:latin typeface="Calibri"/>
                <a:cs typeface="Calibri"/>
              </a:rPr>
              <a:t>asking questions </a:t>
            </a:r>
            <a:r>
              <a:rPr sz="1200" spc="-10" dirty="0">
                <a:latin typeface="Calibri"/>
                <a:cs typeface="Calibri"/>
              </a:rPr>
              <a:t>in </a:t>
            </a:r>
            <a:r>
              <a:rPr sz="1200" spc="-5" dirty="0">
                <a:latin typeface="Calibri"/>
                <a:cs typeface="Calibri"/>
              </a:rPr>
              <a:t>a more systematic and controlled</a:t>
            </a:r>
            <a:r>
              <a:rPr sz="1200" spc="135" dirty="0">
                <a:latin typeface="Calibri"/>
                <a:cs typeface="Calibri"/>
              </a:rPr>
              <a:t> </a:t>
            </a:r>
            <a:r>
              <a:rPr sz="1200" spc="-5" dirty="0">
                <a:latin typeface="Calibri"/>
                <a:cs typeface="Calibri"/>
              </a:rPr>
              <a:t>way.</a:t>
            </a:r>
            <a:endParaRPr sz="1200">
              <a:latin typeface="Calibri"/>
              <a:cs typeface="Calibri"/>
            </a:endParaRPr>
          </a:p>
          <a:p>
            <a:pPr marL="12700" marR="5080" indent="34925">
              <a:lnSpc>
                <a:spcPct val="101699"/>
              </a:lnSpc>
              <a:spcBef>
                <a:spcPts val="994"/>
              </a:spcBef>
            </a:pPr>
            <a:r>
              <a:rPr sz="1200" spc="-5" dirty="0">
                <a:latin typeface="Calibri"/>
                <a:cs typeface="Calibri"/>
              </a:rPr>
              <a:t>There </a:t>
            </a:r>
            <a:r>
              <a:rPr sz="1200" spc="-10" dirty="0">
                <a:latin typeface="Calibri"/>
                <a:cs typeface="Calibri"/>
              </a:rPr>
              <a:t>are </a:t>
            </a:r>
            <a:r>
              <a:rPr sz="1200" spc="-5" dirty="0">
                <a:latin typeface="Calibri"/>
                <a:cs typeface="Calibri"/>
              </a:rPr>
              <a:t>several idea generation techniques available which vary </a:t>
            </a:r>
            <a:r>
              <a:rPr sz="1200" dirty="0">
                <a:latin typeface="Calibri"/>
                <a:cs typeface="Calibri"/>
              </a:rPr>
              <a:t>by </a:t>
            </a:r>
            <a:r>
              <a:rPr sz="1200" spc="-5" dirty="0">
                <a:latin typeface="Calibri"/>
                <a:cs typeface="Calibri"/>
              </a:rPr>
              <a:t>the degree </a:t>
            </a:r>
            <a:r>
              <a:rPr sz="1200" spc="-10" dirty="0">
                <a:latin typeface="Calibri"/>
                <a:cs typeface="Calibri"/>
              </a:rPr>
              <a:t>of </a:t>
            </a:r>
            <a:r>
              <a:rPr sz="1200" spc="-5" dirty="0">
                <a:latin typeface="Calibri"/>
                <a:cs typeface="Calibri"/>
              </a:rPr>
              <a:t>their  </a:t>
            </a:r>
            <a:r>
              <a:rPr sz="1200" dirty="0">
                <a:latin typeface="Calibri"/>
                <a:cs typeface="Calibri"/>
              </a:rPr>
              <a:t>scientific </a:t>
            </a:r>
            <a:r>
              <a:rPr sz="1200" spc="-5" dirty="0">
                <a:latin typeface="Calibri"/>
                <a:cs typeface="Calibri"/>
              </a:rPr>
              <a:t>complexity. This chapter, however, focuses on the ones that </a:t>
            </a:r>
            <a:r>
              <a:rPr sz="1200" spc="-10" dirty="0">
                <a:latin typeface="Calibri"/>
                <a:cs typeface="Calibri"/>
              </a:rPr>
              <a:t>are </a:t>
            </a:r>
            <a:r>
              <a:rPr sz="1200" spc="-5" dirty="0">
                <a:latin typeface="Calibri"/>
                <a:cs typeface="Calibri"/>
              </a:rPr>
              <a:t>most efficient in  </a:t>
            </a:r>
            <a:r>
              <a:rPr sz="1200" dirty="0">
                <a:latin typeface="Calibri"/>
                <a:cs typeface="Calibri"/>
              </a:rPr>
              <a:t>terms </a:t>
            </a:r>
            <a:r>
              <a:rPr sz="1200" spc="-5" dirty="0">
                <a:latin typeface="Calibri"/>
                <a:cs typeface="Calibri"/>
              </a:rPr>
              <a:t>of everyday business </a:t>
            </a:r>
            <a:r>
              <a:rPr sz="1200" dirty="0">
                <a:latin typeface="Calibri"/>
                <a:cs typeface="Calibri"/>
              </a:rPr>
              <a:t>use. </a:t>
            </a:r>
            <a:r>
              <a:rPr sz="1200" spc="-5" dirty="0">
                <a:latin typeface="Calibri"/>
                <a:cs typeface="Calibri"/>
              </a:rPr>
              <a:t>We will take a closer look at techniques </a:t>
            </a:r>
            <a:r>
              <a:rPr sz="1200" spc="-10" dirty="0">
                <a:latin typeface="Calibri"/>
                <a:cs typeface="Calibri"/>
              </a:rPr>
              <a:t>such </a:t>
            </a:r>
            <a:r>
              <a:rPr sz="1200" spc="-5" dirty="0">
                <a:latin typeface="Calibri"/>
                <a:cs typeface="Calibri"/>
              </a:rPr>
              <a:t>as brain  storming, brain writing, Gordon’s technique, fishbone diagram and six thinking hats. They are  among </a:t>
            </a:r>
            <a:r>
              <a:rPr sz="1200" dirty="0">
                <a:latin typeface="Calibri"/>
                <a:cs typeface="Calibri"/>
              </a:rPr>
              <a:t>the </a:t>
            </a:r>
            <a:r>
              <a:rPr sz="1200" spc="-10" dirty="0">
                <a:latin typeface="Calibri"/>
                <a:cs typeface="Calibri"/>
              </a:rPr>
              <a:t>most </a:t>
            </a:r>
            <a:r>
              <a:rPr sz="1200" spc="-5" dirty="0">
                <a:latin typeface="Calibri"/>
                <a:cs typeface="Calibri"/>
              </a:rPr>
              <a:t>popular </a:t>
            </a:r>
            <a:r>
              <a:rPr sz="1200" dirty="0">
                <a:latin typeface="Calibri"/>
                <a:cs typeface="Calibri"/>
              </a:rPr>
              <a:t>ones </a:t>
            </a:r>
            <a:r>
              <a:rPr sz="1200" spc="-5" dirty="0">
                <a:latin typeface="Calibri"/>
                <a:cs typeface="Calibri"/>
              </a:rPr>
              <a:t>because </a:t>
            </a:r>
            <a:r>
              <a:rPr sz="1200" spc="-10" dirty="0">
                <a:latin typeface="Calibri"/>
                <a:cs typeface="Calibri"/>
              </a:rPr>
              <a:t>of </a:t>
            </a:r>
            <a:r>
              <a:rPr sz="1200" spc="-5" dirty="0">
                <a:latin typeface="Calibri"/>
                <a:cs typeface="Calibri"/>
              </a:rPr>
              <a:t>their simplicity and efficiency not only </a:t>
            </a:r>
            <a:r>
              <a:rPr sz="1200" spc="-10" dirty="0">
                <a:latin typeface="Calibri"/>
                <a:cs typeface="Calibri"/>
              </a:rPr>
              <a:t>in </a:t>
            </a:r>
            <a:r>
              <a:rPr sz="1200" spc="-5" dirty="0">
                <a:latin typeface="Calibri"/>
                <a:cs typeface="Calibri"/>
              </a:rPr>
              <a:t>generating  </a:t>
            </a:r>
            <a:r>
              <a:rPr sz="1200" dirty="0">
                <a:latin typeface="Calibri"/>
                <a:cs typeface="Calibri"/>
              </a:rPr>
              <a:t>but </a:t>
            </a:r>
            <a:r>
              <a:rPr sz="1200" spc="-5" dirty="0">
                <a:latin typeface="Calibri"/>
                <a:cs typeface="Calibri"/>
              </a:rPr>
              <a:t>also in organizing</a:t>
            </a:r>
            <a:r>
              <a:rPr sz="1200" spc="-15" dirty="0">
                <a:latin typeface="Calibri"/>
                <a:cs typeface="Calibri"/>
              </a:rPr>
              <a:t> </a:t>
            </a:r>
            <a:r>
              <a:rPr sz="1200" spc="-5" dirty="0">
                <a:latin typeface="Calibri"/>
                <a:cs typeface="Calibri"/>
              </a:rPr>
              <a:t>ideas.</a:t>
            </a:r>
            <a:endParaRPr sz="1200">
              <a:latin typeface="Calibri"/>
              <a:cs typeface="Calibri"/>
            </a:endParaRPr>
          </a:p>
        </p:txBody>
      </p:sp>
      <p:sp>
        <p:nvSpPr>
          <p:cNvPr id="5" name="object 5"/>
          <p:cNvSpPr txBox="1"/>
          <p:nvPr/>
        </p:nvSpPr>
        <p:spPr>
          <a:xfrm>
            <a:off x="888424" y="7496087"/>
            <a:ext cx="4537075" cy="525780"/>
          </a:xfrm>
          <a:prstGeom prst="rect">
            <a:avLst/>
          </a:prstGeom>
        </p:spPr>
        <p:txBody>
          <a:bodyPr vert="horz" wrap="square" lIns="0" tIns="12700" rIns="0" bIns="0" rtlCol="0">
            <a:spAutoFit/>
          </a:bodyPr>
          <a:lstStyle/>
          <a:p>
            <a:pPr marL="12700" marR="5080">
              <a:lnSpc>
                <a:spcPct val="136600"/>
              </a:lnSpc>
              <a:spcBef>
                <a:spcPts val="100"/>
              </a:spcBef>
            </a:pPr>
            <a:r>
              <a:rPr sz="1200" spc="-5" dirty="0">
                <a:latin typeface="Calibri"/>
                <a:cs typeface="Calibri"/>
              </a:rPr>
              <a:t>Of course, there are hundreds of other techniques </a:t>
            </a:r>
            <a:r>
              <a:rPr sz="1200" dirty="0">
                <a:latin typeface="Calibri"/>
                <a:cs typeface="Calibri"/>
              </a:rPr>
              <a:t>or </a:t>
            </a:r>
            <a:r>
              <a:rPr sz="1200" spc="-5" dirty="0">
                <a:latin typeface="Calibri"/>
                <a:cs typeface="Calibri"/>
              </a:rPr>
              <a:t>variations to these:  </a:t>
            </a:r>
            <a:r>
              <a:rPr sz="1200" u="sng" spc="-5" dirty="0">
                <a:solidFill>
                  <a:srgbClr val="0065FF"/>
                </a:solidFill>
                <a:uFill>
                  <a:solidFill>
                    <a:srgbClr val="0065FF"/>
                  </a:solidFill>
                </a:uFill>
                <a:latin typeface="Calibri"/>
                <a:cs typeface="Calibri"/>
              </a:rPr>
              <a:t>http://www.mycoted.com/Category:Creativity_Techniques</a:t>
            </a:r>
            <a:endParaRPr sz="1200">
              <a:latin typeface="Calibri"/>
              <a:cs typeface="Calibri"/>
            </a:endParaRPr>
          </a:p>
        </p:txBody>
      </p:sp>
      <p:sp>
        <p:nvSpPr>
          <p:cNvPr id="6" name="object 6"/>
          <p:cNvSpPr/>
          <p:nvPr/>
        </p:nvSpPr>
        <p:spPr>
          <a:xfrm>
            <a:off x="986843" y="4171868"/>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86843" y="6934636"/>
            <a:ext cx="438113" cy="43811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86843" y="8353373"/>
            <a:ext cx="438113" cy="43811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95" y="8696876"/>
            <a:ext cx="5851525" cy="1262380"/>
          </a:xfrm>
          <a:prstGeom prst="rect">
            <a:avLst/>
          </a:prstGeom>
        </p:spPr>
        <p:txBody>
          <a:bodyPr vert="horz" wrap="square" lIns="0" tIns="9525" rIns="0" bIns="0" rtlCol="0">
            <a:spAutoFit/>
          </a:bodyPr>
          <a:lstStyle/>
          <a:p>
            <a:pPr marL="12700" marR="5080" indent="641350">
              <a:lnSpc>
                <a:spcPct val="101699"/>
              </a:lnSpc>
              <a:spcBef>
                <a:spcPts val="75"/>
              </a:spcBef>
            </a:pPr>
            <a:r>
              <a:rPr sz="1200" spc="-5" dirty="0">
                <a:latin typeface="Calibri"/>
                <a:cs typeface="Calibri"/>
              </a:rPr>
              <a:t>The notion </a:t>
            </a:r>
            <a:r>
              <a:rPr sz="1200" spc="-10" dirty="0">
                <a:latin typeface="Calibri"/>
                <a:cs typeface="Calibri"/>
              </a:rPr>
              <a:t>of </a:t>
            </a:r>
            <a:r>
              <a:rPr sz="1200" spc="-5" dirty="0">
                <a:latin typeface="Calibri"/>
                <a:cs typeface="Calibri"/>
              </a:rPr>
              <a:t>brainstorming as </a:t>
            </a:r>
            <a:r>
              <a:rPr sz="1200" spc="-10" dirty="0">
                <a:latin typeface="Calibri"/>
                <a:cs typeface="Calibri"/>
              </a:rPr>
              <a:t>an </a:t>
            </a:r>
            <a:r>
              <a:rPr sz="1200" spc="-5" dirty="0">
                <a:latin typeface="Calibri"/>
                <a:cs typeface="Calibri"/>
              </a:rPr>
              <a:t>idea generating technique was pioneered </a:t>
            </a:r>
            <a:r>
              <a:rPr sz="1200" dirty="0">
                <a:latin typeface="Calibri"/>
                <a:cs typeface="Calibri"/>
              </a:rPr>
              <a:t>by </a:t>
            </a:r>
            <a:r>
              <a:rPr sz="1200" spc="-5" dirty="0">
                <a:latin typeface="Calibri"/>
                <a:cs typeface="Calibri"/>
              </a:rPr>
              <a:t>Alex  Osborn, an advertising executive, as a way to think of as many ideas (good, bad, or both) as  possible (Cory and Slater, 2003, Osborn, 2003, Robbins and Coulter,</a:t>
            </a:r>
            <a:r>
              <a:rPr sz="1200" spc="65" dirty="0">
                <a:latin typeface="Calibri"/>
                <a:cs typeface="Calibri"/>
              </a:rPr>
              <a:t> </a:t>
            </a:r>
            <a:r>
              <a:rPr sz="1200" spc="-5" dirty="0">
                <a:latin typeface="Calibri"/>
                <a:cs typeface="Calibri"/>
              </a:rPr>
              <a:t>2005).</a:t>
            </a:r>
            <a:endParaRPr sz="1200">
              <a:latin typeface="Calibri"/>
              <a:cs typeface="Calibri"/>
            </a:endParaRPr>
          </a:p>
          <a:p>
            <a:pPr marL="12700">
              <a:lnSpc>
                <a:spcPct val="100000"/>
              </a:lnSpc>
              <a:spcBef>
                <a:spcPts val="1019"/>
              </a:spcBef>
            </a:pPr>
            <a:r>
              <a:rPr sz="1200" spc="-5" dirty="0">
                <a:latin typeface="Calibri"/>
                <a:cs typeface="Calibri"/>
              </a:rPr>
              <a:t>In 1941, a team led </a:t>
            </a:r>
            <a:r>
              <a:rPr sz="1200" dirty="0">
                <a:latin typeface="Calibri"/>
                <a:cs typeface="Calibri"/>
              </a:rPr>
              <a:t>by </a:t>
            </a:r>
            <a:r>
              <a:rPr sz="1200" spc="-5" dirty="0">
                <a:latin typeface="Calibri"/>
                <a:cs typeface="Calibri"/>
              </a:rPr>
              <a:t>Osborn coined </a:t>
            </a:r>
            <a:r>
              <a:rPr sz="1200" dirty="0">
                <a:latin typeface="Calibri"/>
                <a:cs typeface="Calibri"/>
              </a:rPr>
              <a:t>the </a:t>
            </a:r>
            <a:r>
              <a:rPr sz="1200" spc="-5" dirty="0">
                <a:latin typeface="Calibri"/>
                <a:cs typeface="Calibri"/>
              </a:rPr>
              <a:t>term "brainstorm". Finding that</a:t>
            </a:r>
            <a:r>
              <a:rPr sz="1200" spc="85" dirty="0">
                <a:latin typeface="Calibri"/>
                <a:cs typeface="Calibri"/>
              </a:rPr>
              <a:t> </a:t>
            </a:r>
            <a:r>
              <a:rPr sz="1200" spc="-5" dirty="0">
                <a:latin typeface="Calibri"/>
                <a:cs typeface="Calibri"/>
              </a:rPr>
              <a:t>conventional</a:t>
            </a:r>
            <a:endParaRPr sz="1200">
              <a:latin typeface="Calibri"/>
              <a:cs typeface="Calibri"/>
            </a:endParaRPr>
          </a:p>
          <a:p>
            <a:pPr>
              <a:lnSpc>
                <a:spcPct val="100000"/>
              </a:lnSpc>
            </a:pPr>
            <a:endParaRPr sz="1400">
              <a:latin typeface="Calibri"/>
              <a:cs typeface="Calibri"/>
            </a:endParaRPr>
          </a:p>
          <a:p>
            <a:pPr marR="160655" algn="r">
              <a:lnSpc>
                <a:spcPct val="100000"/>
              </a:lnSpc>
            </a:pPr>
            <a:r>
              <a:rPr sz="1000" b="1" spc="-5" dirty="0">
                <a:latin typeface="Calibri"/>
                <a:cs typeface="Calibri"/>
              </a:rPr>
              <a:t>95</a:t>
            </a:r>
            <a:endParaRPr sz="1000">
              <a:latin typeface="Calibri"/>
              <a:cs typeface="Calibri"/>
            </a:endParaRPr>
          </a:p>
        </p:txBody>
      </p:sp>
      <p:sp>
        <p:nvSpPr>
          <p:cNvPr id="3" name="object 3"/>
          <p:cNvSpPr txBox="1"/>
          <p:nvPr/>
        </p:nvSpPr>
        <p:spPr>
          <a:xfrm>
            <a:off x="816798" y="570066"/>
            <a:ext cx="5837555" cy="4055110"/>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783590">
              <a:lnSpc>
                <a:spcPct val="101699"/>
              </a:lnSpc>
            </a:pPr>
            <a:r>
              <a:rPr sz="1200" i="1" spc="-5" dirty="0">
                <a:latin typeface="Calibri"/>
                <a:cs typeface="Calibri"/>
              </a:rPr>
              <a:t>drawings, </a:t>
            </a:r>
            <a:r>
              <a:rPr sz="1200" i="1" dirty="0">
                <a:latin typeface="Calibri"/>
                <a:cs typeface="Calibri"/>
              </a:rPr>
              <a:t>on </a:t>
            </a:r>
            <a:r>
              <a:rPr sz="1200" i="1" spc="-5" dirty="0">
                <a:latin typeface="Calibri"/>
                <a:cs typeface="Calibri"/>
              </a:rPr>
              <a:t>the design </a:t>
            </a:r>
            <a:r>
              <a:rPr sz="1200" i="1" spc="-10" dirty="0">
                <a:latin typeface="Calibri"/>
                <a:cs typeface="Calibri"/>
              </a:rPr>
              <a:t>and </a:t>
            </a:r>
            <a:r>
              <a:rPr sz="1200" i="1" spc="-5" dirty="0">
                <a:latin typeface="Calibri"/>
                <a:cs typeface="Calibri"/>
              </a:rPr>
              <a:t>manufacturability. They received over </a:t>
            </a:r>
            <a:r>
              <a:rPr sz="1200" i="1" dirty="0">
                <a:latin typeface="Calibri"/>
                <a:cs typeface="Calibri"/>
              </a:rPr>
              <a:t>300 </a:t>
            </a:r>
            <a:r>
              <a:rPr sz="1200" i="1" spc="-5" dirty="0">
                <a:latin typeface="Calibri"/>
                <a:cs typeface="Calibri"/>
              </a:rPr>
              <a:t>ideas they  implemented in three</a:t>
            </a:r>
            <a:r>
              <a:rPr sz="1200" i="1" spc="15" dirty="0">
                <a:latin typeface="Calibri"/>
                <a:cs typeface="Calibri"/>
              </a:rPr>
              <a:t> </a:t>
            </a:r>
            <a:r>
              <a:rPr sz="1200" i="1" spc="-5" dirty="0">
                <a:latin typeface="Calibri"/>
                <a:cs typeface="Calibri"/>
              </a:rPr>
              <a:t>months.</a:t>
            </a:r>
            <a:endParaRPr sz="1200">
              <a:latin typeface="Calibri"/>
              <a:cs typeface="Calibri"/>
            </a:endParaRPr>
          </a:p>
          <a:p>
            <a:pPr marL="12700" marR="30480">
              <a:lnSpc>
                <a:spcPct val="101699"/>
              </a:lnSpc>
              <a:spcBef>
                <a:spcPts val="505"/>
              </a:spcBef>
            </a:pPr>
            <a:r>
              <a:rPr sz="1200" i="1" spc="-5" dirty="0">
                <a:latin typeface="Calibri"/>
                <a:cs typeface="Calibri"/>
              </a:rPr>
              <a:t>These design changes helped this truck be such a success. </a:t>
            </a:r>
            <a:r>
              <a:rPr sz="1200" i="1" spc="-10" dirty="0">
                <a:latin typeface="Calibri"/>
                <a:cs typeface="Calibri"/>
              </a:rPr>
              <a:t>One </a:t>
            </a:r>
            <a:r>
              <a:rPr sz="1200" i="1" spc="-5" dirty="0">
                <a:latin typeface="Calibri"/>
                <a:cs typeface="Calibri"/>
              </a:rPr>
              <a:t>idea shows how simple this can  be. </a:t>
            </a:r>
            <a:r>
              <a:rPr sz="1200" i="1" spc="-10" dirty="0">
                <a:latin typeface="Calibri"/>
                <a:cs typeface="Calibri"/>
              </a:rPr>
              <a:t>One </a:t>
            </a:r>
            <a:r>
              <a:rPr sz="1200" i="1" spc="-5" dirty="0">
                <a:latin typeface="Calibri"/>
                <a:cs typeface="Calibri"/>
              </a:rPr>
              <a:t>worker asked, "Why do we always </a:t>
            </a:r>
            <a:r>
              <a:rPr sz="1200" i="1" spc="-10" dirty="0">
                <a:latin typeface="Calibri"/>
                <a:cs typeface="Calibri"/>
              </a:rPr>
              <a:t>put </a:t>
            </a:r>
            <a:r>
              <a:rPr sz="1200" i="1" spc="-5" dirty="0">
                <a:latin typeface="Calibri"/>
                <a:cs typeface="Calibri"/>
              </a:rPr>
              <a:t>the bolts in the truck bed </a:t>
            </a:r>
            <a:r>
              <a:rPr sz="1200" i="1" spc="-10" dirty="0">
                <a:latin typeface="Calibri"/>
                <a:cs typeface="Calibri"/>
              </a:rPr>
              <a:t>from </a:t>
            </a:r>
            <a:r>
              <a:rPr sz="1200" i="1" spc="-5" dirty="0">
                <a:latin typeface="Calibri"/>
                <a:cs typeface="Calibri"/>
              </a:rPr>
              <a:t>the bottom? I  have </a:t>
            </a:r>
            <a:r>
              <a:rPr sz="1200" i="1" dirty="0">
                <a:latin typeface="Calibri"/>
                <a:cs typeface="Calibri"/>
              </a:rPr>
              <a:t>to </a:t>
            </a:r>
            <a:r>
              <a:rPr sz="1200" i="1" spc="-5" dirty="0">
                <a:latin typeface="Calibri"/>
                <a:cs typeface="Calibri"/>
              </a:rPr>
              <a:t>stand in a grease pit </a:t>
            </a:r>
            <a:r>
              <a:rPr sz="1200" i="1" spc="-10" dirty="0">
                <a:latin typeface="Calibri"/>
                <a:cs typeface="Calibri"/>
              </a:rPr>
              <a:t>and </a:t>
            </a:r>
            <a:r>
              <a:rPr sz="1200" i="1" spc="-5" dirty="0">
                <a:latin typeface="Calibri"/>
                <a:cs typeface="Calibri"/>
              </a:rPr>
              <a:t>hold a heavy bolt </a:t>
            </a:r>
            <a:r>
              <a:rPr sz="1200" i="1" spc="-10" dirty="0">
                <a:latin typeface="Calibri"/>
                <a:cs typeface="Calibri"/>
              </a:rPr>
              <a:t>gun </a:t>
            </a:r>
            <a:r>
              <a:rPr sz="1200" i="1" spc="-5" dirty="0">
                <a:latin typeface="Calibri"/>
                <a:cs typeface="Calibri"/>
              </a:rPr>
              <a:t>over my head. Sometimes I get tired  </a:t>
            </a:r>
            <a:r>
              <a:rPr sz="1200" i="1" spc="-10" dirty="0">
                <a:latin typeface="Calibri"/>
                <a:cs typeface="Calibri"/>
              </a:rPr>
              <a:t>and </a:t>
            </a:r>
            <a:r>
              <a:rPr sz="1200" i="1" dirty="0">
                <a:latin typeface="Calibri"/>
                <a:cs typeface="Calibri"/>
              </a:rPr>
              <a:t>let </a:t>
            </a:r>
            <a:r>
              <a:rPr sz="1200" i="1" spc="-5" dirty="0">
                <a:latin typeface="Calibri"/>
                <a:cs typeface="Calibri"/>
              </a:rPr>
              <a:t>a couple of trucks go by while I rest. Why </a:t>
            </a:r>
            <a:r>
              <a:rPr sz="1200" i="1" spc="-10" dirty="0">
                <a:latin typeface="Calibri"/>
                <a:cs typeface="Calibri"/>
              </a:rPr>
              <a:t>can't </a:t>
            </a:r>
            <a:r>
              <a:rPr sz="1200" i="1" spc="-5" dirty="0">
                <a:latin typeface="Calibri"/>
                <a:cs typeface="Calibri"/>
              </a:rPr>
              <a:t>we </a:t>
            </a:r>
            <a:r>
              <a:rPr sz="1200" i="1" spc="-10" dirty="0">
                <a:latin typeface="Calibri"/>
                <a:cs typeface="Calibri"/>
              </a:rPr>
              <a:t>put </a:t>
            </a:r>
            <a:r>
              <a:rPr sz="1200" i="1" spc="-5" dirty="0">
                <a:latin typeface="Calibri"/>
                <a:cs typeface="Calibri"/>
              </a:rPr>
              <a:t>the bolts in from the</a:t>
            </a:r>
            <a:r>
              <a:rPr sz="1200" i="1" spc="225" dirty="0">
                <a:latin typeface="Calibri"/>
                <a:cs typeface="Calibri"/>
              </a:rPr>
              <a:t> </a:t>
            </a:r>
            <a:r>
              <a:rPr sz="1200" i="1" spc="-5" dirty="0">
                <a:latin typeface="Calibri"/>
                <a:cs typeface="Calibri"/>
              </a:rPr>
              <a:t>top?"</a:t>
            </a:r>
            <a:endParaRPr sz="1200">
              <a:latin typeface="Calibri"/>
              <a:cs typeface="Calibri"/>
            </a:endParaRPr>
          </a:p>
          <a:p>
            <a:pPr marL="12700" marR="137160">
              <a:lnSpc>
                <a:spcPct val="101699"/>
              </a:lnSpc>
              <a:spcBef>
                <a:spcPts val="500"/>
              </a:spcBef>
            </a:pPr>
            <a:r>
              <a:rPr sz="1200" i="1" spc="-5" dirty="0">
                <a:latin typeface="Calibri"/>
                <a:cs typeface="Calibri"/>
              </a:rPr>
              <a:t>Of course, the answer was, "We've always </a:t>
            </a:r>
            <a:r>
              <a:rPr sz="1200" i="1" spc="-10" dirty="0">
                <a:latin typeface="Calibri"/>
                <a:cs typeface="Calibri"/>
              </a:rPr>
              <a:t>put </a:t>
            </a:r>
            <a:r>
              <a:rPr sz="1200" i="1" spc="-5" dirty="0">
                <a:latin typeface="Calibri"/>
                <a:cs typeface="Calibri"/>
              </a:rPr>
              <a:t>them in from the bottom." No </a:t>
            </a:r>
            <a:r>
              <a:rPr sz="1200" i="1" spc="-10" dirty="0">
                <a:latin typeface="Calibri"/>
                <a:cs typeface="Calibri"/>
              </a:rPr>
              <a:t>one </a:t>
            </a:r>
            <a:r>
              <a:rPr sz="1200" i="1" spc="-5" dirty="0">
                <a:latin typeface="Calibri"/>
                <a:cs typeface="Calibri"/>
              </a:rPr>
              <a:t>could </a:t>
            </a:r>
            <a:r>
              <a:rPr sz="1200" i="1" dirty="0">
                <a:latin typeface="Calibri"/>
                <a:cs typeface="Calibri"/>
              </a:rPr>
              <a:t>even  </a:t>
            </a:r>
            <a:r>
              <a:rPr sz="1200" i="1" spc="-5" dirty="0">
                <a:latin typeface="Calibri"/>
                <a:cs typeface="Calibri"/>
              </a:rPr>
              <a:t>remember the reason. Now they </a:t>
            </a:r>
            <a:r>
              <a:rPr sz="1200" i="1" spc="-10" dirty="0">
                <a:latin typeface="Calibri"/>
                <a:cs typeface="Calibri"/>
              </a:rPr>
              <a:t>put </a:t>
            </a:r>
            <a:r>
              <a:rPr sz="1200" i="1" spc="-5" dirty="0">
                <a:latin typeface="Calibri"/>
                <a:cs typeface="Calibri"/>
              </a:rPr>
              <a:t>them in from the top, no more grease pit, no more  missed bolts.</a:t>
            </a:r>
            <a:endParaRPr sz="1200">
              <a:latin typeface="Calibri"/>
              <a:cs typeface="Calibri"/>
            </a:endParaRPr>
          </a:p>
          <a:p>
            <a:pPr marL="12700">
              <a:lnSpc>
                <a:spcPct val="100000"/>
              </a:lnSpc>
              <a:spcBef>
                <a:spcPts val="520"/>
              </a:spcBef>
            </a:pPr>
            <a:r>
              <a:rPr sz="1200" i="1" spc="-5" dirty="0">
                <a:latin typeface="Calibri"/>
                <a:cs typeface="Calibri"/>
              </a:rPr>
              <a:t>From: Godfrey, </a:t>
            </a:r>
            <a:r>
              <a:rPr sz="1200" i="1" dirty="0">
                <a:latin typeface="Calibri"/>
                <a:cs typeface="Calibri"/>
              </a:rPr>
              <a:t>A. </a:t>
            </a:r>
            <a:r>
              <a:rPr sz="1200" i="1" spc="-5" dirty="0">
                <a:latin typeface="Calibri"/>
                <a:cs typeface="Calibri"/>
              </a:rPr>
              <a:t>B. Creativity, Innovation and Quality. Juran Institute,</a:t>
            </a:r>
            <a:r>
              <a:rPr sz="1200" i="1" spc="65" dirty="0">
                <a:latin typeface="Calibri"/>
                <a:cs typeface="Calibri"/>
              </a:rPr>
              <a:t> </a:t>
            </a:r>
            <a:r>
              <a:rPr sz="1200" i="1" spc="-5" dirty="0">
                <a:latin typeface="Calibri"/>
                <a:cs typeface="Calibri"/>
              </a:rPr>
              <a:t>Inc.</a:t>
            </a:r>
            <a:endParaRPr sz="1200">
              <a:latin typeface="Calibri"/>
              <a:cs typeface="Calibri"/>
            </a:endParaRPr>
          </a:p>
          <a:p>
            <a:pPr>
              <a:lnSpc>
                <a:spcPct val="100000"/>
              </a:lnSpc>
            </a:pPr>
            <a:endParaRPr sz="1200">
              <a:latin typeface="Calibri"/>
              <a:cs typeface="Calibri"/>
            </a:endParaRPr>
          </a:p>
          <a:p>
            <a:pPr>
              <a:lnSpc>
                <a:spcPct val="100000"/>
              </a:lnSpc>
            </a:pPr>
            <a:endParaRPr sz="1200">
              <a:latin typeface="Calibri"/>
              <a:cs typeface="Calibri"/>
            </a:endParaRPr>
          </a:p>
          <a:p>
            <a:pPr marL="12700">
              <a:lnSpc>
                <a:spcPct val="100000"/>
              </a:lnSpc>
              <a:spcBef>
                <a:spcPts val="755"/>
              </a:spcBef>
            </a:pPr>
            <a:r>
              <a:rPr sz="1400" b="1" spc="-5" dirty="0">
                <a:latin typeface="Calibri"/>
                <a:cs typeface="Calibri"/>
              </a:rPr>
              <a:t>7.3</a:t>
            </a:r>
            <a:r>
              <a:rPr sz="1400" b="1" spc="-15" dirty="0">
                <a:latin typeface="Calibri"/>
                <a:cs typeface="Calibri"/>
              </a:rPr>
              <a:t> </a:t>
            </a:r>
            <a:r>
              <a:rPr sz="1400" b="1" spc="-10" dirty="0">
                <a:latin typeface="Calibri"/>
                <a:cs typeface="Calibri"/>
              </a:rPr>
              <a:t>Brainstorming</a:t>
            </a:r>
            <a:endParaRPr sz="1400">
              <a:latin typeface="Calibri"/>
              <a:cs typeface="Calibri"/>
            </a:endParaRPr>
          </a:p>
          <a:p>
            <a:pPr marL="12700" marR="143510">
              <a:lnSpc>
                <a:spcPct val="101699"/>
              </a:lnSpc>
              <a:spcBef>
                <a:spcPts val="810"/>
              </a:spcBef>
            </a:pPr>
            <a:r>
              <a:rPr sz="1200" spc="-5" dirty="0">
                <a:latin typeface="Calibri"/>
                <a:cs typeface="Calibri"/>
              </a:rPr>
              <a:t>Brainstorming involves creating an atmosphere </a:t>
            </a:r>
            <a:r>
              <a:rPr sz="1200" spc="-10" dirty="0">
                <a:latin typeface="Calibri"/>
                <a:cs typeface="Calibri"/>
              </a:rPr>
              <a:t>in </a:t>
            </a:r>
            <a:r>
              <a:rPr sz="1200" spc="-5" dirty="0">
                <a:latin typeface="Calibri"/>
                <a:cs typeface="Calibri"/>
              </a:rPr>
              <a:t>which people feel uninhibited and free </a:t>
            </a:r>
            <a:r>
              <a:rPr sz="1200" dirty="0">
                <a:latin typeface="Calibri"/>
                <a:cs typeface="Calibri"/>
              </a:rPr>
              <a:t>to  </a:t>
            </a:r>
            <a:r>
              <a:rPr sz="1200" spc="-5" dirty="0">
                <a:latin typeface="Calibri"/>
                <a:cs typeface="Calibri"/>
              </a:rPr>
              <a:t>propose </a:t>
            </a:r>
            <a:r>
              <a:rPr sz="1200" dirty="0">
                <a:latin typeface="Calibri"/>
                <a:cs typeface="Calibri"/>
              </a:rPr>
              <a:t>the </a:t>
            </a:r>
            <a:r>
              <a:rPr sz="1200" spc="-5" dirty="0">
                <a:latin typeface="Calibri"/>
                <a:cs typeface="Calibri"/>
              </a:rPr>
              <a:t>sort </a:t>
            </a:r>
            <a:r>
              <a:rPr sz="1200" spc="-10" dirty="0">
                <a:latin typeface="Calibri"/>
                <a:cs typeface="Calibri"/>
              </a:rPr>
              <a:t>of </a:t>
            </a:r>
            <a:r>
              <a:rPr sz="1200" spc="-5" dirty="0">
                <a:latin typeface="Calibri"/>
                <a:cs typeface="Calibri"/>
              </a:rPr>
              <a:t>wild and improbable solutions </a:t>
            </a:r>
            <a:r>
              <a:rPr sz="1200" spc="5" dirty="0">
                <a:latin typeface="Calibri"/>
                <a:cs typeface="Calibri"/>
              </a:rPr>
              <a:t>to </a:t>
            </a:r>
            <a:r>
              <a:rPr sz="1200" spc="-5" dirty="0">
                <a:latin typeface="Calibri"/>
                <a:cs typeface="Calibri"/>
              </a:rPr>
              <a:t>problems that often point </a:t>
            </a:r>
            <a:r>
              <a:rPr sz="1200" dirty="0">
                <a:latin typeface="Calibri"/>
                <a:cs typeface="Calibri"/>
              </a:rPr>
              <a:t>to the </a:t>
            </a:r>
            <a:r>
              <a:rPr sz="1200" spc="-5" dirty="0">
                <a:latin typeface="Calibri"/>
                <a:cs typeface="Calibri"/>
              </a:rPr>
              <a:t>best  course </a:t>
            </a:r>
            <a:r>
              <a:rPr sz="1200" spc="-10" dirty="0">
                <a:latin typeface="Calibri"/>
                <a:cs typeface="Calibri"/>
              </a:rPr>
              <a:t>of </a:t>
            </a:r>
            <a:r>
              <a:rPr sz="1200" spc="-5" dirty="0">
                <a:latin typeface="Calibri"/>
                <a:cs typeface="Calibri"/>
              </a:rPr>
              <a:t>action. The technique requires </a:t>
            </a:r>
            <a:r>
              <a:rPr sz="1200" spc="-10" dirty="0">
                <a:latin typeface="Calibri"/>
                <a:cs typeface="Calibri"/>
              </a:rPr>
              <a:t>some </a:t>
            </a:r>
            <a:r>
              <a:rPr sz="1200" spc="-5" dirty="0">
                <a:latin typeface="Calibri"/>
                <a:cs typeface="Calibri"/>
              </a:rPr>
              <a:t>practice and skill </a:t>
            </a:r>
            <a:r>
              <a:rPr sz="1200" dirty="0">
                <a:latin typeface="Calibri"/>
                <a:cs typeface="Calibri"/>
              </a:rPr>
              <a:t>to </a:t>
            </a:r>
            <a:r>
              <a:rPr sz="1200" spc="-5" dirty="0">
                <a:latin typeface="Calibri"/>
                <a:cs typeface="Calibri"/>
              </a:rPr>
              <a:t>use effectively but is not  difficult if certain guidelines are</a:t>
            </a:r>
            <a:r>
              <a:rPr sz="1200" spc="20" dirty="0">
                <a:latin typeface="Calibri"/>
                <a:cs typeface="Calibri"/>
              </a:rPr>
              <a:t> </a:t>
            </a:r>
            <a:r>
              <a:rPr sz="1200" spc="-5" dirty="0">
                <a:latin typeface="Calibri"/>
                <a:cs typeface="Calibri"/>
              </a:rPr>
              <a:t>followed.</a:t>
            </a:r>
            <a:endParaRPr sz="1200">
              <a:latin typeface="Calibri"/>
              <a:cs typeface="Calibri"/>
            </a:endParaRPr>
          </a:p>
        </p:txBody>
      </p:sp>
      <p:sp>
        <p:nvSpPr>
          <p:cNvPr id="4" name="object 4"/>
          <p:cNvSpPr txBox="1"/>
          <p:nvPr/>
        </p:nvSpPr>
        <p:spPr>
          <a:xfrm>
            <a:off x="816803" y="5190444"/>
            <a:ext cx="5810250" cy="2940685"/>
          </a:xfrm>
          <a:prstGeom prst="rect">
            <a:avLst/>
          </a:prstGeom>
        </p:spPr>
        <p:txBody>
          <a:bodyPr vert="horz" wrap="square" lIns="0" tIns="9525" rIns="0" bIns="0" rtlCol="0">
            <a:spAutoFit/>
          </a:bodyPr>
          <a:lstStyle/>
          <a:p>
            <a:pPr marL="12700" marR="5080" indent="641350" algn="just">
              <a:lnSpc>
                <a:spcPct val="101699"/>
              </a:lnSpc>
              <a:spcBef>
                <a:spcPts val="75"/>
              </a:spcBef>
            </a:pPr>
            <a:r>
              <a:rPr sz="1200" spc="-5" dirty="0">
                <a:latin typeface="Calibri"/>
                <a:cs typeface="Calibri"/>
              </a:rPr>
              <a:t>Brainstorming refers to </a:t>
            </a:r>
            <a:r>
              <a:rPr sz="1200" dirty="0">
                <a:latin typeface="Calibri"/>
                <a:cs typeface="Calibri"/>
              </a:rPr>
              <a:t>the </a:t>
            </a:r>
            <a:r>
              <a:rPr sz="1200" spc="-5" dirty="0">
                <a:latin typeface="Calibri"/>
                <a:cs typeface="Calibri"/>
              </a:rPr>
              <a:t>process of liberal generation </a:t>
            </a:r>
            <a:r>
              <a:rPr sz="1200" spc="-10" dirty="0">
                <a:latin typeface="Calibri"/>
                <a:cs typeface="Calibri"/>
              </a:rPr>
              <a:t>of </a:t>
            </a:r>
            <a:r>
              <a:rPr sz="1200" spc="-5" dirty="0">
                <a:latin typeface="Calibri"/>
                <a:cs typeface="Calibri"/>
              </a:rPr>
              <a:t>a large volume of </a:t>
            </a:r>
            <a:r>
              <a:rPr sz="1200" dirty="0">
                <a:latin typeface="Calibri"/>
                <a:cs typeface="Calibri"/>
              </a:rPr>
              <a:t>ideas  </a:t>
            </a:r>
            <a:r>
              <a:rPr sz="1200" spc="-5" dirty="0">
                <a:latin typeface="Calibri"/>
                <a:cs typeface="Calibri"/>
              </a:rPr>
              <a:t>from a number </a:t>
            </a:r>
            <a:r>
              <a:rPr sz="1200" spc="-10" dirty="0">
                <a:latin typeface="Calibri"/>
                <a:cs typeface="Calibri"/>
              </a:rPr>
              <a:t>of </a:t>
            </a:r>
            <a:r>
              <a:rPr sz="1200" spc="-5" dirty="0">
                <a:latin typeface="Calibri"/>
                <a:cs typeface="Calibri"/>
              </a:rPr>
              <a:t>participants </a:t>
            </a:r>
            <a:r>
              <a:rPr sz="1200" dirty="0">
                <a:latin typeface="Calibri"/>
                <a:cs typeface="Calibri"/>
              </a:rPr>
              <a:t>by </a:t>
            </a:r>
            <a:r>
              <a:rPr sz="1200" spc="-5" dirty="0">
                <a:latin typeface="Calibri"/>
                <a:cs typeface="Calibri"/>
              </a:rPr>
              <a:t>encouraging each </a:t>
            </a:r>
            <a:r>
              <a:rPr sz="1200" dirty="0">
                <a:latin typeface="Calibri"/>
                <a:cs typeface="Calibri"/>
              </a:rPr>
              <a:t>of </a:t>
            </a:r>
            <a:r>
              <a:rPr sz="1200" spc="-5" dirty="0">
                <a:latin typeface="Calibri"/>
                <a:cs typeface="Calibri"/>
              </a:rPr>
              <a:t>them </a:t>
            </a:r>
            <a:r>
              <a:rPr sz="1200" dirty="0">
                <a:latin typeface="Calibri"/>
                <a:cs typeface="Calibri"/>
              </a:rPr>
              <a:t>to </a:t>
            </a:r>
            <a:r>
              <a:rPr sz="1200" spc="-5" dirty="0">
                <a:latin typeface="Calibri"/>
                <a:cs typeface="Calibri"/>
              </a:rPr>
              <a:t>volunteer their creative </a:t>
            </a:r>
            <a:r>
              <a:rPr sz="1200" dirty="0">
                <a:latin typeface="Calibri"/>
                <a:cs typeface="Calibri"/>
              </a:rPr>
              <a:t>inputs  </a:t>
            </a:r>
            <a:r>
              <a:rPr sz="1200" spc="-5" dirty="0">
                <a:latin typeface="Calibri"/>
                <a:cs typeface="Calibri"/>
              </a:rPr>
              <a:t>one </a:t>
            </a:r>
            <a:r>
              <a:rPr sz="1200" spc="-10" dirty="0">
                <a:latin typeface="Calibri"/>
                <a:cs typeface="Calibri"/>
              </a:rPr>
              <a:t>at </a:t>
            </a:r>
            <a:r>
              <a:rPr sz="1200" spc="-5" dirty="0">
                <a:latin typeface="Calibri"/>
                <a:cs typeface="Calibri"/>
              </a:rPr>
              <a:t>a time </a:t>
            </a:r>
            <a:r>
              <a:rPr sz="1200" spc="-10" dirty="0">
                <a:latin typeface="Calibri"/>
                <a:cs typeface="Calibri"/>
              </a:rPr>
              <a:t>in an </a:t>
            </a:r>
            <a:r>
              <a:rPr sz="1200" spc="-5" dirty="0">
                <a:latin typeface="Calibri"/>
                <a:cs typeface="Calibri"/>
              </a:rPr>
              <a:t>atmosphere free of criticism and judgment from other</a:t>
            </a:r>
            <a:r>
              <a:rPr sz="1200" spc="185" dirty="0">
                <a:latin typeface="Calibri"/>
                <a:cs typeface="Calibri"/>
              </a:rPr>
              <a:t> </a:t>
            </a:r>
            <a:r>
              <a:rPr sz="1200" spc="-5" dirty="0">
                <a:latin typeface="Calibri"/>
                <a:cs typeface="Calibri"/>
              </a:rPr>
              <a:t>participants.</a:t>
            </a:r>
            <a:endParaRPr sz="1200">
              <a:latin typeface="Calibri"/>
              <a:cs typeface="Calibri"/>
            </a:endParaRPr>
          </a:p>
          <a:p>
            <a:pPr marL="12700" marR="81280">
              <a:lnSpc>
                <a:spcPct val="101699"/>
              </a:lnSpc>
              <a:spcBef>
                <a:spcPts val="1005"/>
              </a:spcBef>
            </a:pPr>
            <a:r>
              <a:rPr sz="1200" spc="-5" dirty="0">
                <a:latin typeface="Calibri"/>
                <a:cs typeface="Calibri"/>
              </a:rPr>
              <a:t>In general, there </a:t>
            </a:r>
            <a:r>
              <a:rPr sz="1200" spc="-10" dirty="0">
                <a:latin typeface="Calibri"/>
                <a:cs typeface="Calibri"/>
              </a:rPr>
              <a:t>are </a:t>
            </a:r>
            <a:r>
              <a:rPr sz="1200" spc="-5" dirty="0">
                <a:latin typeface="Calibri"/>
                <a:cs typeface="Calibri"/>
              </a:rPr>
              <a:t>two basic forms of brainstorming – structured and unstructured. The  unstructured brainstorming encourages participants </a:t>
            </a:r>
            <a:r>
              <a:rPr sz="1200" dirty="0">
                <a:latin typeface="Calibri"/>
                <a:cs typeface="Calibri"/>
              </a:rPr>
              <a:t>to </a:t>
            </a:r>
            <a:r>
              <a:rPr sz="1200" spc="-5" dirty="0">
                <a:latin typeface="Calibri"/>
                <a:cs typeface="Calibri"/>
              </a:rPr>
              <a:t>give ideas as these come </a:t>
            </a:r>
            <a:r>
              <a:rPr sz="1200" dirty="0">
                <a:latin typeface="Calibri"/>
                <a:cs typeface="Calibri"/>
              </a:rPr>
              <a:t>to </a:t>
            </a:r>
            <a:r>
              <a:rPr sz="1200" spc="-5" dirty="0">
                <a:latin typeface="Calibri"/>
                <a:cs typeface="Calibri"/>
              </a:rPr>
              <a:t>their  </a:t>
            </a:r>
            <a:r>
              <a:rPr sz="1200" dirty="0">
                <a:latin typeface="Calibri"/>
                <a:cs typeface="Calibri"/>
              </a:rPr>
              <a:t>mind, </a:t>
            </a:r>
            <a:r>
              <a:rPr sz="1200" spc="-5" dirty="0">
                <a:latin typeface="Calibri"/>
                <a:cs typeface="Calibri"/>
              </a:rPr>
              <a:t>whereas structured brainstorming provides certain rules that participants must follow  in order </a:t>
            </a:r>
            <a:r>
              <a:rPr sz="1200" dirty="0">
                <a:latin typeface="Calibri"/>
                <a:cs typeface="Calibri"/>
              </a:rPr>
              <a:t>to </a:t>
            </a:r>
            <a:r>
              <a:rPr sz="1200" spc="-5" dirty="0">
                <a:latin typeface="Calibri"/>
                <a:cs typeface="Calibri"/>
              </a:rPr>
              <a:t>make </a:t>
            </a:r>
            <a:r>
              <a:rPr sz="1200" dirty="0">
                <a:latin typeface="Calibri"/>
                <a:cs typeface="Calibri"/>
              </a:rPr>
              <a:t>the </a:t>
            </a:r>
            <a:r>
              <a:rPr sz="1200" spc="-5" dirty="0">
                <a:latin typeface="Calibri"/>
                <a:cs typeface="Calibri"/>
              </a:rPr>
              <a:t>gathering of inputs more orderly and </a:t>
            </a:r>
            <a:r>
              <a:rPr sz="1200" dirty="0">
                <a:latin typeface="Calibri"/>
                <a:cs typeface="Calibri"/>
              </a:rPr>
              <a:t>evenly </a:t>
            </a:r>
            <a:r>
              <a:rPr sz="1200" spc="-5" dirty="0">
                <a:latin typeface="Calibri"/>
                <a:cs typeface="Calibri"/>
              </a:rPr>
              <a:t>distributed. Practical  experience show that the latter is more</a:t>
            </a:r>
            <a:r>
              <a:rPr sz="1200" spc="40" dirty="0">
                <a:latin typeface="Calibri"/>
                <a:cs typeface="Calibri"/>
              </a:rPr>
              <a:t> </a:t>
            </a:r>
            <a:r>
              <a:rPr sz="1200" spc="-5" dirty="0">
                <a:latin typeface="Calibri"/>
                <a:cs typeface="Calibri"/>
              </a:rPr>
              <a:t>efficient.</a:t>
            </a:r>
            <a:endParaRPr sz="1200">
              <a:latin typeface="Calibri"/>
              <a:cs typeface="Calibri"/>
            </a:endParaRPr>
          </a:p>
          <a:p>
            <a:pPr marL="12700" marR="9525">
              <a:lnSpc>
                <a:spcPct val="101699"/>
              </a:lnSpc>
            </a:pPr>
            <a:r>
              <a:rPr sz="1200" spc="-5" dirty="0">
                <a:latin typeface="Calibri"/>
                <a:cs typeface="Calibri"/>
              </a:rPr>
              <a:t>It enables </a:t>
            </a:r>
            <a:r>
              <a:rPr sz="1200" dirty="0">
                <a:latin typeface="Calibri"/>
                <a:cs typeface="Calibri"/>
              </a:rPr>
              <a:t>to </a:t>
            </a:r>
            <a:r>
              <a:rPr sz="1200" spc="-5" dirty="0">
                <a:latin typeface="Calibri"/>
                <a:cs typeface="Calibri"/>
              </a:rPr>
              <a:t>collect ideas from all </a:t>
            </a:r>
            <a:r>
              <a:rPr sz="1200" dirty="0">
                <a:latin typeface="Calibri"/>
                <a:cs typeface="Calibri"/>
              </a:rPr>
              <a:t>team </a:t>
            </a:r>
            <a:r>
              <a:rPr sz="1200" spc="-5" dirty="0">
                <a:latin typeface="Calibri"/>
                <a:cs typeface="Calibri"/>
              </a:rPr>
              <a:t>members about a certain topic, issue, </a:t>
            </a:r>
            <a:r>
              <a:rPr sz="1200" spc="-10" dirty="0">
                <a:latin typeface="Calibri"/>
                <a:cs typeface="Calibri"/>
              </a:rPr>
              <a:t>or </a:t>
            </a:r>
            <a:r>
              <a:rPr sz="1200" spc="-5" dirty="0">
                <a:latin typeface="Calibri"/>
                <a:cs typeface="Calibri"/>
              </a:rPr>
              <a:t>problem </a:t>
            </a:r>
            <a:r>
              <a:rPr sz="1200" spc="-10" dirty="0">
                <a:latin typeface="Calibri"/>
                <a:cs typeface="Calibri"/>
              </a:rPr>
              <a:t>in  </a:t>
            </a:r>
            <a:r>
              <a:rPr sz="1200" spc="-5" dirty="0">
                <a:latin typeface="Calibri"/>
                <a:cs typeface="Calibri"/>
              </a:rPr>
              <a:t>an organized manner; encourages </a:t>
            </a:r>
            <a:r>
              <a:rPr sz="1200" dirty="0">
                <a:latin typeface="Calibri"/>
                <a:cs typeface="Calibri"/>
              </a:rPr>
              <a:t>team </a:t>
            </a:r>
            <a:r>
              <a:rPr sz="1200" spc="-5" dirty="0">
                <a:latin typeface="Calibri"/>
                <a:cs typeface="Calibri"/>
              </a:rPr>
              <a:t>members </a:t>
            </a:r>
            <a:r>
              <a:rPr sz="1200" dirty="0">
                <a:latin typeface="Calibri"/>
                <a:cs typeface="Calibri"/>
              </a:rPr>
              <a:t>to be </a:t>
            </a:r>
            <a:r>
              <a:rPr sz="1200" spc="-5" dirty="0">
                <a:latin typeface="Calibri"/>
                <a:cs typeface="Calibri"/>
              </a:rPr>
              <a:t>more creative and </a:t>
            </a:r>
            <a:r>
              <a:rPr sz="1200" dirty="0">
                <a:latin typeface="Calibri"/>
                <a:cs typeface="Calibri"/>
              </a:rPr>
              <a:t>be </a:t>
            </a:r>
            <a:r>
              <a:rPr sz="1200" spc="-10" dirty="0">
                <a:latin typeface="Calibri"/>
                <a:cs typeface="Calibri"/>
              </a:rPr>
              <a:t>open </a:t>
            </a:r>
            <a:r>
              <a:rPr sz="1200" spc="-5" dirty="0">
                <a:latin typeface="Calibri"/>
                <a:cs typeface="Calibri"/>
              </a:rPr>
              <a:t>to </a:t>
            </a:r>
            <a:r>
              <a:rPr sz="1200" dirty="0">
                <a:latin typeface="Calibri"/>
                <a:cs typeface="Calibri"/>
              </a:rPr>
              <a:t>new </a:t>
            </a:r>
            <a:r>
              <a:rPr sz="1200" spc="-5" dirty="0">
                <a:latin typeface="Calibri"/>
                <a:cs typeface="Calibri"/>
              </a:rPr>
              <a:t>or  non-traditional ideas; prevents dominant </a:t>
            </a:r>
            <a:r>
              <a:rPr sz="1200" dirty="0">
                <a:latin typeface="Calibri"/>
                <a:cs typeface="Calibri"/>
              </a:rPr>
              <a:t>team </a:t>
            </a:r>
            <a:r>
              <a:rPr sz="1200" spc="-5" dirty="0">
                <a:latin typeface="Calibri"/>
                <a:cs typeface="Calibri"/>
              </a:rPr>
              <a:t>members from controlling </a:t>
            </a:r>
            <a:r>
              <a:rPr sz="1200" dirty="0">
                <a:latin typeface="Calibri"/>
                <a:cs typeface="Calibri"/>
              </a:rPr>
              <a:t>the </a:t>
            </a:r>
            <a:r>
              <a:rPr sz="1200" spc="-5" dirty="0">
                <a:latin typeface="Calibri"/>
                <a:cs typeface="Calibri"/>
              </a:rPr>
              <a:t>output of the  team's idea gathering efforts; and promotes synergy among </a:t>
            </a:r>
            <a:r>
              <a:rPr sz="1200" dirty="0">
                <a:latin typeface="Calibri"/>
                <a:cs typeface="Calibri"/>
              </a:rPr>
              <a:t>team </a:t>
            </a:r>
            <a:r>
              <a:rPr sz="1200" spc="-5" dirty="0">
                <a:latin typeface="Calibri"/>
                <a:cs typeface="Calibri"/>
              </a:rPr>
              <a:t>members </a:t>
            </a:r>
            <a:r>
              <a:rPr sz="1200" dirty="0">
                <a:latin typeface="Calibri"/>
                <a:cs typeface="Calibri"/>
              </a:rPr>
              <a:t>by </a:t>
            </a:r>
            <a:r>
              <a:rPr sz="1200" spc="-5" dirty="0">
                <a:latin typeface="Calibri"/>
                <a:cs typeface="Calibri"/>
              </a:rPr>
              <a:t>letting</a:t>
            </a:r>
            <a:r>
              <a:rPr sz="1200" spc="70" dirty="0">
                <a:latin typeface="Calibri"/>
                <a:cs typeface="Calibri"/>
              </a:rPr>
              <a:t> </a:t>
            </a:r>
            <a:r>
              <a:rPr sz="1200" dirty="0">
                <a:latin typeface="Calibri"/>
                <a:cs typeface="Calibri"/>
              </a:rPr>
              <a:t>them</a:t>
            </a:r>
            <a:endParaRPr sz="1200">
              <a:latin typeface="Calibri"/>
              <a:cs typeface="Calibri"/>
            </a:endParaRPr>
          </a:p>
          <a:p>
            <a:pPr marL="12700" marR="50800" algn="just">
              <a:lnSpc>
                <a:spcPct val="101699"/>
              </a:lnSpc>
              <a:spcBef>
                <a:spcPts val="10"/>
              </a:spcBef>
            </a:pPr>
            <a:r>
              <a:rPr sz="1200" dirty="0">
                <a:latin typeface="Calibri"/>
                <a:cs typeface="Calibri"/>
              </a:rPr>
              <a:t>build </a:t>
            </a:r>
            <a:r>
              <a:rPr sz="1200" spc="-10" dirty="0">
                <a:latin typeface="Calibri"/>
                <a:cs typeface="Calibri"/>
              </a:rPr>
              <a:t>on </a:t>
            </a:r>
            <a:r>
              <a:rPr sz="1200" spc="-5" dirty="0">
                <a:latin typeface="Calibri"/>
                <a:cs typeface="Calibri"/>
              </a:rPr>
              <a:t>each other's creative thinking. The 'structured' process is also </a:t>
            </a:r>
            <a:r>
              <a:rPr sz="1200" spc="-10" dirty="0">
                <a:latin typeface="Calibri"/>
                <a:cs typeface="Calibri"/>
              </a:rPr>
              <a:t>ideal </a:t>
            </a:r>
            <a:r>
              <a:rPr sz="1200" dirty="0">
                <a:latin typeface="Calibri"/>
                <a:cs typeface="Calibri"/>
              </a:rPr>
              <a:t>for </a:t>
            </a:r>
            <a:r>
              <a:rPr sz="1200" spc="-5" dirty="0">
                <a:latin typeface="Calibri"/>
                <a:cs typeface="Calibri"/>
              </a:rPr>
              <a:t>use </a:t>
            </a:r>
            <a:r>
              <a:rPr sz="1200" dirty="0">
                <a:latin typeface="Calibri"/>
                <a:cs typeface="Calibri"/>
              </a:rPr>
              <a:t>by teams  </a:t>
            </a:r>
            <a:r>
              <a:rPr sz="1200" spc="-5" dirty="0">
                <a:latin typeface="Calibri"/>
                <a:cs typeface="Calibri"/>
              </a:rPr>
              <a:t>that are new </a:t>
            </a:r>
            <a:r>
              <a:rPr sz="1200" dirty="0">
                <a:latin typeface="Calibri"/>
                <a:cs typeface="Calibri"/>
              </a:rPr>
              <a:t>to </a:t>
            </a:r>
            <a:r>
              <a:rPr sz="1200" spc="-5" dirty="0">
                <a:latin typeface="Calibri"/>
                <a:cs typeface="Calibri"/>
              </a:rPr>
              <a:t>brainstorming sessions, since unstructured brainstorming may </a:t>
            </a:r>
            <a:r>
              <a:rPr sz="1200" dirty="0">
                <a:latin typeface="Calibri"/>
                <a:cs typeface="Calibri"/>
              </a:rPr>
              <a:t>be </a:t>
            </a:r>
            <a:r>
              <a:rPr sz="1200" spc="-5" dirty="0">
                <a:latin typeface="Calibri"/>
                <a:cs typeface="Calibri"/>
              </a:rPr>
              <a:t>difficult </a:t>
            </a:r>
            <a:r>
              <a:rPr sz="1200" dirty="0">
                <a:latin typeface="Calibri"/>
                <a:cs typeface="Calibri"/>
              </a:rPr>
              <a:t>to  </a:t>
            </a:r>
            <a:r>
              <a:rPr sz="1200" spc="-5" dirty="0">
                <a:latin typeface="Calibri"/>
                <a:cs typeface="Calibri"/>
              </a:rPr>
              <a:t>handle </a:t>
            </a:r>
            <a:r>
              <a:rPr sz="1200" dirty="0">
                <a:latin typeface="Calibri"/>
                <a:cs typeface="Calibri"/>
              </a:rPr>
              <a:t>under </a:t>
            </a:r>
            <a:r>
              <a:rPr sz="1200" spc="-5" dirty="0">
                <a:latin typeface="Calibri"/>
                <a:cs typeface="Calibri"/>
              </a:rPr>
              <a:t>certain situations.</a:t>
            </a:r>
            <a:endParaRPr sz="1200">
              <a:latin typeface="Calibri"/>
              <a:cs typeface="Calibri"/>
            </a:endParaRPr>
          </a:p>
        </p:txBody>
      </p:sp>
      <p:sp>
        <p:nvSpPr>
          <p:cNvPr id="5" name="object 5"/>
          <p:cNvSpPr/>
          <p:nvPr/>
        </p:nvSpPr>
        <p:spPr>
          <a:xfrm>
            <a:off x="913698" y="4833223"/>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3222" y="8341182"/>
            <a:ext cx="438113" cy="4381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96</a:t>
            </a:r>
            <a:endParaRPr sz="1000">
              <a:latin typeface="Calibri"/>
              <a:cs typeface="Calibri"/>
            </a:endParaRPr>
          </a:p>
        </p:txBody>
      </p:sp>
      <p:sp>
        <p:nvSpPr>
          <p:cNvPr id="3" name="object 3"/>
          <p:cNvSpPr txBox="1"/>
          <p:nvPr/>
        </p:nvSpPr>
        <p:spPr>
          <a:xfrm>
            <a:off x="888419" y="570066"/>
            <a:ext cx="5854700" cy="840232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900">
              <a:latin typeface="Calibri"/>
              <a:cs typeface="Calibri"/>
            </a:endParaRPr>
          </a:p>
          <a:p>
            <a:pPr marL="12700" marR="121285">
              <a:lnSpc>
                <a:spcPct val="101699"/>
              </a:lnSpc>
            </a:pPr>
            <a:r>
              <a:rPr sz="1200" spc="-5" dirty="0">
                <a:latin typeface="Calibri"/>
                <a:cs typeface="Calibri"/>
              </a:rPr>
              <a:t>business meetings were inhibiting the creation </a:t>
            </a:r>
            <a:r>
              <a:rPr sz="1200" spc="-10" dirty="0">
                <a:latin typeface="Calibri"/>
                <a:cs typeface="Calibri"/>
              </a:rPr>
              <a:t>of </a:t>
            </a:r>
            <a:r>
              <a:rPr sz="1200" dirty="0">
                <a:latin typeface="Calibri"/>
                <a:cs typeface="Calibri"/>
              </a:rPr>
              <a:t>new ideas, </a:t>
            </a:r>
            <a:r>
              <a:rPr sz="1200" spc="-5" dirty="0">
                <a:latin typeface="Calibri"/>
                <a:cs typeface="Calibri"/>
              </a:rPr>
              <a:t>Osborn proposed some limited  </a:t>
            </a:r>
            <a:r>
              <a:rPr sz="1200" dirty="0">
                <a:latin typeface="Calibri"/>
                <a:cs typeface="Calibri"/>
              </a:rPr>
              <a:t>rules </a:t>
            </a:r>
            <a:r>
              <a:rPr sz="1200" spc="-5" dirty="0">
                <a:latin typeface="Calibri"/>
                <a:cs typeface="Calibri"/>
              </a:rPr>
              <a:t>designed </a:t>
            </a:r>
            <a:r>
              <a:rPr sz="1200" dirty="0">
                <a:latin typeface="Calibri"/>
                <a:cs typeface="Calibri"/>
              </a:rPr>
              <a:t>to </a:t>
            </a:r>
            <a:r>
              <a:rPr sz="1200" spc="-5" dirty="0">
                <a:latin typeface="Calibri"/>
                <a:cs typeface="Calibri"/>
              </a:rPr>
              <a:t>help stimulate them – rules </a:t>
            </a:r>
            <a:r>
              <a:rPr sz="1200" spc="-10" dirty="0">
                <a:latin typeface="Calibri"/>
                <a:cs typeface="Calibri"/>
              </a:rPr>
              <a:t>which </a:t>
            </a:r>
            <a:r>
              <a:rPr sz="1200" spc="-5" dirty="0">
                <a:latin typeface="Calibri"/>
                <a:cs typeface="Calibri"/>
              </a:rPr>
              <a:t>would give people </a:t>
            </a:r>
            <a:r>
              <a:rPr sz="1200" dirty="0">
                <a:latin typeface="Calibri"/>
                <a:cs typeface="Calibri"/>
              </a:rPr>
              <a:t>the </a:t>
            </a:r>
            <a:r>
              <a:rPr sz="1200" spc="-5" dirty="0">
                <a:latin typeface="Calibri"/>
                <a:cs typeface="Calibri"/>
              </a:rPr>
              <a:t>freedom of mind  and action to spark off and reveal </a:t>
            </a:r>
            <a:r>
              <a:rPr sz="1200" dirty="0">
                <a:latin typeface="Calibri"/>
                <a:cs typeface="Calibri"/>
              </a:rPr>
              <a:t>new </a:t>
            </a:r>
            <a:r>
              <a:rPr sz="1200" spc="-5" dirty="0">
                <a:latin typeface="Calibri"/>
                <a:cs typeface="Calibri"/>
              </a:rPr>
              <a:t>ideas. According </a:t>
            </a:r>
            <a:r>
              <a:rPr sz="1200" dirty="0">
                <a:latin typeface="Calibri"/>
                <a:cs typeface="Calibri"/>
              </a:rPr>
              <a:t>to </a:t>
            </a:r>
            <a:r>
              <a:rPr sz="1200" spc="-5" dirty="0">
                <a:latin typeface="Calibri"/>
                <a:cs typeface="Calibri"/>
              </a:rPr>
              <a:t>Osborn, "Brainstorm means </a:t>
            </a:r>
            <a:r>
              <a:rPr sz="1200" dirty="0">
                <a:latin typeface="Calibri"/>
                <a:cs typeface="Calibri"/>
              </a:rPr>
              <a:t>using  the </a:t>
            </a:r>
            <a:r>
              <a:rPr sz="1200" spc="-5" dirty="0">
                <a:latin typeface="Calibri"/>
                <a:cs typeface="Calibri"/>
              </a:rPr>
              <a:t>brain </a:t>
            </a:r>
            <a:r>
              <a:rPr sz="1200" dirty="0">
                <a:latin typeface="Calibri"/>
                <a:cs typeface="Calibri"/>
              </a:rPr>
              <a:t>to </a:t>
            </a:r>
            <a:r>
              <a:rPr sz="1200" spc="-5" dirty="0">
                <a:latin typeface="Calibri"/>
                <a:cs typeface="Calibri"/>
              </a:rPr>
              <a:t>storm a creative problem and </a:t>
            </a:r>
            <a:r>
              <a:rPr sz="1200" dirty="0">
                <a:latin typeface="Calibri"/>
                <a:cs typeface="Calibri"/>
              </a:rPr>
              <a:t>to do </a:t>
            </a:r>
            <a:r>
              <a:rPr sz="1200" spc="-10" dirty="0">
                <a:latin typeface="Calibri"/>
                <a:cs typeface="Calibri"/>
              </a:rPr>
              <a:t>so </a:t>
            </a:r>
            <a:r>
              <a:rPr sz="1200" spc="-5" dirty="0">
                <a:latin typeface="Calibri"/>
                <a:cs typeface="Calibri"/>
              </a:rPr>
              <a:t>in commando fashion, each stormer  audaciously attacking </a:t>
            </a:r>
            <a:r>
              <a:rPr sz="1200" spc="-10" dirty="0">
                <a:latin typeface="Calibri"/>
                <a:cs typeface="Calibri"/>
              </a:rPr>
              <a:t>the </a:t>
            </a:r>
            <a:r>
              <a:rPr sz="1200" spc="-5" dirty="0">
                <a:latin typeface="Calibri"/>
                <a:cs typeface="Calibri"/>
              </a:rPr>
              <a:t>same objective." Brainstorming was presented in 1948, in a book  called "Your Creative Power". Osborn developed </a:t>
            </a:r>
            <a:r>
              <a:rPr sz="1200" dirty="0">
                <a:latin typeface="Calibri"/>
                <a:cs typeface="Calibri"/>
              </a:rPr>
              <a:t>this </a:t>
            </a:r>
            <a:r>
              <a:rPr sz="1200" spc="-5" dirty="0">
                <a:latin typeface="Calibri"/>
                <a:cs typeface="Calibri"/>
              </a:rPr>
              <a:t>technique </a:t>
            </a:r>
            <a:r>
              <a:rPr sz="1200" dirty="0">
                <a:latin typeface="Calibri"/>
                <a:cs typeface="Calibri"/>
              </a:rPr>
              <a:t>to </a:t>
            </a:r>
            <a:r>
              <a:rPr sz="1200" spc="-5" dirty="0">
                <a:latin typeface="Calibri"/>
                <a:cs typeface="Calibri"/>
              </a:rPr>
              <a:t>encourage original and  spontaneous thinking among </a:t>
            </a:r>
            <a:r>
              <a:rPr sz="1200" dirty="0">
                <a:latin typeface="Calibri"/>
                <a:cs typeface="Calibri"/>
              </a:rPr>
              <a:t>his </a:t>
            </a:r>
            <a:r>
              <a:rPr sz="1200" spc="-5" dirty="0">
                <a:latin typeface="Calibri"/>
                <a:cs typeface="Calibri"/>
              </a:rPr>
              <a:t>employees and </a:t>
            </a:r>
            <a:r>
              <a:rPr sz="1200" dirty="0">
                <a:latin typeface="Calibri"/>
                <a:cs typeface="Calibri"/>
              </a:rPr>
              <a:t>to </a:t>
            </a:r>
            <a:r>
              <a:rPr sz="1200" spc="-5" dirty="0">
                <a:latin typeface="Calibri"/>
                <a:cs typeface="Calibri"/>
              </a:rPr>
              <a:t>produce the </a:t>
            </a:r>
            <a:r>
              <a:rPr sz="1200" spc="-10" dirty="0">
                <a:latin typeface="Calibri"/>
                <a:cs typeface="Calibri"/>
              </a:rPr>
              <a:t>maximum </a:t>
            </a:r>
            <a:r>
              <a:rPr sz="1200" spc="-5" dirty="0">
                <a:latin typeface="Calibri"/>
                <a:cs typeface="Calibri"/>
              </a:rPr>
              <a:t>number of new  </a:t>
            </a:r>
            <a:r>
              <a:rPr sz="1200" dirty="0">
                <a:latin typeface="Calibri"/>
                <a:cs typeface="Calibri"/>
              </a:rPr>
              <a:t>ideas.</a:t>
            </a:r>
            <a:endParaRPr sz="1200">
              <a:latin typeface="Calibri"/>
              <a:cs typeface="Calibri"/>
            </a:endParaRPr>
          </a:p>
          <a:p>
            <a:pPr>
              <a:lnSpc>
                <a:spcPct val="100000"/>
              </a:lnSpc>
              <a:spcBef>
                <a:spcPts val="20"/>
              </a:spcBef>
            </a:pPr>
            <a:endParaRPr sz="1400">
              <a:latin typeface="Calibri"/>
              <a:cs typeface="Calibri"/>
            </a:endParaRPr>
          </a:p>
          <a:p>
            <a:pPr marL="12700">
              <a:lnSpc>
                <a:spcPct val="100000"/>
              </a:lnSpc>
            </a:pPr>
            <a:r>
              <a:rPr sz="1200" b="1" spc="-5" dirty="0">
                <a:latin typeface="Calibri"/>
                <a:cs typeface="Calibri"/>
              </a:rPr>
              <a:t>7.3.1 The brainstorming</a:t>
            </a:r>
            <a:r>
              <a:rPr sz="1200" b="1" spc="5" dirty="0">
                <a:latin typeface="Calibri"/>
                <a:cs typeface="Calibri"/>
              </a:rPr>
              <a:t> </a:t>
            </a:r>
            <a:r>
              <a:rPr sz="1200" b="1" spc="-5" dirty="0">
                <a:latin typeface="Calibri"/>
                <a:cs typeface="Calibri"/>
              </a:rPr>
              <a:t>process</a:t>
            </a:r>
            <a:endParaRPr sz="1200">
              <a:latin typeface="Calibri"/>
              <a:cs typeface="Calibri"/>
            </a:endParaRPr>
          </a:p>
          <a:p>
            <a:pPr marL="12700">
              <a:lnSpc>
                <a:spcPct val="100000"/>
              </a:lnSpc>
              <a:spcBef>
                <a:spcPts val="825"/>
              </a:spcBef>
            </a:pPr>
            <a:r>
              <a:rPr sz="1200" spc="-5" dirty="0">
                <a:latin typeface="Calibri"/>
                <a:cs typeface="Calibri"/>
              </a:rPr>
              <a:t>Structured brainstorming basically consists </a:t>
            </a:r>
            <a:r>
              <a:rPr sz="1200" spc="-10" dirty="0">
                <a:latin typeface="Calibri"/>
                <a:cs typeface="Calibri"/>
              </a:rPr>
              <a:t>of </a:t>
            </a:r>
            <a:r>
              <a:rPr sz="1200" spc="-5" dirty="0">
                <a:latin typeface="Calibri"/>
                <a:cs typeface="Calibri"/>
              </a:rPr>
              <a:t>the following steps (Brainstorming,</a:t>
            </a:r>
            <a:r>
              <a:rPr sz="1200" spc="100" dirty="0">
                <a:latin typeface="Calibri"/>
                <a:cs typeface="Calibri"/>
              </a:rPr>
              <a:t> </a:t>
            </a:r>
            <a:r>
              <a:rPr sz="1200" spc="-5" dirty="0">
                <a:latin typeface="Calibri"/>
                <a:cs typeface="Calibri"/>
              </a:rPr>
              <a:t>2006)</a:t>
            </a:r>
            <a:endParaRPr sz="1200">
              <a:latin typeface="Calibri"/>
              <a:cs typeface="Calibri"/>
            </a:endParaRPr>
          </a:p>
          <a:p>
            <a:pPr marL="12700" marR="121920">
              <a:lnSpc>
                <a:spcPct val="101899"/>
              </a:lnSpc>
              <a:spcBef>
                <a:spcPts val="550"/>
              </a:spcBef>
              <a:buFont typeface="Symbol"/>
              <a:buChar char=""/>
              <a:tabLst>
                <a:tab pos="240665" algn="l"/>
                <a:tab pos="241300" algn="l"/>
              </a:tabLst>
            </a:pPr>
            <a:r>
              <a:rPr sz="1200" dirty="0">
                <a:latin typeface="Calibri"/>
                <a:cs typeface="Calibri"/>
              </a:rPr>
              <a:t>State </a:t>
            </a:r>
            <a:r>
              <a:rPr sz="1200" spc="-5" dirty="0">
                <a:latin typeface="Calibri"/>
                <a:cs typeface="Calibri"/>
              </a:rPr>
              <a:t>the central brainstorming theme </a:t>
            </a:r>
            <a:r>
              <a:rPr sz="1200" spc="-10" dirty="0">
                <a:latin typeface="Calibri"/>
                <a:cs typeface="Calibri"/>
              </a:rPr>
              <a:t>in </a:t>
            </a:r>
            <a:r>
              <a:rPr sz="1200" spc="-5" dirty="0">
                <a:latin typeface="Calibri"/>
                <a:cs typeface="Calibri"/>
              </a:rPr>
              <a:t>a question form and write it down where </a:t>
            </a:r>
            <a:r>
              <a:rPr sz="1200" dirty="0">
                <a:latin typeface="Calibri"/>
                <a:cs typeface="Calibri"/>
              </a:rPr>
              <a:t>every  </a:t>
            </a:r>
            <a:r>
              <a:rPr sz="1200" spc="-5" dirty="0">
                <a:latin typeface="Calibri"/>
                <a:cs typeface="Calibri"/>
              </a:rPr>
              <a:t>participant can see </a:t>
            </a:r>
            <a:r>
              <a:rPr sz="1200" spc="-10" dirty="0">
                <a:latin typeface="Calibri"/>
                <a:cs typeface="Calibri"/>
              </a:rPr>
              <a:t>it </a:t>
            </a:r>
            <a:r>
              <a:rPr sz="1200" spc="-5" dirty="0">
                <a:latin typeface="Calibri"/>
                <a:cs typeface="Calibri"/>
              </a:rPr>
              <a:t>(e.g., white board or flipchart). Ensure that all the members have a full  understanding </a:t>
            </a:r>
            <a:r>
              <a:rPr sz="1200" spc="-10" dirty="0">
                <a:latin typeface="Calibri"/>
                <a:cs typeface="Calibri"/>
              </a:rPr>
              <a:t>of </a:t>
            </a:r>
            <a:r>
              <a:rPr sz="1200" dirty="0">
                <a:latin typeface="Calibri"/>
                <a:cs typeface="Calibri"/>
              </a:rPr>
              <a:t>the </a:t>
            </a:r>
            <a:r>
              <a:rPr sz="1200" spc="-5" dirty="0">
                <a:latin typeface="Calibri"/>
                <a:cs typeface="Calibri"/>
              </a:rPr>
              <a:t>question, since they cannot provide answers to </a:t>
            </a:r>
            <a:r>
              <a:rPr sz="1200" spc="-10" dirty="0">
                <a:latin typeface="Calibri"/>
                <a:cs typeface="Calibri"/>
              </a:rPr>
              <a:t>it </a:t>
            </a:r>
            <a:r>
              <a:rPr sz="1200" spc="-5" dirty="0">
                <a:latin typeface="Calibri"/>
                <a:cs typeface="Calibri"/>
              </a:rPr>
              <a:t>if they don't. Try </a:t>
            </a:r>
            <a:r>
              <a:rPr sz="1200" dirty="0">
                <a:latin typeface="Calibri"/>
                <a:cs typeface="Calibri"/>
              </a:rPr>
              <a:t>to  </a:t>
            </a:r>
            <a:r>
              <a:rPr sz="1200" spc="-5" dirty="0">
                <a:latin typeface="Calibri"/>
                <a:cs typeface="Calibri"/>
              </a:rPr>
              <a:t>optimize the manner </a:t>
            </a:r>
            <a:r>
              <a:rPr sz="1200" spc="-10" dirty="0">
                <a:latin typeface="Calibri"/>
                <a:cs typeface="Calibri"/>
              </a:rPr>
              <a:t>in </a:t>
            </a:r>
            <a:r>
              <a:rPr sz="1200" spc="-5" dirty="0">
                <a:latin typeface="Calibri"/>
                <a:cs typeface="Calibri"/>
              </a:rPr>
              <a:t>which the question is written </a:t>
            </a:r>
            <a:r>
              <a:rPr sz="1200" dirty="0">
                <a:latin typeface="Calibri"/>
                <a:cs typeface="Calibri"/>
              </a:rPr>
              <a:t>by </a:t>
            </a:r>
            <a:r>
              <a:rPr sz="1200" spc="-5" dirty="0">
                <a:latin typeface="Calibri"/>
                <a:cs typeface="Calibri"/>
              </a:rPr>
              <a:t>having a </a:t>
            </a:r>
            <a:r>
              <a:rPr sz="1200" spc="-10" dirty="0">
                <a:latin typeface="Calibri"/>
                <a:cs typeface="Calibri"/>
              </a:rPr>
              <a:t>couple of </a:t>
            </a:r>
            <a:r>
              <a:rPr sz="1200" spc="-5" dirty="0">
                <a:latin typeface="Calibri"/>
                <a:cs typeface="Calibri"/>
              </a:rPr>
              <a:t>members  paraphrase </a:t>
            </a:r>
            <a:r>
              <a:rPr sz="1200" spc="-10" dirty="0">
                <a:latin typeface="Calibri"/>
                <a:cs typeface="Calibri"/>
              </a:rPr>
              <a:t>it </a:t>
            </a:r>
            <a:r>
              <a:rPr sz="1200" spc="-5" dirty="0">
                <a:latin typeface="Calibri"/>
                <a:cs typeface="Calibri"/>
              </a:rPr>
              <a:t>with </a:t>
            </a:r>
            <a:r>
              <a:rPr sz="1200" dirty="0">
                <a:latin typeface="Calibri"/>
                <a:cs typeface="Calibri"/>
              </a:rPr>
              <a:t>the </a:t>
            </a:r>
            <a:r>
              <a:rPr sz="1200" spc="-5" dirty="0">
                <a:latin typeface="Calibri"/>
                <a:cs typeface="Calibri"/>
              </a:rPr>
              <a:t>objective of improving</a:t>
            </a:r>
            <a:r>
              <a:rPr sz="1200" spc="35" dirty="0">
                <a:latin typeface="Calibri"/>
                <a:cs typeface="Calibri"/>
              </a:rPr>
              <a:t> </a:t>
            </a:r>
            <a:r>
              <a:rPr sz="1200" spc="-5" dirty="0">
                <a:latin typeface="Calibri"/>
                <a:cs typeface="Calibri"/>
              </a:rPr>
              <a:t>it.</a:t>
            </a:r>
            <a:endParaRPr sz="1200">
              <a:latin typeface="Calibri"/>
              <a:cs typeface="Calibri"/>
            </a:endParaRPr>
          </a:p>
          <a:p>
            <a:pPr marL="12700" marR="181610">
              <a:lnSpc>
                <a:spcPct val="101899"/>
              </a:lnSpc>
              <a:spcBef>
                <a:spcPts val="55"/>
              </a:spcBef>
              <a:buFont typeface="Symbol"/>
              <a:buChar char=""/>
              <a:tabLst>
                <a:tab pos="240665" algn="l"/>
                <a:tab pos="241300" algn="l"/>
              </a:tabLst>
            </a:pPr>
            <a:r>
              <a:rPr sz="1200" dirty="0">
                <a:latin typeface="Calibri"/>
                <a:cs typeface="Calibri"/>
              </a:rPr>
              <a:t>Let </a:t>
            </a:r>
            <a:r>
              <a:rPr sz="1200" spc="-5" dirty="0">
                <a:latin typeface="Calibri"/>
                <a:cs typeface="Calibri"/>
              </a:rPr>
              <a:t>each team member have a turn to give </a:t>
            </a:r>
            <a:r>
              <a:rPr sz="1200" dirty="0">
                <a:latin typeface="Calibri"/>
                <a:cs typeface="Calibri"/>
              </a:rPr>
              <a:t>his </a:t>
            </a:r>
            <a:r>
              <a:rPr sz="1200" spc="-5" dirty="0">
                <a:latin typeface="Calibri"/>
                <a:cs typeface="Calibri"/>
              </a:rPr>
              <a:t>or </a:t>
            </a:r>
            <a:r>
              <a:rPr sz="1200" dirty="0">
                <a:latin typeface="Calibri"/>
                <a:cs typeface="Calibri"/>
              </a:rPr>
              <a:t>her </a:t>
            </a:r>
            <a:r>
              <a:rPr sz="1200" spc="-5" dirty="0">
                <a:latin typeface="Calibri"/>
                <a:cs typeface="Calibri"/>
              </a:rPr>
              <a:t>input as answer </a:t>
            </a:r>
            <a:r>
              <a:rPr sz="1200" dirty="0">
                <a:latin typeface="Calibri"/>
                <a:cs typeface="Calibri"/>
              </a:rPr>
              <a:t>to </a:t>
            </a:r>
            <a:r>
              <a:rPr sz="1200" spc="-10" dirty="0">
                <a:latin typeface="Calibri"/>
                <a:cs typeface="Calibri"/>
              </a:rPr>
              <a:t>the </a:t>
            </a:r>
            <a:r>
              <a:rPr sz="1200" spc="-5" dirty="0">
                <a:latin typeface="Calibri"/>
                <a:cs typeface="Calibri"/>
              </a:rPr>
              <a:t>question.  Start with any </a:t>
            </a:r>
            <a:r>
              <a:rPr sz="1200" dirty="0">
                <a:latin typeface="Calibri"/>
                <a:cs typeface="Calibri"/>
              </a:rPr>
              <a:t>team </a:t>
            </a:r>
            <a:r>
              <a:rPr sz="1200" spc="-5" dirty="0">
                <a:latin typeface="Calibri"/>
                <a:cs typeface="Calibri"/>
              </a:rPr>
              <a:t>member and proceed </a:t>
            </a:r>
            <a:r>
              <a:rPr sz="1200" dirty="0">
                <a:latin typeface="Calibri"/>
                <a:cs typeface="Calibri"/>
              </a:rPr>
              <a:t>to </a:t>
            </a:r>
            <a:r>
              <a:rPr sz="1200" spc="-5" dirty="0">
                <a:latin typeface="Calibri"/>
                <a:cs typeface="Calibri"/>
              </a:rPr>
              <a:t>the next in seating arrangement, either in  clockwise or counter clockwise </a:t>
            </a:r>
            <a:r>
              <a:rPr sz="1200" dirty="0">
                <a:latin typeface="Calibri"/>
                <a:cs typeface="Calibri"/>
              </a:rPr>
              <a:t>direction. </a:t>
            </a:r>
            <a:r>
              <a:rPr sz="1200" spc="-5" dirty="0">
                <a:latin typeface="Calibri"/>
                <a:cs typeface="Calibri"/>
              </a:rPr>
              <a:t>If a team member cannot think of any input when  </a:t>
            </a:r>
            <a:r>
              <a:rPr sz="1200" dirty="0">
                <a:latin typeface="Calibri"/>
                <a:cs typeface="Calibri"/>
              </a:rPr>
              <a:t>his </a:t>
            </a:r>
            <a:r>
              <a:rPr sz="1200" spc="-5" dirty="0">
                <a:latin typeface="Calibri"/>
                <a:cs typeface="Calibri"/>
              </a:rPr>
              <a:t>or </a:t>
            </a:r>
            <a:r>
              <a:rPr sz="1200" dirty="0">
                <a:latin typeface="Calibri"/>
                <a:cs typeface="Calibri"/>
              </a:rPr>
              <a:t>her </a:t>
            </a:r>
            <a:r>
              <a:rPr sz="1200" spc="-5" dirty="0">
                <a:latin typeface="Calibri"/>
                <a:cs typeface="Calibri"/>
              </a:rPr>
              <a:t>turn comes, </a:t>
            </a:r>
            <a:r>
              <a:rPr sz="1200" dirty="0">
                <a:latin typeface="Calibri"/>
                <a:cs typeface="Calibri"/>
              </a:rPr>
              <a:t>he </a:t>
            </a:r>
            <a:r>
              <a:rPr sz="1200" spc="-5" dirty="0">
                <a:latin typeface="Calibri"/>
                <a:cs typeface="Calibri"/>
              </a:rPr>
              <a:t>or </a:t>
            </a:r>
            <a:r>
              <a:rPr sz="1200" spc="-10" dirty="0">
                <a:latin typeface="Calibri"/>
                <a:cs typeface="Calibri"/>
              </a:rPr>
              <a:t>she </a:t>
            </a:r>
            <a:r>
              <a:rPr sz="1200" spc="-5" dirty="0">
                <a:latin typeface="Calibri"/>
                <a:cs typeface="Calibri"/>
              </a:rPr>
              <a:t>simply </a:t>
            </a:r>
            <a:r>
              <a:rPr sz="1200" dirty="0">
                <a:latin typeface="Calibri"/>
                <a:cs typeface="Calibri"/>
              </a:rPr>
              <a:t>needs to </a:t>
            </a:r>
            <a:r>
              <a:rPr sz="1200" spc="-10" dirty="0">
                <a:latin typeface="Calibri"/>
                <a:cs typeface="Calibri"/>
              </a:rPr>
              <a:t>say </a:t>
            </a:r>
            <a:r>
              <a:rPr sz="1200" spc="-5" dirty="0">
                <a:latin typeface="Calibri"/>
                <a:cs typeface="Calibri"/>
              </a:rPr>
              <a:t>“Pass”, and the next </a:t>
            </a:r>
            <a:r>
              <a:rPr sz="1200" dirty="0">
                <a:latin typeface="Calibri"/>
                <a:cs typeface="Calibri"/>
              </a:rPr>
              <a:t>member gets </a:t>
            </a:r>
            <a:r>
              <a:rPr sz="1200" spc="-5" dirty="0">
                <a:latin typeface="Calibri"/>
                <a:cs typeface="Calibri"/>
              </a:rPr>
              <a:t>the  turn.</a:t>
            </a:r>
            <a:endParaRPr sz="1200">
              <a:latin typeface="Calibri"/>
              <a:cs typeface="Calibri"/>
            </a:endParaRPr>
          </a:p>
          <a:p>
            <a:pPr marL="12700" marR="97155" indent="-635" algn="just">
              <a:lnSpc>
                <a:spcPct val="101699"/>
              </a:lnSpc>
              <a:spcBef>
                <a:spcPts val="60"/>
              </a:spcBef>
              <a:buFont typeface="Symbol"/>
              <a:buChar char=""/>
              <a:tabLst>
                <a:tab pos="241300" algn="l"/>
              </a:tabLst>
            </a:pPr>
            <a:r>
              <a:rPr sz="1200" spc="-5" dirty="0">
                <a:latin typeface="Calibri"/>
                <a:cs typeface="Calibri"/>
              </a:rPr>
              <a:t>Write each input in large bold letters </a:t>
            </a:r>
            <a:r>
              <a:rPr sz="1200" spc="-10" dirty="0">
                <a:latin typeface="Calibri"/>
                <a:cs typeface="Calibri"/>
              </a:rPr>
              <a:t>on </a:t>
            </a:r>
            <a:r>
              <a:rPr sz="1200" dirty="0">
                <a:latin typeface="Calibri"/>
                <a:cs typeface="Calibri"/>
              </a:rPr>
              <a:t>the </a:t>
            </a:r>
            <a:r>
              <a:rPr sz="1200" spc="-5" dirty="0">
                <a:latin typeface="Calibri"/>
                <a:cs typeface="Calibri"/>
              </a:rPr>
              <a:t>board or flipchart as </a:t>
            </a:r>
            <a:r>
              <a:rPr sz="1200" spc="-10" dirty="0">
                <a:latin typeface="Calibri"/>
                <a:cs typeface="Calibri"/>
              </a:rPr>
              <a:t>it </a:t>
            </a:r>
            <a:r>
              <a:rPr sz="1200" spc="-5" dirty="0">
                <a:latin typeface="Calibri"/>
                <a:cs typeface="Calibri"/>
              </a:rPr>
              <a:t>is given. During these  brainstorming rounds, nobody is allowed to criticize </a:t>
            </a:r>
            <a:r>
              <a:rPr sz="1200" spc="-10" dirty="0">
                <a:latin typeface="Calibri"/>
                <a:cs typeface="Calibri"/>
              </a:rPr>
              <a:t>an </a:t>
            </a:r>
            <a:r>
              <a:rPr sz="1200" spc="-5" dirty="0">
                <a:latin typeface="Calibri"/>
                <a:cs typeface="Calibri"/>
              </a:rPr>
              <a:t>input, </a:t>
            </a:r>
            <a:r>
              <a:rPr sz="1200" dirty="0">
                <a:latin typeface="Calibri"/>
                <a:cs typeface="Calibri"/>
              </a:rPr>
              <a:t>no </a:t>
            </a:r>
            <a:r>
              <a:rPr sz="1200" spc="-5" dirty="0">
                <a:latin typeface="Calibri"/>
                <a:cs typeface="Calibri"/>
              </a:rPr>
              <a:t>matter what. The facilitator  simply writes down the input on the board or flipchart </a:t>
            </a:r>
            <a:r>
              <a:rPr sz="1200" dirty="0">
                <a:latin typeface="Calibri"/>
                <a:cs typeface="Calibri"/>
              </a:rPr>
              <a:t>using </a:t>
            </a:r>
            <a:r>
              <a:rPr sz="1200" spc="-5" dirty="0">
                <a:latin typeface="Calibri"/>
                <a:cs typeface="Calibri"/>
              </a:rPr>
              <a:t>exactly the </a:t>
            </a:r>
            <a:r>
              <a:rPr sz="1200" spc="-10" dirty="0">
                <a:latin typeface="Calibri"/>
                <a:cs typeface="Calibri"/>
              </a:rPr>
              <a:t>same </a:t>
            </a:r>
            <a:r>
              <a:rPr sz="1200" spc="-5" dirty="0">
                <a:latin typeface="Calibri"/>
                <a:cs typeface="Calibri"/>
              </a:rPr>
              <a:t>words used </a:t>
            </a:r>
            <a:r>
              <a:rPr sz="1200" dirty="0">
                <a:latin typeface="Calibri"/>
                <a:cs typeface="Calibri"/>
              </a:rPr>
              <a:t>by  the </a:t>
            </a:r>
            <a:r>
              <a:rPr sz="1200" spc="-5" dirty="0">
                <a:latin typeface="Calibri"/>
                <a:cs typeface="Calibri"/>
              </a:rPr>
              <a:t>input giver. This encourages the members </a:t>
            </a:r>
            <a:r>
              <a:rPr sz="1200" dirty="0">
                <a:latin typeface="Calibri"/>
                <a:cs typeface="Calibri"/>
              </a:rPr>
              <a:t>to open </a:t>
            </a:r>
            <a:r>
              <a:rPr sz="1200" spc="-5" dirty="0">
                <a:latin typeface="Calibri"/>
                <a:cs typeface="Calibri"/>
              </a:rPr>
              <a:t>up and </a:t>
            </a:r>
            <a:r>
              <a:rPr sz="1200" dirty="0">
                <a:latin typeface="Calibri"/>
                <a:cs typeface="Calibri"/>
              </a:rPr>
              <a:t>keeps the </a:t>
            </a:r>
            <a:r>
              <a:rPr sz="1200" spc="-5" dirty="0">
                <a:latin typeface="Calibri"/>
                <a:cs typeface="Calibri"/>
              </a:rPr>
              <a:t>input gathering </a:t>
            </a:r>
            <a:r>
              <a:rPr sz="1200" spc="-10" dirty="0">
                <a:latin typeface="Calibri"/>
                <a:cs typeface="Calibri"/>
              </a:rPr>
              <a:t>in </a:t>
            </a:r>
            <a:r>
              <a:rPr sz="1200" spc="-5" dirty="0">
                <a:latin typeface="Calibri"/>
                <a:cs typeface="Calibri"/>
              </a:rPr>
              <a:t>a  continuous fluid motion.</a:t>
            </a:r>
            <a:endParaRPr sz="1200">
              <a:latin typeface="Calibri"/>
              <a:cs typeface="Calibri"/>
            </a:endParaRPr>
          </a:p>
          <a:p>
            <a:pPr marL="12700" marR="332105">
              <a:lnSpc>
                <a:spcPct val="102499"/>
              </a:lnSpc>
              <a:spcBef>
                <a:spcPts val="50"/>
              </a:spcBef>
              <a:buFont typeface="Symbol"/>
              <a:buChar char=""/>
              <a:tabLst>
                <a:tab pos="240665" algn="l"/>
                <a:tab pos="241300" algn="l"/>
              </a:tabLst>
            </a:pPr>
            <a:r>
              <a:rPr sz="1200" spc="-5" dirty="0">
                <a:latin typeface="Calibri"/>
                <a:cs typeface="Calibri"/>
              </a:rPr>
              <a:t>Repeat the brainstorming rounds until everybody says “Pass” </a:t>
            </a:r>
            <a:r>
              <a:rPr sz="1200" spc="-10" dirty="0">
                <a:latin typeface="Calibri"/>
                <a:cs typeface="Calibri"/>
              </a:rPr>
              <a:t>in </a:t>
            </a:r>
            <a:r>
              <a:rPr sz="1200" dirty="0">
                <a:latin typeface="Calibri"/>
                <a:cs typeface="Calibri"/>
              </a:rPr>
              <a:t>the </a:t>
            </a:r>
            <a:r>
              <a:rPr sz="1200" spc="-5" dirty="0">
                <a:latin typeface="Calibri"/>
                <a:cs typeface="Calibri"/>
              </a:rPr>
              <a:t>same round. This  indicates that the ideas </a:t>
            </a:r>
            <a:r>
              <a:rPr sz="1200" spc="-10" dirty="0">
                <a:latin typeface="Calibri"/>
                <a:cs typeface="Calibri"/>
              </a:rPr>
              <a:t>of </a:t>
            </a:r>
            <a:r>
              <a:rPr sz="1200" spc="-5" dirty="0">
                <a:latin typeface="Calibri"/>
                <a:cs typeface="Calibri"/>
              </a:rPr>
              <a:t>the </a:t>
            </a:r>
            <a:r>
              <a:rPr sz="1200" dirty="0">
                <a:latin typeface="Calibri"/>
                <a:cs typeface="Calibri"/>
              </a:rPr>
              <a:t>team </a:t>
            </a:r>
            <a:r>
              <a:rPr sz="1200" spc="-5" dirty="0">
                <a:latin typeface="Calibri"/>
                <a:cs typeface="Calibri"/>
              </a:rPr>
              <a:t>have already </a:t>
            </a:r>
            <a:r>
              <a:rPr sz="1200" dirty="0">
                <a:latin typeface="Calibri"/>
                <a:cs typeface="Calibri"/>
              </a:rPr>
              <a:t>been</a:t>
            </a:r>
            <a:r>
              <a:rPr sz="1200" spc="35" dirty="0">
                <a:latin typeface="Calibri"/>
                <a:cs typeface="Calibri"/>
              </a:rPr>
              <a:t> </a:t>
            </a:r>
            <a:r>
              <a:rPr sz="1200" spc="-5" dirty="0">
                <a:latin typeface="Calibri"/>
                <a:cs typeface="Calibri"/>
              </a:rPr>
              <a:t>exhausted.</a:t>
            </a:r>
            <a:endParaRPr sz="1200">
              <a:latin typeface="Calibri"/>
              <a:cs typeface="Calibri"/>
            </a:endParaRPr>
          </a:p>
          <a:p>
            <a:pPr marL="12700" marR="18415">
              <a:lnSpc>
                <a:spcPct val="101800"/>
              </a:lnSpc>
              <a:spcBef>
                <a:spcPts val="55"/>
              </a:spcBef>
              <a:buFont typeface="Symbol"/>
              <a:buChar char=""/>
              <a:tabLst>
                <a:tab pos="240665" algn="l"/>
                <a:tab pos="241300" algn="l"/>
              </a:tabLst>
            </a:pPr>
            <a:r>
              <a:rPr sz="1200" spc="-5" dirty="0">
                <a:latin typeface="Calibri"/>
                <a:cs typeface="Calibri"/>
              </a:rPr>
              <a:t>The </a:t>
            </a:r>
            <a:r>
              <a:rPr sz="1200" spc="-10" dirty="0">
                <a:latin typeface="Calibri"/>
                <a:cs typeface="Calibri"/>
              </a:rPr>
              <a:t>last </a:t>
            </a:r>
            <a:r>
              <a:rPr sz="1200" spc="-5" dirty="0">
                <a:latin typeface="Calibri"/>
                <a:cs typeface="Calibri"/>
              </a:rPr>
              <a:t>step is where the team members are required </a:t>
            </a:r>
            <a:r>
              <a:rPr sz="1200" dirty="0">
                <a:latin typeface="Calibri"/>
                <a:cs typeface="Calibri"/>
              </a:rPr>
              <a:t>to </a:t>
            </a:r>
            <a:r>
              <a:rPr sz="1200" spc="-5" dirty="0">
                <a:latin typeface="Calibri"/>
                <a:cs typeface="Calibri"/>
              </a:rPr>
              <a:t>“sanitize” the inputs. Review  each </a:t>
            </a:r>
            <a:r>
              <a:rPr sz="1200" spc="-10" dirty="0">
                <a:latin typeface="Calibri"/>
                <a:cs typeface="Calibri"/>
              </a:rPr>
              <a:t>of </a:t>
            </a:r>
            <a:r>
              <a:rPr sz="1200" dirty="0">
                <a:latin typeface="Calibri"/>
                <a:cs typeface="Calibri"/>
              </a:rPr>
              <a:t>the </a:t>
            </a:r>
            <a:r>
              <a:rPr sz="1200" spc="-5" dirty="0">
                <a:latin typeface="Calibri"/>
                <a:cs typeface="Calibri"/>
              </a:rPr>
              <a:t>listed inputs </a:t>
            </a:r>
            <a:r>
              <a:rPr sz="1200" dirty="0">
                <a:latin typeface="Calibri"/>
                <a:cs typeface="Calibri"/>
              </a:rPr>
              <a:t>for </a:t>
            </a:r>
            <a:r>
              <a:rPr sz="1200" spc="-5" dirty="0">
                <a:latin typeface="Calibri"/>
                <a:cs typeface="Calibri"/>
              </a:rPr>
              <a:t>further improvement </a:t>
            </a:r>
            <a:r>
              <a:rPr sz="1200" dirty="0">
                <a:latin typeface="Calibri"/>
                <a:cs typeface="Calibri"/>
              </a:rPr>
              <a:t>in the </a:t>
            </a:r>
            <a:r>
              <a:rPr sz="1200" spc="-5" dirty="0">
                <a:latin typeface="Calibri"/>
                <a:cs typeface="Calibri"/>
              </a:rPr>
              <a:t>way it is written and maximize </a:t>
            </a:r>
            <a:r>
              <a:rPr sz="1200" dirty="0">
                <a:latin typeface="Calibri"/>
                <a:cs typeface="Calibri"/>
              </a:rPr>
              <a:t>its  </a:t>
            </a:r>
            <a:r>
              <a:rPr sz="1200" spc="-5" dirty="0">
                <a:latin typeface="Calibri"/>
                <a:cs typeface="Calibri"/>
              </a:rPr>
              <a:t>clarity. Now is the time that other </a:t>
            </a:r>
            <a:r>
              <a:rPr sz="1200" dirty="0">
                <a:latin typeface="Calibri"/>
                <a:cs typeface="Calibri"/>
              </a:rPr>
              <a:t>team </a:t>
            </a:r>
            <a:r>
              <a:rPr sz="1200" spc="-5" dirty="0">
                <a:latin typeface="Calibri"/>
                <a:cs typeface="Calibri"/>
              </a:rPr>
              <a:t>members can ask the input giver what he or she  actually means </a:t>
            </a:r>
            <a:r>
              <a:rPr sz="1200" dirty="0">
                <a:latin typeface="Calibri"/>
                <a:cs typeface="Calibri"/>
              </a:rPr>
              <a:t>by his </a:t>
            </a:r>
            <a:r>
              <a:rPr sz="1200" spc="-5" dirty="0">
                <a:latin typeface="Calibri"/>
                <a:cs typeface="Calibri"/>
              </a:rPr>
              <a:t>or </a:t>
            </a:r>
            <a:r>
              <a:rPr sz="1200" dirty="0">
                <a:latin typeface="Calibri"/>
                <a:cs typeface="Calibri"/>
              </a:rPr>
              <a:t>her </a:t>
            </a:r>
            <a:r>
              <a:rPr sz="1200" spc="-5" dirty="0">
                <a:latin typeface="Calibri"/>
                <a:cs typeface="Calibri"/>
              </a:rPr>
              <a:t>input. Discard all inputs that </a:t>
            </a:r>
            <a:r>
              <a:rPr sz="1200" spc="-10" dirty="0">
                <a:latin typeface="Calibri"/>
                <a:cs typeface="Calibri"/>
              </a:rPr>
              <a:t>are </a:t>
            </a:r>
            <a:r>
              <a:rPr sz="1200" spc="-5" dirty="0">
                <a:latin typeface="Calibri"/>
                <a:cs typeface="Calibri"/>
              </a:rPr>
              <a:t>duplicates of another input.  Similar but different ideas must </a:t>
            </a:r>
            <a:r>
              <a:rPr sz="1200" dirty="0">
                <a:latin typeface="Calibri"/>
                <a:cs typeface="Calibri"/>
              </a:rPr>
              <a:t>be </a:t>
            </a:r>
            <a:r>
              <a:rPr sz="1200" spc="-5" dirty="0">
                <a:latin typeface="Calibri"/>
                <a:cs typeface="Calibri"/>
              </a:rPr>
              <a:t>preserved on the list, though. Very often this </a:t>
            </a:r>
            <a:r>
              <a:rPr sz="1200" dirty="0">
                <a:latin typeface="Calibri"/>
                <a:cs typeface="Calibri"/>
              </a:rPr>
              <a:t>phase </a:t>
            </a:r>
            <a:r>
              <a:rPr sz="1200" spc="-5" dirty="0">
                <a:latin typeface="Calibri"/>
                <a:cs typeface="Calibri"/>
              </a:rPr>
              <a:t>of idea  evaluation or “sanitizing” is performed separately with a slightly different structure </a:t>
            </a:r>
            <a:r>
              <a:rPr sz="1200" spc="-10" dirty="0">
                <a:latin typeface="Calibri"/>
                <a:cs typeface="Calibri"/>
              </a:rPr>
              <a:t>of </a:t>
            </a:r>
            <a:r>
              <a:rPr sz="1200" spc="-5" dirty="0">
                <a:latin typeface="Calibri"/>
                <a:cs typeface="Calibri"/>
              </a:rPr>
              <a:t>group  members.</a:t>
            </a:r>
            <a:endParaRPr sz="1200">
              <a:latin typeface="Calibri"/>
              <a:cs typeface="Calibri"/>
            </a:endParaRPr>
          </a:p>
          <a:p>
            <a:pPr marL="12700" marR="5080">
              <a:lnSpc>
                <a:spcPct val="101800"/>
              </a:lnSpc>
              <a:spcBef>
                <a:spcPts val="490"/>
              </a:spcBef>
            </a:pPr>
            <a:r>
              <a:rPr sz="1200" spc="-5" dirty="0">
                <a:latin typeface="Calibri"/>
                <a:cs typeface="Calibri"/>
              </a:rPr>
              <a:t>The brainstorming </a:t>
            </a:r>
            <a:r>
              <a:rPr sz="1200" spc="-10" dirty="0">
                <a:latin typeface="Calibri"/>
                <a:cs typeface="Calibri"/>
              </a:rPr>
              <a:t>can </a:t>
            </a:r>
            <a:r>
              <a:rPr sz="1200" spc="-5" dirty="0">
                <a:latin typeface="Calibri"/>
                <a:cs typeface="Calibri"/>
              </a:rPr>
              <a:t>be very effective as it </a:t>
            </a:r>
            <a:r>
              <a:rPr sz="1200" dirty="0">
                <a:latin typeface="Calibri"/>
                <a:cs typeface="Calibri"/>
              </a:rPr>
              <a:t>uses </a:t>
            </a:r>
            <a:r>
              <a:rPr sz="1200" spc="-5" dirty="0">
                <a:latin typeface="Calibri"/>
                <a:cs typeface="Calibri"/>
              </a:rPr>
              <a:t>the experience and creativity </a:t>
            </a:r>
            <a:r>
              <a:rPr sz="1200" spc="-10" dirty="0">
                <a:latin typeface="Calibri"/>
                <a:cs typeface="Calibri"/>
              </a:rPr>
              <a:t>of </a:t>
            </a:r>
            <a:r>
              <a:rPr sz="1200" spc="-5" dirty="0">
                <a:latin typeface="Calibri"/>
                <a:cs typeface="Calibri"/>
              </a:rPr>
              <a:t>all group  members. </a:t>
            </a:r>
            <a:r>
              <a:rPr sz="1200" spc="-10" dirty="0">
                <a:latin typeface="Calibri"/>
                <a:cs typeface="Calibri"/>
              </a:rPr>
              <a:t>When </a:t>
            </a:r>
            <a:r>
              <a:rPr sz="1200" spc="-5" dirty="0">
                <a:latin typeface="Calibri"/>
                <a:cs typeface="Calibri"/>
              </a:rPr>
              <a:t>individual members reach their limit </a:t>
            </a:r>
            <a:r>
              <a:rPr sz="1200" spc="-10" dirty="0">
                <a:latin typeface="Calibri"/>
                <a:cs typeface="Calibri"/>
              </a:rPr>
              <a:t>on an </a:t>
            </a:r>
            <a:r>
              <a:rPr sz="1200" spc="-5" dirty="0">
                <a:latin typeface="Calibri"/>
                <a:cs typeface="Calibri"/>
              </a:rPr>
              <a:t>idea, another member's creativity  and experience </a:t>
            </a:r>
            <a:r>
              <a:rPr sz="1200" spc="-10" dirty="0">
                <a:latin typeface="Calibri"/>
                <a:cs typeface="Calibri"/>
              </a:rPr>
              <a:t>can </a:t>
            </a:r>
            <a:r>
              <a:rPr sz="1200" spc="-5" dirty="0">
                <a:latin typeface="Calibri"/>
                <a:cs typeface="Calibri"/>
              </a:rPr>
              <a:t>take </a:t>
            </a:r>
            <a:r>
              <a:rPr sz="1200" dirty="0">
                <a:latin typeface="Calibri"/>
                <a:cs typeface="Calibri"/>
              </a:rPr>
              <a:t>the idea </a:t>
            </a:r>
            <a:r>
              <a:rPr sz="1200" spc="-5" dirty="0">
                <a:latin typeface="Calibri"/>
                <a:cs typeface="Calibri"/>
              </a:rPr>
              <a:t>to the next stage. Therefore, group brainstorming tends </a:t>
            </a:r>
            <a:r>
              <a:rPr sz="1200" dirty="0">
                <a:latin typeface="Calibri"/>
                <a:cs typeface="Calibri"/>
              </a:rPr>
              <a:t>to  </a:t>
            </a:r>
            <a:r>
              <a:rPr sz="1200" spc="-5" dirty="0">
                <a:latin typeface="Calibri"/>
                <a:cs typeface="Calibri"/>
              </a:rPr>
              <a:t>develop ideas </a:t>
            </a:r>
            <a:r>
              <a:rPr sz="1200" spc="-10" dirty="0">
                <a:latin typeface="Calibri"/>
                <a:cs typeface="Calibri"/>
              </a:rPr>
              <a:t>in </a:t>
            </a:r>
            <a:r>
              <a:rPr sz="1200" spc="-5" dirty="0">
                <a:latin typeface="Calibri"/>
                <a:cs typeface="Calibri"/>
              </a:rPr>
              <a:t>more depth than an individual </a:t>
            </a:r>
            <a:r>
              <a:rPr sz="1200" spc="-10" dirty="0">
                <a:latin typeface="Calibri"/>
                <a:cs typeface="Calibri"/>
              </a:rPr>
              <a:t>can </a:t>
            </a:r>
            <a:r>
              <a:rPr sz="1200" spc="-5" dirty="0">
                <a:latin typeface="Calibri"/>
                <a:cs typeface="Calibri"/>
              </a:rPr>
              <a:t>do. Where possible, participants </a:t>
            </a:r>
            <a:r>
              <a:rPr sz="1200" spc="-10" dirty="0">
                <a:latin typeface="Calibri"/>
                <a:cs typeface="Calibri"/>
              </a:rPr>
              <a:t>in </a:t>
            </a:r>
            <a:r>
              <a:rPr sz="1200" dirty="0">
                <a:latin typeface="Calibri"/>
                <a:cs typeface="Calibri"/>
              </a:rPr>
              <a:t>the  </a:t>
            </a:r>
            <a:r>
              <a:rPr sz="1200" spc="-5" dirty="0">
                <a:latin typeface="Calibri"/>
                <a:cs typeface="Calibri"/>
              </a:rPr>
              <a:t>brainstorming process should come from as wide a </a:t>
            </a:r>
            <a:r>
              <a:rPr sz="1200" dirty="0">
                <a:latin typeface="Calibri"/>
                <a:cs typeface="Calibri"/>
              </a:rPr>
              <a:t>range </a:t>
            </a:r>
            <a:r>
              <a:rPr sz="1200" spc="-5" dirty="0">
                <a:latin typeface="Calibri"/>
                <a:cs typeface="Calibri"/>
              </a:rPr>
              <a:t>of disciplines as </a:t>
            </a:r>
            <a:r>
              <a:rPr sz="1200" dirty="0">
                <a:latin typeface="Calibri"/>
                <a:cs typeface="Calibri"/>
              </a:rPr>
              <a:t>possible. </a:t>
            </a:r>
            <a:r>
              <a:rPr sz="1200" spc="-5" dirty="0">
                <a:latin typeface="Calibri"/>
                <a:cs typeface="Calibri"/>
              </a:rPr>
              <a:t>This brings  a broad range of experience to the session and </a:t>
            </a:r>
            <a:r>
              <a:rPr sz="1200" dirty="0">
                <a:latin typeface="Calibri"/>
                <a:cs typeface="Calibri"/>
              </a:rPr>
              <a:t>helps to </a:t>
            </a:r>
            <a:r>
              <a:rPr sz="1200" spc="-5" dirty="0">
                <a:latin typeface="Calibri"/>
                <a:cs typeface="Calibri"/>
              </a:rPr>
              <a:t>make it more</a:t>
            </a:r>
            <a:r>
              <a:rPr sz="1200" spc="75" dirty="0">
                <a:latin typeface="Calibri"/>
                <a:cs typeface="Calibri"/>
              </a:rPr>
              <a:t> </a:t>
            </a:r>
            <a:r>
              <a:rPr sz="1200" spc="-5" dirty="0">
                <a:latin typeface="Calibri"/>
                <a:cs typeface="Calibri"/>
              </a:rPr>
              <a:t>creative.</a:t>
            </a:r>
            <a:endParaRPr sz="1200">
              <a:latin typeface="Calibri"/>
              <a:cs typeface="Calibri"/>
            </a:endParaRPr>
          </a:p>
        </p:txBody>
      </p:sp>
      <p:sp>
        <p:nvSpPr>
          <p:cNvPr id="4" name="object 4"/>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784" y="6540596"/>
            <a:ext cx="5851525" cy="3418840"/>
          </a:xfrm>
          <a:prstGeom prst="rect">
            <a:avLst/>
          </a:prstGeom>
        </p:spPr>
        <p:txBody>
          <a:bodyPr vert="horz" wrap="square" lIns="0" tIns="9525" rIns="0" bIns="0" rtlCol="0">
            <a:spAutoFit/>
          </a:bodyPr>
          <a:lstStyle/>
          <a:p>
            <a:pPr marL="12700" marR="313690" indent="606425">
              <a:lnSpc>
                <a:spcPct val="101699"/>
              </a:lnSpc>
              <a:spcBef>
                <a:spcPts val="75"/>
              </a:spcBef>
            </a:pPr>
            <a:r>
              <a:rPr sz="1200" spc="-5" dirty="0">
                <a:latin typeface="Calibri"/>
                <a:cs typeface="Calibri"/>
              </a:rPr>
              <a:t>The analysis </a:t>
            </a:r>
            <a:r>
              <a:rPr sz="1200" spc="-10" dirty="0">
                <a:latin typeface="Calibri"/>
                <a:cs typeface="Calibri"/>
              </a:rPr>
              <a:t>of </a:t>
            </a:r>
            <a:r>
              <a:rPr sz="1200" dirty="0">
                <a:latin typeface="Calibri"/>
                <a:cs typeface="Calibri"/>
              </a:rPr>
              <a:t>the </a:t>
            </a:r>
            <a:r>
              <a:rPr sz="1200" spc="-5" dirty="0">
                <a:latin typeface="Calibri"/>
                <a:cs typeface="Calibri"/>
              </a:rPr>
              <a:t>ideas can </a:t>
            </a:r>
            <a:r>
              <a:rPr sz="1200" dirty="0">
                <a:latin typeface="Calibri"/>
                <a:cs typeface="Calibri"/>
              </a:rPr>
              <a:t>be </a:t>
            </a:r>
            <a:r>
              <a:rPr sz="1200" spc="-5" dirty="0">
                <a:latin typeface="Calibri"/>
                <a:cs typeface="Calibri"/>
              </a:rPr>
              <a:t>done individually or in a group. Sometimes, the  group can </a:t>
            </a:r>
            <a:r>
              <a:rPr sz="1200" dirty="0">
                <a:latin typeface="Calibri"/>
                <a:cs typeface="Calibri"/>
              </a:rPr>
              <a:t>be </a:t>
            </a:r>
            <a:r>
              <a:rPr sz="1200" spc="-5" dirty="0">
                <a:latin typeface="Calibri"/>
                <a:cs typeface="Calibri"/>
              </a:rPr>
              <a:t>the same group who </a:t>
            </a:r>
            <a:r>
              <a:rPr sz="1200" dirty="0">
                <a:latin typeface="Calibri"/>
                <a:cs typeface="Calibri"/>
              </a:rPr>
              <a:t>did </a:t>
            </a:r>
            <a:r>
              <a:rPr sz="1200" spc="-5" dirty="0">
                <a:latin typeface="Calibri"/>
                <a:cs typeface="Calibri"/>
              </a:rPr>
              <a:t>the brainstorming or even </a:t>
            </a:r>
            <a:r>
              <a:rPr sz="1200" dirty="0">
                <a:latin typeface="Calibri"/>
                <a:cs typeface="Calibri"/>
              </a:rPr>
              <a:t>better, </a:t>
            </a:r>
            <a:r>
              <a:rPr sz="1200" spc="-5" dirty="0">
                <a:latin typeface="Calibri"/>
                <a:cs typeface="Calibri"/>
              </a:rPr>
              <a:t>it can </a:t>
            </a:r>
            <a:r>
              <a:rPr sz="1200" dirty="0">
                <a:latin typeface="Calibri"/>
                <a:cs typeface="Calibri"/>
              </a:rPr>
              <a:t>be </a:t>
            </a:r>
            <a:r>
              <a:rPr sz="1200" spc="-5" dirty="0">
                <a:latin typeface="Calibri"/>
                <a:cs typeface="Calibri"/>
              </a:rPr>
              <a:t>the  dedicated group </a:t>
            </a:r>
            <a:r>
              <a:rPr sz="1200" spc="-10" dirty="0">
                <a:latin typeface="Calibri"/>
                <a:cs typeface="Calibri"/>
              </a:rPr>
              <a:t>of </a:t>
            </a:r>
            <a:r>
              <a:rPr sz="1200" spc="-5" dirty="0">
                <a:latin typeface="Calibri"/>
                <a:cs typeface="Calibri"/>
              </a:rPr>
              <a:t>colleagues who will eventually </a:t>
            </a:r>
            <a:r>
              <a:rPr sz="1200" dirty="0">
                <a:latin typeface="Calibri"/>
                <a:cs typeface="Calibri"/>
              </a:rPr>
              <a:t>be </a:t>
            </a:r>
            <a:r>
              <a:rPr sz="1200" spc="-5" dirty="0">
                <a:latin typeface="Calibri"/>
                <a:cs typeface="Calibri"/>
              </a:rPr>
              <a:t>implementing </a:t>
            </a:r>
            <a:r>
              <a:rPr sz="1200" dirty="0">
                <a:latin typeface="Calibri"/>
                <a:cs typeface="Calibri"/>
              </a:rPr>
              <a:t>the </a:t>
            </a:r>
            <a:r>
              <a:rPr sz="1200" spc="-5" dirty="0">
                <a:latin typeface="Calibri"/>
                <a:cs typeface="Calibri"/>
              </a:rPr>
              <a:t>chosen</a:t>
            </a:r>
            <a:r>
              <a:rPr sz="1200" spc="95" dirty="0">
                <a:latin typeface="Calibri"/>
                <a:cs typeface="Calibri"/>
              </a:rPr>
              <a:t> </a:t>
            </a:r>
            <a:r>
              <a:rPr sz="1200" spc="-5" dirty="0">
                <a:latin typeface="Calibri"/>
                <a:cs typeface="Calibri"/>
              </a:rPr>
              <a:t>ideas.</a:t>
            </a:r>
            <a:endParaRPr sz="1200">
              <a:latin typeface="Calibri"/>
              <a:cs typeface="Calibri"/>
            </a:endParaRPr>
          </a:p>
          <a:p>
            <a:pPr marL="12700" marR="191770">
              <a:lnSpc>
                <a:spcPct val="101699"/>
              </a:lnSpc>
            </a:pPr>
            <a:r>
              <a:rPr sz="1200" spc="-5" dirty="0">
                <a:latin typeface="Calibri"/>
                <a:cs typeface="Calibri"/>
              </a:rPr>
              <a:t>Because it is best </a:t>
            </a:r>
            <a:r>
              <a:rPr sz="1200" dirty="0">
                <a:latin typeface="Calibri"/>
                <a:cs typeface="Calibri"/>
              </a:rPr>
              <a:t>to </a:t>
            </a:r>
            <a:r>
              <a:rPr sz="1200" spc="-5" dirty="0">
                <a:latin typeface="Calibri"/>
                <a:cs typeface="Calibri"/>
              </a:rPr>
              <a:t>have "external" people </a:t>
            </a:r>
            <a:r>
              <a:rPr sz="1200" spc="-10" dirty="0">
                <a:latin typeface="Calibri"/>
                <a:cs typeface="Calibri"/>
              </a:rPr>
              <a:t>in </a:t>
            </a:r>
            <a:r>
              <a:rPr sz="1200" spc="-5" dirty="0">
                <a:latin typeface="Calibri"/>
                <a:cs typeface="Calibri"/>
              </a:rPr>
              <a:t>the brainstorming session </a:t>
            </a:r>
            <a:r>
              <a:rPr sz="1200" spc="-10" dirty="0">
                <a:latin typeface="Calibri"/>
                <a:cs typeface="Calibri"/>
              </a:rPr>
              <a:t>it </a:t>
            </a:r>
            <a:r>
              <a:rPr sz="1200" spc="-5" dirty="0">
                <a:latin typeface="Calibri"/>
                <a:cs typeface="Calibri"/>
              </a:rPr>
              <a:t>is often the case  that the group which analyzes the </a:t>
            </a:r>
            <a:r>
              <a:rPr sz="1200" dirty="0">
                <a:latin typeface="Calibri"/>
                <a:cs typeface="Calibri"/>
              </a:rPr>
              <a:t>ideas </a:t>
            </a:r>
            <a:r>
              <a:rPr sz="1200" spc="-5" dirty="0">
                <a:latin typeface="Calibri"/>
                <a:cs typeface="Calibri"/>
              </a:rPr>
              <a:t>is a different group </a:t>
            </a:r>
            <a:r>
              <a:rPr sz="1200" dirty="0">
                <a:latin typeface="Calibri"/>
                <a:cs typeface="Calibri"/>
              </a:rPr>
              <a:t>to </a:t>
            </a:r>
            <a:r>
              <a:rPr sz="1200" spc="-5" dirty="0">
                <a:latin typeface="Calibri"/>
                <a:cs typeface="Calibri"/>
              </a:rPr>
              <a:t>that which produced</a:t>
            </a:r>
            <a:r>
              <a:rPr sz="1200" spc="125" dirty="0">
                <a:latin typeface="Calibri"/>
                <a:cs typeface="Calibri"/>
              </a:rPr>
              <a:t> </a:t>
            </a:r>
            <a:r>
              <a:rPr sz="1200" spc="-5" dirty="0">
                <a:latin typeface="Calibri"/>
                <a:cs typeface="Calibri"/>
              </a:rPr>
              <a:t>them.</a:t>
            </a:r>
            <a:endParaRPr sz="1200">
              <a:latin typeface="Calibri"/>
              <a:cs typeface="Calibri"/>
            </a:endParaRPr>
          </a:p>
          <a:p>
            <a:pPr marL="12700" marR="5080">
              <a:lnSpc>
                <a:spcPct val="101699"/>
              </a:lnSpc>
              <a:spcBef>
                <a:spcPts val="1005"/>
              </a:spcBef>
            </a:pPr>
            <a:r>
              <a:rPr sz="1200" spc="-5" dirty="0">
                <a:latin typeface="Calibri"/>
                <a:cs typeface="Calibri"/>
              </a:rPr>
              <a:t>Even there is a group analyzing </a:t>
            </a:r>
            <a:r>
              <a:rPr sz="1200" dirty="0">
                <a:latin typeface="Calibri"/>
                <a:cs typeface="Calibri"/>
              </a:rPr>
              <a:t>the </a:t>
            </a:r>
            <a:r>
              <a:rPr sz="1200" spc="-5" dirty="0">
                <a:latin typeface="Calibri"/>
                <a:cs typeface="Calibri"/>
              </a:rPr>
              <a:t>ideas it is </a:t>
            </a:r>
            <a:r>
              <a:rPr sz="1200" spc="-10" dirty="0">
                <a:latin typeface="Calibri"/>
                <a:cs typeface="Calibri"/>
              </a:rPr>
              <a:t>always </a:t>
            </a:r>
            <a:r>
              <a:rPr sz="1200" dirty="0">
                <a:latin typeface="Calibri"/>
                <a:cs typeface="Calibri"/>
              </a:rPr>
              <a:t>helpful to </a:t>
            </a:r>
            <a:r>
              <a:rPr sz="1200" spc="-5" dirty="0">
                <a:latin typeface="Calibri"/>
                <a:cs typeface="Calibri"/>
              </a:rPr>
              <a:t>do </a:t>
            </a:r>
            <a:r>
              <a:rPr sz="1200" spc="-10" dirty="0">
                <a:latin typeface="Calibri"/>
                <a:cs typeface="Calibri"/>
              </a:rPr>
              <a:t>an </a:t>
            </a:r>
            <a:r>
              <a:rPr sz="1200" spc="-5" dirty="0">
                <a:latin typeface="Calibri"/>
                <a:cs typeface="Calibri"/>
              </a:rPr>
              <a:t>initial sort-out </a:t>
            </a:r>
            <a:r>
              <a:rPr sz="1200" dirty="0">
                <a:latin typeface="Calibri"/>
                <a:cs typeface="Calibri"/>
              </a:rPr>
              <a:t>to </a:t>
            </a:r>
            <a:r>
              <a:rPr sz="1200" spc="-5" dirty="0">
                <a:latin typeface="Calibri"/>
                <a:cs typeface="Calibri"/>
              </a:rPr>
              <a:t>remove  duplicates and remove ideas which are really impractical. This removal </a:t>
            </a:r>
            <a:r>
              <a:rPr sz="1200" spc="-10" dirty="0">
                <a:latin typeface="Calibri"/>
                <a:cs typeface="Calibri"/>
              </a:rPr>
              <a:t>should </a:t>
            </a:r>
            <a:r>
              <a:rPr sz="1200" dirty="0">
                <a:latin typeface="Calibri"/>
                <a:cs typeface="Calibri"/>
              </a:rPr>
              <a:t>be based </a:t>
            </a:r>
            <a:r>
              <a:rPr sz="1200" spc="-5" dirty="0">
                <a:latin typeface="Calibri"/>
                <a:cs typeface="Calibri"/>
              </a:rPr>
              <a:t>on  valid physical criteria such as cost, time and physical laws. However, one </a:t>
            </a:r>
            <a:r>
              <a:rPr sz="1200" spc="-10" dirty="0">
                <a:latin typeface="Calibri"/>
                <a:cs typeface="Calibri"/>
              </a:rPr>
              <a:t>should </a:t>
            </a:r>
            <a:r>
              <a:rPr sz="1200" dirty="0">
                <a:latin typeface="Calibri"/>
                <a:cs typeface="Calibri"/>
              </a:rPr>
              <a:t>be </a:t>
            </a:r>
            <a:r>
              <a:rPr sz="1200" spc="-5" dirty="0">
                <a:latin typeface="Calibri"/>
                <a:cs typeface="Calibri"/>
              </a:rPr>
              <a:t>very  cautious and </a:t>
            </a:r>
            <a:r>
              <a:rPr sz="1200" spc="-10" dirty="0">
                <a:latin typeface="Calibri"/>
                <a:cs typeface="Calibri"/>
              </a:rPr>
              <a:t>should </a:t>
            </a:r>
            <a:r>
              <a:rPr sz="1200" spc="-5" dirty="0">
                <a:latin typeface="Calibri"/>
                <a:cs typeface="Calibri"/>
              </a:rPr>
              <a:t>not remove any remotely possible solutions </a:t>
            </a:r>
            <a:r>
              <a:rPr sz="1200" spc="-10" dirty="0">
                <a:latin typeface="Calibri"/>
                <a:cs typeface="Calibri"/>
              </a:rPr>
              <a:t>at </a:t>
            </a:r>
            <a:r>
              <a:rPr sz="1200" spc="-5" dirty="0">
                <a:latin typeface="Calibri"/>
                <a:cs typeface="Calibri"/>
              </a:rPr>
              <a:t>too early a </a:t>
            </a:r>
            <a:r>
              <a:rPr sz="1200" dirty="0">
                <a:latin typeface="Calibri"/>
                <a:cs typeface="Calibri"/>
              </a:rPr>
              <a:t>stage. </a:t>
            </a:r>
            <a:r>
              <a:rPr sz="1200" spc="-5" dirty="0">
                <a:latin typeface="Calibri"/>
                <a:cs typeface="Calibri"/>
              </a:rPr>
              <a:t>The  remaining ideas can </a:t>
            </a:r>
            <a:r>
              <a:rPr sz="1200" dirty="0">
                <a:latin typeface="Calibri"/>
                <a:cs typeface="Calibri"/>
              </a:rPr>
              <a:t>be </a:t>
            </a:r>
            <a:r>
              <a:rPr sz="1200" spc="-5" dirty="0">
                <a:latin typeface="Calibri"/>
                <a:cs typeface="Calibri"/>
              </a:rPr>
              <a:t>then clustered into various matrixes or groups (depending on the  session’s goal).</a:t>
            </a:r>
            <a:endParaRPr sz="1200">
              <a:latin typeface="Calibri"/>
              <a:cs typeface="Calibri"/>
            </a:endParaRPr>
          </a:p>
          <a:p>
            <a:pPr marL="12700">
              <a:lnSpc>
                <a:spcPct val="100000"/>
              </a:lnSpc>
              <a:spcBef>
                <a:spcPts val="1030"/>
              </a:spcBef>
            </a:pPr>
            <a:r>
              <a:rPr sz="1200" spc="-5" dirty="0">
                <a:latin typeface="Calibri"/>
                <a:cs typeface="Calibri"/>
              </a:rPr>
              <a:t>For example, </a:t>
            </a:r>
            <a:r>
              <a:rPr sz="1200" dirty="0">
                <a:latin typeface="Calibri"/>
                <a:cs typeface="Calibri"/>
              </a:rPr>
              <a:t>they </a:t>
            </a:r>
            <a:r>
              <a:rPr sz="1200" spc="-10" dirty="0">
                <a:latin typeface="Calibri"/>
                <a:cs typeface="Calibri"/>
              </a:rPr>
              <a:t>can </a:t>
            </a:r>
            <a:r>
              <a:rPr sz="1200" dirty="0">
                <a:latin typeface="Calibri"/>
                <a:cs typeface="Calibri"/>
              </a:rPr>
              <a:t>be </a:t>
            </a:r>
            <a:r>
              <a:rPr sz="1200" spc="-5" dirty="0">
                <a:latin typeface="Calibri"/>
                <a:cs typeface="Calibri"/>
              </a:rPr>
              <a:t>divided </a:t>
            </a:r>
            <a:r>
              <a:rPr sz="1200" spc="-10" dirty="0">
                <a:latin typeface="Calibri"/>
                <a:cs typeface="Calibri"/>
              </a:rPr>
              <a:t>into </a:t>
            </a:r>
            <a:r>
              <a:rPr sz="1200" spc="-5" dirty="0">
                <a:latin typeface="Calibri"/>
                <a:cs typeface="Calibri"/>
              </a:rPr>
              <a:t>the following three</a:t>
            </a:r>
            <a:r>
              <a:rPr sz="1200" spc="65" dirty="0">
                <a:latin typeface="Calibri"/>
                <a:cs typeface="Calibri"/>
              </a:rPr>
              <a:t> </a:t>
            </a:r>
            <a:r>
              <a:rPr sz="1200" spc="-5" dirty="0">
                <a:latin typeface="Calibri"/>
                <a:cs typeface="Calibri"/>
              </a:rPr>
              <a:t>lists:</a:t>
            </a:r>
            <a:endParaRPr sz="1200">
              <a:latin typeface="Calibri"/>
              <a:cs typeface="Calibri"/>
            </a:endParaRPr>
          </a:p>
          <a:p>
            <a:pPr marL="240665" indent="-228600">
              <a:lnSpc>
                <a:spcPct val="100000"/>
              </a:lnSpc>
              <a:spcBef>
                <a:spcPts val="580"/>
              </a:spcBef>
              <a:buFont typeface="Symbol"/>
              <a:buChar char=""/>
              <a:tabLst>
                <a:tab pos="240665" algn="l"/>
                <a:tab pos="241300" algn="l"/>
              </a:tabLst>
            </a:pPr>
            <a:r>
              <a:rPr sz="1200" spc="-5" dirty="0">
                <a:latin typeface="Calibri"/>
                <a:cs typeface="Calibri"/>
              </a:rPr>
              <a:t>Excellent – definitely will work and can </a:t>
            </a:r>
            <a:r>
              <a:rPr sz="1200" dirty="0">
                <a:latin typeface="Calibri"/>
                <a:cs typeface="Calibri"/>
              </a:rPr>
              <a:t>be </a:t>
            </a:r>
            <a:r>
              <a:rPr sz="1200" spc="-5" dirty="0">
                <a:latin typeface="Calibri"/>
                <a:cs typeface="Calibri"/>
              </a:rPr>
              <a:t>implemented</a:t>
            </a:r>
            <a:r>
              <a:rPr sz="1200" spc="55" dirty="0">
                <a:latin typeface="Calibri"/>
                <a:cs typeface="Calibri"/>
              </a:rPr>
              <a:t> </a:t>
            </a:r>
            <a:r>
              <a:rPr sz="1200" spc="-5" dirty="0">
                <a:latin typeface="Calibri"/>
                <a:cs typeface="Calibri"/>
              </a:rPr>
              <a:t>immediately.</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Interesting – will possibly work or may require </a:t>
            </a:r>
            <a:r>
              <a:rPr sz="1200" dirty="0">
                <a:latin typeface="Calibri"/>
                <a:cs typeface="Calibri"/>
              </a:rPr>
              <a:t>further </a:t>
            </a:r>
            <a:r>
              <a:rPr sz="1200" spc="-5" dirty="0">
                <a:latin typeface="Calibri"/>
                <a:cs typeface="Calibri"/>
              </a:rPr>
              <a:t>analysis </a:t>
            </a:r>
            <a:r>
              <a:rPr sz="1200" dirty="0">
                <a:latin typeface="Calibri"/>
                <a:cs typeface="Calibri"/>
              </a:rPr>
              <a:t>to </a:t>
            </a:r>
            <a:r>
              <a:rPr sz="1200" spc="-5" dirty="0">
                <a:latin typeface="Calibri"/>
                <a:cs typeface="Calibri"/>
              </a:rPr>
              <a:t>decide </a:t>
            </a:r>
            <a:r>
              <a:rPr sz="1200" spc="-10" dirty="0">
                <a:latin typeface="Calibri"/>
                <a:cs typeface="Calibri"/>
              </a:rPr>
              <a:t>if </a:t>
            </a:r>
            <a:r>
              <a:rPr sz="1200" spc="-5" dirty="0">
                <a:latin typeface="Calibri"/>
                <a:cs typeface="Calibri"/>
              </a:rPr>
              <a:t>it will</a:t>
            </a:r>
            <a:r>
              <a:rPr sz="1200" spc="110" dirty="0">
                <a:latin typeface="Calibri"/>
                <a:cs typeface="Calibri"/>
              </a:rPr>
              <a:t> </a:t>
            </a:r>
            <a:r>
              <a:rPr sz="1200" spc="-5" dirty="0">
                <a:latin typeface="Calibri"/>
                <a:cs typeface="Calibri"/>
              </a:rPr>
              <a:t>work.</a:t>
            </a:r>
            <a:endParaRPr sz="1200">
              <a:latin typeface="Calibri"/>
              <a:cs typeface="Calibri"/>
            </a:endParaRPr>
          </a:p>
          <a:p>
            <a:pPr>
              <a:lnSpc>
                <a:spcPct val="100000"/>
              </a:lnSpc>
              <a:spcBef>
                <a:spcPts val="40"/>
              </a:spcBef>
            </a:pPr>
            <a:endParaRPr sz="1950">
              <a:latin typeface="Calibri"/>
              <a:cs typeface="Calibri"/>
            </a:endParaRPr>
          </a:p>
          <a:p>
            <a:pPr marR="160020" algn="r">
              <a:lnSpc>
                <a:spcPct val="100000"/>
              </a:lnSpc>
            </a:pPr>
            <a:r>
              <a:rPr sz="1000" b="1" spc="-5" dirty="0">
                <a:latin typeface="Calibri"/>
                <a:cs typeface="Calibri"/>
              </a:rPr>
              <a:t>97</a:t>
            </a:r>
            <a:endParaRPr sz="1000">
              <a:latin typeface="Calibri"/>
              <a:cs typeface="Calibri"/>
            </a:endParaRPr>
          </a:p>
        </p:txBody>
      </p:sp>
      <p:sp>
        <p:nvSpPr>
          <p:cNvPr id="3" name="object 3"/>
          <p:cNvSpPr txBox="1"/>
          <p:nvPr/>
        </p:nvSpPr>
        <p:spPr>
          <a:xfrm>
            <a:off x="4923635" y="570066"/>
            <a:ext cx="173101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80"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t</a:t>
            </a:r>
            <a:endParaRPr sz="1000">
              <a:latin typeface="Calibri"/>
              <a:cs typeface="Calibri"/>
            </a:endParaRPr>
          </a:p>
        </p:txBody>
      </p:sp>
      <p:sp>
        <p:nvSpPr>
          <p:cNvPr id="4" name="object 4"/>
          <p:cNvSpPr txBox="1"/>
          <p:nvPr/>
        </p:nvSpPr>
        <p:spPr>
          <a:xfrm>
            <a:off x="816786" y="1485904"/>
            <a:ext cx="5848985" cy="4489450"/>
          </a:xfrm>
          <a:prstGeom prst="rect">
            <a:avLst/>
          </a:prstGeom>
        </p:spPr>
        <p:txBody>
          <a:bodyPr vert="horz" wrap="square" lIns="0" tIns="12700" rIns="0" bIns="0" rtlCol="0">
            <a:spAutoFit/>
          </a:bodyPr>
          <a:lstStyle/>
          <a:p>
            <a:pPr marL="654050">
              <a:lnSpc>
                <a:spcPct val="100000"/>
              </a:lnSpc>
              <a:spcBef>
                <a:spcPts val="100"/>
              </a:spcBef>
            </a:pPr>
            <a:r>
              <a:rPr sz="1200" spc="-5" dirty="0">
                <a:latin typeface="Calibri"/>
                <a:cs typeface="Calibri"/>
              </a:rPr>
              <a:t>To run a group brainstorming session effectively, it is recommended </a:t>
            </a:r>
            <a:r>
              <a:rPr sz="1200" dirty="0">
                <a:latin typeface="Calibri"/>
                <a:cs typeface="Calibri"/>
              </a:rPr>
              <a:t>to do</a:t>
            </a:r>
            <a:r>
              <a:rPr sz="1200" spc="75" dirty="0">
                <a:latin typeface="Calibri"/>
                <a:cs typeface="Calibri"/>
              </a:rPr>
              <a:t> </a:t>
            </a:r>
            <a:r>
              <a:rPr sz="1200" dirty="0">
                <a:latin typeface="Calibri"/>
                <a:cs typeface="Calibri"/>
              </a:rPr>
              <a:t>the</a:t>
            </a:r>
            <a:endParaRPr sz="1200">
              <a:latin typeface="Calibri"/>
              <a:cs typeface="Calibri"/>
            </a:endParaRPr>
          </a:p>
          <a:p>
            <a:pPr marL="12700">
              <a:lnSpc>
                <a:spcPct val="100000"/>
              </a:lnSpc>
              <a:spcBef>
                <a:spcPts val="20"/>
              </a:spcBef>
            </a:pPr>
            <a:r>
              <a:rPr sz="1200" spc="-5" dirty="0">
                <a:latin typeface="Calibri"/>
                <a:cs typeface="Calibri"/>
              </a:rPr>
              <a:t>following:</a:t>
            </a:r>
            <a:endParaRPr sz="1200">
              <a:latin typeface="Calibri"/>
              <a:cs typeface="Calibri"/>
            </a:endParaRPr>
          </a:p>
          <a:p>
            <a:pPr marL="240665" indent="-228600">
              <a:lnSpc>
                <a:spcPct val="100000"/>
              </a:lnSpc>
              <a:spcBef>
                <a:spcPts val="580"/>
              </a:spcBef>
              <a:buFont typeface="Symbol"/>
              <a:buChar char=""/>
              <a:tabLst>
                <a:tab pos="240665" algn="l"/>
                <a:tab pos="241300" algn="l"/>
              </a:tabLst>
            </a:pPr>
            <a:r>
              <a:rPr sz="1200" spc="-5" dirty="0">
                <a:latin typeface="Calibri"/>
                <a:cs typeface="Calibri"/>
              </a:rPr>
              <a:t>define the problem you want solved clearly, and lay out any criteria to be</a:t>
            </a:r>
            <a:r>
              <a:rPr sz="1200" spc="80" dirty="0">
                <a:latin typeface="Calibri"/>
                <a:cs typeface="Calibri"/>
              </a:rPr>
              <a:t> </a:t>
            </a:r>
            <a:r>
              <a:rPr sz="1200" dirty="0">
                <a:latin typeface="Calibri"/>
                <a:cs typeface="Calibri"/>
              </a:rPr>
              <a:t>met;</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keep the session focused on the</a:t>
            </a:r>
            <a:r>
              <a:rPr sz="1200" spc="20" dirty="0">
                <a:latin typeface="Calibri"/>
                <a:cs typeface="Calibri"/>
              </a:rPr>
              <a:t> </a:t>
            </a:r>
            <a:r>
              <a:rPr sz="1200" spc="-5" dirty="0">
                <a:latin typeface="Calibri"/>
                <a:cs typeface="Calibri"/>
              </a:rPr>
              <a:t>problem;</a:t>
            </a:r>
            <a:endParaRPr sz="1200">
              <a:latin typeface="Calibri"/>
              <a:cs typeface="Calibri"/>
            </a:endParaRPr>
          </a:p>
          <a:p>
            <a:pPr marL="12700" marR="48260" indent="-635">
              <a:lnSpc>
                <a:spcPct val="102099"/>
              </a:lnSpc>
              <a:spcBef>
                <a:spcPts val="55"/>
              </a:spcBef>
              <a:buFont typeface="Symbol"/>
              <a:buChar char=""/>
              <a:tabLst>
                <a:tab pos="240665" algn="l"/>
                <a:tab pos="241300" algn="l"/>
              </a:tabLst>
            </a:pPr>
            <a:r>
              <a:rPr sz="1200" dirty="0">
                <a:latin typeface="Calibri"/>
                <a:cs typeface="Calibri"/>
              </a:rPr>
              <a:t>ensure </a:t>
            </a:r>
            <a:r>
              <a:rPr sz="1200" spc="-5" dirty="0">
                <a:latin typeface="Calibri"/>
                <a:cs typeface="Calibri"/>
              </a:rPr>
              <a:t>that </a:t>
            </a:r>
            <a:r>
              <a:rPr sz="1200" dirty="0">
                <a:latin typeface="Calibri"/>
                <a:cs typeface="Calibri"/>
              </a:rPr>
              <a:t>no </a:t>
            </a:r>
            <a:r>
              <a:rPr sz="1200" spc="-5" dirty="0">
                <a:latin typeface="Calibri"/>
                <a:cs typeface="Calibri"/>
              </a:rPr>
              <a:t>one criticizes or evaluates </a:t>
            </a:r>
            <a:r>
              <a:rPr sz="1200" dirty="0">
                <a:latin typeface="Calibri"/>
                <a:cs typeface="Calibri"/>
              </a:rPr>
              <a:t>ideas </a:t>
            </a:r>
            <a:r>
              <a:rPr sz="1200" spc="-5" dirty="0">
                <a:latin typeface="Calibri"/>
                <a:cs typeface="Calibri"/>
              </a:rPr>
              <a:t>during the session. Criticism introduces </a:t>
            </a:r>
            <a:r>
              <a:rPr sz="1200" spc="-10" dirty="0">
                <a:latin typeface="Calibri"/>
                <a:cs typeface="Calibri"/>
              </a:rPr>
              <a:t>an  </a:t>
            </a:r>
            <a:r>
              <a:rPr sz="1200" spc="-5" dirty="0">
                <a:latin typeface="Calibri"/>
                <a:cs typeface="Calibri"/>
              </a:rPr>
              <a:t>element </a:t>
            </a:r>
            <a:r>
              <a:rPr sz="1200" spc="-10" dirty="0">
                <a:latin typeface="Calibri"/>
                <a:cs typeface="Calibri"/>
              </a:rPr>
              <a:t>of </a:t>
            </a:r>
            <a:r>
              <a:rPr sz="1200" spc="-5" dirty="0">
                <a:latin typeface="Calibri"/>
                <a:cs typeface="Calibri"/>
              </a:rPr>
              <a:t>risk </a:t>
            </a:r>
            <a:r>
              <a:rPr sz="1200" dirty="0">
                <a:latin typeface="Calibri"/>
                <a:cs typeface="Calibri"/>
              </a:rPr>
              <a:t>for </a:t>
            </a:r>
            <a:r>
              <a:rPr sz="1200" spc="-5" dirty="0">
                <a:latin typeface="Calibri"/>
                <a:cs typeface="Calibri"/>
              </a:rPr>
              <a:t>group members when putting forward an idea. This stifles creativity and  cripples the free running nature of a good brainstorming</a:t>
            </a:r>
            <a:r>
              <a:rPr sz="1200" spc="20" dirty="0">
                <a:latin typeface="Calibri"/>
                <a:cs typeface="Calibri"/>
              </a:rPr>
              <a:t> </a:t>
            </a:r>
            <a:r>
              <a:rPr sz="1200" spc="-5" dirty="0">
                <a:latin typeface="Calibri"/>
                <a:cs typeface="Calibri"/>
              </a:rPr>
              <a:t>session;</a:t>
            </a:r>
            <a:endParaRPr sz="1200">
              <a:latin typeface="Calibri"/>
              <a:cs typeface="Calibri"/>
            </a:endParaRPr>
          </a:p>
          <a:p>
            <a:pPr marL="12700" marR="247015">
              <a:lnSpc>
                <a:spcPct val="101699"/>
              </a:lnSpc>
              <a:spcBef>
                <a:spcPts val="55"/>
              </a:spcBef>
              <a:buFont typeface="Symbol"/>
              <a:buChar char=""/>
              <a:tabLst>
                <a:tab pos="240665" algn="l"/>
                <a:tab pos="241300" algn="l"/>
              </a:tabLst>
            </a:pPr>
            <a:r>
              <a:rPr sz="1200" spc="-5" dirty="0">
                <a:latin typeface="Calibri"/>
                <a:cs typeface="Calibri"/>
              </a:rPr>
              <a:t>encourage an enthusiastic, uncritical attitude among members of the group. Try </a:t>
            </a:r>
            <a:r>
              <a:rPr sz="1200" dirty="0">
                <a:latin typeface="Calibri"/>
                <a:cs typeface="Calibri"/>
              </a:rPr>
              <a:t>to </a:t>
            </a:r>
            <a:r>
              <a:rPr sz="1200" spc="-5" dirty="0">
                <a:latin typeface="Calibri"/>
                <a:cs typeface="Calibri"/>
              </a:rPr>
              <a:t>get  everyone </a:t>
            </a:r>
            <a:r>
              <a:rPr sz="1200" dirty="0">
                <a:latin typeface="Calibri"/>
                <a:cs typeface="Calibri"/>
              </a:rPr>
              <a:t>to </a:t>
            </a:r>
            <a:r>
              <a:rPr sz="1200" spc="-5" dirty="0">
                <a:latin typeface="Calibri"/>
                <a:cs typeface="Calibri"/>
              </a:rPr>
              <a:t>contribute and develop ideas, including the quietest members of the</a:t>
            </a:r>
            <a:r>
              <a:rPr sz="1200" spc="130" dirty="0">
                <a:latin typeface="Calibri"/>
                <a:cs typeface="Calibri"/>
              </a:rPr>
              <a:t> </a:t>
            </a:r>
            <a:r>
              <a:rPr sz="1200" spc="-5" dirty="0">
                <a:latin typeface="Calibri"/>
                <a:cs typeface="Calibri"/>
              </a:rPr>
              <a:t>group;</a:t>
            </a:r>
            <a:endParaRPr sz="1200">
              <a:latin typeface="Calibri"/>
              <a:cs typeface="Calibri"/>
            </a:endParaRPr>
          </a:p>
          <a:p>
            <a:pPr marL="12700" marR="285115">
              <a:lnSpc>
                <a:spcPct val="102499"/>
              </a:lnSpc>
              <a:spcBef>
                <a:spcPts val="50"/>
              </a:spcBef>
              <a:buFont typeface="Symbol"/>
              <a:buChar char=""/>
              <a:tabLst>
                <a:tab pos="240665" algn="l"/>
                <a:tab pos="241300" algn="l"/>
              </a:tabLst>
            </a:pPr>
            <a:r>
              <a:rPr sz="1200" dirty="0">
                <a:latin typeface="Calibri"/>
                <a:cs typeface="Calibri"/>
              </a:rPr>
              <a:t>let </a:t>
            </a:r>
            <a:r>
              <a:rPr sz="1200" spc="-5" dirty="0">
                <a:latin typeface="Calibri"/>
                <a:cs typeface="Calibri"/>
              </a:rPr>
              <a:t>people have fun brainstorming; Encourage them </a:t>
            </a:r>
            <a:r>
              <a:rPr sz="1200" dirty="0">
                <a:latin typeface="Calibri"/>
                <a:cs typeface="Calibri"/>
              </a:rPr>
              <a:t>to </a:t>
            </a:r>
            <a:r>
              <a:rPr sz="1200" spc="-5" dirty="0">
                <a:latin typeface="Calibri"/>
                <a:cs typeface="Calibri"/>
              </a:rPr>
              <a:t>come </a:t>
            </a:r>
            <a:r>
              <a:rPr sz="1200" dirty="0">
                <a:latin typeface="Calibri"/>
                <a:cs typeface="Calibri"/>
              </a:rPr>
              <a:t>up </a:t>
            </a:r>
            <a:r>
              <a:rPr sz="1200" spc="-5" dirty="0">
                <a:latin typeface="Calibri"/>
                <a:cs typeface="Calibri"/>
              </a:rPr>
              <a:t>with as many ideas as  </a:t>
            </a:r>
            <a:r>
              <a:rPr sz="1200" dirty="0">
                <a:latin typeface="Calibri"/>
                <a:cs typeface="Calibri"/>
              </a:rPr>
              <a:t>possible, </a:t>
            </a:r>
            <a:r>
              <a:rPr sz="1200" spc="-5" dirty="0">
                <a:latin typeface="Calibri"/>
                <a:cs typeface="Calibri"/>
              </a:rPr>
              <a:t>from solidly practical </a:t>
            </a:r>
            <a:r>
              <a:rPr sz="1200" dirty="0">
                <a:latin typeface="Calibri"/>
                <a:cs typeface="Calibri"/>
              </a:rPr>
              <a:t>to </a:t>
            </a:r>
            <a:r>
              <a:rPr sz="1200" spc="-5" dirty="0">
                <a:latin typeface="Calibri"/>
                <a:cs typeface="Calibri"/>
              </a:rPr>
              <a:t>wildly impractical </a:t>
            </a:r>
            <a:r>
              <a:rPr sz="1200" dirty="0">
                <a:latin typeface="Calibri"/>
                <a:cs typeface="Calibri"/>
              </a:rPr>
              <a:t>ones. </a:t>
            </a:r>
            <a:r>
              <a:rPr sz="1200" spc="-5" dirty="0">
                <a:latin typeface="Calibri"/>
                <a:cs typeface="Calibri"/>
              </a:rPr>
              <a:t>Welcome</a:t>
            </a:r>
            <a:r>
              <a:rPr sz="1200" spc="15" dirty="0">
                <a:latin typeface="Calibri"/>
                <a:cs typeface="Calibri"/>
              </a:rPr>
              <a:t> </a:t>
            </a:r>
            <a:r>
              <a:rPr sz="1200" spc="-5" dirty="0">
                <a:latin typeface="Calibri"/>
                <a:cs typeface="Calibri"/>
              </a:rPr>
              <a:t>creativity;</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dirty="0">
                <a:latin typeface="Calibri"/>
                <a:cs typeface="Calibri"/>
              </a:rPr>
              <a:t>ensure </a:t>
            </a:r>
            <a:r>
              <a:rPr sz="1200" spc="-5" dirty="0">
                <a:latin typeface="Calibri"/>
                <a:cs typeface="Calibri"/>
              </a:rPr>
              <a:t>that </a:t>
            </a:r>
            <a:r>
              <a:rPr sz="1200" dirty="0">
                <a:latin typeface="Calibri"/>
                <a:cs typeface="Calibri"/>
              </a:rPr>
              <a:t>no </a:t>
            </a:r>
            <a:r>
              <a:rPr sz="1200" spc="-5" dirty="0">
                <a:latin typeface="Calibri"/>
                <a:cs typeface="Calibri"/>
              </a:rPr>
              <a:t>train of thought is followed </a:t>
            </a:r>
            <a:r>
              <a:rPr sz="1200" dirty="0">
                <a:latin typeface="Calibri"/>
                <a:cs typeface="Calibri"/>
              </a:rPr>
              <a:t>for </a:t>
            </a:r>
            <a:r>
              <a:rPr sz="1200" spc="-10" dirty="0">
                <a:latin typeface="Calibri"/>
                <a:cs typeface="Calibri"/>
              </a:rPr>
              <a:t>too</a:t>
            </a:r>
            <a:r>
              <a:rPr sz="1200" spc="10" dirty="0">
                <a:latin typeface="Calibri"/>
                <a:cs typeface="Calibri"/>
              </a:rPr>
              <a:t> </a:t>
            </a:r>
            <a:r>
              <a:rPr sz="1200" spc="-5" dirty="0">
                <a:latin typeface="Calibri"/>
                <a:cs typeface="Calibri"/>
              </a:rPr>
              <a:t>long;</a:t>
            </a:r>
            <a:endParaRPr sz="1200">
              <a:latin typeface="Calibri"/>
              <a:cs typeface="Calibri"/>
            </a:endParaRPr>
          </a:p>
          <a:p>
            <a:pPr marL="12700" marR="252095">
              <a:lnSpc>
                <a:spcPct val="101699"/>
              </a:lnSpc>
              <a:spcBef>
                <a:spcPts val="60"/>
              </a:spcBef>
              <a:buFont typeface="Symbol"/>
              <a:buChar char=""/>
              <a:tabLst>
                <a:tab pos="240665" algn="l"/>
                <a:tab pos="241300" algn="l"/>
              </a:tabLst>
            </a:pPr>
            <a:r>
              <a:rPr sz="1200" spc="-5" dirty="0">
                <a:latin typeface="Calibri"/>
                <a:cs typeface="Calibri"/>
              </a:rPr>
              <a:t>encourage people </a:t>
            </a:r>
            <a:r>
              <a:rPr sz="1200" dirty="0">
                <a:latin typeface="Calibri"/>
                <a:cs typeface="Calibri"/>
              </a:rPr>
              <a:t>to </a:t>
            </a:r>
            <a:r>
              <a:rPr sz="1200" spc="-5" dirty="0">
                <a:latin typeface="Calibri"/>
                <a:cs typeface="Calibri"/>
              </a:rPr>
              <a:t>develop other people's ideas, or </a:t>
            </a:r>
            <a:r>
              <a:rPr sz="1200" dirty="0">
                <a:latin typeface="Calibri"/>
                <a:cs typeface="Calibri"/>
              </a:rPr>
              <a:t>to </a:t>
            </a:r>
            <a:r>
              <a:rPr sz="1200" spc="-5" dirty="0">
                <a:latin typeface="Calibri"/>
                <a:cs typeface="Calibri"/>
              </a:rPr>
              <a:t>use other ideas </a:t>
            </a:r>
            <a:r>
              <a:rPr sz="1200" dirty="0">
                <a:latin typeface="Calibri"/>
                <a:cs typeface="Calibri"/>
              </a:rPr>
              <a:t>to </a:t>
            </a:r>
            <a:r>
              <a:rPr sz="1200" spc="-5" dirty="0">
                <a:latin typeface="Calibri"/>
                <a:cs typeface="Calibri"/>
              </a:rPr>
              <a:t>create </a:t>
            </a:r>
            <a:r>
              <a:rPr sz="1200" dirty="0">
                <a:latin typeface="Calibri"/>
                <a:cs typeface="Calibri"/>
              </a:rPr>
              <a:t>new  ones.</a:t>
            </a:r>
            <a:endParaRPr sz="1200">
              <a:latin typeface="Calibri"/>
              <a:cs typeface="Calibri"/>
            </a:endParaRPr>
          </a:p>
          <a:p>
            <a:pPr>
              <a:lnSpc>
                <a:spcPct val="100000"/>
              </a:lnSpc>
            </a:pPr>
            <a:endParaRPr sz="1000">
              <a:latin typeface="Calibri"/>
              <a:cs typeface="Calibri"/>
            </a:endParaRPr>
          </a:p>
          <a:p>
            <a:pPr marL="12700">
              <a:lnSpc>
                <a:spcPct val="100000"/>
              </a:lnSpc>
            </a:pPr>
            <a:r>
              <a:rPr sz="1200" b="1" spc="-5" dirty="0">
                <a:latin typeface="Calibri"/>
                <a:cs typeface="Calibri"/>
              </a:rPr>
              <a:t>7.3.2 The analysis </a:t>
            </a:r>
            <a:r>
              <a:rPr sz="1200" b="1" dirty="0">
                <a:latin typeface="Calibri"/>
                <a:cs typeface="Calibri"/>
              </a:rPr>
              <a:t>of</a:t>
            </a:r>
            <a:r>
              <a:rPr sz="1200" b="1" spc="10" dirty="0">
                <a:latin typeface="Calibri"/>
                <a:cs typeface="Calibri"/>
              </a:rPr>
              <a:t> </a:t>
            </a:r>
            <a:r>
              <a:rPr sz="1200" b="1" spc="-5" dirty="0">
                <a:latin typeface="Calibri"/>
                <a:cs typeface="Calibri"/>
              </a:rPr>
              <a:t>ideas</a:t>
            </a:r>
            <a:endParaRPr sz="1200">
              <a:latin typeface="Calibri"/>
              <a:cs typeface="Calibri"/>
            </a:endParaRPr>
          </a:p>
          <a:p>
            <a:pPr marL="12700" marR="5080">
              <a:lnSpc>
                <a:spcPct val="101800"/>
              </a:lnSpc>
              <a:spcBef>
                <a:spcPts val="805"/>
              </a:spcBef>
            </a:pPr>
            <a:r>
              <a:rPr sz="1200" spc="-5" dirty="0">
                <a:latin typeface="Calibri"/>
                <a:cs typeface="Calibri"/>
              </a:rPr>
              <a:t>Once the brainstorming session is over </a:t>
            </a:r>
            <a:r>
              <a:rPr sz="1200" spc="-10" dirty="0">
                <a:latin typeface="Calibri"/>
                <a:cs typeface="Calibri"/>
              </a:rPr>
              <a:t>it </a:t>
            </a:r>
            <a:r>
              <a:rPr sz="1200" spc="-5" dirty="0">
                <a:latin typeface="Calibri"/>
                <a:cs typeface="Calibri"/>
              </a:rPr>
              <a:t>is then necessary to perform thorough analysis. As  all the ideas </a:t>
            </a:r>
            <a:r>
              <a:rPr sz="1200" spc="-10" dirty="0">
                <a:latin typeface="Calibri"/>
                <a:cs typeface="Calibri"/>
              </a:rPr>
              <a:t>are </a:t>
            </a:r>
            <a:r>
              <a:rPr sz="1200" spc="-5" dirty="0">
                <a:latin typeface="Calibri"/>
                <a:cs typeface="Calibri"/>
              </a:rPr>
              <a:t>scattered all over </a:t>
            </a:r>
            <a:r>
              <a:rPr sz="1200" dirty="0">
                <a:latin typeface="Calibri"/>
                <a:cs typeface="Calibri"/>
              </a:rPr>
              <a:t>the </a:t>
            </a:r>
            <a:r>
              <a:rPr sz="1200" spc="-5" dirty="0">
                <a:latin typeface="Calibri"/>
                <a:cs typeface="Calibri"/>
              </a:rPr>
              <a:t>white board/flipchart, </a:t>
            </a:r>
            <a:r>
              <a:rPr sz="1200" spc="-10" dirty="0">
                <a:latin typeface="Calibri"/>
                <a:cs typeface="Calibri"/>
              </a:rPr>
              <a:t>it </a:t>
            </a:r>
            <a:r>
              <a:rPr sz="1200" spc="-5" dirty="0">
                <a:latin typeface="Calibri"/>
                <a:cs typeface="Calibri"/>
              </a:rPr>
              <a:t>is recommended </a:t>
            </a:r>
            <a:r>
              <a:rPr sz="1200" dirty="0">
                <a:latin typeface="Calibri"/>
                <a:cs typeface="Calibri"/>
              </a:rPr>
              <a:t>to </a:t>
            </a:r>
            <a:r>
              <a:rPr sz="1200" spc="-5" dirty="0">
                <a:latin typeface="Calibri"/>
                <a:cs typeface="Calibri"/>
              </a:rPr>
              <a:t>put them  all into one electronic </a:t>
            </a:r>
            <a:r>
              <a:rPr sz="1200" spc="-10" dirty="0">
                <a:latin typeface="Calibri"/>
                <a:cs typeface="Calibri"/>
              </a:rPr>
              <a:t>list. </a:t>
            </a:r>
            <a:r>
              <a:rPr sz="1200" spc="-5" dirty="0">
                <a:latin typeface="Calibri"/>
                <a:cs typeface="Calibri"/>
              </a:rPr>
              <a:t>With the ideas </a:t>
            </a:r>
            <a:r>
              <a:rPr sz="1200" spc="-10" dirty="0">
                <a:latin typeface="Calibri"/>
                <a:cs typeface="Calibri"/>
              </a:rPr>
              <a:t>stored </a:t>
            </a:r>
            <a:r>
              <a:rPr sz="1200" spc="-5" dirty="0">
                <a:latin typeface="Calibri"/>
                <a:cs typeface="Calibri"/>
              </a:rPr>
              <a:t>electronically </a:t>
            </a:r>
            <a:r>
              <a:rPr sz="1200" spc="-10" dirty="0">
                <a:latin typeface="Calibri"/>
                <a:cs typeface="Calibri"/>
              </a:rPr>
              <a:t>you </a:t>
            </a:r>
            <a:r>
              <a:rPr sz="1200" spc="-5" dirty="0">
                <a:latin typeface="Calibri"/>
                <a:cs typeface="Calibri"/>
              </a:rPr>
              <a:t>can easily restructure them  and send them </a:t>
            </a:r>
            <a:r>
              <a:rPr sz="1200" dirty="0">
                <a:latin typeface="Calibri"/>
                <a:cs typeface="Calibri"/>
              </a:rPr>
              <a:t>to </a:t>
            </a:r>
            <a:r>
              <a:rPr sz="1200" spc="-5" dirty="0">
                <a:latin typeface="Calibri"/>
                <a:cs typeface="Calibri"/>
              </a:rPr>
              <a:t>other people </a:t>
            </a:r>
            <a:r>
              <a:rPr sz="1200" dirty="0">
                <a:latin typeface="Calibri"/>
                <a:cs typeface="Calibri"/>
              </a:rPr>
              <a:t>by </a:t>
            </a:r>
            <a:r>
              <a:rPr sz="1200" spc="-5" dirty="0">
                <a:latin typeface="Calibri"/>
                <a:cs typeface="Calibri"/>
              </a:rPr>
              <a:t>email. Technically, the brainstorming session is over </a:t>
            </a:r>
            <a:r>
              <a:rPr sz="1200" spc="-10" dirty="0">
                <a:latin typeface="Calibri"/>
                <a:cs typeface="Calibri"/>
              </a:rPr>
              <a:t>at </a:t>
            </a:r>
            <a:r>
              <a:rPr sz="1200" dirty="0">
                <a:latin typeface="Calibri"/>
                <a:cs typeface="Calibri"/>
              </a:rPr>
              <a:t>this  </a:t>
            </a:r>
            <a:r>
              <a:rPr sz="1200" spc="-5" dirty="0">
                <a:latin typeface="Calibri"/>
                <a:cs typeface="Calibri"/>
              </a:rPr>
              <a:t>point and the analysis or evaluation process has </a:t>
            </a:r>
            <a:r>
              <a:rPr sz="1200" dirty="0">
                <a:latin typeface="Calibri"/>
                <a:cs typeface="Calibri"/>
              </a:rPr>
              <a:t>begun. </a:t>
            </a:r>
            <a:r>
              <a:rPr sz="1200" spc="-10" dirty="0">
                <a:latin typeface="Calibri"/>
                <a:cs typeface="Calibri"/>
              </a:rPr>
              <a:t>It </a:t>
            </a:r>
            <a:r>
              <a:rPr sz="1200" spc="-5" dirty="0">
                <a:latin typeface="Calibri"/>
                <a:cs typeface="Calibri"/>
              </a:rPr>
              <a:t>is important </a:t>
            </a:r>
            <a:r>
              <a:rPr sz="1200" dirty="0">
                <a:latin typeface="Calibri"/>
                <a:cs typeface="Calibri"/>
              </a:rPr>
              <a:t>to </a:t>
            </a:r>
            <a:r>
              <a:rPr sz="1200" spc="-5" dirty="0">
                <a:latin typeface="Calibri"/>
                <a:cs typeface="Calibri"/>
              </a:rPr>
              <a:t>make </a:t>
            </a:r>
            <a:r>
              <a:rPr sz="1200" dirty="0">
                <a:latin typeface="Calibri"/>
                <a:cs typeface="Calibri"/>
              </a:rPr>
              <a:t>this  </a:t>
            </a:r>
            <a:r>
              <a:rPr sz="1200" spc="-5" dirty="0">
                <a:latin typeface="Calibri"/>
                <a:cs typeface="Calibri"/>
              </a:rPr>
              <a:t>distinction. Brainstorming is only the generation </a:t>
            </a:r>
            <a:r>
              <a:rPr sz="1200" dirty="0">
                <a:latin typeface="Calibri"/>
                <a:cs typeface="Calibri"/>
              </a:rPr>
              <a:t>of the </a:t>
            </a:r>
            <a:r>
              <a:rPr sz="1200" spc="-5" dirty="0">
                <a:latin typeface="Calibri"/>
                <a:cs typeface="Calibri"/>
              </a:rPr>
              <a:t>ideas. When </a:t>
            </a:r>
            <a:r>
              <a:rPr sz="1200" spc="-10" dirty="0">
                <a:latin typeface="Calibri"/>
                <a:cs typeface="Calibri"/>
              </a:rPr>
              <a:t>you </a:t>
            </a:r>
            <a:r>
              <a:rPr sz="1200" spc="-5" dirty="0">
                <a:latin typeface="Calibri"/>
                <a:cs typeface="Calibri"/>
              </a:rPr>
              <a:t>start </a:t>
            </a:r>
            <a:r>
              <a:rPr sz="1200" dirty="0">
                <a:latin typeface="Calibri"/>
                <a:cs typeface="Calibri"/>
              </a:rPr>
              <a:t>to </a:t>
            </a:r>
            <a:r>
              <a:rPr sz="1200" spc="-5" dirty="0">
                <a:latin typeface="Calibri"/>
                <a:cs typeface="Calibri"/>
              </a:rPr>
              <a:t>analyze the  </a:t>
            </a:r>
            <a:r>
              <a:rPr sz="1200" dirty="0">
                <a:latin typeface="Calibri"/>
                <a:cs typeface="Calibri"/>
              </a:rPr>
              <a:t>ideas </a:t>
            </a:r>
            <a:r>
              <a:rPr sz="1200" spc="-10" dirty="0">
                <a:latin typeface="Calibri"/>
                <a:cs typeface="Calibri"/>
              </a:rPr>
              <a:t>you </a:t>
            </a:r>
            <a:r>
              <a:rPr sz="1200" spc="-5" dirty="0">
                <a:latin typeface="Calibri"/>
                <a:cs typeface="Calibri"/>
              </a:rPr>
              <a:t>are not brainstorming. However, brainstorming without analysis is</a:t>
            </a:r>
            <a:r>
              <a:rPr sz="1200" spc="85" dirty="0">
                <a:latin typeface="Calibri"/>
                <a:cs typeface="Calibri"/>
              </a:rPr>
              <a:t> </a:t>
            </a:r>
            <a:r>
              <a:rPr sz="1200" spc="-5" dirty="0">
                <a:latin typeface="Calibri"/>
                <a:cs typeface="Calibri"/>
              </a:rPr>
              <a:t>pointless.</a:t>
            </a:r>
            <a:endParaRPr sz="1200">
              <a:latin typeface="Calibri"/>
              <a:cs typeface="Calibri"/>
            </a:endParaRPr>
          </a:p>
        </p:txBody>
      </p:sp>
      <p:sp>
        <p:nvSpPr>
          <p:cNvPr id="5" name="object 5"/>
          <p:cNvSpPr/>
          <p:nvPr/>
        </p:nvSpPr>
        <p:spPr>
          <a:xfrm>
            <a:off x="913698" y="1130208"/>
            <a:ext cx="438113" cy="4381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3698" y="6184905"/>
            <a:ext cx="438113" cy="43811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7575" y="9781868"/>
            <a:ext cx="15367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98</a:t>
            </a:r>
            <a:endParaRPr sz="1000">
              <a:latin typeface="Calibri"/>
              <a:cs typeface="Calibri"/>
            </a:endParaRPr>
          </a:p>
        </p:txBody>
      </p:sp>
      <p:sp>
        <p:nvSpPr>
          <p:cNvPr id="3" name="object 3"/>
          <p:cNvSpPr txBox="1"/>
          <p:nvPr/>
        </p:nvSpPr>
        <p:spPr>
          <a:xfrm>
            <a:off x="888424" y="570066"/>
            <a:ext cx="5471160" cy="147764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t</a:t>
            </a:r>
            <a:r>
              <a:rPr sz="1000" b="1" spc="-70"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65" dirty="0">
                <a:latin typeface="Calibri"/>
                <a:cs typeface="Calibri"/>
              </a:rPr>
              <a:t> </a:t>
            </a:r>
            <a:r>
              <a:rPr sz="1000" b="1" spc="-5" dirty="0">
                <a:latin typeface="Calibri"/>
                <a:cs typeface="Calibri"/>
              </a:rPr>
              <a:t>n</a:t>
            </a:r>
            <a:r>
              <a:rPr sz="1000" b="1" spc="100" dirty="0">
                <a:latin typeface="Calibri"/>
                <a:cs typeface="Calibri"/>
              </a:rPr>
              <a:t> </a:t>
            </a:r>
            <a:r>
              <a:rPr sz="1000" b="1" spc="-10" dirty="0">
                <a:latin typeface="Calibri"/>
                <a:cs typeface="Calibri"/>
              </a:rPr>
              <a:t>M</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0"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12700">
              <a:lnSpc>
                <a:spcPct val="100000"/>
              </a:lnSpc>
            </a:pPr>
            <a:r>
              <a:rPr sz="1200" dirty="0">
                <a:latin typeface="Calibri"/>
                <a:cs typeface="Calibri"/>
              </a:rPr>
              <a:t>Needs </a:t>
            </a:r>
            <a:r>
              <a:rPr sz="1200" spc="-5" dirty="0">
                <a:latin typeface="Calibri"/>
                <a:cs typeface="Calibri"/>
              </a:rPr>
              <a:t>more investigating. May work in the</a:t>
            </a:r>
            <a:r>
              <a:rPr sz="1200" dirty="0">
                <a:latin typeface="Calibri"/>
                <a:cs typeface="Calibri"/>
              </a:rPr>
              <a:t> </a:t>
            </a:r>
            <a:r>
              <a:rPr sz="1200" spc="-5" dirty="0">
                <a:latin typeface="Calibri"/>
                <a:cs typeface="Calibri"/>
              </a:rPr>
              <a:t>future.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Useless – will not</a:t>
            </a:r>
            <a:r>
              <a:rPr sz="1200" spc="20" dirty="0">
                <a:latin typeface="Calibri"/>
                <a:cs typeface="Calibri"/>
              </a:rPr>
              <a:t> </a:t>
            </a:r>
            <a:r>
              <a:rPr sz="1200" spc="-5" dirty="0">
                <a:latin typeface="Calibri"/>
                <a:cs typeface="Calibri"/>
              </a:rPr>
              <a:t>work.</a:t>
            </a:r>
            <a:endParaRPr sz="1200">
              <a:latin typeface="Calibri"/>
              <a:cs typeface="Calibri"/>
            </a:endParaRPr>
          </a:p>
          <a:p>
            <a:pPr marL="12700" marR="5080">
              <a:lnSpc>
                <a:spcPct val="101699"/>
              </a:lnSpc>
              <a:spcBef>
                <a:spcPts val="500"/>
              </a:spcBef>
            </a:pPr>
            <a:r>
              <a:rPr sz="1200" spc="-5" dirty="0">
                <a:latin typeface="Calibri"/>
                <a:cs typeface="Calibri"/>
              </a:rPr>
              <a:t>Depending </a:t>
            </a:r>
            <a:r>
              <a:rPr sz="1200" spc="-10" dirty="0">
                <a:latin typeface="Calibri"/>
                <a:cs typeface="Calibri"/>
              </a:rPr>
              <a:t>on </a:t>
            </a:r>
            <a:r>
              <a:rPr sz="1200" dirty="0">
                <a:latin typeface="Calibri"/>
                <a:cs typeface="Calibri"/>
              </a:rPr>
              <a:t>the </a:t>
            </a:r>
            <a:r>
              <a:rPr sz="1200" spc="-5" dirty="0">
                <a:latin typeface="Calibri"/>
                <a:cs typeface="Calibri"/>
              </a:rPr>
              <a:t>lists it is possible </a:t>
            </a:r>
            <a:r>
              <a:rPr sz="1200" dirty="0">
                <a:latin typeface="Calibri"/>
                <a:cs typeface="Calibri"/>
              </a:rPr>
              <a:t>to </a:t>
            </a:r>
            <a:r>
              <a:rPr sz="1200" spc="-5" dirty="0">
                <a:latin typeface="Calibri"/>
                <a:cs typeface="Calibri"/>
              </a:rPr>
              <a:t>plan and implement the excellent ideas and </a:t>
            </a:r>
            <a:r>
              <a:rPr sz="1200" dirty="0">
                <a:latin typeface="Calibri"/>
                <a:cs typeface="Calibri"/>
              </a:rPr>
              <a:t>to  </a:t>
            </a:r>
            <a:r>
              <a:rPr sz="1200" spc="-5" dirty="0">
                <a:latin typeface="Calibri"/>
                <a:cs typeface="Calibri"/>
              </a:rPr>
              <a:t>investigate </a:t>
            </a:r>
            <a:r>
              <a:rPr sz="1200" dirty="0">
                <a:latin typeface="Calibri"/>
                <a:cs typeface="Calibri"/>
              </a:rPr>
              <a:t>the </a:t>
            </a:r>
            <a:r>
              <a:rPr sz="1200" spc="-5" dirty="0">
                <a:latin typeface="Calibri"/>
                <a:cs typeface="Calibri"/>
              </a:rPr>
              <a:t>interesting </a:t>
            </a:r>
            <a:r>
              <a:rPr sz="1200" dirty="0">
                <a:latin typeface="Calibri"/>
                <a:cs typeface="Calibri"/>
              </a:rPr>
              <a:t>ones. </a:t>
            </a:r>
            <a:r>
              <a:rPr sz="1200" spc="-5" dirty="0">
                <a:latin typeface="Calibri"/>
                <a:cs typeface="Calibri"/>
              </a:rPr>
              <a:t>This is where the management and leadership skills </a:t>
            </a:r>
            <a:r>
              <a:rPr sz="1200" spc="-10" dirty="0">
                <a:latin typeface="Calibri"/>
                <a:cs typeface="Calibri"/>
              </a:rPr>
              <a:t>are  </a:t>
            </a:r>
            <a:r>
              <a:rPr sz="1200" spc="-5" dirty="0">
                <a:latin typeface="Calibri"/>
                <a:cs typeface="Calibri"/>
              </a:rPr>
              <a:t>necessary.</a:t>
            </a:r>
            <a:endParaRPr sz="1200">
              <a:latin typeface="Calibri"/>
              <a:cs typeface="Calibri"/>
            </a:endParaRPr>
          </a:p>
        </p:txBody>
      </p:sp>
      <p:sp>
        <p:nvSpPr>
          <p:cNvPr id="4" name="object 4"/>
          <p:cNvSpPr txBox="1"/>
          <p:nvPr/>
        </p:nvSpPr>
        <p:spPr>
          <a:xfrm>
            <a:off x="888350" y="2755298"/>
            <a:ext cx="5716905" cy="3387090"/>
          </a:xfrm>
          <a:prstGeom prst="rect">
            <a:avLst/>
          </a:prstGeom>
        </p:spPr>
        <p:txBody>
          <a:bodyPr vert="horz" wrap="square" lIns="0" tIns="79375" rIns="0" bIns="0" rtlCol="0">
            <a:spAutoFit/>
          </a:bodyPr>
          <a:lstStyle/>
          <a:p>
            <a:pPr marL="12700">
              <a:lnSpc>
                <a:spcPct val="100000"/>
              </a:lnSpc>
              <a:spcBef>
                <a:spcPts val="625"/>
              </a:spcBef>
            </a:pPr>
            <a:r>
              <a:rPr sz="1200" b="1" spc="-5" dirty="0">
                <a:latin typeface="Calibri"/>
                <a:cs typeface="Calibri"/>
              </a:rPr>
              <a:t>Shut </a:t>
            </a:r>
            <a:r>
              <a:rPr sz="1200" b="1" spc="-10" dirty="0">
                <a:latin typeface="Calibri"/>
                <a:cs typeface="Calibri"/>
              </a:rPr>
              <a:t>up </a:t>
            </a:r>
            <a:r>
              <a:rPr sz="1200" b="1" spc="-5" dirty="0">
                <a:latin typeface="Calibri"/>
                <a:cs typeface="Calibri"/>
              </a:rPr>
              <a:t>and </a:t>
            </a:r>
            <a:r>
              <a:rPr sz="1200" b="1" spc="-10" dirty="0">
                <a:latin typeface="Calibri"/>
                <a:cs typeface="Calibri"/>
              </a:rPr>
              <a:t>eat </a:t>
            </a:r>
            <a:r>
              <a:rPr sz="1200" b="1" spc="-5" dirty="0">
                <a:latin typeface="Calibri"/>
                <a:cs typeface="Calibri"/>
              </a:rPr>
              <a:t>your</a:t>
            </a:r>
            <a:r>
              <a:rPr sz="1200" b="1" spc="60" dirty="0">
                <a:latin typeface="Calibri"/>
                <a:cs typeface="Calibri"/>
              </a:rPr>
              <a:t> </a:t>
            </a:r>
            <a:r>
              <a:rPr sz="1200" b="1" spc="-10" dirty="0">
                <a:latin typeface="Calibri"/>
                <a:cs typeface="Calibri"/>
              </a:rPr>
              <a:t>M&amp;M!</a:t>
            </a:r>
            <a:endParaRPr sz="1200">
              <a:latin typeface="Calibri"/>
              <a:cs typeface="Calibri"/>
            </a:endParaRPr>
          </a:p>
          <a:p>
            <a:pPr marL="12700" marR="20320">
              <a:lnSpc>
                <a:spcPct val="101699"/>
              </a:lnSpc>
              <a:spcBef>
                <a:spcPts val="505"/>
              </a:spcBef>
            </a:pPr>
            <a:r>
              <a:rPr sz="1200" i="1" spc="-10" dirty="0">
                <a:latin typeface="Calibri"/>
                <a:cs typeface="Calibri"/>
              </a:rPr>
              <a:t>One </a:t>
            </a:r>
            <a:r>
              <a:rPr sz="1200" i="1" spc="-5" dirty="0">
                <a:latin typeface="Calibri"/>
                <a:cs typeface="Calibri"/>
              </a:rPr>
              <a:t>of the most widely used techniques </a:t>
            </a:r>
            <a:r>
              <a:rPr sz="1200" i="1" dirty="0">
                <a:latin typeface="Calibri"/>
                <a:cs typeface="Calibri"/>
              </a:rPr>
              <a:t>to </a:t>
            </a:r>
            <a:r>
              <a:rPr sz="1200" i="1" spc="-5" dirty="0">
                <a:latin typeface="Calibri"/>
                <a:cs typeface="Calibri"/>
              </a:rPr>
              <a:t>open up an organization </a:t>
            </a:r>
            <a:r>
              <a:rPr sz="1200" i="1" dirty="0">
                <a:latin typeface="Calibri"/>
                <a:cs typeface="Calibri"/>
              </a:rPr>
              <a:t>to </a:t>
            </a:r>
            <a:r>
              <a:rPr sz="1200" i="1" spc="-5" dirty="0">
                <a:latin typeface="Calibri"/>
                <a:cs typeface="Calibri"/>
              </a:rPr>
              <a:t>new ideas is  brainstorming. This simple technique </a:t>
            </a:r>
            <a:r>
              <a:rPr sz="1200" i="1" dirty="0">
                <a:latin typeface="Calibri"/>
                <a:cs typeface="Calibri"/>
              </a:rPr>
              <a:t>frees </a:t>
            </a:r>
            <a:r>
              <a:rPr sz="1200" i="1" spc="-5" dirty="0">
                <a:latin typeface="Calibri"/>
                <a:cs typeface="Calibri"/>
              </a:rPr>
              <a:t>up people </a:t>
            </a:r>
            <a:r>
              <a:rPr sz="1200" i="1" dirty="0">
                <a:latin typeface="Calibri"/>
                <a:cs typeface="Calibri"/>
              </a:rPr>
              <a:t>to </a:t>
            </a:r>
            <a:r>
              <a:rPr sz="1200" i="1" spc="-5" dirty="0">
                <a:latin typeface="Calibri"/>
                <a:cs typeface="Calibri"/>
              </a:rPr>
              <a:t>contribute without criticism. It helps  break down quickly the fear of sounding stupid, </a:t>
            </a:r>
            <a:r>
              <a:rPr sz="1200" i="1" dirty="0">
                <a:latin typeface="Calibri"/>
                <a:cs typeface="Calibri"/>
              </a:rPr>
              <a:t>of </a:t>
            </a:r>
            <a:r>
              <a:rPr sz="1200" i="1" spc="-5" dirty="0">
                <a:latin typeface="Calibri"/>
                <a:cs typeface="Calibri"/>
              </a:rPr>
              <a:t>having one's idea picked </a:t>
            </a:r>
            <a:r>
              <a:rPr sz="1200" i="1" dirty="0">
                <a:latin typeface="Calibri"/>
                <a:cs typeface="Calibri"/>
              </a:rPr>
              <a:t>to </a:t>
            </a:r>
            <a:r>
              <a:rPr sz="1200" i="1" spc="-5" dirty="0">
                <a:latin typeface="Calibri"/>
                <a:cs typeface="Calibri"/>
              </a:rPr>
              <a:t>pieces. </a:t>
            </a:r>
            <a:r>
              <a:rPr sz="1200" i="1" spc="-10" dirty="0">
                <a:latin typeface="Calibri"/>
                <a:cs typeface="Calibri"/>
              </a:rPr>
              <a:t>It </a:t>
            </a:r>
            <a:r>
              <a:rPr sz="1200" i="1" spc="-5" dirty="0">
                <a:latin typeface="Calibri"/>
                <a:cs typeface="Calibri"/>
              </a:rPr>
              <a:t>also  allows us </a:t>
            </a:r>
            <a:r>
              <a:rPr sz="1200" i="1" dirty="0">
                <a:latin typeface="Calibri"/>
                <a:cs typeface="Calibri"/>
              </a:rPr>
              <a:t>to </a:t>
            </a:r>
            <a:r>
              <a:rPr sz="1200" i="1" spc="-5" dirty="0">
                <a:latin typeface="Calibri"/>
                <a:cs typeface="Calibri"/>
              </a:rPr>
              <a:t>quickly build on other</a:t>
            </a:r>
            <a:r>
              <a:rPr sz="1200" i="1" spc="45" dirty="0">
                <a:latin typeface="Calibri"/>
                <a:cs typeface="Calibri"/>
              </a:rPr>
              <a:t> </a:t>
            </a:r>
            <a:r>
              <a:rPr sz="1200" i="1" spc="-5" dirty="0">
                <a:latin typeface="Calibri"/>
                <a:cs typeface="Calibri"/>
              </a:rPr>
              <a:t>ideas.</a:t>
            </a:r>
            <a:endParaRPr sz="1200">
              <a:latin typeface="Calibri"/>
              <a:cs typeface="Calibri"/>
            </a:endParaRPr>
          </a:p>
          <a:p>
            <a:pPr marL="12700" marR="100330" indent="-635">
              <a:lnSpc>
                <a:spcPct val="101699"/>
              </a:lnSpc>
              <a:spcBef>
                <a:spcPts val="1005"/>
              </a:spcBef>
            </a:pPr>
            <a:r>
              <a:rPr sz="1200" i="1" dirty="0">
                <a:latin typeface="Calibri"/>
                <a:cs typeface="Calibri"/>
              </a:rPr>
              <a:t>An </a:t>
            </a:r>
            <a:r>
              <a:rPr sz="1200" i="1" spc="-5" dirty="0">
                <a:latin typeface="Calibri"/>
                <a:cs typeface="Calibri"/>
              </a:rPr>
              <a:t>easy </a:t>
            </a:r>
            <a:r>
              <a:rPr sz="1200" i="1" spc="-10" dirty="0">
                <a:latin typeface="Calibri"/>
                <a:cs typeface="Calibri"/>
              </a:rPr>
              <a:t>way </a:t>
            </a:r>
            <a:r>
              <a:rPr sz="1200" i="1" dirty="0">
                <a:latin typeface="Calibri"/>
                <a:cs typeface="Calibri"/>
              </a:rPr>
              <a:t>to </a:t>
            </a:r>
            <a:r>
              <a:rPr sz="1200" i="1" spc="-5" dirty="0">
                <a:latin typeface="Calibri"/>
                <a:cs typeface="Calibri"/>
              </a:rPr>
              <a:t>introduce this idea into company discussions comes from Armstrong  International. Their problem </a:t>
            </a:r>
            <a:r>
              <a:rPr sz="1200" i="1" spc="-10" dirty="0">
                <a:latin typeface="Calibri"/>
                <a:cs typeface="Calibri"/>
              </a:rPr>
              <a:t>was </a:t>
            </a:r>
            <a:r>
              <a:rPr sz="1200" i="1" spc="-5" dirty="0">
                <a:latin typeface="Calibri"/>
                <a:cs typeface="Calibri"/>
              </a:rPr>
              <a:t>simple: </a:t>
            </a:r>
            <a:r>
              <a:rPr sz="1200" i="1" spc="-10" dirty="0">
                <a:latin typeface="Calibri"/>
                <a:cs typeface="Calibri"/>
              </a:rPr>
              <a:t>How </a:t>
            </a:r>
            <a:r>
              <a:rPr sz="1200" i="1" dirty="0">
                <a:latin typeface="Calibri"/>
                <a:cs typeface="Calibri"/>
              </a:rPr>
              <a:t>were </a:t>
            </a:r>
            <a:r>
              <a:rPr sz="1200" i="1" spc="-5" dirty="0">
                <a:latin typeface="Calibri"/>
                <a:cs typeface="Calibri"/>
              </a:rPr>
              <a:t>they going </a:t>
            </a:r>
            <a:r>
              <a:rPr sz="1200" i="1" dirty="0">
                <a:latin typeface="Calibri"/>
                <a:cs typeface="Calibri"/>
              </a:rPr>
              <a:t>to </a:t>
            </a:r>
            <a:r>
              <a:rPr sz="1200" i="1" spc="-5" dirty="0">
                <a:latin typeface="Calibri"/>
                <a:cs typeface="Calibri"/>
              </a:rPr>
              <a:t>get people </a:t>
            </a:r>
            <a:r>
              <a:rPr sz="1200" i="1" dirty="0">
                <a:latin typeface="Calibri"/>
                <a:cs typeface="Calibri"/>
              </a:rPr>
              <a:t>to </a:t>
            </a:r>
            <a:r>
              <a:rPr sz="1200" i="1" spc="-5" dirty="0">
                <a:latin typeface="Calibri"/>
                <a:cs typeface="Calibri"/>
              </a:rPr>
              <a:t>accept new  ideas? The solution </a:t>
            </a:r>
            <a:r>
              <a:rPr sz="1200" i="1" spc="-10" dirty="0">
                <a:latin typeface="Calibri"/>
                <a:cs typeface="Calibri"/>
              </a:rPr>
              <a:t>was </a:t>
            </a:r>
            <a:r>
              <a:rPr sz="1200" i="1" dirty="0">
                <a:latin typeface="Calibri"/>
                <a:cs typeface="Calibri"/>
              </a:rPr>
              <a:t>to </a:t>
            </a:r>
            <a:r>
              <a:rPr sz="1200" i="1" spc="-5" dirty="0">
                <a:latin typeface="Calibri"/>
                <a:cs typeface="Calibri"/>
              </a:rPr>
              <a:t>hand </a:t>
            </a:r>
            <a:r>
              <a:rPr sz="1200" i="1" spc="-10" dirty="0">
                <a:latin typeface="Calibri"/>
                <a:cs typeface="Calibri"/>
              </a:rPr>
              <a:t>out </a:t>
            </a:r>
            <a:r>
              <a:rPr sz="1200" i="1" spc="-5" dirty="0">
                <a:latin typeface="Calibri"/>
                <a:cs typeface="Calibri"/>
              </a:rPr>
              <a:t>M&amp;M chocolate candies. The team manager handed  everyone entering a meeting an M&amp;M. Then he told</a:t>
            </a:r>
            <a:r>
              <a:rPr sz="1200" i="1" spc="60" dirty="0">
                <a:latin typeface="Calibri"/>
                <a:cs typeface="Calibri"/>
              </a:rPr>
              <a:t> </a:t>
            </a:r>
            <a:r>
              <a:rPr sz="1200" i="1" spc="-5" dirty="0">
                <a:latin typeface="Calibri"/>
                <a:cs typeface="Calibri"/>
              </a:rPr>
              <a:t>them:</a:t>
            </a:r>
            <a:endParaRPr sz="1200">
              <a:latin typeface="Calibri"/>
              <a:cs typeface="Calibri"/>
            </a:endParaRPr>
          </a:p>
          <a:p>
            <a:pPr marL="12700" marR="5080">
              <a:lnSpc>
                <a:spcPct val="101699"/>
              </a:lnSpc>
              <a:spcBef>
                <a:spcPts val="994"/>
              </a:spcBef>
            </a:pPr>
            <a:r>
              <a:rPr sz="1200" i="1" spc="-5" dirty="0">
                <a:latin typeface="Calibri"/>
                <a:cs typeface="Calibri"/>
              </a:rPr>
              <a:t>"You </a:t>
            </a:r>
            <a:r>
              <a:rPr sz="1200" i="1" spc="-10" dirty="0">
                <a:latin typeface="Calibri"/>
                <a:cs typeface="Calibri"/>
              </a:rPr>
              <a:t>are </a:t>
            </a:r>
            <a:r>
              <a:rPr sz="1200" i="1" spc="-5" dirty="0">
                <a:latin typeface="Calibri"/>
                <a:cs typeface="Calibri"/>
              </a:rPr>
              <a:t>allowed </a:t>
            </a:r>
            <a:r>
              <a:rPr sz="1200" i="1" spc="-10" dirty="0">
                <a:latin typeface="Calibri"/>
                <a:cs typeface="Calibri"/>
              </a:rPr>
              <a:t>one </a:t>
            </a:r>
            <a:r>
              <a:rPr sz="1200" i="1" spc="-5" dirty="0">
                <a:latin typeface="Calibri"/>
                <a:cs typeface="Calibri"/>
              </a:rPr>
              <a:t>negative comment </a:t>
            </a:r>
            <a:r>
              <a:rPr sz="1200" i="1" spc="-10" dirty="0">
                <a:latin typeface="Calibri"/>
                <a:cs typeface="Calibri"/>
              </a:rPr>
              <a:t>during </a:t>
            </a:r>
            <a:r>
              <a:rPr sz="1200" i="1" spc="-5" dirty="0">
                <a:latin typeface="Calibri"/>
                <a:cs typeface="Calibri"/>
              </a:rPr>
              <a:t>the meeting. Once you make that comment,  you must eat your M&amp;M. If you don't have an </a:t>
            </a:r>
            <a:r>
              <a:rPr sz="1200" i="1" spc="-10" dirty="0">
                <a:latin typeface="Calibri"/>
                <a:cs typeface="Calibri"/>
              </a:rPr>
              <a:t>M&amp;M </a:t>
            </a:r>
            <a:r>
              <a:rPr sz="1200" i="1" spc="-5" dirty="0">
                <a:latin typeface="Calibri"/>
                <a:cs typeface="Calibri"/>
              </a:rPr>
              <a:t>in front of you, you </a:t>
            </a:r>
            <a:r>
              <a:rPr sz="1200" i="1" spc="-10" dirty="0">
                <a:latin typeface="Calibri"/>
                <a:cs typeface="Calibri"/>
              </a:rPr>
              <a:t>can't </a:t>
            </a:r>
            <a:r>
              <a:rPr sz="1200" i="1" spc="-5" dirty="0">
                <a:latin typeface="Calibri"/>
                <a:cs typeface="Calibri"/>
              </a:rPr>
              <a:t>say anything  negative."</a:t>
            </a:r>
            <a:endParaRPr sz="1200">
              <a:latin typeface="Calibri"/>
              <a:cs typeface="Calibri"/>
            </a:endParaRPr>
          </a:p>
          <a:p>
            <a:pPr marL="12700" marR="130810">
              <a:lnSpc>
                <a:spcPct val="101699"/>
              </a:lnSpc>
              <a:spcBef>
                <a:spcPts val="1010"/>
              </a:spcBef>
            </a:pPr>
            <a:r>
              <a:rPr sz="1200" i="1" spc="-5" dirty="0">
                <a:latin typeface="Calibri"/>
                <a:cs typeface="Calibri"/>
              </a:rPr>
              <a:t>"It </a:t>
            </a:r>
            <a:r>
              <a:rPr sz="1200" i="1" spc="-10" dirty="0">
                <a:latin typeface="Calibri"/>
                <a:cs typeface="Calibri"/>
              </a:rPr>
              <a:t>was </a:t>
            </a:r>
            <a:r>
              <a:rPr sz="1200" i="1" spc="-5" dirty="0">
                <a:latin typeface="Calibri"/>
                <a:cs typeface="Calibri"/>
              </a:rPr>
              <a:t>great! Instead of being threatened by new ideas, people supported them. Anything  negative </a:t>
            </a:r>
            <a:r>
              <a:rPr sz="1200" i="1" spc="-10" dirty="0">
                <a:latin typeface="Calibri"/>
                <a:cs typeface="Calibri"/>
              </a:rPr>
              <a:t>was </a:t>
            </a:r>
            <a:r>
              <a:rPr sz="1200" i="1" spc="-5" dirty="0">
                <a:latin typeface="Calibri"/>
                <a:cs typeface="Calibri"/>
              </a:rPr>
              <a:t>instantly </a:t>
            </a:r>
            <a:r>
              <a:rPr sz="1200" i="1" spc="-10" dirty="0">
                <a:latin typeface="Calibri"/>
                <a:cs typeface="Calibri"/>
              </a:rPr>
              <a:t>met </a:t>
            </a:r>
            <a:r>
              <a:rPr sz="1200" i="1" spc="-5" dirty="0">
                <a:latin typeface="Calibri"/>
                <a:cs typeface="Calibri"/>
              </a:rPr>
              <a:t>with a joking "Shut up and eat your</a:t>
            </a:r>
            <a:r>
              <a:rPr sz="1200" i="1" spc="130" dirty="0">
                <a:latin typeface="Calibri"/>
                <a:cs typeface="Calibri"/>
              </a:rPr>
              <a:t> </a:t>
            </a:r>
            <a:r>
              <a:rPr sz="1200" i="1" spc="-5" dirty="0">
                <a:latin typeface="Calibri"/>
                <a:cs typeface="Calibri"/>
              </a:rPr>
              <a:t>M&amp;M."</a:t>
            </a:r>
            <a:endParaRPr sz="1200">
              <a:latin typeface="Calibri"/>
              <a:cs typeface="Calibri"/>
            </a:endParaRPr>
          </a:p>
          <a:p>
            <a:pPr marL="12700">
              <a:lnSpc>
                <a:spcPct val="100000"/>
              </a:lnSpc>
              <a:spcBef>
                <a:spcPts val="515"/>
              </a:spcBef>
            </a:pPr>
            <a:r>
              <a:rPr sz="1200" i="1" spc="-5" dirty="0">
                <a:latin typeface="Calibri"/>
                <a:cs typeface="Calibri"/>
              </a:rPr>
              <a:t>From: Godfrey, </a:t>
            </a:r>
            <a:r>
              <a:rPr sz="1200" i="1" dirty="0">
                <a:latin typeface="Calibri"/>
                <a:cs typeface="Calibri"/>
              </a:rPr>
              <a:t>A. </a:t>
            </a:r>
            <a:r>
              <a:rPr sz="1200" i="1" spc="-5" dirty="0">
                <a:latin typeface="Calibri"/>
                <a:cs typeface="Calibri"/>
              </a:rPr>
              <a:t>B. Creativity, Innovation and Quality. Juran Institute,</a:t>
            </a:r>
            <a:r>
              <a:rPr sz="1200" i="1" spc="65" dirty="0">
                <a:latin typeface="Calibri"/>
                <a:cs typeface="Calibri"/>
              </a:rPr>
              <a:t> </a:t>
            </a:r>
            <a:r>
              <a:rPr sz="1200" i="1" spc="-5" dirty="0">
                <a:latin typeface="Calibri"/>
                <a:cs typeface="Calibri"/>
              </a:rPr>
              <a:t>Inc.</a:t>
            </a:r>
            <a:endParaRPr sz="1200">
              <a:latin typeface="Calibri"/>
              <a:cs typeface="Calibri"/>
            </a:endParaRPr>
          </a:p>
        </p:txBody>
      </p:sp>
      <p:sp>
        <p:nvSpPr>
          <p:cNvPr id="5" name="object 5"/>
          <p:cNvSpPr txBox="1"/>
          <p:nvPr/>
        </p:nvSpPr>
        <p:spPr>
          <a:xfrm>
            <a:off x="888424" y="6648797"/>
            <a:ext cx="120459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7.4</a:t>
            </a:r>
            <a:r>
              <a:rPr sz="1400" b="1" spc="-70" dirty="0">
                <a:latin typeface="Calibri"/>
                <a:cs typeface="Calibri"/>
              </a:rPr>
              <a:t> </a:t>
            </a:r>
            <a:r>
              <a:rPr sz="1400" b="1" spc="-5" dirty="0">
                <a:latin typeface="Calibri"/>
                <a:cs typeface="Calibri"/>
              </a:rPr>
              <a:t>Brainwriting</a:t>
            </a:r>
            <a:endParaRPr sz="1400">
              <a:latin typeface="Calibri"/>
              <a:cs typeface="Calibri"/>
            </a:endParaRPr>
          </a:p>
        </p:txBody>
      </p:sp>
      <p:sp>
        <p:nvSpPr>
          <p:cNvPr id="6" name="object 6"/>
          <p:cNvSpPr txBox="1"/>
          <p:nvPr/>
        </p:nvSpPr>
        <p:spPr>
          <a:xfrm>
            <a:off x="888424" y="7429006"/>
            <a:ext cx="5824220" cy="1800860"/>
          </a:xfrm>
          <a:prstGeom prst="rect">
            <a:avLst/>
          </a:prstGeom>
        </p:spPr>
        <p:txBody>
          <a:bodyPr vert="horz" wrap="square" lIns="0" tIns="8890" rIns="0" bIns="0" rtlCol="0">
            <a:spAutoFit/>
          </a:bodyPr>
          <a:lstStyle/>
          <a:p>
            <a:pPr marL="12700" marR="5080" indent="641350">
              <a:lnSpc>
                <a:spcPct val="101899"/>
              </a:lnSpc>
              <a:spcBef>
                <a:spcPts val="70"/>
              </a:spcBef>
            </a:pPr>
            <a:r>
              <a:rPr sz="1200" spc="-5" dirty="0">
                <a:latin typeface="Calibri"/>
                <a:cs typeface="Calibri"/>
              </a:rPr>
              <a:t>Brain writing is a technique very similar </a:t>
            </a:r>
            <a:r>
              <a:rPr sz="1200" dirty="0">
                <a:latin typeface="Calibri"/>
                <a:cs typeface="Calibri"/>
              </a:rPr>
              <a:t>to </a:t>
            </a:r>
            <a:r>
              <a:rPr sz="1200" spc="-5" dirty="0">
                <a:latin typeface="Calibri"/>
                <a:cs typeface="Calibri"/>
              </a:rPr>
              <a:t>brainstorming. There </a:t>
            </a:r>
            <a:r>
              <a:rPr sz="1200" spc="-10" dirty="0">
                <a:latin typeface="Calibri"/>
                <a:cs typeface="Calibri"/>
              </a:rPr>
              <a:t>are many </a:t>
            </a:r>
            <a:r>
              <a:rPr sz="1200" dirty="0">
                <a:latin typeface="Calibri"/>
                <a:cs typeface="Calibri"/>
              </a:rPr>
              <a:t>varieties,  but </a:t>
            </a:r>
            <a:r>
              <a:rPr sz="1200" spc="-5" dirty="0">
                <a:latin typeface="Calibri"/>
                <a:cs typeface="Calibri"/>
              </a:rPr>
              <a:t>the general process </a:t>
            </a:r>
            <a:r>
              <a:rPr sz="1200" spc="-10" dirty="0">
                <a:latin typeface="Calibri"/>
                <a:cs typeface="Calibri"/>
              </a:rPr>
              <a:t>is </a:t>
            </a:r>
            <a:r>
              <a:rPr sz="1200" spc="-5" dirty="0">
                <a:latin typeface="Calibri"/>
                <a:cs typeface="Calibri"/>
              </a:rPr>
              <a:t>that some/all ideas are recorded </a:t>
            </a:r>
            <a:r>
              <a:rPr sz="1200" dirty="0">
                <a:latin typeface="Calibri"/>
                <a:cs typeface="Calibri"/>
              </a:rPr>
              <a:t>by </a:t>
            </a:r>
            <a:r>
              <a:rPr sz="1200" spc="-5" dirty="0">
                <a:latin typeface="Calibri"/>
                <a:cs typeface="Calibri"/>
              </a:rPr>
              <a:t>the individual who thought </a:t>
            </a:r>
            <a:r>
              <a:rPr sz="1200" spc="-10" dirty="0">
                <a:latin typeface="Calibri"/>
                <a:cs typeface="Calibri"/>
              </a:rPr>
              <a:t>of  </a:t>
            </a:r>
            <a:r>
              <a:rPr sz="1200" dirty="0">
                <a:latin typeface="Calibri"/>
                <a:cs typeface="Calibri"/>
              </a:rPr>
              <a:t>them. They </a:t>
            </a:r>
            <a:r>
              <a:rPr sz="1200" spc="-5" dirty="0">
                <a:latin typeface="Calibri"/>
                <a:cs typeface="Calibri"/>
              </a:rPr>
              <a:t>are then passed </a:t>
            </a:r>
            <a:r>
              <a:rPr sz="1200" spc="-10" dirty="0">
                <a:latin typeface="Calibri"/>
                <a:cs typeface="Calibri"/>
              </a:rPr>
              <a:t>on </a:t>
            </a:r>
            <a:r>
              <a:rPr sz="1200" dirty="0">
                <a:latin typeface="Calibri"/>
                <a:cs typeface="Calibri"/>
              </a:rPr>
              <a:t>to the </a:t>
            </a:r>
            <a:r>
              <a:rPr sz="1200" spc="-5" dirty="0">
                <a:latin typeface="Calibri"/>
                <a:cs typeface="Calibri"/>
              </a:rPr>
              <a:t>next person who </a:t>
            </a:r>
            <a:r>
              <a:rPr sz="1200" dirty="0">
                <a:latin typeface="Calibri"/>
                <a:cs typeface="Calibri"/>
              </a:rPr>
              <a:t>uses </a:t>
            </a:r>
            <a:r>
              <a:rPr sz="1200" spc="-5" dirty="0">
                <a:latin typeface="Calibri"/>
                <a:cs typeface="Calibri"/>
              </a:rPr>
              <a:t>them as a trigger </a:t>
            </a:r>
            <a:r>
              <a:rPr sz="1200" dirty="0">
                <a:latin typeface="Calibri"/>
                <a:cs typeface="Calibri"/>
              </a:rPr>
              <a:t>for </a:t>
            </a:r>
            <a:r>
              <a:rPr sz="1200" spc="-5" dirty="0">
                <a:latin typeface="Calibri"/>
                <a:cs typeface="Calibri"/>
              </a:rPr>
              <a:t>their own  </a:t>
            </a:r>
            <a:r>
              <a:rPr sz="1200" dirty="0">
                <a:latin typeface="Calibri"/>
                <a:cs typeface="Calibri"/>
              </a:rPr>
              <a:t>ideas. </a:t>
            </a:r>
            <a:r>
              <a:rPr sz="1200" spc="-5" dirty="0">
                <a:latin typeface="Calibri"/>
                <a:cs typeface="Calibri"/>
              </a:rPr>
              <a:t>The method can be carried out in several different ways such</a:t>
            </a:r>
            <a:r>
              <a:rPr sz="1200" spc="65" dirty="0">
                <a:latin typeface="Calibri"/>
                <a:cs typeface="Calibri"/>
              </a:rPr>
              <a:t> </a:t>
            </a:r>
            <a:r>
              <a:rPr sz="1200" spc="-5" dirty="0">
                <a:latin typeface="Calibri"/>
                <a:cs typeface="Calibri"/>
              </a:rPr>
              <a:t>as</a:t>
            </a:r>
            <a:endParaRPr sz="1200">
              <a:latin typeface="Calibri"/>
              <a:cs typeface="Calibri"/>
            </a:endParaRPr>
          </a:p>
          <a:p>
            <a:pPr marL="240665" indent="-228600">
              <a:lnSpc>
                <a:spcPct val="100000"/>
              </a:lnSpc>
              <a:spcBef>
                <a:spcPts val="575"/>
              </a:spcBef>
              <a:buFont typeface="Symbol"/>
              <a:buChar char=""/>
              <a:tabLst>
                <a:tab pos="240665" algn="l"/>
                <a:tab pos="241300" algn="l"/>
              </a:tabLst>
            </a:pPr>
            <a:r>
              <a:rPr sz="1200" spc="-5" dirty="0">
                <a:latin typeface="Calibri"/>
                <a:cs typeface="Calibri"/>
              </a:rPr>
              <a:t>Brain writing</a:t>
            </a:r>
            <a:r>
              <a:rPr sz="1200" dirty="0">
                <a:latin typeface="Calibri"/>
                <a:cs typeface="Calibri"/>
              </a:rPr>
              <a:t> </a:t>
            </a:r>
            <a:r>
              <a:rPr sz="1200" spc="-5" dirty="0">
                <a:latin typeface="Calibri"/>
                <a:cs typeface="Calibri"/>
              </a:rPr>
              <a:t>pool,</a:t>
            </a:r>
            <a:endParaRPr sz="1200">
              <a:latin typeface="Calibri"/>
              <a:cs typeface="Calibri"/>
            </a:endParaRPr>
          </a:p>
          <a:p>
            <a:pPr marL="240665" indent="-228600">
              <a:lnSpc>
                <a:spcPct val="100000"/>
              </a:lnSpc>
              <a:spcBef>
                <a:spcPts val="100"/>
              </a:spcBef>
              <a:buFont typeface="Symbol"/>
              <a:buChar char=""/>
              <a:tabLst>
                <a:tab pos="240665" algn="l"/>
                <a:tab pos="241300" algn="l"/>
              </a:tabLst>
            </a:pPr>
            <a:r>
              <a:rPr sz="1200" spc="-5" dirty="0">
                <a:latin typeface="Calibri"/>
                <a:cs typeface="Calibri"/>
              </a:rPr>
              <a:t>Brain writing</a:t>
            </a:r>
            <a:r>
              <a:rPr sz="1200" dirty="0">
                <a:latin typeface="Calibri"/>
                <a:cs typeface="Calibri"/>
              </a:rPr>
              <a:t> 6-3-5,</a:t>
            </a:r>
            <a:endParaRPr sz="1200">
              <a:latin typeface="Calibri"/>
              <a:cs typeface="Calibri"/>
            </a:endParaRPr>
          </a:p>
          <a:p>
            <a:pPr marL="240665" indent="-228600">
              <a:lnSpc>
                <a:spcPct val="100000"/>
              </a:lnSpc>
              <a:spcBef>
                <a:spcPts val="80"/>
              </a:spcBef>
              <a:buFont typeface="Symbol"/>
              <a:buChar char=""/>
              <a:tabLst>
                <a:tab pos="240665" algn="l"/>
                <a:tab pos="241300" algn="l"/>
              </a:tabLst>
            </a:pPr>
            <a:r>
              <a:rPr sz="1200" spc="-5" dirty="0">
                <a:latin typeface="Calibri"/>
                <a:cs typeface="Calibri"/>
              </a:rPr>
              <a:t>Idea card</a:t>
            </a:r>
            <a:r>
              <a:rPr sz="1200" dirty="0">
                <a:latin typeface="Calibri"/>
                <a:cs typeface="Calibri"/>
              </a:rPr>
              <a:t> </a:t>
            </a:r>
            <a:r>
              <a:rPr sz="1200" spc="-5" dirty="0">
                <a:latin typeface="Calibri"/>
                <a:cs typeface="Calibri"/>
              </a:rPr>
              <a:t>method,</a:t>
            </a:r>
            <a:endParaRPr sz="1200">
              <a:latin typeface="Calibri"/>
              <a:cs typeface="Calibri"/>
            </a:endParaRPr>
          </a:p>
          <a:p>
            <a:pPr marL="240665" indent="-228600">
              <a:lnSpc>
                <a:spcPct val="100000"/>
              </a:lnSpc>
              <a:spcBef>
                <a:spcPts val="95"/>
              </a:spcBef>
              <a:buFont typeface="Symbol"/>
              <a:buChar char=""/>
              <a:tabLst>
                <a:tab pos="240665" algn="l"/>
                <a:tab pos="241300" algn="l"/>
              </a:tabLst>
            </a:pPr>
            <a:r>
              <a:rPr sz="1200" spc="-5" dirty="0">
                <a:latin typeface="Calibri"/>
                <a:cs typeface="Calibri"/>
              </a:rPr>
              <a:t>Brain writing</a:t>
            </a:r>
            <a:r>
              <a:rPr sz="1200" dirty="0">
                <a:latin typeface="Calibri"/>
                <a:cs typeface="Calibri"/>
              </a:rPr>
              <a:t> </a:t>
            </a:r>
            <a:r>
              <a:rPr sz="1200" spc="-5" dirty="0">
                <a:latin typeface="Calibri"/>
                <a:cs typeface="Calibri"/>
              </a:rPr>
              <a:t>game,</a:t>
            </a:r>
            <a:endParaRPr sz="1200">
              <a:latin typeface="Calibri"/>
              <a:cs typeface="Calibri"/>
            </a:endParaRPr>
          </a:p>
          <a:p>
            <a:pPr marL="240665" indent="-228600">
              <a:lnSpc>
                <a:spcPct val="100000"/>
              </a:lnSpc>
              <a:spcBef>
                <a:spcPts val="85"/>
              </a:spcBef>
              <a:buFont typeface="Symbol"/>
              <a:buChar char=""/>
              <a:tabLst>
                <a:tab pos="240665" algn="l"/>
                <a:tab pos="241300" algn="l"/>
              </a:tabLst>
            </a:pPr>
            <a:r>
              <a:rPr sz="1200" spc="-5" dirty="0">
                <a:latin typeface="Calibri"/>
                <a:cs typeface="Calibri"/>
              </a:rPr>
              <a:t>Constrained brain writing,</a:t>
            </a:r>
            <a:r>
              <a:rPr sz="1200" spc="15" dirty="0">
                <a:latin typeface="Calibri"/>
                <a:cs typeface="Calibri"/>
              </a:rPr>
              <a:t> </a:t>
            </a:r>
            <a:r>
              <a:rPr sz="1200" spc="-5" dirty="0">
                <a:latin typeface="Calibri"/>
                <a:cs typeface="Calibri"/>
              </a:rPr>
              <a:t>etc.</a:t>
            </a:r>
            <a:endParaRPr sz="1200">
              <a:latin typeface="Calibri"/>
              <a:cs typeface="Calibri"/>
            </a:endParaRPr>
          </a:p>
        </p:txBody>
      </p:sp>
      <p:sp>
        <p:nvSpPr>
          <p:cNvPr id="7" name="object 7"/>
          <p:cNvSpPr/>
          <p:nvPr/>
        </p:nvSpPr>
        <p:spPr>
          <a:xfrm>
            <a:off x="986843" y="2257876"/>
            <a:ext cx="438113" cy="43811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21892" y="7073320"/>
            <a:ext cx="438113" cy="4381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52666"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6802" y="6529936"/>
            <a:ext cx="5789295" cy="3429635"/>
          </a:xfrm>
          <a:prstGeom prst="rect">
            <a:avLst/>
          </a:prstGeom>
        </p:spPr>
        <p:txBody>
          <a:bodyPr vert="horz" wrap="square" lIns="0" tIns="12700" rIns="0" bIns="0" rtlCol="0">
            <a:spAutoFit/>
          </a:bodyPr>
          <a:lstStyle/>
          <a:p>
            <a:pPr marL="12700">
              <a:lnSpc>
                <a:spcPct val="100000"/>
              </a:lnSpc>
              <a:spcBef>
                <a:spcPts val="100"/>
              </a:spcBef>
            </a:pPr>
            <a:r>
              <a:rPr sz="1200" b="1" i="1" dirty="0">
                <a:latin typeface="Calibri"/>
                <a:cs typeface="Calibri"/>
              </a:rPr>
              <a:t>Table 8: </a:t>
            </a:r>
            <a:r>
              <a:rPr sz="1200" b="1" i="1" spc="-5" dirty="0">
                <a:latin typeface="Calibri"/>
                <a:cs typeface="Calibri"/>
              </a:rPr>
              <a:t>Brainwriting</a:t>
            </a:r>
            <a:r>
              <a:rPr sz="1200" b="1" i="1" spc="-25" dirty="0">
                <a:latin typeface="Calibri"/>
                <a:cs typeface="Calibri"/>
              </a:rPr>
              <a:t> </a:t>
            </a:r>
            <a:r>
              <a:rPr sz="1200" b="1" i="1" spc="-5" dirty="0">
                <a:latin typeface="Calibri"/>
                <a:cs typeface="Calibri"/>
              </a:rPr>
              <a:t>table</a:t>
            </a:r>
            <a:endParaRPr sz="1200">
              <a:latin typeface="Calibri"/>
              <a:cs typeface="Calibri"/>
            </a:endParaRPr>
          </a:p>
          <a:p>
            <a:pPr>
              <a:lnSpc>
                <a:spcPct val="100000"/>
              </a:lnSpc>
              <a:spcBef>
                <a:spcPts val="5"/>
              </a:spcBef>
            </a:pPr>
            <a:endParaRPr sz="1400">
              <a:latin typeface="Calibri"/>
              <a:cs typeface="Calibri"/>
            </a:endParaRPr>
          </a:p>
          <a:p>
            <a:pPr marL="361315" lvl="2" indent="-349250">
              <a:lnSpc>
                <a:spcPct val="100000"/>
              </a:lnSpc>
              <a:buAutoNum type="arabicPeriod" startAt="3"/>
              <a:tabLst>
                <a:tab pos="361950" algn="l"/>
              </a:tabLst>
            </a:pPr>
            <a:r>
              <a:rPr sz="1200" b="1" spc="-5" dirty="0">
                <a:latin typeface="Calibri"/>
                <a:cs typeface="Calibri"/>
              </a:rPr>
              <a:t>Idea card</a:t>
            </a:r>
            <a:r>
              <a:rPr sz="1200" b="1" spc="-65" dirty="0">
                <a:latin typeface="Calibri"/>
                <a:cs typeface="Calibri"/>
              </a:rPr>
              <a:t> </a:t>
            </a:r>
            <a:r>
              <a:rPr sz="1200" b="1" spc="-5" dirty="0">
                <a:latin typeface="Calibri"/>
                <a:cs typeface="Calibri"/>
              </a:rPr>
              <a:t>method</a:t>
            </a:r>
            <a:endParaRPr sz="1200">
              <a:latin typeface="Calibri"/>
              <a:cs typeface="Calibri"/>
            </a:endParaRPr>
          </a:p>
          <a:p>
            <a:pPr marL="12700" marR="139065">
              <a:lnSpc>
                <a:spcPct val="101699"/>
              </a:lnSpc>
              <a:spcBef>
                <a:spcPts val="805"/>
              </a:spcBef>
            </a:pPr>
            <a:r>
              <a:rPr sz="1200" spc="-5" dirty="0">
                <a:latin typeface="Calibri"/>
                <a:cs typeface="Calibri"/>
              </a:rPr>
              <a:t>Each person, using post-it notes or small cards, </a:t>
            </a:r>
            <a:r>
              <a:rPr sz="1200" dirty="0">
                <a:latin typeface="Calibri"/>
                <a:cs typeface="Calibri"/>
              </a:rPr>
              <a:t>writes </a:t>
            </a:r>
            <a:r>
              <a:rPr sz="1200" spc="-5" dirty="0">
                <a:latin typeface="Calibri"/>
                <a:cs typeface="Calibri"/>
              </a:rPr>
              <a:t>down ideas, and places them next </a:t>
            </a:r>
            <a:r>
              <a:rPr sz="1200" dirty="0">
                <a:latin typeface="Calibri"/>
                <a:cs typeface="Calibri"/>
              </a:rPr>
              <a:t>to  the </a:t>
            </a:r>
            <a:r>
              <a:rPr sz="1200" spc="-5" dirty="0">
                <a:latin typeface="Calibri"/>
                <a:cs typeface="Calibri"/>
              </a:rPr>
              <a:t>person on </a:t>
            </a:r>
            <a:r>
              <a:rPr sz="1200" dirty="0">
                <a:latin typeface="Calibri"/>
                <a:cs typeface="Calibri"/>
              </a:rPr>
              <a:t>his </a:t>
            </a:r>
            <a:r>
              <a:rPr sz="1200" spc="-5" dirty="0">
                <a:latin typeface="Calibri"/>
                <a:cs typeface="Calibri"/>
              </a:rPr>
              <a:t>or </a:t>
            </a:r>
            <a:r>
              <a:rPr sz="1200" dirty="0">
                <a:latin typeface="Calibri"/>
                <a:cs typeface="Calibri"/>
              </a:rPr>
              <a:t>her</a:t>
            </a:r>
            <a:r>
              <a:rPr sz="1200" spc="-25" dirty="0">
                <a:latin typeface="Calibri"/>
                <a:cs typeface="Calibri"/>
              </a:rPr>
              <a:t> </a:t>
            </a:r>
            <a:r>
              <a:rPr sz="1200" dirty="0">
                <a:latin typeface="Calibri"/>
                <a:cs typeface="Calibri"/>
              </a:rPr>
              <a:t>right.</a:t>
            </a:r>
            <a:endParaRPr sz="1200">
              <a:latin typeface="Calibri"/>
              <a:cs typeface="Calibri"/>
            </a:endParaRPr>
          </a:p>
          <a:p>
            <a:pPr marL="12700" marR="69850">
              <a:lnSpc>
                <a:spcPct val="102099"/>
              </a:lnSpc>
              <a:spcBef>
                <a:spcPts val="990"/>
              </a:spcBef>
            </a:pPr>
            <a:r>
              <a:rPr sz="1200" spc="-5" dirty="0">
                <a:latin typeface="Calibri"/>
                <a:cs typeface="Calibri"/>
              </a:rPr>
              <a:t>Each person draws a </a:t>
            </a:r>
            <a:r>
              <a:rPr sz="1200" spc="-10" dirty="0">
                <a:latin typeface="Calibri"/>
                <a:cs typeface="Calibri"/>
              </a:rPr>
              <a:t>card </a:t>
            </a:r>
            <a:r>
              <a:rPr sz="1200" spc="-5" dirty="0">
                <a:latin typeface="Calibri"/>
                <a:cs typeface="Calibri"/>
              </a:rPr>
              <a:t>from </a:t>
            </a:r>
            <a:r>
              <a:rPr sz="1200" dirty="0">
                <a:latin typeface="Calibri"/>
                <a:cs typeface="Calibri"/>
              </a:rPr>
              <a:t>the </a:t>
            </a:r>
            <a:r>
              <a:rPr sz="1200" spc="-5" dirty="0">
                <a:latin typeface="Calibri"/>
                <a:cs typeface="Calibri"/>
              </a:rPr>
              <a:t>neighbours’ pile as </a:t>
            </a:r>
            <a:r>
              <a:rPr sz="1200" dirty="0">
                <a:latin typeface="Calibri"/>
                <a:cs typeface="Calibri"/>
              </a:rPr>
              <a:t>needed for </a:t>
            </a:r>
            <a:r>
              <a:rPr sz="1200" spc="-5" dirty="0">
                <a:latin typeface="Calibri"/>
                <a:cs typeface="Calibri"/>
              </a:rPr>
              <a:t>inspiration. Once the idea  has been used, </a:t>
            </a:r>
            <a:r>
              <a:rPr sz="1200" spc="-10" dirty="0">
                <a:latin typeface="Calibri"/>
                <a:cs typeface="Calibri"/>
              </a:rPr>
              <a:t>it </a:t>
            </a:r>
            <a:r>
              <a:rPr sz="1200" spc="-5" dirty="0">
                <a:latin typeface="Calibri"/>
                <a:cs typeface="Calibri"/>
              </a:rPr>
              <a:t>is passed </a:t>
            </a:r>
            <a:r>
              <a:rPr sz="1200" spc="-10" dirty="0">
                <a:latin typeface="Calibri"/>
                <a:cs typeface="Calibri"/>
              </a:rPr>
              <a:t>on </a:t>
            </a:r>
            <a:r>
              <a:rPr sz="1200" spc="-5" dirty="0">
                <a:latin typeface="Calibri"/>
                <a:cs typeface="Calibri"/>
              </a:rPr>
              <a:t>to </a:t>
            </a:r>
            <a:r>
              <a:rPr sz="1200" dirty="0">
                <a:latin typeface="Calibri"/>
                <a:cs typeface="Calibri"/>
              </a:rPr>
              <a:t>the </a:t>
            </a:r>
            <a:r>
              <a:rPr sz="1200" spc="-5" dirty="0">
                <a:latin typeface="Calibri"/>
                <a:cs typeface="Calibri"/>
              </a:rPr>
              <a:t>person on </a:t>
            </a:r>
            <a:r>
              <a:rPr sz="1200" spc="-10" dirty="0">
                <a:latin typeface="Calibri"/>
                <a:cs typeface="Calibri"/>
              </a:rPr>
              <a:t>the </a:t>
            </a:r>
            <a:r>
              <a:rPr sz="1200" spc="-5" dirty="0">
                <a:latin typeface="Calibri"/>
                <a:cs typeface="Calibri"/>
              </a:rPr>
              <a:t>right along with any </a:t>
            </a:r>
            <a:r>
              <a:rPr sz="1200" spc="-10" dirty="0">
                <a:latin typeface="Calibri"/>
                <a:cs typeface="Calibri"/>
              </a:rPr>
              <a:t>new, </a:t>
            </a:r>
            <a:r>
              <a:rPr sz="1200" spc="-5" dirty="0">
                <a:latin typeface="Calibri"/>
                <a:cs typeface="Calibri"/>
              </a:rPr>
              <a:t>variations or  piggybacked</a:t>
            </a:r>
            <a:r>
              <a:rPr sz="1200" spc="5" dirty="0">
                <a:latin typeface="Calibri"/>
                <a:cs typeface="Calibri"/>
              </a:rPr>
              <a:t> </a:t>
            </a:r>
            <a:r>
              <a:rPr sz="1200" spc="-5" dirty="0">
                <a:latin typeface="Calibri"/>
                <a:cs typeface="Calibri"/>
              </a:rPr>
              <a:t>ideas.</a:t>
            </a:r>
            <a:endParaRPr sz="1200">
              <a:latin typeface="Calibri"/>
              <a:cs typeface="Calibri"/>
            </a:endParaRPr>
          </a:p>
          <a:p>
            <a:pPr>
              <a:lnSpc>
                <a:spcPct val="100000"/>
              </a:lnSpc>
              <a:spcBef>
                <a:spcPts val="5"/>
              </a:spcBef>
            </a:pPr>
            <a:endParaRPr sz="1400">
              <a:latin typeface="Calibri"/>
              <a:cs typeface="Calibri"/>
            </a:endParaRPr>
          </a:p>
          <a:p>
            <a:pPr marL="361315" lvl="2" indent="-349250">
              <a:lnSpc>
                <a:spcPct val="100000"/>
              </a:lnSpc>
              <a:buAutoNum type="arabicPeriod" startAt="4"/>
              <a:tabLst>
                <a:tab pos="361950" algn="l"/>
              </a:tabLst>
            </a:pPr>
            <a:r>
              <a:rPr sz="1200" b="1" spc="-5" dirty="0">
                <a:latin typeface="Calibri"/>
                <a:cs typeface="Calibri"/>
              </a:rPr>
              <a:t>Brainwriting </a:t>
            </a:r>
            <a:r>
              <a:rPr sz="1200" b="1" spc="-10" dirty="0">
                <a:latin typeface="Calibri"/>
                <a:cs typeface="Calibri"/>
              </a:rPr>
              <a:t>game</a:t>
            </a:r>
            <a:endParaRPr sz="1200">
              <a:latin typeface="Calibri"/>
              <a:cs typeface="Calibri"/>
            </a:endParaRPr>
          </a:p>
          <a:p>
            <a:pPr marL="12700" marR="5080">
              <a:lnSpc>
                <a:spcPct val="101699"/>
              </a:lnSpc>
              <a:spcBef>
                <a:spcPts val="805"/>
              </a:spcBef>
            </a:pPr>
            <a:r>
              <a:rPr sz="1200" spc="-5" dirty="0">
                <a:latin typeface="Calibri"/>
                <a:cs typeface="Calibri"/>
              </a:rPr>
              <a:t>This method is </a:t>
            </a:r>
            <a:r>
              <a:rPr sz="1200" dirty="0">
                <a:latin typeface="Calibri"/>
                <a:cs typeface="Calibri"/>
              </a:rPr>
              <a:t>set </a:t>
            </a:r>
            <a:r>
              <a:rPr sz="1200" spc="-5" dirty="0">
                <a:latin typeface="Calibri"/>
                <a:cs typeface="Calibri"/>
              </a:rPr>
              <a:t>in the form of a light-hearted competitive game. Creativity methods  normally avoid competition because it tends </a:t>
            </a:r>
            <a:r>
              <a:rPr sz="1200" dirty="0">
                <a:latin typeface="Calibri"/>
                <a:cs typeface="Calibri"/>
              </a:rPr>
              <a:t>to </a:t>
            </a:r>
            <a:r>
              <a:rPr sz="1200" spc="-5" dirty="0">
                <a:latin typeface="Calibri"/>
                <a:cs typeface="Calibri"/>
              </a:rPr>
              <a:t>be </a:t>
            </a:r>
            <a:r>
              <a:rPr sz="1200" dirty="0">
                <a:latin typeface="Calibri"/>
                <a:cs typeface="Calibri"/>
              </a:rPr>
              <a:t>divisive. </a:t>
            </a:r>
            <a:r>
              <a:rPr sz="1200" spc="-5" dirty="0">
                <a:latin typeface="Calibri"/>
                <a:cs typeface="Calibri"/>
              </a:rPr>
              <a:t>However, as long as </a:t>
            </a:r>
            <a:r>
              <a:rPr sz="1200" dirty="0">
                <a:latin typeface="Calibri"/>
                <a:cs typeface="Calibri"/>
              </a:rPr>
              <a:t>the </a:t>
            </a:r>
            <a:r>
              <a:rPr sz="1200" spc="-5" dirty="0">
                <a:latin typeface="Calibri"/>
                <a:cs typeface="Calibri"/>
              </a:rPr>
              <a:t>game  atmosphere is </a:t>
            </a:r>
            <a:r>
              <a:rPr sz="1200" dirty="0">
                <a:latin typeface="Calibri"/>
                <a:cs typeface="Calibri"/>
              </a:rPr>
              <a:t>fun </a:t>
            </a:r>
            <a:r>
              <a:rPr sz="1200" spc="-5" dirty="0">
                <a:latin typeface="Calibri"/>
                <a:cs typeface="Calibri"/>
              </a:rPr>
              <a:t>rather than overly competitive, and the facilitator ensures that there are  </a:t>
            </a:r>
            <a:r>
              <a:rPr sz="1200" dirty="0">
                <a:latin typeface="Calibri"/>
                <a:cs typeface="Calibri"/>
              </a:rPr>
              <a:t>no </a:t>
            </a:r>
            <a:r>
              <a:rPr sz="1200" spc="-5" dirty="0">
                <a:latin typeface="Calibri"/>
                <a:cs typeface="Calibri"/>
              </a:rPr>
              <a:t>significant losers, </a:t>
            </a:r>
            <a:r>
              <a:rPr sz="1200" dirty="0">
                <a:latin typeface="Calibri"/>
                <a:cs typeface="Calibri"/>
              </a:rPr>
              <a:t>the </a:t>
            </a:r>
            <a:r>
              <a:rPr sz="1200" spc="-5" dirty="0">
                <a:latin typeface="Calibri"/>
                <a:cs typeface="Calibri"/>
              </a:rPr>
              <a:t>game format might </a:t>
            </a:r>
            <a:r>
              <a:rPr sz="1200" dirty="0">
                <a:latin typeface="Calibri"/>
                <a:cs typeface="Calibri"/>
              </a:rPr>
              <a:t>be </a:t>
            </a:r>
            <a:r>
              <a:rPr sz="1200" spc="-5" dirty="0">
                <a:latin typeface="Calibri"/>
                <a:cs typeface="Calibri"/>
              </a:rPr>
              <a:t>useful, particularly </a:t>
            </a:r>
            <a:r>
              <a:rPr sz="1200" spc="-10" dirty="0">
                <a:latin typeface="Calibri"/>
                <a:cs typeface="Calibri"/>
              </a:rPr>
              <a:t>in </a:t>
            </a:r>
            <a:r>
              <a:rPr sz="1200" spc="-5" dirty="0">
                <a:latin typeface="Calibri"/>
                <a:cs typeface="Calibri"/>
              </a:rPr>
              <a:t>training contexts</a:t>
            </a:r>
            <a:r>
              <a:rPr sz="1200" spc="135" dirty="0">
                <a:latin typeface="Calibri"/>
                <a:cs typeface="Calibri"/>
              </a:rPr>
              <a:t> </a:t>
            </a:r>
            <a:r>
              <a:rPr sz="1200" spc="-5" dirty="0">
                <a:latin typeface="Calibri"/>
                <a:cs typeface="Calibri"/>
              </a:rPr>
              <a:t>where</a:t>
            </a:r>
            <a:endParaRPr sz="1200">
              <a:latin typeface="Calibri"/>
              <a:cs typeface="Calibri"/>
            </a:endParaRPr>
          </a:p>
          <a:p>
            <a:pPr>
              <a:lnSpc>
                <a:spcPct val="100000"/>
              </a:lnSpc>
              <a:spcBef>
                <a:spcPts val="45"/>
              </a:spcBef>
            </a:pPr>
            <a:endParaRPr sz="1650">
              <a:latin typeface="Calibri"/>
              <a:cs typeface="Calibri"/>
            </a:endParaRPr>
          </a:p>
          <a:p>
            <a:pPr marR="98425" algn="r">
              <a:lnSpc>
                <a:spcPct val="100000"/>
              </a:lnSpc>
            </a:pPr>
            <a:r>
              <a:rPr sz="1000" b="1" spc="-5" dirty="0">
                <a:latin typeface="Calibri"/>
                <a:cs typeface="Calibri"/>
              </a:rPr>
              <a:t>99</a:t>
            </a:r>
            <a:endParaRPr sz="1000">
              <a:latin typeface="Calibri"/>
              <a:cs typeface="Calibri"/>
            </a:endParaRPr>
          </a:p>
        </p:txBody>
      </p:sp>
      <p:sp>
        <p:nvSpPr>
          <p:cNvPr id="3" name="object 3"/>
          <p:cNvSpPr txBox="1"/>
          <p:nvPr/>
        </p:nvSpPr>
        <p:spPr>
          <a:xfrm>
            <a:off x="816802" y="570066"/>
            <a:ext cx="5837555" cy="3686175"/>
          </a:xfrm>
          <a:prstGeom prst="rect">
            <a:avLst/>
          </a:prstGeom>
        </p:spPr>
        <p:txBody>
          <a:bodyPr vert="horz" wrap="square" lIns="0" tIns="12065" rIns="0" bIns="0" rtlCol="0">
            <a:spAutoFit/>
          </a:bodyPr>
          <a:lstStyle/>
          <a:p>
            <a:pPr marR="5080" algn="r">
              <a:lnSpc>
                <a:spcPct val="100000"/>
              </a:lnSpc>
              <a:spcBef>
                <a:spcPts val="95"/>
              </a:spcBef>
            </a:pPr>
            <a:r>
              <a:rPr sz="1000" b="1" spc="-5" dirty="0">
                <a:latin typeface="Calibri"/>
                <a:cs typeface="Calibri"/>
              </a:rPr>
              <a:t>I</a:t>
            </a:r>
            <a:r>
              <a:rPr sz="1000" b="1" spc="-8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v</a:t>
            </a:r>
            <a:r>
              <a:rPr sz="1000" b="1" spc="-75" dirty="0">
                <a:latin typeface="Calibri"/>
                <a:cs typeface="Calibri"/>
              </a:rPr>
              <a:t> </a:t>
            </a:r>
            <a:r>
              <a:rPr sz="1000" b="1" spc="-5" dirty="0">
                <a:latin typeface="Calibri"/>
                <a:cs typeface="Calibri"/>
              </a:rPr>
              <a:t>a</a:t>
            </a:r>
            <a:r>
              <a:rPr sz="1000" b="1" spc="-75" dirty="0">
                <a:latin typeface="Calibri"/>
                <a:cs typeface="Calibri"/>
              </a:rPr>
              <a:t> </a:t>
            </a:r>
            <a:r>
              <a:rPr sz="1000" b="1" spc="-5" dirty="0">
                <a:latin typeface="Calibri"/>
                <a:cs typeface="Calibri"/>
              </a:rPr>
              <a:t>t</a:t>
            </a:r>
            <a:r>
              <a:rPr sz="1000" b="1" spc="-75" dirty="0">
                <a:latin typeface="Calibri"/>
                <a:cs typeface="Calibri"/>
              </a:rPr>
              <a:t> </a:t>
            </a:r>
            <a:r>
              <a:rPr sz="1000" b="1" spc="-5" dirty="0">
                <a:latin typeface="Calibri"/>
                <a:cs typeface="Calibri"/>
              </a:rPr>
              <a:t>i</a:t>
            </a:r>
            <a:r>
              <a:rPr sz="1000" b="1" spc="-75" dirty="0">
                <a:latin typeface="Calibri"/>
                <a:cs typeface="Calibri"/>
              </a:rPr>
              <a:t> </a:t>
            </a:r>
            <a:r>
              <a:rPr sz="1000" b="1" spc="-5" dirty="0">
                <a:latin typeface="Calibri"/>
                <a:cs typeface="Calibri"/>
              </a:rPr>
              <a:t>o</a:t>
            </a:r>
            <a:r>
              <a:rPr sz="1000" b="1" spc="-70" dirty="0">
                <a:latin typeface="Calibri"/>
                <a:cs typeface="Calibri"/>
              </a:rPr>
              <a:t> </a:t>
            </a:r>
            <a:r>
              <a:rPr sz="1000" b="1" spc="-5" dirty="0">
                <a:latin typeface="Calibri"/>
                <a:cs typeface="Calibri"/>
              </a:rPr>
              <a:t>n</a:t>
            </a:r>
            <a:r>
              <a:rPr sz="1000" b="1" spc="90" dirty="0">
                <a:latin typeface="Calibri"/>
                <a:cs typeface="Calibri"/>
              </a:rPr>
              <a:t> </a:t>
            </a:r>
            <a:r>
              <a:rPr sz="1000" b="1" spc="-10" dirty="0">
                <a:latin typeface="Calibri"/>
                <a:cs typeface="Calibri"/>
              </a:rPr>
              <a:t>M</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n</a:t>
            </a:r>
            <a:r>
              <a:rPr sz="1000" b="1" spc="-70" dirty="0">
                <a:latin typeface="Calibri"/>
                <a:cs typeface="Calibri"/>
              </a:rPr>
              <a:t> </a:t>
            </a:r>
            <a:r>
              <a:rPr sz="1000" b="1" spc="-5" dirty="0">
                <a:latin typeface="Calibri"/>
                <a:cs typeface="Calibri"/>
              </a:rPr>
              <a:t>a</a:t>
            </a:r>
            <a:r>
              <a:rPr sz="1000" b="1" spc="-70" dirty="0">
                <a:latin typeface="Calibri"/>
                <a:cs typeface="Calibri"/>
              </a:rPr>
              <a:t> </a:t>
            </a:r>
            <a:r>
              <a:rPr sz="1000" b="1" spc="-5" dirty="0">
                <a:latin typeface="Calibri"/>
                <a:cs typeface="Calibri"/>
              </a:rPr>
              <a:t>g</a:t>
            </a:r>
            <a:r>
              <a:rPr sz="1000" b="1" spc="-80" dirty="0">
                <a:latin typeface="Calibri"/>
                <a:cs typeface="Calibri"/>
              </a:rPr>
              <a:t> </a:t>
            </a:r>
            <a:r>
              <a:rPr sz="1000" b="1" spc="-5" dirty="0">
                <a:latin typeface="Calibri"/>
                <a:cs typeface="Calibri"/>
              </a:rPr>
              <a:t>e</a:t>
            </a:r>
            <a:r>
              <a:rPr sz="1000" b="1" spc="-75" dirty="0">
                <a:latin typeface="Calibri"/>
                <a:cs typeface="Calibri"/>
              </a:rPr>
              <a:t> </a:t>
            </a:r>
            <a:r>
              <a:rPr sz="1000" b="1" spc="-10" dirty="0">
                <a:latin typeface="Calibri"/>
                <a:cs typeface="Calibri"/>
              </a:rPr>
              <a:t>m</a:t>
            </a:r>
            <a:r>
              <a:rPr sz="1000" b="1" spc="-75" dirty="0">
                <a:latin typeface="Calibri"/>
                <a:cs typeface="Calibri"/>
              </a:rPr>
              <a:t> </a:t>
            </a:r>
            <a:r>
              <a:rPr sz="1000" b="1" spc="-5" dirty="0">
                <a:latin typeface="Calibri"/>
                <a:cs typeface="Calibri"/>
              </a:rPr>
              <a:t>e</a:t>
            </a:r>
            <a:r>
              <a:rPr sz="1000" b="1" spc="-75" dirty="0">
                <a:latin typeface="Calibri"/>
                <a:cs typeface="Calibri"/>
              </a:rPr>
              <a:t> </a:t>
            </a:r>
            <a:r>
              <a:rPr sz="1000" b="1" spc="-5" dirty="0">
                <a:latin typeface="Calibri"/>
                <a:cs typeface="Calibri"/>
              </a:rPr>
              <a:t>n</a:t>
            </a:r>
            <a:r>
              <a:rPr sz="1000" b="1" spc="-65" dirty="0">
                <a:latin typeface="Calibri"/>
                <a:cs typeface="Calibri"/>
              </a:rPr>
              <a:t> </a:t>
            </a:r>
            <a:r>
              <a:rPr sz="1000" b="1" spc="-5" dirty="0">
                <a:latin typeface="Calibri"/>
                <a:cs typeface="Calibri"/>
              </a:rPr>
              <a:t>t</a:t>
            </a:r>
            <a:endParaRPr sz="1000">
              <a:latin typeface="Calibri"/>
              <a:cs typeface="Calibri"/>
            </a:endParaRPr>
          </a:p>
          <a:p>
            <a:pPr>
              <a:lnSpc>
                <a:spcPct val="100000"/>
              </a:lnSpc>
            </a:pPr>
            <a:endParaRPr sz="1000">
              <a:latin typeface="Calibri"/>
              <a:cs typeface="Calibri"/>
            </a:endParaRPr>
          </a:p>
          <a:p>
            <a:pPr>
              <a:lnSpc>
                <a:spcPct val="100000"/>
              </a:lnSpc>
            </a:pPr>
            <a:endParaRPr sz="950">
              <a:latin typeface="Calibri"/>
              <a:cs typeface="Calibri"/>
            </a:endParaRPr>
          </a:p>
          <a:p>
            <a:pPr marL="361315" lvl="2" indent="-349250">
              <a:lnSpc>
                <a:spcPct val="100000"/>
              </a:lnSpc>
              <a:buAutoNum type="arabicPeriod"/>
              <a:tabLst>
                <a:tab pos="361950" algn="l"/>
              </a:tabLst>
            </a:pPr>
            <a:r>
              <a:rPr sz="1200" b="1" spc="-5" dirty="0">
                <a:latin typeface="Calibri"/>
                <a:cs typeface="Calibri"/>
              </a:rPr>
              <a:t>Brainwriting pool</a:t>
            </a:r>
            <a:endParaRPr sz="1200">
              <a:latin typeface="Calibri"/>
              <a:cs typeface="Calibri"/>
            </a:endParaRPr>
          </a:p>
          <a:p>
            <a:pPr marL="12700" marR="269240" algn="just">
              <a:lnSpc>
                <a:spcPct val="101699"/>
              </a:lnSpc>
              <a:spcBef>
                <a:spcPts val="800"/>
              </a:spcBef>
            </a:pPr>
            <a:r>
              <a:rPr sz="1200" spc="-5" dirty="0">
                <a:latin typeface="Calibri"/>
                <a:cs typeface="Calibri"/>
              </a:rPr>
              <a:t>Each person, using post-it notes or small cards, </a:t>
            </a:r>
            <a:r>
              <a:rPr sz="1200" dirty="0">
                <a:latin typeface="Calibri"/>
                <a:cs typeface="Calibri"/>
              </a:rPr>
              <a:t>writes </a:t>
            </a:r>
            <a:r>
              <a:rPr sz="1200" spc="-5" dirty="0">
                <a:latin typeface="Calibri"/>
                <a:cs typeface="Calibri"/>
              </a:rPr>
              <a:t>down ideas, and places them </a:t>
            </a:r>
            <a:r>
              <a:rPr sz="1200" spc="-10" dirty="0">
                <a:latin typeface="Calibri"/>
                <a:cs typeface="Calibri"/>
              </a:rPr>
              <a:t>in </a:t>
            </a:r>
            <a:r>
              <a:rPr sz="1200" dirty="0">
                <a:latin typeface="Calibri"/>
                <a:cs typeface="Calibri"/>
              </a:rPr>
              <a:t>the  </a:t>
            </a:r>
            <a:r>
              <a:rPr sz="1200" spc="-5" dirty="0">
                <a:latin typeface="Calibri"/>
                <a:cs typeface="Calibri"/>
              </a:rPr>
              <a:t>centre of the table. Everyone is free to </a:t>
            </a:r>
            <a:r>
              <a:rPr sz="1200" dirty="0">
                <a:latin typeface="Calibri"/>
                <a:cs typeface="Calibri"/>
              </a:rPr>
              <a:t>pull </a:t>
            </a:r>
            <a:r>
              <a:rPr sz="1200" spc="-5" dirty="0">
                <a:latin typeface="Calibri"/>
                <a:cs typeface="Calibri"/>
              </a:rPr>
              <a:t>out one or more </a:t>
            </a:r>
            <a:r>
              <a:rPr sz="1200" spc="-10" dirty="0">
                <a:latin typeface="Calibri"/>
                <a:cs typeface="Calibri"/>
              </a:rPr>
              <a:t>of </a:t>
            </a:r>
            <a:r>
              <a:rPr sz="1200" dirty="0">
                <a:latin typeface="Calibri"/>
                <a:cs typeface="Calibri"/>
              </a:rPr>
              <a:t>these </a:t>
            </a:r>
            <a:r>
              <a:rPr sz="1200" spc="-5" dirty="0">
                <a:latin typeface="Calibri"/>
                <a:cs typeface="Calibri"/>
              </a:rPr>
              <a:t>ideas </a:t>
            </a:r>
            <a:r>
              <a:rPr sz="1200" dirty="0">
                <a:latin typeface="Calibri"/>
                <a:cs typeface="Calibri"/>
              </a:rPr>
              <a:t>for </a:t>
            </a:r>
            <a:r>
              <a:rPr sz="1200" spc="-5" dirty="0">
                <a:latin typeface="Calibri"/>
                <a:cs typeface="Calibri"/>
              </a:rPr>
              <a:t>inspiration.  Team members can create </a:t>
            </a:r>
            <a:r>
              <a:rPr sz="1200" dirty="0">
                <a:latin typeface="Calibri"/>
                <a:cs typeface="Calibri"/>
              </a:rPr>
              <a:t>new </a:t>
            </a:r>
            <a:r>
              <a:rPr sz="1200" spc="-5" dirty="0">
                <a:latin typeface="Calibri"/>
                <a:cs typeface="Calibri"/>
              </a:rPr>
              <a:t>ideas, variations or piggyback </a:t>
            </a:r>
            <a:r>
              <a:rPr sz="1200" spc="-10" dirty="0">
                <a:latin typeface="Calibri"/>
                <a:cs typeface="Calibri"/>
              </a:rPr>
              <a:t>on </a:t>
            </a:r>
            <a:r>
              <a:rPr sz="1200" spc="-5" dirty="0">
                <a:latin typeface="Calibri"/>
                <a:cs typeface="Calibri"/>
              </a:rPr>
              <a:t>existing</a:t>
            </a:r>
            <a:r>
              <a:rPr sz="1200" spc="80" dirty="0">
                <a:latin typeface="Calibri"/>
                <a:cs typeface="Calibri"/>
              </a:rPr>
              <a:t> </a:t>
            </a:r>
            <a:r>
              <a:rPr sz="1200" spc="-5" dirty="0">
                <a:latin typeface="Calibri"/>
                <a:cs typeface="Calibri"/>
              </a:rPr>
              <a:t>ideas.</a:t>
            </a:r>
            <a:endParaRPr sz="1200">
              <a:latin typeface="Calibri"/>
              <a:cs typeface="Calibri"/>
            </a:endParaRPr>
          </a:p>
          <a:p>
            <a:pPr>
              <a:lnSpc>
                <a:spcPct val="100000"/>
              </a:lnSpc>
              <a:spcBef>
                <a:spcPts val="10"/>
              </a:spcBef>
            </a:pPr>
            <a:endParaRPr sz="1400">
              <a:latin typeface="Calibri"/>
              <a:cs typeface="Calibri"/>
            </a:endParaRPr>
          </a:p>
          <a:p>
            <a:pPr marL="361315" lvl="2" indent="-349250">
              <a:lnSpc>
                <a:spcPct val="100000"/>
              </a:lnSpc>
              <a:buAutoNum type="arabicPeriod" startAt="2"/>
              <a:tabLst>
                <a:tab pos="361950" algn="l"/>
              </a:tabLst>
            </a:pPr>
            <a:r>
              <a:rPr sz="1200" b="1" spc="-5" dirty="0">
                <a:latin typeface="Calibri"/>
                <a:cs typeface="Calibri"/>
              </a:rPr>
              <a:t>Brainwriting 6-3-5</a:t>
            </a:r>
            <a:endParaRPr sz="1200">
              <a:latin typeface="Calibri"/>
              <a:cs typeface="Calibri"/>
            </a:endParaRPr>
          </a:p>
          <a:p>
            <a:pPr marL="12700" marR="261620" algn="just">
              <a:lnSpc>
                <a:spcPct val="101699"/>
              </a:lnSpc>
              <a:spcBef>
                <a:spcPts val="800"/>
              </a:spcBef>
            </a:pPr>
            <a:r>
              <a:rPr sz="1200" spc="-5" dirty="0">
                <a:latin typeface="Calibri"/>
                <a:cs typeface="Calibri"/>
              </a:rPr>
              <a:t>The name brainwriting 6-3-5 comes from the process of having 6 people write 3 </a:t>
            </a:r>
            <a:r>
              <a:rPr sz="1200" dirty="0">
                <a:latin typeface="Calibri"/>
                <a:cs typeface="Calibri"/>
              </a:rPr>
              <a:t>ideas </a:t>
            </a:r>
            <a:r>
              <a:rPr sz="1200" spc="-5" dirty="0">
                <a:latin typeface="Calibri"/>
                <a:cs typeface="Calibri"/>
              </a:rPr>
              <a:t>in 5  minutes. Each person has a blank 6-3-5 worksheet (see Table</a:t>
            </a:r>
            <a:r>
              <a:rPr sz="1200" spc="45" dirty="0">
                <a:latin typeface="Calibri"/>
                <a:cs typeface="Calibri"/>
              </a:rPr>
              <a:t> </a:t>
            </a:r>
            <a:r>
              <a:rPr sz="1200" spc="-5" dirty="0">
                <a:latin typeface="Calibri"/>
                <a:cs typeface="Calibri"/>
              </a:rPr>
              <a:t>8).</a:t>
            </a:r>
            <a:endParaRPr sz="1200">
              <a:latin typeface="Calibri"/>
              <a:cs typeface="Calibri"/>
            </a:endParaRPr>
          </a:p>
          <a:p>
            <a:pPr>
              <a:lnSpc>
                <a:spcPct val="100000"/>
              </a:lnSpc>
            </a:pPr>
            <a:endParaRPr sz="1200">
              <a:latin typeface="Calibri"/>
              <a:cs typeface="Calibri"/>
            </a:endParaRPr>
          </a:p>
          <a:p>
            <a:pPr marL="12700" marR="9525">
              <a:lnSpc>
                <a:spcPct val="101800"/>
              </a:lnSpc>
            </a:pPr>
            <a:r>
              <a:rPr sz="1200" spc="-5" dirty="0">
                <a:latin typeface="Calibri"/>
                <a:cs typeface="Calibri"/>
              </a:rPr>
              <a:t>Everyone writes </a:t>
            </a:r>
            <a:r>
              <a:rPr sz="1200" dirty="0">
                <a:latin typeface="Calibri"/>
                <a:cs typeface="Calibri"/>
              </a:rPr>
              <a:t>the </a:t>
            </a:r>
            <a:r>
              <a:rPr sz="1200" spc="-5" dirty="0">
                <a:latin typeface="Calibri"/>
                <a:cs typeface="Calibri"/>
              </a:rPr>
              <a:t>problem statement </a:t>
            </a:r>
            <a:r>
              <a:rPr sz="1200" spc="-10" dirty="0">
                <a:latin typeface="Calibri"/>
                <a:cs typeface="Calibri"/>
              </a:rPr>
              <a:t>at </a:t>
            </a:r>
            <a:r>
              <a:rPr sz="1200" dirty="0">
                <a:latin typeface="Calibri"/>
                <a:cs typeface="Calibri"/>
              </a:rPr>
              <a:t>the </a:t>
            </a:r>
            <a:r>
              <a:rPr sz="1200" spc="-10" dirty="0">
                <a:latin typeface="Calibri"/>
                <a:cs typeface="Calibri"/>
              </a:rPr>
              <a:t>top of </a:t>
            </a:r>
            <a:r>
              <a:rPr sz="1200" spc="-5" dirty="0">
                <a:latin typeface="Calibri"/>
                <a:cs typeface="Calibri"/>
              </a:rPr>
              <a:t>their worksheet (word for </a:t>
            </a:r>
            <a:r>
              <a:rPr sz="1200" spc="-10" dirty="0">
                <a:latin typeface="Calibri"/>
                <a:cs typeface="Calibri"/>
              </a:rPr>
              <a:t>word </a:t>
            </a:r>
            <a:r>
              <a:rPr sz="1200" spc="-5" dirty="0">
                <a:latin typeface="Calibri"/>
                <a:cs typeface="Calibri"/>
              </a:rPr>
              <a:t>from </a:t>
            </a:r>
            <a:r>
              <a:rPr sz="1200" spc="-10" dirty="0">
                <a:latin typeface="Calibri"/>
                <a:cs typeface="Calibri"/>
              </a:rPr>
              <a:t>an  </a:t>
            </a:r>
            <a:r>
              <a:rPr sz="1200" spc="-5" dirty="0">
                <a:latin typeface="Calibri"/>
                <a:cs typeface="Calibri"/>
              </a:rPr>
              <a:t>agreed problem definition). Then </a:t>
            </a:r>
            <a:r>
              <a:rPr sz="1200" dirty="0">
                <a:latin typeface="Calibri"/>
                <a:cs typeface="Calibri"/>
              </a:rPr>
              <a:t>they </a:t>
            </a:r>
            <a:r>
              <a:rPr sz="1200" spc="-5" dirty="0">
                <a:latin typeface="Calibri"/>
                <a:cs typeface="Calibri"/>
              </a:rPr>
              <a:t>write 3 ideas on the top row </a:t>
            </a:r>
            <a:r>
              <a:rPr sz="1200" spc="-10" dirty="0">
                <a:latin typeface="Calibri"/>
                <a:cs typeface="Calibri"/>
              </a:rPr>
              <a:t>of </a:t>
            </a:r>
            <a:r>
              <a:rPr sz="1200" dirty="0">
                <a:latin typeface="Calibri"/>
                <a:cs typeface="Calibri"/>
              </a:rPr>
              <a:t>the </a:t>
            </a:r>
            <a:r>
              <a:rPr sz="1200" spc="-5" dirty="0">
                <a:latin typeface="Calibri"/>
                <a:cs typeface="Calibri"/>
              </a:rPr>
              <a:t>worksheet </a:t>
            </a:r>
            <a:r>
              <a:rPr sz="1200" spc="-10" dirty="0">
                <a:latin typeface="Calibri"/>
                <a:cs typeface="Calibri"/>
              </a:rPr>
              <a:t>in </a:t>
            </a:r>
            <a:r>
              <a:rPr sz="1200" spc="-5" dirty="0">
                <a:latin typeface="Calibri"/>
                <a:cs typeface="Calibri"/>
              </a:rPr>
              <a:t>5  minutes </a:t>
            </a:r>
            <a:r>
              <a:rPr sz="1200" spc="-10" dirty="0">
                <a:latin typeface="Calibri"/>
                <a:cs typeface="Calibri"/>
              </a:rPr>
              <a:t>in </a:t>
            </a:r>
            <a:r>
              <a:rPr sz="1200" spc="-5" dirty="0">
                <a:latin typeface="Calibri"/>
                <a:cs typeface="Calibri"/>
              </a:rPr>
              <a:t>a complete and concise sentence </a:t>
            </a:r>
            <a:r>
              <a:rPr sz="1200" spc="-10" dirty="0">
                <a:latin typeface="Calibri"/>
                <a:cs typeface="Calibri"/>
              </a:rPr>
              <a:t>(6-10 </a:t>
            </a:r>
            <a:r>
              <a:rPr sz="1200" spc="-5" dirty="0">
                <a:latin typeface="Calibri"/>
                <a:cs typeface="Calibri"/>
              </a:rPr>
              <a:t>words). At the end </a:t>
            </a:r>
            <a:r>
              <a:rPr sz="1200" spc="-10" dirty="0">
                <a:latin typeface="Calibri"/>
                <a:cs typeface="Calibri"/>
              </a:rPr>
              <a:t>of </a:t>
            </a:r>
            <a:r>
              <a:rPr sz="1200" spc="-5" dirty="0">
                <a:latin typeface="Calibri"/>
                <a:cs typeface="Calibri"/>
              </a:rPr>
              <a:t>5 minutes </a:t>
            </a:r>
            <a:r>
              <a:rPr sz="1200" spc="-10" dirty="0">
                <a:latin typeface="Calibri"/>
                <a:cs typeface="Calibri"/>
              </a:rPr>
              <a:t>(or </a:t>
            </a:r>
            <a:r>
              <a:rPr sz="1200" spc="-5" dirty="0">
                <a:latin typeface="Calibri"/>
                <a:cs typeface="Calibri"/>
              </a:rPr>
              <a:t>when  everyone has finished writing) pass the worksheet </a:t>
            </a:r>
            <a:r>
              <a:rPr sz="1200" dirty="0">
                <a:latin typeface="Calibri"/>
                <a:cs typeface="Calibri"/>
              </a:rPr>
              <a:t>to </a:t>
            </a:r>
            <a:r>
              <a:rPr sz="1200" spc="-5" dirty="0">
                <a:latin typeface="Calibri"/>
                <a:cs typeface="Calibri"/>
              </a:rPr>
              <a:t>the person </a:t>
            </a:r>
            <a:r>
              <a:rPr sz="1200" spc="-10" dirty="0">
                <a:latin typeface="Calibri"/>
                <a:cs typeface="Calibri"/>
              </a:rPr>
              <a:t>on </a:t>
            </a:r>
            <a:r>
              <a:rPr sz="1200" spc="-5" dirty="0">
                <a:latin typeface="Calibri"/>
                <a:cs typeface="Calibri"/>
              </a:rPr>
              <a:t>your right. </a:t>
            </a:r>
            <a:r>
              <a:rPr sz="1200" spc="-10" dirty="0">
                <a:latin typeface="Calibri"/>
                <a:cs typeface="Calibri"/>
              </a:rPr>
              <a:t>You </a:t>
            </a:r>
            <a:r>
              <a:rPr sz="1200" spc="-5" dirty="0">
                <a:latin typeface="Calibri"/>
                <a:cs typeface="Calibri"/>
              </a:rPr>
              <a:t>then add  three more ideas. The process continues until the worksheet is completed. At the end there is  going </a:t>
            </a:r>
            <a:r>
              <a:rPr sz="1200" dirty="0">
                <a:latin typeface="Calibri"/>
                <a:cs typeface="Calibri"/>
              </a:rPr>
              <a:t>to be </a:t>
            </a:r>
            <a:r>
              <a:rPr sz="1200" spc="-5" dirty="0">
                <a:latin typeface="Calibri"/>
                <a:cs typeface="Calibri"/>
              </a:rPr>
              <a:t>a total of 108 </a:t>
            </a:r>
            <a:r>
              <a:rPr sz="1200" dirty="0">
                <a:latin typeface="Calibri"/>
                <a:cs typeface="Calibri"/>
              </a:rPr>
              <a:t>ideas </a:t>
            </a:r>
            <a:r>
              <a:rPr sz="1200" spc="-5" dirty="0">
                <a:latin typeface="Calibri"/>
                <a:cs typeface="Calibri"/>
              </a:rPr>
              <a:t>on the 6 worksheets. These should be thoroughly assessed  and</a:t>
            </a:r>
            <a:r>
              <a:rPr sz="1200" spc="5" dirty="0">
                <a:latin typeface="Calibri"/>
                <a:cs typeface="Calibri"/>
              </a:rPr>
              <a:t> </a:t>
            </a:r>
            <a:r>
              <a:rPr sz="1200" spc="-5" dirty="0">
                <a:latin typeface="Calibri"/>
                <a:cs typeface="Calibri"/>
              </a:rPr>
              <a:t>analyzed.</a:t>
            </a:r>
            <a:endParaRPr sz="1200">
              <a:latin typeface="Calibri"/>
              <a:cs typeface="Calibri"/>
            </a:endParaRPr>
          </a:p>
        </p:txBody>
      </p:sp>
      <p:graphicFrame>
        <p:nvGraphicFramePr>
          <p:cNvPr id="4" name="object 4"/>
          <p:cNvGraphicFramePr>
            <a:graphicFrameLocks noGrp="1"/>
          </p:cNvGraphicFramePr>
          <p:nvPr/>
        </p:nvGraphicFramePr>
        <p:xfrm>
          <a:off x="866078" y="4418353"/>
          <a:ext cx="3816349" cy="1968833"/>
        </p:xfrm>
        <a:graphic>
          <a:graphicData uri="http://schemas.openxmlformats.org/drawingml/2006/table">
            <a:tbl>
              <a:tblPr firstRow="1" bandRow="1">
                <a:tableStyleId>{2D5ABB26-0587-4C30-8999-92F81FD0307C}</a:tableStyleId>
              </a:tblPr>
              <a:tblGrid>
                <a:gridCol w="457834">
                  <a:extLst>
                    <a:ext uri="{9D8B030D-6E8A-4147-A177-3AD203B41FA5}">
                      <a16:colId xmlns:a16="http://schemas.microsoft.com/office/drawing/2014/main" val="20000"/>
                    </a:ext>
                  </a:extLst>
                </a:gridCol>
                <a:gridCol w="1120140">
                  <a:extLst>
                    <a:ext uri="{9D8B030D-6E8A-4147-A177-3AD203B41FA5}">
                      <a16:colId xmlns:a16="http://schemas.microsoft.com/office/drawing/2014/main" val="20001"/>
                    </a:ext>
                  </a:extLst>
                </a:gridCol>
                <a:gridCol w="1118870">
                  <a:extLst>
                    <a:ext uri="{9D8B030D-6E8A-4147-A177-3AD203B41FA5}">
                      <a16:colId xmlns:a16="http://schemas.microsoft.com/office/drawing/2014/main" val="20002"/>
                    </a:ext>
                  </a:extLst>
                </a:gridCol>
                <a:gridCol w="1119505">
                  <a:extLst>
                    <a:ext uri="{9D8B030D-6E8A-4147-A177-3AD203B41FA5}">
                      <a16:colId xmlns:a16="http://schemas.microsoft.com/office/drawing/2014/main" val="20003"/>
                    </a:ext>
                  </a:extLst>
                </a:gridCol>
              </a:tblGrid>
              <a:tr h="211055">
                <a:tc>
                  <a:txBody>
                    <a:bodyPr/>
                    <a:lstStyle/>
                    <a:p>
                      <a:pPr>
                        <a:lnSpc>
                          <a:spcPct val="100000"/>
                        </a:lnSpc>
                      </a:pPr>
                      <a:endParaRPr sz="1100">
                        <a:latin typeface="Times New Roman"/>
                        <a:cs typeface="Times New Roman"/>
                      </a:endParaRPr>
                    </a:p>
                  </a:txBody>
                  <a:tcPr marL="0" marR="0" marT="0" marB="0">
                    <a:lnR w="19050">
                      <a:solidFill>
                        <a:srgbClr val="CCCCCC"/>
                      </a:solidFill>
                      <a:prstDash val="solid"/>
                    </a:lnR>
                    <a:lnB w="19050">
                      <a:solidFill>
                        <a:srgbClr val="CCCCCC"/>
                      </a:solidFill>
                      <a:prstDash val="solid"/>
                    </a:lnB>
                    <a:solidFill>
                      <a:srgbClr val="FCB62C"/>
                    </a:solidFill>
                  </a:tcPr>
                </a:tc>
                <a:tc>
                  <a:txBody>
                    <a:bodyPr/>
                    <a:lstStyle/>
                    <a:p>
                      <a:pPr marL="364490">
                        <a:lnSpc>
                          <a:spcPct val="100000"/>
                        </a:lnSpc>
                      </a:pPr>
                      <a:r>
                        <a:rPr sz="1200" b="1" spc="-5" dirty="0">
                          <a:latin typeface="Calibri"/>
                          <a:cs typeface="Calibri"/>
                        </a:rPr>
                        <a:t>Idea</a:t>
                      </a:r>
                      <a:r>
                        <a:rPr sz="1200" b="1" spc="-10" dirty="0">
                          <a:latin typeface="Calibri"/>
                          <a:cs typeface="Calibri"/>
                        </a:rPr>
                        <a:t> </a:t>
                      </a:r>
                      <a:r>
                        <a:rPr sz="1200" b="1" spc="-5" dirty="0">
                          <a:latin typeface="Calibri"/>
                          <a:cs typeface="Calibri"/>
                        </a:rPr>
                        <a:t>1</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363220">
                        <a:lnSpc>
                          <a:spcPct val="100000"/>
                        </a:lnSpc>
                      </a:pPr>
                      <a:r>
                        <a:rPr sz="1200" b="1" spc="-5" dirty="0">
                          <a:latin typeface="Calibri"/>
                          <a:cs typeface="Calibri"/>
                        </a:rPr>
                        <a:t>Idea</a:t>
                      </a:r>
                      <a:r>
                        <a:rPr sz="1200" b="1" spc="-10" dirty="0">
                          <a:latin typeface="Calibri"/>
                          <a:cs typeface="Calibri"/>
                        </a:rPr>
                        <a:t> </a:t>
                      </a:r>
                      <a:r>
                        <a:rPr sz="1200" b="1" spc="-5" dirty="0">
                          <a:latin typeface="Calibri"/>
                          <a:cs typeface="Calibri"/>
                        </a:rPr>
                        <a:t>2</a:t>
                      </a:r>
                      <a:endParaRPr sz="1200">
                        <a:latin typeface="Calibri"/>
                        <a:cs typeface="Calibri"/>
                      </a:endParaRPr>
                    </a:p>
                  </a:txBody>
                  <a:tcPr marL="0" marR="0" marT="0" marB="0">
                    <a:lnL w="19050">
                      <a:solidFill>
                        <a:srgbClr val="CCCCCC"/>
                      </a:solidFill>
                      <a:prstDash val="solid"/>
                    </a:lnL>
                    <a:lnR w="19050">
                      <a:solidFill>
                        <a:srgbClr val="CCCCCC"/>
                      </a:solidFill>
                      <a:prstDash val="solid"/>
                    </a:lnR>
                    <a:lnB w="19050">
                      <a:solidFill>
                        <a:srgbClr val="CCCCCC"/>
                      </a:solidFill>
                      <a:prstDash val="solid"/>
                    </a:lnB>
                    <a:solidFill>
                      <a:srgbClr val="FCB62C"/>
                    </a:solidFill>
                  </a:tcPr>
                </a:tc>
                <a:tc>
                  <a:txBody>
                    <a:bodyPr/>
                    <a:lstStyle/>
                    <a:p>
                      <a:pPr marL="367665">
                        <a:lnSpc>
                          <a:spcPct val="100000"/>
                        </a:lnSpc>
                      </a:pPr>
                      <a:r>
                        <a:rPr sz="1200" b="1" spc="-5" dirty="0">
                          <a:latin typeface="Calibri"/>
                          <a:cs typeface="Calibri"/>
                        </a:rPr>
                        <a:t>Idea</a:t>
                      </a:r>
                      <a:r>
                        <a:rPr sz="1200" b="1" spc="-10" dirty="0">
                          <a:latin typeface="Calibri"/>
                          <a:cs typeface="Calibri"/>
                        </a:rPr>
                        <a:t> </a:t>
                      </a:r>
                      <a:r>
                        <a:rPr sz="1200" b="1" spc="-5" dirty="0">
                          <a:latin typeface="Calibri"/>
                          <a:cs typeface="Calibri"/>
                        </a:rPr>
                        <a:t>3</a:t>
                      </a:r>
                      <a:endParaRPr sz="1200">
                        <a:latin typeface="Calibri"/>
                        <a:cs typeface="Calibri"/>
                      </a:endParaRPr>
                    </a:p>
                  </a:txBody>
                  <a:tcPr marL="0" marR="0" marT="0" marB="0">
                    <a:lnL w="19050">
                      <a:solidFill>
                        <a:srgbClr val="CCCCCC"/>
                      </a:solidFill>
                      <a:prstDash val="solid"/>
                    </a:lnL>
                    <a:lnB w="19050">
                      <a:solidFill>
                        <a:srgbClr val="CCCCCC"/>
                      </a:solidFill>
                      <a:prstDash val="solid"/>
                    </a:lnB>
                    <a:solidFill>
                      <a:srgbClr val="FCB62C"/>
                    </a:solidFill>
                  </a:tcPr>
                </a:tc>
                <a:extLst>
                  <a:ext uri="{0D108BD9-81ED-4DB2-BD59-A6C34878D82A}">
                    <a16:rowId xmlns:a16="http://schemas.microsoft.com/office/drawing/2014/main" val="10000"/>
                  </a:ext>
                </a:extLst>
              </a:tr>
              <a:tr h="294104">
                <a:tc>
                  <a:txBody>
                    <a:bodyPr/>
                    <a:lstStyle/>
                    <a:p>
                      <a:pPr marL="81915">
                        <a:lnSpc>
                          <a:spcPct val="100000"/>
                        </a:lnSpc>
                        <a:spcBef>
                          <a:spcPts val="350"/>
                        </a:spcBef>
                      </a:pPr>
                      <a:r>
                        <a:rPr sz="1200" dirty="0">
                          <a:latin typeface="Calibri"/>
                          <a:cs typeface="Calibri"/>
                        </a:rPr>
                        <a:t>1</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1"/>
                  </a:ext>
                </a:extLst>
              </a:tr>
              <a:tr h="294101">
                <a:tc>
                  <a:txBody>
                    <a:bodyPr/>
                    <a:lstStyle/>
                    <a:p>
                      <a:pPr marL="81915">
                        <a:lnSpc>
                          <a:spcPct val="100000"/>
                        </a:lnSpc>
                        <a:spcBef>
                          <a:spcPts val="350"/>
                        </a:spcBef>
                      </a:pPr>
                      <a:r>
                        <a:rPr sz="1200" dirty="0">
                          <a:latin typeface="Calibri"/>
                          <a:cs typeface="Calibri"/>
                        </a:rPr>
                        <a:t>2</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2"/>
                  </a:ext>
                </a:extLst>
              </a:tr>
              <a:tr h="294113">
                <a:tc>
                  <a:txBody>
                    <a:bodyPr/>
                    <a:lstStyle/>
                    <a:p>
                      <a:pPr marL="81915">
                        <a:lnSpc>
                          <a:spcPct val="100000"/>
                        </a:lnSpc>
                        <a:spcBef>
                          <a:spcPts val="350"/>
                        </a:spcBef>
                      </a:pPr>
                      <a:r>
                        <a:rPr sz="1200" dirty="0">
                          <a:latin typeface="Calibri"/>
                          <a:cs typeface="Calibri"/>
                        </a:rPr>
                        <a:t>3</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3"/>
                  </a:ext>
                </a:extLst>
              </a:tr>
              <a:tr h="294101">
                <a:tc>
                  <a:txBody>
                    <a:bodyPr/>
                    <a:lstStyle/>
                    <a:p>
                      <a:pPr marL="81915">
                        <a:lnSpc>
                          <a:spcPct val="100000"/>
                        </a:lnSpc>
                        <a:spcBef>
                          <a:spcPts val="350"/>
                        </a:spcBef>
                      </a:pPr>
                      <a:r>
                        <a:rPr sz="1200" dirty="0">
                          <a:latin typeface="Calibri"/>
                          <a:cs typeface="Calibri"/>
                        </a:rPr>
                        <a:t>4</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4"/>
                  </a:ext>
                </a:extLst>
              </a:tr>
              <a:tr h="294116">
                <a:tc>
                  <a:txBody>
                    <a:bodyPr/>
                    <a:lstStyle/>
                    <a:p>
                      <a:pPr marL="81915">
                        <a:lnSpc>
                          <a:spcPct val="100000"/>
                        </a:lnSpc>
                        <a:spcBef>
                          <a:spcPts val="350"/>
                        </a:spcBef>
                      </a:pPr>
                      <a:r>
                        <a:rPr sz="1200" dirty="0">
                          <a:latin typeface="Calibri"/>
                          <a:cs typeface="Calibri"/>
                        </a:rPr>
                        <a:t>5</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lnB w="19050">
                      <a:solidFill>
                        <a:srgbClr val="CCCCCC"/>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lnB w="19050">
                      <a:solidFill>
                        <a:srgbClr val="CCCCCC"/>
                      </a:solidFill>
                      <a:prstDash val="solid"/>
                    </a:lnB>
                  </a:tcPr>
                </a:tc>
                <a:extLst>
                  <a:ext uri="{0D108BD9-81ED-4DB2-BD59-A6C34878D82A}">
                    <a16:rowId xmlns:a16="http://schemas.microsoft.com/office/drawing/2014/main" val="10005"/>
                  </a:ext>
                </a:extLst>
              </a:tr>
              <a:tr h="287243">
                <a:tc>
                  <a:txBody>
                    <a:bodyPr/>
                    <a:lstStyle/>
                    <a:p>
                      <a:pPr marL="81915">
                        <a:lnSpc>
                          <a:spcPct val="100000"/>
                        </a:lnSpc>
                        <a:spcBef>
                          <a:spcPts val="350"/>
                        </a:spcBef>
                      </a:pPr>
                      <a:r>
                        <a:rPr sz="1200" dirty="0">
                          <a:latin typeface="Calibri"/>
                          <a:cs typeface="Calibri"/>
                        </a:rPr>
                        <a:t>6</a:t>
                      </a:r>
                      <a:endParaRPr sz="1200">
                        <a:latin typeface="Calibri"/>
                        <a:cs typeface="Calibri"/>
                      </a:endParaRPr>
                    </a:p>
                  </a:txBody>
                  <a:tcPr marL="0" marR="0" marT="44450" marB="0">
                    <a:lnR w="19050">
                      <a:solidFill>
                        <a:srgbClr val="CCCCCC"/>
                      </a:solidFill>
                      <a:prstDash val="solid"/>
                    </a:lnR>
                    <a:lnT w="19050">
                      <a:solidFill>
                        <a:srgbClr val="CCCCCC"/>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R w="19050">
                      <a:solidFill>
                        <a:srgbClr val="CCCCCC"/>
                      </a:solidFill>
                      <a:prstDash val="solid"/>
                    </a:lnR>
                    <a:lnT w="19050">
                      <a:solidFill>
                        <a:srgbClr val="CCCCCC"/>
                      </a:solidFill>
                      <a:prstDash val="solid"/>
                    </a:lnT>
                  </a:tcPr>
                </a:tc>
                <a:tc>
                  <a:txBody>
                    <a:bodyPr/>
                    <a:lstStyle/>
                    <a:p>
                      <a:pPr>
                        <a:lnSpc>
                          <a:spcPct val="100000"/>
                        </a:lnSpc>
                      </a:pPr>
                      <a:endParaRPr sz="1100">
                        <a:latin typeface="Times New Roman"/>
                        <a:cs typeface="Times New Roman"/>
                      </a:endParaRPr>
                    </a:p>
                  </a:txBody>
                  <a:tcPr marL="0" marR="0" marT="0" marB="0">
                    <a:lnL w="19050">
                      <a:solidFill>
                        <a:srgbClr val="CCCCCC"/>
                      </a:solidFill>
                      <a:prstDash val="solid"/>
                    </a:lnL>
                    <a:lnT w="19050">
                      <a:solidFill>
                        <a:srgbClr val="CCCCCC"/>
                      </a:solidFill>
                      <a:prstDash val="solid"/>
                    </a:lnT>
                  </a:tcPr>
                </a:tc>
                <a:extLst>
                  <a:ext uri="{0D108BD9-81ED-4DB2-BD59-A6C34878D82A}">
                    <a16:rowId xmlns:a16="http://schemas.microsoft.com/office/drawing/2014/main" val="10006"/>
                  </a:ext>
                </a:extLst>
              </a:tr>
            </a:tbl>
          </a:graphicData>
        </a:graphic>
      </p:graphicFrame>
      <p:sp>
        <p:nvSpPr>
          <p:cNvPr id="5" name="object 5"/>
          <p:cNvSpPr/>
          <p:nvPr/>
        </p:nvSpPr>
        <p:spPr>
          <a:xfrm>
            <a:off x="6887408" y="549234"/>
            <a:ext cx="127000" cy="9448165"/>
          </a:xfrm>
          <a:custGeom>
            <a:avLst/>
            <a:gdLst/>
            <a:ahLst/>
            <a:cxnLst/>
            <a:rect l="l" t="t" r="r" b="b"/>
            <a:pathLst>
              <a:path w="127000" h="9448165">
                <a:moveTo>
                  <a:pt x="0" y="9448009"/>
                </a:moveTo>
                <a:lnTo>
                  <a:pt x="126989" y="9448009"/>
                </a:lnTo>
                <a:lnTo>
                  <a:pt x="126989" y="0"/>
                </a:lnTo>
                <a:lnTo>
                  <a:pt x="0" y="0"/>
                </a:lnTo>
                <a:lnTo>
                  <a:pt x="0" y="9448009"/>
                </a:lnTo>
                <a:close/>
              </a:path>
            </a:pathLst>
          </a:custGeom>
          <a:solidFill>
            <a:srgbClr val="FCB62C"/>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74761</Words>
  <Application>Microsoft Office PowerPoint</Application>
  <PresentationFormat>Custom</PresentationFormat>
  <Paragraphs>3851</Paragraphs>
  <Slides>180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180</vt:i4>
      </vt:variant>
    </vt:vector>
  </HeadingPairs>
  <TitlesOfParts>
    <vt:vector size="186" baseType="lpstr">
      <vt:lpstr>Arial</vt:lpstr>
      <vt:lpstr>Calibri</vt:lpstr>
      <vt:lpstr>Symbol</vt:lpstr>
      <vt:lpstr>Tahoma</vt:lpstr>
      <vt:lpstr>Times New Roman</vt:lpstr>
      <vt:lpstr>Office Theme</vt:lpstr>
      <vt:lpstr>Innovation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Publication_osnova_knjiga_all20131126_corr.pub</dc:title>
  <dc:creator>Urska Mrgole</dc:creator>
  <cp:lastModifiedBy>Shobhana Rajesh</cp:lastModifiedBy>
  <cp:revision>6</cp:revision>
  <dcterms:created xsi:type="dcterms:W3CDTF">2021-03-06T17:27:03Z</dcterms:created>
  <dcterms:modified xsi:type="dcterms:W3CDTF">2021-04-23T17:56:56Z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2013-11-26T00:00:00Z</vt:filetime>
  </property>
  <property fmtid="{D5CDD505-2E9C-101B-9397-08002B2CF9AE}" pid="3" name="Creator">
    <vt:lpwstr>PrimoPDF http://www.primopdf.com/</vt:lpwstr>
  </property>
  <property fmtid="{D5CDD505-2E9C-101B-9397-08002B2CF9AE}" pid="4" name="LastSaved">
    <vt:filetime>2021-03-06T00:00:00Z</vt:filetime>
  </property>
</Properties>
</file>