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</p:sldMasterIdLst>
  <p:notesMasterIdLst>
    <p:notesMasterId r:id="rId16"/>
  </p:notesMasterIdLst>
  <p:handoutMasterIdLst>
    <p:handoutMasterId r:id="rId17"/>
  </p:handoutMasterIdLst>
  <p:sldIdLst>
    <p:sldId id="256" r:id="rId5"/>
    <p:sldId id="315" r:id="rId6"/>
    <p:sldId id="359" r:id="rId7"/>
    <p:sldId id="346" r:id="rId8"/>
    <p:sldId id="360" r:id="rId9"/>
    <p:sldId id="361" r:id="rId10"/>
    <p:sldId id="362" r:id="rId11"/>
    <p:sldId id="363" r:id="rId12"/>
    <p:sldId id="365" r:id="rId13"/>
    <p:sldId id="364" r:id="rId14"/>
    <p:sldId id="357" r:id="rId15"/>
  </p:sldIdLst>
  <p:sldSz cx="10691813" cy="7559675"/>
  <p:notesSz cx="7315200" cy="9601200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Microsoft YaHei" pitchFamily="34" charset="-122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Microsoft YaHei" pitchFamily="34" charset="-122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Microsoft YaHei" pitchFamily="34" charset="-122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Microsoft YaHei" pitchFamily="34" charset="-122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Microsoft YaHei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Microsoft YaHei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Microsoft YaHei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Microsoft YaHei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Microsoft YaHei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510" autoAdjust="0"/>
    <p:restoredTop sz="94673" autoAdjust="0"/>
  </p:normalViewPr>
  <p:slideViewPr>
    <p:cSldViewPr>
      <p:cViewPr>
        <p:scale>
          <a:sx n="75" d="100"/>
          <a:sy n="75" d="100"/>
        </p:scale>
        <p:origin x="-1262" y="-91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FBE-7238-4234-AE77-A44772C34807}" type="datetime1">
              <a:rPr lang="en-US" smtClean="0"/>
              <a:pPr/>
              <a:t>9/7/2022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Text Book by Roger Pressman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B56C6-5F99-4DD7-8BF9-918FF84A3D8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 cap="sq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Microsoft YaHei" charset="-122"/>
            </a:endParaRPr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Microsoft YaHei" charset="-122"/>
            </a:endParaRPr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Microsoft YaHei" charset="-122"/>
            </a:endParaRP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Microsoft YaHei" charset="-122"/>
            </a:endParaRPr>
          </a:p>
        </p:txBody>
      </p:sp>
      <p:sp>
        <p:nvSpPr>
          <p:cNvPr id="27654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37175" cy="4000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5126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0438" cy="48037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3425" cy="5270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3425" cy="5270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</a:lstStyle>
          <a:p>
            <a:pPr>
              <a:defRPr/>
            </a:pPr>
            <a:fld id="{D964672A-05CC-4473-BDC3-4060D4F5CA21}" type="datetime1">
              <a:rPr lang="en-US" smtClean="0"/>
              <a:pPr>
                <a:defRPr/>
              </a:pPr>
              <a:t>9/7/2022</a:t>
            </a:fld>
            <a:endParaRPr lang="en-IN"/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3425" cy="5270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</a:lstStyle>
          <a:p>
            <a:pPr>
              <a:defRPr/>
            </a:pPr>
            <a:r>
              <a:rPr lang="en-US" smtClean="0"/>
              <a:t>Text Book by Roger Pressman</a:t>
            </a:r>
            <a:endParaRPr lang="en-IN"/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3425" cy="5270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</a:lstStyle>
          <a:p>
            <a:pPr>
              <a:defRPr/>
            </a:pPr>
            <a:fld id="{D49940AD-ED62-40D2-AB6C-E4AB2B6BBC5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1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51525" cy="4319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28676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12838" y="720725"/>
            <a:ext cx="5089525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DB31347-9EB4-4084-8A10-695C3B8D92F2}" type="datetime1">
              <a:rPr lang="en-US" smtClean="0"/>
              <a:pPr>
                <a:defRPr/>
              </a:pPr>
              <a:t>9/7/2022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Text Book by Roger Pressman</a:t>
            </a:r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688" y="2347913"/>
            <a:ext cx="9088437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375" y="4283075"/>
            <a:ext cx="7485063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010DC0-147D-44DF-90C8-9E27146220D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828CB7-1C35-4143-8A2A-ADAC7F2AAD9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23213" y="174625"/>
            <a:ext cx="2581275" cy="67484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7800" y="174625"/>
            <a:ext cx="7593013" cy="67484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96D40B-FA70-4F15-BBC8-81C0783EC96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688" y="2347913"/>
            <a:ext cx="9088437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375" y="4283075"/>
            <a:ext cx="7485063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0F96CA-629B-478A-A3B6-147028D64FDC}" type="datetime1">
              <a:rPr lang="en-US" smtClean="0"/>
              <a:pPr>
                <a:defRPr/>
              </a:pPr>
              <a:t>9/7/2022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5EBD49-F7BE-40E9-BEC6-42C91320122C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7B9D64-831F-44B5-8826-C409AF74DD0F}" type="datetime1">
              <a:rPr lang="en-US" smtClean="0"/>
              <a:pPr>
                <a:defRPr/>
              </a:pPr>
              <a:t>9/7/2022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42D21B-6D99-43C2-BAA4-CED7255913C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550" y="4857750"/>
            <a:ext cx="9088438" cy="15017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550" y="3203575"/>
            <a:ext cx="90884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69E2FA-1076-4F11-A086-A0807057DA78}" type="datetime1">
              <a:rPr lang="en-US" smtClean="0"/>
              <a:pPr>
                <a:defRPr/>
              </a:pPr>
              <a:t>9/7/2022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8F8D6-46D3-4C25-B216-2D35B2D1C20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988" y="1768475"/>
            <a:ext cx="473075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8138" y="1768475"/>
            <a:ext cx="473075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138E4-94DB-43F0-8F65-A0327865AA38}" type="datetime1">
              <a:rPr lang="en-US" smtClean="0"/>
              <a:pPr>
                <a:defRPr/>
              </a:pPr>
              <a:t>9/7/2022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E7D9AD-0EF2-4A86-9775-CB1CF4B56FB2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1837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88" y="1692275"/>
            <a:ext cx="47244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88" y="2397125"/>
            <a:ext cx="472440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0838" y="1692275"/>
            <a:ext cx="4725987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0838" y="2397125"/>
            <a:ext cx="4725987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B71DC-A190-4136-A42A-44E524113EE1}" type="datetime1">
              <a:rPr lang="en-US" smtClean="0"/>
              <a:pPr>
                <a:defRPr/>
              </a:pPr>
              <a:t>9/7/2022</a:t>
            </a:fld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261C37-D98D-4C18-BE50-7EF44736D1E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582E8-63DB-462B-8C65-8C21EA361352}" type="datetime1">
              <a:rPr lang="en-US" smtClean="0"/>
              <a:pPr>
                <a:defRPr/>
              </a:pPr>
              <a:t>9/7/2022</a:t>
            </a:fld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ACC4B-CF9A-4FF6-975D-D7A169159E8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88D3F-3A93-4A8F-9156-F7A4B4D1BC89}" type="datetime1">
              <a:rPr lang="en-US" smtClean="0"/>
              <a:pPr>
                <a:defRPr/>
              </a:pPr>
              <a:t>9/7/2022</a:t>
            </a:fld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89AA09-822F-47B4-80CE-7981651FE2A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301625"/>
            <a:ext cx="35179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9888" y="301625"/>
            <a:ext cx="5976937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88" y="1581150"/>
            <a:ext cx="35179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46CD92-33D8-4155-ABB7-C56010A37F9B}" type="datetime1">
              <a:rPr lang="en-US" smtClean="0"/>
              <a:pPr>
                <a:defRPr/>
              </a:pPr>
              <a:t>9/7/2022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0EB48-81F8-4185-98F6-5A95F7B425CC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 algn="r"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40111241-21E0-4BD1-B1AF-F7CF63B2166E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0" y="5291138"/>
            <a:ext cx="6415088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500" y="674688"/>
            <a:ext cx="6415088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500" y="5916613"/>
            <a:ext cx="6415088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F7BBD3-6EB2-401F-BC32-E5E951E3DB2B}" type="datetime1">
              <a:rPr lang="en-US" smtClean="0"/>
              <a:pPr>
                <a:defRPr/>
              </a:pPr>
              <a:t>9/7/2022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10F571-73B7-4881-9798-6C0A593D3FA7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2F4DAE-5960-45A2-B0AC-604323093CC0}" type="datetime1">
              <a:rPr lang="en-US" smtClean="0"/>
              <a:pPr>
                <a:defRPr/>
              </a:pPr>
              <a:t>9/7/2022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AC3E00-0763-4341-9A83-C9B11EE496EC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91450" y="336550"/>
            <a:ext cx="2447925" cy="6413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6088" y="336550"/>
            <a:ext cx="7192962" cy="6413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BF3E92-3CAD-42DE-B0B2-EFC73BC232CC}" type="datetime1">
              <a:rPr lang="en-US" smtClean="0"/>
              <a:pPr>
                <a:defRPr/>
              </a:pPr>
              <a:t>9/7/2022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416B84-118C-49F5-89CE-A298C3A7940E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688" y="2347913"/>
            <a:ext cx="9088437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375" y="4283075"/>
            <a:ext cx="7485063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E89712-6991-44AF-BD43-7D7968EE8E6A}" type="datetime1">
              <a:rPr lang="en-US" smtClean="0"/>
              <a:pPr>
                <a:defRPr/>
              </a:pPr>
              <a:t>9/7/2022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744EA8-267A-484D-930F-D49E09554F68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1CC01-6A2E-4E0E-82AB-7808908C48DC}" type="datetime1">
              <a:rPr lang="en-US" smtClean="0"/>
              <a:pPr>
                <a:defRPr/>
              </a:pPr>
              <a:t>9/7/2022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4EB112-D697-4863-BB23-61DC09B114E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550" y="4857750"/>
            <a:ext cx="90884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550" y="3203575"/>
            <a:ext cx="90884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73FCA-BBAE-40E4-B7D6-B28150685DA6}" type="datetime1">
              <a:rPr lang="en-US" smtClean="0"/>
              <a:pPr>
                <a:defRPr/>
              </a:pPr>
              <a:t>9/7/2022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488BD-6DF2-4C4D-8908-6B322840555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988" y="1768475"/>
            <a:ext cx="473075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8138" y="1768475"/>
            <a:ext cx="473075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4CD89-83CE-4D26-A108-6C7F7F22F120}" type="datetime1">
              <a:rPr lang="en-US" smtClean="0"/>
              <a:pPr>
                <a:defRPr/>
              </a:pPr>
              <a:t>9/7/2022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A784D7-DCAF-4D75-9DC2-42A04F61EDB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1837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88" y="1692275"/>
            <a:ext cx="47244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88" y="2397125"/>
            <a:ext cx="472440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0838" y="1692275"/>
            <a:ext cx="4725987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0838" y="2397125"/>
            <a:ext cx="4725987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08728-79CE-4D77-9C1E-04EC9A4C7CA1}" type="datetime1">
              <a:rPr lang="en-US" smtClean="0"/>
              <a:pPr>
                <a:defRPr/>
              </a:pPr>
              <a:t>9/7/2022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F3B1D6-3E79-46B8-A00A-36712E60155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AF0B2C-5A32-47B6-A64B-C12E40B13CB0}" type="datetime1">
              <a:rPr lang="en-US" smtClean="0"/>
              <a:pPr>
                <a:defRPr/>
              </a:pPr>
              <a:t>9/7/2022</a:t>
            </a:fld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950DC3-DB5D-4C97-A37B-3209BCF6A422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0D843A-D0C2-4959-88C1-0A7113CBC95E}" type="datetime1">
              <a:rPr lang="en-US" smtClean="0"/>
              <a:pPr>
                <a:defRPr/>
              </a:pPr>
              <a:t>9/7/2022</a:t>
            </a:fld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B67258-F036-49C3-8184-5FB8319764F0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550" y="4857750"/>
            <a:ext cx="9088438" cy="15017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550" y="3203575"/>
            <a:ext cx="90884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A0AB5F-85E2-463B-96B4-94F28BD1A59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301625"/>
            <a:ext cx="35179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9888" y="301625"/>
            <a:ext cx="5976937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88" y="1581150"/>
            <a:ext cx="35179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1E8F17-6243-4624-A271-ADA2F339C798}" type="datetime1">
              <a:rPr lang="en-US" smtClean="0"/>
              <a:pPr>
                <a:defRPr/>
              </a:pPr>
              <a:t>9/7/2022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891E41-A31B-4959-AD7E-E79D50F4E5BC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0" y="5291138"/>
            <a:ext cx="6415088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500" y="674688"/>
            <a:ext cx="6415088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500" y="5916613"/>
            <a:ext cx="6415088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0F314-6ACE-48B5-A3D6-C2B0EB4007C9}" type="datetime1">
              <a:rPr lang="en-US" smtClean="0"/>
              <a:pPr>
                <a:defRPr/>
              </a:pPr>
              <a:t>9/7/2022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08091-8C04-4FE2-877B-8955A8D34F78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5C02EB-D702-4014-81DD-E694D40AB36E}" type="datetime1">
              <a:rPr lang="en-US" smtClean="0"/>
              <a:pPr>
                <a:defRPr/>
              </a:pPr>
              <a:t>9/7/2022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7893F9-131D-49ED-848C-1AD15AA32DF8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45413" y="301625"/>
            <a:ext cx="2403475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988" y="301625"/>
            <a:ext cx="7058025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21C5EA-6509-4E78-A26B-573350D235BB}" type="datetime1">
              <a:rPr lang="en-US" smtClean="0"/>
              <a:pPr>
                <a:defRPr/>
              </a:pPr>
              <a:t>9/7/2022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DD483-CC9E-4480-8C3E-B669736E107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688" y="2347913"/>
            <a:ext cx="9088437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375" y="4283075"/>
            <a:ext cx="7485063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9FDBB-E04A-4132-B37E-6FC490F808F3}" type="datetime1">
              <a:rPr lang="en-US" smtClean="0"/>
              <a:pPr>
                <a:defRPr/>
              </a:pPr>
              <a:t>9/7/2022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DEA2EC-6252-4ABD-B239-6AFF95CAC878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AAC12-BFD1-46C1-A5EF-53B2E2DC9CF4}" type="datetime1">
              <a:rPr lang="en-US" smtClean="0"/>
              <a:pPr>
                <a:defRPr/>
              </a:pPr>
              <a:t>9/7/2022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2850A-FAF9-4DEF-AA37-149C77B62724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550" y="4857750"/>
            <a:ext cx="9088438" cy="15017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550" y="3203575"/>
            <a:ext cx="90884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10FF93-A6FC-47ED-826E-4BAABE5E4C88}" type="datetime1">
              <a:rPr lang="en-US" smtClean="0"/>
              <a:pPr>
                <a:defRPr/>
              </a:pPr>
              <a:t>9/7/2022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AA6FF1-B0E0-492A-8392-D38E1EAE3B8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988" y="1768475"/>
            <a:ext cx="473075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8138" y="1768475"/>
            <a:ext cx="473075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6D63B-21B0-4FA4-B580-3DF42364FE1B}" type="datetime1">
              <a:rPr lang="en-US" smtClean="0"/>
              <a:pPr>
                <a:defRPr/>
              </a:pPr>
              <a:t>9/7/2022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E2396-09FD-41C5-BE6B-3623CD32BC9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1837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88" y="1692275"/>
            <a:ext cx="47244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88" y="2397125"/>
            <a:ext cx="472440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0838" y="1692275"/>
            <a:ext cx="4725987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0838" y="2397125"/>
            <a:ext cx="4725987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EC8104-3923-4716-9EEB-AFA15F9681AB}" type="datetime1">
              <a:rPr lang="en-US" smtClean="0"/>
              <a:pPr>
                <a:defRPr/>
              </a:pPr>
              <a:t>9/7/2022</a:t>
            </a:fld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663DB6-ED0E-43F1-811E-096DB7D759FC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180EB9-4077-48A8-8FD6-FBAC02A89C0C}" type="datetime1">
              <a:rPr lang="en-US" smtClean="0"/>
              <a:pPr>
                <a:defRPr/>
              </a:pPr>
              <a:t>9/7/2022</a:t>
            </a:fld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270041-9D23-4896-BB9C-D9D306D72114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800" y="1092200"/>
            <a:ext cx="5086350" cy="5830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6550" y="1092200"/>
            <a:ext cx="5087938" cy="5830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F18C83-7AC6-48EF-A8D4-FE681176652B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7850AC-8D1B-465C-859A-A0AF6700B5C7}" type="datetime1">
              <a:rPr lang="en-US" smtClean="0"/>
              <a:pPr>
                <a:defRPr/>
              </a:pPr>
              <a:t>9/7/2022</a:t>
            </a:fld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8F1ED-60E7-4D6F-9326-3A580DC7585C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301625"/>
            <a:ext cx="35179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9888" y="301625"/>
            <a:ext cx="5976937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88" y="1581150"/>
            <a:ext cx="35179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D6404-F8D0-40EF-879F-3CF594F02CED}" type="datetime1">
              <a:rPr lang="en-US" smtClean="0"/>
              <a:pPr>
                <a:defRPr/>
              </a:pPr>
              <a:t>9/7/2022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7D8A2A-43DE-4B69-ACF7-A0B115BE7017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0" y="5291138"/>
            <a:ext cx="6415088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500" y="674688"/>
            <a:ext cx="6415088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500" y="5916613"/>
            <a:ext cx="6415088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03517A-5E32-49AA-A03D-DBB9BF6D74F2}" type="datetime1">
              <a:rPr lang="en-US" smtClean="0"/>
              <a:pPr>
                <a:defRPr/>
              </a:pPr>
              <a:t>9/7/2022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4B00A-25BC-46E2-8CA4-97F0E8530DB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04D02-7906-4CE4-924C-29D16DB1555B}" type="datetime1">
              <a:rPr lang="en-US" smtClean="0"/>
              <a:pPr>
                <a:defRPr/>
              </a:pPr>
              <a:t>9/7/2022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F547ED-2FC0-40CE-8F96-C322ABE2129C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12063" y="0"/>
            <a:ext cx="2536825" cy="6750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7459663" cy="6750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BB9868-E1F6-461D-9635-5972B6E62D8B}" type="datetime1">
              <a:rPr lang="en-US" smtClean="0"/>
              <a:pPr>
                <a:defRPr/>
              </a:pPr>
              <a:t>9/7/2022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2D627E-5BAE-4127-93C0-5285DE9B1798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1837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88" y="1692275"/>
            <a:ext cx="47244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88" y="2397125"/>
            <a:ext cx="472440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0838" y="1692275"/>
            <a:ext cx="4725987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0838" y="2397125"/>
            <a:ext cx="4725987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EC4A21-F568-4CB8-826B-9B9899F997C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FB78B3-929D-49FC-940D-911DC27A081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2A52CF-3E0A-4E46-A53F-2B3320E503F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301625"/>
            <a:ext cx="35179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9888" y="301625"/>
            <a:ext cx="5976937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88" y="1581150"/>
            <a:ext cx="35179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94189B-3F6A-4832-BBDA-BCFD08D63BD8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0" y="5291138"/>
            <a:ext cx="6415088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500" y="674688"/>
            <a:ext cx="6415088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500" y="5916613"/>
            <a:ext cx="6415088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43D93E-1C97-4B98-9F1A-37EC63CA20E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7145338"/>
            <a:ext cx="10691813" cy="461962"/>
          </a:xfrm>
          <a:prstGeom prst="rect">
            <a:avLst/>
          </a:prstGeom>
          <a:solidFill>
            <a:srgbClr val="262673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Microsoft YaHei" charset="-122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911225"/>
            <a:ext cx="10691813" cy="131763"/>
          </a:xfrm>
          <a:prstGeom prst="rect">
            <a:avLst/>
          </a:prstGeom>
          <a:solidFill>
            <a:srgbClr val="262673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Microsoft YaHei" charset="-122"/>
            </a:endParaRPr>
          </a:p>
        </p:txBody>
      </p:sp>
      <p:pic>
        <p:nvPicPr>
          <p:cNvPr id="1028" name="Picture 3"/>
          <p:cNvPicPr>
            <a:picLocks noChangeAspect="1" noChangeArrowheads="1"/>
          </p:cNvPicPr>
          <p:nvPr/>
        </p:nvPicPr>
        <p:blipFill>
          <a:blip r:embed="rId13"/>
          <a:srcRect t="8130" b="7997"/>
          <a:stretch>
            <a:fillRect/>
          </a:stretch>
        </p:blipFill>
        <p:spPr bwMode="auto">
          <a:xfrm>
            <a:off x="0" y="82550"/>
            <a:ext cx="2833688" cy="8016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792413" y="7131050"/>
            <a:ext cx="5078412" cy="5349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4400" tIns="52200" rIns="104400" bIns="52200"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sz="1500" i="1" dirty="0">
                <a:solidFill>
                  <a:schemeClr val="accent3"/>
                </a:solidFill>
                <a:latin typeface="Pinyon Script" charset="0"/>
                <a:ea typeface="Microsoft YaHei" charset="-122"/>
              </a:rPr>
              <a:t>Progress Through Quality Education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786063" y="174625"/>
            <a:ext cx="6362700" cy="588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104400" tIns="52200" rIns="104400" bIns="522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31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800" y="1092200"/>
            <a:ext cx="10326688" cy="5830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104400" tIns="52200" rIns="104400" bIns="522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200025" y="7224713"/>
            <a:ext cx="1425575" cy="3032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Microsoft YaHei" charset="-122"/>
            </a:endParaRP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7974013" y="7224713"/>
            <a:ext cx="2486025" cy="3032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104400" tIns="52200" rIns="104400" bIns="522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</a:lstStyle>
          <a:p>
            <a:pPr>
              <a:defRPr/>
            </a:pPr>
            <a:fld id="{C9F3048E-8ED7-4A31-A27F-FDAF6F373674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86" r:id="rId1"/>
    <p:sldLayoutId id="2147484529" r:id="rId2"/>
    <p:sldLayoutId id="2147484487" r:id="rId3"/>
    <p:sldLayoutId id="2147484488" r:id="rId4"/>
    <p:sldLayoutId id="2147484489" r:id="rId5"/>
    <p:sldLayoutId id="2147484490" r:id="rId6"/>
    <p:sldLayoutId id="2147484491" r:id="rId7"/>
    <p:sldLayoutId id="2147484492" r:id="rId8"/>
    <p:sldLayoutId id="2147484493" r:id="rId9"/>
    <p:sldLayoutId id="2147484494" r:id="rId10"/>
    <p:sldLayoutId id="2147484495" r:id="rId11"/>
  </p:sldLayoutIdLst>
  <p:hf hdr="0"/>
  <p:txStyles>
    <p:titleStyle>
      <a:lvl1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400">
          <a:solidFill>
            <a:srgbClr val="000000"/>
          </a:solidFill>
          <a:latin typeface="Arial" charset="0"/>
          <a:cs typeface="Arial" charset="0"/>
        </a:defRPr>
      </a:lvl2pPr>
      <a:lvl3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400">
          <a:solidFill>
            <a:srgbClr val="000000"/>
          </a:solidFill>
          <a:latin typeface="Arial" charset="0"/>
          <a:cs typeface="Arial" charset="0"/>
        </a:defRPr>
      </a:lvl3pPr>
      <a:lvl4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400">
          <a:solidFill>
            <a:srgbClr val="000000"/>
          </a:solidFill>
          <a:latin typeface="Arial" charset="0"/>
          <a:cs typeface="Arial" charset="0"/>
        </a:defRPr>
      </a:lvl4pPr>
      <a:lvl5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8" charset="0"/>
        <a:buChar char="•"/>
        <a:defRPr sz="1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8" charset="0"/>
        <a:buChar char="–"/>
        <a:defRPr sz="14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8" charset="0"/>
        <a:buChar char="•"/>
        <a:defRPr sz="1400"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buChar char="–"/>
        <a:defRPr sz="1400"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7145338"/>
            <a:ext cx="10691813" cy="461962"/>
          </a:xfrm>
          <a:prstGeom prst="rect">
            <a:avLst/>
          </a:prstGeom>
          <a:solidFill>
            <a:srgbClr val="262673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Microsoft YaHei" charset="-122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911225"/>
            <a:ext cx="10691813" cy="131763"/>
          </a:xfrm>
          <a:prstGeom prst="rect">
            <a:avLst/>
          </a:prstGeom>
          <a:solidFill>
            <a:srgbClr val="262673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Microsoft YaHei" charset="-122"/>
            </a:endParaRPr>
          </a:p>
        </p:txBody>
      </p:sp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13"/>
          <a:srcRect t="8130" b="7997"/>
          <a:stretch>
            <a:fillRect/>
          </a:stretch>
        </p:blipFill>
        <p:spPr bwMode="auto">
          <a:xfrm>
            <a:off x="0" y="82550"/>
            <a:ext cx="2833688" cy="8016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792413" y="7131050"/>
            <a:ext cx="5078412" cy="5349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4400" tIns="52200" rIns="104400" bIns="52200"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sz="2800">
                <a:solidFill>
                  <a:srgbClr val="000000"/>
                </a:solidFill>
                <a:latin typeface="Pinyon Script" charset="0"/>
                <a:ea typeface="Microsoft YaHei" charset="-122"/>
              </a:rPr>
              <a:t>Progress Through Quality Education</a:t>
            </a:r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336550"/>
            <a:ext cx="9793287" cy="747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" name="Freeform 6"/>
          <p:cNvSpPr>
            <a:spLocks noChangeArrowheads="1"/>
          </p:cNvSpPr>
          <p:nvPr/>
        </p:nvSpPr>
        <p:spPr bwMode="auto">
          <a:xfrm>
            <a:off x="446088" y="1597025"/>
            <a:ext cx="9801225" cy="5545138"/>
          </a:xfrm>
          <a:custGeom>
            <a:avLst/>
            <a:gdLst/>
            <a:ahLst/>
            <a:cxnLst/>
            <a:rect l="0" t="0" r="0" b="0"/>
            <a:pathLst/>
          </a:cu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Microsoft YaHei" charset="-122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dt"/>
          </p:nvPr>
        </p:nvSpPr>
        <p:spPr bwMode="auto">
          <a:xfrm>
            <a:off x="44450" y="7204075"/>
            <a:ext cx="1512888" cy="349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Tx/>
              <a:buFontTx/>
              <a:buNone/>
              <a:tabLst>
                <a:tab pos="723900" algn="l"/>
                <a:tab pos="1447800" algn="l"/>
              </a:tabLst>
              <a:defRPr sz="1400">
                <a:solidFill>
                  <a:srgbClr val="000000"/>
                </a:solidFill>
                <a:latin typeface="Arial" charset="0"/>
                <a:ea typeface="Microsoft YaHei" charset="-122"/>
                <a:cs typeface="+mn-cs"/>
              </a:defRPr>
            </a:lvl1pPr>
          </a:lstStyle>
          <a:p>
            <a:pPr>
              <a:defRPr/>
            </a:pPr>
            <a:fld id="{C6FF01D6-F94F-4A66-8B69-55A0FE780FD4}" type="datetime1">
              <a:rPr lang="en-US" smtClean="0"/>
              <a:pPr>
                <a:defRPr/>
              </a:pPr>
              <a:t>9/7/2022</a:t>
            </a:fld>
            <a:endParaRPr lang="en-US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Tx/>
              <a:buFontTx/>
              <a:buNone/>
              <a:defRPr sz="1400">
                <a:solidFill>
                  <a:srgbClr val="000000"/>
                </a:solidFill>
                <a:latin typeface="Arial" charset="0"/>
                <a:ea typeface="Microsoft YaHei" charset="-122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7974013" y="7224713"/>
            <a:ext cx="2486025" cy="3032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Arial" charset="0"/>
                <a:ea typeface="Microsoft YaHei" charset="-122"/>
                <a:cs typeface="+mn-cs"/>
              </a:defRPr>
            </a:lvl1pPr>
          </a:lstStyle>
          <a:p>
            <a:pPr>
              <a:defRPr/>
            </a:pPr>
            <a:fld id="{BA48EDD0-5A48-4475-B032-F9184F10EA12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sp>
        <p:nvSpPr>
          <p:cNvPr id="2059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4988" y="1768475"/>
            <a:ext cx="9613900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1224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6" r:id="rId1"/>
    <p:sldLayoutId id="2147484497" r:id="rId2"/>
    <p:sldLayoutId id="2147484498" r:id="rId3"/>
    <p:sldLayoutId id="2147484499" r:id="rId4"/>
    <p:sldLayoutId id="2147484500" r:id="rId5"/>
    <p:sldLayoutId id="2147484501" r:id="rId6"/>
    <p:sldLayoutId id="2147484502" r:id="rId7"/>
    <p:sldLayoutId id="2147484503" r:id="rId8"/>
    <p:sldLayoutId id="2147484504" r:id="rId9"/>
    <p:sldLayoutId id="2147484505" r:id="rId10"/>
    <p:sldLayoutId id="2147484506" r:id="rId11"/>
  </p:sldLayoutIdLst>
  <p:hf hdr="0"/>
  <p:txStyles>
    <p:titleStyle>
      <a:lvl1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400">
          <a:solidFill>
            <a:srgbClr val="000000"/>
          </a:solidFill>
          <a:latin typeface="Arial" charset="0"/>
          <a:cs typeface="Arial" charset="0"/>
        </a:defRPr>
      </a:lvl2pPr>
      <a:lvl3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400">
          <a:solidFill>
            <a:srgbClr val="000000"/>
          </a:solidFill>
          <a:latin typeface="Arial" charset="0"/>
          <a:cs typeface="Arial" charset="0"/>
        </a:defRPr>
      </a:lvl3pPr>
      <a:lvl4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400">
          <a:solidFill>
            <a:srgbClr val="000000"/>
          </a:solidFill>
          <a:latin typeface="Arial" charset="0"/>
          <a:cs typeface="Arial" charset="0"/>
        </a:defRPr>
      </a:lvl4pPr>
      <a:lvl5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8" charset="0"/>
        <a:buChar char="•"/>
        <a:defRPr sz="1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8" charset="0"/>
        <a:buChar char="–"/>
        <a:defRPr sz="14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8" charset="0"/>
        <a:buChar char="•"/>
        <a:defRPr sz="1400"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buChar char="–"/>
        <a:defRPr sz="1400"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7145338"/>
            <a:ext cx="10691813" cy="461962"/>
          </a:xfrm>
          <a:prstGeom prst="rect">
            <a:avLst/>
          </a:prstGeom>
          <a:solidFill>
            <a:srgbClr val="262673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Microsoft YaHei" charset="-122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911225"/>
            <a:ext cx="10691813" cy="131763"/>
          </a:xfrm>
          <a:prstGeom prst="rect">
            <a:avLst/>
          </a:prstGeom>
          <a:solidFill>
            <a:srgbClr val="262673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Microsoft YaHei" charset="-122"/>
            </a:endParaRPr>
          </a:p>
        </p:txBody>
      </p:sp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13"/>
          <a:srcRect t="8130" b="7997"/>
          <a:stretch>
            <a:fillRect/>
          </a:stretch>
        </p:blipFill>
        <p:spPr bwMode="auto">
          <a:xfrm>
            <a:off x="0" y="82550"/>
            <a:ext cx="2833688" cy="8016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792413" y="7131050"/>
            <a:ext cx="5078412" cy="5349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4400" tIns="52200" rIns="104400" bIns="52200"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sz="2800">
                <a:solidFill>
                  <a:srgbClr val="000000"/>
                </a:solidFill>
                <a:latin typeface="Pinyon Script" charset="0"/>
                <a:ea typeface="Microsoft YaHei" charset="-122"/>
              </a:rPr>
              <a:t>Progress Through Quality Education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44450" y="7204075"/>
            <a:ext cx="1512888" cy="349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Tx/>
              <a:buFontTx/>
              <a:buNone/>
              <a:tabLst>
                <a:tab pos="723900" algn="l"/>
                <a:tab pos="1447800" algn="l"/>
              </a:tabLst>
              <a:defRPr sz="1400">
                <a:solidFill>
                  <a:srgbClr val="000000"/>
                </a:solidFill>
                <a:latin typeface="Arial" charset="0"/>
                <a:ea typeface="Microsoft YaHei" charset="-122"/>
                <a:cs typeface="+mn-cs"/>
              </a:defRPr>
            </a:lvl1pPr>
          </a:lstStyle>
          <a:p>
            <a:pPr>
              <a:defRPr/>
            </a:pPr>
            <a:fld id="{56F78795-84EA-45A5-90F9-D1F19B9C4DFD}" type="datetime1">
              <a:rPr lang="en-US" smtClean="0"/>
              <a:pPr>
                <a:defRPr/>
              </a:pPr>
              <a:t>9/7/2022</a:t>
            </a:fld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Tx/>
              <a:buFontTx/>
              <a:buNone/>
              <a:defRPr sz="1400">
                <a:solidFill>
                  <a:srgbClr val="000000"/>
                </a:solidFill>
                <a:latin typeface="Arial" charset="0"/>
                <a:ea typeface="Microsoft YaHei" charset="-122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7974013" y="7224713"/>
            <a:ext cx="2486025" cy="3032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Arial" charset="0"/>
                <a:ea typeface="Microsoft YaHei" charset="-122"/>
                <a:cs typeface="+mn-cs"/>
              </a:defRPr>
            </a:lvl1pPr>
          </a:lstStyle>
          <a:p>
            <a:pPr>
              <a:defRPr/>
            </a:pPr>
            <a:fld id="{8022F490-4C13-4961-92E0-0B97B8341787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sp>
        <p:nvSpPr>
          <p:cNvPr id="308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534988" y="301625"/>
            <a:ext cx="9613900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08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4988" y="1768475"/>
            <a:ext cx="9613900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1224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7" r:id="rId1"/>
    <p:sldLayoutId id="2147484508" r:id="rId2"/>
    <p:sldLayoutId id="2147484509" r:id="rId3"/>
    <p:sldLayoutId id="2147484510" r:id="rId4"/>
    <p:sldLayoutId id="2147484511" r:id="rId5"/>
    <p:sldLayoutId id="2147484512" r:id="rId6"/>
    <p:sldLayoutId id="2147484513" r:id="rId7"/>
    <p:sldLayoutId id="2147484514" r:id="rId8"/>
    <p:sldLayoutId id="2147484515" r:id="rId9"/>
    <p:sldLayoutId id="2147484516" r:id="rId10"/>
    <p:sldLayoutId id="2147484517" r:id="rId11"/>
  </p:sldLayoutIdLst>
  <p:hf hdr="0"/>
  <p:txStyles>
    <p:titleStyle>
      <a:lvl1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400">
          <a:solidFill>
            <a:srgbClr val="000000"/>
          </a:solidFill>
          <a:latin typeface="Arial" charset="0"/>
          <a:cs typeface="Arial" charset="0"/>
        </a:defRPr>
      </a:lvl2pPr>
      <a:lvl3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400">
          <a:solidFill>
            <a:srgbClr val="000000"/>
          </a:solidFill>
          <a:latin typeface="Arial" charset="0"/>
          <a:cs typeface="Arial" charset="0"/>
        </a:defRPr>
      </a:lvl3pPr>
      <a:lvl4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400">
          <a:solidFill>
            <a:srgbClr val="000000"/>
          </a:solidFill>
          <a:latin typeface="Arial" charset="0"/>
          <a:cs typeface="Arial" charset="0"/>
        </a:defRPr>
      </a:lvl4pPr>
      <a:lvl5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8" charset="0"/>
        <a:buChar char="•"/>
        <a:defRPr sz="1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8" charset="0"/>
        <a:buChar char="–"/>
        <a:defRPr sz="14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8" charset="0"/>
        <a:buChar char="•"/>
        <a:defRPr sz="1400"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buChar char="–"/>
        <a:defRPr sz="1400"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0" y="7145338"/>
            <a:ext cx="10691813" cy="461962"/>
          </a:xfrm>
          <a:prstGeom prst="rect">
            <a:avLst/>
          </a:prstGeom>
          <a:solidFill>
            <a:srgbClr val="262673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Microsoft YaHei" charset="-122"/>
            </a:endParaRP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911225"/>
            <a:ext cx="10691813" cy="131763"/>
          </a:xfrm>
          <a:prstGeom prst="rect">
            <a:avLst/>
          </a:prstGeom>
          <a:solidFill>
            <a:srgbClr val="262673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Microsoft YaHei" charset="-122"/>
            </a:endParaRPr>
          </a:p>
        </p:txBody>
      </p:sp>
      <p:pic>
        <p:nvPicPr>
          <p:cNvPr id="4100" name="Picture 3"/>
          <p:cNvPicPr>
            <a:picLocks noChangeAspect="1" noChangeArrowheads="1"/>
          </p:cNvPicPr>
          <p:nvPr/>
        </p:nvPicPr>
        <p:blipFill>
          <a:blip r:embed="rId13"/>
          <a:srcRect t="8130" b="7997"/>
          <a:stretch>
            <a:fillRect/>
          </a:stretch>
        </p:blipFill>
        <p:spPr bwMode="auto">
          <a:xfrm>
            <a:off x="0" y="82550"/>
            <a:ext cx="2833688" cy="8016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792413" y="7131050"/>
            <a:ext cx="5078412" cy="5349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4400" tIns="52200" rIns="104400" bIns="52200"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sz="2800">
                <a:solidFill>
                  <a:srgbClr val="000000"/>
                </a:solidFill>
                <a:latin typeface="Pinyon Script" charset="0"/>
                <a:ea typeface="Microsoft YaHei" charset="-122"/>
              </a:rPr>
              <a:t>Progress Through Quality Education</a:t>
            </a:r>
          </a:p>
        </p:txBody>
      </p:sp>
      <p:sp>
        <p:nvSpPr>
          <p:cNvPr id="410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/>
          </p:nvPr>
        </p:nvSpPr>
        <p:spPr bwMode="auto">
          <a:xfrm>
            <a:off x="44450" y="7204075"/>
            <a:ext cx="1512888" cy="349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Tx/>
              <a:buFontTx/>
              <a:buNone/>
              <a:tabLst>
                <a:tab pos="723900" algn="l"/>
                <a:tab pos="1447800" algn="l"/>
              </a:tabLst>
              <a:defRPr sz="1400">
                <a:solidFill>
                  <a:srgbClr val="000000"/>
                </a:solidFill>
                <a:latin typeface="Arial" charset="0"/>
                <a:ea typeface="Microsoft YaHei" charset="-122"/>
                <a:cs typeface="+mn-cs"/>
              </a:defRPr>
            </a:lvl1pPr>
          </a:lstStyle>
          <a:p>
            <a:pPr>
              <a:defRPr/>
            </a:pPr>
            <a:fld id="{F189D46E-C773-4AB1-9047-DD6643B2C33C}" type="datetime1">
              <a:rPr lang="en-US" smtClean="0"/>
              <a:pPr>
                <a:defRPr/>
              </a:pPr>
              <a:t>9/7/2022</a:t>
            </a:fld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Tx/>
              <a:buFontTx/>
              <a:buNone/>
              <a:defRPr sz="1400">
                <a:solidFill>
                  <a:srgbClr val="000000"/>
                </a:solidFill>
                <a:latin typeface="Arial" charset="0"/>
                <a:ea typeface="Microsoft YaHei" charset="-122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7974013" y="7224713"/>
            <a:ext cx="2486025" cy="3032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Arial" charset="0"/>
                <a:ea typeface="Microsoft YaHei" charset="-122"/>
                <a:cs typeface="+mn-cs"/>
              </a:defRPr>
            </a:lvl1pPr>
          </a:lstStyle>
          <a:p>
            <a:pPr>
              <a:defRPr/>
            </a:pPr>
            <a:fld id="{42E4666D-D60C-4A78-9039-4013EAC07A34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sp>
        <p:nvSpPr>
          <p:cNvPr id="4106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4988" y="1768475"/>
            <a:ext cx="9613900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1224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8" r:id="rId1"/>
    <p:sldLayoutId id="2147484519" r:id="rId2"/>
    <p:sldLayoutId id="2147484520" r:id="rId3"/>
    <p:sldLayoutId id="2147484521" r:id="rId4"/>
    <p:sldLayoutId id="2147484522" r:id="rId5"/>
    <p:sldLayoutId id="2147484523" r:id="rId6"/>
    <p:sldLayoutId id="2147484524" r:id="rId7"/>
    <p:sldLayoutId id="2147484525" r:id="rId8"/>
    <p:sldLayoutId id="2147484526" r:id="rId9"/>
    <p:sldLayoutId id="2147484527" r:id="rId10"/>
    <p:sldLayoutId id="2147484528" r:id="rId11"/>
  </p:sldLayoutIdLst>
  <p:hf hdr="0"/>
  <p:txStyles>
    <p:titleStyle>
      <a:lvl1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400">
          <a:solidFill>
            <a:srgbClr val="000000"/>
          </a:solidFill>
          <a:latin typeface="Arial" charset="0"/>
          <a:cs typeface="Arial" charset="0"/>
        </a:defRPr>
      </a:lvl2pPr>
      <a:lvl3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400">
          <a:solidFill>
            <a:srgbClr val="000000"/>
          </a:solidFill>
          <a:latin typeface="Arial" charset="0"/>
          <a:cs typeface="Arial" charset="0"/>
        </a:defRPr>
      </a:lvl3pPr>
      <a:lvl4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400">
          <a:solidFill>
            <a:srgbClr val="000000"/>
          </a:solidFill>
          <a:latin typeface="Arial" charset="0"/>
          <a:cs typeface="Arial" charset="0"/>
        </a:defRPr>
      </a:lvl4pPr>
      <a:lvl5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8" charset="0"/>
        <a:buChar char="•"/>
        <a:defRPr sz="1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8" charset="0"/>
        <a:buChar char="–"/>
        <a:defRPr sz="14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8" charset="0"/>
        <a:buChar char="•"/>
        <a:defRPr sz="1400"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buChar char="–"/>
        <a:defRPr sz="1400"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786063" y="174625"/>
            <a:ext cx="6370637" cy="727075"/>
          </a:xfrm>
        </p:spPr>
        <p:txBody>
          <a:bodyPr/>
          <a:lstStyle/>
          <a:p>
            <a:pPr algn="ctr" eaLnBrk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200" b="1" dirty="0" smtClean="0"/>
              <a:t/>
            </a:r>
            <a:br>
              <a:rPr lang="en-IN" sz="2200" b="1" dirty="0" smtClean="0"/>
            </a:br>
            <a:r>
              <a:rPr lang="en-IN" sz="2200" b="1" dirty="0" smtClean="0"/>
              <a:t>Lecture n : Requirement Modelling</a:t>
            </a: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34938" y="2179638"/>
            <a:ext cx="10334625" cy="2957521"/>
          </a:xfrm>
          <a:prstGeom prst="rect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lIns="104400" tIns="52200" rIns="104400" bIns="52200"/>
          <a:lstStyle/>
          <a:p>
            <a:pPr marL="25400" algn="ctr">
              <a:lnSpc>
                <a:spcPct val="100000"/>
              </a:lnSpc>
              <a:buClrTx/>
              <a:buFontTx/>
              <a:buNone/>
              <a:tabLst>
                <a:tab pos="25400" algn="l"/>
                <a:tab pos="473075" algn="l"/>
                <a:tab pos="922338" algn="l"/>
                <a:tab pos="1371600" algn="l"/>
                <a:tab pos="1820863" algn="l"/>
                <a:tab pos="2270125" algn="l"/>
                <a:tab pos="2719388" algn="l"/>
                <a:tab pos="3168650" algn="l"/>
                <a:tab pos="3617913" algn="l"/>
                <a:tab pos="4067175" algn="l"/>
                <a:tab pos="4516438" algn="l"/>
                <a:tab pos="4965700" algn="l"/>
                <a:tab pos="5414963" algn="l"/>
                <a:tab pos="5864225" algn="l"/>
                <a:tab pos="6313488" algn="l"/>
                <a:tab pos="6762750" algn="l"/>
                <a:tab pos="7212013" algn="l"/>
                <a:tab pos="7661275" algn="l"/>
                <a:tab pos="8110538" algn="l"/>
                <a:tab pos="8559800" algn="l"/>
                <a:tab pos="9009063" algn="l"/>
                <a:tab pos="9410700" algn="l"/>
                <a:tab pos="10134600" algn="l"/>
              </a:tabLst>
              <a:defRPr/>
            </a:pPr>
            <a:r>
              <a:rPr lang="en-IN" sz="3200" b="1" dirty="0">
                <a:solidFill>
                  <a:schemeClr val="tx2"/>
                </a:solidFill>
              </a:rPr>
              <a:t>CSE314-Software Engineering Practices</a:t>
            </a:r>
          </a:p>
          <a:p>
            <a:pPr marL="25400" algn="ctr">
              <a:lnSpc>
                <a:spcPct val="100000"/>
              </a:lnSpc>
              <a:buClrTx/>
              <a:buFontTx/>
              <a:buNone/>
              <a:tabLst>
                <a:tab pos="25400" algn="l"/>
                <a:tab pos="473075" algn="l"/>
                <a:tab pos="922338" algn="l"/>
                <a:tab pos="1371600" algn="l"/>
                <a:tab pos="1820863" algn="l"/>
                <a:tab pos="2270125" algn="l"/>
                <a:tab pos="2719388" algn="l"/>
                <a:tab pos="3168650" algn="l"/>
                <a:tab pos="3617913" algn="l"/>
                <a:tab pos="4067175" algn="l"/>
                <a:tab pos="4516438" algn="l"/>
                <a:tab pos="4965700" algn="l"/>
                <a:tab pos="5414963" algn="l"/>
                <a:tab pos="5864225" algn="l"/>
                <a:tab pos="6313488" algn="l"/>
                <a:tab pos="6762750" algn="l"/>
                <a:tab pos="7212013" algn="l"/>
                <a:tab pos="7661275" algn="l"/>
                <a:tab pos="8110538" algn="l"/>
                <a:tab pos="8559800" algn="l"/>
                <a:tab pos="9009063" algn="l"/>
                <a:tab pos="9410700" algn="l"/>
                <a:tab pos="10134600" algn="l"/>
              </a:tabLst>
              <a:defRPr/>
            </a:pPr>
            <a:endParaRPr lang="en-IN" sz="1400" b="1" dirty="0">
              <a:solidFill>
                <a:srgbClr val="000000"/>
              </a:solidFill>
            </a:endParaRPr>
          </a:p>
          <a:p>
            <a:pPr marL="25400" algn="ctr">
              <a:lnSpc>
                <a:spcPct val="100000"/>
              </a:lnSpc>
              <a:buClrTx/>
              <a:buFontTx/>
              <a:buNone/>
              <a:tabLst>
                <a:tab pos="25400" algn="l"/>
                <a:tab pos="473075" algn="l"/>
                <a:tab pos="922338" algn="l"/>
                <a:tab pos="1371600" algn="l"/>
                <a:tab pos="1820863" algn="l"/>
                <a:tab pos="2270125" algn="l"/>
                <a:tab pos="2719388" algn="l"/>
                <a:tab pos="3168650" algn="l"/>
                <a:tab pos="3617913" algn="l"/>
                <a:tab pos="4067175" algn="l"/>
                <a:tab pos="4516438" algn="l"/>
                <a:tab pos="4965700" algn="l"/>
                <a:tab pos="5414963" algn="l"/>
                <a:tab pos="5864225" algn="l"/>
                <a:tab pos="6313488" algn="l"/>
                <a:tab pos="6762750" algn="l"/>
                <a:tab pos="7212013" algn="l"/>
                <a:tab pos="7661275" algn="l"/>
                <a:tab pos="8110538" algn="l"/>
                <a:tab pos="8559800" algn="l"/>
                <a:tab pos="9009063" algn="l"/>
                <a:tab pos="9410700" algn="l"/>
                <a:tab pos="10134600" algn="l"/>
              </a:tabLst>
              <a:defRPr/>
            </a:pPr>
            <a:r>
              <a:rPr lang="en-IN" sz="3200" b="1" dirty="0" smtClean="0">
                <a:solidFill>
                  <a:srgbClr val="000000"/>
                </a:solidFill>
              </a:rPr>
              <a:t>Unit-II</a:t>
            </a:r>
            <a:endParaRPr lang="en-IN" sz="3200" b="1" dirty="0">
              <a:solidFill>
                <a:srgbClr val="000000"/>
              </a:solidFill>
            </a:endParaRPr>
          </a:p>
          <a:p>
            <a:pPr marL="25400" algn="ctr">
              <a:lnSpc>
                <a:spcPct val="100000"/>
              </a:lnSpc>
              <a:buClrTx/>
              <a:buFontTx/>
              <a:buNone/>
              <a:tabLst>
                <a:tab pos="25400" algn="l"/>
                <a:tab pos="473075" algn="l"/>
                <a:tab pos="922338" algn="l"/>
                <a:tab pos="1371600" algn="l"/>
                <a:tab pos="1820863" algn="l"/>
                <a:tab pos="2270125" algn="l"/>
                <a:tab pos="2719388" algn="l"/>
                <a:tab pos="3168650" algn="l"/>
                <a:tab pos="3617913" algn="l"/>
                <a:tab pos="4067175" algn="l"/>
                <a:tab pos="4516438" algn="l"/>
                <a:tab pos="4965700" algn="l"/>
                <a:tab pos="5414963" algn="l"/>
                <a:tab pos="5864225" algn="l"/>
                <a:tab pos="6313488" algn="l"/>
                <a:tab pos="6762750" algn="l"/>
                <a:tab pos="7212013" algn="l"/>
                <a:tab pos="7661275" algn="l"/>
                <a:tab pos="8110538" algn="l"/>
                <a:tab pos="8559800" algn="l"/>
                <a:tab pos="9009063" algn="l"/>
                <a:tab pos="9410700" algn="l"/>
                <a:tab pos="10134600" algn="l"/>
              </a:tabLst>
              <a:defRPr/>
            </a:pPr>
            <a:r>
              <a:rPr lang="en-IN" sz="2800" b="1" u="sng" dirty="0">
                <a:solidFill>
                  <a:schemeClr val="accent1">
                    <a:lumMod val="75000"/>
                  </a:schemeClr>
                </a:solidFill>
              </a:rPr>
              <a:t>Topic: </a:t>
            </a:r>
            <a:r>
              <a:rPr lang="en-IN" sz="2800" b="1" u="sng" dirty="0" smtClean="0">
                <a:solidFill>
                  <a:schemeClr val="accent1">
                    <a:lumMod val="50000"/>
                  </a:schemeClr>
                </a:solidFill>
              </a:rPr>
              <a:t>Class Based Modelling</a:t>
            </a:r>
            <a:endParaRPr lang="en-IN" sz="2800" b="1" u="sng" dirty="0">
              <a:solidFill>
                <a:schemeClr val="accent1">
                  <a:lumMod val="50000"/>
                </a:schemeClr>
              </a:solidFill>
            </a:endParaRPr>
          </a:p>
          <a:p>
            <a:pPr marL="25400" algn="ctr">
              <a:lnSpc>
                <a:spcPct val="100000"/>
              </a:lnSpc>
              <a:buClrTx/>
              <a:buFontTx/>
              <a:buNone/>
              <a:tabLst>
                <a:tab pos="25400" algn="l"/>
                <a:tab pos="473075" algn="l"/>
                <a:tab pos="922338" algn="l"/>
                <a:tab pos="1371600" algn="l"/>
                <a:tab pos="1820863" algn="l"/>
                <a:tab pos="2270125" algn="l"/>
                <a:tab pos="2719388" algn="l"/>
                <a:tab pos="3168650" algn="l"/>
                <a:tab pos="3617913" algn="l"/>
                <a:tab pos="4067175" algn="l"/>
                <a:tab pos="4516438" algn="l"/>
                <a:tab pos="4965700" algn="l"/>
                <a:tab pos="5414963" algn="l"/>
                <a:tab pos="5864225" algn="l"/>
                <a:tab pos="6313488" algn="l"/>
                <a:tab pos="6762750" algn="l"/>
                <a:tab pos="7212013" algn="l"/>
                <a:tab pos="7661275" algn="l"/>
                <a:tab pos="8110538" algn="l"/>
                <a:tab pos="8559800" algn="l"/>
                <a:tab pos="9009063" algn="l"/>
                <a:tab pos="9410700" algn="l"/>
                <a:tab pos="10134600" algn="l"/>
              </a:tabLst>
              <a:defRPr/>
            </a:pPr>
            <a:r>
              <a:rPr lang="en-IN" sz="2000" b="1" dirty="0">
                <a:solidFill>
                  <a:srgbClr val="9900FF"/>
                </a:solidFill>
              </a:rPr>
              <a:t>Presented By Dr. R. Kavitha, </a:t>
            </a:r>
          </a:p>
          <a:p>
            <a:pPr marL="25400" algn="ctr">
              <a:lnSpc>
                <a:spcPct val="100000"/>
              </a:lnSpc>
              <a:buClrTx/>
              <a:buFontTx/>
              <a:buNone/>
              <a:tabLst>
                <a:tab pos="25400" algn="l"/>
                <a:tab pos="473075" algn="l"/>
                <a:tab pos="922338" algn="l"/>
                <a:tab pos="1371600" algn="l"/>
                <a:tab pos="1820863" algn="l"/>
                <a:tab pos="2270125" algn="l"/>
                <a:tab pos="2719388" algn="l"/>
                <a:tab pos="3168650" algn="l"/>
                <a:tab pos="3617913" algn="l"/>
                <a:tab pos="4067175" algn="l"/>
                <a:tab pos="4516438" algn="l"/>
                <a:tab pos="4965700" algn="l"/>
                <a:tab pos="5414963" algn="l"/>
                <a:tab pos="5864225" algn="l"/>
                <a:tab pos="6313488" algn="l"/>
                <a:tab pos="6762750" algn="l"/>
                <a:tab pos="7212013" algn="l"/>
                <a:tab pos="7661275" algn="l"/>
                <a:tab pos="8110538" algn="l"/>
                <a:tab pos="8559800" algn="l"/>
                <a:tab pos="9009063" algn="l"/>
                <a:tab pos="9410700" algn="l"/>
                <a:tab pos="10134600" algn="l"/>
              </a:tabLst>
              <a:defRPr/>
            </a:pPr>
            <a:r>
              <a:rPr lang="en-IN" sz="2000" b="1" dirty="0" err="1">
                <a:solidFill>
                  <a:srgbClr val="9900FF"/>
                </a:solidFill>
              </a:rPr>
              <a:t>CSE,SoC</a:t>
            </a:r>
            <a:r>
              <a:rPr lang="en-IN" sz="2000" b="1" dirty="0">
                <a:solidFill>
                  <a:srgbClr val="9900FF"/>
                </a:solidFill>
              </a:rPr>
              <a:t>, SASTRA University.</a:t>
            </a:r>
          </a:p>
          <a:p>
            <a:pPr marL="25400" algn="ctr">
              <a:lnSpc>
                <a:spcPct val="100000"/>
              </a:lnSpc>
              <a:buClrTx/>
              <a:buFontTx/>
              <a:buNone/>
              <a:tabLst>
                <a:tab pos="25400" algn="l"/>
                <a:tab pos="473075" algn="l"/>
                <a:tab pos="922338" algn="l"/>
                <a:tab pos="1371600" algn="l"/>
                <a:tab pos="1820863" algn="l"/>
                <a:tab pos="2270125" algn="l"/>
                <a:tab pos="2719388" algn="l"/>
                <a:tab pos="3168650" algn="l"/>
                <a:tab pos="3617913" algn="l"/>
                <a:tab pos="4067175" algn="l"/>
                <a:tab pos="4516438" algn="l"/>
                <a:tab pos="4965700" algn="l"/>
                <a:tab pos="5414963" algn="l"/>
                <a:tab pos="5864225" algn="l"/>
                <a:tab pos="6313488" algn="l"/>
                <a:tab pos="6762750" algn="l"/>
                <a:tab pos="7212013" algn="l"/>
                <a:tab pos="7661275" algn="l"/>
                <a:tab pos="8110538" algn="l"/>
                <a:tab pos="8559800" algn="l"/>
                <a:tab pos="9009063" algn="l"/>
                <a:tab pos="9410700" algn="l"/>
                <a:tab pos="10134600" algn="l"/>
              </a:tabLst>
              <a:defRPr/>
            </a:pPr>
            <a:r>
              <a:rPr lang="en-IN" sz="2000" b="1" dirty="0">
                <a:solidFill>
                  <a:srgbClr val="FF0000"/>
                </a:solidFill>
              </a:rPr>
              <a:t>Text Book: “Software Engineering – A practitioner approach”</a:t>
            </a:r>
          </a:p>
          <a:p>
            <a:pPr marL="25400" algn="ctr">
              <a:lnSpc>
                <a:spcPct val="100000"/>
              </a:lnSpc>
              <a:buClrTx/>
              <a:buFontTx/>
              <a:buNone/>
              <a:tabLst>
                <a:tab pos="25400" algn="l"/>
                <a:tab pos="473075" algn="l"/>
                <a:tab pos="922338" algn="l"/>
                <a:tab pos="1371600" algn="l"/>
                <a:tab pos="1820863" algn="l"/>
                <a:tab pos="2270125" algn="l"/>
                <a:tab pos="2719388" algn="l"/>
                <a:tab pos="3168650" algn="l"/>
                <a:tab pos="3617913" algn="l"/>
                <a:tab pos="4067175" algn="l"/>
                <a:tab pos="4516438" algn="l"/>
                <a:tab pos="4965700" algn="l"/>
                <a:tab pos="5414963" algn="l"/>
                <a:tab pos="5864225" algn="l"/>
                <a:tab pos="6313488" algn="l"/>
                <a:tab pos="6762750" algn="l"/>
                <a:tab pos="7212013" algn="l"/>
                <a:tab pos="7661275" algn="l"/>
                <a:tab pos="8110538" algn="l"/>
                <a:tab pos="8559800" algn="l"/>
                <a:tab pos="9009063" algn="l"/>
                <a:tab pos="9410700" algn="l"/>
                <a:tab pos="10134600" algn="l"/>
              </a:tabLst>
              <a:defRPr/>
            </a:pPr>
            <a:r>
              <a:rPr lang="en-IN" sz="2000" b="1" dirty="0">
                <a:solidFill>
                  <a:srgbClr val="FF0000"/>
                </a:solidFill>
              </a:rPr>
              <a:t>By Roger Pressman, 8</a:t>
            </a:r>
            <a:r>
              <a:rPr lang="en-IN" sz="2000" b="1" baseline="30000" dirty="0">
                <a:solidFill>
                  <a:srgbClr val="FF0000"/>
                </a:solidFill>
              </a:rPr>
              <a:t>th</a:t>
            </a:r>
            <a:r>
              <a:rPr lang="en-IN" sz="2000" b="1" dirty="0">
                <a:solidFill>
                  <a:srgbClr val="FF0000"/>
                </a:solidFill>
              </a:rPr>
              <a:t> edition, 2015.</a:t>
            </a:r>
          </a:p>
        </p:txBody>
      </p:sp>
      <p:sp>
        <p:nvSpPr>
          <p:cNvPr id="6150" name="Text Box 3"/>
          <p:cNvSpPr txBox="1">
            <a:spLocks noChangeArrowheads="1"/>
          </p:cNvSpPr>
          <p:nvPr/>
        </p:nvSpPr>
        <p:spPr bwMode="auto">
          <a:xfrm>
            <a:off x="7974013" y="7224713"/>
            <a:ext cx="2493962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04400" tIns="52200" rIns="104400" bIns="52200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1539D7D-692A-4B8D-8E19-1E646B8F6AE0}" type="slidenum">
              <a:rPr lang="en-IN" sz="1400">
                <a:solidFill>
                  <a:srgbClr val="000000"/>
                </a:solidFill>
              </a:rPr>
              <a:pPr algn="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</a:t>
            </a:fld>
            <a:endParaRPr lang="en-IN" sz="140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0111241-21E0-4BD1-B1AF-F7CF63B2166E}" type="slidenum">
              <a:rPr lang="en-IN" smtClean="0"/>
              <a:pPr>
                <a:defRPr/>
              </a:pPr>
              <a:t>1</a:t>
            </a:fld>
            <a:endParaRPr lang="en-I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6062" y="174625"/>
            <a:ext cx="7703379" cy="588963"/>
          </a:xfrm>
        </p:spPr>
        <p:txBody>
          <a:bodyPr/>
          <a:lstStyle/>
          <a:p>
            <a:pPr algn="ctr"/>
            <a:r>
              <a:rPr lang="en-US" sz="1600" dirty="0" err="1" smtClean="0">
                <a:solidFill>
                  <a:srgbClr val="FF0000"/>
                </a:solidFill>
              </a:rPr>
              <a:t>Coad</a:t>
            </a:r>
            <a:r>
              <a:rPr lang="en-US" sz="1600" dirty="0" smtClean="0">
                <a:solidFill>
                  <a:srgbClr val="FF0000"/>
                </a:solidFill>
              </a:rPr>
              <a:t> and Yourdon </a:t>
            </a:r>
            <a:r>
              <a:rPr lang="en-US" sz="1600" dirty="0" smtClean="0"/>
              <a:t>suggests </a:t>
            </a:r>
            <a:r>
              <a:rPr lang="en-US" sz="2000" dirty="0" smtClean="0">
                <a:solidFill>
                  <a:srgbClr val="FF0000"/>
                </a:solidFill>
              </a:rPr>
              <a:t>six characteristics</a:t>
            </a:r>
            <a:r>
              <a:rPr lang="en-US" sz="2000" dirty="0" smtClean="0"/>
              <a:t> of potential classes </a:t>
            </a:r>
            <a:r>
              <a:rPr lang="en-US" sz="1600" dirty="0" smtClean="0"/>
              <a:t>  inclusion of analysis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0111241-21E0-4BD1-B1AF-F7CF63B2166E}" type="slidenum">
              <a:rPr lang="en-IN" smtClean="0"/>
              <a:pPr>
                <a:defRPr/>
              </a:pPr>
              <a:t>10</a:t>
            </a:fld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 bwMode="auto">
          <a:xfrm>
            <a:off x="702436" y="1422383"/>
            <a:ext cx="9286940" cy="53450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Straight Connector 8"/>
          <p:cNvCxnSpPr/>
          <p:nvPr/>
        </p:nvCxnSpPr>
        <p:spPr bwMode="auto">
          <a:xfrm>
            <a:off x="1131064" y="6208729"/>
            <a:ext cx="8143932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3845708" y="5922977"/>
            <a:ext cx="5286412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3702050" y="3422650"/>
            <a:ext cx="6362700" cy="588963"/>
          </a:xfrm>
        </p:spPr>
        <p:txBody>
          <a:bodyPr/>
          <a:lstStyle/>
          <a:p>
            <a:pPr eaLnBrk="1"/>
            <a:r>
              <a:rPr lang="en-US" sz="4800" b="1" smtClean="0"/>
              <a:t>THANK YOU</a:t>
            </a:r>
            <a:endParaRPr lang="en-US" sz="4800" smtClean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>
              <a:buFont typeface="Times New Roman" pitchFamily="18" charset="0"/>
              <a:buNone/>
            </a:pP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0111241-21E0-4BD1-B1AF-F7CF63B2166E}" type="slidenum">
              <a:rPr lang="en-IN" smtClean="0"/>
              <a:pPr>
                <a:defRPr/>
              </a:pPr>
              <a:t>11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623888" y="2268538"/>
            <a:ext cx="9532937" cy="3021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4287" tIns="52144" rIns="104287" bIns="52144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5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Microsoft YaHei" charset="-122"/>
              </a:rPr>
              <a:t>Unit-II</a:t>
            </a:r>
            <a:endParaRPr lang="en-US" sz="50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Microsoft YaHei" charset="-122"/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sz="5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Microsoft YaHei" charset="-122"/>
              </a:rPr>
              <a:t>Requirement Modeling: 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5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Microsoft YaHei" charset="-122"/>
              </a:rPr>
              <a:t>Class Base Modeling</a:t>
            </a:r>
            <a:endParaRPr lang="en-US" sz="50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Microsoft YaHei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3010DC0-147D-44DF-90C8-9E27146220D9}" type="slidenum">
              <a:rPr lang="en-IN" smtClean="0"/>
              <a:pPr>
                <a:defRPr/>
              </a:pPr>
              <a:t>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 smtClean="0"/>
              <a:t>Elements of Class Based Modeling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800" y="1092200"/>
            <a:ext cx="10240204" cy="58308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0111241-21E0-4BD1-B1AF-F7CF63B2166E}" type="slidenum">
              <a:rPr lang="en-IN" smtClean="0"/>
              <a:pPr>
                <a:defRPr/>
              </a:pPr>
              <a:t>3</a:t>
            </a:fld>
            <a:endParaRPr lang="en-IN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488122" y="1708135"/>
            <a:ext cx="2214578" cy="857256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Microsoft YaHei" charset="-122"/>
            </a:endParaRPr>
          </a:p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rgbClr val="FF0000"/>
                </a:solidFill>
                <a:latin typeface="Arial" charset="0"/>
                <a:ea typeface="Microsoft YaHei" charset="-122"/>
              </a:rPr>
              <a:t>Objects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559560" y="2922581"/>
            <a:ext cx="2143140" cy="1000132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latin typeface="Arial" charset="0"/>
                <a:ea typeface="Microsoft YaHei" charset="-122"/>
              </a:rPr>
              <a:t>Classes</a:t>
            </a:r>
          </a:p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latin typeface="Arial" charset="0"/>
                <a:ea typeface="Microsoft YaHei" charset="-122"/>
              </a:rPr>
              <a:t>(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icrosoft YaHei" charset="-122"/>
              </a:rPr>
              <a:t>BCE)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2988452" y="2922581"/>
            <a:ext cx="2143140" cy="1000132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latin typeface="Arial" charset="0"/>
                <a:ea typeface="Microsoft YaHei" charset="-122"/>
              </a:rPr>
              <a:t>Attributes,</a:t>
            </a:r>
          </a:p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icrosoft YaHei" charset="-122"/>
              </a:rPr>
              <a:t>Data types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5560220" y="2922581"/>
            <a:ext cx="2857520" cy="1143008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latin typeface="Arial" charset="0"/>
                <a:ea typeface="Microsoft YaHei" charset="-122"/>
              </a:rPr>
              <a:t>Methods/</a:t>
            </a:r>
          </a:p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latin typeface="Arial" charset="0"/>
                <a:ea typeface="Microsoft YaHei" charset="-122"/>
              </a:rPr>
              <a:t>Functions/</a:t>
            </a:r>
          </a:p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latin typeface="Arial" charset="0"/>
                <a:ea typeface="Microsoft YaHei" charset="-122"/>
              </a:rPr>
              <a:t>Services, </a:t>
            </a:r>
          </a:p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latin typeface="Arial" charset="0"/>
                <a:ea typeface="Microsoft YaHei" charset="-122"/>
              </a:rPr>
              <a:t>Access specification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559560" y="4351341"/>
            <a:ext cx="2143140" cy="1000132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latin typeface="Arial" charset="0"/>
                <a:ea typeface="Microsoft YaHei" charset="-122"/>
              </a:rPr>
              <a:t>CRC </a:t>
            </a:r>
          </a:p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latin typeface="Arial" charset="0"/>
                <a:ea typeface="Microsoft YaHei" charset="-122"/>
              </a:rPr>
              <a:t>Models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2988452" y="4351341"/>
            <a:ext cx="2143140" cy="1000132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latin typeface="Arial" charset="0"/>
                <a:ea typeface="Microsoft YaHei" charset="-122"/>
              </a:rPr>
              <a:t>Class	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5560220" y="4279903"/>
            <a:ext cx="2143140" cy="1000132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latin typeface="Arial" charset="0"/>
                <a:ea typeface="Microsoft YaHei" charset="-122"/>
              </a:rPr>
              <a:t>Responsibilities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8060550" y="4279903"/>
            <a:ext cx="2143140" cy="1000132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latin typeface="Arial" charset="0"/>
                <a:ea typeface="Microsoft YaHei" charset="-122"/>
              </a:rPr>
              <a:t>Collaborators</a:t>
            </a:r>
          </a:p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latin typeface="Arial" charset="0"/>
                <a:ea typeface="Microsoft YaHei" charset="-122"/>
              </a:rPr>
              <a:t>(Hierarchical relationships)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3059890" y="1708135"/>
            <a:ext cx="2214578" cy="857256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Microsoft YaHei" charset="-122"/>
            </a:endParaRPr>
          </a:p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rgbClr val="FF0000"/>
                </a:solidFill>
                <a:latin typeface="Arial" charset="0"/>
                <a:ea typeface="Microsoft YaHei" charset="-122"/>
              </a:rPr>
              <a:t>Relationships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5560220" y="1708135"/>
            <a:ext cx="2214578" cy="857256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Microsoft YaHei" charset="-122"/>
            </a:endParaRPr>
          </a:p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rgbClr val="FF0000"/>
                </a:solidFill>
                <a:latin typeface="Arial" charset="0"/>
                <a:ea typeface="Microsoft YaHei" charset="-122"/>
              </a:rPr>
              <a:t>Association</a:t>
            </a:r>
          </a:p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Microsoft YaHei" charset="-122"/>
              </a:rPr>
              <a:t>(1…n)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060550" y="1708135"/>
            <a:ext cx="2214578" cy="857256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Microsoft YaHei" charset="-122"/>
            </a:endParaRPr>
          </a:p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rgbClr val="FF0000"/>
                </a:solidFill>
                <a:latin typeface="Arial" charset="0"/>
                <a:ea typeface="Microsoft YaHei" charset="-122"/>
              </a:rPr>
              <a:t>Cardinality</a:t>
            </a:r>
          </a:p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Microsoft YaHei" charset="-122"/>
              </a:rPr>
              <a:t>(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Microsoft YaHei" charset="-122"/>
              </a:rPr>
              <a:t> 0  / 1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Microsoft YaHei" charset="-122"/>
              </a:rPr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6062" y="174625"/>
            <a:ext cx="6917561" cy="588963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chemeClr val="accent2"/>
                </a:solidFill>
              </a:rPr>
              <a:t>Identifying Analysis Classes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0111241-21E0-4BD1-B1AF-F7CF63B2166E}" type="slidenum">
              <a:rPr lang="en-IN" smtClean="0"/>
              <a:pPr>
                <a:defRPr/>
              </a:pPr>
              <a:t>4</a:t>
            </a:fld>
            <a:endParaRPr lang="en-IN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16684" y="1350945"/>
            <a:ext cx="9572692" cy="5500726"/>
          </a:xfrm>
        </p:spPr>
        <p:txBody>
          <a:bodyPr/>
          <a:lstStyle/>
          <a:p>
            <a:pPr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A analysis class identified by a Noun or Noun Phrase, synonyms.</a:t>
            </a:r>
          </a:p>
          <a:p>
            <a:pPr>
              <a:buNone/>
            </a:pPr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Problem space ? Noun used in description</a:t>
            </a:r>
          </a:p>
          <a:p>
            <a:pPr>
              <a:buNone/>
            </a:pPr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 space ? Noun used in implementation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6062" y="174625"/>
            <a:ext cx="6917561" cy="588963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chemeClr val="accent2"/>
                </a:solidFill>
              </a:rPr>
              <a:t>Identifying class names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0111241-21E0-4BD1-B1AF-F7CF63B2166E}" type="slidenum">
              <a:rPr lang="en-IN" smtClean="0"/>
              <a:pPr>
                <a:defRPr/>
              </a:pPr>
              <a:t>5</a:t>
            </a:fld>
            <a:endParaRPr lang="en-IN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16684" y="1350945"/>
            <a:ext cx="9787006" cy="5643602"/>
          </a:xfrm>
        </p:spPr>
        <p:txBody>
          <a:bodyPr/>
          <a:lstStyle/>
          <a:p>
            <a:pPr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How to identify a class name?</a:t>
            </a:r>
          </a:p>
          <a:p>
            <a:pPr>
              <a:buNone/>
            </a:pPr>
            <a:r>
              <a:rPr lang="en-US" sz="3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Entities Names : Actor, person, special requirement…camera, sensor, printer, plotter </a:t>
            </a:r>
          </a:p>
          <a:p>
            <a:pPr>
              <a:buNone/>
            </a:pPr>
            <a:r>
              <a:rPr lang="en-US" sz="36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Occurences</a:t>
            </a:r>
            <a:r>
              <a:rPr lang="en-US" sz="3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/ Event Names : Robotic Movements</a:t>
            </a:r>
          </a:p>
          <a:p>
            <a:pPr>
              <a:buNone/>
            </a:pPr>
            <a:r>
              <a:rPr lang="en-US" sz="3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Structure : File structure, </a:t>
            </a:r>
            <a:r>
              <a:rPr lang="en-US" sz="36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Block_chain</a:t>
            </a:r>
            <a:r>
              <a:rPr lang="en-US" sz="3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Four-wheeled vehicles</a:t>
            </a:r>
          </a:p>
          <a:p>
            <a:pPr>
              <a:buNone/>
            </a:pPr>
            <a:r>
              <a:rPr lang="en-US" sz="3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Place : </a:t>
            </a:r>
            <a:r>
              <a:rPr lang="en-US" sz="36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NorthZone</a:t>
            </a:r>
            <a:r>
              <a:rPr lang="en-US" sz="3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6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SouthZone</a:t>
            </a:r>
            <a:r>
              <a:rPr lang="en-US" sz="3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office, hospital</a:t>
            </a:r>
          </a:p>
          <a:p>
            <a:pPr>
              <a:buNone/>
            </a:pPr>
            <a:r>
              <a:rPr lang="en-US" sz="3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Things: Living, Non-living, reports, signals, table</a:t>
            </a:r>
          </a:p>
          <a:p>
            <a:pPr>
              <a:buNone/>
            </a:pPr>
            <a:r>
              <a:rPr lang="en-US" sz="3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Organization Unit : Department or Division name</a:t>
            </a:r>
            <a:endParaRPr lang="en-US" sz="36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6062" y="174625"/>
            <a:ext cx="6917561" cy="588963"/>
          </a:xfrm>
        </p:spPr>
        <p:txBody>
          <a:bodyPr/>
          <a:lstStyle/>
          <a:p>
            <a:pPr algn="ctr"/>
            <a:r>
              <a:rPr lang="en-US" sz="3600" dirty="0" err="1" smtClean="0">
                <a:solidFill>
                  <a:schemeClr val="accent2"/>
                </a:solidFill>
              </a:rPr>
              <a:t>Budds</a:t>
            </a:r>
            <a:r>
              <a:rPr lang="en-US" sz="3600" dirty="0" smtClean="0">
                <a:solidFill>
                  <a:schemeClr val="accent2"/>
                </a:solidFill>
              </a:rPr>
              <a:t> taxonomy of classes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0111241-21E0-4BD1-B1AF-F7CF63B2166E}" type="slidenum">
              <a:rPr lang="en-IN" smtClean="0"/>
              <a:pPr>
                <a:defRPr/>
              </a:pPr>
              <a:t>6</a:t>
            </a:fld>
            <a:endParaRPr lang="en-IN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16684" y="1350945"/>
            <a:ext cx="9572692" cy="5500726"/>
          </a:xfrm>
        </p:spPr>
        <p:txBody>
          <a:bodyPr/>
          <a:lstStyle/>
          <a:p>
            <a:pPr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	Smart class, dummy class, helper class, Manager class(controller), data, view or observer classes (snapshot), data managers (admin/server),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6062" y="174625"/>
            <a:ext cx="6917561" cy="588963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chemeClr val="accent2"/>
                </a:solidFill>
              </a:rPr>
              <a:t>Identify proper class names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0111241-21E0-4BD1-B1AF-F7CF63B2166E}" type="slidenum">
              <a:rPr lang="en-IN" smtClean="0"/>
              <a:pPr>
                <a:defRPr/>
              </a:pPr>
              <a:t>7</a:t>
            </a:fld>
            <a:endParaRPr lang="en-IN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73808" y="1208069"/>
            <a:ext cx="5500726" cy="5715040"/>
          </a:xfrm>
        </p:spPr>
        <p:txBody>
          <a:bodyPr/>
          <a:lstStyle/>
          <a:p>
            <a:pPr>
              <a:buNone/>
            </a:pPr>
            <a:r>
              <a:rPr lang="en-US" sz="36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Images</a:t>
            </a:r>
          </a:p>
          <a:p>
            <a:pPr>
              <a:buNone/>
            </a:pPr>
            <a:r>
              <a:rPr lang="en-US" sz="3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Image_Inversion</a:t>
            </a:r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buNone/>
            </a:pPr>
            <a:r>
              <a:rPr lang="en-US" sz="3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Invert_image</a:t>
            </a:r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buNone/>
            </a:pPr>
            <a:r>
              <a:rPr lang="en-US" sz="3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Install_app</a:t>
            </a:r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buNone/>
            </a:pPr>
            <a:r>
              <a:rPr lang="en-US" sz="36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Safe_home_app</a:t>
            </a:r>
            <a:endParaRPr lang="en-US" sz="3600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6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Cameras </a:t>
            </a:r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36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orientation_Type, direction_Axis</a:t>
            </a:r>
          </a:p>
          <a:p>
            <a:pPr>
              <a:buNone/>
            </a:pPr>
            <a:r>
              <a:rPr lang="en-US" sz="3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Pixels</a:t>
            </a:r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36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color, Type	, size</a:t>
            </a:r>
            <a:endParaRPr lang="en-US" sz="36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774534" y="1350945"/>
            <a:ext cx="5214974" cy="55007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104400" tIns="52200" rIns="104400" bIns="5220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449263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Login()</a:t>
            </a:r>
          </a:p>
          <a:p>
            <a:pPr marL="342900" marR="0" lvl="0" indent="-342900" algn="l" defTabSz="449263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Login_window</a:t>
            </a:r>
            <a:endParaRPr kumimoji="0" lang="en-US" sz="36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449263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View()</a:t>
            </a:r>
          </a:p>
          <a:p>
            <a:pPr marL="342900" marR="0" lvl="0" indent="-342900" algn="l" defTabSz="449263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ViewButton</a:t>
            </a:r>
            <a:endParaRPr kumimoji="0" lang="en-US" sz="36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449263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Show()</a:t>
            </a:r>
          </a:p>
          <a:p>
            <a:pPr marL="342900" marR="0" lvl="0" indent="-342900" algn="l" defTabSz="449263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MenuCards</a:t>
            </a:r>
            <a:endParaRPr kumimoji="0" lang="en-US" sz="36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449263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Tickets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 smtClean="0"/>
              <a:t>Analysis Classes Guidelines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0111241-21E0-4BD1-B1AF-F7CF63B2166E}" type="slidenum">
              <a:rPr lang="en-IN" smtClean="0"/>
              <a:pPr>
                <a:defRPr/>
              </a:pPr>
              <a:t>8</a:t>
            </a:fld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8188" y="1422383"/>
            <a:ext cx="8715436" cy="5318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>
                <a:solidFill>
                  <a:srgbClr val="FF0000"/>
                </a:solidFill>
              </a:rPr>
              <a:t>Identified class nouns </a:t>
            </a:r>
            <a:r>
              <a:rPr lang="en-US" sz="1800" dirty="0" smtClean="0"/>
              <a:t>in safe-home-surveillance application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0111241-21E0-4BD1-B1AF-F7CF63B2166E}" type="slidenum">
              <a:rPr lang="en-IN" smtClean="0"/>
              <a:pPr>
                <a:defRPr/>
              </a:pPr>
              <a:t>9</a:t>
            </a:fld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8122" y="1279507"/>
            <a:ext cx="9572692" cy="5432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Connector 6"/>
          <p:cNvCxnSpPr/>
          <p:nvPr/>
        </p:nvCxnSpPr>
        <p:spPr bwMode="auto">
          <a:xfrm>
            <a:off x="5131592" y="1493821"/>
            <a:ext cx="2786082" cy="1588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36728</TotalTime>
  <Words>266</Words>
  <PresentationFormat>Custom</PresentationFormat>
  <Paragraphs>89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Office Theme</vt:lpstr>
      <vt:lpstr>1_Office Theme</vt:lpstr>
      <vt:lpstr>2_Office Theme</vt:lpstr>
      <vt:lpstr>3_Office Theme</vt:lpstr>
      <vt:lpstr> Lecture n : Requirement Modelling</vt:lpstr>
      <vt:lpstr>Slide 2</vt:lpstr>
      <vt:lpstr>Elements of Class Based Modeling</vt:lpstr>
      <vt:lpstr>Identifying Analysis Classes</vt:lpstr>
      <vt:lpstr>Identifying class names</vt:lpstr>
      <vt:lpstr>Budds taxonomy of classes</vt:lpstr>
      <vt:lpstr>Identify proper class names</vt:lpstr>
      <vt:lpstr>Analysis Classes Guidelines</vt:lpstr>
      <vt:lpstr>Identified class nouns in safe-home-surveillance application</vt:lpstr>
      <vt:lpstr>Coad and Yourdon suggests six characteristics of potential classes   inclusion of analysis 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5 : Control Statements</dc:title>
  <dc:creator>kavitha R</dc:creator>
  <cp:lastModifiedBy>kavitha R</cp:lastModifiedBy>
  <cp:revision>303</cp:revision>
  <cp:lastPrinted>1601-01-01T00:00:00Z</cp:lastPrinted>
  <dcterms:created xsi:type="dcterms:W3CDTF">1601-01-01T00:00:00Z</dcterms:created>
  <dcterms:modified xsi:type="dcterms:W3CDTF">2022-09-07T11:23:55Z</dcterms:modified>
</cp:coreProperties>
</file>