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76" autoAdjust="0"/>
  </p:normalViewPr>
  <p:slideViewPr>
    <p:cSldViewPr snapToGrid="0">
      <p:cViewPr varScale="1">
        <p:scale>
          <a:sx n="42" d="100"/>
          <a:sy n="42" d="100"/>
        </p:scale>
        <p:origin x="60"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50725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6347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38812A-04AC-405E-8F22-A76B045033C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8314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9F929B-DBED-46C7-BC74-62B99DD6A085}" type="datetimeFigureOut">
              <a:rPr lang="en-US" smtClean="0"/>
              <a:t>27-Aug-24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2824463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9F929B-DBED-46C7-BC74-62B99DD6A085}" type="datetimeFigureOut">
              <a:rPr lang="en-US" smtClean="0"/>
              <a:t>27-Aug-24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38812A-04AC-405E-8F22-A76B045033C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755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9F929B-DBED-46C7-BC74-62B99DD6A085}" type="datetimeFigureOut">
              <a:rPr lang="en-US" smtClean="0"/>
              <a:t>27-Aug-24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111514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889133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19867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42001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F929B-DBED-46C7-BC74-62B99DD6A085}" type="datetimeFigureOut">
              <a:rPr lang="en-US" smtClean="0"/>
              <a:t>27-Aug-24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24867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9F929B-DBED-46C7-BC74-62B99DD6A085}" type="datetimeFigureOut">
              <a:rPr lang="en-US" smtClean="0"/>
              <a:t>27-Aug-24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338604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9F929B-DBED-46C7-BC74-62B99DD6A085}" type="datetimeFigureOut">
              <a:rPr lang="en-US" smtClean="0"/>
              <a:t>27-Aug-24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144158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F929B-DBED-46C7-BC74-62B99DD6A085}" type="datetimeFigureOut">
              <a:rPr lang="en-US" smtClean="0"/>
              <a:t>27-Aug-24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160190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F929B-DBED-46C7-BC74-62B99DD6A085}" type="datetimeFigureOut">
              <a:rPr lang="en-US" smtClean="0"/>
              <a:t>27-Aug-24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333292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F929B-DBED-46C7-BC74-62B99DD6A085}" type="datetimeFigureOut">
              <a:rPr lang="en-US" smtClean="0"/>
              <a:t>27-Aug-24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39201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F929B-DBED-46C7-BC74-62B99DD6A085}" type="datetimeFigureOut">
              <a:rPr lang="en-US" smtClean="0"/>
              <a:t>27-Aug-24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38812A-04AC-405E-8F22-A76B045033C3}" type="slidenum">
              <a:rPr lang="en-US" smtClean="0"/>
              <a:t>‹#›</a:t>
            </a:fld>
            <a:endParaRPr lang="en-US"/>
          </a:p>
        </p:txBody>
      </p:sp>
    </p:spTree>
    <p:extLst>
      <p:ext uri="{BB962C8B-B14F-4D97-AF65-F5344CB8AC3E}">
        <p14:creationId xmlns:p14="http://schemas.microsoft.com/office/powerpoint/2010/main" val="280098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9F929B-DBED-46C7-BC74-62B99DD6A085}" type="datetimeFigureOut">
              <a:rPr lang="en-US" smtClean="0"/>
              <a:t>27-Aug-24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38812A-04AC-405E-8F22-A76B045033C3}" type="slidenum">
              <a:rPr lang="en-US" smtClean="0"/>
              <a:t>‹#›</a:t>
            </a:fld>
            <a:endParaRPr lang="en-US"/>
          </a:p>
        </p:txBody>
      </p:sp>
    </p:spTree>
    <p:extLst>
      <p:ext uri="{BB962C8B-B14F-4D97-AF65-F5344CB8AC3E}">
        <p14:creationId xmlns:p14="http://schemas.microsoft.com/office/powerpoint/2010/main" val="92485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B2E8-AFBB-7E51-6510-9BA9C08F1E64}"/>
              </a:ext>
            </a:extLst>
          </p:cNvPr>
          <p:cNvSpPr>
            <a:spLocks noGrp="1"/>
          </p:cNvSpPr>
          <p:nvPr>
            <p:ph type="ctrTitle"/>
          </p:nvPr>
        </p:nvSpPr>
        <p:spPr>
          <a:xfrm>
            <a:off x="2589213" y="1409701"/>
            <a:ext cx="8915399" cy="2019300"/>
          </a:xfrm>
        </p:spPr>
        <p:txBody>
          <a:bodyPr/>
          <a:lstStyle/>
          <a:p>
            <a:pPr algn="ctr"/>
            <a:r>
              <a:rPr lang="en-US" dirty="0"/>
              <a:t>Business Level Strategy</a:t>
            </a:r>
          </a:p>
        </p:txBody>
      </p:sp>
      <p:sp>
        <p:nvSpPr>
          <p:cNvPr id="3" name="Subtitle 2">
            <a:extLst>
              <a:ext uri="{FF2B5EF4-FFF2-40B4-BE49-F238E27FC236}">
                <a16:creationId xmlns:a16="http://schemas.microsoft.com/office/drawing/2014/main" id="{98A69ADF-9DD7-36B7-25D3-06E8E71AF35E}"/>
              </a:ext>
            </a:extLst>
          </p:cNvPr>
          <p:cNvSpPr>
            <a:spLocks noGrp="1"/>
          </p:cNvSpPr>
          <p:nvPr>
            <p:ph type="subTitle" idx="1"/>
          </p:nvPr>
        </p:nvSpPr>
        <p:spPr/>
        <p:txBody>
          <a:bodyPr/>
          <a:lstStyle/>
          <a:p>
            <a:r>
              <a:rPr lang="en-US" dirty="0"/>
              <a:t>Unit - 3</a:t>
            </a:r>
          </a:p>
        </p:txBody>
      </p:sp>
    </p:spTree>
    <p:extLst>
      <p:ext uri="{BB962C8B-B14F-4D97-AF65-F5344CB8AC3E}">
        <p14:creationId xmlns:p14="http://schemas.microsoft.com/office/powerpoint/2010/main" val="119738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7600A-B002-6269-14FD-207B3AC735D7}"/>
              </a:ext>
            </a:extLst>
          </p:cNvPr>
          <p:cNvSpPr>
            <a:spLocks noGrp="1"/>
          </p:cNvSpPr>
          <p:nvPr>
            <p:ph idx="1"/>
          </p:nvPr>
        </p:nvSpPr>
        <p:spPr>
          <a:xfrm>
            <a:off x="2589212" y="457200"/>
            <a:ext cx="8915400" cy="5454022"/>
          </a:xfrm>
        </p:spPr>
        <p:txBody>
          <a:bodyPr/>
          <a:lstStyle/>
          <a:p>
            <a:r>
              <a:rPr lang="en-US" sz="1800" b="1" dirty="0">
                <a:effectLst/>
                <a:latin typeface="Segoe UI" panose="020B0502040204020203" pitchFamily="34" charset="0"/>
                <a:ea typeface="Segoe UI" panose="020B0502040204020203" pitchFamily="34" charset="0"/>
              </a:rPr>
              <a:t>Industry Leader:</a:t>
            </a:r>
            <a:r>
              <a:rPr lang="en-US" sz="1800" b="1"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 strong industry leader can discourage price wars by disciplining</a:t>
            </a:r>
            <a:r>
              <a:rPr lang="en-US" sz="1800" spc="1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initiators</a:t>
            </a:r>
            <a:r>
              <a:rPr lang="en-US" sz="1800" spc="1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1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such</a:t>
            </a:r>
            <a:r>
              <a:rPr lang="en-US" sz="1800" spc="1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activity.</a:t>
            </a:r>
            <a:r>
              <a:rPr lang="en-US" sz="1800" spc="175" dirty="0">
                <a:effectLst/>
                <a:latin typeface="Segoe UI" panose="020B0502040204020203" pitchFamily="34" charset="0"/>
                <a:ea typeface="Segoe UI" panose="020B0502040204020203" pitchFamily="34" charset="0"/>
              </a:rPr>
              <a:t> </a:t>
            </a:r>
          </a:p>
          <a:p>
            <a:r>
              <a:rPr lang="en-US" sz="1800" b="1" dirty="0">
                <a:effectLst/>
                <a:latin typeface="Segoe UI" panose="020B0502040204020203" pitchFamily="34" charset="0"/>
                <a:ea typeface="Segoe UI" panose="020B0502040204020203" pitchFamily="34" charset="0"/>
              </a:rPr>
              <a:t>Number of Competitors: </a:t>
            </a:r>
            <a:r>
              <a:rPr lang="en-US" sz="1800" dirty="0">
                <a:effectLst/>
                <a:latin typeface="Segoe UI" panose="020B0502040204020203" pitchFamily="34" charset="0"/>
                <a:ea typeface="Segoe UI" panose="020B0502040204020203" pitchFamily="34" charset="0"/>
              </a:rPr>
              <a:t>Even when an industry leader exists, the leader’s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ability to exert pricing discipline diminishes with the increased number of rivals in the industry as communicating expectations to players becomes more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difficult. </a:t>
            </a:r>
          </a:p>
          <a:p>
            <a:r>
              <a:rPr lang="en-US" sz="1800" b="1" dirty="0">
                <a:effectLst/>
                <a:latin typeface="Segoe UI" panose="020B0502040204020203" pitchFamily="34" charset="0"/>
                <a:ea typeface="Segoe UI" panose="020B0502040204020203" pitchFamily="34" charset="0"/>
              </a:rPr>
              <a:t>Fixed Costs: </a:t>
            </a:r>
            <a:r>
              <a:rPr lang="en-US" sz="1800" dirty="0">
                <a:effectLst/>
                <a:latin typeface="Segoe UI" panose="020B0502040204020203" pitchFamily="34" charset="0"/>
                <a:ea typeface="Segoe UI" panose="020B0502040204020203" pitchFamily="34" charset="0"/>
              </a:rPr>
              <a:t>When </a:t>
            </a:r>
            <a:r>
              <a:rPr lang="en-US" sz="1800" dirty="0" err="1">
                <a:effectLst/>
                <a:latin typeface="Segoe UI" panose="020B0502040204020203" pitchFamily="34" charset="0"/>
                <a:ea typeface="Segoe UI" panose="020B0502040204020203" pitchFamily="34" charset="0"/>
              </a:rPr>
              <a:t>organisations</a:t>
            </a:r>
            <a:r>
              <a:rPr lang="en-US" sz="1800" dirty="0">
                <a:effectLst/>
                <a:latin typeface="Segoe UI" panose="020B0502040204020203" pitchFamily="34" charset="0"/>
                <a:ea typeface="Segoe UI" panose="020B0502040204020203" pitchFamily="34" charset="0"/>
              </a:rPr>
              <a:t> operate with high fixed costs, they are motivated to utilize their capacity and therefore, are inclined to drop prices when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they</a:t>
            </a:r>
            <a:r>
              <a:rPr lang="en-US" sz="1800" spc="10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have</a:t>
            </a:r>
            <a:r>
              <a:rPr lang="en-US" sz="1800" spc="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excess</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capacity.</a:t>
            </a:r>
            <a:r>
              <a:rPr lang="en-US" sz="1800" spc="80" dirty="0">
                <a:effectLst/>
                <a:latin typeface="Segoe UI" panose="020B0502040204020203" pitchFamily="34" charset="0"/>
                <a:ea typeface="Segoe UI" panose="020B0502040204020203" pitchFamily="34" charset="0"/>
              </a:rPr>
              <a:t> </a:t>
            </a:r>
            <a:endParaRPr lang="en-US" spc="80" dirty="0">
              <a:latin typeface="Segoe UI" panose="020B0502040204020203" pitchFamily="34" charset="0"/>
              <a:ea typeface="Segoe UI" panose="020B0502040204020203" pitchFamily="34" charset="0"/>
            </a:endParaRPr>
          </a:p>
          <a:p>
            <a:r>
              <a:rPr lang="en-US" sz="1800" b="1" dirty="0">
                <a:effectLst/>
                <a:latin typeface="Segoe UI" panose="020B0502040204020203" pitchFamily="34" charset="0"/>
                <a:ea typeface="Segoe UI" panose="020B0502040204020203" pitchFamily="34" charset="0"/>
              </a:rPr>
              <a:t>Exit</a:t>
            </a:r>
            <a:r>
              <a:rPr lang="en-US" sz="1800" b="1" spc="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Barriers:</a:t>
            </a:r>
            <a:r>
              <a:rPr lang="en-US" sz="1800" b="1"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Rivalry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amongst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competitors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declines,</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if</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few</a:t>
            </a:r>
            <a:r>
              <a:rPr lang="en-US" sz="1800" spc="30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competitors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leave the industry. Profitability therefore tends to be higher in industries with</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few</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exit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barriers. </a:t>
            </a:r>
          </a:p>
          <a:p>
            <a:r>
              <a:rPr lang="en-US" sz="1800" b="1" dirty="0">
                <a:effectLst/>
                <a:latin typeface="Segoe UI" panose="020B0502040204020203" pitchFamily="34" charset="0"/>
                <a:ea typeface="Segoe UI" panose="020B0502040204020203" pitchFamily="34" charset="0"/>
              </a:rPr>
              <a:t>Product</a:t>
            </a:r>
            <a:r>
              <a:rPr lang="en-US" sz="1800" b="1" spc="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Differentiation:</a:t>
            </a:r>
            <a:r>
              <a:rPr lang="en-US" sz="1800" b="1"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Firms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sometimes</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insulate</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themselves</a:t>
            </a:r>
            <a:r>
              <a:rPr lang="en-US" sz="1800" spc="30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from</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price wars by differentiating their products from those of its rivals. As a con-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sequence, profitability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tends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 higher in industries that offer opportunity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for differentiation. </a:t>
            </a:r>
          </a:p>
          <a:p>
            <a:r>
              <a:rPr lang="en-US" sz="1800" b="1" dirty="0">
                <a:effectLst/>
                <a:latin typeface="Segoe UI" panose="020B0502040204020203" pitchFamily="34" charset="0"/>
                <a:ea typeface="Segoe UI" panose="020B0502040204020203" pitchFamily="34" charset="0"/>
              </a:rPr>
              <a:t>Slow Growth: </a:t>
            </a:r>
            <a:r>
              <a:rPr lang="en-US" sz="1800" dirty="0">
                <a:effectLst/>
                <a:latin typeface="Segoe UI" panose="020B0502040204020203" pitchFamily="34" charset="0"/>
                <a:ea typeface="Segoe UI" panose="020B0502040204020203" pitchFamily="34" charset="0"/>
              </a:rPr>
              <a:t>Industries whose growth is declining tend to face more intense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rivalry. </a:t>
            </a:r>
            <a:endParaRPr lang="en-US" dirty="0"/>
          </a:p>
        </p:txBody>
      </p:sp>
    </p:spTree>
    <p:extLst>
      <p:ext uri="{BB962C8B-B14F-4D97-AF65-F5344CB8AC3E}">
        <p14:creationId xmlns:p14="http://schemas.microsoft.com/office/powerpoint/2010/main" val="173853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0D1F-4800-BE60-3677-8E721A4A8A36}"/>
              </a:ext>
            </a:extLst>
          </p:cNvPr>
          <p:cNvSpPr>
            <a:spLocks noGrp="1"/>
          </p:cNvSpPr>
          <p:nvPr>
            <p:ph type="title"/>
          </p:nvPr>
        </p:nvSpPr>
        <p:spPr/>
        <p:txBody>
          <a:bodyPr/>
          <a:lstStyle/>
          <a:p>
            <a:r>
              <a:rPr lang="en-US" dirty="0"/>
              <a:t>Threat of Substitutes</a:t>
            </a:r>
          </a:p>
        </p:txBody>
      </p:sp>
      <p:sp>
        <p:nvSpPr>
          <p:cNvPr id="3" name="Content Placeholder 2">
            <a:extLst>
              <a:ext uri="{FF2B5EF4-FFF2-40B4-BE49-F238E27FC236}">
                <a16:creationId xmlns:a16="http://schemas.microsoft.com/office/drawing/2014/main" id="{F2CE2DCC-6F0B-77D7-D386-2EA64BF491C5}"/>
              </a:ext>
            </a:extLst>
          </p:cNvPr>
          <p:cNvSpPr>
            <a:spLocks noGrp="1"/>
          </p:cNvSpPr>
          <p:nvPr>
            <p:ph idx="1"/>
          </p:nvPr>
        </p:nvSpPr>
        <p:spPr/>
        <p:txBody>
          <a:bodyPr/>
          <a:lstStyle/>
          <a:p>
            <a:r>
              <a:rPr lang="en-US" sz="1800" dirty="0">
                <a:effectLst/>
                <a:latin typeface="Segoe UI" panose="020B0502040204020203" pitchFamily="34" charset="0"/>
                <a:ea typeface="Segoe UI" panose="020B0502040204020203" pitchFamily="34" charset="0"/>
              </a:rPr>
              <a:t>Substitute products are a latent/hidden but existing source of competition in an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industry.</a:t>
            </a:r>
          </a:p>
          <a:p>
            <a:r>
              <a:rPr lang="en-US" sz="1800" dirty="0">
                <a:effectLst/>
                <a:latin typeface="Segoe UI" panose="020B0502040204020203" pitchFamily="34" charset="0"/>
                <a:ea typeface="Segoe UI" panose="020B0502040204020203" pitchFamily="34" charset="0"/>
              </a:rPr>
              <a:t>Substitute</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products</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that</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offer</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price</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advantage</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and/or</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performance</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improvement</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consumers, can drastically alter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competitive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character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industry.</a:t>
            </a:r>
            <a:r>
              <a:rPr lang="en-US" sz="1800" spc="5" dirty="0">
                <a:effectLst/>
                <a:latin typeface="Segoe UI" panose="020B0502040204020203" pitchFamily="34" charset="0"/>
                <a:ea typeface="Segoe UI" panose="020B0502040204020203" pitchFamily="34" charset="0"/>
              </a:rPr>
              <a:t> </a:t>
            </a:r>
            <a:endParaRPr lang="en-US" spc="5" dirty="0">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To predict profit pressure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from this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source of</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competition,</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firms</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must search for products that can</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perform</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same, 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nearly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 same, functionalities as their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own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products.</a:t>
            </a:r>
            <a:r>
              <a:rPr lang="en-US" sz="1800" spc="300" dirty="0">
                <a:effectLst/>
                <a:latin typeface="Segoe UI" panose="020B0502040204020203" pitchFamily="34" charset="0"/>
                <a:ea typeface="Segoe UI" panose="020B0502040204020203" pitchFamily="34" charset="0"/>
              </a:rPr>
              <a:t> </a:t>
            </a:r>
            <a:endParaRPr lang="en-US" sz="1800" spc="5" dirty="0">
              <a:effectLst/>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The threat of substitutes is great in many high tech industries as well. </a:t>
            </a:r>
            <a:endParaRPr lang="en-US" dirty="0"/>
          </a:p>
        </p:txBody>
      </p:sp>
    </p:spTree>
    <p:extLst>
      <p:ext uri="{BB962C8B-B14F-4D97-AF65-F5344CB8AC3E}">
        <p14:creationId xmlns:p14="http://schemas.microsoft.com/office/powerpoint/2010/main" val="3205685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6A59-8C49-92DA-BB51-F120145989AE}"/>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D37861E1-0F1E-3732-DE83-6DE7CA61DAB4}"/>
              </a:ext>
            </a:extLst>
          </p:cNvPr>
          <p:cNvSpPr>
            <a:spLocks noGrp="1"/>
          </p:cNvSpPr>
          <p:nvPr>
            <p:ph idx="1"/>
          </p:nvPr>
        </p:nvSpPr>
        <p:spPr>
          <a:xfrm>
            <a:off x="2286000" y="1643063"/>
            <a:ext cx="9218612" cy="4590827"/>
          </a:xfrm>
        </p:spPr>
        <p:txBody>
          <a:bodyPr>
            <a:normAutofit/>
          </a:bodyPr>
          <a:lstStyle/>
          <a:p>
            <a:pPr marL="0" indent="0" algn="just">
              <a:buNone/>
            </a:pPr>
            <a:r>
              <a:rPr lang="en-US" sz="3200" dirty="0"/>
              <a:t>Select an industry of your choice. Identify Porter’s five-forces of competition in that industry. Perform a competitor analysis from the point of view of the market leader in that industry. Identify the possible strategic groups in that industry and judge the implications of such groups on the strategies of the market leader. </a:t>
            </a:r>
          </a:p>
        </p:txBody>
      </p:sp>
    </p:spTree>
    <p:extLst>
      <p:ext uri="{BB962C8B-B14F-4D97-AF65-F5344CB8AC3E}">
        <p14:creationId xmlns:p14="http://schemas.microsoft.com/office/powerpoint/2010/main" val="2085889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43B8-E625-B4B3-58C4-2ADF88666456}"/>
              </a:ext>
            </a:extLst>
          </p:cNvPr>
          <p:cNvSpPr>
            <a:spLocks noGrp="1"/>
          </p:cNvSpPr>
          <p:nvPr>
            <p:ph type="title"/>
          </p:nvPr>
        </p:nvSpPr>
        <p:spPr>
          <a:xfrm>
            <a:off x="2592925" y="624110"/>
            <a:ext cx="8911687" cy="595090"/>
          </a:xfrm>
        </p:spPr>
        <p:txBody>
          <a:bodyPr>
            <a:normAutofit/>
          </a:bodyPr>
          <a:lstStyle/>
          <a:p>
            <a:r>
              <a:rPr lang="en-US" sz="3200" b="1" dirty="0">
                <a:solidFill>
                  <a:srgbClr val="00A650"/>
                </a:solidFill>
                <a:effectLst/>
                <a:latin typeface="Segoe UI" panose="020B0502040204020203" pitchFamily="34" charset="0"/>
                <a:ea typeface="Segoe UI" panose="020B0502040204020203" pitchFamily="34" charset="0"/>
              </a:rPr>
              <a:t>MICHAEL</a:t>
            </a:r>
            <a:r>
              <a:rPr lang="en-US" sz="3200" b="1" spc="-20" dirty="0">
                <a:solidFill>
                  <a:srgbClr val="00A650"/>
                </a:solidFill>
                <a:effectLst/>
                <a:latin typeface="Segoe UI" panose="020B0502040204020203" pitchFamily="34" charset="0"/>
                <a:ea typeface="Segoe UI" panose="020B0502040204020203" pitchFamily="34" charset="0"/>
              </a:rPr>
              <a:t> </a:t>
            </a:r>
            <a:r>
              <a:rPr lang="en-US" sz="3200" b="1" dirty="0">
                <a:solidFill>
                  <a:srgbClr val="00A650"/>
                </a:solidFill>
                <a:effectLst/>
                <a:latin typeface="Segoe UI" panose="020B0502040204020203" pitchFamily="34" charset="0"/>
                <a:ea typeface="Segoe UI" panose="020B0502040204020203" pitchFamily="34" charset="0"/>
              </a:rPr>
              <a:t>PORTER’S</a:t>
            </a:r>
            <a:r>
              <a:rPr lang="en-US" sz="3200" b="1" spc="-25" dirty="0">
                <a:solidFill>
                  <a:srgbClr val="00A650"/>
                </a:solidFill>
                <a:effectLst/>
                <a:latin typeface="Segoe UI" panose="020B0502040204020203" pitchFamily="34" charset="0"/>
                <a:ea typeface="Segoe UI" panose="020B0502040204020203" pitchFamily="34" charset="0"/>
              </a:rPr>
              <a:t> </a:t>
            </a:r>
            <a:r>
              <a:rPr lang="en-US" sz="3200" b="1" dirty="0">
                <a:solidFill>
                  <a:srgbClr val="00A650"/>
                </a:solidFill>
                <a:effectLst/>
                <a:latin typeface="Segoe UI" panose="020B0502040204020203" pitchFamily="34" charset="0"/>
                <a:ea typeface="Segoe UI" panose="020B0502040204020203" pitchFamily="34" charset="0"/>
              </a:rPr>
              <a:t>GENERIC</a:t>
            </a:r>
            <a:r>
              <a:rPr lang="en-US" sz="3200" b="1" spc="-30" dirty="0">
                <a:solidFill>
                  <a:srgbClr val="00A650"/>
                </a:solidFill>
                <a:effectLst/>
                <a:latin typeface="Segoe UI" panose="020B0502040204020203" pitchFamily="34" charset="0"/>
                <a:ea typeface="Segoe UI" panose="020B0502040204020203" pitchFamily="34" charset="0"/>
              </a:rPr>
              <a:t> </a:t>
            </a:r>
            <a:r>
              <a:rPr lang="en-US" sz="3200" b="1" dirty="0">
                <a:solidFill>
                  <a:srgbClr val="00A650"/>
                </a:solidFill>
                <a:effectLst/>
                <a:latin typeface="Segoe UI" panose="020B0502040204020203" pitchFamily="34" charset="0"/>
                <a:ea typeface="Segoe UI" panose="020B0502040204020203" pitchFamily="34" charset="0"/>
              </a:rPr>
              <a:t>STRATEGIES</a:t>
            </a:r>
            <a:endParaRPr lang="en-US" sz="3200" b="1" dirty="0"/>
          </a:p>
        </p:txBody>
      </p:sp>
      <p:sp>
        <p:nvSpPr>
          <p:cNvPr id="3" name="Content Placeholder 2">
            <a:extLst>
              <a:ext uri="{FF2B5EF4-FFF2-40B4-BE49-F238E27FC236}">
                <a16:creationId xmlns:a16="http://schemas.microsoft.com/office/drawing/2014/main" id="{64CC605E-FAA8-682F-1F7C-C50455EB2214}"/>
              </a:ext>
            </a:extLst>
          </p:cNvPr>
          <p:cNvSpPr>
            <a:spLocks noGrp="1"/>
          </p:cNvSpPr>
          <p:nvPr>
            <p:ph idx="1"/>
          </p:nvPr>
        </p:nvSpPr>
        <p:spPr>
          <a:xfrm>
            <a:off x="2589212" y="1219200"/>
            <a:ext cx="8915400" cy="4692022"/>
          </a:xfrm>
        </p:spPr>
        <p:txBody>
          <a:bodyPr/>
          <a:lstStyle/>
          <a:p>
            <a:r>
              <a:rPr lang="en-US" sz="1800" dirty="0">
                <a:effectLst/>
                <a:latin typeface="Segoe UI" panose="020B0502040204020203" pitchFamily="34" charset="0"/>
                <a:ea typeface="Segoe UI" panose="020B0502040204020203" pitchFamily="34" charset="0"/>
              </a:rPr>
              <a:t>Once we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identify these forces and their corresponding strength, the task at hand for 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management</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respond</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these</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forces</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strategically.</a:t>
            </a:r>
            <a:r>
              <a:rPr lang="en-US" sz="1800" spc="130" dirty="0">
                <a:effectLst/>
                <a:latin typeface="Segoe UI" panose="020B0502040204020203" pitchFamily="34" charset="0"/>
                <a:ea typeface="Segoe UI" panose="020B0502040204020203" pitchFamily="34" charset="0"/>
              </a:rPr>
              <a:t> </a:t>
            </a:r>
          </a:p>
          <a:p>
            <a:r>
              <a:rPr lang="en-US" sz="1800" dirty="0">
                <a:effectLst/>
                <a:latin typeface="Segoe UI" panose="020B0502040204020203" pitchFamily="34" charset="0"/>
                <a:ea typeface="Segoe UI" panose="020B0502040204020203" pitchFamily="34" charset="0"/>
              </a:rPr>
              <a:t>strategies allow organizations to gain competitive advantage from three different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bases: cost leadership, differentiation, and focus. </a:t>
            </a:r>
          </a:p>
          <a:p>
            <a:endParaRPr lang="en-US" dirty="0"/>
          </a:p>
        </p:txBody>
      </p:sp>
      <p:pic>
        <p:nvPicPr>
          <p:cNvPr id="5" name="Picture 4">
            <a:extLst>
              <a:ext uri="{FF2B5EF4-FFF2-40B4-BE49-F238E27FC236}">
                <a16:creationId xmlns:a16="http://schemas.microsoft.com/office/drawing/2014/main" id="{6038AB00-FF8D-60B3-E420-CEB3A2748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686050"/>
            <a:ext cx="7620000" cy="3905250"/>
          </a:xfrm>
          <a:prstGeom prst="rect">
            <a:avLst/>
          </a:prstGeom>
        </p:spPr>
      </p:pic>
    </p:spTree>
    <p:extLst>
      <p:ext uri="{BB962C8B-B14F-4D97-AF65-F5344CB8AC3E}">
        <p14:creationId xmlns:p14="http://schemas.microsoft.com/office/powerpoint/2010/main" val="308174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A925E-9B42-E7D1-890E-58928214B1EF}"/>
              </a:ext>
            </a:extLst>
          </p:cNvPr>
          <p:cNvSpPr>
            <a:spLocks noGrp="1"/>
          </p:cNvSpPr>
          <p:nvPr>
            <p:ph idx="1"/>
          </p:nvPr>
        </p:nvSpPr>
        <p:spPr>
          <a:xfrm>
            <a:off x="2190750" y="571500"/>
            <a:ext cx="9313862" cy="5886450"/>
          </a:xfrm>
        </p:spPr>
        <p:txBody>
          <a:bodyPr/>
          <a:lstStyle/>
          <a:p>
            <a:r>
              <a:rPr lang="en-US" sz="1800" dirty="0">
                <a:effectLst/>
                <a:latin typeface="Segoe UI" panose="020B0502040204020203" pitchFamily="34" charset="0"/>
                <a:ea typeface="Segoe UI" panose="020B0502040204020203" pitchFamily="34" charset="0"/>
              </a:rPr>
              <a:t>Cost leadership emphasizes on producing standardized products at a very low per-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unit</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for</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consumers</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who</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price-sensitive.</a:t>
            </a:r>
          </a:p>
          <a:p>
            <a:r>
              <a:rPr lang="en-US" sz="1800" dirty="0">
                <a:effectLst/>
                <a:latin typeface="Segoe UI" panose="020B0502040204020203" pitchFamily="34" charset="0"/>
                <a:ea typeface="Segoe UI" panose="020B0502040204020203" pitchFamily="34" charset="0"/>
              </a:rPr>
              <a:t>Differentiation is a strategy aimed at producing products and services considered</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unique industry-wide and directed at consumers who are relatively</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price-insensitive.</a:t>
            </a:r>
          </a:p>
          <a:p>
            <a:r>
              <a:rPr lang="en-US" sz="1800" dirty="0">
                <a:effectLst/>
                <a:latin typeface="Segoe UI" panose="020B0502040204020203" pitchFamily="34" charset="0"/>
                <a:ea typeface="Segoe UI" panose="020B0502040204020203" pitchFamily="34" charset="0"/>
              </a:rPr>
              <a:t>Focus</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means</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producing</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products</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services</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that</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fulfil</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needs</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small</a:t>
            </a:r>
            <a:r>
              <a:rPr lang="en-US" sz="1800" spc="10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groups</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consumers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very</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specific</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taste.</a:t>
            </a:r>
          </a:p>
          <a:p>
            <a:pPr marL="0" indent="0">
              <a:buNone/>
            </a:pPr>
            <a:endParaRPr lang="en-US" sz="1800" b="1" spc="-5" dirty="0">
              <a:solidFill>
                <a:srgbClr val="00A650"/>
              </a:solidFill>
              <a:effectLst/>
              <a:latin typeface="Segoe UI" panose="020B0502040204020203" pitchFamily="34" charset="0"/>
              <a:ea typeface="Segoe UI" panose="020B0502040204020203" pitchFamily="34" charset="0"/>
            </a:endParaRPr>
          </a:p>
          <a:p>
            <a:pPr marL="0" indent="0">
              <a:buNone/>
            </a:pPr>
            <a:r>
              <a:rPr lang="en-US" sz="1800" b="1" spc="-5" dirty="0">
                <a:solidFill>
                  <a:schemeClr val="accent1"/>
                </a:solidFill>
                <a:effectLst/>
                <a:latin typeface="Segoe UI" panose="020B0502040204020203" pitchFamily="34" charset="0"/>
                <a:ea typeface="Segoe UI" panose="020B0502040204020203" pitchFamily="34" charset="0"/>
              </a:rPr>
              <a:t>Cost</a:t>
            </a:r>
            <a:r>
              <a:rPr lang="en-US" sz="1800" b="1" spc="-10" dirty="0">
                <a:solidFill>
                  <a:schemeClr val="accent1"/>
                </a:solidFill>
                <a:effectLst/>
                <a:latin typeface="Segoe UI" panose="020B0502040204020203" pitchFamily="34" charset="0"/>
                <a:ea typeface="Segoe UI" panose="020B0502040204020203" pitchFamily="34" charset="0"/>
              </a:rPr>
              <a:t> </a:t>
            </a:r>
            <a:r>
              <a:rPr lang="en-US" sz="1800" b="1" spc="-5" dirty="0">
                <a:solidFill>
                  <a:schemeClr val="accent1"/>
                </a:solidFill>
                <a:effectLst/>
                <a:latin typeface="Segoe UI" panose="020B0502040204020203" pitchFamily="34" charset="0"/>
                <a:ea typeface="Segoe UI" panose="020B0502040204020203" pitchFamily="34" charset="0"/>
              </a:rPr>
              <a:t>Leadership</a:t>
            </a:r>
            <a:r>
              <a:rPr lang="en-US" sz="1800" b="1" spc="-10" dirty="0">
                <a:solidFill>
                  <a:schemeClr val="accent1"/>
                </a:solidFill>
                <a:effectLst/>
                <a:latin typeface="Segoe UI" panose="020B0502040204020203" pitchFamily="34" charset="0"/>
                <a:ea typeface="Segoe UI" panose="020B0502040204020203" pitchFamily="34" charset="0"/>
              </a:rPr>
              <a:t> </a:t>
            </a:r>
            <a:r>
              <a:rPr lang="en-US" sz="1800" b="1" spc="-5" dirty="0">
                <a:solidFill>
                  <a:schemeClr val="accent1"/>
                </a:solidFill>
                <a:effectLst/>
                <a:latin typeface="Segoe UI" panose="020B0502040204020203" pitchFamily="34" charset="0"/>
                <a:ea typeface="Segoe UI" panose="020B0502040204020203" pitchFamily="34" charset="0"/>
              </a:rPr>
              <a:t>Strategy</a:t>
            </a:r>
            <a:endParaRPr lang="en-US" sz="1800" spc="-5" dirty="0">
              <a:solidFill>
                <a:schemeClr val="accent1"/>
              </a:solidFill>
              <a:effectLst/>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It is a low-cost competitive strategy that aims at broad mass market. </a:t>
            </a:r>
          </a:p>
          <a:p>
            <a:pPr marL="139700" marR="0" algn="just">
              <a:spcBef>
                <a:spcPts val="600"/>
              </a:spcBef>
              <a:spcAft>
                <a:spcPts val="0"/>
              </a:spcAft>
            </a:pPr>
            <a:r>
              <a:rPr lang="en-US" sz="1800" dirty="0">
                <a:effectLst/>
                <a:latin typeface="Segoe UI" panose="020B0502040204020203" pitchFamily="34" charset="0"/>
                <a:ea typeface="Segoe UI" panose="020B0502040204020203" pitchFamily="34" charset="0"/>
              </a:rPr>
              <a:t>Striving</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10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low-cost</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producer</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industry</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especially</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effective,</a:t>
            </a:r>
          </a:p>
          <a:p>
            <a:pPr marL="342900" marR="0" lvl="0" indent="-342900" algn="just">
              <a:spcBef>
                <a:spcPts val="600"/>
              </a:spcBef>
              <a:spcAft>
                <a:spcPts val="0"/>
              </a:spcAft>
              <a:buSzPts val="1100"/>
              <a:buFont typeface="Symbol" panose="05050102010706020507" pitchFamily="18" charset="2"/>
              <a:buChar char=""/>
              <a:tabLst>
                <a:tab pos="505460"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when</a:t>
            </a:r>
            <a:r>
              <a:rPr lang="en-US" sz="1800" spc="10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the</a:t>
            </a:r>
            <a:r>
              <a:rPr lang="en-US" sz="1800" spc="12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market</a:t>
            </a:r>
            <a:r>
              <a:rPr lang="en-US" sz="1800" spc="12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is</a:t>
            </a:r>
            <a:r>
              <a:rPr lang="en-US" sz="1800" spc="11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composed</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of</a:t>
            </a:r>
            <a:r>
              <a:rPr lang="en-US" sz="1800" spc="12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many</a:t>
            </a:r>
            <a:r>
              <a:rPr lang="en-US" sz="1800" spc="11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price-sensitive</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buyers</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and</a:t>
            </a:r>
          </a:p>
          <a:p>
            <a:pPr marL="342900" marR="0" lvl="0" indent="-342900" algn="just">
              <a:spcBef>
                <a:spcPts val="600"/>
              </a:spcBef>
              <a:spcAft>
                <a:spcPts val="0"/>
              </a:spcAft>
              <a:buSzPts val="1100"/>
              <a:buFont typeface="Symbol" panose="05050102010706020507" pitchFamily="18" charset="2"/>
              <a:buChar char=""/>
              <a:tabLst>
                <a:tab pos="505460"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when</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there</a:t>
            </a:r>
            <a:r>
              <a:rPr lang="en-US" sz="1800" spc="12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are</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few</a:t>
            </a:r>
            <a:r>
              <a:rPr lang="en-US" sz="1800" spc="12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ways</a:t>
            </a:r>
            <a:r>
              <a:rPr lang="en-US" sz="1800" spc="13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to</a:t>
            </a:r>
            <a:r>
              <a:rPr lang="en-US" sz="1800" spc="13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achieve</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product</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differentiation.</a:t>
            </a:r>
          </a:p>
          <a:p>
            <a:pPr marL="0" indent="0">
              <a:buNone/>
            </a:pPr>
            <a:endParaRPr lang="en-US" dirty="0"/>
          </a:p>
        </p:txBody>
      </p:sp>
    </p:spTree>
    <p:extLst>
      <p:ext uri="{BB962C8B-B14F-4D97-AF65-F5344CB8AC3E}">
        <p14:creationId xmlns:p14="http://schemas.microsoft.com/office/powerpoint/2010/main" val="110055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704998-187E-EB52-D9A3-8501962028F0}"/>
              </a:ext>
            </a:extLst>
          </p:cNvPr>
          <p:cNvSpPr>
            <a:spLocks noGrp="1"/>
          </p:cNvSpPr>
          <p:nvPr>
            <p:ph idx="1"/>
          </p:nvPr>
        </p:nvSpPr>
        <p:spPr>
          <a:xfrm>
            <a:off x="1920240" y="1234440"/>
            <a:ext cx="9584372" cy="5052060"/>
          </a:xfrm>
        </p:spPr>
        <p:txBody>
          <a:bodyPr/>
          <a:lstStyle/>
          <a:p>
            <a:r>
              <a:rPr lang="en-US" sz="1800" dirty="0">
                <a:effectLst/>
                <a:latin typeface="Segoe UI" panose="020B0502040204020203" pitchFamily="34" charset="0"/>
                <a:ea typeface="Segoe UI" panose="020B0502040204020203" pitchFamily="34" charset="0"/>
              </a:rPr>
              <a:t>A</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successful</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leadership</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usually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permeates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entire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firm,</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evidenced by high efficiency, low overheads, limited perks, intolerance of waste, in-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tensive screening of budget requests, wide span of controls, rewards linked to cost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containment,</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broad</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employee</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participation</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a:t>
            </a:r>
            <a:r>
              <a:rPr lang="en-US" sz="1800" spc="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control</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efforts.</a:t>
            </a:r>
          </a:p>
          <a:p>
            <a:pPr marL="139065" marR="0" algn="just">
              <a:spcBef>
                <a:spcPts val="590"/>
              </a:spcBef>
              <a:spcAft>
                <a:spcPts val="0"/>
              </a:spcAft>
            </a:pPr>
            <a:r>
              <a:rPr lang="en-US" sz="1800" dirty="0">
                <a:effectLst/>
                <a:latin typeface="Segoe UI" panose="020B0502040204020203" pitchFamily="34" charset="0"/>
                <a:ea typeface="Segoe UI" panose="020B0502040204020203" pitchFamily="34" charset="0"/>
              </a:rPr>
              <a:t>Some</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risks</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pursuing</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leadership</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p>
          <a:p>
            <a:pPr marL="342900" marR="77470" lvl="0" indent="-342900" algn="just">
              <a:spcBef>
                <a:spcPts val="605"/>
              </a:spcBef>
              <a:spcAft>
                <a:spcPts val="0"/>
              </a:spcAft>
              <a:buSzPts val="1100"/>
              <a:buFont typeface="Symbol" panose="05050102010706020507" pitchFamily="18" charset="2"/>
              <a:buChar char=""/>
              <a:tabLst>
                <a:tab pos="505460"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that competitors may imitate the strategy, therefore driving overall industry</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profits</a:t>
            </a:r>
            <a:r>
              <a:rPr lang="en-US" sz="1800" spc="3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down;</a:t>
            </a:r>
            <a:br>
              <a:rPr lang="en-US" sz="1800" dirty="0">
                <a:effectLst/>
                <a:latin typeface="Segoe UI" panose="020B0502040204020203" pitchFamily="34" charset="0"/>
                <a:ea typeface="Segoe UI" panose="020B0502040204020203" pitchFamily="34" charset="0"/>
              </a:rPr>
            </a:br>
            <a:r>
              <a:rPr lang="en-US" sz="1800" dirty="0">
                <a:effectLst/>
                <a:latin typeface="Segoe UI" panose="020B0502040204020203" pitchFamily="34" charset="0"/>
                <a:ea typeface="Segoe UI" panose="020B0502040204020203" pitchFamily="34" charset="0"/>
              </a:rPr>
              <a:t> </a:t>
            </a:r>
          </a:p>
          <a:p>
            <a:pPr marL="342900" marR="74930" lvl="0" indent="-342900" algn="just">
              <a:spcBef>
                <a:spcPts val="505"/>
              </a:spcBef>
              <a:spcAft>
                <a:spcPts val="0"/>
              </a:spcAft>
              <a:buSzPts val="1100"/>
              <a:buFont typeface="Symbol" panose="05050102010706020507" pitchFamily="18" charset="2"/>
              <a:buChar char=""/>
              <a:tabLst>
                <a:tab pos="506095"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that technological breakthroughs in the industry may make the strategy ineffective;</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or</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that</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buyer</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interests</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may</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swing</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to other</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differentiating</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features</a:t>
            </a:r>
            <a:r>
              <a:rPr lang="en-US" sz="1800" spc="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besides</a:t>
            </a:r>
            <a:r>
              <a:rPr lang="en-US" sz="1800" spc="4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price.</a:t>
            </a:r>
          </a:p>
          <a:p>
            <a:endParaRPr lang="en-US" dirty="0"/>
          </a:p>
        </p:txBody>
      </p:sp>
    </p:spTree>
    <p:extLst>
      <p:ext uri="{BB962C8B-B14F-4D97-AF65-F5344CB8AC3E}">
        <p14:creationId xmlns:p14="http://schemas.microsoft.com/office/powerpoint/2010/main" val="112194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42340-F582-5357-A3B7-9864D0A843AF}"/>
              </a:ext>
            </a:extLst>
          </p:cNvPr>
          <p:cNvSpPr>
            <a:spLocks noGrp="1"/>
          </p:cNvSpPr>
          <p:nvPr>
            <p:ph idx="1"/>
          </p:nvPr>
        </p:nvSpPr>
        <p:spPr>
          <a:xfrm>
            <a:off x="2589212" y="662940"/>
            <a:ext cx="8915400" cy="5248282"/>
          </a:xfrm>
        </p:spPr>
        <p:txBody>
          <a:bodyPr/>
          <a:lstStyle/>
          <a:p>
            <a:pPr marL="139065" marR="0" algn="just">
              <a:spcBef>
                <a:spcPts val="605"/>
              </a:spcBef>
              <a:spcAft>
                <a:spcPts val="0"/>
              </a:spcAft>
            </a:pPr>
            <a:r>
              <a:rPr lang="en-US" sz="1800" b="1" dirty="0">
                <a:effectLst/>
                <a:latin typeface="Segoe UI" panose="020B0502040204020203" pitchFamily="34" charset="0"/>
                <a:ea typeface="Segoe UI" panose="020B0502040204020203" pitchFamily="34" charset="0"/>
              </a:rPr>
              <a:t>Advantages</a:t>
            </a:r>
            <a:r>
              <a:rPr lang="en-US" sz="1800" b="1" spc="10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of</a:t>
            </a:r>
            <a:r>
              <a:rPr lang="en-US" sz="1800" b="1" spc="8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Cost</a:t>
            </a:r>
            <a:r>
              <a:rPr lang="en-US" sz="1800" b="1" spc="10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Leadership</a:t>
            </a:r>
            <a:r>
              <a:rPr lang="en-US" sz="1800" b="1" spc="9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Strategy</a:t>
            </a:r>
          </a:p>
          <a:p>
            <a:pPr marL="139065" marR="76200" algn="just">
              <a:spcBef>
                <a:spcPts val="590"/>
              </a:spcBef>
              <a:spcAft>
                <a:spcPts val="0"/>
              </a:spcAft>
            </a:pPr>
            <a:r>
              <a:rPr lang="en-US" sz="1800" dirty="0">
                <a:effectLst/>
                <a:latin typeface="Segoe UI" panose="020B0502040204020203" pitchFamily="34" charset="0"/>
                <a:ea typeface="Segoe UI" panose="020B0502040204020203" pitchFamily="34" charset="0"/>
              </a:rPr>
              <a:t>Earlier we have discussed Porter’s Five Forces Model in detail. A cost leadership</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strategy may help to remain profitable even with: rivalry, new entrants, suppliers’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power,</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substitute</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products,</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buyers’</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power.</a:t>
            </a:r>
          </a:p>
          <a:p>
            <a:pPr marL="342900" marR="74295" lvl="0" indent="-342900" algn="just">
              <a:spcBef>
                <a:spcPts val="600"/>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Rivalry</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Competitors</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a:t>
            </a:r>
            <a:r>
              <a:rPr lang="en-US" sz="1800" spc="1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likely</a:t>
            </a:r>
            <a:r>
              <a:rPr lang="en-US" sz="1800" spc="1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avoid</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war,</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since</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low-cost</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firm</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will continue to earn profits even after competitors compete away</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their prof-</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its.</a:t>
            </a:r>
          </a:p>
          <a:p>
            <a:pPr marL="342900" marR="75565" lvl="0" indent="-342900" algn="just">
              <a:spcBef>
                <a:spcPts val="605"/>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Buyers – Powerful buyers/customers would not be able to exploit the cost</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leader</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firm</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will</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continue</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buy</a:t>
            </a:r>
            <a:r>
              <a:rPr lang="en-US" sz="1800" spc="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its</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product.</a:t>
            </a:r>
          </a:p>
          <a:p>
            <a:pPr marL="342900" marR="74930" lvl="0" indent="-342900" algn="just">
              <a:spcBef>
                <a:spcPts val="595"/>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Suppliers – Cost leaders are able to absorb greater price increases from sup-</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pliers</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before</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they</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need</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raise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prices</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for</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customers.</a:t>
            </a:r>
          </a:p>
          <a:p>
            <a:pPr marL="342900" marR="74930" lvl="0" indent="-342900" algn="just">
              <a:spcBef>
                <a:spcPts val="605"/>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Entrants – Low-cost leaders create barriers to market entry through their con-</a:t>
            </a:r>
            <a:r>
              <a:rPr lang="en-US" sz="1800" spc="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tinuous</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focus</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on</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efficiency</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cost</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reduction.</a:t>
            </a:r>
          </a:p>
          <a:p>
            <a:pPr marL="342900" marR="76835" lvl="0" indent="-342900" algn="just">
              <a:spcBef>
                <a:spcPts val="600"/>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Substitutes – Low-cost leaders are more likely to lower the costs to induce</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existing customers to stay with their products, invest in developing </a:t>
            </a:r>
            <a:r>
              <a:rPr lang="en-US" sz="1800" spc="0" dirty="0" err="1">
                <a:effectLst/>
                <a:latin typeface="Segoe UI" panose="020B0502040204020203" pitchFamily="34" charset="0"/>
                <a:ea typeface="Segoe UI" panose="020B0502040204020203" pitchFamily="34" charset="0"/>
              </a:rPr>
              <a:t>substi</a:t>
            </a:r>
            <a:r>
              <a:rPr lang="en-US" sz="1800" spc="0" dirty="0">
                <a:effectLst/>
                <a:latin typeface="Segoe UI" panose="020B0502040204020203" pitchFamily="34" charset="0"/>
                <a:ea typeface="Segoe UI" panose="020B0502040204020203" pitchFamily="34" charset="0"/>
              </a:rPr>
              <a:t>-</a:t>
            </a:r>
            <a:r>
              <a:rPr lang="en-US" sz="1800" spc="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tutes</a:t>
            </a:r>
            <a:r>
              <a:rPr lang="en-US" sz="1800" spc="0" dirty="0">
                <a:effectLst/>
                <a:latin typeface="Segoe UI" panose="020B0502040204020203" pitchFamily="34" charset="0"/>
                <a:ea typeface="Segoe UI" panose="020B0502040204020203" pitchFamily="34" charset="0"/>
              </a:rPr>
              <a:t>,</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even</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purchase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patents.</a:t>
            </a:r>
          </a:p>
          <a:p>
            <a:pPr marL="0" indent="0">
              <a:buNone/>
            </a:pPr>
            <a:endParaRPr lang="en-US" dirty="0"/>
          </a:p>
        </p:txBody>
      </p:sp>
    </p:spTree>
    <p:extLst>
      <p:ext uri="{BB962C8B-B14F-4D97-AF65-F5344CB8AC3E}">
        <p14:creationId xmlns:p14="http://schemas.microsoft.com/office/powerpoint/2010/main" val="128888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23811-6A85-D059-0EDC-F75E09AF966F}"/>
              </a:ext>
            </a:extLst>
          </p:cNvPr>
          <p:cNvSpPr>
            <a:spLocks noGrp="1"/>
          </p:cNvSpPr>
          <p:nvPr>
            <p:ph idx="1"/>
          </p:nvPr>
        </p:nvSpPr>
        <p:spPr>
          <a:xfrm>
            <a:off x="2589212" y="1531620"/>
            <a:ext cx="8915400" cy="4732020"/>
          </a:xfrm>
        </p:spPr>
        <p:txBody>
          <a:bodyPr/>
          <a:lstStyle/>
          <a:p>
            <a:pPr marL="138430" marR="0" algn="just">
              <a:spcBef>
                <a:spcPts val="590"/>
              </a:spcBef>
              <a:spcAft>
                <a:spcPts val="0"/>
              </a:spcAft>
            </a:pPr>
            <a:r>
              <a:rPr lang="en-US" sz="1800" b="1" dirty="0">
                <a:effectLst/>
                <a:latin typeface="Segoe UI" panose="020B0502040204020203" pitchFamily="34" charset="0"/>
                <a:ea typeface="Segoe UI" panose="020B0502040204020203" pitchFamily="34" charset="0"/>
              </a:rPr>
              <a:t>Disadvantages</a:t>
            </a:r>
            <a:r>
              <a:rPr lang="en-US" sz="1800" b="1" spc="10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of</a:t>
            </a:r>
            <a:r>
              <a:rPr lang="en-US" sz="1800" b="1" spc="10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Cost</a:t>
            </a:r>
            <a:r>
              <a:rPr lang="en-US" sz="1800" b="1" spc="11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Leadership</a:t>
            </a:r>
            <a:r>
              <a:rPr lang="en-US" sz="1800" b="1" spc="9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Strategy</a:t>
            </a:r>
          </a:p>
          <a:p>
            <a:pPr marL="342900" marR="76200" lvl="0" indent="-342900" algn="just">
              <a:spcBef>
                <a:spcPts val="600"/>
              </a:spcBef>
              <a:spcAft>
                <a:spcPts val="0"/>
              </a:spcAft>
              <a:buSzPts val="1100"/>
              <a:buFont typeface="Segoe UI" panose="020B0502040204020203" pitchFamily="34" charset="0"/>
              <a:buAutoNum type="arabicPeriod"/>
              <a:tabLst>
                <a:tab pos="504825" algn="l"/>
              </a:tabLst>
            </a:pPr>
            <a:r>
              <a:rPr lang="en-US" sz="1800" spc="0" dirty="0">
                <a:effectLst/>
                <a:latin typeface="Segoe UI" panose="020B0502040204020203" pitchFamily="34" charset="0"/>
                <a:ea typeface="Segoe UI" panose="020B0502040204020203" pitchFamily="34" charset="0"/>
              </a:rPr>
              <a:t>Cost advantage may not last long as competitors may imitate cost reduction</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techniques.</a:t>
            </a:r>
            <a:endParaRPr lang="en-US" sz="1800" dirty="0">
              <a:effectLst/>
              <a:latin typeface="Segoe UI" panose="020B0502040204020203" pitchFamily="34" charset="0"/>
              <a:ea typeface="Segoe UI" panose="020B0502040204020203" pitchFamily="34" charset="0"/>
            </a:endParaRPr>
          </a:p>
          <a:p>
            <a:pPr marL="342900" marR="0" lvl="0" indent="-342900" algn="just">
              <a:spcBef>
                <a:spcPts val="505"/>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Cost</a:t>
            </a:r>
            <a:r>
              <a:rPr lang="en-US" sz="1800" spc="8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leadership</a:t>
            </a:r>
            <a:r>
              <a:rPr lang="en-US" sz="1800" spc="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succeed</a:t>
            </a:r>
            <a:r>
              <a:rPr lang="en-US" sz="1800" spc="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only</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if</a:t>
            </a:r>
            <a:r>
              <a:rPr lang="en-US" sz="1800" spc="1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firm</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achieve</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higher</a:t>
            </a:r>
            <a:r>
              <a:rPr lang="en-US" sz="1800" spc="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sales</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volume.</a:t>
            </a:r>
          </a:p>
          <a:p>
            <a:pPr marL="342900" marR="75565" lvl="0" indent="-342900" algn="just">
              <a:spcBef>
                <a:spcPts val="590"/>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Cost leaders tend to keep their costs low by minimizing cost of advertising,</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market</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research,</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research</a:t>
            </a:r>
            <a:r>
              <a:rPr lang="en-US" sz="1800" spc="8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development,</a:t>
            </a:r>
            <a:r>
              <a:rPr lang="en-US" sz="1800" spc="8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but</a:t>
            </a:r>
            <a:r>
              <a:rPr lang="en-US" sz="1800" spc="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this</a:t>
            </a:r>
            <a:r>
              <a:rPr lang="en-US" sz="1800" spc="8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approach</a:t>
            </a:r>
            <a:r>
              <a:rPr lang="en-US" sz="1800" spc="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8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prove</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expensive</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long</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run.</a:t>
            </a:r>
          </a:p>
          <a:p>
            <a:pPr marL="342900" marR="0" lvl="0" indent="-342900" algn="just">
              <a:spcBef>
                <a:spcPts val="600"/>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Technological</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advancement</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is</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great</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threat</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cost</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leaders.</a:t>
            </a:r>
          </a:p>
          <a:p>
            <a:endParaRPr lang="en-US" dirty="0"/>
          </a:p>
        </p:txBody>
      </p:sp>
    </p:spTree>
    <p:extLst>
      <p:ext uri="{BB962C8B-B14F-4D97-AF65-F5344CB8AC3E}">
        <p14:creationId xmlns:p14="http://schemas.microsoft.com/office/powerpoint/2010/main" val="2710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538A-1816-42DC-C5F6-92BEE2ADB74F}"/>
              </a:ext>
            </a:extLst>
          </p:cNvPr>
          <p:cNvSpPr>
            <a:spLocks noGrp="1"/>
          </p:cNvSpPr>
          <p:nvPr>
            <p:ph type="title"/>
          </p:nvPr>
        </p:nvSpPr>
        <p:spPr>
          <a:xfrm>
            <a:off x="2592925" y="205740"/>
            <a:ext cx="8911687" cy="960120"/>
          </a:xfrm>
        </p:spPr>
        <p:txBody>
          <a:bodyPr/>
          <a:lstStyle/>
          <a:p>
            <a:r>
              <a:rPr lang="en-US" dirty="0"/>
              <a:t>Differentiation strategy</a:t>
            </a:r>
          </a:p>
        </p:txBody>
      </p:sp>
      <p:sp>
        <p:nvSpPr>
          <p:cNvPr id="3" name="Content Placeholder 2">
            <a:extLst>
              <a:ext uri="{FF2B5EF4-FFF2-40B4-BE49-F238E27FC236}">
                <a16:creationId xmlns:a16="http://schemas.microsoft.com/office/drawing/2014/main" id="{B265644D-2729-9325-9F16-D783DB5B07A1}"/>
              </a:ext>
            </a:extLst>
          </p:cNvPr>
          <p:cNvSpPr>
            <a:spLocks noGrp="1"/>
          </p:cNvSpPr>
          <p:nvPr>
            <p:ph idx="1"/>
          </p:nvPr>
        </p:nvSpPr>
        <p:spPr>
          <a:xfrm>
            <a:off x="2125980" y="1165860"/>
            <a:ext cx="9378632" cy="4937760"/>
          </a:xfrm>
        </p:spPr>
        <p:txBody>
          <a:bodyPr/>
          <a:lstStyle/>
          <a:p>
            <a:r>
              <a:rPr lang="en-US" sz="1800" dirty="0">
                <a:effectLst/>
                <a:latin typeface="Segoe UI" panose="020B0502040204020203" pitchFamily="34" charset="0"/>
                <a:ea typeface="Segoe UI" panose="020B0502040204020203" pitchFamily="34" charset="0"/>
              </a:rPr>
              <a:t>This</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strategy</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aimed</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broad</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mass</a:t>
            </a:r>
            <a:r>
              <a:rPr lang="en-US" sz="1800" spc="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market</a:t>
            </a:r>
            <a:r>
              <a:rPr lang="en-US" sz="1800" spc="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involves</a:t>
            </a:r>
            <a:r>
              <a:rPr lang="en-US" sz="1800" spc="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creation</a:t>
            </a:r>
            <a:r>
              <a:rPr lang="en-US" sz="1800" spc="8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8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 service that is perceived by the customers as unique. The uniqueness can be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associated</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a:t>
            </a:r>
            <a:r>
              <a:rPr lang="en-US" sz="1800" spc="1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design,</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brand</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image,</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features,</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technology,</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dealer</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network</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 customer service. </a:t>
            </a:r>
          </a:p>
          <a:p>
            <a:r>
              <a:rPr lang="en-US" sz="1800" b="1" dirty="0">
                <a:effectLst/>
                <a:latin typeface="Segoe UI" panose="020B0502040204020203" pitchFamily="34" charset="0"/>
                <a:ea typeface="Segoe UI" panose="020B0502040204020203" pitchFamily="34" charset="0"/>
              </a:rPr>
              <a:t>For exampl</a:t>
            </a:r>
            <a:r>
              <a:rPr lang="en-US" sz="1800" b="1" i="1" dirty="0">
                <a:effectLst/>
                <a:latin typeface="Segoe UI" panose="020B0502040204020203" pitchFamily="34" charset="0"/>
                <a:ea typeface="Segoe UI" panose="020B0502040204020203" pitchFamily="34" charset="0"/>
              </a:rPr>
              <a:t>e, </a:t>
            </a:r>
            <a:r>
              <a:rPr lang="en-US" sz="1800" i="1" dirty="0">
                <a:effectLst/>
                <a:latin typeface="Segoe UI" panose="020B0502040204020203" pitchFamily="34" charset="0"/>
                <a:ea typeface="Segoe UI" panose="020B0502040204020203" pitchFamily="34" charset="0"/>
              </a:rPr>
              <a:t>Domino’s Pizza has been offering home delivery within</a:t>
            </a:r>
            <a:r>
              <a:rPr lang="en-US" sz="1800" i="1" spc="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30 minutes or the order is free, is a unique selling point that differentiates if from its</a:t>
            </a:r>
            <a:r>
              <a:rPr lang="en-US" sz="1800" i="1" spc="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rivals.</a:t>
            </a:r>
            <a:endParaRPr lang="en-US" sz="1800" dirty="0">
              <a:effectLst/>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Successful</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differentiation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mean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greater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flexibility,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greater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compatibility,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lower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improved</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service,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less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maintenance,</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greater</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convenience,</a:t>
            </a:r>
            <a:r>
              <a:rPr lang="en-US" sz="1800" spc="1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1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more</a:t>
            </a:r>
            <a:r>
              <a:rPr lang="en-US" sz="1800" spc="1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features.</a:t>
            </a:r>
            <a:endParaRPr lang="en-US" dirty="0">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A risk associated with pursuing a differentiation strategy is that the unique product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may not be valued high enough by customers to justify the higher price. When this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happens, a cost leadership strategy will easily defeat a differentiation strategy. </a:t>
            </a:r>
          </a:p>
          <a:p>
            <a:r>
              <a:rPr lang="en-US" sz="1800" b="1" dirty="0">
                <a:effectLst/>
                <a:latin typeface="Segoe UI" panose="020B0502040204020203" pitchFamily="34" charset="0"/>
                <a:ea typeface="Segoe UI" panose="020B0502040204020203" pitchFamily="34" charset="0"/>
              </a:rPr>
              <a:t>For example</a:t>
            </a:r>
            <a:r>
              <a:rPr lang="en-US" sz="1800" b="1" i="1" dirty="0">
                <a:effectLst/>
                <a:latin typeface="Segoe UI" panose="020B0502040204020203" pitchFamily="34" charset="0"/>
                <a:ea typeface="Segoe UI" panose="020B0502040204020203" pitchFamily="34" charset="0"/>
              </a:rPr>
              <a:t>,</a:t>
            </a:r>
            <a:r>
              <a:rPr lang="en-US" sz="1800" b="1" i="1" spc="6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Amazon</a:t>
            </a:r>
            <a:r>
              <a:rPr lang="en-US" sz="1800" i="1" spc="7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Prime</a:t>
            </a:r>
            <a:r>
              <a:rPr lang="en-US" sz="1800" i="1" spc="7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offers</a:t>
            </a:r>
            <a:r>
              <a:rPr lang="en-US" sz="1800" i="1" spc="7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deliver</a:t>
            </a:r>
            <a:r>
              <a:rPr lang="en-US" sz="1800" i="1" spc="7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within</a:t>
            </a:r>
            <a:r>
              <a:rPr lang="en-US" sz="1800" i="1" spc="7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two</a:t>
            </a:r>
            <a:r>
              <a:rPr lang="en-US" sz="1800" i="1" spc="6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hours.</a:t>
            </a:r>
            <a:r>
              <a:rPr lang="en-US" sz="1800" i="1" spc="8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This</a:t>
            </a:r>
            <a:r>
              <a:rPr lang="en-US" sz="1800" i="1" spc="6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is</a:t>
            </a:r>
            <a:r>
              <a:rPr lang="en-US" sz="1800" i="1" spc="8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quite</a:t>
            </a:r>
            <a:r>
              <a:rPr lang="en-US" sz="1800" i="1" spc="8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difficult</a:t>
            </a:r>
            <a:r>
              <a:rPr lang="en-US" sz="1800" i="1" spc="7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to</a:t>
            </a:r>
            <a:r>
              <a:rPr lang="en-US" sz="1800" i="1" spc="6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imitate</a:t>
            </a:r>
            <a:r>
              <a:rPr lang="en-US" sz="1800" i="1" spc="6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by</a:t>
            </a:r>
            <a:r>
              <a:rPr lang="en-US" sz="1800" i="1" spc="-29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its</a:t>
            </a:r>
            <a:r>
              <a:rPr lang="en-US" sz="1800" i="1" spc="5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rivals,</a:t>
            </a:r>
            <a:r>
              <a:rPr lang="en-US" sz="1800" i="1" spc="7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and</a:t>
            </a:r>
            <a:r>
              <a:rPr lang="en-US" sz="1800" i="1" spc="6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thus</a:t>
            </a:r>
            <a:r>
              <a:rPr lang="en-US" sz="1800" i="1" spc="5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this</a:t>
            </a:r>
            <a:r>
              <a:rPr lang="en-US" sz="1800" i="1" spc="6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differentiating</a:t>
            </a:r>
            <a:r>
              <a:rPr lang="en-US" sz="1800" i="1" spc="7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factor</a:t>
            </a:r>
            <a:r>
              <a:rPr lang="en-US" sz="1800" i="1" spc="7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helps</a:t>
            </a:r>
            <a:r>
              <a:rPr lang="en-US" sz="1800" i="1" spc="7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it</a:t>
            </a:r>
            <a:r>
              <a:rPr lang="en-US" sz="1800" i="1" spc="7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to</a:t>
            </a:r>
            <a:r>
              <a:rPr lang="en-US" sz="1800" i="1" spc="7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lead</a:t>
            </a:r>
            <a:r>
              <a:rPr lang="en-US" sz="1800" i="1" spc="6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the</a:t>
            </a:r>
            <a:r>
              <a:rPr lang="en-US" sz="1800" i="1" spc="6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market.</a:t>
            </a:r>
            <a:endParaRPr lang="en-US" sz="1800" dirty="0">
              <a:effectLst/>
              <a:latin typeface="Segoe UI" panose="020B0502040204020203" pitchFamily="34" charset="0"/>
              <a:ea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25627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49A28-B743-9726-9A19-BBA94789671D}"/>
              </a:ext>
            </a:extLst>
          </p:cNvPr>
          <p:cNvSpPr>
            <a:spLocks noGrp="1"/>
          </p:cNvSpPr>
          <p:nvPr>
            <p:ph idx="1"/>
          </p:nvPr>
        </p:nvSpPr>
        <p:spPr>
          <a:xfrm>
            <a:off x="2589212" y="845820"/>
            <a:ext cx="8915400" cy="5065402"/>
          </a:xfrm>
        </p:spPr>
        <p:txBody>
          <a:bodyPr>
            <a:normAutofit/>
          </a:bodyPr>
          <a:lstStyle/>
          <a:p>
            <a:pPr marL="0" marR="0" indent="0" algn="just">
              <a:spcBef>
                <a:spcPts val="505"/>
              </a:spcBef>
              <a:spcAft>
                <a:spcPts val="0"/>
              </a:spcAft>
              <a:buNone/>
            </a:pPr>
            <a:r>
              <a:rPr lang="en-US" sz="1800" b="1" dirty="0">
                <a:effectLst/>
                <a:latin typeface="Segoe UI" panose="020B0502040204020203" pitchFamily="34" charset="0"/>
                <a:ea typeface="Segoe UI" panose="020B0502040204020203" pitchFamily="34" charset="0"/>
              </a:rPr>
              <a:t>Advantages</a:t>
            </a:r>
            <a:r>
              <a:rPr lang="en-US" sz="1800" b="1" spc="12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of</a:t>
            </a:r>
            <a:r>
              <a:rPr lang="en-US" sz="1800" b="1" spc="11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Differentiation</a:t>
            </a:r>
            <a:r>
              <a:rPr lang="en-US" sz="1800" b="1" spc="12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Strategy</a:t>
            </a:r>
          </a:p>
          <a:p>
            <a:pPr marL="139700" marR="75565" indent="-635" algn="just">
              <a:spcBef>
                <a:spcPts val="590"/>
              </a:spcBef>
              <a:spcAft>
                <a:spcPts val="0"/>
              </a:spcAft>
            </a:pPr>
            <a:r>
              <a:rPr lang="en-US" sz="1800" dirty="0">
                <a:effectLst/>
                <a:latin typeface="Segoe UI" panose="020B0502040204020203" pitchFamily="34" charset="0"/>
                <a:ea typeface="Segoe UI" panose="020B0502040204020203" pitchFamily="34" charset="0"/>
              </a:rPr>
              <a:t>A differentiation strategy may help an </a:t>
            </a:r>
            <a:r>
              <a:rPr lang="en-US" sz="1800" dirty="0" err="1">
                <a:effectLst/>
                <a:latin typeface="Segoe UI" panose="020B0502040204020203" pitchFamily="34" charset="0"/>
                <a:ea typeface="Segoe UI" panose="020B0502040204020203" pitchFamily="34" charset="0"/>
              </a:rPr>
              <a:t>organisation</a:t>
            </a:r>
            <a:r>
              <a:rPr lang="en-US" sz="1800" dirty="0">
                <a:effectLst/>
                <a:latin typeface="Segoe UI" panose="020B0502040204020203" pitchFamily="34" charset="0"/>
                <a:ea typeface="Segoe UI" panose="020B0502040204020203" pitchFamily="34" charset="0"/>
              </a:rPr>
              <a:t> to remain profitable even with:</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rivalry,</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new</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entrants,</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suppliers’</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power,</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substitute</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products,</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buyers’</a:t>
            </a:r>
            <a:r>
              <a:rPr lang="en-US" sz="1800" spc="1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power.</a:t>
            </a:r>
          </a:p>
          <a:p>
            <a:pPr marL="342900" marR="74295" lvl="0" indent="-342900" algn="just">
              <a:spcBef>
                <a:spcPts val="600"/>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Rivalry - Brand loyalty acts as a safeguard against competitors. It means that</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customers</a:t>
            </a:r>
            <a:r>
              <a:rPr lang="en-US" sz="1800" spc="2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will</a:t>
            </a:r>
            <a:r>
              <a:rPr lang="en-US" sz="1800" spc="2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a:t>
            </a:r>
            <a:r>
              <a:rPr lang="en-US" sz="1800" spc="2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less</a:t>
            </a:r>
            <a:r>
              <a:rPr lang="en-US" sz="1800" spc="2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sensitive</a:t>
            </a:r>
            <a:r>
              <a:rPr lang="en-US" sz="1800" spc="2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2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a:t>
            </a:r>
            <a:r>
              <a:rPr lang="en-US" sz="1800" spc="2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increases,</a:t>
            </a:r>
            <a:r>
              <a:rPr lang="en-US" sz="1800" spc="2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as</a:t>
            </a:r>
            <a:r>
              <a:rPr lang="en-US" sz="1800" spc="2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long</a:t>
            </a:r>
            <a:r>
              <a:rPr lang="en-US" sz="1800" spc="2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as</a:t>
            </a:r>
            <a:r>
              <a:rPr lang="en-US" sz="1800" spc="2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2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firm</a:t>
            </a:r>
            <a:r>
              <a:rPr lang="en-US" sz="1800" spc="2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satisfy</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needs</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of</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its</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customers.</a:t>
            </a:r>
          </a:p>
          <a:p>
            <a:pPr marL="342900" marR="75565" lvl="0" indent="-342900" algn="just">
              <a:spcBef>
                <a:spcPts val="605"/>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Buyers – They do not negotiate for price as they get special features and they</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have</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fewer</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options</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market.</a:t>
            </a:r>
          </a:p>
          <a:p>
            <a:pPr marL="342900" marR="74295" lvl="0" indent="-342900" algn="just">
              <a:spcBef>
                <a:spcPts val="600"/>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Suppliers</a:t>
            </a:r>
            <a:r>
              <a:rPr lang="en-US" sz="1800" spc="1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t>
            </a:r>
            <a:r>
              <a:rPr lang="en-US" sz="1800" spc="1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Because</a:t>
            </a:r>
            <a:r>
              <a:rPr lang="en-US" sz="1800" spc="1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differentiators</a:t>
            </a:r>
            <a:r>
              <a:rPr lang="en-US" sz="1800" spc="1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charge</a:t>
            </a:r>
            <a:r>
              <a:rPr lang="en-US" sz="1800" spc="1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a:t>
            </a:r>
            <a:r>
              <a:rPr lang="en-US" sz="1800" spc="2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premium</a:t>
            </a:r>
            <a:r>
              <a:rPr lang="en-US" sz="1800" spc="1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a:t>
            </a:r>
            <a:r>
              <a:rPr lang="en-US" sz="1800" spc="1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they</a:t>
            </a:r>
            <a:r>
              <a:rPr lang="en-US" sz="1800" spc="2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2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afford</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 absorb higher costs of supplies as the customers</a:t>
            </a:r>
            <a:r>
              <a:rPr lang="en-US" sz="1800" spc="3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 willing to</a:t>
            </a:r>
            <a:r>
              <a:rPr lang="en-US" sz="1800" spc="3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pay extra</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too.</a:t>
            </a:r>
          </a:p>
          <a:p>
            <a:pPr marL="342900" marR="74930" lvl="0" indent="-342900" algn="just">
              <a:spcBef>
                <a:spcPts val="605"/>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Entrants – Innovative features are an expensive offer. So, new entrants gen-</a:t>
            </a:r>
            <a:r>
              <a:rPr lang="en-US" sz="1800" spc="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erally</a:t>
            </a:r>
            <a:r>
              <a:rPr lang="en-US" sz="1800" spc="0" dirty="0">
                <a:effectLst/>
                <a:latin typeface="Segoe UI" panose="020B0502040204020203" pitchFamily="34" charset="0"/>
                <a:ea typeface="Segoe UI" panose="020B0502040204020203" pitchFamily="34" charset="0"/>
              </a:rPr>
              <a:t> avoid these features because it is tough for them to provide the same</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product</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with</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special</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features</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at</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comparable</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a:t>
            </a:r>
          </a:p>
          <a:p>
            <a:pPr marL="342900" marR="75565" lvl="0" indent="-342900" algn="just">
              <a:spcBef>
                <a:spcPts val="590"/>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Substitutes – Substitute products can’t replace differentiated products which</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have</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brand</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value</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enjoy</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customer</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loyalty.</a:t>
            </a:r>
          </a:p>
          <a:p>
            <a:pPr marL="0" indent="0">
              <a:buNone/>
            </a:pPr>
            <a:endParaRPr lang="en-US" dirty="0"/>
          </a:p>
        </p:txBody>
      </p:sp>
    </p:spTree>
    <p:extLst>
      <p:ext uri="{BB962C8B-B14F-4D97-AF65-F5344CB8AC3E}">
        <p14:creationId xmlns:p14="http://schemas.microsoft.com/office/powerpoint/2010/main" val="71993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6A638C-96D5-2934-7407-AF7F8ECDD40B}"/>
              </a:ext>
            </a:extLst>
          </p:cNvPr>
          <p:cNvSpPr>
            <a:spLocks noGrp="1"/>
          </p:cNvSpPr>
          <p:nvPr>
            <p:ph idx="1"/>
          </p:nvPr>
        </p:nvSpPr>
        <p:spPr>
          <a:xfrm>
            <a:off x="2589212" y="342900"/>
            <a:ext cx="8915400" cy="5532120"/>
          </a:xfrm>
        </p:spPr>
        <p:txBody>
          <a:bodyPr/>
          <a:lstStyle/>
          <a:p>
            <a:r>
              <a:rPr lang="en-US" sz="1800" dirty="0">
                <a:effectLst/>
                <a:latin typeface="Segoe UI" panose="020B0502040204020203" pitchFamily="34" charset="0"/>
                <a:ea typeface="Segoe UI" panose="020B0502040204020203" pitchFamily="34" charset="0"/>
              </a:rPr>
              <a:t>An organization’s core competencies should be focused on satisfying customers’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needs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wants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order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achieve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better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than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average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returns.</a:t>
            </a:r>
            <a:r>
              <a:rPr lang="en-US" sz="1800" spc="5" dirty="0">
                <a:effectLst/>
                <a:latin typeface="Segoe UI" panose="020B0502040204020203" pitchFamily="34" charset="0"/>
                <a:ea typeface="Segoe UI" panose="020B0502040204020203" pitchFamily="34" charset="0"/>
              </a:rPr>
              <a:t> </a:t>
            </a:r>
          </a:p>
          <a:p>
            <a:r>
              <a:rPr lang="en-US" sz="1800" dirty="0">
                <a:effectLst/>
                <a:latin typeface="Segoe UI" panose="020B0502040204020203" pitchFamily="34" charset="0"/>
                <a:ea typeface="Segoe UI" panose="020B0502040204020203" pitchFamily="34" charset="0"/>
              </a:rPr>
              <a:t>actions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 be taken to provide value to customers and gain a competitive advantage, by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exploiting</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core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competencies.</a:t>
            </a:r>
            <a:endParaRPr lang="en-US" spc="5" dirty="0">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is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concerned</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firm’s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position in the industry, in relation to its competitors and to the five forces of competition</a:t>
            </a:r>
            <a:endParaRPr lang="en-US" sz="1800" spc="5" dirty="0">
              <a:effectLst/>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Who</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will be served, what needs are to be met, and how those needs will be satisfied, are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determined</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by</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senior</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management,</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while</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drafting</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Business</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Level</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Strategies</a:t>
            </a:r>
          </a:p>
          <a:p>
            <a:r>
              <a:rPr lang="en-US" sz="1800" b="1" i="1" dirty="0">
                <a:effectLst/>
                <a:latin typeface="Segoe UI" panose="020B0502040204020203" pitchFamily="34" charset="0"/>
                <a:ea typeface="Segoe UI" panose="020B0502040204020203" pitchFamily="34" charset="0"/>
              </a:rPr>
              <a:t>Who</a:t>
            </a:r>
            <a:r>
              <a:rPr lang="en-US" sz="1800" b="1" i="1" spc="65" dirty="0">
                <a:effectLst/>
                <a:latin typeface="Segoe UI" panose="020B0502040204020203" pitchFamily="34" charset="0"/>
                <a:ea typeface="Segoe UI" panose="020B0502040204020203" pitchFamily="34" charset="0"/>
              </a:rPr>
              <a:t> </a:t>
            </a:r>
            <a:r>
              <a:rPr lang="en-US" sz="1800" b="1" i="1" dirty="0">
                <a:effectLst/>
                <a:latin typeface="Segoe UI" panose="020B0502040204020203" pitchFamily="34" charset="0"/>
                <a:ea typeface="Segoe UI" panose="020B0502040204020203" pitchFamily="34" charset="0"/>
              </a:rPr>
              <a:t>are</a:t>
            </a:r>
            <a:r>
              <a:rPr lang="en-US" sz="1800" b="1" i="1" spc="70" dirty="0">
                <a:effectLst/>
                <a:latin typeface="Segoe UI" panose="020B0502040204020203" pitchFamily="34" charset="0"/>
                <a:ea typeface="Segoe UI" panose="020B0502040204020203" pitchFamily="34" charset="0"/>
              </a:rPr>
              <a:t> </a:t>
            </a:r>
            <a:r>
              <a:rPr lang="en-US" sz="1800" b="1" i="1" dirty="0">
                <a:effectLst/>
                <a:latin typeface="Segoe UI" panose="020B0502040204020203" pitchFamily="34" charset="0"/>
                <a:ea typeface="Segoe UI" panose="020B0502040204020203" pitchFamily="34" charset="0"/>
              </a:rPr>
              <a:t>the</a:t>
            </a:r>
            <a:r>
              <a:rPr lang="en-US" sz="1800" b="1" i="1" spc="70" dirty="0">
                <a:effectLst/>
                <a:latin typeface="Segoe UI" panose="020B0502040204020203" pitchFamily="34" charset="0"/>
                <a:ea typeface="Segoe UI" panose="020B0502040204020203" pitchFamily="34" charset="0"/>
              </a:rPr>
              <a:t> </a:t>
            </a:r>
            <a:r>
              <a:rPr lang="en-US" sz="1800" b="1" i="1" dirty="0">
                <a:effectLst/>
                <a:latin typeface="Segoe UI" panose="020B0502040204020203" pitchFamily="34" charset="0"/>
                <a:ea typeface="Segoe UI" panose="020B0502040204020203" pitchFamily="34" charset="0"/>
              </a:rPr>
              <a:t>customers?</a:t>
            </a:r>
            <a:endParaRPr lang="en-US" sz="1800" dirty="0">
              <a:effectLst/>
              <a:latin typeface="Segoe UI" panose="020B0502040204020203" pitchFamily="34" charset="0"/>
              <a:ea typeface="Segoe UI" panose="020B0502040204020203" pitchFamily="34" charset="0"/>
            </a:endParaRPr>
          </a:p>
          <a:p>
            <a:r>
              <a:rPr lang="en-US" sz="1800" b="1" dirty="0">
                <a:effectLst/>
                <a:latin typeface="Segoe UI" panose="020B0502040204020203" pitchFamily="34" charset="0"/>
                <a:ea typeface="Segoe UI" panose="020B0502040204020203" pitchFamily="34" charset="0"/>
              </a:rPr>
              <a:t>How</a:t>
            </a:r>
            <a:r>
              <a:rPr lang="en-US" sz="1800" b="1" spc="7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to</a:t>
            </a:r>
            <a:r>
              <a:rPr lang="en-US" sz="1800" b="1" spc="7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satisfy</a:t>
            </a:r>
            <a:r>
              <a:rPr lang="en-US" sz="1800" b="1" spc="8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customer</a:t>
            </a:r>
            <a:r>
              <a:rPr lang="en-US" sz="1800" b="1" spc="8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needs?</a:t>
            </a:r>
          </a:p>
          <a:p>
            <a:pPr marL="138430" marR="0" algn="just">
              <a:spcBef>
                <a:spcPts val="600"/>
              </a:spcBef>
              <a:spcAft>
                <a:spcPts val="0"/>
              </a:spcAft>
            </a:pPr>
            <a:r>
              <a:rPr lang="en-US" sz="1800" dirty="0">
                <a:effectLst/>
                <a:latin typeface="Segoe UI" panose="020B0502040204020203" pitchFamily="34" charset="0"/>
                <a:ea typeface="Segoe UI" panose="020B0502040204020203" pitchFamily="34" charset="0"/>
              </a:rPr>
              <a:t>Business</a:t>
            </a:r>
            <a:r>
              <a:rPr lang="en-US" sz="1800" spc="1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level</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strategy</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concerned</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with</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issues</a:t>
            </a:r>
            <a:r>
              <a:rPr lang="en-US" sz="1800" spc="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such</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a:t>
            </a:r>
          </a:p>
          <a:p>
            <a:pPr marL="342900" marR="0" lvl="0" indent="-342900" algn="l">
              <a:spcBef>
                <a:spcPts val="605"/>
              </a:spcBef>
              <a:spcAft>
                <a:spcPts val="0"/>
              </a:spcAft>
              <a:buSzPts val="1100"/>
              <a:buFont typeface="Symbol" panose="05050102010706020507" pitchFamily="18" charset="2"/>
              <a:buChar char=""/>
              <a:tabLst>
                <a:tab pos="504825" algn="l"/>
                <a:tab pos="505460"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Identifying</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and</a:t>
            </a:r>
            <a:r>
              <a:rPr lang="en-US" sz="1800" spc="12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meeting</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the</a:t>
            </a:r>
            <a:r>
              <a:rPr lang="en-US" sz="1800" spc="11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needs</a:t>
            </a:r>
            <a:r>
              <a:rPr lang="en-US" sz="1800" spc="13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of</a:t>
            </a:r>
            <a:r>
              <a:rPr lang="en-US" sz="1800" spc="12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key</a:t>
            </a:r>
            <a:r>
              <a:rPr lang="en-US" sz="1800" spc="105"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customers</a:t>
            </a:r>
          </a:p>
          <a:p>
            <a:pPr marL="342900" marR="0" lvl="0" indent="-342900" algn="l">
              <a:spcBef>
                <a:spcPts val="600"/>
              </a:spcBef>
              <a:spcAft>
                <a:spcPts val="0"/>
              </a:spcAft>
              <a:buSzPts val="1100"/>
              <a:buFont typeface="Symbol" panose="05050102010706020507" pitchFamily="18" charset="2"/>
              <a:buChar char=""/>
              <a:tabLst>
                <a:tab pos="504825" algn="l"/>
                <a:tab pos="505460"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Achieving</a:t>
            </a:r>
            <a:r>
              <a:rPr lang="en-US" sz="1800" spc="17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advantage</a:t>
            </a:r>
            <a:r>
              <a:rPr lang="en-US" sz="1800" spc="16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over</a:t>
            </a:r>
            <a:r>
              <a:rPr lang="en-US" sz="1800" spc="17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competitors</a:t>
            </a:r>
          </a:p>
          <a:p>
            <a:pPr marL="342900" marR="0" lvl="0" indent="-342900" algn="l">
              <a:spcBef>
                <a:spcPts val="600"/>
              </a:spcBef>
              <a:spcAft>
                <a:spcPts val="0"/>
              </a:spcAft>
              <a:buSzPts val="1100"/>
              <a:buFont typeface="Symbol" panose="05050102010706020507" pitchFamily="18" charset="2"/>
              <a:buChar char=""/>
              <a:tabLst>
                <a:tab pos="504190" algn="l"/>
                <a:tab pos="504825" algn="l"/>
              </a:tabLst>
            </a:pPr>
            <a:r>
              <a:rPr lang="en-US" sz="1800" dirty="0">
                <a:effectLst/>
                <a:latin typeface="Segoe UI" panose="020B0502040204020203" pitchFamily="34" charset="0"/>
                <a:ea typeface="Symbol" panose="05050102010706020507" pitchFamily="18" charset="2"/>
                <a:cs typeface="Symbol" panose="05050102010706020507" pitchFamily="18" charset="2"/>
              </a:rPr>
              <a:t>Avoiding</a:t>
            </a:r>
            <a:r>
              <a:rPr lang="en-US" sz="1800" spc="20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competitive</a:t>
            </a:r>
            <a:r>
              <a:rPr lang="en-US" sz="1800" spc="200" dirty="0">
                <a:effectLst/>
                <a:latin typeface="Segoe UI" panose="020B0502040204020203" pitchFamily="34" charset="0"/>
                <a:ea typeface="Symbol" panose="05050102010706020507" pitchFamily="18" charset="2"/>
                <a:cs typeface="Symbol" panose="05050102010706020507" pitchFamily="18" charset="2"/>
              </a:rPr>
              <a:t> </a:t>
            </a:r>
            <a:r>
              <a:rPr lang="en-US" sz="1800" dirty="0">
                <a:effectLst/>
                <a:latin typeface="Segoe UI" panose="020B0502040204020203" pitchFamily="34" charset="0"/>
                <a:ea typeface="Symbol" panose="05050102010706020507" pitchFamily="18" charset="2"/>
                <a:cs typeface="Symbol" panose="05050102010706020507" pitchFamily="18" charset="2"/>
              </a:rPr>
              <a:t>disadvantage</a:t>
            </a:r>
          </a:p>
          <a:p>
            <a:pPr marL="0" indent="0">
              <a:buNone/>
            </a:pPr>
            <a:endParaRPr lang="en-US" sz="1800" dirty="0">
              <a:effectLst/>
              <a:latin typeface="Segoe UI" panose="020B0502040204020203" pitchFamily="34" charset="0"/>
              <a:ea typeface="Segoe UI" panose="020B0502040204020203" pitchFamily="34" charset="0"/>
            </a:endParaRPr>
          </a:p>
          <a:p>
            <a:pPr marL="0" indent="0">
              <a:buNone/>
            </a:pPr>
            <a:endParaRPr lang="en-US" sz="1800" dirty="0">
              <a:effectLst/>
              <a:latin typeface="Segoe UI" panose="020B0502040204020203" pitchFamily="34" charset="0"/>
              <a:ea typeface="Segoe UI" panose="020B0502040204020203" pitchFamily="34" charset="0"/>
            </a:endParaRPr>
          </a:p>
          <a:p>
            <a:pPr marL="0" indent="0">
              <a:buNone/>
            </a:pPr>
            <a:endParaRPr lang="en-US" dirty="0"/>
          </a:p>
        </p:txBody>
      </p:sp>
    </p:spTree>
    <p:extLst>
      <p:ext uri="{BB962C8B-B14F-4D97-AF65-F5344CB8AC3E}">
        <p14:creationId xmlns:p14="http://schemas.microsoft.com/office/powerpoint/2010/main" val="374328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D565A-7497-E78E-5F69-B52C44D05BFF}"/>
              </a:ext>
            </a:extLst>
          </p:cNvPr>
          <p:cNvSpPr>
            <a:spLocks noGrp="1"/>
          </p:cNvSpPr>
          <p:nvPr>
            <p:ph idx="1"/>
          </p:nvPr>
        </p:nvSpPr>
        <p:spPr/>
        <p:txBody>
          <a:bodyPr/>
          <a:lstStyle/>
          <a:p>
            <a:pPr marL="0" marR="0" indent="0" algn="just">
              <a:spcBef>
                <a:spcPts val="600"/>
              </a:spcBef>
              <a:spcAft>
                <a:spcPts val="0"/>
              </a:spcAft>
              <a:buNone/>
            </a:pPr>
            <a:r>
              <a:rPr lang="en-US" sz="1800" b="1" dirty="0">
                <a:effectLst/>
                <a:latin typeface="Segoe UI" panose="020B0502040204020203" pitchFamily="34" charset="0"/>
                <a:ea typeface="Segoe UI" panose="020B0502040204020203" pitchFamily="34" charset="0"/>
              </a:rPr>
              <a:t>Disadvantages</a:t>
            </a:r>
            <a:r>
              <a:rPr lang="en-US" sz="1800" b="1" spc="13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of</a:t>
            </a:r>
            <a:r>
              <a:rPr lang="en-US" sz="1800" b="1" spc="11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Differentiation</a:t>
            </a:r>
            <a:r>
              <a:rPr lang="en-US" sz="1800" b="1" spc="13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Strategy</a:t>
            </a:r>
          </a:p>
          <a:p>
            <a:pPr marL="342900" marR="0" lvl="0" indent="-342900" algn="just">
              <a:spcBef>
                <a:spcPts val="605"/>
              </a:spcBef>
              <a:spcAft>
                <a:spcPts val="0"/>
              </a:spcAft>
              <a:buSzPts val="1100"/>
              <a:buFont typeface="Segoe UI" panose="020B0502040204020203" pitchFamily="34" charset="0"/>
              <a:buAutoNum type="arabicPeriod"/>
              <a:tabLst>
                <a:tab pos="506095" algn="l"/>
              </a:tabLst>
            </a:pPr>
            <a:r>
              <a:rPr lang="en-US" sz="1800" spc="0" dirty="0">
                <a:effectLst/>
                <a:latin typeface="Segoe UI" panose="020B0502040204020203" pitchFamily="34" charset="0"/>
                <a:ea typeface="Segoe UI" panose="020B0502040204020203" pitchFamily="34" charset="0"/>
              </a:rPr>
              <a:t>In</a:t>
            </a:r>
            <a:r>
              <a:rPr lang="en-US" sz="1800" spc="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long</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term,</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uniqueness</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is</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difficult</a:t>
            </a:r>
            <a:r>
              <a:rPr lang="en-US" sz="1800" spc="1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sustain.</a:t>
            </a:r>
          </a:p>
          <a:p>
            <a:pPr marL="342900" marR="77470" lvl="0" indent="-342900" algn="just">
              <a:spcBef>
                <a:spcPts val="600"/>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Charging</a:t>
            </a:r>
            <a:r>
              <a:rPr lang="en-US" sz="1800" spc="1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too</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a:t>
            </a:r>
            <a:r>
              <a:rPr lang="en-US" sz="1800" spc="1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for</a:t>
            </a:r>
            <a:r>
              <a:rPr lang="en-US" sz="1800" spc="1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differentiated</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features</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may</a:t>
            </a:r>
            <a:r>
              <a:rPr lang="en-US" sz="1800" spc="9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cause</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customer</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 switch-off to another alternative. </a:t>
            </a:r>
            <a:r>
              <a:rPr lang="en-US" sz="1800" i="1" spc="0" dirty="0">
                <a:effectLst/>
                <a:latin typeface="Segoe UI" panose="020B0502040204020203" pitchFamily="34" charset="0"/>
                <a:ea typeface="Segoe UI" panose="020B0502040204020203" pitchFamily="34" charset="0"/>
              </a:rPr>
              <a:t>As we see a shift of iPhone users to other</a:t>
            </a:r>
            <a:r>
              <a:rPr lang="en-US" sz="1800" i="1" spc="5" dirty="0">
                <a:effectLst/>
                <a:latin typeface="Segoe UI" panose="020B0502040204020203" pitchFamily="34" charset="0"/>
                <a:ea typeface="Segoe UI" panose="020B0502040204020203" pitchFamily="34" charset="0"/>
              </a:rPr>
              <a:t> </a:t>
            </a:r>
            <a:r>
              <a:rPr lang="en-US" sz="1800" i="1" spc="0" dirty="0">
                <a:effectLst/>
                <a:latin typeface="Segoe UI" panose="020B0502040204020203" pitchFamily="34" charset="0"/>
                <a:ea typeface="Segoe UI" panose="020B0502040204020203" pitchFamily="34" charset="0"/>
              </a:rPr>
              <a:t>android</a:t>
            </a:r>
            <a:r>
              <a:rPr lang="en-US" sz="1800" i="1" spc="40" dirty="0">
                <a:effectLst/>
                <a:latin typeface="Segoe UI" panose="020B0502040204020203" pitchFamily="34" charset="0"/>
                <a:ea typeface="Segoe UI" panose="020B0502040204020203" pitchFamily="34" charset="0"/>
              </a:rPr>
              <a:t> </a:t>
            </a:r>
            <a:r>
              <a:rPr lang="en-US" sz="1800" i="1" spc="0" dirty="0">
                <a:effectLst/>
                <a:latin typeface="Segoe UI" panose="020B0502040204020203" pitchFamily="34" charset="0"/>
                <a:ea typeface="Segoe UI" panose="020B0502040204020203" pitchFamily="34" charset="0"/>
              </a:rPr>
              <a:t>flagship</a:t>
            </a:r>
            <a:r>
              <a:rPr lang="en-US" sz="1800" i="1" spc="40" dirty="0">
                <a:effectLst/>
                <a:latin typeface="Segoe UI" panose="020B0502040204020203" pitchFamily="34" charset="0"/>
                <a:ea typeface="Segoe UI" panose="020B0502040204020203" pitchFamily="34" charset="0"/>
              </a:rPr>
              <a:t> </a:t>
            </a:r>
            <a:r>
              <a:rPr lang="en-US" sz="1800" i="1" spc="0" dirty="0">
                <a:effectLst/>
                <a:latin typeface="Segoe UI" panose="020B0502040204020203" pitchFamily="34" charset="0"/>
                <a:ea typeface="Segoe UI" panose="020B0502040204020203" pitchFamily="34" charset="0"/>
              </a:rPr>
              <a:t>smart</a:t>
            </a:r>
            <a:r>
              <a:rPr lang="en-US" sz="1800" i="1" spc="40" dirty="0">
                <a:effectLst/>
                <a:latin typeface="Segoe UI" panose="020B0502040204020203" pitchFamily="34" charset="0"/>
                <a:ea typeface="Segoe UI" panose="020B0502040204020203" pitchFamily="34" charset="0"/>
              </a:rPr>
              <a:t> </a:t>
            </a:r>
            <a:r>
              <a:rPr lang="en-US" sz="1800" i="1" spc="0" dirty="0">
                <a:effectLst/>
                <a:latin typeface="Segoe UI" panose="020B0502040204020203" pitchFamily="34" charset="0"/>
                <a:ea typeface="Segoe UI" panose="020B0502040204020203" pitchFamily="34" charset="0"/>
              </a:rPr>
              <a:t>phones.</a:t>
            </a:r>
            <a:endParaRPr lang="en-US" i="1" dirty="0">
              <a:latin typeface="Segoe UI" panose="020B0502040204020203" pitchFamily="34" charset="0"/>
              <a:ea typeface="Segoe UI" panose="020B0502040204020203" pitchFamily="34" charset="0"/>
            </a:endParaRPr>
          </a:p>
          <a:p>
            <a:pPr marL="342900" marR="77470" lvl="0" indent="-342900" algn="just">
              <a:spcBef>
                <a:spcPts val="600"/>
              </a:spcBef>
              <a:spcAft>
                <a:spcPts val="0"/>
              </a:spcAft>
              <a:buSzPts val="1100"/>
              <a:buFont typeface="Segoe UI" panose="020B0502040204020203" pitchFamily="34" charset="0"/>
              <a:buAutoNum type="arabicPeriod"/>
              <a:tabLst>
                <a:tab pos="505460" algn="l"/>
              </a:tabLst>
            </a:pPr>
            <a:r>
              <a:rPr lang="en-US" sz="1800" dirty="0">
                <a:effectLst/>
                <a:latin typeface="Segoe UI" panose="020B0502040204020203" pitchFamily="34" charset="0"/>
                <a:ea typeface="Segoe UI" panose="020B0502040204020203" pitchFamily="34" charset="0"/>
              </a:rPr>
              <a:t>Differentiation fails to work if its basis is something that is not valued by 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customers.</a:t>
            </a:r>
            <a:endParaRPr lang="en-US" dirty="0"/>
          </a:p>
        </p:txBody>
      </p:sp>
    </p:spTree>
    <p:extLst>
      <p:ext uri="{BB962C8B-B14F-4D97-AF65-F5344CB8AC3E}">
        <p14:creationId xmlns:p14="http://schemas.microsoft.com/office/powerpoint/2010/main" val="1390393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BF914-0025-BF46-8A9A-E5A72613BB56}"/>
              </a:ext>
            </a:extLst>
          </p:cNvPr>
          <p:cNvSpPr>
            <a:spLocks noGrp="1"/>
          </p:cNvSpPr>
          <p:nvPr>
            <p:ph idx="1"/>
          </p:nvPr>
        </p:nvSpPr>
        <p:spPr>
          <a:xfrm>
            <a:off x="2589212" y="1394460"/>
            <a:ext cx="8915400" cy="3931920"/>
          </a:xfrm>
        </p:spPr>
        <p:txBody>
          <a:bodyPr/>
          <a:lstStyle/>
          <a:p>
            <a:pPr marL="0" indent="0">
              <a:buNone/>
            </a:pPr>
            <a:r>
              <a:rPr lang="en-US" dirty="0"/>
              <a:t>Focus Strategy</a:t>
            </a:r>
          </a:p>
          <a:p>
            <a:r>
              <a:rPr lang="en-US" sz="1800" dirty="0">
                <a:effectLst/>
                <a:latin typeface="Segoe UI" panose="020B0502040204020203" pitchFamily="34" charset="0"/>
                <a:ea typeface="Segoe UI" panose="020B0502040204020203" pitchFamily="34" charset="0"/>
              </a:rPr>
              <a:t>Focus strategies are most effective when consumers have distinctive preferences 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requirements, and when the rival firms are not attempting to specialize in the same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target segment. </a:t>
            </a:r>
          </a:p>
          <a:p>
            <a:r>
              <a:rPr lang="en-US" sz="1800" dirty="0">
                <a:effectLst/>
                <a:latin typeface="Segoe UI" panose="020B0502040204020203" pitchFamily="34" charset="0"/>
                <a:ea typeface="Segoe UI" panose="020B0502040204020203" pitchFamily="34" charset="0"/>
              </a:rPr>
              <a:t>An organization using a focus strategy may concentrate on a particular group of customers, geographic markets, or on particular product-line segments in order to serve a well-defined but narrow market better than competitors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who</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serve</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broader</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market.</a:t>
            </a:r>
            <a:r>
              <a:rPr lang="en-US" sz="1800" spc="55" dirty="0">
                <a:effectLst/>
                <a:latin typeface="Segoe UI" panose="020B0502040204020203" pitchFamily="34" charset="0"/>
                <a:ea typeface="Segoe UI" panose="020B0502040204020203" pitchFamily="34" charset="0"/>
              </a:rPr>
              <a:t> </a:t>
            </a:r>
          </a:p>
          <a:p>
            <a:r>
              <a:rPr lang="en-US" sz="1800" b="1" dirty="0">
                <a:effectLst/>
                <a:latin typeface="Segoe UI" panose="020B0502040204020203" pitchFamily="34" charset="0"/>
                <a:ea typeface="Segoe UI" panose="020B0502040204020203" pitchFamily="34" charset="0"/>
              </a:rPr>
              <a:t>For</a:t>
            </a:r>
            <a:r>
              <a:rPr lang="en-US" sz="1800" b="1" spc="5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example,</a:t>
            </a:r>
            <a:r>
              <a:rPr lang="en-US" sz="1800" b="1" spc="5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Ferrari</a:t>
            </a:r>
            <a:r>
              <a:rPr lang="en-US" sz="1800" i="1" spc="65"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sports</a:t>
            </a:r>
            <a:r>
              <a:rPr lang="en-US" sz="1800" i="1" spc="60" dirty="0">
                <a:effectLst/>
                <a:latin typeface="Segoe UI" panose="020B0502040204020203" pitchFamily="34" charset="0"/>
                <a:ea typeface="Segoe UI" panose="020B0502040204020203" pitchFamily="34" charset="0"/>
              </a:rPr>
              <a:t> </a:t>
            </a:r>
            <a:r>
              <a:rPr lang="en-US" sz="1800" i="1" dirty="0">
                <a:effectLst/>
                <a:latin typeface="Segoe UI" panose="020B0502040204020203" pitchFamily="34" charset="0"/>
                <a:ea typeface="Segoe UI" panose="020B0502040204020203" pitchFamily="34" charset="0"/>
              </a:rPr>
              <a:t>cars.</a:t>
            </a:r>
            <a:endParaRPr lang="en-US" sz="1800" dirty="0">
              <a:effectLst/>
              <a:latin typeface="Segoe UI" panose="020B0502040204020203" pitchFamily="34" charset="0"/>
              <a:ea typeface="Segoe UI" panose="020B0502040204020203" pitchFamily="34" charset="0"/>
            </a:endParaRPr>
          </a:p>
          <a:p>
            <a:r>
              <a:rPr lang="en-US" dirty="0"/>
              <a:t>Focused cost leadership and Focused differentiation</a:t>
            </a:r>
          </a:p>
        </p:txBody>
      </p:sp>
    </p:spTree>
    <p:extLst>
      <p:ext uri="{BB962C8B-B14F-4D97-AF65-F5344CB8AC3E}">
        <p14:creationId xmlns:p14="http://schemas.microsoft.com/office/powerpoint/2010/main" val="1148542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E50069-9108-D0F4-3CB6-651835323618}"/>
              </a:ext>
            </a:extLst>
          </p:cNvPr>
          <p:cNvSpPr>
            <a:spLocks noGrp="1"/>
          </p:cNvSpPr>
          <p:nvPr>
            <p:ph idx="1"/>
          </p:nvPr>
        </p:nvSpPr>
        <p:spPr>
          <a:xfrm>
            <a:off x="2589212" y="731520"/>
            <a:ext cx="8915400" cy="5179702"/>
          </a:xfrm>
        </p:spPr>
        <p:txBody>
          <a:bodyPr/>
          <a:lstStyle/>
          <a:p>
            <a:pPr marL="139065" marR="0">
              <a:spcBef>
                <a:spcPts val="600"/>
              </a:spcBef>
              <a:spcAft>
                <a:spcPts val="0"/>
              </a:spcAft>
            </a:pPr>
            <a:r>
              <a:rPr lang="en-US" sz="1800" b="1" dirty="0">
                <a:effectLst/>
                <a:latin typeface="Segoe UI" panose="020B0502040204020203" pitchFamily="34" charset="0"/>
                <a:ea typeface="Segoe UI" panose="020B0502040204020203" pitchFamily="34" charset="0"/>
              </a:rPr>
              <a:t>Advantages</a:t>
            </a:r>
            <a:r>
              <a:rPr lang="en-US" sz="1800" b="1" spc="10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of</a:t>
            </a:r>
            <a:r>
              <a:rPr lang="en-US" sz="1800" b="1" spc="9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Focused</a:t>
            </a:r>
            <a:r>
              <a:rPr lang="en-US" sz="1800" b="1" spc="9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Strategy</a:t>
            </a:r>
          </a:p>
          <a:p>
            <a:pPr marL="342900" marR="74295" lvl="0" indent="-342900" algn="l">
              <a:spcBef>
                <a:spcPts val="600"/>
              </a:spcBef>
              <a:spcAft>
                <a:spcPts val="0"/>
              </a:spcAft>
              <a:buSzPts val="1100"/>
              <a:buFont typeface="Segoe UI" panose="020B0502040204020203" pitchFamily="34" charset="0"/>
              <a:buAutoNum type="arabicPeriod"/>
              <a:tabLst>
                <a:tab pos="504825" algn="l"/>
                <a:tab pos="505460" algn="l"/>
              </a:tabLst>
            </a:pPr>
            <a:r>
              <a:rPr lang="en-US" sz="1800" spc="0" dirty="0">
                <a:effectLst/>
                <a:latin typeface="Segoe UI" panose="020B0502040204020203" pitchFamily="34" charset="0"/>
                <a:ea typeface="Segoe UI" panose="020B0502040204020203" pitchFamily="34" charset="0"/>
              </a:rPr>
              <a:t>Premium</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prices</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charged</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by</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3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organisations</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for</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their</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focused</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prod-</a:t>
            </a:r>
            <a:r>
              <a:rPr lang="en-US" sz="1800" spc="-28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uct</a:t>
            </a:r>
            <a:r>
              <a:rPr lang="en-US" sz="1800" spc="0" dirty="0">
                <a:effectLst/>
                <a:latin typeface="Segoe UI" panose="020B0502040204020203" pitchFamily="34" charset="0"/>
                <a:ea typeface="Segoe UI" panose="020B0502040204020203" pitchFamily="34" charset="0"/>
              </a:rPr>
              <a:t>/services.</a:t>
            </a:r>
          </a:p>
          <a:p>
            <a:pPr marL="0" marR="0" algn="l">
              <a:spcBef>
                <a:spcPts val="30"/>
              </a:spcBef>
              <a:spcAft>
                <a:spcPts val="0"/>
              </a:spcAft>
            </a:pPr>
            <a:br>
              <a:rPr lang="en-US" sz="1800" dirty="0">
                <a:effectLst/>
                <a:latin typeface="Segoe UI" panose="020B0502040204020203" pitchFamily="34" charset="0"/>
                <a:ea typeface="Segoe UI" panose="020B0502040204020203" pitchFamily="34" charset="0"/>
              </a:rPr>
            </a:br>
            <a:r>
              <a:rPr lang="en-US" sz="1800" dirty="0">
                <a:effectLst/>
                <a:latin typeface="Segoe UI" panose="020B0502040204020203" pitchFamily="34" charset="0"/>
                <a:ea typeface="Segoe UI" panose="020B0502040204020203" pitchFamily="34" charset="0"/>
              </a:rPr>
              <a:t> </a:t>
            </a:r>
          </a:p>
          <a:p>
            <a:pPr marL="342900" marR="74930" lvl="0" indent="-342900" algn="just">
              <a:spcBef>
                <a:spcPts val="505"/>
              </a:spcBef>
              <a:spcAft>
                <a:spcPts val="0"/>
              </a:spcAft>
              <a:buSzPts val="1100"/>
              <a:buFont typeface="Segoe UI" panose="020B0502040204020203" pitchFamily="34" charset="0"/>
              <a:buAutoNum type="arabicPeriod"/>
              <a:tabLst>
                <a:tab pos="505460" algn="l"/>
              </a:tabLst>
            </a:pPr>
            <a:r>
              <a:rPr lang="en-US" sz="1800" spc="0" dirty="0">
                <a:effectLst/>
                <a:latin typeface="Segoe UI" panose="020B0502040204020203" pitchFamily="34" charset="0"/>
                <a:ea typeface="Segoe UI" panose="020B0502040204020203" pitchFamily="34" charset="0"/>
              </a:rPr>
              <a:t>Due to the tremendous expertise in the goods and services that the </a:t>
            </a:r>
            <a:r>
              <a:rPr lang="en-US" sz="1800" spc="0" dirty="0" err="1">
                <a:effectLst/>
                <a:latin typeface="Segoe UI" panose="020B0502040204020203" pitchFamily="34" charset="0"/>
                <a:ea typeface="Segoe UI" panose="020B0502040204020203" pitchFamily="34" charset="0"/>
              </a:rPr>
              <a:t>organi</a:t>
            </a:r>
            <a:r>
              <a:rPr lang="en-US" sz="1800" spc="0" dirty="0">
                <a:effectLst/>
                <a:latin typeface="Segoe UI" panose="020B0502040204020203" pitchFamily="34" charset="0"/>
                <a:ea typeface="Segoe UI" panose="020B0502040204020203" pitchFamily="34" charset="0"/>
              </a:rPr>
              <a:t>-</a:t>
            </a:r>
            <a:r>
              <a:rPr lang="en-US" sz="1800" spc="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sations</a:t>
            </a:r>
            <a:r>
              <a:rPr lang="en-US" sz="1800" spc="0" dirty="0">
                <a:effectLst/>
                <a:latin typeface="Segoe UI" panose="020B0502040204020203" pitchFamily="34" charset="0"/>
                <a:ea typeface="Segoe UI" panose="020B0502040204020203" pitchFamily="34" charset="0"/>
              </a:rPr>
              <a:t> following focus strategy offer, rivals and new entrants may find it </a:t>
            </a:r>
            <a:r>
              <a:rPr lang="en-US" sz="1800" spc="0" dirty="0" err="1">
                <a:effectLst/>
                <a:latin typeface="Segoe UI" panose="020B0502040204020203" pitchFamily="34" charset="0"/>
                <a:ea typeface="Segoe UI" panose="020B0502040204020203" pitchFamily="34" charset="0"/>
              </a:rPr>
              <a:t>dif</a:t>
            </a:r>
            <a:r>
              <a:rPr lang="en-US" sz="1800" spc="0" dirty="0">
                <a:effectLst/>
                <a:latin typeface="Segoe UI" panose="020B0502040204020203" pitchFamily="34" charset="0"/>
                <a:ea typeface="Segoe UI" panose="020B0502040204020203" pitchFamily="34" charset="0"/>
              </a:rPr>
              <a:t>-</a:t>
            </a:r>
            <a:r>
              <a:rPr lang="en-US" sz="1800" spc="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ficult</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compete.</a:t>
            </a:r>
          </a:p>
          <a:p>
            <a:pPr marL="139700" marR="0" algn="just">
              <a:spcBef>
                <a:spcPts val="605"/>
              </a:spcBef>
              <a:spcAft>
                <a:spcPts val="0"/>
              </a:spcAft>
            </a:pPr>
            <a:r>
              <a:rPr lang="en-US" sz="1800" b="1" dirty="0">
                <a:effectLst/>
                <a:latin typeface="Segoe UI" panose="020B0502040204020203" pitchFamily="34" charset="0"/>
                <a:ea typeface="Segoe UI" panose="020B0502040204020203" pitchFamily="34" charset="0"/>
              </a:rPr>
              <a:t>Disadvantages</a:t>
            </a:r>
            <a:r>
              <a:rPr lang="en-US" sz="1800" b="1" spc="11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of</a:t>
            </a:r>
            <a:r>
              <a:rPr lang="en-US" sz="1800" b="1" spc="9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Focused</a:t>
            </a:r>
            <a:r>
              <a:rPr lang="en-US" sz="1800" b="1" spc="10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Strategy</a:t>
            </a:r>
          </a:p>
          <a:p>
            <a:pPr marL="342900" marR="74295" lvl="0" indent="-342900" algn="l">
              <a:spcBef>
                <a:spcPts val="600"/>
              </a:spcBef>
              <a:spcAft>
                <a:spcPts val="0"/>
              </a:spcAft>
              <a:buSzPts val="1100"/>
              <a:buFont typeface="Segoe UI" panose="020B0502040204020203" pitchFamily="34" charset="0"/>
              <a:buAutoNum type="arabicPeriod"/>
              <a:tabLst>
                <a:tab pos="505460" algn="l"/>
                <a:tab pos="506095" algn="l"/>
              </a:tabLst>
            </a:pPr>
            <a:r>
              <a:rPr lang="en-US" sz="1800" spc="0" dirty="0">
                <a:effectLst/>
                <a:latin typeface="Segoe UI" panose="020B0502040204020203" pitchFamily="34" charset="0"/>
                <a:ea typeface="Segoe UI" panose="020B0502040204020203" pitchFamily="34" charset="0"/>
              </a:rPr>
              <a:t>The</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firms</a:t>
            </a:r>
            <a:r>
              <a:rPr lang="en-US" sz="1800" spc="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lacking</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distinctive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competencies</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may</a:t>
            </a:r>
            <a:r>
              <a:rPr lang="en-US" sz="1800" spc="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not</a:t>
            </a:r>
            <a:r>
              <a:rPr lang="en-US" sz="1800" spc="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able</a:t>
            </a:r>
            <a:r>
              <a:rPr lang="en-US" sz="1800" spc="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pursue</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focus</a:t>
            </a:r>
            <a:r>
              <a:rPr lang="en-US" sz="1800" spc="-28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strategy.</a:t>
            </a:r>
          </a:p>
          <a:p>
            <a:pPr marL="342900" marR="73660" lvl="0" indent="-342900" algn="l">
              <a:spcBef>
                <a:spcPts val="605"/>
              </a:spcBef>
              <a:spcAft>
                <a:spcPts val="0"/>
              </a:spcAft>
              <a:buSzPts val="1100"/>
              <a:buFont typeface="Segoe UI" panose="020B0502040204020203" pitchFamily="34" charset="0"/>
              <a:buAutoNum type="arabicPeriod"/>
              <a:tabLst>
                <a:tab pos="505460" algn="l"/>
                <a:tab pos="506095" algn="l"/>
              </a:tabLst>
            </a:pPr>
            <a:r>
              <a:rPr lang="en-US" sz="1800" spc="0" dirty="0">
                <a:effectLst/>
                <a:latin typeface="Segoe UI" panose="020B0502040204020203" pitchFamily="34" charset="0"/>
                <a:ea typeface="Segoe UI" panose="020B0502040204020203" pitchFamily="34" charset="0"/>
              </a:rPr>
              <a:t>Due</a:t>
            </a:r>
            <a:r>
              <a:rPr lang="en-US" sz="1800" spc="28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28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2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limited</a:t>
            </a:r>
            <a:r>
              <a:rPr lang="en-US" sz="1800" spc="2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demand</a:t>
            </a:r>
            <a:r>
              <a:rPr lang="en-US" sz="1800" spc="2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of</a:t>
            </a:r>
            <a:r>
              <a:rPr lang="en-US" sz="1800" spc="2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product/services,</a:t>
            </a:r>
            <a:r>
              <a:rPr lang="en-US" sz="1800" spc="2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costs</a:t>
            </a:r>
            <a:r>
              <a:rPr lang="en-US" sz="1800" spc="2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a:t>
            </a:r>
            <a:r>
              <a:rPr lang="en-US" sz="1800" spc="2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a:t>
            </a:r>
            <a:r>
              <a:rPr lang="en-US" sz="1800" spc="2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which</a:t>
            </a:r>
            <a:r>
              <a:rPr lang="en-US" sz="1800" spc="28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cause</a:t>
            </a:r>
            <a:r>
              <a:rPr lang="en-US" sz="1800" spc="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problems.</a:t>
            </a:r>
          </a:p>
          <a:p>
            <a:pPr marL="342900" marR="73660" lvl="0" indent="-342900" algn="l">
              <a:spcBef>
                <a:spcPts val="600"/>
              </a:spcBef>
              <a:spcAft>
                <a:spcPts val="0"/>
              </a:spcAft>
              <a:buSzPts val="1100"/>
              <a:buFont typeface="Segoe UI" panose="020B0502040204020203" pitchFamily="34" charset="0"/>
              <a:buAutoNum type="arabicPeriod"/>
              <a:tabLst>
                <a:tab pos="505460" algn="l"/>
                <a:tab pos="506095" algn="l"/>
              </a:tabLst>
            </a:pPr>
            <a:r>
              <a:rPr lang="en-US" sz="1800" spc="0" dirty="0">
                <a:effectLst/>
                <a:latin typeface="Segoe UI" panose="020B0502040204020203" pitchFamily="34" charset="0"/>
                <a:ea typeface="Segoe UI" panose="020B0502040204020203" pitchFamily="34" charset="0"/>
              </a:rPr>
              <a:t>In</a:t>
            </a:r>
            <a:r>
              <a:rPr lang="en-US" sz="1800" spc="1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long</a:t>
            </a:r>
            <a:r>
              <a:rPr lang="en-US" sz="1800" spc="1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run,</a:t>
            </a:r>
            <a:r>
              <a:rPr lang="en-US" sz="1800" spc="1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niche</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could</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disappear</a:t>
            </a:r>
            <a:r>
              <a:rPr lang="en-US" sz="1800" spc="1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or</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a:t>
            </a:r>
            <a:r>
              <a:rPr lang="en-US" sz="1800" spc="1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taken</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over</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by</a:t>
            </a:r>
            <a:r>
              <a:rPr lang="en-US" sz="1800" spc="18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larger</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com-</a:t>
            </a:r>
            <a:r>
              <a:rPr lang="en-US" sz="1800" spc="-290"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petitors</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by</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acquiring</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same</a:t>
            </a:r>
            <a:r>
              <a:rPr lang="en-US" sz="1800" spc="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distinctive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competencies.</a:t>
            </a:r>
          </a:p>
          <a:p>
            <a:pPr marL="0" indent="0">
              <a:buNone/>
            </a:pPr>
            <a:endParaRPr lang="en-US" dirty="0"/>
          </a:p>
        </p:txBody>
      </p:sp>
    </p:spTree>
    <p:extLst>
      <p:ext uri="{BB962C8B-B14F-4D97-AF65-F5344CB8AC3E}">
        <p14:creationId xmlns:p14="http://schemas.microsoft.com/office/powerpoint/2010/main" val="293003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B7BE-7876-D8E5-3E91-F187921A0E28}"/>
              </a:ext>
            </a:extLst>
          </p:cNvPr>
          <p:cNvSpPr>
            <a:spLocks noGrp="1"/>
          </p:cNvSpPr>
          <p:nvPr>
            <p:ph type="title"/>
          </p:nvPr>
        </p:nvSpPr>
        <p:spPr/>
        <p:txBody>
          <a:bodyPr>
            <a:normAutofit fontScale="90000"/>
          </a:bodyPr>
          <a:lstStyle/>
          <a:p>
            <a:r>
              <a:rPr lang="en-US" sz="2800" b="1" kern="0" dirty="0">
                <a:solidFill>
                  <a:srgbClr val="00A650"/>
                </a:solidFill>
                <a:effectLst/>
                <a:latin typeface="Segoe UI Black" panose="020B0A02040204020203" pitchFamily="34" charset="0"/>
                <a:ea typeface="Segoe UI Black" panose="020B0A02040204020203" pitchFamily="34" charset="0"/>
                <a:cs typeface="Segoe UI Black" panose="020B0A02040204020203" pitchFamily="34" charset="0"/>
              </a:rPr>
              <a:t>PORTER’S	FIVE	FORCES	MODEL-</a:t>
            </a:r>
            <a:r>
              <a:rPr lang="en-US" sz="2800" b="1" kern="0" spc="-430" dirty="0">
                <a:solidFill>
                  <a:srgbClr val="00A650"/>
                </a:solidFill>
                <a:effectLst/>
                <a:latin typeface="Segoe UI Black" panose="020B0A02040204020203" pitchFamily="34" charset="0"/>
                <a:ea typeface="Segoe UI Black" panose="020B0A02040204020203" pitchFamily="34" charset="0"/>
                <a:cs typeface="Segoe UI Black" panose="020B0A02040204020203" pitchFamily="34" charset="0"/>
              </a:rPr>
              <a:t> </a:t>
            </a:r>
            <a:r>
              <a:rPr lang="en-US" sz="2800" b="1" kern="0" dirty="0">
                <a:solidFill>
                  <a:srgbClr val="00A650"/>
                </a:solidFill>
                <a:effectLst/>
                <a:latin typeface="Segoe UI Black" panose="020B0A02040204020203" pitchFamily="34" charset="0"/>
                <a:ea typeface="Segoe UI Black" panose="020B0A02040204020203" pitchFamily="34" charset="0"/>
                <a:cs typeface="Segoe UI Black" panose="020B0A02040204020203" pitchFamily="34" charset="0"/>
              </a:rPr>
              <a:t>COMPETITIVE</a:t>
            </a:r>
            <a:r>
              <a:rPr lang="en-US" sz="2800" b="1" kern="0" spc="45" dirty="0">
                <a:solidFill>
                  <a:srgbClr val="00A650"/>
                </a:solidFill>
                <a:effectLst/>
                <a:latin typeface="Segoe UI Black" panose="020B0A02040204020203" pitchFamily="34" charset="0"/>
                <a:ea typeface="Segoe UI Black" panose="020B0A02040204020203" pitchFamily="34" charset="0"/>
                <a:cs typeface="Segoe UI Black" panose="020B0A02040204020203" pitchFamily="34" charset="0"/>
              </a:rPr>
              <a:t> </a:t>
            </a:r>
            <a:r>
              <a:rPr lang="en-US" sz="2800" b="1" kern="0" dirty="0">
                <a:solidFill>
                  <a:srgbClr val="00A650"/>
                </a:solidFill>
                <a:effectLst/>
                <a:latin typeface="Segoe UI Black" panose="020B0A02040204020203" pitchFamily="34" charset="0"/>
                <a:ea typeface="Segoe UI Black" panose="020B0A02040204020203" pitchFamily="34" charset="0"/>
                <a:cs typeface="Segoe UI Black" panose="020B0A02040204020203" pitchFamily="34" charset="0"/>
              </a:rPr>
              <a:t>ANALYSIS</a:t>
            </a:r>
            <a:br>
              <a:rPr lang="en-US" sz="1800" b="1" kern="0" dirty="0">
                <a:effectLst/>
                <a:latin typeface="Segoe UI Black" panose="020B0A02040204020203" pitchFamily="34" charset="0"/>
                <a:ea typeface="Segoe UI Black" panose="020B0A02040204020203" pitchFamily="34" charset="0"/>
                <a:cs typeface="Segoe UI Black" panose="020B0A02040204020203" pitchFamily="34" charset="0"/>
              </a:rPr>
            </a:br>
            <a:endParaRPr lang="en-US" dirty="0"/>
          </a:p>
        </p:txBody>
      </p:sp>
      <p:pic>
        <p:nvPicPr>
          <p:cNvPr id="4" name="image14.jpeg">
            <a:extLst>
              <a:ext uri="{FF2B5EF4-FFF2-40B4-BE49-F238E27FC236}">
                <a16:creationId xmlns:a16="http://schemas.microsoft.com/office/drawing/2014/main" id="{3608122C-2CCC-DC36-76FC-818BE73AE041}"/>
              </a:ext>
            </a:extLst>
          </p:cNvPr>
          <p:cNvPicPr>
            <a:picLocks noGrp="1" noChangeAspect="1"/>
          </p:cNvPicPr>
          <p:nvPr>
            <p:ph idx="1"/>
          </p:nvPr>
        </p:nvPicPr>
        <p:blipFill>
          <a:blip r:embed="rId2" cstate="print"/>
          <a:stretch>
            <a:fillRect/>
          </a:stretch>
        </p:blipFill>
        <p:spPr>
          <a:xfrm>
            <a:off x="2194560" y="1561514"/>
            <a:ext cx="9310052" cy="4979963"/>
          </a:xfrm>
          <a:prstGeom prst="rect">
            <a:avLst/>
          </a:prstGeom>
        </p:spPr>
      </p:pic>
    </p:spTree>
    <p:extLst>
      <p:ext uri="{BB962C8B-B14F-4D97-AF65-F5344CB8AC3E}">
        <p14:creationId xmlns:p14="http://schemas.microsoft.com/office/powerpoint/2010/main" val="397595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3028-A756-4A3E-F52E-F22FF2DB39B9}"/>
              </a:ext>
            </a:extLst>
          </p:cNvPr>
          <p:cNvSpPr>
            <a:spLocks noGrp="1"/>
          </p:cNvSpPr>
          <p:nvPr>
            <p:ph type="title"/>
          </p:nvPr>
        </p:nvSpPr>
        <p:spPr/>
        <p:txBody>
          <a:bodyPr/>
          <a:lstStyle/>
          <a:p>
            <a:r>
              <a:rPr lang="en-US" dirty="0"/>
              <a:t>Threat of New Entrants</a:t>
            </a:r>
          </a:p>
        </p:txBody>
      </p:sp>
      <p:sp>
        <p:nvSpPr>
          <p:cNvPr id="3" name="Content Placeholder 2">
            <a:extLst>
              <a:ext uri="{FF2B5EF4-FFF2-40B4-BE49-F238E27FC236}">
                <a16:creationId xmlns:a16="http://schemas.microsoft.com/office/drawing/2014/main" id="{4AFEA8A7-A4D1-A813-6854-45314E3AEC3C}"/>
              </a:ext>
            </a:extLst>
          </p:cNvPr>
          <p:cNvSpPr>
            <a:spLocks noGrp="1"/>
          </p:cNvSpPr>
          <p:nvPr>
            <p:ph idx="1"/>
          </p:nvPr>
        </p:nvSpPr>
        <p:spPr/>
        <p:txBody>
          <a:bodyPr/>
          <a:lstStyle/>
          <a:p>
            <a:r>
              <a:rPr lang="en-US" sz="1800" dirty="0">
                <a:effectLst/>
                <a:latin typeface="Segoe UI" panose="020B0502040204020203" pitchFamily="34" charset="0"/>
                <a:ea typeface="Segoe UI" panose="020B0502040204020203" pitchFamily="34" charset="0"/>
              </a:rPr>
              <a:t>New entrants can reduce an industry’s profitability</a:t>
            </a:r>
          </a:p>
          <a:p>
            <a:r>
              <a:rPr lang="en-US" sz="1800" dirty="0">
                <a:effectLst/>
                <a:latin typeface="Segoe UI" panose="020B0502040204020203" pitchFamily="34" charset="0"/>
                <a:ea typeface="Segoe UI" panose="020B0502040204020203" pitchFamily="34" charset="0"/>
              </a:rPr>
              <a:t>The bigger 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new entrant, the more severe the competitive effect.</a:t>
            </a:r>
          </a:p>
          <a:p>
            <a:pPr marL="138430" marR="74295" indent="635" algn="just">
              <a:spcBef>
                <a:spcPts val="505"/>
              </a:spcBef>
              <a:spcAft>
                <a:spcPts val="0"/>
              </a:spcAft>
            </a:pPr>
            <a:r>
              <a:rPr lang="en-US" sz="1800" dirty="0">
                <a:effectLst/>
                <a:latin typeface="Segoe UI" panose="020B0502040204020203" pitchFamily="34" charset="0"/>
                <a:ea typeface="Segoe UI" panose="020B0502040204020203" pitchFamily="34" charset="0"/>
              </a:rPr>
              <a:t>Common</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barriers</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entry</a:t>
            </a:r>
            <a:r>
              <a:rPr lang="en-US" sz="1800" spc="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include:</a:t>
            </a:r>
          </a:p>
          <a:p>
            <a:pPr marL="342900" marR="0" lvl="0" indent="-342900" algn="l">
              <a:spcBef>
                <a:spcPts val="605"/>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Capital</a:t>
            </a:r>
            <a:r>
              <a:rPr lang="en-US" sz="1800" spc="17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requirements</a:t>
            </a:r>
          </a:p>
          <a:p>
            <a:pPr marL="342900" marR="0" lvl="0" indent="-342900" algn="l">
              <a:spcBef>
                <a:spcPts val="605"/>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Economies</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of</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scale</a:t>
            </a:r>
          </a:p>
          <a:p>
            <a:pPr marL="342900" marR="0" lvl="0" indent="-342900" algn="l">
              <a:spcBef>
                <a:spcPts val="600"/>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Product</a:t>
            </a:r>
            <a:r>
              <a:rPr lang="en-US" sz="1800" spc="2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differentiation</a:t>
            </a:r>
          </a:p>
          <a:p>
            <a:pPr marL="342900" marR="0" lvl="0" indent="-342900" algn="l">
              <a:spcBef>
                <a:spcPts val="600"/>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Switching</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costs</a:t>
            </a:r>
          </a:p>
          <a:p>
            <a:pPr marL="342900" marR="0" lvl="0" indent="-342900" algn="l">
              <a:spcBef>
                <a:spcPts val="605"/>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Brand</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identity</a:t>
            </a:r>
          </a:p>
          <a:p>
            <a:pPr marL="342900" marR="0" lvl="0" indent="-342900" algn="l">
              <a:spcBef>
                <a:spcPts val="600"/>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Access</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distribution</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channels</a:t>
            </a:r>
          </a:p>
          <a:p>
            <a:pPr marL="342900" marR="0" lvl="0" indent="-342900" algn="l">
              <a:spcBef>
                <a:spcPts val="600"/>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Possibility</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of</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aggressive</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retaliation</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by</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existing</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players</a:t>
            </a:r>
          </a:p>
          <a:p>
            <a:pPr marL="0" indent="0">
              <a:buNone/>
            </a:pPr>
            <a:endParaRPr lang="en-US" dirty="0"/>
          </a:p>
        </p:txBody>
      </p:sp>
    </p:spTree>
    <p:extLst>
      <p:ext uri="{BB962C8B-B14F-4D97-AF65-F5344CB8AC3E}">
        <p14:creationId xmlns:p14="http://schemas.microsoft.com/office/powerpoint/2010/main" val="182048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CEE02-C90E-6429-1CEC-2DBEBACCCD12}"/>
              </a:ext>
            </a:extLst>
          </p:cNvPr>
          <p:cNvSpPr>
            <a:spLocks noGrp="1"/>
          </p:cNvSpPr>
          <p:nvPr>
            <p:ph idx="1"/>
          </p:nvPr>
        </p:nvSpPr>
        <p:spPr>
          <a:xfrm>
            <a:off x="1477109" y="436097"/>
            <a:ext cx="10027504" cy="5936567"/>
          </a:xfrm>
        </p:spPr>
        <p:txBody>
          <a:bodyPr>
            <a:normAutofit/>
          </a:bodyPr>
          <a:lstStyle/>
          <a:p>
            <a:r>
              <a:rPr lang="en-US" sz="1800" b="1" dirty="0">
                <a:effectLst/>
                <a:latin typeface="Segoe UI" panose="020B0502040204020203" pitchFamily="34" charset="0"/>
                <a:ea typeface="Segoe UI" panose="020B0502040204020203" pitchFamily="34" charset="0"/>
              </a:rPr>
              <a:t>Capital</a:t>
            </a:r>
            <a:r>
              <a:rPr lang="en-US" sz="1800" b="1" spc="160"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Requirements:</a:t>
            </a:r>
            <a:r>
              <a:rPr lang="en-US" sz="1800" b="1" spc="1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When</a:t>
            </a:r>
            <a:r>
              <a:rPr lang="en-US" sz="1800" spc="1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1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large</a:t>
            </a:r>
            <a:r>
              <a:rPr lang="en-US" sz="1800" spc="1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amount</a:t>
            </a:r>
            <a:r>
              <a:rPr lang="en-US" sz="1800" spc="1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16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capital</a:t>
            </a:r>
            <a:r>
              <a:rPr lang="en-US" sz="1800" spc="1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1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required</a:t>
            </a:r>
            <a:r>
              <a:rPr lang="en-US" sz="1800" spc="1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1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enter</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 industry, firms lacking funds are effectively barred from that industry, thus,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enhancing the profitability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existing firms.</a:t>
            </a:r>
          </a:p>
          <a:p>
            <a:r>
              <a:rPr lang="en-US" sz="1800" b="1" dirty="0">
                <a:effectLst/>
                <a:latin typeface="Segoe UI" panose="020B0502040204020203" pitchFamily="34" charset="0"/>
                <a:ea typeface="Segoe UI" panose="020B0502040204020203" pitchFamily="34" charset="0"/>
              </a:rPr>
              <a:t>Economies of Scale: </a:t>
            </a:r>
            <a:r>
              <a:rPr lang="en-US" sz="1800" dirty="0">
                <a:effectLst/>
                <a:latin typeface="Segoe UI" panose="020B0502040204020203" pitchFamily="34" charset="0"/>
                <a:ea typeface="Segoe UI" panose="020B0502040204020203" pitchFamily="34" charset="0"/>
              </a:rPr>
              <a:t>Economies of scale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refers to the decline in the per-unit cost of</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production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other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activity)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volume grows. A large firm that enjoys economies</a:t>
            </a:r>
            <a:r>
              <a:rPr lang="en-US" sz="1800" spc="2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2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scale</a:t>
            </a:r>
            <a:r>
              <a:rPr lang="en-US" sz="1800" spc="22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t>
            </a:r>
            <a:r>
              <a:rPr lang="en-US" sz="1800" spc="2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produce</a:t>
            </a:r>
            <a:r>
              <a:rPr lang="en-US" sz="1800" spc="2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high</a:t>
            </a:r>
            <a:r>
              <a:rPr lang="en-US" sz="1800" spc="2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volumes</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goods</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successively</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lower</a:t>
            </a:r>
            <a:r>
              <a:rPr lang="en-US" sz="1800" spc="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a:t>
            </a:r>
            <a:r>
              <a:rPr lang="en-US" sz="1800" spc="5" dirty="0">
                <a:effectLst/>
                <a:latin typeface="Segoe UI" panose="020B0502040204020203" pitchFamily="34" charset="0"/>
                <a:ea typeface="Segoe UI" panose="020B0502040204020203" pitchFamily="34" charset="0"/>
              </a:rPr>
              <a:t> </a:t>
            </a:r>
            <a:endParaRPr lang="en-US" spc="5" dirty="0">
              <a:latin typeface="Segoe UI" panose="020B0502040204020203" pitchFamily="34" charset="0"/>
              <a:ea typeface="Segoe UI" panose="020B0502040204020203" pitchFamily="34" charset="0"/>
            </a:endParaRPr>
          </a:p>
          <a:p>
            <a:r>
              <a:rPr lang="en-US" sz="1800" b="1" dirty="0">
                <a:effectLst/>
                <a:latin typeface="Segoe UI" panose="020B0502040204020203" pitchFamily="34" charset="0"/>
                <a:ea typeface="Segoe UI" panose="020B0502040204020203" pitchFamily="34" charset="0"/>
              </a:rPr>
              <a:t>Product</a:t>
            </a:r>
            <a:r>
              <a:rPr lang="en-US" sz="1800" b="1" spc="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Differentiation:</a:t>
            </a:r>
            <a:r>
              <a:rPr lang="en-US" sz="1800" b="1"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differentiation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refers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to</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physical</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perceptual</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differences,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enhancements,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that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make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special</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unique</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eyes</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customers.</a:t>
            </a:r>
          </a:p>
          <a:p>
            <a:r>
              <a:rPr lang="en-US" sz="1800" b="1" dirty="0">
                <a:effectLst/>
                <a:latin typeface="Segoe UI" panose="020B0502040204020203" pitchFamily="34" charset="0"/>
                <a:ea typeface="Segoe UI" panose="020B0502040204020203" pitchFamily="34" charset="0"/>
              </a:rPr>
              <a:t>Switching Costs: </a:t>
            </a:r>
            <a:r>
              <a:rPr lang="en-US" sz="1800" dirty="0">
                <a:effectLst/>
                <a:latin typeface="Segoe UI" panose="020B0502040204020203" pitchFamily="34" charset="0"/>
                <a:ea typeface="Segoe UI" panose="020B0502040204020203" pitchFamily="34" charset="0"/>
              </a:rPr>
              <a:t>To succeed in an industry, new</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entrant must be able to persuade existing customers of other companies to switch to its products. </a:t>
            </a:r>
            <a:endParaRPr lang="en-US" dirty="0">
              <a:latin typeface="Segoe UI" panose="020B0502040204020203" pitchFamily="34" charset="0"/>
              <a:ea typeface="Segoe UI" panose="020B0502040204020203" pitchFamily="34" charset="0"/>
            </a:endParaRPr>
          </a:p>
          <a:p>
            <a:r>
              <a:rPr lang="en-US" sz="1800" b="1" dirty="0">
                <a:effectLst/>
                <a:latin typeface="Segoe UI" panose="020B0502040204020203" pitchFamily="34" charset="0"/>
                <a:ea typeface="Segoe UI" panose="020B0502040204020203" pitchFamily="34" charset="0"/>
              </a:rPr>
              <a:t>Brand</a:t>
            </a:r>
            <a:r>
              <a:rPr lang="en-US" sz="1800" b="1" spc="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Identity:</a:t>
            </a:r>
            <a:r>
              <a:rPr lang="en-US" sz="1800" b="1"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brand</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identity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services offered by existing firms can serve as another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entry</a:t>
            </a:r>
            <a:r>
              <a:rPr lang="en-US" sz="1800" spc="2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barrier.</a:t>
            </a:r>
            <a:r>
              <a:rPr lang="en-US" sz="1800" spc="205" dirty="0">
                <a:effectLst/>
                <a:latin typeface="Segoe UI" panose="020B0502040204020203" pitchFamily="34" charset="0"/>
                <a:ea typeface="Segoe UI" panose="020B0502040204020203" pitchFamily="34" charset="0"/>
              </a:rPr>
              <a:t> </a:t>
            </a:r>
          </a:p>
          <a:p>
            <a:r>
              <a:rPr lang="en-US" sz="1800" b="1" dirty="0">
                <a:effectLst/>
                <a:latin typeface="Segoe UI" panose="020B0502040204020203" pitchFamily="34" charset="0"/>
                <a:ea typeface="Segoe UI" panose="020B0502040204020203" pitchFamily="34" charset="0"/>
              </a:rPr>
              <a:t>Access</a:t>
            </a:r>
            <a:r>
              <a:rPr lang="en-US" sz="1800" b="1" spc="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to Distribution</a:t>
            </a:r>
            <a:r>
              <a:rPr lang="en-US" sz="1800" b="1" spc="5" dirty="0">
                <a:effectLst/>
                <a:latin typeface="Segoe UI" panose="020B0502040204020203" pitchFamily="34" charset="0"/>
                <a:ea typeface="Segoe UI" panose="020B0502040204020203" pitchFamily="34" charset="0"/>
              </a:rPr>
              <a:t> </a:t>
            </a:r>
            <a:r>
              <a:rPr lang="en-US" sz="1800" b="1" dirty="0">
                <a:effectLst/>
                <a:latin typeface="Segoe UI" panose="020B0502040204020203" pitchFamily="34" charset="0"/>
                <a:ea typeface="Segoe UI" panose="020B0502040204020203" pitchFamily="34" charset="0"/>
              </a:rPr>
              <a:t>Channels:</a:t>
            </a:r>
            <a:r>
              <a:rPr lang="en-US" sz="1800" b="1"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 unavailability</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distribution channels</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for new entrants poses another significant entry barrier. </a:t>
            </a:r>
            <a:endParaRPr lang="en-US" spc="205" dirty="0">
              <a:latin typeface="Segoe UI" panose="020B0502040204020203" pitchFamily="34" charset="0"/>
              <a:ea typeface="Segoe UI" panose="020B0502040204020203" pitchFamily="34" charset="0"/>
            </a:endParaRPr>
          </a:p>
          <a:p>
            <a:r>
              <a:rPr lang="en-US" sz="1800" b="1" dirty="0">
                <a:effectLst/>
                <a:latin typeface="Segoe UI" panose="020B0502040204020203" pitchFamily="34" charset="0"/>
                <a:ea typeface="Segoe UI" panose="020B0502040204020203" pitchFamily="34" charset="0"/>
              </a:rPr>
              <a:t>Possibility of Aggressive Retaliation: </a:t>
            </a:r>
            <a:r>
              <a:rPr lang="en-US" sz="1800" dirty="0">
                <a:effectLst/>
                <a:latin typeface="Segoe UI" panose="020B0502040204020203" pitchFamily="34" charset="0"/>
                <a:ea typeface="Segoe UI" panose="020B0502040204020203" pitchFamily="34" charset="0"/>
              </a:rPr>
              <a:t>Sometimes the mere threat of </a:t>
            </a:r>
            <a:r>
              <a:rPr lang="en-US" sz="1800" dirty="0" err="1">
                <a:effectLst/>
                <a:latin typeface="Segoe UI" panose="020B0502040204020203" pitchFamily="34" charset="0"/>
                <a:ea typeface="Segoe UI" panose="020B0502040204020203" pitchFamily="34" charset="0"/>
              </a:rPr>
              <a:t>aggres</a:t>
            </a:r>
            <a:r>
              <a:rPr lang="en-US" sz="1800" dirty="0">
                <a:effectLst/>
                <a:latin typeface="Segoe UI" panose="020B0502040204020203" pitchFamily="34" charset="0"/>
                <a:ea typeface="Segoe UI" panose="020B0502040204020203" pitchFamily="34" charset="0"/>
              </a:rPr>
              <a:t>-</a:t>
            </a:r>
            <a:r>
              <a:rPr lang="en-US" sz="1800" spc="5" dirty="0">
                <a:effectLst/>
                <a:latin typeface="Segoe UI" panose="020B0502040204020203" pitchFamily="34" charset="0"/>
                <a:ea typeface="Segoe UI" panose="020B0502040204020203" pitchFamily="34" charset="0"/>
              </a:rPr>
              <a:t> </a:t>
            </a:r>
            <a:r>
              <a:rPr lang="en-US" sz="1800" dirty="0" err="1">
                <a:effectLst/>
                <a:latin typeface="Segoe UI" panose="020B0502040204020203" pitchFamily="34" charset="0"/>
                <a:ea typeface="Segoe UI" panose="020B0502040204020203" pitchFamily="34" charset="0"/>
              </a:rPr>
              <a:t>sive</a:t>
            </a:r>
            <a:r>
              <a:rPr lang="en-US" sz="1800" dirty="0">
                <a:effectLst/>
                <a:latin typeface="Segoe UI" panose="020B0502040204020203" pitchFamily="34" charset="0"/>
                <a:ea typeface="Segoe UI" panose="020B0502040204020203" pitchFamily="34" charset="0"/>
              </a:rPr>
              <a:t> retaliation by incumbents/existing firms can deter entry of new firms into</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 existing industry. </a:t>
            </a:r>
            <a:endParaRPr lang="en-US" dirty="0"/>
          </a:p>
        </p:txBody>
      </p:sp>
    </p:spTree>
    <p:extLst>
      <p:ext uri="{BB962C8B-B14F-4D97-AF65-F5344CB8AC3E}">
        <p14:creationId xmlns:p14="http://schemas.microsoft.com/office/powerpoint/2010/main" val="25317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1C66-B697-58FC-B481-3F7DA54F712E}"/>
              </a:ext>
            </a:extLst>
          </p:cNvPr>
          <p:cNvSpPr>
            <a:spLocks noGrp="1"/>
          </p:cNvSpPr>
          <p:nvPr>
            <p:ph type="title"/>
          </p:nvPr>
        </p:nvSpPr>
        <p:spPr/>
        <p:txBody>
          <a:bodyPr/>
          <a:lstStyle/>
          <a:p>
            <a:r>
              <a:rPr lang="en-US" dirty="0"/>
              <a:t>Bargaining Power of Buyers</a:t>
            </a:r>
          </a:p>
        </p:txBody>
      </p:sp>
      <p:sp>
        <p:nvSpPr>
          <p:cNvPr id="3" name="Content Placeholder 2">
            <a:extLst>
              <a:ext uri="{FF2B5EF4-FFF2-40B4-BE49-F238E27FC236}">
                <a16:creationId xmlns:a16="http://schemas.microsoft.com/office/drawing/2014/main" id="{6F88A847-6628-3029-243F-253ED02D994D}"/>
              </a:ext>
            </a:extLst>
          </p:cNvPr>
          <p:cNvSpPr>
            <a:spLocks noGrp="1"/>
          </p:cNvSpPr>
          <p:nvPr>
            <p:ph idx="1"/>
          </p:nvPr>
        </p:nvSpPr>
        <p:spPr>
          <a:xfrm>
            <a:off x="1659988" y="1359877"/>
            <a:ext cx="9844624" cy="5139397"/>
          </a:xfrm>
        </p:spPr>
        <p:txBody>
          <a:bodyPr>
            <a:normAutofit/>
          </a:bodyPr>
          <a:lstStyle/>
          <a:p>
            <a:r>
              <a:rPr lang="en-US" sz="1800" dirty="0">
                <a:effectLst/>
                <a:latin typeface="Segoe UI" panose="020B0502040204020203" pitchFamily="34" charset="0"/>
                <a:ea typeface="Segoe UI" panose="020B0502040204020203" pitchFamily="34" charset="0"/>
              </a:rPr>
              <a:t>force becomes heavier depending on the possibility of buyers forming groups or</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cartels.  </a:t>
            </a:r>
          </a:p>
          <a:p>
            <a:pPr marL="0" indent="0">
              <a:buNone/>
            </a:pPr>
            <a:r>
              <a:rPr lang="en-US" sz="1800" dirty="0">
                <a:effectLst/>
                <a:latin typeface="Segoe UI" panose="020B0502040204020203" pitchFamily="34" charset="0"/>
                <a:ea typeface="Segoe UI" panose="020B0502040204020203" pitchFamily="34" charset="0"/>
              </a:rPr>
              <a:t>( Industrial products)</a:t>
            </a:r>
          </a:p>
          <a:p>
            <a:r>
              <a:rPr lang="en-US" sz="1800" dirty="0">
                <a:effectLst/>
                <a:latin typeface="Segoe UI" panose="020B0502040204020203" pitchFamily="34" charset="0"/>
                <a:ea typeface="Segoe UI" panose="020B0502040204020203" pitchFamily="34" charset="0"/>
              </a:rPr>
              <a:t>The bargaining power of the buyers influences not only the prices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that the producer can charge but also influences costs and investments of the producer. </a:t>
            </a:r>
          </a:p>
          <a:p>
            <a:r>
              <a:rPr lang="en-US" sz="1800" dirty="0">
                <a:effectLst/>
                <a:latin typeface="Segoe UI" panose="020B0502040204020203" pitchFamily="34" charset="0"/>
                <a:ea typeface="Segoe UI" panose="020B0502040204020203" pitchFamily="34" charset="0"/>
              </a:rPr>
              <a:t>This is because powerful buyers usually bargain for better services which</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involves</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more</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investment</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on</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part</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a:t>
            </a:r>
            <a:r>
              <a:rPr lang="en-US" sz="1800" spc="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producer.</a:t>
            </a:r>
          </a:p>
          <a:p>
            <a:pPr marL="139065" marR="73025" algn="just">
              <a:spcBef>
                <a:spcPts val="605"/>
              </a:spcBef>
              <a:spcAft>
                <a:spcPts val="0"/>
              </a:spcAft>
            </a:pPr>
            <a:r>
              <a:rPr lang="en-US" sz="1800" dirty="0">
                <a:effectLst/>
                <a:latin typeface="Segoe UI" panose="020B0502040204020203" pitchFamily="34" charset="0"/>
                <a:ea typeface="Segoe UI" panose="020B0502040204020203" pitchFamily="34" charset="0"/>
              </a:rPr>
              <a:t>Buyers of an industry’s products or services can sometimes exert considerable pressure on existing firms to secure lower prices or better services. This leverage is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particularly</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evident</a:t>
            </a:r>
            <a:r>
              <a:rPr lang="en-US" sz="1800" spc="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when;</a:t>
            </a:r>
          </a:p>
          <a:p>
            <a:pPr marL="342900" marR="74930" lvl="0" indent="-342900" algn="just">
              <a:spcBef>
                <a:spcPts val="595"/>
              </a:spcBef>
              <a:spcAft>
                <a:spcPts val="0"/>
              </a:spcAft>
              <a:buSzPts val="1100"/>
              <a:buFont typeface="Segoe UI" panose="020B0502040204020203" pitchFamily="34" charset="0"/>
              <a:buAutoNum type="romanLcParenBoth"/>
              <a:tabLst>
                <a:tab pos="506095" algn="l"/>
              </a:tabLst>
            </a:pPr>
            <a:r>
              <a:rPr lang="en-US" sz="1800" spc="0" dirty="0">
                <a:effectLst/>
                <a:latin typeface="Segoe UI" panose="020B0502040204020203" pitchFamily="34" charset="0"/>
                <a:ea typeface="Segoe UI" panose="020B0502040204020203" pitchFamily="34" charset="0"/>
              </a:rPr>
              <a:t>Buyers have full knowledge of the source(s) of products and their substitutes.</a:t>
            </a:r>
            <a:r>
              <a:rPr lang="en-US" sz="1800" spc="5" dirty="0">
                <a:effectLst/>
                <a:latin typeface="Segoe UI" panose="020B0502040204020203" pitchFamily="34" charset="0"/>
                <a:ea typeface="Segoe UI" panose="020B0502040204020203" pitchFamily="34" charset="0"/>
              </a:rPr>
              <a:t> </a:t>
            </a:r>
            <a:endParaRPr lang="en-US" sz="1800" spc="0" dirty="0">
              <a:effectLst/>
              <a:latin typeface="Segoe UI" panose="020B0502040204020203" pitchFamily="34" charset="0"/>
              <a:ea typeface="Segoe UI" panose="020B0502040204020203" pitchFamily="34" charset="0"/>
            </a:endParaRPr>
          </a:p>
          <a:p>
            <a:pPr marL="342900" marR="74295" lvl="0" indent="-342900" algn="just">
              <a:spcBef>
                <a:spcPts val="600"/>
              </a:spcBef>
              <a:spcAft>
                <a:spcPts val="0"/>
              </a:spcAft>
              <a:buSzPts val="1100"/>
              <a:buFont typeface="Segoe UI" panose="020B0502040204020203" pitchFamily="34" charset="0"/>
              <a:buAutoNum type="romanLcParenBoth"/>
              <a:tabLst>
                <a:tab pos="506730" algn="l"/>
              </a:tabLst>
            </a:pPr>
            <a:r>
              <a:rPr lang="en-US" dirty="0">
                <a:latin typeface="Segoe UI" panose="020B0502040204020203" pitchFamily="34" charset="0"/>
                <a:ea typeface="Segoe UI" panose="020B0502040204020203" pitchFamily="34" charset="0"/>
              </a:rPr>
              <a:t>B</a:t>
            </a:r>
            <a:r>
              <a:rPr lang="en-US" sz="1800" spc="0" dirty="0">
                <a:effectLst/>
                <a:latin typeface="Segoe UI" panose="020B0502040204020203" pitchFamily="34" charset="0"/>
                <a:ea typeface="Segoe UI" panose="020B0502040204020203" pitchFamily="34" charset="0"/>
              </a:rPr>
              <a:t>ig buyers: in</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a:t>
            </a:r>
            <a:r>
              <a:rPr lang="en-US" sz="1800" spc="7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position</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demand</a:t>
            </a:r>
            <a:r>
              <a:rPr lang="en-US" sz="1800" spc="50"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favourable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terms</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of</a:t>
            </a:r>
            <a:r>
              <a:rPr lang="en-US" sz="1800" spc="5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contract.</a:t>
            </a:r>
          </a:p>
          <a:p>
            <a:pPr marL="342900" marR="69850" lvl="0" indent="-342900" algn="just">
              <a:spcBef>
                <a:spcPts val="600"/>
              </a:spcBef>
              <a:spcAft>
                <a:spcPts val="0"/>
              </a:spcAft>
              <a:buSzPts val="1100"/>
              <a:buFont typeface="Segoe UI" panose="020B0502040204020203" pitchFamily="34" charset="0"/>
              <a:buAutoNum type="romanLcParenBoth"/>
              <a:tabLst>
                <a:tab pos="507365" algn="l"/>
              </a:tabLst>
            </a:pPr>
            <a:r>
              <a:rPr lang="en-US" sz="1800" spc="0" dirty="0">
                <a:effectLst/>
                <a:latin typeface="Segoe UI" panose="020B0502040204020203" pitchFamily="34" charset="0"/>
                <a:ea typeface="Segoe UI" panose="020B0502040204020203" pitchFamily="34" charset="0"/>
              </a:rPr>
              <a:t>The industry’s product is not perceived as critical to the buyer’s needs and</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buyers</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more</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concentrated</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than</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firms</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supplying the</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product.</a:t>
            </a:r>
            <a:r>
              <a:rPr lang="en-US" sz="1800" spc="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They</a:t>
            </a:r>
            <a:r>
              <a:rPr lang="en-US" sz="1800" spc="30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29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easily</a:t>
            </a:r>
            <a:r>
              <a:rPr lang="en-US" sz="1800" spc="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switch</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substitutes</a:t>
            </a:r>
            <a:r>
              <a:rPr lang="en-US" sz="1800" spc="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available.</a:t>
            </a:r>
          </a:p>
          <a:p>
            <a:endParaRPr lang="en-US" dirty="0"/>
          </a:p>
        </p:txBody>
      </p:sp>
    </p:spTree>
    <p:extLst>
      <p:ext uri="{BB962C8B-B14F-4D97-AF65-F5344CB8AC3E}">
        <p14:creationId xmlns:p14="http://schemas.microsoft.com/office/powerpoint/2010/main" val="223842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7597-6377-DD1B-3597-78A2D9F211D7}"/>
              </a:ext>
            </a:extLst>
          </p:cNvPr>
          <p:cNvSpPr>
            <a:spLocks noGrp="1"/>
          </p:cNvSpPr>
          <p:nvPr>
            <p:ph type="title"/>
          </p:nvPr>
        </p:nvSpPr>
        <p:spPr/>
        <p:txBody>
          <a:bodyPr/>
          <a:lstStyle/>
          <a:p>
            <a:r>
              <a:rPr lang="en-US" dirty="0"/>
              <a:t>Bargaining Power of Suppliers</a:t>
            </a:r>
          </a:p>
        </p:txBody>
      </p:sp>
      <p:sp>
        <p:nvSpPr>
          <p:cNvPr id="3" name="Content Placeholder 2">
            <a:extLst>
              <a:ext uri="{FF2B5EF4-FFF2-40B4-BE49-F238E27FC236}">
                <a16:creationId xmlns:a16="http://schemas.microsoft.com/office/drawing/2014/main" id="{29B09334-4D0B-656A-7DD8-CA4035B40533}"/>
              </a:ext>
            </a:extLst>
          </p:cNvPr>
          <p:cNvSpPr>
            <a:spLocks noGrp="1"/>
          </p:cNvSpPr>
          <p:nvPr>
            <p:ph idx="1"/>
          </p:nvPr>
        </p:nvSpPr>
        <p:spPr/>
        <p:txBody>
          <a:bodyPr/>
          <a:lstStyle/>
          <a:p>
            <a:r>
              <a:rPr lang="en-US" sz="1800" dirty="0">
                <a:effectLst/>
                <a:latin typeface="Segoe UI" panose="020B0502040204020203" pitchFamily="34" charset="0"/>
                <a:ea typeface="Segoe UI" panose="020B0502040204020203" pitchFamily="34" charset="0"/>
              </a:rPr>
              <a:t>considerable bargaining power over purchasing</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companies. </a:t>
            </a:r>
          </a:p>
          <a:p>
            <a:r>
              <a:rPr lang="en-US" sz="1800" dirty="0">
                <a:effectLst/>
                <a:latin typeface="Segoe UI" panose="020B0502040204020203" pitchFamily="34" charset="0"/>
                <a:ea typeface="Segoe UI" panose="020B0502040204020203" pitchFamily="34" charset="0"/>
              </a:rPr>
              <a:t>when the suppliers are limited in number, they may openly exhibit</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their</a:t>
            </a:r>
            <a:r>
              <a:rPr lang="en-US" sz="1800" spc="17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bargaining</a:t>
            </a:r>
            <a:r>
              <a:rPr lang="en-US" sz="1800" spc="16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power.</a:t>
            </a:r>
          </a:p>
          <a:p>
            <a:pPr marL="139065" marR="74930" algn="just">
              <a:spcBef>
                <a:spcPts val="505"/>
              </a:spcBef>
              <a:spcAft>
                <a:spcPts val="0"/>
              </a:spcAft>
            </a:pPr>
            <a:r>
              <a:rPr lang="en-US" sz="1800" dirty="0">
                <a:effectLst/>
                <a:latin typeface="Segoe UI" panose="020B0502040204020203" pitchFamily="34" charset="0"/>
                <a:ea typeface="Segoe UI" panose="020B0502040204020203" pitchFamily="34" charset="0"/>
              </a:rPr>
              <a:t>determines</a:t>
            </a:r>
            <a:r>
              <a:rPr lang="en-US" sz="1800" spc="1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a:t>
            </a:r>
            <a:r>
              <a:rPr lang="en-US" sz="1800" spc="1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a:t>
            </a:r>
            <a:r>
              <a:rPr lang="en-US" sz="1800" spc="1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of raw</a:t>
            </a:r>
            <a:r>
              <a:rPr lang="en-US" sz="1800" spc="1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materials</a:t>
            </a:r>
            <a:endParaRPr lang="en-US" dirty="0">
              <a:latin typeface="Segoe UI" panose="020B0502040204020203" pitchFamily="34" charset="0"/>
              <a:ea typeface="Segoe UI" panose="020B0502040204020203" pitchFamily="34" charset="0"/>
            </a:endParaRPr>
          </a:p>
          <a:p>
            <a:pPr marL="139700" marR="0" indent="-1270" algn="l">
              <a:spcBef>
                <a:spcPts val="605"/>
              </a:spcBef>
              <a:spcAft>
                <a:spcPts val="0"/>
              </a:spcAft>
            </a:pPr>
            <a:r>
              <a:rPr lang="en-US" sz="1800" dirty="0">
                <a:effectLst/>
                <a:latin typeface="Segoe UI" panose="020B0502040204020203" pitchFamily="34" charset="0"/>
                <a:ea typeface="Segoe UI" panose="020B0502040204020203" pitchFamily="34" charset="0"/>
              </a:rPr>
              <a:t>Suppliers</a:t>
            </a:r>
            <a:r>
              <a:rPr lang="en-US" sz="1800" spc="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can</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command</a:t>
            </a:r>
            <a:r>
              <a:rPr lang="en-US" sz="1800" spc="5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bargaining</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power</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over</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a:t>
            </a:r>
            <a:r>
              <a:rPr lang="en-US" sz="1800" spc="5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firm</a:t>
            </a:r>
            <a:r>
              <a:rPr lang="en-US" sz="1800" spc="4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when;</a:t>
            </a:r>
          </a:p>
          <a:p>
            <a:pPr marL="342900" marR="0" lvl="0" indent="-342900" algn="l">
              <a:spcBef>
                <a:spcPts val="600"/>
              </a:spcBef>
              <a:spcAft>
                <a:spcPts val="0"/>
              </a:spcAft>
              <a:buSzPts val="1100"/>
              <a:buFont typeface="Segoe UI" panose="020B0502040204020203" pitchFamily="34" charset="0"/>
              <a:buAutoNum type="romanLcParenBoth"/>
              <a:tabLst>
                <a:tab pos="505460" algn="l"/>
                <a:tab pos="506095" algn="l"/>
              </a:tabLst>
            </a:pPr>
            <a:r>
              <a:rPr lang="en-US" sz="1800" spc="0" dirty="0">
                <a:effectLst/>
                <a:latin typeface="Segoe UI" panose="020B0502040204020203" pitchFamily="34" charset="0"/>
                <a:ea typeface="Segoe UI" panose="020B0502040204020203" pitchFamily="34" charset="0"/>
              </a:rPr>
              <a:t>Their</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products</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crucial</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buyer</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substitutes</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not</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available.</a:t>
            </a:r>
          </a:p>
          <a:p>
            <a:pPr marL="342900" marR="0" lvl="0" indent="-342900" algn="l">
              <a:spcBef>
                <a:spcPts val="605"/>
              </a:spcBef>
              <a:spcAft>
                <a:spcPts val="0"/>
              </a:spcAft>
              <a:buSzPts val="1100"/>
              <a:buFont typeface="Segoe UI" panose="020B0502040204020203" pitchFamily="34" charset="0"/>
              <a:buAutoNum type="romanLcParenBoth"/>
              <a:tabLst>
                <a:tab pos="505460" algn="l"/>
                <a:tab pos="506095" algn="l"/>
              </a:tabLst>
            </a:pPr>
            <a:r>
              <a:rPr lang="en-US" sz="1800" spc="0" dirty="0">
                <a:effectLst/>
                <a:latin typeface="Segoe UI" panose="020B0502040204020203" pitchFamily="34" charset="0"/>
                <a:ea typeface="Segoe UI" panose="020B0502040204020203" pitchFamily="34" charset="0"/>
              </a:rPr>
              <a:t>They</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can</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erect/ensure</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switching</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costs.</a:t>
            </a:r>
          </a:p>
          <a:p>
            <a:pPr marL="342900" marR="0" lvl="0" indent="-342900" algn="l">
              <a:spcBef>
                <a:spcPts val="605"/>
              </a:spcBef>
              <a:spcAft>
                <a:spcPts val="0"/>
              </a:spcAft>
              <a:buSzPts val="1100"/>
              <a:buFont typeface="Segoe UI" panose="020B0502040204020203" pitchFamily="34" charset="0"/>
              <a:buAutoNum type="romanLcParenBoth"/>
              <a:tabLst>
                <a:tab pos="505460" algn="l"/>
                <a:tab pos="506095" algn="l"/>
              </a:tabLst>
            </a:pPr>
            <a:r>
              <a:rPr lang="en-US" sz="1800" dirty="0">
                <a:effectLst/>
                <a:latin typeface="Segoe UI" panose="020B0502040204020203" pitchFamily="34" charset="0"/>
                <a:ea typeface="Segoe UI" panose="020B0502040204020203" pitchFamily="34" charset="0"/>
              </a:rPr>
              <a:t>They</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are</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more</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concentrated</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than</a:t>
            </a:r>
            <a:r>
              <a:rPr lang="en-US" sz="1800" spc="12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their</a:t>
            </a:r>
            <a:r>
              <a:rPr lang="en-US" sz="1800" spc="13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buyers.</a:t>
            </a:r>
            <a:r>
              <a:rPr lang="en-US" sz="1800" spc="1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Less</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suppliers,</a:t>
            </a:r>
            <a:r>
              <a:rPr lang="en-US" sz="1800" spc="11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more</a:t>
            </a:r>
            <a:r>
              <a:rPr lang="en-US" sz="1800" spc="11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buyers</a:t>
            </a:r>
            <a:endParaRPr lang="en-US" dirty="0"/>
          </a:p>
        </p:txBody>
      </p:sp>
    </p:spTree>
    <p:extLst>
      <p:ext uri="{BB962C8B-B14F-4D97-AF65-F5344CB8AC3E}">
        <p14:creationId xmlns:p14="http://schemas.microsoft.com/office/powerpoint/2010/main" val="222562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B047-6E80-5541-3D41-04D1D1AB28A2}"/>
              </a:ext>
            </a:extLst>
          </p:cNvPr>
          <p:cNvSpPr>
            <a:spLocks noGrp="1"/>
          </p:cNvSpPr>
          <p:nvPr>
            <p:ph type="title"/>
          </p:nvPr>
        </p:nvSpPr>
        <p:spPr>
          <a:xfrm>
            <a:off x="2592925" y="624110"/>
            <a:ext cx="8911687" cy="1014190"/>
          </a:xfrm>
        </p:spPr>
        <p:txBody>
          <a:bodyPr/>
          <a:lstStyle/>
          <a:p>
            <a:r>
              <a:rPr lang="en-US" dirty="0"/>
              <a:t>The Nature of Rivalry in the Industry</a:t>
            </a:r>
          </a:p>
        </p:txBody>
      </p:sp>
      <p:sp>
        <p:nvSpPr>
          <p:cNvPr id="3" name="Content Placeholder 2">
            <a:extLst>
              <a:ext uri="{FF2B5EF4-FFF2-40B4-BE49-F238E27FC236}">
                <a16:creationId xmlns:a16="http://schemas.microsoft.com/office/drawing/2014/main" id="{7265D32E-969A-4818-3C28-FC629C35C0B7}"/>
              </a:ext>
            </a:extLst>
          </p:cNvPr>
          <p:cNvSpPr>
            <a:spLocks noGrp="1"/>
          </p:cNvSpPr>
          <p:nvPr>
            <p:ph idx="1"/>
          </p:nvPr>
        </p:nvSpPr>
        <p:spPr>
          <a:xfrm>
            <a:off x="2589212" y="1638300"/>
            <a:ext cx="8915400" cy="4272922"/>
          </a:xfrm>
        </p:spPr>
        <p:txBody>
          <a:bodyPr/>
          <a:lstStyle/>
          <a:p>
            <a:r>
              <a:rPr lang="en-US" sz="1800" dirty="0">
                <a:effectLst/>
                <a:latin typeface="Segoe UI" panose="020B0502040204020203" pitchFamily="34" charset="0"/>
                <a:ea typeface="Segoe UI" panose="020B0502040204020203" pitchFamily="34" charset="0"/>
              </a:rPr>
              <a:t>the competitors</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influence strategic</a:t>
            </a:r>
            <a:r>
              <a:rPr lang="en-US" sz="1800" spc="30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decisions</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a:t>
            </a:r>
            <a:r>
              <a:rPr lang="en-US" sz="1800" spc="1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different</a:t>
            </a:r>
            <a:r>
              <a:rPr lang="en-US" sz="1800" spc="1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strategic</a:t>
            </a:r>
            <a:r>
              <a:rPr lang="en-US" sz="1800" spc="1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levels.</a:t>
            </a:r>
            <a:r>
              <a:rPr lang="en-US" sz="1800" spc="185" dirty="0">
                <a:effectLst/>
                <a:latin typeface="Segoe UI" panose="020B0502040204020203" pitchFamily="34" charset="0"/>
                <a:ea typeface="Segoe UI" panose="020B0502040204020203" pitchFamily="34" charset="0"/>
              </a:rPr>
              <a:t> </a:t>
            </a:r>
          </a:p>
          <a:p>
            <a:r>
              <a:rPr lang="en-US" sz="1800" dirty="0">
                <a:effectLst/>
                <a:latin typeface="Segoe UI" panose="020B0502040204020203" pitchFamily="34" charset="0"/>
                <a:ea typeface="Segoe UI" panose="020B0502040204020203" pitchFamily="34" charset="0"/>
              </a:rPr>
              <a:t>The</a:t>
            </a:r>
            <a:r>
              <a:rPr lang="en-US" sz="1800" spc="1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impact</a:t>
            </a:r>
            <a:r>
              <a:rPr lang="en-US" sz="1800" spc="1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is</a:t>
            </a:r>
            <a:r>
              <a:rPr lang="en-US" sz="1800" spc="1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more</a:t>
            </a:r>
            <a:r>
              <a:rPr lang="en-US" sz="1800" spc="1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evident</a:t>
            </a:r>
            <a:r>
              <a:rPr lang="en-US" sz="1800" spc="17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at</a:t>
            </a:r>
            <a:r>
              <a:rPr lang="en-US" sz="1800" spc="1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functional</a:t>
            </a:r>
            <a:r>
              <a:rPr lang="en-US" sz="1800" spc="1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level,</a:t>
            </a:r>
            <a:r>
              <a:rPr lang="en-US" sz="1800" spc="18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like</a:t>
            </a:r>
            <a:r>
              <a:rPr lang="en-US" sz="1800" spc="19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in</a:t>
            </a:r>
            <a:r>
              <a:rPr lang="en-US" sz="1800" spc="-290"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the prices being charged, more aggressive advertising, and building pressures on</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costs,</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product</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and</a:t>
            </a:r>
            <a:r>
              <a:rPr lang="en-US" sz="1800" spc="4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so</a:t>
            </a:r>
            <a:r>
              <a:rPr lang="en-US" sz="1800" spc="3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on.</a:t>
            </a:r>
            <a:endParaRPr lang="en-US" spc="185" dirty="0">
              <a:latin typeface="Segoe UI" panose="020B0502040204020203" pitchFamily="34" charset="0"/>
              <a:ea typeface="Segoe UI" panose="020B0502040204020203" pitchFamily="34" charset="0"/>
            </a:endParaRPr>
          </a:p>
          <a:p>
            <a:r>
              <a:rPr lang="en-US" sz="1800" dirty="0">
                <a:effectLst/>
                <a:latin typeface="Segoe UI" panose="020B0502040204020203" pitchFamily="34" charset="0"/>
                <a:ea typeface="Segoe UI" panose="020B0502040204020203" pitchFamily="34" charset="0"/>
              </a:rPr>
              <a:t>The intensity of rivalry can influence the costs of</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suppliers, distribution, and of attracting customers and thus, can directly affect the</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profitability. </a:t>
            </a:r>
          </a:p>
          <a:p>
            <a:r>
              <a:rPr lang="en-US" sz="1800" dirty="0">
                <a:effectLst/>
                <a:latin typeface="Segoe UI" panose="020B0502040204020203" pitchFamily="34" charset="0"/>
                <a:ea typeface="Segoe UI" panose="020B0502040204020203" pitchFamily="34" charset="0"/>
              </a:rPr>
              <a:t>“The more intensive the rivalry, the less attractive is the industry”. </a:t>
            </a:r>
          </a:p>
          <a:p>
            <a:pPr marL="0" indent="0">
              <a:buNone/>
            </a:pPr>
            <a:endParaRPr lang="en-US" dirty="0"/>
          </a:p>
        </p:txBody>
      </p:sp>
    </p:spTree>
    <p:extLst>
      <p:ext uri="{BB962C8B-B14F-4D97-AF65-F5344CB8AC3E}">
        <p14:creationId xmlns:p14="http://schemas.microsoft.com/office/powerpoint/2010/main" val="299207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9D61-EFF9-3D4B-8572-BCFB2595B55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4A32702-3265-A5FF-2711-B0C1438C0D1F}"/>
              </a:ext>
            </a:extLst>
          </p:cNvPr>
          <p:cNvSpPr>
            <a:spLocks noGrp="1"/>
          </p:cNvSpPr>
          <p:nvPr>
            <p:ph idx="1"/>
          </p:nvPr>
        </p:nvSpPr>
        <p:spPr/>
        <p:txBody>
          <a:bodyPr/>
          <a:lstStyle/>
          <a:p>
            <a:pPr marL="140970" marR="71755" indent="-635" algn="just">
              <a:spcBef>
                <a:spcPts val="590"/>
              </a:spcBef>
              <a:spcAft>
                <a:spcPts val="0"/>
              </a:spcAft>
            </a:pPr>
            <a:r>
              <a:rPr lang="en-US" sz="1800" dirty="0">
                <a:effectLst/>
                <a:latin typeface="Segoe UI" panose="020B0502040204020203" pitchFamily="34" charset="0"/>
                <a:ea typeface="Segoe UI" panose="020B0502040204020203" pitchFamily="34" charset="0"/>
              </a:rPr>
              <a:t>Rivalry among competitors tends to be cutthroat and an industry’s profitability is low</a:t>
            </a:r>
            <a:r>
              <a:rPr lang="en-US" sz="1800" spc="5" dirty="0">
                <a:effectLst/>
                <a:latin typeface="Segoe UI" panose="020B0502040204020203" pitchFamily="34" charset="0"/>
                <a:ea typeface="Segoe UI" panose="020B0502040204020203" pitchFamily="34" charset="0"/>
              </a:rPr>
              <a:t> </a:t>
            </a:r>
            <a:r>
              <a:rPr lang="en-US" sz="1800" dirty="0">
                <a:effectLst/>
                <a:latin typeface="Segoe UI" panose="020B0502040204020203" pitchFamily="34" charset="0"/>
                <a:ea typeface="Segoe UI" panose="020B0502040204020203" pitchFamily="34" charset="0"/>
              </a:rPr>
              <a:t>when;</a:t>
            </a:r>
          </a:p>
          <a:p>
            <a:pPr marL="342900" marR="0" lvl="0" indent="-342900" algn="just">
              <a:spcBef>
                <a:spcPts val="605"/>
              </a:spcBef>
              <a:spcAft>
                <a:spcPts val="0"/>
              </a:spcAft>
              <a:buSzPts val="1100"/>
              <a:buFont typeface="Segoe UI" panose="020B0502040204020203" pitchFamily="34" charset="0"/>
              <a:buAutoNum type="romanLcParenBoth"/>
              <a:tabLst>
                <a:tab pos="506095" algn="l"/>
              </a:tabLst>
            </a:pPr>
            <a:r>
              <a:rPr lang="en-US" sz="1800" spc="0" dirty="0">
                <a:effectLst/>
                <a:latin typeface="Segoe UI" panose="020B0502040204020203" pitchFamily="34" charset="0"/>
                <a:ea typeface="Segoe UI" panose="020B0502040204020203" pitchFamily="34" charset="0"/>
              </a:rPr>
              <a:t>An</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industry</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has</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no</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clear</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leader.</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Therefore,</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continuous</a:t>
            </a:r>
            <a:r>
              <a:rPr lang="en-US" sz="1800" spc="10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war</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for</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leadership.</a:t>
            </a:r>
          </a:p>
          <a:p>
            <a:pPr marL="342900" marR="0" lvl="0" indent="-342900" algn="just">
              <a:spcBef>
                <a:spcPts val="600"/>
              </a:spcBef>
              <a:spcAft>
                <a:spcPts val="0"/>
              </a:spcAft>
              <a:buSzPts val="1100"/>
              <a:buFont typeface="Segoe UI" panose="020B0502040204020203" pitchFamily="34" charset="0"/>
              <a:buAutoNum type="romanLcParenBoth"/>
              <a:tabLst>
                <a:tab pos="506095" algn="l"/>
              </a:tabLst>
            </a:pPr>
            <a:r>
              <a:rPr lang="en-US" sz="1800" spc="0" dirty="0">
                <a:effectLst/>
                <a:latin typeface="Segoe UI" panose="020B0502040204020203" pitchFamily="34" charset="0"/>
                <a:ea typeface="Segoe UI" panose="020B0502040204020203" pitchFamily="34" charset="0"/>
              </a:rPr>
              <a:t>Competitors</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industry</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are</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numerous.</a:t>
            </a:r>
          </a:p>
          <a:p>
            <a:pPr marL="342900" marR="71120" lvl="0" indent="-342900" algn="l">
              <a:spcBef>
                <a:spcPts val="605"/>
              </a:spcBef>
              <a:spcAft>
                <a:spcPts val="0"/>
              </a:spcAft>
              <a:buSzPts val="1100"/>
              <a:buFont typeface="Segoe UI" panose="020B0502040204020203" pitchFamily="34" charset="0"/>
              <a:buAutoNum type="romanLcParenBoth"/>
              <a:tabLst>
                <a:tab pos="504825" algn="l"/>
                <a:tab pos="506095" algn="l"/>
              </a:tabLst>
            </a:pPr>
            <a:r>
              <a:rPr lang="en-US" sz="1800" spc="0" dirty="0">
                <a:effectLst/>
                <a:latin typeface="Segoe UI" panose="020B0502040204020203" pitchFamily="34" charset="0"/>
                <a:ea typeface="Segoe UI" panose="020B0502040204020203" pitchFamily="34" charset="0"/>
              </a:rPr>
              <a:t>Competitors</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operate</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with</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fixed</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costs.</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Thus,</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aiming</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for</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better</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Return</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on</a:t>
            </a:r>
            <a:r>
              <a:rPr lang="en-US" sz="1800" spc="-28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Investment</a:t>
            </a:r>
            <a:r>
              <a:rPr lang="en-US" sz="1800" spc="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with</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more</a:t>
            </a:r>
            <a:r>
              <a:rPr lang="en-US" sz="1800" spc="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fierce</a:t>
            </a:r>
            <a:r>
              <a:rPr lang="en-US" sz="1800" spc="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tactics.</a:t>
            </a:r>
          </a:p>
          <a:p>
            <a:pPr marL="342900" marR="76200" lvl="0" indent="-342900" algn="l">
              <a:spcBef>
                <a:spcPts val="590"/>
              </a:spcBef>
              <a:spcAft>
                <a:spcPts val="0"/>
              </a:spcAft>
              <a:buSzPts val="1100"/>
              <a:buFont typeface="Segoe UI" panose="020B0502040204020203" pitchFamily="34" charset="0"/>
              <a:buAutoNum type="romanLcParenBoth"/>
              <a:tabLst>
                <a:tab pos="504825" algn="l"/>
                <a:tab pos="505460" algn="l"/>
              </a:tabLst>
            </a:pPr>
            <a:r>
              <a:rPr lang="en-US" sz="1800" spc="0" dirty="0">
                <a:effectLst/>
                <a:latin typeface="Segoe UI" panose="020B0502040204020203" pitchFamily="34" charset="0"/>
                <a:ea typeface="Segoe UI" panose="020B0502040204020203" pitchFamily="34" charset="0"/>
              </a:rPr>
              <a:t>Competitors</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face</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high</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exit</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barriers,</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and</a:t>
            </a:r>
            <a:r>
              <a:rPr lang="en-US" sz="1800" spc="14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therefore,</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continue</a:t>
            </a:r>
            <a:r>
              <a:rPr lang="en-US" sz="1800" spc="14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fight</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for</a:t>
            </a:r>
            <a:r>
              <a:rPr lang="en-US" sz="1800" spc="1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mar-</a:t>
            </a:r>
            <a:r>
              <a:rPr lang="en-US" sz="1800" spc="-285" dirty="0">
                <a:effectLst/>
                <a:latin typeface="Segoe UI" panose="020B0502040204020203" pitchFamily="34" charset="0"/>
                <a:ea typeface="Segoe UI" panose="020B0502040204020203" pitchFamily="34" charset="0"/>
              </a:rPr>
              <a:t> </a:t>
            </a:r>
            <a:r>
              <a:rPr lang="en-US" sz="1800" spc="0" dirty="0" err="1">
                <a:effectLst/>
                <a:latin typeface="Segoe UI" panose="020B0502040204020203" pitchFamily="34" charset="0"/>
                <a:ea typeface="Segoe UI" panose="020B0502040204020203" pitchFamily="34" charset="0"/>
              </a:rPr>
              <a:t>ket</a:t>
            </a:r>
            <a:r>
              <a:rPr lang="en-US" sz="1800" spc="3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share.</a:t>
            </a:r>
          </a:p>
          <a:p>
            <a:pPr marL="342900" marR="0" lvl="0" indent="-342900" algn="l">
              <a:spcBef>
                <a:spcPts val="600"/>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Competitors</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have</a:t>
            </a:r>
            <a:r>
              <a:rPr lang="en-US" sz="1800" spc="16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little</a:t>
            </a:r>
            <a:r>
              <a:rPr lang="en-US" sz="1800" spc="13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opportunity</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to</a:t>
            </a:r>
            <a:r>
              <a:rPr lang="en-US" sz="1800" spc="16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differentiate</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their</a:t>
            </a:r>
            <a:r>
              <a:rPr lang="en-US" sz="1800" spc="15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offerings.</a:t>
            </a:r>
          </a:p>
          <a:p>
            <a:pPr marL="342900" marR="0" lvl="0" indent="-342900" algn="l">
              <a:spcBef>
                <a:spcPts val="600"/>
              </a:spcBef>
              <a:spcAft>
                <a:spcPts val="0"/>
              </a:spcAft>
              <a:buSzPts val="1100"/>
              <a:buFont typeface="Segoe UI" panose="020B0502040204020203" pitchFamily="34" charset="0"/>
              <a:buAutoNum type="romanLcParenBoth"/>
              <a:tabLst>
                <a:tab pos="504190" algn="l"/>
                <a:tab pos="504825" algn="l"/>
              </a:tabLst>
            </a:pPr>
            <a:r>
              <a:rPr lang="en-US" sz="1800" spc="0" dirty="0">
                <a:effectLst/>
                <a:latin typeface="Segoe UI" panose="020B0502040204020203" pitchFamily="34" charset="0"/>
                <a:ea typeface="Segoe UI" panose="020B0502040204020203" pitchFamily="34" charset="0"/>
              </a:rPr>
              <a:t>The</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industry</a:t>
            </a:r>
            <a:r>
              <a:rPr lang="en-US" sz="1800" spc="12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faces</a:t>
            </a:r>
            <a:r>
              <a:rPr lang="en-US" sz="1800" spc="110"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slow</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or</a:t>
            </a:r>
            <a:r>
              <a:rPr lang="en-US" sz="1800" spc="11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diminished</a:t>
            </a:r>
            <a:r>
              <a:rPr lang="en-US" sz="1800" spc="125" dirty="0">
                <a:effectLst/>
                <a:latin typeface="Segoe UI" panose="020B0502040204020203" pitchFamily="34" charset="0"/>
                <a:ea typeface="Segoe UI" panose="020B0502040204020203" pitchFamily="34" charset="0"/>
              </a:rPr>
              <a:t> </a:t>
            </a:r>
            <a:r>
              <a:rPr lang="en-US" sz="1800" spc="0" dirty="0">
                <a:effectLst/>
                <a:latin typeface="Segoe UI" panose="020B0502040204020203" pitchFamily="34" charset="0"/>
                <a:ea typeface="Segoe UI" panose="020B0502040204020203" pitchFamily="34" charset="0"/>
              </a:rPr>
              <a:t>growth.</a:t>
            </a:r>
          </a:p>
          <a:p>
            <a:endParaRPr lang="en-US" dirty="0"/>
          </a:p>
        </p:txBody>
      </p:sp>
    </p:spTree>
    <p:extLst>
      <p:ext uri="{BB962C8B-B14F-4D97-AF65-F5344CB8AC3E}">
        <p14:creationId xmlns:p14="http://schemas.microsoft.com/office/powerpoint/2010/main" val="6256241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276</TotalTime>
  <Words>2279</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Century Gothic</vt:lpstr>
      <vt:lpstr>Segoe UI</vt:lpstr>
      <vt:lpstr>Segoe UI Black</vt:lpstr>
      <vt:lpstr>Symbol</vt:lpstr>
      <vt:lpstr>Wingdings 3</vt:lpstr>
      <vt:lpstr>Wisp</vt:lpstr>
      <vt:lpstr>Business Level Strategy</vt:lpstr>
      <vt:lpstr>PowerPoint Presentation</vt:lpstr>
      <vt:lpstr>PORTER’S FIVE FORCES MODEL- COMPETITIVE ANALYSIS </vt:lpstr>
      <vt:lpstr>Threat of New Entrants</vt:lpstr>
      <vt:lpstr>PowerPoint Presentation</vt:lpstr>
      <vt:lpstr>Bargaining Power of Buyers</vt:lpstr>
      <vt:lpstr>Bargaining Power of Suppliers</vt:lpstr>
      <vt:lpstr>The Nature of Rivalry in the Industry</vt:lpstr>
      <vt:lpstr>PowerPoint Presentation</vt:lpstr>
      <vt:lpstr>PowerPoint Presentation</vt:lpstr>
      <vt:lpstr>Threat of Substitutes</vt:lpstr>
      <vt:lpstr>Activity</vt:lpstr>
      <vt:lpstr>MICHAEL PORTER’S GENERIC STRATEGIES</vt:lpstr>
      <vt:lpstr>PowerPoint Presentation</vt:lpstr>
      <vt:lpstr>PowerPoint Presentation</vt:lpstr>
      <vt:lpstr>PowerPoint Presentation</vt:lpstr>
      <vt:lpstr>PowerPoint Presentation</vt:lpstr>
      <vt:lpstr>Differentiation strategy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Santhanalaxmi K</dc:creator>
  <cp:lastModifiedBy>Santhanalaxmi K</cp:lastModifiedBy>
  <cp:revision>7</cp:revision>
  <dcterms:created xsi:type="dcterms:W3CDTF">2024-08-26T05:54:56Z</dcterms:created>
  <dcterms:modified xsi:type="dcterms:W3CDTF">2024-08-27T11:41:58Z</dcterms:modified>
</cp:coreProperties>
</file>