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093FE-F344-4E8B-8F6D-567EB834DA66}"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A861-742E-4025-8784-3DCF091E2EA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99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093FE-F344-4E8B-8F6D-567EB834DA66}"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A861-742E-4025-8784-3DCF091E2EA4}" type="slidenum">
              <a:rPr lang="en-US" smtClean="0"/>
              <a:t>‹#›</a:t>
            </a:fld>
            <a:endParaRPr lang="en-US"/>
          </a:p>
        </p:txBody>
      </p:sp>
    </p:spTree>
    <p:extLst>
      <p:ext uri="{BB962C8B-B14F-4D97-AF65-F5344CB8AC3E}">
        <p14:creationId xmlns:p14="http://schemas.microsoft.com/office/powerpoint/2010/main" val="124392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093FE-F344-4E8B-8F6D-567EB834DA66}"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A861-742E-4025-8784-3DCF091E2EA4}" type="slidenum">
              <a:rPr lang="en-US" smtClean="0"/>
              <a:t>‹#›</a:t>
            </a:fld>
            <a:endParaRPr lang="en-US"/>
          </a:p>
        </p:txBody>
      </p:sp>
    </p:spTree>
    <p:extLst>
      <p:ext uri="{BB962C8B-B14F-4D97-AF65-F5344CB8AC3E}">
        <p14:creationId xmlns:p14="http://schemas.microsoft.com/office/powerpoint/2010/main" val="205380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093FE-F344-4E8B-8F6D-567EB834DA66}"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A861-742E-4025-8784-3DCF091E2EA4}" type="slidenum">
              <a:rPr lang="en-US" smtClean="0"/>
              <a:t>‹#›</a:t>
            </a:fld>
            <a:endParaRPr lang="en-US"/>
          </a:p>
        </p:txBody>
      </p:sp>
    </p:spTree>
    <p:extLst>
      <p:ext uri="{BB962C8B-B14F-4D97-AF65-F5344CB8AC3E}">
        <p14:creationId xmlns:p14="http://schemas.microsoft.com/office/powerpoint/2010/main" val="200242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093FE-F344-4E8B-8F6D-567EB834DA66}"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A861-742E-4025-8784-3DCF091E2EA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606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093FE-F344-4E8B-8F6D-567EB834DA66}" type="datetimeFigureOut">
              <a:rPr lang="en-US" smtClean="0"/>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EA861-742E-4025-8784-3DCF091E2EA4}" type="slidenum">
              <a:rPr lang="en-US" smtClean="0"/>
              <a:t>‹#›</a:t>
            </a:fld>
            <a:endParaRPr lang="en-US"/>
          </a:p>
        </p:txBody>
      </p:sp>
    </p:spTree>
    <p:extLst>
      <p:ext uri="{BB962C8B-B14F-4D97-AF65-F5344CB8AC3E}">
        <p14:creationId xmlns:p14="http://schemas.microsoft.com/office/powerpoint/2010/main" val="350828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093FE-F344-4E8B-8F6D-567EB834DA66}" type="datetimeFigureOut">
              <a:rPr lang="en-US" smtClean="0"/>
              <a:t>09-Sep-24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EA861-742E-4025-8784-3DCF091E2EA4}" type="slidenum">
              <a:rPr lang="en-US" smtClean="0"/>
              <a:t>‹#›</a:t>
            </a:fld>
            <a:endParaRPr lang="en-US"/>
          </a:p>
        </p:txBody>
      </p:sp>
    </p:spTree>
    <p:extLst>
      <p:ext uri="{BB962C8B-B14F-4D97-AF65-F5344CB8AC3E}">
        <p14:creationId xmlns:p14="http://schemas.microsoft.com/office/powerpoint/2010/main" val="336476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093FE-F344-4E8B-8F6D-567EB834DA66}" type="datetimeFigureOut">
              <a:rPr lang="en-US" smtClean="0"/>
              <a:t>09-Sep-24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EA861-742E-4025-8784-3DCF091E2EA4}" type="slidenum">
              <a:rPr lang="en-US" smtClean="0"/>
              <a:t>‹#›</a:t>
            </a:fld>
            <a:endParaRPr lang="en-US"/>
          </a:p>
        </p:txBody>
      </p:sp>
    </p:spTree>
    <p:extLst>
      <p:ext uri="{BB962C8B-B14F-4D97-AF65-F5344CB8AC3E}">
        <p14:creationId xmlns:p14="http://schemas.microsoft.com/office/powerpoint/2010/main" val="135123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1093FE-F344-4E8B-8F6D-567EB834DA66}" type="datetimeFigureOut">
              <a:rPr lang="en-US" smtClean="0"/>
              <a:t>09-Sep-24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7EA861-742E-4025-8784-3DCF091E2EA4}" type="slidenum">
              <a:rPr lang="en-US" smtClean="0"/>
              <a:t>‹#›</a:t>
            </a:fld>
            <a:endParaRPr lang="en-US"/>
          </a:p>
        </p:txBody>
      </p:sp>
    </p:spTree>
    <p:extLst>
      <p:ext uri="{BB962C8B-B14F-4D97-AF65-F5344CB8AC3E}">
        <p14:creationId xmlns:p14="http://schemas.microsoft.com/office/powerpoint/2010/main" val="156355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1093FE-F344-4E8B-8F6D-567EB834DA66}" type="datetimeFigureOut">
              <a:rPr lang="en-US" smtClean="0"/>
              <a:t>09-Sep-24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7EA861-742E-4025-8784-3DCF091E2EA4}" type="slidenum">
              <a:rPr lang="en-US" smtClean="0"/>
              <a:t>‹#›</a:t>
            </a:fld>
            <a:endParaRPr lang="en-US"/>
          </a:p>
        </p:txBody>
      </p:sp>
    </p:spTree>
    <p:extLst>
      <p:ext uri="{BB962C8B-B14F-4D97-AF65-F5344CB8AC3E}">
        <p14:creationId xmlns:p14="http://schemas.microsoft.com/office/powerpoint/2010/main" val="396650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1093FE-F344-4E8B-8F6D-567EB834DA66}" type="datetimeFigureOut">
              <a:rPr lang="en-US" smtClean="0"/>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EA861-742E-4025-8784-3DCF091E2EA4}" type="slidenum">
              <a:rPr lang="en-US" smtClean="0"/>
              <a:t>‹#›</a:t>
            </a:fld>
            <a:endParaRPr lang="en-US"/>
          </a:p>
        </p:txBody>
      </p:sp>
    </p:spTree>
    <p:extLst>
      <p:ext uri="{BB962C8B-B14F-4D97-AF65-F5344CB8AC3E}">
        <p14:creationId xmlns:p14="http://schemas.microsoft.com/office/powerpoint/2010/main" val="409841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1093FE-F344-4E8B-8F6D-567EB834DA66}" type="datetimeFigureOut">
              <a:rPr lang="en-US" smtClean="0"/>
              <a:t>09-Sep-24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7EA861-742E-4025-8784-3DCF091E2EA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3343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50F2-0B4F-4D82-8E43-9990B4F07CA3}"/>
              </a:ext>
            </a:extLst>
          </p:cNvPr>
          <p:cNvSpPr>
            <a:spLocks noGrp="1"/>
          </p:cNvSpPr>
          <p:nvPr>
            <p:ph type="ctrTitle"/>
          </p:nvPr>
        </p:nvSpPr>
        <p:spPr/>
        <p:txBody>
          <a:bodyPr/>
          <a:lstStyle/>
          <a:p>
            <a:r>
              <a:rPr lang="en-US" dirty="0"/>
              <a:t>Porter’s Value Chain analysis</a:t>
            </a:r>
          </a:p>
        </p:txBody>
      </p:sp>
      <p:sp>
        <p:nvSpPr>
          <p:cNvPr id="3" name="Subtitle 2">
            <a:extLst>
              <a:ext uri="{FF2B5EF4-FFF2-40B4-BE49-F238E27FC236}">
                <a16:creationId xmlns:a16="http://schemas.microsoft.com/office/drawing/2014/main" id="{B5AA3EDF-17DB-DC1F-5A2A-4103D4698E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503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DA4-703D-F4E6-434D-AE5E164B04CB}"/>
              </a:ext>
            </a:extLst>
          </p:cNvPr>
          <p:cNvSpPr>
            <a:spLocks noGrp="1"/>
          </p:cNvSpPr>
          <p:nvPr>
            <p:ph type="title"/>
          </p:nvPr>
        </p:nvSpPr>
        <p:spPr>
          <a:xfrm>
            <a:off x="1097280" y="464234"/>
            <a:ext cx="10058400" cy="1069144"/>
          </a:xfrm>
        </p:spPr>
        <p:txBody>
          <a:bodyPr/>
          <a:lstStyle/>
          <a:p>
            <a:r>
              <a:rPr lang="en-US" dirty="0"/>
              <a:t>Benefits</a:t>
            </a:r>
          </a:p>
        </p:txBody>
      </p:sp>
      <p:sp>
        <p:nvSpPr>
          <p:cNvPr id="3" name="Content Placeholder 2">
            <a:extLst>
              <a:ext uri="{FF2B5EF4-FFF2-40B4-BE49-F238E27FC236}">
                <a16:creationId xmlns:a16="http://schemas.microsoft.com/office/drawing/2014/main" id="{7E126D57-34B5-BA4B-414E-276751E17FCF}"/>
              </a:ext>
            </a:extLst>
          </p:cNvPr>
          <p:cNvSpPr>
            <a:spLocks noGrp="1"/>
          </p:cNvSpPr>
          <p:nvPr>
            <p:ph idx="1"/>
          </p:nvPr>
        </p:nvSpPr>
        <p:spPr>
          <a:xfrm>
            <a:off x="1097280" y="2053882"/>
            <a:ext cx="10058400" cy="3815211"/>
          </a:xfrm>
        </p:spPr>
        <p:txBody>
          <a:bodyPr/>
          <a:lstStyle/>
          <a:p>
            <a:pPr algn="just"/>
            <a:r>
              <a:rPr lang="en-US" b="1" i="0" dirty="0">
                <a:solidFill>
                  <a:srgbClr val="2D2D2D"/>
                </a:solidFill>
                <a:effectLst/>
                <a:latin typeface="Indeed Sans"/>
              </a:rPr>
              <a:t>Clarity: </a:t>
            </a:r>
            <a:r>
              <a:rPr lang="en-US" b="0" i="0" dirty="0">
                <a:solidFill>
                  <a:srgbClr val="2D2D2D"/>
                </a:solidFill>
                <a:effectLst/>
                <a:latin typeface="Indeed Sans"/>
              </a:rPr>
              <a:t>Using the value chain can help business leaders and managers understand how different activities affect each other. </a:t>
            </a:r>
          </a:p>
          <a:p>
            <a:pPr algn="just"/>
            <a:r>
              <a:rPr lang="en-US" b="1" dirty="0">
                <a:solidFill>
                  <a:srgbClr val="2D2D2D"/>
                </a:solidFill>
                <a:latin typeface="Indeed Sans"/>
              </a:rPr>
              <a:t>Strategic Planning</a:t>
            </a:r>
            <a:r>
              <a:rPr lang="en-US" b="1" i="0" dirty="0">
                <a:solidFill>
                  <a:srgbClr val="2D2D2D"/>
                </a:solidFill>
                <a:effectLst/>
                <a:latin typeface="Indeed Sans"/>
              </a:rPr>
              <a:t>: </a:t>
            </a:r>
            <a:r>
              <a:rPr lang="en-US" b="0" i="0" dirty="0">
                <a:solidFill>
                  <a:srgbClr val="2D2D2D"/>
                </a:solidFill>
                <a:effectLst/>
                <a:latin typeface="Indeed Sans"/>
              </a:rPr>
              <a:t>Dividing a business model into a set of discrete activities can help managers and directors create strategic plans to boost value in specific stages. </a:t>
            </a:r>
          </a:p>
          <a:p>
            <a:pPr algn="just"/>
            <a:r>
              <a:rPr lang="en-US" b="1" i="0" dirty="0">
                <a:solidFill>
                  <a:srgbClr val="2D2D2D"/>
                </a:solidFill>
                <a:effectLst/>
                <a:latin typeface="Indeed Sans"/>
              </a:rPr>
              <a:t>Competitive edge: </a:t>
            </a:r>
            <a:r>
              <a:rPr lang="en-US" b="0" i="0" dirty="0">
                <a:solidFill>
                  <a:srgbClr val="2D2D2D"/>
                </a:solidFill>
                <a:effectLst/>
                <a:latin typeface="Indeed Sans"/>
              </a:rPr>
              <a:t>Improving the individual stages in a company's business activities can help leadership teams build a brand that's distinct from competitors in the market. </a:t>
            </a:r>
            <a:endParaRPr lang="en-US" dirty="0"/>
          </a:p>
        </p:txBody>
      </p:sp>
    </p:spTree>
    <p:extLst>
      <p:ext uri="{BB962C8B-B14F-4D97-AF65-F5344CB8AC3E}">
        <p14:creationId xmlns:p14="http://schemas.microsoft.com/office/powerpoint/2010/main" val="369570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B96E-A516-41A7-8C05-E302D6D2A2B3}"/>
              </a:ext>
            </a:extLst>
          </p:cNvPr>
          <p:cNvSpPr>
            <a:spLocks noGrp="1"/>
          </p:cNvSpPr>
          <p:nvPr>
            <p:ph type="title"/>
          </p:nvPr>
        </p:nvSpPr>
        <p:spPr/>
        <p:txBody>
          <a:bodyPr/>
          <a:lstStyle/>
          <a:p>
            <a:r>
              <a:rPr lang="en-US" dirty="0"/>
              <a:t>How to use Porter’s Value Chain</a:t>
            </a:r>
          </a:p>
        </p:txBody>
      </p:sp>
      <p:sp>
        <p:nvSpPr>
          <p:cNvPr id="3" name="Content Placeholder 2">
            <a:extLst>
              <a:ext uri="{FF2B5EF4-FFF2-40B4-BE49-F238E27FC236}">
                <a16:creationId xmlns:a16="http://schemas.microsoft.com/office/drawing/2014/main" id="{3B422968-479F-011B-E4F3-2D449C0FB629}"/>
              </a:ext>
            </a:extLst>
          </p:cNvPr>
          <p:cNvSpPr>
            <a:spLocks noGrp="1"/>
          </p:cNvSpPr>
          <p:nvPr>
            <p:ph idx="1"/>
          </p:nvPr>
        </p:nvSpPr>
        <p:spPr>
          <a:xfrm>
            <a:off x="717452" y="2053883"/>
            <a:ext cx="10635176" cy="3815211"/>
          </a:xfrm>
        </p:spPr>
        <p:txBody>
          <a:bodyPr/>
          <a:lstStyle/>
          <a:p>
            <a:pPr marL="0" indent="0">
              <a:buNone/>
            </a:pPr>
            <a:r>
              <a:rPr lang="en-US" dirty="0"/>
              <a:t>Find the sub-activities that relate to each primary activity</a:t>
            </a:r>
          </a:p>
          <a:p>
            <a:pPr lvl="3">
              <a:buFont typeface="Wingdings" panose="05000000000000000000" pitchFamily="2" charset="2"/>
              <a:buChar char="Ø"/>
            </a:pPr>
            <a:r>
              <a:rPr lang="en-US" sz="2000" b="1" i="0" dirty="0">
                <a:solidFill>
                  <a:srgbClr val="2D2D2D"/>
                </a:solidFill>
                <a:effectLst/>
                <a:latin typeface="Indeed Sans"/>
              </a:rPr>
              <a:t>Direct activities: </a:t>
            </a:r>
            <a:r>
              <a:rPr lang="en-US" sz="2000" b="0" i="0" dirty="0">
                <a:solidFill>
                  <a:srgbClr val="2D2D2D"/>
                </a:solidFill>
                <a:effectLst/>
                <a:latin typeface="Indeed Sans"/>
              </a:rPr>
              <a:t>These sub-activities directly result in revenue.</a:t>
            </a:r>
          </a:p>
          <a:p>
            <a:pPr lvl="3">
              <a:buFont typeface="Wingdings" panose="05000000000000000000" pitchFamily="2" charset="2"/>
              <a:buChar char="Ø"/>
            </a:pPr>
            <a:r>
              <a:rPr lang="en-US" sz="2000" b="1" i="0" dirty="0">
                <a:solidFill>
                  <a:srgbClr val="2D2D2D"/>
                </a:solidFill>
                <a:effectLst/>
                <a:latin typeface="Indeed Sans"/>
              </a:rPr>
              <a:t>Indirect activities: </a:t>
            </a:r>
            <a:r>
              <a:rPr lang="en-US" sz="2000" b="0" i="0" dirty="0">
                <a:solidFill>
                  <a:srgbClr val="2D2D2D"/>
                </a:solidFill>
                <a:effectLst/>
                <a:latin typeface="Indeed Sans"/>
              </a:rPr>
              <a:t>These sub-activities indirectly create revenue by supporting the direct activities. </a:t>
            </a:r>
          </a:p>
          <a:p>
            <a:pPr lvl="3">
              <a:buFont typeface="Wingdings" panose="05000000000000000000" pitchFamily="2" charset="2"/>
              <a:buChar char="Ø"/>
            </a:pPr>
            <a:r>
              <a:rPr lang="en-US" sz="2000" b="1" i="0" dirty="0">
                <a:solidFill>
                  <a:srgbClr val="2D2D2D"/>
                </a:solidFill>
                <a:effectLst/>
                <a:latin typeface="Indeed Sans"/>
              </a:rPr>
              <a:t>Quality assurance activities: </a:t>
            </a:r>
            <a:r>
              <a:rPr lang="en-US" sz="2000" b="0" i="0" dirty="0">
                <a:solidFill>
                  <a:srgbClr val="2D2D2D"/>
                </a:solidFill>
                <a:effectLst/>
                <a:latin typeface="Indeed Sans"/>
              </a:rPr>
              <a:t>These activities ensure the organization's goods or services are of a certain quality standard. </a:t>
            </a:r>
          </a:p>
          <a:p>
            <a:pPr marL="0" indent="0">
              <a:buNone/>
            </a:pPr>
            <a:r>
              <a:rPr lang="en-US" dirty="0"/>
              <a:t>Find the sub-activities that relate to each support activity</a:t>
            </a:r>
          </a:p>
          <a:p>
            <a:pPr marL="0" indent="0">
              <a:buNone/>
            </a:pPr>
            <a:r>
              <a:rPr lang="en-US" dirty="0"/>
              <a:t>Find connection between activities</a:t>
            </a:r>
          </a:p>
          <a:p>
            <a:pPr marL="0" indent="0">
              <a:buNone/>
            </a:pPr>
            <a:r>
              <a:rPr lang="en-US" dirty="0"/>
              <a:t>Optimize individual activities and monitor the effects</a:t>
            </a:r>
          </a:p>
          <a:p>
            <a:pPr marL="566928" lvl="3" indent="0">
              <a:buNone/>
            </a:pPr>
            <a:endParaRPr lang="en-US" sz="2000" b="0" i="0" dirty="0">
              <a:solidFill>
                <a:srgbClr val="2D2D2D"/>
              </a:solidFill>
              <a:effectLst/>
              <a:latin typeface="Indeed Sans"/>
            </a:endParaRPr>
          </a:p>
          <a:p>
            <a:pPr marL="566928" lvl="3" indent="0">
              <a:buNone/>
            </a:pPr>
            <a:endParaRPr lang="en-US" sz="2000" dirty="0">
              <a:solidFill>
                <a:srgbClr val="2D2D2D"/>
              </a:solidFill>
              <a:latin typeface="Indeed Sans"/>
            </a:endParaRPr>
          </a:p>
          <a:p>
            <a:pPr marL="566928" lvl="3" indent="0">
              <a:buNone/>
            </a:pPr>
            <a:endParaRPr lang="en-US" sz="2000" dirty="0">
              <a:solidFill>
                <a:srgbClr val="2D2D2D"/>
              </a:solidFill>
              <a:latin typeface="Indeed Sans"/>
            </a:endParaRPr>
          </a:p>
        </p:txBody>
      </p:sp>
    </p:spTree>
    <p:extLst>
      <p:ext uri="{BB962C8B-B14F-4D97-AF65-F5344CB8AC3E}">
        <p14:creationId xmlns:p14="http://schemas.microsoft.com/office/powerpoint/2010/main" val="228390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A5DC0-1049-9582-54A1-17ADAC1037C4}"/>
              </a:ext>
            </a:extLst>
          </p:cNvPr>
          <p:cNvSpPr>
            <a:spLocks noGrp="1"/>
          </p:cNvSpPr>
          <p:nvPr>
            <p:ph idx="1"/>
          </p:nvPr>
        </p:nvSpPr>
        <p:spPr>
          <a:xfrm>
            <a:off x="1097280" y="506437"/>
            <a:ext cx="10058400" cy="5362657"/>
          </a:xfrm>
        </p:spPr>
        <p:txBody>
          <a:bodyPr/>
          <a:lstStyle/>
          <a:p>
            <a:endParaRPr lang="en-US" dirty="0"/>
          </a:p>
        </p:txBody>
      </p:sp>
    </p:spTree>
    <p:extLst>
      <p:ext uri="{BB962C8B-B14F-4D97-AF65-F5344CB8AC3E}">
        <p14:creationId xmlns:p14="http://schemas.microsoft.com/office/powerpoint/2010/main" val="131176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F931-5C86-D550-1A7E-D756284E8953}"/>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823FEFAD-7D1B-F2DA-629A-7B2CE0F2A14B}"/>
              </a:ext>
            </a:extLst>
          </p:cNvPr>
          <p:cNvSpPr>
            <a:spLocks noGrp="1"/>
          </p:cNvSpPr>
          <p:nvPr>
            <p:ph idx="1"/>
          </p:nvPr>
        </p:nvSpPr>
        <p:spPr>
          <a:xfrm>
            <a:off x="1097280" y="2125980"/>
            <a:ext cx="10058400" cy="2994661"/>
          </a:xfrm>
        </p:spPr>
        <p:txBody>
          <a:bodyPr/>
          <a:lstStyle/>
          <a:p>
            <a:r>
              <a:rPr lang="en-US" b="0" i="0" dirty="0">
                <a:solidFill>
                  <a:srgbClr val="2D2D2D"/>
                </a:solidFill>
                <a:effectLst/>
                <a:latin typeface="Indeed Sans"/>
              </a:rPr>
              <a:t>categorizes an organization's business processes into groups based on how the processes create value. </a:t>
            </a:r>
          </a:p>
          <a:p>
            <a:r>
              <a:rPr lang="en-US" b="0" i="0" dirty="0">
                <a:solidFill>
                  <a:srgbClr val="2D2D2D"/>
                </a:solidFill>
                <a:effectLst/>
                <a:latin typeface="Indeed Sans"/>
              </a:rPr>
              <a:t>This model divides the business's operations into distinct elements and allows business leaders to build a value chain, or a set of activities that creates more value than they cost.</a:t>
            </a:r>
            <a:endParaRPr lang="en-US" dirty="0">
              <a:solidFill>
                <a:srgbClr val="2D2D2D"/>
              </a:solidFill>
              <a:latin typeface="Indeed Sans"/>
            </a:endParaRPr>
          </a:p>
          <a:p>
            <a:r>
              <a:rPr lang="en-US" b="0" i="0" dirty="0">
                <a:solidFill>
                  <a:srgbClr val="2D2D2D"/>
                </a:solidFill>
                <a:effectLst/>
                <a:latin typeface="Indeed Sans"/>
              </a:rPr>
              <a:t>Porter's value chain distinguishes between primary activities, which directly generate revenue, and support activities, which make the primary activities possible.</a:t>
            </a:r>
          </a:p>
          <a:p>
            <a:r>
              <a:rPr lang="en-US" dirty="0">
                <a:solidFill>
                  <a:srgbClr val="2D2D2D"/>
                </a:solidFill>
                <a:latin typeface="Indeed Sans"/>
              </a:rPr>
              <a:t>Elements of Porter’s value chain consists of primary and support activities</a:t>
            </a:r>
            <a:endParaRPr lang="en-US" dirty="0"/>
          </a:p>
        </p:txBody>
      </p:sp>
    </p:spTree>
    <p:extLst>
      <p:ext uri="{BB962C8B-B14F-4D97-AF65-F5344CB8AC3E}">
        <p14:creationId xmlns:p14="http://schemas.microsoft.com/office/powerpoint/2010/main" val="284846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A6B756-43A0-4FB8-18BB-26CB6420BEDC}"/>
              </a:ext>
            </a:extLst>
          </p:cNvPr>
          <p:cNvPicPr>
            <a:picLocks noGrp="1" noChangeAspect="1"/>
          </p:cNvPicPr>
          <p:nvPr>
            <p:ph idx="1"/>
          </p:nvPr>
        </p:nvPicPr>
        <p:blipFill>
          <a:blip r:embed="rId2"/>
          <a:stretch>
            <a:fillRect/>
          </a:stretch>
        </p:blipFill>
        <p:spPr>
          <a:xfrm>
            <a:off x="594360" y="434341"/>
            <a:ext cx="11292840" cy="5806440"/>
          </a:xfrm>
          <a:prstGeom prst="rect">
            <a:avLst/>
          </a:prstGeom>
        </p:spPr>
      </p:pic>
    </p:spTree>
    <p:extLst>
      <p:ext uri="{BB962C8B-B14F-4D97-AF65-F5344CB8AC3E}">
        <p14:creationId xmlns:p14="http://schemas.microsoft.com/office/powerpoint/2010/main" val="123171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37FF-297B-E04B-435B-4ACA2C4DB5E2}"/>
              </a:ext>
            </a:extLst>
          </p:cNvPr>
          <p:cNvSpPr>
            <a:spLocks noGrp="1"/>
          </p:cNvSpPr>
          <p:nvPr>
            <p:ph type="title"/>
          </p:nvPr>
        </p:nvSpPr>
        <p:spPr/>
        <p:txBody>
          <a:bodyPr/>
          <a:lstStyle/>
          <a:p>
            <a:r>
              <a:rPr lang="en-US" b="1" dirty="0"/>
              <a:t>Primary activities</a:t>
            </a:r>
          </a:p>
        </p:txBody>
      </p:sp>
      <p:sp>
        <p:nvSpPr>
          <p:cNvPr id="3" name="Content Placeholder 2">
            <a:extLst>
              <a:ext uri="{FF2B5EF4-FFF2-40B4-BE49-F238E27FC236}">
                <a16:creationId xmlns:a16="http://schemas.microsoft.com/office/drawing/2014/main" id="{A1FC5CBF-793D-61ED-F413-99C9EED71703}"/>
              </a:ext>
            </a:extLst>
          </p:cNvPr>
          <p:cNvSpPr>
            <a:spLocks noGrp="1"/>
          </p:cNvSpPr>
          <p:nvPr>
            <p:ph idx="1"/>
          </p:nvPr>
        </p:nvSpPr>
        <p:spPr>
          <a:xfrm>
            <a:off x="1097280" y="2125980"/>
            <a:ext cx="10058400" cy="3743114"/>
          </a:xfrm>
        </p:spPr>
        <p:txBody>
          <a:bodyPr/>
          <a:lstStyle/>
          <a:p>
            <a:r>
              <a:rPr lang="en-US" b="0" i="0" dirty="0">
                <a:solidFill>
                  <a:srgbClr val="1D1D1F"/>
                </a:solidFill>
                <a:effectLst/>
                <a:highlight>
                  <a:srgbClr val="FFFFFF"/>
                </a:highlight>
                <a:latin typeface="-apple-system"/>
              </a:rPr>
              <a:t>The sequence of activities through which raw materials are transformed into benefits enjoyed by the customer is called primary activities.</a:t>
            </a:r>
          </a:p>
          <a:p>
            <a:r>
              <a:rPr lang="en-US" b="0" i="0" dirty="0">
                <a:solidFill>
                  <a:srgbClr val="1D1D1F"/>
                </a:solidFill>
                <a:effectLst/>
                <a:highlight>
                  <a:srgbClr val="FFFFFF"/>
                </a:highlight>
                <a:latin typeface="-apple-system"/>
              </a:rPr>
              <a:t>These activities relate directly to the actual creation, development, manufacture, distribution, sales and servicing of the product or the service to a customer.</a:t>
            </a:r>
            <a:endParaRPr lang="en-US" dirty="0">
              <a:solidFill>
                <a:srgbClr val="1D1D1F"/>
              </a:solidFill>
              <a:highlight>
                <a:srgbClr val="FFFFFF"/>
              </a:highlight>
              <a:latin typeface="-apple-system"/>
            </a:endParaRPr>
          </a:p>
          <a:p>
            <a:r>
              <a:rPr lang="en-US" b="0" i="0" dirty="0">
                <a:solidFill>
                  <a:srgbClr val="1D1D1F"/>
                </a:solidFill>
                <a:effectLst/>
                <a:highlight>
                  <a:srgbClr val="FFFFFF"/>
                </a:highlight>
                <a:latin typeface="-apple-system"/>
              </a:rPr>
              <a:t>Five major activities are involved in this sequence</a:t>
            </a:r>
            <a:r>
              <a:rPr lang="en-US" b="1" i="0" dirty="0">
                <a:solidFill>
                  <a:srgbClr val="1D1D1F"/>
                </a:solidFill>
                <a:effectLst/>
                <a:highlight>
                  <a:srgbClr val="FFFFFF"/>
                </a:highlight>
                <a:latin typeface="-apple-system"/>
              </a:rPr>
              <a:t>: inbound logistics, operations, outbound logistics, marketing and sales and service. </a:t>
            </a:r>
            <a:endParaRPr lang="en-US" b="1" dirty="0"/>
          </a:p>
        </p:txBody>
      </p:sp>
    </p:spTree>
    <p:extLst>
      <p:ext uri="{BB962C8B-B14F-4D97-AF65-F5344CB8AC3E}">
        <p14:creationId xmlns:p14="http://schemas.microsoft.com/office/powerpoint/2010/main" val="150874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76990-AC3A-EF25-CF6D-DE728552765E}"/>
              </a:ext>
            </a:extLst>
          </p:cNvPr>
          <p:cNvSpPr>
            <a:spLocks noGrp="1"/>
          </p:cNvSpPr>
          <p:nvPr>
            <p:ph idx="1"/>
          </p:nvPr>
        </p:nvSpPr>
        <p:spPr>
          <a:xfrm>
            <a:off x="1097280" y="434340"/>
            <a:ext cx="10058400" cy="5434754"/>
          </a:xfrm>
        </p:spPr>
        <p:txBody>
          <a:bodyPr>
            <a:normAutofit fontScale="92500" lnSpcReduction="10000"/>
          </a:bodyPr>
          <a:lstStyle/>
          <a:p>
            <a:endParaRPr lang="en-US" dirty="0"/>
          </a:p>
          <a:p>
            <a:pPr algn="just">
              <a:lnSpc>
                <a:spcPct val="150000"/>
              </a:lnSpc>
              <a:buFont typeface="Arial" panose="020B0604020202020204" pitchFamily="34" charset="0"/>
              <a:buChar char="•"/>
            </a:pPr>
            <a:r>
              <a:rPr lang="en-US" b="1" i="0" dirty="0">
                <a:solidFill>
                  <a:srgbClr val="1D1D1F"/>
                </a:solidFill>
                <a:effectLst/>
                <a:highlight>
                  <a:srgbClr val="FFFFFF"/>
                </a:highlight>
                <a:latin typeface="-apple-system"/>
              </a:rPr>
              <a:t>Inbound Logistics</a:t>
            </a:r>
            <a:r>
              <a:rPr lang="en-US" b="0" i="0" dirty="0">
                <a:solidFill>
                  <a:srgbClr val="1D1D1F"/>
                </a:solidFill>
                <a:effectLst/>
                <a:highlight>
                  <a:srgbClr val="FFFFFF"/>
                </a:highlight>
                <a:latin typeface="-apple-system"/>
              </a:rPr>
              <a:t>: As the word implies, inbound logistics deal with the handling of raw materials and inventory received from the firm’s suppliers. Detail activities include Receiving, storing, materials handling, warehousing, inventory control, vehicles scheduling and returns to suppliers.</a:t>
            </a:r>
          </a:p>
          <a:p>
            <a:pPr algn="just">
              <a:lnSpc>
                <a:spcPct val="150000"/>
              </a:lnSpc>
              <a:buFont typeface="Arial" panose="020B0604020202020204" pitchFamily="34" charset="0"/>
              <a:buChar char="•"/>
            </a:pPr>
            <a:r>
              <a:rPr lang="en-US" b="1" i="0" dirty="0">
                <a:solidFill>
                  <a:srgbClr val="1D1D1F"/>
                </a:solidFill>
                <a:effectLst/>
                <a:highlight>
                  <a:srgbClr val="FFFFFF"/>
                </a:highlight>
                <a:latin typeface="-apple-system"/>
              </a:rPr>
              <a:t>Operations</a:t>
            </a:r>
            <a:r>
              <a:rPr lang="en-US" b="0" i="0" dirty="0">
                <a:solidFill>
                  <a:srgbClr val="1D1D1F"/>
                </a:solidFill>
                <a:effectLst/>
                <a:highlight>
                  <a:srgbClr val="FFFFFF"/>
                </a:highlight>
                <a:latin typeface="-apple-system"/>
              </a:rPr>
              <a:t>: Operations are the activities and procedures that transform raw materials, components and other inputs into finished end products. Detail activities include machining, packaging, assembly, equipment maintenance, testing, printing, facility operations.</a:t>
            </a:r>
          </a:p>
          <a:p>
            <a:pPr algn="just">
              <a:lnSpc>
                <a:spcPct val="150000"/>
              </a:lnSpc>
            </a:pPr>
            <a:r>
              <a:rPr lang="en-US" b="1" i="0" dirty="0">
                <a:solidFill>
                  <a:srgbClr val="1D1D1F"/>
                </a:solidFill>
                <a:effectLst/>
                <a:highlight>
                  <a:srgbClr val="FFFFFF"/>
                </a:highlight>
                <a:latin typeface="-apple-system"/>
              </a:rPr>
              <a:t>Outbound Logistics</a:t>
            </a:r>
            <a:r>
              <a:rPr lang="en-US" b="0" i="0" dirty="0">
                <a:solidFill>
                  <a:srgbClr val="1D1D1F"/>
                </a:solidFill>
                <a:effectLst/>
                <a:highlight>
                  <a:srgbClr val="FFFFFF"/>
                </a:highlight>
                <a:latin typeface="-apple-system"/>
              </a:rPr>
              <a:t>: Outbound logistics refers to the transfer of finished product to the distribution channel members. The focus of outbound logistics is on managing the flow and distribution of products to the firm’s immediate customers such as wholesalers and retailers. Activities and procedures associated with outbound logistics include inventory control, warehousing, order processing, delivery schedule maintenance etc.</a:t>
            </a:r>
          </a:p>
          <a:p>
            <a:endParaRPr lang="en-US" dirty="0"/>
          </a:p>
        </p:txBody>
      </p:sp>
    </p:spTree>
    <p:extLst>
      <p:ext uri="{BB962C8B-B14F-4D97-AF65-F5344CB8AC3E}">
        <p14:creationId xmlns:p14="http://schemas.microsoft.com/office/powerpoint/2010/main" val="1448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9A87E-725B-7709-78DA-B63987A6605D}"/>
              </a:ext>
            </a:extLst>
          </p:cNvPr>
          <p:cNvSpPr>
            <a:spLocks noGrp="1"/>
          </p:cNvSpPr>
          <p:nvPr>
            <p:ph idx="1"/>
          </p:nvPr>
        </p:nvSpPr>
        <p:spPr>
          <a:xfrm>
            <a:off x="1097280" y="407963"/>
            <a:ext cx="10058400" cy="5461131"/>
          </a:xfrm>
        </p:spPr>
        <p:txBody>
          <a:bodyPr/>
          <a:lstStyle/>
          <a:p>
            <a:pPr algn="just">
              <a:buFont typeface="Arial" panose="020B0604020202020204" pitchFamily="34" charset="0"/>
              <a:buChar char="•"/>
            </a:pPr>
            <a:r>
              <a:rPr lang="en-US" b="1" i="0" dirty="0">
                <a:solidFill>
                  <a:srgbClr val="1D1D1F"/>
                </a:solidFill>
                <a:effectLst/>
                <a:highlight>
                  <a:srgbClr val="FFFFFF"/>
                </a:highlight>
                <a:latin typeface="-apple-system"/>
              </a:rPr>
              <a:t>Marketing and Sales</a:t>
            </a:r>
            <a:r>
              <a:rPr lang="en-US" b="0" i="0" dirty="0">
                <a:solidFill>
                  <a:srgbClr val="1D1D1F"/>
                </a:solidFill>
                <a:effectLst/>
                <a:highlight>
                  <a:srgbClr val="FFFFFF"/>
                </a:highlight>
                <a:latin typeface="-apple-system"/>
              </a:rPr>
              <a:t>: Marketing and sales include advertising, promotion, product mix pricing, specifying distribution channel members, maintaining channel relations </a:t>
            </a:r>
            <a:r>
              <a:rPr lang="en-US" b="0" i="0" dirty="0" err="1">
                <a:solidFill>
                  <a:srgbClr val="1D1D1F"/>
                </a:solidFill>
                <a:effectLst/>
                <a:highlight>
                  <a:srgbClr val="FFFFFF"/>
                </a:highlight>
                <a:latin typeface="-apple-system"/>
              </a:rPr>
              <a:t>etc</a:t>
            </a:r>
            <a:r>
              <a:rPr lang="en-US" b="0" i="0" dirty="0">
                <a:solidFill>
                  <a:srgbClr val="1D1D1F"/>
                </a:solidFill>
                <a:effectLst/>
                <a:highlight>
                  <a:srgbClr val="FFFFFF"/>
                </a:highlight>
                <a:latin typeface="-apple-system"/>
              </a:rPr>
              <a:t> in order to induce and facilitate buyers to purchase the product.</a:t>
            </a:r>
          </a:p>
          <a:p>
            <a:pPr algn="just">
              <a:buFont typeface="Arial" panose="020B0604020202020204" pitchFamily="34" charset="0"/>
              <a:buChar char="•"/>
            </a:pPr>
            <a:r>
              <a:rPr lang="en-US" b="1" i="0" dirty="0">
                <a:solidFill>
                  <a:srgbClr val="1D1D1F"/>
                </a:solidFill>
                <a:effectLst/>
                <a:highlight>
                  <a:srgbClr val="FFFFFF"/>
                </a:highlight>
                <a:latin typeface="-apple-system"/>
              </a:rPr>
              <a:t>Service</a:t>
            </a:r>
            <a:r>
              <a:rPr lang="en-US" b="0" i="0" dirty="0">
                <a:solidFill>
                  <a:srgbClr val="1D1D1F"/>
                </a:solidFill>
                <a:effectLst/>
                <a:highlight>
                  <a:srgbClr val="FFFFFF"/>
                </a:highlight>
                <a:latin typeface="-apple-system"/>
              </a:rPr>
              <a:t>: Customer service is a central value adding activity that a firm can seek to improve over time. It includes installation, repair, training, parts supply and product adjustment in order to maintain or enhance the value of the product after sales.</a:t>
            </a:r>
          </a:p>
          <a:p>
            <a:r>
              <a:rPr lang="en-US" sz="3200" b="1" dirty="0"/>
              <a:t>Secondary/ Support activities</a:t>
            </a:r>
          </a:p>
          <a:p>
            <a:pPr algn="just">
              <a:buFont typeface="Wingdings" panose="05000000000000000000" pitchFamily="2" charset="2"/>
              <a:buChar char="Ø"/>
            </a:pPr>
            <a:r>
              <a:rPr lang="en-US" dirty="0">
                <a:solidFill>
                  <a:srgbClr val="1D1D1F"/>
                </a:solidFill>
                <a:highlight>
                  <a:srgbClr val="FFFFFF"/>
                </a:highlight>
                <a:latin typeface="-apple-system"/>
              </a:rPr>
              <a:t>The remaining activities of the value chain are undertaken to support primary activities.</a:t>
            </a:r>
          </a:p>
          <a:p>
            <a:pPr algn="just">
              <a:buFont typeface="Wingdings" panose="05000000000000000000" pitchFamily="2" charset="2"/>
              <a:buChar char="Ø"/>
            </a:pPr>
            <a:r>
              <a:rPr lang="en-US" b="0" i="0" dirty="0">
                <a:solidFill>
                  <a:srgbClr val="1D1D1F"/>
                </a:solidFill>
                <a:effectLst/>
                <a:highlight>
                  <a:srgbClr val="FFFFFF"/>
                </a:highlight>
                <a:latin typeface="-apple-system"/>
              </a:rPr>
              <a:t>Support activities help the firm improve co-ordinations across and achieve efficiency within the firm’s primary value adding activities.</a:t>
            </a:r>
          </a:p>
          <a:p>
            <a:pPr algn="just">
              <a:buFont typeface="Wingdings" panose="05000000000000000000" pitchFamily="2" charset="2"/>
              <a:buChar char="Ø"/>
            </a:pPr>
            <a:r>
              <a:rPr lang="en-US" b="0" i="0" dirty="0">
                <a:solidFill>
                  <a:srgbClr val="1D1D1F"/>
                </a:solidFill>
                <a:effectLst/>
                <a:highlight>
                  <a:srgbClr val="FFFFFF"/>
                </a:highlight>
                <a:latin typeface="-apple-system"/>
              </a:rPr>
              <a:t>This includes, procurement, technology development, human resource management and firm level infrastructure.</a:t>
            </a:r>
            <a:endParaRPr lang="en-US" dirty="0">
              <a:solidFill>
                <a:srgbClr val="1D1D1F"/>
              </a:solidFill>
              <a:highlight>
                <a:srgbClr val="FFFFFF"/>
              </a:highlight>
              <a:latin typeface="-apple-system"/>
            </a:endParaRPr>
          </a:p>
        </p:txBody>
      </p:sp>
    </p:spTree>
    <p:extLst>
      <p:ext uri="{BB962C8B-B14F-4D97-AF65-F5344CB8AC3E}">
        <p14:creationId xmlns:p14="http://schemas.microsoft.com/office/powerpoint/2010/main" val="203380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AA192-9DA8-32C1-6D23-4D97D717B418}"/>
              </a:ext>
            </a:extLst>
          </p:cNvPr>
          <p:cNvSpPr>
            <a:spLocks noGrp="1"/>
          </p:cNvSpPr>
          <p:nvPr>
            <p:ph idx="1"/>
          </p:nvPr>
        </p:nvSpPr>
        <p:spPr>
          <a:xfrm>
            <a:off x="1097280" y="942535"/>
            <a:ext cx="10058400" cy="4926559"/>
          </a:xfrm>
        </p:spPr>
        <p:txBody>
          <a:bodyPr/>
          <a:lstStyle/>
          <a:p>
            <a:pPr algn="just">
              <a:buFont typeface="Arial" panose="020B0604020202020204" pitchFamily="34" charset="0"/>
              <a:buChar char="•"/>
            </a:pPr>
            <a:r>
              <a:rPr lang="en-US" b="1" i="0" dirty="0">
                <a:solidFill>
                  <a:srgbClr val="1D1D1F"/>
                </a:solidFill>
                <a:effectLst/>
                <a:highlight>
                  <a:srgbClr val="FFFFFF"/>
                </a:highlight>
                <a:latin typeface="-apple-system"/>
              </a:rPr>
              <a:t>Procurement</a:t>
            </a:r>
            <a:r>
              <a:rPr lang="en-US" b="0" i="0" dirty="0">
                <a:solidFill>
                  <a:srgbClr val="1D1D1F"/>
                </a:solidFill>
                <a:effectLst/>
                <a:highlight>
                  <a:srgbClr val="FFFFFF"/>
                </a:highlight>
                <a:latin typeface="-apple-system"/>
              </a:rPr>
              <a:t>: Securing inputs (such as raw materials, supplies, and other consumable items and assets) for primary activities.</a:t>
            </a:r>
          </a:p>
          <a:p>
            <a:pPr algn="just">
              <a:buFont typeface="Arial" panose="020B0604020202020204" pitchFamily="34" charset="0"/>
              <a:buChar char="•"/>
            </a:pPr>
            <a:r>
              <a:rPr lang="en-US" b="1" i="0" dirty="0">
                <a:solidFill>
                  <a:srgbClr val="1D1D1F"/>
                </a:solidFill>
                <a:effectLst/>
                <a:highlight>
                  <a:srgbClr val="FFFFFF"/>
                </a:highlight>
                <a:latin typeface="-apple-system"/>
              </a:rPr>
              <a:t>Technology Development</a:t>
            </a:r>
            <a:r>
              <a:rPr lang="en-US" b="0" i="0" dirty="0">
                <a:solidFill>
                  <a:srgbClr val="1D1D1F"/>
                </a:solidFill>
                <a:effectLst/>
                <a:highlight>
                  <a:srgbClr val="FFFFFF"/>
                </a:highlight>
                <a:latin typeface="-apple-system"/>
              </a:rPr>
              <a:t>: Methods of performing primary activities are improved (Such as know-how, procedures, technological inputs needed)</a:t>
            </a:r>
          </a:p>
          <a:p>
            <a:pPr algn="just">
              <a:buFont typeface="Arial" panose="020B0604020202020204" pitchFamily="34" charset="0"/>
              <a:buChar char="•"/>
            </a:pPr>
            <a:r>
              <a:rPr lang="en-US" b="1" i="0" dirty="0">
                <a:solidFill>
                  <a:srgbClr val="1D1D1F"/>
                </a:solidFill>
                <a:effectLst/>
                <a:highlight>
                  <a:srgbClr val="FFFFFF"/>
                </a:highlight>
                <a:latin typeface="-apple-system"/>
              </a:rPr>
              <a:t>Human Resource Management</a:t>
            </a:r>
            <a:r>
              <a:rPr lang="en-US" b="0" i="0" dirty="0">
                <a:solidFill>
                  <a:srgbClr val="1D1D1F"/>
                </a:solidFill>
                <a:effectLst/>
                <a:highlight>
                  <a:srgbClr val="FFFFFF"/>
                </a:highlight>
                <a:latin typeface="-apple-system"/>
              </a:rPr>
              <a:t>: Employees who will carry out the primary activities are recruited, trained, motivated and supervised.</a:t>
            </a:r>
          </a:p>
          <a:p>
            <a:pPr algn="just">
              <a:buFont typeface="Arial" panose="020B0604020202020204" pitchFamily="34" charset="0"/>
              <a:buChar char="•"/>
            </a:pPr>
            <a:r>
              <a:rPr lang="en-US" b="1" i="0" dirty="0">
                <a:solidFill>
                  <a:srgbClr val="1D1D1F"/>
                </a:solidFill>
                <a:effectLst/>
                <a:highlight>
                  <a:srgbClr val="FFFFFF"/>
                </a:highlight>
                <a:latin typeface="-apple-system"/>
              </a:rPr>
              <a:t>Firm Infrastructure</a:t>
            </a:r>
            <a:r>
              <a:rPr lang="en-US" b="0" i="0" dirty="0">
                <a:solidFill>
                  <a:srgbClr val="1D1D1F"/>
                </a:solidFill>
                <a:effectLst/>
                <a:highlight>
                  <a:srgbClr val="FFFFFF"/>
                </a:highlight>
                <a:latin typeface="-apple-system"/>
              </a:rPr>
              <a:t>: Activities such as accounting, finance, legal affairs, and regulatory compliance are carried out to provide ancillary support for primary activities.</a:t>
            </a:r>
          </a:p>
          <a:p>
            <a:endParaRPr lang="en-US" dirty="0"/>
          </a:p>
        </p:txBody>
      </p:sp>
    </p:spTree>
    <p:extLst>
      <p:ext uri="{BB962C8B-B14F-4D97-AF65-F5344CB8AC3E}">
        <p14:creationId xmlns:p14="http://schemas.microsoft.com/office/powerpoint/2010/main" val="256911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6926-1918-4185-FC4C-44F8FE155BD8}"/>
              </a:ext>
            </a:extLst>
          </p:cNvPr>
          <p:cNvSpPr>
            <a:spLocks noGrp="1"/>
          </p:cNvSpPr>
          <p:nvPr>
            <p:ph type="title"/>
          </p:nvPr>
        </p:nvSpPr>
        <p:spPr/>
        <p:txBody>
          <a:bodyPr/>
          <a:lstStyle/>
          <a:p>
            <a:r>
              <a:rPr lang="en-US" dirty="0"/>
              <a:t>Linkage between Primary &amp; Secondary activities</a:t>
            </a:r>
          </a:p>
        </p:txBody>
      </p:sp>
      <p:pic>
        <p:nvPicPr>
          <p:cNvPr id="5" name="Content Placeholder 4">
            <a:extLst>
              <a:ext uri="{FF2B5EF4-FFF2-40B4-BE49-F238E27FC236}">
                <a16:creationId xmlns:a16="http://schemas.microsoft.com/office/drawing/2014/main" id="{1AC2F099-ED2D-DC26-EDD4-1A0945EC84E5}"/>
              </a:ext>
            </a:extLst>
          </p:cNvPr>
          <p:cNvPicPr>
            <a:picLocks noGrp="1" noChangeAspect="1"/>
          </p:cNvPicPr>
          <p:nvPr>
            <p:ph idx="1"/>
          </p:nvPr>
        </p:nvPicPr>
        <p:blipFill>
          <a:blip r:embed="rId2"/>
          <a:stretch>
            <a:fillRect/>
          </a:stretch>
        </p:blipFill>
        <p:spPr>
          <a:xfrm>
            <a:off x="858130" y="1603716"/>
            <a:ext cx="10916528" cy="5254283"/>
          </a:xfrm>
          <a:prstGeom prst="rect">
            <a:avLst/>
          </a:prstGeom>
        </p:spPr>
      </p:pic>
    </p:spTree>
    <p:extLst>
      <p:ext uri="{BB962C8B-B14F-4D97-AF65-F5344CB8AC3E}">
        <p14:creationId xmlns:p14="http://schemas.microsoft.com/office/powerpoint/2010/main" val="46153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E36F1-74D6-6E3C-124B-AAE7232DEBE9}"/>
              </a:ext>
            </a:extLst>
          </p:cNvPr>
          <p:cNvSpPr>
            <a:spLocks noGrp="1"/>
          </p:cNvSpPr>
          <p:nvPr>
            <p:ph idx="1"/>
          </p:nvPr>
        </p:nvSpPr>
        <p:spPr>
          <a:xfrm>
            <a:off x="647115" y="422031"/>
            <a:ext cx="11338560" cy="5824024"/>
          </a:xfrm>
        </p:spPr>
        <p:txBody>
          <a:bodyPr>
            <a:normAutofit lnSpcReduction="10000"/>
          </a:bodyPr>
          <a:lstStyle/>
          <a:p>
            <a:pPr algn="just">
              <a:lnSpc>
                <a:spcPct val="150000"/>
              </a:lnSpc>
              <a:buFont typeface="Wingdings" panose="05000000000000000000" pitchFamily="2" charset="2"/>
              <a:buChar char="v"/>
            </a:pPr>
            <a:r>
              <a:rPr lang="en-US" b="0" i="0" dirty="0">
                <a:solidFill>
                  <a:srgbClr val="1D1D1F"/>
                </a:solidFill>
                <a:effectLst/>
                <a:highlight>
                  <a:srgbClr val="FFFFFF"/>
                </a:highlight>
                <a:latin typeface="-apple-system"/>
              </a:rPr>
              <a:t>The starting point is the purchase of inputs, raw materials and components. </a:t>
            </a:r>
          </a:p>
          <a:p>
            <a:pPr algn="just">
              <a:lnSpc>
                <a:spcPct val="150000"/>
              </a:lnSpc>
              <a:buFont typeface="Wingdings" panose="05000000000000000000" pitchFamily="2" charset="2"/>
              <a:buChar char="v"/>
            </a:pPr>
            <a:r>
              <a:rPr lang="en-US" b="0" i="0" dirty="0">
                <a:solidFill>
                  <a:srgbClr val="1D1D1F"/>
                </a:solidFill>
                <a:effectLst/>
                <a:highlight>
                  <a:srgbClr val="FFFFFF"/>
                </a:highlight>
                <a:latin typeface="-apple-system"/>
              </a:rPr>
              <a:t>Those are delivered into a company’s internal environment. </a:t>
            </a:r>
          </a:p>
          <a:p>
            <a:pPr algn="just">
              <a:lnSpc>
                <a:spcPct val="150000"/>
              </a:lnSpc>
              <a:buFont typeface="Wingdings" panose="05000000000000000000" pitchFamily="2" charset="2"/>
              <a:buChar char="v"/>
            </a:pPr>
            <a:r>
              <a:rPr lang="en-US" b="0" i="0" dirty="0">
                <a:solidFill>
                  <a:srgbClr val="1D1D1F"/>
                </a:solidFill>
                <a:effectLst/>
                <a:highlight>
                  <a:srgbClr val="FFFFFF"/>
                </a:highlight>
                <a:latin typeface="-apple-system"/>
              </a:rPr>
              <a:t>Activities such as inbound logistics facilitate the processes where all the inputs are stored and distributed internally. </a:t>
            </a:r>
          </a:p>
          <a:p>
            <a:pPr algn="just">
              <a:lnSpc>
                <a:spcPct val="150000"/>
              </a:lnSpc>
              <a:buFont typeface="Wingdings" panose="05000000000000000000" pitchFamily="2" charset="2"/>
              <a:buChar char="v"/>
            </a:pPr>
            <a:r>
              <a:rPr lang="en-US" b="0" i="0" dirty="0">
                <a:solidFill>
                  <a:srgbClr val="1D1D1F"/>
                </a:solidFill>
                <a:effectLst/>
                <a:highlight>
                  <a:srgbClr val="FFFFFF"/>
                </a:highlight>
                <a:latin typeface="-apple-system"/>
              </a:rPr>
              <a:t>Operations in turn are responsible to develop an output where it will be delivered to the customer by various activities carried out by the outbound logistics. </a:t>
            </a:r>
          </a:p>
          <a:p>
            <a:pPr algn="just">
              <a:lnSpc>
                <a:spcPct val="150000"/>
              </a:lnSpc>
              <a:buFont typeface="Wingdings" panose="05000000000000000000" pitchFamily="2" charset="2"/>
              <a:buChar char="v"/>
            </a:pPr>
            <a:r>
              <a:rPr lang="en-US" b="0" i="0" dirty="0">
                <a:solidFill>
                  <a:srgbClr val="1D1D1F"/>
                </a:solidFill>
                <a:effectLst/>
                <a:highlight>
                  <a:srgbClr val="FFFFFF"/>
                </a:highlight>
                <a:latin typeface="-apple-system"/>
              </a:rPr>
              <a:t>The remaining primary activities, Sales, Marketing, and Service consist of numerous activities that facilitate interaction with the external environment which is the customers (on the hand to convince them to purchase the product and on the other hand, to support them in using it).</a:t>
            </a:r>
          </a:p>
          <a:p>
            <a:pPr algn="just">
              <a:lnSpc>
                <a:spcPct val="150000"/>
              </a:lnSpc>
              <a:buFont typeface="Wingdings" panose="05000000000000000000" pitchFamily="2" charset="2"/>
              <a:buChar char="v"/>
            </a:pPr>
            <a:r>
              <a:rPr lang="en-US" b="0" i="0" dirty="0">
                <a:solidFill>
                  <a:srgbClr val="1D1D1F"/>
                </a:solidFill>
                <a:effectLst/>
                <a:highlight>
                  <a:srgbClr val="FFFFFF"/>
                </a:highlight>
                <a:latin typeface="-apple-system"/>
              </a:rPr>
              <a:t>Support Activities interact with the primary ones with purpose to deliver value for the organization but as well as for the end user.</a:t>
            </a:r>
            <a:endParaRPr lang="en-US" dirty="0"/>
          </a:p>
        </p:txBody>
      </p:sp>
    </p:spTree>
    <p:extLst>
      <p:ext uri="{BB962C8B-B14F-4D97-AF65-F5344CB8AC3E}">
        <p14:creationId xmlns:p14="http://schemas.microsoft.com/office/powerpoint/2010/main" val="12742766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431</TotalTime>
  <Words>844</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Indeed Sans</vt:lpstr>
      <vt:lpstr>Wingdings</vt:lpstr>
      <vt:lpstr>Retrospect</vt:lpstr>
      <vt:lpstr>Porter’s Value Chain analysis</vt:lpstr>
      <vt:lpstr>Introduction</vt:lpstr>
      <vt:lpstr>PowerPoint Presentation</vt:lpstr>
      <vt:lpstr>Primary activities</vt:lpstr>
      <vt:lpstr>PowerPoint Presentation</vt:lpstr>
      <vt:lpstr>PowerPoint Presentation</vt:lpstr>
      <vt:lpstr>PowerPoint Presentation</vt:lpstr>
      <vt:lpstr>Linkage between Primary &amp; Secondary activities</vt:lpstr>
      <vt:lpstr>PowerPoint Presentation</vt:lpstr>
      <vt:lpstr>Benefits</vt:lpstr>
      <vt:lpstr>How to use Porter’s Value Chain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Santhanalaxmi K</dc:creator>
  <cp:lastModifiedBy>Santhanalaxmi K</cp:lastModifiedBy>
  <cp:revision>1</cp:revision>
  <dcterms:created xsi:type="dcterms:W3CDTF">2024-09-04T14:35:41Z</dcterms:created>
  <dcterms:modified xsi:type="dcterms:W3CDTF">2024-09-09T11:35:20Z</dcterms:modified>
</cp:coreProperties>
</file>