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8" r:id="rId4"/>
    <p:sldId id="505" r:id="rId6"/>
    <p:sldId id="511" r:id="rId7"/>
    <p:sldId id="515" r:id="rId8"/>
    <p:sldId id="516" r:id="rId9"/>
    <p:sldId id="5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4005C-7E24-41F9-9E6E-21CE1A9D38E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CA06-C7B5-43BA-927D-D03509D9855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 :  Lecture and Practical</a:t>
            </a:r>
            <a:endParaRPr lang="en-US" b="1" baseline="0" dirty="0"/>
          </a:p>
          <a:p>
            <a:endParaRPr lang="en-US" b="1" baseline="0" dirty="0"/>
          </a:p>
          <a:p>
            <a:r>
              <a:rPr lang="en-US" b="1" baseline="0" dirty="0"/>
              <a:t>Recommended Duration: 20 minutes</a:t>
            </a:r>
            <a:endParaRPr lang="en-US" b="1" baseline="0" dirty="0"/>
          </a:p>
          <a:p>
            <a:endParaRPr lang="en-US" b="1" baseline="0" dirty="0"/>
          </a:p>
          <a:p>
            <a:r>
              <a:rPr lang="en-US" b="1" baseline="0" dirty="0"/>
              <a:t>Aim and objective of this screen: </a:t>
            </a:r>
            <a:r>
              <a:rPr lang="en-US" b="0" baseline="0" dirty="0"/>
              <a:t>Explain how to conduct </a:t>
            </a:r>
            <a:r>
              <a:rPr lang="en-US" b="0" dirty="0"/>
              <a:t>an immersion exercise. </a:t>
            </a:r>
            <a:endParaRPr lang="en-US" b="0" baseline="0" dirty="0"/>
          </a:p>
          <a:p>
            <a:endParaRPr lang="en-US" baseline="0" dirty="0"/>
          </a:p>
          <a:p>
            <a:endParaRPr lang="en-US" baseline="0" dirty="0"/>
          </a:p>
          <a:p>
            <a:r>
              <a:rPr lang="en-US" b="1" baseline="0" dirty="0"/>
              <a:t>Say : </a:t>
            </a:r>
            <a:r>
              <a:rPr lang="en-IN" sz="1200" dirty="0">
                <a:latin typeface="Calibri" panose="020F0502020204030204" pitchFamily="34" charset="0"/>
              </a:rPr>
              <a:t>Once you have engaged, observed and immersed:</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Note responses to interviews</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Capture your observations</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Note down your insights </a:t>
            </a:r>
            <a:endParaRPr lang="en-IN" sz="12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defRPr/>
            </a:pPr>
            <a:r>
              <a:rPr lang="en-US" b="0" dirty="0"/>
              <a:t>A good way to capture insights is fill up the Say-Do-Think-Fell template, also known as the Empathy grid. The example here shows the insights we captured for a student in the College Library Design Challenge.  </a:t>
            </a:r>
            <a:endParaRPr lang="en-US" b="0" dirty="0"/>
          </a:p>
          <a:p>
            <a:pPr marL="0" marR="0" lvl="0" indent="0" algn="l" defTabSz="914400" rtl="0" eaLnBrk="1" fontAlgn="auto" latinLnBrk="0" hangingPunct="1">
              <a:lnSpc>
                <a:spcPct val="100000"/>
              </a:lnSpc>
              <a:spcBef>
                <a:spcPts val="0"/>
              </a:spcBef>
              <a:spcAft>
                <a:spcPts val="0"/>
              </a:spcAft>
              <a:buClrTx/>
              <a:buSzTx/>
              <a:buFontTx/>
              <a:buNone/>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defRPr/>
            </a:pPr>
            <a:r>
              <a:rPr lang="en-US" b="1" dirty="0"/>
              <a:t>Do:</a:t>
            </a:r>
            <a:r>
              <a:rPr lang="en-US" dirty="0"/>
              <a:t> Divide them into two groups and ask them to study the Empathy grid for the student by mapping it to the Engage interviews (shared earlier).</a:t>
            </a:r>
            <a:r>
              <a:rPr lang="en-US" baseline="0"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b="1" dirty="0"/>
              <a:t>Ask</a:t>
            </a:r>
            <a:r>
              <a:rPr lang="en-US" dirty="0"/>
              <a:t>:  Can you identify how the responses captured in the engage translate to the insights captured in the “say” and “Do” sections on this grid? You need to infer what the user feels and thinks based on what you hear them say or do.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ED06585-9CF6-456C-B015-E3844D5023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D06585-9CF6-456C-B015-E3844D5023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06585-9CF6-456C-B015-E3844D5023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06585-9CF6-456C-B015-E3844D50232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0563E-9DE0-48B2-AE29-ED6D6EE9584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dirty="0">
                <a:solidFill>
                  <a:srgbClr val="FF0000"/>
                </a:solidFill>
                <a:latin typeface="Algerian" panose="04020705040A02060702" pitchFamily="82" charset="0"/>
              </a:rPr>
              <a:t>capture grids</a:t>
            </a:r>
            <a:endParaRPr lang="en-US" altLang="en-IN" dirty="0">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339328" y="457200"/>
            <a:ext cx="3569208" cy="1290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defRPr/>
            </a:pPr>
            <a:r>
              <a:rPr kumimoji="0" lang="en-US" sz="3200" b="1" i="0" u="none" strike="noStrike" kern="1200" cap="all" spc="200" normalizeH="0" baseline="0" noProof="0" dirty="0">
                <a:ln>
                  <a:noFill/>
                </a:ln>
                <a:solidFill>
                  <a:srgbClr val="F8B323"/>
                </a:solidFill>
                <a:effectLst/>
                <a:uLnTx/>
                <a:uFillTx/>
                <a:latin typeface="Impact" panose="020B0806030902050204"/>
                <a:ea typeface="+mj-ea"/>
                <a:cs typeface="+mj-cs"/>
              </a:rPr>
              <a:t>Capture insights</a:t>
            </a:r>
            <a:endParaRPr kumimoji="0" lang="en-US" sz="1900" b="1" i="0" u="none" strike="noStrike" kern="1200" cap="all" spc="200" normalizeH="0" baseline="0" noProof="0" dirty="0">
              <a:ln>
                <a:noFill/>
              </a:ln>
              <a:solidFill>
                <a:srgbClr val="F8B323"/>
              </a:solidFill>
              <a:effectLst/>
              <a:uLnTx/>
              <a:uFillTx/>
              <a:latin typeface="Impact" panose="020B0806030902050204"/>
              <a:ea typeface="+mj-ea"/>
              <a:cs typeface="+mj-cs"/>
            </a:endParaRPr>
          </a:p>
        </p:txBody>
      </p:sp>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pSp>
        <p:nvGrpSpPr>
          <p:cNvPr id="9" name="Group 8"/>
          <p:cNvGrpSpPr/>
          <p:nvPr/>
        </p:nvGrpSpPr>
        <p:grpSpPr>
          <a:xfrm>
            <a:off x="1247786" y="643464"/>
            <a:ext cx="5336554" cy="5260391"/>
            <a:chOff x="2784597" y="623922"/>
            <a:chExt cx="5691382" cy="5610155"/>
          </a:xfrm>
        </p:grpSpPr>
        <p:pic>
          <p:nvPicPr>
            <p:cNvPr id="10" name="Picture 9"/>
            <p:cNvPicPr>
              <a:picLocks noChangeAspect="1"/>
            </p:cNvPicPr>
            <p:nvPr/>
          </p:nvPicPr>
          <p:blipFill rotWithShape="1">
            <a:blip r:embed="rId1"/>
            <a:srcRect l="37041" t="30700" r="36696" b="23253"/>
            <a:stretch>
              <a:fillRect/>
            </a:stretch>
          </p:blipFill>
          <p:spPr>
            <a:xfrm>
              <a:off x="2784597" y="623922"/>
              <a:ext cx="5691382" cy="5610155"/>
            </a:xfrm>
            <a:prstGeom prst="rect">
              <a:avLst/>
            </a:prstGeom>
          </p:spPr>
        </p:pic>
        <p:sp>
          <p:nvSpPr>
            <p:cNvPr id="11" name="TextBox 10"/>
            <p:cNvSpPr txBox="1"/>
            <p:nvPr/>
          </p:nvSpPr>
          <p:spPr>
            <a:xfrm>
              <a:off x="3896750" y="1463040"/>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 love campus life”</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2" name="TextBox 11"/>
            <p:cNvSpPr txBox="1"/>
            <p:nvPr/>
          </p:nvSpPr>
          <p:spPr>
            <a:xfrm>
              <a:off x="3092547" y="1801594"/>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“The library is big, spacious, neat and clean”</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3" name="TextBox 12"/>
            <p:cNvSpPr txBox="1"/>
            <p:nvPr/>
          </p:nvSpPr>
          <p:spPr>
            <a:xfrm>
              <a:off x="2931635" y="2494050"/>
              <a:ext cx="3221501"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“Need a quicker way to find a book”</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4" name="TextBox 13"/>
            <p:cNvSpPr txBox="1"/>
            <p:nvPr/>
          </p:nvSpPr>
          <p:spPr>
            <a:xfrm>
              <a:off x="2931635" y="2958492"/>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“The lights are a bit low”</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5" name="TextBox 14"/>
            <p:cNvSpPr txBox="1"/>
            <p:nvPr/>
          </p:nvSpPr>
          <p:spPr>
            <a:xfrm>
              <a:off x="5571020" y="1587540"/>
              <a:ext cx="2090936"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Why does it take so long to find a book here?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p:cNvSpPr txBox="1"/>
            <p:nvPr/>
          </p:nvSpPr>
          <p:spPr>
            <a:xfrm>
              <a:off x="5630288" y="2147822"/>
              <a:ext cx="2657254"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Can’t the lights be a bit brighter?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7" name="TextBox 16"/>
            <p:cNvSpPr txBox="1"/>
            <p:nvPr/>
          </p:nvSpPr>
          <p:spPr>
            <a:xfrm>
              <a:off x="6246055" y="2455599"/>
              <a:ext cx="1919798"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 would rather search online than go all the way up to 5</a:t>
              </a:r>
              <a:r>
                <a:rPr kumimoji="0" lang="en-US" sz="1300" b="0" i="0" u="none" strike="noStrike" kern="1200" cap="none" spc="0" normalizeH="0" baseline="30000" noProof="0" dirty="0">
                  <a:ln>
                    <a:noFill/>
                  </a:ln>
                  <a:solidFill>
                    <a:prstClr val="black"/>
                  </a:solidFill>
                  <a:effectLst/>
                  <a:uLnTx/>
                  <a:uFillTx/>
                  <a:latin typeface="Gill Sans MT" panose="020B0502020104020203"/>
                  <a:ea typeface="+mn-ea"/>
                  <a:cs typeface="+mn-cs"/>
                </a:rPr>
                <a:t>th</a:t>
              </a: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 floor.</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8" name="TextBox 17"/>
            <p:cNvSpPr txBox="1"/>
            <p:nvPr/>
          </p:nvSpPr>
          <p:spPr>
            <a:xfrm>
              <a:off x="2931634" y="3437843"/>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Prefers buying books online</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9" name="TextBox 18"/>
            <p:cNvSpPr txBox="1"/>
            <p:nvPr/>
          </p:nvSpPr>
          <p:spPr>
            <a:xfrm>
              <a:off x="2946108" y="3794564"/>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Enjoys spending time with friends in college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0" name="TextBox 19"/>
            <p:cNvSpPr txBox="1"/>
            <p:nvPr/>
          </p:nvSpPr>
          <p:spPr>
            <a:xfrm>
              <a:off x="6367744" y="3475390"/>
              <a:ext cx="1919798"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Stressed about getting a campus recruitment</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1" name="TextBox 20"/>
            <p:cNvSpPr txBox="1"/>
            <p:nvPr/>
          </p:nvSpPr>
          <p:spPr>
            <a:xfrm>
              <a:off x="2931633" y="4415826"/>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Does reference work for studies, but online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2" name="TextBox 21"/>
            <p:cNvSpPr txBox="1"/>
            <p:nvPr/>
          </p:nvSpPr>
          <p:spPr>
            <a:xfrm>
              <a:off x="3809385" y="4895177"/>
              <a:ext cx="1761636"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Uses mobile a lot, even to watch movies</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3" name="TextBox 22"/>
            <p:cNvSpPr txBox="1"/>
            <p:nvPr/>
          </p:nvSpPr>
          <p:spPr>
            <a:xfrm>
              <a:off x="5823740" y="4013026"/>
              <a:ext cx="2463802"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Frustrated at having to browse through rows of shelves in order to find a book</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4" name="TextBox 23"/>
            <p:cNvSpPr txBox="1"/>
            <p:nvPr/>
          </p:nvSpPr>
          <p:spPr>
            <a:xfrm>
              <a:off x="5668352" y="4751690"/>
              <a:ext cx="2463802"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Irritated at not being able to read the book titles in dim library lights</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5" name="TextBox 24"/>
            <p:cNvSpPr txBox="1"/>
            <p:nvPr/>
          </p:nvSpPr>
          <p:spPr>
            <a:xfrm>
              <a:off x="5108048" y="3061136"/>
              <a:ext cx="1281868" cy="646331"/>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900" b="1" i="0" u="none" strike="noStrike" kern="1200" cap="none" spc="0" normalizeH="0" baseline="0" noProof="0" dirty="0">
                  <a:ln>
                    <a:noFill/>
                  </a:ln>
                  <a:solidFill>
                    <a:prstClr val="black"/>
                  </a:solidFill>
                  <a:effectLst/>
                  <a:uLnTx/>
                  <a:uFillTx/>
                  <a:latin typeface="Gill Sans MT" panose="020B0502020104020203"/>
                  <a:ea typeface="+mn-ea"/>
                  <a:cs typeface="+mn-cs"/>
                </a:rPr>
                <a:t>Parthiv Goenka, 3</a:t>
              </a:r>
              <a:r>
                <a:rPr kumimoji="0" lang="en-US" sz="900" b="1" i="0" u="none" strike="noStrike" kern="1200" cap="none" spc="0" normalizeH="0" baseline="30000" noProof="0" dirty="0">
                  <a:ln>
                    <a:noFill/>
                  </a:ln>
                  <a:solidFill>
                    <a:prstClr val="black"/>
                  </a:solidFill>
                  <a:effectLst/>
                  <a:uLnTx/>
                  <a:uFillTx/>
                  <a:latin typeface="Gill Sans MT" panose="020B0502020104020203"/>
                  <a:ea typeface="+mn-ea"/>
                  <a:cs typeface="+mn-cs"/>
                </a:rPr>
                <a:t>rd</a:t>
              </a:r>
              <a:r>
                <a:rPr kumimoji="0" lang="en-US" sz="900" b="1" i="0" u="none" strike="noStrike" kern="1200" cap="none" spc="0" normalizeH="0" baseline="0" noProof="0" dirty="0">
                  <a:ln>
                    <a:noFill/>
                  </a:ln>
                  <a:solidFill>
                    <a:prstClr val="black"/>
                  </a:solidFill>
                  <a:effectLst/>
                  <a:uLnTx/>
                  <a:uFillTx/>
                  <a:latin typeface="Gill Sans MT" panose="020B0502020104020203"/>
                  <a:ea typeface="+mn-ea"/>
                  <a:cs typeface="+mn-cs"/>
                </a:rPr>
                <a:t> year Btech student</a:t>
              </a:r>
              <a:endParaRPr kumimoji="0" lang="en-US" sz="9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563880" y="207645"/>
            <a:ext cx="7113905" cy="70129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6617258" y="115734"/>
            <a:ext cx="5903502" cy="737520"/>
          </a:xfrm>
          <a:prstGeom prst="rect">
            <a:avLst/>
          </a:prstGeom>
          <a:ln>
            <a:noFill/>
          </a:ln>
        </p:spPr>
        <p:txBody>
          <a:bodyPr>
            <a:normAutofit fontScale="8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r>
              <a:rPr kumimoji="0" lang="en-US" sz="36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rPr>
              <a:t>Fill the grid for the librarian</a:t>
            </a: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7335479" y="4589040"/>
            <a:ext cx="458523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Dr Vyjanthi Iyengar</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52 Years, Head librarian </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 name="Text Box 1"/>
          <p:cNvSpPr txBox="1"/>
          <p:nvPr/>
        </p:nvSpPr>
        <p:spPr>
          <a:xfrm>
            <a:off x="786130" y="1191260"/>
            <a:ext cx="3179445" cy="2437765"/>
          </a:xfrm>
          <a:prstGeom prst="rect">
            <a:avLst/>
          </a:prstGeom>
          <a:noFill/>
        </p:spPr>
        <p:txBody>
          <a:bodyPr wrap="square" rtlCol="0">
            <a:noAutofit/>
          </a:bodyPr>
          <a:p>
            <a:r>
              <a:rPr lang="en-US" sz="1200"/>
              <a:t>*Students often ask for help finding resources but struggle to articulate their needs.</a:t>
            </a:r>
            <a:endParaRPr lang="en-US" sz="1200"/>
          </a:p>
          <a:p>
            <a:r>
              <a:rPr lang="en-US" sz="1200"/>
              <a:t>*Yes, I think communication skills are important for students using the library effectively</a:t>
            </a:r>
            <a:endParaRPr lang="en-US" sz="1200"/>
          </a:p>
          <a:p>
            <a:r>
              <a:rPr lang="en-US" sz="1200"/>
              <a:t>*Many students don’t know how to ask for what they need in research projects</a:t>
            </a:r>
            <a:endParaRPr lang="en-US" sz="1200"/>
          </a:p>
          <a:p>
            <a:r>
              <a:rPr lang="en-US" sz="1200"/>
              <a:t>*Yes, I notice that students are often hesitant to ask questions.</a:t>
            </a:r>
            <a:endParaRPr lang="en-US" sz="1200"/>
          </a:p>
          <a:p>
            <a:r>
              <a:rPr lang="en-US" sz="1200"/>
              <a:t>*Students rarely participate in library workshops on research skills.</a:t>
            </a:r>
            <a:endParaRPr lang="en-US" sz="1200"/>
          </a:p>
        </p:txBody>
      </p:sp>
      <p:sp>
        <p:nvSpPr>
          <p:cNvPr id="5" name="Text Box 4"/>
          <p:cNvSpPr txBox="1"/>
          <p:nvPr/>
        </p:nvSpPr>
        <p:spPr>
          <a:xfrm>
            <a:off x="4019550" y="1191260"/>
            <a:ext cx="3315335" cy="2438400"/>
          </a:xfrm>
          <a:prstGeom prst="rect">
            <a:avLst/>
          </a:prstGeom>
        </p:spPr>
        <p:txBody>
          <a:bodyPr wrap="square">
            <a:noAutofit/>
          </a:bodyPr>
          <a:p>
            <a:r>
              <a:rPr lang="en-US" sz="1200"/>
              <a:t>*</a:t>
            </a:r>
            <a:r>
              <a:rPr sz="1200"/>
              <a:t>Better communication would help students make better use of the library’s resources</a:t>
            </a:r>
            <a:endParaRPr sz="1200"/>
          </a:p>
          <a:p>
            <a:r>
              <a:rPr lang="en-US" sz="1200"/>
              <a:t>*Students need guidance on how to ask the right questions</a:t>
            </a:r>
            <a:endParaRPr lang="en-US" sz="1200"/>
          </a:p>
          <a:p>
            <a:r>
              <a:rPr lang="en-US" sz="1200"/>
              <a:t>*Workshops on research and communication could benefit students greatly</a:t>
            </a:r>
            <a:endParaRPr lang="en-US" sz="1200"/>
          </a:p>
          <a:p>
            <a:r>
              <a:rPr lang="en-US" sz="1200"/>
              <a:t>*There’s a need for more collaboration between teachers and librarians on student communication.</a:t>
            </a:r>
            <a:endParaRPr lang="en-US" sz="1200"/>
          </a:p>
          <a:p>
            <a:r>
              <a:rPr lang="en-US" sz="1200"/>
              <a:t>*Improving student communication would reduce the time spent on individual queries</a:t>
            </a:r>
            <a:endParaRPr lang="en-US" sz="1200"/>
          </a:p>
        </p:txBody>
      </p:sp>
      <p:sp>
        <p:nvSpPr>
          <p:cNvPr id="7" name="Text Box 6"/>
          <p:cNvSpPr txBox="1"/>
          <p:nvPr/>
        </p:nvSpPr>
        <p:spPr>
          <a:xfrm>
            <a:off x="725805" y="3629660"/>
            <a:ext cx="3239770" cy="2580005"/>
          </a:xfrm>
          <a:prstGeom prst="rect">
            <a:avLst/>
          </a:prstGeom>
          <a:noFill/>
        </p:spPr>
        <p:txBody>
          <a:bodyPr wrap="square" rtlCol="0">
            <a:noAutofit/>
          </a:bodyPr>
          <a:p>
            <a:r>
              <a:rPr lang="en-US" sz="1200"/>
              <a:t>*Organizes workshops on research skills but faces low attendance.</a:t>
            </a:r>
            <a:endParaRPr lang="en-US" sz="1200"/>
          </a:p>
          <a:p>
            <a:r>
              <a:rPr lang="en-US" sz="1200"/>
              <a:t>*Provides one-on-one guidance to students struggling with research.</a:t>
            </a:r>
            <a:endParaRPr lang="en-US" sz="1200"/>
          </a:p>
          <a:p>
            <a:r>
              <a:rPr lang="en-US" sz="1200"/>
              <a:t>*Encourages students to ask questions but notices reluctance.</a:t>
            </a:r>
            <a:endParaRPr lang="en-US" sz="1200"/>
          </a:p>
          <a:p>
            <a:r>
              <a:rPr lang="en-US" sz="1200"/>
              <a:t>*Collaborates with teachers to develop resources that improve student communication.</a:t>
            </a:r>
            <a:endParaRPr lang="en-US" sz="1200"/>
          </a:p>
        </p:txBody>
      </p:sp>
      <p:sp>
        <p:nvSpPr>
          <p:cNvPr id="10" name="Text Box 9"/>
          <p:cNvSpPr txBox="1"/>
          <p:nvPr/>
        </p:nvSpPr>
        <p:spPr>
          <a:xfrm>
            <a:off x="4060825" y="3756025"/>
            <a:ext cx="3179445" cy="2437765"/>
          </a:xfrm>
          <a:prstGeom prst="rect">
            <a:avLst/>
          </a:prstGeom>
          <a:noFill/>
        </p:spPr>
        <p:txBody>
          <a:bodyPr wrap="square" rtlCol="0">
            <a:noAutofit/>
          </a:bodyPr>
          <a:p>
            <a:r>
              <a:rPr lang="en-US" sz="1200"/>
              <a:t>*Frustrated when students cannot articulate their research needs.</a:t>
            </a:r>
            <a:endParaRPr lang="en-US" sz="1200"/>
          </a:p>
          <a:p>
            <a:r>
              <a:rPr lang="en-US" sz="1200"/>
              <a:t>*Concerned about the lack of student engagement with library resources.</a:t>
            </a:r>
            <a:endParaRPr lang="en-US" sz="1200"/>
          </a:p>
          <a:p>
            <a:r>
              <a:rPr lang="en-US" sz="1200"/>
              <a:t>*Determined to find ways to help students communicate more effectively.</a:t>
            </a:r>
            <a:endParaRPr lang="en-US" sz="1200"/>
          </a:p>
          <a:p>
            <a:r>
              <a:rPr lang="en-US" sz="1200"/>
              <a:t>*Hopeful that better communication will lead to better academic outcomes for students.</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563880" y="207645"/>
            <a:ext cx="7113905" cy="70129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6617258" y="115734"/>
            <a:ext cx="5903502" cy="737520"/>
          </a:xfrm>
          <a:prstGeom prst="rect">
            <a:avLst/>
          </a:prstGeom>
          <a:ln>
            <a:noFill/>
          </a:ln>
        </p:spPr>
        <p:txBody>
          <a:bodyP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8708984" y="4508395"/>
            <a:ext cx="1497330" cy="3683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STUDENTS</a:t>
            </a:r>
            <a:endPar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 name="Text Box 1"/>
          <p:cNvSpPr txBox="1"/>
          <p:nvPr/>
        </p:nvSpPr>
        <p:spPr>
          <a:xfrm>
            <a:off x="786130" y="1191260"/>
            <a:ext cx="3179445" cy="2437765"/>
          </a:xfrm>
          <a:prstGeom prst="rect">
            <a:avLst/>
          </a:prstGeom>
          <a:noFill/>
        </p:spPr>
        <p:txBody>
          <a:bodyPr wrap="square" rtlCol="0">
            <a:noAutofit/>
          </a:bodyPr>
          <a:p>
            <a:r>
              <a:rPr lang="en-US" sz="1400"/>
              <a:t>*I feel confident in my problem-solving skills.</a:t>
            </a:r>
            <a:endParaRPr lang="en-US" sz="1400"/>
          </a:p>
          <a:p>
            <a:r>
              <a:rPr lang="en-US" sz="1400"/>
              <a:t>*Yes, I find it difficult to speak in public.</a:t>
            </a:r>
            <a:endParaRPr lang="en-US" sz="1400"/>
          </a:p>
          <a:p>
            <a:r>
              <a:rPr lang="en-US" sz="1400"/>
              <a:t>*I’m comfortable in small groups but struggle in larger presentations.</a:t>
            </a:r>
            <a:endParaRPr lang="en-US" sz="1400"/>
          </a:p>
          <a:p>
            <a:r>
              <a:rPr lang="en-US" sz="1400"/>
              <a:t>*I haven’t attended any workshops on personality development.</a:t>
            </a:r>
            <a:endParaRPr lang="en-US" sz="1400"/>
          </a:p>
        </p:txBody>
      </p:sp>
      <p:sp>
        <p:nvSpPr>
          <p:cNvPr id="5" name="Text Box 4"/>
          <p:cNvSpPr txBox="1"/>
          <p:nvPr/>
        </p:nvSpPr>
        <p:spPr>
          <a:xfrm>
            <a:off x="4019550" y="1191260"/>
            <a:ext cx="3315335" cy="2438400"/>
          </a:xfrm>
          <a:prstGeom prst="rect">
            <a:avLst/>
          </a:prstGeom>
        </p:spPr>
        <p:txBody>
          <a:bodyPr wrap="square">
            <a:noAutofit/>
          </a:bodyPr>
          <a:p>
            <a:r>
              <a:rPr lang="en-US" sz="1400"/>
              <a:t>*I need to work on my public speaking.</a:t>
            </a:r>
            <a:endParaRPr lang="en-US" sz="1400"/>
          </a:p>
          <a:p>
            <a:r>
              <a:rPr lang="en-US" sz="1400"/>
              <a:t>*I should improve my leadership skills.</a:t>
            </a:r>
            <a:endParaRPr lang="en-US" sz="1400"/>
          </a:p>
          <a:p>
            <a:r>
              <a:rPr lang="en-US" sz="1400"/>
              <a:t>*I’m afraid of being judged when I speak in front of others.</a:t>
            </a:r>
            <a:endParaRPr lang="en-US" sz="1400"/>
          </a:p>
          <a:p>
            <a:r>
              <a:rPr lang="en-US" sz="1400"/>
              <a:t>* might benefit from personality development workshops.</a:t>
            </a:r>
            <a:endParaRPr lang="en-US" sz="1400"/>
          </a:p>
        </p:txBody>
      </p:sp>
      <p:sp>
        <p:nvSpPr>
          <p:cNvPr id="7" name="Text Box 6"/>
          <p:cNvSpPr txBox="1"/>
          <p:nvPr/>
        </p:nvSpPr>
        <p:spPr>
          <a:xfrm>
            <a:off x="725805" y="3629660"/>
            <a:ext cx="3239770" cy="2580005"/>
          </a:xfrm>
          <a:prstGeom prst="rect">
            <a:avLst/>
          </a:prstGeom>
          <a:noFill/>
        </p:spPr>
        <p:txBody>
          <a:bodyPr wrap="square" rtlCol="0">
            <a:noAutofit/>
          </a:bodyPr>
          <a:p>
            <a:r>
              <a:rPr lang="en-US" sz="1400"/>
              <a:t>*Participates actively in group projects but avoids leading.</a:t>
            </a:r>
            <a:endParaRPr lang="en-US" sz="1400"/>
          </a:p>
          <a:p>
            <a:r>
              <a:rPr lang="en-US" sz="1400"/>
              <a:t>*Rarely volunteers to present or lead in class.</a:t>
            </a:r>
            <a:endParaRPr lang="en-US" sz="1400"/>
          </a:p>
          <a:p>
            <a:r>
              <a:rPr lang="en-US" sz="1400"/>
              <a:t>*Practices speeches or presentations in private but hesitates in public.</a:t>
            </a:r>
            <a:endParaRPr lang="en-US" sz="1400"/>
          </a:p>
          <a:p>
            <a:r>
              <a:rPr lang="en-US" sz="1400"/>
              <a:t>*Engages in team activities but shies away from taking a leading role.</a:t>
            </a:r>
            <a:endParaRPr lang="en-US" sz="1400"/>
          </a:p>
        </p:txBody>
      </p:sp>
      <p:sp>
        <p:nvSpPr>
          <p:cNvPr id="10" name="Text Box 9"/>
          <p:cNvSpPr txBox="1"/>
          <p:nvPr/>
        </p:nvSpPr>
        <p:spPr>
          <a:xfrm>
            <a:off x="4060825" y="3756025"/>
            <a:ext cx="3179445" cy="2437765"/>
          </a:xfrm>
          <a:prstGeom prst="rect">
            <a:avLst/>
          </a:prstGeom>
          <a:noFill/>
        </p:spPr>
        <p:txBody>
          <a:bodyPr wrap="square" rtlCol="0">
            <a:noAutofit/>
          </a:bodyPr>
          <a:p>
            <a:r>
              <a:rPr lang="en-US" sz="1400"/>
              <a:t>*Nervous about speaking in public, excited about improving skills.</a:t>
            </a:r>
            <a:endParaRPr lang="en-US" sz="1400"/>
          </a:p>
          <a:p>
            <a:r>
              <a:rPr lang="en-US" sz="1400"/>
              <a:t>*Uncertain about leadership roles, interested but hesitant.</a:t>
            </a:r>
            <a:endParaRPr lang="en-US" sz="1400"/>
          </a:p>
          <a:p>
            <a:r>
              <a:rPr lang="en-US" sz="1400"/>
              <a:t>*Frustrated with communication challenges, eager to improve.</a:t>
            </a:r>
            <a:endParaRPr lang="en-US" sz="1400"/>
          </a:p>
          <a:p>
            <a:r>
              <a:rPr lang="en-US" sz="1400"/>
              <a:t>*Anxious about public speaking, hopeful for progress.</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563880" y="207645"/>
            <a:ext cx="7113905" cy="70129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6617258" y="115734"/>
            <a:ext cx="5903502" cy="737520"/>
          </a:xfrm>
          <a:prstGeom prst="rect">
            <a:avLst/>
          </a:prstGeom>
          <a:ln>
            <a:noFill/>
          </a:ln>
        </p:spPr>
        <p:txBody>
          <a:bodyP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8708984" y="4508395"/>
            <a:ext cx="994410" cy="3683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Parents</a:t>
            </a:r>
            <a:endPar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 name="Text Box 1"/>
          <p:cNvSpPr txBox="1"/>
          <p:nvPr/>
        </p:nvSpPr>
        <p:spPr>
          <a:xfrm>
            <a:off x="786130" y="1191260"/>
            <a:ext cx="3179445" cy="2437765"/>
          </a:xfrm>
          <a:prstGeom prst="rect">
            <a:avLst/>
          </a:prstGeom>
          <a:noFill/>
        </p:spPr>
        <p:txBody>
          <a:bodyPr wrap="square" rtlCol="0">
            <a:noAutofit/>
          </a:bodyPr>
          <a:p>
            <a:r>
              <a:rPr lang="en-US" sz="1400"/>
              <a:t>*My child is shy and doesn't speak up in class</a:t>
            </a:r>
            <a:endParaRPr lang="en-US" sz="1400"/>
          </a:p>
          <a:p>
            <a:r>
              <a:rPr lang="en-US" sz="1400"/>
              <a:t>*Yes, I think my child lacks confidence in social settings</a:t>
            </a:r>
            <a:endParaRPr lang="en-US" sz="1400"/>
          </a:p>
          <a:p>
            <a:r>
              <a:rPr lang="en-US" sz="1400"/>
              <a:t>*I worry that my child isn’t assertive enough in group projects.</a:t>
            </a:r>
            <a:endParaRPr lang="en-US" sz="1400"/>
          </a:p>
          <a:p>
            <a:r>
              <a:rPr lang="en-US" sz="1400"/>
              <a:t>*No, my child hasn’t joined any debate or public speaking clubs</a:t>
            </a:r>
            <a:endParaRPr lang="en-US" sz="1400"/>
          </a:p>
        </p:txBody>
      </p:sp>
      <p:sp>
        <p:nvSpPr>
          <p:cNvPr id="5" name="Text Box 4"/>
          <p:cNvSpPr txBox="1"/>
          <p:nvPr/>
        </p:nvSpPr>
        <p:spPr>
          <a:xfrm>
            <a:off x="4019550" y="1191260"/>
            <a:ext cx="3315335" cy="2438400"/>
          </a:xfrm>
          <a:prstGeom prst="rect">
            <a:avLst/>
          </a:prstGeom>
        </p:spPr>
        <p:txBody>
          <a:bodyPr wrap="square">
            <a:noAutofit/>
          </a:bodyPr>
          <a:p>
            <a:r>
              <a:rPr lang="en-US" sz="1400"/>
              <a:t>*My child needs more opportunities to develop communication skills.</a:t>
            </a:r>
            <a:endParaRPr lang="en-US" sz="1400"/>
          </a:p>
          <a:p>
            <a:r>
              <a:rPr lang="en-US" sz="1400"/>
              <a:t>*A program could help with leadership and confidence</a:t>
            </a:r>
            <a:endParaRPr lang="en-US" sz="1400"/>
          </a:p>
          <a:p>
            <a:r>
              <a:rPr lang="en-US" sz="1400"/>
              <a:t>*Personality development could be the key to my child's success</a:t>
            </a:r>
            <a:endParaRPr lang="en-US" sz="1400"/>
          </a:p>
          <a:p>
            <a:r>
              <a:rPr lang="en-US" sz="1400"/>
              <a:t>*I think building social confidence is crucial for the future.</a:t>
            </a:r>
            <a:endParaRPr lang="en-US" sz="1400"/>
          </a:p>
        </p:txBody>
      </p:sp>
      <p:sp>
        <p:nvSpPr>
          <p:cNvPr id="7" name="Text Box 6"/>
          <p:cNvSpPr txBox="1"/>
          <p:nvPr/>
        </p:nvSpPr>
        <p:spPr>
          <a:xfrm>
            <a:off x="725805" y="3629660"/>
            <a:ext cx="3239770" cy="2580005"/>
          </a:xfrm>
          <a:prstGeom prst="rect">
            <a:avLst/>
          </a:prstGeom>
          <a:noFill/>
        </p:spPr>
        <p:txBody>
          <a:bodyPr wrap="square" rtlCol="0">
            <a:noAutofit/>
          </a:bodyPr>
          <a:p>
            <a:r>
              <a:rPr lang="en-US" sz="1400"/>
              <a:t>*Encourages the child to participate in group activities.</a:t>
            </a:r>
            <a:endParaRPr lang="en-US" sz="1400"/>
          </a:p>
          <a:p>
            <a:r>
              <a:rPr lang="en-US" sz="1400"/>
              <a:t>*Looks for programs that build communication and leadership.</a:t>
            </a:r>
            <a:endParaRPr lang="en-US" sz="1400"/>
          </a:p>
          <a:p>
            <a:r>
              <a:rPr lang="en-US" sz="1400"/>
              <a:t>*Seeks out extracurricular activities that enhance communication skills.</a:t>
            </a:r>
            <a:endParaRPr lang="en-US" sz="1400"/>
          </a:p>
          <a:p>
            <a:r>
              <a:rPr lang="en-US" sz="1400"/>
              <a:t>*Supports the child by practicing communication skills at home.</a:t>
            </a:r>
            <a:endParaRPr lang="en-US" sz="1400"/>
          </a:p>
        </p:txBody>
      </p:sp>
      <p:sp>
        <p:nvSpPr>
          <p:cNvPr id="10" name="Text Box 9"/>
          <p:cNvSpPr txBox="1"/>
          <p:nvPr/>
        </p:nvSpPr>
        <p:spPr>
          <a:xfrm>
            <a:off x="4060825" y="3756025"/>
            <a:ext cx="3179445" cy="2437765"/>
          </a:xfrm>
          <a:prstGeom prst="rect">
            <a:avLst/>
          </a:prstGeom>
          <a:noFill/>
        </p:spPr>
        <p:txBody>
          <a:bodyPr wrap="square" rtlCol="0">
            <a:noAutofit/>
          </a:bodyPr>
          <a:p>
            <a:r>
              <a:rPr lang="en-US" sz="1400"/>
              <a:t>*Concerned about the child's social skills, hopeful for improvement.</a:t>
            </a:r>
            <a:endParaRPr lang="en-US" sz="1400"/>
          </a:p>
          <a:p>
            <a:r>
              <a:rPr lang="en-US" sz="1400"/>
              <a:t>*Worries about the child’s future success, optimistic about workshops.</a:t>
            </a:r>
            <a:endParaRPr lang="en-US" sz="1400"/>
          </a:p>
          <a:p>
            <a:r>
              <a:rPr lang="en-US" sz="1400"/>
              <a:t>*Proud when the child shows small improvements in communication.</a:t>
            </a:r>
            <a:endParaRPr lang="en-US" sz="1400"/>
          </a:p>
          <a:p>
            <a:r>
              <a:rPr lang="en-US" sz="1400"/>
              <a:t>*Anxious about the child's ability to succeed socially, determined to find solutions.</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563880" y="207645"/>
            <a:ext cx="7113905" cy="70129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6617258" y="115734"/>
            <a:ext cx="5903502" cy="737520"/>
          </a:xfrm>
          <a:prstGeom prst="rect">
            <a:avLst/>
          </a:prstGeom>
          <a:ln>
            <a:noFill/>
          </a:ln>
        </p:spPr>
        <p:txBody>
          <a:bodyP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8708984" y="4508395"/>
            <a:ext cx="1130935" cy="3683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Teachers</a:t>
            </a:r>
            <a:endPar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 name="Text Box 1"/>
          <p:cNvSpPr txBox="1"/>
          <p:nvPr/>
        </p:nvSpPr>
        <p:spPr>
          <a:xfrm>
            <a:off x="786130" y="1191260"/>
            <a:ext cx="3179445" cy="2437765"/>
          </a:xfrm>
          <a:prstGeom prst="rect">
            <a:avLst/>
          </a:prstGeom>
          <a:noFill/>
        </p:spPr>
        <p:txBody>
          <a:bodyPr wrap="square" rtlCol="0">
            <a:noAutofit/>
          </a:bodyPr>
          <a:p>
            <a:r>
              <a:rPr lang="en-US" sz="1400"/>
              <a:t>*Students struggle with expressing ideas clearly</a:t>
            </a:r>
            <a:endParaRPr lang="en-US" sz="1400"/>
          </a:p>
          <a:p>
            <a:r>
              <a:rPr lang="en-US" sz="1400"/>
              <a:t>*Yes, communication skills are as important as academic skills.</a:t>
            </a:r>
            <a:endParaRPr lang="en-US" sz="1400"/>
          </a:p>
          <a:p>
            <a:r>
              <a:rPr lang="en-US" sz="1400"/>
              <a:t>*Many students lack confidence when presenting their work</a:t>
            </a:r>
            <a:endParaRPr lang="en-US" sz="1400"/>
          </a:p>
          <a:p>
            <a:r>
              <a:rPr lang="en-US" sz="1400"/>
              <a:t>*Yes, I have students who struggle with expressing themselves clearly.</a:t>
            </a:r>
            <a:endParaRPr lang="en-US" sz="1400"/>
          </a:p>
        </p:txBody>
      </p:sp>
      <p:sp>
        <p:nvSpPr>
          <p:cNvPr id="5" name="Text Box 4"/>
          <p:cNvSpPr txBox="1"/>
          <p:nvPr/>
        </p:nvSpPr>
        <p:spPr>
          <a:xfrm>
            <a:off x="4019550" y="1191260"/>
            <a:ext cx="3315335" cy="2438400"/>
          </a:xfrm>
          <a:prstGeom prst="rect">
            <a:avLst/>
          </a:prstGeom>
        </p:spPr>
        <p:txBody>
          <a:bodyPr wrap="square">
            <a:noAutofit/>
          </a:bodyPr>
          <a:p>
            <a:r>
              <a:rPr lang="en-US" sz="1400"/>
              <a:t>*I need more resources to help students with personality development.</a:t>
            </a:r>
            <a:endParaRPr lang="en-US" sz="1400"/>
          </a:p>
          <a:p>
            <a:r>
              <a:rPr lang="en-US" sz="1400"/>
              <a:t>*Workshops could benefit both students and teachers.</a:t>
            </a:r>
            <a:endParaRPr lang="en-US" sz="1400"/>
          </a:p>
          <a:p>
            <a:r>
              <a:rPr lang="en-US" sz="1400"/>
              <a:t>*Improving communication will enhance students' academic performance.</a:t>
            </a:r>
            <a:endParaRPr lang="en-US" sz="1400"/>
          </a:p>
          <a:p>
            <a:r>
              <a:rPr lang="en-US" sz="1400"/>
              <a:t>*Integrating communication skills into the curriculum is essential</a:t>
            </a:r>
            <a:endParaRPr lang="en-US" sz="1400"/>
          </a:p>
        </p:txBody>
      </p:sp>
      <p:sp>
        <p:nvSpPr>
          <p:cNvPr id="7" name="Text Box 6"/>
          <p:cNvSpPr txBox="1"/>
          <p:nvPr/>
        </p:nvSpPr>
        <p:spPr>
          <a:xfrm>
            <a:off x="725805" y="3629660"/>
            <a:ext cx="3239770" cy="2580005"/>
          </a:xfrm>
          <a:prstGeom prst="rect">
            <a:avLst/>
          </a:prstGeom>
          <a:noFill/>
        </p:spPr>
        <p:txBody>
          <a:bodyPr wrap="square" rtlCol="0">
            <a:noAutofit/>
          </a:bodyPr>
          <a:p>
            <a:r>
              <a:rPr lang="en-US" sz="1400"/>
              <a:t>*Provides feedback on student presentations, encourages participation.</a:t>
            </a:r>
            <a:endParaRPr lang="en-US" sz="1400"/>
          </a:p>
          <a:p>
            <a:r>
              <a:rPr lang="en-US" sz="1400"/>
              <a:t>*Seeks out resources and professional development opportunities.</a:t>
            </a:r>
            <a:endParaRPr lang="en-US" sz="1400"/>
          </a:p>
          <a:p>
            <a:r>
              <a:rPr lang="en-US" sz="1400"/>
              <a:t>*Organizes activities that require students to communicate effectively.</a:t>
            </a:r>
            <a:endParaRPr lang="en-US" sz="1400"/>
          </a:p>
          <a:p>
            <a:r>
              <a:rPr lang="en-US" sz="1400"/>
              <a:t>*Recommends extracurricular activities to students for skill improvement.</a:t>
            </a:r>
            <a:endParaRPr lang="en-US" sz="1400"/>
          </a:p>
        </p:txBody>
      </p:sp>
      <p:sp>
        <p:nvSpPr>
          <p:cNvPr id="10" name="Text Box 9"/>
          <p:cNvSpPr txBox="1"/>
          <p:nvPr/>
        </p:nvSpPr>
        <p:spPr>
          <a:xfrm>
            <a:off x="4060825" y="3756025"/>
            <a:ext cx="3179445" cy="2437765"/>
          </a:xfrm>
          <a:prstGeom prst="rect">
            <a:avLst/>
          </a:prstGeom>
          <a:noFill/>
        </p:spPr>
        <p:txBody>
          <a:bodyPr wrap="square" rtlCol="0">
            <a:noAutofit/>
          </a:bodyPr>
          <a:p>
            <a:r>
              <a:rPr lang="en-US" sz="1400"/>
              <a:t>*Frustrated by the lack of communication skills, dedicated to student success.</a:t>
            </a:r>
            <a:endParaRPr lang="en-US" sz="1400"/>
          </a:p>
          <a:p>
            <a:r>
              <a:rPr lang="en-US" sz="1400"/>
              <a:t>*Motivated to improve communication in the classroom.</a:t>
            </a:r>
            <a:endParaRPr lang="en-US" sz="1400"/>
          </a:p>
          <a:p>
            <a:r>
              <a:rPr lang="en-US" sz="1400"/>
              <a:t>*Empathetic towards students who struggle with communication.</a:t>
            </a:r>
            <a:endParaRPr lang="en-US" sz="1400"/>
          </a:p>
          <a:p>
            <a:r>
              <a:rPr lang="en-US" sz="1400"/>
              <a:t>*Encouraged when students show progress in their communication skills.Encouraged when students show progress in their communication skills.</a:t>
            </a:r>
            <a:endParaRPr lang="en-US" sz="1400"/>
          </a:p>
        </p:txBody>
      </p:sp>
      <p:graphicFrame>
        <p:nvGraphicFramePr>
          <p:cNvPr id="14" name="Table 13"/>
          <p:cNvGraphicFramePr/>
          <p:nvPr/>
        </p:nvGraphicFramePr>
        <p:xfrm>
          <a:off x="6096000" y="-6888480"/>
          <a:ext cx="0" cy="0"/>
        </p:xfrm>
        <a:graphic>
          <a:graphicData uri="http://schemas.openxmlformats.org/drawingml/2006/table">
            <a:tbl>
              <a:tblPr/>
              <a:tblGrid>
                <a:gridCol w="0"/>
              </a:tblGrid>
              <a:tr h="0">
                <a:tc>
                  <a:txBody>
                    <a:bodyPr/>
                    <a:p>
                      <a:r>
                        <a:rPr sz="1100"/>
                        <a:t>Integrating communication skills into the curriculum is essential."</a:t>
                      </a:r>
                      <a:endParaRPr sz="1100"/>
                    </a:p>
                  </a:txBody>
                  <a:tcPr anchor="ctr" anchorCtr="0">
                    <a:lnL>
                      <a:noFill/>
                    </a:lnL>
                    <a:lnR>
                      <a:noFill/>
                    </a:lnR>
                    <a:lnT>
                      <a:noFill/>
                    </a:lnT>
                    <a:lnB>
                      <a:noFill/>
                    </a:lnB>
                    <a:noFill/>
                  </a:tcPr>
                </a:tc>
              </a:tr>
            </a:tbl>
          </a:graphicData>
        </a:graphic>
      </p:graphicFrame>
      <p:graphicFrame>
        <p:nvGraphicFramePr>
          <p:cNvPr id="15" name="Table 14"/>
          <p:cNvGraphicFramePr/>
          <p:nvPr/>
        </p:nvGraphicFramePr>
        <p:xfrm>
          <a:off x="6096000" y="3093720"/>
          <a:ext cx="0" cy="0"/>
        </p:xfrm>
        <a:graphic>
          <a:graphicData uri="http://schemas.openxmlformats.org/drawingml/2006/table">
            <a:tbl>
              <a:tblPr/>
              <a:tblGrid>
                <a:gridCol w="0"/>
                <a:gridCol w="0"/>
                <a:gridCol w="0"/>
              </a:tblGrid>
              <a:tr h="0">
                <a:tc>
                  <a:txBody>
                    <a:bodyPr/>
                    <a:p>
                      <a:endParaRPr sz="1100"/>
                    </a:p>
                  </a:txBody>
                  <a:tcPr anchor="ctr" anchorCtr="0">
                    <a:lnL>
                      <a:noFill/>
                    </a:lnL>
                    <a:lnR>
                      <a:noFill/>
                    </a:lnR>
                    <a:lnT>
                      <a:noFill/>
                    </a:lnT>
                    <a:lnB>
                      <a:noFill/>
                    </a:lnB>
                    <a:noFill/>
                  </a:tcPr>
                </a:tc>
                <a:tc>
                  <a:txBody>
                    <a:bodyPr/>
                    <a:p>
                      <a:r>
                        <a:rPr sz="1100"/>
                        <a:t>"Many students could excel if they were more confident in their abilities."</a:t>
                      </a:r>
                      <a:endParaRPr sz="1100"/>
                    </a:p>
                  </a:txBody>
                  <a:tcPr anchor="ctr" anchorCtr="0">
                    <a:lnL>
                      <a:noFill/>
                    </a:lnL>
                    <a:lnR>
                      <a:noFill/>
                    </a:lnR>
                    <a:lnT>
                      <a:noFill/>
                    </a:lnT>
                    <a:lnB>
                      <a:noFill/>
                    </a:lnB>
                    <a:noFill/>
                  </a:tcPr>
                </a:tc>
                <a:tc>
                  <a:txBody>
                    <a:bodyPr/>
                    <a:p>
                      <a:r>
                        <a:rPr sz="1100"/>
                        <a:t>"Students would bene</a:t>
                      </a:r>
                      <a:endParaRPr sz="1100"/>
                    </a:p>
                  </a:txBody>
                  <a:tcPr anchor="ctr" anchorCtr="0">
                    <a:lnL>
                      <a:noFill/>
                    </a:lnL>
                    <a:lnR>
                      <a:noFill/>
                    </a:lnR>
                    <a:lnT>
                      <a:noFill/>
                    </a:lnT>
                    <a:lnB>
                      <a:noFill/>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563880" y="207645"/>
            <a:ext cx="7113905" cy="70129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6617258" y="115734"/>
            <a:ext cx="5903502" cy="737520"/>
          </a:xfrm>
          <a:prstGeom prst="rect">
            <a:avLst/>
          </a:prstGeom>
          <a:ln>
            <a:noFill/>
          </a:ln>
        </p:spPr>
        <p:txBody>
          <a:bodyP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8708984" y="4508395"/>
            <a:ext cx="2658110" cy="3683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Employers (Recruiters)</a:t>
            </a:r>
            <a:endPar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 name="Text Box 1"/>
          <p:cNvSpPr txBox="1"/>
          <p:nvPr/>
        </p:nvSpPr>
        <p:spPr>
          <a:xfrm>
            <a:off x="786130" y="1191260"/>
            <a:ext cx="3179445" cy="2437765"/>
          </a:xfrm>
          <a:prstGeom prst="rect">
            <a:avLst/>
          </a:prstGeom>
          <a:noFill/>
        </p:spPr>
        <p:txBody>
          <a:bodyPr wrap="square" rtlCol="0">
            <a:noAutofit/>
          </a:bodyPr>
          <a:p>
            <a:r>
              <a:rPr lang="en-US" sz="1400"/>
              <a:t>*We value candidates with strong communication and leadership skills</a:t>
            </a:r>
            <a:endParaRPr lang="en-US" sz="1400"/>
          </a:p>
          <a:p>
            <a:r>
              <a:rPr lang="en-US" sz="1400"/>
              <a:t>*Yes, we look for candidates who can clearly express themselves.</a:t>
            </a:r>
            <a:endParaRPr lang="en-US" sz="1400"/>
          </a:p>
          <a:p>
            <a:r>
              <a:rPr lang="en-US" sz="1400"/>
              <a:t>*Technical skills alone are not enough; communication is key.</a:t>
            </a:r>
            <a:endParaRPr lang="en-US" sz="1400"/>
          </a:p>
          <a:p>
            <a:r>
              <a:rPr lang="en-US" sz="1400"/>
              <a:t>*We prioritize candidates who have demonstrated public speaking experience.</a:t>
            </a:r>
            <a:endParaRPr lang="en-US" sz="1400"/>
          </a:p>
        </p:txBody>
      </p:sp>
      <p:sp>
        <p:nvSpPr>
          <p:cNvPr id="5" name="Text Box 4"/>
          <p:cNvSpPr txBox="1"/>
          <p:nvPr/>
        </p:nvSpPr>
        <p:spPr>
          <a:xfrm>
            <a:off x="4019550" y="1191260"/>
            <a:ext cx="3315335" cy="2438400"/>
          </a:xfrm>
          <a:prstGeom prst="rect">
            <a:avLst/>
          </a:prstGeom>
        </p:spPr>
        <p:txBody>
          <a:bodyPr wrap="square">
            <a:noAutofit/>
          </a:bodyPr>
          <a:p>
            <a:r>
              <a:rPr lang="en-US" sz="1400"/>
              <a:t>*Personality and communication are key to workplace success.</a:t>
            </a:r>
            <a:endParaRPr lang="en-US" sz="1400"/>
          </a:p>
          <a:p>
            <a:r>
              <a:rPr lang="en-US" sz="1400"/>
              <a:t>*Graduates with these skills are more likely to succeed.</a:t>
            </a:r>
            <a:endParaRPr lang="en-US" sz="1400"/>
          </a:p>
          <a:p>
            <a:r>
              <a:rPr lang="en-US" sz="1400"/>
              <a:t>*We should focus on hiring candidates who are well-rounded in both soft and hard skills</a:t>
            </a:r>
            <a:endParaRPr lang="en-US" sz="1400"/>
          </a:p>
          <a:p>
            <a:r>
              <a:rPr lang="en-US" sz="1400"/>
              <a:t>*Candidates who can communicate effectively will integrate better into our teams.</a:t>
            </a:r>
            <a:endParaRPr lang="en-US" sz="1400"/>
          </a:p>
        </p:txBody>
      </p:sp>
      <p:sp>
        <p:nvSpPr>
          <p:cNvPr id="7" name="Text Box 6"/>
          <p:cNvSpPr txBox="1"/>
          <p:nvPr/>
        </p:nvSpPr>
        <p:spPr>
          <a:xfrm>
            <a:off x="725805" y="3629660"/>
            <a:ext cx="3239770" cy="2580005"/>
          </a:xfrm>
          <a:prstGeom prst="rect">
            <a:avLst/>
          </a:prstGeom>
          <a:noFill/>
        </p:spPr>
        <p:txBody>
          <a:bodyPr wrap="square" rtlCol="0">
            <a:noAutofit/>
          </a:bodyPr>
          <a:p>
            <a:r>
              <a:rPr lang="en-US" sz="1400"/>
              <a:t>*Conducts interviews focusing on communication skills.</a:t>
            </a:r>
            <a:endParaRPr lang="en-US" sz="1400"/>
          </a:p>
          <a:p>
            <a:r>
              <a:rPr lang="en-US" sz="1400"/>
              <a:t>*Prioritizes candidates with extracurricular leadership experience.</a:t>
            </a:r>
            <a:endParaRPr lang="en-US" sz="1400"/>
          </a:p>
          <a:p>
            <a:r>
              <a:rPr lang="en-US" sz="1400"/>
              <a:t>*Implements training programs for new hires to enhance communication skills.</a:t>
            </a:r>
            <a:endParaRPr lang="en-US" sz="1400"/>
          </a:p>
          <a:p>
            <a:r>
              <a:rPr lang="en-US" sz="1400"/>
              <a:t>*Partners with educational institutions to promote skill development.</a:t>
            </a:r>
            <a:endParaRPr lang="en-US" sz="1400"/>
          </a:p>
        </p:txBody>
      </p:sp>
      <p:sp>
        <p:nvSpPr>
          <p:cNvPr id="10" name="Text Box 9"/>
          <p:cNvSpPr txBox="1"/>
          <p:nvPr/>
        </p:nvSpPr>
        <p:spPr>
          <a:xfrm>
            <a:off x="4060825" y="3756025"/>
            <a:ext cx="3179445" cy="2437765"/>
          </a:xfrm>
          <a:prstGeom prst="rect">
            <a:avLst/>
          </a:prstGeom>
          <a:noFill/>
        </p:spPr>
        <p:txBody>
          <a:bodyPr wrap="square" rtlCol="0">
            <a:noAutofit/>
          </a:bodyPr>
          <a:p>
            <a:r>
              <a:rPr lang="en-US" sz="1400"/>
              <a:t>*Impressed by candidates who communicate well, frustrated by those who don’t.</a:t>
            </a:r>
            <a:endParaRPr lang="en-US" sz="1400"/>
          </a:p>
          <a:p>
            <a:r>
              <a:rPr lang="en-US" sz="1400"/>
              <a:t>*Confident in the importance of soft skills in hiring decisions.</a:t>
            </a:r>
            <a:endParaRPr lang="en-US" sz="1400"/>
          </a:p>
          <a:p>
            <a:r>
              <a:rPr lang="en-US" sz="1400"/>
              <a:t>*Concerned about the skills gap in recent graduates.</a:t>
            </a:r>
            <a:endParaRPr lang="en-US" sz="1400"/>
          </a:p>
          <a:p>
            <a:r>
              <a:rPr lang="en-US" sz="1400"/>
              <a:t>*Encouraged when finding candidates who excel in both communication and technical skills.</a:t>
            </a:r>
            <a:endParaRPr lang="en-US" sz="1400"/>
          </a:p>
        </p:txBody>
      </p:sp>
      <p:graphicFrame>
        <p:nvGraphicFramePr>
          <p:cNvPr id="14" name="Table 13"/>
          <p:cNvGraphicFramePr/>
          <p:nvPr/>
        </p:nvGraphicFramePr>
        <p:xfrm>
          <a:off x="6096000" y="-6888480"/>
          <a:ext cx="0" cy="0"/>
        </p:xfrm>
        <a:graphic>
          <a:graphicData uri="http://schemas.openxmlformats.org/drawingml/2006/table">
            <a:tbl>
              <a:tblPr/>
              <a:tblGrid>
                <a:gridCol w="0"/>
              </a:tblGrid>
              <a:tr h="0">
                <a:tc>
                  <a:txBody>
                    <a:bodyPr/>
                    <a:p>
                      <a:r>
                        <a:rPr sz="1100"/>
                        <a:t>Integrating communication skills into the curriculum is essential."</a:t>
                      </a:r>
                      <a:endParaRPr sz="1100"/>
                    </a:p>
                  </a:txBody>
                  <a:tcPr anchor="ctr" anchorCtr="0">
                    <a:lnL>
                      <a:noFill/>
                    </a:lnL>
                    <a:lnR>
                      <a:noFill/>
                    </a:lnR>
                    <a:lnT>
                      <a:noFill/>
                    </a:lnT>
                    <a:lnB>
                      <a:noFill/>
                    </a:lnB>
                    <a:noFill/>
                  </a:tcPr>
                </a:tc>
              </a:tr>
            </a:tbl>
          </a:graphicData>
        </a:graphic>
      </p:graphicFrame>
      <p:graphicFrame>
        <p:nvGraphicFramePr>
          <p:cNvPr id="15" name="Table 14"/>
          <p:cNvGraphicFramePr/>
          <p:nvPr/>
        </p:nvGraphicFramePr>
        <p:xfrm>
          <a:off x="6096000" y="3093720"/>
          <a:ext cx="0" cy="0"/>
        </p:xfrm>
        <a:graphic>
          <a:graphicData uri="http://schemas.openxmlformats.org/drawingml/2006/table">
            <a:tbl>
              <a:tblPr/>
              <a:tblGrid>
                <a:gridCol w="0"/>
                <a:gridCol w="0"/>
                <a:gridCol w="0"/>
              </a:tblGrid>
              <a:tr h="0">
                <a:tc>
                  <a:txBody>
                    <a:bodyPr/>
                    <a:p>
                      <a:endParaRPr sz="1100"/>
                    </a:p>
                  </a:txBody>
                  <a:tcPr anchor="ctr" anchorCtr="0">
                    <a:lnL>
                      <a:noFill/>
                    </a:lnL>
                    <a:lnR>
                      <a:noFill/>
                    </a:lnR>
                    <a:lnT>
                      <a:noFill/>
                    </a:lnT>
                    <a:lnB>
                      <a:noFill/>
                    </a:lnB>
                    <a:noFill/>
                  </a:tcPr>
                </a:tc>
                <a:tc>
                  <a:txBody>
                    <a:bodyPr/>
                    <a:p>
                      <a:r>
                        <a:rPr sz="1100"/>
                        <a:t>"Many students could excel if they were more confident in their abilities."</a:t>
                      </a:r>
                      <a:endParaRPr sz="1100"/>
                    </a:p>
                  </a:txBody>
                  <a:tcPr anchor="ctr" anchorCtr="0">
                    <a:lnL>
                      <a:noFill/>
                    </a:lnL>
                    <a:lnR>
                      <a:noFill/>
                    </a:lnR>
                    <a:lnT>
                      <a:noFill/>
                    </a:lnT>
                    <a:lnB>
                      <a:noFill/>
                    </a:lnB>
                    <a:noFill/>
                  </a:tcPr>
                </a:tc>
                <a:tc>
                  <a:txBody>
                    <a:bodyPr/>
                    <a:p>
                      <a:r>
                        <a:rPr sz="1100"/>
                        <a:t>"Students would bene</a:t>
                      </a:r>
                      <a:endParaRPr sz="1100"/>
                    </a:p>
                  </a:txBody>
                  <a:tcPr anchor="ctr" anchorCtr="0">
                    <a:lnL>
                      <a:noFill/>
                    </a:lnL>
                    <a:lnR>
                      <a:noFill/>
                    </a:lnR>
                    <a:lnT>
                      <a:noFill/>
                    </a:lnT>
                    <a:lnB>
                      <a:noFill/>
                    </a:lnB>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6602</Words>
  <Application>WPS Presentation</Application>
  <PresentationFormat>Widescreen</PresentationFormat>
  <Paragraphs>160</Paragraphs>
  <Slides>7</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Algerian</vt:lpstr>
      <vt:lpstr>Calibri</vt:lpstr>
      <vt:lpstr>Marker Felt Thin</vt:lpstr>
      <vt:lpstr>Segoe Print</vt:lpstr>
      <vt:lpstr>Gill Sans MT</vt:lpstr>
      <vt:lpstr>Calibri</vt:lpstr>
      <vt:lpstr>Impact</vt:lpstr>
      <vt:lpstr>Microsoft YaHei</vt:lpstr>
      <vt:lpstr>Arial Unicode MS</vt:lpstr>
      <vt:lpstr>Calibri Light</vt:lpstr>
      <vt:lpstr>Calibri Light</vt:lpstr>
      <vt:lpstr>等线 Light</vt:lpstr>
      <vt:lpstr>Office Theme</vt:lpstr>
      <vt:lpstr>SAMPLE GRIDS &amp; PERSONAS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GRIDS &amp; PERSONAS </dc:title>
  <dc:creator>Vidya V</dc:creator>
  <cp:lastModifiedBy>WPS_1706883637</cp:lastModifiedBy>
  <cp:revision>4</cp:revision>
  <dcterms:created xsi:type="dcterms:W3CDTF">2023-08-08T01:13:00Z</dcterms:created>
  <dcterms:modified xsi:type="dcterms:W3CDTF">2024-08-26T02:47:39Z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34A1F678BBE74577A7C7B8D3F2411329_12</vt:lpwstr>
  </property>
  <property fmtid="{D5CDD505-2E9C-101B-9397-08002B2CF9AE}" pid="3" name="KSOProductBuildVer">
    <vt:lpwstr>1033-12.2.0.17562</vt:lpwstr>
  </property>
</Properties>
</file>