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3;n"/>
          <p:cNvSpPr txBox="1"/>
          <p:nvPr>
            <p:ph type="hdr" idx="2"/>
          </p:nvPr>
        </p:nvSpPr>
        <p:spPr>
          <a:xfrm>
            <a:off x="2" y="1"/>
            <a:ext cx="3076575" cy="512763"/>
          </a:xfrm>
          <a:prstGeom prst="rect"/>
          <a:noFill/>
          <a:ln>
            <a:noFill/>
          </a:ln>
        </p:spPr>
        <p:txBody>
          <a:bodyPr anchor="t" anchorCtr="0" bIns="45725" lIns="91475" rIns="91475" spcFirstLastPara="1" tIns="45725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730" name="Google Shape;4;n"/>
          <p:cNvSpPr txBox="1"/>
          <p:nvPr>
            <p:ph type="dt" idx="10"/>
          </p:nvPr>
        </p:nvSpPr>
        <p:spPr>
          <a:xfrm>
            <a:off x="4021139" y="1"/>
            <a:ext cx="3076575" cy="512763"/>
          </a:xfrm>
          <a:prstGeom prst="rect"/>
          <a:noFill/>
          <a:ln>
            <a:noFill/>
          </a:ln>
        </p:spPr>
        <p:txBody>
          <a:bodyPr anchor="t" anchorCtr="0" bIns="45725" lIns="91475" rIns="91475" spcFirstLastPara="1" tIns="45725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731" name="Google Shape;5;n"/>
          <p:cNvSpPr/>
          <p:nvPr>
            <p:ph type="sldImg" idx="3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732" name="Google Shape;6;n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  <a:noFill/>
          <a:ln>
            <a:noFill/>
          </a:ln>
        </p:spPr>
        <p:txBody>
          <a:bodyPr anchor="t" anchorCtr="0" bIns="45725" lIns="91475" rIns="91475" spcFirstLastPara="1" tIns="45725" wrap="square">
            <a:noAutofit/>
          </a:bodyPr>
          <a:lstStyle>
            <a:lvl1pPr algn="l" indent="-228600" lvl="0" marL="4572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28600" lvl="2" marL="13716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8600" lvl="3" marL="18288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8600" lvl="4" marL="22860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3" name="Google Shape;7;n"/>
          <p:cNvSpPr txBox="1"/>
          <p:nvPr>
            <p:ph type="ftr" idx="11"/>
          </p:nvPr>
        </p:nvSpPr>
        <p:spPr>
          <a:xfrm>
            <a:off x="2" y="9720264"/>
            <a:ext cx="3076575" cy="512762"/>
          </a:xfrm>
          <a:prstGeom prst="rect"/>
          <a:noFill/>
          <a:ln>
            <a:noFill/>
          </a:ln>
        </p:spPr>
        <p:txBody>
          <a:bodyPr anchor="b" anchorCtr="0" bIns="45725" lIns="91475" rIns="91475" spcFirstLastPara="1" tIns="45725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734" name="Google Shape;8;n"/>
          <p:cNvSpPr txBox="1"/>
          <p:nvPr>
            <p:ph type="sldNum" idx="12"/>
          </p:nvPr>
        </p:nvSpPr>
        <p:spPr>
          <a:xfrm>
            <a:off x="4021139" y="9720264"/>
            <a:ext cx="3076575" cy="512762"/>
          </a:xfrm>
          <a:prstGeom prst="rect"/>
          <a:noFill/>
          <a:ln>
            <a:noFill/>
          </a:ln>
        </p:spPr>
        <p:txBody>
          <a:bodyPr anchor="b" anchorCtr="0" bIns="45725" lIns="91475" rIns="91475" spcFirstLastPara="1" tIns="457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/>
              <a:t>‹#›</a:t>
            </a:fld>
            <a:endParaRPr sz="1100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66;p1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7" name="Google Shape;67;p1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183;p10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8" name="Google Shape;184;p10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93;p11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4" name="Google Shape;194;p11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Google Shape;198;p12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1" name="Google Shape;199;p12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209;p13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8" name="Google Shape;210;p13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215;p14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22" name="Google Shape;216;p14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79;p2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0" name="Google Shape;80;p2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89;p3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9" name="Google Shape;90;p3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14;p4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3" name="Google Shape;115;p4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28;p5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1" name="Google Shape;129;p5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41;p6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7" name="Google Shape;142;p6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152;p7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8" name="Google Shape;153;p7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64;p8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1" name="Google Shape;165;p8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170;p9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1" name="Google Shape;171;p9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8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25;p16"/>
          <p:cNvSpPr txBox="1"/>
          <p:nvPr>
            <p:ph type="title"/>
          </p:nvPr>
        </p:nvSpPr>
        <p:spPr>
          <a:xfrm>
            <a:off x="558165" y="263588"/>
            <a:ext cx="9487535" cy="800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1" name="Google Shape;26;p16"/>
          <p:cNvSpPr txBox="1"/>
          <p:nvPr>
            <p:ph type="body" idx="1"/>
          </p:nvPr>
        </p:nvSpPr>
        <p:spPr>
          <a:xfrm>
            <a:off x="913124" y="3127755"/>
            <a:ext cx="7598409" cy="304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1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16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showMasterSp="0">
  <p:cSld name="Title Slide">
    <p:bg>
      <p:bgPr>
        <a:solidFill>
          <a:schemeClr val="lt1"/>
        </a:solidFill>
      </p:bgPr>
    </p:bg>
    <p:spTree>
      <p:nvGrpSpPr>
        <p:cNvPr id="39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31;p17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39" name="Google Shape;32;p17"/>
          <p:cNvSpPr/>
          <p:nvPr/>
        </p:nvSpPr>
        <p:spPr>
          <a:xfrm>
            <a:off x="7448612" y="4824"/>
            <a:ext cx="4743450" cy="6853555"/>
          </a:xfrm>
          <a:custGeom>
            <a:avLst/>
            <a:ahLst/>
            <a:rect l="l" t="t" r="r" b="b"/>
            <a:pathLst>
              <a:path w="4743450" h="6853555" extrusionOk="0">
                <a:moveTo>
                  <a:pt x="1928813" y="0"/>
                </a:moveTo>
                <a:lnTo>
                  <a:pt x="3147166" y="6853170"/>
                </a:lnTo>
              </a:path>
              <a:path w="4743450" h="6853555" extrusionOk="0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0" name="Google Shape;33;p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1" name="Google Shape;34;p17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2" name="Google Shape;35;p17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098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3" name="Google Shape;36;p17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4" name="Google Shape;37;p17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5" name="Google Shape;38;p17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6" name="Google Shape;39;p17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098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7" name="Google Shape;40;p17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8" name="Google Shape;41;p1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9" name="Google Shape;42;p1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50" name="Google Shape;43;p1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51" name="Google Shape;44;p17"/>
          <p:cNvSpPr txBox="1"/>
          <p:nvPr>
            <p:ph type="ctrTitle"/>
          </p:nvPr>
        </p:nvSpPr>
        <p:spPr>
          <a:xfrm>
            <a:off x="739775" y="804862"/>
            <a:ext cx="3860165" cy="80009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2" name="Google Shape;45;p17"/>
          <p:cNvSpPr txBox="1"/>
          <p:nvPr>
            <p:ph type="subTitle" idx="1"/>
          </p:nvPr>
        </p:nvSpPr>
        <p:spPr>
          <a:xfrm>
            <a:off x="1828800" y="3840480"/>
            <a:ext cx="8534400" cy="30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3" name="Google Shape;46;p17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4" name="Google Shape;47;p17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48;p17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60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50;p18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0" name="Google Shape;51;p18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1" name="Google Shape;52;p18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67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54;p19"/>
          <p:cNvSpPr txBox="1"/>
          <p:nvPr>
            <p:ph type="title"/>
          </p:nvPr>
        </p:nvSpPr>
        <p:spPr>
          <a:xfrm>
            <a:off x="558165" y="263588"/>
            <a:ext cx="9487535" cy="800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3" name="Google Shape;55;p19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56;p19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5" name="Google Shape;57;p19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74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59;p20"/>
          <p:cNvSpPr txBox="1"/>
          <p:nvPr>
            <p:ph type="title"/>
          </p:nvPr>
        </p:nvSpPr>
        <p:spPr>
          <a:xfrm>
            <a:off x="558165" y="263588"/>
            <a:ext cx="9487535" cy="800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4" name="Google Shape;60;p20"/>
          <p:cNvSpPr txBox="1"/>
          <p:nvPr>
            <p:ph type="body" idx="1"/>
          </p:nvPr>
        </p:nvSpPr>
        <p:spPr>
          <a:xfrm>
            <a:off x="609600" y="1577340"/>
            <a:ext cx="5303520" cy="30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5" name="Google Shape;61;p20"/>
          <p:cNvSpPr txBox="1"/>
          <p:nvPr>
            <p:ph type="body" idx="2"/>
          </p:nvPr>
        </p:nvSpPr>
        <p:spPr>
          <a:xfrm>
            <a:off x="6278880" y="1577340"/>
            <a:ext cx="5303520" cy="30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6" name="Google Shape;62;p20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7" name="Google Shape;63;p20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8" name="Google Shape;64;p20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5"/>
          <p:cNvSpPr/>
          <p:nvPr/>
        </p:nvSpPr>
        <p:spPr>
          <a:xfrm>
            <a:off x="7448612" y="4824"/>
            <a:ext cx="4743450" cy="6853555"/>
          </a:xfrm>
          <a:custGeom>
            <a:avLst/>
            <a:ahLst/>
            <a:rect l="l" t="t" r="r" b="b"/>
            <a:pathLst>
              <a:path w="4743450" h="6853555" extrusionOk="0">
                <a:moveTo>
                  <a:pt x="1928813" y="0"/>
                </a:moveTo>
                <a:lnTo>
                  <a:pt x="3147166" y="6853170"/>
                </a:lnTo>
              </a:path>
              <a:path w="4743450" h="6853555" extrusionOk="0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77" name="Google Shape;11;p15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78" name="Google Shape;12;p15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79" name="Google Shape;13;p15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098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80" name="Google Shape;14;p15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81" name="Google Shape;15;p15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82" name="Google Shape;16;p15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83" name="Google Shape;17;p15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098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84" name="Google Shape;18;p1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85" name="Google Shape;19;p15"/>
          <p:cNvSpPr txBox="1"/>
          <p:nvPr>
            <p:ph type="title"/>
          </p:nvPr>
        </p:nvSpPr>
        <p:spPr>
          <a:xfrm>
            <a:off x="558165" y="263588"/>
            <a:ext cx="9487535" cy="121437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6" name="Google Shape;20;p15"/>
          <p:cNvSpPr txBox="1"/>
          <p:nvPr>
            <p:ph type="body" idx="1"/>
          </p:nvPr>
        </p:nvSpPr>
        <p:spPr>
          <a:xfrm>
            <a:off x="913124" y="3127755"/>
            <a:ext cx="7598409" cy="276225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7" name="Google Shape;21;p1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8" name="Google Shape;22;p1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9" name="Google Shape;23;p15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69;p1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1048669" name="Google Shape;70;p1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70" name="Google Shape;71;p1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8671" name="Google Shape;72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72" name="Google Shape;73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73" name="Google Shape;74;p1"/>
          <p:cNvSpPr txBox="1"/>
          <p:nvPr>
            <p:ph type="title"/>
          </p:nvPr>
        </p:nvSpPr>
        <p:spPr>
          <a:xfrm>
            <a:off x="1013459" y="438150"/>
            <a:ext cx="6297930" cy="11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>
                <a:solidFill>
                  <a:srgbClr val="0F0F0F"/>
                </a:solidFill>
              </a:rPr>
              <a:t>Employee Data Analysis using Excel</a:t>
            </a:r>
            <a:endParaRPr sz="3200"/>
          </a:p>
        </p:txBody>
      </p:sp>
      <p:pic>
        <p:nvPicPr>
          <p:cNvPr id="2097164" name="Google Shape;75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199" cy="177799"/>
          </a:xfrm>
          <a:prstGeom prst="rect"/>
          <a:noFill/>
          <a:ln>
            <a:noFill/>
          </a:ln>
        </p:spPr>
      </p:pic>
      <p:sp>
        <p:nvSpPr>
          <p:cNvPr id="1048674" name="Google Shape;76;p1"/>
          <p:cNvSpPr txBox="1"/>
          <p:nvPr/>
        </p:nvSpPr>
        <p:spPr>
          <a:xfrm>
            <a:off x="949326" y="3439257"/>
            <a:ext cx="8505900" cy="1638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12700" marR="5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REGISTER NO: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7</a:t>
            </a:r>
            <a:endParaRPr altLang="en-US" lang="zh-CN"/>
          </a:p>
          <a:p>
            <a:pPr algn="l" indent="0" lvl="0" marL="12700" marR="5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b="1" sz="2000" lang="en-US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OUNT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COLLEGE: Avichi College of Arts and Science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5" name="Google Shape;77;p1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186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7166" name="Google Shape;187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199" cy="177799"/>
          </a:xfrm>
          <a:prstGeom prst="rect"/>
          <a:noFill/>
          <a:ln>
            <a:noFill/>
          </a:ln>
        </p:spPr>
      </p:pic>
      <p:sp>
        <p:nvSpPr>
          <p:cNvPr id="1048693" name="Google Shape;188;p10"/>
          <p:cNvSpPr txBox="1"/>
          <p:nvPr/>
        </p:nvSpPr>
        <p:spPr>
          <a:xfrm>
            <a:off x="11302617" y="6455049"/>
            <a:ext cx="172085" cy="19304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4" name="Google Shape;189;p10"/>
          <p:cNvSpPr txBox="1"/>
          <p:nvPr>
            <p:ph type="title"/>
          </p:nvPr>
        </p:nvSpPr>
        <p:spPr>
          <a:xfrm>
            <a:off x="558165" y="263588"/>
            <a:ext cx="9487535" cy="81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936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</a:p>
        </p:txBody>
      </p:sp>
      <p:sp>
        <p:nvSpPr>
          <p:cNvPr id="1048695" name="Google Shape;190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96" name="Google Shape;191;p10"/>
          <p:cNvSpPr txBox="1"/>
          <p:nvPr/>
        </p:nvSpPr>
        <p:spPr>
          <a:xfrm>
            <a:off x="791803" y="1076387"/>
            <a:ext cx="7301865" cy="4737100"/>
          </a:xfrm>
          <a:prstGeom prst="rect"/>
          <a:noFill/>
          <a:ln>
            <a:noFill/>
          </a:ln>
        </p:spPr>
        <p:txBody>
          <a:bodyPr anchor="t" bIns="0" lIns="0" rIns="0" spcFirstLastPara="1" tIns="12700" wrap="square">
            <a:spAutoFit/>
          </a:bodyPr>
          <a:p>
            <a:pPr algn="l" indent="-412115" lvl="0" marL="4692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sz="2800" lang="en-US">
                <a:latin typeface="Times New Roman"/>
                <a:ea typeface="Times New Roman"/>
                <a:cs typeface="Times New Roman"/>
                <a:sym typeface="Times New Roman"/>
              </a:rPr>
              <a:t>STEP -1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1219200" lvl="0" marL="12700" marR="850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400" lang="en-US">
                <a:latin typeface="Times New Roman"/>
                <a:ea typeface="Times New Roman"/>
                <a:cs typeface="Times New Roman"/>
                <a:sym typeface="Times New Roman"/>
              </a:rPr>
              <a:t>DOWNLOAD THE EMPLOYEE DATASET AND OPEN THE EMPLOYEE DATASET IN EXCEL.</a:t>
            </a:r>
            <a:endParaRPr b="0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412115" lvl="0" marL="4692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sz="2800" lang="en-US">
                <a:latin typeface="Times New Roman"/>
                <a:ea typeface="Times New Roman"/>
                <a:cs typeface="Times New Roman"/>
                <a:sym typeface="Times New Roman"/>
              </a:rPr>
              <a:t>STEP -2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533400" lvl="0" marL="469900" marR="4667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400" lang="en-US">
                <a:latin typeface="Times New Roman"/>
                <a:ea typeface="Times New Roman"/>
                <a:cs typeface="Times New Roman"/>
                <a:sym typeface="Times New Roman"/>
              </a:rPr>
              <a:t>SELECT THE ENTIRE DATA AND CLICK ON DATA AND CLICK ON FILTER OPTION.</a:t>
            </a:r>
            <a:endParaRPr b="0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412115" lvl="0" marL="4692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sz="2800" lang="en-US">
                <a:latin typeface="Times New Roman"/>
                <a:ea typeface="Times New Roman"/>
                <a:cs typeface="Times New Roman"/>
                <a:sym typeface="Times New Roman"/>
              </a:rPr>
              <a:t>STEP -3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927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400" lang="en-US">
                <a:latin typeface="Times New Roman"/>
                <a:ea typeface="Times New Roman"/>
                <a:cs typeface="Times New Roman"/>
                <a:sym typeface="Times New Roman"/>
              </a:rPr>
              <a:t>FILTER FTP FROM A TO Z ORDER.</a:t>
            </a:r>
            <a:endParaRPr b="0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412115" lvl="0" marL="4692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sz="2800" lang="en-US">
                <a:latin typeface="Times New Roman"/>
                <a:ea typeface="Times New Roman"/>
                <a:cs typeface="Times New Roman"/>
                <a:sym typeface="Times New Roman"/>
              </a:rPr>
              <a:t>STEP -4</a:t>
            </a:r>
            <a:r>
              <a:rPr altLang="en-GB" b="1" sz="28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altLang="en-GB" b="1" sz="28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sz="2400" lang="en-US">
                <a:latin typeface="Times New Roman"/>
                <a:ea typeface="Times New Roman"/>
                <a:cs typeface="Times New Roman"/>
                <a:sym typeface="Times New Roman"/>
              </a:rPr>
              <a:t>SELECT THE ENTIRE DATA AND CLICK ON INSERT AND CLICK ON PIVOT TABLE TO CREATE PIVOT TABLE.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196;p11"/>
          <p:cNvSpPr txBox="1"/>
          <p:nvPr/>
        </p:nvSpPr>
        <p:spPr>
          <a:xfrm>
            <a:off x="895029" y="1174699"/>
            <a:ext cx="7478395" cy="3890006"/>
          </a:xfrm>
          <a:prstGeom prst="rect"/>
          <a:noFill/>
          <a:ln>
            <a:noFill/>
          </a:ln>
        </p:spPr>
        <p:txBody>
          <a:bodyPr anchor="t" anchorCtr="0" bIns="0" lIns="0" rIns="0" spcFirstLastPara="1" tIns="17775" wrap="square">
            <a:spAutoFit/>
          </a:bodyPr>
          <a:p>
            <a:pPr algn="l" indent="-411480" lvl="0" marL="4241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Arial"/>
              <a:buChar char="●"/>
            </a:pPr>
            <a:r>
              <a:rPr b="1" sz="2350" lang="en-US">
                <a:latin typeface="Times New Roman"/>
                <a:ea typeface="Times New Roman"/>
                <a:cs typeface="Times New Roman"/>
                <a:sym typeface="Times New Roman"/>
              </a:rPr>
              <a:t>STEP -5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910589" lvl="0" marL="424180" marR="5080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350" lang="en-US">
                <a:latin typeface="Times New Roman"/>
                <a:ea typeface="Times New Roman"/>
                <a:cs typeface="Times New Roman"/>
                <a:sym typeface="Times New Roman"/>
              </a:rPr>
              <a:t>DRAG THE NEEDED DATA AND CREATE A PIVOT TABLE.</a:t>
            </a:r>
            <a:endParaRPr b="0"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411480" lvl="0" marL="424180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350"/>
              <a:buFont typeface="Arial"/>
              <a:buChar char="●"/>
            </a:pPr>
            <a:r>
              <a:rPr b="1" sz="2350" lang="en-US">
                <a:latin typeface="Times New Roman"/>
                <a:ea typeface="Times New Roman"/>
                <a:cs typeface="Times New Roman"/>
                <a:sym typeface="Times New Roman"/>
              </a:rPr>
              <a:t>STEP -6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151764" lvl="0" marL="881380" marR="117475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350" lang="en-US">
                <a:latin typeface="Times New Roman"/>
                <a:ea typeface="Times New Roman"/>
                <a:cs typeface="Times New Roman"/>
                <a:sym typeface="Times New Roman"/>
              </a:rPr>
              <a:t>SELECT THE PIVOT TABLE AND CLICK ON INSERT.</a:t>
            </a:r>
            <a:endParaRPr b="0"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84175" lvl="0" marL="424180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998"/>
              <a:buFont typeface="Arial"/>
              <a:buChar char="●"/>
            </a:pPr>
            <a:r>
              <a:rPr b="1" sz="2350" lang="en-US">
                <a:latin typeface="Times New Roman"/>
                <a:ea typeface="Times New Roman"/>
                <a:cs typeface="Times New Roman"/>
                <a:sym typeface="Times New Roman"/>
              </a:rPr>
              <a:t>STEP-7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530859" lvl="0" marL="424180" marR="652780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350" lang="en-US">
                <a:latin typeface="Times New Roman"/>
                <a:ea typeface="Times New Roman"/>
                <a:cs typeface="Times New Roman"/>
                <a:sym typeface="Times New Roman"/>
              </a:rPr>
              <a:t>NOW CLICK ON THE CHART THAT YOU WANT.</a:t>
            </a:r>
            <a:endParaRPr b="0"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411480" lvl="0" marL="424180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350"/>
              <a:buFont typeface="Arial"/>
              <a:buChar char="●"/>
            </a:pPr>
            <a:r>
              <a:rPr b="1" sz="2350" lang="en-US">
                <a:latin typeface="Times New Roman"/>
                <a:ea typeface="Times New Roman"/>
                <a:cs typeface="Times New Roman"/>
                <a:sym typeface="Times New Roman"/>
              </a:rPr>
              <a:t>STEP -8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024255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b="0" sz="2350" lang="en-US">
                <a:latin typeface="Times New Roman"/>
                <a:ea typeface="Times New Roman"/>
                <a:cs typeface="Times New Roman"/>
                <a:sym typeface="Times New Roman"/>
              </a:rPr>
              <a:t>THE CHART IS CREATED.</a:t>
            </a:r>
            <a:endParaRPr b="0" sz="2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201;p1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706" name="Google Shape;202;p1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7167" name="Google Shape;203;p1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199" cy="177799"/>
          </a:xfrm>
          <a:prstGeom prst="rect"/>
          <a:noFill/>
          <a:ln>
            <a:noFill/>
          </a:ln>
        </p:spPr>
      </p:pic>
      <p:sp>
        <p:nvSpPr>
          <p:cNvPr id="1048707" name="Google Shape;204;p12"/>
          <p:cNvSpPr txBox="1"/>
          <p:nvPr>
            <p:ph type="title"/>
          </p:nvPr>
        </p:nvSpPr>
        <p:spPr>
          <a:xfrm>
            <a:off x="755332" y="357885"/>
            <a:ext cx="3585344" cy="812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</a:p>
        </p:txBody>
      </p:sp>
      <p:sp>
        <p:nvSpPr>
          <p:cNvPr id="1048708" name="Google Shape;205;p12"/>
          <p:cNvSpPr txBox="1"/>
          <p:nvPr/>
        </p:nvSpPr>
        <p:spPr>
          <a:xfrm>
            <a:off x="755332" y="1089404"/>
            <a:ext cx="3025258" cy="81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latin typeface="Trebuchet MS"/>
                <a:ea typeface="Trebuchet MS"/>
                <a:cs typeface="Trebuchet MS"/>
                <a:sym typeface="Trebuchet MS"/>
              </a:rPr>
              <a:t>1.TABLE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9" name="Google Shape;206;p12"/>
          <p:cNvSpPr txBox="1"/>
          <p:nvPr/>
        </p:nvSpPr>
        <p:spPr>
          <a:xfrm>
            <a:off x="11302617" y="6455049"/>
            <a:ext cx="172085" cy="19304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560842" y="1987389"/>
            <a:ext cx="7516483" cy="446766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212;p13"/>
          <p:cNvSpPr txBox="1"/>
          <p:nvPr>
            <p:ph type="title"/>
          </p:nvPr>
        </p:nvSpPr>
        <p:spPr>
          <a:xfrm>
            <a:off x="558165" y="263588"/>
            <a:ext cx="9487535" cy="897549"/>
          </a:xfrm>
          <a:prstGeom prst="rect"/>
          <a:noFill/>
          <a:ln>
            <a:noFill/>
          </a:ln>
        </p:spPr>
        <p:txBody>
          <a:bodyPr anchor="t" anchorCtr="0" bIns="0" lIns="0" rIns="0" spcFirstLastPara="1" tIns="97450" wrap="square">
            <a:spAutoFit/>
          </a:bodyPr>
          <a:p>
            <a:pPr algn="l" indent="0" lvl="0" marL="196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2. FLOW CHART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213;p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2367914" y="1489216"/>
            <a:ext cx="5868035" cy="45116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Google Shape;218;p14"/>
          <p:cNvSpPr txBox="1"/>
          <p:nvPr>
            <p:ph type="title"/>
          </p:nvPr>
        </p:nvSpPr>
        <p:spPr>
          <a:xfrm>
            <a:off x="558165" y="263588"/>
            <a:ext cx="9487535" cy="897550"/>
          </a:xfrm>
          <a:prstGeom prst="rect"/>
          <a:noFill/>
          <a:ln>
            <a:noFill/>
          </a:ln>
        </p:spPr>
        <p:txBody>
          <a:bodyPr anchor="t" anchorCtr="0" bIns="0" lIns="0" rIns="0" spcFirstLastPara="1" tIns="97450" wrap="square">
            <a:spAutoFit/>
          </a:bodyPr>
          <a:p>
            <a:pPr algn="l" indent="0" lvl="0" marL="196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</a:p>
        </p:txBody>
      </p:sp>
      <p:sp>
        <p:nvSpPr>
          <p:cNvPr id="1048720" name="Google Shape;219;p14"/>
          <p:cNvSpPr txBox="1"/>
          <p:nvPr/>
        </p:nvSpPr>
        <p:spPr>
          <a:xfrm>
            <a:off x="1352674" y="1501783"/>
            <a:ext cx="6958965" cy="542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76200" lvl="0" marL="12700" marR="5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latin typeface="Times New Roman"/>
                <a:ea typeface="Times New Roman"/>
                <a:cs typeface="Times New Roman"/>
                <a:sym typeface="Times New Roman"/>
              </a:rPr>
              <a:t>The analysis reveals a significant relationship between job level, work-life balance, and employee performance.</a:t>
            </a:r>
          </a:p>
          <a:p>
            <a:pPr algn="l" indent="76200" lvl="0" marL="12700" marR="508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76200" lvl="0" marL="12700" marR="508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sz="2400" lang="en-US">
                <a:latin typeface="Times New Roman"/>
                <a:ea typeface="Times New Roman"/>
                <a:cs typeface="Times New Roman"/>
                <a:sym typeface="Times New Roman"/>
              </a:rPr>
              <a:t> Higher job levels often lead to increased stress and reduced work-life balance, negatively impacting performance. Conversely, employees who maintain a better work-life balance generally perform better.</a:t>
            </a:r>
          </a:p>
          <a:p>
            <a:pPr algn="l" indent="76200" lvl="0" marL="12700" marR="508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76200" lvl="0" marL="12700" marR="508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sz="2400" lang="en-US">
                <a:latin typeface="Times New Roman"/>
                <a:ea typeface="Times New Roman"/>
                <a:cs typeface="Times New Roman"/>
                <a:sym typeface="Times New Roman"/>
              </a:rPr>
              <a:t>Implementing flexible policies and providing resources to manage responsibilities effectively can lead to more sustainable performance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82;p2"/>
          <p:cNvSpPr txBox="1"/>
          <p:nvPr>
            <p:ph type="ctrTitle"/>
          </p:nvPr>
        </p:nvSpPr>
        <p:spPr>
          <a:xfrm>
            <a:off x="739775" y="804862"/>
            <a:ext cx="3860165" cy="1409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" name="Google Shape;83;p2"/>
          <p:cNvGrpSpPr/>
          <p:nvPr/>
        </p:nvGrpSpPr>
        <p:grpSpPr>
          <a:xfrm>
            <a:off x="466725" y="6410325"/>
            <a:ext cx="3705224" cy="295274"/>
            <a:chOff x="466725" y="6410325"/>
            <a:chExt cx="3705224" cy="295274"/>
          </a:xfrm>
        </p:grpSpPr>
        <p:pic>
          <p:nvPicPr>
            <p:cNvPr id="2097160" name="Google Shape;84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/>
            <a:noFill/>
            <a:ln>
              <a:noFill/>
            </a:ln>
          </p:spPr>
        </p:pic>
        <p:pic>
          <p:nvPicPr>
            <p:cNvPr id="2097161" name="Google Shape;85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/>
            <a:noFill/>
            <a:ln>
              <a:noFill/>
            </a:ln>
          </p:spPr>
        </p:pic>
      </p:grpSp>
      <p:sp>
        <p:nvSpPr>
          <p:cNvPr id="1048657" name="Google Shape;86;p2"/>
          <p:cNvSpPr txBox="1"/>
          <p:nvPr/>
        </p:nvSpPr>
        <p:spPr>
          <a:xfrm>
            <a:off x="1290547" y="2126319"/>
            <a:ext cx="8216900" cy="2222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marR="5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Based On Job Level  and  Life  balance Analysis.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58" name="Google Shape;87;p2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92;p3"/>
          <p:cNvSpPr/>
          <p:nvPr/>
        </p:nvSpPr>
        <p:spPr>
          <a:xfrm>
            <a:off x="0" y="28578"/>
            <a:ext cx="12192000" cy="6829425"/>
          </a:xfrm>
          <a:custGeom>
            <a:avLst/>
            <a:ahLst/>
            <a:rect l="l" t="t" r="r" b="b"/>
            <a:pathLst>
              <a:path w="12192000" h="6829425" extrusionOk="0">
                <a:moveTo>
                  <a:pt x="12191999" y="6829420"/>
                </a:moveTo>
                <a:lnTo>
                  <a:pt x="0" y="6829420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2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2" name="Google Shape;93;p3"/>
          <p:cNvGrpSpPr/>
          <p:nvPr/>
        </p:nvGrpSpPr>
        <p:grpSpPr>
          <a:xfrm>
            <a:off x="7448612" y="0"/>
            <a:ext cx="4743796" cy="6858379"/>
            <a:chOff x="7448612" y="0"/>
            <a:chExt cx="4743796" cy="6858379"/>
          </a:xfrm>
        </p:grpSpPr>
        <p:sp>
          <p:nvSpPr>
            <p:cNvPr id="1048613" name="Google Shape;94;p3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ahLst/>
              <a:rect l="l" t="t" r="r" b="b"/>
              <a:pathLst>
                <a:path w="4743450" h="6853555" extrusionOk="0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 extrusionOk="0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14" name="Google Shape;95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15" name="Google Shape;96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16" name="Google Shape;97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098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17" name="Google Shape;98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411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18" name="Google Shape;99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19" name="Google Shape;100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20" name="Google Shape;101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098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8621" name="Google Shape;102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22" name="Google Shape;103;p3"/>
          <p:cNvSpPr txBox="1"/>
          <p:nvPr/>
        </p:nvSpPr>
        <p:spPr>
          <a:xfrm>
            <a:off x="752475" y="6488976"/>
            <a:ext cx="1710689" cy="21734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3" name="Google Shape;104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24" name="Google Shape;105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7156" name="Google Shape;106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0687050" y="6134100"/>
            <a:ext cx="247649" cy="247649"/>
          </a:xfrm>
          <a:prstGeom prst="rect"/>
          <a:noFill/>
          <a:ln>
            <a:noFill/>
          </a:ln>
        </p:spPr>
      </p:pic>
      <p:grpSp>
        <p:nvGrpSpPr>
          <p:cNvPr id="33" name="Google Shape;107;p3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7" name="Google Shape;108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/>
            <a:noFill/>
            <a:ln>
              <a:noFill/>
            </a:ln>
          </p:spPr>
        </p:pic>
        <p:pic>
          <p:nvPicPr>
            <p:cNvPr id="2097158" name="Google Shape;109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 l="0" t="0" r="0" b="0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110;p3"/>
          <p:cNvSpPr txBox="1"/>
          <p:nvPr>
            <p:ph type="title"/>
          </p:nvPr>
        </p:nvSpPr>
        <p:spPr>
          <a:xfrm>
            <a:off x="558165" y="263588"/>
            <a:ext cx="9487535" cy="9670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66925" wrap="square">
            <a:spAutoFit/>
          </a:bodyPr>
          <a:p>
            <a:pPr algn="l" indent="0" lvl="0" marL="1936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id="1048626" name="Google Shape;111;p3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27" name="Google Shape;112;p3"/>
          <p:cNvSpPr txBox="1"/>
          <p:nvPr/>
        </p:nvSpPr>
        <p:spPr>
          <a:xfrm>
            <a:off x="2312870" y="1479429"/>
            <a:ext cx="4474210" cy="4241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117;p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0" name="Google Shape;118;p4"/>
          <p:cNvGrpSpPr/>
          <p:nvPr/>
        </p:nvGrpSpPr>
        <p:grpSpPr>
          <a:xfrm>
            <a:off x="7991475" y="2933700"/>
            <a:ext cx="2762249" cy="3257549"/>
            <a:chOff x="7991475" y="2933700"/>
            <a:chExt cx="2762249" cy="3257549"/>
          </a:xfrm>
        </p:grpSpPr>
        <p:sp>
          <p:nvSpPr>
            <p:cNvPr id="1048596" name="Google Shape;119;p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97152" name="Google Shape;120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/>
            <a:noFill/>
            <a:ln>
              <a:noFill/>
            </a:ln>
          </p:spPr>
        </p:pic>
      </p:grpSp>
      <p:sp>
        <p:nvSpPr>
          <p:cNvPr id="1048597" name="Google Shape;121;p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98" name="Google Shape;122;p4"/>
          <p:cNvSpPr txBox="1"/>
          <p:nvPr>
            <p:ph type="title"/>
          </p:nvPr>
        </p:nvSpPr>
        <p:spPr>
          <a:xfrm>
            <a:off x="834071" y="550290"/>
            <a:ext cx="3441620" cy="711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599" name="Google Shape;123;p4"/>
          <p:cNvSpPr txBox="1"/>
          <p:nvPr/>
        </p:nvSpPr>
        <p:spPr>
          <a:xfrm>
            <a:off x="834071" y="1247775"/>
            <a:ext cx="5183484" cy="1219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250" lang="en-US">
                <a:latin typeface="Trebuchet MS"/>
                <a:ea typeface="Trebuchet MS"/>
                <a:cs typeface="Trebuchet MS"/>
                <a:sym typeface="Trebuchet MS"/>
              </a:rPr>
              <a:t>STATEMENT</a:t>
            </a:r>
          </a:p>
          <a:p>
            <a:pPr algn="l" indent="0" lvl="0" marL="127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53" name="Google Shape;124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199" cy="177799"/>
          </a:xfrm>
          <a:prstGeom prst="rect"/>
          <a:noFill/>
          <a:ln>
            <a:noFill/>
          </a:ln>
        </p:spPr>
      </p:pic>
      <p:sp>
        <p:nvSpPr>
          <p:cNvPr id="1048600" name="Google Shape;125;p4"/>
          <p:cNvSpPr txBox="1"/>
          <p:nvPr/>
        </p:nvSpPr>
        <p:spPr>
          <a:xfrm>
            <a:off x="834070" y="2019300"/>
            <a:ext cx="6282223" cy="389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marR="5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600" lang="en-US">
                <a:latin typeface="Times New Roman"/>
                <a:ea typeface="Times New Roman"/>
                <a:cs typeface="Times New Roman"/>
                <a:sym typeface="Times New Roman"/>
              </a:rPr>
              <a:t>The Employee performance may decline as job levels increase due to higher stress and poor work-life balance. Lower levels often have better balance and higher performance. Understanding the impact of job level on work-life balance is key to improving performance. Strategies should focus on enhancing productivity while maintaining employee well-being.</a:t>
            </a:r>
          </a:p>
        </p:txBody>
      </p:sp>
      <p:sp>
        <p:nvSpPr>
          <p:cNvPr id="1048601" name="Google Shape;126;p4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31;p5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8" name="Google Shape;132;p5"/>
          <p:cNvGrpSpPr/>
          <p:nvPr/>
        </p:nvGrpSpPr>
        <p:grpSpPr>
          <a:xfrm>
            <a:off x="8658225" y="2647950"/>
            <a:ext cx="3533774" cy="3809999"/>
            <a:chOff x="8658225" y="2647950"/>
            <a:chExt cx="3533774" cy="3809999"/>
          </a:xfrm>
        </p:grpSpPr>
        <p:sp>
          <p:nvSpPr>
            <p:cNvPr id="1048605" name="Google Shape;133;p5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97154" name="Google Shape;134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/>
            <a:noFill/>
            <a:ln>
              <a:noFill/>
            </a:ln>
          </p:spPr>
        </p:pic>
      </p:grpSp>
      <p:sp>
        <p:nvSpPr>
          <p:cNvPr id="1048606" name="Google Shape;135;p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07" name="Google Shape;136;p5"/>
          <p:cNvSpPr txBox="1"/>
          <p:nvPr>
            <p:ph type="title"/>
          </p:nvPr>
        </p:nvSpPr>
        <p:spPr>
          <a:xfrm>
            <a:off x="558165" y="263588"/>
            <a:ext cx="9487535" cy="1252450"/>
          </a:xfrm>
          <a:prstGeom prst="rect"/>
          <a:noFill/>
          <a:ln>
            <a:noFill/>
          </a:ln>
        </p:spPr>
        <p:txBody>
          <a:bodyPr anchor="t" anchorCtr="0" bIns="0" lIns="0" rIns="0" spcFirstLastPara="1" tIns="553950" wrap="square">
            <a:spAutoFit/>
          </a:bodyPr>
          <a:p>
            <a:pPr algn="l" indent="0" lvl="0" marL="1936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55" name="Google Shape;137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199" cy="177799"/>
          </a:xfrm>
          <a:prstGeom prst="rect"/>
          <a:noFill/>
          <a:ln>
            <a:noFill/>
          </a:ln>
        </p:spPr>
      </p:pic>
      <p:sp>
        <p:nvSpPr>
          <p:cNvPr id="1048608" name="Google Shape;138;p5"/>
          <p:cNvSpPr txBox="1"/>
          <p:nvPr/>
        </p:nvSpPr>
        <p:spPr>
          <a:xfrm>
            <a:off x="749935" y="1756556"/>
            <a:ext cx="5346065" cy="4470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marR="5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analyse the relationship between employee performance, job level, and work-life balance. It explores how higher job levels, often associated with greater responsibilities, may impact work-life balance and, in turn, affect performance.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9" name="Google Shape;139;p5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44;p6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31" name="Google Shape;145;p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32" name="Google Shape;146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33" name="Google Shape;147;p6"/>
          <p:cNvSpPr txBox="1"/>
          <p:nvPr>
            <p:ph type="title"/>
          </p:nvPr>
        </p:nvSpPr>
        <p:spPr>
          <a:xfrm>
            <a:off x="694401" y="590550"/>
            <a:ext cx="5008880" cy="11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34" name="Google Shape;148;p6"/>
          <p:cNvSpPr txBox="1"/>
          <p:nvPr/>
        </p:nvSpPr>
        <p:spPr>
          <a:xfrm>
            <a:off x="694401" y="1765934"/>
            <a:ext cx="7909695" cy="4053841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-473710" lvl="0" marL="4864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HUMAN RESOURCE DEPARTMENTS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-473710" lvl="0" marL="4864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MANAGEMENT AND LEADERSHIP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-473710" lvl="0" marL="48641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TEAM LEADERS AND SUPERVISORS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-473710" lvl="0" marL="4864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EMPLOYEES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-473710" lvl="0" marL="4864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EXECUTIVE LEADERSHIP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-473710" lvl="0" marL="48641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BUSINESS ANALYSTS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-473710" lvl="0" marL="4864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RECRUITERS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59" name="Google Shape;149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4" cy="485774"/>
          </a:xfrm>
          <a:prstGeom prst="rect"/>
          <a:noFill/>
          <a:ln>
            <a:noFill/>
          </a:ln>
        </p:spPr>
      </p:pic>
      <p:sp>
        <p:nvSpPr>
          <p:cNvPr id="1048635" name="Google Shape;150;p6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Google Shape;155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476375"/>
            <a:ext cx="2234699" cy="2692699"/>
          </a:xfrm>
          <a:prstGeom prst="rect"/>
          <a:noFill/>
          <a:ln>
            <a:noFill/>
          </a:ln>
        </p:spPr>
      </p:pic>
      <p:sp>
        <p:nvSpPr>
          <p:cNvPr id="1048661" name="Google Shape;156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62" name="Google Shape;157;p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63" name="Google Shape;158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64" name="Google Shape;159;p7"/>
          <p:cNvSpPr txBox="1"/>
          <p:nvPr>
            <p:ph type="title"/>
          </p:nvPr>
        </p:nvSpPr>
        <p:spPr>
          <a:xfrm>
            <a:off x="94615" y="0"/>
            <a:ext cx="9487535" cy="1131626"/>
          </a:xfrm>
          <a:prstGeom prst="rect"/>
          <a:noFill/>
          <a:ln>
            <a:noFill/>
          </a:ln>
        </p:spPr>
        <p:txBody>
          <a:bodyPr anchor="t" anchorCtr="0" bIns="0" lIns="0" rIns="0" spcFirstLastPara="1" tIns="5855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>
                <a:latin typeface="Trebuchet MS"/>
                <a:ea typeface="Trebuchet MS"/>
                <a:cs typeface="Trebuchet MS"/>
                <a:sym typeface="Trebuchet MS"/>
              </a:rPr>
              <a:t>OUR SOLUTION AND ITS VALUE PROPOSITION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3" name="Google Shape;160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199" cy="177799"/>
          </a:xfrm>
          <a:prstGeom prst="rect"/>
          <a:noFill/>
          <a:ln>
            <a:noFill/>
          </a:ln>
        </p:spPr>
      </p:pic>
      <p:sp>
        <p:nvSpPr>
          <p:cNvPr id="1048665" name="Google Shape;161;p7"/>
          <p:cNvSpPr txBox="1"/>
          <p:nvPr/>
        </p:nvSpPr>
        <p:spPr>
          <a:xfrm>
            <a:off x="2494181" y="1857374"/>
            <a:ext cx="4359055" cy="36410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FILTERING-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 REMOVE VALUES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marR="386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PIVOT TABLE -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marR="386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SUMMARY OF EMPLOYEE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marR="386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FLOW CHART -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FINAL REPORT</a:t>
            </a:r>
            <a:r>
              <a:rPr altLang="en-GB" sz="27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66" name="Google Shape;162;p7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167;p8"/>
          <p:cNvSpPr txBox="1"/>
          <p:nvPr>
            <p:ph type="title"/>
          </p:nvPr>
        </p:nvSpPr>
        <p:spPr>
          <a:xfrm>
            <a:off x="742632" y="348360"/>
            <a:ext cx="5584825" cy="81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Dataset Description</a:t>
            </a:r>
          </a:p>
        </p:txBody>
      </p:sp>
      <p:sp>
        <p:nvSpPr>
          <p:cNvPr id="1048679" name="Google Shape;168;p8"/>
          <p:cNvSpPr txBox="1"/>
          <p:nvPr/>
        </p:nvSpPr>
        <p:spPr>
          <a:xfrm>
            <a:off x="742632" y="1161160"/>
            <a:ext cx="7000875" cy="4890135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800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EMPLOYEE DATA SET- NAN MUDHALVAN PORTA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800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9 FEATURES IN EXCEL: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456565" lvl="0" marL="469265" marR="19577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EMPLOYEE ID- 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altLang="en-US" lang="zh-CN"/>
          </a:p>
          <a:p>
            <a:pPr algn="l" indent="-456565" lvl="0" marL="469265" marR="19577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sz="2100" lang="en-US">
                <a:latin typeface="Times"/>
                <a:ea typeface="Times"/>
                <a:cs typeface="Times"/>
                <a:sym typeface="Times"/>
              </a:rPr>
              <a:t>AGE</a:t>
            </a: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altLang="en-GB" b="0" sz="21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altLang="en-GB" b="0" sz="2100" lang="en-US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altLang="en-US" lang="zh-CN"/>
          </a:p>
          <a:p>
            <a:pPr algn="l" indent="-342900" lvl="0" marL="355600" marR="19577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GENDER- 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altLang="en-US" lang="zh-CN"/>
          </a:p>
          <a:p>
            <a:pPr algn="l" indent="0" lvl="0" marL="12700" marR="19577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sz="2100" lang="en-US">
                <a:latin typeface="Times"/>
                <a:ea typeface="Times"/>
                <a:cs typeface="Times"/>
                <a:sym typeface="Times"/>
              </a:rPr>
              <a:t>JOB ROLE</a:t>
            </a: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sz="2100" lang="en-US">
                <a:latin typeface="Times"/>
                <a:ea typeface="Times"/>
                <a:cs typeface="Times"/>
                <a:sym typeface="Times"/>
              </a:rPr>
              <a:t>MONTHLY INCOME</a:t>
            </a: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NUMERICAL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"/>
                <a:ea typeface="Times"/>
                <a:cs typeface="Times"/>
                <a:sym typeface="Times"/>
              </a:rPr>
              <a:t>JOB SATISFACTION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-ALPHABETICAL(TEXT)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"/>
                <a:ea typeface="Times"/>
                <a:cs typeface="Times"/>
                <a:sym typeface="Times"/>
              </a:rPr>
              <a:t>EDUCATION LEVEL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-ALPHABETICAL(TEXT)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MARITAL TYPE- 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OPPORTUNITIES- 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89255" lvl="0" marL="4692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3 FEATURES USED: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DEPARTMENT - 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EMPLOYEE TYPE- 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73;p9"/>
          <p:cNvSpPr txBox="1"/>
          <p:nvPr/>
        </p:nvSpPr>
        <p:spPr>
          <a:xfrm>
            <a:off x="752475" y="6488976"/>
            <a:ext cx="1401445" cy="21734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3" name="Google Shape;174;p9"/>
          <p:cNvSpPr txBox="1"/>
          <p:nvPr/>
        </p:nvSpPr>
        <p:spPr>
          <a:xfrm>
            <a:off x="2141138" y="6467749"/>
            <a:ext cx="334645" cy="19304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175;p9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85" name="Google Shape;176;p9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86" name="Google Shape;177;p9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7165" name="Google Shape;178;p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6675" y="3852549"/>
            <a:ext cx="2127049" cy="2948298"/>
          </a:xfrm>
          <a:prstGeom prst="rect"/>
          <a:noFill/>
          <a:ln>
            <a:noFill/>
          </a:ln>
        </p:spPr>
      </p:pic>
      <p:sp>
        <p:nvSpPr>
          <p:cNvPr id="1048687" name="Google Shape;179;p9"/>
          <p:cNvSpPr txBox="1"/>
          <p:nvPr>
            <p:ph type="title"/>
          </p:nvPr>
        </p:nvSpPr>
        <p:spPr>
          <a:xfrm>
            <a:off x="558165" y="263588"/>
            <a:ext cx="9487535" cy="1077775"/>
          </a:xfrm>
          <a:prstGeom prst="rect"/>
          <a:noFill/>
          <a:ln>
            <a:noFill/>
          </a:ln>
        </p:spPr>
        <p:txBody>
          <a:bodyPr anchor="t" anchorCtr="0" bIns="0" lIns="0" rIns="0" spcFirstLastPara="1" tIns="379275" wrap="square">
            <a:spAutoFit/>
          </a:bodyPr>
          <a:p>
            <a:pPr algn="l" indent="0" lvl="0" marL="1936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>
                <a:latin typeface="Trebuchet MS"/>
                <a:ea typeface="Trebuchet MS"/>
                <a:cs typeface="Trebuchet MS"/>
                <a:sym typeface="Trebuchet MS"/>
              </a:rPr>
              <a:t>THE "WOW" IN OUR SOLUTION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8" name="Google Shape;180;p9"/>
          <p:cNvSpPr txBox="1"/>
          <p:nvPr/>
        </p:nvSpPr>
        <p:spPr>
          <a:xfrm>
            <a:off x="11302617" y="6455049"/>
            <a:ext cx="99060" cy="393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9" name="Google Shape;181;p9"/>
          <p:cNvSpPr txBox="1"/>
          <p:nvPr/>
        </p:nvSpPr>
        <p:spPr>
          <a:xfrm>
            <a:off x="2153919" y="1896864"/>
            <a:ext cx="7223153" cy="434848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just" indent="0" lvl="0" marL="12065" marR="3384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sz="2800" lang="en-US">
                <a:latin typeface="Times New Roman"/>
                <a:ea typeface="Times New Roman"/>
                <a:cs typeface="Times New Roman"/>
                <a:sym typeface="Times New Roman"/>
              </a:rPr>
              <a:t>Tailored solutions for each job level to enhance performance while maintaining a healthy work-life balance. Of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lang="en-US">
                <a:latin typeface="Times New Roman"/>
                <a:ea typeface="Times New Roman"/>
                <a:cs typeface="Times New Roman"/>
                <a:sym typeface="Times New Roman"/>
              </a:rPr>
              <a:t>fexibility in work schedules to reduce stress and improve productivity across all levels.</a:t>
            </a:r>
            <a:endParaRPr sz="3200">
              <a:latin typeface="Times New Roman"/>
              <a:ea typeface="Times New Roman"/>
            </a:endParaRPr>
          </a:p>
          <a:p>
            <a:pPr algn="just" indent="0" lvl="0" marL="12065" marR="338455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sz="2800" lang="en-US">
                <a:latin typeface="Times New Roman"/>
                <a:ea typeface="Times New Roman"/>
                <a:cs typeface="Times New Roman"/>
                <a:sym typeface="Times New Roman"/>
              </a:rPr>
              <a:t> Using advanced analytics to provide actionable insights for sustainable performance and employee well-being.</a:t>
            </a:r>
            <a:endParaRPr sz="2800" lang="en-US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23076PC4BI</dc:creator>
  <dcterms:created xsi:type="dcterms:W3CDTF">2024-08-26T06:05:30Z</dcterms:created>
  <dcterms:modified xsi:type="dcterms:W3CDTF">2024-09-12T05:29:56Z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1033-5.7.1.8092</vt:lpwstr>
  </property>
  <property fmtid="{D5CDD505-2E9C-101B-9397-08002B2CF9AE}" pid="4" name="ICV">
    <vt:lpwstr>7dc447c5e1134ef49920e2ae7928e9ff</vt:lpwstr>
  </property>
</Properties>
</file>