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hswyOSlxKRPFTKAXjLCqskSIAx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9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75" spcFirstLastPara="1" rIns="91475" wrap="square" tIns="45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9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75" spcFirstLastPara="1" rIns="91475" wrap="square" tIns="45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/>
              <a:t>‹#›</a:t>
            </a:fld>
            <a:endParaRPr sz="1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title"/>
          </p:nvPr>
        </p:nvSpPr>
        <p:spPr>
          <a:xfrm>
            <a:off x="558165" y="263588"/>
            <a:ext cx="9487535" cy="1214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913124" y="3127755"/>
            <a:ext cx="7598409" cy="276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11353417" y="6463575"/>
            <a:ext cx="162559" cy="187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" name="Google Shape;32;p17"/>
          <p:cNvSpPr/>
          <p:nvPr/>
        </p:nvSpPr>
        <p:spPr>
          <a:xfrm>
            <a:off x="7448612" y="4824"/>
            <a:ext cx="4743450" cy="6853555"/>
          </a:xfrm>
          <a:custGeom>
            <a:rect b="b" l="l" r="r" t="t"/>
            <a:pathLst>
              <a:path extrusionOk="0" h="6853555" w="4743450">
                <a:moveTo>
                  <a:pt x="1928813" y="0"/>
                </a:moveTo>
                <a:lnTo>
                  <a:pt x="3147166" y="6853170"/>
                </a:lnTo>
              </a:path>
              <a:path extrusionOk="0" h="6853555" w="4743450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" name="Google Shape;33;p17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" name="Google Shape;34;p17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" name="Google Shape;35;p17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" name="Google Shape;36;p17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" name="Google Shape;37;p17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" name="Google Shape;38;p17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" name="Google Shape;39;p17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" name="Google Shape;40;p17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1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" name="Google Shape;42;p1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" name="Google Shape;43;p1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" name="Google Shape;44;p17"/>
          <p:cNvSpPr txBox="1"/>
          <p:nvPr>
            <p:ph type="ctrTitle"/>
          </p:nvPr>
        </p:nvSpPr>
        <p:spPr>
          <a:xfrm>
            <a:off x="739775" y="804862"/>
            <a:ext cx="3860165" cy="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11353417" y="6463575"/>
            <a:ext cx="162559" cy="187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11353417" y="6463575"/>
            <a:ext cx="162559" cy="187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558165" y="263588"/>
            <a:ext cx="9487535" cy="1214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11353417" y="6463575"/>
            <a:ext cx="162559" cy="187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558165" y="263588"/>
            <a:ext cx="9487535" cy="1214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11353417" y="6463575"/>
            <a:ext cx="162559" cy="187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7448612" y="4824"/>
            <a:ext cx="4743450" cy="6853555"/>
          </a:xfrm>
          <a:custGeom>
            <a:rect b="b" l="l" r="r" t="t"/>
            <a:pathLst>
              <a:path extrusionOk="0" h="6853555" w="4743450">
                <a:moveTo>
                  <a:pt x="1928813" y="0"/>
                </a:moveTo>
                <a:lnTo>
                  <a:pt x="3147166" y="6853170"/>
                </a:lnTo>
              </a:path>
              <a:path extrusionOk="0" h="6853555" w="4743450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" name="Google Shape;11;p15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" name="Google Shape;12;p15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" name="Google Shape;13;p15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" name="Google Shape;14;p15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" name="Google Shape;15;p15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15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" name="Google Shape;17;p15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" name="Google Shape;18;p15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15"/>
          <p:cNvSpPr txBox="1"/>
          <p:nvPr>
            <p:ph type="title"/>
          </p:nvPr>
        </p:nvSpPr>
        <p:spPr>
          <a:xfrm>
            <a:off x="558165" y="263588"/>
            <a:ext cx="9487535" cy="1214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5"/>
          <p:cNvSpPr txBox="1"/>
          <p:nvPr>
            <p:ph idx="1" type="body"/>
          </p:nvPr>
        </p:nvSpPr>
        <p:spPr>
          <a:xfrm>
            <a:off x="913124" y="3127755"/>
            <a:ext cx="7598409" cy="276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11353417" y="6463575"/>
            <a:ext cx="162559" cy="187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"/>
          <p:cNvGrpSpPr/>
          <p:nvPr/>
        </p:nvGrpSpPr>
        <p:grpSpPr>
          <a:xfrm>
            <a:off x="876299" y="990600"/>
            <a:ext cx="1743075" cy="1333500"/>
            <a:chOff x="876299" y="990600"/>
            <a:chExt cx="1743075" cy="1333500"/>
          </a:xfrm>
        </p:grpSpPr>
        <p:sp>
          <p:nvSpPr>
            <p:cNvPr id="70" name="Google Shape;70;p1"/>
            <p:cNvSpPr/>
            <p:nvPr/>
          </p:nvSpPr>
          <p:spPr>
            <a:xfrm>
              <a:off x="876299" y="12668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7" y="1057274"/>
                  </a:moveTo>
                  <a:lnTo>
                    <a:pt x="264311" y="1057274"/>
                  </a:lnTo>
                  <a:lnTo>
                    <a:pt x="0" y="528700"/>
                  </a:lnTo>
                  <a:lnTo>
                    <a:pt x="264311" y="0"/>
                  </a:lnTo>
                  <a:lnTo>
                    <a:pt x="964437" y="0"/>
                  </a:lnTo>
                  <a:lnTo>
                    <a:pt x="1228724" y="528700"/>
                  </a:lnTo>
                  <a:lnTo>
                    <a:pt x="964437" y="1057274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1971674" y="9906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7" y="561974"/>
                  </a:moveTo>
                  <a:lnTo>
                    <a:pt x="140461" y="561974"/>
                  </a:lnTo>
                  <a:lnTo>
                    <a:pt x="0" y="280923"/>
                  </a:lnTo>
                  <a:lnTo>
                    <a:pt x="140461" y="0"/>
                  </a:lnTo>
                  <a:lnTo>
                    <a:pt x="507237" y="0"/>
                  </a:lnTo>
                  <a:lnTo>
                    <a:pt x="647699" y="280923"/>
                  </a:lnTo>
                  <a:lnTo>
                    <a:pt x="507237" y="561974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2" name="Google Shape;72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7" y="1438274"/>
                </a:moveTo>
                <a:lnTo>
                  <a:pt x="359536" y="1438274"/>
                </a:lnTo>
                <a:lnTo>
                  <a:pt x="0" y="719073"/>
                </a:lnTo>
                <a:lnTo>
                  <a:pt x="359536" y="0"/>
                </a:lnTo>
                <a:lnTo>
                  <a:pt x="1307337" y="0"/>
                </a:lnTo>
                <a:lnTo>
                  <a:pt x="1666874" y="719073"/>
                </a:lnTo>
                <a:lnTo>
                  <a:pt x="1307337" y="1438274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6" y="619124"/>
                </a:moveTo>
                <a:lnTo>
                  <a:pt x="154811" y="619124"/>
                </a:lnTo>
                <a:lnTo>
                  <a:pt x="0" y="309624"/>
                </a:lnTo>
                <a:lnTo>
                  <a:pt x="154811" y="0"/>
                </a:lnTo>
                <a:lnTo>
                  <a:pt x="569086" y="0"/>
                </a:lnTo>
                <a:lnTo>
                  <a:pt x="723899" y="309624"/>
                </a:lnTo>
                <a:lnTo>
                  <a:pt x="569086" y="619124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1"/>
          <p:cNvSpPr txBox="1"/>
          <p:nvPr>
            <p:ph type="title"/>
          </p:nvPr>
        </p:nvSpPr>
        <p:spPr>
          <a:xfrm>
            <a:off x="2372360" y="234"/>
            <a:ext cx="629793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F0F0F"/>
                </a:solidFill>
              </a:rPr>
              <a:t>Employee Data Analysis using Excel</a:t>
            </a:r>
            <a:endParaRPr sz="3200"/>
          </a:p>
        </p:txBody>
      </p:sp>
      <p:pic>
        <p:nvPicPr>
          <p:cNvPr id="75" name="Google Shape;7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199" cy="1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"/>
          <p:cNvSpPr txBox="1"/>
          <p:nvPr/>
        </p:nvSpPr>
        <p:spPr>
          <a:xfrm>
            <a:off x="949326" y="3439257"/>
            <a:ext cx="85059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STUDENT NAME: Sanjai . 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REGISTER NO:312218815</a:t>
            </a:r>
            <a:endParaRPr/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DEPARTMENT: B.com accounting and finance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COLLEGE: Avichi College of Arts and Science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"/>
          <p:cNvSpPr txBox="1"/>
          <p:nvPr>
            <p:ph idx="12" type="sldNum"/>
          </p:nvPr>
        </p:nvSpPr>
        <p:spPr>
          <a:xfrm>
            <a:off x="11353417" y="6463575"/>
            <a:ext cx="162559" cy="187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7" name="Google Shape;18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199" cy="1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0"/>
          <p:cNvSpPr txBox="1"/>
          <p:nvPr/>
        </p:nvSpPr>
        <p:spPr>
          <a:xfrm>
            <a:off x="11302617" y="6455049"/>
            <a:ext cx="172085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 txBox="1"/>
          <p:nvPr>
            <p:ph type="title"/>
          </p:nvPr>
        </p:nvSpPr>
        <p:spPr>
          <a:xfrm>
            <a:off x="558165" y="263588"/>
            <a:ext cx="9487535" cy="1214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93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/>
          </a:p>
        </p:txBody>
      </p:sp>
      <p:sp>
        <p:nvSpPr>
          <p:cNvPr id="190" name="Google Shape;190;p10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1" name="Google Shape;191;p10"/>
          <p:cNvSpPr txBox="1"/>
          <p:nvPr/>
        </p:nvSpPr>
        <p:spPr>
          <a:xfrm>
            <a:off x="810050" y="1516857"/>
            <a:ext cx="7301865" cy="4414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12115" lvl="0" marL="4692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STEP -1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19200" lvl="0" marL="12700" marR="850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DOWNLOAD THE EMPLOYEE DATASET AND OPEN THE EMPLOYEE DATASET IN EXCEL.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115" lvl="0" marL="4692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STEP -2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533400" lvl="0" marL="469900" marR="4667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SELECT THE ENTIRE DATA AND CLICK ON DATA AND CLICK ON FILTER OPTION.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115" lvl="0" marL="4692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STEP -3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27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FILTER FTP FROM A TO Z ORDER.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115" lvl="0" marL="4692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STEP -4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44780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SELECT THE ENTIRE DATA AND CLICK ON INSERT AND CLICK ON PIVOT TABLE TO CREATE PIVOT TABLE.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/>
          <p:nvPr/>
        </p:nvSpPr>
        <p:spPr>
          <a:xfrm>
            <a:off x="1087883" y="1002432"/>
            <a:ext cx="7478395" cy="403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-411480" lvl="0" marL="4241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"/>
              <a:buFont typeface="Arial"/>
              <a:buChar char="●"/>
            </a:pPr>
            <a:r>
              <a:rPr b="1" lang="en-US" sz="2350">
                <a:latin typeface="Times New Roman"/>
                <a:ea typeface="Times New Roman"/>
                <a:cs typeface="Times New Roman"/>
                <a:sym typeface="Times New Roman"/>
              </a:rPr>
              <a:t>STEP -5</a:t>
            </a:r>
            <a:endParaRPr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910589" lvl="0" marL="424180" marR="508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0">
                <a:latin typeface="Times New Roman"/>
                <a:ea typeface="Times New Roman"/>
                <a:cs typeface="Times New Roman"/>
                <a:sym typeface="Times New Roman"/>
              </a:rPr>
              <a:t>DRAG THE NEEDED DATA AND CREATE A PIVOT TABLE.</a:t>
            </a:r>
            <a:endParaRPr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1480" lvl="0" marL="42418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2350"/>
              <a:buFont typeface="Arial"/>
              <a:buChar char="●"/>
            </a:pPr>
            <a:r>
              <a:rPr b="1" lang="en-US" sz="2350">
                <a:latin typeface="Times New Roman"/>
                <a:ea typeface="Times New Roman"/>
                <a:cs typeface="Times New Roman"/>
                <a:sym typeface="Times New Roman"/>
              </a:rPr>
              <a:t>STEP -6</a:t>
            </a:r>
            <a:endParaRPr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51764" lvl="0" marL="881380" marR="117475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0">
                <a:latin typeface="Times New Roman"/>
                <a:ea typeface="Times New Roman"/>
                <a:cs typeface="Times New Roman"/>
                <a:sym typeface="Times New Roman"/>
              </a:rPr>
              <a:t>SELECT THE PIVOT TABLE AND CLICK ON INSERT.</a:t>
            </a:r>
            <a:endParaRPr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4175" lvl="0" marL="42418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998"/>
              <a:buFont typeface="Arial"/>
              <a:buChar char="●"/>
            </a:pPr>
            <a:r>
              <a:rPr b="1" lang="en-US" sz="2350">
                <a:latin typeface="Times New Roman"/>
                <a:ea typeface="Times New Roman"/>
                <a:cs typeface="Times New Roman"/>
                <a:sym typeface="Times New Roman"/>
              </a:rPr>
              <a:t>STEP-7</a:t>
            </a:r>
            <a:endParaRPr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530859" lvl="0" marL="424180" marR="65278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0">
                <a:latin typeface="Times New Roman"/>
                <a:ea typeface="Times New Roman"/>
                <a:cs typeface="Times New Roman"/>
                <a:sym typeface="Times New Roman"/>
              </a:rPr>
              <a:t>NOW CLICK ON THE CHART THAT YOU WANT.</a:t>
            </a:r>
            <a:endParaRPr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1480" lvl="0" marL="42418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2350"/>
              <a:buFont typeface="Arial"/>
              <a:buChar char="●"/>
            </a:pPr>
            <a:r>
              <a:rPr b="1" lang="en-US" sz="2350">
                <a:latin typeface="Times New Roman"/>
                <a:ea typeface="Times New Roman"/>
                <a:cs typeface="Times New Roman"/>
                <a:sym typeface="Times New Roman"/>
              </a:rPr>
              <a:t>STEP -8</a:t>
            </a:r>
            <a:endParaRPr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24255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b="1" lang="en-US" sz="2350">
                <a:latin typeface="Times New Roman"/>
                <a:ea typeface="Times New Roman"/>
                <a:cs typeface="Times New Roman"/>
                <a:sym typeface="Times New Roman"/>
              </a:rPr>
              <a:t>THE CHART IS CREATED.</a:t>
            </a:r>
            <a:endParaRPr sz="23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2" name="Google Shape;202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3" name="Google Shape;2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199" cy="1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2"/>
          <p:cNvSpPr txBox="1"/>
          <p:nvPr>
            <p:ph type="title"/>
          </p:nvPr>
        </p:nvSpPr>
        <p:spPr>
          <a:xfrm>
            <a:off x="755332" y="357885"/>
            <a:ext cx="244602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RESULTS</a:t>
            </a:r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755332" y="1089404"/>
            <a:ext cx="235140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Trebuchet MS"/>
                <a:ea typeface="Trebuchet MS"/>
                <a:cs typeface="Trebuchet MS"/>
                <a:sym typeface="Trebuchet MS"/>
              </a:rPr>
              <a:t>1.TABLE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p12"/>
          <p:cNvSpPr txBox="1"/>
          <p:nvPr/>
        </p:nvSpPr>
        <p:spPr>
          <a:xfrm>
            <a:off x="11302617" y="6455049"/>
            <a:ext cx="172085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7" name="Google Shape;20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0920" y="1913890"/>
            <a:ext cx="6639560" cy="4068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/>
          <p:nvPr>
            <p:ph type="title"/>
          </p:nvPr>
        </p:nvSpPr>
        <p:spPr>
          <a:xfrm>
            <a:off x="558165" y="263588"/>
            <a:ext cx="9487535" cy="835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450">
            <a:spAutoFit/>
          </a:bodyPr>
          <a:lstStyle/>
          <a:p>
            <a:pPr indent="0" lvl="0" marL="196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2. FLOW CHART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3" name="Google Shape;21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2575" y="1508125"/>
            <a:ext cx="5868035" cy="45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/>
          <p:nvPr>
            <p:ph type="title"/>
          </p:nvPr>
        </p:nvSpPr>
        <p:spPr>
          <a:xfrm>
            <a:off x="558165" y="263588"/>
            <a:ext cx="9487535" cy="1214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450">
            <a:spAutoFit/>
          </a:bodyPr>
          <a:lstStyle/>
          <a:p>
            <a:pPr indent="0" lvl="0" marL="196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19" name="Google Shape;219;p14"/>
          <p:cNvSpPr txBox="1"/>
          <p:nvPr/>
        </p:nvSpPr>
        <p:spPr>
          <a:xfrm>
            <a:off x="1352674" y="1501783"/>
            <a:ext cx="6958965" cy="4126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7620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analysis reveals a significant relationship between job level, work-life balance, and employee performance.</a:t>
            </a:r>
            <a:endParaRPr/>
          </a:p>
          <a:p>
            <a:pPr indent="76200" lvl="0" marL="1270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76200" lvl="0" marL="1270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Higher job levels often lead to increased stress and reduced work-life balance, negatively impacting performance. Conversely, employees who maintain a better work-life balance generally perform better.</a:t>
            </a:r>
            <a:endParaRPr/>
          </a:p>
          <a:p>
            <a:pPr indent="76200" lvl="0" marL="1270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76200" lvl="0" marL="1270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Implementing flexible policies and providing resources to manage responsibilities effectively can lead to more sustainable performance outcomes.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ctrTitle"/>
          </p:nvPr>
        </p:nvSpPr>
        <p:spPr>
          <a:xfrm>
            <a:off x="739775" y="804862"/>
            <a:ext cx="386016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>
                <a:latin typeface="Trebuchet MS"/>
                <a:ea typeface="Trebuchet MS"/>
                <a:cs typeface="Trebuchet MS"/>
                <a:sym typeface="Trebuchet MS"/>
              </a:rPr>
              <a:t>PROJECT TITLE</a:t>
            </a:r>
            <a:endParaRPr sz="42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3" name="Google Shape;83;p2"/>
          <p:cNvGrpSpPr/>
          <p:nvPr/>
        </p:nvGrpSpPr>
        <p:grpSpPr>
          <a:xfrm>
            <a:off x="466725" y="6410325"/>
            <a:ext cx="3705224" cy="295274"/>
            <a:chOff x="466725" y="6410325"/>
            <a:chExt cx="3705224" cy="295274"/>
          </a:xfrm>
        </p:grpSpPr>
        <p:pic>
          <p:nvPicPr>
            <p:cNvPr id="84" name="Google Shape;8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4" cy="200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4" cy="2952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2"/>
          <p:cNvSpPr txBox="1"/>
          <p:nvPr/>
        </p:nvSpPr>
        <p:spPr>
          <a:xfrm>
            <a:off x="1290547" y="2126319"/>
            <a:ext cx="8216900" cy="1993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Based On Job Level  and  Life  balance Analysis.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2"/>
          <p:cNvSpPr txBox="1"/>
          <p:nvPr>
            <p:ph idx="12" type="sldNum"/>
          </p:nvPr>
        </p:nvSpPr>
        <p:spPr>
          <a:xfrm>
            <a:off x="11353417" y="6463575"/>
            <a:ext cx="162559" cy="187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0" y="28578"/>
            <a:ext cx="12192000" cy="6829425"/>
          </a:xfrm>
          <a:custGeom>
            <a:rect b="b" l="l" r="r" t="t"/>
            <a:pathLst>
              <a:path extrusionOk="0" h="6829425" w="12192000">
                <a:moveTo>
                  <a:pt x="12191999" y="6829420"/>
                </a:moveTo>
                <a:lnTo>
                  <a:pt x="0" y="6829420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2942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93" name="Google Shape;93;p3"/>
          <p:cNvGrpSpPr/>
          <p:nvPr/>
        </p:nvGrpSpPr>
        <p:grpSpPr>
          <a:xfrm>
            <a:off x="7448612" y="0"/>
            <a:ext cx="4743796" cy="6858379"/>
            <a:chOff x="7448612" y="0"/>
            <a:chExt cx="4743796" cy="6858379"/>
          </a:xfrm>
        </p:grpSpPr>
        <p:sp>
          <p:nvSpPr>
            <p:cNvPr id="94" name="Google Shape;94;p3"/>
            <p:cNvSpPr/>
            <p:nvPr/>
          </p:nvSpPr>
          <p:spPr>
            <a:xfrm>
              <a:off x="7448612" y="4824"/>
              <a:ext cx="4743450" cy="6853555"/>
            </a:xfrm>
            <a:custGeom>
              <a:rect b="b" l="l" r="r" t="t"/>
              <a:pathLst>
                <a:path extrusionOk="0" h="6853555" w="4743450">
                  <a:moveTo>
                    <a:pt x="1928813" y="0"/>
                  </a:moveTo>
                  <a:lnTo>
                    <a:pt x="3147166" y="6853170"/>
                  </a:lnTo>
                </a:path>
                <a:path extrusionOk="0" h="6853555" w="4743450">
                  <a:moveTo>
                    <a:pt x="4743387" y="3690070"/>
                  </a:moveTo>
                  <a:lnTo>
                    <a:pt x="0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6857995"/>
                  </a:moveTo>
                  <a:lnTo>
                    <a:pt x="0" y="6857995"/>
                  </a:lnTo>
                  <a:lnTo>
                    <a:pt x="2044399" y="0"/>
                  </a:lnTo>
                  <a:lnTo>
                    <a:pt x="3009899" y="0"/>
                  </a:lnTo>
                  <a:lnTo>
                    <a:pt x="3009899" y="6857995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1" y="6857995"/>
                  </a:moveTo>
                  <a:lnTo>
                    <a:pt x="1208884" y="6857995"/>
                  </a:lnTo>
                  <a:lnTo>
                    <a:pt x="0" y="0"/>
                  </a:lnTo>
                  <a:lnTo>
                    <a:pt x="2589121" y="0"/>
                  </a:lnTo>
                  <a:lnTo>
                    <a:pt x="2589121" y="6857995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49" y="3809999"/>
                  </a:moveTo>
                  <a:lnTo>
                    <a:pt x="0" y="3809999"/>
                  </a:lnTo>
                  <a:lnTo>
                    <a:pt x="3257549" y="0"/>
                  </a:lnTo>
                  <a:lnTo>
                    <a:pt x="3257549" y="3809999"/>
                  </a:lnTo>
                  <a:close/>
                </a:path>
              </a:pathLst>
            </a:custGeom>
            <a:solidFill>
              <a:srgbClr val="17AE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6857995"/>
                  </a:moveTo>
                  <a:lnTo>
                    <a:pt x="2470019" y="6857995"/>
                  </a:lnTo>
                  <a:lnTo>
                    <a:pt x="0" y="0"/>
                  </a:lnTo>
                  <a:lnTo>
                    <a:pt x="2854069" y="0"/>
                  </a:lnTo>
                  <a:lnTo>
                    <a:pt x="2854069" y="6857995"/>
                  </a:lnTo>
                  <a:close/>
                </a:path>
              </a:pathLst>
            </a:custGeom>
            <a:solidFill>
              <a:srgbClr val="17AE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6857995"/>
                  </a:moveTo>
                  <a:lnTo>
                    <a:pt x="0" y="6857995"/>
                  </a:lnTo>
                  <a:lnTo>
                    <a:pt x="1022452" y="0"/>
                  </a:lnTo>
                  <a:lnTo>
                    <a:pt x="1295399" y="0"/>
                  </a:lnTo>
                  <a:lnTo>
                    <a:pt x="1295399" y="6857995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6857995"/>
                  </a:moveTo>
                  <a:lnTo>
                    <a:pt x="1114527" y="6857995"/>
                  </a:lnTo>
                  <a:lnTo>
                    <a:pt x="0" y="0"/>
                  </a:lnTo>
                  <a:lnTo>
                    <a:pt x="1255752" y="0"/>
                  </a:lnTo>
                  <a:lnTo>
                    <a:pt x="1255752" y="6857995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4" y="3267074"/>
                  </a:moveTo>
                  <a:lnTo>
                    <a:pt x="0" y="3267074"/>
                  </a:lnTo>
                  <a:lnTo>
                    <a:pt x="1819274" y="0"/>
                  </a:lnTo>
                  <a:lnTo>
                    <a:pt x="1819274" y="3267074"/>
                  </a:lnTo>
                  <a:close/>
                </a:path>
              </a:pathLst>
            </a:custGeom>
            <a:solidFill>
              <a:srgbClr val="17AE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2" name="Google Shape;102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" name="Google Shape;103;p3"/>
          <p:cNvSpPr txBox="1"/>
          <p:nvPr/>
        </p:nvSpPr>
        <p:spPr>
          <a:xfrm>
            <a:off x="752475" y="6488976"/>
            <a:ext cx="1710689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4" y="361949"/>
                </a:moveTo>
                <a:lnTo>
                  <a:pt x="132863" y="355484"/>
                </a:lnTo>
                <a:lnTo>
                  <a:pt x="89632" y="337240"/>
                </a:lnTo>
                <a:lnTo>
                  <a:pt x="53006" y="308942"/>
                </a:lnTo>
                <a:lnTo>
                  <a:pt x="24707" y="272315"/>
                </a:lnTo>
                <a:lnTo>
                  <a:pt x="6463" y="229084"/>
                </a:lnTo>
                <a:lnTo>
                  <a:pt x="0" y="180974"/>
                </a:lnTo>
                <a:lnTo>
                  <a:pt x="6463" y="132863"/>
                </a:lnTo>
                <a:lnTo>
                  <a:pt x="24707" y="89632"/>
                </a:lnTo>
                <a:lnTo>
                  <a:pt x="53006" y="53005"/>
                </a:lnTo>
                <a:lnTo>
                  <a:pt x="89632" y="24707"/>
                </a:lnTo>
                <a:lnTo>
                  <a:pt x="132863" y="6463"/>
                </a:lnTo>
                <a:lnTo>
                  <a:pt x="180974" y="0"/>
                </a:lnTo>
                <a:lnTo>
                  <a:pt x="229084" y="6463"/>
                </a:lnTo>
                <a:lnTo>
                  <a:pt x="272315" y="24707"/>
                </a:lnTo>
                <a:lnTo>
                  <a:pt x="308942" y="53005"/>
                </a:lnTo>
                <a:lnTo>
                  <a:pt x="337240" y="89632"/>
                </a:lnTo>
                <a:lnTo>
                  <a:pt x="355484" y="132863"/>
                </a:lnTo>
                <a:lnTo>
                  <a:pt x="361949" y="180974"/>
                </a:lnTo>
                <a:lnTo>
                  <a:pt x="355484" y="229084"/>
                </a:lnTo>
                <a:lnTo>
                  <a:pt x="337240" y="272315"/>
                </a:lnTo>
                <a:lnTo>
                  <a:pt x="308942" y="308942"/>
                </a:lnTo>
                <a:lnTo>
                  <a:pt x="272315" y="337240"/>
                </a:lnTo>
                <a:lnTo>
                  <a:pt x="229084" y="355484"/>
                </a:lnTo>
                <a:lnTo>
                  <a:pt x="180974" y="361949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" name="Google Shape;105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49" y="647699"/>
                </a:moveTo>
                <a:lnTo>
                  <a:pt x="276002" y="644187"/>
                </a:lnTo>
                <a:lnTo>
                  <a:pt x="230331" y="633987"/>
                </a:lnTo>
                <a:lnTo>
                  <a:pt x="187339" y="617599"/>
                </a:lnTo>
                <a:lnTo>
                  <a:pt x="147527" y="595523"/>
                </a:lnTo>
                <a:lnTo>
                  <a:pt x="111396" y="568262"/>
                </a:lnTo>
                <a:lnTo>
                  <a:pt x="79447" y="536317"/>
                </a:lnTo>
                <a:lnTo>
                  <a:pt x="52184" y="500187"/>
                </a:lnTo>
                <a:lnTo>
                  <a:pt x="30106" y="460374"/>
                </a:lnTo>
                <a:lnTo>
                  <a:pt x="13713" y="417379"/>
                </a:lnTo>
                <a:lnTo>
                  <a:pt x="3511" y="371704"/>
                </a:lnTo>
                <a:lnTo>
                  <a:pt x="0" y="323849"/>
                </a:lnTo>
                <a:lnTo>
                  <a:pt x="3511" y="275994"/>
                </a:lnTo>
                <a:lnTo>
                  <a:pt x="13713" y="230319"/>
                </a:lnTo>
                <a:lnTo>
                  <a:pt x="30106" y="187323"/>
                </a:lnTo>
                <a:lnTo>
                  <a:pt x="52184" y="147510"/>
                </a:lnTo>
                <a:lnTo>
                  <a:pt x="79447" y="111380"/>
                </a:lnTo>
                <a:lnTo>
                  <a:pt x="111396" y="79435"/>
                </a:lnTo>
                <a:lnTo>
                  <a:pt x="147527" y="52174"/>
                </a:lnTo>
                <a:lnTo>
                  <a:pt x="187339" y="30098"/>
                </a:lnTo>
                <a:lnTo>
                  <a:pt x="230331" y="13710"/>
                </a:lnTo>
                <a:lnTo>
                  <a:pt x="276002" y="3510"/>
                </a:lnTo>
                <a:lnTo>
                  <a:pt x="323849" y="0"/>
                </a:lnTo>
                <a:lnTo>
                  <a:pt x="371695" y="3510"/>
                </a:lnTo>
                <a:lnTo>
                  <a:pt x="417367" y="13710"/>
                </a:lnTo>
                <a:lnTo>
                  <a:pt x="460359" y="30098"/>
                </a:lnTo>
                <a:lnTo>
                  <a:pt x="500170" y="52174"/>
                </a:lnTo>
                <a:lnTo>
                  <a:pt x="536302" y="79435"/>
                </a:lnTo>
                <a:lnTo>
                  <a:pt x="568250" y="111380"/>
                </a:lnTo>
                <a:lnTo>
                  <a:pt x="595514" y="147510"/>
                </a:lnTo>
                <a:lnTo>
                  <a:pt x="617592" y="187323"/>
                </a:lnTo>
                <a:lnTo>
                  <a:pt x="633984" y="230319"/>
                </a:lnTo>
                <a:lnTo>
                  <a:pt x="644186" y="275994"/>
                </a:lnTo>
                <a:lnTo>
                  <a:pt x="647699" y="323849"/>
                </a:lnTo>
                <a:lnTo>
                  <a:pt x="644186" y="371704"/>
                </a:lnTo>
                <a:lnTo>
                  <a:pt x="633984" y="417379"/>
                </a:lnTo>
                <a:lnTo>
                  <a:pt x="617592" y="460374"/>
                </a:lnTo>
                <a:lnTo>
                  <a:pt x="595514" y="500187"/>
                </a:lnTo>
                <a:lnTo>
                  <a:pt x="568250" y="536317"/>
                </a:lnTo>
                <a:lnTo>
                  <a:pt x="536302" y="568262"/>
                </a:lnTo>
                <a:lnTo>
                  <a:pt x="500170" y="595523"/>
                </a:lnTo>
                <a:lnTo>
                  <a:pt x="460359" y="617599"/>
                </a:lnTo>
                <a:lnTo>
                  <a:pt x="417367" y="633987"/>
                </a:lnTo>
                <a:lnTo>
                  <a:pt x="371695" y="644187"/>
                </a:lnTo>
                <a:lnTo>
                  <a:pt x="323849" y="647699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49" cy="2476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3"/>
          <p:cNvGrpSpPr/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8" name="Google Shape;108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4" cy="2952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49" cy="30098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3"/>
          <p:cNvSpPr txBox="1"/>
          <p:nvPr>
            <p:ph type="title"/>
          </p:nvPr>
        </p:nvSpPr>
        <p:spPr>
          <a:xfrm>
            <a:off x="558165" y="263588"/>
            <a:ext cx="9487535" cy="890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925">
            <a:spAutoFit/>
          </a:bodyPr>
          <a:lstStyle/>
          <a:p>
            <a:pPr indent="0" lvl="0" marL="193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  <p:sp>
        <p:nvSpPr>
          <p:cNvPr id="111" name="Google Shape;111;p3"/>
          <p:cNvSpPr txBox="1"/>
          <p:nvPr>
            <p:ph idx="12" type="sldNum"/>
          </p:nvPr>
        </p:nvSpPr>
        <p:spPr>
          <a:xfrm>
            <a:off x="11353417" y="6463575"/>
            <a:ext cx="162559" cy="187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2312870" y="1479429"/>
            <a:ext cx="4474210" cy="37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3050" lvl="0" marL="2819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88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819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88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819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88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819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88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819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88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819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88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819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88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819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88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18" name="Google Shape;118;p4"/>
          <p:cNvGrpSpPr/>
          <p:nvPr/>
        </p:nvGrpSpPr>
        <p:grpSpPr>
          <a:xfrm>
            <a:off x="7991475" y="2933700"/>
            <a:ext cx="2762249" cy="3257549"/>
            <a:chOff x="7991475" y="2933700"/>
            <a:chExt cx="2762249" cy="3257549"/>
          </a:xfrm>
        </p:grpSpPr>
        <p:sp>
          <p:nvSpPr>
            <p:cNvPr id="119" name="Google Shape;119;p4"/>
            <p:cNvSpPr/>
            <p:nvPr/>
          </p:nvSpPr>
          <p:spPr>
            <a:xfrm>
              <a:off x="9353549" y="5895974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20" name="Google Shape;120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49" cy="32575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" name="Google Shape;122;p4"/>
          <p:cNvSpPr txBox="1"/>
          <p:nvPr>
            <p:ph type="title"/>
          </p:nvPr>
        </p:nvSpPr>
        <p:spPr>
          <a:xfrm>
            <a:off x="834071" y="550290"/>
            <a:ext cx="2379980" cy="635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>
                <a:latin typeface="Trebuchet MS"/>
                <a:ea typeface="Trebuchet MS"/>
                <a:cs typeface="Trebuchet MS"/>
                <a:sym typeface="Trebuchet MS"/>
              </a:rPr>
              <a:t>PROBLEM</a:t>
            </a:r>
            <a:endParaRPr sz="42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834071" y="1197990"/>
            <a:ext cx="290576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50">
                <a:latin typeface="Trebuchet MS"/>
                <a:ea typeface="Trebuchet MS"/>
                <a:cs typeface="Trebuchet MS"/>
                <a:sym typeface="Trebuchet MS"/>
              </a:rPr>
              <a:t>STATEMENT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42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42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6875" y="6467475"/>
            <a:ext cx="76199" cy="1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 txBox="1"/>
          <p:nvPr/>
        </p:nvSpPr>
        <p:spPr>
          <a:xfrm>
            <a:off x="1051225" y="1711767"/>
            <a:ext cx="5472430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Times New Roman"/>
                <a:ea typeface="Times New Roman"/>
                <a:cs typeface="Times New Roman"/>
                <a:sym typeface="Times New Roman"/>
              </a:rPr>
              <a:t>The Employee performance may decline as job levels increase due to higher stress and poor work-life balance. Lower levels often have better balance and higher performance. Understanding the impact of job level on work-life balance is key to improving performance. Strategies should focus on enhancing productivity while maintaining employee well-being.</a:t>
            </a:r>
            <a:endParaRPr/>
          </a:p>
        </p:txBody>
      </p:sp>
      <p:sp>
        <p:nvSpPr>
          <p:cNvPr id="126" name="Google Shape;126;p4"/>
          <p:cNvSpPr txBox="1"/>
          <p:nvPr>
            <p:ph idx="12" type="sldNum"/>
          </p:nvPr>
        </p:nvSpPr>
        <p:spPr>
          <a:xfrm>
            <a:off x="11353417" y="6463575"/>
            <a:ext cx="162559" cy="187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32" name="Google Shape;132;p5"/>
          <p:cNvGrpSpPr/>
          <p:nvPr/>
        </p:nvGrpSpPr>
        <p:grpSpPr>
          <a:xfrm>
            <a:off x="8658225" y="2647950"/>
            <a:ext cx="3533774" cy="3809999"/>
            <a:chOff x="8658225" y="2647950"/>
            <a:chExt cx="3533774" cy="3809999"/>
          </a:xfrm>
        </p:grpSpPr>
        <p:sp>
          <p:nvSpPr>
            <p:cNvPr id="133" name="Google Shape;133;p5"/>
            <p:cNvSpPr/>
            <p:nvPr/>
          </p:nvSpPr>
          <p:spPr>
            <a:xfrm>
              <a:off x="9353549" y="5895974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34" name="Google Shape;13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4" cy="38099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" name="Google Shape;136;p5"/>
          <p:cNvSpPr txBox="1"/>
          <p:nvPr>
            <p:ph type="title"/>
          </p:nvPr>
        </p:nvSpPr>
        <p:spPr>
          <a:xfrm>
            <a:off x="558165" y="263588"/>
            <a:ext cx="9487535" cy="11762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3950">
            <a:spAutoFit/>
          </a:bodyPr>
          <a:lstStyle/>
          <a:p>
            <a:pPr indent="0" lvl="0" marL="193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>
                <a:latin typeface="Trebuchet MS"/>
                <a:ea typeface="Trebuchet MS"/>
                <a:cs typeface="Trebuchet MS"/>
                <a:sym typeface="Trebuchet MS"/>
              </a:rPr>
              <a:t>PROJECT OVERVIEW</a:t>
            </a:r>
            <a:endParaRPr sz="42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6875" y="6467475"/>
            <a:ext cx="76199" cy="1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/>
          <p:nvPr/>
        </p:nvSpPr>
        <p:spPr>
          <a:xfrm>
            <a:off x="1206500" y="1932735"/>
            <a:ext cx="5346065" cy="35687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aims to analyse the relationship between employee performance, job level, and work-life balance. It explores how higher job levels, often associated with greater responsibilities, may impact work-life balance and, in turn, affect performance.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5"/>
          <p:cNvSpPr txBox="1"/>
          <p:nvPr>
            <p:ph idx="12" type="sldNum"/>
          </p:nvPr>
        </p:nvSpPr>
        <p:spPr>
          <a:xfrm>
            <a:off x="11353417" y="6463575"/>
            <a:ext cx="162559" cy="187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" name="Google Shape;145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" name="Google Shape;146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" name="Google Shape;147;p6"/>
          <p:cNvSpPr txBox="1"/>
          <p:nvPr>
            <p:ph type="title"/>
          </p:nvPr>
        </p:nvSpPr>
        <p:spPr>
          <a:xfrm>
            <a:off x="723911" y="1105023"/>
            <a:ext cx="500888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rebuchet MS"/>
                <a:ea typeface="Trebuchet MS"/>
                <a:cs typeface="Trebuchet MS"/>
                <a:sym typeface="Trebuchet MS"/>
              </a:rPr>
              <a:t>WHO ARE THE END USERS?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694403" y="2080400"/>
            <a:ext cx="6833870" cy="3401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73710" lvl="0" marL="4864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b="1" lang="en-US" sz="3200">
                <a:latin typeface="Trebuchet MS"/>
                <a:ea typeface="Trebuchet MS"/>
                <a:cs typeface="Trebuchet MS"/>
                <a:sym typeface="Trebuchet MS"/>
              </a:rPr>
              <a:t>HUMAN RESOURCE DEPARTMENTS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73710" lvl="0" marL="4864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b="1" lang="en-US" sz="3200">
                <a:latin typeface="Trebuchet MS"/>
                <a:ea typeface="Trebuchet MS"/>
                <a:cs typeface="Trebuchet MS"/>
                <a:sym typeface="Trebuchet MS"/>
              </a:rPr>
              <a:t>MANAGEMENT AND LEADERSHIP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73710" lvl="0" marL="48641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b="1" lang="en-US" sz="3200">
                <a:latin typeface="Trebuchet MS"/>
                <a:ea typeface="Trebuchet MS"/>
                <a:cs typeface="Trebuchet MS"/>
                <a:sym typeface="Trebuchet MS"/>
              </a:rPr>
              <a:t>TEAM LEADERS AND SUPERVISORS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73710" lvl="0" marL="4864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b="1" lang="en-US" sz="3200">
                <a:latin typeface="Trebuchet MS"/>
                <a:ea typeface="Trebuchet MS"/>
                <a:cs typeface="Trebuchet MS"/>
                <a:sym typeface="Trebuchet MS"/>
              </a:rPr>
              <a:t>EMPLOYEES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73710" lvl="0" marL="4864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b="1" lang="en-US" sz="3200">
                <a:latin typeface="Trebuchet MS"/>
                <a:ea typeface="Trebuchet MS"/>
                <a:cs typeface="Trebuchet MS"/>
                <a:sym typeface="Trebuchet MS"/>
              </a:rPr>
              <a:t>EXECUTIVE LEADERSHIP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73710" lvl="0" marL="48641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b="1" lang="en-US" sz="3200">
                <a:latin typeface="Trebuchet MS"/>
                <a:ea typeface="Trebuchet MS"/>
                <a:cs typeface="Trebuchet MS"/>
                <a:sym typeface="Trebuchet MS"/>
              </a:rPr>
              <a:t>BUSINESS ANALYSTS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73710" lvl="0" marL="4864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b="1" lang="en-US" sz="3200">
                <a:latin typeface="Trebuchet MS"/>
                <a:ea typeface="Trebuchet MS"/>
                <a:cs typeface="Trebuchet MS"/>
                <a:sym typeface="Trebuchet MS"/>
              </a:rPr>
              <a:t>RECRUITERS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4" cy="48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>
            <p:ph idx="12" type="sldNum"/>
          </p:nvPr>
        </p:nvSpPr>
        <p:spPr>
          <a:xfrm>
            <a:off x="11353417" y="6463575"/>
            <a:ext cx="162559" cy="187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234699" cy="269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" name="Google Shape;157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" name="Google Shape;158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7"/>
          <p:cNvSpPr txBox="1"/>
          <p:nvPr>
            <p:ph type="title"/>
          </p:nvPr>
        </p:nvSpPr>
        <p:spPr>
          <a:xfrm>
            <a:off x="558165" y="263588"/>
            <a:ext cx="9487535" cy="11189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5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OUR SOLUTION AND ITS VALUE PROPOSITION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0" name="Google Shape;16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6875" y="6467475"/>
            <a:ext cx="76199" cy="1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 txBox="1"/>
          <p:nvPr/>
        </p:nvSpPr>
        <p:spPr>
          <a:xfrm>
            <a:off x="3462825" y="2253884"/>
            <a:ext cx="5112385" cy="248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FILTERING- REMOVE VALUES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386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PIVOT TABLE - SUMMARY OF EMPLOYEE PERFORMANCE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FLOW CHART - FINAL REPORT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7"/>
          <p:cNvSpPr txBox="1"/>
          <p:nvPr>
            <p:ph idx="12" type="sldNum"/>
          </p:nvPr>
        </p:nvSpPr>
        <p:spPr>
          <a:xfrm>
            <a:off x="11353417" y="6463575"/>
            <a:ext cx="162559" cy="187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type="title"/>
          </p:nvPr>
        </p:nvSpPr>
        <p:spPr>
          <a:xfrm>
            <a:off x="742632" y="348360"/>
            <a:ext cx="558482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Dataset Description</a:t>
            </a:r>
            <a:endParaRPr/>
          </a:p>
        </p:txBody>
      </p:sp>
      <p:sp>
        <p:nvSpPr>
          <p:cNvPr id="168" name="Google Shape;168;p8"/>
          <p:cNvSpPr txBox="1"/>
          <p:nvPr/>
        </p:nvSpPr>
        <p:spPr>
          <a:xfrm>
            <a:off x="1413000" y="1337507"/>
            <a:ext cx="7000875" cy="4471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9255" lvl="0" marL="4692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EMPLOYEE DATA SET- NAN MUDHALVAN PORTAL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6565" lvl="0" marL="469265" marR="195770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9 FEATURES IN EXCEL: EMPLOYEE ID- 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ALPHANUMERIC(TEXT) </a:t>
            </a:r>
            <a:r>
              <a:rPr b="1" lang="en-US" sz="2100">
                <a:latin typeface="Times"/>
                <a:ea typeface="Times"/>
                <a:cs typeface="Times"/>
                <a:sym typeface="Times"/>
              </a:rPr>
              <a:t>AGE</a:t>
            </a: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lang="en-US" sz="2100">
                <a:latin typeface="Times New Roman"/>
                <a:ea typeface="Times New Roman"/>
                <a:cs typeface="Times New Roman"/>
                <a:sym typeface="Times New Roman"/>
              </a:rPr>
              <a:t>NUMERICAL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(TEXT) </a:t>
            </a:r>
            <a:endParaRPr/>
          </a:p>
          <a:p>
            <a:pPr indent="0" lvl="0" marL="12700" marR="195770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GENDER- 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ALPHABETICAL(TEXT)</a:t>
            </a:r>
            <a:endParaRPr/>
          </a:p>
          <a:p>
            <a:pPr indent="0" lvl="0" marL="12700" marR="195770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b="1" lang="en-US" sz="2100">
                <a:latin typeface="Times"/>
                <a:ea typeface="Times"/>
                <a:cs typeface="Times"/>
                <a:sym typeface="Times"/>
              </a:rPr>
              <a:t>JOB ROLE</a:t>
            </a: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ALPHABETICAL(TEXT) </a:t>
            </a:r>
            <a:r>
              <a:rPr b="1" lang="en-US" sz="2100">
                <a:latin typeface="Times"/>
                <a:ea typeface="Times"/>
                <a:cs typeface="Times"/>
                <a:sym typeface="Times"/>
              </a:rPr>
              <a:t>MONTHLY INCOME</a:t>
            </a: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NUMERICAL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Times"/>
                <a:ea typeface="Times"/>
                <a:cs typeface="Times"/>
                <a:sym typeface="Times"/>
              </a:rPr>
              <a:t>JOB SATISFACTION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-ALPHABETICAL(TEXT)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Times"/>
                <a:ea typeface="Times"/>
                <a:cs typeface="Times"/>
                <a:sym typeface="Times"/>
              </a:rPr>
              <a:t>EDUCATION LEVEL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-ALPHABETICAL(TEXT)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MARITAL TYPE- 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ALPHABETICAL(TEXT)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OPPORTUNITIES- 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ALPHABETICAL(TEXT)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9255" lvl="0" marL="4692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3 FEATURES USED: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DEPARTMENT - 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ALPHABETICAL(TEXT)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EMPLOYEE TYPE- 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ALPHABETICAL(TEXT)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/>
        </p:nvSpPr>
        <p:spPr>
          <a:xfrm>
            <a:off x="752475" y="6488976"/>
            <a:ext cx="140144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2141138" y="6467749"/>
            <a:ext cx="334645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6" name="Google Shape;176;p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" name="Google Shape;177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8" name="Google Shape;1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852549"/>
            <a:ext cx="2127049" cy="294829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9"/>
          <p:cNvSpPr txBox="1"/>
          <p:nvPr>
            <p:ph type="title"/>
          </p:nvPr>
        </p:nvSpPr>
        <p:spPr>
          <a:xfrm>
            <a:off x="558165" y="263588"/>
            <a:ext cx="9487535" cy="1214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79275">
            <a:spAutoFit/>
          </a:bodyPr>
          <a:lstStyle/>
          <a:p>
            <a:pPr indent="0" lvl="0" marL="193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>
                <a:latin typeface="Trebuchet MS"/>
                <a:ea typeface="Trebuchet MS"/>
                <a:cs typeface="Trebuchet MS"/>
                <a:sym typeface="Trebuchet MS"/>
              </a:rPr>
              <a:t>THE "WOW" IN OUR SOLUTION</a:t>
            </a:r>
            <a:endParaRPr sz="42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11302617" y="6455049"/>
            <a:ext cx="99060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2054830" y="2019680"/>
            <a:ext cx="6005830" cy="4163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065" marR="338455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Tailored solutions for each job level to enhance performance while maintaining a healthy work-life balance. Offering flexibility in work schedules to reduce stress and improve productivity across all levels.</a:t>
            </a:r>
            <a:endParaRPr/>
          </a:p>
          <a:p>
            <a:pPr indent="0" lvl="0" marL="12065" marR="338455" rtl="0" algn="just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Using advanced analytics to provide actionable insights for sustainable performance and employee well-being.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2024-08-27T04:05:30Z</dcterms:created>
  <dc:creator>23076PC4BI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KSOProductBuildVer">
    <vt:lpwstr>1033-5.7.1.8092</vt:lpwstr>
  </property>
  <property fmtid="{D5CDD505-2E9C-101B-9397-08002B2CF9AE}" pid="4" name="ICV">
    <vt:lpwstr>e33baeadd93d4201ab57751c2a68b242</vt:lpwstr>
  </property>
</Properties>
</file>