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SANJAI A (AU810621104023)</a:t>
            </a: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Dr.Navalar</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Nedunchezhiyan</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4619"/>
            <a:ext cx="11029616" cy="654482"/>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3335" y="1495893"/>
            <a:ext cx="10262212" cy="3067482"/>
          </a:xfrm>
        </p:spPr>
        <p:txBody>
          <a:bodyPr>
            <a:normAutofit/>
          </a:bodyPr>
          <a:lstStyle/>
          <a:p>
            <a:pPr>
              <a:buFont typeface="Wingdings" panose="05000000000000000000" pitchFamily="2" charset="2"/>
              <a:buChar char="§"/>
            </a:pPr>
            <a:r>
              <a:rPr lang="en-US" sz="2400" dirty="0"/>
              <a:t>Smith, John. "The Rise of Keyloggers." Cybersecurity Today, vol. 25, no. 3, 2022, pp. 10-15.</a:t>
            </a:r>
          </a:p>
          <a:p>
            <a:pPr>
              <a:buFont typeface="Wingdings" panose="05000000000000000000" pitchFamily="2" charset="2"/>
              <a:buChar char="§"/>
            </a:pPr>
            <a:r>
              <a:rPr lang="en-US" sz="2400" dirty="0"/>
              <a:t>Johnson, Sarah. "Preventing Keylogger Attacks." Journal of Cybersecurity, vol. 8, no. 2, 2021, pp. 45-60.</a:t>
            </a:r>
          </a:p>
          <a:p>
            <a:pPr>
              <a:buFont typeface="Wingdings" panose="05000000000000000000" pitchFamily="2" charset="2"/>
              <a:buChar char="§"/>
            </a:pPr>
            <a:r>
              <a:rPr lang="en-US" sz="2400" dirty="0"/>
              <a:t>Brown, Michael. "Keylogger Detection Techniques." International Conference on Cybersecurity, 2020, pp. 120-135.</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Implementation</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5954" y="100408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95954" y="1453291"/>
            <a:ext cx="11200092" cy="2954805"/>
          </a:xfrm>
        </p:spPr>
        <p:txBody>
          <a:bodyPr>
            <a:noAutofit/>
          </a:bodyPr>
          <a:lstStyle/>
          <a:p>
            <a:pPr marL="0" indent="0">
              <a:buNone/>
            </a:pPr>
            <a:r>
              <a:rPr lang="en-IN" sz="2200" dirty="0"/>
              <a:t>	In today’s digital age ,where cybersecurity threats loom large, one of the significant concerns is the proliferation of keyloggers ,stealthy software tool designed to monitor and record keystrokes on a user’s computer without their knowledge. Keyloggers pose a severe threat to individuals and organisations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958196"/>
            <a:ext cx="10910691" cy="5305246"/>
          </a:xfrm>
        </p:spPr>
        <p:txBody>
          <a:bodyPr vert="horz" lIns="91440" tIns="45720" rIns="91440" bIns="45720" rtlCol="0" anchor="ctr">
            <a:noAutofit/>
          </a:bodyPr>
          <a:lstStyle/>
          <a:p>
            <a:pPr marL="0" indent="0">
              <a:buNone/>
            </a:pPr>
            <a:r>
              <a:rPr lang="en-US" sz="1400" b="1" dirty="0">
                <a:effectLst/>
                <a:latin typeface="Times New Roman" panose="02020603050405020304" pitchFamily="18" charset="0"/>
                <a:cs typeface="Times New Roman" panose="02020603050405020304" pitchFamily="18" charset="0"/>
              </a:rPr>
              <a:t> Real-time Monitoring</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Implement a system that continuously monitors user activities and detects any suspicious behavior or unauthorized access attempts.</a:t>
            </a:r>
          </a:p>
          <a:p>
            <a:pPr marL="0" indent="0">
              <a:buNone/>
            </a:pPr>
            <a:r>
              <a:rPr lang="en-US" sz="1400" b="1" dirty="0">
                <a:effectLst/>
                <a:latin typeface="Times New Roman" panose="02020603050405020304" pitchFamily="18" charset="0"/>
                <a:cs typeface="Times New Roman" panose="02020603050405020304" pitchFamily="18" charset="0"/>
              </a:rPr>
              <a:t>User Authentication</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Require strong and multi-factor authentication methods, such as biometrics or hardware tokens, to ensure only authorized users can access sensitive information.</a:t>
            </a:r>
          </a:p>
          <a:p>
            <a:pPr marL="0" indent="0">
              <a:buNone/>
            </a:pPr>
            <a:r>
              <a:rPr lang="en-US" sz="1400" b="1" dirty="0">
                <a:effectLst/>
                <a:latin typeface="Times New Roman" panose="02020603050405020304" pitchFamily="18" charset="0"/>
                <a:cs typeface="Times New Roman" panose="02020603050405020304" pitchFamily="18" charset="0"/>
              </a:rPr>
              <a:t> Encryption</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Encrypt all sensitive data, both in transit and at rest, to protect it from being intercepted or accessed by unauthorized individuals.</a:t>
            </a:r>
          </a:p>
          <a:p>
            <a:pPr marL="0" indent="0">
              <a:buNone/>
            </a:pPr>
            <a:r>
              <a:rPr lang="en-US" sz="1400" b="1" dirty="0">
                <a:effectLst/>
                <a:latin typeface="Times New Roman" panose="02020603050405020304" pitchFamily="18" charset="0"/>
                <a:cs typeface="Times New Roman" panose="02020603050405020304" pitchFamily="18" charset="0"/>
              </a:rPr>
              <a:t>Endpoint Security</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Implement robust endpoint security measures, such as antivirus software and intrusion detection systems, to detect and prevent keyloggers from infecting devices.</a:t>
            </a:r>
          </a:p>
          <a:p>
            <a:pPr marL="0" indent="0">
              <a:buNone/>
            </a:pPr>
            <a:r>
              <a:rPr lang="en-US" sz="1400" b="1" dirty="0">
                <a:effectLst/>
                <a:latin typeface="Times New Roman" panose="02020603050405020304" pitchFamily="18" charset="0"/>
                <a:cs typeface="Times New Roman" panose="02020603050405020304" pitchFamily="18" charset="0"/>
              </a:rPr>
              <a:t>Regular Software Updates</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Ensure that all software and operating systems are kept up to date with the latest security patches to address any vulnerabilities that could be exploited by keyloggers.</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05358"/>
            <a:ext cx="11029616" cy="563140"/>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Python IDLE.</a:t>
            </a:r>
          </a:p>
          <a:p>
            <a:pPr marL="305435" indent="-305435"/>
            <a:r>
              <a:rPr lang="en-IN" sz="18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pip install </a:t>
            </a:r>
            <a:r>
              <a:rPr lang="en-IN" sz="1800" dirty="0" err="1">
                <a:solidFill>
                  <a:srgbClr val="0F0F0F"/>
                </a:solidFill>
                <a:latin typeface="Times New Roman" panose="02020603050405020304" pitchFamily="18" charset="0"/>
                <a:cs typeface="Times New Roman" panose="02020603050405020304" pitchFamily="18" charset="0"/>
              </a:rPr>
              <a:t>pynput</a:t>
            </a:r>
            <a:r>
              <a:rPr lang="en-IN" sz="1800" dirty="0">
                <a:solidFill>
                  <a:srgbClr val="0F0F0F"/>
                </a:solidFill>
                <a:latin typeface="Times New Roman" panose="02020603050405020304" pitchFamily="18" charset="0"/>
                <a:cs typeface="Times New Roman" panose="02020603050405020304" pitchFamily="18" charset="0"/>
              </a:rPr>
              <a:t>.</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	pip install </a:t>
            </a:r>
            <a:r>
              <a:rPr lang="en-IN" sz="1800" dirty="0" err="1">
                <a:solidFill>
                  <a:srgbClr val="0F0F0F"/>
                </a:solidFill>
                <a:latin typeface="Times New Roman" panose="02020603050405020304" pitchFamily="18" charset="0"/>
                <a:cs typeface="Times New Roman" panose="02020603050405020304" pitchFamily="18" charset="0"/>
              </a:rPr>
              <a:t>jsonlib</a:t>
            </a:r>
            <a:r>
              <a:rPr lang="en-IN" sz="1800" dirty="0">
                <a:solidFill>
                  <a:srgbClr val="0F0F0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solidFill>
                  <a:schemeClr val="accent1">
                    <a:lumMod val="75000"/>
                  </a:schemeClr>
                </a:solidFill>
              </a:rPr>
              <a:t>Implementation</a:t>
            </a:r>
            <a:r>
              <a:rPr lang="en-US" dirty="0"/>
              <a:t> </a:t>
            </a:r>
          </a:p>
        </p:txBody>
      </p:sp>
      <p:pic>
        <p:nvPicPr>
          <p:cNvPr id="4" name="Content Placeholder 3">
            <a:extLst>
              <a:ext uri="{FF2B5EF4-FFF2-40B4-BE49-F238E27FC236}">
                <a16:creationId xmlns:a16="http://schemas.microsoft.com/office/drawing/2014/main" id="{36DD044F-12AC-75E9-6D86-FBBE3207F909}"/>
              </a:ext>
            </a:extLst>
          </p:cNvPr>
          <p:cNvPicPr>
            <a:picLocks noGrp="1" noChangeAspect="1"/>
          </p:cNvPicPr>
          <p:nvPr>
            <p:ph idx="1"/>
          </p:nvPr>
        </p:nvPicPr>
        <p:blipFill>
          <a:blip r:embed="rId2"/>
          <a:stretch>
            <a:fillRect/>
          </a:stretch>
        </p:blipFill>
        <p:spPr>
          <a:xfrm>
            <a:off x="350091" y="1346215"/>
            <a:ext cx="5596707" cy="3148148"/>
          </a:xfrm>
        </p:spPr>
      </p:pic>
      <p:pic>
        <p:nvPicPr>
          <p:cNvPr id="7" name="Picture 6">
            <a:extLst>
              <a:ext uri="{FF2B5EF4-FFF2-40B4-BE49-F238E27FC236}">
                <a16:creationId xmlns:a16="http://schemas.microsoft.com/office/drawing/2014/main" id="{655524F2-E0DC-4687-8F18-A2804A903CD1}"/>
              </a:ext>
            </a:extLst>
          </p:cNvPr>
          <p:cNvPicPr>
            <a:picLocks noChangeAspect="1"/>
          </p:cNvPicPr>
          <p:nvPr/>
        </p:nvPicPr>
        <p:blipFill>
          <a:blip r:embed="rId3"/>
          <a:stretch>
            <a:fillRect/>
          </a:stretch>
        </p:blipFill>
        <p:spPr>
          <a:xfrm>
            <a:off x="6245204" y="3130379"/>
            <a:ext cx="5755414" cy="3237420"/>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output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BB7BECC7-0F40-2927-A0B2-9F74C66C168B}"/>
              </a:ext>
            </a:extLst>
          </p:cNvPr>
          <p:cNvPicPr>
            <a:picLocks noChangeAspect="1"/>
          </p:cNvPicPr>
          <p:nvPr/>
        </p:nvPicPr>
        <p:blipFill>
          <a:blip r:embed="rId2"/>
          <a:stretch>
            <a:fillRect/>
          </a:stretch>
        </p:blipFill>
        <p:spPr>
          <a:xfrm>
            <a:off x="241540" y="1375872"/>
            <a:ext cx="5927380" cy="3334151"/>
          </a:xfrm>
          <a:prstGeom prst="rect">
            <a:avLst/>
          </a:prstGeom>
        </p:spPr>
      </p:pic>
      <p:pic>
        <p:nvPicPr>
          <p:cNvPr id="7" name="Picture 6">
            <a:extLst>
              <a:ext uri="{FF2B5EF4-FFF2-40B4-BE49-F238E27FC236}">
                <a16:creationId xmlns:a16="http://schemas.microsoft.com/office/drawing/2014/main" id="{7CADE12A-8879-90E3-C0FC-C2CD1C025812}"/>
              </a:ext>
            </a:extLst>
          </p:cNvPr>
          <p:cNvPicPr>
            <a:picLocks noChangeAspect="1"/>
          </p:cNvPicPr>
          <p:nvPr/>
        </p:nvPicPr>
        <p:blipFill>
          <a:blip r:embed="rId3"/>
          <a:stretch>
            <a:fillRect/>
          </a:stretch>
        </p:blipFill>
        <p:spPr>
          <a:xfrm>
            <a:off x="6329871" y="3042947"/>
            <a:ext cx="5620588" cy="316158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Keyloggers are a significant cybersecurity threat that can compromise sensitive information and lead to financial and identity theft.</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They can be installed through various methods, including malicious software downloads, phishing emails, and infected USB drives.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Prevention and detection measures such as using strong and unique passwords, keeping software up to date, and using antivirus software can help mitigate the risk of keyloggers.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Regularly monitoring for signs of keyloggers, such as unusual system behavior or unexpected network activity, is crucial for early detection and response.</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Educating users about the dangers of keyloggers and promoting safe online practices is essential in preventing attacks.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819510" y="1414732"/>
            <a:ext cx="10004251" cy="4701395"/>
          </a:xfrm>
        </p:spPr>
        <p:txBody>
          <a:bodyPr>
            <a:normAutofit/>
          </a:bodyPr>
          <a:lstStyle/>
          <a:p>
            <a:pPr marL="0" indent="0">
              <a:buNone/>
            </a:pPr>
            <a:r>
              <a:rPr lang="en-US" sz="2000" b="1" dirty="0">
                <a:effectLst/>
                <a:latin typeface="Times New Roman" panose="02020603050405020304" pitchFamily="18" charset="0"/>
                <a:cs typeface="Times New Roman" panose="02020603050405020304" pitchFamily="18" charset="0"/>
              </a:rPr>
              <a:t>Enhanced Security Features</a:t>
            </a:r>
            <a:endParaRPr lang="en-US" sz="2000" b="1" dirty="0">
              <a:latin typeface="Times New Roman" panose="02020603050405020304" pitchFamily="18" charset="0"/>
              <a:cs typeface="Times New Roman" panose="02020603050405020304" pitchFamily="18" charset="0"/>
            </a:endParaRPr>
          </a:p>
          <a:p>
            <a:pPr marL="0" indent="0">
              <a:buNone/>
            </a:pPr>
            <a:r>
              <a:rPr lang="en-US" sz="1700" dirty="0">
                <a:effectLst/>
                <a:latin typeface="Times New Roman" panose="02020603050405020304" pitchFamily="18" charset="0"/>
                <a:cs typeface="Times New Roman" panose="02020603050405020304" pitchFamily="18" charset="0"/>
              </a:rPr>
              <a:t>	Further development can focus on incorporating advanced security features to detect and prevent evolving keylogger techniques.</a:t>
            </a:r>
          </a:p>
          <a:p>
            <a:pPr marL="0" indent="0">
              <a:buNone/>
            </a:pPr>
            <a:r>
              <a:rPr lang="en-US" sz="2000" b="1" dirty="0">
                <a:effectLst/>
                <a:latin typeface="Times New Roman" panose="02020603050405020304" pitchFamily="18" charset="0"/>
                <a:cs typeface="Times New Roman" panose="02020603050405020304" pitchFamily="18" charset="0"/>
              </a:rPr>
              <a:t>Advancements in Encryption Technology</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The future of keylogger security lies in the development of advanced encryption technologies that can protect sensitive data from being intercepted or accessed by keyloggers.</a:t>
            </a:r>
          </a:p>
          <a:p>
            <a:pPr marL="0" indent="0">
              <a:buNone/>
            </a:pPr>
            <a:r>
              <a:rPr lang="en-US" sz="2000" b="1" dirty="0">
                <a:effectLst/>
                <a:latin typeface="Times New Roman" panose="02020603050405020304" pitchFamily="18" charset="0"/>
                <a:cs typeface="Times New Roman" panose="02020603050405020304" pitchFamily="18" charset="0"/>
              </a:rPr>
              <a:t>Machine Learning Algorithms</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Machine learning algorithms can be utilized to continuously learn and adapt to new keylogger techniques, making it more difficult for keyloggers to evade detection</a:t>
            </a:r>
            <a:r>
              <a:rPr lang="en-US" dirty="0">
                <a:effectLst/>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570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 Keylogger &amp; security</vt:lpstr>
      <vt:lpstr>OUTLINE</vt:lpstr>
      <vt:lpstr>Problem Statement</vt:lpstr>
      <vt:lpstr>Proposed Solution</vt:lpstr>
      <vt:lpstr>System  Approach</vt:lpstr>
      <vt:lpstr>Implementation </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Sanjai A</cp:lastModifiedBy>
  <cp:revision>23</cp:revision>
  <dcterms:created xsi:type="dcterms:W3CDTF">2021-05-26T16:50:10Z</dcterms:created>
  <dcterms:modified xsi:type="dcterms:W3CDTF">2024-04-03T06:39:33Z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