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62" r:id="rId5"/>
    <p:sldId id="259" r:id="rId6"/>
    <p:sldId id="260" r:id="rId7"/>
    <p:sldId id="261" r:id="rId8"/>
    <p:sldId id="263" r:id="rId9"/>
    <p:sldId id="264" r:id="rId10"/>
    <p:sldId id="265" r:id="rId11"/>
    <p:sldId id="266" r:id="rId12"/>
    <p:sldId id="267" r:id="rId13"/>
    <p:sldId id="268" r:id="rId14"/>
    <p:sldId id="269" r:id="rId15"/>
    <p:sldId id="270"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668"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1A6AEF-F353-45D4-B3CE-45D246A8C299}" type="datetimeFigureOut">
              <a:rPr lang="en-US" smtClean="0"/>
              <a:t>5/26/2025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2EBDD9-D07B-456E-B7C2-77BE3C25387F}" type="slidenum">
              <a:rPr lang="en-US" smtClean="0"/>
              <a:t>‹#›</a:t>
            </a:fld>
            <a:endParaRPr lang="en-US"/>
          </a:p>
        </p:txBody>
      </p:sp>
    </p:spTree>
    <p:extLst>
      <p:ext uri="{BB962C8B-B14F-4D97-AF65-F5344CB8AC3E}">
        <p14:creationId xmlns:p14="http://schemas.microsoft.com/office/powerpoint/2010/main" val="3660365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2EBDD9-D07B-456E-B7C2-77BE3C25387F}" type="slidenum">
              <a:rPr lang="en-US" smtClean="0"/>
              <a:t>1</a:t>
            </a:fld>
            <a:endParaRPr lang="en-US"/>
          </a:p>
        </p:txBody>
      </p:sp>
    </p:spTree>
    <p:extLst>
      <p:ext uri="{BB962C8B-B14F-4D97-AF65-F5344CB8AC3E}">
        <p14:creationId xmlns:p14="http://schemas.microsoft.com/office/powerpoint/2010/main" val="1415591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964C-E18A-AADD-FB8D-3CDC23CDAC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F3D9A8-8542-7E1E-EFC9-5D00E78757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B63711-D335-19DF-EA9E-F78304902D21}"/>
              </a:ext>
            </a:extLst>
          </p:cNvPr>
          <p:cNvSpPr>
            <a:spLocks noGrp="1"/>
          </p:cNvSpPr>
          <p:nvPr>
            <p:ph type="dt" sz="half" idx="10"/>
          </p:nvPr>
        </p:nvSpPr>
        <p:spPr/>
        <p:txBody>
          <a:bodyPr/>
          <a:lstStyle/>
          <a:p>
            <a:fld id="{140ADC33-0A81-4A58-817F-4E9B7D4D3853}" type="datetimeFigureOut">
              <a:rPr lang="en-US" smtClean="0"/>
              <a:t>5/26/2025</a:t>
            </a:fld>
            <a:endParaRPr lang="en-US"/>
          </a:p>
        </p:txBody>
      </p:sp>
      <p:sp>
        <p:nvSpPr>
          <p:cNvPr id="5" name="Footer Placeholder 4">
            <a:extLst>
              <a:ext uri="{FF2B5EF4-FFF2-40B4-BE49-F238E27FC236}">
                <a16:creationId xmlns:a16="http://schemas.microsoft.com/office/drawing/2014/main" id="{52871DAB-6FF2-0A6D-E8AE-C39BAFB4D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95988A-A5A9-25EF-E159-46652831FF9E}"/>
              </a:ext>
            </a:extLst>
          </p:cNvPr>
          <p:cNvSpPr>
            <a:spLocks noGrp="1"/>
          </p:cNvSpPr>
          <p:nvPr>
            <p:ph type="sldNum" sz="quarter" idx="12"/>
          </p:nvPr>
        </p:nvSpPr>
        <p:spPr/>
        <p:txBody>
          <a:bodyPr/>
          <a:lstStyle/>
          <a:p>
            <a:fld id="{925C95C7-65FA-4787-9A6E-FC677A7F9974}" type="slidenum">
              <a:rPr lang="en-US" smtClean="0"/>
              <a:t>‹#›</a:t>
            </a:fld>
            <a:endParaRPr lang="en-US"/>
          </a:p>
        </p:txBody>
      </p:sp>
    </p:spTree>
    <p:extLst>
      <p:ext uri="{BB962C8B-B14F-4D97-AF65-F5344CB8AC3E}">
        <p14:creationId xmlns:p14="http://schemas.microsoft.com/office/powerpoint/2010/main" val="854835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65CE7-D189-6636-F558-A0565BD793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080D97-B8A9-1671-31F0-5244CFC350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7616C9-CEF3-3EAA-4260-3FDA73691993}"/>
              </a:ext>
            </a:extLst>
          </p:cNvPr>
          <p:cNvSpPr>
            <a:spLocks noGrp="1"/>
          </p:cNvSpPr>
          <p:nvPr>
            <p:ph type="dt" sz="half" idx="10"/>
          </p:nvPr>
        </p:nvSpPr>
        <p:spPr/>
        <p:txBody>
          <a:bodyPr/>
          <a:lstStyle/>
          <a:p>
            <a:fld id="{140ADC33-0A81-4A58-817F-4E9B7D4D3853}" type="datetimeFigureOut">
              <a:rPr lang="en-US" smtClean="0"/>
              <a:t>5/26/2025</a:t>
            </a:fld>
            <a:endParaRPr lang="en-US"/>
          </a:p>
        </p:txBody>
      </p:sp>
      <p:sp>
        <p:nvSpPr>
          <p:cNvPr id="5" name="Footer Placeholder 4">
            <a:extLst>
              <a:ext uri="{FF2B5EF4-FFF2-40B4-BE49-F238E27FC236}">
                <a16:creationId xmlns:a16="http://schemas.microsoft.com/office/drawing/2014/main" id="{D44BF694-667A-A1D5-92A9-5A086D1EDF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E2E4A2-7789-7DF8-5253-377BA9A3EB54}"/>
              </a:ext>
            </a:extLst>
          </p:cNvPr>
          <p:cNvSpPr>
            <a:spLocks noGrp="1"/>
          </p:cNvSpPr>
          <p:nvPr>
            <p:ph type="sldNum" sz="quarter" idx="12"/>
          </p:nvPr>
        </p:nvSpPr>
        <p:spPr/>
        <p:txBody>
          <a:bodyPr/>
          <a:lstStyle/>
          <a:p>
            <a:fld id="{925C95C7-65FA-4787-9A6E-FC677A7F9974}" type="slidenum">
              <a:rPr lang="en-US" smtClean="0"/>
              <a:t>‹#›</a:t>
            </a:fld>
            <a:endParaRPr lang="en-US"/>
          </a:p>
        </p:txBody>
      </p:sp>
    </p:spTree>
    <p:extLst>
      <p:ext uri="{BB962C8B-B14F-4D97-AF65-F5344CB8AC3E}">
        <p14:creationId xmlns:p14="http://schemas.microsoft.com/office/powerpoint/2010/main" val="1300099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1A37C0-1C3A-1237-712E-9D63651962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C84A40-FDBF-F851-002A-C9504BE71A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C53F95-F308-4A79-039E-89D6C73605A4}"/>
              </a:ext>
            </a:extLst>
          </p:cNvPr>
          <p:cNvSpPr>
            <a:spLocks noGrp="1"/>
          </p:cNvSpPr>
          <p:nvPr>
            <p:ph type="dt" sz="half" idx="10"/>
          </p:nvPr>
        </p:nvSpPr>
        <p:spPr/>
        <p:txBody>
          <a:bodyPr/>
          <a:lstStyle/>
          <a:p>
            <a:fld id="{140ADC33-0A81-4A58-817F-4E9B7D4D3853}" type="datetimeFigureOut">
              <a:rPr lang="en-US" smtClean="0"/>
              <a:t>5/26/2025</a:t>
            </a:fld>
            <a:endParaRPr lang="en-US"/>
          </a:p>
        </p:txBody>
      </p:sp>
      <p:sp>
        <p:nvSpPr>
          <p:cNvPr id="5" name="Footer Placeholder 4">
            <a:extLst>
              <a:ext uri="{FF2B5EF4-FFF2-40B4-BE49-F238E27FC236}">
                <a16:creationId xmlns:a16="http://schemas.microsoft.com/office/drawing/2014/main" id="{F8FFBF06-844C-D4F1-7FBC-CCFC99AF5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0F80DE-A7EA-56B2-7B72-8229836469B5}"/>
              </a:ext>
            </a:extLst>
          </p:cNvPr>
          <p:cNvSpPr>
            <a:spLocks noGrp="1"/>
          </p:cNvSpPr>
          <p:nvPr>
            <p:ph type="sldNum" sz="quarter" idx="12"/>
          </p:nvPr>
        </p:nvSpPr>
        <p:spPr/>
        <p:txBody>
          <a:bodyPr/>
          <a:lstStyle/>
          <a:p>
            <a:fld id="{925C95C7-65FA-4787-9A6E-FC677A7F9974}" type="slidenum">
              <a:rPr lang="en-US" smtClean="0"/>
              <a:t>‹#›</a:t>
            </a:fld>
            <a:endParaRPr lang="en-US"/>
          </a:p>
        </p:txBody>
      </p:sp>
    </p:spTree>
    <p:extLst>
      <p:ext uri="{BB962C8B-B14F-4D97-AF65-F5344CB8AC3E}">
        <p14:creationId xmlns:p14="http://schemas.microsoft.com/office/powerpoint/2010/main" val="3631723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24BCC-5CB3-B747-EB3C-5417905ADE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41BFA9-202F-7A2C-F783-873161E10A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3AC5E0-970F-05A1-069E-82FC1CD330E3}"/>
              </a:ext>
            </a:extLst>
          </p:cNvPr>
          <p:cNvSpPr>
            <a:spLocks noGrp="1"/>
          </p:cNvSpPr>
          <p:nvPr>
            <p:ph type="dt" sz="half" idx="10"/>
          </p:nvPr>
        </p:nvSpPr>
        <p:spPr/>
        <p:txBody>
          <a:bodyPr/>
          <a:lstStyle/>
          <a:p>
            <a:fld id="{140ADC33-0A81-4A58-817F-4E9B7D4D3853}" type="datetimeFigureOut">
              <a:rPr lang="en-US" smtClean="0"/>
              <a:t>5/26/2025</a:t>
            </a:fld>
            <a:endParaRPr lang="en-US"/>
          </a:p>
        </p:txBody>
      </p:sp>
      <p:sp>
        <p:nvSpPr>
          <p:cNvPr id="5" name="Footer Placeholder 4">
            <a:extLst>
              <a:ext uri="{FF2B5EF4-FFF2-40B4-BE49-F238E27FC236}">
                <a16:creationId xmlns:a16="http://schemas.microsoft.com/office/drawing/2014/main" id="{A11FB5FD-BAC7-DBC4-A1E0-D29C09E988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A95EFF-8E8D-D5DB-9BAB-9ED9CDA4D8C4}"/>
              </a:ext>
            </a:extLst>
          </p:cNvPr>
          <p:cNvSpPr>
            <a:spLocks noGrp="1"/>
          </p:cNvSpPr>
          <p:nvPr>
            <p:ph type="sldNum" sz="quarter" idx="12"/>
          </p:nvPr>
        </p:nvSpPr>
        <p:spPr/>
        <p:txBody>
          <a:bodyPr/>
          <a:lstStyle/>
          <a:p>
            <a:fld id="{925C95C7-65FA-4787-9A6E-FC677A7F9974}" type="slidenum">
              <a:rPr lang="en-US" smtClean="0"/>
              <a:t>‹#›</a:t>
            </a:fld>
            <a:endParaRPr lang="en-US"/>
          </a:p>
        </p:txBody>
      </p:sp>
    </p:spTree>
    <p:extLst>
      <p:ext uri="{BB962C8B-B14F-4D97-AF65-F5344CB8AC3E}">
        <p14:creationId xmlns:p14="http://schemas.microsoft.com/office/powerpoint/2010/main" val="3725310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96A80-7DB6-FA68-F0FB-3BF20E6F02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810982-DA5C-8871-2549-FE5C6FDC0C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79CFF4-D606-17DA-1E3B-D1E16FC5CE71}"/>
              </a:ext>
            </a:extLst>
          </p:cNvPr>
          <p:cNvSpPr>
            <a:spLocks noGrp="1"/>
          </p:cNvSpPr>
          <p:nvPr>
            <p:ph type="dt" sz="half" idx="10"/>
          </p:nvPr>
        </p:nvSpPr>
        <p:spPr/>
        <p:txBody>
          <a:bodyPr/>
          <a:lstStyle/>
          <a:p>
            <a:fld id="{140ADC33-0A81-4A58-817F-4E9B7D4D3853}" type="datetimeFigureOut">
              <a:rPr lang="en-US" smtClean="0"/>
              <a:t>5/26/2025</a:t>
            </a:fld>
            <a:endParaRPr lang="en-US"/>
          </a:p>
        </p:txBody>
      </p:sp>
      <p:sp>
        <p:nvSpPr>
          <p:cNvPr id="5" name="Footer Placeholder 4">
            <a:extLst>
              <a:ext uri="{FF2B5EF4-FFF2-40B4-BE49-F238E27FC236}">
                <a16:creationId xmlns:a16="http://schemas.microsoft.com/office/drawing/2014/main" id="{DAC00060-6F95-5ACE-F2C7-79360DD36B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5D4685-C3ED-F409-FAAF-9F935D71DC59}"/>
              </a:ext>
            </a:extLst>
          </p:cNvPr>
          <p:cNvSpPr>
            <a:spLocks noGrp="1"/>
          </p:cNvSpPr>
          <p:nvPr>
            <p:ph type="sldNum" sz="quarter" idx="12"/>
          </p:nvPr>
        </p:nvSpPr>
        <p:spPr/>
        <p:txBody>
          <a:bodyPr/>
          <a:lstStyle/>
          <a:p>
            <a:fld id="{925C95C7-65FA-4787-9A6E-FC677A7F9974}" type="slidenum">
              <a:rPr lang="en-US" smtClean="0"/>
              <a:t>‹#›</a:t>
            </a:fld>
            <a:endParaRPr lang="en-US"/>
          </a:p>
        </p:txBody>
      </p:sp>
    </p:spTree>
    <p:extLst>
      <p:ext uri="{BB962C8B-B14F-4D97-AF65-F5344CB8AC3E}">
        <p14:creationId xmlns:p14="http://schemas.microsoft.com/office/powerpoint/2010/main" val="2880843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FEC8A-505A-4698-5045-5ECCB346CD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BB1CF1-321A-DA7A-54C2-88346508E3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DC3E24-3D1A-308F-B3D2-B3D6650E29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2DD7F0-C971-B0FB-00F0-E3BED355E38B}"/>
              </a:ext>
            </a:extLst>
          </p:cNvPr>
          <p:cNvSpPr>
            <a:spLocks noGrp="1"/>
          </p:cNvSpPr>
          <p:nvPr>
            <p:ph type="dt" sz="half" idx="10"/>
          </p:nvPr>
        </p:nvSpPr>
        <p:spPr/>
        <p:txBody>
          <a:bodyPr/>
          <a:lstStyle/>
          <a:p>
            <a:fld id="{140ADC33-0A81-4A58-817F-4E9B7D4D3853}" type="datetimeFigureOut">
              <a:rPr lang="en-US" smtClean="0"/>
              <a:t>5/26/2025</a:t>
            </a:fld>
            <a:endParaRPr lang="en-US"/>
          </a:p>
        </p:txBody>
      </p:sp>
      <p:sp>
        <p:nvSpPr>
          <p:cNvPr id="6" name="Footer Placeholder 5">
            <a:extLst>
              <a:ext uri="{FF2B5EF4-FFF2-40B4-BE49-F238E27FC236}">
                <a16:creationId xmlns:a16="http://schemas.microsoft.com/office/drawing/2014/main" id="{6B332FEE-E2B0-899C-9CA6-1B5BB89179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7C24D9-7606-3CDF-FA55-7DF140CE7A4B}"/>
              </a:ext>
            </a:extLst>
          </p:cNvPr>
          <p:cNvSpPr>
            <a:spLocks noGrp="1"/>
          </p:cNvSpPr>
          <p:nvPr>
            <p:ph type="sldNum" sz="quarter" idx="12"/>
          </p:nvPr>
        </p:nvSpPr>
        <p:spPr/>
        <p:txBody>
          <a:bodyPr/>
          <a:lstStyle/>
          <a:p>
            <a:fld id="{925C95C7-65FA-4787-9A6E-FC677A7F9974}" type="slidenum">
              <a:rPr lang="en-US" smtClean="0"/>
              <a:t>‹#›</a:t>
            </a:fld>
            <a:endParaRPr lang="en-US"/>
          </a:p>
        </p:txBody>
      </p:sp>
    </p:spTree>
    <p:extLst>
      <p:ext uri="{BB962C8B-B14F-4D97-AF65-F5344CB8AC3E}">
        <p14:creationId xmlns:p14="http://schemas.microsoft.com/office/powerpoint/2010/main" val="769453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6B21D-6201-87D6-0D82-ADC52067E4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78044A-E23D-69B3-B5FA-7091DFC8FF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298512-E975-8EE2-6BA0-A3B8A01010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EF1417-86FE-6E6D-6637-2887A64561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6038C4-AF5E-649F-FFC3-3F12DF5BFA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73E434-11C9-DBE9-1E55-7159AA971039}"/>
              </a:ext>
            </a:extLst>
          </p:cNvPr>
          <p:cNvSpPr>
            <a:spLocks noGrp="1"/>
          </p:cNvSpPr>
          <p:nvPr>
            <p:ph type="dt" sz="half" idx="10"/>
          </p:nvPr>
        </p:nvSpPr>
        <p:spPr/>
        <p:txBody>
          <a:bodyPr/>
          <a:lstStyle/>
          <a:p>
            <a:fld id="{140ADC33-0A81-4A58-817F-4E9B7D4D3853}" type="datetimeFigureOut">
              <a:rPr lang="en-US" smtClean="0"/>
              <a:t>5/26/2025</a:t>
            </a:fld>
            <a:endParaRPr lang="en-US"/>
          </a:p>
        </p:txBody>
      </p:sp>
      <p:sp>
        <p:nvSpPr>
          <p:cNvPr id="8" name="Footer Placeholder 7">
            <a:extLst>
              <a:ext uri="{FF2B5EF4-FFF2-40B4-BE49-F238E27FC236}">
                <a16:creationId xmlns:a16="http://schemas.microsoft.com/office/drawing/2014/main" id="{C34C7CE7-29A4-48FD-4BE5-22AE4A3C98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FFCE71-1119-A42B-223C-893F675BF9BC}"/>
              </a:ext>
            </a:extLst>
          </p:cNvPr>
          <p:cNvSpPr>
            <a:spLocks noGrp="1"/>
          </p:cNvSpPr>
          <p:nvPr>
            <p:ph type="sldNum" sz="quarter" idx="12"/>
          </p:nvPr>
        </p:nvSpPr>
        <p:spPr/>
        <p:txBody>
          <a:bodyPr/>
          <a:lstStyle/>
          <a:p>
            <a:fld id="{925C95C7-65FA-4787-9A6E-FC677A7F9974}" type="slidenum">
              <a:rPr lang="en-US" smtClean="0"/>
              <a:t>‹#›</a:t>
            </a:fld>
            <a:endParaRPr lang="en-US"/>
          </a:p>
        </p:txBody>
      </p:sp>
    </p:spTree>
    <p:extLst>
      <p:ext uri="{BB962C8B-B14F-4D97-AF65-F5344CB8AC3E}">
        <p14:creationId xmlns:p14="http://schemas.microsoft.com/office/powerpoint/2010/main" val="941086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7CD90-1A69-3A05-A17E-2A55EF9D9B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733871-BB1D-9239-4D76-3CE24718570A}"/>
              </a:ext>
            </a:extLst>
          </p:cNvPr>
          <p:cNvSpPr>
            <a:spLocks noGrp="1"/>
          </p:cNvSpPr>
          <p:nvPr>
            <p:ph type="dt" sz="half" idx="10"/>
          </p:nvPr>
        </p:nvSpPr>
        <p:spPr/>
        <p:txBody>
          <a:bodyPr/>
          <a:lstStyle/>
          <a:p>
            <a:fld id="{140ADC33-0A81-4A58-817F-4E9B7D4D3853}" type="datetimeFigureOut">
              <a:rPr lang="en-US" smtClean="0"/>
              <a:t>5/26/2025</a:t>
            </a:fld>
            <a:endParaRPr lang="en-US"/>
          </a:p>
        </p:txBody>
      </p:sp>
      <p:sp>
        <p:nvSpPr>
          <p:cNvPr id="4" name="Footer Placeholder 3">
            <a:extLst>
              <a:ext uri="{FF2B5EF4-FFF2-40B4-BE49-F238E27FC236}">
                <a16:creationId xmlns:a16="http://schemas.microsoft.com/office/drawing/2014/main" id="{915EEA03-FB54-C9D7-2FEB-27F1FB7471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6180BC-992B-DE41-5FB3-09D078669BDA}"/>
              </a:ext>
            </a:extLst>
          </p:cNvPr>
          <p:cNvSpPr>
            <a:spLocks noGrp="1"/>
          </p:cNvSpPr>
          <p:nvPr>
            <p:ph type="sldNum" sz="quarter" idx="12"/>
          </p:nvPr>
        </p:nvSpPr>
        <p:spPr/>
        <p:txBody>
          <a:bodyPr/>
          <a:lstStyle/>
          <a:p>
            <a:fld id="{925C95C7-65FA-4787-9A6E-FC677A7F9974}" type="slidenum">
              <a:rPr lang="en-US" smtClean="0"/>
              <a:t>‹#›</a:t>
            </a:fld>
            <a:endParaRPr lang="en-US"/>
          </a:p>
        </p:txBody>
      </p:sp>
    </p:spTree>
    <p:extLst>
      <p:ext uri="{BB962C8B-B14F-4D97-AF65-F5344CB8AC3E}">
        <p14:creationId xmlns:p14="http://schemas.microsoft.com/office/powerpoint/2010/main" val="3983858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33C402-4B62-9660-ECA3-909FA7F5D940}"/>
              </a:ext>
            </a:extLst>
          </p:cNvPr>
          <p:cNvSpPr>
            <a:spLocks noGrp="1"/>
          </p:cNvSpPr>
          <p:nvPr>
            <p:ph type="dt" sz="half" idx="10"/>
          </p:nvPr>
        </p:nvSpPr>
        <p:spPr/>
        <p:txBody>
          <a:bodyPr/>
          <a:lstStyle/>
          <a:p>
            <a:fld id="{140ADC33-0A81-4A58-817F-4E9B7D4D3853}" type="datetimeFigureOut">
              <a:rPr lang="en-US" smtClean="0"/>
              <a:t>5/26/2025</a:t>
            </a:fld>
            <a:endParaRPr lang="en-US"/>
          </a:p>
        </p:txBody>
      </p:sp>
      <p:sp>
        <p:nvSpPr>
          <p:cNvPr id="3" name="Footer Placeholder 2">
            <a:extLst>
              <a:ext uri="{FF2B5EF4-FFF2-40B4-BE49-F238E27FC236}">
                <a16:creationId xmlns:a16="http://schemas.microsoft.com/office/drawing/2014/main" id="{BEC682C0-E361-3986-0606-55E79F7C3C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601837-208B-B7BE-F6F6-DEE872A1330D}"/>
              </a:ext>
            </a:extLst>
          </p:cNvPr>
          <p:cNvSpPr>
            <a:spLocks noGrp="1"/>
          </p:cNvSpPr>
          <p:nvPr>
            <p:ph type="sldNum" sz="quarter" idx="12"/>
          </p:nvPr>
        </p:nvSpPr>
        <p:spPr/>
        <p:txBody>
          <a:bodyPr/>
          <a:lstStyle/>
          <a:p>
            <a:fld id="{925C95C7-65FA-4787-9A6E-FC677A7F9974}" type="slidenum">
              <a:rPr lang="en-US" smtClean="0"/>
              <a:t>‹#›</a:t>
            </a:fld>
            <a:endParaRPr lang="en-US"/>
          </a:p>
        </p:txBody>
      </p:sp>
    </p:spTree>
    <p:extLst>
      <p:ext uri="{BB962C8B-B14F-4D97-AF65-F5344CB8AC3E}">
        <p14:creationId xmlns:p14="http://schemas.microsoft.com/office/powerpoint/2010/main" val="306321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F0247-8A70-05C0-8BE1-2CEABF83D9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9148B5-D109-2FFD-E214-D911830CE3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DB8FC8-813D-F832-F635-79D4B1F65D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0B4E50-FFD7-1953-41E1-70A4027EA937}"/>
              </a:ext>
            </a:extLst>
          </p:cNvPr>
          <p:cNvSpPr>
            <a:spLocks noGrp="1"/>
          </p:cNvSpPr>
          <p:nvPr>
            <p:ph type="dt" sz="half" idx="10"/>
          </p:nvPr>
        </p:nvSpPr>
        <p:spPr/>
        <p:txBody>
          <a:bodyPr/>
          <a:lstStyle/>
          <a:p>
            <a:fld id="{140ADC33-0A81-4A58-817F-4E9B7D4D3853}" type="datetimeFigureOut">
              <a:rPr lang="en-US" smtClean="0"/>
              <a:t>5/26/2025</a:t>
            </a:fld>
            <a:endParaRPr lang="en-US"/>
          </a:p>
        </p:txBody>
      </p:sp>
      <p:sp>
        <p:nvSpPr>
          <p:cNvPr id="6" name="Footer Placeholder 5">
            <a:extLst>
              <a:ext uri="{FF2B5EF4-FFF2-40B4-BE49-F238E27FC236}">
                <a16:creationId xmlns:a16="http://schemas.microsoft.com/office/drawing/2014/main" id="{BF1FC52E-5206-1513-CE66-6D5D237CB4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D621A2-CB9D-2050-678C-D725F8E4EF46}"/>
              </a:ext>
            </a:extLst>
          </p:cNvPr>
          <p:cNvSpPr>
            <a:spLocks noGrp="1"/>
          </p:cNvSpPr>
          <p:nvPr>
            <p:ph type="sldNum" sz="quarter" idx="12"/>
          </p:nvPr>
        </p:nvSpPr>
        <p:spPr/>
        <p:txBody>
          <a:bodyPr/>
          <a:lstStyle/>
          <a:p>
            <a:fld id="{925C95C7-65FA-4787-9A6E-FC677A7F9974}" type="slidenum">
              <a:rPr lang="en-US" smtClean="0"/>
              <a:t>‹#›</a:t>
            </a:fld>
            <a:endParaRPr lang="en-US"/>
          </a:p>
        </p:txBody>
      </p:sp>
    </p:spTree>
    <p:extLst>
      <p:ext uri="{BB962C8B-B14F-4D97-AF65-F5344CB8AC3E}">
        <p14:creationId xmlns:p14="http://schemas.microsoft.com/office/powerpoint/2010/main" val="137289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DB352-BDD3-1775-1519-EF56DBE8AB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286CBA-9B37-ACEF-2952-24F8B16751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D72F5E-BD09-866F-532C-1DA6B63F9C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FD1064-1B67-9457-9765-B2FF2B262276}"/>
              </a:ext>
            </a:extLst>
          </p:cNvPr>
          <p:cNvSpPr>
            <a:spLocks noGrp="1"/>
          </p:cNvSpPr>
          <p:nvPr>
            <p:ph type="dt" sz="half" idx="10"/>
          </p:nvPr>
        </p:nvSpPr>
        <p:spPr/>
        <p:txBody>
          <a:bodyPr/>
          <a:lstStyle/>
          <a:p>
            <a:fld id="{140ADC33-0A81-4A58-817F-4E9B7D4D3853}" type="datetimeFigureOut">
              <a:rPr lang="en-US" smtClean="0"/>
              <a:t>5/26/2025</a:t>
            </a:fld>
            <a:endParaRPr lang="en-US"/>
          </a:p>
        </p:txBody>
      </p:sp>
      <p:sp>
        <p:nvSpPr>
          <p:cNvPr id="6" name="Footer Placeholder 5">
            <a:extLst>
              <a:ext uri="{FF2B5EF4-FFF2-40B4-BE49-F238E27FC236}">
                <a16:creationId xmlns:a16="http://schemas.microsoft.com/office/drawing/2014/main" id="{AE1AB45F-AAF5-4D0F-CECA-F006560C53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6437B-74B3-F472-8F02-33D10D94F3D5}"/>
              </a:ext>
            </a:extLst>
          </p:cNvPr>
          <p:cNvSpPr>
            <a:spLocks noGrp="1"/>
          </p:cNvSpPr>
          <p:nvPr>
            <p:ph type="sldNum" sz="quarter" idx="12"/>
          </p:nvPr>
        </p:nvSpPr>
        <p:spPr/>
        <p:txBody>
          <a:bodyPr/>
          <a:lstStyle/>
          <a:p>
            <a:fld id="{925C95C7-65FA-4787-9A6E-FC677A7F9974}" type="slidenum">
              <a:rPr lang="en-US" smtClean="0"/>
              <a:t>‹#›</a:t>
            </a:fld>
            <a:endParaRPr lang="en-US"/>
          </a:p>
        </p:txBody>
      </p:sp>
    </p:spTree>
    <p:extLst>
      <p:ext uri="{BB962C8B-B14F-4D97-AF65-F5344CB8AC3E}">
        <p14:creationId xmlns:p14="http://schemas.microsoft.com/office/powerpoint/2010/main" val="1010619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30B6A7-E278-8C6E-D360-297DCEBB30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9645F5-D2A2-B16C-9FA3-6C1C72D1F2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84497B-3043-B179-C15F-32873CB979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0ADC33-0A81-4A58-817F-4E9B7D4D3853}" type="datetimeFigureOut">
              <a:rPr lang="en-US" smtClean="0"/>
              <a:t>5/26/2025</a:t>
            </a:fld>
            <a:endParaRPr lang="en-US"/>
          </a:p>
        </p:txBody>
      </p:sp>
      <p:sp>
        <p:nvSpPr>
          <p:cNvPr id="5" name="Footer Placeholder 4">
            <a:extLst>
              <a:ext uri="{FF2B5EF4-FFF2-40B4-BE49-F238E27FC236}">
                <a16:creationId xmlns:a16="http://schemas.microsoft.com/office/drawing/2014/main" id="{0ED1294E-C5CB-E29E-03A1-1014AC9723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9CBCE1-EF4D-9A98-15B5-E5A47E7582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5C95C7-65FA-4787-9A6E-FC677A7F9974}" type="slidenum">
              <a:rPr lang="en-US" smtClean="0"/>
              <a:t>‹#›</a:t>
            </a:fld>
            <a:endParaRPr lang="en-US"/>
          </a:p>
        </p:txBody>
      </p:sp>
    </p:spTree>
    <p:extLst>
      <p:ext uri="{BB962C8B-B14F-4D97-AF65-F5344CB8AC3E}">
        <p14:creationId xmlns:p14="http://schemas.microsoft.com/office/powerpoint/2010/main" val="2052968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457D3-8154-E137-07ED-2638A3A92B51}"/>
              </a:ext>
            </a:extLst>
          </p:cNvPr>
          <p:cNvSpPr>
            <a:spLocks noGrp="1"/>
          </p:cNvSpPr>
          <p:nvPr>
            <p:ph type="ctrTitle"/>
          </p:nvPr>
        </p:nvSpPr>
        <p:spPr>
          <a:xfrm>
            <a:off x="2094271" y="1954161"/>
            <a:ext cx="9144000" cy="1219200"/>
          </a:xfrm>
        </p:spPr>
        <p:txBody>
          <a:bodyPr>
            <a:noAutofit/>
          </a:bodyPr>
          <a:lstStyle/>
          <a:p>
            <a:pPr>
              <a:lnSpc>
                <a:spcPct val="100000"/>
              </a:lnSpc>
            </a:pP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DECENTRALIZED REPLICA MANAGEMENT IN EDGE ENVIRONMENTS WITH LATENCY AND RESOURCE OPTIMIZATION </a:t>
            </a:r>
          </a:p>
        </p:txBody>
      </p:sp>
      <p:pic>
        <p:nvPicPr>
          <p:cNvPr id="5" name="Picture 4">
            <a:extLst>
              <a:ext uri="{FF2B5EF4-FFF2-40B4-BE49-F238E27FC236}">
                <a16:creationId xmlns:a16="http://schemas.microsoft.com/office/drawing/2014/main" id="{614AF98C-19F8-51C1-D085-19C152A513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2086" y="501445"/>
            <a:ext cx="9173566" cy="1311528"/>
          </a:xfrm>
          <a:prstGeom prst="rect">
            <a:avLst/>
          </a:prstGeom>
        </p:spPr>
      </p:pic>
      <p:sp>
        <p:nvSpPr>
          <p:cNvPr id="6" name="TextBox 5">
            <a:extLst>
              <a:ext uri="{FF2B5EF4-FFF2-40B4-BE49-F238E27FC236}">
                <a16:creationId xmlns:a16="http://schemas.microsoft.com/office/drawing/2014/main" id="{556C3C18-77F7-F0CE-DC30-15980B6B33EA}"/>
              </a:ext>
            </a:extLst>
          </p:cNvPr>
          <p:cNvSpPr txBox="1"/>
          <p:nvPr/>
        </p:nvSpPr>
        <p:spPr>
          <a:xfrm>
            <a:off x="5810863" y="4050890"/>
            <a:ext cx="6204156" cy="1883657"/>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Presented By</a:t>
            </a:r>
          </a:p>
          <a:p>
            <a:pPr>
              <a:lnSpc>
                <a:spcPct val="150000"/>
              </a:lnSpc>
            </a:pPr>
            <a:r>
              <a:rPr lang="en-US" sz="2000" dirty="0">
                <a:latin typeface="Times New Roman" panose="02020603050405020304" pitchFamily="18" charset="0"/>
                <a:cs typeface="Times New Roman" panose="02020603050405020304" pitchFamily="18" charset="0"/>
              </a:rPr>
              <a:t>	SANJAI A 	 	    (81062110423)</a:t>
            </a:r>
          </a:p>
          <a:p>
            <a:pPr>
              <a:lnSpc>
                <a:spcPct val="150000"/>
              </a:lnSpc>
            </a:pPr>
            <a:r>
              <a:rPr lang="en-US" sz="2000" dirty="0">
                <a:latin typeface="Times New Roman" panose="02020603050405020304" pitchFamily="18" charset="0"/>
                <a:cs typeface="Times New Roman" panose="02020603050405020304" pitchFamily="18" charset="0"/>
              </a:rPr>
              <a:t>	MOHAN K	     	    (81062110414)</a:t>
            </a:r>
          </a:p>
          <a:p>
            <a:pPr>
              <a:lnSpc>
                <a:spcPct val="150000"/>
              </a:lnSpc>
            </a:pPr>
            <a:r>
              <a:rPr lang="en-US" sz="2000" dirty="0">
                <a:latin typeface="Times New Roman" panose="02020603050405020304" pitchFamily="18" charset="0"/>
                <a:cs typeface="Times New Roman" panose="02020603050405020304" pitchFamily="18" charset="0"/>
              </a:rPr>
              <a:t>	BALANCHANDHIRAN M  (810621104304)</a:t>
            </a:r>
          </a:p>
        </p:txBody>
      </p:sp>
      <p:sp>
        <p:nvSpPr>
          <p:cNvPr id="7" name="TextBox 6">
            <a:extLst>
              <a:ext uri="{FF2B5EF4-FFF2-40B4-BE49-F238E27FC236}">
                <a16:creationId xmlns:a16="http://schemas.microsoft.com/office/drawing/2014/main" id="{0DED15A9-94BA-EF0E-1FCB-D50866C20141}"/>
              </a:ext>
            </a:extLst>
          </p:cNvPr>
          <p:cNvSpPr txBox="1"/>
          <p:nvPr/>
        </p:nvSpPr>
        <p:spPr>
          <a:xfrm>
            <a:off x="551015" y="3978991"/>
            <a:ext cx="6204156" cy="1421992"/>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Guided By</a:t>
            </a:r>
          </a:p>
          <a:p>
            <a:pPr>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Mrs.K.BHAVEENA</a:t>
            </a:r>
            <a:r>
              <a:rPr lang="en-US" sz="2000" dirty="0">
                <a:latin typeface="Times New Roman" panose="02020603050405020304" pitchFamily="18" charset="0"/>
                <a:cs typeface="Times New Roman" panose="02020603050405020304" pitchFamily="18" charset="0"/>
              </a:rPr>
              <a:t>, M.E..,</a:t>
            </a:r>
          </a:p>
          <a:p>
            <a:pPr>
              <a:lnSpc>
                <a:spcPct val="150000"/>
              </a:lnSpc>
            </a:pP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57573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E3EF3-0B09-7148-0574-0B4F39A0F572}"/>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id="{061E6454-102D-A3C4-9A21-43C12968EAC6}"/>
              </a:ext>
            </a:extLst>
          </p:cNvPr>
          <p:cNvSpPr>
            <a:spLocks noGrp="1"/>
          </p:cNvSpPr>
          <p:nvPr>
            <p:ph idx="1"/>
          </p:nvPr>
        </p:nvSpPr>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SOFTWARE SPECIFICATIONS:</a:t>
            </a:r>
          </a:p>
          <a:p>
            <a:pPr marL="0" indent="0">
              <a:buNone/>
            </a:pPr>
            <a:r>
              <a:rPr lang="en-US" sz="2400" dirty="0">
                <a:latin typeface="Times New Roman" panose="02020603050405020304" pitchFamily="18" charset="0"/>
                <a:cs typeface="Times New Roman" panose="02020603050405020304" pitchFamily="18" charset="0"/>
              </a:rPr>
              <a:t>	Front End	: JAVA 17</a:t>
            </a:r>
          </a:p>
          <a:p>
            <a:pPr marL="0" indent="0">
              <a:buNone/>
            </a:pPr>
            <a:r>
              <a:rPr lang="en-US" sz="2400" dirty="0">
                <a:latin typeface="Times New Roman" panose="02020603050405020304" pitchFamily="18" charset="0"/>
                <a:cs typeface="Times New Roman" panose="02020603050405020304" pitchFamily="18" charset="0"/>
              </a:rPr>
              <a:t>	Database 	: </a:t>
            </a:r>
            <a:r>
              <a:rPr lang="en-US" sz="2400" dirty="0" err="1">
                <a:latin typeface="Times New Roman" panose="02020603050405020304" pitchFamily="18" charset="0"/>
                <a:cs typeface="Times New Roman" panose="02020603050405020304" pitchFamily="18" charset="0"/>
              </a:rPr>
              <a:t>MySql</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Web Server     : </a:t>
            </a:r>
            <a:r>
              <a:rPr lang="en-US" sz="2400" dirty="0" err="1">
                <a:latin typeface="Times New Roman" panose="02020603050405020304" pitchFamily="18" charset="0"/>
                <a:cs typeface="Times New Roman" panose="02020603050405020304" pitchFamily="18" charset="0"/>
              </a:rPr>
              <a:t>GlassFish</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IDE 		: Apache NetBeans 24</a:t>
            </a:r>
          </a:p>
        </p:txBody>
      </p:sp>
    </p:spTree>
    <p:extLst>
      <p:ext uri="{BB962C8B-B14F-4D97-AF65-F5344CB8AC3E}">
        <p14:creationId xmlns:p14="http://schemas.microsoft.com/office/powerpoint/2010/main" val="4210569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27C64-2021-4019-4815-42E0F91A34E2}"/>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5D6F815C-918E-37B3-F2FB-4B761CB8E474}"/>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Replica Management Module </a:t>
            </a:r>
          </a:p>
          <a:p>
            <a:r>
              <a:rPr lang="en-US" sz="2400" dirty="0">
                <a:latin typeface="Times New Roman" panose="02020603050405020304" pitchFamily="18" charset="0"/>
                <a:cs typeface="Times New Roman" panose="02020603050405020304" pitchFamily="18" charset="0"/>
              </a:rPr>
              <a:t>Communication Module</a:t>
            </a:r>
          </a:p>
          <a:p>
            <a:r>
              <a:rPr lang="en-US" sz="2400" dirty="0">
                <a:latin typeface="Times New Roman" panose="02020603050405020304" pitchFamily="18" charset="0"/>
                <a:cs typeface="Times New Roman" panose="02020603050405020304" pitchFamily="18" charset="0"/>
              </a:rPr>
              <a:t>Node Monitoring Module </a:t>
            </a:r>
          </a:p>
          <a:p>
            <a:r>
              <a:rPr lang="en-US" sz="2400" dirty="0">
                <a:latin typeface="Times New Roman" panose="02020603050405020304" pitchFamily="18" charset="0"/>
                <a:cs typeface="Times New Roman" panose="02020603050405020304" pitchFamily="18" charset="0"/>
              </a:rPr>
              <a:t>Decision Engine Module</a:t>
            </a:r>
          </a:p>
        </p:txBody>
      </p:sp>
    </p:spTree>
    <p:extLst>
      <p:ext uri="{BB962C8B-B14F-4D97-AF65-F5344CB8AC3E}">
        <p14:creationId xmlns:p14="http://schemas.microsoft.com/office/powerpoint/2010/main" val="2512803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3D26-E965-FE83-1F36-40E391E855F3}"/>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REPLICA MANAGEMENT MODULE</a:t>
            </a:r>
          </a:p>
        </p:txBody>
      </p:sp>
      <p:sp>
        <p:nvSpPr>
          <p:cNvPr id="3" name="Content Placeholder 2">
            <a:extLst>
              <a:ext uri="{FF2B5EF4-FFF2-40B4-BE49-F238E27FC236}">
                <a16:creationId xmlns:a16="http://schemas.microsoft.com/office/drawing/2014/main" id="{E4FE2AE4-CBBE-E3A6-B91A-21A911FA56F0}"/>
              </a:ext>
            </a:extLst>
          </p:cNvPr>
          <p:cNvSpPr>
            <a:spLocks noGrp="1"/>
          </p:cNvSpPr>
          <p:nvPr>
            <p:ph idx="1"/>
          </p:nvPr>
        </p:nvSpPr>
        <p:spPr>
          <a:xfrm>
            <a:off x="838199" y="1825625"/>
            <a:ext cx="11157156" cy="4526014"/>
          </a:xfrm>
        </p:spPr>
        <p:txBody>
          <a:bodyPr/>
          <a:lstStyle/>
          <a:p>
            <a:pPr marL="0" indent="0" algn="just">
              <a:lnSpc>
                <a:spcPct val="100000"/>
              </a:lnSpc>
              <a:buNone/>
            </a:pPr>
            <a:r>
              <a:rPr lang="en-US" b="1" dirty="0">
                <a:latin typeface="Times New Roman" panose="02020603050405020304" pitchFamily="18" charset="0"/>
                <a:cs typeface="Times New Roman" panose="02020603050405020304" pitchFamily="18" charset="0"/>
              </a:rPr>
              <a:t>Function:</a:t>
            </a:r>
            <a:r>
              <a:rPr lang="en-US" dirty="0">
                <a:latin typeface="Times New Roman" panose="02020603050405020304" pitchFamily="18" charset="0"/>
                <a:cs typeface="Times New Roman" panose="02020603050405020304" pitchFamily="18" charset="0"/>
              </a:rPr>
              <a:t> Handles creation, placement, migration, and deletion of replicas.</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lvl="1" algn="just"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Places replicas close to high-demand or latency-sensitive nodes.</a:t>
            </a:r>
          </a:p>
          <a:p>
            <a:pPr lvl="1" algn="just"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Decides which data needs to be replicated and where.</a:t>
            </a:r>
          </a:p>
          <a:p>
            <a:pPr lvl="1" algn="just"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Ensures fault tolerance by duplicating data across multiple nodes.</a:t>
            </a:r>
          </a:p>
          <a:p>
            <a:pPr lvl="1" algn="just"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Deletes replicas when they're no longer needed (clean-up logic).</a:t>
            </a:r>
          </a:p>
          <a:p>
            <a:pPr lvl="1" algn="just"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Maintains consistency between replicas across edge nodes.</a:t>
            </a:r>
          </a:p>
          <a:p>
            <a:pPr algn="just">
              <a:lnSpc>
                <a:spcPct val="100000"/>
              </a:lnSpc>
            </a:pPr>
            <a:endParaRPr lang="en-US" dirty="0">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C7E99450-3E1D-0582-C859-80D409213E98}"/>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58528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C5CF1-3C9C-0235-73BE-9918FBEC31A6}"/>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COMMUNICATION MODULE</a:t>
            </a:r>
          </a:p>
        </p:txBody>
      </p:sp>
      <p:sp>
        <p:nvSpPr>
          <p:cNvPr id="3" name="Content Placeholder 2">
            <a:extLst>
              <a:ext uri="{FF2B5EF4-FFF2-40B4-BE49-F238E27FC236}">
                <a16:creationId xmlns:a16="http://schemas.microsoft.com/office/drawing/2014/main" id="{E033FCE6-CC4C-C152-ED92-FE83EE7CEB92}"/>
              </a:ext>
            </a:extLst>
          </p:cNvPr>
          <p:cNvSpPr>
            <a:spLocks noGrp="1"/>
          </p:cNvSpPr>
          <p:nvPr>
            <p:ph idx="1"/>
          </p:nvPr>
        </p:nvSpPr>
        <p:spPr>
          <a:xfrm>
            <a:off x="658761" y="1297858"/>
            <a:ext cx="11346425" cy="5195017"/>
          </a:xfrm>
        </p:spPr>
        <p:txBody>
          <a:bodyPr/>
          <a:lstStyle/>
          <a:p>
            <a:pPr marL="0" indent="0">
              <a:buNone/>
            </a:pPr>
            <a:r>
              <a:rPr lang="en-US" b="1" dirty="0">
                <a:latin typeface="Times New Roman" panose="02020603050405020304" pitchFamily="18" charset="0"/>
                <a:cs typeface="Times New Roman" panose="02020603050405020304" pitchFamily="18" charset="0"/>
              </a:rPr>
              <a:t>Function:</a:t>
            </a:r>
            <a:r>
              <a:rPr lang="en-US" dirty="0">
                <a:latin typeface="Times New Roman" panose="02020603050405020304" pitchFamily="18" charset="0"/>
                <a:cs typeface="Times New Roman" panose="02020603050405020304" pitchFamily="18" charset="0"/>
              </a:rPr>
              <a:t> Facilitates peer-to-peer interaction and data sharing between edge 	        nodes.</a:t>
            </a:r>
          </a:p>
          <a:p>
            <a:endParaRPr lang="en-US" dirty="0">
              <a:latin typeface="Times New Roman" panose="02020603050405020304" pitchFamily="18" charset="0"/>
              <a:cs typeface="Times New Roman" panose="02020603050405020304" pitchFamily="18" charset="0"/>
            </a:endParaRPr>
          </a:p>
          <a:p>
            <a:pPr lvl="3"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Enables nodes to communicate without a central server.</a:t>
            </a:r>
          </a:p>
          <a:p>
            <a:pPr lvl="3"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REST APIs or socket communication for data transfer.</a:t>
            </a:r>
          </a:p>
          <a:p>
            <a:pPr lvl="3"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Ensures secure and reliable transmission of replica metadata.</a:t>
            </a:r>
          </a:p>
          <a:p>
            <a:pPr lvl="3"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Handles request/response for replica status, health, or updates.</a:t>
            </a:r>
          </a:p>
          <a:p>
            <a:pPr lvl="3"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Reduces latency with direct node-to-node communication.</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173E4FBA-61A0-4C0C-4036-71FE5D2F84DE}"/>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11372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C89D0-006E-45CD-295F-35C46FF85578}"/>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NODE MONITORING MODULE</a:t>
            </a:r>
          </a:p>
        </p:txBody>
      </p:sp>
      <p:sp>
        <p:nvSpPr>
          <p:cNvPr id="3" name="Content Placeholder 2">
            <a:extLst>
              <a:ext uri="{FF2B5EF4-FFF2-40B4-BE49-F238E27FC236}">
                <a16:creationId xmlns:a16="http://schemas.microsoft.com/office/drawing/2014/main" id="{F64ADEBC-6BA9-9E65-AA2D-BCAA3FD0CCDC}"/>
              </a:ext>
            </a:extLst>
          </p:cNvPr>
          <p:cNvSpPr>
            <a:spLocks noGrp="1"/>
          </p:cNvSpPr>
          <p:nvPr>
            <p:ph idx="1"/>
          </p:nvPr>
        </p:nvSpPr>
        <p:spPr>
          <a:xfrm>
            <a:off x="838200" y="1825625"/>
            <a:ext cx="11106752" cy="4667250"/>
          </a:xfrm>
        </p:spPr>
        <p:txBody>
          <a:bodyPr/>
          <a:lstStyle/>
          <a:p>
            <a:pPr marL="0" indent="0">
              <a:lnSpc>
                <a:spcPct val="100000"/>
              </a:lnSpc>
              <a:buNone/>
            </a:pPr>
            <a:r>
              <a:rPr lang="en-US" b="1" dirty="0">
                <a:latin typeface="Times New Roman" panose="02020603050405020304" pitchFamily="18" charset="0"/>
                <a:cs typeface="Times New Roman" panose="02020603050405020304" pitchFamily="18" charset="0"/>
              </a:rPr>
              <a:t>Function:</a:t>
            </a:r>
            <a:r>
              <a:rPr lang="en-US" dirty="0">
                <a:latin typeface="Times New Roman" panose="02020603050405020304" pitchFamily="18" charset="0"/>
                <a:cs typeface="Times New Roman" panose="02020603050405020304" pitchFamily="18" charset="0"/>
              </a:rPr>
              <a:t> Continuously tracks system parameters of each edge node.</a:t>
            </a:r>
          </a:p>
          <a:p>
            <a:pPr marL="0" indent="0">
              <a:lnSpc>
                <a:spcPct val="100000"/>
              </a:lnSpc>
              <a:buNone/>
            </a:pPr>
            <a:endParaRPr lang="en-US" dirty="0">
              <a:latin typeface="Times New Roman" panose="02020603050405020304" pitchFamily="18" charset="0"/>
              <a:cs typeface="Times New Roman" panose="02020603050405020304" pitchFamily="18" charset="0"/>
            </a:endParaRPr>
          </a:p>
          <a:p>
            <a:pPr lvl="4"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Monitors CPU, memory, storage, and bandwidth in real-time.</a:t>
            </a:r>
          </a:p>
          <a:p>
            <a:pPr lvl="4"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Detects node overload or failure conditions.</a:t>
            </a:r>
          </a:p>
          <a:p>
            <a:pPr lvl="4"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Sends performance data to the Decision Engine.</a:t>
            </a:r>
          </a:p>
          <a:p>
            <a:pPr lvl="4"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Helps identify underutilized or overburdened nodes.</a:t>
            </a:r>
          </a:p>
          <a:p>
            <a:pPr lvl="4"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Lightweight and runs in the background without affecting performance.</a:t>
            </a:r>
          </a:p>
          <a:p>
            <a:pPr marL="0" indent="0">
              <a:lnSpc>
                <a:spcPct val="10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7359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7F446-9FFD-A377-5684-CBD93408009F}"/>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Decision Engine Module</a:t>
            </a:r>
            <a:br>
              <a:rPr lang="en-US" sz="2800" b="1" dirty="0">
                <a:latin typeface="Times New Roman" panose="02020603050405020304" pitchFamily="18" charset="0"/>
                <a:cs typeface="Times New Roman" panose="02020603050405020304" pitchFamily="18" charset="0"/>
              </a:rPr>
            </a:br>
            <a:endParaRPr lang="en-US" sz="2800" b="1" dirty="0"/>
          </a:p>
        </p:txBody>
      </p:sp>
      <p:sp>
        <p:nvSpPr>
          <p:cNvPr id="3" name="Content Placeholder 2">
            <a:extLst>
              <a:ext uri="{FF2B5EF4-FFF2-40B4-BE49-F238E27FC236}">
                <a16:creationId xmlns:a16="http://schemas.microsoft.com/office/drawing/2014/main" id="{727A5758-1AEC-3F54-868F-4ADE6C1812C7}"/>
              </a:ext>
            </a:extLst>
          </p:cNvPr>
          <p:cNvSpPr>
            <a:spLocks noGrp="1"/>
          </p:cNvSpPr>
          <p:nvPr>
            <p:ph idx="1"/>
          </p:nvPr>
        </p:nvSpPr>
        <p:spPr>
          <a:xfrm>
            <a:off x="838199" y="1825625"/>
            <a:ext cx="11241505" cy="4738804"/>
          </a:xfrm>
        </p:spPr>
        <p:txBody>
          <a:bodyPr>
            <a:normAutofit/>
          </a:bodyPr>
          <a:lstStyle/>
          <a:p>
            <a:pPr marL="0" indent="0">
              <a:lnSpc>
                <a:spcPct val="100000"/>
              </a:lnSpc>
              <a:buNone/>
            </a:pPr>
            <a:r>
              <a:rPr lang="en-US" b="1" dirty="0">
                <a:latin typeface="Times New Roman" panose="02020603050405020304" pitchFamily="18" charset="0"/>
                <a:cs typeface="Times New Roman" panose="02020603050405020304" pitchFamily="18" charset="0"/>
              </a:rPr>
              <a:t>Function:</a:t>
            </a:r>
            <a:r>
              <a:rPr lang="en-US" dirty="0">
                <a:latin typeface="Times New Roman" panose="02020603050405020304" pitchFamily="18" charset="0"/>
                <a:cs typeface="Times New Roman" panose="02020603050405020304" pitchFamily="18" charset="0"/>
              </a:rPr>
              <a:t> Makes autonomous decisions regarding replica operations.</a:t>
            </a:r>
          </a:p>
          <a:p>
            <a:pPr lvl="4"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latency-aware heuristics for replica placement and migration.</a:t>
            </a:r>
          </a:p>
          <a:p>
            <a:pPr lvl="4"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Considers current workload, network health, and resource availability.</a:t>
            </a:r>
          </a:p>
          <a:p>
            <a:pPr lvl="4"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Decides when to create, move, or delete a replica.</a:t>
            </a:r>
          </a:p>
          <a:p>
            <a:pPr lvl="4"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Dynamically adapts to changing edge conditions</a:t>
            </a:r>
          </a:p>
          <a:p>
            <a:pPr marL="1828800" lvl="4" indent="0" eaLnBrk="0" fontAlgn="base" hangingPunct="0">
              <a:lnSpc>
                <a:spcPct val="100000"/>
              </a:lnSpc>
              <a:spcBef>
                <a:spcPct val="0"/>
              </a:spcBef>
              <a:spcAft>
                <a:spcPct val="0"/>
              </a:spcAft>
              <a:buNone/>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(like demand spikes).</a:t>
            </a:r>
          </a:p>
          <a:p>
            <a:pPr lvl="4"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Ensures optimal performance with minimum resource usage</a:t>
            </a:r>
          </a:p>
          <a:p>
            <a:pPr marL="0" indent="0">
              <a:lnSpc>
                <a:spcPct val="100000"/>
              </a:lnSpc>
              <a:buNone/>
            </a:pPr>
            <a:endParaRPr lang="en-US" dirty="0"/>
          </a:p>
        </p:txBody>
      </p:sp>
    </p:spTree>
    <p:extLst>
      <p:ext uri="{BB962C8B-B14F-4D97-AF65-F5344CB8AC3E}">
        <p14:creationId xmlns:p14="http://schemas.microsoft.com/office/powerpoint/2010/main" val="1863186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19BE-E821-7BE1-C99C-E07A86A438FA}"/>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REAL-TIME APPLICATIONS</a:t>
            </a:r>
          </a:p>
        </p:txBody>
      </p:sp>
      <p:sp>
        <p:nvSpPr>
          <p:cNvPr id="3" name="Content Placeholder 2">
            <a:extLst>
              <a:ext uri="{FF2B5EF4-FFF2-40B4-BE49-F238E27FC236}">
                <a16:creationId xmlns:a16="http://schemas.microsoft.com/office/drawing/2014/main" id="{803E941A-357B-140F-2705-7D378D3C510D}"/>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Healthcare Patient data access</a:t>
            </a:r>
          </a:p>
          <a:p>
            <a:pPr algn="just"/>
            <a:r>
              <a:rPr lang="en-US" dirty="0">
                <a:latin typeface="Times New Roman" panose="02020603050405020304" pitchFamily="18" charset="0"/>
                <a:cs typeface="Times New Roman" panose="02020603050405020304" pitchFamily="18" charset="0"/>
              </a:rPr>
              <a:t>Content Delivery Networks</a:t>
            </a:r>
          </a:p>
          <a:p>
            <a:pPr algn="just"/>
            <a:r>
              <a:rPr lang="en-US" dirty="0">
                <a:latin typeface="Times New Roman" panose="02020603050405020304" pitchFamily="18" charset="0"/>
                <a:cs typeface="Times New Roman" panose="02020603050405020304" pitchFamily="18" charset="0"/>
              </a:rPr>
              <a:t>Smart Surveillance Systems</a:t>
            </a:r>
          </a:p>
          <a:p>
            <a:pPr algn="just"/>
            <a:r>
              <a:rPr lang="en-US" dirty="0">
                <a:latin typeface="Times New Roman" panose="02020603050405020304" pitchFamily="18" charset="0"/>
                <a:cs typeface="Times New Roman" panose="02020603050405020304" pitchFamily="18" charset="0"/>
              </a:rPr>
              <a:t>IoT Monitoring Systems</a:t>
            </a:r>
          </a:p>
        </p:txBody>
      </p:sp>
    </p:spTree>
    <p:extLst>
      <p:ext uri="{BB962C8B-B14F-4D97-AF65-F5344CB8AC3E}">
        <p14:creationId xmlns:p14="http://schemas.microsoft.com/office/powerpoint/2010/main" val="3933152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37AC-614F-8853-6C8F-89DA2B5CDC76}"/>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B44F5785-C512-5AA6-793D-BE87F75082BD}"/>
              </a:ext>
            </a:extLst>
          </p:cNvPr>
          <p:cNvSpPr>
            <a:spLocks noGrp="1"/>
          </p:cNvSpPr>
          <p:nvPr>
            <p:ph idx="1"/>
          </p:nvPr>
        </p:nvSpPr>
        <p:spPr>
          <a:xfrm>
            <a:off x="838200" y="1334736"/>
            <a:ext cx="10515600" cy="4351338"/>
          </a:xfrm>
        </p:spPr>
        <p:txBody>
          <a:bodyPr/>
          <a:lstStyle/>
          <a:p>
            <a:r>
              <a:rPr lang="en-US" dirty="0"/>
              <a:t>The Decentralized Replica Management System effectively addresses the challenges of managing data replicas in resource-constrained edge environments by ensuring low-latency access, high availability, and optimal resource utilization.</a:t>
            </a:r>
          </a:p>
          <a:p>
            <a:r>
              <a:rPr lang="en-US" dirty="0"/>
              <a:t> The system’s dynamic replica placement and migration strategies adapt to fluctuating network conditions and workload demands, making it highly suitable for data-intensive applications such as IoT, healthcare, and content delivery. </a:t>
            </a:r>
          </a:p>
          <a:p>
            <a:r>
              <a:rPr lang="en-US" dirty="0"/>
              <a:t>Experimental results demonstrate significant improvements in resource efficiency and system performance across various scenarios. </a:t>
            </a:r>
          </a:p>
        </p:txBody>
      </p:sp>
    </p:spTree>
    <p:extLst>
      <p:ext uri="{BB962C8B-B14F-4D97-AF65-F5344CB8AC3E}">
        <p14:creationId xmlns:p14="http://schemas.microsoft.com/office/powerpoint/2010/main" val="3173111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DBBF8-8A12-F0E9-EAF7-EDDEEB5AB4AF}"/>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FUTURE ENHANCEMENTS</a:t>
            </a:r>
          </a:p>
        </p:txBody>
      </p:sp>
      <p:sp>
        <p:nvSpPr>
          <p:cNvPr id="3" name="Content Placeholder 2">
            <a:extLst>
              <a:ext uri="{FF2B5EF4-FFF2-40B4-BE49-F238E27FC236}">
                <a16:creationId xmlns:a16="http://schemas.microsoft.com/office/drawing/2014/main" id="{A3A7D0A7-BAF3-64B7-5C01-3092FF7E0E26}"/>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Blockchain Integration:</a:t>
            </a:r>
          </a:p>
          <a:p>
            <a:pPr lvl="2"/>
            <a:r>
              <a:rPr lang="en-US" sz="2800" dirty="0">
                <a:latin typeface="Times New Roman" panose="02020603050405020304" pitchFamily="18" charset="0"/>
                <a:cs typeface="Times New Roman" panose="02020603050405020304" pitchFamily="18" charset="0"/>
              </a:rPr>
              <a:t>Utilizing blockchain technology can enhance data integrity, auditability, and security in distributed environments, ensuring tamper-proof replica management.</a:t>
            </a:r>
            <a:endParaRPr lang="en-US" sz="2800"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Integration of Machine Learning: </a:t>
            </a:r>
          </a:p>
          <a:p>
            <a:pPr lvl="2"/>
            <a:r>
              <a:rPr lang="en-US" sz="2800" dirty="0">
                <a:latin typeface="Times New Roman" panose="02020603050405020304" pitchFamily="18" charset="0"/>
                <a:cs typeface="Times New Roman" panose="02020603050405020304" pitchFamily="18" charset="0"/>
              </a:rPr>
              <a:t>Incorporating advanced machine learning algorithms can enable predictive replica migration and more intelligent resource allocation based on historical and real-time usage patterns.</a:t>
            </a:r>
          </a:p>
          <a:p>
            <a:pPr marL="914400" lvl="2"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5146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80635-6584-7C84-6CFE-DF5BAB4D2D5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246FEB-158D-8939-67D4-5F8DD5666BA4}"/>
              </a:ext>
            </a:extLst>
          </p:cNvPr>
          <p:cNvSpPr>
            <a:spLocks noGrp="1"/>
          </p:cNvSpPr>
          <p:nvPr>
            <p:ph idx="1"/>
          </p:nvPr>
        </p:nvSpPr>
        <p:spPr/>
        <p:txBody>
          <a:bodyPr>
            <a:normAutofit/>
          </a:bodyPr>
          <a:lstStyle/>
          <a:p>
            <a:pPr marL="0" indent="0" algn="ctr">
              <a:buNone/>
            </a:pPr>
            <a:endParaRPr lang="en-US" sz="6000" dirty="0">
              <a:latin typeface="Times New Roman" panose="02020603050405020304" pitchFamily="18" charset="0"/>
              <a:cs typeface="Times New Roman" panose="02020603050405020304" pitchFamily="18" charset="0"/>
            </a:endParaRPr>
          </a:p>
          <a:p>
            <a:pPr marL="0" indent="0" algn="ctr">
              <a:buNone/>
            </a:pPr>
            <a:r>
              <a:rPr lang="en-US" sz="6000">
                <a:latin typeface="Times New Roman" panose="02020603050405020304" pitchFamily="18" charset="0"/>
                <a:cs typeface="Times New Roman" panose="02020603050405020304" pitchFamily="18" charset="0"/>
              </a:rPr>
              <a:t>THANK </a:t>
            </a:r>
            <a:r>
              <a:rPr lang="en-US" sz="6000" dirty="0">
                <a:latin typeface="Times New Roman" panose="02020603050405020304" pitchFamily="18" charset="0"/>
                <a:cs typeface="Times New Roman" panose="02020603050405020304" pitchFamily="18" charset="0"/>
              </a:rPr>
              <a:t>YOU</a:t>
            </a:r>
          </a:p>
        </p:txBody>
      </p:sp>
    </p:spTree>
    <p:extLst>
      <p:ext uri="{BB962C8B-B14F-4D97-AF65-F5344CB8AC3E}">
        <p14:creationId xmlns:p14="http://schemas.microsoft.com/office/powerpoint/2010/main" val="782209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474E9-81CA-E23B-170D-871650F7C1A2}"/>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D7429EE8-E5BF-9625-961F-7130CE8CB49A}"/>
              </a:ext>
            </a:extLst>
          </p:cNvPr>
          <p:cNvSpPr>
            <a:spLocks noGrp="1"/>
          </p:cNvSpPr>
          <p:nvPr>
            <p:ph idx="1"/>
          </p:nvPr>
        </p:nvSpPr>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ABSTRACT</a:t>
            </a:r>
          </a:p>
          <a:p>
            <a:r>
              <a:rPr lang="en-US" sz="2400" dirty="0">
                <a:latin typeface="Times New Roman" panose="02020603050405020304" pitchFamily="18" charset="0"/>
                <a:cs typeface="Times New Roman" panose="02020603050405020304" pitchFamily="18" charset="0"/>
              </a:rPr>
              <a:t>PROBLEM STATEMENT</a:t>
            </a:r>
          </a:p>
          <a:p>
            <a:r>
              <a:rPr lang="en-US" sz="2400" dirty="0">
                <a:latin typeface="Times New Roman" panose="02020603050405020304" pitchFamily="18" charset="0"/>
                <a:cs typeface="Times New Roman" panose="02020603050405020304" pitchFamily="18" charset="0"/>
              </a:rPr>
              <a:t>INTRODUCTION</a:t>
            </a:r>
          </a:p>
          <a:p>
            <a:r>
              <a:rPr lang="en-US" sz="2400" dirty="0">
                <a:latin typeface="Times New Roman" panose="02020603050405020304" pitchFamily="18" charset="0"/>
                <a:cs typeface="Times New Roman" panose="02020603050405020304" pitchFamily="18" charset="0"/>
              </a:rPr>
              <a:t>EXISTING SYSTEM</a:t>
            </a:r>
          </a:p>
          <a:p>
            <a:r>
              <a:rPr lang="en-US" sz="2400" dirty="0">
                <a:latin typeface="Times New Roman" panose="02020603050405020304" pitchFamily="18" charset="0"/>
                <a:cs typeface="Times New Roman" panose="02020603050405020304" pitchFamily="18" charset="0"/>
              </a:rPr>
              <a:t>PROPOSED SYSTEM</a:t>
            </a:r>
          </a:p>
          <a:p>
            <a:r>
              <a:rPr lang="en-US" sz="2400" dirty="0">
                <a:latin typeface="Times New Roman" panose="02020603050405020304" pitchFamily="18" charset="0"/>
                <a:cs typeface="Times New Roman" panose="02020603050405020304" pitchFamily="18" charset="0"/>
              </a:rPr>
              <a:t>BLOCK DIAGARAM</a:t>
            </a:r>
          </a:p>
          <a:p>
            <a:r>
              <a:rPr lang="en-US" sz="2400" dirty="0">
                <a:latin typeface="Times New Roman" panose="02020603050405020304" pitchFamily="18" charset="0"/>
                <a:cs typeface="Times New Roman" panose="02020603050405020304" pitchFamily="18" charset="0"/>
              </a:rPr>
              <a:t>SYSTEM REQUIREMENTS</a:t>
            </a:r>
          </a:p>
          <a:p>
            <a:r>
              <a:rPr lang="en-US" sz="2400" dirty="0">
                <a:latin typeface="Times New Roman" panose="02020603050405020304" pitchFamily="18" charset="0"/>
                <a:cs typeface="Times New Roman" panose="02020603050405020304" pitchFamily="18" charset="0"/>
              </a:rPr>
              <a:t>MODULES</a:t>
            </a:r>
          </a:p>
          <a:p>
            <a:r>
              <a:rPr lang="en-US" sz="2400" dirty="0">
                <a:latin typeface="Times New Roman" panose="02020603050405020304" pitchFamily="18" charset="0"/>
                <a:cs typeface="Times New Roman" panose="02020603050405020304" pitchFamily="18" charset="0"/>
              </a:rPr>
              <a:t>OUTPUT</a:t>
            </a:r>
          </a:p>
          <a:p>
            <a:r>
              <a:rPr lang="en-US" sz="2400" dirty="0">
                <a:latin typeface="Times New Roman" panose="02020603050405020304" pitchFamily="18" charset="0"/>
                <a:cs typeface="Times New Roman" panose="02020603050405020304" pitchFamily="18" charset="0"/>
              </a:rPr>
              <a:t>CONCLUSION </a:t>
            </a:r>
          </a:p>
          <a:p>
            <a:r>
              <a:rPr lang="en-US" sz="2400" dirty="0">
                <a:latin typeface="Times New Roman" panose="02020603050405020304" pitchFamily="18" charset="0"/>
                <a:cs typeface="Times New Roman" panose="02020603050405020304" pitchFamily="18" charset="0"/>
              </a:rPr>
              <a:t>FUTURE ENHANCEMENT</a:t>
            </a:r>
          </a:p>
        </p:txBody>
      </p:sp>
    </p:spTree>
    <p:extLst>
      <p:ext uri="{BB962C8B-B14F-4D97-AF65-F5344CB8AC3E}">
        <p14:creationId xmlns:p14="http://schemas.microsoft.com/office/powerpoint/2010/main" val="3269462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F072D-18F4-41CE-8DEF-E341773E9600}"/>
              </a:ext>
            </a:extLst>
          </p:cNvPr>
          <p:cNvSpPr>
            <a:spLocks noGrp="1"/>
          </p:cNvSpPr>
          <p:nvPr>
            <p:ph type="title"/>
          </p:nvPr>
        </p:nvSpPr>
        <p:spPr/>
        <p:txBody>
          <a:bodyPr/>
          <a:lstStyle/>
          <a:p>
            <a:pPr algn="ctr"/>
            <a:r>
              <a:rPr lang="en-US" sz="2800" b="1" dirty="0">
                <a:latin typeface="Times New Roman" panose="02020603050405020304" pitchFamily="18" charset="0"/>
                <a:cs typeface="Times New Roman" panose="02020603050405020304" pitchFamily="18" charset="0"/>
              </a:rPr>
              <a:t>ABSTRACT</a:t>
            </a:r>
            <a:br>
              <a:rPr lang="en-US" sz="4400"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6549F85-B0B1-2308-E51A-DF73BA602CC3}"/>
              </a:ext>
            </a:extLst>
          </p:cNvPr>
          <p:cNvSpPr>
            <a:spLocks noGrp="1"/>
          </p:cNvSpPr>
          <p:nvPr>
            <p:ph idx="1"/>
          </p:nvPr>
        </p:nvSpPr>
        <p:spPr>
          <a:xfrm>
            <a:off x="838200" y="1027905"/>
            <a:ext cx="11000874" cy="5209265"/>
          </a:xfrm>
        </p:spPr>
        <p:txBody>
          <a:bodyPr>
            <a:normAutofit/>
          </a:bodyPr>
          <a:lstStyle/>
          <a:p>
            <a:pPr algn="just">
              <a:lnSpc>
                <a:spcPct val="100000"/>
              </a:lnSpc>
            </a:pPr>
            <a:r>
              <a:rPr lang="en-US" sz="2400" dirty="0">
                <a:latin typeface="Times New Roman" panose="02020603050405020304" pitchFamily="18" charset="0"/>
                <a:cs typeface="Times New Roman" panose="02020603050405020304" pitchFamily="18" charset="0"/>
              </a:rPr>
              <a:t>Decentralized replica management in latency-bound edge environments is critical for ensuring data availability, consistency, and performance while minimizing resource consumption.</a:t>
            </a:r>
          </a:p>
          <a:p>
            <a:pPr algn="just">
              <a:lnSpc>
                <a:spcPct val="100000"/>
              </a:lnSpc>
            </a:pPr>
            <a:r>
              <a:rPr lang="en-US" sz="2400" dirty="0">
                <a:latin typeface="Times New Roman" panose="02020603050405020304" pitchFamily="18" charset="0"/>
                <a:cs typeface="Times New Roman" panose="02020603050405020304" pitchFamily="18" charset="0"/>
              </a:rPr>
              <a:t> This paper presents a novel approach to managing data replicas in edge environments, where strict latency requirements and resource constraints pose unique challenges. The proposed decentralized framework leverages local decision-making algorithms to dynamically adapt replica placement and migration based on real-time workload patterns, network conditions, and resource availability. </a:t>
            </a:r>
          </a:p>
          <a:p>
            <a:pPr algn="just">
              <a:lnSpc>
                <a:spcPct val="100000"/>
              </a:lnSpc>
            </a:pPr>
            <a:r>
              <a:rPr lang="en-US" sz="2400" dirty="0">
                <a:latin typeface="Times New Roman" panose="02020603050405020304" pitchFamily="18" charset="0"/>
                <a:cs typeface="Times New Roman" panose="02020603050405020304" pitchFamily="18" charset="0"/>
              </a:rPr>
              <a:t>By incorporating latency-aware heuristics, the system prioritizes proximity to latency-sensitive applications while balancing computational and storage costs. Extensive simulations demonstrate that the approach achieves significant reductions in resource usage while maintaining low-latency access, making it suitable for applications such as IoT, content delivery, and healthcare. </a:t>
            </a:r>
          </a:p>
        </p:txBody>
      </p:sp>
    </p:spTree>
    <p:extLst>
      <p:ext uri="{BB962C8B-B14F-4D97-AF65-F5344CB8AC3E}">
        <p14:creationId xmlns:p14="http://schemas.microsoft.com/office/powerpoint/2010/main" val="3461282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EFD52-7D8C-3D65-06C4-F16180B51FCD}"/>
              </a:ext>
            </a:extLst>
          </p:cNvPr>
          <p:cNvSpPr>
            <a:spLocks noGrp="1"/>
          </p:cNvSpPr>
          <p:nvPr>
            <p:ph type="title"/>
          </p:nvPr>
        </p:nvSpPr>
        <p:spPr>
          <a:xfrm>
            <a:off x="770823" y="86176"/>
            <a:ext cx="10515600" cy="1325563"/>
          </a:xfrm>
        </p:spPr>
        <p:txBody>
          <a:bodyPr>
            <a:normAutofit/>
          </a:bodyPr>
          <a:lstStyle/>
          <a:p>
            <a:pPr algn="ctr"/>
            <a:r>
              <a:rPr lang="en-US" sz="28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E14CE02-96E5-378A-141D-47D8B5B0FD81}"/>
              </a:ext>
            </a:extLst>
          </p:cNvPr>
          <p:cNvSpPr>
            <a:spLocks noGrp="1"/>
          </p:cNvSpPr>
          <p:nvPr>
            <p:ph idx="1"/>
          </p:nvPr>
        </p:nvSpPr>
        <p:spPr>
          <a:xfrm>
            <a:off x="770823" y="978602"/>
            <a:ext cx="10515600" cy="4351338"/>
          </a:xfrm>
        </p:spPr>
        <p:txBody>
          <a:bodyPr>
            <a:noAutofit/>
          </a:bodyPr>
          <a:lstStyle/>
          <a:p>
            <a:pPr algn="just"/>
            <a:r>
              <a:rPr lang="en-US" sz="2600" dirty="0">
                <a:latin typeface="Times New Roman" panose="02020603050405020304" pitchFamily="18" charset="0"/>
                <a:cs typeface="Times New Roman" panose="02020603050405020304" pitchFamily="18" charset="0"/>
              </a:rPr>
              <a:t>In recent years, the proliferation of latency-sensitive applications such as Internet of Things (IoT) systems, real-time analytics, healthcare monitoring, and content delivery networks has driven the widespread adoption of edge computing. </a:t>
            </a:r>
          </a:p>
          <a:p>
            <a:pPr algn="just"/>
            <a:r>
              <a:rPr lang="en-US" sz="2600" dirty="0">
                <a:latin typeface="Times New Roman" panose="02020603050405020304" pitchFamily="18" charset="0"/>
                <a:cs typeface="Times New Roman" panose="02020603050405020304" pitchFamily="18" charset="0"/>
              </a:rPr>
              <a:t>By bringing computation and data storage closer to end-users, edge environments significantly reduce communication delays and alleviate the load on centralized cloud infrastructures. However, the decentralized and resource-constrained nature of edge environments introduce new challenges in managing data availability, consistency, and system performance.</a:t>
            </a:r>
          </a:p>
          <a:p>
            <a:pPr algn="just"/>
            <a:r>
              <a:rPr lang="en-US" sz="2600" dirty="0">
                <a:latin typeface="Times New Roman" panose="02020603050405020304" pitchFamily="18" charset="0"/>
                <a:cs typeface="Times New Roman" panose="02020603050405020304" pitchFamily="18" charset="0"/>
              </a:rPr>
              <a:t> Replica management, which involves the strategic placement and movement of data copies across edge nodes, is critical to achieving reliable and low-latency data access. Traditional centralized approaches often fail to scale or adapt efficiently under dynamic workloads and fluctuating network conditions. </a:t>
            </a:r>
          </a:p>
        </p:txBody>
      </p:sp>
    </p:spTree>
    <p:extLst>
      <p:ext uri="{BB962C8B-B14F-4D97-AF65-F5344CB8AC3E}">
        <p14:creationId xmlns:p14="http://schemas.microsoft.com/office/powerpoint/2010/main" val="368326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0660A-579F-D37A-F7BA-500C591F1D05}"/>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D2687102-88FD-E936-4A0C-3BB6D7D6BDC2}"/>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The decentralized edge environments introduce new challenges in managing data availability, consistency, and system performance. Replica management, which involves the strategic placement and movement of data copies across edge nodes, is critical to achieving reliable and low-latency data access.</a:t>
            </a:r>
          </a:p>
          <a:p>
            <a:pPr algn="just"/>
            <a:r>
              <a:rPr lang="en-US" sz="2400" dirty="0">
                <a:latin typeface="Times New Roman" panose="02020603050405020304" pitchFamily="18" charset="0"/>
                <a:cs typeface="Times New Roman" panose="02020603050405020304" pitchFamily="18" charset="0"/>
              </a:rPr>
              <a:t> Traditional centralized approaches often fail to scale or adapt efficiently under dynamic workloads and fluctuating network conditions. These applications often run on distributed, resource- constrained edge nodes with limited processing power, memory, and network bandwidth. </a:t>
            </a:r>
          </a:p>
          <a:p>
            <a:pPr algn="just"/>
            <a:r>
              <a:rPr lang="en-US" sz="2400" dirty="0">
                <a:latin typeface="Times New Roman" panose="02020603050405020304" pitchFamily="18" charset="0"/>
                <a:cs typeface="Times New Roman" panose="02020603050405020304" pitchFamily="18" charset="0"/>
              </a:rPr>
              <a:t>To support data availability and fault tolerance, replication is essential. However, traditional centralized replica management approaches struggle in dynamic and latency-sensitive edge environments.</a:t>
            </a:r>
          </a:p>
        </p:txBody>
      </p:sp>
    </p:spTree>
    <p:extLst>
      <p:ext uri="{BB962C8B-B14F-4D97-AF65-F5344CB8AC3E}">
        <p14:creationId xmlns:p14="http://schemas.microsoft.com/office/powerpoint/2010/main" val="3321399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D0384-F58A-6095-176D-DA272D1050CF}"/>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9C5991D3-38C2-FFA3-F01F-FE7336AFE01D}"/>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Depends on a central coordinator, leading to high latency. </a:t>
            </a:r>
          </a:p>
          <a:p>
            <a:r>
              <a:rPr lang="en-US" dirty="0">
                <a:latin typeface="Times New Roman" panose="02020603050405020304" pitchFamily="18" charset="0"/>
                <a:cs typeface="Times New Roman" panose="02020603050405020304" pitchFamily="18" charset="0"/>
              </a:rPr>
              <a:t> Introduces a single point of failure, risking system downtime. </a:t>
            </a:r>
          </a:p>
          <a:p>
            <a:r>
              <a:rPr lang="en-US" dirty="0">
                <a:latin typeface="Times New Roman" panose="02020603050405020304" pitchFamily="18" charset="0"/>
                <a:cs typeface="Times New Roman" panose="02020603050405020304" pitchFamily="18" charset="0"/>
              </a:rPr>
              <a:t> Static replica placement that doesn’t adapt to real-time changes.</a:t>
            </a:r>
          </a:p>
        </p:txBody>
      </p:sp>
    </p:spTree>
    <p:extLst>
      <p:ext uri="{BB962C8B-B14F-4D97-AF65-F5344CB8AC3E}">
        <p14:creationId xmlns:p14="http://schemas.microsoft.com/office/powerpoint/2010/main" val="1862647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07A6A-5262-1756-807C-9821B9B5C922}"/>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PROPOSED SYSTEM </a:t>
            </a:r>
          </a:p>
        </p:txBody>
      </p:sp>
      <p:sp>
        <p:nvSpPr>
          <p:cNvPr id="3" name="Content Placeholder 2">
            <a:extLst>
              <a:ext uri="{FF2B5EF4-FFF2-40B4-BE49-F238E27FC236}">
                <a16:creationId xmlns:a16="http://schemas.microsoft.com/office/drawing/2014/main" id="{CB37932C-58C7-AD81-94CE-1EEA134E5C4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Eliminates central controller, allowing fully decentralized decision making. </a:t>
            </a:r>
          </a:p>
          <a:p>
            <a:r>
              <a:rPr lang="en-US" dirty="0">
                <a:latin typeface="Times New Roman" panose="02020603050405020304" pitchFamily="18" charset="0"/>
                <a:cs typeface="Times New Roman" panose="02020603050405020304" pitchFamily="18" charset="0"/>
              </a:rPr>
              <a:t>Ensures low-latency access by placing replicas closer to applications. </a:t>
            </a:r>
          </a:p>
          <a:p>
            <a:r>
              <a:rPr lang="en-US" dirty="0">
                <a:latin typeface="Times New Roman" panose="02020603050405020304" pitchFamily="18" charset="0"/>
                <a:cs typeface="Times New Roman" panose="02020603050405020304" pitchFamily="18" charset="0"/>
              </a:rPr>
              <a:t> Improves fault tolerance by removing the single point of failure. </a:t>
            </a:r>
          </a:p>
          <a:p>
            <a:r>
              <a:rPr lang="en-US" dirty="0">
                <a:latin typeface="Times New Roman" panose="02020603050405020304" pitchFamily="18" charset="0"/>
                <a:cs typeface="Times New Roman" panose="02020603050405020304" pitchFamily="18" charset="0"/>
              </a:rPr>
              <a:t> Adapts dynamically to real-time workload and network changes</a:t>
            </a:r>
          </a:p>
        </p:txBody>
      </p:sp>
    </p:spTree>
    <p:extLst>
      <p:ext uri="{BB962C8B-B14F-4D97-AF65-F5344CB8AC3E}">
        <p14:creationId xmlns:p14="http://schemas.microsoft.com/office/powerpoint/2010/main" val="3161477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5F52A-9E3A-13FD-126B-82E3A4273C52}"/>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BLOCK DIAGRAM</a:t>
            </a:r>
            <a:br>
              <a:rPr lang="en-US" sz="2800" b="1" dirty="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E0D7C13-96C7-E98A-395C-4B1FF83DC99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7289" b="7159"/>
          <a:stretch/>
        </p:blipFill>
        <p:spPr>
          <a:xfrm>
            <a:off x="1427092" y="1042219"/>
            <a:ext cx="9337815" cy="5649068"/>
          </a:xfrm>
        </p:spPr>
      </p:pic>
    </p:spTree>
    <p:extLst>
      <p:ext uri="{BB962C8B-B14F-4D97-AF65-F5344CB8AC3E}">
        <p14:creationId xmlns:p14="http://schemas.microsoft.com/office/powerpoint/2010/main" val="2948812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72C5B-40C9-3FE0-3C5E-747C98378DF5}"/>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SYSTEM REQUIREMENTS</a:t>
            </a:r>
          </a:p>
        </p:txBody>
      </p:sp>
      <p:sp>
        <p:nvSpPr>
          <p:cNvPr id="3" name="Content Placeholder 2">
            <a:extLst>
              <a:ext uri="{FF2B5EF4-FFF2-40B4-BE49-F238E27FC236}">
                <a16:creationId xmlns:a16="http://schemas.microsoft.com/office/drawing/2014/main" id="{F793E9AD-2084-CB9A-7E8F-0883B10184D3}"/>
              </a:ext>
            </a:extLst>
          </p:cNvPr>
          <p:cNvSpPr>
            <a:spLocks noGrp="1"/>
          </p:cNvSpPr>
          <p:nvPr>
            <p:ph idx="1"/>
          </p:nvPr>
        </p:nvSpPr>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HARDWARE SPECIFICATIONS:</a:t>
            </a:r>
          </a:p>
          <a:p>
            <a:pPr marL="0" indent="0">
              <a:buNone/>
            </a:pPr>
            <a:r>
              <a:rPr lang="en-US" sz="2400" dirty="0">
                <a:latin typeface="Times New Roman" panose="02020603050405020304" pitchFamily="18" charset="0"/>
                <a:cs typeface="Times New Roman" panose="02020603050405020304" pitchFamily="18" charset="0"/>
              </a:rPr>
              <a:t>	Processor	            : Intel i5 or i7/ AMD Ryzen 5 or 7</a:t>
            </a:r>
          </a:p>
          <a:p>
            <a:pPr marL="0" indent="0">
              <a:buNone/>
            </a:pPr>
            <a:r>
              <a:rPr lang="en-US" sz="2400" dirty="0">
                <a:latin typeface="Times New Roman" panose="02020603050405020304" pitchFamily="18" charset="0"/>
                <a:cs typeface="Times New Roman" panose="02020603050405020304" pitchFamily="18" charset="0"/>
              </a:rPr>
              <a:t>	Hard Disk 	            : 20GB</a:t>
            </a:r>
          </a:p>
          <a:p>
            <a:pPr marL="0" indent="0">
              <a:buNone/>
            </a:pPr>
            <a:r>
              <a:rPr lang="en-US" sz="2400" dirty="0">
                <a:latin typeface="Times New Roman" panose="02020603050405020304" pitchFamily="18" charset="0"/>
                <a:cs typeface="Times New Roman" panose="02020603050405020304" pitchFamily="18" charset="0"/>
              </a:rPr>
              <a:t>	RAM 		 	: Minimum 8GB (Recommended 16GB)</a:t>
            </a:r>
          </a:p>
          <a:p>
            <a:pPr marL="0" indent="0">
              <a:buNone/>
            </a:pPr>
            <a:r>
              <a:rPr lang="en-US" sz="2400" dirty="0">
                <a:latin typeface="Times New Roman" panose="02020603050405020304" pitchFamily="18" charset="0"/>
                <a:cs typeface="Times New Roman" panose="02020603050405020304" pitchFamily="18" charset="0"/>
              </a:rPr>
              <a:t>	Operating System 	: Windows 10/ Windows11</a:t>
            </a:r>
          </a:p>
        </p:txBody>
      </p:sp>
    </p:spTree>
    <p:extLst>
      <p:ext uri="{BB962C8B-B14F-4D97-AF65-F5344CB8AC3E}">
        <p14:creationId xmlns:p14="http://schemas.microsoft.com/office/powerpoint/2010/main" val="1436184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1034</Words>
  <Application>Microsoft Office PowerPoint</Application>
  <PresentationFormat>Widescreen</PresentationFormat>
  <Paragraphs>108</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       DECENTRALIZED REPLICA MANAGEMENT IN EDGE ENVIRONMENTS WITH LATENCY AND RESOURCE OPTIMIZATION </vt:lpstr>
      <vt:lpstr>AGENDA</vt:lpstr>
      <vt:lpstr>ABSTRACT </vt:lpstr>
      <vt:lpstr>INTRODUCTION</vt:lpstr>
      <vt:lpstr>PROBLEM STATEMENT</vt:lpstr>
      <vt:lpstr>EXISTING SYSTEM</vt:lpstr>
      <vt:lpstr>PROPOSED SYSTEM </vt:lpstr>
      <vt:lpstr>BLOCK DIAGRAM </vt:lpstr>
      <vt:lpstr>SYSTEM REQUIREMENTS</vt:lpstr>
      <vt:lpstr>CONT…</vt:lpstr>
      <vt:lpstr>MODULES</vt:lpstr>
      <vt:lpstr>REPLICA MANAGEMENT MODULE</vt:lpstr>
      <vt:lpstr>COMMUNICATION MODULE</vt:lpstr>
      <vt:lpstr>NODE MONITORING MODULE</vt:lpstr>
      <vt:lpstr>Decision Engine Module </vt:lpstr>
      <vt:lpstr>REAL-TIME APPLICATIONS</vt:lpstr>
      <vt:lpstr>CONCLUSION</vt:lpstr>
      <vt:lpstr>FUTURE ENHANCEMENTS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4</cp:revision>
  <dcterms:created xsi:type="dcterms:W3CDTF">2025-05-26T10:41:58Z</dcterms:created>
  <dcterms:modified xsi:type="dcterms:W3CDTF">2025-05-26T17:36:27Z</dcterms:modified>
</cp:coreProperties>
</file>