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7" r:id="rId10"/>
    <p:sldId id="263" r:id="rId11"/>
    <p:sldId id="268" r:id="rId12"/>
    <p:sldId id="261" r:id="rId13"/>
    <p:sldId id="26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B00D985-FAEC-4D1E-9E7C-E007B97A0460}" type="datetimeFigureOut">
              <a:rPr lang="en-IN" smtClean="0"/>
              <a:t>25-04-2024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89BAC94-F3F2-43DA-88F9-D14324C4A80A}" type="slidenum">
              <a:rPr lang="en-IN" smtClean="0"/>
              <a:t>‹#›</a:t>
            </a:fld>
            <a:endParaRPr lang="en-IN"/>
          </a:p>
        </p:txBody>
      </p:sp>
    </p:spTree>
    <p:extLst>
      <p:ext uri="{BB962C8B-B14F-4D97-AF65-F5344CB8AC3E}">
        <p14:creationId xmlns:p14="http://schemas.microsoft.com/office/powerpoint/2010/main" val="316792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9BAC94-F3F2-43DA-88F9-D14324C4A80A}" type="slidenum">
              <a:rPr lang="en-IN" smtClean="0"/>
              <a:t>12</a:t>
            </a:fld>
            <a:endParaRPr lang="en-IN"/>
          </a:p>
        </p:txBody>
      </p:sp>
    </p:spTree>
    <p:extLst>
      <p:ext uri="{BB962C8B-B14F-4D97-AF65-F5344CB8AC3E}">
        <p14:creationId xmlns:p14="http://schemas.microsoft.com/office/powerpoint/2010/main" val="229816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a:t>
            </a:r>
            <a:r>
              <a:rPr dirty="0"/>
              <a:t>27/2024</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a:t>
            </a:r>
            <a:r>
              <a:rPr spc="-50" dirty="0"/>
              <a:t>K</a:t>
            </a:r>
            <a:r>
              <a:rPr spc="-10" dirty="0"/>
              <a:t>C</a:t>
            </a:r>
            <a:r>
              <a:rPr dirty="0"/>
              <a:t>E</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a:t>
            </a:r>
            <a:r>
              <a:rPr dirty="0"/>
              <a:t>27/2024</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a:t>
            </a:r>
            <a:r>
              <a:rPr spc="-50" dirty="0"/>
              <a:t>K</a:t>
            </a:r>
            <a:r>
              <a:rPr spc="-10" dirty="0"/>
              <a:t>C</a:t>
            </a:r>
            <a:r>
              <a:rPr dirty="0"/>
              <a:t>E</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a:t>
            </a:r>
            <a:r>
              <a:rPr dirty="0"/>
              <a:t>27/2024</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a:t>
            </a:r>
            <a:r>
              <a:rPr spc="-50" dirty="0"/>
              <a:t>K</a:t>
            </a:r>
            <a:r>
              <a:rPr spc="-10" dirty="0"/>
              <a:t>C</a:t>
            </a:r>
            <a:r>
              <a:rPr dirty="0"/>
              <a:t>E</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a:t>
            </a:r>
            <a:r>
              <a:rPr dirty="0"/>
              <a:t>27/2024</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a:t>
            </a:r>
            <a:r>
              <a:rPr spc="-50" dirty="0"/>
              <a:t>K</a:t>
            </a:r>
            <a:r>
              <a:rPr spc="-10" dirty="0"/>
              <a:t>C</a:t>
            </a:r>
            <a:r>
              <a:rPr dirty="0"/>
              <a:t>E</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a:t>
            </a:r>
            <a:r>
              <a:rPr dirty="0"/>
              <a:t>27/2024</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a:t>
            </a:r>
            <a:r>
              <a:rPr spc="-50" dirty="0"/>
              <a:t>K</a:t>
            </a:r>
            <a:r>
              <a:rPr spc="-10" dirty="0"/>
              <a:t>C</a:t>
            </a:r>
            <a:r>
              <a:rPr dirty="0"/>
              <a:t>E</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97984" y="1328674"/>
            <a:ext cx="3796030" cy="330835"/>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875406" y="1937080"/>
            <a:ext cx="6441186" cy="1546860"/>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916939" y="6464680"/>
            <a:ext cx="68770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1</a:t>
            </a:r>
            <a:r>
              <a:rPr spc="5" dirty="0"/>
              <a:t>/</a:t>
            </a:r>
            <a:r>
              <a:rPr dirty="0"/>
              <a:t>27/2024</a:t>
            </a:r>
          </a:p>
        </p:txBody>
      </p:sp>
      <p:sp>
        <p:nvSpPr>
          <p:cNvPr id="5" name="Holder 5"/>
          <p:cNvSpPr>
            <a:spLocks noGrp="1"/>
          </p:cNvSpPr>
          <p:nvPr>
            <p:ph type="dt" sz="half" idx="6"/>
          </p:nvPr>
        </p:nvSpPr>
        <p:spPr>
          <a:xfrm>
            <a:off x="5903467" y="6464680"/>
            <a:ext cx="38481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M</a:t>
            </a:r>
            <a:r>
              <a:rPr spc="-50" dirty="0"/>
              <a:t>K</a:t>
            </a:r>
            <a:r>
              <a:rPr spc="-10" dirty="0"/>
              <a:t>C</a:t>
            </a:r>
            <a:r>
              <a:rPr dirty="0"/>
              <a:t>E</a:t>
            </a:r>
          </a:p>
        </p:txBody>
      </p:sp>
      <p:sp>
        <p:nvSpPr>
          <p:cNvPr id="6" name="Holder 6"/>
          <p:cNvSpPr>
            <a:spLocks noGrp="1"/>
          </p:cNvSpPr>
          <p:nvPr>
            <p:ph type="sldNum" sz="quarter" idx="7"/>
          </p:nvPr>
        </p:nvSpPr>
        <p:spPr>
          <a:xfrm>
            <a:off x="11146535" y="6464680"/>
            <a:ext cx="15367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875406" y="1937080"/>
            <a:ext cx="6441186" cy="1282402"/>
          </a:xfrm>
          <a:prstGeom prst="rect">
            <a:avLst/>
          </a:prstGeom>
        </p:spPr>
        <p:txBody>
          <a:bodyPr vert="horz" wrap="square" lIns="0" tIns="12700" rIns="0" bIns="0" rtlCol="0">
            <a:spAutoFit/>
          </a:bodyPr>
          <a:lstStyle/>
          <a:p>
            <a:pPr marL="260985">
              <a:lnSpc>
                <a:spcPct val="100000"/>
              </a:lnSpc>
              <a:spcBef>
                <a:spcPts val="10"/>
              </a:spcBef>
            </a:pPr>
            <a:endParaRPr sz="2100" dirty="0"/>
          </a:p>
          <a:p>
            <a:pPr marL="260985" marR="256540" algn="ctr">
              <a:lnSpc>
                <a:spcPct val="100000"/>
              </a:lnSpc>
            </a:pPr>
            <a:endParaRPr sz="2200" dirty="0"/>
          </a:p>
          <a:p>
            <a:pPr marL="273685">
              <a:lnSpc>
                <a:spcPct val="100000"/>
              </a:lnSpc>
              <a:spcBef>
                <a:spcPts val="2110"/>
              </a:spcBef>
            </a:pPr>
            <a:r>
              <a:rPr sz="2200" spc="-5" dirty="0"/>
              <a:t>ADAPTIVE</a:t>
            </a:r>
            <a:r>
              <a:rPr sz="2200" spc="5" dirty="0"/>
              <a:t> </a:t>
            </a:r>
            <a:r>
              <a:rPr sz="2200" spc="-5" dirty="0"/>
              <a:t>PLANT</a:t>
            </a:r>
            <a:r>
              <a:rPr sz="2200" spc="-75" dirty="0"/>
              <a:t> </a:t>
            </a:r>
            <a:r>
              <a:rPr sz="2200" spc="-60" dirty="0"/>
              <a:t>WATERING</a:t>
            </a:r>
            <a:r>
              <a:rPr sz="2200" spc="-35" dirty="0"/>
              <a:t> </a:t>
            </a:r>
            <a:r>
              <a:rPr sz="2200" spc="-10" dirty="0"/>
              <a:t>TECHNOLOGY</a:t>
            </a:r>
            <a:endParaRPr sz="2200" dirty="0"/>
          </a:p>
        </p:txBody>
      </p:sp>
      <p:pic>
        <p:nvPicPr>
          <p:cNvPr id="3" name="object 3"/>
          <p:cNvPicPr/>
          <p:nvPr/>
        </p:nvPicPr>
        <p:blipFill>
          <a:blip r:embed="rId2" cstate="print"/>
          <a:stretch>
            <a:fillRect/>
          </a:stretch>
        </p:blipFill>
        <p:spPr>
          <a:xfrm>
            <a:off x="0" y="22859"/>
            <a:ext cx="3121151" cy="1091183"/>
          </a:xfrm>
          <a:prstGeom prst="rect">
            <a:avLst/>
          </a:prstGeom>
        </p:spPr>
      </p:pic>
      <p:pic>
        <p:nvPicPr>
          <p:cNvPr id="4" name="object 4"/>
          <p:cNvPicPr/>
          <p:nvPr/>
        </p:nvPicPr>
        <p:blipFill>
          <a:blip r:embed="rId3" cstate="print"/>
          <a:stretch>
            <a:fillRect/>
          </a:stretch>
        </p:blipFill>
        <p:spPr>
          <a:xfrm>
            <a:off x="5594603" y="0"/>
            <a:ext cx="1078991" cy="1121664"/>
          </a:xfrm>
          <a:prstGeom prst="rect">
            <a:avLst/>
          </a:prstGeom>
        </p:spPr>
      </p:pic>
      <p:pic>
        <p:nvPicPr>
          <p:cNvPr id="5" name="object 5"/>
          <p:cNvPicPr/>
          <p:nvPr/>
        </p:nvPicPr>
        <p:blipFill>
          <a:blip r:embed="rId4" cstate="print"/>
          <a:stretch>
            <a:fillRect/>
          </a:stretch>
        </p:blipFill>
        <p:spPr>
          <a:xfrm>
            <a:off x="10966704" y="64118"/>
            <a:ext cx="1182623" cy="708417"/>
          </a:xfrm>
          <a:prstGeom prst="rect">
            <a:avLst/>
          </a:prstGeom>
        </p:spPr>
      </p:pic>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7D8DC-4B94-8A43-A362-EF1A1091D8E0}"/>
              </a:ext>
            </a:extLst>
          </p:cNvPr>
          <p:cNvSpPr txBox="1"/>
          <p:nvPr/>
        </p:nvSpPr>
        <p:spPr>
          <a:xfrm>
            <a:off x="1143000" y="1371600"/>
            <a:ext cx="10058400" cy="4524315"/>
          </a:xfrm>
          <a:prstGeom prst="rect">
            <a:avLst/>
          </a:prstGeom>
          <a:noFill/>
        </p:spPr>
        <p:txBody>
          <a:bodyPr wrap="square" rtlCol="0">
            <a:spAutoFit/>
          </a:bodyPr>
          <a:lstStyle/>
          <a:p>
            <a:r>
              <a:rPr lang="en-US" sz="2400" dirty="0"/>
              <a:t>1. Each plant species has its own unique water requirement, which is determined using moisture sensors that analyze soil resistance, reflecting the varying soil conditions.</a:t>
            </a:r>
          </a:p>
          <a:p>
            <a:r>
              <a:rPr lang="en-US" sz="2400" dirty="0"/>
              <a:t>2. Timers activate the moisture sensors during designated intervals, such as 7am to 8am and 5pm to 6pm, to assess soil moisture levels.</a:t>
            </a:r>
          </a:p>
          <a:p>
            <a:r>
              <a:rPr lang="en-US" sz="2400" dirty="0"/>
              <a:t>3. If the soil resistance surpasses a predetermined threshold, indicating dry soil, irrigation is initiated through current-controlled solenoid valves.</a:t>
            </a:r>
          </a:p>
          <a:p>
            <a:r>
              <a:rPr lang="en-US" sz="2400" dirty="0"/>
              <a:t>4. The irrigation continues until the soil moisture reaches the desired preset value, ensuring plants receive adequate hydration for optimal growth.</a:t>
            </a:r>
          </a:p>
          <a:p>
            <a:r>
              <a:rPr lang="en-US" sz="2400" dirty="0"/>
              <a:t>5. Additionally, the system introduces the concept of fertigation, combining irrigation with fertilizer supply to provide plants with essential nutrients, promoting healthier growth and maximizing yield.</a:t>
            </a:r>
            <a:endParaRPr lang="en-IN" sz="2400" dirty="0"/>
          </a:p>
        </p:txBody>
      </p:sp>
      <p:sp>
        <p:nvSpPr>
          <p:cNvPr id="5" name="TextBox 4">
            <a:extLst>
              <a:ext uri="{FF2B5EF4-FFF2-40B4-BE49-F238E27FC236}">
                <a16:creationId xmlns:a16="http://schemas.microsoft.com/office/drawing/2014/main" id="{BA9E6AB3-25F3-185F-672E-1A419A456F51}"/>
              </a:ext>
            </a:extLst>
          </p:cNvPr>
          <p:cNvSpPr txBox="1"/>
          <p:nvPr/>
        </p:nvSpPr>
        <p:spPr>
          <a:xfrm>
            <a:off x="457200" y="533400"/>
            <a:ext cx="6093228" cy="615553"/>
          </a:xfrm>
          <a:prstGeom prst="rect">
            <a:avLst/>
          </a:prstGeom>
          <a:noFill/>
        </p:spPr>
        <p:txBody>
          <a:bodyPr wrap="square">
            <a:spAutoFit/>
          </a:bodyPr>
          <a:lstStyle/>
          <a:p>
            <a:r>
              <a:rPr lang="en-IN" sz="3400" b="1" spc="-35" dirty="0"/>
              <a:t>WORKING</a:t>
            </a:r>
            <a:r>
              <a:rPr lang="en-IN" sz="3200" spc="-35" dirty="0"/>
              <a:t>:</a:t>
            </a:r>
            <a:endParaRPr lang="en-IN" sz="3200" dirty="0"/>
          </a:p>
        </p:txBody>
      </p:sp>
    </p:spTree>
    <p:extLst>
      <p:ext uri="{BB962C8B-B14F-4D97-AF65-F5344CB8AC3E}">
        <p14:creationId xmlns:p14="http://schemas.microsoft.com/office/powerpoint/2010/main" val="203066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3B97C-F975-0595-FC0F-6FD9599D2B95}"/>
              </a:ext>
            </a:extLst>
          </p:cNvPr>
          <p:cNvSpPr txBox="1"/>
          <p:nvPr/>
        </p:nvSpPr>
        <p:spPr>
          <a:xfrm>
            <a:off x="381000" y="304800"/>
            <a:ext cx="8760643" cy="615553"/>
          </a:xfrm>
          <a:prstGeom prst="rect">
            <a:avLst/>
          </a:prstGeom>
          <a:noFill/>
        </p:spPr>
        <p:txBody>
          <a:bodyPr wrap="square">
            <a:spAutoFit/>
          </a:bodyPr>
          <a:lstStyle/>
          <a:p>
            <a:r>
              <a:rPr lang="en-IN" sz="3400" b="1" spc="-35" dirty="0">
                <a:latin typeface="Times New Roman" panose="02020603050405020304" pitchFamily="18" charset="0"/>
                <a:cs typeface="Times New Roman" panose="02020603050405020304" pitchFamily="18" charset="0"/>
              </a:rPr>
              <a:t>RESULT</a:t>
            </a:r>
            <a:r>
              <a:rPr lang="en-IN" sz="3400" spc="-35" dirty="0">
                <a:latin typeface="Times New Roman" panose="02020603050405020304" pitchFamily="18" charset="0"/>
                <a:cs typeface="Times New Roman" panose="02020603050405020304" pitchFamily="18" charset="0"/>
              </a:rPr>
              <a:t>:</a:t>
            </a:r>
            <a:endParaRPr lang="en-IN" sz="3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814F17-B570-80A2-1757-8C8CDEC4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55704"/>
            <a:ext cx="9449998" cy="5318478"/>
          </a:xfrm>
          <a:prstGeom prst="rect">
            <a:avLst/>
          </a:prstGeom>
        </p:spPr>
      </p:pic>
    </p:spTree>
    <p:extLst>
      <p:ext uri="{BB962C8B-B14F-4D97-AF65-F5344CB8AC3E}">
        <p14:creationId xmlns:p14="http://schemas.microsoft.com/office/powerpoint/2010/main" val="362027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2" name="object 2"/>
          <p:cNvSpPr txBox="1">
            <a:spLocks noGrp="1"/>
          </p:cNvSpPr>
          <p:nvPr>
            <p:ph type="title"/>
          </p:nvPr>
        </p:nvSpPr>
        <p:spPr>
          <a:xfrm>
            <a:off x="630123" y="492633"/>
            <a:ext cx="3021965"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Times New Roman"/>
                <a:cs typeface="Times New Roman"/>
              </a:rPr>
              <a:t>REFERENCES:</a:t>
            </a:r>
            <a:endParaRPr sz="3600">
              <a:latin typeface="Times New Roman"/>
              <a:cs typeface="Times New Roman"/>
            </a:endParaRPr>
          </a:p>
        </p:txBody>
      </p:sp>
      <p:sp>
        <p:nvSpPr>
          <p:cNvPr id="3" name="object 3"/>
          <p:cNvSpPr txBox="1"/>
          <p:nvPr/>
        </p:nvSpPr>
        <p:spPr>
          <a:xfrm>
            <a:off x="701751" y="1468882"/>
            <a:ext cx="10645775" cy="112331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[1] S. </a:t>
            </a:r>
            <a:r>
              <a:rPr sz="2400" spc="-165" dirty="0">
                <a:latin typeface="Times New Roman"/>
                <a:cs typeface="Times New Roman"/>
              </a:rPr>
              <a:t>V. </a:t>
            </a:r>
            <a:r>
              <a:rPr sz="2400" dirty="0">
                <a:latin typeface="Times New Roman"/>
                <a:cs typeface="Times New Roman"/>
              </a:rPr>
              <a:t>Devika, </a:t>
            </a:r>
            <a:r>
              <a:rPr sz="2400" spc="-5" dirty="0">
                <a:latin typeface="Times New Roman"/>
                <a:cs typeface="Times New Roman"/>
              </a:rPr>
              <a:t>SK. Khamuruddeen </a:t>
            </a:r>
            <a:r>
              <a:rPr sz="2400" dirty="0">
                <a:latin typeface="Times New Roman"/>
                <a:cs typeface="Times New Roman"/>
              </a:rPr>
              <a:t>et aI., </a:t>
            </a:r>
            <a:r>
              <a:rPr sz="2400" spc="-5" dirty="0">
                <a:latin typeface="Times New Roman"/>
                <a:cs typeface="Times New Roman"/>
              </a:rPr>
              <a:t>"Arduino based automated </a:t>
            </a:r>
            <a:r>
              <a:rPr sz="2400" dirty="0">
                <a:latin typeface="Times New Roman"/>
                <a:cs typeface="Times New Roman"/>
              </a:rPr>
              <a:t>plant </a:t>
            </a:r>
            <a:r>
              <a:rPr sz="2400" spc="-5" dirty="0">
                <a:latin typeface="Times New Roman"/>
                <a:cs typeface="Times New Roman"/>
              </a:rPr>
              <a:t>watering </a:t>
            </a:r>
            <a:r>
              <a:rPr sz="2400" dirty="0">
                <a:latin typeface="Times New Roman"/>
                <a:cs typeface="Times New Roman"/>
              </a:rPr>
              <a:t> </a:t>
            </a:r>
            <a:r>
              <a:rPr sz="2400" spc="-5" dirty="0">
                <a:latin typeface="Times New Roman"/>
                <a:cs typeface="Times New Roman"/>
              </a:rPr>
              <a:t>system" </a:t>
            </a:r>
            <a:r>
              <a:rPr sz="2400" dirty="0">
                <a:latin typeface="Times New Roman"/>
                <a:cs typeface="Times New Roman"/>
              </a:rPr>
              <a:t>in </a:t>
            </a:r>
            <a:r>
              <a:rPr sz="2400" spc="-5" dirty="0">
                <a:latin typeface="Times New Roman"/>
                <a:cs typeface="Times New Roman"/>
              </a:rPr>
              <a:t>International </a:t>
            </a:r>
            <a:r>
              <a:rPr sz="2400" dirty="0">
                <a:latin typeface="Times New Roman"/>
                <a:cs typeface="Times New Roman"/>
              </a:rPr>
              <a:t>Journal of</a:t>
            </a:r>
            <a:r>
              <a:rPr sz="2400" spc="5" dirty="0">
                <a:latin typeface="Times New Roman"/>
                <a:cs typeface="Times New Roman"/>
              </a:rPr>
              <a:t> </a:t>
            </a:r>
            <a:r>
              <a:rPr sz="2400" dirty="0">
                <a:latin typeface="Times New Roman"/>
                <a:cs typeface="Times New Roman"/>
              </a:rPr>
              <a:t>Advanced Research </a:t>
            </a:r>
            <a:r>
              <a:rPr sz="2400" spc="-5" dirty="0">
                <a:latin typeface="Times New Roman"/>
                <a:cs typeface="Times New Roman"/>
              </a:rPr>
              <a:t>in Computer </a:t>
            </a:r>
            <a:r>
              <a:rPr sz="2400" dirty="0">
                <a:latin typeface="Times New Roman"/>
                <a:cs typeface="Times New Roman"/>
              </a:rPr>
              <a:t>Science and </a:t>
            </a:r>
            <a:r>
              <a:rPr sz="2400" spc="5" dirty="0">
                <a:latin typeface="Times New Roman"/>
                <a:cs typeface="Times New Roman"/>
              </a:rPr>
              <a:t> </a:t>
            </a:r>
            <a:r>
              <a:rPr sz="2400" spc="-5" dirty="0">
                <a:latin typeface="Times New Roman"/>
                <a:cs typeface="Times New Roman"/>
              </a:rPr>
              <a:t>Software</a:t>
            </a:r>
            <a:r>
              <a:rPr sz="2400" spc="-10" dirty="0">
                <a:latin typeface="Times New Roman"/>
                <a:cs typeface="Times New Roman"/>
              </a:rPr>
              <a:t> </a:t>
            </a:r>
            <a:r>
              <a:rPr sz="2400" dirty="0">
                <a:latin typeface="Times New Roman"/>
                <a:cs typeface="Times New Roman"/>
              </a:rPr>
              <a:t>Engineering,</a:t>
            </a:r>
            <a:r>
              <a:rPr sz="2400" spc="-75" dirty="0">
                <a:latin typeface="Times New Roman"/>
                <a:cs typeface="Times New Roman"/>
              </a:rPr>
              <a:t> </a:t>
            </a:r>
            <a:r>
              <a:rPr sz="2400" spc="-60" dirty="0">
                <a:latin typeface="Times New Roman"/>
                <a:cs typeface="Times New Roman"/>
              </a:rPr>
              <a:t>Volume</a:t>
            </a:r>
            <a:r>
              <a:rPr sz="2400" spc="15" dirty="0">
                <a:latin typeface="Times New Roman"/>
                <a:cs typeface="Times New Roman"/>
              </a:rPr>
              <a:t> </a:t>
            </a:r>
            <a:r>
              <a:rPr sz="2400" dirty="0">
                <a:latin typeface="Times New Roman"/>
                <a:cs typeface="Times New Roman"/>
              </a:rPr>
              <a:t>4, </a:t>
            </a:r>
            <a:r>
              <a:rPr sz="2400" spc="-5" dirty="0">
                <a:latin typeface="Times New Roman"/>
                <a:cs typeface="Times New Roman"/>
              </a:rPr>
              <a:t>Issue</a:t>
            </a:r>
            <a:r>
              <a:rPr sz="2400" spc="5" dirty="0">
                <a:latin typeface="Times New Roman"/>
                <a:cs typeface="Times New Roman"/>
              </a:rPr>
              <a:t> </a:t>
            </a:r>
            <a:r>
              <a:rPr sz="2400" dirty="0">
                <a:latin typeface="Times New Roman"/>
                <a:cs typeface="Times New Roman"/>
              </a:rPr>
              <a:t>10, October</a:t>
            </a:r>
            <a:r>
              <a:rPr sz="2400" spc="-15" dirty="0">
                <a:latin typeface="Times New Roman"/>
                <a:cs typeface="Times New Roman"/>
              </a:rPr>
              <a:t> </a:t>
            </a:r>
            <a:r>
              <a:rPr sz="2400" dirty="0">
                <a:latin typeface="Times New Roman"/>
                <a:cs typeface="Times New Roman"/>
              </a:rPr>
              <a:t>2014.</a:t>
            </a:r>
            <a:endParaRPr sz="2400">
              <a:latin typeface="Times New Roman"/>
              <a:cs typeface="Times New Roman"/>
            </a:endParaRPr>
          </a:p>
        </p:txBody>
      </p:sp>
      <p:sp>
        <p:nvSpPr>
          <p:cNvPr id="4" name="object 4"/>
          <p:cNvSpPr txBox="1"/>
          <p:nvPr/>
        </p:nvSpPr>
        <p:spPr>
          <a:xfrm>
            <a:off x="701751" y="2693034"/>
            <a:ext cx="1668145" cy="391160"/>
          </a:xfrm>
          <a:prstGeom prst="rect">
            <a:avLst/>
          </a:prstGeom>
        </p:spPr>
        <p:txBody>
          <a:bodyPr vert="horz" wrap="square" lIns="0" tIns="12700" rIns="0" bIns="0" rtlCol="0">
            <a:spAutoFit/>
          </a:bodyPr>
          <a:lstStyle/>
          <a:p>
            <a:pPr marL="12700">
              <a:lnSpc>
                <a:spcPct val="100000"/>
              </a:lnSpc>
              <a:spcBef>
                <a:spcPts val="100"/>
              </a:spcBef>
              <a:tabLst>
                <a:tab pos="570230" algn="l"/>
              </a:tabLst>
            </a:pPr>
            <a:r>
              <a:rPr sz="2400" spc="-10" dirty="0">
                <a:latin typeface="Times New Roman"/>
                <a:cs typeface="Times New Roman"/>
              </a:rPr>
              <a:t>[</a:t>
            </a:r>
            <a:r>
              <a:rPr sz="2400" dirty="0">
                <a:latin typeface="Times New Roman"/>
                <a:cs typeface="Times New Roman"/>
              </a:rPr>
              <a:t>2]	Jona</a:t>
            </a:r>
            <a:r>
              <a:rPr sz="2400" spc="5" dirty="0">
                <a:latin typeface="Times New Roman"/>
                <a:cs typeface="Times New Roman"/>
              </a:rPr>
              <a:t>t</a:t>
            </a:r>
            <a:r>
              <a:rPr sz="2400" dirty="0">
                <a:latin typeface="Times New Roman"/>
                <a:cs typeface="Times New Roman"/>
              </a:rPr>
              <a:t>han</a:t>
            </a:r>
            <a:endParaRPr sz="2400">
              <a:latin typeface="Times New Roman"/>
              <a:cs typeface="Times New Roman"/>
            </a:endParaRPr>
          </a:p>
        </p:txBody>
      </p:sp>
      <p:sp>
        <p:nvSpPr>
          <p:cNvPr id="5" name="object 5"/>
          <p:cNvSpPr txBox="1"/>
          <p:nvPr/>
        </p:nvSpPr>
        <p:spPr>
          <a:xfrm>
            <a:off x="2549144" y="2693034"/>
            <a:ext cx="8800465" cy="391160"/>
          </a:xfrm>
          <a:prstGeom prst="rect">
            <a:avLst/>
          </a:prstGeom>
        </p:spPr>
        <p:txBody>
          <a:bodyPr vert="horz" wrap="square" lIns="0" tIns="12700" rIns="0" bIns="0" rtlCol="0">
            <a:spAutoFit/>
          </a:bodyPr>
          <a:lstStyle/>
          <a:p>
            <a:pPr marL="12700">
              <a:lnSpc>
                <a:spcPct val="100000"/>
              </a:lnSpc>
              <a:spcBef>
                <a:spcPts val="100"/>
              </a:spcBef>
              <a:tabLst>
                <a:tab pos="859790" algn="l"/>
                <a:tab pos="1750060" algn="l"/>
                <a:tab pos="2941955" algn="l"/>
                <a:tab pos="3586479" algn="l"/>
                <a:tab pos="5365115" algn="l"/>
                <a:tab pos="5822950" algn="l"/>
                <a:tab pos="6315075" algn="l"/>
                <a:tab pos="8008620" algn="l"/>
              </a:tabLst>
            </a:pPr>
            <a:r>
              <a:rPr sz="2400" spc="-5" dirty="0">
                <a:latin typeface="Times New Roman"/>
                <a:cs typeface="Times New Roman"/>
              </a:rPr>
              <a:t>Gana	Ko</a:t>
            </a:r>
            <a:r>
              <a:rPr sz="2400" dirty="0">
                <a:latin typeface="Times New Roman"/>
                <a:cs typeface="Times New Roman"/>
              </a:rPr>
              <a:t>l</a:t>
            </a:r>
            <a:r>
              <a:rPr sz="2400" spc="-5" dirty="0">
                <a:latin typeface="Times New Roman"/>
                <a:cs typeface="Times New Roman"/>
              </a:rPr>
              <a:t>o,	"Des</a:t>
            </a:r>
            <a:r>
              <a:rPr sz="2400" dirty="0">
                <a:latin typeface="Times New Roman"/>
                <a:cs typeface="Times New Roman"/>
              </a:rPr>
              <a:t>i</a:t>
            </a:r>
            <a:r>
              <a:rPr sz="2400" spc="-15" dirty="0">
                <a:latin typeface="Times New Roman"/>
                <a:cs typeface="Times New Roman"/>
              </a:rPr>
              <a:t>g</a:t>
            </a:r>
            <a:r>
              <a:rPr sz="2400" dirty="0">
                <a:latin typeface="Times New Roman"/>
                <a:cs typeface="Times New Roman"/>
              </a:rPr>
              <a:t>n	and	Construc</a:t>
            </a:r>
            <a:r>
              <a:rPr sz="2400" spc="-10" dirty="0">
                <a:latin typeface="Times New Roman"/>
                <a:cs typeface="Times New Roman"/>
              </a:rPr>
              <a:t>t</a:t>
            </a:r>
            <a:r>
              <a:rPr sz="2400" dirty="0">
                <a:latin typeface="Times New Roman"/>
                <a:cs typeface="Times New Roman"/>
              </a:rPr>
              <a:t>ion	of	an	Auto</a:t>
            </a:r>
            <a:r>
              <a:rPr sz="2400" spc="-10" dirty="0">
                <a:latin typeface="Times New Roman"/>
                <a:cs typeface="Times New Roman"/>
              </a:rPr>
              <a:t>m</a:t>
            </a:r>
            <a:r>
              <a:rPr sz="2400" dirty="0">
                <a:latin typeface="Times New Roman"/>
                <a:cs typeface="Times New Roman"/>
              </a:rPr>
              <a:t>at</a:t>
            </a:r>
            <a:r>
              <a:rPr sz="2400" spc="-15" dirty="0">
                <a:latin typeface="Times New Roman"/>
                <a:cs typeface="Times New Roman"/>
              </a:rPr>
              <a:t>i</a:t>
            </a:r>
            <a:r>
              <a:rPr sz="2400" dirty="0">
                <a:latin typeface="Times New Roman"/>
                <a:cs typeface="Times New Roman"/>
              </a:rPr>
              <a:t>c	</a:t>
            </a:r>
            <a:r>
              <a:rPr sz="2400" spc="-5" dirty="0">
                <a:latin typeface="Times New Roman"/>
                <a:cs typeface="Times New Roman"/>
              </a:rPr>
              <a:t>Power</a:t>
            </a:r>
            <a:endParaRPr sz="2400">
              <a:latin typeface="Times New Roman"/>
              <a:cs typeface="Times New Roman"/>
            </a:endParaRPr>
          </a:p>
        </p:txBody>
      </p:sp>
      <p:sp>
        <p:nvSpPr>
          <p:cNvPr id="6" name="object 6"/>
          <p:cNvSpPr txBox="1"/>
          <p:nvPr/>
        </p:nvSpPr>
        <p:spPr>
          <a:xfrm>
            <a:off x="701751" y="2931211"/>
            <a:ext cx="10645140" cy="1012825"/>
          </a:xfrm>
          <a:prstGeom prst="rect">
            <a:avLst/>
          </a:prstGeom>
        </p:spPr>
        <p:txBody>
          <a:bodyPr vert="horz" wrap="square" lIns="0" tIns="140335" rIns="0" bIns="0" rtlCol="0">
            <a:spAutoFit/>
          </a:bodyPr>
          <a:lstStyle/>
          <a:p>
            <a:pPr marL="12700">
              <a:lnSpc>
                <a:spcPct val="100000"/>
              </a:lnSpc>
              <a:spcBef>
                <a:spcPts val="1105"/>
              </a:spcBef>
            </a:pPr>
            <a:r>
              <a:rPr sz="2400" dirty="0">
                <a:latin typeface="Times New Roman"/>
                <a:cs typeface="Times New Roman"/>
              </a:rPr>
              <a:t>Change</a:t>
            </a:r>
            <a:r>
              <a:rPr sz="2400" spc="5" dirty="0">
                <a:latin typeface="Times New Roman"/>
                <a:cs typeface="Times New Roman"/>
              </a:rPr>
              <a:t>o</a:t>
            </a:r>
            <a:r>
              <a:rPr sz="2400" dirty="0">
                <a:latin typeface="Times New Roman"/>
                <a:cs typeface="Times New Roman"/>
              </a:rPr>
              <a:t>ver</a:t>
            </a:r>
            <a:r>
              <a:rPr sz="2400" spc="-15" dirty="0">
                <a:latin typeface="Times New Roman"/>
                <a:cs typeface="Times New Roman"/>
              </a:rPr>
              <a:t> </a:t>
            </a:r>
            <a:r>
              <a:rPr sz="2400" spc="-5" dirty="0">
                <a:latin typeface="Times New Roman"/>
                <a:cs typeface="Times New Roman"/>
              </a:rPr>
              <a:t>S</a:t>
            </a:r>
            <a:r>
              <a:rPr sz="2400" spc="-15" dirty="0">
                <a:latin typeface="Times New Roman"/>
                <a:cs typeface="Times New Roman"/>
              </a:rPr>
              <a:t>w</a:t>
            </a:r>
            <a:r>
              <a:rPr sz="2400" dirty="0">
                <a:latin typeface="Times New Roman"/>
                <a:cs typeface="Times New Roman"/>
              </a:rPr>
              <a:t>i</a:t>
            </a:r>
            <a:r>
              <a:rPr sz="2400" spc="5" dirty="0">
                <a:latin typeface="Times New Roman"/>
                <a:cs typeface="Times New Roman"/>
              </a:rPr>
              <a:t>t</a:t>
            </a:r>
            <a:r>
              <a:rPr sz="2400" spc="-5" dirty="0">
                <a:latin typeface="Times New Roman"/>
                <a:cs typeface="Times New Roman"/>
              </a:rPr>
              <a:t>ch"</a:t>
            </a:r>
            <a:r>
              <a:rPr sz="2400" spc="-15" dirty="0">
                <a:latin typeface="Times New Roman"/>
                <a:cs typeface="Times New Roman"/>
              </a:rPr>
              <a:t> </a:t>
            </a:r>
            <a:r>
              <a:rPr sz="2400" spc="5" dirty="0">
                <a:latin typeface="Times New Roman"/>
                <a:cs typeface="Times New Roman"/>
              </a:rPr>
              <a:t>i</a:t>
            </a:r>
            <a:r>
              <a:rPr sz="2400" dirty="0">
                <a:latin typeface="Times New Roman"/>
                <a:cs typeface="Times New Roman"/>
              </a:rPr>
              <a:t>n</a:t>
            </a:r>
            <a:r>
              <a:rPr sz="2400" spc="-145" dirty="0">
                <a:latin typeface="Times New Roman"/>
                <a:cs typeface="Times New Roman"/>
              </a:rPr>
              <a:t> </a:t>
            </a:r>
            <a:r>
              <a:rPr sz="2400" spc="-10" dirty="0">
                <a:latin typeface="Times New Roman"/>
                <a:cs typeface="Times New Roman"/>
              </a:rPr>
              <a:t>A</a:t>
            </a:r>
            <a:r>
              <a:rPr sz="2400" spc="-5" dirty="0">
                <a:latin typeface="Times New Roman"/>
                <a:cs typeface="Times New Roman"/>
              </a:rPr>
              <a:t>U</a:t>
            </a:r>
            <a:r>
              <a:rPr sz="2400" spc="15" dirty="0">
                <a:latin typeface="Times New Roman"/>
                <a:cs typeface="Times New Roman"/>
              </a:rPr>
              <a:t> </a:t>
            </a:r>
            <a:r>
              <a:rPr sz="2400" dirty="0">
                <a:latin typeface="Times New Roman"/>
                <a:cs typeface="Times New Roman"/>
              </a:rPr>
              <a:t>Journal</a:t>
            </a:r>
            <a:r>
              <a:rPr sz="2400" spc="-15"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spc="-175" dirty="0">
                <a:latin typeface="Times New Roman"/>
                <a:cs typeface="Times New Roman"/>
              </a:rPr>
              <a:t>T</a:t>
            </a:r>
            <a:r>
              <a:rPr sz="2400" dirty="0">
                <a:latin typeface="Times New Roman"/>
                <a:cs typeface="Times New Roman"/>
              </a:rPr>
              <a:t>echno</a:t>
            </a:r>
            <a:r>
              <a:rPr sz="2400" spc="5" dirty="0">
                <a:latin typeface="Times New Roman"/>
                <a:cs typeface="Times New Roman"/>
              </a:rPr>
              <a:t>l</a:t>
            </a:r>
            <a:r>
              <a:rPr sz="2400" dirty="0">
                <a:latin typeface="Times New Roman"/>
                <a:cs typeface="Times New Roman"/>
              </a:rPr>
              <a:t>og</a:t>
            </a:r>
            <a:r>
              <a:rPr sz="2400" spc="-160" dirty="0">
                <a:latin typeface="Times New Roman"/>
                <a:cs typeface="Times New Roman"/>
              </a:rPr>
              <a:t>y</a:t>
            </a:r>
            <a:r>
              <a:rPr sz="2400" dirty="0">
                <a:latin typeface="Times New Roman"/>
                <a:cs typeface="Times New Roman"/>
              </a:rPr>
              <a:t>,</a:t>
            </a:r>
            <a:endParaRPr sz="2400">
              <a:latin typeface="Times New Roman"/>
              <a:cs typeface="Times New Roman"/>
            </a:endParaRPr>
          </a:p>
          <a:p>
            <a:pPr marL="12700">
              <a:lnSpc>
                <a:spcPct val="100000"/>
              </a:lnSpc>
              <a:spcBef>
                <a:spcPts val="1005"/>
              </a:spcBef>
              <a:tabLst>
                <a:tab pos="8715375" algn="l"/>
              </a:tabLst>
            </a:pPr>
            <a:r>
              <a:rPr sz="2400" spc="-5" dirty="0">
                <a:latin typeface="Times New Roman"/>
                <a:cs typeface="Times New Roman"/>
              </a:rPr>
              <a:t>[3]</a:t>
            </a:r>
            <a:r>
              <a:rPr sz="2400" spc="235" dirty="0">
                <a:latin typeface="Times New Roman"/>
                <a:cs typeface="Times New Roman"/>
              </a:rPr>
              <a:t> </a:t>
            </a:r>
            <a:r>
              <a:rPr sz="2400" spc="-5" dirty="0">
                <a:latin typeface="Times New Roman"/>
                <a:cs typeface="Times New Roman"/>
              </a:rPr>
              <a:t>S.</a:t>
            </a:r>
            <a:r>
              <a:rPr sz="2400" spc="245" dirty="0">
                <a:latin typeface="Times New Roman"/>
                <a:cs typeface="Times New Roman"/>
              </a:rPr>
              <a:t> </a:t>
            </a:r>
            <a:r>
              <a:rPr sz="2400" dirty="0">
                <a:latin typeface="Times New Roman"/>
                <a:cs typeface="Times New Roman"/>
              </a:rPr>
              <a:t>Darshna</a:t>
            </a:r>
            <a:r>
              <a:rPr sz="2400" spc="240" dirty="0">
                <a:latin typeface="Times New Roman"/>
                <a:cs typeface="Times New Roman"/>
              </a:rPr>
              <a:t> </a:t>
            </a:r>
            <a:r>
              <a:rPr sz="2400" dirty="0">
                <a:latin typeface="Times New Roman"/>
                <a:cs typeface="Times New Roman"/>
              </a:rPr>
              <a:t>et</a:t>
            </a:r>
            <a:r>
              <a:rPr sz="2400" spc="240" dirty="0">
                <a:latin typeface="Times New Roman"/>
                <a:cs typeface="Times New Roman"/>
              </a:rPr>
              <a:t> </a:t>
            </a:r>
            <a:r>
              <a:rPr sz="2400" spc="-5" dirty="0">
                <a:latin typeface="Times New Roman"/>
                <a:cs typeface="Times New Roman"/>
              </a:rPr>
              <a:t>aI.,</a:t>
            </a:r>
            <a:r>
              <a:rPr sz="2400" spc="235" dirty="0">
                <a:latin typeface="Times New Roman"/>
                <a:cs typeface="Times New Roman"/>
              </a:rPr>
              <a:t> </a:t>
            </a:r>
            <a:r>
              <a:rPr sz="2400" spc="-10" dirty="0">
                <a:latin typeface="Times New Roman"/>
                <a:cs typeface="Times New Roman"/>
              </a:rPr>
              <a:t>"Smart</a:t>
            </a:r>
            <a:r>
              <a:rPr sz="2400" spc="245" dirty="0">
                <a:latin typeface="Times New Roman"/>
                <a:cs typeface="Times New Roman"/>
              </a:rPr>
              <a:t> </a:t>
            </a:r>
            <a:r>
              <a:rPr sz="2400" spc="-5" dirty="0">
                <a:latin typeface="Times New Roman"/>
                <a:cs typeface="Times New Roman"/>
              </a:rPr>
              <a:t>Irrigation</a:t>
            </a:r>
            <a:r>
              <a:rPr sz="2400" spc="235" dirty="0">
                <a:latin typeface="Times New Roman"/>
                <a:cs typeface="Times New Roman"/>
              </a:rPr>
              <a:t> </a:t>
            </a:r>
            <a:r>
              <a:rPr sz="2400" spc="-5" dirty="0">
                <a:latin typeface="Times New Roman"/>
                <a:cs typeface="Times New Roman"/>
              </a:rPr>
              <a:t>System"</a:t>
            </a:r>
            <a:r>
              <a:rPr sz="2400" spc="250" dirty="0">
                <a:latin typeface="Times New Roman"/>
                <a:cs typeface="Times New Roman"/>
              </a:rPr>
              <a:t> </a:t>
            </a:r>
            <a:r>
              <a:rPr sz="2400" dirty="0">
                <a:latin typeface="Times New Roman"/>
                <a:cs typeface="Times New Roman"/>
              </a:rPr>
              <a:t>in</a:t>
            </a:r>
            <a:r>
              <a:rPr sz="2400" spc="235" dirty="0">
                <a:latin typeface="Times New Roman"/>
                <a:cs typeface="Times New Roman"/>
              </a:rPr>
              <a:t> </a:t>
            </a:r>
            <a:r>
              <a:rPr sz="2400" dirty="0">
                <a:latin typeface="Times New Roman"/>
                <a:cs typeface="Times New Roman"/>
              </a:rPr>
              <a:t>IOSR</a:t>
            </a:r>
            <a:r>
              <a:rPr sz="2400" spc="225" dirty="0">
                <a:latin typeface="Times New Roman"/>
                <a:cs typeface="Times New Roman"/>
              </a:rPr>
              <a:t> </a:t>
            </a:r>
            <a:r>
              <a:rPr sz="2400" dirty="0">
                <a:latin typeface="Times New Roman"/>
                <a:cs typeface="Times New Roman"/>
              </a:rPr>
              <a:t>Journal</a:t>
            </a:r>
            <a:r>
              <a:rPr sz="2400" spc="245" dirty="0">
                <a:latin typeface="Times New Roman"/>
                <a:cs typeface="Times New Roman"/>
              </a:rPr>
              <a:t> </a:t>
            </a:r>
            <a:r>
              <a:rPr sz="2400" spc="-5" dirty="0">
                <a:latin typeface="Times New Roman"/>
                <a:cs typeface="Times New Roman"/>
              </a:rPr>
              <a:t>of	Electronics</a:t>
            </a:r>
            <a:r>
              <a:rPr sz="2400" spc="195" dirty="0">
                <a:latin typeface="Times New Roman"/>
                <a:cs typeface="Times New Roman"/>
              </a:rPr>
              <a:t> </a:t>
            </a:r>
            <a:r>
              <a:rPr sz="2400" spc="-5" dirty="0">
                <a:latin typeface="Times New Roman"/>
                <a:cs typeface="Times New Roman"/>
              </a:rPr>
              <a:t>and</a:t>
            </a:r>
            <a:endParaRPr sz="2400">
              <a:latin typeface="Times New Roman"/>
              <a:cs typeface="Times New Roman"/>
            </a:endParaRPr>
          </a:p>
        </p:txBody>
      </p:sp>
      <p:sp>
        <p:nvSpPr>
          <p:cNvPr id="7" name="object 7"/>
          <p:cNvSpPr txBox="1"/>
          <p:nvPr/>
        </p:nvSpPr>
        <p:spPr>
          <a:xfrm>
            <a:off x="701751" y="3918584"/>
            <a:ext cx="10647680" cy="1741805"/>
          </a:xfrm>
          <a:prstGeom prst="rect">
            <a:avLst/>
          </a:prstGeom>
        </p:spPr>
        <p:txBody>
          <a:bodyPr vert="horz" wrap="square" lIns="0" tIns="12700" rIns="0" bIns="0" rtlCol="0">
            <a:spAutoFit/>
          </a:bodyPr>
          <a:lstStyle/>
          <a:p>
            <a:pPr marL="12700" marR="5080">
              <a:lnSpc>
                <a:spcPct val="100000"/>
              </a:lnSpc>
              <a:spcBef>
                <a:spcPts val="100"/>
              </a:spcBef>
              <a:tabLst>
                <a:tab pos="2144395" algn="l"/>
                <a:tab pos="3803015" algn="l"/>
                <a:tab pos="4769485" algn="l"/>
                <a:tab pos="5812155" algn="l"/>
                <a:tab pos="6922770" algn="l"/>
                <a:tab pos="7476490" algn="l"/>
                <a:tab pos="8275320" algn="l"/>
                <a:tab pos="8674100" algn="l"/>
                <a:tab pos="9328150" algn="l"/>
                <a:tab pos="9702165" algn="l"/>
                <a:tab pos="10532745" algn="l"/>
              </a:tabLst>
            </a:pPr>
            <a:r>
              <a:rPr sz="2400" dirty="0">
                <a:latin typeface="Times New Roman"/>
                <a:cs typeface="Times New Roman"/>
              </a:rPr>
              <a:t>C</a:t>
            </a:r>
            <a:r>
              <a:rPr sz="2400" spc="5" dirty="0">
                <a:latin typeface="Times New Roman"/>
                <a:cs typeface="Times New Roman"/>
              </a:rPr>
              <a:t>o</a:t>
            </a:r>
            <a:r>
              <a:rPr sz="2400" dirty="0">
                <a:latin typeface="Times New Roman"/>
                <a:cs typeface="Times New Roman"/>
              </a:rPr>
              <a:t>m</a:t>
            </a:r>
            <a:r>
              <a:rPr sz="2400" spc="-25" dirty="0">
                <a:latin typeface="Times New Roman"/>
                <a:cs typeface="Times New Roman"/>
              </a:rPr>
              <a:t>m</a:t>
            </a:r>
            <a:r>
              <a:rPr sz="2400" dirty="0">
                <a:latin typeface="Times New Roman"/>
                <a:cs typeface="Times New Roman"/>
              </a:rPr>
              <a:t>un</a:t>
            </a:r>
            <a:r>
              <a:rPr sz="2400" spc="5" dirty="0">
                <a:latin typeface="Times New Roman"/>
                <a:cs typeface="Times New Roman"/>
              </a:rPr>
              <a:t>i</a:t>
            </a:r>
            <a:r>
              <a:rPr sz="2400" dirty="0">
                <a:latin typeface="Times New Roman"/>
                <a:cs typeface="Times New Roman"/>
              </a:rPr>
              <a:t>ca</a:t>
            </a:r>
            <a:r>
              <a:rPr sz="2400" spc="-10" dirty="0">
                <a:latin typeface="Times New Roman"/>
                <a:cs typeface="Times New Roman"/>
              </a:rPr>
              <a:t>t</a:t>
            </a:r>
            <a:r>
              <a:rPr sz="2400" dirty="0">
                <a:latin typeface="Times New Roman"/>
                <a:cs typeface="Times New Roman"/>
              </a:rPr>
              <a:t>i</a:t>
            </a:r>
            <a:r>
              <a:rPr sz="2400" spc="5" dirty="0">
                <a:latin typeface="Times New Roman"/>
                <a:cs typeface="Times New Roman"/>
              </a:rPr>
              <a:t>o</a:t>
            </a:r>
            <a:r>
              <a:rPr sz="2400" dirty="0">
                <a:latin typeface="Times New Roman"/>
                <a:cs typeface="Times New Roman"/>
              </a:rPr>
              <a:t>n	En</a:t>
            </a:r>
            <a:r>
              <a:rPr sz="2400" spc="-15" dirty="0">
                <a:latin typeface="Times New Roman"/>
                <a:cs typeface="Times New Roman"/>
              </a:rPr>
              <a:t>g</a:t>
            </a:r>
            <a:r>
              <a:rPr sz="2400" dirty="0">
                <a:latin typeface="Times New Roman"/>
                <a:cs typeface="Times New Roman"/>
              </a:rPr>
              <a:t>inee</a:t>
            </a:r>
            <a:r>
              <a:rPr sz="2400" spc="-10" dirty="0">
                <a:latin typeface="Times New Roman"/>
                <a:cs typeface="Times New Roman"/>
              </a:rPr>
              <a:t>r</a:t>
            </a:r>
            <a:r>
              <a:rPr sz="2400" dirty="0">
                <a:latin typeface="Times New Roman"/>
                <a:cs typeface="Times New Roman"/>
              </a:rPr>
              <a:t>ing	(</a:t>
            </a:r>
            <a:r>
              <a:rPr sz="2400" spc="5" dirty="0">
                <a:latin typeface="Times New Roman"/>
                <a:cs typeface="Times New Roman"/>
              </a:rPr>
              <a:t>I</a:t>
            </a:r>
            <a:r>
              <a:rPr sz="2400" spc="-5" dirty="0">
                <a:latin typeface="Times New Roman"/>
                <a:cs typeface="Times New Roman"/>
              </a:rPr>
              <a:t>O</a:t>
            </a:r>
            <a:r>
              <a:rPr sz="2400" spc="-15" dirty="0">
                <a:latin typeface="Times New Roman"/>
                <a:cs typeface="Times New Roman"/>
              </a:rPr>
              <a:t>S</a:t>
            </a:r>
            <a:r>
              <a:rPr sz="2400" dirty="0">
                <a:latin typeface="Times New Roman"/>
                <a:cs typeface="Times New Roman"/>
              </a:rPr>
              <a:t>R	JECE</a:t>
            </a:r>
            <a:r>
              <a:rPr sz="2400" spc="5" dirty="0">
                <a:latin typeface="Times New Roman"/>
                <a:cs typeface="Times New Roman"/>
              </a:rPr>
              <a:t>)</a:t>
            </a:r>
            <a:r>
              <a:rPr sz="2400" dirty="0">
                <a:latin typeface="Times New Roman"/>
                <a:cs typeface="Times New Roman"/>
              </a:rPr>
              <a:t>,	</a:t>
            </a:r>
            <a:r>
              <a:rPr sz="2400" spc="-325" dirty="0">
                <a:latin typeface="Times New Roman"/>
                <a:cs typeface="Times New Roman"/>
              </a:rPr>
              <a:t>V</a:t>
            </a:r>
            <a:r>
              <a:rPr sz="2400" dirty="0">
                <a:latin typeface="Times New Roman"/>
                <a:cs typeface="Times New Roman"/>
              </a:rPr>
              <a:t>olu</a:t>
            </a:r>
            <a:r>
              <a:rPr sz="2400" spc="-15" dirty="0">
                <a:latin typeface="Times New Roman"/>
                <a:cs typeface="Times New Roman"/>
              </a:rPr>
              <a:t>m</a:t>
            </a:r>
            <a:r>
              <a:rPr sz="2400" dirty="0">
                <a:latin typeface="Times New Roman"/>
                <a:cs typeface="Times New Roman"/>
              </a:rPr>
              <a:t>e	10,	</a:t>
            </a:r>
            <a:r>
              <a:rPr sz="2400" spc="-5" dirty="0">
                <a:latin typeface="Times New Roman"/>
                <a:cs typeface="Times New Roman"/>
              </a:rPr>
              <a:t>Issue</a:t>
            </a:r>
            <a:r>
              <a:rPr sz="2400" dirty="0">
                <a:latin typeface="Times New Roman"/>
                <a:cs typeface="Times New Roman"/>
              </a:rPr>
              <a:t>	3,	</a:t>
            </a:r>
            <a:r>
              <a:rPr sz="2400" spc="-275" dirty="0">
                <a:latin typeface="Times New Roman"/>
                <a:cs typeface="Times New Roman"/>
              </a:rPr>
              <a:t>V</a:t>
            </a:r>
            <a:r>
              <a:rPr sz="2400" dirty="0">
                <a:latin typeface="Times New Roman"/>
                <a:cs typeface="Times New Roman"/>
              </a:rPr>
              <a:t>e</a:t>
            </a:r>
            <a:r>
              <a:rPr sz="2400" spc="-125" dirty="0">
                <a:latin typeface="Times New Roman"/>
                <a:cs typeface="Times New Roman"/>
              </a:rPr>
              <a:t>r</a:t>
            </a:r>
            <a:r>
              <a:rPr sz="2400" dirty="0">
                <a:latin typeface="Times New Roman"/>
                <a:cs typeface="Times New Roman"/>
              </a:rPr>
              <a:t>.	</a:t>
            </a:r>
            <a:r>
              <a:rPr sz="2400" spc="-10" dirty="0">
                <a:latin typeface="Times New Roman"/>
                <a:cs typeface="Times New Roman"/>
              </a:rPr>
              <a:t>I</a:t>
            </a:r>
            <a:r>
              <a:rPr sz="2400" dirty="0">
                <a:latin typeface="Times New Roman"/>
                <a:cs typeface="Times New Roman"/>
              </a:rPr>
              <a:t>I	</a:t>
            </a:r>
            <a:r>
              <a:rPr sz="2400" spc="-5" dirty="0">
                <a:latin typeface="Times New Roman"/>
                <a:cs typeface="Times New Roman"/>
              </a:rPr>
              <a:t>(M</a:t>
            </a:r>
            <a:r>
              <a:rPr sz="2400" dirty="0">
                <a:latin typeface="Times New Roman"/>
                <a:cs typeface="Times New Roman"/>
              </a:rPr>
              <a:t>ay	-  Jun.2015).</a:t>
            </a:r>
            <a:endParaRPr sz="2400">
              <a:latin typeface="Times New Roman"/>
              <a:cs typeface="Times New Roman"/>
            </a:endParaRPr>
          </a:p>
          <a:p>
            <a:pPr marL="12700" marR="2278380">
              <a:lnSpc>
                <a:spcPts val="3879"/>
              </a:lnSpc>
              <a:spcBef>
                <a:spcPts val="95"/>
              </a:spcBef>
            </a:pPr>
            <a:r>
              <a:rPr sz="2400" spc="-5" dirty="0">
                <a:latin typeface="Times New Roman"/>
                <a:cs typeface="Times New Roman"/>
              </a:rPr>
              <a:t>[4] </a:t>
            </a:r>
            <a:r>
              <a:rPr sz="2400" dirty="0">
                <a:latin typeface="Times New Roman"/>
                <a:cs typeface="Times New Roman"/>
              </a:rPr>
              <a:t>Jesper </a:t>
            </a:r>
            <a:r>
              <a:rPr sz="2400" spc="-10" dirty="0">
                <a:latin typeface="Times New Roman"/>
                <a:cs typeface="Times New Roman"/>
              </a:rPr>
              <a:t>Sandberg </a:t>
            </a:r>
            <a:r>
              <a:rPr sz="2400" dirty="0">
                <a:latin typeface="Times New Roman"/>
                <a:cs typeface="Times New Roman"/>
              </a:rPr>
              <a:t>and </a:t>
            </a:r>
            <a:r>
              <a:rPr sz="2400" spc="-5" dirty="0">
                <a:latin typeface="Times New Roman"/>
                <a:cs typeface="Times New Roman"/>
              </a:rPr>
              <a:t>Thomas Kockholm, ''iPlant: </a:t>
            </a:r>
            <a:r>
              <a:rPr sz="2400" dirty="0">
                <a:latin typeface="Times New Roman"/>
                <a:cs typeface="Times New Roman"/>
              </a:rPr>
              <a:t>Inteligent Plant </a:t>
            </a:r>
            <a:r>
              <a:rPr sz="2400" spc="-585" dirty="0">
                <a:latin typeface="Times New Roman"/>
                <a:cs typeface="Times New Roman"/>
              </a:rPr>
              <a:t> </a:t>
            </a:r>
            <a:r>
              <a:rPr sz="2400" spc="-5" dirty="0">
                <a:latin typeface="Times New Roman"/>
                <a:cs typeface="Times New Roman"/>
              </a:rPr>
              <a:t>System",</a:t>
            </a:r>
            <a:r>
              <a:rPr sz="2400" spc="-1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spc="-5" dirty="0">
                <a:latin typeface="Times New Roman"/>
                <a:cs typeface="Times New Roman"/>
              </a:rPr>
              <a:t>SPCL-2012</a:t>
            </a:r>
            <a:endParaRPr sz="2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3858" y="749029"/>
            <a:ext cx="7646780" cy="5066554"/>
          </a:xfrm>
          <a:prstGeom prst="rect">
            <a:avLst/>
          </a:prstGeom>
        </p:spPr>
      </p:pic>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2" name="object 2"/>
          <p:cNvSpPr txBox="1">
            <a:spLocks noGrp="1"/>
          </p:cNvSpPr>
          <p:nvPr>
            <p:ph type="title"/>
          </p:nvPr>
        </p:nvSpPr>
        <p:spPr>
          <a:xfrm>
            <a:off x="805078" y="953261"/>
            <a:ext cx="5071110" cy="543560"/>
          </a:xfrm>
          <a:prstGeom prst="rect">
            <a:avLst/>
          </a:prstGeom>
        </p:spPr>
        <p:txBody>
          <a:bodyPr vert="horz" wrap="square" lIns="0" tIns="12065" rIns="0" bIns="0" rtlCol="0">
            <a:spAutoFit/>
          </a:bodyPr>
          <a:lstStyle/>
          <a:p>
            <a:pPr marL="12700">
              <a:lnSpc>
                <a:spcPct val="100000"/>
              </a:lnSpc>
              <a:spcBef>
                <a:spcPts val="95"/>
              </a:spcBef>
            </a:pPr>
            <a:r>
              <a:rPr sz="3400" spc="-5" dirty="0"/>
              <a:t>PROBLEM</a:t>
            </a:r>
            <a:r>
              <a:rPr sz="3400" spc="-60" dirty="0"/>
              <a:t> </a:t>
            </a:r>
            <a:r>
              <a:rPr sz="3400" spc="-80" dirty="0"/>
              <a:t>STATEMENT:</a:t>
            </a:r>
            <a:endParaRPr sz="3400"/>
          </a:p>
        </p:txBody>
      </p:sp>
      <p:sp>
        <p:nvSpPr>
          <p:cNvPr id="3" name="object 3"/>
          <p:cNvSpPr txBox="1"/>
          <p:nvPr/>
        </p:nvSpPr>
        <p:spPr>
          <a:xfrm>
            <a:off x="694740" y="1888997"/>
            <a:ext cx="10582910" cy="1854835"/>
          </a:xfrm>
          <a:prstGeom prst="rect">
            <a:avLst/>
          </a:prstGeom>
        </p:spPr>
        <p:txBody>
          <a:bodyPr vert="horz" wrap="square" lIns="0" tIns="12700" rIns="0" bIns="0" rtlCol="0">
            <a:spAutoFit/>
          </a:bodyPr>
          <a:lstStyle/>
          <a:p>
            <a:pPr marL="12700" marR="5080" indent="913765" algn="just">
              <a:lnSpc>
                <a:spcPct val="100000"/>
              </a:lnSpc>
              <a:spcBef>
                <a:spcPts val="100"/>
              </a:spcBef>
            </a:pPr>
            <a:r>
              <a:rPr sz="2400" dirty="0">
                <a:latin typeface="Times New Roman"/>
                <a:cs typeface="Times New Roman"/>
              </a:rPr>
              <a:t>Designing</a:t>
            </a:r>
            <a:r>
              <a:rPr sz="2400" spc="5" dirty="0">
                <a:latin typeface="Times New Roman"/>
                <a:cs typeface="Times New Roman"/>
              </a:rPr>
              <a:t> </a:t>
            </a: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intelligent</a:t>
            </a:r>
            <a:r>
              <a:rPr sz="2400" dirty="0">
                <a:latin typeface="Times New Roman"/>
                <a:cs typeface="Times New Roman"/>
              </a:rPr>
              <a:t> and</a:t>
            </a:r>
            <a:r>
              <a:rPr sz="2400" spc="5" dirty="0">
                <a:latin typeface="Times New Roman"/>
                <a:cs typeface="Times New Roman"/>
              </a:rPr>
              <a:t> </a:t>
            </a:r>
            <a:r>
              <a:rPr sz="2400" spc="-5" dirty="0">
                <a:latin typeface="Times New Roman"/>
                <a:cs typeface="Times New Roman"/>
              </a:rPr>
              <a:t>adaptable</a:t>
            </a:r>
            <a:r>
              <a:rPr sz="2400" dirty="0">
                <a:latin typeface="Times New Roman"/>
                <a:cs typeface="Times New Roman"/>
              </a:rPr>
              <a:t> </a:t>
            </a:r>
            <a:r>
              <a:rPr sz="2400" spc="-5" dirty="0">
                <a:latin typeface="Times New Roman"/>
                <a:cs typeface="Times New Roman"/>
              </a:rPr>
              <a:t>irrigation</a:t>
            </a:r>
            <a:r>
              <a:rPr sz="2400" dirty="0">
                <a:latin typeface="Times New Roman"/>
                <a:cs typeface="Times New Roman"/>
              </a:rPr>
              <a:t> system</a:t>
            </a:r>
            <a:r>
              <a:rPr sz="2400" spc="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spc="-5" dirty="0">
                <a:latin typeface="Times New Roman"/>
                <a:cs typeface="Times New Roman"/>
              </a:rPr>
              <a:t>optimize</a:t>
            </a:r>
            <a:r>
              <a:rPr sz="2400" dirty="0">
                <a:latin typeface="Times New Roman"/>
                <a:cs typeface="Times New Roman"/>
              </a:rPr>
              <a:t> </a:t>
            </a:r>
            <a:r>
              <a:rPr sz="2400" spc="-5" dirty="0">
                <a:latin typeface="Times New Roman"/>
                <a:cs typeface="Times New Roman"/>
              </a:rPr>
              <a:t>plant </a:t>
            </a:r>
            <a:r>
              <a:rPr sz="2400" spc="-585" dirty="0">
                <a:latin typeface="Times New Roman"/>
                <a:cs typeface="Times New Roman"/>
              </a:rPr>
              <a:t> </a:t>
            </a:r>
            <a:r>
              <a:rPr sz="2400" dirty="0">
                <a:latin typeface="Times New Roman"/>
                <a:cs typeface="Times New Roman"/>
              </a:rPr>
              <a:t>watering </a:t>
            </a:r>
            <a:r>
              <a:rPr sz="2400" spc="-10" dirty="0">
                <a:latin typeface="Times New Roman"/>
                <a:cs typeface="Times New Roman"/>
              </a:rPr>
              <a:t>based </a:t>
            </a:r>
            <a:r>
              <a:rPr sz="2400" dirty="0">
                <a:latin typeface="Times New Roman"/>
                <a:cs typeface="Times New Roman"/>
              </a:rPr>
              <a:t>on </a:t>
            </a:r>
            <a:r>
              <a:rPr sz="2400" spc="-5" dirty="0">
                <a:latin typeface="Times New Roman"/>
                <a:cs typeface="Times New Roman"/>
              </a:rPr>
              <a:t>individual plant types, considering factors </a:t>
            </a:r>
            <a:r>
              <a:rPr sz="2400" dirty="0">
                <a:latin typeface="Times New Roman"/>
                <a:cs typeface="Times New Roman"/>
              </a:rPr>
              <a:t>such </a:t>
            </a:r>
            <a:r>
              <a:rPr sz="2400" spc="-5" dirty="0">
                <a:latin typeface="Times New Roman"/>
                <a:cs typeface="Times New Roman"/>
              </a:rPr>
              <a:t>as species-specific </a:t>
            </a:r>
            <a:r>
              <a:rPr sz="2400" dirty="0">
                <a:latin typeface="Times New Roman"/>
                <a:cs typeface="Times New Roman"/>
              </a:rPr>
              <a:t> water</a:t>
            </a:r>
            <a:r>
              <a:rPr sz="2400" spc="5" dirty="0">
                <a:latin typeface="Times New Roman"/>
                <a:cs typeface="Times New Roman"/>
              </a:rPr>
              <a:t> </a:t>
            </a:r>
            <a:r>
              <a:rPr sz="2400" spc="-5" dirty="0">
                <a:latin typeface="Times New Roman"/>
                <a:cs typeface="Times New Roman"/>
              </a:rPr>
              <a:t>requirements,</a:t>
            </a:r>
            <a:r>
              <a:rPr sz="2400" dirty="0">
                <a:latin typeface="Times New Roman"/>
                <a:cs typeface="Times New Roman"/>
              </a:rPr>
              <a:t> </a:t>
            </a:r>
            <a:r>
              <a:rPr sz="2400" spc="-5" dirty="0">
                <a:latin typeface="Times New Roman"/>
                <a:cs typeface="Times New Roman"/>
              </a:rPr>
              <a:t>soil</a:t>
            </a:r>
            <a:r>
              <a:rPr sz="2400" dirty="0">
                <a:latin typeface="Times New Roman"/>
                <a:cs typeface="Times New Roman"/>
              </a:rPr>
              <a:t> </a:t>
            </a:r>
            <a:r>
              <a:rPr sz="2400" spc="-5" dirty="0">
                <a:latin typeface="Times New Roman"/>
                <a:cs typeface="Times New Roman"/>
              </a:rPr>
              <a:t>conditions,</a:t>
            </a:r>
            <a:r>
              <a:rPr sz="2400" dirty="0">
                <a:latin typeface="Times New Roman"/>
                <a:cs typeface="Times New Roman"/>
              </a:rPr>
              <a:t> and</a:t>
            </a:r>
            <a:r>
              <a:rPr sz="2400" spc="5" dirty="0">
                <a:latin typeface="Times New Roman"/>
                <a:cs typeface="Times New Roman"/>
              </a:rPr>
              <a:t> </a:t>
            </a:r>
            <a:r>
              <a:rPr sz="2400" spc="-5" dirty="0">
                <a:latin typeface="Times New Roman"/>
                <a:cs typeface="Times New Roman"/>
              </a:rPr>
              <a:t>climate</a:t>
            </a:r>
            <a:r>
              <a:rPr sz="2400" dirty="0">
                <a:latin typeface="Times New Roman"/>
                <a:cs typeface="Times New Roman"/>
              </a:rPr>
              <a:t> </a:t>
            </a:r>
            <a:r>
              <a:rPr sz="2400" spc="-5" dirty="0">
                <a:latin typeface="Times New Roman"/>
                <a:cs typeface="Times New Roman"/>
              </a:rPr>
              <a:t>variations.</a:t>
            </a:r>
            <a:r>
              <a:rPr sz="2400" dirty="0">
                <a:latin typeface="Times New Roman"/>
                <a:cs typeface="Times New Roman"/>
              </a:rPr>
              <a:t> The</a:t>
            </a:r>
            <a:r>
              <a:rPr sz="2400" spc="5" dirty="0">
                <a:latin typeface="Times New Roman"/>
                <a:cs typeface="Times New Roman"/>
              </a:rPr>
              <a:t> </a:t>
            </a:r>
            <a:r>
              <a:rPr sz="2400" spc="-5" dirty="0">
                <a:latin typeface="Times New Roman"/>
                <a:cs typeface="Times New Roman"/>
              </a:rPr>
              <a:t>challenge</a:t>
            </a:r>
            <a:r>
              <a:rPr sz="2400" dirty="0">
                <a:latin typeface="Times New Roman"/>
                <a:cs typeface="Times New Roman"/>
              </a:rPr>
              <a:t> is</a:t>
            </a:r>
            <a:r>
              <a:rPr sz="2400" spc="600" dirty="0">
                <a:latin typeface="Times New Roman"/>
                <a:cs typeface="Times New Roman"/>
              </a:rPr>
              <a:t> </a:t>
            </a:r>
            <a:r>
              <a:rPr sz="2400" spc="-10" dirty="0">
                <a:latin typeface="Times New Roman"/>
                <a:cs typeface="Times New Roman"/>
              </a:rPr>
              <a:t>to </a:t>
            </a:r>
            <a:r>
              <a:rPr sz="2400" spc="-5" dirty="0">
                <a:latin typeface="Times New Roman"/>
                <a:cs typeface="Times New Roman"/>
              </a:rPr>
              <a:t> develop</a:t>
            </a:r>
            <a:r>
              <a:rPr sz="2400" dirty="0">
                <a:latin typeface="Times New Roman"/>
                <a:cs typeface="Times New Roman"/>
              </a:rPr>
              <a:t> a</a:t>
            </a:r>
            <a:r>
              <a:rPr sz="2400" spc="5" dirty="0">
                <a:latin typeface="Times New Roman"/>
                <a:cs typeface="Times New Roman"/>
              </a:rPr>
              <a:t> </a:t>
            </a:r>
            <a:r>
              <a:rPr sz="2400" dirty="0">
                <a:latin typeface="Times New Roman"/>
                <a:cs typeface="Times New Roman"/>
              </a:rPr>
              <a:t>system</a:t>
            </a:r>
            <a:r>
              <a:rPr sz="2400" spc="5" dirty="0">
                <a:latin typeface="Times New Roman"/>
                <a:cs typeface="Times New Roman"/>
              </a:rPr>
              <a:t> </a:t>
            </a:r>
            <a:r>
              <a:rPr sz="2400" dirty="0">
                <a:latin typeface="Times New Roman"/>
                <a:cs typeface="Times New Roman"/>
              </a:rPr>
              <a:t>that</a:t>
            </a:r>
            <a:r>
              <a:rPr sz="2400" spc="5" dirty="0">
                <a:latin typeface="Times New Roman"/>
                <a:cs typeface="Times New Roman"/>
              </a:rPr>
              <a:t> </a:t>
            </a:r>
            <a:r>
              <a:rPr sz="2400" spc="-10" dirty="0">
                <a:latin typeface="Times New Roman"/>
                <a:cs typeface="Times New Roman"/>
              </a:rPr>
              <a:t>efficiently</a:t>
            </a:r>
            <a:r>
              <a:rPr sz="2400" spc="-5" dirty="0">
                <a:latin typeface="Times New Roman"/>
                <a:cs typeface="Times New Roman"/>
              </a:rPr>
              <a:t> manages</a:t>
            </a:r>
            <a:r>
              <a:rPr sz="2400" dirty="0">
                <a:latin typeface="Times New Roman"/>
                <a:cs typeface="Times New Roman"/>
              </a:rPr>
              <a:t> water</a:t>
            </a:r>
            <a:r>
              <a:rPr sz="2400" spc="5" dirty="0">
                <a:latin typeface="Times New Roman"/>
                <a:cs typeface="Times New Roman"/>
              </a:rPr>
              <a:t> </a:t>
            </a:r>
            <a:r>
              <a:rPr sz="2400" spc="-5" dirty="0">
                <a:latin typeface="Times New Roman"/>
                <a:cs typeface="Times New Roman"/>
              </a:rPr>
              <a:t>distribution,</a:t>
            </a:r>
            <a:r>
              <a:rPr sz="2400" dirty="0">
                <a:latin typeface="Times New Roman"/>
                <a:cs typeface="Times New Roman"/>
              </a:rPr>
              <a:t> </a:t>
            </a:r>
            <a:r>
              <a:rPr sz="2400" spc="-5" dirty="0">
                <a:latin typeface="Times New Roman"/>
                <a:cs typeface="Times New Roman"/>
              </a:rPr>
              <a:t>ensuring</a:t>
            </a:r>
            <a:r>
              <a:rPr sz="2400" dirty="0">
                <a:latin typeface="Times New Roman"/>
                <a:cs typeface="Times New Roman"/>
              </a:rPr>
              <a:t> </a:t>
            </a:r>
            <a:r>
              <a:rPr sz="2400" spc="-5" dirty="0">
                <a:latin typeface="Times New Roman"/>
                <a:cs typeface="Times New Roman"/>
              </a:rPr>
              <a:t>adequate </a:t>
            </a:r>
            <a:r>
              <a:rPr sz="2400" dirty="0">
                <a:latin typeface="Times New Roman"/>
                <a:cs typeface="Times New Roman"/>
              </a:rPr>
              <a:t> hydration</a:t>
            </a:r>
            <a:r>
              <a:rPr sz="2400" spc="-2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diverse</a:t>
            </a:r>
            <a:r>
              <a:rPr sz="2400" spc="-25" dirty="0">
                <a:latin typeface="Times New Roman"/>
                <a:cs typeface="Times New Roman"/>
              </a:rPr>
              <a:t> </a:t>
            </a:r>
            <a:r>
              <a:rPr sz="2400" dirty="0">
                <a:latin typeface="Times New Roman"/>
                <a:cs typeface="Times New Roman"/>
              </a:rPr>
              <a:t>plant</a:t>
            </a:r>
            <a:r>
              <a:rPr sz="2400" spc="-15" dirty="0">
                <a:latin typeface="Times New Roman"/>
                <a:cs typeface="Times New Roman"/>
              </a:rPr>
              <a:t> </a:t>
            </a:r>
            <a:r>
              <a:rPr sz="2400" dirty="0">
                <a:latin typeface="Times New Roman"/>
                <a:cs typeface="Times New Roman"/>
              </a:rPr>
              <a:t>species</a:t>
            </a:r>
            <a:r>
              <a:rPr sz="2400" spc="-20" dirty="0">
                <a:latin typeface="Times New Roman"/>
                <a:cs typeface="Times New Roman"/>
              </a:rPr>
              <a:t> </a:t>
            </a:r>
            <a:r>
              <a:rPr sz="2400" dirty="0">
                <a:latin typeface="Times New Roman"/>
                <a:cs typeface="Times New Roman"/>
              </a:rPr>
              <a:t>while</a:t>
            </a:r>
            <a:r>
              <a:rPr sz="2400" spc="-5" dirty="0">
                <a:latin typeface="Times New Roman"/>
                <a:cs typeface="Times New Roman"/>
              </a:rPr>
              <a:t> minimizing</a:t>
            </a:r>
            <a:r>
              <a:rPr sz="2400" spc="-10" dirty="0">
                <a:latin typeface="Times New Roman"/>
                <a:cs typeface="Times New Roman"/>
              </a:rPr>
              <a:t> </a:t>
            </a:r>
            <a:r>
              <a:rPr sz="2400" dirty="0">
                <a:latin typeface="Times New Roman"/>
                <a:cs typeface="Times New Roman"/>
              </a:rPr>
              <a:t>water</a:t>
            </a:r>
            <a:r>
              <a:rPr sz="2400" spc="-20" dirty="0">
                <a:latin typeface="Times New Roman"/>
                <a:cs typeface="Times New Roman"/>
              </a:rPr>
              <a:t> </a:t>
            </a:r>
            <a:r>
              <a:rPr sz="2400" dirty="0">
                <a:latin typeface="Times New Roman"/>
                <a:cs typeface="Times New Roman"/>
              </a:rPr>
              <a:t>wastage.</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1091895" y="712470"/>
            <a:ext cx="2671445" cy="574040"/>
          </a:xfrm>
          <a:prstGeom prst="rect">
            <a:avLst/>
          </a:prstGeom>
        </p:spPr>
        <p:txBody>
          <a:bodyPr vert="horz" wrap="square" lIns="0" tIns="12700" rIns="0" bIns="0" rtlCol="0">
            <a:spAutoFit/>
          </a:bodyPr>
          <a:lstStyle/>
          <a:p>
            <a:pPr marL="12700">
              <a:lnSpc>
                <a:spcPct val="100000"/>
              </a:lnSpc>
              <a:spcBef>
                <a:spcPts val="100"/>
              </a:spcBef>
            </a:pPr>
            <a:r>
              <a:rPr sz="3400" spc="-5" dirty="0"/>
              <a:t>OBJECTIVE</a:t>
            </a:r>
            <a:r>
              <a:rPr sz="3600" spc="-5" dirty="0"/>
              <a:t>:</a:t>
            </a:r>
            <a:endParaRPr sz="3600"/>
          </a:p>
        </p:txBody>
      </p:sp>
      <p:sp>
        <p:nvSpPr>
          <p:cNvPr id="3" name="object 3"/>
          <p:cNvSpPr txBox="1"/>
          <p:nvPr/>
        </p:nvSpPr>
        <p:spPr>
          <a:xfrm>
            <a:off x="1091895" y="1581403"/>
            <a:ext cx="9796145" cy="3444875"/>
          </a:xfrm>
          <a:prstGeom prst="rect">
            <a:avLst/>
          </a:prstGeom>
        </p:spPr>
        <p:txBody>
          <a:bodyPr vert="horz" wrap="square" lIns="0" tIns="12700" rIns="0" bIns="0" rtlCol="0">
            <a:spAutoFit/>
          </a:bodyPr>
          <a:lstStyle/>
          <a:p>
            <a:pPr marL="241300" marR="5715" indent="-229235" algn="just">
              <a:lnSpc>
                <a:spcPct val="100000"/>
              </a:lnSpc>
              <a:spcBef>
                <a:spcPts val="100"/>
              </a:spcBef>
              <a:buFont typeface="Arial MT"/>
              <a:buChar char="•"/>
              <a:tabLst>
                <a:tab pos="241935" algn="l"/>
              </a:tabLst>
            </a:pPr>
            <a:r>
              <a:rPr sz="2400" dirty="0">
                <a:solidFill>
                  <a:srgbClr val="374151"/>
                </a:solidFill>
                <a:latin typeface="Times New Roman"/>
                <a:cs typeface="Times New Roman"/>
              </a:rPr>
              <a:t>Develop</a:t>
            </a:r>
            <a:r>
              <a:rPr sz="2400" spc="5" dirty="0">
                <a:solidFill>
                  <a:srgbClr val="374151"/>
                </a:solidFill>
                <a:latin typeface="Times New Roman"/>
                <a:cs typeface="Times New Roman"/>
              </a:rPr>
              <a:t> </a:t>
            </a:r>
            <a:r>
              <a:rPr sz="2400" dirty="0">
                <a:solidFill>
                  <a:srgbClr val="374151"/>
                </a:solidFill>
                <a:latin typeface="Times New Roman"/>
                <a:cs typeface="Times New Roman"/>
              </a:rPr>
              <a:t>an</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intelligent</a:t>
            </a:r>
            <a:r>
              <a:rPr sz="2400" dirty="0">
                <a:solidFill>
                  <a:srgbClr val="374151"/>
                </a:solidFill>
                <a:latin typeface="Times New Roman"/>
                <a:cs typeface="Times New Roman"/>
              </a:rPr>
              <a:t> plant</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irrigation</a:t>
            </a:r>
            <a:r>
              <a:rPr sz="2400" dirty="0">
                <a:solidFill>
                  <a:srgbClr val="374151"/>
                </a:solidFill>
                <a:latin typeface="Times New Roman"/>
                <a:cs typeface="Times New Roman"/>
              </a:rPr>
              <a:t> </a:t>
            </a:r>
            <a:r>
              <a:rPr sz="2400" spc="-5" dirty="0">
                <a:solidFill>
                  <a:srgbClr val="374151"/>
                </a:solidFill>
                <a:latin typeface="Times New Roman"/>
                <a:cs typeface="Times New Roman"/>
              </a:rPr>
              <a:t>system</a:t>
            </a:r>
            <a:r>
              <a:rPr sz="2400" dirty="0">
                <a:solidFill>
                  <a:srgbClr val="374151"/>
                </a:solidFill>
                <a:latin typeface="Times New Roman"/>
                <a:cs typeface="Times New Roman"/>
              </a:rPr>
              <a:t> that</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customizes</a:t>
            </a:r>
            <a:r>
              <a:rPr sz="2400" dirty="0">
                <a:solidFill>
                  <a:srgbClr val="374151"/>
                </a:solidFill>
                <a:latin typeface="Times New Roman"/>
                <a:cs typeface="Times New Roman"/>
              </a:rPr>
              <a:t> </a:t>
            </a:r>
            <a:r>
              <a:rPr sz="2400" spc="-5" dirty="0">
                <a:solidFill>
                  <a:srgbClr val="374151"/>
                </a:solidFill>
                <a:latin typeface="Times New Roman"/>
                <a:cs typeface="Times New Roman"/>
              </a:rPr>
              <a:t>watering </a:t>
            </a:r>
            <a:r>
              <a:rPr sz="2400" dirty="0">
                <a:solidFill>
                  <a:srgbClr val="374151"/>
                </a:solidFill>
                <a:latin typeface="Times New Roman"/>
                <a:cs typeface="Times New Roman"/>
              </a:rPr>
              <a:t> schedules </a:t>
            </a:r>
            <a:r>
              <a:rPr sz="2400" spc="-5" dirty="0">
                <a:solidFill>
                  <a:srgbClr val="374151"/>
                </a:solidFill>
                <a:latin typeface="Times New Roman"/>
                <a:cs typeface="Times New Roman"/>
              </a:rPr>
              <a:t>and amounts </a:t>
            </a:r>
            <a:r>
              <a:rPr sz="2400" dirty="0">
                <a:solidFill>
                  <a:srgbClr val="374151"/>
                </a:solidFill>
                <a:latin typeface="Times New Roman"/>
                <a:cs typeface="Times New Roman"/>
              </a:rPr>
              <a:t>based on </a:t>
            </a:r>
            <a:r>
              <a:rPr sz="2400" spc="-5" dirty="0">
                <a:solidFill>
                  <a:srgbClr val="374151"/>
                </a:solidFill>
                <a:latin typeface="Times New Roman"/>
                <a:cs typeface="Times New Roman"/>
              </a:rPr>
              <a:t>the distinct </a:t>
            </a:r>
            <a:r>
              <a:rPr sz="2400" dirty="0">
                <a:solidFill>
                  <a:srgbClr val="374151"/>
                </a:solidFill>
                <a:latin typeface="Times New Roman"/>
                <a:cs typeface="Times New Roman"/>
              </a:rPr>
              <a:t>water </a:t>
            </a:r>
            <a:r>
              <a:rPr sz="2400" spc="-5" dirty="0">
                <a:solidFill>
                  <a:srgbClr val="374151"/>
                </a:solidFill>
                <a:latin typeface="Times New Roman"/>
                <a:cs typeface="Times New Roman"/>
              </a:rPr>
              <a:t>requirements </a:t>
            </a:r>
            <a:r>
              <a:rPr sz="2400" dirty="0">
                <a:solidFill>
                  <a:srgbClr val="374151"/>
                </a:solidFill>
                <a:latin typeface="Times New Roman"/>
                <a:cs typeface="Times New Roman"/>
              </a:rPr>
              <a:t>of various </a:t>
            </a:r>
            <a:r>
              <a:rPr sz="2400" spc="5" dirty="0">
                <a:solidFill>
                  <a:srgbClr val="374151"/>
                </a:solidFill>
                <a:latin typeface="Times New Roman"/>
                <a:cs typeface="Times New Roman"/>
              </a:rPr>
              <a:t> </a:t>
            </a:r>
            <a:r>
              <a:rPr sz="2400" dirty="0">
                <a:solidFill>
                  <a:srgbClr val="374151"/>
                </a:solidFill>
                <a:latin typeface="Times New Roman"/>
                <a:cs typeface="Times New Roman"/>
              </a:rPr>
              <a:t>plant</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species.</a:t>
            </a:r>
            <a:r>
              <a:rPr sz="2400" dirty="0">
                <a:solidFill>
                  <a:srgbClr val="374151"/>
                </a:solidFill>
                <a:latin typeface="Times New Roman"/>
                <a:cs typeface="Times New Roman"/>
              </a:rPr>
              <a:t> This</a:t>
            </a:r>
            <a:r>
              <a:rPr sz="2400" spc="5" dirty="0">
                <a:solidFill>
                  <a:srgbClr val="374151"/>
                </a:solidFill>
                <a:latin typeface="Times New Roman"/>
                <a:cs typeface="Times New Roman"/>
              </a:rPr>
              <a:t> </a:t>
            </a:r>
            <a:r>
              <a:rPr sz="2400" spc="-10" dirty="0">
                <a:solidFill>
                  <a:srgbClr val="374151"/>
                </a:solidFill>
                <a:latin typeface="Times New Roman"/>
                <a:cs typeface="Times New Roman"/>
              </a:rPr>
              <a:t>aims</a:t>
            </a:r>
            <a:r>
              <a:rPr sz="2400" spc="-5" dirty="0">
                <a:solidFill>
                  <a:srgbClr val="374151"/>
                </a:solidFill>
                <a:latin typeface="Times New Roman"/>
                <a:cs typeface="Times New Roman"/>
              </a:rPr>
              <a:t> </a:t>
            </a:r>
            <a:r>
              <a:rPr sz="2400" dirty="0">
                <a:solidFill>
                  <a:srgbClr val="374151"/>
                </a:solidFill>
                <a:latin typeface="Times New Roman"/>
                <a:cs typeface="Times New Roman"/>
              </a:rPr>
              <a:t>to</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enhance</a:t>
            </a:r>
            <a:r>
              <a:rPr sz="2400" dirty="0">
                <a:solidFill>
                  <a:srgbClr val="374151"/>
                </a:solidFill>
                <a:latin typeface="Times New Roman"/>
                <a:cs typeface="Times New Roman"/>
              </a:rPr>
              <a:t> </a:t>
            </a:r>
            <a:r>
              <a:rPr sz="2400" spc="-5" dirty="0">
                <a:solidFill>
                  <a:srgbClr val="374151"/>
                </a:solidFill>
                <a:latin typeface="Times New Roman"/>
                <a:cs typeface="Times New Roman"/>
              </a:rPr>
              <a:t>plant</a:t>
            </a:r>
            <a:r>
              <a:rPr sz="2400" dirty="0">
                <a:solidFill>
                  <a:srgbClr val="374151"/>
                </a:solidFill>
                <a:latin typeface="Times New Roman"/>
                <a:cs typeface="Times New Roman"/>
              </a:rPr>
              <a:t> </a:t>
            </a:r>
            <a:r>
              <a:rPr sz="2400" spc="-5" dirty="0">
                <a:solidFill>
                  <a:srgbClr val="374151"/>
                </a:solidFill>
                <a:latin typeface="Times New Roman"/>
                <a:cs typeface="Times New Roman"/>
              </a:rPr>
              <a:t>growth</a:t>
            </a:r>
            <a:r>
              <a:rPr sz="2400" dirty="0">
                <a:solidFill>
                  <a:srgbClr val="374151"/>
                </a:solidFill>
                <a:latin typeface="Times New Roman"/>
                <a:cs typeface="Times New Roman"/>
              </a:rPr>
              <a:t> by</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providing</a:t>
            </a:r>
            <a:r>
              <a:rPr sz="2400" dirty="0">
                <a:solidFill>
                  <a:srgbClr val="374151"/>
                </a:solidFill>
                <a:latin typeface="Times New Roman"/>
                <a:cs typeface="Times New Roman"/>
              </a:rPr>
              <a:t> </a:t>
            </a:r>
            <a:r>
              <a:rPr sz="2400" spc="-5" dirty="0">
                <a:solidFill>
                  <a:srgbClr val="374151"/>
                </a:solidFill>
                <a:latin typeface="Times New Roman"/>
                <a:cs typeface="Times New Roman"/>
              </a:rPr>
              <a:t>optimal </a:t>
            </a:r>
            <a:r>
              <a:rPr sz="2400" dirty="0">
                <a:solidFill>
                  <a:srgbClr val="374151"/>
                </a:solidFill>
                <a:latin typeface="Times New Roman"/>
                <a:cs typeface="Times New Roman"/>
              </a:rPr>
              <a:t> hydration</a:t>
            </a:r>
            <a:r>
              <a:rPr sz="2400" spc="-30" dirty="0">
                <a:solidFill>
                  <a:srgbClr val="374151"/>
                </a:solidFill>
                <a:latin typeface="Times New Roman"/>
                <a:cs typeface="Times New Roman"/>
              </a:rPr>
              <a:t> </a:t>
            </a:r>
            <a:r>
              <a:rPr sz="2400" dirty="0">
                <a:solidFill>
                  <a:srgbClr val="374151"/>
                </a:solidFill>
                <a:latin typeface="Times New Roman"/>
                <a:cs typeface="Times New Roman"/>
              </a:rPr>
              <a:t>while</a:t>
            </a:r>
            <a:r>
              <a:rPr sz="2400" spc="-20" dirty="0">
                <a:solidFill>
                  <a:srgbClr val="374151"/>
                </a:solidFill>
                <a:latin typeface="Times New Roman"/>
                <a:cs typeface="Times New Roman"/>
              </a:rPr>
              <a:t> </a:t>
            </a:r>
            <a:r>
              <a:rPr sz="2400" spc="-5" dirty="0">
                <a:solidFill>
                  <a:srgbClr val="374151"/>
                </a:solidFill>
                <a:latin typeface="Times New Roman"/>
                <a:cs typeface="Times New Roman"/>
              </a:rPr>
              <a:t>minimizing</a:t>
            </a:r>
            <a:r>
              <a:rPr sz="2400" spc="-10" dirty="0">
                <a:solidFill>
                  <a:srgbClr val="374151"/>
                </a:solidFill>
                <a:latin typeface="Times New Roman"/>
                <a:cs typeface="Times New Roman"/>
              </a:rPr>
              <a:t> </a:t>
            </a:r>
            <a:r>
              <a:rPr sz="2400" dirty="0">
                <a:solidFill>
                  <a:srgbClr val="374151"/>
                </a:solidFill>
                <a:latin typeface="Times New Roman"/>
                <a:cs typeface="Times New Roman"/>
              </a:rPr>
              <a:t>water</a:t>
            </a:r>
            <a:r>
              <a:rPr sz="2400" spc="-10" dirty="0">
                <a:solidFill>
                  <a:srgbClr val="374151"/>
                </a:solidFill>
                <a:latin typeface="Times New Roman"/>
                <a:cs typeface="Times New Roman"/>
              </a:rPr>
              <a:t> </a:t>
            </a:r>
            <a:r>
              <a:rPr sz="2400" dirty="0">
                <a:solidFill>
                  <a:srgbClr val="374151"/>
                </a:solidFill>
                <a:latin typeface="Times New Roman"/>
                <a:cs typeface="Times New Roman"/>
              </a:rPr>
              <a:t>wastage.</a:t>
            </a:r>
            <a:endParaRPr sz="2400">
              <a:latin typeface="Times New Roman"/>
              <a:cs typeface="Times New Roman"/>
            </a:endParaRPr>
          </a:p>
          <a:p>
            <a:pPr marL="241300" marR="5080" indent="-229235" algn="just">
              <a:lnSpc>
                <a:spcPct val="100000"/>
              </a:lnSpc>
              <a:spcBef>
                <a:spcPts val="994"/>
              </a:spcBef>
              <a:buClr>
                <a:srgbClr val="374151"/>
              </a:buClr>
              <a:buFont typeface="Arial MT"/>
              <a:buChar char="•"/>
              <a:tabLst>
                <a:tab pos="318135" algn="l"/>
              </a:tabLst>
            </a:pPr>
            <a:r>
              <a:rPr dirty="0"/>
              <a:t>	</a:t>
            </a:r>
            <a:r>
              <a:rPr sz="2400" spc="-5" dirty="0">
                <a:solidFill>
                  <a:srgbClr val="374151"/>
                </a:solidFill>
                <a:latin typeface="Times New Roman"/>
                <a:cs typeface="Times New Roman"/>
              </a:rPr>
              <a:t>Implement </a:t>
            </a:r>
            <a:r>
              <a:rPr sz="2400" dirty="0">
                <a:solidFill>
                  <a:srgbClr val="374151"/>
                </a:solidFill>
                <a:latin typeface="Times New Roman"/>
                <a:cs typeface="Times New Roman"/>
              </a:rPr>
              <a:t>an </a:t>
            </a:r>
            <a:r>
              <a:rPr sz="2400" spc="-5" dirty="0">
                <a:solidFill>
                  <a:srgbClr val="374151"/>
                </a:solidFill>
                <a:latin typeface="Times New Roman"/>
                <a:cs typeface="Times New Roman"/>
              </a:rPr>
              <a:t>automated </a:t>
            </a:r>
            <a:r>
              <a:rPr sz="2400" dirty="0">
                <a:solidFill>
                  <a:srgbClr val="374151"/>
                </a:solidFill>
                <a:latin typeface="Times New Roman"/>
                <a:cs typeface="Times New Roman"/>
              </a:rPr>
              <a:t>and </a:t>
            </a:r>
            <a:r>
              <a:rPr sz="2400" spc="-5" dirty="0">
                <a:solidFill>
                  <a:srgbClr val="374151"/>
                </a:solidFill>
                <a:latin typeface="Times New Roman"/>
                <a:cs typeface="Times New Roman"/>
              </a:rPr>
              <a:t>user-friendly interface, incorporating real-time </a:t>
            </a:r>
            <a:r>
              <a:rPr sz="2400" dirty="0">
                <a:solidFill>
                  <a:srgbClr val="374151"/>
                </a:solidFill>
                <a:latin typeface="Times New Roman"/>
                <a:cs typeface="Times New Roman"/>
              </a:rPr>
              <a:t> </a:t>
            </a:r>
            <a:r>
              <a:rPr sz="2400" spc="-5" dirty="0">
                <a:solidFill>
                  <a:srgbClr val="374151"/>
                </a:solidFill>
                <a:latin typeface="Times New Roman"/>
                <a:cs typeface="Times New Roman"/>
              </a:rPr>
              <a:t>monitoring </a:t>
            </a:r>
            <a:r>
              <a:rPr sz="2400" dirty="0">
                <a:solidFill>
                  <a:srgbClr val="374151"/>
                </a:solidFill>
                <a:latin typeface="Times New Roman"/>
                <a:cs typeface="Times New Roman"/>
              </a:rPr>
              <a:t>and </a:t>
            </a:r>
            <a:r>
              <a:rPr sz="2400" spc="-5" dirty="0">
                <a:solidFill>
                  <a:srgbClr val="374151"/>
                </a:solidFill>
                <a:latin typeface="Times New Roman"/>
                <a:cs typeface="Times New Roman"/>
              </a:rPr>
              <a:t>control </a:t>
            </a:r>
            <a:r>
              <a:rPr sz="2400" dirty="0">
                <a:solidFill>
                  <a:srgbClr val="374151"/>
                </a:solidFill>
                <a:latin typeface="Times New Roman"/>
                <a:cs typeface="Times New Roman"/>
              </a:rPr>
              <a:t>features. </a:t>
            </a:r>
            <a:r>
              <a:rPr sz="2400" spc="-5" dirty="0">
                <a:solidFill>
                  <a:srgbClr val="374151"/>
                </a:solidFill>
                <a:latin typeface="Times New Roman"/>
                <a:cs typeface="Times New Roman"/>
              </a:rPr>
              <a:t>This </a:t>
            </a:r>
            <a:r>
              <a:rPr sz="2400" dirty="0">
                <a:solidFill>
                  <a:srgbClr val="374151"/>
                </a:solidFill>
                <a:latin typeface="Times New Roman"/>
                <a:cs typeface="Times New Roman"/>
              </a:rPr>
              <a:t>includes </a:t>
            </a:r>
            <a:r>
              <a:rPr sz="2400" spc="-5" dirty="0">
                <a:solidFill>
                  <a:srgbClr val="374151"/>
                </a:solidFill>
                <a:latin typeface="Times New Roman"/>
                <a:cs typeface="Times New Roman"/>
              </a:rPr>
              <a:t>the utilization </a:t>
            </a:r>
            <a:r>
              <a:rPr sz="2400" dirty="0">
                <a:solidFill>
                  <a:srgbClr val="374151"/>
                </a:solidFill>
                <a:latin typeface="Times New Roman"/>
                <a:cs typeface="Times New Roman"/>
              </a:rPr>
              <a:t>of </a:t>
            </a:r>
            <a:r>
              <a:rPr sz="2400" spc="-5" dirty="0">
                <a:solidFill>
                  <a:srgbClr val="374151"/>
                </a:solidFill>
                <a:latin typeface="Times New Roman"/>
                <a:cs typeface="Times New Roman"/>
              </a:rPr>
              <a:t>sensors and </a:t>
            </a:r>
            <a:r>
              <a:rPr sz="2400" dirty="0">
                <a:solidFill>
                  <a:srgbClr val="374151"/>
                </a:solidFill>
                <a:latin typeface="Times New Roman"/>
                <a:cs typeface="Times New Roman"/>
              </a:rPr>
              <a:t> </a:t>
            </a:r>
            <a:r>
              <a:rPr sz="2400" spc="-5" dirty="0">
                <a:solidFill>
                  <a:srgbClr val="374151"/>
                </a:solidFill>
                <a:latin typeface="Times New Roman"/>
                <a:cs typeface="Times New Roman"/>
              </a:rPr>
              <a:t>microcontrollers</a:t>
            </a:r>
            <a:r>
              <a:rPr sz="2400" dirty="0">
                <a:solidFill>
                  <a:srgbClr val="374151"/>
                </a:solidFill>
                <a:latin typeface="Times New Roman"/>
                <a:cs typeface="Times New Roman"/>
              </a:rPr>
              <a:t> to</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ensure</a:t>
            </a:r>
            <a:r>
              <a:rPr sz="2400" dirty="0">
                <a:solidFill>
                  <a:srgbClr val="374151"/>
                </a:solidFill>
                <a:latin typeface="Times New Roman"/>
                <a:cs typeface="Times New Roman"/>
              </a:rPr>
              <a:t> </a:t>
            </a:r>
            <a:r>
              <a:rPr sz="2400" spc="-10" dirty="0">
                <a:solidFill>
                  <a:srgbClr val="374151"/>
                </a:solidFill>
                <a:latin typeface="Times New Roman"/>
                <a:cs typeface="Times New Roman"/>
              </a:rPr>
              <a:t>efficient</a:t>
            </a:r>
            <a:r>
              <a:rPr sz="2400" spc="-5" dirty="0">
                <a:solidFill>
                  <a:srgbClr val="374151"/>
                </a:solidFill>
                <a:latin typeface="Times New Roman"/>
                <a:cs typeface="Times New Roman"/>
              </a:rPr>
              <a:t> water</a:t>
            </a:r>
            <a:r>
              <a:rPr sz="2400" dirty="0">
                <a:solidFill>
                  <a:srgbClr val="374151"/>
                </a:solidFill>
                <a:latin typeface="Times New Roman"/>
                <a:cs typeface="Times New Roman"/>
              </a:rPr>
              <a:t> </a:t>
            </a:r>
            <a:r>
              <a:rPr sz="2400" spc="-5" dirty="0">
                <a:solidFill>
                  <a:srgbClr val="374151"/>
                </a:solidFill>
                <a:latin typeface="Times New Roman"/>
                <a:cs typeface="Times New Roman"/>
              </a:rPr>
              <a:t>distribution,</a:t>
            </a:r>
            <a:r>
              <a:rPr sz="2400" dirty="0">
                <a:solidFill>
                  <a:srgbClr val="374151"/>
                </a:solidFill>
                <a:latin typeface="Times New Roman"/>
                <a:cs typeface="Times New Roman"/>
              </a:rPr>
              <a:t> </a:t>
            </a:r>
            <a:r>
              <a:rPr sz="2400" spc="-5" dirty="0">
                <a:solidFill>
                  <a:srgbClr val="374151"/>
                </a:solidFill>
                <a:latin typeface="Times New Roman"/>
                <a:cs typeface="Times New Roman"/>
              </a:rPr>
              <a:t>adaptability</a:t>
            </a:r>
            <a:r>
              <a:rPr sz="2400" dirty="0">
                <a:solidFill>
                  <a:srgbClr val="374151"/>
                </a:solidFill>
                <a:latin typeface="Times New Roman"/>
                <a:cs typeface="Times New Roman"/>
              </a:rPr>
              <a:t> </a:t>
            </a:r>
            <a:r>
              <a:rPr sz="2400" spc="5" dirty="0">
                <a:solidFill>
                  <a:srgbClr val="374151"/>
                </a:solidFill>
                <a:latin typeface="Times New Roman"/>
                <a:cs typeface="Times New Roman"/>
              </a:rPr>
              <a:t>to </a:t>
            </a:r>
            <a:r>
              <a:rPr sz="2400" spc="10" dirty="0">
                <a:solidFill>
                  <a:srgbClr val="374151"/>
                </a:solidFill>
                <a:latin typeface="Times New Roman"/>
                <a:cs typeface="Times New Roman"/>
              </a:rPr>
              <a:t> </a:t>
            </a:r>
            <a:r>
              <a:rPr sz="2400" spc="-5" dirty="0">
                <a:solidFill>
                  <a:srgbClr val="374151"/>
                </a:solidFill>
                <a:latin typeface="Times New Roman"/>
                <a:cs typeface="Times New Roman"/>
              </a:rPr>
              <a:t>environmental</a:t>
            </a:r>
            <a:r>
              <a:rPr sz="2400" dirty="0">
                <a:solidFill>
                  <a:srgbClr val="374151"/>
                </a:solidFill>
                <a:latin typeface="Times New Roman"/>
                <a:cs typeface="Times New Roman"/>
              </a:rPr>
              <a:t> </a:t>
            </a:r>
            <a:r>
              <a:rPr sz="2400" spc="-5" dirty="0">
                <a:solidFill>
                  <a:srgbClr val="374151"/>
                </a:solidFill>
                <a:latin typeface="Times New Roman"/>
                <a:cs typeface="Times New Roman"/>
              </a:rPr>
              <a:t>changes,</a:t>
            </a:r>
            <a:r>
              <a:rPr sz="2400" dirty="0">
                <a:solidFill>
                  <a:srgbClr val="374151"/>
                </a:solidFill>
                <a:latin typeface="Times New Roman"/>
                <a:cs typeface="Times New Roman"/>
              </a:rPr>
              <a:t> and</a:t>
            </a:r>
            <a:r>
              <a:rPr sz="2400" spc="5" dirty="0">
                <a:solidFill>
                  <a:srgbClr val="374151"/>
                </a:solidFill>
                <a:latin typeface="Times New Roman"/>
                <a:cs typeface="Times New Roman"/>
              </a:rPr>
              <a:t> </a:t>
            </a:r>
            <a:r>
              <a:rPr sz="2400" dirty="0">
                <a:solidFill>
                  <a:srgbClr val="374151"/>
                </a:solidFill>
                <a:latin typeface="Times New Roman"/>
                <a:cs typeface="Times New Roman"/>
              </a:rPr>
              <a:t>the</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collection</a:t>
            </a:r>
            <a:r>
              <a:rPr sz="2400" dirty="0">
                <a:solidFill>
                  <a:srgbClr val="374151"/>
                </a:solidFill>
                <a:latin typeface="Times New Roman"/>
                <a:cs typeface="Times New Roman"/>
              </a:rPr>
              <a:t> </a:t>
            </a:r>
            <a:r>
              <a:rPr sz="2400" spc="-5" dirty="0">
                <a:solidFill>
                  <a:srgbClr val="374151"/>
                </a:solidFill>
                <a:latin typeface="Times New Roman"/>
                <a:cs typeface="Times New Roman"/>
              </a:rPr>
              <a:t>of</a:t>
            </a:r>
            <a:r>
              <a:rPr sz="2400" dirty="0">
                <a:solidFill>
                  <a:srgbClr val="374151"/>
                </a:solidFill>
                <a:latin typeface="Times New Roman"/>
                <a:cs typeface="Times New Roman"/>
              </a:rPr>
              <a:t> </a:t>
            </a:r>
            <a:r>
              <a:rPr sz="2400" spc="-5" dirty="0">
                <a:solidFill>
                  <a:srgbClr val="374151"/>
                </a:solidFill>
                <a:latin typeface="Times New Roman"/>
                <a:cs typeface="Times New Roman"/>
              </a:rPr>
              <a:t>data-driven</a:t>
            </a:r>
            <a:r>
              <a:rPr sz="2400" dirty="0">
                <a:solidFill>
                  <a:srgbClr val="374151"/>
                </a:solidFill>
                <a:latin typeface="Times New Roman"/>
                <a:cs typeface="Times New Roman"/>
              </a:rPr>
              <a:t> </a:t>
            </a:r>
            <a:r>
              <a:rPr sz="2400" spc="-5" dirty="0">
                <a:solidFill>
                  <a:srgbClr val="374151"/>
                </a:solidFill>
                <a:latin typeface="Times New Roman"/>
                <a:cs typeface="Times New Roman"/>
              </a:rPr>
              <a:t>insights</a:t>
            </a:r>
            <a:r>
              <a:rPr sz="2400" dirty="0">
                <a:solidFill>
                  <a:srgbClr val="374151"/>
                </a:solidFill>
                <a:latin typeface="Times New Roman"/>
                <a:cs typeface="Times New Roman"/>
              </a:rPr>
              <a:t> </a:t>
            </a:r>
            <a:r>
              <a:rPr sz="2400" spc="-5" dirty="0">
                <a:solidFill>
                  <a:srgbClr val="374151"/>
                </a:solidFill>
                <a:latin typeface="Times New Roman"/>
                <a:cs typeface="Times New Roman"/>
              </a:rPr>
              <a:t>for </a:t>
            </a:r>
            <a:r>
              <a:rPr sz="2400" dirty="0">
                <a:solidFill>
                  <a:srgbClr val="374151"/>
                </a:solidFill>
                <a:latin typeface="Times New Roman"/>
                <a:cs typeface="Times New Roman"/>
              </a:rPr>
              <a:t> continuous</a:t>
            </a:r>
            <a:r>
              <a:rPr sz="2400" spc="-25" dirty="0">
                <a:solidFill>
                  <a:srgbClr val="374151"/>
                </a:solidFill>
                <a:latin typeface="Times New Roman"/>
                <a:cs typeface="Times New Roman"/>
              </a:rPr>
              <a:t> </a:t>
            </a:r>
            <a:r>
              <a:rPr sz="2400" spc="-5" dirty="0">
                <a:solidFill>
                  <a:srgbClr val="374151"/>
                </a:solidFill>
                <a:latin typeface="Times New Roman"/>
                <a:cs typeface="Times New Roman"/>
              </a:rPr>
              <a:t>improvement</a:t>
            </a:r>
            <a:r>
              <a:rPr sz="1600" spc="-5" dirty="0">
                <a:solidFill>
                  <a:srgbClr val="374151"/>
                </a:solidFill>
                <a:latin typeface="Calibri"/>
                <a:cs typeface="Calibri"/>
              </a:rPr>
              <a:t>.</a:t>
            </a:r>
            <a:endParaRPr sz="16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2" name="object 2"/>
          <p:cNvSpPr txBox="1">
            <a:spLocks noGrp="1"/>
          </p:cNvSpPr>
          <p:nvPr>
            <p:ph type="title"/>
          </p:nvPr>
        </p:nvSpPr>
        <p:spPr>
          <a:xfrm>
            <a:off x="916939" y="553973"/>
            <a:ext cx="2486660" cy="543560"/>
          </a:xfrm>
          <a:prstGeom prst="rect">
            <a:avLst/>
          </a:prstGeom>
        </p:spPr>
        <p:txBody>
          <a:bodyPr vert="horz" wrap="square" lIns="0" tIns="12065" rIns="0" bIns="0" rtlCol="0">
            <a:spAutoFit/>
          </a:bodyPr>
          <a:lstStyle/>
          <a:p>
            <a:pPr marL="12700">
              <a:lnSpc>
                <a:spcPct val="100000"/>
              </a:lnSpc>
              <a:spcBef>
                <a:spcPts val="95"/>
              </a:spcBef>
            </a:pPr>
            <a:r>
              <a:rPr sz="3400" spc="-35" dirty="0"/>
              <a:t>ABSTRACT:</a:t>
            </a:r>
            <a:endParaRPr sz="3400" dirty="0"/>
          </a:p>
        </p:txBody>
      </p:sp>
      <p:sp>
        <p:nvSpPr>
          <p:cNvPr id="3" name="object 3"/>
          <p:cNvSpPr txBox="1"/>
          <p:nvPr/>
        </p:nvSpPr>
        <p:spPr>
          <a:xfrm>
            <a:off x="810259" y="1526540"/>
            <a:ext cx="10696575" cy="3078480"/>
          </a:xfrm>
          <a:prstGeom prst="rect">
            <a:avLst/>
          </a:prstGeom>
        </p:spPr>
        <p:txBody>
          <a:bodyPr vert="horz" wrap="square" lIns="0" tIns="12700" rIns="0" bIns="0" rtlCol="0">
            <a:spAutoFit/>
          </a:bodyPr>
          <a:lstStyle/>
          <a:p>
            <a:pPr marL="241300" marR="5080" indent="-228600" algn="just">
              <a:lnSpc>
                <a:spcPct val="100000"/>
              </a:lnSpc>
              <a:spcBef>
                <a:spcPts val="100"/>
              </a:spcBef>
              <a:buFont typeface="Arial MT"/>
              <a:buChar char="•"/>
              <a:tabLst>
                <a:tab pos="241300" algn="l"/>
              </a:tabLst>
            </a:pPr>
            <a:r>
              <a:rPr sz="2400" dirty="0">
                <a:solidFill>
                  <a:srgbClr val="374151"/>
                </a:solidFill>
                <a:latin typeface="Times New Roman"/>
                <a:cs typeface="Times New Roman"/>
              </a:rPr>
              <a:t>This </a:t>
            </a:r>
            <a:r>
              <a:rPr sz="2400" spc="-5" dirty="0">
                <a:solidFill>
                  <a:srgbClr val="374151"/>
                </a:solidFill>
                <a:latin typeface="Times New Roman"/>
                <a:cs typeface="Times New Roman"/>
              </a:rPr>
              <a:t>project introduces </a:t>
            </a:r>
            <a:r>
              <a:rPr sz="2400" dirty="0">
                <a:solidFill>
                  <a:srgbClr val="374151"/>
                </a:solidFill>
                <a:latin typeface="Times New Roman"/>
                <a:cs typeface="Times New Roman"/>
              </a:rPr>
              <a:t>an </a:t>
            </a:r>
            <a:r>
              <a:rPr sz="2400" spc="-5" dirty="0">
                <a:solidFill>
                  <a:srgbClr val="374151"/>
                </a:solidFill>
                <a:latin typeface="Times New Roman"/>
                <a:cs typeface="Times New Roman"/>
              </a:rPr>
              <a:t>intelligent</a:t>
            </a:r>
            <a:r>
              <a:rPr sz="2400" dirty="0">
                <a:solidFill>
                  <a:srgbClr val="374151"/>
                </a:solidFill>
                <a:latin typeface="Times New Roman"/>
                <a:cs typeface="Times New Roman"/>
              </a:rPr>
              <a:t> </a:t>
            </a:r>
            <a:r>
              <a:rPr sz="2400" spc="-5" dirty="0">
                <a:solidFill>
                  <a:srgbClr val="374151"/>
                </a:solidFill>
                <a:latin typeface="Times New Roman"/>
                <a:cs typeface="Times New Roman"/>
              </a:rPr>
              <a:t>plant irrigation system leveraging real-time </a:t>
            </a:r>
            <a:r>
              <a:rPr sz="2400" dirty="0">
                <a:solidFill>
                  <a:srgbClr val="374151"/>
                </a:solidFill>
                <a:latin typeface="Times New Roman"/>
                <a:cs typeface="Times New Roman"/>
              </a:rPr>
              <a:t> </a:t>
            </a:r>
            <a:r>
              <a:rPr sz="2400" spc="-5" dirty="0">
                <a:solidFill>
                  <a:srgbClr val="374151"/>
                </a:solidFill>
                <a:latin typeface="Times New Roman"/>
                <a:cs typeface="Times New Roman"/>
              </a:rPr>
              <a:t>monitoring </a:t>
            </a:r>
            <a:r>
              <a:rPr sz="2400" dirty="0">
                <a:solidFill>
                  <a:srgbClr val="374151"/>
                </a:solidFill>
                <a:latin typeface="Times New Roman"/>
                <a:cs typeface="Times New Roman"/>
              </a:rPr>
              <a:t>and </a:t>
            </a:r>
            <a:r>
              <a:rPr sz="2400" spc="-5" dirty="0">
                <a:solidFill>
                  <a:srgbClr val="374151"/>
                </a:solidFill>
                <a:latin typeface="Times New Roman"/>
                <a:cs typeface="Times New Roman"/>
              </a:rPr>
              <a:t>automation </a:t>
            </a:r>
            <a:r>
              <a:rPr sz="2400" dirty="0">
                <a:solidFill>
                  <a:srgbClr val="374151"/>
                </a:solidFill>
                <a:latin typeface="Times New Roman"/>
                <a:cs typeface="Times New Roman"/>
              </a:rPr>
              <a:t>to </a:t>
            </a:r>
            <a:r>
              <a:rPr sz="2400" spc="-5" dirty="0">
                <a:solidFill>
                  <a:srgbClr val="374151"/>
                </a:solidFill>
                <a:latin typeface="Times New Roman"/>
                <a:cs typeface="Times New Roman"/>
              </a:rPr>
              <a:t>tailor </a:t>
            </a:r>
            <a:r>
              <a:rPr sz="2400" dirty="0">
                <a:solidFill>
                  <a:srgbClr val="374151"/>
                </a:solidFill>
                <a:latin typeface="Times New Roman"/>
                <a:cs typeface="Times New Roman"/>
              </a:rPr>
              <a:t>watering </a:t>
            </a:r>
            <a:r>
              <a:rPr sz="2400" spc="-5" dirty="0">
                <a:solidFill>
                  <a:srgbClr val="374151"/>
                </a:solidFill>
                <a:latin typeface="Times New Roman"/>
                <a:cs typeface="Times New Roman"/>
              </a:rPr>
              <a:t>schedules </a:t>
            </a:r>
            <a:r>
              <a:rPr sz="2400" dirty="0">
                <a:solidFill>
                  <a:srgbClr val="374151"/>
                </a:solidFill>
                <a:latin typeface="Times New Roman"/>
                <a:cs typeface="Times New Roman"/>
              </a:rPr>
              <a:t>for diverse </a:t>
            </a:r>
            <a:r>
              <a:rPr sz="2400" spc="-5" dirty="0">
                <a:solidFill>
                  <a:srgbClr val="374151"/>
                </a:solidFill>
                <a:latin typeface="Times New Roman"/>
                <a:cs typeface="Times New Roman"/>
              </a:rPr>
              <a:t>plant </a:t>
            </a:r>
            <a:r>
              <a:rPr sz="2400" dirty="0">
                <a:solidFill>
                  <a:srgbClr val="374151"/>
                </a:solidFill>
                <a:latin typeface="Times New Roman"/>
                <a:cs typeface="Times New Roman"/>
              </a:rPr>
              <a:t>species. </a:t>
            </a:r>
            <a:r>
              <a:rPr sz="2400" spc="-10" dirty="0">
                <a:solidFill>
                  <a:srgbClr val="374151"/>
                </a:solidFill>
                <a:latin typeface="Times New Roman"/>
                <a:cs typeface="Times New Roman"/>
              </a:rPr>
              <a:t>By </a:t>
            </a:r>
            <a:r>
              <a:rPr sz="2400" spc="-5" dirty="0">
                <a:solidFill>
                  <a:srgbClr val="374151"/>
                </a:solidFill>
                <a:latin typeface="Times New Roman"/>
                <a:cs typeface="Times New Roman"/>
              </a:rPr>
              <a:t> </a:t>
            </a:r>
            <a:r>
              <a:rPr sz="2400" dirty="0">
                <a:solidFill>
                  <a:srgbClr val="374151"/>
                </a:solidFill>
                <a:latin typeface="Times New Roman"/>
                <a:cs typeface="Times New Roman"/>
              </a:rPr>
              <a:t>utilizing </a:t>
            </a:r>
            <a:r>
              <a:rPr sz="2400" spc="-5" dirty="0">
                <a:solidFill>
                  <a:srgbClr val="374151"/>
                </a:solidFill>
                <a:latin typeface="Times New Roman"/>
                <a:cs typeface="Times New Roman"/>
              </a:rPr>
              <a:t>soil moisture sensors </a:t>
            </a:r>
            <a:r>
              <a:rPr sz="2400" dirty="0">
                <a:solidFill>
                  <a:srgbClr val="374151"/>
                </a:solidFill>
                <a:latin typeface="Times New Roman"/>
                <a:cs typeface="Times New Roman"/>
              </a:rPr>
              <a:t>and </a:t>
            </a:r>
            <a:r>
              <a:rPr sz="2400" spc="-5" dirty="0">
                <a:solidFill>
                  <a:srgbClr val="374151"/>
                </a:solidFill>
                <a:latin typeface="Times New Roman"/>
                <a:cs typeface="Times New Roman"/>
              </a:rPr>
              <a:t>microcontrollers, </a:t>
            </a:r>
            <a:r>
              <a:rPr sz="2400" dirty="0">
                <a:solidFill>
                  <a:srgbClr val="374151"/>
                </a:solidFill>
                <a:latin typeface="Times New Roman"/>
                <a:cs typeface="Times New Roman"/>
              </a:rPr>
              <a:t>the </a:t>
            </a:r>
            <a:r>
              <a:rPr sz="2400" spc="-5" dirty="0">
                <a:solidFill>
                  <a:srgbClr val="374151"/>
                </a:solidFill>
                <a:latin typeface="Times New Roman"/>
                <a:cs typeface="Times New Roman"/>
              </a:rPr>
              <a:t>system optimizes </a:t>
            </a:r>
            <a:r>
              <a:rPr sz="2400" dirty="0">
                <a:solidFill>
                  <a:srgbClr val="374151"/>
                </a:solidFill>
                <a:latin typeface="Times New Roman"/>
                <a:cs typeface="Times New Roman"/>
              </a:rPr>
              <a:t>hydration, </a:t>
            </a:r>
            <a:r>
              <a:rPr sz="2400" spc="5" dirty="0">
                <a:solidFill>
                  <a:srgbClr val="374151"/>
                </a:solidFill>
                <a:latin typeface="Times New Roman"/>
                <a:cs typeface="Times New Roman"/>
              </a:rPr>
              <a:t> </a:t>
            </a:r>
            <a:r>
              <a:rPr sz="2400" dirty="0">
                <a:solidFill>
                  <a:srgbClr val="374151"/>
                </a:solidFill>
                <a:latin typeface="Times New Roman"/>
                <a:cs typeface="Times New Roman"/>
              </a:rPr>
              <a:t>fostering</a:t>
            </a:r>
            <a:r>
              <a:rPr sz="2400" spc="-40" dirty="0">
                <a:solidFill>
                  <a:srgbClr val="374151"/>
                </a:solidFill>
                <a:latin typeface="Times New Roman"/>
                <a:cs typeface="Times New Roman"/>
              </a:rPr>
              <a:t> </a:t>
            </a:r>
            <a:r>
              <a:rPr sz="2400" spc="-5" dirty="0">
                <a:solidFill>
                  <a:srgbClr val="374151"/>
                </a:solidFill>
                <a:latin typeface="Times New Roman"/>
                <a:cs typeface="Times New Roman"/>
              </a:rPr>
              <a:t>optimal </a:t>
            </a:r>
            <a:r>
              <a:rPr sz="2400" dirty="0">
                <a:solidFill>
                  <a:srgbClr val="374151"/>
                </a:solidFill>
                <a:latin typeface="Times New Roman"/>
                <a:cs typeface="Times New Roman"/>
              </a:rPr>
              <a:t>plant</a:t>
            </a:r>
            <a:r>
              <a:rPr sz="2400" spc="-10" dirty="0">
                <a:solidFill>
                  <a:srgbClr val="374151"/>
                </a:solidFill>
                <a:latin typeface="Times New Roman"/>
                <a:cs typeface="Times New Roman"/>
              </a:rPr>
              <a:t> </a:t>
            </a:r>
            <a:r>
              <a:rPr sz="2400" dirty="0">
                <a:solidFill>
                  <a:srgbClr val="374151"/>
                </a:solidFill>
                <a:latin typeface="Times New Roman"/>
                <a:cs typeface="Times New Roman"/>
              </a:rPr>
              <a:t>growth</a:t>
            </a:r>
            <a:r>
              <a:rPr sz="2400" spc="-10" dirty="0">
                <a:solidFill>
                  <a:srgbClr val="374151"/>
                </a:solidFill>
                <a:latin typeface="Times New Roman"/>
                <a:cs typeface="Times New Roman"/>
              </a:rPr>
              <a:t> </a:t>
            </a:r>
            <a:r>
              <a:rPr sz="2400" dirty="0">
                <a:solidFill>
                  <a:srgbClr val="374151"/>
                </a:solidFill>
                <a:latin typeface="Times New Roman"/>
                <a:cs typeface="Times New Roman"/>
              </a:rPr>
              <a:t>while</a:t>
            </a:r>
            <a:r>
              <a:rPr sz="2400" spc="-5" dirty="0">
                <a:solidFill>
                  <a:srgbClr val="374151"/>
                </a:solidFill>
                <a:latin typeface="Times New Roman"/>
                <a:cs typeface="Times New Roman"/>
              </a:rPr>
              <a:t> minimizing</a:t>
            </a:r>
            <a:r>
              <a:rPr sz="2400" spc="-10" dirty="0">
                <a:solidFill>
                  <a:srgbClr val="374151"/>
                </a:solidFill>
                <a:latin typeface="Times New Roman"/>
                <a:cs typeface="Times New Roman"/>
              </a:rPr>
              <a:t> </a:t>
            </a:r>
            <a:r>
              <a:rPr sz="2400" dirty="0">
                <a:solidFill>
                  <a:srgbClr val="374151"/>
                </a:solidFill>
                <a:latin typeface="Times New Roman"/>
                <a:cs typeface="Times New Roman"/>
              </a:rPr>
              <a:t>water</a:t>
            </a:r>
            <a:r>
              <a:rPr sz="2400" spc="-10" dirty="0">
                <a:solidFill>
                  <a:srgbClr val="374151"/>
                </a:solidFill>
                <a:latin typeface="Times New Roman"/>
                <a:cs typeface="Times New Roman"/>
              </a:rPr>
              <a:t> </a:t>
            </a:r>
            <a:r>
              <a:rPr sz="2400" dirty="0">
                <a:solidFill>
                  <a:srgbClr val="374151"/>
                </a:solidFill>
                <a:latin typeface="Times New Roman"/>
                <a:cs typeface="Times New Roman"/>
              </a:rPr>
              <a:t>usage.</a:t>
            </a:r>
            <a:endParaRPr sz="2400" dirty="0">
              <a:latin typeface="Times New Roman"/>
              <a:cs typeface="Times New Roman"/>
            </a:endParaRPr>
          </a:p>
          <a:p>
            <a:pPr marL="241300" marR="5080" indent="-228600" algn="just">
              <a:lnSpc>
                <a:spcPct val="100000"/>
              </a:lnSpc>
              <a:spcBef>
                <a:spcPts val="994"/>
              </a:spcBef>
              <a:buFont typeface="Arial MT"/>
              <a:buChar char="•"/>
              <a:tabLst>
                <a:tab pos="241300" algn="l"/>
              </a:tabLst>
            </a:pPr>
            <a:r>
              <a:rPr sz="2400" dirty="0">
                <a:solidFill>
                  <a:srgbClr val="374151"/>
                </a:solidFill>
                <a:latin typeface="Times New Roman"/>
                <a:cs typeface="Times New Roman"/>
              </a:rPr>
              <a:t>The</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user-friendly</a:t>
            </a:r>
            <a:r>
              <a:rPr sz="2400" dirty="0">
                <a:solidFill>
                  <a:srgbClr val="374151"/>
                </a:solidFill>
                <a:latin typeface="Times New Roman"/>
                <a:cs typeface="Times New Roman"/>
              </a:rPr>
              <a:t> </a:t>
            </a:r>
            <a:r>
              <a:rPr sz="2400" spc="-5" dirty="0">
                <a:solidFill>
                  <a:srgbClr val="374151"/>
                </a:solidFill>
                <a:latin typeface="Times New Roman"/>
                <a:cs typeface="Times New Roman"/>
              </a:rPr>
              <a:t>interface</a:t>
            </a:r>
            <a:r>
              <a:rPr sz="2400" dirty="0">
                <a:solidFill>
                  <a:srgbClr val="374151"/>
                </a:solidFill>
                <a:latin typeface="Times New Roman"/>
                <a:cs typeface="Times New Roman"/>
              </a:rPr>
              <a:t> </a:t>
            </a:r>
            <a:r>
              <a:rPr sz="2400" spc="-5" dirty="0">
                <a:solidFill>
                  <a:srgbClr val="374151"/>
                </a:solidFill>
                <a:latin typeface="Times New Roman"/>
                <a:cs typeface="Times New Roman"/>
              </a:rPr>
              <a:t>allows</a:t>
            </a:r>
            <a:r>
              <a:rPr sz="2400" dirty="0">
                <a:solidFill>
                  <a:srgbClr val="374151"/>
                </a:solidFill>
                <a:latin typeface="Times New Roman"/>
                <a:cs typeface="Times New Roman"/>
              </a:rPr>
              <a:t> </a:t>
            </a:r>
            <a:r>
              <a:rPr sz="2400" spc="-5" dirty="0">
                <a:solidFill>
                  <a:srgbClr val="374151"/>
                </a:solidFill>
                <a:latin typeface="Times New Roman"/>
                <a:cs typeface="Times New Roman"/>
              </a:rPr>
              <a:t>remote</a:t>
            </a:r>
            <a:r>
              <a:rPr sz="2400" dirty="0">
                <a:solidFill>
                  <a:srgbClr val="374151"/>
                </a:solidFill>
                <a:latin typeface="Times New Roman"/>
                <a:cs typeface="Times New Roman"/>
              </a:rPr>
              <a:t> </a:t>
            </a:r>
            <a:r>
              <a:rPr sz="2400" spc="-5" dirty="0">
                <a:solidFill>
                  <a:srgbClr val="374151"/>
                </a:solidFill>
                <a:latin typeface="Times New Roman"/>
                <a:cs typeface="Times New Roman"/>
              </a:rPr>
              <a:t>control</a:t>
            </a:r>
            <a:r>
              <a:rPr sz="2400" dirty="0">
                <a:solidFill>
                  <a:srgbClr val="374151"/>
                </a:solidFill>
                <a:latin typeface="Times New Roman"/>
                <a:cs typeface="Times New Roman"/>
              </a:rPr>
              <a:t> and</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monitoring,</a:t>
            </a:r>
            <a:r>
              <a:rPr sz="2400" dirty="0">
                <a:solidFill>
                  <a:srgbClr val="374151"/>
                </a:solidFill>
                <a:latin typeface="Times New Roman"/>
                <a:cs typeface="Times New Roman"/>
              </a:rPr>
              <a:t> </a:t>
            </a:r>
            <a:r>
              <a:rPr sz="2400" spc="-5" dirty="0">
                <a:solidFill>
                  <a:srgbClr val="374151"/>
                </a:solidFill>
                <a:latin typeface="Times New Roman"/>
                <a:cs typeface="Times New Roman"/>
              </a:rPr>
              <a:t>facilitating </a:t>
            </a:r>
            <a:r>
              <a:rPr sz="2400" dirty="0">
                <a:solidFill>
                  <a:srgbClr val="374151"/>
                </a:solidFill>
                <a:latin typeface="Times New Roman"/>
                <a:cs typeface="Times New Roman"/>
              </a:rPr>
              <a:t> </a:t>
            </a:r>
            <a:r>
              <a:rPr sz="2400" spc="-5" dirty="0">
                <a:solidFill>
                  <a:srgbClr val="374151"/>
                </a:solidFill>
                <a:latin typeface="Times New Roman"/>
                <a:cs typeface="Times New Roman"/>
              </a:rPr>
              <a:t>customization </a:t>
            </a:r>
            <a:r>
              <a:rPr sz="2400" dirty="0">
                <a:solidFill>
                  <a:srgbClr val="374151"/>
                </a:solidFill>
                <a:latin typeface="Times New Roman"/>
                <a:cs typeface="Times New Roman"/>
              </a:rPr>
              <a:t>of </a:t>
            </a:r>
            <a:r>
              <a:rPr sz="2400" spc="-5" dirty="0">
                <a:solidFill>
                  <a:srgbClr val="374151"/>
                </a:solidFill>
                <a:latin typeface="Times New Roman"/>
                <a:cs typeface="Times New Roman"/>
              </a:rPr>
              <a:t>settings. Adaptability </a:t>
            </a:r>
            <a:r>
              <a:rPr sz="2400" dirty="0">
                <a:solidFill>
                  <a:srgbClr val="374151"/>
                </a:solidFill>
                <a:latin typeface="Times New Roman"/>
                <a:cs typeface="Times New Roman"/>
              </a:rPr>
              <a:t>to </a:t>
            </a:r>
            <a:r>
              <a:rPr sz="2400" spc="-5" dirty="0">
                <a:solidFill>
                  <a:srgbClr val="374151"/>
                </a:solidFill>
                <a:latin typeface="Times New Roman"/>
                <a:cs typeface="Times New Roman"/>
              </a:rPr>
              <a:t>environmental changes, including weather </a:t>
            </a:r>
            <a:r>
              <a:rPr sz="2400" dirty="0">
                <a:solidFill>
                  <a:srgbClr val="374151"/>
                </a:solidFill>
                <a:latin typeface="Times New Roman"/>
                <a:cs typeface="Times New Roman"/>
              </a:rPr>
              <a:t> conditions, ensures </a:t>
            </a:r>
            <a:r>
              <a:rPr sz="2400" spc="-5" dirty="0">
                <a:solidFill>
                  <a:srgbClr val="374151"/>
                </a:solidFill>
                <a:latin typeface="Times New Roman"/>
                <a:cs typeface="Times New Roman"/>
              </a:rPr>
              <a:t>resource </a:t>
            </a:r>
            <a:r>
              <a:rPr sz="2400" spc="-25" dirty="0">
                <a:solidFill>
                  <a:srgbClr val="374151"/>
                </a:solidFill>
                <a:latin typeface="Times New Roman"/>
                <a:cs typeface="Times New Roman"/>
              </a:rPr>
              <a:t>efficiency. </a:t>
            </a:r>
            <a:r>
              <a:rPr sz="2400" dirty="0">
                <a:solidFill>
                  <a:srgbClr val="374151"/>
                </a:solidFill>
                <a:latin typeface="Times New Roman"/>
                <a:cs typeface="Times New Roman"/>
              </a:rPr>
              <a:t>The </a:t>
            </a:r>
            <a:r>
              <a:rPr sz="2400" spc="-5" dirty="0">
                <a:solidFill>
                  <a:srgbClr val="374151"/>
                </a:solidFill>
                <a:latin typeface="Times New Roman"/>
                <a:cs typeface="Times New Roman"/>
              </a:rPr>
              <a:t>project aims </a:t>
            </a:r>
            <a:r>
              <a:rPr sz="2400" dirty="0">
                <a:solidFill>
                  <a:srgbClr val="374151"/>
                </a:solidFill>
                <a:latin typeface="Times New Roman"/>
                <a:cs typeface="Times New Roman"/>
              </a:rPr>
              <a:t>to </a:t>
            </a:r>
            <a:r>
              <a:rPr sz="2400" spc="-5" dirty="0">
                <a:solidFill>
                  <a:srgbClr val="374151"/>
                </a:solidFill>
                <a:latin typeface="Times New Roman"/>
                <a:cs typeface="Times New Roman"/>
              </a:rPr>
              <a:t>provide sustainable </a:t>
            </a:r>
            <a:r>
              <a:rPr sz="2400" dirty="0">
                <a:solidFill>
                  <a:srgbClr val="374151"/>
                </a:solidFill>
                <a:latin typeface="Times New Roman"/>
                <a:cs typeface="Times New Roman"/>
              </a:rPr>
              <a:t>and </a:t>
            </a:r>
            <a:r>
              <a:rPr sz="2400" spc="5" dirty="0">
                <a:solidFill>
                  <a:srgbClr val="374151"/>
                </a:solidFill>
                <a:latin typeface="Times New Roman"/>
                <a:cs typeface="Times New Roman"/>
              </a:rPr>
              <a:t> </a:t>
            </a:r>
            <a:r>
              <a:rPr sz="2400" spc="-5" dirty="0">
                <a:solidFill>
                  <a:srgbClr val="374151"/>
                </a:solidFill>
                <a:latin typeface="Times New Roman"/>
                <a:cs typeface="Times New Roman"/>
              </a:rPr>
              <a:t>data-driven</a:t>
            </a:r>
            <a:r>
              <a:rPr sz="2400" spc="190" dirty="0">
                <a:solidFill>
                  <a:srgbClr val="374151"/>
                </a:solidFill>
                <a:latin typeface="Times New Roman"/>
                <a:cs typeface="Times New Roman"/>
              </a:rPr>
              <a:t> </a:t>
            </a:r>
            <a:r>
              <a:rPr sz="2400" spc="-5" dirty="0">
                <a:solidFill>
                  <a:srgbClr val="374151"/>
                </a:solidFill>
                <a:latin typeface="Times New Roman"/>
                <a:cs typeface="Times New Roman"/>
              </a:rPr>
              <a:t>precision</a:t>
            </a:r>
            <a:r>
              <a:rPr sz="2400" spc="200" dirty="0">
                <a:solidFill>
                  <a:srgbClr val="374151"/>
                </a:solidFill>
                <a:latin typeface="Times New Roman"/>
                <a:cs typeface="Times New Roman"/>
              </a:rPr>
              <a:t> </a:t>
            </a:r>
            <a:r>
              <a:rPr sz="2400" spc="-5" dirty="0">
                <a:solidFill>
                  <a:srgbClr val="374151"/>
                </a:solidFill>
                <a:latin typeface="Times New Roman"/>
                <a:cs typeface="Times New Roman"/>
              </a:rPr>
              <a:t>irrigation</a:t>
            </a:r>
            <a:r>
              <a:rPr sz="2400" spc="200" dirty="0">
                <a:solidFill>
                  <a:srgbClr val="374151"/>
                </a:solidFill>
                <a:latin typeface="Times New Roman"/>
                <a:cs typeface="Times New Roman"/>
              </a:rPr>
              <a:t> </a:t>
            </a:r>
            <a:r>
              <a:rPr sz="2400" dirty="0">
                <a:solidFill>
                  <a:srgbClr val="374151"/>
                </a:solidFill>
                <a:latin typeface="Times New Roman"/>
                <a:cs typeface="Times New Roman"/>
              </a:rPr>
              <a:t>for</a:t>
            </a:r>
            <a:r>
              <a:rPr sz="2400" spc="185" dirty="0">
                <a:solidFill>
                  <a:srgbClr val="374151"/>
                </a:solidFill>
                <a:latin typeface="Times New Roman"/>
                <a:cs typeface="Times New Roman"/>
              </a:rPr>
              <a:t> </a:t>
            </a:r>
            <a:r>
              <a:rPr sz="2400" dirty="0">
                <a:solidFill>
                  <a:srgbClr val="374151"/>
                </a:solidFill>
                <a:latin typeface="Times New Roman"/>
                <a:cs typeface="Times New Roman"/>
              </a:rPr>
              <a:t>enhanced</a:t>
            </a:r>
            <a:r>
              <a:rPr sz="2400" spc="195" dirty="0">
                <a:solidFill>
                  <a:srgbClr val="374151"/>
                </a:solidFill>
                <a:latin typeface="Times New Roman"/>
                <a:cs typeface="Times New Roman"/>
              </a:rPr>
              <a:t> </a:t>
            </a:r>
            <a:r>
              <a:rPr sz="2400" spc="-5" dirty="0">
                <a:solidFill>
                  <a:srgbClr val="374151"/>
                </a:solidFill>
                <a:latin typeface="Times New Roman"/>
                <a:cs typeface="Times New Roman"/>
              </a:rPr>
              <a:t>agricultural</a:t>
            </a:r>
            <a:r>
              <a:rPr sz="2400" spc="200" dirty="0">
                <a:solidFill>
                  <a:srgbClr val="374151"/>
                </a:solidFill>
                <a:latin typeface="Times New Roman"/>
                <a:cs typeface="Times New Roman"/>
              </a:rPr>
              <a:t> </a:t>
            </a:r>
            <a:r>
              <a:rPr sz="2400" dirty="0">
                <a:solidFill>
                  <a:srgbClr val="374151"/>
                </a:solidFill>
                <a:latin typeface="Times New Roman"/>
                <a:cs typeface="Times New Roman"/>
              </a:rPr>
              <a:t>and</a:t>
            </a:r>
            <a:r>
              <a:rPr sz="2400" spc="180" dirty="0">
                <a:solidFill>
                  <a:srgbClr val="374151"/>
                </a:solidFill>
                <a:latin typeface="Times New Roman"/>
                <a:cs typeface="Times New Roman"/>
              </a:rPr>
              <a:t> </a:t>
            </a:r>
            <a:r>
              <a:rPr sz="2400" spc="-5" dirty="0">
                <a:solidFill>
                  <a:srgbClr val="374151"/>
                </a:solidFill>
                <a:latin typeface="Times New Roman"/>
                <a:cs typeface="Times New Roman"/>
              </a:rPr>
              <a:t>horticultural</a:t>
            </a:r>
            <a:r>
              <a:rPr sz="2400" spc="200" dirty="0">
                <a:solidFill>
                  <a:srgbClr val="374151"/>
                </a:solidFill>
                <a:latin typeface="Times New Roman"/>
                <a:cs typeface="Times New Roman"/>
              </a:rPr>
              <a:t> </a:t>
            </a:r>
            <a:r>
              <a:rPr sz="2400" spc="-5" dirty="0">
                <a:solidFill>
                  <a:srgbClr val="374151"/>
                </a:solidFill>
                <a:latin typeface="Times New Roman"/>
                <a:cs typeface="Times New Roman"/>
              </a:rPr>
              <a:t>practices.</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27/2024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M</a:t>
            </a:r>
            <a:r>
              <a:rPr spc="-50" dirty="0"/>
              <a:t>K</a:t>
            </a:r>
            <a:r>
              <a:rPr spc="-10" dirty="0"/>
              <a:t>C</a:t>
            </a:r>
            <a:r>
              <a:rPr dirty="0"/>
              <a:t>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2" name="object 2"/>
          <p:cNvSpPr txBox="1">
            <a:spLocks noGrp="1"/>
          </p:cNvSpPr>
          <p:nvPr>
            <p:ph type="title"/>
          </p:nvPr>
        </p:nvSpPr>
        <p:spPr>
          <a:xfrm>
            <a:off x="916939" y="584073"/>
            <a:ext cx="4161790" cy="543560"/>
          </a:xfrm>
          <a:prstGeom prst="rect">
            <a:avLst/>
          </a:prstGeom>
        </p:spPr>
        <p:txBody>
          <a:bodyPr vert="horz" wrap="square" lIns="0" tIns="12065" rIns="0" bIns="0" rtlCol="0">
            <a:spAutoFit/>
          </a:bodyPr>
          <a:lstStyle/>
          <a:p>
            <a:pPr marL="12700">
              <a:lnSpc>
                <a:spcPct val="100000"/>
              </a:lnSpc>
              <a:spcBef>
                <a:spcPts val="95"/>
              </a:spcBef>
            </a:pPr>
            <a:r>
              <a:rPr sz="3400" spc="-5" dirty="0"/>
              <a:t>EXISTING</a:t>
            </a:r>
            <a:r>
              <a:rPr sz="3400" spc="-45" dirty="0"/>
              <a:t> </a:t>
            </a:r>
            <a:r>
              <a:rPr sz="3400" spc="-5" dirty="0"/>
              <a:t>SYSTEM:</a:t>
            </a:r>
            <a:endParaRPr sz="3400" dirty="0"/>
          </a:p>
        </p:txBody>
      </p:sp>
      <p:sp>
        <p:nvSpPr>
          <p:cNvPr id="3" name="object 3"/>
          <p:cNvSpPr txBox="1"/>
          <p:nvPr/>
        </p:nvSpPr>
        <p:spPr>
          <a:xfrm>
            <a:off x="825195" y="1418082"/>
            <a:ext cx="10359390" cy="2220595"/>
          </a:xfrm>
          <a:prstGeom prst="rect">
            <a:avLst/>
          </a:prstGeom>
        </p:spPr>
        <p:txBody>
          <a:bodyPr vert="horz" wrap="square" lIns="0" tIns="12700" rIns="0" bIns="0" rtlCol="0">
            <a:spAutoFit/>
          </a:bodyPr>
          <a:lstStyle/>
          <a:p>
            <a:pPr marL="241300" marR="5080" indent="-228600" algn="just">
              <a:lnSpc>
                <a:spcPct val="100000"/>
              </a:lnSpc>
              <a:spcBef>
                <a:spcPts val="100"/>
              </a:spcBef>
              <a:buFont typeface="Arial MT"/>
              <a:buChar char="•"/>
              <a:tabLst>
                <a:tab pos="241300" algn="l"/>
              </a:tabLst>
            </a:pPr>
            <a:r>
              <a:rPr sz="2400" spc="-10" dirty="0">
                <a:latin typeface="Times New Roman"/>
                <a:cs typeface="Times New Roman"/>
              </a:rPr>
              <a:t>Traditional </a:t>
            </a:r>
            <a:r>
              <a:rPr sz="2400" spc="-5" dirty="0">
                <a:latin typeface="Times New Roman"/>
                <a:cs typeface="Times New Roman"/>
              </a:rPr>
              <a:t>irrigation systems </a:t>
            </a:r>
            <a:r>
              <a:rPr sz="2400" dirty="0">
                <a:latin typeface="Times New Roman"/>
                <a:cs typeface="Times New Roman"/>
              </a:rPr>
              <a:t>follow fixed </a:t>
            </a:r>
            <a:r>
              <a:rPr sz="2400" spc="-5" dirty="0">
                <a:latin typeface="Times New Roman"/>
                <a:cs typeface="Times New Roman"/>
              </a:rPr>
              <a:t>schedules, often leading </a:t>
            </a:r>
            <a:r>
              <a:rPr sz="2400" dirty="0">
                <a:latin typeface="Times New Roman"/>
                <a:cs typeface="Times New Roman"/>
              </a:rPr>
              <a:t>to </a:t>
            </a:r>
            <a:r>
              <a:rPr sz="2400" spc="-10" dirty="0">
                <a:latin typeface="Times New Roman"/>
                <a:cs typeface="Times New Roman"/>
              </a:rPr>
              <a:t>inefficient </a:t>
            </a:r>
            <a:r>
              <a:rPr sz="2400" spc="-5" dirty="0">
                <a:latin typeface="Times New Roman"/>
                <a:cs typeface="Times New Roman"/>
              </a:rPr>
              <a:t> </a:t>
            </a:r>
            <a:r>
              <a:rPr sz="2400" dirty="0">
                <a:latin typeface="Times New Roman"/>
                <a:cs typeface="Times New Roman"/>
              </a:rPr>
              <a:t>water</a:t>
            </a:r>
            <a:r>
              <a:rPr sz="2400" spc="-15" dirty="0">
                <a:latin typeface="Times New Roman"/>
                <a:cs typeface="Times New Roman"/>
              </a:rPr>
              <a:t> </a:t>
            </a:r>
            <a:r>
              <a:rPr sz="2400" dirty="0">
                <a:latin typeface="Times New Roman"/>
                <a:cs typeface="Times New Roman"/>
              </a:rPr>
              <a:t>usage</a:t>
            </a:r>
            <a:r>
              <a:rPr sz="2400" spc="-5" dirty="0">
                <a:latin typeface="Times New Roman"/>
                <a:cs typeface="Times New Roman"/>
              </a:rPr>
              <a:t> </a:t>
            </a:r>
            <a:r>
              <a:rPr sz="2400" dirty="0">
                <a:latin typeface="Times New Roman"/>
                <a:cs typeface="Times New Roman"/>
              </a:rPr>
              <a:t>and potential</a:t>
            </a:r>
            <a:r>
              <a:rPr sz="2400" spc="-50" dirty="0">
                <a:latin typeface="Times New Roman"/>
                <a:cs typeface="Times New Roman"/>
              </a:rPr>
              <a:t> </a:t>
            </a:r>
            <a:r>
              <a:rPr sz="2400" dirty="0">
                <a:latin typeface="Times New Roman"/>
                <a:cs typeface="Times New Roman"/>
              </a:rPr>
              <a:t>harm</a:t>
            </a:r>
            <a:r>
              <a:rPr sz="2400" spc="-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plants</a:t>
            </a:r>
            <a:r>
              <a:rPr sz="2400" spc="-15" dirty="0">
                <a:latin typeface="Times New Roman"/>
                <a:cs typeface="Times New Roman"/>
              </a:rPr>
              <a:t> </a:t>
            </a:r>
            <a:r>
              <a:rPr sz="2400" dirty="0">
                <a:latin typeface="Times New Roman"/>
                <a:cs typeface="Times New Roman"/>
              </a:rPr>
              <a:t>due</a:t>
            </a:r>
            <a:r>
              <a:rPr sz="2400" spc="-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overwatering.</a:t>
            </a:r>
          </a:p>
          <a:p>
            <a:pPr>
              <a:lnSpc>
                <a:spcPct val="100000"/>
              </a:lnSpc>
              <a:spcBef>
                <a:spcPts val="5"/>
              </a:spcBef>
              <a:buFont typeface="Arial MT"/>
              <a:buChar char="•"/>
            </a:pPr>
            <a:endParaRPr sz="2500" dirty="0">
              <a:latin typeface="Times New Roman"/>
              <a:cs typeface="Times New Roman"/>
            </a:endParaRPr>
          </a:p>
          <a:p>
            <a:pPr marL="241300" marR="5080" indent="-228600" algn="just">
              <a:lnSpc>
                <a:spcPct val="100000"/>
              </a:lnSpc>
              <a:buFont typeface="Arial MT"/>
              <a:buChar char="•"/>
              <a:tabLst>
                <a:tab pos="241300" algn="l"/>
              </a:tabLst>
            </a:pPr>
            <a:r>
              <a:rPr sz="2400" dirty="0">
                <a:latin typeface="Times New Roman"/>
                <a:cs typeface="Times New Roman"/>
              </a:rPr>
              <a:t>The </a:t>
            </a:r>
            <a:r>
              <a:rPr sz="2400" spc="-5" dirty="0">
                <a:latin typeface="Times New Roman"/>
                <a:cs typeface="Times New Roman"/>
              </a:rPr>
              <a:t>proposed intelligent </a:t>
            </a:r>
            <a:r>
              <a:rPr sz="2400" dirty="0">
                <a:latin typeface="Times New Roman"/>
                <a:cs typeface="Times New Roman"/>
              </a:rPr>
              <a:t>plant </a:t>
            </a:r>
            <a:r>
              <a:rPr sz="2400" spc="-5" dirty="0">
                <a:latin typeface="Times New Roman"/>
                <a:cs typeface="Times New Roman"/>
              </a:rPr>
              <a:t>irrigation system utilizes soil moisture sensors </a:t>
            </a:r>
            <a:r>
              <a:rPr sz="2400" dirty="0">
                <a:latin typeface="Times New Roman"/>
                <a:cs typeface="Times New Roman"/>
              </a:rPr>
              <a:t>and </a:t>
            </a:r>
            <a:r>
              <a:rPr sz="2400" spc="5" dirty="0">
                <a:latin typeface="Times New Roman"/>
                <a:cs typeface="Times New Roman"/>
              </a:rPr>
              <a:t> </a:t>
            </a:r>
            <a:r>
              <a:rPr sz="2400" spc="-5" dirty="0">
                <a:latin typeface="Times New Roman"/>
                <a:cs typeface="Times New Roman"/>
              </a:rPr>
              <a:t>automation to tailor watering schedules, optimizing </a:t>
            </a:r>
            <a:r>
              <a:rPr sz="2400" dirty="0">
                <a:latin typeface="Times New Roman"/>
                <a:cs typeface="Times New Roman"/>
              </a:rPr>
              <a:t>resource usage and </a:t>
            </a:r>
            <a:r>
              <a:rPr sz="2400" spc="-5" dirty="0">
                <a:latin typeface="Times New Roman"/>
                <a:cs typeface="Times New Roman"/>
              </a:rPr>
              <a:t>promoting </a:t>
            </a:r>
            <a:r>
              <a:rPr sz="2400" dirty="0">
                <a:latin typeface="Times New Roman"/>
                <a:cs typeface="Times New Roman"/>
              </a:rPr>
              <a:t> healthier</a:t>
            </a:r>
            <a:r>
              <a:rPr sz="2400" spc="-45" dirty="0">
                <a:latin typeface="Times New Roman"/>
                <a:cs typeface="Times New Roman"/>
              </a:rPr>
              <a:t> </a:t>
            </a:r>
            <a:r>
              <a:rPr sz="2400" dirty="0">
                <a:latin typeface="Times New Roman"/>
                <a:cs typeface="Times New Roman"/>
              </a:rPr>
              <a:t>plant</a:t>
            </a:r>
            <a:r>
              <a:rPr sz="2400" spc="-15" dirty="0">
                <a:latin typeface="Times New Roman"/>
                <a:cs typeface="Times New Roman"/>
              </a:rPr>
              <a:t> </a:t>
            </a:r>
            <a:r>
              <a:rPr sz="2400" dirty="0">
                <a:latin typeface="Times New Roman"/>
                <a:cs typeface="Times New Roman"/>
              </a:rPr>
              <a:t>growth</a:t>
            </a:r>
            <a:r>
              <a:rPr sz="2400" spc="5" dirty="0">
                <a:latin typeface="Times New Roman"/>
                <a:cs typeface="Times New Roman"/>
              </a:rPr>
              <a:t> </a:t>
            </a:r>
            <a:r>
              <a:rPr sz="2400" dirty="0">
                <a:latin typeface="Times New Roman"/>
                <a:cs typeface="Times New Roman"/>
              </a:rPr>
              <a:t>through</a:t>
            </a:r>
            <a:r>
              <a:rPr sz="2400" spc="-25" dirty="0">
                <a:latin typeface="Times New Roman"/>
                <a:cs typeface="Times New Roman"/>
              </a:rPr>
              <a:t> </a:t>
            </a:r>
            <a:r>
              <a:rPr sz="2400" dirty="0">
                <a:latin typeface="Times New Roman"/>
                <a:cs typeface="Times New Roman"/>
              </a:rPr>
              <a:t>personalized</a:t>
            </a:r>
            <a:r>
              <a:rPr sz="2400" spc="-30" dirty="0">
                <a:latin typeface="Times New Roman"/>
                <a:cs typeface="Times New Roman"/>
              </a:rPr>
              <a:t> </a:t>
            </a:r>
            <a:r>
              <a:rPr sz="2400" dirty="0">
                <a:latin typeface="Times New Roman"/>
                <a:cs typeface="Times New Roman"/>
              </a:rPr>
              <a:t>hydration.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2D9761-E3C9-2366-72D3-DB71900174F5}"/>
              </a:ext>
            </a:extLst>
          </p:cNvPr>
          <p:cNvSpPr txBox="1"/>
          <p:nvPr/>
        </p:nvSpPr>
        <p:spPr>
          <a:xfrm>
            <a:off x="228600" y="457200"/>
            <a:ext cx="6094428" cy="615553"/>
          </a:xfrm>
          <a:prstGeom prst="rect">
            <a:avLst/>
          </a:prstGeom>
          <a:noFill/>
        </p:spPr>
        <p:txBody>
          <a:bodyPr wrap="square">
            <a:spAutoFit/>
          </a:bodyPr>
          <a:lstStyle/>
          <a:p>
            <a:r>
              <a:rPr lang="en-IN" sz="3400" b="1" spc="-35" dirty="0"/>
              <a:t>BLOCK DIAGRAM</a:t>
            </a:r>
            <a:r>
              <a:rPr lang="en-IN" sz="1600" spc="-35" dirty="0"/>
              <a:t>:</a:t>
            </a:r>
            <a:endParaRPr lang="en-IN" sz="1600" dirty="0"/>
          </a:p>
        </p:txBody>
      </p:sp>
      <p:pic>
        <p:nvPicPr>
          <p:cNvPr id="6" name="Picture 5">
            <a:extLst>
              <a:ext uri="{FF2B5EF4-FFF2-40B4-BE49-F238E27FC236}">
                <a16:creationId xmlns:a16="http://schemas.microsoft.com/office/drawing/2014/main" id="{E3F9F388-1B5F-6F97-4137-7D3A005D3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947908"/>
            <a:ext cx="6665928" cy="5452891"/>
          </a:xfrm>
          <a:prstGeom prst="rect">
            <a:avLst/>
          </a:prstGeom>
        </p:spPr>
      </p:pic>
    </p:spTree>
    <p:extLst>
      <p:ext uri="{BB962C8B-B14F-4D97-AF65-F5344CB8AC3E}">
        <p14:creationId xmlns:p14="http://schemas.microsoft.com/office/powerpoint/2010/main" val="235191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F93ED8-E3BA-3E78-BC7B-69EF09C449CC}"/>
              </a:ext>
            </a:extLst>
          </p:cNvPr>
          <p:cNvSpPr txBox="1"/>
          <p:nvPr/>
        </p:nvSpPr>
        <p:spPr>
          <a:xfrm>
            <a:off x="609600" y="685800"/>
            <a:ext cx="5420559" cy="615553"/>
          </a:xfrm>
          <a:prstGeom prst="rect">
            <a:avLst/>
          </a:prstGeom>
          <a:noFill/>
        </p:spPr>
        <p:txBody>
          <a:bodyPr wrap="square" rtlCol="0">
            <a:spAutoFit/>
          </a:bodyPr>
          <a:lstStyle/>
          <a:p>
            <a:r>
              <a:rPr lang="en-IN" sz="3400" b="1" dirty="0">
                <a:latin typeface="Times New Roman" panose="02020603050405020304" pitchFamily="18" charset="0"/>
                <a:cs typeface="Times New Roman" panose="02020603050405020304" pitchFamily="18" charset="0"/>
              </a:rPr>
              <a:t>Moisture sensor Interface:</a:t>
            </a:r>
          </a:p>
        </p:txBody>
      </p:sp>
      <p:pic>
        <p:nvPicPr>
          <p:cNvPr id="7" name="Picture 6">
            <a:extLst>
              <a:ext uri="{FF2B5EF4-FFF2-40B4-BE49-F238E27FC236}">
                <a16:creationId xmlns:a16="http://schemas.microsoft.com/office/drawing/2014/main" id="{1E27B462-F7B5-2B30-A332-864BF1C00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485" y="2152394"/>
            <a:ext cx="3607622" cy="2248412"/>
          </a:xfrm>
          <a:prstGeom prst="rect">
            <a:avLst/>
          </a:prstGeom>
        </p:spPr>
      </p:pic>
      <p:sp>
        <p:nvSpPr>
          <p:cNvPr id="8" name="TextBox 7">
            <a:extLst>
              <a:ext uri="{FF2B5EF4-FFF2-40B4-BE49-F238E27FC236}">
                <a16:creationId xmlns:a16="http://schemas.microsoft.com/office/drawing/2014/main" id="{EC8AC2F6-E625-11EF-51DE-2D93B6A7BD97}"/>
              </a:ext>
            </a:extLst>
          </p:cNvPr>
          <p:cNvSpPr txBox="1"/>
          <p:nvPr/>
        </p:nvSpPr>
        <p:spPr>
          <a:xfrm>
            <a:off x="1219200" y="2152394"/>
            <a:ext cx="723900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moisture sensor interface enables communication between sensors and Arduino, converting analog signals to digital data for interpretation. It facilitates precise assessment  soil moisture, leading to customized irrigation cycles for different plant species. Integration of multiple sensors ensures adaptable watering schedules, optimizing water usage. This interface is essential for promoting efficient plant growth in the smart irrigation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98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ADD1E-1C61-BCB3-C6AC-CFE799A7793A}"/>
              </a:ext>
            </a:extLst>
          </p:cNvPr>
          <p:cNvSpPr txBox="1"/>
          <p:nvPr/>
        </p:nvSpPr>
        <p:spPr>
          <a:xfrm>
            <a:off x="304800" y="152400"/>
            <a:ext cx="8836843" cy="615553"/>
          </a:xfrm>
          <a:prstGeom prst="rect">
            <a:avLst/>
          </a:prstGeom>
          <a:noFill/>
        </p:spPr>
        <p:txBody>
          <a:bodyPr wrap="square">
            <a:spAutoFit/>
          </a:bodyPr>
          <a:lstStyle/>
          <a:p>
            <a:r>
              <a:rPr lang="en-IN" sz="3400" b="1" dirty="0">
                <a:latin typeface="Times New Roman" panose="02020603050405020304" pitchFamily="18" charset="0"/>
                <a:cs typeface="Times New Roman" panose="02020603050405020304" pitchFamily="18" charset="0"/>
              </a:rPr>
              <a:t>RTC Timer Interface:</a:t>
            </a:r>
          </a:p>
        </p:txBody>
      </p:sp>
      <p:pic>
        <p:nvPicPr>
          <p:cNvPr id="5" name="Picture 4">
            <a:extLst>
              <a:ext uri="{FF2B5EF4-FFF2-40B4-BE49-F238E27FC236}">
                <a16:creationId xmlns:a16="http://schemas.microsoft.com/office/drawing/2014/main" id="{6AD7377C-6544-D06A-9E96-2F44D103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2133600"/>
            <a:ext cx="3798165" cy="2134086"/>
          </a:xfrm>
          <a:prstGeom prst="rect">
            <a:avLst/>
          </a:prstGeom>
        </p:spPr>
      </p:pic>
      <p:sp>
        <p:nvSpPr>
          <p:cNvPr id="7" name="TextBox 6">
            <a:extLst>
              <a:ext uri="{FF2B5EF4-FFF2-40B4-BE49-F238E27FC236}">
                <a16:creationId xmlns:a16="http://schemas.microsoft.com/office/drawing/2014/main" id="{0865B66A-0F0A-7E9D-372B-EB5933BCDA72}"/>
              </a:ext>
            </a:extLst>
          </p:cNvPr>
          <p:cNvSpPr txBox="1"/>
          <p:nvPr/>
        </p:nvSpPr>
        <p:spPr>
          <a:xfrm>
            <a:off x="762000" y="1066800"/>
            <a:ext cx="6399228"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Real-Time Clock (RTC) timer interface serves a crucial role in the project by providing accurate timekeeping functionality. Its primary function is to synchronize irrigation cycles based on preset schedules, such as watering intervals during specific times of the day. The RTC timer ensures that irrigation occurs at the designated times, optimizing water usage and promoting plant health. Additionally, it enables the system to activate moisture sensors at scheduled intervals for soil moisture assessment. Overall, the RTC timer interface plays a vital role in coordinating irrigation operations and enhancing the efficiency of the smart irrigation system.</a:t>
            </a:r>
          </a:p>
        </p:txBody>
      </p:sp>
    </p:spTree>
    <p:extLst>
      <p:ext uri="{BB962C8B-B14F-4D97-AF65-F5344CB8AC3E}">
        <p14:creationId xmlns:p14="http://schemas.microsoft.com/office/powerpoint/2010/main" val="228859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6D2D1-75C9-CD7A-3B0C-E76EEE3DA3AB}"/>
              </a:ext>
            </a:extLst>
          </p:cNvPr>
          <p:cNvSpPr txBox="1"/>
          <p:nvPr/>
        </p:nvSpPr>
        <p:spPr>
          <a:xfrm>
            <a:off x="152401" y="152400"/>
            <a:ext cx="8989242" cy="615553"/>
          </a:xfrm>
          <a:prstGeom prst="rect">
            <a:avLst/>
          </a:prstGeom>
          <a:noFill/>
        </p:spPr>
        <p:txBody>
          <a:bodyPr wrap="square">
            <a:spAutoFit/>
          </a:bodyPr>
          <a:lstStyle/>
          <a:p>
            <a:r>
              <a:rPr lang="en-IN" sz="3400" b="1" dirty="0">
                <a:latin typeface="Times New Roman" panose="02020603050405020304" pitchFamily="18" charset="0"/>
                <a:cs typeface="Times New Roman" panose="02020603050405020304" pitchFamily="18" charset="0"/>
              </a:rPr>
              <a:t>Solenoid Valve Interfacing:</a:t>
            </a:r>
          </a:p>
        </p:txBody>
      </p:sp>
      <p:pic>
        <p:nvPicPr>
          <p:cNvPr id="5" name="Picture 4">
            <a:extLst>
              <a:ext uri="{FF2B5EF4-FFF2-40B4-BE49-F238E27FC236}">
                <a16:creationId xmlns:a16="http://schemas.microsoft.com/office/drawing/2014/main" id="{08118D45-51CE-0D81-7D2F-C55B2C203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59" y="788378"/>
            <a:ext cx="4242767" cy="1918137"/>
          </a:xfrm>
          <a:prstGeom prst="rect">
            <a:avLst/>
          </a:prstGeom>
        </p:spPr>
      </p:pic>
      <p:sp>
        <p:nvSpPr>
          <p:cNvPr id="7" name="TextBox 6">
            <a:extLst>
              <a:ext uri="{FF2B5EF4-FFF2-40B4-BE49-F238E27FC236}">
                <a16:creationId xmlns:a16="http://schemas.microsoft.com/office/drawing/2014/main" id="{005C7B0B-A4FA-9684-98FB-C0F0D24B5016}"/>
              </a:ext>
            </a:extLst>
          </p:cNvPr>
          <p:cNvSpPr txBox="1"/>
          <p:nvPr/>
        </p:nvSpPr>
        <p:spPr>
          <a:xfrm>
            <a:off x="1905000" y="2895600"/>
            <a:ext cx="5867400" cy="304698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Solenoid Valve Interfacing component regulates water flow based on signals from the Arduino, allowing precise irrigation control. It opens to supply water when needed, based on soil moisture data, and closes to conserve water when irrigation is unnecessary. This interface optimizes watering, promoting healthy plant growth in the system.</a:t>
            </a:r>
          </a:p>
        </p:txBody>
      </p:sp>
    </p:spTree>
    <p:extLst>
      <p:ext uri="{BB962C8B-B14F-4D97-AF65-F5344CB8AC3E}">
        <p14:creationId xmlns:p14="http://schemas.microsoft.com/office/powerpoint/2010/main" val="3650136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848</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 MT</vt:lpstr>
      <vt:lpstr>Calibri</vt:lpstr>
      <vt:lpstr>Times New Roman</vt:lpstr>
      <vt:lpstr>Office Theme</vt:lpstr>
      <vt:lpstr>PowerPoint Presentation</vt:lpstr>
      <vt:lpstr>PROBLEM STATEMENT:</vt:lpstr>
      <vt:lpstr>OBJECTIVE:</vt:lpstr>
      <vt:lpstr>ABSTRACT:</vt:lpstr>
      <vt:lpstr>EXISTING SYSTEM:</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18ECP106L-MINOR PROJECT-4</dc:title>
  <dc:creator>Navaneetha S</dc:creator>
  <cp:lastModifiedBy>Navaneetha S</cp:lastModifiedBy>
  <cp:revision>4</cp:revision>
  <dcterms:created xsi:type="dcterms:W3CDTF">2024-04-04T16:28:26Z</dcterms:created>
  <dcterms:modified xsi:type="dcterms:W3CDTF">2024-04-25T06:39:48Z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2024-01-31T00:00:00Z</vt:filetime>
  </property>
  <property fmtid="{D5CDD505-2E9C-101B-9397-08002B2CF9AE}" pid="3" name="Creator">
    <vt:lpwstr>Microsoft® PowerPoint® for Microsoft 365</vt:lpwstr>
  </property>
  <property fmtid="{D5CDD505-2E9C-101B-9397-08002B2CF9AE}" pid="4" name="LastSaved">
    <vt:filetime>2024-04-04T00:00:00Z</vt:filetime>
  </property>
</Properties>
</file>