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5" r:id="rId5"/>
    <p:sldId id="258"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12/30/2022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D025-12B6-FD5B-F6EE-E272353FA860}"/>
              </a:ext>
            </a:extLst>
          </p:cNvPr>
          <p:cNvSpPr>
            <a:spLocks noGrp="1"/>
          </p:cNvSpPr>
          <p:nvPr>
            <p:ph type="ctrTitle"/>
          </p:nvPr>
        </p:nvSpPr>
        <p:spPr/>
        <p:txBody>
          <a:bodyPr>
            <a:normAutofit/>
          </a:bodyPr>
          <a:lstStyle/>
          <a:p>
            <a:r>
              <a:rPr lang="en-US" sz="4400" dirty="0">
                <a:latin typeface="Bahnschrift Light" panose="020B0502040204020203" pitchFamily="34" charset="0"/>
              </a:rPr>
              <a:t>20cys202</a:t>
            </a:r>
            <a:br>
              <a:rPr lang="en-US" sz="4400" dirty="0">
                <a:latin typeface="Bahnschrift Light" panose="020B0502040204020203" pitchFamily="34" charset="0"/>
              </a:rPr>
            </a:br>
            <a:r>
              <a:rPr lang="en-US" sz="4400" dirty="0">
                <a:latin typeface="Bahnschrift Light" panose="020B0502040204020203" pitchFamily="34" charset="0"/>
              </a:rPr>
              <a:t>user interface design </a:t>
            </a:r>
            <a:br>
              <a:rPr lang="en-US" sz="4400" dirty="0">
                <a:latin typeface="Bahnschrift Light" panose="020B0502040204020203" pitchFamily="34" charset="0"/>
              </a:rPr>
            </a:br>
            <a:r>
              <a:rPr lang="en-US" sz="4400" dirty="0">
                <a:latin typeface="Bahnschrift Light" panose="020B0502040204020203" pitchFamily="34" charset="0"/>
              </a:rPr>
              <a:t>assignment-3</a:t>
            </a:r>
            <a:endParaRPr lang="en-IN" sz="4400" dirty="0">
              <a:latin typeface="Bahnschrift Light" panose="020B0502040204020203" pitchFamily="34" charset="0"/>
            </a:endParaRPr>
          </a:p>
        </p:txBody>
      </p:sp>
      <p:sp>
        <p:nvSpPr>
          <p:cNvPr id="3" name="Subtitle 2">
            <a:extLst>
              <a:ext uri="{FF2B5EF4-FFF2-40B4-BE49-F238E27FC236}">
                <a16:creationId xmlns:a16="http://schemas.microsoft.com/office/drawing/2014/main" id="{683A5E6A-B9E0-F2FB-5B0A-A3DF2671E79B}"/>
              </a:ext>
            </a:extLst>
          </p:cNvPr>
          <p:cNvSpPr>
            <a:spLocks noGrp="1"/>
          </p:cNvSpPr>
          <p:nvPr>
            <p:ph type="subTitle" idx="1"/>
          </p:nvPr>
        </p:nvSpPr>
        <p:spPr/>
        <p:txBody>
          <a:bodyPr>
            <a:normAutofit/>
          </a:bodyPr>
          <a:lstStyle/>
          <a:p>
            <a:r>
              <a:rPr lang="en-US" sz="2800" dirty="0">
                <a:latin typeface="Bahnschrift Light" panose="020B0502040204020203" pitchFamily="34" charset="0"/>
              </a:rPr>
              <a:t>D. Sanjai Prashad</a:t>
            </a:r>
          </a:p>
          <a:p>
            <a:r>
              <a:rPr lang="en-US" sz="2800" dirty="0">
                <a:latin typeface="Bahnschrift Light" panose="020B0502040204020203" pitchFamily="34" charset="0"/>
              </a:rPr>
              <a:t>Cb.en.u4cys21066</a:t>
            </a:r>
            <a:endParaRPr lang="en-IN" sz="2800" dirty="0">
              <a:latin typeface="Bahnschrift Light" panose="020B0502040204020203" pitchFamily="34" charset="0"/>
            </a:endParaRPr>
          </a:p>
        </p:txBody>
      </p:sp>
    </p:spTree>
    <p:extLst>
      <p:ext uri="{BB962C8B-B14F-4D97-AF65-F5344CB8AC3E}">
        <p14:creationId xmlns:p14="http://schemas.microsoft.com/office/powerpoint/2010/main" val="149338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AC93-7CA0-5515-5093-E22009302AAB}"/>
              </a:ext>
            </a:extLst>
          </p:cNvPr>
          <p:cNvSpPr>
            <a:spLocks noGrp="1"/>
          </p:cNvSpPr>
          <p:nvPr>
            <p:ph type="title"/>
          </p:nvPr>
        </p:nvSpPr>
        <p:spPr/>
        <p:txBody>
          <a:bodyPr/>
          <a:lstStyle/>
          <a:p>
            <a:r>
              <a:rPr lang="en-US" b="1" u="sng" dirty="0">
                <a:latin typeface="Calibri Light" panose="020F0302020204030204" pitchFamily="34" charset="0"/>
                <a:cs typeface="Calibri Light" panose="020F0302020204030204" pitchFamily="34" charset="0"/>
              </a:rPr>
              <a:t>What is aums ?</a:t>
            </a:r>
            <a:endParaRPr lang="en-IN" b="1" u="sng"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D11E1AD4-EBF6-6926-9269-3655F75811E0}"/>
              </a:ext>
            </a:extLst>
          </p:cNvPr>
          <p:cNvSpPr>
            <a:spLocks noGrp="1"/>
          </p:cNvSpPr>
          <p:nvPr>
            <p:ph idx="1"/>
          </p:nvPr>
        </p:nvSpPr>
        <p:spPr>
          <a:xfrm>
            <a:off x="685801" y="2150456"/>
            <a:ext cx="10131425" cy="4097944"/>
          </a:xfrm>
        </p:spPr>
        <p:txBody>
          <a:bodyPr>
            <a:normAutofit/>
          </a:bodyPr>
          <a:lstStyle/>
          <a:p>
            <a:pPr algn="just"/>
            <a:r>
              <a:rPr lang="en-US" sz="2400" b="1" i="0" u="sng" dirty="0">
                <a:effectLst/>
                <a:latin typeface="Bahnschrift Light" panose="020B0502040204020203" pitchFamily="34" charset="0"/>
              </a:rPr>
              <a:t>Amrita University Management System(AUMS) </a:t>
            </a:r>
            <a:r>
              <a:rPr lang="en-US" sz="2400" b="0" i="0" dirty="0">
                <a:effectLst/>
                <a:latin typeface="Bahnschrift Light" panose="020B0502040204020203" pitchFamily="34" charset="0"/>
              </a:rPr>
              <a:t>is a comprehensive and innovative system for effective management of content, learning management services, assessment management services and learning administration services. Amrita UMS practically covers the entire area of operations of the university. </a:t>
            </a:r>
          </a:p>
          <a:p>
            <a:pPr algn="just"/>
            <a:r>
              <a:rPr lang="en-US" sz="2400" b="0" i="0" dirty="0">
                <a:effectLst/>
                <a:latin typeface="Bahnschrift Light" panose="020B0502040204020203" pitchFamily="34" charset="0"/>
              </a:rPr>
              <a:t>AUMS is a fully integrated, highly configurable, platform independent university wide Information System with scalability and performance at the same time ensuring to meet all the needs of an educational institution and much more</a:t>
            </a:r>
            <a:r>
              <a:rPr lang="en-US" sz="2400" b="0" i="0" dirty="0">
                <a:solidFill>
                  <a:srgbClr val="1E1E1E"/>
                </a:solidFill>
                <a:effectLst/>
                <a:latin typeface="Bahnschrift Light" panose="020B0502040204020203" pitchFamily="34" charset="0"/>
              </a:rPr>
              <a:t>.</a:t>
            </a:r>
          </a:p>
          <a:p>
            <a:endParaRPr lang="en-IN" dirty="0"/>
          </a:p>
        </p:txBody>
      </p:sp>
    </p:spTree>
    <p:extLst>
      <p:ext uri="{BB962C8B-B14F-4D97-AF65-F5344CB8AC3E}">
        <p14:creationId xmlns:p14="http://schemas.microsoft.com/office/powerpoint/2010/main" val="701325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353D-D41E-B41A-7C21-D1D15B8760E0}"/>
              </a:ext>
            </a:extLst>
          </p:cNvPr>
          <p:cNvSpPr>
            <a:spLocks noGrp="1"/>
          </p:cNvSpPr>
          <p:nvPr>
            <p:ph type="title"/>
          </p:nvPr>
        </p:nvSpPr>
        <p:spPr/>
        <p:txBody>
          <a:bodyPr/>
          <a:lstStyle/>
          <a:p>
            <a:r>
              <a:rPr lang="en-US" b="1" u="sng" dirty="0"/>
              <a:t>Functionality of aums</a:t>
            </a:r>
            <a:endParaRPr lang="en-IN" b="1" u="sng" dirty="0"/>
          </a:p>
        </p:txBody>
      </p:sp>
      <p:sp>
        <p:nvSpPr>
          <p:cNvPr id="3" name="Content Placeholder 2">
            <a:extLst>
              <a:ext uri="{FF2B5EF4-FFF2-40B4-BE49-F238E27FC236}">
                <a16:creationId xmlns:a16="http://schemas.microsoft.com/office/drawing/2014/main" id="{454526D7-8337-ECF0-C6CE-DAD3E7F0813E}"/>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sz="2400" b="0" i="0" dirty="0">
                <a:effectLst/>
                <a:latin typeface="Bahnschrift Light" panose="020B0502040204020203" pitchFamily="34" charset="0"/>
              </a:rPr>
              <a:t>Enter details for a new institution</a:t>
            </a:r>
          </a:p>
          <a:p>
            <a:pPr algn="just">
              <a:buFont typeface="Arial" panose="020B0604020202020204" pitchFamily="34" charset="0"/>
              <a:buChar char="•"/>
            </a:pPr>
            <a:r>
              <a:rPr lang="en-US" sz="2400" b="0" i="0" dirty="0">
                <a:effectLst/>
                <a:latin typeface="Bahnschrift Light" panose="020B0502040204020203" pitchFamily="34" charset="0"/>
              </a:rPr>
              <a:t>Academic period and term period creation</a:t>
            </a:r>
          </a:p>
          <a:p>
            <a:pPr algn="just">
              <a:buFont typeface="Arial" panose="020B0604020202020204" pitchFamily="34" charset="0"/>
              <a:buChar char="•"/>
            </a:pPr>
            <a:r>
              <a:rPr lang="en-US" sz="2400" b="0" i="0" dirty="0">
                <a:effectLst/>
                <a:latin typeface="Bahnschrift Light" panose="020B0502040204020203" pitchFamily="34" charset="0"/>
              </a:rPr>
              <a:t>Academic program definition</a:t>
            </a:r>
          </a:p>
          <a:p>
            <a:pPr algn="just">
              <a:buFont typeface="Arial" panose="020B0604020202020204" pitchFamily="34" charset="0"/>
              <a:buChar char="•"/>
            </a:pPr>
            <a:r>
              <a:rPr lang="en-US" sz="2400" b="0" i="0" dirty="0">
                <a:effectLst/>
                <a:latin typeface="Bahnschrift Light" panose="020B0502040204020203" pitchFamily="34" charset="0"/>
              </a:rPr>
              <a:t>Course creation, offering and allocation</a:t>
            </a:r>
          </a:p>
          <a:p>
            <a:pPr algn="just">
              <a:buFont typeface="Arial" panose="020B0604020202020204" pitchFamily="34" charset="0"/>
              <a:buChar char="•"/>
            </a:pPr>
            <a:r>
              <a:rPr lang="en-US" sz="2400" b="0" i="0" dirty="0">
                <a:effectLst/>
                <a:latin typeface="Bahnschrift Light" panose="020B0502040204020203" pitchFamily="34" charset="0"/>
              </a:rPr>
              <a:t>Class creation for a course</a:t>
            </a:r>
          </a:p>
          <a:p>
            <a:pPr algn="just">
              <a:buFont typeface="Arial" panose="020B0604020202020204" pitchFamily="34" charset="0"/>
              <a:buChar char="•"/>
            </a:pPr>
            <a:r>
              <a:rPr lang="en-US" sz="2400" b="0" i="0" dirty="0">
                <a:effectLst/>
                <a:latin typeface="Bahnschrift Light" panose="020B0502040204020203" pitchFamily="34" charset="0"/>
              </a:rPr>
              <a:t>Assigning students and staff to a class</a:t>
            </a:r>
          </a:p>
          <a:p>
            <a:pPr algn="just">
              <a:buFont typeface="Arial" panose="020B0604020202020204" pitchFamily="34" charset="0"/>
              <a:buChar char="•"/>
            </a:pPr>
            <a:r>
              <a:rPr lang="en-US" sz="2400" b="0" i="0" dirty="0">
                <a:effectLst/>
                <a:latin typeface="Bahnschrift Light" panose="020B0502040204020203" pitchFamily="34" charset="0"/>
              </a:rPr>
              <a:t>Attendance entry</a:t>
            </a:r>
          </a:p>
          <a:p>
            <a:pPr algn="just">
              <a:buFont typeface="Arial" panose="020B0604020202020204" pitchFamily="34" charset="0"/>
              <a:buChar char="•"/>
            </a:pPr>
            <a:r>
              <a:rPr lang="en-US" sz="2400" b="0" i="0" dirty="0">
                <a:effectLst/>
                <a:latin typeface="Bahnschrift Light" panose="020B0502040204020203" pitchFamily="34" charset="0"/>
              </a:rPr>
              <a:t>Student graduation</a:t>
            </a:r>
          </a:p>
          <a:p>
            <a:endParaRPr lang="en-IN" dirty="0"/>
          </a:p>
        </p:txBody>
      </p:sp>
    </p:spTree>
    <p:extLst>
      <p:ext uri="{BB962C8B-B14F-4D97-AF65-F5344CB8AC3E}">
        <p14:creationId xmlns:p14="http://schemas.microsoft.com/office/powerpoint/2010/main" val="3854472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76F2-3459-33C0-2526-A2DC33C299A9}"/>
              </a:ext>
            </a:extLst>
          </p:cNvPr>
          <p:cNvSpPr>
            <a:spLocks noGrp="1"/>
          </p:cNvSpPr>
          <p:nvPr>
            <p:ph type="title"/>
          </p:nvPr>
        </p:nvSpPr>
        <p:spPr/>
        <p:txBody>
          <a:bodyPr/>
          <a:lstStyle/>
          <a:p>
            <a:r>
              <a:rPr lang="en-US" b="1" u="sng" dirty="0"/>
              <a:t>Pros In aums</a:t>
            </a:r>
            <a:endParaRPr lang="en-IN" b="1" u="sng" dirty="0"/>
          </a:p>
        </p:txBody>
      </p:sp>
      <p:sp>
        <p:nvSpPr>
          <p:cNvPr id="3" name="Content Placeholder 2">
            <a:extLst>
              <a:ext uri="{FF2B5EF4-FFF2-40B4-BE49-F238E27FC236}">
                <a16:creationId xmlns:a16="http://schemas.microsoft.com/office/drawing/2014/main" id="{5A90A4B1-5164-FB5E-7E03-848C8CF0F0EC}"/>
              </a:ext>
            </a:extLst>
          </p:cNvPr>
          <p:cNvSpPr>
            <a:spLocks noGrp="1"/>
          </p:cNvSpPr>
          <p:nvPr>
            <p:ph idx="1"/>
          </p:nvPr>
        </p:nvSpPr>
        <p:spPr/>
        <p:txBody>
          <a:bodyPr>
            <a:normAutofit/>
          </a:bodyPr>
          <a:lstStyle/>
          <a:p>
            <a:r>
              <a:rPr lang="en-US" sz="2400" dirty="0">
                <a:latin typeface="Bahnschrift Light" panose="020B0502040204020203" pitchFamily="34" charset="0"/>
              </a:rPr>
              <a:t>The amrita university management system completely belongs to the people of amrita university.</a:t>
            </a:r>
          </a:p>
          <a:p>
            <a:r>
              <a:rPr lang="en-US" sz="2400" dirty="0">
                <a:latin typeface="Bahnschrift Light" panose="020B0502040204020203" pitchFamily="34" charset="0"/>
              </a:rPr>
              <a:t>students and faculties can access this system. Here they can find all the information related to academics like tests, quizzes, assignment submissions, semester marks and grades, personal information.</a:t>
            </a:r>
          </a:p>
          <a:p>
            <a:r>
              <a:rPr lang="en-IN" sz="2400" dirty="0">
                <a:effectLst/>
                <a:latin typeface="Bahnschrift Light" panose="020B0502040204020203" pitchFamily="34" charset="0"/>
                <a:ea typeface="Calibri" panose="020F0502020204030204" pitchFamily="34" charset="0"/>
              </a:rPr>
              <a:t>The website is designed to keep all the information up-to-date with the latest information and resources.</a:t>
            </a:r>
            <a:endParaRPr lang="en-IN" sz="3200" dirty="0">
              <a:latin typeface="Bahnschrift Light" panose="020B0502040204020203" pitchFamily="34" charset="0"/>
            </a:endParaRPr>
          </a:p>
        </p:txBody>
      </p:sp>
    </p:spTree>
    <p:extLst>
      <p:ext uri="{BB962C8B-B14F-4D97-AF65-F5344CB8AC3E}">
        <p14:creationId xmlns:p14="http://schemas.microsoft.com/office/powerpoint/2010/main" val="335225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66264-B1CF-236E-FF40-AEC631498B38}"/>
              </a:ext>
            </a:extLst>
          </p:cNvPr>
          <p:cNvSpPr>
            <a:spLocks noGrp="1"/>
          </p:cNvSpPr>
          <p:nvPr>
            <p:ph type="title"/>
          </p:nvPr>
        </p:nvSpPr>
        <p:spPr>
          <a:xfrm>
            <a:off x="639661" y="827714"/>
            <a:ext cx="10131425" cy="875251"/>
          </a:xfrm>
        </p:spPr>
        <p:txBody>
          <a:bodyPr/>
          <a:lstStyle/>
          <a:p>
            <a:r>
              <a:rPr lang="en-US" b="1" u="sng" dirty="0">
                <a:latin typeface="Calibri Light" panose="020F0302020204030204" pitchFamily="34" charset="0"/>
                <a:cs typeface="Calibri Light" panose="020F0302020204030204" pitchFamily="34" charset="0"/>
              </a:rPr>
              <a:t>troubles found in aums</a:t>
            </a:r>
            <a:endParaRPr lang="en-IN" b="1" u="sng"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84A1A185-B4F5-0940-B1B1-D4292608B9F4}"/>
              </a:ext>
            </a:extLst>
          </p:cNvPr>
          <p:cNvSpPr>
            <a:spLocks noGrp="1"/>
          </p:cNvSpPr>
          <p:nvPr>
            <p:ph idx="1"/>
          </p:nvPr>
        </p:nvSpPr>
        <p:spPr>
          <a:xfrm>
            <a:off x="639661" y="3429000"/>
            <a:ext cx="10039146" cy="3624045"/>
          </a:xfrm>
        </p:spPr>
        <p:txBody>
          <a:bodyPr>
            <a:normAutofit fontScale="92500" lnSpcReduction="20000"/>
          </a:bodyPr>
          <a:lstStyle/>
          <a:p>
            <a:r>
              <a:rPr lang="en-US" sz="2400" dirty="0">
                <a:latin typeface="Bahnschrift Light" panose="020B0502040204020203" pitchFamily="34" charset="0"/>
              </a:rPr>
              <a:t>In login page, right after we enter our login credentials when we click login, I can sometimes find the page get loaded in inappropriate way or sometimes I need to login twice or thrice to get logged in.</a:t>
            </a:r>
          </a:p>
          <a:p>
            <a:r>
              <a:rPr lang="en-US" sz="2400" dirty="0">
                <a:latin typeface="Bahnschrift Light" panose="020B0502040204020203" pitchFamily="34" charset="0"/>
              </a:rPr>
              <a:t>The consistency of back and forth between pages is slightly slow. Often the user get struck in that and faced issues during submissions, during tests, quizzes.</a:t>
            </a:r>
          </a:p>
          <a:p>
            <a:r>
              <a:rPr lang="en-IN" sz="2400" dirty="0">
                <a:effectLst/>
                <a:latin typeface="Bahnschrift Light" panose="020B0502040204020203" pitchFamily="34" charset="0"/>
                <a:ea typeface="Times New Roman" panose="02020603050405020304" pitchFamily="18" charset="0"/>
              </a:rPr>
              <a:t>The alignment is different when you view the website on a smart phone because the course option won’t be visible when you view it on a phone screen.</a:t>
            </a:r>
          </a:p>
          <a:p>
            <a:r>
              <a:rPr lang="en-IN" sz="2400" dirty="0">
                <a:latin typeface="Bahnschrift Light" panose="020B0502040204020203" pitchFamily="34" charset="0"/>
              </a:rPr>
              <a:t>The buttons for viewing marks,  grades,  and attendance is irrelevant to the above mentioned things.</a:t>
            </a:r>
          </a:p>
          <a:p>
            <a:endParaRPr lang="en-IN" sz="2400" dirty="0">
              <a:latin typeface="Bahnschrift Light" panose="020B0502040204020203" pitchFamily="34" charset="0"/>
            </a:endParaRPr>
          </a:p>
          <a:p>
            <a:endParaRPr lang="en-US" sz="3200" dirty="0">
              <a:latin typeface="Bahnschrift Light" panose="020B0502040204020203" pitchFamily="34" charset="0"/>
            </a:endParaRPr>
          </a:p>
          <a:p>
            <a:endParaRPr lang="en-US" sz="2400" dirty="0">
              <a:latin typeface="Bahnschrift Light" panose="020B0502040204020203" pitchFamily="34" charset="0"/>
            </a:endParaRPr>
          </a:p>
          <a:p>
            <a:endParaRPr lang="en-US" sz="2400" dirty="0">
              <a:latin typeface="Bahnschrift Light" panose="020B0502040204020203" pitchFamily="34" charset="0"/>
            </a:endParaRPr>
          </a:p>
          <a:p>
            <a:endParaRPr lang="en-US" sz="2400" dirty="0">
              <a:latin typeface="Bahnschrift Light" panose="020B0502040204020203" pitchFamily="34" charset="0"/>
            </a:endParaRPr>
          </a:p>
          <a:p>
            <a:endParaRPr lang="en-IN" sz="2400" dirty="0">
              <a:latin typeface="Bahnschrift Light" panose="020B0502040204020203" pitchFamily="34" charset="0"/>
            </a:endParaRPr>
          </a:p>
        </p:txBody>
      </p:sp>
    </p:spTree>
    <p:extLst>
      <p:ext uri="{BB962C8B-B14F-4D97-AF65-F5344CB8AC3E}">
        <p14:creationId xmlns:p14="http://schemas.microsoft.com/office/powerpoint/2010/main" val="330996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9375-A4A1-0730-B2B5-BA47BC7465A3}"/>
              </a:ext>
            </a:extLst>
          </p:cNvPr>
          <p:cNvSpPr>
            <a:spLocks noGrp="1"/>
          </p:cNvSpPr>
          <p:nvPr>
            <p:ph type="title"/>
          </p:nvPr>
        </p:nvSpPr>
        <p:spPr>
          <a:xfrm>
            <a:off x="685801" y="248874"/>
            <a:ext cx="10131425" cy="1456267"/>
          </a:xfrm>
        </p:spPr>
        <p:txBody>
          <a:bodyPr/>
          <a:lstStyle/>
          <a:p>
            <a:r>
              <a:rPr lang="en-US" b="1" u="sng" dirty="0">
                <a:latin typeface="Bahnschrift Light" panose="020B0502040204020203" pitchFamily="34" charset="0"/>
              </a:rPr>
              <a:t>Cons in aums</a:t>
            </a:r>
            <a:endParaRPr lang="en-IN" b="1" u="sng" dirty="0">
              <a:latin typeface="Bahnschrift Light" panose="020B0502040204020203" pitchFamily="34" charset="0"/>
            </a:endParaRPr>
          </a:p>
        </p:txBody>
      </p:sp>
      <p:sp>
        <p:nvSpPr>
          <p:cNvPr id="3" name="Content Placeholder 2">
            <a:extLst>
              <a:ext uri="{FF2B5EF4-FFF2-40B4-BE49-F238E27FC236}">
                <a16:creationId xmlns:a16="http://schemas.microsoft.com/office/drawing/2014/main" id="{EF0CAAE9-A261-6C5B-A33C-AF1C9A1996BD}"/>
              </a:ext>
            </a:extLst>
          </p:cNvPr>
          <p:cNvSpPr>
            <a:spLocks noGrp="1"/>
          </p:cNvSpPr>
          <p:nvPr>
            <p:ph idx="1"/>
          </p:nvPr>
        </p:nvSpPr>
        <p:spPr>
          <a:xfrm>
            <a:off x="685801" y="1705141"/>
            <a:ext cx="11310456" cy="4997663"/>
          </a:xfrm>
        </p:spPr>
        <p:txBody>
          <a:bodyPr/>
          <a:lstStyle/>
          <a:p>
            <a:pPr marL="285750" indent="-285750">
              <a:buFont typeface="Arial" panose="020B0604020202020204" pitchFamily="34" charset="0"/>
              <a:buChar char="•"/>
            </a:pPr>
            <a:r>
              <a:rPr lang="en-US" sz="2400" dirty="0">
                <a:latin typeface="Bahnschrift Light" panose="020B0502040204020203" pitchFamily="34" charset="0"/>
              </a:rPr>
              <a:t>AUMS-UIE-001</a:t>
            </a:r>
          </a:p>
          <a:p>
            <a:pPr marL="285750" indent="-285750">
              <a:buFont typeface="Arial" panose="020B0604020202020204" pitchFamily="34" charset="0"/>
              <a:buChar char="•"/>
            </a:pPr>
            <a:r>
              <a:rPr lang="en-US" sz="2400" dirty="0">
                <a:latin typeface="Bahnschrift Light" panose="020B0502040204020203" pitchFamily="34" charset="0"/>
              </a:rPr>
              <a:t>This header part still can be a bit bigger in size so that the user doesn’t feel the stress by looking at that.</a:t>
            </a:r>
          </a:p>
          <a:p>
            <a:pPr marL="285750" indent="-285750">
              <a:buFont typeface="Arial" panose="020B0604020202020204" pitchFamily="34" charset="0"/>
              <a:buChar char="•"/>
            </a:pPr>
            <a:r>
              <a:rPr lang="en-US" sz="2400" dirty="0">
                <a:latin typeface="Bahnschrift Light" panose="020B0502040204020203" pitchFamily="34" charset="0"/>
              </a:rPr>
              <a:t>The icons can be bigger and eye-catchy.</a:t>
            </a:r>
          </a:p>
          <a:p>
            <a:pPr marL="285750" indent="-285750">
              <a:buFont typeface="Arial" panose="020B0604020202020204" pitchFamily="34" charset="0"/>
              <a:buChar char="•"/>
            </a:pPr>
            <a:r>
              <a:rPr lang="en-IN" sz="2400" dirty="0">
                <a:latin typeface="Bahnschrift Light" panose="020B0502040204020203" pitchFamily="34" charset="0"/>
              </a:rPr>
              <a:t>The wordings in the header tag like welcome part of the user, date, day, time can find some space so that it looks good for the user.</a:t>
            </a:r>
          </a:p>
          <a:p>
            <a:endParaRPr lang="en-IN" dirty="0"/>
          </a:p>
        </p:txBody>
      </p:sp>
      <p:pic>
        <p:nvPicPr>
          <p:cNvPr id="4" name="Content Placeholder 4">
            <a:extLst>
              <a:ext uri="{FF2B5EF4-FFF2-40B4-BE49-F238E27FC236}">
                <a16:creationId xmlns:a16="http://schemas.microsoft.com/office/drawing/2014/main" id="{0583A97C-2593-D2C9-7233-FD7564D17228}"/>
              </a:ext>
            </a:extLst>
          </p:cNvPr>
          <p:cNvPicPr>
            <a:picLocks noChangeAspect="1"/>
          </p:cNvPicPr>
          <p:nvPr/>
        </p:nvPicPr>
        <p:blipFill>
          <a:blip r:embed="rId2"/>
          <a:stretch>
            <a:fillRect/>
          </a:stretch>
        </p:blipFill>
        <p:spPr>
          <a:xfrm>
            <a:off x="820024" y="1817228"/>
            <a:ext cx="10983913" cy="649678"/>
          </a:xfrm>
          <a:prstGeom prst="rect">
            <a:avLst/>
          </a:prstGeom>
        </p:spPr>
      </p:pic>
    </p:spTree>
    <p:extLst>
      <p:ext uri="{BB962C8B-B14F-4D97-AF65-F5344CB8AC3E}">
        <p14:creationId xmlns:p14="http://schemas.microsoft.com/office/powerpoint/2010/main" val="3391736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0E645-B2C4-0C52-9FC8-9C01B595D012}"/>
              </a:ext>
            </a:extLst>
          </p:cNvPr>
          <p:cNvSpPr>
            <a:spLocks noGrp="1"/>
          </p:cNvSpPr>
          <p:nvPr>
            <p:ph idx="1"/>
          </p:nvPr>
        </p:nvSpPr>
        <p:spPr>
          <a:xfrm>
            <a:off x="694190" y="3035660"/>
            <a:ext cx="10131425" cy="2779718"/>
          </a:xfrm>
        </p:spPr>
        <p:txBody>
          <a:bodyPr>
            <a:normAutofit/>
          </a:bodyPr>
          <a:lstStyle/>
          <a:p>
            <a:pPr algn="ctr"/>
            <a:r>
              <a:rPr lang="en-US" sz="2400" dirty="0">
                <a:latin typeface="Bahnschrift Light" panose="020B0502040204020203" pitchFamily="34" charset="0"/>
              </a:rPr>
              <a:t>AUMS-UIE-002</a:t>
            </a:r>
          </a:p>
          <a:p>
            <a:r>
              <a:rPr lang="en-US" sz="2400" dirty="0">
                <a:latin typeface="Bahnschrift Light" panose="020B0502040204020203" pitchFamily="34" charset="0"/>
              </a:rPr>
              <a:t>This is the attendance section is not aligned properly in its original page size. </a:t>
            </a:r>
          </a:p>
          <a:p>
            <a:r>
              <a:rPr lang="en-US" sz="2400" dirty="0">
                <a:latin typeface="Bahnschrift Light" panose="020B0502040204020203" pitchFamily="34" charset="0"/>
              </a:rPr>
              <a:t>Its pages seems congested in its alignment even though it has large space.</a:t>
            </a:r>
            <a:endParaRPr lang="en-IN" sz="2400" dirty="0">
              <a:latin typeface="Bahnschrift Light" panose="020B0502040204020203" pitchFamily="34" charset="0"/>
            </a:endParaRPr>
          </a:p>
        </p:txBody>
      </p:sp>
      <p:pic>
        <p:nvPicPr>
          <p:cNvPr id="5" name="Picture 4">
            <a:extLst>
              <a:ext uri="{FF2B5EF4-FFF2-40B4-BE49-F238E27FC236}">
                <a16:creationId xmlns:a16="http://schemas.microsoft.com/office/drawing/2014/main" id="{439B6EC7-E5E5-DB2D-1D53-5172FC16B42D}"/>
              </a:ext>
            </a:extLst>
          </p:cNvPr>
          <p:cNvPicPr>
            <a:picLocks noChangeAspect="1"/>
          </p:cNvPicPr>
          <p:nvPr/>
        </p:nvPicPr>
        <p:blipFill>
          <a:blip r:embed="rId2"/>
          <a:stretch>
            <a:fillRect/>
          </a:stretch>
        </p:blipFill>
        <p:spPr>
          <a:xfrm>
            <a:off x="2125869" y="255943"/>
            <a:ext cx="7268066" cy="2779717"/>
          </a:xfrm>
          <a:prstGeom prst="rect">
            <a:avLst/>
          </a:prstGeom>
        </p:spPr>
      </p:pic>
    </p:spTree>
    <p:extLst>
      <p:ext uri="{BB962C8B-B14F-4D97-AF65-F5344CB8AC3E}">
        <p14:creationId xmlns:p14="http://schemas.microsoft.com/office/powerpoint/2010/main" val="3667946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B7F85B-7014-A5C2-264A-253EEE60454D}"/>
              </a:ext>
            </a:extLst>
          </p:cNvPr>
          <p:cNvSpPr>
            <a:spLocks noGrp="1"/>
          </p:cNvSpPr>
          <p:nvPr>
            <p:ph sz="half" idx="1"/>
          </p:nvPr>
        </p:nvSpPr>
        <p:spPr>
          <a:xfrm>
            <a:off x="685802" y="2952925"/>
            <a:ext cx="4995334" cy="3238150"/>
          </a:xfrm>
        </p:spPr>
        <p:txBody>
          <a:bodyPr>
            <a:normAutofit fontScale="85000" lnSpcReduction="10000"/>
          </a:bodyPr>
          <a:lstStyle/>
          <a:p>
            <a:pPr algn="ctr"/>
            <a:r>
              <a:rPr lang="en-US" sz="2400" dirty="0">
                <a:latin typeface="Bahnschrift Light" panose="020B0502040204020203" pitchFamily="34" charset="0"/>
              </a:rPr>
              <a:t>AUMS-UIE-003</a:t>
            </a:r>
          </a:p>
          <a:p>
            <a:r>
              <a:rPr lang="en-US" sz="2400" dirty="0">
                <a:latin typeface="Bahnschrift Light" panose="020B0502040204020203" pitchFamily="34" charset="0"/>
              </a:rPr>
              <a:t>This is fees section is a no use part of AUMS. Nothing displayed and nothing to check for the searched content.</a:t>
            </a:r>
            <a:endParaRPr lang="en-IN" sz="2400" dirty="0">
              <a:latin typeface="Bahnschrift Light" panose="020B0502040204020203" pitchFamily="34" charset="0"/>
            </a:endParaRPr>
          </a:p>
        </p:txBody>
      </p:sp>
      <p:sp>
        <p:nvSpPr>
          <p:cNvPr id="4" name="Content Placeholder 3">
            <a:extLst>
              <a:ext uri="{FF2B5EF4-FFF2-40B4-BE49-F238E27FC236}">
                <a16:creationId xmlns:a16="http://schemas.microsoft.com/office/drawing/2014/main" id="{CCCCA569-9368-EB87-AC30-04E2BBF9FCC4}"/>
              </a:ext>
            </a:extLst>
          </p:cNvPr>
          <p:cNvSpPr>
            <a:spLocks noGrp="1"/>
          </p:cNvSpPr>
          <p:nvPr>
            <p:ph sz="half" idx="2"/>
          </p:nvPr>
        </p:nvSpPr>
        <p:spPr>
          <a:xfrm>
            <a:off x="6400734" y="3783434"/>
            <a:ext cx="4995334" cy="2818623"/>
          </a:xfrm>
        </p:spPr>
        <p:txBody>
          <a:bodyPr>
            <a:normAutofit fontScale="85000" lnSpcReduction="10000"/>
          </a:bodyPr>
          <a:lstStyle/>
          <a:p>
            <a:pPr algn="ctr"/>
            <a:r>
              <a:rPr lang="en-US" sz="2400" dirty="0">
                <a:latin typeface="Bahnschrift Light" panose="020B0502040204020203" pitchFamily="34" charset="0"/>
              </a:rPr>
              <a:t>AUMS-UIE-004</a:t>
            </a:r>
          </a:p>
          <a:p>
            <a:r>
              <a:rPr lang="en-US" sz="2400" dirty="0">
                <a:latin typeface="Bahnschrift Light" panose="020B0502040204020203" pitchFamily="34" charset="0"/>
              </a:rPr>
              <a:t>In the personal(student profile)region, the important credentials are editable. This may lead to some difficulties if the credentials are changed mistakenly by the user or by someone else </a:t>
            </a:r>
          </a:p>
          <a:p>
            <a:r>
              <a:rPr lang="en-US" sz="2400" dirty="0">
                <a:latin typeface="Bahnschrift Light" panose="020B0502040204020203" pitchFamily="34" charset="0"/>
              </a:rPr>
              <a:t>Also the alignment of the buttons in other tabs are improper like gender button, primary contact checking.</a:t>
            </a:r>
            <a:endParaRPr lang="en-IN" sz="2400" dirty="0">
              <a:latin typeface="Bahnschrift Light" panose="020B0502040204020203" pitchFamily="34" charset="0"/>
            </a:endParaRPr>
          </a:p>
        </p:txBody>
      </p:sp>
      <p:pic>
        <p:nvPicPr>
          <p:cNvPr id="6" name="Picture 5">
            <a:extLst>
              <a:ext uri="{FF2B5EF4-FFF2-40B4-BE49-F238E27FC236}">
                <a16:creationId xmlns:a16="http://schemas.microsoft.com/office/drawing/2014/main" id="{B1F47F78-7F9D-64BC-8B16-9A599435D1D9}"/>
              </a:ext>
            </a:extLst>
          </p:cNvPr>
          <p:cNvPicPr>
            <a:picLocks noChangeAspect="1"/>
          </p:cNvPicPr>
          <p:nvPr/>
        </p:nvPicPr>
        <p:blipFill>
          <a:blip r:embed="rId2"/>
          <a:stretch>
            <a:fillRect/>
          </a:stretch>
        </p:blipFill>
        <p:spPr>
          <a:xfrm>
            <a:off x="685803" y="188753"/>
            <a:ext cx="4995334" cy="2491532"/>
          </a:xfrm>
          <a:prstGeom prst="rect">
            <a:avLst/>
          </a:prstGeom>
        </p:spPr>
      </p:pic>
      <p:pic>
        <p:nvPicPr>
          <p:cNvPr id="8" name="Picture 7">
            <a:extLst>
              <a:ext uri="{FF2B5EF4-FFF2-40B4-BE49-F238E27FC236}">
                <a16:creationId xmlns:a16="http://schemas.microsoft.com/office/drawing/2014/main" id="{6665E186-522E-AF08-7D32-17CFA7F410B0}"/>
              </a:ext>
            </a:extLst>
          </p:cNvPr>
          <p:cNvPicPr>
            <a:picLocks noChangeAspect="1"/>
          </p:cNvPicPr>
          <p:nvPr/>
        </p:nvPicPr>
        <p:blipFill>
          <a:blip r:embed="rId3"/>
          <a:stretch>
            <a:fillRect/>
          </a:stretch>
        </p:blipFill>
        <p:spPr>
          <a:xfrm>
            <a:off x="6428751" y="188753"/>
            <a:ext cx="4967317" cy="2491532"/>
          </a:xfrm>
          <a:prstGeom prst="rect">
            <a:avLst/>
          </a:prstGeom>
        </p:spPr>
      </p:pic>
      <p:pic>
        <p:nvPicPr>
          <p:cNvPr id="10" name="Picture 9">
            <a:extLst>
              <a:ext uri="{FF2B5EF4-FFF2-40B4-BE49-F238E27FC236}">
                <a16:creationId xmlns:a16="http://schemas.microsoft.com/office/drawing/2014/main" id="{9BA92733-0271-66A9-0BF5-A3388A5A525A}"/>
              </a:ext>
            </a:extLst>
          </p:cNvPr>
          <p:cNvPicPr>
            <a:picLocks noChangeAspect="1"/>
          </p:cNvPicPr>
          <p:nvPr/>
        </p:nvPicPr>
        <p:blipFill>
          <a:blip r:embed="rId4"/>
          <a:stretch>
            <a:fillRect/>
          </a:stretch>
        </p:blipFill>
        <p:spPr>
          <a:xfrm>
            <a:off x="7966804" y="2680285"/>
            <a:ext cx="2209992" cy="901814"/>
          </a:xfrm>
          <a:prstGeom prst="rect">
            <a:avLst/>
          </a:prstGeom>
        </p:spPr>
      </p:pic>
    </p:spTree>
    <p:extLst>
      <p:ext uri="{BB962C8B-B14F-4D97-AF65-F5344CB8AC3E}">
        <p14:creationId xmlns:p14="http://schemas.microsoft.com/office/powerpoint/2010/main" val="80995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B11B8-B2B9-918C-240C-4B4E3262910F}"/>
              </a:ext>
            </a:extLst>
          </p:cNvPr>
          <p:cNvSpPr>
            <a:spLocks noGrp="1"/>
          </p:cNvSpPr>
          <p:nvPr>
            <p:ph idx="1"/>
          </p:nvPr>
        </p:nvSpPr>
        <p:spPr>
          <a:xfrm>
            <a:off x="830510" y="3582099"/>
            <a:ext cx="10922466" cy="3190613"/>
          </a:xfrm>
        </p:spPr>
        <p:txBody>
          <a:bodyPr>
            <a:normAutofit lnSpcReduction="10000"/>
          </a:bodyPr>
          <a:lstStyle/>
          <a:p>
            <a:pPr algn="ctr"/>
            <a:r>
              <a:rPr lang="en-US" sz="2400" dirty="0">
                <a:latin typeface="Bahnschrift Light" panose="020B0502040204020203" pitchFamily="34" charset="0"/>
              </a:rPr>
              <a:t>AUMS-UIE-005</a:t>
            </a:r>
          </a:p>
          <a:p>
            <a:r>
              <a:rPr lang="en-US" sz="2400" dirty="0">
                <a:latin typeface="Bahnschrift Light" panose="020B0502040204020203" pitchFamily="34" charset="0"/>
              </a:rPr>
              <a:t>The OPAC tab is to search for the books or journals present in the library.</a:t>
            </a:r>
          </a:p>
          <a:p>
            <a:r>
              <a:rPr lang="en-US" sz="2400" dirty="0">
                <a:latin typeface="Bahnschrift Light" panose="020B0502040204020203" pitchFamily="34" charset="0"/>
              </a:rPr>
              <a:t>But still it is use less because the user will not find any book or journal needed even after giving all the needed details about the book.</a:t>
            </a:r>
          </a:p>
          <a:p>
            <a:r>
              <a:rPr lang="en-US" sz="2400" dirty="0">
                <a:latin typeface="Bahnschrift Light" panose="020B0502040204020203" pitchFamily="34" charset="0"/>
              </a:rPr>
              <a:t>There is already an option called journal in OPAC tab and again u can find it in the books tab under material type.</a:t>
            </a:r>
          </a:p>
          <a:p>
            <a:r>
              <a:rPr lang="en-US" sz="2400" dirty="0">
                <a:latin typeface="Bahnschrift Light" panose="020B0502040204020203" pitchFamily="34" charset="0"/>
              </a:rPr>
              <a:t>This is one big drawback of the aums.</a:t>
            </a:r>
          </a:p>
          <a:p>
            <a:endParaRPr lang="en-US" sz="2400" dirty="0">
              <a:latin typeface="Bahnschrift Light" panose="020B0502040204020203" pitchFamily="34" charset="0"/>
            </a:endParaRPr>
          </a:p>
          <a:p>
            <a:endParaRPr lang="en-US" sz="2400" dirty="0">
              <a:latin typeface="Bahnschrift Light" panose="020B0502040204020203" pitchFamily="34" charset="0"/>
            </a:endParaRPr>
          </a:p>
          <a:p>
            <a:endParaRPr lang="en-IN" sz="2400" dirty="0">
              <a:latin typeface="Bahnschrift Light" panose="020B0502040204020203" pitchFamily="34" charset="0"/>
            </a:endParaRPr>
          </a:p>
        </p:txBody>
      </p:sp>
      <p:pic>
        <p:nvPicPr>
          <p:cNvPr id="6" name="Picture 5">
            <a:extLst>
              <a:ext uri="{FF2B5EF4-FFF2-40B4-BE49-F238E27FC236}">
                <a16:creationId xmlns:a16="http://schemas.microsoft.com/office/drawing/2014/main" id="{748129EF-C412-4523-5807-FDD9D012F87D}"/>
              </a:ext>
            </a:extLst>
          </p:cNvPr>
          <p:cNvPicPr>
            <a:picLocks noChangeAspect="1"/>
          </p:cNvPicPr>
          <p:nvPr/>
        </p:nvPicPr>
        <p:blipFill>
          <a:blip r:embed="rId2"/>
          <a:stretch>
            <a:fillRect/>
          </a:stretch>
        </p:blipFill>
        <p:spPr>
          <a:xfrm>
            <a:off x="3884102" y="404070"/>
            <a:ext cx="7759513" cy="2158254"/>
          </a:xfrm>
          <a:prstGeom prst="rect">
            <a:avLst/>
          </a:prstGeom>
        </p:spPr>
      </p:pic>
      <p:pic>
        <p:nvPicPr>
          <p:cNvPr id="8" name="Picture 7">
            <a:extLst>
              <a:ext uri="{FF2B5EF4-FFF2-40B4-BE49-F238E27FC236}">
                <a16:creationId xmlns:a16="http://schemas.microsoft.com/office/drawing/2014/main" id="{444146CC-237D-9384-D27B-ACB6A7A79F67}"/>
              </a:ext>
            </a:extLst>
          </p:cNvPr>
          <p:cNvPicPr>
            <a:picLocks noChangeAspect="1"/>
          </p:cNvPicPr>
          <p:nvPr/>
        </p:nvPicPr>
        <p:blipFill rotWithShape="1">
          <a:blip r:embed="rId3"/>
          <a:srcRect l="-656" r="4264"/>
          <a:stretch/>
        </p:blipFill>
        <p:spPr>
          <a:xfrm>
            <a:off x="462611" y="190663"/>
            <a:ext cx="3020030" cy="1227075"/>
          </a:xfrm>
          <a:prstGeom prst="rect">
            <a:avLst/>
          </a:prstGeom>
        </p:spPr>
      </p:pic>
      <p:pic>
        <p:nvPicPr>
          <p:cNvPr id="10" name="Picture 9">
            <a:extLst>
              <a:ext uri="{FF2B5EF4-FFF2-40B4-BE49-F238E27FC236}">
                <a16:creationId xmlns:a16="http://schemas.microsoft.com/office/drawing/2014/main" id="{B0A08D68-7933-8954-E12E-4AF7473C3CA4}"/>
              </a:ext>
            </a:extLst>
          </p:cNvPr>
          <p:cNvPicPr>
            <a:picLocks noChangeAspect="1"/>
          </p:cNvPicPr>
          <p:nvPr/>
        </p:nvPicPr>
        <p:blipFill>
          <a:blip r:embed="rId4"/>
          <a:stretch>
            <a:fillRect/>
          </a:stretch>
        </p:blipFill>
        <p:spPr>
          <a:xfrm>
            <a:off x="462611" y="1660211"/>
            <a:ext cx="3020030" cy="1463167"/>
          </a:xfrm>
          <a:prstGeom prst="rect">
            <a:avLst/>
          </a:prstGeom>
        </p:spPr>
      </p:pic>
    </p:spTree>
    <p:extLst>
      <p:ext uri="{BB962C8B-B14F-4D97-AF65-F5344CB8AC3E}">
        <p14:creationId xmlns:p14="http://schemas.microsoft.com/office/powerpoint/2010/main" val="1381070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1675</TotalTime>
  <Words>584</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Bahnschrift Light</vt:lpstr>
      <vt:lpstr>Calibri</vt:lpstr>
      <vt:lpstr>Calibri Light</vt:lpstr>
      <vt:lpstr>Celestial</vt:lpstr>
      <vt:lpstr>20cys202 user interface design  assignment-3</vt:lpstr>
      <vt:lpstr>What is aums ?</vt:lpstr>
      <vt:lpstr>Functionality of aums</vt:lpstr>
      <vt:lpstr>Pros In aums</vt:lpstr>
      <vt:lpstr>troubles found in aums</vt:lpstr>
      <vt:lpstr>Cons in aums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20cys202 user interface design  assignment-3</dc:title>
  <dc:creator>Sanjai Prashad</dc:creator>
  <cp:lastModifiedBy>Sanjai Prashad</cp:lastModifiedBy>
  <cp:revision>9</cp:revision>
  <dcterms:created xsi:type="dcterms:W3CDTF">2022-12-29T04:22:32Z</dcterms:created>
  <dcterms:modified xsi:type="dcterms:W3CDTF">2022-12-30T15:54:37Z</dcterms:modified>
</cp:coreProperties>
</file>