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1" autoAdjust="0"/>
    <p:restoredTop sz="94619" autoAdjust="0"/>
  </p:normalViewPr>
  <p:slideViewPr>
    <p:cSldViewPr snapToGrid="0">
      <p:cViewPr varScale="1">
        <p:scale>
          <a:sx n="41" d="100"/>
          <a:sy n="41" d="100"/>
        </p:scale>
        <p:origin x="53"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585519"/>
            <a:ext cx="3485073" cy="1946446"/>
          </a:xfrm>
        </p:spPr>
        <p:txBody>
          <a:bodyPr>
            <a:normAutofit/>
          </a:bodyPr>
          <a:lstStyle/>
          <a:p>
            <a:pPr algn="l"/>
            <a:r>
              <a:rPr lang="en-US" sz="4000" dirty="0"/>
              <a:t>User interface design </a:t>
            </a:r>
            <a:br>
              <a:rPr lang="en-US" sz="4000" dirty="0"/>
            </a:br>
            <a:r>
              <a:rPr lang="en-US" sz="4000" dirty="0"/>
              <a:t>Mini-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531965"/>
            <a:ext cx="3485072" cy="1652512"/>
          </a:xfrm>
        </p:spPr>
        <p:txBody>
          <a:bodyPr>
            <a:normAutofit fontScale="62500" lnSpcReduction="20000"/>
          </a:bodyPr>
          <a:lstStyle/>
          <a:p>
            <a:pPr algn="l"/>
            <a:r>
              <a:rPr lang="en-US" sz="2300" dirty="0"/>
              <a:t>Topic: e-local shopping</a:t>
            </a:r>
          </a:p>
          <a:p>
            <a:pPr algn="l"/>
            <a:r>
              <a:rPr lang="en-US" sz="2300" dirty="0"/>
              <a:t>Group members:</a:t>
            </a:r>
          </a:p>
          <a:p>
            <a:pPr algn="l"/>
            <a:r>
              <a:rPr lang="en-US" sz="2300" dirty="0"/>
              <a:t>S. </a:t>
            </a:r>
            <a:r>
              <a:rPr lang="en-US" sz="2300" dirty="0" err="1"/>
              <a:t>Adhwaith</a:t>
            </a:r>
            <a:r>
              <a:rPr lang="en-US" sz="2300" dirty="0"/>
              <a:t> (CB.EN.U4CYS21063)</a:t>
            </a:r>
          </a:p>
          <a:p>
            <a:pPr algn="l"/>
            <a:r>
              <a:rPr lang="en-US" dirty="0"/>
              <a:t>Siddharth Krishna </a:t>
            </a:r>
            <a:r>
              <a:rPr lang="en-US" sz="2300" dirty="0"/>
              <a:t>(CB.EN.U4CYS21058)</a:t>
            </a:r>
            <a:endParaRPr lang="en-US" dirty="0"/>
          </a:p>
          <a:p>
            <a:pPr algn="l"/>
            <a:r>
              <a:rPr lang="en-US" dirty="0"/>
              <a:t>D. Sanjai Prashad</a:t>
            </a:r>
            <a:r>
              <a:rPr lang="en-US" sz="2300" dirty="0"/>
              <a:t> (CB.EN.U4CYS21066)</a:t>
            </a:r>
          </a:p>
          <a:p>
            <a:pPr algn="l"/>
            <a:endParaRPr lang="en-US" sz="2300" dirty="0"/>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List of 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INTRODUCTION</a:t>
            </a:r>
          </a:p>
          <a:p>
            <a:r>
              <a:rPr lang="en-US" sz="2400" dirty="0"/>
              <a:t>BENEFITS OF LOCAL SHOPPING</a:t>
            </a:r>
          </a:p>
          <a:p>
            <a:r>
              <a:rPr lang="en-US" sz="2400" dirty="0"/>
              <a:t>SUPPORTING LOCAL SHOPS</a:t>
            </a:r>
          </a:p>
          <a:p>
            <a:r>
              <a:rPr lang="en-US" sz="2400" dirty="0"/>
              <a:t>CHALLENGES FACED BY LOCAL SHOPS.</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C90E-901F-8647-50E8-285DC2A21DB0}"/>
              </a:ext>
            </a:extLst>
          </p:cNvPr>
          <p:cNvSpPr>
            <a:spLocks noGrp="1"/>
          </p:cNvSpPr>
          <p:nvPr>
            <p:ph type="title"/>
          </p:nvPr>
        </p:nvSpPr>
        <p:spPr>
          <a:xfrm>
            <a:off x="1167935" y="590939"/>
            <a:ext cx="10353762" cy="1257300"/>
          </a:xfrm>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F053A9D7-177E-3F78-64D7-CFAAC406F40A}"/>
              </a:ext>
            </a:extLst>
          </p:cNvPr>
          <p:cNvSpPr>
            <a:spLocks noGrp="1"/>
          </p:cNvSpPr>
          <p:nvPr>
            <p:ph idx="1"/>
          </p:nvPr>
        </p:nvSpPr>
        <p:spPr>
          <a:xfrm>
            <a:off x="913795" y="2076450"/>
            <a:ext cx="5431021" cy="3714749"/>
          </a:xfrm>
        </p:spPr>
        <p:txBody>
          <a:bodyPr/>
          <a:lstStyle/>
          <a:p>
            <a:r>
              <a:rPr lang="en-US" dirty="0"/>
              <a:t>Local shopping is the practice of acquiring goods and services from local, independently run small businesses. By keeping money in the local economy and encouraging the expansion of small companies, this kind of buying helps the community.</a:t>
            </a:r>
          </a:p>
          <a:p>
            <a:endParaRPr lang="en-US" dirty="0"/>
          </a:p>
          <a:p>
            <a:endParaRPr lang="en-IN" dirty="0"/>
          </a:p>
        </p:txBody>
      </p:sp>
      <p:pic>
        <p:nvPicPr>
          <p:cNvPr id="5" name="Picture 4">
            <a:extLst>
              <a:ext uri="{FF2B5EF4-FFF2-40B4-BE49-F238E27FC236}">
                <a16:creationId xmlns:a16="http://schemas.microsoft.com/office/drawing/2014/main" id="{C4FC7484-8CC9-A539-03F3-DD8AAD2899E0}"/>
              </a:ext>
            </a:extLst>
          </p:cNvPr>
          <p:cNvPicPr>
            <a:picLocks noChangeAspect="1"/>
          </p:cNvPicPr>
          <p:nvPr/>
        </p:nvPicPr>
        <p:blipFill>
          <a:blip r:embed="rId2"/>
          <a:stretch>
            <a:fillRect/>
          </a:stretch>
        </p:blipFill>
        <p:spPr>
          <a:xfrm>
            <a:off x="6689875" y="2227490"/>
            <a:ext cx="4588330" cy="2941670"/>
          </a:xfrm>
          <a:prstGeom prst="rect">
            <a:avLst/>
          </a:prstGeom>
        </p:spPr>
      </p:pic>
    </p:spTree>
    <p:extLst>
      <p:ext uri="{BB962C8B-B14F-4D97-AF65-F5344CB8AC3E}">
        <p14:creationId xmlns:p14="http://schemas.microsoft.com/office/powerpoint/2010/main" val="408919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3998-AC11-5A5A-CA63-2F1F4629DA29}"/>
              </a:ext>
            </a:extLst>
          </p:cNvPr>
          <p:cNvSpPr>
            <a:spLocks noGrp="1"/>
          </p:cNvSpPr>
          <p:nvPr>
            <p:ph type="title"/>
          </p:nvPr>
        </p:nvSpPr>
        <p:spPr/>
        <p:txBody>
          <a:bodyPr/>
          <a:lstStyle/>
          <a:p>
            <a:r>
              <a:rPr lang="en-US" b="1" u="sng" dirty="0"/>
              <a:t>Benefits of Local Shopping</a:t>
            </a:r>
            <a:endParaRPr lang="en-IN" b="1" u="sng" dirty="0"/>
          </a:p>
        </p:txBody>
      </p:sp>
      <p:sp>
        <p:nvSpPr>
          <p:cNvPr id="3" name="Content Placeholder 2">
            <a:extLst>
              <a:ext uri="{FF2B5EF4-FFF2-40B4-BE49-F238E27FC236}">
                <a16:creationId xmlns:a16="http://schemas.microsoft.com/office/drawing/2014/main" id="{5688F6BC-814E-D595-24CF-E971538751A2}"/>
              </a:ext>
            </a:extLst>
          </p:cNvPr>
          <p:cNvSpPr>
            <a:spLocks noGrp="1"/>
          </p:cNvSpPr>
          <p:nvPr>
            <p:ph idx="1"/>
          </p:nvPr>
        </p:nvSpPr>
        <p:spPr>
          <a:xfrm>
            <a:off x="913795" y="2076450"/>
            <a:ext cx="5692278" cy="4171950"/>
          </a:xfrm>
        </p:spPr>
        <p:txBody>
          <a:bodyPr>
            <a:normAutofit fontScale="92500" lnSpcReduction="20000"/>
          </a:bodyPr>
          <a:lstStyle/>
          <a:p>
            <a:r>
              <a:rPr lang="en-US" dirty="0"/>
              <a:t>It helps in boosting the local economy. </a:t>
            </a:r>
          </a:p>
          <a:p>
            <a:r>
              <a:rPr lang="en-US" dirty="0"/>
              <a:t>By supporting local businesses, you can prevent money from leaving the area and going to corporate offices or out-of-town owners.</a:t>
            </a:r>
          </a:p>
          <a:p>
            <a:r>
              <a:rPr lang="en-US" dirty="0"/>
              <a:t>Unique and diversity of products.</a:t>
            </a:r>
          </a:p>
          <a:p>
            <a:r>
              <a:rPr lang="en-US" dirty="0"/>
              <a:t>By supporting neighborhood companies, you are also helping the local entrepreneurs and artists who contribute their unique ideas and creativity to the market.</a:t>
            </a:r>
          </a:p>
          <a:p>
            <a:r>
              <a:rPr lang="en-US" dirty="0"/>
              <a:t>Creates a healthy and strong community between local owners.</a:t>
            </a:r>
          </a:p>
          <a:p>
            <a:endParaRPr lang="en-IN" dirty="0"/>
          </a:p>
        </p:txBody>
      </p:sp>
      <p:pic>
        <p:nvPicPr>
          <p:cNvPr id="3080" name="Picture 8" descr="10 Ways Small Businesses Benefit Their Local Communities | by BBB | Medium">
            <a:extLst>
              <a:ext uri="{FF2B5EF4-FFF2-40B4-BE49-F238E27FC236}">
                <a16:creationId xmlns:a16="http://schemas.microsoft.com/office/drawing/2014/main" id="{80F9A85C-CD0D-6F57-5CA6-AE94C9AC0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518" y="2076450"/>
            <a:ext cx="3961039" cy="374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97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232F-64A6-93C3-1460-CFC4F44A0333}"/>
              </a:ext>
            </a:extLst>
          </p:cNvPr>
          <p:cNvSpPr>
            <a:spLocks noGrp="1"/>
          </p:cNvSpPr>
          <p:nvPr>
            <p:ph type="title"/>
          </p:nvPr>
        </p:nvSpPr>
        <p:spPr/>
        <p:txBody>
          <a:bodyPr/>
          <a:lstStyle/>
          <a:p>
            <a:r>
              <a:rPr lang="en-US" b="1" u="sng" dirty="0"/>
              <a:t>Support local shops</a:t>
            </a:r>
            <a:endParaRPr lang="en-IN" b="1" u="sng" dirty="0"/>
          </a:p>
        </p:txBody>
      </p:sp>
      <p:sp>
        <p:nvSpPr>
          <p:cNvPr id="3" name="Content Placeholder 2">
            <a:extLst>
              <a:ext uri="{FF2B5EF4-FFF2-40B4-BE49-F238E27FC236}">
                <a16:creationId xmlns:a16="http://schemas.microsoft.com/office/drawing/2014/main" id="{2BDBE535-F78B-F97B-3383-9E29D356EA9C}"/>
              </a:ext>
            </a:extLst>
          </p:cNvPr>
          <p:cNvSpPr>
            <a:spLocks noGrp="1"/>
          </p:cNvSpPr>
          <p:nvPr>
            <p:ph idx="1"/>
          </p:nvPr>
        </p:nvSpPr>
        <p:spPr>
          <a:xfrm>
            <a:off x="913796" y="2076450"/>
            <a:ext cx="5710940" cy="3714749"/>
          </a:xfrm>
        </p:spPr>
        <p:txBody>
          <a:bodyPr>
            <a:normAutofit fontScale="85000" lnSpcReduction="10000"/>
          </a:bodyPr>
          <a:lstStyle/>
          <a:p>
            <a:r>
              <a:rPr lang="en-US" dirty="0"/>
              <a:t>We can find no .of. Local shops in our town and through online like Instagram, Facebook ,Twitter , family and friends suggestions or in any events we can find lots of shopping related pages/ accounts.</a:t>
            </a:r>
          </a:p>
          <a:p>
            <a:r>
              <a:rPr lang="en-US" dirty="0"/>
              <a:t>The best way to support them is frequent purchasing of products from them.</a:t>
            </a:r>
          </a:p>
          <a:p>
            <a:r>
              <a:rPr lang="en-US" dirty="0"/>
              <a:t>Spreading the positive experience with our family, friends, neighbors.</a:t>
            </a:r>
          </a:p>
          <a:p>
            <a:r>
              <a:rPr lang="en-IN" dirty="0"/>
              <a:t>Utilizing social media platforms to promote local business and products.</a:t>
            </a:r>
          </a:p>
          <a:p>
            <a:endParaRPr lang="en-IN" dirty="0"/>
          </a:p>
        </p:txBody>
      </p:sp>
      <p:pic>
        <p:nvPicPr>
          <p:cNvPr id="1026" name="Picture 2" descr="11 Tips to Help You Meet (and Beat) Your Retail Sales Targets - Vend Retail  Blog">
            <a:extLst>
              <a:ext uri="{FF2B5EF4-FFF2-40B4-BE49-F238E27FC236}">
                <a16:creationId xmlns:a16="http://schemas.microsoft.com/office/drawing/2014/main" id="{82B791B4-C76B-966C-8D17-034389FCB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36" y="2156342"/>
            <a:ext cx="5328330" cy="355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7D0E-ACD9-820D-5678-784A155CFF52}"/>
              </a:ext>
            </a:extLst>
          </p:cNvPr>
          <p:cNvSpPr>
            <a:spLocks noGrp="1"/>
          </p:cNvSpPr>
          <p:nvPr>
            <p:ph type="title"/>
          </p:nvPr>
        </p:nvSpPr>
        <p:spPr/>
        <p:txBody>
          <a:bodyPr/>
          <a:lstStyle/>
          <a:p>
            <a:r>
              <a:rPr lang="en-US" b="1" u="sng" dirty="0"/>
              <a:t>Challenges Faced by Local Shops</a:t>
            </a:r>
            <a:endParaRPr lang="en-IN" b="1" u="sng" dirty="0"/>
          </a:p>
        </p:txBody>
      </p:sp>
      <p:sp>
        <p:nvSpPr>
          <p:cNvPr id="3" name="Content Placeholder 2">
            <a:extLst>
              <a:ext uri="{FF2B5EF4-FFF2-40B4-BE49-F238E27FC236}">
                <a16:creationId xmlns:a16="http://schemas.microsoft.com/office/drawing/2014/main" id="{8B1950DB-BC69-F58B-7AA4-05ACBAC6ED50}"/>
              </a:ext>
            </a:extLst>
          </p:cNvPr>
          <p:cNvSpPr>
            <a:spLocks noGrp="1"/>
          </p:cNvSpPr>
          <p:nvPr>
            <p:ph idx="1"/>
          </p:nvPr>
        </p:nvSpPr>
        <p:spPr>
          <a:xfrm>
            <a:off x="913795" y="2076450"/>
            <a:ext cx="10353762" cy="4622930"/>
          </a:xfrm>
        </p:spPr>
        <p:txBody>
          <a:bodyPr>
            <a:normAutofit fontScale="92500" lnSpcReduction="10000"/>
          </a:bodyPr>
          <a:lstStyle/>
          <a:p>
            <a:r>
              <a:rPr lang="en-US" dirty="0"/>
              <a:t>Large scale markets will be a threat for these local shop owners due to their wide range of collections, lower process due to higher purchasing rate, etc.</a:t>
            </a:r>
          </a:p>
          <a:p>
            <a:r>
              <a:rPr lang="en-US" dirty="0"/>
              <a:t>Fund problem occurs frequently for setting an eye-catchy shop, importing goods, etc.</a:t>
            </a:r>
          </a:p>
          <a:p>
            <a:r>
              <a:rPr lang="en-US" dirty="0"/>
              <a:t>These local shops are hard to find in locality.</a:t>
            </a:r>
          </a:p>
          <a:p>
            <a:r>
              <a:rPr lang="en-US" dirty="0"/>
              <a:t>local owners must offer a unique shopping experience and high-quality products.</a:t>
            </a:r>
          </a:p>
          <a:p>
            <a:r>
              <a:rPr lang="en-US" dirty="0"/>
              <a:t>Local businesses can also differentiate themselves by offering personalized service and a more intimate shopping experience.</a:t>
            </a:r>
          </a:p>
          <a:p>
            <a:r>
              <a:rPr lang="en-US" dirty="0"/>
              <a:t>To overcome this, they can form [partnerships and collaborations among various local owners. </a:t>
            </a:r>
          </a:p>
          <a:p>
            <a:r>
              <a:rPr lang="en-US" dirty="0"/>
              <a:t>Providing delivery services, online shopping options can help these local shop owners to establish their identity in the surroundings.</a:t>
            </a:r>
          </a:p>
          <a:p>
            <a:endParaRPr lang="en-US" dirty="0"/>
          </a:p>
        </p:txBody>
      </p:sp>
    </p:spTree>
    <p:extLst>
      <p:ext uri="{BB962C8B-B14F-4D97-AF65-F5344CB8AC3E}">
        <p14:creationId xmlns:p14="http://schemas.microsoft.com/office/powerpoint/2010/main" val="347274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D626-1B85-1D14-7F66-A3963A9D9A90}"/>
              </a:ext>
            </a:extLst>
          </p:cNvPr>
          <p:cNvSpPr>
            <a:spLocks noGrp="1"/>
          </p:cNvSpPr>
          <p:nvPr>
            <p:ph type="title"/>
          </p:nvPr>
        </p:nvSpPr>
        <p:spPr/>
        <p:txBody>
          <a:bodyPr/>
          <a:lstStyle/>
          <a:p>
            <a:r>
              <a:rPr lang="en-US" b="1" u="sng" dirty="0"/>
              <a:t>Conclusion</a:t>
            </a:r>
            <a:endParaRPr lang="en-IN" b="1" u="sng" dirty="0"/>
          </a:p>
        </p:txBody>
      </p:sp>
      <p:sp>
        <p:nvSpPr>
          <p:cNvPr id="3" name="Content Placeholder 2">
            <a:extLst>
              <a:ext uri="{FF2B5EF4-FFF2-40B4-BE49-F238E27FC236}">
                <a16:creationId xmlns:a16="http://schemas.microsoft.com/office/drawing/2014/main" id="{881B50B0-32FB-2DF7-352F-4233FADFE1B3}"/>
              </a:ext>
            </a:extLst>
          </p:cNvPr>
          <p:cNvSpPr>
            <a:spLocks noGrp="1"/>
          </p:cNvSpPr>
          <p:nvPr>
            <p:ph idx="1"/>
          </p:nvPr>
        </p:nvSpPr>
        <p:spPr>
          <a:xfrm>
            <a:off x="913795" y="2076450"/>
            <a:ext cx="10855959" cy="3703565"/>
          </a:xfrm>
        </p:spPr>
        <p:txBody>
          <a:bodyPr>
            <a:normAutofit/>
          </a:bodyPr>
          <a:lstStyle/>
          <a:p>
            <a:r>
              <a:rPr lang="en-US" dirty="0"/>
              <a:t>Shopping at local businesses helps to strengthen the local economy.</a:t>
            </a:r>
          </a:p>
          <a:p>
            <a:r>
              <a:rPr lang="en-US" dirty="0"/>
              <a:t>Local businesses are more likely to source their products and services locally, which supports other local businesses and creates a self-sustaining cycle of economic growth.</a:t>
            </a:r>
          </a:p>
          <a:p>
            <a:r>
              <a:rPr lang="en-US" dirty="0"/>
              <a:t>Continued support from local consumers is essential for the survival of these businesses.</a:t>
            </a:r>
          </a:p>
          <a:p>
            <a:r>
              <a:rPr lang="en-US" dirty="0"/>
              <a:t>Without encouragement, many local businesses could be compelled to close, which would cause the local economy to weaken and the sense of community to disappear.</a:t>
            </a:r>
            <a:endParaRPr lang="en-IN" dirty="0"/>
          </a:p>
        </p:txBody>
      </p:sp>
    </p:spTree>
    <p:extLst>
      <p:ext uri="{BB962C8B-B14F-4D97-AF65-F5344CB8AC3E}">
        <p14:creationId xmlns:p14="http://schemas.microsoft.com/office/powerpoint/2010/main" val="87576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for shopping with us! 😍🤗😘🍁👚👖🎉✨ #beautiful #whatiwear  #trendy #fashionista #shoplo… | Vintage dragonfly, Shop small business  quotes, Shop local sign">
            <a:extLst>
              <a:ext uri="{FF2B5EF4-FFF2-40B4-BE49-F238E27FC236}">
                <a16:creationId xmlns:a16="http://schemas.microsoft.com/office/drawing/2014/main" id="{E3CC8EA0-A2DE-E3BC-C55C-7D439A22B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937" y="843689"/>
            <a:ext cx="4280126" cy="517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00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{FAB4A1C6-1D9F-4009-8C27-C53285BDF8A4}tf55705232_win32</Template>
  <TotalTime>79</TotalTime>
  <Words>466</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Goudy Old Style</vt:lpstr>
      <vt:lpstr>Wingdings 2</vt:lpstr>
      <vt:lpstr>SlateVTI</vt:lpstr>
      <vt:lpstr>User interface design  Mini- Project</vt:lpstr>
      <vt:lpstr>List of contents</vt:lpstr>
      <vt:lpstr>Introduction</vt:lpstr>
      <vt:lpstr>Benefits of Local Shopping</vt:lpstr>
      <vt:lpstr>Support local shops</vt:lpstr>
      <vt:lpstr>Challenges Faced by Local Shops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  Mini- Project</dc:title>
  <dc:creator>Sanjai Prashad</dc:creator>
  <cp:lastModifiedBy>Sanjai Prashad</cp:lastModifiedBy>
  <cp:revision>3</cp:revision>
  <dcterms:created xsi:type="dcterms:W3CDTF">2023-02-05T10:09:44Z</dcterms:created>
  <dcterms:modified xsi:type="dcterms:W3CDTF">2023-02-05T11:29:39Z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