
<file path=[Content_Types].xml><?xml version="1.0" encoding="utf-8"?>
<Types xmlns="http://schemas.openxmlformats.org/package/2006/content-types">
  <Default Extension="tmp" ContentType="image/jpeg"/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1" r:id="rId3"/>
    <p:sldId id="277" r:id="rId4"/>
    <p:sldId id="274" r:id="rId5"/>
    <p:sldId id="284" r:id="rId6"/>
    <p:sldId id="280" r:id="rId7"/>
    <p:sldId id="281" r:id="rId8"/>
    <p:sldId id="282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94" r:id="rId17"/>
    <p:sldId id="293" r:id="rId18"/>
    <p:sldId id="292" r:id="rId1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91"/>
          </p14:sldIdLst>
        </p14:section>
        <p14:section name="Getting Started, Built for Touch, Highlight and Add Notes, Transitions, Morph" id="{B9B51309-D148-4332-87C2-07BE32FBCA3B}">
          <p14:sldIdLst>
            <p14:sldId id="277"/>
            <p14:sldId id="274"/>
            <p14:sldId id="284"/>
            <p14:sldId id="280"/>
            <p14:sldId id="281"/>
            <p14:sldId id="282"/>
            <p14:sldId id="283"/>
            <p14:sldId id="285"/>
            <p14:sldId id="286"/>
            <p14:sldId id="287"/>
            <p14:sldId id="288"/>
            <p14:sldId id="289"/>
            <p14:sldId id="290"/>
            <p14:sldId id="294"/>
            <p14:sldId id="293"/>
            <p14:sldId id="292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kumar Viswanathan" initials="VV" lastIdx="1" clrIdx="0">
    <p:extLst>
      <p:ext uri="{19B8F6BF-5375-455C-9EA6-DF929625EA0E}">
        <p15:presenceInfo xmlns:p15="http://schemas.microsoft.com/office/powerpoint/2012/main" userId="S-1-5-21-2773852431-1171884842-2188365062-161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72A"/>
    <a:srgbClr val="D24726"/>
    <a:srgbClr val="FF9B45"/>
    <a:srgbClr val="DD462F"/>
    <a:srgbClr val="F8CFB6"/>
    <a:srgbClr val="F8CAB6"/>
    <a:srgbClr val="923922"/>
    <a:srgbClr val="404040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214" autoAdjust="0"/>
  </p:normalViewPr>
  <p:slideViewPr>
    <p:cSldViewPr snapToGrid="0">
      <p:cViewPr varScale="1">
        <p:scale>
          <a:sx n="87" d="100"/>
          <a:sy n="87" d="100"/>
        </p:scale>
        <p:origin x="6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8"/>
    </p:cViewPr>
  </p:sorter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6C3B-C599-45D7-80A0-F5166A8975CB}" type="datetime1">
              <a:rPr lang="en-GB" smtClean="0"/>
              <a:t>16/09/2024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DCB05-41F1-4B5A-BB2C-AAD901FAA6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85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46569-CFAA-4974-BA08-B5C7B7FEEF26}" type="datetime1">
              <a:rPr lang="en-GB" noProof="0" smtClean="0"/>
              <a:pPr/>
              <a:t>16/09/2024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45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18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35444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2278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61067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56197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4377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sz="1800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sz="18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263640" cy="6400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sz="18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89" y="1618488"/>
            <a:ext cx="4301866" cy="455847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20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8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4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4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9AF2C9-3FC1-455F-8EC0-2DBAF479F090}" type="datetime1">
              <a:rPr lang="en-GB" noProof="0" smtClean="0"/>
              <a:pPr/>
              <a:t>16/09/2024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1042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704C-C2E5-4A99-A363-5C8BD10FD490}" type="datetime1">
              <a:rPr lang="en-GB" smtClean="0"/>
              <a:pPr/>
              <a:t>16/09/2024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fif"/><Relationship Id="rId2" Type="http://schemas.openxmlformats.org/officeDocument/2006/relationships/hyperlink" Target="https://github.com/Appuvj/DoctorAppoinmen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 rtlCol="0">
            <a:normAutofit/>
          </a:bodyPr>
          <a:lstStyle/>
          <a:p>
            <a:pPr rtl="0"/>
            <a:r>
              <a:rPr lang="en-GB" sz="4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Doctor Appointments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GB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featured web app to Streamline booking Patient management Prescription handling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1004936" y="5138764"/>
            <a:ext cx="822960" cy="822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3E1D2C-B0DB-F02F-647E-1B73F336F0FB}"/>
              </a:ext>
            </a:extLst>
          </p:cNvPr>
          <p:cNvSpPr txBox="1"/>
          <p:nvPr/>
        </p:nvSpPr>
        <p:spPr>
          <a:xfrm>
            <a:off x="1999613" y="4955012"/>
            <a:ext cx="6634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>
                <a:solidFill>
                  <a:schemeClr val="bg1"/>
                </a:solidFill>
              </a:rPr>
              <a:t>Developed By </a:t>
            </a:r>
          </a:p>
          <a:p>
            <a:pPr algn="l"/>
            <a:endParaRPr lang="en-GB">
              <a:solidFill>
                <a:schemeClr val="bg1"/>
              </a:solidFill>
            </a:endParaRPr>
          </a:p>
          <a:p>
            <a:pPr algn="l"/>
            <a:r>
              <a:rPr lang="en-GB">
                <a:solidFill>
                  <a:schemeClr val="bg1"/>
                </a:solidFill>
              </a:rPr>
              <a:t>Vijay kumar V, Sanjai J, Karuppiah C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Module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" b="5042"/>
          <a:stretch/>
        </p:blipFill>
        <p:spPr>
          <a:xfrm>
            <a:off x="5301343" y="1741713"/>
            <a:ext cx="6738257" cy="4778829"/>
          </a:xfrm>
        </p:spPr>
      </p:pic>
      <p:sp>
        <p:nvSpPr>
          <p:cNvPr id="7" name="TextBox 6"/>
          <p:cNvSpPr txBox="1"/>
          <p:nvPr/>
        </p:nvSpPr>
        <p:spPr>
          <a:xfrm>
            <a:off x="141514" y="1964353"/>
            <a:ext cx="49421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Arial" panose="020B0604020202020204" pitchFamily="34" charset="0"/>
              </a:rPr>
              <a:t>Analytics </a:t>
            </a:r>
            <a:r>
              <a:rPr lang="en-US" b="1" dirty="0" smtClean="0">
                <a:latin typeface="Arial" panose="020B0604020202020204" pitchFamily="34" charset="0"/>
              </a:rPr>
              <a:t>Dashboard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Arial" panose="020B0604020202020204" pitchFamily="34" charset="0"/>
              </a:rPr>
              <a:t>Description</a:t>
            </a:r>
            <a:r>
              <a:rPr lang="en-US" dirty="0">
                <a:latin typeface="Arial" panose="020B0604020202020204" pitchFamily="34" charset="0"/>
              </a:rPr>
              <a:t>: This feature provides key insights into the system's data</a:t>
            </a:r>
            <a:r>
              <a:rPr lang="en-US" dirty="0" smtClean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Arial" panose="020B0604020202020204" pitchFamily="34" charset="0"/>
              </a:rPr>
              <a:t>Details</a:t>
            </a:r>
            <a:r>
              <a:rPr lang="en-US" dirty="0"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Arial" panose="020B0604020202020204" pitchFamily="34" charset="0"/>
              </a:rPr>
              <a:t>Number of doctor profiles</a:t>
            </a:r>
            <a:r>
              <a:rPr lang="en-US" dirty="0">
                <a:latin typeface="Arial" panose="020B0604020202020204" pitchFamily="34" charset="0"/>
              </a:rPr>
              <a:t>: Displays the total count of doctor profiles in the system.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Arial" panose="020B0604020202020204" pitchFamily="34" charset="0"/>
              </a:rPr>
              <a:t>Number of patient profiles</a:t>
            </a:r>
            <a:r>
              <a:rPr lang="en-US" dirty="0">
                <a:latin typeface="Arial" panose="020B0604020202020204" pitchFamily="34" charset="0"/>
              </a:rPr>
              <a:t>: Shows how many patient profiles are registered.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Arial" panose="020B0604020202020204" pitchFamily="34" charset="0"/>
              </a:rPr>
              <a:t>Total appointments booked, cancelled, and pending</a:t>
            </a:r>
            <a:r>
              <a:rPr lang="en-US" dirty="0">
                <a:latin typeface="Arial" panose="020B0604020202020204" pitchFamily="34" charset="0"/>
              </a:rPr>
              <a:t>: Summarizes appointment status, helping in tracking and decision-making</a:t>
            </a:r>
            <a:r>
              <a:rPr lang="en-US" dirty="0" smtClean="0"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479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 List – Patient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9" b="46085"/>
          <a:stretch/>
        </p:blipFill>
        <p:spPr>
          <a:xfrm>
            <a:off x="5225142" y="1491344"/>
            <a:ext cx="6823303" cy="2525485"/>
          </a:xfrm>
        </p:spPr>
      </p:pic>
      <p:sp>
        <p:nvSpPr>
          <p:cNvPr id="5" name="Rectangle 4"/>
          <p:cNvSpPr/>
          <p:nvPr/>
        </p:nvSpPr>
        <p:spPr>
          <a:xfrm>
            <a:off x="0" y="1491344"/>
            <a:ext cx="50836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1.Component Overview</a:t>
            </a:r>
          </a:p>
          <a:p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Purpose</a:t>
            </a:r>
            <a:r>
              <a:rPr lang="en-US" sz="1200" dirty="0"/>
              <a:t>: Provides an administrative interface to manage doctor profiles, including viewing, editing, and deleting doctors</a:t>
            </a:r>
            <a:r>
              <a:rPr lang="en-US" sz="1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2. Filtering and </a:t>
            </a:r>
            <a:r>
              <a:rPr lang="en-US" sz="1200" b="1" dirty="0" smtClean="0"/>
              <a:t>Display</a:t>
            </a:r>
          </a:p>
          <a:p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Functionality</a:t>
            </a:r>
            <a:r>
              <a:rPr lang="en-US" sz="1200" dirty="0"/>
              <a:t>: Allows administrators to filter doctors by specialization and displays the results in a responsive card layout</a:t>
            </a:r>
            <a:r>
              <a:rPr lang="en-US" sz="1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3. CRUD </a:t>
            </a:r>
            <a:r>
              <a:rPr lang="en-US" sz="1200" b="1" dirty="0" smtClean="0"/>
              <a:t>Operations</a:t>
            </a:r>
          </a:p>
          <a:p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Create</a:t>
            </a:r>
            <a:r>
              <a:rPr lang="en-US" sz="1200" dirty="0"/>
              <a:t>: Not explicitly mentioned but implied through edit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Read</a:t>
            </a:r>
            <a:r>
              <a:rPr lang="en-US" sz="1200" dirty="0"/>
              <a:t>: View detailed information of each doctor.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Update</a:t>
            </a:r>
            <a:r>
              <a:rPr lang="en-US" sz="1200" dirty="0"/>
              <a:t>: Edit doctor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Delete</a:t>
            </a:r>
            <a:r>
              <a:rPr lang="en-US" sz="1200" dirty="0"/>
              <a:t>: Remove doctor profiles with confirmation</a:t>
            </a:r>
            <a:r>
              <a:rPr lang="en-US" sz="1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4. User </a:t>
            </a:r>
            <a:r>
              <a:rPr lang="en-US" sz="1200" b="1" dirty="0" smtClean="0"/>
              <a:t>Interaction</a:t>
            </a:r>
          </a:p>
          <a:p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Modal Dialog</a:t>
            </a:r>
            <a:r>
              <a:rPr lang="en-US" sz="1200" dirty="0"/>
              <a:t>: Confirms delete actions to prevent accidental deletions.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Buttons</a:t>
            </a:r>
            <a:r>
              <a:rPr lang="en-US" sz="1200" dirty="0"/>
              <a:t>: Provides options for viewing, editing, and deleting doctors directly from the card interface</a:t>
            </a:r>
            <a:r>
              <a:rPr lang="en-US" sz="1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5. Data </a:t>
            </a:r>
            <a:r>
              <a:rPr lang="en-US" sz="1200" b="1" dirty="0" smtClean="0"/>
              <a:t>Management</a:t>
            </a:r>
          </a:p>
          <a:p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Integration</a:t>
            </a:r>
            <a:r>
              <a:rPr lang="en-US" sz="1200" dirty="0"/>
              <a:t>: Fetches and updates data from a database, ensuring that the displayed information is current and accurate.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2" b="49115"/>
          <a:stretch/>
        </p:blipFill>
        <p:spPr>
          <a:xfrm>
            <a:off x="5225142" y="4153028"/>
            <a:ext cx="6823303" cy="241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8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 List , Patient List -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3" t="7950" r="8979" b="30122"/>
          <a:stretch/>
        </p:blipFill>
        <p:spPr>
          <a:xfrm>
            <a:off x="76200" y="1491343"/>
            <a:ext cx="6161314" cy="2797628"/>
          </a:xfr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87915" y="4288971"/>
            <a:ext cx="11582401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Appointment History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Functionality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a table of appointments related to the selected doctor, including booking date, status, and patient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table features styled headers and rows with responsive design and hover effects to improve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Retrieval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Fetches doctor details and appointment data from an API using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DbService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Management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React's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useState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useEffect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hooks to manage and display data dynamically.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1" t="7888" r="10173" b="10149"/>
          <a:stretch/>
        </p:blipFill>
        <p:spPr>
          <a:xfrm>
            <a:off x="6556332" y="1491344"/>
            <a:ext cx="5325699" cy="24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5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Appointments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6" r="1956" b="45770"/>
          <a:stretch/>
        </p:blipFill>
        <p:spPr>
          <a:xfrm>
            <a:off x="5799365" y="1480457"/>
            <a:ext cx="6000749" cy="23186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8" r="2134" b="5916"/>
          <a:stretch/>
        </p:blipFill>
        <p:spPr>
          <a:xfrm>
            <a:off x="5799365" y="3799114"/>
            <a:ext cx="5989864" cy="26343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022" y="1480458"/>
            <a:ext cx="557671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Component </a:t>
            </a:r>
            <a:r>
              <a:rPr lang="en-US" sz="1200" b="1" dirty="0" smtClean="0"/>
              <a:t>Overview</a:t>
            </a:r>
          </a:p>
          <a:p>
            <a:endParaRPr lang="en-US" sz="1200" b="1" dirty="0"/>
          </a:p>
          <a:p>
            <a:r>
              <a:rPr lang="en-US" sz="1200" b="1" dirty="0" smtClean="0"/>
              <a:t>1.Purpose</a:t>
            </a:r>
            <a:r>
              <a:rPr lang="en-US" sz="1200" dirty="0"/>
              <a:t>: Manages and displays different categories of appointments in a hospital setting, including Pending, Booked, Completed, and Cancelled appointments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/>
              <a:t>2. </a:t>
            </a:r>
            <a:r>
              <a:rPr lang="en-US" sz="1200" b="1" dirty="0" smtClean="0"/>
              <a:t>Features</a:t>
            </a:r>
          </a:p>
          <a:p>
            <a:endParaRPr lang="en-US" sz="1200" dirty="0"/>
          </a:p>
          <a:p>
            <a:r>
              <a:rPr lang="en-US" sz="1200" b="1" dirty="0"/>
              <a:t>Action Management</a:t>
            </a:r>
            <a:r>
              <a:rPr lang="en-US" sz="1200" dirty="0"/>
              <a:t>: Allows for actions such as confirming or canceling appointments with a user-friendly interface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b="1" dirty="0" smtClean="0"/>
              <a:t>3. User Interaction</a:t>
            </a:r>
          </a:p>
          <a:p>
            <a:endParaRPr lang="en-US" sz="1200" dirty="0" smtClean="0"/>
          </a:p>
          <a:p>
            <a:r>
              <a:rPr lang="en-US" sz="1200" b="1" dirty="0" smtClean="0"/>
              <a:t>Dialog Prompts</a:t>
            </a:r>
            <a:r>
              <a:rPr lang="en-US" sz="1200" dirty="0" smtClean="0"/>
              <a:t>: Offers clear confirmation dialogs to prevent accidental actions and ensure deliberate user choices.</a:t>
            </a:r>
          </a:p>
          <a:p>
            <a:endParaRPr lang="en-US" sz="1200" dirty="0"/>
          </a:p>
          <a:p>
            <a:r>
              <a:rPr lang="en-US" sz="1200" b="1" dirty="0"/>
              <a:t>4. User </a:t>
            </a:r>
            <a:r>
              <a:rPr lang="en-US" sz="1200" b="1" dirty="0" smtClean="0"/>
              <a:t>Interface</a:t>
            </a:r>
          </a:p>
          <a:p>
            <a:endParaRPr lang="en-US" sz="1200" dirty="0"/>
          </a:p>
          <a:p>
            <a:r>
              <a:rPr lang="en-US" sz="1200" b="1" dirty="0"/>
              <a:t>Loading and Empty States</a:t>
            </a:r>
            <a:r>
              <a:rPr lang="en-US" sz="1200" dirty="0"/>
              <a:t>: Includes feedback mechanisms like loading spinners and "No Records Found" messages to handle various states effectively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/>
              <a:t>5. </a:t>
            </a:r>
            <a:r>
              <a:rPr lang="en-US" sz="1200" b="1" dirty="0" smtClean="0"/>
              <a:t>Benefits</a:t>
            </a:r>
          </a:p>
          <a:p>
            <a:endParaRPr lang="en-US" sz="1200" b="1" dirty="0"/>
          </a:p>
          <a:p>
            <a:r>
              <a:rPr lang="en-US" sz="1200" b="1" dirty="0"/>
              <a:t>Efficiency</a:t>
            </a:r>
            <a:r>
              <a:rPr lang="en-US" sz="1200" dirty="0"/>
              <a:t>: Streamlines appointment management by categorizing and providing easy actions.</a:t>
            </a:r>
          </a:p>
          <a:p>
            <a:r>
              <a:rPr lang="en-US" sz="1200" b="1" dirty="0"/>
              <a:t>User Experience</a:t>
            </a:r>
            <a:r>
              <a:rPr lang="en-US" sz="1200" dirty="0"/>
              <a:t>: Enhances user experience with clear visual cues, interactive elements, and straightforward confirmation dialogs.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990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Overview (Front-End)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3345" y="1379577"/>
            <a:ext cx="10867425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 Packages Used in React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Core library for building user interfaces.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React-Router-Dom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routing and navigation across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Axios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Handles HTTP requests for data fetching from the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Bootstrap &amp; React-Bootstrap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responsive, mobile-first UI components and layout.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MUI (Material UI)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Pre-built components for creating a rich user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Formik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Yup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Form handling and validation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Hook Form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Alternative for handling form state and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React-Slick &amp; Slick-Carousel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implementing carousels and sliders.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React-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Toastify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 notifications (e.g., success, error) in the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JSPDF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Allows downloading data as PDFs, useful for medical prescriptions.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 &amp; Styled Components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writing CSS in JavaScript and styling components dynamically.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839" y="1586405"/>
            <a:ext cx="3991762" cy="224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3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Overview </a:t>
            </a:r>
            <a:r>
              <a:rPr lang="en-US" dirty="0" smtClean="0"/>
              <a:t>(Back-End</a:t>
            </a:r>
            <a:r>
              <a:rPr lang="en-US" dirty="0"/>
              <a:t>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0689" y="1501086"/>
            <a:ext cx="994214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Title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Key Features in .NET Backend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JWT Authentication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Secure user authentication using JSON Web Tokens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(JWT) for Admin, Doctor, and Patient roles.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Entity Framework Core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Used for data access and managing database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CORS Policy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Configured to allow cross-origin requests, enabling the React frontend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 communicate with the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Role-Based Authorization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Defined policies for Admin, Doctor, and Patient roles to restrict access to certain endpoints.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Swagger Integration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Integrated Swagger for API documentation and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Scoped Repositories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Dependency injection for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DoctorRepository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BookingRepository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PatientRepository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manage database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JSON Serialization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Customized JSON options for preserving object references in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SQL Server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Configured the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HospitalContext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interact with the SQL Server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84" y="1357408"/>
            <a:ext cx="2960916" cy="16797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732" y="1554961"/>
            <a:ext cx="2230211" cy="12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7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 API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726" y="2041729"/>
            <a:ext cx="6311673" cy="3803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8457" y="2177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36624"/>
              </p:ext>
            </p:extLst>
          </p:nvPr>
        </p:nvGraphicFramePr>
        <p:xfrm>
          <a:off x="214086" y="1583747"/>
          <a:ext cx="5250544" cy="48499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5272"/>
                <a:gridCol w="2625272"/>
              </a:tblGrid>
              <a:tr h="6006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Request 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</a:tr>
              <a:tr h="600659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GetPatients</a:t>
                      </a:r>
                      <a:r>
                        <a:rPr lang="en-US" sz="1400" b="1" dirty="0"/>
                        <a:t> (GET: </a:t>
                      </a:r>
                      <a:r>
                        <a:rPr lang="en-US" sz="1400" b="1" dirty="0" err="1"/>
                        <a:t>api</a:t>
                      </a:r>
                      <a:r>
                        <a:rPr lang="en-US" sz="1400" b="1" dirty="0"/>
                        <a:t>/patients)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 OK with the list of patients</a:t>
                      </a:r>
                      <a:endParaRPr lang="en-US" sz="1400" dirty="0"/>
                    </a:p>
                  </a:txBody>
                  <a:tcPr anchor="ctr"/>
                </a:tc>
              </a:tr>
              <a:tr h="60065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GetPatient</a:t>
                      </a:r>
                      <a:r>
                        <a:rPr lang="en-US" sz="1400" dirty="0" smtClean="0"/>
                        <a:t> (GET: </a:t>
                      </a:r>
                      <a:r>
                        <a:rPr lang="en-US" sz="1400" dirty="0" err="1" smtClean="0"/>
                        <a:t>api</a:t>
                      </a:r>
                      <a:r>
                        <a:rPr lang="en-US" sz="1400" dirty="0" smtClean="0"/>
                        <a:t>/patients/{id})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 200 OK with the patient      details .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* 404 Not Found if the patient does not exist .</a:t>
                      </a:r>
                      <a:endParaRPr lang="en-US" sz="1400" dirty="0"/>
                    </a:p>
                  </a:txBody>
                  <a:tcPr/>
                </a:tc>
              </a:tr>
              <a:tr h="60065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CreatePatient</a:t>
                      </a:r>
                      <a:r>
                        <a:rPr lang="en-US" sz="1400" dirty="0" smtClean="0"/>
                        <a:t> (POST: </a:t>
                      </a:r>
                      <a:r>
                        <a:rPr lang="en-US" sz="1400" dirty="0" err="1" smtClean="0"/>
                        <a:t>api</a:t>
                      </a:r>
                      <a:r>
                        <a:rPr lang="en-US" sz="1400" dirty="0" smtClean="0"/>
                        <a:t>/patients)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 200 OK with the newly created patient .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* 400 Bad Request if the provided data is invalid .</a:t>
                      </a:r>
                      <a:endParaRPr lang="en-US" sz="1400" dirty="0"/>
                    </a:p>
                  </a:txBody>
                  <a:tcPr/>
                </a:tc>
              </a:tr>
              <a:tr h="60065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UpdatePatient</a:t>
                      </a:r>
                      <a:r>
                        <a:rPr lang="en-US" sz="1400" dirty="0" smtClean="0"/>
                        <a:t> (PUT: </a:t>
                      </a:r>
                      <a:r>
                        <a:rPr lang="en-US" sz="1400" dirty="0" err="1" smtClean="0"/>
                        <a:t>api</a:t>
                      </a:r>
                      <a:r>
                        <a:rPr lang="en-US" sz="1400" dirty="0" smtClean="0"/>
                        <a:t>/patients/{id})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 OK with the updated patient details.</a:t>
                      </a:r>
                      <a:endParaRPr lang="en-US" sz="1400" dirty="0"/>
                    </a:p>
                  </a:txBody>
                  <a:tcPr/>
                </a:tc>
              </a:tr>
              <a:tr h="60065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DeletePatient</a:t>
                      </a:r>
                      <a:r>
                        <a:rPr lang="en-US" sz="1400" dirty="0" smtClean="0"/>
                        <a:t> (DELETE: </a:t>
                      </a:r>
                      <a:r>
                        <a:rPr lang="en-US" sz="1400" dirty="0" err="1" smtClean="0"/>
                        <a:t>api</a:t>
                      </a:r>
                      <a:r>
                        <a:rPr lang="en-US" sz="1400" dirty="0" smtClean="0"/>
                        <a:t>/patients/{id})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 200 OK with a success message if the patient is deleted .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*404 Not Found if the patient does not exist.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67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– Doctor Appointment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180546" y="3674382"/>
            <a:ext cx="9442648" cy="3978275"/>
          </a:xfrm>
        </p:spPr>
        <p:txBody>
          <a:bodyPr/>
          <a:lstStyle/>
          <a:p>
            <a:r>
              <a:rPr lang="en-US" dirty="0" smtClean="0"/>
              <a:t>Link - </a:t>
            </a:r>
            <a:r>
              <a:rPr lang="en-US" dirty="0" err="1">
                <a:hlinkClick r:id="rId2"/>
              </a:rPr>
              <a:t>Appuvj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DoctorAppoinment</a:t>
            </a:r>
            <a:r>
              <a:rPr lang="en-US" dirty="0">
                <a:hlinkClick r:id="rId2"/>
              </a:rPr>
              <a:t> (github.com)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6" y="3405642"/>
            <a:ext cx="1408340" cy="79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9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8114" y="2471057"/>
            <a:ext cx="53799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The End 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5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8403" y="1530260"/>
            <a:ext cx="637162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 and search for doctors based on their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 appointments by selecting the date, time, and adding a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Wait for admin approval.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 approved, manage appointments and view medical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Doctors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bookings after admin approval.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patient medical history to understand the case.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 prescription, upload it, and mark the appointment as completed.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Monitors and manages all bookings.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control over the status of appointments.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insights via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766" y="1404257"/>
            <a:ext cx="3843495" cy="52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Introduction To Doctor Appointments </a:t>
            </a:r>
          </a:p>
        </p:txBody>
      </p:sp>
      <p:sp>
        <p:nvSpPr>
          <p:cNvPr id="4" name="Content Placeholder 17"/>
          <p:cNvSpPr>
            <a:spLocks noGrp="1"/>
          </p:cNvSpPr>
          <p:nvPr>
            <p:ph idx="1"/>
          </p:nvPr>
        </p:nvSpPr>
        <p:spPr>
          <a:xfrm>
            <a:off x="704089" y="1618488"/>
            <a:ext cx="10649712" cy="4558475"/>
          </a:xfrm>
        </p:spPr>
        <p:txBody>
          <a:bodyPr rtlCol="0">
            <a:normAutofit/>
          </a:bodyPr>
          <a:lstStyle/>
          <a:p>
            <a:pPr marL="0" indent="0" rtl="0">
              <a:spcAft>
                <a:spcPts val="2000"/>
              </a:spcAft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let’s us provides an overview of the services and offers access to registration/login for Patients and Doctors.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4089" y="2153996"/>
            <a:ext cx="5359254" cy="3038489"/>
          </a:xfrm>
          <a:prstGeom prst="rect">
            <a:avLst/>
          </a:prstGeom>
        </p:spPr>
      </p:pic>
      <p:sp>
        <p:nvSpPr>
          <p:cNvPr id="5" name="Content Placeholder 17"/>
          <p:cNvSpPr txBox="1">
            <a:spLocks/>
          </p:cNvSpPr>
          <p:nvPr/>
        </p:nvSpPr>
        <p:spPr>
          <a:xfrm>
            <a:off x="704089" y="5791200"/>
            <a:ext cx="10075758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expert doctors provide specialized care across 21 hospitals nationwide, covering 110+ specialties such as cardiac sciences, cancer care,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orthopaedics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neurology, gastroenterology, liver and kidney transplants etc.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77000" y="2153997"/>
            <a:ext cx="4876801" cy="295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1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About Us &amp; Services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704088" y="1618489"/>
            <a:ext cx="5797296" cy="2359416"/>
          </a:xfrm>
        </p:spPr>
        <p:txBody>
          <a:bodyPr rtlCol="0">
            <a:normAutofit fontScale="55000" lnSpcReduction="20000"/>
          </a:bodyPr>
          <a:lstStyle/>
          <a:p>
            <a:pPr marL="0" indent="0" rtl="0">
              <a:buNone/>
            </a:pPr>
            <a:r>
              <a:rPr lang="en-GB" sz="2200" dirty="0">
                <a:solidFill>
                  <a:schemeClr val="tx1"/>
                </a:solidFill>
              </a:rPr>
              <a:t>* </a:t>
            </a:r>
            <a:r>
              <a:rPr lang="en-GB" sz="2200" b="1" dirty="0">
                <a:solidFill>
                  <a:schemeClr val="tx1"/>
                </a:solidFill>
              </a:rPr>
              <a:t>Mission Statement</a:t>
            </a:r>
            <a:r>
              <a:rPr lang="en-GB" sz="2200" dirty="0">
                <a:solidFill>
                  <a:schemeClr val="tx1"/>
                </a:solidFill>
              </a:rPr>
              <a:t>: SVK’s Health aims to make healthcare accessible for all, reflecting its core values of health and well-being.</a:t>
            </a:r>
          </a:p>
          <a:p>
            <a:pPr marL="0" indent="0" rtl="0">
              <a:buNone/>
            </a:pPr>
            <a:r>
              <a:rPr lang="en-GB" sz="2200" dirty="0">
                <a:solidFill>
                  <a:schemeClr val="tx1"/>
                </a:solidFill>
              </a:rPr>
              <a:t>* </a:t>
            </a:r>
            <a:r>
              <a:rPr lang="en-GB" sz="2200" b="1" dirty="0">
                <a:solidFill>
                  <a:schemeClr val="tx1"/>
                </a:solidFill>
              </a:rPr>
              <a:t>Key Milestones</a:t>
            </a:r>
            <a:r>
              <a:rPr lang="en-GB" sz="2200" dirty="0">
                <a:solidFill>
                  <a:schemeClr val="tx1"/>
                </a:solidFill>
              </a:rPr>
              <a:t>: Major achievements like setting a Guinness World Record and receiving global accreditations are showcased through a timeline.</a:t>
            </a:r>
          </a:p>
          <a:p>
            <a:pPr marL="0" indent="0" rtl="0">
              <a:buNone/>
            </a:pPr>
            <a:r>
              <a:rPr lang="en-GB" sz="2200" dirty="0">
                <a:solidFill>
                  <a:schemeClr val="tx1"/>
                </a:solidFill>
              </a:rPr>
              <a:t>* </a:t>
            </a:r>
            <a:r>
              <a:rPr lang="en-GB" sz="2200" b="1" dirty="0">
                <a:solidFill>
                  <a:schemeClr val="tx1"/>
                </a:solidFill>
              </a:rPr>
              <a:t>Pioneering Medical Innovations:</a:t>
            </a:r>
            <a:r>
              <a:rPr lang="en-GB" sz="2200" dirty="0">
                <a:solidFill>
                  <a:schemeClr val="tx1"/>
                </a:solidFill>
              </a:rPr>
              <a:t> SVK’s Health leads in breakthroughs like being Asia’s first heart hospital to implant an artificial heart.</a:t>
            </a:r>
          </a:p>
          <a:p>
            <a:pPr marL="0" indent="0" rtl="0">
              <a:buNone/>
            </a:pPr>
            <a:r>
              <a:rPr lang="en-GB" sz="2200" dirty="0">
                <a:solidFill>
                  <a:schemeClr val="tx1"/>
                </a:solidFill>
              </a:rPr>
              <a:t>* </a:t>
            </a:r>
            <a:r>
              <a:rPr lang="en-GB" sz="2200" b="1" dirty="0">
                <a:solidFill>
                  <a:schemeClr val="tx1"/>
                </a:solidFill>
              </a:rPr>
              <a:t>Honours and Recognition</a:t>
            </a:r>
            <a:r>
              <a:rPr lang="en-GB" sz="2200" dirty="0">
                <a:solidFill>
                  <a:schemeClr val="tx1"/>
                </a:solidFill>
              </a:rPr>
              <a:t>: Prestigious awards for patient safety and global healthcare excellence highlight its reputation</a:t>
            </a:r>
          </a:p>
          <a:p>
            <a:pPr marL="0" indent="0" rtl="0">
              <a:buNone/>
            </a:pP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C1DD3A-0BD2-D0E7-3B1F-8B29EEF89D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16" y="1618488"/>
            <a:ext cx="4447815" cy="2102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D070461-9D9B-4DF1-240B-2579A12775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15" y="3977905"/>
            <a:ext cx="4447815" cy="252321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4736" y="41242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Comprehensive Healthcare</a:t>
            </a:r>
            <a:r>
              <a:rPr lang="en-US" sz="1200" dirty="0"/>
              <a:t>: Offering a wide range of services, including hospitals, clinics, labs, pharmacies, and insurance for personalized care.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All-Inclusive Care Banner</a:t>
            </a:r>
            <a:r>
              <a:rPr lang="en-US" sz="1200" dirty="0"/>
              <a:t>: Highlights commitment to addressing all healthcare needs with a personalized and comprehensive experience.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Free Shuttle Service</a:t>
            </a:r>
            <a:r>
              <a:rPr lang="en-US" sz="1200" dirty="0"/>
              <a:t>: Provides free patient transportation with shuttle services running from 6 AM to 9 PM, including access to remote villages for the underprivileged.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Visuals</a:t>
            </a:r>
            <a:r>
              <a:rPr lang="en-US" sz="1200" dirty="0"/>
              <a:t>: Banner image and shuttle service imagery effectively communicate services, enhancing engagement and understanding.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85411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200" dirty="0" smtClean="0"/>
              <a:t>Patient Modules</a:t>
            </a:r>
            <a:endParaRPr lang="en-GB" dirty="0"/>
          </a:p>
        </p:txBody>
      </p:sp>
      <p:sp>
        <p:nvSpPr>
          <p:cNvPr id="17" name="Text Box 16"/>
          <p:cNvSpPr txBox="1"/>
          <p:nvPr/>
        </p:nvSpPr>
        <p:spPr>
          <a:xfrm>
            <a:off x="9700391" y="287412"/>
            <a:ext cx="2151193" cy="634044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0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endParaRPr lang="en-GB" sz="1600" b="1" kern="1400" dirty="0">
              <a:solidFill>
                <a:srgbClr val="D24726"/>
              </a:solidFill>
              <a:effectLst/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9" b="4502"/>
          <a:stretch/>
        </p:blipFill>
        <p:spPr>
          <a:xfrm>
            <a:off x="6074229" y="1502151"/>
            <a:ext cx="6030686" cy="4935472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4246" y="980858"/>
            <a:ext cx="5317468" cy="6126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200" dirty="0">
              <a:solidFill>
                <a:schemeClr val="tx1"/>
              </a:solidFill>
            </a:endParaRPr>
          </a:p>
          <a:p>
            <a:pPr lvl="1"/>
            <a:r>
              <a:rPr lang="en-US" sz="1200" b="1" dirty="0">
                <a:solidFill>
                  <a:schemeClr val="tx1"/>
                </a:solidFill>
              </a:rPr>
              <a:t>Doctor Search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sz="1200" dirty="0">
                <a:solidFill>
                  <a:schemeClr val="tx1"/>
                </a:solidFill>
              </a:rPr>
              <a:t>Patients can search for doctors by location, specialization, or name.</a:t>
            </a:r>
          </a:p>
          <a:p>
            <a:pPr lvl="1"/>
            <a:r>
              <a:rPr lang="en-US" sz="1200" b="1" dirty="0">
                <a:solidFill>
                  <a:schemeClr val="tx1"/>
                </a:solidFill>
              </a:rPr>
              <a:t>Appointment Page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sz="1200" dirty="0">
                <a:solidFill>
                  <a:schemeClr val="tx1"/>
                </a:solidFill>
              </a:rPr>
              <a:t>Patients select doctors and schedule appointments by choosing the date, time, and sending a message to the doctor.</a:t>
            </a:r>
          </a:p>
          <a:p>
            <a:pPr lvl="2"/>
            <a:r>
              <a:rPr lang="en-US" sz="1200" dirty="0">
                <a:solidFill>
                  <a:schemeClr val="tx1"/>
                </a:solidFill>
              </a:rPr>
              <a:t>Notifications are sent to the admin for approval.</a:t>
            </a:r>
          </a:p>
          <a:p>
            <a:pPr lvl="1"/>
            <a:r>
              <a:rPr lang="en-US" sz="1200" b="1" dirty="0">
                <a:solidFill>
                  <a:schemeClr val="tx1"/>
                </a:solidFill>
              </a:rPr>
              <a:t>Bookings Page</a:t>
            </a:r>
            <a:r>
              <a:rPr lang="en-US" sz="1200" dirty="0">
                <a:solidFill>
                  <a:schemeClr val="tx1"/>
                </a:solidFill>
              </a:rPr>
              <a:t>: Shows appointment status—pending, booked, completed, or cancelled.</a:t>
            </a:r>
          </a:p>
          <a:p>
            <a:pPr lvl="1"/>
            <a:r>
              <a:rPr lang="en-US" sz="1200" b="1" dirty="0">
                <a:solidFill>
                  <a:schemeClr val="tx1"/>
                </a:solidFill>
              </a:rPr>
              <a:t>Medical History Page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sz="1200" dirty="0">
                <a:solidFill>
                  <a:schemeClr val="tx1"/>
                </a:solidFill>
              </a:rPr>
              <a:t>Displays prescriptions provided by doctors.</a:t>
            </a:r>
          </a:p>
          <a:p>
            <a:pPr lvl="2"/>
            <a:r>
              <a:rPr lang="en-US" sz="1200" dirty="0">
                <a:solidFill>
                  <a:schemeClr val="tx1"/>
                </a:solidFill>
              </a:rPr>
              <a:t>Patients can download these prescriptions.</a:t>
            </a:r>
          </a:p>
          <a:p>
            <a:pPr lvl="1"/>
            <a:r>
              <a:rPr lang="en-US" sz="1200" b="1" dirty="0">
                <a:solidFill>
                  <a:schemeClr val="tx1"/>
                </a:solidFill>
              </a:rPr>
              <a:t>Profile Update</a:t>
            </a:r>
            <a:r>
              <a:rPr lang="en-US" sz="1200" dirty="0">
                <a:solidFill>
                  <a:schemeClr val="tx1"/>
                </a:solidFill>
              </a:rPr>
              <a:t>: Patients can update their personal details via the profile update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441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Doctor Search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6" b="4762"/>
          <a:stretch/>
        </p:blipFill>
        <p:spPr>
          <a:xfrm>
            <a:off x="6035039" y="1480622"/>
            <a:ext cx="6101037" cy="5116121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80308" y="1653413"/>
            <a:ext cx="5587093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Description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sz="160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Patients can search for doctors using various criteria such as location, specialization, or name. This feature allows patients to easily find doctors who meet their specific needs or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Location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Patients can enter their city or ZIP code to find doctors within a certain geographical area.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Specialization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Allows patients to search based on the doctor's area of expertise (e.g., cardiology, dermatology).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Patients can search for a specific doctor by their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Benefits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easier and quicker access to appropriate healthcare providers, enhancing user experience and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15182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Bookings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&amp; Appointments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3" r="19960" b="4762"/>
          <a:stretch/>
        </p:blipFill>
        <p:spPr>
          <a:xfrm>
            <a:off x="5005955" y="1437553"/>
            <a:ext cx="7055416" cy="49203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3" t="15971" r="32251" b="7647"/>
          <a:stretch/>
        </p:blipFill>
        <p:spPr>
          <a:xfrm>
            <a:off x="8479971" y="1855334"/>
            <a:ext cx="3581400" cy="4321629"/>
          </a:xfrm>
          <a:prstGeom prst="rect">
            <a:avLst/>
          </a:prstGeom>
        </p:spPr>
      </p:pic>
      <p:sp>
        <p:nvSpPr>
          <p:cNvPr id="10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407" y="1417759"/>
            <a:ext cx="476673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Doctor Selection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Patients can choose a doctor from the search results or a predefined 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Date and Time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Allows patients to select a suitable date and time slot for the appointment.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Message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Patients can send a message to the doctor regarding their appointment or any specific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Benefits</a:t>
            </a:r>
            <a:r>
              <a:rPr lang="en-US" sz="1200" dirty="0">
                <a:solidFill>
                  <a:schemeClr val="tx1"/>
                </a:solidFill>
              </a:rPr>
              <a:t>: Simplifies the booking process, provides clear communication channels, and ensures administrative oversight for appointment management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407" y="4422637"/>
            <a:ext cx="46808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200" b="1" dirty="0" smtClean="0">
                <a:latin typeface="Arial" panose="020B0604020202020204" pitchFamily="34" charset="0"/>
              </a:rPr>
              <a:t>Status </a:t>
            </a:r>
            <a:r>
              <a:rPr lang="en-US" sz="1200" b="1" dirty="0">
                <a:latin typeface="Arial" panose="020B0604020202020204" pitchFamily="34" charset="0"/>
              </a:rPr>
              <a:t>Indicators</a:t>
            </a:r>
            <a:r>
              <a:rPr lang="en-US" sz="1200" dirty="0">
                <a:latin typeface="Arial" panose="020B0604020202020204" pitchFamily="34" charset="0"/>
              </a:rPr>
              <a:t>: Shows appointment statuses such as "Pending," "Booked," "Completed," or "Cancelled</a:t>
            </a:r>
            <a:r>
              <a:rPr lang="en-US" sz="1200" dirty="0" smtClean="0">
                <a:latin typeface="Arial" panose="020B0604020202020204" pitchFamily="34" charset="0"/>
              </a:rPr>
              <a:t>.“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200" b="1" dirty="0">
                <a:latin typeface="Arial" panose="020B0604020202020204" pitchFamily="34" charset="0"/>
              </a:rPr>
              <a:t>Booking History</a:t>
            </a:r>
            <a:r>
              <a:rPr lang="en-US" sz="1200" dirty="0">
                <a:latin typeface="Arial" panose="020B0604020202020204" pitchFamily="34" charset="0"/>
              </a:rPr>
              <a:t>: Allows patients to view past and upcoming appointments</a:t>
            </a:r>
            <a:r>
              <a:rPr lang="en-US" sz="1200" dirty="0" smtClean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200" b="1" dirty="0">
                <a:latin typeface="Arial" panose="020B0604020202020204" pitchFamily="34" charset="0"/>
              </a:rPr>
              <a:t>Benefits</a:t>
            </a:r>
            <a:r>
              <a:rPr lang="en-US" sz="1200" dirty="0">
                <a:latin typeface="Arial" panose="020B0604020202020204" pitchFamily="34" charset="0"/>
              </a:rPr>
              <a:t>: Helps patients keep track of their appointments, manage their schedule, and stay informed about their appointment status. </a:t>
            </a:r>
          </a:p>
        </p:txBody>
      </p:sp>
    </p:spTree>
    <p:extLst>
      <p:ext uri="{BB962C8B-B14F-4D97-AF65-F5344CB8AC3E}">
        <p14:creationId xmlns:p14="http://schemas.microsoft.com/office/powerpoint/2010/main" val="418395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Medical History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 descr="Light grey line separating Morph text and images"/>
          <p:cNvCxnSpPr/>
          <p:nvPr/>
        </p:nvCxnSpPr>
        <p:spPr>
          <a:xfrm>
            <a:off x="6296866" y="1615044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8" r="47836" b="5723"/>
          <a:stretch/>
        </p:blipFill>
        <p:spPr>
          <a:xfrm>
            <a:off x="6477000" y="1619992"/>
            <a:ext cx="5246914" cy="4887686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39487" y="1617877"/>
            <a:ext cx="577749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page displays the patient's medical history, including prescriptions provided by doctors.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Prescriptions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Lists prescriptions with details such as medication name, dosage, and instructions.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 Option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Patients can download their prescriptions for personal records or to share with other healthcare providers.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easy access to important medical records, facilitates better management of health information, and ensures patients have readily available documentation. </a:t>
            </a:r>
          </a:p>
        </p:txBody>
      </p:sp>
    </p:spTree>
    <p:extLst>
      <p:ext uri="{BB962C8B-B14F-4D97-AF65-F5344CB8AC3E}">
        <p14:creationId xmlns:p14="http://schemas.microsoft.com/office/powerpoint/2010/main" val="2155642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Doctor Module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6" r="44060" b="7281"/>
          <a:stretch/>
        </p:blipFill>
        <p:spPr>
          <a:xfrm>
            <a:off x="5979117" y="1596718"/>
            <a:ext cx="5638869" cy="4810496"/>
          </a:xfrm>
          <a:prstGeom prst="rect">
            <a:avLst/>
          </a:prstGeom>
        </p:spPr>
      </p:pic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8907" y="1605900"/>
            <a:ext cx="479243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Doctor Search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Doctors can search for other doctors and check their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Bookings Page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appointments approved by the admin.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booked patients and their medical history, including past prescriptions.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Prescription Upload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Doctors can upload prescriptions for patients and mark appointments as completed.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 Update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Doctors can update their availability, specialization, and contact details. </a:t>
            </a:r>
          </a:p>
        </p:txBody>
      </p:sp>
    </p:spTree>
    <p:extLst>
      <p:ext uri="{BB962C8B-B14F-4D97-AF65-F5344CB8AC3E}">
        <p14:creationId xmlns:p14="http://schemas.microsoft.com/office/powerpoint/2010/main" val="113022809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9B45"/>
        </a:solidFill>
        <a:ln>
          <a:solidFill>
            <a:srgbClr val="FF9B45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4199372_TF16401157" id="{1B8B82E2-C753-4B90-A4E6-6282DDA17E97}" vid="{7C2DCAD9-BA82-46C6-9800-BD9ACFBE0E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1668</Words>
  <Application>Microsoft Office PowerPoint</Application>
  <PresentationFormat>Widescreen</PresentationFormat>
  <Paragraphs>233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Unicode MS</vt:lpstr>
      <vt:lpstr>Arial</vt:lpstr>
      <vt:lpstr>Calibri</vt:lpstr>
      <vt:lpstr>SimHei</vt:lpstr>
      <vt:lpstr>WelcomeDoc</vt:lpstr>
      <vt:lpstr>Welcome to Doctor Appointments </vt:lpstr>
      <vt:lpstr>End-to-End Flow</vt:lpstr>
      <vt:lpstr>Introduction To Doctor Appointments </vt:lpstr>
      <vt:lpstr>About Us &amp; Services</vt:lpstr>
      <vt:lpstr> Patient Modules</vt:lpstr>
      <vt:lpstr>Doctor Search</vt:lpstr>
      <vt:lpstr>Bookings &amp; Appointments</vt:lpstr>
      <vt:lpstr>Medical History</vt:lpstr>
      <vt:lpstr>Doctor Module</vt:lpstr>
      <vt:lpstr>Admin Module</vt:lpstr>
      <vt:lpstr>Doctor List – Patient List</vt:lpstr>
      <vt:lpstr>Doctor List , Patient List - View</vt:lpstr>
      <vt:lpstr>Manage Appointments</vt:lpstr>
      <vt:lpstr>Implementation Overview (Front-End)</vt:lpstr>
      <vt:lpstr>Implementation Overview (Back-End)</vt:lpstr>
      <vt:lpstr>Back-End API</vt:lpstr>
      <vt:lpstr>Project – Doctor Appointment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 for Android</dc:title>
  <dc:creator>karuppiah saravana</dc:creator>
  <cp:keywords/>
  <cp:lastModifiedBy>Vijaykumar Viswanathan</cp:lastModifiedBy>
  <cp:revision>26</cp:revision>
  <dcterms:created xsi:type="dcterms:W3CDTF">2024-09-16T04:37:26Z</dcterms:created>
  <dcterms:modified xsi:type="dcterms:W3CDTF">2024-09-16T13:27:00Z</dcterms:modified>
  <cp:version/>
</cp:coreProperties>
</file>