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74" r:id="rId3"/>
    <p:sldId id="257" r:id="rId4"/>
    <p:sldId id="258" r:id="rId5"/>
    <p:sldId id="259" r:id="rId6"/>
    <p:sldId id="260" r:id="rId7"/>
    <p:sldId id="261" r:id="rId8"/>
    <p:sldId id="262" r:id="rId9"/>
    <p:sldId id="275" r:id="rId10"/>
    <p:sldId id="269" r:id="rId11"/>
    <p:sldId id="263" r:id="rId12"/>
    <p:sldId id="270" r:id="rId13"/>
    <p:sldId id="264" r:id="rId14"/>
    <p:sldId id="273" r:id="rId15"/>
    <p:sldId id="271" r:id="rId16"/>
    <p:sldId id="265" r:id="rId17"/>
    <p:sldId id="266" r:id="rId18"/>
    <p:sldId id="267" r:id="rId19"/>
    <p:sldId id="268"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593639-E5FA-2946-A66E-DC3489437578}" v="9" dt="2022-08-25T14:45:07.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4"/>
  </p:normalViewPr>
  <p:slideViewPr>
    <p:cSldViewPr snapToGrid="0">
      <p:cViewPr varScale="1">
        <p:scale>
          <a:sx n="137" d="100"/>
          <a:sy n="137" d="100"/>
        </p:scale>
        <p:origin x="3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6d49db8f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6d49db8f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6d64bd4b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6d64bd4b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6d49db8f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6d49db8f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9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6d64bd4b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6d64bd4b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6d49db8f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6d49db8f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6d49db8f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6d49db8f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6d49db8fc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6d49db8f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6d49db8f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6d49db8f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6d49db8f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6d49db8f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6d49db8f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6d49db8f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6d49db8f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6d49db8f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6d64bd4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6d64bd4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d64bd4b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d64bd4b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d49db8f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d49db8f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d49db8f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d49db8f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344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36d64bd4b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36d64bd4b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0B1A40D-529A-48D1-C5EB-EC0ACEF5D239}"/>
              </a:ext>
            </a:extLst>
          </p:cNvPr>
          <p:cNvGraphicFramePr>
            <a:graphicFrameLocks noGrp="1"/>
          </p:cNvGraphicFramePr>
          <p:nvPr>
            <p:extLst>
              <p:ext uri="{D42A27DB-BD31-4B8C-83A1-F6EECF244321}">
                <p14:modId xmlns:p14="http://schemas.microsoft.com/office/powerpoint/2010/main" val="936044536"/>
              </p:ext>
            </p:extLst>
          </p:nvPr>
        </p:nvGraphicFramePr>
        <p:xfrm>
          <a:off x="952500" y="1764398"/>
          <a:ext cx="7239000" cy="2019300"/>
        </p:xfrm>
        <a:graphic>
          <a:graphicData uri="http://schemas.openxmlformats.org/drawingml/2006/table">
            <a:tbl>
              <a:tblPr/>
              <a:tblGrid>
                <a:gridCol w="3619500">
                  <a:extLst>
                    <a:ext uri="{9D8B030D-6E8A-4147-A177-3AD203B41FA5}">
                      <a16:colId xmlns:a16="http://schemas.microsoft.com/office/drawing/2014/main" val="2880697844"/>
                    </a:ext>
                  </a:extLst>
                </a:gridCol>
                <a:gridCol w="3619500">
                  <a:extLst>
                    <a:ext uri="{9D8B030D-6E8A-4147-A177-3AD203B41FA5}">
                      <a16:colId xmlns:a16="http://schemas.microsoft.com/office/drawing/2014/main" val="1897289049"/>
                    </a:ext>
                  </a:extLst>
                </a:gridCol>
              </a:tblGrid>
              <a:tr h="381000">
                <a:tc>
                  <a:txBody>
                    <a:bodyPr/>
                    <a:lstStyle/>
                    <a:p>
                      <a:pPr algn="ctr" rtl="0" fontAlgn="t">
                        <a:spcBef>
                          <a:spcPts val="0"/>
                        </a:spcBef>
                        <a:spcAft>
                          <a:spcPts val="0"/>
                        </a:spcAft>
                      </a:pPr>
                      <a:r>
                        <a:rPr lang="en-IN" sz="1400" b="1" i="0" u="none" strike="noStrike">
                          <a:solidFill>
                            <a:srgbClr val="000000"/>
                          </a:solidFill>
                          <a:effectLst/>
                          <a:latin typeface="Arial" panose="020B0604020202020204" pitchFamily="34" charset="0"/>
                        </a:rPr>
                        <a:t>Name</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a:solidFill>
                            <a:srgbClr val="000000"/>
                          </a:solidFill>
                          <a:effectLst/>
                          <a:latin typeface="Arial" panose="020B0604020202020204" pitchFamily="34" charset="0"/>
                        </a:rPr>
                        <a:t>Registration Number</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95836245"/>
                  </a:ext>
                </a:extLst>
              </a:tr>
              <a:tr h="381000">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Sanjai Balajee KG</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3122 21 5001 092</a:t>
                      </a:r>
                      <a:endParaRPr lang="en-IN"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844373600"/>
                  </a:ext>
                </a:extLst>
              </a:tr>
              <a:tr h="381000">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Pranav VS</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3122 21 5001 069</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81360712"/>
                  </a:ext>
                </a:extLst>
              </a:tr>
              <a:tr h="381000">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Parthiban M</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3122 21 5001 065</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725914235"/>
                  </a:ext>
                </a:extLst>
              </a:tr>
              <a:tr h="381000">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400" b="0" i="0" u="none" strike="noStrike" dirty="0">
                          <a:solidFill>
                            <a:srgbClr val="000000"/>
                          </a:solidFill>
                          <a:effectLst/>
                          <a:latin typeface="Arial" panose="020B0604020202020204" pitchFamily="34" charset="0"/>
                        </a:rPr>
                        <a:t>Rohit </a:t>
                      </a:r>
                      <a:r>
                        <a:rPr lang="en-IN" sz="1400" b="0" i="0" u="none" strike="noStrike" cap="none" dirty="0">
                          <a:solidFill>
                            <a:schemeClr val="tx1"/>
                          </a:solidFill>
                          <a:effectLst/>
                          <a:latin typeface="+mn-lt"/>
                          <a:ea typeface="+mn-ea"/>
                          <a:cs typeface="+mn-cs"/>
                          <a:sym typeface="Arial"/>
                        </a:rPr>
                        <a:t>Choudhary </a:t>
                      </a:r>
                      <a:endParaRPr lang="en-IN"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3122 21 5001 083</a:t>
                      </a:r>
                      <a:endParaRPr lang="en-IN"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601164881"/>
                  </a:ext>
                </a:extLst>
              </a:tr>
            </a:tbl>
          </a:graphicData>
        </a:graphic>
      </p:graphicFrame>
      <p:sp>
        <p:nvSpPr>
          <p:cNvPr id="7" name="Rectangle 1">
            <a:extLst>
              <a:ext uri="{FF2B5EF4-FFF2-40B4-BE49-F238E27FC236}">
                <a16:creationId xmlns:a16="http://schemas.microsoft.com/office/drawing/2014/main" id="{203B9014-A832-9B03-C54F-5AC6A64D9DB6}"/>
              </a:ext>
            </a:extLst>
          </p:cNvPr>
          <p:cNvSpPr>
            <a:spLocks noChangeArrowheads="1"/>
          </p:cNvSpPr>
          <p:nvPr/>
        </p:nvSpPr>
        <p:spPr bwMode="auto">
          <a:xfrm>
            <a:off x="509029" y="530132"/>
            <a:ext cx="81259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rPr>
              <a:t>Timetable Management System for an Academic Institution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EXECUTION</a:t>
            </a:r>
            <a:endParaRPr b="1" dirty="0">
              <a:latin typeface="Times New Roman" panose="02020603050405020304" pitchFamily="18" charset="0"/>
              <a:cs typeface="Times New Roman" panose="02020603050405020304" pitchFamily="18" charset="0"/>
            </a:endParaRPr>
          </a:p>
        </p:txBody>
      </p:sp>
      <p:sp>
        <p:nvSpPr>
          <p:cNvPr id="132" name="Google Shape;13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MODULE 3</a:t>
            </a:r>
            <a:endParaRPr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500" dirty="0">
                <a:solidFill>
                  <a:schemeClr val="tx1"/>
                </a:solidFill>
                <a:latin typeface="Times New Roman"/>
                <a:ea typeface="Times New Roman"/>
                <a:cs typeface="Times New Roman"/>
                <a:sym typeface="Times New Roman"/>
              </a:rPr>
              <a:t>We start allotting classes, First priority is given to labs so they are allotted first. We allot Lab on Mondays, Tuesdays and Thursdays in the slots 1,2,6 to avoid Lunch. We randomly choose day and timeslot and allot lab making sure the slot is free</a:t>
            </a:r>
            <a:endParaRPr sz="1500" dirty="0">
              <a:solidFill>
                <a:schemeClr val="tx1"/>
              </a:solidFill>
              <a:latin typeface="Times New Roman"/>
              <a:ea typeface="Times New Roman"/>
              <a:cs typeface="Times New Roman"/>
              <a:sym typeface="Times New Roman"/>
            </a:endParaRPr>
          </a:p>
          <a:p>
            <a:pPr marL="0" lvl="0" indent="0" algn="l" rtl="0">
              <a:spcBef>
                <a:spcPts val="1200"/>
              </a:spcBef>
              <a:spcAft>
                <a:spcPts val="1200"/>
              </a:spcAft>
              <a:buNone/>
            </a:pPr>
            <a:endParaRPr sz="1500" dirty="0">
              <a:solidFill>
                <a:schemeClr val="dk1"/>
              </a:solidFill>
              <a:latin typeface="Times New Roman"/>
              <a:ea typeface="Times New Roman"/>
              <a:cs typeface="Times New Roman"/>
              <a:sym typeface="Times New Roman"/>
            </a:endParaRPr>
          </a:p>
        </p:txBody>
      </p:sp>
      <p:pic>
        <p:nvPicPr>
          <p:cNvPr id="5122" name="Picture 2">
            <a:extLst>
              <a:ext uri="{FF2B5EF4-FFF2-40B4-BE49-F238E27FC236}">
                <a16:creationId xmlns:a16="http://schemas.microsoft.com/office/drawing/2014/main" id="{2D8757F3-612A-ABF2-BB05-A5DB43FB9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2806052"/>
            <a:ext cx="7962900" cy="203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MODULE 3: Creation of </a:t>
            </a:r>
            <a:r>
              <a:rPr lang="en" b="1" dirty="0" err="1">
                <a:solidFill>
                  <a:schemeClr val="tx1"/>
                </a:solidFill>
                <a:latin typeface="Times New Roman" panose="02020603050405020304" pitchFamily="18" charset="0"/>
                <a:cs typeface="Times New Roman" panose="02020603050405020304" pitchFamily="18" charset="0"/>
              </a:rPr>
              <a:t>TimeTable</a:t>
            </a:r>
            <a:r>
              <a:rPr lang="en" b="1" dirty="0">
                <a:solidFill>
                  <a:schemeClr val="tx1"/>
                </a:solidFill>
                <a:latin typeface="Times New Roman" panose="02020603050405020304" pitchFamily="18" charset="0"/>
                <a:cs typeface="Times New Roman" panose="02020603050405020304" pitchFamily="18" charset="0"/>
              </a:rPr>
              <a:t> </a:t>
            </a:r>
            <a:endParaRPr b="1" dirty="0">
              <a:solidFill>
                <a:schemeClr val="tx1"/>
              </a:solidFill>
              <a:latin typeface="Times New Roman" panose="02020603050405020304" pitchFamily="18" charset="0"/>
              <a:cs typeface="Times New Roman" panose="02020603050405020304" pitchFamily="18" charset="0"/>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Sub module 2: Theory classes allotment (First-Hour)</a:t>
            </a:r>
            <a:endParaRPr b="1"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Modified subject list is iterated.</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Checking for </a:t>
            </a:r>
            <a:r>
              <a:rPr lang="en" dirty="0" err="1">
                <a:solidFill>
                  <a:schemeClr val="tx1"/>
                </a:solidFill>
                <a:latin typeface="Times New Roman" panose="02020603050405020304" pitchFamily="18" charset="0"/>
                <a:cs typeface="Times New Roman" panose="02020603050405020304" pitchFamily="18" charset="0"/>
              </a:rPr>
              <a:t>isdept</a:t>
            </a:r>
            <a:r>
              <a:rPr lang="en" dirty="0">
                <a:solidFill>
                  <a:schemeClr val="tx1"/>
                </a:solidFill>
                <a:latin typeface="Times New Roman" panose="02020603050405020304" pitchFamily="18" charset="0"/>
                <a:cs typeface="Times New Roman" panose="02020603050405020304" pitchFamily="18" charset="0"/>
              </a:rPr>
              <a:t>=1.</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From the permutation of Days=['Monday', 'Tuesday', 'Wednesday', 'Thursday', 'Friday'] and time [1], randomly select a (day, time) pair.</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The (day, time) pair is checked for free slots in faculty Timetable and the days are allotted accordingly.</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Remove that (day, time) pair from original Days x Time permutation.</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EXECUTION</a:t>
            </a:r>
            <a:endParaRPr b="1" dirty="0">
              <a:latin typeface="Times New Roman" panose="02020603050405020304" pitchFamily="18" charset="0"/>
              <a:cs typeface="Times New Roman" panose="02020603050405020304" pitchFamily="18" charset="0"/>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MODULE 3</a:t>
            </a:r>
            <a:endParaRPr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a:buNone/>
            </a:pPr>
            <a:r>
              <a:rPr lang="en" sz="1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The next priority is given to first hour classes.  As no other department courses like math should not be allotted in the first hour, We give preference to the courses with </a:t>
            </a:r>
            <a:r>
              <a:rPr lang="en" sz="1600" dirty="0" err="1">
                <a:solidFill>
                  <a:schemeClr val="dk1"/>
                </a:solidFill>
                <a:latin typeface="Times New Roman" panose="02020603050405020304" pitchFamily="18" charset="0"/>
                <a:ea typeface="Times New Roman"/>
                <a:cs typeface="Times New Roman" panose="02020603050405020304" pitchFamily="18" charset="0"/>
                <a:sym typeface="Times New Roman"/>
              </a:rPr>
              <a:t>isDept</a:t>
            </a: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=1. Now we allot those courses on any day and in the first hour.</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1200"/>
              </a:spcAft>
              <a:buNone/>
            </a:pPr>
            <a:endParaRPr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C7DD6998-23ED-F8DE-DD62-18F7C8954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60675"/>
            <a:ext cx="7924800" cy="208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latin typeface="Times New Roman" panose="02020603050405020304" pitchFamily="18" charset="0"/>
                <a:cs typeface="Times New Roman" panose="02020603050405020304" pitchFamily="18" charset="0"/>
              </a:rPr>
              <a:t>MODULE 3: Creation of </a:t>
            </a:r>
            <a:r>
              <a:rPr lang="en" b="1" dirty="0" err="1">
                <a:latin typeface="Times New Roman" panose="02020603050405020304" pitchFamily="18" charset="0"/>
                <a:cs typeface="Times New Roman" panose="02020603050405020304" pitchFamily="18" charset="0"/>
              </a:rPr>
              <a:t>TimeTable</a:t>
            </a:r>
            <a:endParaRPr b="1" dirty="0">
              <a:latin typeface="Times New Roman" panose="02020603050405020304" pitchFamily="18" charset="0"/>
              <a:cs typeface="Times New Roman" panose="02020603050405020304" pitchFamily="18" charset="0"/>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Sub module 3: Theory classes allotment (Other days/hours)</a:t>
            </a:r>
            <a:endParaRPr b="1" dirty="0">
              <a:solidFill>
                <a:schemeClr val="tx1"/>
              </a:solidFill>
              <a:latin typeface="Times New Roman" panose="02020603050405020304" pitchFamily="18" charset="0"/>
              <a:cs typeface="Times New Roman" panose="02020603050405020304" pitchFamily="18" charset="0"/>
            </a:endParaRPr>
          </a:p>
          <a:p>
            <a:pPr marL="457200" lvl="0" indent="-317182" algn="l" rtl="0">
              <a:lnSpc>
                <a:spcPct val="150000"/>
              </a:lnSpc>
              <a:spcBef>
                <a:spcPts val="1200"/>
              </a:spcBef>
              <a:spcAft>
                <a:spcPts val="0"/>
              </a:spcAft>
              <a:buSzPct val="100000"/>
              <a:buChar char="❖"/>
            </a:pPr>
            <a:r>
              <a:rPr lang="en" dirty="0">
                <a:solidFill>
                  <a:schemeClr val="tx1"/>
                </a:solidFill>
                <a:latin typeface="Times New Roman" panose="02020603050405020304" pitchFamily="18" charset="0"/>
                <a:cs typeface="Times New Roman" panose="02020603050405020304" pitchFamily="18" charset="0"/>
              </a:rPr>
              <a:t>The ‘</a:t>
            </a:r>
            <a:r>
              <a:rPr lang="en" dirty="0" err="1">
                <a:solidFill>
                  <a:schemeClr val="tx1"/>
                </a:solidFill>
                <a:latin typeface="Times New Roman" panose="02020603050405020304" pitchFamily="18" charset="0"/>
                <a:cs typeface="Times New Roman" panose="02020603050405020304" pitchFamily="18" charset="0"/>
              </a:rPr>
              <a:t>remaining_subjects</a:t>
            </a:r>
            <a:r>
              <a:rPr lang="en" dirty="0">
                <a:solidFill>
                  <a:schemeClr val="tx1"/>
                </a:solidFill>
                <a:latin typeface="Times New Roman" panose="02020603050405020304" pitchFamily="18" charset="0"/>
                <a:cs typeface="Times New Roman" panose="02020603050405020304" pitchFamily="18" charset="0"/>
              </a:rPr>
              <a:t>’ list is iterated till the hours per week reaches 0.</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l" rtl="0">
              <a:lnSpc>
                <a:spcPct val="150000"/>
              </a:lnSpc>
              <a:spcBef>
                <a:spcPts val="0"/>
              </a:spcBef>
              <a:spcAft>
                <a:spcPts val="0"/>
              </a:spcAft>
              <a:buSzPct val="100000"/>
              <a:buChar char="❖"/>
            </a:pPr>
            <a:r>
              <a:rPr lang="en" dirty="0">
                <a:solidFill>
                  <a:schemeClr val="tx1"/>
                </a:solidFill>
                <a:latin typeface="Times New Roman" panose="02020603050405020304" pitchFamily="18" charset="0"/>
                <a:cs typeface="Times New Roman" panose="02020603050405020304" pitchFamily="18" charset="0"/>
              </a:rPr>
              <a:t>Inside the loop a computer generated random choice of Days = ['Monday', 'Tuesday', 'Wednesday', 'Thursday',   'Friday'] and time =[1,2,3,4,6,7,8] and stored as (</a:t>
            </a:r>
            <a:r>
              <a:rPr lang="en" dirty="0" err="1">
                <a:solidFill>
                  <a:schemeClr val="tx1"/>
                </a:solidFill>
                <a:latin typeface="Times New Roman" panose="02020603050405020304" pitchFamily="18" charset="0"/>
                <a:cs typeface="Times New Roman" panose="02020603050405020304" pitchFamily="18" charset="0"/>
              </a:rPr>
              <a:t>day,time</a:t>
            </a:r>
            <a:r>
              <a:rPr lang="en" dirty="0">
                <a:solidFill>
                  <a:schemeClr val="tx1"/>
                </a:solidFill>
                <a:latin typeface="Times New Roman" panose="02020603050405020304" pitchFamily="18" charset="0"/>
                <a:cs typeface="Times New Roman" panose="02020603050405020304" pitchFamily="18" charset="0"/>
              </a:rPr>
              <a:t>) pair.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l" rtl="0">
              <a:lnSpc>
                <a:spcPct val="150000"/>
              </a:lnSpc>
              <a:spcBef>
                <a:spcPts val="0"/>
              </a:spcBef>
              <a:spcAft>
                <a:spcPts val="0"/>
              </a:spcAft>
              <a:buSzPct val="100000"/>
              <a:buChar char="❖"/>
            </a:pPr>
            <a:r>
              <a:rPr lang="en" dirty="0">
                <a:solidFill>
                  <a:schemeClr val="tx1"/>
                </a:solidFill>
                <a:latin typeface="Times New Roman" panose="02020603050405020304" pitchFamily="18" charset="0"/>
                <a:cs typeface="Times New Roman" panose="02020603050405020304" pitchFamily="18" charset="0"/>
              </a:rPr>
              <a:t>The pair is checked with the overall permutation of Days x time  and if there is free slot in the faculty time table for that (</a:t>
            </a:r>
            <a:r>
              <a:rPr lang="en" dirty="0" err="1">
                <a:solidFill>
                  <a:schemeClr val="tx1"/>
                </a:solidFill>
                <a:latin typeface="Times New Roman" panose="02020603050405020304" pitchFamily="18" charset="0"/>
                <a:cs typeface="Times New Roman" panose="02020603050405020304" pitchFamily="18" charset="0"/>
              </a:rPr>
              <a:t>day,time</a:t>
            </a:r>
            <a:r>
              <a:rPr lang="en" dirty="0">
                <a:solidFill>
                  <a:schemeClr val="tx1"/>
                </a:solidFill>
                <a:latin typeface="Times New Roman" panose="02020603050405020304" pitchFamily="18" charset="0"/>
                <a:cs typeface="Times New Roman" panose="02020603050405020304" pitchFamily="18" charset="0"/>
              </a:rPr>
              <a:t>) pair.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l" rtl="0">
              <a:lnSpc>
                <a:spcPct val="150000"/>
              </a:lnSpc>
              <a:spcBef>
                <a:spcPts val="0"/>
              </a:spcBef>
              <a:spcAft>
                <a:spcPts val="0"/>
              </a:spcAft>
              <a:buSzPct val="100000"/>
              <a:buChar char="❖"/>
            </a:pPr>
            <a:r>
              <a:rPr lang="en" dirty="0">
                <a:solidFill>
                  <a:schemeClr val="tx1"/>
                </a:solidFill>
                <a:latin typeface="Times New Roman" panose="02020603050405020304" pitchFamily="18" charset="0"/>
                <a:cs typeface="Times New Roman" panose="02020603050405020304" pitchFamily="18" charset="0"/>
              </a:rPr>
              <a:t>A condition to check if (day,time-1) or (day,time+1) has the same course allotted, so that we can avoid consecutive hours (soft constraint).</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l" rtl="0">
              <a:lnSpc>
                <a:spcPct val="150000"/>
              </a:lnSpc>
              <a:spcBef>
                <a:spcPts val="0"/>
              </a:spcBef>
              <a:spcAft>
                <a:spcPts val="0"/>
              </a:spcAft>
              <a:buSzPct val="100000"/>
              <a:buChar char="❖"/>
            </a:pPr>
            <a:r>
              <a:rPr lang="en" dirty="0">
                <a:solidFill>
                  <a:schemeClr val="tx1"/>
                </a:solidFill>
                <a:latin typeface="Times New Roman" panose="02020603050405020304" pitchFamily="18" charset="0"/>
                <a:cs typeface="Times New Roman" panose="02020603050405020304" pitchFamily="18" charset="0"/>
              </a:rPr>
              <a:t>After checking, the (</a:t>
            </a:r>
            <a:r>
              <a:rPr lang="en" dirty="0" err="1">
                <a:solidFill>
                  <a:schemeClr val="tx1"/>
                </a:solidFill>
                <a:latin typeface="Times New Roman" panose="02020603050405020304" pitchFamily="18" charset="0"/>
                <a:cs typeface="Times New Roman" panose="02020603050405020304" pitchFamily="18" charset="0"/>
              </a:rPr>
              <a:t>day,time</a:t>
            </a:r>
            <a:r>
              <a:rPr lang="en" dirty="0">
                <a:solidFill>
                  <a:schemeClr val="tx1"/>
                </a:solidFill>
                <a:latin typeface="Times New Roman" panose="02020603050405020304" pitchFamily="18" charset="0"/>
                <a:cs typeface="Times New Roman" panose="02020603050405020304" pitchFamily="18" charset="0"/>
              </a:rPr>
              <a:t>) pair is fixed for that particular course and removed from the original Days x time combinations.</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38;p27">
            <a:extLst>
              <a:ext uri="{FF2B5EF4-FFF2-40B4-BE49-F238E27FC236}">
                <a16:creationId xmlns:a16="http://schemas.microsoft.com/office/drawing/2014/main" id="{A2DC4D98-09A9-ECC9-8024-6CA9B3D25AF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EXECUTION</a:t>
            </a:r>
            <a:endParaRPr b="1" dirty="0">
              <a:latin typeface="Times New Roman" panose="02020603050405020304" pitchFamily="18" charset="0"/>
              <a:cs typeface="Times New Roman" panose="02020603050405020304" pitchFamily="18" charset="0"/>
            </a:endParaRPr>
          </a:p>
        </p:txBody>
      </p:sp>
      <p:sp>
        <p:nvSpPr>
          <p:cNvPr id="8" name="Google Shape;139;p27">
            <a:extLst>
              <a:ext uri="{FF2B5EF4-FFF2-40B4-BE49-F238E27FC236}">
                <a16:creationId xmlns:a16="http://schemas.microsoft.com/office/drawing/2014/main" id="{7D4A4BF5-81F8-EBD5-BD29-D30C831A9EC7}"/>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tx1"/>
                </a:solidFill>
                <a:latin typeface="Times New Roman" panose="02020603050405020304" pitchFamily="18" charset="0"/>
                <a:cs typeface="Times New Roman" panose="02020603050405020304" pitchFamily="18" charset="0"/>
              </a:rPr>
              <a:t>MODULE 3</a:t>
            </a:r>
            <a:endParaRPr sz="14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IN" sz="1400" dirty="0">
                <a:solidFill>
                  <a:schemeClr val="tx1"/>
                </a:solidFill>
                <a:latin typeface="Times New Roman" panose="02020603050405020304" pitchFamily="18" charset="0"/>
                <a:cs typeface="Times New Roman" panose="02020603050405020304" pitchFamily="18" charset="0"/>
              </a:rPr>
              <a:t>Now we allot all other courses on any day and in any free timeslot randomly. We also make sure that the number of that courses on that day is never greater than 2. We fix the slot after allotting the course</a:t>
            </a:r>
          </a:p>
          <a:p>
            <a:pPr marL="114300" indent="0">
              <a:buNone/>
            </a:pPr>
            <a:endParaRPr sz="1400" dirty="0">
              <a:solidFill>
                <a:schemeClr val="tx1"/>
              </a:solidFill>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B24C9562-DF32-E5AF-7E6A-BEFDB758C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84087"/>
            <a:ext cx="79248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44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EXECUTION</a:t>
            </a:r>
            <a:endParaRPr b="1" dirty="0">
              <a:latin typeface="Times New Roman" panose="02020603050405020304" pitchFamily="18" charset="0"/>
              <a:cs typeface="Times New Roman" panose="02020603050405020304" pitchFamily="18" charset="0"/>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600" dirty="0">
                <a:solidFill>
                  <a:schemeClr val="tx1"/>
                </a:solidFill>
                <a:latin typeface="Times New Roman" panose="02020603050405020304" pitchFamily="18" charset="0"/>
                <a:cs typeface="Times New Roman" panose="02020603050405020304" pitchFamily="18" charset="0"/>
              </a:rPr>
              <a:t>Now we allot free slots to extra curricular hours like Library, Mentor, Sports and tutorial</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8046A8F0-CA7B-03C4-FC15-7CDCCA70C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69108"/>
            <a:ext cx="7924800" cy="166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 4: Creation of interface to display the timetable</a:t>
            </a:r>
            <a:endParaRPr b="1" dirty="0">
              <a:latin typeface="Times New Roman" panose="02020603050405020304" pitchFamily="18" charset="0"/>
              <a:cs typeface="Times New Roman" panose="02020603050405020304" pitchFamily="18" charset="0"/>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The generated timetable in module 3 is displayed in a webpage using flask.</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68300" algn="l" rtl="0">
              <a:spcBef>
                <a:spcPts val="0"/>
              </a:spcBef>
              <a:spcAft>
                <a:spcPts val="0"/>
              </a:spcAft>
              <a:buClr>
                <a:schemeClr val="dk1"/>
              </a:buClr>
              <a:buSzPts val="2200"/>
              <a:buFont typeface="Times New Roman"/>
              <a:buChar char="❖"/>
            </a:pP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The webpages are loaded using the flask module and the main page is loaded via the </a:t>
            </a:r>
            <a:r>
              <a:rPr lang="en" dirty="0" err="1">
                <a:solidFill>
                  <a:schemeClr val="dk1"/>
                </a:solidFill>
                <a:latin typeface="Times New Roman" panose="02020603050405020304" pitchFamily="18" charset="0"/>
                <a:ea typeface="Times New Roman"/>
                <a:cs typeface="Times New Roman" panose="02020603050405020304" pitchFamily="18" charset="0"/>
                <a:sym typeface="Times New Roman"/>
              </a:rPr>
              <a:t>main_page</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function. This function renders the “</a:t>
            </a:r>
            <a:r>
              <a:rPr lang="en" dirty="0" err="1">
                <a:solidFill>
                  <a:schemeClr val="dk1"/>
                </a:solidFill>
                <a:latin typeface="Times New Roman" panose="02020603050405020304" pitchFamily="18" charset="0"/>
                <a:ea typeface="Times New Roman"/>
                <a:cs typeface="Times New Roman" panose="02020603050405020304" pitchFamily="18" charset="0"/>
                <a:sym typeface="Times New Roman"/>
              </a:rPr>
              <a:t>index.html</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file and is connected to the buttons and when the buttons are clicked the respective pages are opened</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There are two main pages, one to view student timetable and one to view faculty timetable.</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The classroom and faculty name and can be chosen from the drop down and appropriate timetable is displayed in tables.</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Main Page</a:t>
            </a:r>
            <a:endParaRPr b="1" dirty="0">
              <a:latin typeface="Times New Roman" panose="02020603050405020304" pitchFamily="18" charset="0"/>
              <a:cs typeface="Times New Roman" panose="02020603050405020304" pitchFamily="18" charset="0"/>
            </a:endParaRPr>
          </a:p>
        </p:txBody>
      </p:sp>
      <p:pic>
        <p:nvPicPr>
          <p:cNvPr id="116" name="Google Shape;116;p23"/>
          <p:cNvPicPr preferRelativeResize="0"/>
          <p:nvPr/>
        </p:nvPicPr>
        <p:blipFill>
          <a:blip r:embed="rId3">
            <a:alphaModFix/>
          </a:blip>
          <a:stretch>
            <a:fillRect/>
          </a:stretch>
        </p:blipFill>
        <p:spPr>
          <a:xfrm>
            <a:off x="2303641" y="0"/>
            <a:ext cx="6840359" cy="5071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Student Timetable</a:t>
            </a:r>
            <a:endParaRPr b="1"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37C7BBAC-7BBE-3A13-F83B-F1B039818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011" y="811006"/>
            <a:ext cx="4581719" cy="3521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Faculty Timetable</a:t>
            </a:r>
            <a:endParaRPr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B2D7FF8-6D45-8667-D74D-44E07B65A7F6}"/>
              </a:ext>
            </a:extLst>
          </p:cNvPr>
          <p:cNvPicPr>
            <a:picLocks noChangeAspect="1"/>
          </p:cNvPicPr>
          <p:nvPr/>
        </p:nvPicPr>
        <p:blipFill>
          <a:blip r:embed="rId3"/>
          <a:stretch>
            <a:fillRect/>
          </a:stretch>
        </p:blipFill>
        <p:spPr>
          <a:xfrm>
            <a:off x="1398236" y="1236545"/>
            <a:ext cx="5731510" cy="3074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DDF3-4B97-5C3B-2946-5ABE085E0C0D}"/>
              </a:ext>
            </a:extLst>
          </p:cNvPr>
          <p:cNvSpPr>
            <a:spLocks noGrp="1"/>
          </p:cNvSpPr>
          <p:nvPr>
            <p:ph type="title"/>
          </p:nvPr>
        </p:nvSpPr>
        <p:spPr>
          <a:xfrm>
            <a:off x="584174" y="177670"/>
            <a:ext cx="7975651" cy="650101"/>
          </a:xfrm>
        </p:spPr>
        <p:txBody>
          <a:bodyPr>
            <a:noAutofit/>
          </a:bodyPr>
          <a:lstStyle/>
          <a:p>
            <a:r>
              <a:rPr lang="en-US" sz="2400" b="1" dirty="0">
                <a:latin typeface="Times New Roman" panose="02020603050405020304" pitchFamily="18" charset="0"/>
                <a:cs typeface="Times New Roman" panose="02020603050405020304" pitchFamily="18" charset="0"/>
              </a:rPr>
              <a:t>Problem Statement</a:t>
            </a:r>
          </a:p>
        </p:txBody>
      </p:sp>
      <p:sp>
        <p:nvSpPr>
          <p:cNvPr id="7" name="Google Shape;66;p15">
            <a:extLst>
              <a:ext uri="{FF2B5EF4-FFF2-40B4-BE49-F238E27FC236}">
                <a16:creationId xmlns:a16="http://schemas.microsoft.com/office/drawing/2014/main" id="{D07F9700-DB03-1B39-E0AA-EA97D69D3EDD}"/>
              </a:ext>
            </a:extLst>
          </p:cNvPr>
          <p:cNvSpPr txBox="1">
            <a:spLocks/>
          </p:cNvSpPr>
          <p:nvPr/>
        </p:nvSpPr>
        <p:spPr>
          <a:xfrm>
            <a:off x="311700" y="1152475"/>
            <a:ext cx="8520600" cy="34164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1200"/>
              </a:spcBef>
              <a:spcAft>
                <a:spcPts val="1200"/>
              </a:spcAft>
              <a:buFont typeface="Arial" panose="020B0604020202020204" pitchFamily="34" charset="0"/>
              <a:buChar char="•"/>
            </a:pPr>
            <a:endParaRPr lang="en-IN" sz="1700" dirty="0">
              <a:solidFill>
                <a:schemeClr val="dk1"/>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CCE36AB1-534A-2D73-5499-1397228AE0BB}"/>
              </a:ext>
            </a:extLst>
          </p:cNvPr>
          <p:cNvSpPr txBox="1"/>
          <p:nvPr/>
        </p:nvSpPr>
        <p:spPr>
          <a:xfrm>
            <a:off x="311700" y="1152475"/>
            <a:ext cx="8151165" cy="3323987"/>
          </a:xfrm>
          <a:prstGeom prst="rect">
            <a:avLst/>
          </a:prstGeom>
          <a:noFill/>
        </p:spPr>
        <p:txBody>
          <a:bodyPr wrap="square">
            <a:spAutoFit/>
          </a:bodyPr>
          <a:lstStyle/>
          <a:p>
            <a:pPr marL="285750" indent="-285750"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Creating a timetable is an error prone process and takes a lot of time. The current system relies on a lot of manual work required to build or generate a set of timetables, but most often than not there are issues with generating a clash-free and complete timetable </a:t>
            </a:r>
          </a:p>
          <a:p>
            <a:pPr marL="285750" indent="-285750" rtl="0" fontAlgn="base">
              <a:spcBef>
                <a:spcPts val="0"/>
              </a:spcBef>
              <a:spcAft>
                <a:spcPts val="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Conventional method is not efficient and optimal. This results in students being unable to attend specific courses or having to reschedule their classes / examinations according to the timetable given to them </a:t>
            </a:r>
          </a:p>
          <a:p>
            <a:pPr marL="285750" indent="-285750" rtl="0" fontAlgn="base">
              <a:spcBef>
                <a:spcPts val="0"/>
              </a:spcBef>
              <a:spcAft>
                <a:spcPts val="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Need for an application / system distributing the courses properly without needing any students to reschedule their classes. This is where timetable generation system comes into play using which we can allot lectures easily</a:t>
            </a:r>
          </a:p>
          <a:p>
            <a:pPr marL="285750" indent="-285750" rtl="0" fontAlgn="base">
              <a:spcBef>
                <a:spcPts val="0"/>
              </a:spcBef>
              <a:spcAft>
                <a:spcPts val="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Our aim here is to develop a simple, easily understandable, efficient and portable application, which could automatically generate a timetable that can be scaled for real world use.</a:t>
            </a:r>
          </a:p>
          <a:p>
            <a:br>
              <a:rPr lang="en-IN" b="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45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7113-4B5F-A645-515F-E35BB8CF8E29}"/>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A24CC55-7B57-248A-92A4-A5D0DF34AEA3}"/>
              </a:ext>
            </a:extLst>
          </p:cNvPr>
          <p:cNvSpPr>
            <a:spLocks noGrp="1"/>
          </p:cNvSpPr>
          <p:nvPr>
            <p:ph type="body" idx="1"/>
          </p:nvPr>
        </p:nvSpPr>
        <p:spPr/>
        <p:txBody>
          <a:bodyPr>
            <a:normAutofit fontScale="85000" lnSpcReduction="20000"/>
          </a:bodyPr>
          <a:lstStyle/>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Lukas, Samuel &amp; </a:t>
            </a:r>
            <a:r>
              <a:rPr lang="en-IN" dirty="0" err="1">
                <a:solidFill>
                  <a:schemeClr val="tx1"/>
                </a:solidFill>
                <a:latin typeface="Times New Roman" panose="02020603050405020304" pitchFamily="18" charset="0"/>
                <a:cs typeface="Times New Roman" panose="02020603050405020304" pitchFamily="18" charset="0"/>
              </a:rPr>
              <a:t>Aribowo</a:t>
            </a:r>
            <a:r>
              <a:rPr lang="en-IN" dirty="0">
                <a:solidFill>
                  <a:schemeClr val="tx1"/>
                </a:solidFill>
                <a:latin typeface="Times New Roman" panose="02020603050405020304" pitchFamily="18" charset="0"/>
                <a:cs typeface="Times New Roman" panose="02020603050405020304" pitchFamily="18" charset="0"/>
              </a:rPr>
              <a:t>, Arnold &amp; </a:t>
            </a:r>
            <a:r>
              <a:rPr lang="en-IN" dirty="0" err="1">
                <a:solidFill>
                  <a:schemeClr val="tx1"/>
                </a:solidFill>
                <a:latin typeface="Times New Roman" panose="02020603050405020304" pitchFamily="18" charset="0"/>
                <a:cs typeface="Times New Roman" panose="02020603050405020304" pitchFamily="18" charset="0"/>
              </a:rPr>
              <a:t>Muchri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Milyandreana</a:t>
            </a:r>
            <a:r>
              <a:rPr lang="en-IN" dirty="0">
                <a:solidFill>
                  <a:schemeClr val="tx1"/>
                </a:solidFill>
                <a:latin typeface="Times New Roman" panose="02020603050405020304" pitchFamily="18" charset="0"/>
                <a:cs typeface="Times New Roman" panose="02020603050405020304" pitchFamily="18" charset="0"/>
              </a:rPr>
              <a:t>. (2012). Solving Timetable Problem by Genetic Algorithm and Heuristic Search Case Study: Universitas Pelita Harapan Timetable. 10.1109/ICADIWT.2009.5273979. </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https://</a:t>
            </a:r>
            <a:r>
              <a:rPr lang="en-IN" dirty="0" err="1">
                <a:solidFill>
                  <a:schemeClr val="tx1"/>
                </a:solidFill>
                <a:latin typeface="Times New Roman" panose="02020603050405020304" pitchFamily="18" charset="0"/>
                <a:cs typeface="Times New Roman" panose="02020603050405020304" pitchFamily="18" charset="0"/>
              </a:rPr>
              <a:t>github.com</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btzy</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autotimetable</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Francis, </a:t>
            </a:r>
            <a:r>
              <a:rPr lang="en-IN" dirty="0" err="1">
                <a:solidFill>
                  <a:schemeClr val="tx1"/>
                </a:solidFill>
                <a:latin typeface="Times New Roman" panose="02020603050405020304" pitchFamily="18" charset="0"/>
                <a:cs typeface="Times New Roman" panose="02020603050405020304" pitchFamily="18" charset="0"/>
              </a:rPr>
              <a:t>kussu</a:t>
            </a:r>
            <a:r>
              <a:rPr lang="en-IN" dirty="0">
                <a:solidFill>
                  <a:schemeClr val="tx1"/>
                </a:solidFill>
                <a:latin typeface="Times New Roman" panose="02020603050405020304" pitchFamily="18" charset="0"/>
                <a:cs typeface="Times New Roman" panose="02020603050405020304" pitchFamily="18" charset="0"/>
              </a:rPr>
              <a:t>. 2022. "Scheduling Algorithm For University Timetabling Problem".</a:t>
            </a:r>
          </a:p>
          <a:p>
            <a:pPr marL="114300" indent="0">
              <a:buNone/>
            </a:pP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Academia.Edu</a:t>
            </a:r>
            <a:r>
              <a:rPr lang="en-IN" dirty="0">
                <a:solidFill>
                  <a:schemeClr val="tx1"/>
                </a:solidFill>
                <a:latin typeface="Times New Roman" panose="02020603050405020304" pitchFamily="18" charset="0"/>
                <a:cs typeface="Times New Roman" panose="02020603050405020304" pitchFamily="18" charset="0"/>
              </a:rPr>
              <a:t>.</a:t>
            </a:r>
          </a:p>
          <a:p>
            <a:pPr marL="114300" indent="0">
              <a:buNone/>
            </a:pP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47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28775" y="152400"/>
            <a:ext cx="8030456"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MODULE 1: Initialize the required class</a:t>
            </a:r>
            <a:endParaRPr b="1"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1700" dirty="0">
                <a:solidFill>
                  <a:schemeClr val="dk1"/>
                </a:solidFill>
                <a:latin typeface="Times New Roman"/>
                <a:ea typeface="Times New Roman"/>
                <a:cs typeface="Times New Roman"/>
                <a:sym typeface="Times New Roman"/>
              </a:rPr>
              <a:t>This module is used to create a timetable class which will be used to create objects to hold the timetable for each classroom and for each faculty.</a:t>
            </a:r>
            <a:endParaRPr sz="1700" dirty="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 sz="1700" dirty="0">
                <a:solidFill>
                  <a:schemeClr val="dk1"/>
                </a:solidFill>
                <a:latin typeface="Times New Roman"/>
                <a:ea typeface="Times New Roman"/>
                <a:cs typeface="Times New Roman"/>
                <a:sym typeface="Times New Roman"/>
              </a:rPr>
              <a:t>Attributes:</a:t>
            </a:r>
            <a:endParaRPr sz="1700" dirty="0">
              <a:solidFill>
                <a:schemeClr val="dk1"/>
              </a:solidFill>
              <a:latin typeface="Times New Roman"/>
              <a:ea typeface="Times New Roman"/>
              <a:cs typeface="Times New Roman"/>
              <a:sym typeface="Times New Roman"/>
            </a:endParaRPr>
          </a:p>
          <a:p>
            <a:pPr marL="914400" lvl="1" indent="-317500" algn="just"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Name: This is used to hold the name of the timetable. Example ‘3a’ corresponds to the name of timetable of 3</a:t>
            </a:r>
            <a:r>
              <a:rPr lang="en" sz="1400" baseline="30000" dirty="0">
                <a:solidFill>
                  <a:schemeClr val="dk1"/>
                </a:solidFill>
                <a:latin typeface="Times New Roman"/>
                <a:ea typeface="Times New Roman"/>
                <a:cs typeface="Times New Roman"/>
                <a:sym typeface="Times New Roman"/>
              </a:rPr>
              <a:t>rd</a:t>
            </a:r>
            <a:r>
              <a:rPr lang="en" sz="1400" dirty="0">
                <a:solidFill>
                  <a:schemeClr val="dk1"/>
                </a:solidFill>
                <a:latin typeface="Times New Roman"/>
                <a:ea typeface="Times New Roman"/>
                <a:cs typeface="Times New Roman"/>
                <a:sym typeface="Times New Roman"/>
              </a:rPr>
              <a:t> Semester A section.</a:t>
            </a:r>
            <a:endParaRPr dirty="0">
              <a:solidFill>
                <a:schemeClr val="dk1"/>
              </a:solidFill>
              <a:latin typeface="Times New Roman"/>
              <a:ea typeface="Times New Roman"/>
              <a:cs typeface="Times New Roman"/>
              <a:sym typeface="Times New Roman"/>
            </a:endParaRPr>
          </a:p>
          <a:p>
            <a:pPr marL="914400" lvl="1" indent="-317500" algn="just"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Days: List which has all the working days in a week.</a:t>
            </a:r>
            <a:endParaRPr dirty="0">
              <a:solidFill>
                <a:schemeClr val="dk1"/>
              </a:solidFill>
              <a:latin typeface="Times New Roman"/>
              <a:ea typeface="Times New Roman"/>
              <a:cs typeface="Times New Roman"/>
              <a:sym typeface="Times New Roman"/>
            </a:endParaRPr>
          </a:p>
          <a:p>
            <a:pPr marL="914400" lvl="1" indent="-317500" algn="just"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Filled and </a:t>
            </a:r>
            <a:r>
              <a:rPr lang="en" sz="1400" dirty="0" err="1">
                <a:solidFill>
                  <a:schemeClr val="dk1"/>
                </a:solidFill>
                <a:latin typeface="Times New Roman"/>
                <a:ea typeface="Times New Roman"/>
                <a:cs typeface="Times New Roman"/>
                <a:sym typeface="Times New Roman"/>
              </a:rPr>
              <a:t>slot_filled</a:t>
            </a:r>
            <a:r>
              <a:rPr lang="en" sz="1400" dirty="0">
                <a:solidFill>
                  <a:schemeClr val="dk1"/>
                </a:solidFill>
                <a:latin typeface="Times New Roman"/>
                <a:ea typeface="Times New Roman"/>
                <a:cs typeface="Times New Roman"/>
                <a:sym typeface="Times New Roman"/>
              </a:rPr>
              <a:t>: Used to check whether a time slot in the timetable is filled or not.</a:t>
            </a:r>
            <a:endParaRPr sz="1700" dirty="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 sz="1700" dirty="0">
                <a:solidFill>
                  <a:schemeClr val="dk1"/>
                </a:solidFill>
                <a:latin typeface="Times New Roman"/>
                <a:ea typeface="Times New Roman"/>
                <a:cs typeface="Times New Roman"/>
                <a:sym typeface="Times New Roman"/>
              </a:rPr>
              <a:t>Method:</a:t>
            </a:r>
            <a:endParaRPr sz="1700" dirty="0">
              <a:solidFill>
                <a:schemeClr val="dk1"/>
              </a:solidFill>
              <a:latin typeface="Times New Roman"/>
              <a:ea typeface="Times New Roman"/>
              <a:cs typeface="Times New Roman"/>
              <a:sym typeface="Times New Roman"/>
            </a:endParaRPr>
          </a:p>
          <a:p>
            <a:pPr marL="914400" lvl="1" indent="-336550" algn="l" rtl="0">
              <a:spcBef>
                <a:spcPts val="0"/>
              </a:spcBef>
              <a:spcAft>
                <a:spcPts val="0"/>
              </a:spcAft>
              <a:buClr>
                <a:schemeClr val="dk1"/>
              </a:buClr>
              <a:buSzPts val="1700"/>
              <a:buFont typeface="Times New Roman"/>
              <a:buChar char="➢"/>
            </a:pPr>
            <a:r>
              <a:rPr lang="en" sz="1700" dirty="0" err="1">
                <a:solidFill>
                  <a:schemeClr val="dk1"/>
                </a:solidFill>
                <a:latin typeface="Times New Roman"/>
                <a:ea typeface="Times New Roman"/>
                <a:cs typeface="Times New Roman"/>
                <a:sym typeface="Times New Roman"/>
              </a:rPr>
              <a:t>Create_tt</a:t>
            </a:r>
            <a:r>
              <a:rPr lang="en" sz="1700" dirty="0">
                <a:solidFill>
                  <a:schemeClr val="dk1"/>
                </a:solidFill>
                <a:latin typeface="Times New Roman"/>
                <a:ea typeface="Times New Roman"/>
                <a:cs typeface="Times New Roman"/>
                <a:sym typeface="Times New Roman"/>
              </a:rPr>
              <a:t> method:  </a:t>
            </a:r>
            <a:r>
              <a:rPr lang="en" dirty="0">
                <a:solidFill>
                  <a:schemeClr val="dk1"/>
                </a:solidFill>
                <a:latin typeface="Times New Roman"/>
                <a:ea typeface="Times New Roman"/>
                <a:cs typeface="Times New Roman"/>
                <a:sym typeface="Times New Roman"/>
              </a:rPr>
              <a:t>This method is used to initialize all the timeslots for every day to false.</a:t>
            </a:r>
            <a:endParaRPr dirty="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endParaRPr sz="17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7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latin typeface="Times New Roman" panose="02020603050405020304" pitchFamily="18" charset="0"/>
                <a:cs typeface="Times New Roman" panose="02020603050405020304" pitchFamily="18" charset="0"/>
              </a:rPr>
              <a:t>MODULE 2: </a:t>
            </a:r>
            <a:r>
              <a:rPr lang="en" b="1" dirty="0" err="1">
                <a:latin typeface="Times New Roman" panose="02020603050405020304" pitchFamily="18" charset="0"/>
                <a:cs typeface="Times New Roman" panose="02020603050405020304" pitchFamily="18" charset="0"/>
              </a:rPr>
              <a:t>LoadCSV</a:t>
            </a:r>
            <a:endParaRPr b="1" dirty="0">
              <a:latin typeface="Times New Roman" panose="02020603050405020304" pitchFamily="18" charset="0"/>
              <a:cs typeface="Times New Roman" panose="02020603050405020304" pitchFamily="18" charset="0"/>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Data like Course Name, Course Code, Faculty Name, Semester Details, Hours per week are stored in the form of .CSV file.</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This file is read through a </a:t>
            </a:r>
            <a:r>
              <a:rPr lang="en" dirty="0" err="1">
                <a:solidFill>
                  <a:schemeClr val="tx1"/>
                </a:solidFill>
                <a:latin typeface="Times New Roman" panose="02020603050405020304" pitchFamily="18" charset="0"/>
                <a:cs typeface="Times New Roman" panose="02020603050405020304" pitchFamily="18" charset="0"/>
              </a:rPr>
              <a:t>csv_reader</a:t>
            </a:r>
            <a:r>
              <a:rPr lang="en" dirty="0">
                <a:solidFill>
                  <a:schemeClr val="tx1"/>
                </a:solidFill>
                <a:latin typeface="Times New Roman" panose="02020603050405020304" pitchFamily="18" charset="0"/>
                <a:cs typeface="Times New Roman" panose="02020603050405020304" pitchFamily="18" charset="0"/>
              </a:rPr>
              <a:t> from the existing csv module in python</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Data is grouped semester wise</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Grouped data is stored as dictionary of tuples in the variable ‘</a:t>
            </a:r>
            <a:r>
              <a:rPr lang="en" dirty="0" err="1">
                <a:solidFill>
                  <a:schemeClr val="tx1"/>
                </a:solidFill>
                <a:latin typeface="Times New Roman" panose="02020603050405020304" pitchFamily="18" charset="0"/>
                <a:cs typeface="Times New Roman" panose="02020603050405020304" pitchFamily="18" charset="0"/>
              </a:rPr>
              <a:t>all_classroom</a:t>
            </a:r>
            <a:r>
              <a:rPr lang="en"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a:p>
            <a:pPr marL="457200" lvl="0" indent="0" algn="l" rtl="0">
              <a:spcBef>
                <a:spcPts val="1200"/>
              </a:spcBef>
              <a:spcAft>
                <a:spcPts val="1200"/>
              </a:spcAft>
              <a:buNone/>
            </a:pPr>
            <a:endParaRPr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FFE49EF-785F-95B1-E98F-6ECA6FBD3BEA}"/>
              </a:ext>
            </a:extLst>
          </p:cNvPr>
          <p:cNvPicPr>
            <a:picLocks noChangeAspect="1"/>
          </p:cNvPicPr>
          <p:nvPr/>
        </p:nvPicPr>
        <p:blipFill>
          <a:blip r:embed="rId3"/>
          <a:stretch>
            <a:fillRect/>
          </a:stretch>
        </p:blipFill>
        <p:spPr>
          <a:xfrm>
            <a:off x="387219" y="3131488"/>
            <a:ext cx="8163403" cy="15856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TEST CASE: Sample execution for 3A</a:t>
            </a:r>
            <a:endParaRPr b="1" dirty="0">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INPUT:</a:t>
            </a:r>
            <a:endParaRPr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891E0173-7173-ACD6-04A2-85E485D8F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2050906"/>
            <a:ext cx="5778500" cy="252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EXECUTION</a:t>
            </a:r>
            <a:endParaRPr b="1" dirty="0">
              <a:latin typeface="Times New Roman" panose="02020603050405020304" pitchFamily="18" charset="0"/>
              <a:cs typeface="Times New Roman" panose="02020603050405020304" pitchFamily="18" charset="0"/>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dk1"/>
                </a:solidFill>
                <a:latin typeface="Times New Roman"/>
                <a:ea typeface="Times New Roman"/>
                <a:cs typeface="Times New Roman"/>
                <a:sym typeface="Times New Roman"/>
              </a:rPr>
              <a:t>MODULE 1 and 2:</a:t>
            </a:r>
            <a:endParaRPr sz="16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dirty="0">
                <a:solidFill>
                  <a:schemeClr val="dk1"/>
                </a:solidFill>
                <a:latin typeface="Times New Roman"/>
                <a:ea typeface="Times New Roman"/>
                <a:cs typeface="Times New Roman"/>
                <a:sym typeface="Times New Roman"/>
              </a:rPr>
              <a:t>After the required classes and are created, the required input file is parsed and stored in appropriate data structures.</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2000" dirty="0"/>
          </a:p>
        </p:txBody>
      </p:sp>
      <p:pic>
        <p:nvPicPr>
          <p:cNvPr id="3074" name="Picture 2">
            <a:extLst>
              <a:ext uri="{FF2B5EF4-FFF2-40B4-BE49-F238E27FC236}">
                <a16:creationId xmlns:a16="http://schemas.microsoft.com/office/drawing/2014/main" id="{DE14EB7E-1009-26C0-0DA2-934D7A7B5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2428544"/>
            <a:ext cx="6184900" cy="226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16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latin typeface="Times New Roman" panose="02020603050405020304" pitchFamily="18" charset="0"/>
                <a:cs typeface="Times New Roman" panose="02020603050405020304" pitchFamily="18" charset="0"/>
              </a:rPr>
              <a:t>MODULE 3: Creation of </a:t>
            </a:r>
            <a:r>
              <a:rPr lang="en" b="1" dirty="0" err="1">
                <a:latin typeface="Times New Roman" panose="02020603050405020304" pitchFamily="18" charset="0"/>
                <a:cs typeface="Times New Roman" panose="02020603050405020304" pitchFamily="18" charset="0"/>
              </a:rPr>
              <a:t>TimeTable</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US" dirty="0">
                <a:solidFill>
                  <a:schemeClr val="tx1"/>
                </a:solidFill>
                <a:latin typeface="Times New Roman" panose="02020603050405020304" pitchFamily="18" charset="0"/>
                <a:cs typeface="Times New Roman" panose="02020603050405020304" pitchFamily="18" charset="0"/>
              </a:rPr>
              <a:t>While allotting classes, the first priority is given to labs </a:t>
            </a:r>
          </a:p>
          <a:p>
            <a:pPr marL="285750" indent="-285750"/>
            <a:r>
              <a:rPr lang="en-US" dirty="0">
                <a:solidFill>
                  <a:schemeClr val="tx1"/>
                </a:solidFill>
                <a:latin typeface="Times New Roman" panose="02020603050405020304" pitchFamily="18" charset="0"/>
                <a:cs typeface="Times New Roman" panose="02020603050405020304" pitchFamily="18" charset="0"/>
              </a:rPr>
              <a:t>After labs are allotted, we allot the first hour classes</a:t>
            </a:r>
          </a:p>
          <a:p>
            <a:pPr marL="285750" indent="-285750"/>
            <a:r>
              <a:rPr lang="en-US" dirty="0">
                <a:solidFill>
                  <a:schemeClr val="tx1"/>
                </a:solidFill>
                <a:latin typeface="Times New Roman" panose="02020603050405020304" pitchFamily="18" charset="0"/>
                <a:cs typeface="Times New Roman" panose="02020603050405020304" pitchFamily="18" charset="0"/>
              </a:rPr>
              <a:t>Then we allot all other theory classes based on Hours </a:t>
            </a:r>
          </a:p>
          <a:p>
            <a:pPr marL="0" indent="0">
              <a:buNone/>
            </a:pPr>
            <a:r>
              <a:rPr lang="en-US" dirty="0">
                <a:solidFill>
                  <a:schemeClr val="tx1"/>
                </a:solidFill>
                <a:latin typeface="Times New Roman" panose="02020603050405020304" pitchFamily="18" charset="0"/>
                <a:cs typeface="Times New Roman" panose="02020603050405020304" pitchFamily="18" charset="0"/>
              </a:rPr>
              <a:t>     per week</a:t>
            </a:r>
          </a:p>
          <a:p>
            <a:pPr marL="285750" indent="-285750"/>
            <a:r>
              <a:rPr lang="en-US" dirty="0">
                <a:solidFill>
                  <a:schemeClr val="tx1"/>
                </a:solidFill>
                <a:latin typeface="Times New Roman" panose="02020603050405020304" pitchFamily="18" charset="0"/>
                <a:cs typeface="Times New Roman" panose="02020603050405020304" pitchFamily="18" charset="0"/>
              </a:rPr>
              <a:t>Then we allot free slots to mentor, library, sports and </a:t>
            </a:r>
          </a:p>
          <a:p>
            <a:pPr marL="0" indent="0">
              <a:buNone/>
            </a:pPr>
            <a:r>
              <a:rPr lang="en-US" dirty="0">
                <a:solidFill>
                  <a:schemeClr val="tx1"/>
                </a:solidFill>
                <a:latin typeface="Times New Roman" panose="02020603050405020304" pitchFamily="18" charset="0"/>
                <a:cs typeface="Times New Roman" panose="02020603050405020304" pitchFamily="18" charset="0"/>
              </a:rPr>
              <a:t>     tutorial.</a:t>
            </a:r>
          </a:p>
        </p:txBody>
      </p:sp>
      <p:pic>
        <p:nvPicPr>
          <p:cNvPr id="2" name="Google Shape;101;p18">
            <a:extLst>
              <a:ext uri="{FF2B5EF4-FFF2-40B4-BE49-F238E27FC236}">
                <a16:creationId xmlns:a16="http://schemas.microsoft.com/office/drawing/2014/main" id="{CD410A99-8558-8E06-6BCF-26F57045B208}"/>
              </a:ext>
            </a:extLst>
          </p:cNvPr>
          <p:cNvPicPr preferRelativeResize="0"/>
          <p:nvPr/>
        </p:nvPicPr>
        <p:blipFill>
          <a:blip r:embed="rId3">
            <a:alphaModFix/>
          </a:blip>
          <a:stretch>
            <a:fillRect/>
          </a:stretch>
        </p:blipFill>
        <p:spPr>
          <a:xfrm>
            <a:off x="6570426" y="831600"/>
            <a:ext cx="2044475" cy="315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16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latin typeface="Times New Roman" panose="02020603050405020304" pitchFamily="18" charset="0"/>
                <a:cs typeface="Times New Roman" panose="02020603050405020304" pitchFamily="18" charset="0"/>
              </a:rPr>
              <a:t>MODULE 3: Creation of </a:t>
            </a:r>
            <a:r>
              <a:rPr lang="en" b="1" dirty="0" err="1">
                <a:latin typeface="Times New Roman" panose="02020603050405020304" pitchFamily="18" charset="0"/>
                <a:cs typeface="Times New Roman" panose="02020603050405020304" pitchFamily="18" charset="0"/>
              </a:rPr>
              <a:t>TimeTable</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Sub module 1: LAB allotment</a:t>
            </a:r>
            <a:endParaRPr b="1"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Iteration through subject list.</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Check for </a:t>
            </a:r>
            <a:r>
              <a:rPr lang="en" dirty="0" err="1">
                <a:solidFill>
                  <a:schemeClr val="tx1"/>
                </a:solidFill>
                <a:latin typeface="Times New Roman" panose="02020603050405020304" pitchFamily="18" charset="0"/>
                <a:cs typeface="Times New Roman" panose="02020603050405020304" pitchFamily="18" charset="0"/>
              </a:rPr>
              <a:t>isLab</a:t>
            </a:r>
            <a:r>
              <a:rPr lang="en" dirty="0">
                <a:solidFill>
                  <a:schemeClr val="tx1"/>
                </a:solidFill>
                <a:latin typeface="Times New Roman" panose="02020603050405020304" pitchFamily="18" charset="0"/>
                <a:cs typeface="Times New Roman" panose="02020603050405020304" pitchFamily="18" charset="0"/>
              </a:rPr>
              <a:t>=1.</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Set lab days = {,’</a:t>
            </a:r>
            <a:r>
              <a:rPr lang="en" dirty="0" err="1">
                <a:solidFill>
                  <a:schemeClr val="tx1"/>
                </a:solidFill>
                <a:latin typeface="Times New Roman" panose="02020603050405020304" pitchFamily="18" charset="0"/>
                <a:cs typeface="Times New Roman" panose="02020603050405020304" pitchFamily="18" charset="0"/>
              </a:rPr>
              <a:t>Monday’,‘Tuesday’,’Wednesday</a:t>
            </a:r>
            <a:r>
              <a:rPr lang="en"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Set lab timings={1,2,6}.</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Choose a day and a timeslot randomly, check if the timeslot is filled or not and if not we allot the Lab.</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solidFill>
                  <a:schemeClr val="tx1"/>
                </a:solidFill>
                <a:latin typeface="Times New Roman" panose="02020603050405020304" pitchFamily="18" charset="0"/>
                <a:cs typeface="Times New Roman" panose="02020603050405020304" pitchFamily="18" charset="0"/>
              </a:rPr>
              <a:t>Remove the course from the subjects list.</a:t>
            </a:r>
            <a:endParaRP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2036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1165</Words>
  <Application>Microsoft Macintosh PowerPoint</Application>
  <PresentationFormat>On-screen Show (16:9)</PresentationFormat>
  <Paragraphs>98</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Simple Light</vt:lpstr>
      <vt:lpstr>PowerPoint Presentation</vt:lpstr>
      <vt:lpstr>Problem Statement</vt:lpstr>
      <vt:lpstr>PowerPoint Presentation</vt:lpstr>
      <vt:lpstr>MODULE 1: Initialize the required class</vt:lpstr>
      <vt:lpstr>MODULE 2: LoadCSV</vt:lpstr>
      <vt:lpstr>TEST CASE: Sample execution for 3A</vt:lpstr>
      <vt:lpstr>EXECUTION</vt:lpstr>
      <vt:lpstr>MODULE 3: Creation of TimeTable </vt:lpstr>
      <vt:lpstr>MODULE 3: Creation of TimeTable </vt:lpstr>
      <vt:lpstr>EXECUTION</vt:lpstr>
      <vt:lpstr>MODULE 3: Creation of TimeTable </vt:lpstr>
      <vt:lpstr>EXECUTION</vt:lpstr>
      <vt:lpstr>MODULE 3: Creation of TimeTable</vt:lpstr>
      <vt:lpstr>EXECUTION</vt:lpstr>
      <vt:lpstr>EXECUTION</vt:lpstr>
      <vt:lpstr>MODULE 4: Creation of interface to display the timetable</vt:lpstr>
      <vt:lpstr>Main Page</vt:lpstr>
      <vt:lpstr>Student Timetable</vt:lpstr>
      <vt:lpstr>Faculty Timetable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Timetable Management System for an Academic Institution </dc:title>
  <cp:lastModifiedBy>Sanjai Balajee Kg</cp:lastModifiedBy>
  <cp:revision>4</cp:revision>
  <dcterms:modified xsi:type="dcterms:W3CDTF">2022-08-25T14:46:52Z</dcterms:modified>
</cp:coreProperties>
</file>