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I\Documents\Superstores%20sales%20dataset%20final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I\Documents\Superstores%20sales%20dataset%20final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I\Documents\Superstores%20sales%20dataset%20final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I\Documents\Superstores%20sales%20dataset%20final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I\Documents\Superstores%20sales%20dataset%20final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[Superstores sales dataset final(AutoRecovered).xlsx]Time analysis (2)!PivotTable5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analysis (2)'!$B$3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analysis (2)'!$A$4:$A$8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'Time analysis (2)'!$B$4:$B$8</c:f>
              <c:numCache>
                <c:formatCode>General</c:formatCode>
                <c:ptCount val="4"/>
                <c:pt idx="0">
                  <c:v>406690.70271299907</c:v>
                </c:pt>
                <c:pt idx="1">
                  <c:v>407671.32365999976</c:v>
                </c:pt>
                <c:pt idx="2">
                  <c:v>528294.03112000041</c:v>
                </c:pt>
                <c:pt idx="3">
                  <c:v>631962.66846600163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3A-43B9-8607-79ABB0BDB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185696"/>
        <c:axId val="68183776"/>
      </c:barChart>
      <c:catAx>
        <c:axId val="6818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83776"/>
        <c:crosses val="autoZero"/>
        <c:auto val="1"/>
        <c:lblAlgn val="ctr"/>
        <c:lblOffset val="100"/>
        <c:noMultiLvlLbl val="0"/>
      </c:catAx>
      <c:valAx>
        <c:axId val="6818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8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[Superstores sales dataset final(AutoRecovered).xlsx]Time analysis (2)!PivotTable1</c:name>
    <c:fmtId val="2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70C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70C0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70C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analysis (2)'!$F$3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48-45A1-9CA8-97D4098375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'Time analysis (2)'!$E$4:$E$11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'Time analysis (2)'!$F$4:$F$11</c:f>
              <c:numCache>
                <c:formatCode>General</c:formatCode>
                <c:ptCount val="7"/>
                <c:pt idx="0">
                  <c:v>365521.26960099983</c:v>
                </c:pt>
                <c:pt idx="1">
                  <c:v>239600.8048659997</c:v>
                </c:pt>
                <c:pt idx="2">
                  <c:v>78752.306126000069</c:v>
                </c:pt>
                <c:pt idx="3">
                  <c:v>276738.18652499956</c:v>
                </c:pt>
                <c:pt idx="4">
                  <c:v>366705.76501899993</c:v>
                </c:pt>
                <c:pt idx="5">
                  <c:v>308350.17015000031</c:v>
                </c:pt>
                <c:pt idx="6">
                  <c:v>338950.22367199993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48-45A1-9CA8-97D4098375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092127"/>
        <c:axId val="1750084447"/>
      </c:barChart>
      <c:catAx>
        <c:axId val="175009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084447"/>
        <c:crosses val="autoZero"/>
        <c:auto val="1"/>
        <c:lblAlgn val="ctr"/>
        <c:lblOffset val="100"/>
        <c:noMultiLvlLbl val="0"/>
      </c:catAx>
      <c:valAx>
        <c:axId val="1750084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092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[Superstores sales dataset final(AutoRecovered).xlsx]8.pivot charts!PivotTable8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'8.pivot charts'!$B$3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'8.pivot charts'!$A$4:$A$7</c:f>
              <c:strCache>
                <c:ptCount val="3"/>
                <c:pt idx="0">
                  <c:v>Technology</c:v>
                </c:pt>
                <c:pt idx="1">
                  <c:v>Furniture</c:v>
                </c:pt>
                <c:pt idx="2">
                  <c:v>Office Supplies</c:v>
                </c:pt>
              </c:strCache>
            </c:strRef>
          </c:cat>
          <c:val>
            <c:numRef>
              <c:f>'8.pivot charts'!$B$4:$B$7</c:f>
              <c:numCache>
                <c:formatCode>General</c:formatCode>
                <c:ptCount val="3"/>
                <c:pt idx="0">
                  <c:v>836154.03299999656</c:v>
                </c:pt>
                <c:pt idx="1">
                  <c:v>741999.79529999977</c:v>
                </c:pt>
                <c:pt idx="2">
                  <c:v>719047.03200000292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F3-4F7A-A3B6-DD012E7C1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204752"/>
        <c:axId val="93205232"/>
      </c:barChart>
      <c:catAx>
        <c:axId val="9320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05232"/>
        <c:crosses val="autoZero"/>
        <c:auto val="1"/>
        <c:lblAlgn val="ctr"/>
        <c:lblOffset val="100"/>
        <c:noMultiLvlLbl val="0"/>
      </c:catAx>
      <c:valAx>
        <c:axId val="9320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0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[Superstores sales dataset final(AutoRecovered).xlsx]8.pivot charts!PivotTable2</c:name>
    <c:fmtId val="2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'8.pivot charts'!$E$3:$E$4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'8.pivot charts'!$D$5:$D$8</c:f>
              <c:strCache>
                <c:ptCount val="3"/>
                <c:pt idx="0">
                  <c:v>Technology</c:v>
                </c:pt>
                <c:pt idx="1">
                  <c:v>Furniture</c:v>
                </c:pt>
                <c:pt idx="2">
                  <c:v>Office Supplies</c:v>
                </c:pt>
              </c:strCache>
            </c:strRef>
          </c:cat>
          <c:val>
            <c:numRef>
              <c:f>'8.pivot charts'!$E$5:$E$8</c:f>
              <c:numCache>
                <c:formatCode>General</c:formatCode>
                <c:ptCount val="3"/>
                <c:pt idx="0">
                  <c:v>175278.23300000007</c:v>
                </c:pt>
                <c:pt idx="1">
                  <c:v>157192.85310000001</c:v>
                </c:pt>
                <c:pt idx="2">
                  <c:v>151776.4120000001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82-42D3-98DA-3D4FB87F4EF6}"/>
            </c:ext>
          </c:extLst>
        </c:ser>
        <c:ser>
          <c:idx val="1"/>
          <c:order val="1"/>
          <c:tx>
            <c:strRef>
              <c:f>'8.pivot charts'!$F$3:$F$4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'8.pivot charts'!$D$5:$D$8</c:f>
              <c:strCache>
                <c:ptCount val="3"/>
                <c:pt idx="0">
                  <c:v>Technology</c:v>
                </c:pt>
                <c:pt idx="1">
                  <c:v>Furniture</c:v>
                </c:pt>
                <c:pt idx="2">
                  <c:v>Office Supplies</c:v>
                </c:pt>
              </c:strCache>
            </c:strRef>
          </c:cat>
          <c:val>
            <c:numRef>
              <c:f>'8.pivot charts'!$F$5:$F$8</c:f>
              <c:numCache>
                <c:formatCode>General</c:formatCode>
                <c:ptCount val="3"/>
                <c:pt idx="0">
                  <c:v>162780.80899999989</c:v>
                </c:pt>
                <c:pt idx="1">
                  <c:v>170518.23700000011</c:v>
                </c:pt>
                <c:pt idx="2">
                  <c:v>137233.46299999976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82-42D3-98DA-3D4FB87F4EF6}"/>
            </c:ext>
          </c:extLst>
        </c:ser>
        <c:ser>
          <c:idx val="2"/>
          <c:order val="2"/>
          <c:tx>
            <c:strRef>
              <c:f>'8.pivot charts'!$G$3:$G$4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'8.pivot charts'!$D$5:$D$8</c:f>
              <c:strCache>
                <c:ptCount val="3"/>
                <c:pt idx="0">
                  <c:v>Technology</c:v>
                </c:pt>
                <c:pt idx="1">
                  <c:v>Furniture</c:v>
                </c:pt>
                <c:pt idx="2">
                  <c:v>Office Supplies</c:v>
                </c:pt>
              </c:strCache>
            </c:strRef>
          </c:cat>
          <c:val>
            <c:numRef>
              <c:f>'8.pivot charts'!$G$5:$G$8</c:f>
              <c:numCache>
                <c:formatCode>General</c:formatCode>
                <c:ptCount val="3"/>
                <c:pt idx="0">
                  <c:v>226364.18000000011</c:v>
                </c:pt>
                <c:pt idx="1">
                  <c:v>198901.43600000019</c:v>
                </c:pt>
                <c:pt idx="2">
                  <c:v>183939.98199999996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82-42D3-98DA-3D4FB87F4EF6}"/>
            </c:ext>
          </c:extLst>
        </c:ser>
        <c:ser>
          <c:idx val="3"/>
          <c:order val="3"/>
          <c:tx>
            <c:strRef>
              <c:f>'8.pivot charts'!$H$3:$H$4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'8.pivot charts'!$D$5:$D$8</c:f>
              <c:strCache>
                <c:ptCount val="3"/>
                <c:pt idx="0">
                  <c:v>Technology</c:v>
                </c:pt>
                <c:pt idx="1">
                  <c:v>Furniture</c:v>
                </c:pt>
                <c:pt idx="2">
                  <c:v>Office Supplies</c:v>
                </c:pt>
              </c:strCache>
            </c:strRef>
          </c:cat>
          <c:val>
            <c:numRef>
              <c:f>'8.pivot charts'!$H$5:$H$8</c:f>
              <c:numCache>
                <c:formatCode>General</c:formatCode>
                <c:ptCount val="3"/>
                <c:pt idx="0">
                  <c:v>271730.8110000001</c:v>
                </c:pt>
                <c:pt idx="1">
                  <c:v>215387.26920000004</c:v>
                </c:pt>
                <c:pt idx="2">
                  <c:v>246097.17500000025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82-42D3-98DA-3D4FB87F4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737055"/>
        <c:axId val="77728415"/>
      </c:barChart>
      <c:catAx>
        <c:axId val="7773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28415"/>
        <c:crosses val="autoZero"/>
        <c:auto val="1"/>
        <c:lblAlgn val="ctr"/>
        <c:lblOffset val="100"/>
        <c:noMultiLvlLbl val="0"/>
      </c:catAx>
      <c:valAx>
        <c:axId val="7772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3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[Superstores sales dataset final(AutoRecovered).xlsx]Sheet1!PivotTable5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Sheet1!$A$4:$A$8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4"/>
                <c:pt idx="0">
                  <c:v>484247.4981000009</c:v>
                </c:pt>
                <c:pt idx="1">
                  <c:v>470532.50899999985</c:v>
                </c:pt>
                <c:pt idx="2">
                  <c:v>609205.59800000081</c:v>
                </c:pt>
                <c:pt idx="3">
                  <c:v>733215.2551999999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B5-48D6-8532-D028AEA02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0091167"/>
        <c:axId val="1750078687"/>
      </c:barChart>
      <c:catAx>
        <c:axId val="175009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078687"/>
        <c:crosses val="autoZero"/>
        <c:auto val="1"/>
        <c:lblAlgn val="ctr"/>
        <c:lblOffset val="100"/>
        <c:noMultiLvlLbl val="0"/>
      </c:catAx>
      <c:valAx>
        <c:axId val="175007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09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4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3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5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7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3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2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3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5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F704-73CF-4660-823C-3E8D13B2895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51836C-9ED3-41A3-91BA-18AB1B3C0E0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1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5A4B-0F6C-12EC-E90C-82C48D260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079" y="687998"/>
            <a:ext cx="8637073" cy="2541431"/>
          </a:xfrm>
        </p:spPr>
        <p:txBody>
          <a:bodyPr/>
          <a:lstStyle/>
          <a:p>
            <a:r>
              <a:rPr lang="en-GB" b="1" dirty="0"/>
              <a:t>SUPERSTORE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2AC3-B6F4-AE30-7233-BD774FFF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7905" y="4187372"/>
            <a:ext cx="2382820" cy="1540328"/>
          </a:xfrm>
        </p:spPr>
        <p:txBody>
          <a:bodyPr/>
          <a:lstStyle/>
          <a:p>
            <a:r>
              <a:rPr lang="en-GB" dirty="0"/>
              <a:t>Sanjaikumar s</a:t>
            </a:r>
          </a:p>
          <a:p>
            <a:r>
              <a:rPr lang="en-GB" dirty="0"/>
              <a:t>26/03/2025</a:t>
            </a:r>
          </a:p>
          <a:p>
            <a:r>
              <a:rPr lang="en-GB" dirty="0"/>
              <a:t>Da &amp; ds</a:t>
            </a:r>
          </a:p>
        </p:txBody>
      </p:sp>
    </p:spTree>
    <p:extLst>
      <p:ext uri="{BB962C8B-B14F-4D97-AF65-F5344CB8AC3E}">
        <p14:creationId xmlns:p14="http://schemas.microsoft.com/office/powerpoint/2010/main" val="195670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E73F7-A366-E93A-54C2-498038CA9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8" b="5367"/>
          <a:stretch/>
        </p:blipFill>
        <p:spPr>
          <a:xfrm>
            <a:off x="20" y="0"/>
            <a:ext cx="12191998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A1F72A3-4767-77EF-7722-E0A48236F350}"/>
              </a:ext>
            </a:extLst>
          </p:cNvPr>
          <p:cNvSpPr/>
          <p:nvPr/>
        </p:nvSpPr>
        <p:spPr>
          <a:xfrm>
            <a:off x="0" y="0"/>
            <a:ext cx="3669148" cy="3669148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F0722-3826-1533-8353-3F8BC73789C4}"/>
              </a:ext>
            </a:extLst>
          </p:cNvPr>
          <p:cNvSpPr txBox="1"/>
          <p:nvPr/>
        </p:nvSpPr>
        <p:spPr>
          <a:xfrm>
            <a:off x="551329" y="1172854"/>
            <a:ext cx="2353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Gill Sans MT (Body)"/>
              </a:rPr>
              <a:t>THANK </a:t>
            </a:r>
          </a:p>
          <a:p>
            <a:pPr algn="ctr"/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Gill Sans MT (Body)"/>
              </a:rPr>
              <a:t>	YOU</a:t>
            </a:r>
          </a:p>
        </p:txBody>
      </p:sp>
    </p:spTree>
    <p:extLst>
      <p:ext uri="{BB962C8B-B14F-4D97-AF65-F5344CB8AC3E}">
        <p14:creationId xmlns:p14="http://schemas.microsoft.com/office/powerpoint/2010/main" val="108088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20BBA-BB31-4D5C-435B-C17B98465BEC}"/>
              </a:ext>
            </a:extLst>
          </p:cNvPr>
          <p:cNvSpPr txBox="1"/>
          <p:nvPr/>
        </p:nvSpPr>
        <p:spPr>
          <a:xfrm>
            <a:off x="310121" y="207663"/>
            <a:ext cx="1157175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Project Objective:</a:t>
            </a:r>
            <a:endParaRPr lang="en-GB" sz="2400" b="1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Analyzing</a:t>
            </a:r>
            <a:r>
              <a:rPr lang="en-GB" sz="2400" dirty="0"/>
              <a:t> sales data to identify trends, understand sales performance, and provide actionable business insights.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412BD-3C20-4437-7CC4-F458C4F06CE5}"/>
              </a:ext>
            </a:extLst>
          </p:cNvPr>
          <p:cNvSpPr txBox="1"/>
          <p:nvPr/>
        </p:nvSpPr>
        <p:spPr>
          <a:xfrm>
            <a:off x="310120" y="2007231"/>
            <a:ext cx="1157175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Goals</a:t>
            </a:r>
            <a:r>
              <a:rPr lang="en-GB" sz="2400" b="1" dirty="0"/>
              <a:t>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Identify sales trends over different time periods (day-wise, year-wise).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Analyze</a:t>
            </a:r>
            <a:r>
              <a:rPr lang="en-GB" sz="2400" dirty="0"/>
              <a:t> sales performance across different product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Understand the impact of discounts and profit margins.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Build a dynamic Excel dashboard with key sales metrics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68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20BBA-BB31-4D5C-435B-C17B98465BEC}"/>
              </a:ext>
            </a:extLst>
          </p:cNvPr>
          <p:cNvSpPr txBox="1"/>
          <p:nvPr/>
        </p:nvSpPr>
        <p:spPr>
          <a:xfrm>
            <a:off x="310121" y="207663"/>
            <a:ext cx="115717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Dataset Overview: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dataset contains multiple years of sales data with columns like Order Date, Ship Date, Category, Sales, Profit, Quantity, and Discount.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is grouped by year, product category, and days of the week.</a:t>
            </a:r>
          </a:p>
          <a:p>
            <a:r>
              <a:rPr lang="en-GB" sz="2400" b="1" dirty="0"/>
              <a:t>Data Cleaning Process: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Removed missing values and duplicates.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Standardized date formats and ensured numerical consistency.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Checked for outliers in sales and profit.</a:t>
            </a:r>
          </a:p>
          <a:p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700DE-C410-9D98-B31B-C404056E2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5"/>
          <a:stretch/>
        </p:blipFill>
        <p:spPr>
          <a:xfrm>
            <a:off x="6511629" y="3336361"/>
            <a:ext cx="5605341" cy="3467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47939-E2C6-4598-2887-92BB021C5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5"/>
          <a:stretch/>
        </p:blipFill>
        <p:spPr>
          <a:xfrm>
            <a:off x="-17150" y="3336360"/>
            <a:ext cx="6763872" cy="34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03E371-EDAA-05E7-947F-C61E5A6DAA2E}"/>
              </a:ext>
            </a:extLst>
          </p:cNvPr>
          <p:cNvSpPr txBox="1"/>
          <p:nvPr/>
        </p:nvSpPr>
        <p:spPr>
          <a:xfrm>
            <a:off x="320488" y="177123"/>
            <a:ext cx="786877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Important Calculations: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b="1" dirty="0"/>
              <a:t>Total Sales per year:</a:t>
            </a:r>
            <a:r>
              <a:rPr lang="en-GB" sz="2200" dirty="0"/>
              <a:t> 2017 had the highest sales.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b="1" dirty="0"/>
              <a:t>Profit Analysis:</a:t>
            </a:r>
            <a:r>
              <a:rPr lang="en-GB" sz="2200" dirty="0"/>
              <a:t> Differences in profit across categories and days of the week.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b="1" dirty="0"/>
              <a:t>Sales Performance by Category:</a:t>
            </a:r>
            <a:endParaRPr lang="en-GB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Technology had the highest sales but variable profit.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Office Supplies had stable sales but lower profit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b="1" dirty="0"/>
              <a:t>Discount &amp; Profit Impact:</a:t>
            </a:r>
            <a:endParaRPr lang="en-GB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Higher discounts led to reduced profit in some cases.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FDCD28-04F3-CF4F-A1A7-77D9BF93D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791472"/>
              </p:ext>
            </p:extLst>
          </p:nvPr>
        </p:nvGraphicFramePr>
        <p:xfrm>
          <a:off x="320488" y="3773644"/>
          <a:ext cx="4018429" cy="245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DCE8484-B59D-61FF-58B5-6609B02A6E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395238"/>
              </p:ext>
            </p:extLst>
          </p:nvPr>
        </p:nvGraphicFramePr>
        <p:xfrm>
          <a:off x="4338917" y="3773644"/>
          <a:ext cx="4429125" cy="245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186EE57-7FB1-C2DF-D01D-E7327A05D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800306"/>
              </p:ext>
            </p:extLst>
          </p:nvPr>
        </p:nvGraphicFramePr>
        <p:xfrm>
          <a:off x="9086149" y="3856605"/>
          <a:ext cx="3105851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3A7090-F4A8-D81A-F49A-D67F15B17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297523"/>
              </p:ext>
            </p:extLst>
          </p:nvPr>
        </p:nvGraphicFramePr>
        <p:xfrm>
          <a:off x="8321487" y="1259969"/>
          <a:ext cx="3801035" cy="2169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386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E1402F-C04D-8AF0-15EE-8D25003CA717}"/>
              </a:ext>
            </a:extLst>
          </p:cNvPr>
          <p:cNvSpPr txBox="1"/>
          <p:nvPr/>
        </p:nvSpPr>
        <p:spPr>
          <a:xfrm>
            <a:off x="430306" y="382012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Gill Sans MT (Body)"/>
              </a:rPr>
              <a:t>Pivot Table Insights:</a:t>
            </a:r>
            <a:endParaRPr lang="en-GB" sz="2400" dirty="0"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 (Body)"/>
              </a:rPr>
              <a:t>Sales trends per year and weekday.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 (Body)"/>
              </a:rPr>
              <a:t>Sales performance across Furniture, Office Supplies, and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 (Body)"/>
              </a:rPr>
              <a:t>Total revenue and profit trends by category.</a:t>
            </a:r>
          </a:p>
          <a:p>
            <a:r>
              <a:rPr lang="en-GB" sz="2400" b="1" dirty="0">
                <a:latin typeface="Gill Sans MT (Body)"/>
              </a:rPr>
              <a:t>Pivot Chart Visualizations:</a:t>
            </a:r>
            <a:endParaRPr lang="en-GB" sz="2400" dirty="0"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 (Body)"/>
              </a:rPr>
              <a:t>Sales and profit trends over different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 (Body)"/>
              </a:rPr>
              <a:t>Yearly growth comparison of total sales.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EF36FF-9FF3-D0A2-769C-500A0AED0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" t="35609" r="84356" b="49843"/>
          <a:stretch/>
        </p:blipFill>
        <p:spPr>
          <a:xfrm>
            <a:off x="8775485" y="4461954"/>
            <a:ext cx="2487706" cy="14504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789346-79BF-829A-6DAB-7849B361CD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6" t="42678" r="7815" b="10092"/>
          <a:stretch/>
        </p:blipFill>
        <p:spPr>
          <a:xfrm>
            <a:off x="7108050" y="2395690"/>
            <a:ext cx="4827494" cy="18227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347C2C-8F7B-D983-FD76-1708709458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51143" r="30648" b="19243"/>
          <a:stretch/>
        </p:blipFill>
        <p:spPr>
          <a:xfrm>
            <a:off x="7968661" y="460699"/>
            <a:ext cx="3966883" cy="1444807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48CE118-FA21-80CC-AD0D-0FEF9761D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372416"/>
              </p:ext>
            </p:extLst>
          </p:nvPr>
        </p:nvGraphicFramePr>
        <p:xfrm>
          <a:off x="928808" y="3536575"/>
          <a:ext cx="5167191" cy="2513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3162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5ED6A-8A76-5F33-F65E-26538522C82B}"/>
              </a:ext>
            </a:extLst>
          </p:cNvPr>
          <p:cNvSpPr txBox="1"/>
          <p:nvPr/>
        </p:nvSpPr>
        <p:spPr>
          <a:xfrm>
            <a:off x="174812" y="251055"/>
            <a:ext cx="549984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Dashboard Components:</a:t>
            </a:r>
          </a:p>
          <a:p>
            <a:endParaRPr lang="en-GB" sz="2000" dirty="0"/>
          </a:p>
          <a:p>
            <a:r>
              <a:rPr lang="en-GB" sz="2000" b="1" dirty="0"/>
              <a:t>KPIs Displayed: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Total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Total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Best and Worst Performing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Category-wise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b="1" dirty="0"/>
              <a:t>Interactivity: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Filters by year and category.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8D4D1F-C161-2F2E-CFBB-5D0745D6E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8315" y="105994"/>
            <a:ext cx="6248580" cy="59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8D1F61-6702-8CC0-9609-EAE10A383B25}"/>
              </a:ext>
            </a:extLst>
          </p:cNvPr>
          <p:cNvSpPr txBox="1"/>
          <p:nvPr/>
        </p:nvSpPr>
        <p:spPr>
          <a:xfrm>
            <a:off x="766482" y="702866"/>
            <a:ext cx="843130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Macro Usage: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Automated calculations for sales and profit.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Used macros to refresh dashboards with one click.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b="1" dirty="0"/>
              <a:t>Benefits of Automation: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Reduced manual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Faster insights generation.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3A811-9056-8D23-97A0-8EC06F0D2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5" t="22034" r="37882" b="4068"/>
          <a:stretch/>
        </p:blipFill>
        <p:spPr>
          <a:xfrm>
            <a:off x="6096000" y="2931460"/>
            <a:ext cx="4370294" cy="2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7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C20F22-E2D0-BE72-E009-EA687C16560A}"/>
              </a:ext>
            </a:extLst>
          </p:cNvPr>
          <p:cNvSpPr txBox="1"/>
          <p:nvPr/>
        </p:nvSpPr>
        <p:spPr>
          <a:xfrm>
            <a:off x="320487" y="257396"/>
            <a:ext cx="115510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Key Insights: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Best Performing Category:</a:t>
            </a:r>
            <a:r>
              <a:rPr lang="en-GB" sz="2400" dirty="0"/>
              <a:t> Technology had the highest sales but fluctuating profit</a:t>
            </a:r>
          </a:p>
          <a:p>
            <a:endParaRPr lang="en-GB" sz="2400" dirty="0"/>
          </a:p>
          <a:p>
            <a:r>
              <a:rPr lang="en-GB" sz="2400" dirty="0"/>
              <a:t>    margins.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Sales Trend:</a:t>
            </a:r>
            <a:r>
              <a:rPr lang="en-GB" sz="2400" dirty="0"/>
              <a:t> Sales were highest on </a:t>
            </a:r>
            <a:r>
              <a:rPr lang="en-GB" sz="2400" b="1" dirty="0"/>
              <a:t>Fridays &amp; Mondays</a:t>
            </a:r>
            <a:r>
              <a:rPr lang="en-GB" sz="2400" dirty="0"/>
              <a:t> but profits varied.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Impact of Discounts:</a:t>
            </a:r>
            <a:r>
              <a:rPr lang="en-GB" sz="2400" dirty="0"/>
              <a:t> High discounts reduced profit margins in Office Supplies.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b="1" dirty="0"/>
              <a:t>Recommendations: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Optimize discount strategy to maintain profitability.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Focus on high-profit categories for promotions.</a:t>
            </a:r>
          </a:p>
        </p:txBody>
      </p:sp>
    </p:spTree>
    <p:extLst>
      <p:ext uri="{BB962C8B-B14F-4D97-AF65-F5344CB8AC3E}">
        <p14:creationId xmlns:p14="http://schemas.microsoft.com/office/powerpoint/2010/main" val="135121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EC5F0-55A1-A41F-325D-035AC1D8B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94" y="86903"/>
            <a:ext cx="1151516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3200" b="1" dirty="0"/>
              <a:t>Summary: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latin typeface="Gill Sans MT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Sales Performance: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Sales are highest in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Technology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category, but profits fluctuate due to high discounts.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Best-Selling Periods: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Sales peak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Fridays and Mondays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, indicating potential high-demand periods for promotions.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Impact of Discounts: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Higher discounts lead to increased sales but lower profit margins, requiring a better pricing strategy.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Optimization Needed: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Adjusting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discount rates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focusing on high-margin products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can maximize revenue and profit.</a:t>
            </a:r>
          </a:p>
        </p:txBody>
      </p:sp>
    </p:spTree>
    <p:extLst>
      <p:ext uri="{BB962C8B-B14F-4D97-AF65-F5344CB8AC3E}">
        <p14:creationId xmlns:p14="http://schemas.microsoft.com/office/powerpoint/2010/main" val="10184066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453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Gill Sans MT (Body)</vt:lpstr>
      <vt:lpstr>Gallery</vt:lpstr>
      <vt:lpstr>SUPERSTORE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 ANALYSIS</dc:title>
  <dc:creator>sanjaikumar s</dc:creator>
  <cp:lastModifiedBy>sanjaikumar s</cp:lastModifiedBy>
  <cp:revision>2</cp:revision>
  <dcterms:created xsi:type="dcterms:W3CDTF">2025-03-25T13:46:38Z</dcterms:created>
  <dcterms:modified xsi:type="dcterms:W3CDTF">2025-03-28T12:22:38Z</dcterms:modified>
</cp:coreProperties>
</file>