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71" r:id="rId7"/>
    <p:sldId id="283" r:id="rId8"/>
    <p:sldId id="284" r:id="rId9"/>
    <p:sldId id="286" r:id="rId10"/>
    <p:sldId id="285" r:id="rId11"/>
    <p:sldId id="287" r:id="rId12"/>
    <p:sldId id="288" r:id="rId13"/>
    <p:sldId id="289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946402"/>
            <a:ext cx="4624442" cy="708663"/>
          </a:xfrm>
          <a:noFill/>
        </p:spPr>
        <p:txBody>
          <a:bodyPr anchor="ctr">
            <a:noAutofit/>
          </a:bodyPr>
          <a:lstStyle/>
          <a:p>
            <a:r>
              <a:rPr lang="en-IN" dirty="0"/>
              <a:t>MILESTONE-2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A4921D5B-367B-FB79-5982-59C29C26E4B0}"/>
              </a:ext>
            </a:extLst>
          </p:cNvPr>
          <p:cNvSpPr txBox="1">
            <a:spLocks/>
          </p:cNvSpPr>
          <p:nvPr/>
        </p:nvSpPr>
        <p:spPr>
          <a:xfrm>
            <a:off x="5945124" y="1655065"/>
            <a:ext cx="6600444" cy="2438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/>
              <a:t>Global Economic and Demographic Trends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2995-83E1-BC58-D381-57F9813F73E0}"/>
              </a:ext>
            </a:extLst>
          </p:cNvPr>
          <p:cNvSpPr txBox="1"/>
          <p:nvPr/>
        </p:nvSpPr>
        <p:spPr>
          <a:xfrm>
            <a:off x="9245346" y="4716518"/>
            <a:ext cx="2560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SANJAIKUMAR S</a:t>
            </a:r>
            <a:endParaRPr lang="en-US" dirty="0"/>
          </a:p>
          <a:p>
            <a:pPr algn="ctr"/>
            <a:r>
              <a:rPr lang="en-US" dirty="0"/>
              <a:t>DA&amp;DS</a:t>
            </a:r>
          </a:p>
          <a:p>
            <a:pPr algn="ctr"/>
            <a:r>
              <a:rPr lang="en-US" dirty="0"/>
              <a:t>FEBRUARY 2025</a:t>
            </a:r>
          </a:p>
          <a:p>
            <a:pPr algn="ctr"/>
            <a:r>
              <a:rPr lang="en-US" dirty="0"/>
              <a:t>27-05-2025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36017"/>
            <a:ext cx="11090275" cy="1237360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A793EB-700D-7C2A-C0C6-18137E119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0" y="2184022"/>
            <a:ext cx="10506402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project provides deep insights into economic and demographic indicators globally.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Highlights disparities and strengths across regions.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Power BI visualizations helped identify trends and support strategic decisions.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These insights can guide policymaking, economic planning, and development strategies.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70" y="549275"/>
            <a:ext cx="5179330" cy="2841829"/>
          </a:xfrm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9" y="-293316"/>
            <a:ext cx="11090275" cy="1684059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4FB93-46A3-C0F1-95B6-8DC476A862A5}"/>
              </a:ext>
            </a:extLst>
          </p:cNvPr>
          <p:cNvSpPr txBox="1"/>
          <p:nvPr/>
        </p:nvSpPr>
        <p:spPr>
          <a:xfrm>
            <a:off x="852678" y="1909078"/>
            <a:ext cx="609447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global development through GDP growth, population dynamics, and literacy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birth/death rates to assess economic stability and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GDP per capita and living standards across regions.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interactive dashboards for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87" y="250705"/>
            <a:ext cx="7413561" cy="1340352"/>
          </a:xfrm>
          <a:noFill/>
        </p:spPr>
        <p:txBody>
          <a:bodyPr anchor="ctr"/>
          <a:lstStyle/>
          <a:p>
            <a:r>
              <a:rPr lang="en-US" dirty="0"/>
              <a:t>DATASET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D93CC1-83A1-9BCF-C15A-630F781D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592" y="1916614"/>
            <a:ext cx="8997976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Data Sources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Countries World – MySQL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Meta Data Country – CSV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Population Per Country – CSV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GDP 1960–2016 – Excel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Key Features</a:t>
            </a:r>
            <a:r>
              <a:rPr lang="en-US" altLang="en-US" sz="2000" dirty="0">
                <a:latin typeface="Arial" panose="020B0604020202020204" pitchFamily="34" charset="0"/>
              </a:rPr>
              <a:t>: Covers 190+ countries, multiple indicators from 1960–2016.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135" y="246590"/>
            <a:ext cx="4159160" cy="717500"/>
          </a:xfrm>
          <a:noFill/>
        </p:spPr>
        <p:txBody>
          <a:bodyPr>
            <a:noAutofit/>
          </a:bodyPr>
          <a:lstStyle/>
          <a:p>
            <a:r>
              <a:rPr lang="en-US" dirty="0"/>
              <a:t>Tools Used: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945" y="786606"/>
            <a:ext cx="5132388" cy="5132388"/>
          </a:xfrm>
          <a:solidFill>
            <a:schemeClr val="accent5"/>
          </a:solidFill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3AAD2C0-FA0D-D4BA-0650-B653C40E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52" y="1459875"/>
            <a:ext cx="5577361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MySQL (Queries, Joins)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Power BI (Data Modeling, Visualizations)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Steps Involved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Cleaning (missing, duplicates)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Statistics (Descriptive Analysis)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Merging Tables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DAX calculations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Visualizations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Insight generation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2" y="1229995"/>
            <a:ext cx="7960421" cy="763398"/>
          </a:xfrm>
        </p:spPr>
        <p:txBody>
          <a:bodyPr/>
          <a:lstStyle/>
          <a:p>
            <a:r>
              <a:rPr lang="en-US" dirty="0"/>
              <a:t>Descriptive Statistical Analysis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752772-D3D5-F329-4386-53AD77C85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464" y="2248477"/>
            <a:ext cx="7463903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Population</a:t>
            </a:r>
            <a:r>
              <a:rPr lang="en-US" altLang="en-US" sz="2000" dirty="0">
                <a:latin typeface="Arial" panose="020B0604020202020204" pitchFamily="34" charset="0"/>
              </a:rPr>
              <a:t>: Mean, Median, Mode, Std Dev across countries.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GDP</a:t>
            </a:r>
            <a:r>
              <a:rPr lang="en-US" altLang="en-US" sz="2000" dirty="0">
                <a:latin typeface="Arial" panose="020B0604020202020204" pitchFamily="34" charset="0"/>
              </a:rPr>
              <a:t>: Country-wise average GDP per capita.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Infant Mortality</a:t>
            </a:r>
            <a:r>
              <a:rPr lang="en-US" altLang="en-US" sz="2000" dirty="0">
                <a:latin typeface="Arial" panose="020B0604020202020204" pitchFamily="34" charset="0"/>
              </a:rPr>
              <a:t>: Min, Max, Std Dev.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Literacy</a:t>
            </a:r>
            <a:r>
              <a:rPr lang="en-US" altLang="en-US" sz="2000" dirty="0">
                <a:latin typeface="Arial" panose="020B0604020202020204" pitchFamily="34" charset="0"/>
              </a:rPr>
              <a:t>: Region-wise literacy rate averages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47" y="1231011"/>
            <a:ext cx="3984561" cy="835533"/>
          </a:xfrm>
        </p:spPr>
        <p:txBody>
          <a:bodyPr/>
          <a:lstStyle/>
          <a:p>
            <a:r>
              <a:rPr lang="en-US" dirty="0"/>
              <a:t>Dax Calculations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D0D1A9-E74B-7DB8-2184-C003B5399F0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730438" y="2257172"/>
            <a:ext cx="6779035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Growth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Year-over-Year % increase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 Growth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CAGR / YoY growth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 per Capita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GDP / Population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Aggregations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SUMX by region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Literacy ↔ GDP insights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12" name="Picture 11" descr="A close-up of a graph&#10;&#10;AI-generated content may be incorrect.">
            <a:extLst>
              <a:ext uri="{FF2B5EF4-FFF2-40B4-BE49-F238E27FC236}">
                <a16:creationId xmlns:a16="http://schemas.microsoft.com/office/drawing/2014/main" id="{350BE5F8-1058-3A93-77A8-664AC90E5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826"/>
            <a:ext cx="12192000" cy="694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03" y="898675"/>
            <a:ext cx="3225609" cy="780081"/>
          </a:xfrm>
        </p:spPr>
        <p:txBody>
          <a:bodyPr/>
          <a:lstStyle/>
          <a:p>
            <a:r>
              <a:rPr lang="en-IN" dirty="0"/>
              <a:t>K</a:t>
            </a:r>
            <a:r>
              <a:rPr lang="en-US" dirty="0" err="1"/>
              <a:t>ey</a:t>
            </a:r>
            <a:r>
              <a:rPr lang="en-US" dirty="0"/>
              <a:t> Insights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BC0EA9-60B4-2C96-5702-5B9FEF938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76" y="1840635"/>
            <a:ext cx="7679282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Highest GDP/Capita</a:t>
            </a:r>
            <a:r>
              <a:rPr lang="en-US" altLang="en-US" sz="2000" dirty="0">
                <a:latin typeface="Arial" panose="020B0604020202020204" pitchFamily="34" charset="0"/>
              </a:rPr>
              <a:t>: Luxembourg ($55,100)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Lowest GDP/Capita</a:t>
            </a:r>
            <a:r>
              <a:rPr lang="en-US" altLang="en-US" sz="2000" dirty="0">
                <a:latin typeface="Arial" panose="020B0604020202020204" pitchFamily="34" charset="0"/>
              </a:rPr>
              <a:t>: East Timor, Sierra Leone, Somalia ($500)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Infant Mortality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Lowest</a:t>
            </a:r>
            <a:r>
              <a:rPr lang="en-US" altLang="en-US" sz="2000" dirty="0">
                <a:latin typeface="Arial" panose="020B0604020202020204" pitchFamily="34" charset="0"/>
              </a:rPr>
              <a:t>: East Timor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Highest</a:t>
            </a:r>
            <a:r>
              <a:rPr lang="en-US" altLang="en-US" sz="2000" dirty="0">
                <a:latin typeface="Arial" panose="020B0604020202020204" pitchFamily="34" charset="0"/>
              </a:rPr>
              <a:t>: American Samoa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Population Leaders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China (1.3B), India (1.0B), USA, Indonesia, Brazil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2" y="622053"/>
            <a:ext cx="4899628" cy="863804"/>
          </a:xfrm>
          <a:noFill/>
        </p:spPr>
        <p:txBody>
          <a:bodyPr anchor="b"/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8399" y="1796207"/>
            <a:ext cx="7829318" cy="4919498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2000" b="1" dirty="0"/>
              <a:t>Healthcare</a:t>
            </a:r>
            <a:r>
              <a:rPr lang="en-IN" sz="2000" dirty="0"/>
              <a:t>: Strengthen in high mortality regions.</a:t>
            </a:r>
          </a:p>
          <a:p>
            <a:pPr algn="l">
              <a:lnSpc>
                <a:spcPct val="100000"/>
              </a:lnSpc>
            </a:pPr>
            <a:r>
              <a:rPr lang="en-IN" sz="2000" b="1" dirty="0"/>
              <a:t>GDP Improvement</a:t>
            </a:r>
            <a:r>
              <a:rPr lang="en-IN" sz="2000" dirty="0"/>
              <a:t>:</a:t>
            </a:r>
          </a:p>
          <a:p>
            <a:pPr lvl="1" algn="l">
              <a:lnSpc>
                <a:spcPct val="100000"/>
              </a:lnSpc>
            </a:pPr>
            <a:r>
              <a:rPr lang="en-IN" sz="2000" dirty="0"/>
              <a:t>Boost infrastructure</a:t>
            </a:r>
          </a:p>
          <a:p>
            <a:pPr lvl="1" algn="l">
              <a:lnSpc>
                <a:spcPct val="100000"/>
              </a:lnSpc>
            </a:pPr>
            <a:r>
              <a:rPr lang="en-IN" sz="2000" dirty="0"/>
              <a:t>Support local industries</a:t>
            </a:r>
          </a:p>
          <a:p>
            <a:pPr lvl="1" algn="l">
              <a:lnSpc>
                <a:spcPct val="100000"/>
              </a:lnSpc>
            </a:pPr>
            <a:r>
              <a:rPr lang="en-IN" sz="2000" dirty="0"/>
              <a:t>Encourage foreign investment</a:t>
            </a:r>
          </a:p>
          <a:p>
            <a:pPr algn="l">
              <a:lnSpc>
                <a:spcPct val="100000"/>
              </a:lnSpc>
            </a:pPr>
            <a:r>
              <a:rPr lang="en-IN" sz="2000" b="1" dirty="0"/>
              <a:t>Education Focus</a:t>
            </a:r>
            <a:r>
              <a:rPr lang="en-IN" sz="2000" dirty="0"/>
              <a:t>:</a:t>
            </a:r>
          </a:p>
          <a:p>
            <a:pPr lvl="1" algn="l">
              <a:lnSpc>
                <a:spcPct val="100000"/>
              </a:lnSpc>
            </a:pPr>
            <a:r>
              <a:rPr lang="en-IN" sz="2000" dirty="0"/>
              <a:t>More schools in rural areas</a:t>
            </a:r>
          </a:p>
          <a:p>
            <a:pPr lvl="1" algn="l">
              <a:lnSpc>
                <a:spcPct val="100000"/>
              </a:lnSpc>
            </a:pPr>
            <a:r>
              <a:rPr lang="en-IN" sz="2000" dirty="0"/>
              <a:t>Improve literacy for economic impact</a:t>
            </a:r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350</Words>
  <Application>Microsoft Office PowerPoint</Application>
  <PresentationFormat>Widescreen</PresentationFormat>
  <Paragraphs>69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MILESTONE-2</vt:lpstr>
      <vt:lpstr>OBJECTIVE</vt:lpstr>
      <vt:lpstr>DATASET OVERVIEW</vt:lpstr>
      <vt:lpstr>Tools Used:</vt:lpstr>
      <vt:lpstr>Descriptive Statistical Analysis</vt:lpstr>
      <vt:lpstr>Dax Calculations</vt:lpstr>
      <vt:lpstr>PowerPoint Presentation</vt:lpstr>
      <vt:lpstr>Key 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Sanjaikumar S</dc:creator>
  <cp:lastModifiedBy>Sanjaikumar S</cp:lastModifiedBy>
  <cp:revision>10</cp:revision>
  <dcterms:created xsi:type="dcterms:W3CDTF">2025-05-26T14:44:56Z</dcterms:created>
  <dcterms:modified xsi:type="dcterms:W3CDTF">2025-05-26T15:07:55Z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