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4"/>
  </p:sldMasterIdLst>
  <p:notesMasterIdLst>
    <p:notesMasterId r:id="rId17"/>
  </p:notesMasterIdLst>
  <p:handoutMasterIdLst>
    <p:handoutMasterId r:id="rId18"/>
  </p:handout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 snapToObjects="1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ikumar s" userId="5e24f5dd2b920c26" providerId="LiveId" clId="{8C61BBA2-DE00-419D-AD20-CA83AF9142FE}"/>
    <pc:docChg chg="undo custSel modSld">
      <pc:chgData name="sanjaikumar s" userId="5e24f5dd2b920c26" providerId="LiveId" clId="{8C61BBA2-DE00-419D-AD20-CA83AF9142FE}" dt="2025-04-05T19:40:57.231" v="16" actId="20577"/>
      <pc:docMkLst>
        <pc:docMk/>
      </pc:docMkLst>
      <pc:sldChg chg="modSp mod">
        <pc:chgData name="sanjaikumar s" userId="5e24f5dd2b920c26" providerId="LiveId" clId="{8C61BBA2-DE00-419D-AD20-CA83AF9142FE}" dt="2025-04-05T19:40:30.285" v="12" actId="20577"/>
        <pc:sldMkLst>
          <pc:docMk/>
          <pc:sldMk cId="312941212" sldId="268"/>
        </pc:sldMkLst>
        <pc:spChg chg="mod">
          <ac:chgData name="sanjaikumar s" userId="5e24f5dd2b920c26" providerId="LiveId" clId="{8C61BBA2-DE00-419D-AD20-CA83AF9142FE}" dt="2025-04-05T19:39:40.305" v="2" actId="20577"/>
          <ac:spMkLst>
            <pc:docMk/>
            <pc:sldMk cId="312941212" sldId="268"/>
            <ac:spMk id="2" creationId="{F266081D-517B-5D43-A7B4-E67DDEDC0B31}"/>
          </ac:spMkLst>
        </pc:spChg>
        <pc:spChg chg="mod">
          <ac:chgData name="sanjaikumar s" userId="5e24f5dd2b920c26" providerId="LiveId" clId="{8C61BBA2-DE00-419D-AD20-CA83AF9142FE}" dt="2025-04-05T19:40:30.285" v="12" actId="20577"/>
          <ac:spMkLst>
            <pc:docMk/>
            <pc:sldMk cId="312941212" sldId="268"/>
            <ac:spMk id="13" creationId="{F05262DB-6398-4AF9-96A3-041CFB112303}"/>
          </ac:spMkLst>
        </pc:spChg>
      </pc:sldChg>
      <pc:sldChg chg="modSp mod">
        <pc:chgData name="sanjaikumar s" userId="5e24f5dd2b920c26" providerId="LiveId" clId="{8C61BBA2-DE00-419D-AD20-CA83AF9142FE}" dt="2025-04-05T19:40:57.231" v="16" actId="20577"/>
        <pc:sldMkLst>
          <pc:docMk/>
          <pc:sldMk cId="4095552199" sldId="269"/>
        </pc:sldMkLst>
        <pc:spChg chg="mod">
          <ac:chgData name="sanjaikumar s" userId="5e24f5dd2b920c26" providerId="LiveId" clId="{8C61BBA2-DE00-419D-AD20-CA83AF9142FE}" dt="2025-04-05T19:40:57.231" v="16" actId="20577"/>
          <ac:spMkLst>
            <pc:docMk/>
            <pc:sldMk cId="4095552199" sldId="269"/>
            <ac:spMk id="3" creationId="{0CF35FDE-AACD-0E19-CA6D-B8E49854DFF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har\AppData\Local\Temp\df9f2c94-d21a-4742-a66e-51270c911024_sample.zip.024\movi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har\AppData\Local\Temp\df9f2c94-d21a-4742-a66e-51270c911024_sample.zip.024\movi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har\AppData\Local\Temp\5dedac06-8350-419c-8e1f-5bc8008df5b5_sample.zip.5b5\rating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har\AppData\Local\Temp\5dedac06-8350-419c-8e1f-5bc8008df5b5_sample.zip.5b5\rating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[movie.csv]Sheet5!PivotTable8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6000"/>
                  <a:lumMod val="104000"/>
                </a:schemeClr>
              </a:gs>
              <a:gs pos="100000">
                <a:schemeClr val="accent6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gradFill rotWithShape="1">
              <a:gsLst>
                <a:gs pos="0">
                  <a:schemeClr val="accent6">
                    <a:tint val="96000"/>
                    <a:lumMod val="104000"/>
                  </a:schemeClr>
                </a:gs>
                <a:gs pos="100000">
                  <a:schemeClr val="accent6">
                    <a:shade val="98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tint val="96000"/>
                  <a:lumMod val="104000"/>
                </a:schemeClr>
              </a:gs>
              <a:gs pos="100000">
                <a:schemeClr val="accent6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gradFill rotWithShape="1">
              <a:gsLst>
                <a:gs pos="0">
                  <a:schemeClr val="accent6">
                    <a:tint val="96000"/>
                    <a:lumMod val="104000"/>
                  </a:schemeClr>
                </a:gs>
                <a:gs pos="100000">
                  <a:schemeClr val="accent6">
                    <a:shade val="98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tint val="96000"/>
                  <a:lumMod val="104000"/>
                </a:schemeClr>
              </a:gs>
              <a:gs pos="100000">
                <a:schemeClr val="accent6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gradFill rotWithShape="1">
              <a:gsLst>
                <a:gs pos="0">
                  <a:schemeClr val="accent6">
                    <a:tint val="96000"/>
                    <a:lumMod val="104000"/>
                  </a:schemeClr>
                </a:gs>
                <a:gs pos="100000">
                  <a:schemeClr val="accent6">
                    <a:shade val="98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"/>
          <c:y val="8.7962962962962965E-2"/>
          <c:w val="0.78734457220400123"/>
          <c:h val="0.89814814814814814"/>
        </c:manualLayout>
      </c:layout>
      <c:lineChart>
        <c:grouping val="standar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Sheet5!$A$2:$A$14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Sheet5!$B$2:$B$14</c:f>
              <c:numCache>
                <c:formatCode>General</c:formatCode>
                <c:ptCount val="12"/>
                <c:pt idx="0">
                  <c:v>804</c:v>
                </c:pt>
                <c:pt idx="1">
                  <c:v>640</c:v>
                </c:pt>
                <c:pt idx="2">
                  <c:v>824</c:v>
                </c:pt>
                <c:pt idx="3">
                  <c:v>680</c:v>
                </c:pt>
                <c:pt idx="4">
                  <c:v>625</c:v>
                </c:pt>
                <c:pt idx="5">
                  <c:v>580</c:v>
                </c:pt>
                <c:pt idx="6">
                  <c:v>493</c:v>
                </c:pt>
                <c:pt idx="7">
                  <c:v>678</c:v>
                </c:pt>
                <c:pt idx="8">
                  <c:v>809</c:v>
                </c:pt>
                <c:pt idx="9">
                  <c:v>801</c:v>
                </c:pt>
                <c:pt idx="10">
                  <c:v>625</c:v>
                </c:pt>
                <c:pt idx="11">
                  <c:v>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49-47EC-951C-A3FE478DF98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8524784"/>
        <c:axId val="158525264"/>
      </c:lineChart>
      <c:catAx>
        <c:axId val="15852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25264"/>
        <c:crosses val="autoZero"/>
        <c:auto val="1"/>
        <c:lblAlgn val="ctr"/>
        <c:lblOffset val="100"/>
        <c:noMultiLvlLbl val="0"/>
      </c:catAx>
      <c:valAx>
        <c:axId val="15852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2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[movie.csv]Sheet3!PivotTable7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885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2592519685039376E-2"/>
          <c:y val="7.407407407407407E-2"/>
          <c:w val="0.84524081364829395"/>
          <c:h val="0.842376786235053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Sheet3!$A$2:$A$5</c:f>
              <c:strCach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strCache>
            </c:strRef>
          </c:cat>
          <c:val>
            <c:numRef>
              <c:f>Sheet3!$B$2:$B$5</c:f>
              <c:numCache>
                <c:formatCode>General</c:formatCode>
                <c:ptCount val="3"/>
                <c:pt idx="0">
                  <c:v>3052</c:v>
                </c:pt>
                <c:pt idx="1">
                  <c:v>2944</c:v>
                </c:pt>
                <c:pt idx="2">
                  <c:v>2001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5-402A-811C-4434197890F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58513744"/>
        <c:axId val="158506544"/>
      </c:barChart>
      <c:catAx>
        <c:axId val="158513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06544"/>
        <c:crosses val="autoZero"/>
        <c:auto val="1"/>
        <c:lblAlgn val="ctr"/>
        <c:lblOffset val="100"/>
        <c:noMultiLvlLbl val="0"/>
      </c:catAx>
      <c:valAx>
        <c:axId val="158506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13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[ratings.csv]Sheet1 (2)!PivotTable1</c:name>
    <c:fmtId val="-1"/>
  </c:pivotSource>
  <c:chart>
    <c:autoTitleDeleted val="1"/>
    <c:pivotFmts>
      <c:pivotFmt>
        <c:idx val="0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885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5"/>
          <c:spPr>
            <a:gradFill rotWithShape="1">
              <a:gsLst>
                <a:gs pos="0">
                  <a:schemeClr val="dk1">
                    <a:tint val="88500"/>
                    <a:tint val="96000"/>
                    <a:lumMod val="104000"/>
                  </a:schemeClr>
                </a:gs>
                <a:gs pos="100000">
                  <a:schemeClr val="dk1">
                    <a:tint val="88500"/>
                    <a:shade val="98000"/>
                    <a:lumMod val="94000"/>
                  </a:schemeClr>
                </a:gs>
              </a:gsLst>
              <a:lin ang="5400000" scaled="0"/>
            </a:gradFill>
            <a:ln w="9525">
              <a:solidFill>
                <a:schemeClr val="dk1">
                  <a:tint val="885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521019126752802"/>
          <c:y val="2.6133182023571001E-2"/>
          <c:w val="0.86025942199214045"/>
          <c:h val="0.874702355312806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'Sheet1 (2)'!$B$1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19050" dir="5400000" algn="tl" rotWithShape="0">
                <a:srgbClr val="000000">
                  <a:alpha val="60000"/>
                </a:srgbClr>
              </a:outerShdw>
              <a:softEdge rad="12700"/>
            </a:effectLst>
          </c:spPr>
          <c:invertIfNegative val="0"/>
          <c:dLbls>
            <c:dLbl>
              <c:idx val="7"/>
              <c:layout>
                <c:manualLayout>
                  <c:x val="-3.263638378588476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C86-4AF9-8D50-90DB384014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(2)'!$A$2:$A$12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'Sheet1 (2)'!$B$2:$B$12</c:f>
              <c:numCache>
                <c:formatCode>General</c:formatCode>
                <c:ptCount val="10"/>
                <c:pt idx="0">
                  <c:v>447</c:v>
                </c:pt>
                <c:pt idx="1">
                  <c:v>1392</c:v>
                </c:pt>
                <c:pt idx="2">
                  <c:v>430</c:v>
                </c:pt>
                <c:pt idx="3">
                  <c:v>890</c:v>
                </c:pt>
                <c:pt idx="4">
                  <c:v>52112</c:v>
                </c:pt>
                <c:pt idx="5">
                  <c:v>180629</c:v>
                </c:pt>
                <c:pt idx="6">
                  <c:v>686216</c:v>
                </c:pt>
                <c:pt idx="7">
                  <c:v>903276</c:v>
                </c:pt>
                <c:pt idx="8">
                  <c:v>5069</c:v>
                </c:pt>
                <c:pt idx="9">
                  <c:v>2540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86-4AF9-8D50-90DB384014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2086880"/>
        <c:axId val="2002089760"/>
      </c:barChart>
      <c:catAx>
        <c:axId val="200208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089760"/>
        <c:crosses val="autoZero"/>
        <c:auto val="1"/>
        <c:lblAlgn val="ctr"/>
        <c:lblOffset val="100"/>
        <c:noMultiLvlLbl val="0"/>
      </c:catAx>
      <c:valAx>
        <c:axId val="2002089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08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[ratings.csv]Sheet4!PivotTable9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tint val="96000"/>
                  <a:lumMod val="104000"/>
                </a:schemeClr>
              </a:gs>
              <a:gs pos="100000">
                <a:schemeClr val="dk1">
                  <a:tint val="88500"/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Sheet4!$A$2:$A$15</c:f>
              <c:strCache>
                <c:ptCount val="13"/>
                <c:pt idx="0">
                  <c:v>Action</c:v>
                </c:pt>
                <c:pt idx="1">
                  <c:v>Adventure</c:v>
                </c:pt>
                <c:pt idx="2">
                  <c:v>Comedy</c:v>
                </c:pt>
                <c:pt idx="3">
                  <c:v>Crime</c:v>
                </c:pt>
                <c:pt idx="4">
                  <c:v>Drama</c:v>
                </c:pt>
                <c:pt idx="5">
                  <c:v>Family</c:v>
                </c:pt>
                <c:pt idx="6">
                  <c:v>Fantasy</c:v>
                </c:pt>
                <c:pt idx="7">
                  <c:v>Horror</c:v>
                </c:pt>
                <c:pt idx="8">
                  <c:v>Mystery</c:v>
                </c:pt>
                <c:pt idx="9">
                  <c:v>Others</c:v>
                </c:pt>
                <c:pt idx="10">
                  <c:v>Romance</c:v>
                </c:pt>
                <c:pt idx="11">
                  <c:v>Sci-Fi</c:v>
                </c:pt>
                <c:pt idx="12">
                  <c:v>Thriller</c:v>
                </c:pt>
              </c:strCache>
            </c:strRef>
          </c:cat>
          <c:val>
            <c:numRef>
              <c:f>Sheet4!$B$2:$B$15</c:f>
              <c:numCache>
                <c:formatCode>General</c:formatCode>
                <c:ptCount val="13"/>
                <c:pt idx="0">
                  <c:v>1289</c:v>
                </c:pt>
                <c:pt idx="1">
                  <c:v>591</c:v>
                </c:pt>
                <c:pt idx="2">
                  <c:v>2412</c:v>
                </c:pt>
                <c:pt idx="3">
                  <c:v>813</c:v>
                </c:pt>
                <c:pt idx="4">
                  <c:v>4285</c:v>
                </c:pt>
                <c:pt idx="5">
                  <c:v>302</c:v>
                </c:pt>
                <c:pt idx="6">
                  <c:v>342</c:v>
                </c:pt>
                <c:pt idx="7">
                  <c:v>1208</c:v>
                </c:pt>
                <c:pt idx="8">
                  <c:v>555</c:v>
                </c:pt>
                <c:pt idx="9">
                  <c:v>100</c:v>
                </c:pt>
                <c:pt idx="10">
                  <c:v>906</c:v>
                </c:pt>
                <c:pt idx="11">
                  <c:v>375</c:v>
                </c:pt>
                <c:pt idx="12">
                  <c:v>1484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C2-4939-9B7D-8E7E55854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58500784"/>
        <c:axId val="158501264"/>
      </c:barChart>
      <c:catAx>
        <c:axId val="158500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01264"/>
        <c:crosses val="autoZero"/>
        <c:auto val="1"/>
        <c:lblAlgn val="ctr"/>
        <c:lblOffset val="100"/>
        <c:noMultiLvlLbl val="0"/>
      </c:catAx>
      <c:valAx>
        <c:axId val="15850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AAF9-4C56-F3EA-9313-6F796A0BF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CFE7E-8888-C5C4-71B1-02DD99F17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27C9-A0F7-BDB0-0B38-9871079F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0B464-233D-32E3-8B26-D67586B0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A7F0-E50A-37BF-AF5C-C2F15C5F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8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A107-EFF0-4FF4-2375-A2BDA2D4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DE648-5711-22BD-04AD-FDFB2D063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D040-6AE0-5F36-3EFF-BE84F556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234E-F048-0949-D85B-48A75E9D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E29D-22C2-9F2D-FAAB-AD44EF35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32F02-3724-21E6-0DBC-9D4F3B44F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24A15-87D1-D7FA-7A25-CE6D59FA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102E-9DCC-27DB-D1AA-A5971065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2A3A-BCCE-B405-B5E5-75A8B027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5388D-E1EB-FEF2-F3E3-DC99BA8B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4B80-929A-E001-0A3C-418BBE8C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0746-3C6E-63FC-401C-2868A24C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C82C1-C690-D7FE-FCC8-87F59159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ACFB0-AE9C-0D51-FD26-C7FE6790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7DAF-79F5-D72D-C11A-96835BBE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2FB8-3444-1860-25C2-609E5429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73350-42D4-5465-BE0C-4B1E9BFAD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92813-662B-3F82-D663-8C0C8820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E2FA-E52A-02F1-E072-90FAC0E2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44E6F-B86A-A4F9-42DD-2FC1F9C6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4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6D3E-EA82-F552-8DE0-DE286E6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43F2-9689-0C8F-D169-494172BB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7BE89-ADDF-853E-F0EC-CD7538FD3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B2CF-28E4-10B9-4C81-7414A2D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B56E9-7E4E-2A06-072E-A548DF85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0AD5D-B497-7307-0291-FB5D5435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5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25EF-6C54-CEC4-2B51-13B6BBB3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D5A77-6A54-822C-95F8-9FC710B2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2D7D8-3635-9753-8DC4-31C84338D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CEF3C-CB16-C568-CACD-6FE770566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F95C7-A6A9-6345-C45F-D3336745C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5347F-51F1-1EF5-338E-902051F2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2BAD8-F636-2639-E0FC-0544A277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7A2DA-2CBF-13D3-435E-A1A39F3A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4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40E3-333D-AB45-1198-660F466F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90EDC-C79A-3C2A-EBF4-48E6FE44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7B4E1-C6FE-111A-4E7E-690A4403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442EE-7F4D-37D3-B926-085731AC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0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0F036-1B71-326D-2D70-50BFBC39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0EB3D-0F32-77F2-B599-8D25718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15ACC-3B0B-625C-6BB1-20CDECF5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5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4839-E291-F635-9D7B-4AC4DCD7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A726-CBD3-1413-3954-9548B8392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66910-E857-520F-9223-4C6AC3A80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31C3B-069A-09BD-E8FD-023DE8DD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7ACD1-B373-1E24-FAD3-E598CB57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D9690-37C8-F500-AEF1-2A889D94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4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A80D-3AE6-4CB5-7AB0-96D34A0F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267C5-6353-4E22-E935-51D09B23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EFC1E-4524-2501-BC3F-D2D2199A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2D167-6A81-2D9A-FED9-568CDAF9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83C53-40F0-1FD1-DAAE-F934C89E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E1E68-A230-69D0-0005-8F194763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5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32B3D-C6FC-F99B-71AA-1BFE074F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D555-13C0-2B22-FF4F-5870930A0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23D5-08B0-44A1-15C5-6F79CE0BF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BAB2-86A7-E617-D09A-AAE99829C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189E-4428-7E77-9551-2658E6F31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9" y="1239016"/>
            <a:ext cx="8915399" cy="2262781"/>
          </a:xfrm>
        </p:spPr>
        <p:txBody>
          <a:bodyPr>
            <a:normAutofit/>
          </a:bodyPr>
          <a:lstStyle/>
          <a:p>
            <a:r>
              <a:rPr lang="en-US" b="1" dirty="0"/>
              <a:t>IMDB DATABASE ANALYSIS</a:t>
            </a:r>
            <a:br>
              <a:rPr lang="en-US" b="1" dirty="0"/>
            </a:br>
            <a:r>
              <a:rPr lang="en-US" sz="2800" b="1" dirty="0"/>
              <a:t>ADVANCED SQL PROJECT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276" y="3837867"/>
            <a:ext cx="8915399" cy="1374213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IN" sz="8000" dirty="0"/>
              <a:t> SANJAIKUMAR S</a:t>
            </a:r>
          </a:p>
          <a:p>
            <a:pPr algn="r"/>
            <a:r>
              <a:rPr lang="en-IN" sz="8000" dirty="0"/>
              <a:t> 07/04/2025 </a:t>
            </a:r>
          </a:p>
          <a:p>
            <a:pPr algn="r"/>
            <a:r>
              <a:rPr lang="en-IN" sz="8000" dirty="0"/>
              <a:t>DA DS</a:t>
            </a:r>
          </a:p>
          <a:p>
            <a:pPr algn="r"/>
            <a:r>
              <a:rPr lang="en-IN" sz="8000" dirty="0"/>
              <a:t>FEB’2025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D5CD1-EA8F-C7D7-E19D-0A6BB7281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F06E-65BF-41B2-86D9-14D775A1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378381"/>
            <a:ext cx="8911687" cy="747490"/>
          </a:xfrm>
        </p:spPr>
        <p:txBody>
          <a:bodyPr/>
          <a:lstStyle/>
          <a:p>
            <a:pPr algn="ctr"/>
            <a:r>
              <a:rPr lang="en-IN" dirty="0"/>
              <a:t>Query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4CA9-DC11-0AA4-050C-1C829E5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386" y="1457586"/>
            <a:ext cx="6223684" cy="462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Determine the total number of votes for each movie released in 2018.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QUERY: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m.title</a:t>
            </a:r>
            <a:r>
              <a:rPr lang="en-US" sz="2000" dirty="0"/>
              <a:t>, SUM(</a:t>
            </a:r>
            <a:r>
              <a:rPr lang="en-US" sz="2000" dirty="0" err="1"/>
              <a:t>r.total_votes</a:t>
            </a:r>
            <a:r>
              <a:rPr lang="en-US" sz="2000" dirty="0"/>
              <a:t>) AS </a:t>
            </a:r>
            <a:r>
              <a:rPr lang="en-US" sz="2000" dirty="0" err="1"/>
              <a:t>TotalVotesFROM</a:t>
            </a:r>
            <a:r>
              <a:rPr lang="en-US" sz="2000" dirty="0"/>
              <a:t> movie m</a:t>
            </a:r>
          </a:p>
          <a:p>
            <a:pPr marL="0" indent="0">
              <a:buNone/>
            </a:pPr>
            <a:r>
              <a:rPr lang="en-US" sz="2000" dirty="0"/>
              <a:t>JOIN ratings r ON m.id = </a:t>
            </a:r>
            <a:r>
              <a:rPr lang="en-US" sz="2000" dirty="0" err="1"/>
              <a:t>r.movie_id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 year = 2018GROUP BY </a:t>
            </a:r>
            <a:r>
              <a:rPr lang="en-US" sz="2000" dirty="0" err="1"/>
              <a:t>m.title</a:t>
            </a:r>
            <a:r>
              <a:rPr lang="en-US" sz="2000" dirty="0"/>
              <a:t>;</a:t>
            </a:r>
            <a:endParaRPr lang="en-IN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AB0EE-2EDE-2E86-AF36-721C7C5F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900" y="1193534"/>
            <a:ext cx="3093775" cy="48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5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7EB33-0BBF-6D90-63B6-DF2B8322C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80F4-7590-5912-FB46-E122134B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378381"/>
            <a:ext cx="8911687" cy="74749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6664-CA75-BA8A-8A2C-8A27A097D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84376"/>
            <a:ext cx="8915400" cy="4621498"/>
          </a:xfrm>
        </p:spPr>
        <p:txBody>
          <a:bodyPr>
            <a:normAutofit/>
          </a:bodyPr>
          <a:lstStyle/>
          <a:p>
            <a:pPr marL="502920" indent="-45720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Trends: A downward trend is observed, with peaks in March, September, and October.</a:t>
            </a:r>
          </a:p>
          <a:p>
            <a:pPr marL="388620" indent="-34290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Yearly Trends: 2017 has the highest movie count, while 2019 has       the lowest.</a:t>
            </a:r>
          </a:p>
          <a:p>
            <a:pPr marL="388620" indent="-34290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Genre Analysis: Drama is the most popular genre, presenting opportunities for directors to explore.</a:t>
            </a:r>
          </a:p>
          <a:p>
            <a:pPr marL="388620" indent="-34290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Rating and Voting Trends: The database shows a decline in movie ratings and votes year-over-year, highlighting the need to encourage more people to rate and vote for movies.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03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4" y="-5953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763" y="1441655"/>
            <a:ext cx="8915399" cy="1981387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9DF0-3EB1-5840-CC46-F3EB14F2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378381"/>
            <a:ext cx="8911687" cy="74749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MDB-Database-Tables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5FDE-AACD-0E19-CA6D-B8E49854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84376"/>
            <a:ext cx="8915400" cy="462149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300" b="1"/>
              <a:t>Director mapping</a:t>
            </a:r>
            <a:r>
              <a:rPr lang="en-IN" sz="2600" b="1" dirty="0"/>
              <a:t>:</a:t>
            </a:r>
          </a:p>
          <a:p>
            <a:pPr marL="0" indent="0">
              <a:buNone/>
            </a:pPr>
            <a:r>
              <a:rPr lang="en-IN" sz="2600" dirty="0"/>
              <a:t>                     </a:t>
            </a:r>
            <a:r>
              <a:rPr lang="en-IN" sz="2900" dirty="0"/>
              <a:t>Maps movies to their directors.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300" b="1" dirty="0"/>
              <a:t>Genre:                    </a:t>
            </a:r>
          </a:p>
          <a:p>
            <a:pPr marL="0" indent="0">
              <a:buNone/>
            </a:pPr>
            <a:r>
              <a:rPr lang="en-IN" sz="2900" b="1" dirty="0"/>
              <a:t>                     </a:t>
            </a:r>
            <a:r>
              <a:rPr lang="en-IN" sz="2900" dirty="0"/>
              <a:t>Describes the genres associated with each movie.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300" b="1" dirty="0"/>
              <a:t>Movie: </a:t>
            </a:r>
            <a:r>
              <a:rPr lang="en-IN" sz="2600" dirty="0"/>
              <a:t>		            </a:t>
            </a:r>
          </a:p>
          <a:p>
            <a:pPr marL="0" indent="0">
              <a:buNone/>
            </a:pPr>
            <a:r>
              <a:rPr lang="en-IN" sz="2900" dirty="0"/>
              <a:t>                      Contains basic information about each movie, including title, release year, duration, country, income, languages, and production companies</a:t>
            </a:r>
            <a:r>
              <a:rPr lang="en-IN" sz="26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300" b="1" dirty="0"/>
              <a:t>Names:</a:t>
            </a:r>
            <a:r>
              <a:rPr lang="en-IN" sz="2600" dirty="0"/>
              <a:t>		</a:t>
            </a:r>
          </a:p>
          <a:p>
            <a:pPr marL="0" indent="0">
              <a:buNone/>
            </a:pPr>
            <a:r>
              <a:rPr lang="en-IN" sz="2600" dirty="0"/>
              <a:t>                       </a:t>
            </a:r>
            <a:r>
              <a:rPr lang="en-IN" sz="2900" dirty="0"/>
              <a:t>Stores information about people (actors, directors, etc.), 	including their birthdates, heights, and known movies. </a:t>
            </a:r>
            <a:endParaRPr lang="en-US" sz="29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3300" b="1" dirty="0"/>
              <a:t>Ratings:</a:t>
            </a:r>
            <a:r>
              <a:rPr lang="en-IN" sz="2600" dirty="0"/>
              <a:t>		</a:t>
            </a:r>
          </a:p>
          <a:p>
            <a:pPr marL="0" indent="0">
              <a:buNone/>
            </a:pPr>
            <a:r>
              <a:rPr lang="en-IN" sz="2900" dirty="0"/>
              <a:t>                       Contains ratings information for movies, including the average rating, total votes, and median rating. </a:t>
            </a:r>
            <a:endParaRPr lang="en-US" sz="29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3300" b="1" dirty="0"/>
              <a:t>Role mapping</a:t>
            </a:r>
            <a:r>
              <a:rPr lang="en-IN" sz="2600" b="1" dirty="0"/>
              <a:t>: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900" dirty="0"/>
              <a:t>                 Maps actors/actresses to movies and specifies the role category</a:t>
            </a:r>
            <a:r>
              <a:rPr lang="en-IN" sz="2600" dirty="0"/>
              <a:t>.</a:t>
            </a:r>
            <a:endParaRPr lang="en-US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55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947C4-0C75-1159-31C7-36D91431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ED74-56C7-7CA8-E7B3-EEDF4AFB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378381"/>
            <a:ext cx="8911687" cy="747490"/>
          </a:xfrm>
        </p:spPr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E571-3220-F2FA-388D-CA79E4FE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84376"/>
            <a:ext cx="8915400" cy="462149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movies : 			                         </a:t>
            </a:r>
            <a:r>
              <a:rPr lang="en-IN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7997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directors :                                         	         </a:t>
            </a:r>
            <a:r>
              <a:rPr lang="en-IN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3867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actor : 		                                           </a:t>
            </a:r>
            <a:r>
              <a:rPr lang="en-IN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9362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actress : 			                          </a:t>
            </a:r>
            <a:r>
              <a:rPr lang="en-IN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6253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movie by produced country : 	         </a:t>
            </a:r>
            <a:r>
              <a:rPr lang="en-IN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 2260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en-US" sz="3400" b="1" dirty="0"/>
              <a:t>:</a:t>
            </a:r>
            <a:r>
              <a:rPr lang="en-US" sz="3400" dirty="0"/>
              <a:t>                                                                            </a:t>
            </a:r>
            <a:r>
              <a:rPr lang="en-US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14662 records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language : 			                         </a:t>
            </a:r>
            <a:r>
              <a:rPr lang="en-IN" sz="3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English 4134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53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E0168-02D4-045C-F222-E23D72BFB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A04C-4AA9-1754-621F-21B479F9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378381"/>
            <a:ext cx="8911687" cy="74749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4E8F-6355-2DFF-3A59-55895ED9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84376"/>
            <a:ext cx="8915400" cy="46214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Votes: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'tt4154756', '725138', 'Avengers: Infinity War'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Votes: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'tt8672516', '100', 'Antony &amp; Cleopatra’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Genre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'4285', 'Drama’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Production Company: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production_ company, count(production _ company)'Netflix', ‘20’.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52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10BC2-8EBD-E7C3-A04B-0DA35488C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8CFB-039D-E613-23F3-EF2886C8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378381"/>
            <a:ext cx="8911687" cy="747490"/>
          </a:xfrm>
        </p:spPr>
        <p:txBody>
          <a:bodyPr/>
          <a:lstStyle/>
          <a:p>
            <a:pPr algn="ctr"/>
            <a:r>
              <a:rPr lang="en-IN" dirty="0"/>
              <a:t>Monthly wise Movie release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491D-50DF-E063-78EA-2D87AE43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84376"/>
            <a:ext cx="8915400" cy="46214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releases:  March (824) and September (809).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releases:   December (438).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movies:         7,997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95EFF9B-7B5D-0096-5BEC-216D697F1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177665"/>
              </p:ext>
            </p:extLst>
          </p:nvPr>
        </p:nvGraphicFramePr>
        <p:xfrm>
          <a:off x="1143001" y="3907250"/>
          <a:ext cx="104246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981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7DDE-2503-75CA-3632-9EBC2DE0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4B54-B443-22E7-9313-24AD34E6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378381"/>
            <a:ext cx="8911687" cy="747490"/>
          </a:xfrm>
        </p:spPr>
        <p:txBody>
          <a:bodyPr/>
          <a:lstStyle/>
          <a:p>
            <a:pPr algn="ctr"/>
            <a:r>
              <a:rPr lang="en-IN" dirty="0"/>
              <a:t>Year wise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8E42-C053-ADE5-2113-8547B41B3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84376"/>
            <a:ext cx="8915400" cy="46214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2017 had the highest number of movie releases (3052) and is ranked 1.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 follows with 2,944 movies, ranked 2.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2019 saw a significant drop to 2,001 movies , ranked 3.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547C20-724C-B334-E539-1A8ED7661671}"/>
              </a:ext>
            </a:extLst>
          </p:cNvPr>
          <p:cNvGraphicFramePr>
            <a:graphicFrameLocks/>
          </p:cNvGraphicFramePr>
          <p:nvPr/>
        </p:nvGraphicFramePr>
        <p:xfrm>
          <a:off x="3347064" y="38641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779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C6A04-CFC2-2F57-1353-289800CC1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F604-6F7C-B74B-F47C-94FF3089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94917"/>
            <a:ext cx="8911687" cy="747490"/>
          </a:xfrm>
        </p:spPr>
        <p:txBody>
          <a:bodyPr/>
          <a:lstStyle/>
          <a:p>
            <a:pPr algn="ctr"/>
            <a:r>
              <a:rPr lang="en-IN" dirty="0"/>
              <a:t>Ratings and votes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AC83D-2681-54A4-AF5A-A12F7197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675" y="872887"/>
            <a:ext cx="8418244" cy="229209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votes : Rating 8 (903,276 votes) and 7 (686,276 votes).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votes : Rating 1 (447 votes) and 3 (430 votes).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Extreme outlier : Rating 5 (52,1112 votes) stands out from the trend.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votes : 1,833,001.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400" b="1" i="0" dirty="0">
              <a:solidFill>
                <a:srgbClr val="404040"/>
              </a:solidFill>
              <a:effectLst/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2400" b="1" dirty="0">
              <a:solidFill>
                <a:srgbClr val="404040"/>
              </a:solidFill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2400" b="1" i="0" dirty="0">
              <a:solidFill>
                <a:srgbClr val="404040"/>
              </a:solidFill>
              <a:effectLst/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2400" b="1" dirty="0">
              <a:solidFill>
                <a:srgbClr val="404040"/>
              </a:solidFill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2400" b="1" i="0" dirty="0">
              <a:solidFill>
                <a:srgbClr val="404040"/>
              </a:solidFill>
              <a:effectLst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B7088E-4911-5280-4F81-EFFCD205E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44221"/>
              </p:ext>
            </p:extLst>
          </p:nvPr>
        </p:nvGraphicFramePr>
        <p:xfrm>
          <a:off x="2039700" y="3429000"/>
          <a:ext cx="7782725" cy="3197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122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F808-114E-6CE2-5F50-3A4D8DDC3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D6D5-73EC-97EA-A10F-B2C6FE3F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94917"/>
            <a:ext cx="8911687" cy="53601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Genre wise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6968-73CD-7904-4CA0-9607FAAD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907" y="390358"/>
            <a:ext cx="5375325" cy="803148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Drama (4,285) – Most  popular by far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Comedy (2,412) – strong second places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Thriller (1,484) and Action (1,289) – next most common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Horror (1,208)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Crime (813)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Romance (906)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Adventure (591)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Mystery (555)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Sci-fi (375)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Fantasy (342)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  (302)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Others (100)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5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200000"/>
              </a:lnSpc>
              <a:buNone/>
            </a:pP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2400" b="1" i="0" dirty="0">
              <a:solidFill>
                <a:srgbClr val="404040"/>
              </a:solidFill>
              <a:effectLst/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2400" b="1" dirty="0">
              <a:solidFill>
                <a:srgbClr val="404040"/>
              </a:solidFill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2400" b="1" i="0" dirty="0">
              <a:solidFill>
                <a:srgbClr val="404040"/>
              </a:solidFill>
              <a:effectLst/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2400" b="1" dirty="0">
              <a:solidFill>
                <a:srgbClr val="404040"/>
              </a:solidFill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2400" b="1" i="0" dirty="0">
              <a:solidFill>
                <a:srgbClr val="404040"/>
              </a:solidFill>
              <a:effectLst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9C7BF6B-4A8C-21B6-02EF-216AF90F15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654562"/>
              </p:ext>
            </p:extLst>
          </p:nvPr>
        </p:nvGraphicFramePr>
        <p:xfrm>
          <a:off x="6261957" y="1140440"/>
          <a:ext cx="5363497" cy="4361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43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64DB1-58B4-4099-793E-44C5404F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AF93-EAEE-6E15-F8E7-E18DEB1A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378381"/>
            <a:ext cx="8911687" cy="747490"/>
          </a:xfrm>
        </p:spPr>
        <p:txBody>
          <a:bodyPr/>
          <a:lstStyle/>
          <a:p>
            <a:pPr algn="ctr"/>
            <a:r>
              <a:rPr lang="en-IN" dirty="0"/>
              <a:t>Movie 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49E3-8FD3-6516-8E10-F22DB6DB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84376"/>
            <a:ext cx="8915400" cy="46214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English (3,095 movies) – overwhelming leader.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Secondary languages: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Spanish (274)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French (260)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Hindi (255)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 /  unspecified (194) – significant number of films without language data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Total movies represented : 4,078 (sum of shown languages)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A6D5C-29AA-B2E4-B7EF-635CCFCC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592" y="2492943"/>
            <a:ext cx="3262767" cy="179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8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2C7EEC-86F6-4CA7-805C-CB656E6A63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C8EDA9-70CE-4A62-99FE-71B395D1BB0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8664C2C-082A-4164-A0C5-E616AB2AD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636</Words>
  <Application>Microsoft Office PowerPoint</Application>
  <PresentationFormat>Widescreen</PresentationFormat>
  <Paragraphs>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IMDB DATABASE ANALYSIS ADVANCED SQL PROJECT</vt:lpstr>
      <vt:lpstr>IMDB-Database-Tables</vt:lpstr>
      <vt:lpstr>DATASET OVERVIEW</vt:lpstr>
      <vt:lpstr>Movie</vt:lpstr>
      <vt:lpstr>Monthly wise Movie release data</vt:lpstr>
      <vt:lpstr>Year wise analysis</vt:lpstr>
      <vt:lpstr>Ratings and votes</vt:lpstr>
      <vt:lpstr>Genre wise </vt:lpstr>
      <vt:lpstr>Movie based analysis</vt:lpstr>
      <vt:lpstr>Query &amp; Output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DATABASE ANALYSIS- ADVANCED SQL PROJECT</dc:title>
  <dc:creator>pooja devi</dc:creator>
  <cp:lastModifiedBy>sanjaikumar s</cp:lastModifiedBy>
  <cp:revision>5</cp:revision>
  <dcterms:created xsi:type="dcterms:W3CDTF">2025-04-02T05:18:46Z</dcterms:created>
  <dcterms:modified xsi:type="dcterms:W3CDTF">2025-04-05T19:53:21Z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