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5"/>
  </p:notesMasterIdLst>
  <p:handoutMasterIdLst>
    <p:handoutMasterId r:id="rId16"/>
  </p:handoutMasterIdLst>
  <p:sldIdLst>
    <p:sldId id="728" r:id="rId4"/>
    <p:sldId id="745" r:id="rId5"/>
    <p:sldId id="746" r:id="rId6"/>
    <p:sldId id="747" r:id="rId7"/>
    <p:sldId id="748" r:id="rId8"/>
    <p:sldId id="750" r:id="rId9"/>
    <p:sldId id="749" r:id="rId10"/>
    <p:sldId id="751" r:id="rId11"/>
    <p:sldId id="752" r:id="rId12"/>
    <p:sldId id="754" r:id="rId13"/>
    <p:sldId id="756" r:id="rId14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0B49924-9949-4A4E-B226-56D674514323}">
          <p14:sldIdLst>
            <p14:sldId id="728"/>
            <p14:sldId id="745"/>
            <p14:sldId id="746"/>
            <p14:sldId id="747"/>
            <p14:sldId id="748"/>
            <p14:sldId id="750"/>
            <p14:sldId id="749"/>
            <p14:sldId id="751"/>
            <p14:sldId id="752"/>
            <p14:sldId id="754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5F87-9D97-4402-82C8-4C02D8AD70F2}" v="20" dt="2023-11-23T09:15:03.977"/>
    <p1510:client id="{219B76AD-06FD-4BA3-9F73-0D399006B27D}" v="4" dt="2023-11-24T03:33:1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394" autoAdjust="0"/>
  </p:normalViewPr>
  <p:slideViewPr>
    <p:cSldViewPr>
      <p:cViewPr>
        <p:scale>
          <a:sx n="50" d="100"/>
          <a:sy n="50" d="100"/>
        </p:scale>
        <p:origin x="1936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30 September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30 September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30-Sep-24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30-Sep-24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30-Sep-24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30-Sep-24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30-Sep-24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836712"/>
            <a:ext cx="7920880" cy="5832647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sz="1200" b="1" dirty="0">
                <a:ln w="0"/>
                <a:solidFill>
                  <a:srgbClr val="A5C249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PERUNDURAI ERODE-638060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AND ENGINEERING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22CSC51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AGILE METHODOLOGIES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endParaRPr lang="en-US" sz="1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for Direct Market Access for Farmers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endParaRPr lang="en-US" sz="2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4624"/>
            <a:ext cx="508210" cy="632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9B88C-2B42-EEEC-9995-A3688CA87D51}"/>
              </a:ext>
            </a:extLst>
          </p:cNvPr>
          <p:cNvSpPr txBox="1"/>
          <p:nvPr/>
        </p:nvSpPr>
        <p:spPr>
          <a:xfrm>
            <a:off x="5436096" y="3501008"/>
            <a:ext cx="349188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22CSR137 – NITHYA 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22CSR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163 – ROHAAN P 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22CSR170 – SAMVARDHANI 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22CSR175 – SANJAI S</a:t>
            </a: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124D2A-4F37-3C87-75DA-BF30B47F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01-Oct-24</a:t>
            </a:r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568952" cy="495022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sz="1200" dirty="0"/>
              <a:t>Register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entry identity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entry number notification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entry capital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search item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choose item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payment                                                               sync verification payment           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chat                                                                                                         success sync 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                                                                                                            success payment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sz="1200" dirty="0"/>
              <a:t>form entry register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view number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view sales</a:t>
            </a:r>
          </a:p>
          <a:p>
            <a:pPr marL="0" indent="0">
              <a:buNone/>
            </a:pPr>
            <a:r>
              <a:rPr lang="en-US" sz="1200" dirty="0"/>
              <a:t>                 send verification               view from sales</a:t>
            </a:r>
          </a:p>
          <a:p>
            <a:pPr marL="0" indent="0">
              <a:buNone/>
            </a:pPr>
            <a:r>
              <a:rPr lang="en-US" sz="1200" dirty="0"/>
              <a:t>                      number                       view search item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update purchase                                                                                verification number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shipping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reply chat       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356350"/>
            <a:ext cx="205124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01-Oct-24</a:t>
            </a:r>
          </a:p>
          <a:p>
            <a:pPr>
              <a:defRPr/>
            </a:pPr>
            <a:r>
              <a:rPr lang="en-US" dirty="0"/>
              <a:t>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973600" y="3933056"/>
            <a:ext cx="1800200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Mobile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4288" y="2060848"/>
            <a:ext cx="1755809" cy="1080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</a:t>
            </a:r>
          </a:p>
          <a:p>
            <a:pPr algn="ctr"/>
            <a:r>
              <a:rPr lang="en-US" b="1" dirty="0"/>
              <a:t>farmers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3961052"/>
            <a:ext cx="1755809" cy="9134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b="1" dirty="0"/>
              <a:t>mobile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6956" y="5613251"/>
            <a:ext cx="1584176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provider</a:t>
            </a:r>
          </a:p>
        </p:txBody>
      </p:sp>
      <p:cxnSp>
        <p:nvCxnSpPr>
          <p:cNvPr id="31" name="Elbow Connector 30"/>
          <p:cNvCxnSpPr>
            <a:stCxn id="5" idx="2"/>
          </p:cNvCxnSpPr>
          <p:nvPr/>
        </p:nvCxnSpPr>
        <p:spPr>
          <a:xfrm rot="16200000" flipH="1">
            <a:off x="2311243" y="4431617"/>
            <a:ext cx="1428173" cy="23032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Elbow Connector 2048"/>
          <p:cNvCxnSpPr>
            <a:stCxn id="7" idx="2"/>
          </p:cNvCxnSpPr>
          <p:nvPr/>
        </p:nvCxnSpPr>
        <p:spPr>
          <a:xfrm rot="5400000">
            <a:off x="6377236" y="4258439"/>
            <a:ext cx="1048855" cy="22810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>
            <a:off x="2773800" y="4218829"/>
            <a:ext cx="4390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2773800" y="4401108"/>
            <a:ext cx="4390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Title 2088"/>
          <p:cNvSpPr>
            <a:spLocks noGrp="1"/>
          </p:cNvSpPr>
          <p:nvPr>
            <p:ph type="title"/>
          </p:nvPr>
        </p:nvSpPr>
        <p:spPr>
          <a:xfrm>
            <a:off x="2123728" y="31684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Collaboration Diagram</a:t>
            </a:r>
          </a:p>
        </p:txBody>
      </p:sp>
      <p:cxnSp>
        <p:nvCxnSpPr>
          <p:cNvPr id="2091" name="Straight Arrow Connector 2090"/>
          <p:cNvCxnSpPr/>
          <p:nvPr/>
        </p:nvCxnSpPr>
        <p:spPr>
          <a:xfrm flipV="1">
            <a:off x="7740352" y="3140968"/>
            <a:ext cx="0" cy="820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Arrow Connector 2092"/>
          <p:cNvCxnSpPr/>
          <p:nvPr/>
        </p:nvCxnSpPr>
        <p:spPr>
          <a:xfrm>
            <a:off x="8388424" y="3140968"/>
            <a:ext cx="0" cy="820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6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AE37-A744-B9EE-45E7-695C913E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1-Oct-24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E0D9-C3B5-0528-0EAC-B7759B8408CC}"/>
              </a:ext>
            </a:extLst>
          </p:cNvPr>
          <p:cNvSpPr txBox="1"/>
          <p:nvPr/>
        </p:nvSpPr>
        <p:spPr>
          <a:xfrm>
            <a:off x="3059832" y="342900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4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378296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56" y="980728"/>
            <a:ext cx="8496944" cy="587727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Mobile App for Direct Market Access for Farmers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app's focus on facilitating direct sales between farmers and buyers, eliminating intermediaries in the agricultural supply chain.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Connect farmers directly with buyers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app aims to create a platform where farmers can showcase their produce directly to consumers and businesses, enhancing market access and visibility.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Increase farmer profits by eliminating middlemen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removing intermediaries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ensures farmers receive a larger share of profits, promoting financial sustainability and empowerment within the farming community.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7EB5-6517-EF62-3082-F331D34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36" y="44624"/>
            <a:ext cx="8229600" cy="77219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4332-D9BC-1EE2-68D9-D322C37B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43437"/>
            <a:ext cx="8229600" cy="5312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market access for farmers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Farmers often struggle to reach broader audiences, limiting their sales opportunities and leading to unsold surplus, which impacts profitability.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reliance on middlemen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middlemen results in reduced profits for farmers, as intermediaries take a significant portion of sales, hindering financial independence.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price transparency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Without clear visibility into market prices, farmers may struggle to set competitive prices, leading to unfair pricing practices and exploitation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difficulties with buyers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Challenges in direct communication with buyers hinder farmers' negotiation abilities, causing misunderstandings and missed sales opportunities.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5804-69C1-28B2-DCA3-7EB4BB6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01-Oct-24</a:t>
            </a:r>
          </a:p>
        </p:txBody>
      </p:sp>
    </p:spTree>
    <p:extLst>
      <p:ext uri="{BB962C8B-B14F-4D97-AF65-F5344CB8AC3E}">
        <p14:creationId xmlns:p14="http://schemas.microsoft.com/office/powerpoint/2010/main" val="31073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AD37-357E-553F-D07A-08BAE078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208" y="836712"/>
            <a:ext cx="5421288" cy="50405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6771-3E0C-B8AC-634E-37509D0C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28800"/>
            <a:ext cx="8064896" cy="4824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direct market access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The app connects farmers directly with buyers, increasing market reach and sales potential.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real-time market prices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displays current market prices, enabling farmers to competitively price their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buying and selling processes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The app streamlines transactions through user-friendly interfaces for easier buying and selling.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real-time information to farmers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receive up-to-date market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demand patterns, helping them adapt their strategies for better profitability.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DD19-32F1-888C-4680-72B81BE3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706710"/>
            <a:ext cx="6357392" cy="64807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E32A-7EA0-3DF9-548B-85796AF3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37817"/>
            <a:ext cx="8229600" cy="4389437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Seamless functionality on both Android and iOS platforms.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Multi-factor authentication and encryption for safe user login.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 and responsive UI for enhanced user 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Payment 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payment gateways with encryption for transaction safety.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Market Trend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updated market trends with real-time data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&amp;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Compliance with data protection laws and optimized performance for minimal load times.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E2CE-F3E6-DAB3-5A08-8EA202A2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01-Oct-24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1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D5D-2637-3402-5FC8-1E734328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144" y="692696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5039-0E00-DD58-0951-B0B08319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2140347"/>
            <a:ext cx="8229600" cy="4389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Profile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and Categorization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Tracker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and Payment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Review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BC44-3AC9-954D-2FA4-39D68E72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01-Oct-24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316-5BDA-BC81-82FC-3701E64A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4237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 Case Diagram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14364"/>
            <a:ext cx="1162050" cy="1600200"/>
          </a:xfr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5AC6-1EBA-E4BB-A148-C3F5138A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/>
              <a:t>1-Oct-24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89618" y="2095120"/>
            <a:ext cx="127447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Registration</a:t>
            </a:r>
          </a:p>
        </p:txBody>
      </p:sp>
      <p:sp>
        <p:nvSpPr>
          <p:cNvPr id="6" name="Oval 5"/>
          <p:cNvSpPr/>
          <p:nvPr/>
        </p:nvSpPr>
        <p:spPr>
          <a:xfrm>
            <a:off x="4130876" y="2780928"/>
            <a:ext cx="1224136" cy="5040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Login</a:t>
            </a:r>
          </a:p>
        </p:txBody>
      </p:sp>
      <p:sp>
        <p:nvSpPr>
          <p:cNvPr id="7" name="Oval 6"/>
          <p:cNvSpPr/>
          <p:nvPr/>
        </p:nvSpPr>
        <p:spPr>
          <a:xfrm>
            <a:off x="4100939" y="3429000"/>
            <a:ext cx="1298756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Location</a:t>
            </a:r>
          </a:p>
        </p:txBody>
      </p:sp>
      <p:sp>
        <p:nvSpPr>
          <p:cNvPr id="8" name="Oval 7"/>
          <p:cNvSpPr/>
          <p:nvPr/>
        </p:nvSpPr>
        <p:spPr>
          <a:xfrm>
            <a:off x="3948751" y="4085483"/>
            <a:ext cx="1556203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View/Search</a:t>
            </a:r>
            <a:r>
              <a:rPr lang="en-US" dirty="0"/>
              <a:t> </a:t>
            </a:r>
            <a:r>
              <a:rPr lang="en-US" sz="900" b="1" dirty="0"/>
              <a:t>Markets</a:t>
            </a:r>
          </a:p>
        </p:txBody>
      </p:sp>
      <p:sp>
        <p:nvSpPr>
          <p:cNvPr id="10" name="Oval 9"/>
          <p:cNvSpPr/>
          <p:nvPr/>
        </p:nvSpPr>
        <p:spPr>
          <a:xfrm>
            <a:off x="4130876" y="4725144"/>
            <a:ext cx="1268819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/>
              <a:t>Get</a:t>
            </a:r>
            <a:r>
              <a:rPr lang="en-US"/>
              <a:t> </a:t>
            </a:r>
            <a:r>
              <a:rPr lang="en-US" sz="900" b="1" dirty="0"/>
              <a:t>SMS</a:t>
            </a:r>
          </a:p>
        </p:txBody>
      </p:sp>
      <p:sp>
        <p:nvSpPr>
          <p:cNvPr id="11" name="Oval 10"/>
          <p:cNvSpPr/>
          <p:nvPr/>
        </p:nvSpPr>
        <p:spPr>
          <a:xfrm>
            <a:off x="4130877" y="5301208"/>
            <a:ext cx="1268818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Update</a:t>
            </a:r>
          </a:p>
        </p:txBody>
      </p:sp>
      <p:sp>
        <p:nvSpPr>
          <p:cNvPr id="12" name="Oval 11"/>
          <p:cNvSpPr/>
          <p:nvPr/>
        </p:nvSpPr>
        <p:spPr>
          <a:xfrm>
            <a:off x="4130877" y="5929024"/>
            <a:ext cx="1268817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Logout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19" y="3475184"/>
            <a:ext cx="1162050" cy="1600200"/>
          </a:xfrm>
          <a:prstGeom prst="rect">
            <a:avLst/>
          </a:prstGeom>
        </p:spPr>
      </p:pic>
      <p:cxnSp>
        <p:nvCxnSpPr>
          <p:cNvPr id="34" name="Straight Connector 33"/>
          <p:cNvCxnSpPr>
            <a:endCxn id="5" idx="6"/>
          </p:cNvCxnSpPr>
          <p:nvPr/>
        </p:nvCxnSpPr>
        <p:spPr>
          <a:xfrm flipH="1" flipV="1">
            <a:off x="5364088" y="2323720"/>
            <a:ext cx="2376264" cy="144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6"/>
          </p:cNvCxnSpPr>
          <p:nvPr/>
        </p:nvCxnSpPr>
        <p:spPr>
          <a:xfrm>
            <a:off x="5355012" y="3032956"/>
            <a:ext cx="2385340" cy="7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5398" y="3766657"/>
            <a:ext cx="2404954" cy="2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</p:cNvCxnSpPr>
          <p:nvPr/>
        </p:nvCxnSpPr>
        <p:spPr>
          <a:xfrm flipV="1">
            <a:off x="5504954" y="3789040"/>
            <a:ext cx="2235398" cy="525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6"/>
          </p:cNvCxnSpPr>
          <p:nvPr/>
        </p:nvCxnSpPr>
        <p:spPr>
          <a:xfrm flipV="1">
            <a:off x="5399695" y="3800213"/>
            <a:ext cx="2360122" cy="1153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6"/>
          </p:cNvCxnSpPr>
          <p:nvPr/>
        </p:nvCxnSpPr>
        <p:spPr>
          <a:xfrm flipV="1">
            <a:off x="5399694" y="3800213"/>
            <a:ext cx="2340658" cy="2357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" idx="2"/>
          </p:cNvCxnSpPr>
          <p:nvPr/>
        </p:nvCxnSpPr>
        <p:spPr>
          <a:xfrm flipV="1">
            <a:off x="1835696" y="2323720"/>
            <a:ext cx="2253922" cy="133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" idx="2"/>
          </p:cNvCxnSpPr>
          <p:nvPr/>
        </p:nvCxnSpPr>
        <p:spPr>
          <a:xfrm flipV="1">
            <a:off x="1907704" y="3032956"/>
            <a:ext cx="2223172" cy="624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2"/>
          </p:cNvCxnSpPr>
          <p:nvPr/>
        </p:nvCxnSpPr>
        <p:spPr>
          <a:xfrm flipH="1">
            <a:off x="1835696" y="3657600"/>
            <a:ext cx="2265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1" idx="2"/>
          </p:cNvCxnSpPr>
          <p:nvPr/>
        </p:nvCxnSpPr>
        <p:spPr>
          <a:xfrm flipH="1" flipV="1">
            <a:off x="1907704" y="3657600"/>
            <a:ext cx="2223173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2"/>
          </p:cNvCxnSpPr>
          <p:nvPr/>
        </p:nvCxnSpPr>
        <p:spPr>
          <a:xfrm flipH="1" flipV="1">
            <a:off x="1907704" y="3657600"/>
            <a:ext cx="2223173" cy="2500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8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979-8FB2-1AAF-FD02-127E14C7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456" y="326858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Activity diagram</a:t>
            </a:r>
          </a:p>
        </p:txBody>
      </p:sp>
      <p:pic>
        <p:nvPicPr>
          <p:cNvPr id="103" name="Content Placeholder 10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4717"/>
            <a:ext cx="1080120" cy="5040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D7F9-D45A-D85D-3AE8-2FC1A0FD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01-Oct-24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39952" y="2053153"/>
            <a:ext cx="1008112" cy="3677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User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851920" y="2708546"/>
            <a:ext cx="1584176" cy="63044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/>
              <a:t>Registered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084168" y="2852936"/>
            <a:ext cx="1368152" cy="32403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Registration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139951" y="3675574"/>
            <a:ext cx="1152128" cy="306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Login</a:t>
            </a:r>
            <a:r>
              <a:rPr lang="en-US" dirty="0"/>
              <a:t> </a:t>
            </a:r>
            <a:r>
              <a:rPr lang="en-US" sz="900" b="1" dirty="0"/>
              <a:t>in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868144" y="4114226"/>
            <a:ext cx="1800200" cy="28803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Check Order Status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636167" y="3675574"/>
            <a:ext cx="1535453" cy="306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Search product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32375" y="4274804"/>
            <a:ext cx="1399097" cy="306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View product Details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483768" y="4258242"/>
            <a:ext cx="1440160" cy="306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Add to cart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483768" y="4860137"/>
            <a:ext cx="1433204" cy="2160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Confirm Order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2476812" y="5337212"/>
            <a:ext cx="1440160" cy="2160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Make Payment</a:t>
            </a:r>
          </a:p>
        </p:txBody>
      </p:sp>
      <p:sp>
        <p:nvSpPr>
          <p:cNvPr id="15" name="Oval 14"/>
          <p:cNvSpPr/>
          <p:nvPr/>
        </p:nvSpPr>
        <p:spPr>
          <a:xfrm>
            <a:off x="3020454" y="5743090"/>
            <a:ext cx="302332" cy="297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497830" y="6217840"/>
            <a:ext cx="1426098" cy="25202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Logout</a:t>
            </a:r>
          </a:p>
        </p:txBody>
      </p:sp>
      <p:sp>
        <p:nvSpPr>
          <p:cNvPr id="17" name="Donut 16"/>
          <p:cNvSpPr/>
          <p:nvPr/>
        </p:nvSpPr>
        <p:spPr>
          <a:xfrm>
            <a:off x="4860032" y="6197177"/>
            <a:ext cx="338336" cy="324036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68144" y="4860137"/>
            <a:ext cx="1800200" cy="306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Rate Farmers</a:t>
            </a:r>
          </a:p>
        </p:txBody>
      </p: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4644008" y="2420888"/>
            <a:ext cx="0" cy="287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>
            <a:off x="4644008" y="3338990"/>
            <a:ext cx="0" cy="336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436096" y="302376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</p:cNvCxnSpPr>
          <p:nvPr/>
        </p:nvCxnSpPr>
        <p:spPr>
          <a:xfrm>
            <a:off x="5292079" y="3828736"/>
            <a:ext cx="576065" cy="44606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1"/>
            <a:endCxn id="10" idx="3"/>
          </p:cNvCxnSpPr>
          <p:nvPr/>
        </p:nvCxnSpPr>
        <p:spPr>
          <a:xfrm flipH="1">
            <a:off x="3171620" y="3828736"/>
            <a:ext cx="9683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</p:cNvCxnSpPr>
          <p:nvPr/>
        </p:nvCxnSpPr>
        <p:spPr>
          <a:xfrm>
            <a:off x="6768244" y="4402258"/>
            <a:ext cx="0" cy="457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71620" y="4581128"/>
            <a:ext cx="0" cy="27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1620" y="5076161"/>
            <a:ext cx="0" cy="261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4"/>
          </p:cNvCxnSpPr>
          <p:nvPr/>
        </p:nvCxnSpPr>
        <p:spPr>
          <a:xfrm>
            <a:off x="3171620" y="6040268"/>
            <a:ext cx="0" cy="177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3"/>
            <a:endCxn id="17" idx="2"/>
          </p:cNvCxnSpPr>
          <p:nvPr/>
        </p:nvCxnSpPr>
        <p:spPr>
          <a:xfrm>
            <a:off x="3923928" y="6343854"/>
            <a:ext cx="936104" cy="153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2"/>
            <a:endCxn id="11" idx="3"/>
          </p:cNvCxnSpPr>
          <p:nvPr/>
        </p:nvCxnSpPr>
        <p:spPr>
          <a:xfrm rot="5400000">
            <a:off x="2094649" y="4118721"/>
            <a:ext cx="446068" cy="1724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20454" y="3981898"/>
            <a:ext cx="0" cy="292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403648" y="4564566"/>
            <a:ext cx="0" cy="124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5" idx="1"/>
          </p:cNvCxnSpPr>
          <p:nvPr/>
        </p:nvCxnSpPr>
        <p:spPr>
          <a:xfrm>
            <a:off x="1403648" y="5786611"/>
            <a:ext cx="1661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15" idx="0"/>
          </p:cNvCxnSpPr>
          <p:nvPr/>
        </p:nvCxnSpPr>
        <p:spPr>
          <a:xfrm>
            <a:off x="3171620" y="5553236"/>
            <a:ext cx="0" cy="18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5" idx="6"/>
          </p:cNvCxnSpPr>
          <p:nvPr/>
        </p:nvCxnSpPr>
        <p:spPr>
          <a:xfrm>
            <a:off x="3322786" y="5891679"/>
            <a:ext cx="3553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876256" y="5166461"/>
            <a:ext cx="0" cy="725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7" idx="2"/>
          </p:cNvCxnSpPr>
          <p:nvPr/>
        </p:nvCxnSpPr>
        <p:spPr>
          <a:xfrm rot="5400000">
            <a:off x="5760132" y="2708920"/>
            <a:ext cx="540060" cy="14761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85" y="3338990"/>
            <a:ext cx="39977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840" y="249925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51" y="1426128"/>
            <a:ext cx="8399083" cy="5171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01-Oct-24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396" y="2276872"/>
            <a:ext cx="151216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Customer</a:t>
            </a:r>
          </a:p>
          <a:p>
            <a:pPr algn="ctr"/>
            <a:endParaRPr lang="en-US" sz="1400" b="1" dirty="0"/>
          </a:p>
          <a:p>
            <a:r>
              <a:rPr lang="en-US" sz="1200" b="1" dirty="0"/>
              <a:t>-name:string</a:t>
            </a:r>
          </a:p>
          <a:p>
            <a:r>
              <a:rPr lang="en-US" sz="1200" b="1" dirty="0"/>
              <a:t>-address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9832" y="1988840"/>
            <a:ext cx="1512168" cy="1584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Order</a:t>
            </a:r>
          </a:p>
          <a:p>
            <a:r>
              <a:rPr lang="en-US" sz="1100" b="1" dirty="0"/>
              <a:t>-date:Date</a:t>
            </a:r>
          </a:p>
          <a:p>
            <a:r>
              <a:rPr lang="en-US" sz="1100" b="1" dirty="0"/>
              <a:t>-status:String</a:t>
            </a:r>
          </a:p>
          <a:p>
            <a:endParaRPr lang="en-US" sz="1600" b="1" dirty="0"/>
          </a:p>
          <a:p>
            <a:r>
              <a:rPr lang="en-US" sz="1100" b="1" dirty="0"/>
              <a:t>+calcSubTotal()</a:t>
            </a:r>
          </a:p>
          <a:p>
            <a:r>
              <a:rPr lang="en-US" sz="1100" b="1" dirty="0"/>
              <a:t>+calcTax()</a:t>
            </a:r>
          </a:p>
          <a:p>
            <a:r>
              <a:rPr lang="en-US" sz="1100" b="1" dirty="0"/>
              <a:t>+calcTotal()</a:t>
            </a:r>
          </a:p>
          <a:p>
            <a:r>
              <a:rPr lang="en-US" sz="1100" b="1" dirty="0"/>
              <a:t>+calcTotalWeight()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096" y="1988840"/>
            <a:ext cx="1296144" cy="17281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OrderDetails</a:t>
            </a:r>
          </a:p>
          <a:p>
            <a:pPr algn="ctr"/>
            <a:endParaRPr lang="en-US" sz="1400" b="1" dirty="0"/>
          </a:p>
          <a:p>
            <a:r>
              <a:rPr lang="en-US" sz="1050" b="1" dirty="0"/>
              <a:t>-quantity</a:t>
            </a:r>
          </a:p>
          <a:p>
            <a:r>
              <a:rPr lang="en-US" sz="1050" b="1" dirty="0"/>
              <a:t>-taxStatus:String</a:t>
            </a:r>
          </a:p>
          <a:p>
            <a:endParaRPr lang="en-US" sz="1050" b="1" dirty="0"/>
          </a:p>
          <a:p>
            <a:r>
              <a:rPr lang="en-US" sz="1050" b="1" dirty="0"/>
              <a:t>+calcSubTotal()</a:t>
            </a:r>
          </a:p>
          <a:p>
            <a:r>
              <a:rPr lang="en-US" sz="1050" b="1" dirty="0"/>
              <a:t>+calcWeight()</a:t>
            </a:r>
          </a:p>
          <a:p>
            <a:r>
              <a:rPr lang="en-US" sz="1050" b="1" dirty="0"/>
              <a:t>+calcTax()</a:t>
            </a:r>
          </a:p>
          <a:p>
            <a:pPr algn="ctr"/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7308304" y="1916832"/>
            <a:ext cx="1656184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Item</a:t>
            </a:r>
          </a:p>
          <a:p>
            <a:pPr algn="ctr"/>
            <a:endParaRPr lang="en-US" sz="1600" b="1" dirty="0"/>
          </a:p>
          <a:p>
            <a:r>
              <a:rPr lang="en-US" sz="1050" b="1" dirty="0"/>
              <a:t>-shippingWeight</a:t>
            </a:r>
          </a:p>
          <a:p>
            <a:r>
              <a:rPr lang="en-US" sz="1050" b="1" dirty="0"/>
              <a:t>-description:String</a:t>
            </a:r>
          </a:p>
          <a:p>
            <a:endParaRPr lang="en-US" sz="1050" b="1" dirty="0"/>
          </a:p>
          <a:p>
            <a:r>
              <a:rPr lang="en-US" sz="1050" b="1" dirty="0"/>
              <a:t>+getPriceForQuantity()</a:t>
            </a:r>
          </a:p>
          <a:p>
            <a:r>
              <a:rPr lang="en-US" sz="1050" b="1" dirty="0"/>
              <a:t>+getTax()</a:t>
            </a:r>
          </a:p>
          <a:p>
            <a:r>
              <a:rPr lang="en-US" sz="1050" b="1" dirty="0"/>
              <a:t>+inStock()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469" y="4309210"/>
            <a:ext cx="1872208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Payment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050" b="1" dirty="0"/>
              <a:t>-amount:float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5443903"/>
            <a:ext cx="1656184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Cash</a:t>
            </a:r>
          </a:p>
          <a:p>
            <a:pPr algn="ctr"/>
            <a:endParaRPr lang="en-US" sz="1400" b="1" dirty="0"/>
          </a:p>
          <a:p>
            <a:r>
              <a:rPr lang="en-US" sz="1050" b="1" dirty="0">
                <a:solidFill>
                  <a:schemeClr val="tx1"/>
                </a:solidFill>
              </a:rPr>
              <a:t>-cashTendered:float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5443903"/>
            <a:ext cx="2052228" cy="756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Check</a:t>
            </a:r>
          </a:p>
          <a:p>
            <a:r>
              <a:rPr lang="en-US" sz="1050" b="1" dirty="0"/>
              <a:t>-name:String</a:t>
            </a:r>
          </a:p>
          <a:p>
            <a:r>
              <a:rPr lang="en-US" sz="1050" b="1" dirty="0"/>
              <a:t>-bankID:String</a:t>
            </a:r>
          </a:p>
          <a:p>
            <a:r>
              <a:rPr lang="en-US" sz="1050" b="1" dirty="0"/>
              <a:t>+authorized()</a:t>
            </a:r>
          </a:p>
          <a:p>
            <a:endParaRPr lang="en-US" sz="1050" b="1" dirty="0"/>
          </a:p>
        </p:txBody>
      </p:sp>
      <p:sp>
        <p:nvSpPr>
          <p:cNvPr id="13" name="Rectangle 12"/>
          <p:cNvSpPr/>
          <p:nvPr/>
        </p:nvSpPr>
        <p:spPr>
          <a:xfrm>
            <a:off x="5868144" y="5209011"/>
            <a:ext cx="1872208" cy="12961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Credit</a:t>
            </a:r>
          </a:p>
          <a:p>
            <a:pPr algn="ctr"/>
            <a:endParaRPr lang="en-US" sz="1400" b="1" dirty="0"/>
          </a:p>
          <a:p>
            <a:r>
              <a:rPr lang="en-US" sz="1050" b="1" dirty="0"/>
              <a:t>-name:String</a:t>
            </a:r>
          </a:p>
          <a:p>
            <a:r>
              <a:rPr lang="en-US" sz="1050" b="1" dirty="0"/>
              <a:t>-type:String</a:t>
            </a:r>
          </a:p>
          <a:p>
            <a:r>
              <a:rPr lang="en-US" sz="1050" b="1" dirty="0"/>
              <a:t>-expDate</a:t>
            </a:r>
          </a:p>
          <a:p>
            <a:pPr algn="ctr"/>
            <a:endParaRPr lang="en-US" sz="1050" b="1" dirty="0"/>
          </a:p>
          <a:p>
            <a:r>
              <a:rPr lang="en-US" sz="1050" b="1" dirty="0"/>
              <a:t>+authorized()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99592" y="270892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9832" y="2276872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  <a:endCxn id="6" idx="3"/>
          </p:cNvCxnSpPr>
          <p:nvPr/>
        </p:nvCxnSpPr>
        <p:spPr>
          <a:xfrm>
            <a:off x="3059832" y="2780928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36096" y="227687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1"/>
            <a:endCxn id="8" idx="3"/>
          </p:cNvCxnSpPr>
          <p:nvPr/>
        </p:nvCxnSpPr>
        <p:spPr>
          <a:xfrm>
            <a:off x="5436096" y="2852936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08304" y="2348880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9" idx="3"/>
          </p:cNvCxnSpPr>
          <p:nvPr/>
        </p:nvCxnSpPr>
        <p:spPr>
          <a:xfrm>
            <a:off x="7308304" y="2852936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1"/>
          </p:cNvCxnSpPr>
          <p:nvPr/>
        </p:nvCxnSpPr>
        <p:spPr>
          <a:xfrm>
            <a:off x="2880469" y="4633246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>
            <a:off x="971600" y="5767939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97041" y="5733256"/>
            <a:ext cx="205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03848" y="6021288"/>
            <a:ext cx="205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68144" y="5553236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68144" y="6199987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11760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>
            <a:off x="4572000" y="2708920"/>
            <a:ext cx="180020" cy="1440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7" idx="3"/>
          </p:cNvCxnSpPr>
          <p:nvPr/>
        </p:nvCxnSpPr>
        <p:spPr>
          <a:xfrm>
            <a:off x="4752020" y="2780928"/>
            <a:ext cx="684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32240" y="270892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10" idx="0"/>
          </p:cNvCxnSpPr>
          <p:nvPr/>
        </p:nvCxnSpPr>
        <p:spPr>
          <a:xfrm>
            <a:off x="3815916" y="3573016"/>
            <a:ext cx="657" cy="736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995936" y="4941168"/>
            <a:ext cx="0" cy="50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123728" y="5209011"/>
            <a:ext cx="1872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95936" y="5085184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3728" y="5209011"/>
            <a:ext cx="0" cy="23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32240" y="5085184"/>
            <a:ext cx="0" cy="10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4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14896</TotalTime>
  <Words>675</Words>
  <Application>Microsoft Office PowerPoint</Application>
  <PresentationFormat>On-screen Show (4:3)</PresentationFormat>
  <Paragraphs>161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Introduction</vt:lpstr>
      <vt:lpstr>Problem Statement</vt:lpstr>
      <vt:lpstr>Objectives</vt:lpstr>
      <vt:lpstr>Software Specifications</vt:lpstr>
      <vt:lpstr> List of Modules</vt:lpstr>
      <vt:lpstr>  Use Case Diagram </vt:lpstr>
      <vt:lpstr>   Activity diagram</vt:lpstr>
      <vt:lpstr>  Class Diagram</vt:lpstr>
      <vt:lpstr>  Collaboration Diagram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samvardhani d</cp:lastModifiedBy>
  <cp:revision>1851</cp:revision>
  <dcterms:created xsi:type="dcterms:W3CDTF">2013-12-25T07:56:38Z</dcterms:created>
  <dcterms:modified xsi:type="dcterms:W3CDTF">2024-10-01T02:19:43Z</dcterms:modified>
</cp:coreProperties>
</file>