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255" autoAdjust="0"/>
  </p:normalViewPr>
  <p:slideViewPr>
    <p:cSldViewPr snapToGrid="0">
      <p:cViewPr varScale="1">
        <p:scale>
          <a:sx n="48" d="100"/>
          <a:sy n="48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6829-7666-4AAB-A7E5-7E30D60F8DDB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2553F-9A49-4560-8504-64DAA5739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83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Najveća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efikasnost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dobija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uvođenjem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posebnih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datoteka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odnosno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Uz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osnovnu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direktnu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datoteku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takozvana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datoteka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r-Latn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r-Latn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Pojam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najlakše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možemo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ilustrovati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funkcionisanja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Izvršavanje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najjednostavnijeg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podrazumevao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pretragu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redova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pronašli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ispunjavaju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uslov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zadat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WHERE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efikasan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ukoliko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sadrži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svega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nekoliko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redova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međutim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neminovno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ukoliko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govorimo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bazama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nekoliko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miliona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redova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Poboljšanje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kontekstu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postiglo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uvođenjem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omogućili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pribavljanje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bez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pretrage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pružaju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mehanizam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strukturisane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pretrage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umesto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pretrage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nivou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redova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Suštinski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predstavljaju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kopiju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sortirani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nekoj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pomoći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optimizaciju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Invertovani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konzistentni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određenim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kašnjenjem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Ažuriranje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odigrava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skoro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istovremeno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promenom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dobijene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blago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zastarele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sustigne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ubrzali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korišćenjem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invertovanih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potrebno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navesti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nagoveštaj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samim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upitima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razliku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invertovani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ne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koriste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automatski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sposobnost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optimizacije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6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isteći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nakon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expireAfter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sekundi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trenutka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njegovog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r-Latn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r-Latn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istekli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odmah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već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kada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pozadinska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nit,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periodično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prolazi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kroz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TTL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uvidi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došlo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isteka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TTL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r-Latn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r-Latn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uticati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frekvencija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ova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pozadinska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nit “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podešavajući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opciju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GB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ttl.frequency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Budući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ne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uticati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tačan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trenutak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da se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rezultatu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nađe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istekli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što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garantovano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života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isteklo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obrisani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zasigurno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znamo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gubitaka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značajnih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6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ArangoDB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podržava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procenu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selektivnosti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Korišćenje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indexes()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obezbeđuje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procenu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konkretan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već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kreiranim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pozvati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explain()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rezultat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dodatno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detaljan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izvršenja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Ove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selektivnosti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još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koriste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optimizatora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prilikom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izvršenja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kada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potencijalno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iskoristiti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konkretnom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Optimizator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iskoristiti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kombinaciju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ukupni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troškovi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izvršenja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najmanji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zapravo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odabrani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procenjena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selektivnost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najveća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5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 –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putanja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sadrži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potrebno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indeksirati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odnositi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navođenje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napomenuti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je,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redosled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njihovog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navođenja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storedValues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tipovi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invertovanog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perzistentnog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čuvanje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dodatnih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ne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koristiti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lookup-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sortiranje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name –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sačuvan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obliku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Ukoliko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izostavljen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automatski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generisan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korisnički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definisanih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njihovo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korišćenje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daljem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sparse –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pomoću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sparse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kontrolisati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gustinu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perzistentne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invertovani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fulltext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(sparse)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unique –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Po default-u,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korisnički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nisu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potrebno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eksplicitno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zahtevati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cacheEnabled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podržana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perzistentne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kontroliše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da li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dodatna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keš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konkretan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2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pokušaj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optimizacije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pokušan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jednostavnom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cilj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pribavljanje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automobila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specificiranog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brenda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14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plan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izvršenja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kakvog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Budući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potrebno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pronaći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konkretnu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vrednost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Brend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postoji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opcija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prolaska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kroz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dokumente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okviru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kolekcije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primeru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36.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34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Naredni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odnosi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optimizaciju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izvršenih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kolekcijom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potega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upotrebljen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potega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Analogno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prethodnom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primeru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neoptimizovani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podrazumevao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sekvencijalni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prolazak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kroz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podatke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konkretnom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slučaju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23.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553F-9A49-4560-8504-64DAA5739B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Latn-RS" sz="5400" dirty="0" smtClean="0"/>
              <a:t>Interna struktura i organizacija indeksa u arangodb bazi podataka </a:t>
            </a:r>
            <a:endParaRPr lang="en-GB" sz="5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911907" y="3945262"/>
            <a:ext cx="4363105" cy="2077586"/>
            <a:chOff x="3647039" y="3957454"/>
            <a:chExt cx="4892842" cy="2450954"/>
          </a:xfrm>
        </p:grpSpPr>
        <p:sp>
          <p:nvSpPr>
            <p:cNvPr id="5" name="Rectangle 4"/>
            <p:cNvSpPr/>
            <p:nvPr/>
          </p:nvSpPr>
          <p:spPr>
            <a:xfrm>
              <a:off x="3647039" y="3957454"/>
              <a:ext cx="4892842" cy="2450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018" y="4073840"/>
              <a:ext cx="4426926" cy="2213464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3749801" y="6330342"/>
            <a:ext cx="4687316" cy="336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SANJA MILENKOVIĆ 1549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16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Perzistentni indeks - primer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830179"/>
          </a:xfrm>
        </p:spPr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Primer mogućih FILTER delova upita, koji koriste indeks definisan nad atributima </a:t>
            </a:r>
            <a:r>
              <a:rPr lang="sr-Latn-RS" b="1" dirty="0" smtClean="0">
                <a:solidFill>
                  <a:schemeClr val="tx1"/>
                </a:solidFill>
              </a:rPr>
              <a:t>value1 </a:t>
            </a:r>
            <a:r>
              <a:rPr lang="sr-Latn-RS" dirty="0" smtClean="0">
                <a:solidFill>
                  <a:schemeClr val="tx1"/>
                </a:solidFill>
              </a:rPr>
              <a:t>i </a:t>
            </a:r>
            <a:r>
              <a:rPr lang="sr-Latn-RS" b="1" dirty="0" smtClean="0">
                <a:solidFill>
                  <a:schemeClr val="tx1"/>
                </a:solidFill>
              </a:rPr>
              <a:t>value2</a:t>
            </a:r>
            <a:r>
              <a:rPr lang="sr-Latn-RS" dirty="0" smtClean="0">
                <a:solidFill>
                  <a:schemeClr val="tx1"/>
                </a:solidFill>
              </a:rPr>
              <a:t> – poštujući navedeni redosled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11" y="3153397"/>
            <a:ext cx="7486248" cy="30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Invertovani indeks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Zaduženi za mapiranje vrednosti atributa dokumenata sa njihovim konkretnim lokacijama unutar kolekcija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Podržava proizvoljan broj atributa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Konzistentni, sa određenim kašnjenjem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Ažuriranje indeksa istovremeno ažuriranjem dokumenata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Dobijene vrednosti potencijalno zastarele, dok indeks ne sustigne dokument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Za razliku od drugih indeksa ne koriste se automatski, već je potrebno navesti nagoveštaj korišćenja indeksa u upitima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Time-to-live indeks (TTL)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Automatsko brisanje dokumenata koji su „istekli“ iz kolekcije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TTL indeks je definisan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Navođenjem </a:t>
            </a:r>
            <a:r>
              <a:rPr lang="sr-Latn-RS" i="1" dirty="0" smtClean="0">
                <a:solidFill>
                  <a:schemeClr val="tx1"/>
                </a:solidFill>
              </a:rPr>
              <a:t>expireAfter </a:t>
            </a:r>
            <a:r>
              <a:rPr lang="sr-Latn-RS" dirty="0" smtClean="0">
                <a:solidFill>
                  <a:schemeClr val="tx1"/>
                </a:solidFill>
              </a:rPr>
              <a:t>vrednosti 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Odabira atributa koji ukazuje na trenutak kreiranja 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Brisanje se ne dešava odmah – pozadinska nit periodično prolazi kroz sve dokumente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b="1" dirty="0"/>
              <a:t>–</a:t>
            </a:r>
            <a:r>
              <a:rPr lang="en-GB" b="1" dirty="0" err="1"/>
              <a:t>ttl.frequency</a:t>
            </a:r>
            <a:r>
              <a:rPr lang="en-GB" b="1" dirty="0"/>
              <a:t> </a:t>
            </a:r>
            <a:r>
              <a:rPr lang="sr-Latn-RS" b="1" dirty="0" smtClean="0"/>
              <a:t> </a:t>
            </a:r>
            <a:r>
              <a:rPr lang="sr-Latn-RS" b="1" dirty="0" smtClean="0">
                <a:solidFill>
                  <a:schemeClr val="tx1"/>
                </a:solidFill>
              </a:rPr>
              <a:t>- </a:t>
            </a:r>
            <a:r>
              <a:rPr lang="sr-Latn-RS" dirty="0" smtClean="0">
                <a:solidFill>
                  <a:schemeClr val="tx1"/>
                </a:solidFill>
              </a:rPr>
              <a:t>frekvencija kojom će se pozadinska nit buditi</a:t>
            </a:r>
          </a:p>
        </p:txBody>
      </p:sp>
    </p:spTree>
    <p:extLst>
      <p:ext uri="{BB962C8B-B14F-4D97-AF65-F5344CB8AC3E}">
        <p14:creationId xmlns:p14="http://schemas.microsoft.com/office/powerpoint/2010/main" val="41270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Geo indeks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Moguće kreirati geo indekse nad jednim ili više atributa u kolekciji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Pamti dvodimenzionalne parove koordinata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Može se kreirati nad: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Dva zasebna atributa – latituda i longituda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Jednim atributom, koji predstavlja niz sačinjen od prethodna dva atributa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Upotreba: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Pronalaz dokumenata čija je lokacija najbliža prosleđenoj lokaciji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Pronalaz dokumenata sa lokacijom u okviru definisanog radijusa od lokacije poređenja</a:t>
            </a:r>
          </a:p>
        </p:txBody>
      </p:sp>
    </p:spTree>
    <p:extLst>
      <p:ext uri="{BB962C8B-B14F-4D97-AF65-F5344CB8AC3E}">
        <p14:creationId xmlns:p14="http://schemas.microsoft.com/office/powerpoint/2010/main" val="27043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Fulltext indeks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Koristi se za pronalazak reči ili prefiksa u okviru dokumenata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Može se kreirati nad samo </a:t>
            </a:r>
            <a:r>
              <a:rPr lang="sr-Latn-RS" b="1" dirty="0" smtClean="0">
                <a:solidFill>
                  <a:schemeClr val="tx1"/>
                </a:solidFill>
              </a:rPr>
              <a:t>jednim</a:t>
            </a:r>
            <a:r>
              <a:rPr lang="sr-Latn-RS" dirty="0" smtClean="0">
                <a:solidFill>
                  <a:schemeClr val="tx1"/>
                </a:solidFill>
              </a:rPr>
              <a:t> atributom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Indeksira sve reči koje se javljaju u okviru navedenog atributa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Indeksiranje reči koje su duže od definisanog minimuma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Indeksiranje u lower-case-u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Sparse (redak) indeks = ne postoji vrednost indeksa za neinicijalizovane atribute</a:t>
            </a:r>
          </a:p>
          <a:p>
            <a:r>
              <a:rPr lang="en-GB" b="1" dirty="0" err="1"/>
              <a:t>Fulltext</a:t>
            </a:r>
            <a:r>
              <a:rPr lang="en-GB" b="1" dirty="0"/>
              <a:t> </a:t>
            </a:r>
            <a:r>
              <a:rPr lang="en-GB" b="1" dirty="0" err="1"/>
              <a:t>indeks</a:t>
            </a:r>
            <a:r>
              <a:rPr lang="en-GB" b="1" dirty="0"/>
              <a:t> je </a:t>
            </a:r>
            <a:r>
              <a:rPr lang="en-GB" b="1" dirty="0" err="1"/>
              <a:t>zastareo</a:t>
            </a:r>
            <a:r>
              <a:rPr lang="en-GB" b="1" dirty="0"/>
              <a:t> (</a:t>
            </a:r>
            <a:r>
              <a:rPr lang="en-GB" b="1" dirty="0" err="1"/>
              <a:t>eng.</a:t>
            </a:r>
            <a:r>
              <a:rPr lang="en-GB" b="1" dirty="0"/>
              <a:t> deprecated) </a:t>
            </a:r>
            <a:r>
              <a:rPr lang="en-GB" b="1" dirty="0" err="1"/>
              <a:t>počev</a:t>
            </a:r>
            <a:r>
              <a:rPr lang="en-GB" b="1" dirty="0"/>
              <a:t> od </a:t>
            </a:r>
            <a:r>
              <a:rPr lang="en-GB" b="1" dirty="0" err="1"/>
              <a:t>verzije</a:t>
            </a:r>
            <a:r>
              <a:rPr lang="en-GB" b="1" dirty="0"/>
              <a:t> 3.10. </a:t>
            </a:r>
            <a:r>
              <a:rPr lang="en-GB" b="1" dirty="0" err="1"/>
              <a:t>Preporuka</a:t>
            </a:r>
            <a:r>
              <a:rPr lang="en-GB" b="1" dirty="0"/>
              <a:t> je </a:t>
            </a:r>
            <a:r>
              <a:rPr lang="en-GB" b="1" dirty="0" err="1"/>
              <a:t>umesto</a:t>
            </a:r>
            <a:r>
              <a:rPr lang="en-GB" b="1" dirty="0"/>
              <a:t> </a:t>
            </a:r>
            <a:r>
              <a:rPr lang="en-GB" b="1" dirty="0" err="1"/>
              <a:t>ovog</a:t>
            </a:r>
            <a:r>
              <a:rPr lang="en-GB" b="1" dirty="0"/>
              <a:t> </a:t>
            </a:r>
            <a:r>
              <a:rPr lang="en-GB" b="1" dirty="0" err="1"/>
              <a:t>indeksa</a:t>
            </a:r>
            <a:r>
              <a:rPr lang="en-GB" b="1" dirty="0"/>
              <a:t> </a:t>
            </a:r>
            <a:r>
              <a:rPr lang="en-GB" b="1" dirty="0" err="1"/>
              <a:t>koristiti</a:t>
            </a:r>
            <a:r>
              <a:rPr lang="en-GB" b="1" dirty="0"/>
              <a:t> </a:t>
            </a:r>
            <a:r>
              <a:rPr lang="en-GB" b="1" dirty="0" err="1"/>
              <a:t>ArangoSearch</a:t>
            </a:r>
            <a:r>
              <a:rPr lang="en-GB" b="1" dirty="0"/>
              <a:t> </a:t>
            </a:r>
            <a:r>
              <a:rPr lang="en-GB" b="1" dirty="0" err="1" smtClean="0"/>
              <a:t>funkcionalnos</a:t>
            </a:r>
            <a:r>
              <a:rPr lang="sr-Latn-RS" b="1" dirty="0" smtClean="0"/>
              <a:t>t</a:t>
            </a:r>
            <a:endParaRPr lang="sr-Latn-R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Kako se postiže optimizacija upita?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ArangoDB najčešće koristi jedan indeks po kolekciji u zadatom upitu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Kreiranje višestrukih indeksa nad različitim atributima daje veći izbor </a:t>
            </a:r>
            <a:r>
              <a:rPr lang="sr-Latn-RS" b="1" dirty="0" smtClean="0">
                <a:solidFill>
                  <a:schemeClr val="tx1"/>
                </a:solidFill>
              </a:rPr>
              <a:t>query optimizer-u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Bolje kreirati kompleksniji indeks, jer je on selektivniji = manji broj dokumenata koje bi trebalo obrađivati</a:t>
            </a:r>
          </a:p>
          <a:p>
            <a:r>
              <a:rPr lang="sr-Latn-RS" b="1" dirty="0" smtClean="0">
                <a:solidFill>
                  <a:schemeClr val="tx1"/>
                </a:solidFill>
              </a:rPr>
              <a:t>explain() </a:t>
            </a:r>
            <a:r>
              <a:rPr lang="sr-Latn-RS" dirty="0" smtClean="0">
                <a:solidFill>
                  <a:schemeClr val="tx1"/>
                </a:solidFill>
              </a:rPr>
              <a:t>– metoda za procenu selektivnosti koja daje i detaljan plan izvršenja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Query optimizer bira indekse: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Tako da troškovi izvršenja budu najmanji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Tako da procenjena selektivnost bude najveća</a:t>
            </a:r>
          </a:p>
        </p:txBody>
      </p:sp>
    </p:spTree>
    <p:extLst>
      <p:ext uri="{BB962C8B-B14F-4D97-AF65-F5344CB8AC3E}">
        <p14:creationId xmlns:p14="http://schemas.microsoft.com/office/powerpoint/2010/main" val="25223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Kreiranje indeksa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67439"/>
            <a:ext cx="9872871" cy="397042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GB" sz="2400" b="1" dirty="0" err="1"/>
              <a:t>collection.ensureIndex</a:t>
            </a:r>
            <a:r>
              <a:rPr lang="en-GB" sz="2400" b="1" dirty="0"/>
              <a:t>(index-description) </a:t>
            </a:r>
            <a:r>
              <a:rPr lang="sr-Latn-RS" sz="2400" b="1" dirty="0" smtClean="0"/>
              <a:t/>
            </a:r>
            <a:br>
              <a:rPr lang="sr-Latn-RS" sz="2400" b="1" dirty="0" smtClean="0"/>
            </a:br>
            <a:r>
              <a:rPr lang="sr-Latn-RS" sz="2400" b="1" dirty="0" smtClean="0"/>
              <a:t/>
            </a:r>
            <a:br>
              <a:rPr lang="sr-Latn-RS" sz="2400" b="1" dirty="0" smtClean="0"/>
            </a:b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2470484"/>
            <a:ext cx="9872871" cy="362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solidFill>
                  <a:schemeClr val="tx1"/>
                </a:solidFill>
              </a:rPr>
              <a:t>Proverava da li postoji indeks sa definisanim opsegom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 kreira novi ako ne postoji 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Index-description atributi: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Type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Fields – atributi nad kojima se kreira indeks, </a:t>
            </a:r>
            <a:r>
              <a:rPr lang="sr-Latn-RS" b="1" dirty="0" smtClean="0">
                <a:solidFill>
                  <a:schemeClr val="tx1"/>
                </a:solidFill>
              </a:rPr>
              <a:t>bitan redosled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StoredValues 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Name 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Sparse – gustina indeksa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Unique – korisnički definisani indeksi nisu po defaultu unique</a:t>
            </a:r>
          </a:p>
        </p:txBody>
      </p:sp>
    </p:spTree>
    <p:extLst>
      <p:ext uri="{BB962C8B-B14F-4D97-AF65-F5344CB8AC3E}">
        <p14:creationId xmlns:p14="http://schemas.microsoft.com/office/powerpoint/2010/main" val="24282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Primeri optimizacije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8474" y="2695074"/>
            <a:ext cx="9644571" cy="2871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695073"/>
            <a:ext cx="2484120" cy="486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599" y="936261"/>
            <a:ext cx="2569446" cy="10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Primeri optimizacije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10" y="2556458"/>
            <a:ext cx="10545899" cy="3411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173" y="2556458"/>
            <a:ext cx="2351536" cy="411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599" y="936261"/>
            <a:ext cx="2569446" cy="10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Primeri optimizacije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67" y="1965960"/>
            <a:ext cx="8442786" cy="4386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41" y="1965960"/>
            <a:ext cx="2970911" cy="4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Šta su indeksi?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16505"/>
            <a:ext cx="10070432" cy="2274459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Osnovna datoteka čuva osnovne podatke, pristupna datoteka čuva podatke koji obezbeđuju direktan i efikasan pristup osnovnim podacima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Indeksi ili indeksne datoteke povećavaju efikasnost pristupa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Izvršavanje najjednostavnijeg SELECT upita </a:t>
            </a:r>
            <a:r>
              <a:rPr lang="sr-Latn-RS" b="1" dirty="0">
                <a:solidFill>
                  <a:schemeClr val="tx1"/>
                </a:solidFill>
              </a:rPr>
              <a:t>bez indeksa</a:t>
            </a:r>
            <a:r>
              <a:rPr lang="sr-Latn-RS" dirty="0">
                <a:solidFill>
                  <a:schemeClr val="tx1"/>
                </a:solidFill>
              </a:rPr>
              <a:t> podrazumevao bi pretragu svih redova baze </a:t>
            </a:r>
            <a:r>
              <a:rPr lang="sr-Latn-RS" dirty="0" smtClean="0">
                <a:solidFill>
                  <a:schemeClr val="tx1"/>
                </a:solidFill>
              </a:rPr>
              <a:t>podataka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Suštinski, indeksi jesu kopija baze podataka, gde su podaci sortirani po nekoj logici.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10" y="3990964"/>
            <a:ext cx="4814181" cy="23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Primeri optimizacije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1" y="1965960"/>
            <a:ext cx="7989578" cy="4206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81" y="1965960"/>
            <a:ext cx="2001268" cy="3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711116"/>
            <a:ext cx="9875520" cy="1356360"/>
          </a:xfrm>
        </p:spPr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7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Indeksi u ArangoDB bazi podataka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Automatski indeksira </a:t>
            </a:r>
            <a:r>
              <a:rPr lang="sr-Latn-RS" b="1" dirty="0" smtClean="0">
                <a:solidFill>
                  <a:schemeClr val="tx1"/>
                </a:solidFill>
              </a:rPr>
              <a:t>sistemske atribute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_id – pokriven primarnim ključem dokumenta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_key – pokriven primarnim ključem dokumenta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_from </a:t>
            </a:r>
            <a:r>
              <a:rPr lang="sr-Latn-RS" dirty="0">
                <a:solidFill>
                  <a:schemeClr val="tx1"/>
                </a:solidFill>
              </a:rPr>
              <a:t>–</a:t>
            </a:r>
            <a:r>
              <a:rPr lang="sr-Latn-RS" dirty="0" smtClean="0">
                <a:solidFill>
                  <a:schemeClr val="tx1"/>
                </a:solidFill>
              </a:rPr>
              <a:t> pokriven identifikatorom potega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_to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pokriven identifikatorom potega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Nudi mogućnost kreiranja dodatnih, </a:t>
            </a:r>
            <a:r>
              <a:rPr lang="sr-Latn-RS" b="1" dirty="0" smtClean="0">
                <a:solidFill>
                  <a:schemeClr val="tx1"/>
                </a:solidFill>
              </a:rPr>
              <a:t>nesistemskih indeksa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Kreiraju se na nivou kolekcija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Neki tipovi indeksa omogućavaju indeksiranje samo jednog atributa, dok ima i tipova koji nude indeksiranje više atributa istovremeno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27" y="2057400"/>
            <a:ext cx="5018410" cy="14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Tipovi indeksa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Primarni indeks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Indeks potega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Indeks čvora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Perzistentni indeks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Invertovani indeks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Time-to-live indeks (TTL)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Geo indeks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Fulltext indeks</a:t>
            </a:r>
          </a:p>
        </p:txBody>
      </p:sp>
    </p:spTree>
    <p:extLst>
      <p:ext uri="{BB962C8B-B14F-4D97-AF65-F5344CB8AC3E}">
        <p14:creationId xmlns:p14="http://schemas.microsoft.com/office/powerpoint/2010/main" val="7030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Primarni indeks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931695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Svaka novokreirana kolekcija imaće najmanje jedan indeks – </a:t>
            </a:r>
            <a:r>
              <a:rPr lang="sr-Latn-RS" b="1" dirty="0" smtClean="0">
                <a:solidFill>
                  <a:schemeClr val="tx1"/>
                </a:solidFill>
              </a:rPr>
              <a:t>primarni indeks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Kreira se automatski, sa kreiranjem kolekcije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Indeksira vrednost atributa</a:t>
            </a:r>
            <a:r>
              <a:rPr lang="sr-Latn-RS" b="1" dirty="0" smtClean="0">
                <a:solidFill>
                  <a:schemeClr val="tx1"/>
                </a:solidFill>
              </a:rPr>
              <a:t> _key </a:t>
            </a:r>
            <a:r>
              <a:rPr lang="sr-Latn-RS" dirty="0" smtClean="0">
                <a:solidFill>
                  <a:schemeClr val="tx1"/>
                </a:solidFill>
              </a:rPr>
              <a:t>u kolekciji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Vodi računa o jedinstvenosti ključeva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Upotreba: 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Upiti traženja po atributima _key ili _id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Upiti ažuriranja, zamene i brisanja dokumenata po primarnom ključu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34" y="5080535"/>
            <a:ext cx="7198201" cy="12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Indeks potega (edge index)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161674"/>
          </a:xfrm>
        </p:spPr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Automatski kreiran, smatra se najbitnijim indeksom u graf bazama podataka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Odgovoran za indeksiranje vrednosti _from i _to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Ne može se ukloniti, niti promeniti, niti eksplicitno kreirati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Upotreba: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Brza pretraga odlaznih i dolaznih potega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prilikom obilaska grafa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127" y="4219074"/>
            <a:ext cx="6376210" cy="23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Indeks čvora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241884"/>
          </a:xfrm>
        </p:spPr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Koriste se umesto indeksa potega kada je potrebno izvršiti specifičnije upite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</a:t>
            </a:r>
            <a:r>
              <a:rPr lang="sr-Latn-RS" dirty="0" smtClean="0">
                <a:solidFill>
                  <a:schemeClr val="tx1"/>
                </a:solidFill>
              </a:rPr>
              <a:t>pr. Pronaći sve odlazne potege čvora čiji je timestamp veći od definisanog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Za OUTBOUND obilaske sortiraju kolekciju potega po _from vrednosti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Za INBOUND obilaske sortiraju kolekciju potega po _to vrednosti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Za ANY obilaske potrebna su dva indeksa: jedan za _from, drugi za _to atribut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endParaRPr lang="sr-Latn-R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58" y="4753236"/>
            <a:ext cx="8690811" cy="9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Indeks čvora - primer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315" y="1965960"/>
            <a:ext cx="5952889" cy="148437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45649" y="3685754"/>
            <a:ext cx="9872871" cy="271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solidFill>
                  <a:schemeClr val="tx1"/>
                </a:solidFill>
              </a:rPr>
              <a:t>Značajno brže izvršenje upita gde postoji veliki broj potega koji polaze iz čvora  V/1, ali samo par njih sa specificiranim timestampom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Optimizator češće koristi indeks potega, nego indeks čvora na osnovu estimacije troškova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Indeks čvora češće pruža bolje performanse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Upotreba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 grafovima koji su gusto povezani, sa velikim brojem potega</a:t>
            </a:r>
          </a:p>
          <a:p>
            <a:pPr lvl="1"/>
            <a:endParaRPr lang="sr-Latn-R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Perzistentni indeks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Sortirani indeks sa logaritamskom kompleksnošću za operacije upisa, ažuriranja i brisanja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Može se kreirati nad jednim ili više atributa dokumenata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Upotreba: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Brz pronalazak dokumenata po specifičnoj vrednosti atributa (lookups)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Pribavljanje dokumenata u sortiranom redosledu definisanjem SORT dela upita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AKKO su navedeni svi atributi iz indeksa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AKKO je naveden leftmost atribut iz definicije indeksa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196</TotalTime>
  <Words>1624</Words>
  <Application>Microsoft Office PowerPoint</Application>
  <PresentationFormat>Widescreen</PresentationFormat>
  <Paragraphs>141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Corbel</vt:lpstr>
      <vt:lpstr>Basis</vt:lpstr>
      <vt:lpstr>Interna struktura i organizacija indeksa u arangodb bazi podataka </vt:lpstr>
      <vt:lpstr>Šta su indeksi?</vt:lpstr>
      <vt:lpstr>Indeksi u ArangoDB bazi podataka</vt:lpstr>
      <vt:lpstr>Tipovi indeksa</vt:lpstr>
      <vt:lpstr>Primarni indeks</vt:lpstr>
      <vt:lpstr>Indeks potega (edge index)</vt:lpstr>
      <vt:lpstr>Indeks čvora</vt:lpstr>
      <vt:lpstr>Indeks čvora - primer</vt:lpstr>
      <vt:lpstr>Perzistentni indeks</vt:lpstr>
      <vt:lpstr>Perzistentni indeks - primer</vt:lpstr>
      <vt:lpstr>Invertovani indeks</vt:lpstr>
      <vt:lpstr>Time-to-live indeks (TTL)</vt:lpstr>
      <vt:lpstr>Geo indeks</vt:lpstr>
      <vt:lpstr>Fulltext indeks</vt:lpstr>
      <vt:lpstr>Kako se postiže optimizacija upita?</vt:lpstr>
      <vt:lpstr>Kreiranje indeksa</vt:lpstr>
      <vt:lpstr>Primeri optimizacije</vt:lpstr>
      <vt:lpstr>Primeri optimizacije</vt:lpstr>
      <vt:lpstr>Primeri optimizacije</vt:lpstr>
      <vt:lpstr>Primeri optimizacije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u arangodb bazi podataka</dc:title>
  <dc:creator>Windows User</dc:creator>
  <cp:lastModifiedBy>Windows User</cp:lastModifiedBy>
  <cp:revision>26</cp:revision>
  <dcterms:created xsi:type="dcterms:W3CDTF">2024-04-22T20:10:48Z</dcterms:created>
  <dcterms:modified xsi:type="dcterms:W3CDTF">2024-04-22T23:27:39Z</dcterms:modified>
</cp:coreProperties>
</file>