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Ubuntu"/>
      <p:regular r:id="rId34"/>
      <p:bold r:id="rId35"/>
      <p:italic r:id="rId36"/>
      <p:boldItalic r:id="rId37"/>
    </p:embeddedFont>
    <p:embeddedFont>
      <p:font typeface="Spectral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italic.fntdata"/><Relationship Id="rId20" Type="http://schemas.openxmlformats.org/officeDocument/2006/relationships/slide" Target="slides/slide15.xml"/><Relationship Id="rId41" Type="http://schemas.openxmlformats.org/officeDocument/2006/relationships/font" Target="fonts/Spectral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buntu-bold.fntdata"/><Relationship Id="rId12" Type="http://schemas.openxmlformats.org/officeDocument/2006/relationships/slide" Target="slides/slide7.xml"/><Relationship Id="rId34" Type="http://schemas.openxmlformats.org/officeDocument/2006/relationships/font" Target="fonts/Ubuntu-regular.fntdata"/><Relationship Id="rId15" Type="http://schemas.openxmlformats.org/officeDocument/2006/relationships/slide" Target="slides/slide10.xml"/><Relationship Id="rId37" Type="http://schemas.openxmlformats.org/officeDocument/2006/relationships/font" Target="fonts/Ubuntu-boldItalic.fntdata"/><Relationship Id="rId14" Type="http://schemas.openxmlformats.org/officeDocument/2006/relationships/slide" Target="slides/slide9.xml"/><Relationship Id="rId36" Type="http://schemas.openxmlformats.org/officeDocument/2006/relationships/font" Target="fonts/Ubuntu-italic.fntdata"/><Relationship Id="rId17" Type="http://schemas.openxmlformats.org/officeDocument/2006/relationships/slide" Target="slides/slide12.xml"/><Relationship Id="rId39" Type="http://schemas.openxmlformats.org/officeDocument/2006/relationships/font" Target="fonts/Spectral-bold.fntdata"/><Relationship Id="rId16" Type="http://schemas.openxmlformats.org/officeDocument/2006/relationships/slide" Target="slides/slide11.xml"/><Relationship Id="rId38" Type="http://schemas.openxmlformats.org/officeDocument/2006/relationships/font" Target="fonts/Spectra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0c4e06e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0c4e06e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0c4e06e3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0c4e06e3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77c4091a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77c4091a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0c4e06e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0c4e06e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0c4e17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0c4e17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6543c4b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6543c4b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00c4e06e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00c4e06e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edd65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edd65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6d497aa6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6d497aa6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6d497aa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6d497aa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0c4e0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0c4e0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6d497aa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6d497aa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6d497aa6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6d497aa6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6d497aa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6d497aa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535b583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535b583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7535b58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7535b58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535b583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535b583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77e9fcb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77e9fcb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77e9fcb96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77e9fcb96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6d497aa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6d497aa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6d497aa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6d497aa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6d497aa6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6d497aa6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0c4e06e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0c4e06e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00c4e06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00c4e06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743b5cc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743b5cc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743b5cc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743b5cc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77c4091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77c4091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ramyakv/mle-for-population-params-binomial/blob/master/learnpopulationparamsBinomialMLE.m" TargetMode="External"/><Relationship Id="rId4" Type="http://schemas.openxmlformats.org/officeDocument/2006/relationships/hyperlink" Target="https://github.com/ramyakv/mle-for-population-params-binomial/blob/master/learnpopulationparamsBinomialMLE.m" TargetMode="External"/><Relationship Id="rId5" Type="http://schemas.openxmlformats.org/officeDocument/2006/relationships/hyperlink" Target="https://en.wikipedia.org/wiki/Method_of_moments_(statistics)" TargetMode="External"/><Relationship Id="rId6" Type="http://schemas.openxmlformats.org/officeDocument/2006/relationships/hyperlink" Target="https://online.stat.psu.edu/stat414/node/193/" TargetMode="External"/><Relationship Id="rId7" Type="http://schemas.openxmlformats.org/officeDocument/2006/relationships/hyperlink" Target="https://arxiv.org/pdf/1709.02707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tatistical_parameter" TargetMode="External"/><Relationship Id="rId4" Type="http://schemas.openxmlformats.org/officeDocument/2006/relationships/hyperlink" Target="https://en.wikipedia.org/wiki/Probability_distribution" TargetMode="External"/><Relationship Id="rId5" Type="http://schemas.openxmlformats.org/officeDocument/2006/relationships/hyperlink" Target="https://en.wikipedia.org/wiki/Likelihood_function" TargetMode="External"/><Relationship Id="rId6" Type="http://schemas.openxmlformats.org/officeDocument/2006/relationships/hyperlink" Target="https://en.wikipedia.org/wiki/Statistical_mode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Ubuntu"/>
                <a:ea typeface="Ubuntu"/>
                <a:cs typeface="Ubuntu"/>
                <a:sym typeface="Ubuntu"/>
              </a:rPr>
              <a:t>Maximum Likelihood for estimating Population of Parameters</a:t>
            </a:r>
            <a:endParaRPr b="1" sz="4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FINAL PRESENTATION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Ubuntu"/>
                <a:ea typeface="Ubuntu"/>
                <a:cs typeface="Ubuntu"/>
                <a:sym typeface="Ubuntu"/>
              </a:rPr>
              <a:t>Why does the moment matching estimator fail for large t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  <a:latin typeface="Ubuntu"/>
                <a:ea typeface="Ubuntu"/>
                <a:cs typeface="Ubuntu"/>
                <a:sym typeface="Ubuntu"/>
              </a:rPr>
              <a:t>Higher order moments</a:t>
            </a:r>
            <a:r>
              <a:rPr b="1" lang="en">
                <a:solidFill>
                  <a:srgbClr val="0B5394"/>
                </a:solidFill>
                <a:latin typeface="Ubuntu"/>
                <a:ea typeface="Ubuntu"/>
                <a:cs typeface="Ubuntu"/>
                <a:sym typeface="Ubuntu"/>
              </a:rPr>
              <a:t> can’t be estimated accurately</a:t>
            </a:r>
            <a:r>
              <a:rPr lang="en">
                <a:solidFill>
                  <a:srgbClr val="0B5394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>
              <a:solidFill>
                <a:srgbClr val="0B539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Intiutively: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 example: L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et’s say we have 2 coins and we toss each coin 100 times. 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Estimating 100 moments of just 2 coins isn’t gonna help us estimate the distribution across all coins.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Mathematically:</a:t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It would be better to </a:t>
            </a: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stop with just the first c*log(N)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moments while estimating the distribution.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775" y="3248000"/>
            <a:ext cx="2592175" cy="7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3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Ubuntu"/>
                <a:ea typeface="Ubuntu"/>
                <a:cs typeface="Ubuntu"/>
                <a:sym typeface="Ubuntu"/>
              </a:rPr>
              <a:t>Local </a:t>
            </a:r>
            <a:r>
              <a:rPr b="1" lang="en" sz="2900">
                <a:latin typeface="Ubuntu"/>
                <a:ea typeface="Ubuntu"/>
                <a:cs typeface="Ubuntu"/>
                <a:sym typeface="Ubuntu"/>
              </a:rPr>
              <a:t>Moment Matching for the Rescue</a:t>
            </a:r>
            <a:endParaRPr b="1" sz="2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03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algorithm for Local Moment Matching consists of three steps: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Binning: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Bin the space [0,1] into smaller sub-spaces. Then place each coin into a bin according to the fraction of heads shown by it.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Moment Estimation: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The first ‘c*log(N)’ or ‘t’ moments for every bin is estimated using the coins present in that bin.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Distribution Calculation: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Do Moment Matching in every bin.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This overcomes the disadvantages of the Moment Matching estimator. In paper, it can achieve the </a:t>
            </a: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theoretically optimal bound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of O(1/t). 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Ubuntu"/>
                <a:ea typeface="Ubuntu"/>
                <a:cs typeface="Ubuntu"/>
                <a:sym typeface="Ubuntu"/>
              </a:rPr>
              <a:t>Drawbacks of Local Moment Matching</a:t>
            </a:r>
            <a:endParaRPr b="1" sz="2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1512750" y="1166500"/>
            <a:ext cx="611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Significant parameter tuning 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Requires special treatment for the edge cases.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Using fixed blocks partition of [0, 1] 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Matching only the first ‘t’ or ‘log N’ moments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Toy problem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572700"/>
            <a:ext cx="8520600" cy="43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Estimating the load distribution of cell towers in a given area at a particular time</a:t>
            </a:r>
            <a:endParaRPr b="1">
              <a:solidFill>
                <a:srgbClr val="3D85C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Introduction:</a:t>
            </a:r>
            <a:endParaRPr u="sng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5G the 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number of small and medium-ranged 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cell towers going to be deployed are much higher.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number of handovers are going to be higher and thus, 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the load handled by each cell is going to fluctuate.</a:t>
            </a:r>
            <a:endParaRPr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Identifying the </a:t>
            </a:r>
            <a:r>
              <a:rPr lang="en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distribution of loads 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across cells will give us more information about the network's performance.</a:t>
            </a:r>
            <a:endParaRPr u="sng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79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Toy problem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0" y="70090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  <a:latin typeface="Ubuntu"/>
                <a:ea typeface="Ubuntu"/>
                <a:cs typeface="Ubuntu"/>
                <a:sym typeface="Ubuntu"/>
              </a:rPr>
              <a:t>Formulating the given problem similar to the coin toss problem</a:t>
            </a:r>
            <a:endParaRPr b="1" sz="2000">
              <a:solidFill>
                <a:srgbClr val="3D85C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a threshold value and see if the load is higher than that or not. </a:t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Char char="●"/>
            </a:pPr>
            <a:r>
              <a:rPr lang="en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Since frequent handovers happen, the identity of the towers doesn't matter.</a:t>
            </a:r>
            <a:endParaRPr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makes the problem similar to that of our coin toss problem. </a:t>
            </a:r>
            <a:endParaRPr sz="25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83975" y="3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Wasserstein distance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Measures the similarity between two distributions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Given by :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Used to measure the accuracy of the estimators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Why?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575" y="1842975"/>
            <a:ext cx="3637800" cy="6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Why do we use the Wasserstein Distance?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Even when two distributions are located in lower dimensional manifolds without overlaps, Wasserstein distance can still provide a meaningful and smooth representation of the distance in-between</a:t>
            </a:r>
            <a:endParaRPr>
              <a:solidFill>
                <a:srgbClr val="000000"/>
              </a:solidFill>
              <a:highlight>
                <a:srgbClr val="FDFDFD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That is, if two distributions are disjoint, the EMD is a constant proportional to the distance between the distributions, however other measures such as KL divergence tend to infinity and JS divergence is a </a:t>
            </a:r>
            <a:r>
              <a:rPr lang="en">
                <a:solidFill>
                  <a:schemeClr val="dk1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constant, hence a </a:t>
            </a:r>
            <a:r>
              <a:rPr lang="en">
                <a:solidFill>
                  <a:srgbClr val="000000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non-differentiable </a:t>
            </a:r>
            <a:r>
              <a:rPr lang="en">
                <a:solidFill>
                  <a:schemeClr val="dk1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function at K_JS=0</a:t>
            </a:r>
            <a:endParaRPr>
              <a:solidFill>
                <a:schemeClr val="dk1"/>
              </a:solidFill>
              <a:highlight>
                <a:srgbClr val="FDFDFD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>
                <a:solidFill>
                  <a:srgbClr val="111111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Only Wasserstein metric provides a </a:t>
            </a:r>
            <a:r>
              <a:rPr b="1" lang="en">
                <a:solidFill>
                  <a:srgbClr val="111111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smooth</a:t>
            </a:r>
            <a:r>
              <a:rPr lang="en">
                <a:solidFill>
                  <a:srgbClr val="111111"/>
                </a:solidFill>
                <a:highlight>
                  <a:srgbClr val="FDFDFD"/>
                </a:highlight>
                <a:latin typeface="Ubuntu"/>
                <a:ea typeface="Ubuntu"/>
                <a:cs typeface="Ubuntu"/>
                <a:sym typeface="Ubuntu"/>
              </a:rPr>
              <a:t> measure, which is helpful for a stable learning process using gradient descents</a:t>
            </a:r>
            <a:endParaRPr>
              <a:solidFill>
                <a:schemeClr val="dk1"/>
              </a:solidFill>
              <a:highlight>
                <a:srgbClr val="FDFDFD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661988"/>
            <a:ext cx="6943725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1405975" y="105775"/>
            <a:ext cx="6584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                                    </a:t>
            </a:r>
            <a:r>
              <a:rPr b="1" lang="en" sz="2400">
                <a:latin typeface="Ubuntu"/>
                <a:ea typeface="Ubuntu"/>
                <a:cs typeface="Ubuntu"/>
                <a:sym typeface="Ubuntu"/>
              </a:rPr>
              <a:t>RESULTS</a:t>
            </a:r>
            <a:endParaRPr b="1" sz="24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Implementation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have to solve the following convex optimization problem: 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where D is the set of all distributions on [0,1]. We discretize the interval [0,1] into a uniform grid of width m. As long as the error due to discretization O(1/m) is smaller than the expected error in earth mover’s distance (EMD), we will not be losing much numerically. Unless otherwise specified, we use grid length of m = 1000. We then solve the MLE which is convex on this discrete convex set using cvx for Matlab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 rotWithShape="1">
          <a:blip r:embed="rId3">
            <a:alphaModFix/>
          </a:blip>
          <a:srcRect b="46780" l="38367" r="41098" t="46015"/>
          <a:stretch/>
        </p:blipFill>
        <p:spPr>
          <a:xfrm>
            <a:off x="453975" y="1553300"/>
            <a:ext cx="31861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Simulation Results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Ubuntu"/>
              <a:buAutoNum type="arabicPeriod"/>
            </a:pPr>
            <a:r>
              <a:rPr b="1" lang="en" sz="20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Synthetic data :</a:t>
            </a:r>
            <a:endParaRPr b="1" sz="20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 different orders of t w.r.t N, we carried out simulations, assuming some distribution for the biases( Gaussian, Cauchy, single-spike, triple-spikes and uniform ):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Note :  </a:t>
            </a:r>
            <a:r>
              <a:rPr lang="en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have shown simulation results using truncated Gaussian and Cauchy as the synthetic data, however, the other distributions follow the same trends.</a:t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0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Abstract	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Ubuntu"/>
              <a:buChar char="●"/>
            </a:pPr>
            <a:r>
              <a:rPr lang="en" sz="21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Our aim is to explore the advantages of using MLE to estimate the probability distribution function ( or pmf ) of parameters of a population</a:t>
            </a:r>
            <a:endParaRPr sz="21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Ubuntu"/>
              <a:buChar char="●"/>
            </a:pPr>
            <a:r>
              <a:rPr lang="en" sz="21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This problem arises in numerous domains, including digital communication, where the size of the population under study is usually large while the number of observations per individual is often limited</a:t>
            </a:r>
            <a:endParaRPr sz="21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Ubuntu"/>
              <a:buChar char="●"/>
            </a:pPr>
            <a:r>
              <a:rPr lang="en" sz="21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have compared MLE with two other estimators using the Wasserstein distance</a:t>
            </a:r>
            <a:endParaRPr sz="21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46600" y="36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>
                <a:latin typeface="Ubuntu"/>
                <a:ea typeface="Ubuntu"/>
                <a:cs typeface="Ubuntu"/>
                <a:sym typeface="Ubuntu"/>
              </a:rPr>
              <a:t>t is of the order log(N) ~ small t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250" y="1288875"/>
            <a:ext cx="5432600" cy="3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227375" y="36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For varying values of N, with t constant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675" y="1252750"/>
            <a:ext cx="5167574" cy="31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 t is greater than the order log(N) ~ large 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900" y="1152475"/>
            <a:ext cx="5360325" cy="34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 t is of the order log(N) ~ small 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900" y="1152475"/>
            <a:ext cx="59144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For varying values of N, with t constant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50" y="1152475"/>
            <a:ext cx="6010775" cy="37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 t is greater than the order log(N) ~ large 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75" y="1152475"/>
            <a:ext cx="5697600" cy="36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Comparing CDFs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525" y="1084100"/>
            <a:ext cx="5415440" cy="3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Comparing CDFs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75" y="1152475"/>
            <a:ext cx="5750899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References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Code : GitHub</a:t>
            </a:r>
            <a:r>
              <a:rPr lang="en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- </a:t>
            </a:r>
            <a:r>
              <a:rPr lang="en" sz="1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h</a:t>
            </a:r>
            <a:r>
              <a:rPr lang="en" sz="1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ttps://github.com/ramyakv/mle-for-population-params-binomial/blob/master/learnpopulationparamsBinomialMLE.m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https://en.wikipedia.org/wiki/Method_of_moments_(statistics)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6"/>
              </a:rPr>
              <a:t>https://online.stat.psu.edu/stat414/node/193/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AutoNum type="arabicPeriod"/>
            </a:pPr>
            <a:r>
              <a:rPr lang="en" sz="1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7"/>
              </a:rPr>
              <a:t>https://arxiv.org/pdf/1709.02707.pdf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Motivation: Large yet Sparse Data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15950" y="704850"/>
            <a:ext cx="3924300" cy="24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Example: Flu data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Suppose out of a large random subset of the population, we observe whether a person caught the flu or not for last 5 years</a:t>
            </a:r>
            <a:endParaRPr sz="20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3925" l="0" r="0" t="0"/>
          <a:stretch/>
        </p:blipFill>
        <p:spPr>
          <a:xfrm>
            <a:off x="4961900" y="560525"/>
            <a:ext cx="3961800" cy="29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15950" y="3306775"/>
            <a:ext cx="8132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In the regime where t&lt;&lt;N, MLE </a:t>
            </a: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achieves</a:t>
            </a: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 the minimum possible error bound of O(1/t) when t&lt;clogN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n an exponentially large interval of t beyond c logN, the MLE achieves the error bound of O(1/(</a:t>
            </a:r>
            <a:r>
              <a:rPr b="1"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√(</a:t>
            </a: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t logN)) ).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In contrast, regardless of how large N is, the naive "plug-in" estimator for this problem only achieves the suboptimal error of O(1/</a:t>
            </a:r>
            <a:r>
              <a:rPr b="1"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√t</a:t>
            </a:r>
            <a:r>
              <a:rPr b="1" lang="en" sz="1600">
                <a:latin typeface="Ubuntu"/>
                <a:ea typeface="Ubuntu"/>
                <a:cs typeface="Ubuntu"/>
                <a:sym typeface="Ubuntu"/>
              </a:rPr>
              <a:t>)</a:t>
            </a:r>
            <a:endParaRPr b="1" sz="1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-69300" y="-12175"/>
            <a:ext cx="9144000" cy="9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Goal: To learn the distribution of the biases over a population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3810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Application domains:</a:t>
            </a:r>
            <a:r>
              <a:rPr b="1" lang="en" sz="2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b="1" sz="2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Epidemiology, Social Sciences, psychology, Medicine, Biology</a:t>
            </a:r>
            <a:endParaRPr b="1" sz="2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Population size is large, often hundreds of thousands or millions</a:t>
            </a:r>
            <a:endParaRPr b="1" sz="2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Number of observations per individual is limited (sparse) prohibiting accurate estimation of parameters of interest</a:t>
            </a:r>
            <a:endParaRPr b="1" sz="22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Maximum Likelihood Estimator</a:t>
            </a:r>
            <a:endParaRPr b="1" sz="3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62525" y="153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Maximum likelihood estimation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(</a:t>
            </a: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MLE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 is a method of estimating 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3"/>
              </a:rPr>
              <a:t>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parameters of a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/>
              </a:rPr>
              <a:t>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probability distribution by maximizing 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5"/>
              </a:rPr>
              <a:t>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likelihood function, so that under the assumed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6"/>
              </a:rPr>
              <a:t>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statistical model the observed data  is most probable.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goal of MLE is to maximize the </a:t>
            </a: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likelihood function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estimating P using MLE, 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baseline="-25000"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MLE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 = arg min</a:t>
            </a:r>
            <a:r>
              <a:rPr baseline="-25000"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Q Ɛ 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KL(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h</a:t>
            </a:r>
            <a:r>
              <a:rPr baseline="30000"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obs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, E</a:t>
            </a:r>
            <a:r>
              <a:rPr baseline="-25000"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Q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[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Ubuntu"/>
                <a:ea typeface="Ubuntu"/>
                <a:cs typeface="Ubuntu"/>
                <a:sym typeface="Ubuntu"/>
              </a:rPr>
              <a:t>])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DFDFD"/>
              </a:buClr>
              <a:buSzPts val="1800"/>
              <a:buChar char="●"/>
            </a:pPr>
            <a:r>
              <a:rPr lang="en" sz="900">
                <a:solidFill>
                  <a:srgbClr val="FDFDFD"/>
                </a:solidFill>
              </a:rPr>
              <a:t>●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Empirical estimator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 simple empirical estimate of the probability distribution is obtained from a sample of data by calculating the relative frequency fi=ni/n of occurrence of each event {X=xi}.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 the limit of large sample sizes, these empirical estimates of the distribution provide increasingly accurate unbiased estimates of the population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probability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distribution.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Moment Matching Estimator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Given a dataset and the distribution we can use this method to estimate the parameters of this distribution.</a:t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Assume the problem is to estimate ‘k’ unknown parameters t1,…, tk of a distribution F(w;t1,t2..tk). The steps are:</a:t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AutoNum type="arabicParenR"/>
            </a:pP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Estimate the exact moments E(w), E(w^2)... E(w^k) in terms of the parameters. </a:t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AutoNum type="arabicParenR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Calculate ‘k’ sample moments from the dataset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buntu"/>
              <a:buAutoNum type="arabicParenR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Equate them both to find the values of ‘k’ parameters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7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Ubuntu"/>
                <a:ea typeface="Ubuntu"/>
                <a:cs typeface="Ubuntu"/>
                <a:sym typeface="Ubuntu"/>
              </a:rPr>
              <a:t>Moment Matching Estimator in our setting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375350"/>
            <a:ext cx="8520600" cy="31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"/>
              <a:buChar char="●"/>
            </a:pP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our problem setting, we don’t know the actual distribution.</a:t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 can divide </a:t>
            </a: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space [0,1] into smaller subspaces and evaluate the weight for each subspace.</a:t>
            </a:r>
            <a:endParaRPr sz="1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Ubuntu"/>
              <a:buChar char="●"/>
            </a:pPr>
            <a:r>
              <a:rPr lang="en" sz="1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 shall be </a:t>
            </a: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 sz="16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mploying linear/quadratic programming techniques to find the weight.</a:t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Note: Dividing the subspace will lead to further errors. Hence, the number of divisions are usually high, to reduce this error further.</a:t>
            </a:r>
            <a:endParaRPr sz="16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23" y="0"/>
            <a:ext cx="78545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