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
      <p:font typeface="Montserrat"/>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regular.fntdata"/><Relationship Id="rId25" Type="http://schemas.openxmlformats.org/officeDocument/2006/relationships/font" Target="fonts/Roboto-boldItalic.fntdata"/><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405e347172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405e347172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405e347172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405e347172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405e347172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405e347172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405e347172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405e347172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405e347172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405e347172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405e347172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405e347172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405e347172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405e347172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405e347172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405e347172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405e347172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405e347172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405e347172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405e347172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405e347172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405e347172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405e347172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405e347172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405e347172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405e347172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405e347172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405e347172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405e347172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405e347172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activemq.apache.or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014550" y="671525"/>
            <a:ext cx="5540100" cy="94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ACTIVEMQ</a:t>
            </a:r>
            <a:r>
              <a:rPr lang="en"/>
              <a:t> ACTION</a:t>
            </a:r>
            <a:endParaRPr/>
          </a:p>
        </p:txBody>
      </p:sp>
      <p:sp>
        <p:nvSpPr>
          <p:cNvPr id="135" name="Google Shape;135;p13"/>
          <p:cNvSpPr txBox="1"/>
          <p:nvPr>
            <p:ph idx="1" type="subTitle"/>
          </p:nvPr>
        </p:nvSpPr>
        <p:spPr>
          <a:xfrm>
            <a:off x="4229125" y="2043125"/>
            <a:ext cx="4111200" cy="22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SWE 645</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Team Mates</a:t>
            </a:r>
            <a:endParaRPr sz="1600"/>
          </a:p>
          <a:p>
            <a:pPr indent="0" lvl="0" marL="0" rtl="0" algn="l">
              <a:spcBef>
                <a:spcPts val="0"/>
              </a:spcBef>
              <a:spcAft>
                <a:spcPts val="0"/>
              </a:spcAft>
              <a:buNone/>
            </a:pPr>
            <a:r>
              <a:rPr lang="en" sz="1600"/>
              <a:t>          </a:t>
            </a:r>
            <a:endParaRPr sz="1600"/>
          </a:p>
          <a:p>
            <a:pPr indent="0" lvl="0" marL="0" rtl="0" algn="l">
              <a:spcBef>
                <a:spcPts val="0"/>
              </a:spcBef>
              <a:spcAft>
                <a:spcPts val="0"/>
              </a:spcAft>
              <a:buNone/>
            </a:pPr>
            <a:r>
              <a:rPr lang="en" sz="1600"/>
              <a:t>          Abhishek Veeravalli</a:t>
            </a:r>
            <a:endParaRPr sz="1600"/>
          </a:p>
          <a:p>
            <a:pPr indent="0" lvl="0" marL="0" rtl="0" algn="l">
              <a:spcBef>
                <a:spcPts val="0"/>
              </a:spcBef>
              <a:spcAft>
                <a:spcPts val="0"/>
              </a:spcAft>
              <a:buNone/>
            </a:pPr>
            <a:r>
              <a:rPr lang="en" sz="1600"/>
              <a:t>          Anurag Peddi</a:t>
            </a:r>
            <a:endParaRPr sz="1600"/>
          </a:p>
          <a:p>
            <a:pPr indent="0" lvl="0" marL="0" rtl="0" algn="l">
              <a:spcBef>
                <a:spcPts val="0"/>
              </a:spcBef>
              <a:spcAft>
                <a:spcPts val="0"/>
              </a:spcAft>
              <a:buNone/>
            </a:pPr>
            <a:r>
              <a:rPr lang="en" sz="1600"/>
              <a:t>          Bhaskar Praveen</a:t>
            </a:r>
            <a:endParaRPr sz="1600"/>
          </a:p>
          <a:p>
            <a:pPr indent="0" lvl="0" marL="0" rtl="0" algn="l">
              <a:spcBef>
                <a:spcPts val="0"/>
              </a:spcBef>
              <a:spcAft>
                <a:spcPts val="0"/>
              </a:spcAft>
              <a:buNone/>
            </a:pPr>
            <a:r>
              <a:rPr lang="en" sz="1600"/>
              <a:t>          Ramya Sree Avula</a:t>
            </a:r>
            <a:endParaRPr sz="1600"/>
          </a:p>
          <a:p>
            <a:pPr indent="0" lvl="0" marL="0" rtl="0" algn="l">
              <a:spcBef>
                <a:spcPts val="0"/>
              </a:spcBef>
              <a:spcAft>
                <a:spcPts val="0"/>
              </a:spcAft>
              <a:buNone/>
            </a:pPr>
            <a:r>
              <a:rPr lang="en" sz="1600"/>
              <a:t>       </a:t>
            </a:r>
            <a:endParaRPr sz="1600"/>
          </a:p>
          <a:p>
            <a:pPr indent="0" lvl="0" marL="0" rtl="0" algn="l">
              <a:spcBef>
                <a:spcPts val="0"/>
              </a:spcBef>
              <a:spcAft>
                <a:spcPts val="0"/>
              </a:spcAft>
              <a:buNone/>
            </a:pPr>
            <a:r>
              <a:rPr lang="en" sz="1600"/>
              <a:t> </a:t>
            </a:r>
            <a:endParaRPr sz="1600"/>
          </a:p>
          <a:p>
            <a:pPr indent="0" lvl="0" marL="0" rtl="0" algn="l">
              <a:spcBef>
                <a:spcPts val="0"/>
              </a:spcBef>
              <a:spcAft>
                <a:spcPts val="0"/>
              </a:spcAft>
              <a:buNone/>
            </a:pPr>
            <a:r>
              <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393750"/>
            <a:ext cx="7038900" cy="59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ActiveMQ in Action examples</a:t>
            </a:r>
            <a:endParaRPr/>
          </a:p>
        </p:txBody>
      </p:sp>
      <p:sp>
        <p:nvSpPr>
          <p:cNvPr id="189" name="Google Shape;189;p22"/>
          <p:cNvSpPr txBox="1"/>
          <p:nvPr>
            <p:ph idx="1" type="body"/>
          </p:nvPr>
        </p:nvSpPr>
        <p:spPr>
          <a:xfrm>
            <a:off x="1297500" y="1500200"/>
            <a:ext cx="7038900" cy="2978400"/>
          </a:xfrm>
          <a:prstGeom prst="rect">
            <a:avLst/>
          </a:prstGeom>
        </p:spPr>
        <p:txBody>
          <a:bodyPr anchorCtr="0" anchor="t" bIns="91425" lIns="91425" spcFirstLastPara="1" rIns="91425" wrap="square" tIns="91425">
            <a:normAutofit lnSpcReduction="10000"/>
          </a:bodyPr>
          <a:lstStyle/>
          <a:p>
            <a:pPr indent="-333375" lvl="0" marL="457200" rtl="0" algn="just">
              <a:spcBef>
                <a:spcPts val="0"/>
              </a:spcBef>
              <a:spcAft>
                <a:spcPts val="0"/>
              </a:spcAft>
              <a:buSzPts val="1650"/>
              <a:buChar char="●"/>
            </a:pPr>
            <a:r>
              <a:rPr lang="en" sz="1650"/>
              <a:t>Use of Maven for compiling and running the examples:</a:t>
            </a:r>
            <a:endParaRPr sz="1650"/>
          </a:p>
          <a:p>
            <a:pPr indent="0" lvl="0" marL="0" rtl="0" algn="just">
              <a:spcBef>
                <a:spcPts val="1200"/>
              </a:spcBef>
              <a:spcAft>
                <a:spcPts val="0"/>
              </a:spcAft>
              <a:buNone/>
            </a:pPr>
            <a:r>
              <a:rPr lang="en" sz="1650"/>
              <a:t>Maven is a widely-used build automation tool, particularly for Java-based projects. The book examples employ Maven to manage dependencies, compile the source code, and package the applications into executable JAR files. By utilizing Maven, developers can effortlessly build and run the examples on their local machines without the need to manually download and configure the required libraries and dependencies.</a:t>
            </a:r>
            <a:endParaRPr sz="165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1297500" y="393750"/>
            <a:ext cx="7038900" cy="57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Contd</a:t>
            </a:r>
            <a:endParaRPr/>
          </a:p>
        </p:txBody>
      </p:sp>
      <p:sp>
        <p:nvSpPr>
          <p:cNvPr id="195" name="Google Shape;195;p23"/>
          <p:cNvSpPr txBox="1"/>
          <p:nvPr>
            <p:ph idx="1" type="body"/>
          </p:nvPr>
        </p:nvSpPr>
        <p:spPr>
          <a:xfrm>
            <a:off x="1297500" y="1171575"/>
            <a:ext cx="7038900" cy="3307200"/>
          </a:xfrm>
          <a:prstGeom prst="rect">
            <a:avLst/>
          </a:prstGeom>
        </p:spPr>
        <p:txBody>
          <a:bodyPr anchorCtr="0" anchor="t" bIns="91425" lIns="91425" spcFirstLastPara="1" rIns="91425" wrap="square" tIns="91425">
            <a:normAutofit fontScale="92500" lnSpcReduction="10000"/>
          </a:bodyPr>
          <a:lstStyle/>
          <a:p>
            <a:pPr indent="-325516" lvl="0" marL="457200" rtl="0" algn="l">
              <a:spcBef>
                <a:spcPts val="0"/>
              </a:spcBef>
              <a:spcAft>
                <a:spcPts val="0"/>
              </a:spcAft>
              <a:buSzPct val="100000"/>
              <a:buChar char="●"/>
            </a:pPr>
            <a:r>
              <a:rPr lang="en" sz="1650"/>
              <a:t>How to use the example applications with ActiveMQ:</a:t>
            </a:r>
            <a:endParaRPr sz="1650"/>
          </a:p>
          <a:p>
            <a:pPr indent="0" lvl="0" marL="0" rtl="0" algn="just">
              <a:spcBef>
                <a:spcPts val="1200"/>
              </a:spcBef>
              <a:spcAft>
                <a:spcPts val="0"/>
              </a:spcAft>
              <a:buNone/>
            </a:pPr>
            <a:r>
              <a:rPr lang="en" sz="1650"/>
              <a:t>To use the example applications with ActiveMQ, developers must first download and install ActiveMQ on their local machines. Once ActiveMQ is operational, developers can deploy the example applications by either running the executable JAR files or by importing the source code into their IDE and running the applications from there. </a:t>
            </a:r>
            <a:endParaRPr sz="1650"/>
          </a:p>
          <a:p>
            <a:pPr indent="0" lvl="0" marL="0" rtl="0" algn="just">
              <a:spcBef>
                <a:spcPts val="1200"/>
              </a:spcBef>
              <a:spcAft>
                <a:spcPts val="0"/>
              </a:spcAft>
              <a:buNone/>
            </a:pPr>
            <a:r>
              <a:rPr lang="en" sz="1650"/>
              <a:t>The examples are designed to function with various ActiveMQ configurations, such as standalone mode, network of brokers, and others. By experimenting with these examples, developers can gain a better understanding of how to use ActiveMQ in different scenarios and configurations.</a:t>
            </a:r>
            <a:endParaRPr sz="1650"/>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1297500" y="393750"/>
            <a:ext cx="7038900" cy="62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Connecting to ActiveMQ</a:t>
            </a:r>
            <a:endParaRPr/>
          </a:p>
        </p:txBody>
      </p:sp>
      <p:sp>
        <p:nvSpPr>
          <p:cNvPr id="201" name="Google Shape;201;p24"/>
          <p:cNvSpPr txBox="1"/>
          <p:nvPr>
            <p:ph idx="1" type="body"/>
          </p:nvPr>
        </p:nvSpPr>
        <p:spPr>
          <a:xfrm>
            <a:off x="1297500" y="1328750"/>
            <a:ext cx="7038900" cy="3078900"/>
          </a:xfrm>
          <a:prstGeom prst="rect">
            <a:avLst/>
          </a:prstGeom>
        </p:spPr>
        <p:txBody>
          <a:bodyPr anchorCtr="0" anchor="t" bIns="91425" lIns="91425" spcFirstLastPara="1" rIns="91425" wrap="square" tIns="91425">
            <a:normAutofit fontScale="25000" lnSpcReduction="20000"/>
          </a:bodyPr>
          <a:lstStyle/>
          <a:p>
            <a:pPr indent="-332366" lvl="0" marL="457200" rtl="0" algn="l">
              <a:spcBef>
                <a:spcPts val="0"/>
              </a:spcBef>
              <a:spcAft>
                <a:spcPts val="0"/>
              </a:spcAft>
              <a:buSzPct val="100000"/>
              <a:buChar char="●"/>
            </a:pPr>
            <a:r>
              <a:rPr lang="en" sz="6536"/>
              <a:t> A description and demonstration of ActiveMQ connector URIs:</a:t>
            </a:r>
            <a:endParaRPr sz="6536"/>
          </a:p>
          <a:p>
            <a:pPr indent="0" lvl="0" marL="0" rtl="0" algn="l">
              <a:spcBef>
                <a:spcPts val="1200"/>
              </a:spcBef>
              <a:spcAft>
                <a:spcPts val="0"/>
              </a:spcAft>
              <a:buNone/>
            </a:pPr>
            <a:r>
              <a:rPr lang="en" sz="6536"/>
              <a:t>ActiveMQ connector URIs are used to define the connection parameters for both transport and network connectors. These URIs specify the protocol, host, port, and any additional options required for establishing a connection.</a:t>
            </a:r>
            <a:endParaRPr sz="6536"/>
          </a:p>
          <a:p>
            <a:pPr indent="0" lvl="0" marL="0" rtl="0" algn="l">
              <a:spcBef>
                <a:spcPts val="1200"/>
              </a:spcBef>
              <a:spcAft>
                <a:spcPts val="0"/>
              </a:spcAft>
              <a:buNone/>
            </a:pPr>
            <a:r>
              <a:rPr lang="en" sz="6536"/>
              <a:t> For example, a typical ActiveMQ connector URI might look like this: `tcp://localhost:61616?wireFormat.maxInactivityDuration=30000`. In this example, the URI specifies the TCP protocol, the host as 'localhost', the port as '61616', and an additional option for the maximum inactivity duration.</a:t>
            </a:r>
            <a:endParaRPr sz="6536"/>
          </a:p>
          <a:p>
            <a:pPr indent="0" lvl="0" marL="0" rtl="0" algn="l">
              <a:spcBef>
                <a:spcPts val="1200"/>
              </a:spcBef>
              <a:spcAft>
                <a:spcPts val="0"/>
              </a:spcAft>
              <a:buNone/>
            </a:pPr>
            <a:r>
              <a:t/>
            </a:r>
            <a:endParaRPr sz="6536"/>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5"/>
          <p:cNvSpPr txBox="1"/>
          <p:nvPr>
            <p:ph type="title"/>
          </p:nvPr>
        </p:nvSpPr>
        <p:spPr>
          <a:xfrm>
            <a:off x="1297500" y="393750"/>
            <a:ext cx="7038900" cy="57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Contd</a:t>
            </a:r>
            <a:endParaRPr/>
          </a:p>
        </p:txBody>
      </p:sp>
      <p:sp>
        <p:nvSpPr>
          <p:cNvPr id="207" name="Google Shape;207;p25"/>
          <p:cNvSpPr txBox="1"/>
          <p:nvPr>
            <p:ph idx="1" type="body"/>
          </p:nvPr>
        </p:nvSpPr>
        <p:spPr>
          <a:xfrm>
            <a:off x="1297500" y="971550"/>
            <a:ext cx="7038900" cy="35073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6488"/>
              <a:t>2. How to connect your clients to ActiveMQ using transport connectors:</a:t>
            </a:r>
            <a:endParaRPr sz="6488"/>
          </a:p>
          <a:p>
            <a:pPr indent="0" lvl="0" marL="0" rtl="0" algn="l">
              <a:spcBef>
                <a:spcPts val="1200"/>
              </a:spcBef>
              <a:spcAft>
                <a:spcPts val="0"/>
              </a:spcAft>
              <a:buNone/>
            </a:pPr>
            <a:r>
              <a:rPr lang="en" sz="6488"/>
              <a:t>Transport connectors are responsible for managing client connections to an ActiveMQ broker. To connect clients to ActiveMQ using transport connectors, you need to configure the broker with the appropriate connector URI. In the ActiveMQ configuration file (activemq.xml), you can define the transport connector like this:</a:t>
            </a:r>
            <a:endParaRPr sz="6488"/>
          </a:p>
          <a:p>
            <a:pPr indent="0" lvl="0" marL="0" rtl="0" algn="l">
              <a:spcBef>
                <a:spcPts val="1200"/>
              </a:spcBef>
              <a:spcAft>
                <a:spcPts val="0"/>
              </a:spcAft>
              <a:buNone/>
            </a:pPr>
            <a:r>
              <a:rPr lang="en" sz="6488"/>
              <a:t>xml</a:t>
            </a:r>
            <a:endParaRPr sz="6488"/>
          </a:p>
          <a:p>
            <a:pPr indent="0" lvl="0" marL="0" rtl="0" algn="l">
              <a:spcBef>
                <a:spcPts val="1200"/>
              </a:spcBef>
              <a:spcAft>
                <a:spcPts val="0"/>
              </a:spcAft>
              <a:buNone/>
            </a:pPr>
            <a:r>
              <a:rPr lang="en" sz="6488"/>
              <a:t>&lt;transportConnectors&gt;</a:t>
            </a:r>
            <a:endParaRPr sz="6488"/>
          </a:p>
          <a:p>
            <a:pPr indent="0" lvl="0" marL="0" rtl="0" algn="l">
              <a:spcBef>
                <a:spcPts val="1200"/>
              </a:spcBef>
              <a:spcAft>
                <a:spcPts val="0"/>
              </a:spcAft>
              <a:buNone/>
            </a:pPr>
            <a:r>
              <a:rPr lang="en" sz="6488"/>
              <a:t>  &lt;transportConnector name="openwire" uri="tcp://0.0.0.0:61616"/&gt;</a:t>
            </a:r>
            <a:endParaRPr sz="6488"/>
          </a:p>
          <a:p>
            <a:pPr indent="0" lvl="0" marL="0" rtl="0" algn="l">
              <a:spcBef>
                <a:spcPts val="1200"/>
              </a:spcBef>
              <a:spcAft>
                <a:spcPts val="0"/>
              </a:spcAft>
              <a:buNone/>
            </a:pPr>
            <a:r>
              <a:rPr lang="en" sz="6488"/>
              <a:t>&lt;/transportConnectors&gt;</a:t>
            </a:r>
            <a:endParaRPr sz="6488"/>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6"/>
          <p:cNvSpPr txBox="1"/>
          <p:nvPr>
            <p:ph type="title"/>
          </p:nvPr>
        </p:nvSpPr>
        <p:spPr>
          <a:xfrm>
            <a:off x="1297500" y="393750"/>
            <a:ext cx="7038900" cy="59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Contd</a:t>
            </a:r>
            <a:endParaRPr/>
          </a:p>
        </p:txBody>
      </p:sp>
      <p:sp>
        <p:nvSpPr>
          <p:cNvPr id="213" name="Google Shape;213;p26"/>
          <p:cNvSpPr txBox="1"/>
          <p:nvPr>
            <p:ph idx="1" type="body"/>
          </p:nvPr>
        </p:nvSpPr>
        <p:spPr>
          <a:xfrm>
            <a:off x="1297500" y="1085850"/>
            <a:ext cx="7038900" cy="36861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6525"/>
              <a:t>Once the transport connector is configured, clients can use the specified URI to establish a connection to the broker. In Java, for example, you can create a connection using the JMS API:</a:t>
            </a:r>
            <a:endParaRPr sz="6525"/>
          </a:p>
          <a:p>
            <a:pPr indent="0" lvl="0" marL="0" rtl="0" algn="l">
              <a:spcBef>
                <a:spcPts val="1200"/>
              </a:spcBef>
              <a:spcAft>
                <a:spcPts val="0"/>
              </a:spcAft>
              <a:buNone/>
            </a:pPr>
            <a:r>
              <a:rPr lang="en" sz="6525"/>
              <a:t>java</a:t>
            </a:r>
            <a:endParaRPr sz="6525"/>
          </a:p>
          <a:p>
            <a:pPr indent="0" lvl="0" marL="0" rtl="0" algn="l">
              <a:spcBef>
                <a:spcPts val="1200"/>
              </a:spcBef>
              <a:spcAft>
                <a:spcPts val="0"/>
              </a:spcAft>
              <a:buNone/>
            </a:pPr>
            <a:r>
              <a:rPr lang="en" sz="6525"/>
              <a:t>import javax.jms.Connection;</a:t>
            </a:r>
            <a:endParaRPr sz="6525"/>
          </a:p>
          <a:p>
            <a:pPr indent="0" lvl="0" marL="0" rtl="0" algn="l">
              <a:spcBef>
                <a:spcPts val="1200"/>
              </a:spcBef>
              <a:spcAft>
                <a:spcPts val="0"/>
              </a:spcAft>
              <a:buNone/>
            </a:pPr>
            <a:r>
              <a:rPr lang="en" sz="6525"/>
              <a:t>import javax.jms.ConnectionFactory;</a:t>
            </a:r>
            <a:endParaRPr sz="6525"/>
          </a:p>
          <a:p>
            <a:pPr indent="0" lvl="0" marL="0" rtl="0" algn="l">
              <a:spcBef>
                <a:spcPts val="1200"/>
              </a:spcBef>
              <a:spcAft>
                <a:spcPts val="0"/>
              </a:spcAft>
              <a:buNone/>
            </a:pPr>
            <a:r>
              <a:rPr lang="en" sz="6525"/>
              <a:t>import org.apache.activemq.ActiveMQConnectionFactory;</a:t>
            </a:r>
            <a:endParaRPr sz="6525"/>
          </a:p>
          <a:p>
            <a:pPr indent="0" lvl="0" marL="0" rtl="0" algn="l">
              <a:spcBef>
                <a:spcPts val="1200"/>
              </a:spcBef>
              <a:spcAft>
                <a:spcPts val="0"/>
              </a:spcAft>
              <a:buNone/>
            </a:pPr>
            <a:r>
              <a:rPr lang="en" sz="6525"/>
              <a:t>ConnectionFactory connectionFactory = new ActiveMQConnectionFactory("tcp://localhost:61616");</a:t>
            </a:r>
            <a:endParaRPr sz="6525"/>
          </a:p>
          <a:p>
            <a:pPr indent="0" lvl="0" marL="0" rtl="0" algn="l">
              <a:spcBef>
                <a:spcPts val="1200"/>
              </a:spcBef>
              <a:spcAft>
                <a:spcPts val="0"/>
              </a:spcAft>
              <a:buNone/>
            </a:pPr>
            <a:r>
              <a:rPr lang="en" sz="6525"/>
              <a:t>Connection connection = connectionFactory.createConnection();</a:t>
            </a:r>
            <a:endParaRPr sz="6525"/>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7"/>
          <p:cNvSpPr txBox="1"/>
          <p:nvPr>
            <p:ph type="title"/>
          </p:nvPr>
        </p:nvSpPr>
        <p:spPr>
          <a:xfrm>
            <a:off x="1297500" y="393750"/>
            <a:ext cx="7038900" cy="820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Clr>
                <a:srgbClr val="000000"/>
              </a:buClr>
              <a:buSzPts val="935"/>
              <a:buFont typeface="Arial"/>
              <a:buNone/>
            </a:pPr>
            <a:r>
              <a:rPr lang="en">
                <a:latin typeface="Lato"/>
                <a:ea typeface="Lato"/>
                <a:cs typeface="Lato"/>
                <a:sym typeface="Lato"/>
              </a:rPr>
              <a:t>How to create a cluster of ActiveMQ message brokers using network connectors:</a:t>
            </a:r>
            <a:endParaRPr/>
          </a:p>
        </p:txBody>
      </p:sp>
      <p:sp>
        <p:nvSpPr>
          <p:cNvPr id="219" name="Google Shape;219;p27"/>
          <p:cNvSpPr txBox="1"/>
          <p:nvPr>
            <p:ph idx="1" type="body"/>
          </p:nvPr>
        </p:nvSpPr>
        <p:spPr>
          <a:xfrm>
            <a:off x="1297500" y="1214550"/>
            <a:ext cx="7038900" cy="3364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lang="en" sz="1405"/>
              <a:t>Network connectors are used to connect multiple ActiveMQ brokers, forming a cluster that allows messages to be shared among the connected brokers. To create a cluster, you need to configure each broker with a network connector that points to the other brokers in the cluster. In the ActiveMQ configuration file (activemq.xml), you can define the network connector like this:</a:t>
            </a:r>
            <a:endParaRPr sz="1405"/>
          </a:p>
          <a:p>
            <a:pPr indent="0" lvl="0" marL="0" rtl="0" algn="l">
              <a:lnSpc>
                <a:spcPct val="80000"/>
              </a:lnSpc>
              <a:spcBef>
                <a:spcPts val="1200"/>
              </a:spcBef>
              <a:spcAft>
                <a:spcPts val="0"/>
              </a:spcAft>
              <a:buSzPts val="935"/>
              <a:buNone/>
            </a:pPr>
            <a:r>
              <a:rPr lang="en" sz="1405"/>
              <a:t>xml</a:t>
            </a:r>
            <a:endParaRPr sz="1405"/>
          </a:p>
          <a:p>
            <a:pPr indent="0" lvl="0" marL="0" rtl="0" algn="l">
              <a:lnSpc>
                <a:spcPct val="80000"/>
              </a:lnSpc>
              <a:spcBef>
                <a:spcPts val="800"/>
              </a:spcBef>
              <a:spcAft>
                <a:spcPts val="0"/>
              </a:spcAft>
              <a:buSzPts val="935"/>
              <a:buNone/>
            </a:pPr>
            <a:r>
              <a:rPr lang="en" sz="1405"/>
              <a:t>&lt;networkConnectors&gt;</a:t>
            </a:r>
            <a:endParaRPr sz="1405"/>
          </a:p>
          <a:p>
            <a:pPr indent="0" lvl="0" marL="0" rtl="0" algn="l">
              <a:lnSpc>
                <a:spcPct val="80000"/>
              </a:lnSpc>
              <a:spcBef>
                <a:spcPts val="800"/>
              </a:spcBef>
              <a:spcAft>
                <a:spcPts val="0"/>
              </a:spcAft>
              <a:buSzPts val="935"/>
              <a:buNone/>
            </a:pPr>
            <a:r>
              <a:rPr lang="en" sz="1405"/>
              <a:t>&lt;networkConnector name="broker1-to-broker2" uri="static:(tcp://broker2-host:61616)"/&gt;</a:t>
            </a:r>
            <a:endParaRPr sz="1405"/>
          </a:p>
          <a:p>
            <a:pPr indent="0" lvl="0" marL="0" rtl="0" algn="l">
              <a:lnSpc>
                <a:spcPct val="80000"/>
              </a:lnSpc>
              <a:spcBef>
                <a:spcPts val="800"/>
              </a:spcBef>
              <a:spcAft>
                <a:spcPts val="0"/>
              </a:spcAft>
              <a:buSzPts val="935"/>
              <a:buNone/>
            </a:pPr>
            <a:r>
              <a:rPr lang="en" sz="1405"/>
              <a:t>&lt;/networkConnectors&gt;</a:t>
            </a:r>
            <a:endParaRPr sz="1405"/>
          </a:p>
          <a:p>
            <a:pPr indent="0" lvl="0" marL="0" rtl="0" algn="l">
              <a:lnSpc>
                <a:spcPct val="95000"/>
              </a:lnSpc>
              <a:spcBef>
                <a:spcPts val="800"/>
              </a:spcBef>
              <a:spcAft>
                <a:spcPts val="0"/>
              </a:spcAft>
              <a:buSzPts val="935"/>
              <a:buNone/>
            </a:pPr>
            <a:r>
              <a:rPr lang="en" sz="1405"/>
              <a:t>In this example, the network connector named 'broker1-to-broker2' connects the current broker to another broker running on 'broker2-host' using the TCP protocol on port 61616. By configuring network connectors on each broker, you can create a cluster that enables message distribution and load balancing across the </a:t>
            </a:r>
            <a:r>
              <a:rPr lang="en" sz="1505"/>
              <a:t>connected brokers.</a:t>
            </a:r>
            <a:endParaRPr sz="1505"/>
          </a:p>
          <a:p>
            <a:pPr indent="0" lvl="0" marL="0" rtl="0" algn="l">
              <a:lnSpc>
                <a:spcPct val="95000"/>
              </a:lnSpc>
              <a:spcBef>
                <a:spcPts val="1200"/>
              </a:spcBef>
              <a:spcAft>
                <a:spcPts val="1200"/>
              </a:spcAft>
              <a:buSzPts val="935"/>
              <a:buNone/>
            </a:pPr>
            <a:r>
              <a:t/>
            </a:r>
            <a:endParaRPr sz="1105"/>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8"/>
          <p:cNvSpPr txBox="1"/>
          <p:nvPr/>
        </p:nvSpPr>
        <p:spPr>
          <a:xfrm>
            <a:off x="1357325" y="1900250"/>
            <a:ext cx="64437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000">
                <a:solidFill>
                  <a:schemeClr val="lt1"/>
                </a:solidFill>
                <a:latin typeface="Lato"/>
                <a:ea typeface="Lato"/>
                <a:cs typeface="Lato"/>
                <a:sym typeface="Lato"/>
              </a:rPr>
              <a:t>THANK YOU</a:t>
            </a:r>
            <a:endParaRPr sz="4000">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500200" y="393750"/>
            <a:ext cx="6836400" cy="56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 to ActiveMQ Action</a:t>
            </a:r>
            <a:endParaRPr/>
          </a:p>
        </p:txBody>
      </p:sp>
      <p:sp>
        <p:nvSpPr>
          <p:cNvPr id="141" name="Google Shape;141;p14"/>
          <p:cNvSpPr txBox="1"/>
          <p:nvPr>
            <p:ph idx="1" type="body"/>
          </p:nvPr>
        </p:nvSpPr>
        <p:spPr>
          <a:xfrm>
            <a:off x="1371600" y="1200150"/>
            <a:ext cx="7143600" cy="3278700"/>
          </a:xfrm>
          <a:prstGeom prst="rect">
            <a:avLst/>
          </a:prstGeom>
        </p:spPr>
        <p:txBody>
          <a:bodyPr anchorCtr="0" anchor="t" bIns="91425" lIns="91425" spcFirstLastPara="1" rIns="91425" wrap="square" tIns="91425">
            <a:normAutofit fontScale="92500" lnSpcReduction="20000"/>
          </a:bodyPr>
          <a:lstStyle/>
          <a:p>
            <a:pPr indent="-334327" lvl="0" marL="457200" rtl="0" algn="just">
              <a:lnSpc>
                <a:spcPct val="115000"/>
              </a:lnSpc>
              <a:spcBef>
                <a:spcPts val="0"/>
              </a:spcBef>
              <a:spcAft>
                <a:spcPts val="0"/>
              </a:spcAft>
              <a:buClr>
                <a:srgbClr val="EEEFFC"/>
              </a:buClr>
              <a:buSzPct val="100000"/>
              <a:buFont typeface="Roboto"/>
              <a:buChar char="●"/>
            </a:pPr>
            <a:r>
              <a:rPr lang="en" sz="1800">
                <a:solidFill>
                  <a:srgbClr val="EEEFFC"/>
                </a:solidFill>
                <a:highlight>
                  <a:srgbClr val="1E1F2A"/>
                </a:highlight>
                <a:latin typeface="Roboto"/>
                <a:ea typeface="Roboto"/>
                <a:cs typeface="Roboto"/>
                <a:sym typeface="Roboto"/>
              </a:rPr>
              <a:t>ActiveMQ is an open-source message broker written in Java that implements the Java Message Service (JMS) API. It facilitates communication between different applications by exchanging messages asynchronously. </a:t>
            </a:r>
            <a:endParaRPr sz="1800">
              <a:solidFill>
                <a:srgbClr val="EEEFFC"/>
              </a:solidFill>
              <a:highlight>
                <a:srgbClr val="1E1F2A"/>
              </a:highlight>
              <a:latin typeface="Roboto"/>
              <a:ea typeface="Roboto"/>
              <a:cs typeface="Roboto"/>
              <a:sym typeface="Roboto"/>
            </a:endParaRPr>
          </a:p>
          <a:p>
            <a:pPr indent="0" lvl="0" marL="457200" rtl="0" algn="just">
              <a:lnSpc>
                <a:spcPct val="115000"/>
              </a:lnSpc>
              <a:spcBef>
                <a:spcPts val="1200"/>
              </a:spcBef>
              <a:spcAft>
                <a:spcPts val="0"/>
              </a:spcAft>
              <a:buNone/>
            </a:pPr>
            <a:r>
              <a:t/>
            </a:r>
            <a:endParaRPr sz="1800">
              <a:solidFill>
                <a:srgbClr val="EEEFFC"/>
              </a:solidFill>
              <a:highlight>
                <a:srgbClr val="1E1F2A"/>
              </a:highlight>
              <a:latin typeface="Roboto"/>
              <a:ea typeface="Roboto"/>
              <a:cs typeface="Roboto"/>
              <a:sym typeface="Roboto"/>
            </a:endParaRPr>
          </a:p>
          <a:p>
            <a:pPr indent="-334327" lvl="0" marL="457200" rtl="0" algn="just">
              <a:lnSpc>
                <a:spcPct val="115000"/>
              </a:lnSpc>
              <a:spcBef>
                <a:spcPts val="1200"/>
              </a:spcBef>
              <a:spcAft>
                <a:spcPts val="0"/>
              </a:spcAft>
              <a:buClr>
                <a:srgbClr val="EEEFFC"/>
              </a:buClr>
              <a:buSzPct val="100000"/>
              <a:buFont typeface="Roboto"/>
              <a:buChar char="●"/>
            </a:pPr>
            <a:r>
              <a:rPr lang="en" sz="1800">
                <a:solidFill>
                  <a:srgbClr val="EEEFFC"/>
                </a:solidFill>
                <a:highlight>
                  <a:srgbClr val="1E1F2A"/>
                </a:highlight>
                <a:latin typeface="Roboto"/>
                <a:ea typeface="Roboto"/>
                <a:cs typeface="Roboto"/>
                <a:sym typeface="Roboto"/>
              </a:rPr>
              <a:t>Key features include high performance, reliability, clustering, and support for multiple messaging patterns like publish/subscribe, point-to-point, and request. ActiveMQ is widely used in distributed systems, microservices architectures, and enterprise application integration.</a:t>
            </a:r>
            <a:endParaRPr sz="1800">
              <a:solidFill>
                <a:srgbClr val="EEEFFC"/>
              </a:solidFill>
              <a:highlight>
                <a:srgbClr val="1E1F2A"/>
              </a:highlight>
              <a:latin typeface="Roboto"/>
              <a:ea typeface="Roboto"/>
              <a:cs typeface="Roboto"/>
              <a:sym typeface="Roboto"/>
            </a:endParaRPr>
          </a:p>
          <a:p>
            <a:pPr indent="0" lvl="0" marL="0" rtl="0" algn="just">
              <a:spcBef>
                <a:spcPts val="1200"/>
              </a:spcBef>
              <a:spcAft>
                <a:spcPts val="1200"/>
              </a:spcAft>
              <a:buNone/>
            </a:pPr>
            <a:r>
              <a:t/>
            </a:r>
            <a:endParaRPr sz="1600">
              <a:solidFill>
                <a:srgbClr val="EEEFFC"/>
              </a:solidFill>
              <a:highlight>
                <a:srgbClr val="1E1F2A"/>
              </a:highlight>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5634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1200"/>
              </a:spcAft>
              <a:buNone/>
            </a:pPr>
            <a:r>
              <a:rPr lang="en">
                <a:solidFill>
                  <a:srgbClr val="EEEFFC"/>
                </a:solidFill>
                <a:highlight>
                  <a:srgbClr val="1E1F2A"/>
                </a:highlight>
                <a:latin typeface="Roboto"/>
                <a:ea typeface="Roboto"/>
                <a:cs typeface="Roboto"/>
                <a:sym typeface="Roboto"/>
              </a:rPr>
              <a:t>Downloading and installing ActiveMQ</a:t>
            </a:r>
            <a:endParaRPr/>
          </a:p>
        </p:txBody>
      </p:sp>
      <p:sp>
        <p:nvSpPr>
          <p:cNvPr id="147" name="Google Shape;147;p15"/>
          <p:cNvSpPr txBox="1"/>
          <p:nvPr>
            <p:ph idx="1" type="body"/>
          </p:nvPr>
        </p:nvSpPr>
        <p:spPr>
          <a:xfrm>
            <a:off x="1297500" y="1114425"/>
            <a:ext cx="7038900" cy="3364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50">
                <a:solidFill>
                  <a:srgbClr val="EEEFFC"/>
                </a:solidFill>
                <a:highlight>
                  <a:srgbClr val="1E1F2A"/>
                </a:highlight>
                <a:latin typeface="Roboto"/>
                <a:ea typeface="Roboto"/>
                <a:cs typeface="Roboto"/>
                <a:sym typeface="Roboto"/>
              </a:rPr>
              <a:t>To download and install ActiveMQ, follow these steps:</a:t>
            </a:r>
            <a:endParaRPr sz="1650">
              <a:solidFill>
                <a:srgbClr val="EEEFFC"/>
              </a:solidFill>
              <a:highlight>
                <a:srgbClr val="1E1F2A"/>
              </a:highlight>
              <a:latin typeface="Roboto"/>
              <a:ea typeface="Roboto"/>
              <a:cs typeface="Roboto"/>
              <a:sym typeface="Roboto"/>
            </a:endParaRPr>
          </a:p>
          <a:p>
            <a:pPr indent="0" lvl="0" marL="0" rtl="0" algn="just">
              <a:spcBef>
                <a:spcPts val="1200"/>
              </a:spcBef>
              <a:spcAft>
                <a:spcPts val="0"/>
              </a:spcAft>
              <a:buNone/>
            </a:pPr>
            <a:r>
              <a:rPr lang="en" sz="1650">
                <a:solidFill>
                  <a:srgbClr val="EEEFFC"/>
                </a:solidFill>
                <a:highlight>
                  <a:srgbClr val="1E1F2A"/>
                </a:highlight>
                <a:latin typeface="Roboto"/>
                <a:ea typeface="Roboto"/>
                <a:cs typeface="Roboto"/>
                <a:sym typeface="Roboto"/>
              </a:rPr>
              <a:t>a. Visit the official ActiveMQ website (</a:t>
            </a:r>
            <a:r>
              <a:rPr lang="en" sz="1650" u="sng">
                <a:solidFill>
                  <a:schemeClr val="hlink"/>
                </a:solidFill>
                <a:highlight>
                  <a:srgbClr val="1E1F2A"/>
                </a:highlight>
                <a:latin typeface="Roboto"/>
                <a:ea typeface="Roboto"/>
                <a:cs typeface="Roboto"/>
                <a:sym typeface="Roboto"/>
                <a:hlinkClick r:id="rId3"/>
              </a:rPr>
              <a:t>https://activemq.apache.org/</a:t>
            </a:r>
            <a:r>
              <a:rPr lang="en" sz="1650">
                <a:solidFill>
                  <a:srgbClr val="EEEFFC"/>
                </a:solidFill>
                <a:highlight>
                  <a:srgbClr val="1E1F2A"/>
                </a:highlight>
                <a:latin typeface="Roboto"/>
                <a:ea typeface="Roboto"/>
                <a:cs typeface="Roboto"/>
                <a:sym typeface="Roboto"/>
              </a:rPr>
              <a:t>) and navigate to the "Download" section.</a:t>
            </a:r>
            <a:endParaRPr sz="1650">
              <a:solidFill>
                <a:srgbClr val="EEEFFC"/>
              </a:solidFill>
              <a:highlight>
                <a:srgbClr val="1E1F2A"/>
              </a:highlight>
              <a:latin typeface="Roboto"/>
              <a:ea typeface="Roboto"/>
              <a:cs typeface="Roboto"/>
              <a:sym typeface="Roboto"/>
            </a:endParaRPr>
          </a:p>
          <a:p>
            <a:pPr indent="0" lvl="0" marL="0" rtl="0" algn="just">
              <a:spcBef>
                <a:spcPts val="1200"/>
              </a:spcBef>
              <a:spcAft>
                <a:spcPts val="0"/>
              </a:spcAft>
              <a:buNone/>
            </a:pPr>
            <a:r>
              <a:rPr lang="en" sz="1650">
                <a:solidFill>
                  <a:srgbClr val="EEEFFC"/>
                </a:solidFill>
                <a:highlight>
                  <a:srgbClr val="1E1F2A"/>
                </a:highlight>
                <a:latin typeface="Roboto"/>
                <a:ea typeface="Roboto"/>
                <a:cs typeface="Roboto"/>
                <a:sym typeface="Roboto"/>
              </a:rPr>
              <a:t>b. Download the latest stable release of ActiveMQ in a format suitable for your operating system (e.g., .zip or .tar.gz).</a:t>
            </a:r>
            <a:endParaRPr sz="1650">
              <a:solidFill>
                <a:srgbClr val="EEEFFC"/>
              </a:solidFill>
              <a:highlight>
                <a:srgbClr val="1E1F2A"/>
              </a:highlight>
              <a:latin typeface="Roboto"/>
              <a:ea typeface="Roboto"/>
              <a:cs typeface="Roboto"/>
              <a:sym typeface="Roboto"/>
            </a:endParaRPr>
          </a:p>
          <a:p>
            <a:pPr indent="0" lvl="0" marL="0" rtl="0" algn="just">
              <a:spcBef>
                <a:spcPts val="1200"/>
              </a:spcBef>
              <a:spcAft>
                <a:spcPts val="0"/>
              </a:spcAft>
              <a:buNone/>
            </a:pPr>
            <a:r>
              <a:rPr lang="en" sz="1650">
                <a:solidFill>
                  <a:srgbClr val="EEEFFC"/>
                </a:solidFill>
                <a:highlight>
                  <a:srgbClr val="1E1F2A"/>
                </a:highlight>
                <a:latin typeface="Roboto"/>
                <a:ea typeface="Roboto"/>
                <a:cs typeface="Roboto"/>
                <a:sym typeface="Roboto"/>
              </a:rPr>
              <a:t>c. Extract the downloaded archive to a directory of your choice.</a:t>
            </a:r>
            <a:endParaRPr sz="1650">
              <a:solidFill>
                <a:srgbClr val="EEEFFC"/>
              </a:solidFill>
              <a:highlight>
                <a:srgbClr val="1E1F2A"/>
              </a:highlight>
              <a:latin typeface="Roboto"/>
              <a:ea typeface="Roboto"/>
              <a:cs typeface="Roboto"/>
              <a:sym typeface="Roboto"/>
            </a:endParaRPr>
          </a:p>
          <a:p>
            <a:pPr indent="0" lvl="0" marL="0" rtl="0" algn="just">
              <a:spcBef>
                <a:spcPts val="1200"/>
              </a:spcBef>
              <a:spcAft>
                <a:spcPts val="0"/>
              </a:spcAft>
              <a:buNone/>
            </a:pPr>
            <a:r>
              <a:rPr lang="en" sz="1650">
                <a:solidFill>
                  <a:srgbClr val="EEEFFC"/>
                </a:solidFill>
                <a:highlight>
                  <a:srgbClr val="1E1F2A"/>
                </a:highlight>
                <a:latin typeface="Roboto"/>
                <a:ea typeface="Roboto"/>
                <a:cs typeface="Roboto"/>
                <a:sym typeface="Roboto"/>
              </a:rPr>
              <a:t>d. Ensure that you have Java installed on your system, as ActiveMQ requires a Java runtime environment (JRE) to function.</a:t>
            </a:r>
            <a:endParaRPr sz="1650">
              <a:solidFill>
                <a:srgbClr val="EEEFFC"/>
              </a:solidFill>
              <a:highlight>
                <a:srgbClr val="1E1F2A"/>
              </a:highlight>
              <a:latin typeface="Roboto"/>
              <a:ea typeface="Roboto"/>
              <a:cs typeface="Roboto"/>
              <a:sym typeface="Roboto"/>
            </a:endParaRPr>
          </a:p>
          <a:p>
            <a:pPr indent="0" lvl="0" marL="0" rtl="0" algn="l">
              <a:spcBef>
                <a:spcPts val="0"/>
              </a:spcBef>
              <a:spcAft>
                <a:spcPts val="1200"/>
              </a:spcAft>
              <a:buNone/>
            </a:pPr>
            <a:r>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EEFFC"/>
                </a:solidFill>
                <a:highlight>
                  <a:srgbClr val="1E1F2A"/>
                </a:highlight>
                <a:latin typeface="Roboto"/>
                <a:ea typeface="Roboto"/>
                <a:cs typeface="Roboto"/>
                <a:sym typeface="Roboto"/>
              </a:rPr>
              <a:t>Understanding the ActiveMQ directory structure</a:t>
            </a:r>
            <a:endParaRPr/>
          </a:p>
        </p:txBody>
      </p:sp>
      <p:sp>
        <p:nvSpPr>
          <p:cNvPr id="153" name="Google Shape;153;p16"/>
          <p:cNvSpPr txBox="1"/>
          <p:nvPr>
            <p:ph idx="1" type="body"/>
          </p:nvPr>
        </p:nvSpPr>
        <p:spPr>
          <a:xfrm>
            <a:off x="1297500" y="985950"/>
            <a:ext cx="7038900" cy="3600300"/>
          </a:xfrm>
          <a:prstGeom prst="rect">
            <a:avLst/>
          </a:prstGeom>
        </p:spPr>
        <p:txBody>
          <a:bodyPr anchorCtr="0" anchor="t" bIns="91425" lIns="91425" spcFirstLastPara="1" rIns="91425" wrap="square" tIns="91425">
            <a:noAutofit/>
          </a:bodyPr>
          <a:lstStyle/>
          <a:p>
            <a:pPr indent="-333375" lvl="0" marL="457200" rtl="0" algn="l">
              <a:lnSpc>
                <a:spcPct val="100000"/>
              </a:lnSpc>
              <a:spcBef>
                <a:spcPts val="0"/>
              </a:spcBef>
              <a:spcAft>
                <a:spcPts val="0"/>
              </a:spcAft>
              <a:buClr>
                <a:srgbClr val="EEEFFC"/>
              </a:buClr>
              <a:buSzPts val="1650"/>
              <a:buFont typeface="Roboto"/>
              <a:buChar char="●"/>
            </a:pPr>
            <a:r>
              <a:rPr lang="en" sz="1650">
                <a:solidFill>
                  <a:srgbClr val="EEEFFC"/>
                </a:solidFill>
                <a:highlight>
                  <a:srgbClr val="1E1F2A"/>
                </a:highlight>
                <a:latin typeface="Roboto"/>
                <a:ea typeface="Roboto"/>
                <a:cs typeface="Roboto"/>
                <a:sym typeface="Roboto"/>
              </a:rPr>
              <a:t>After extracting the ActiveMQ archive, you'll find several directories and files. Key components include:</a:t>
            </a:r>
            <a:endParaRPr sz="1650">
              <a:solidFill>
                <a:srgbClr val="EEEFFC"/>
              </a:solidFill>
              <a:highlight>
                <a:srgbClr val="1E1F2A"/>
              </a:highlight>
              <a:latin typeface="Roboto"/>
              <a:ea typeface="Roboto"/>
              <a:cs typeface="Roboto"/>
              <a:sym typeface="Roboto"/>
            </a:endParaRPr>
          </a:p>
          <a:p>
            <a:pPr indent="0" lvl="0" marL="0" rtl="0" algn="l">
              <a:lnSpc>
                <a:spcPct val="100000"/>
              </a:lnSpc>
              <a:spcBef>
                <a:spcPts val="0"/>
              </a:spcBef>
              <a:spcAft>
                <a:spcPts val="0"/>
              </a:spcAft>
              <a:buNone/>
            </a:pPr>
            <a:r>
              <a:rPr lang="en" sz="1650">
                <a:solidFill>
                  <a:srgbClr val="EEEFFC"/>
                </a:solidFill>
                <a:highlight>
                  <a:srgbClr val="1E1F2A"/>
                </a:highlight>
                <a:latin typeface="Roboto"/>
                <a:ea typeface="Roboto"/>
                <a:cs typeface="Roboto"/>
                <a:sym typeface="Roboto"/>
              </a:rPr>
              <a:t>a. bin: Contains executable scripts for starting and stopping ActiveMQ.</a:t>
            </a:r>
            <a:endParaRPr sz="1650">
              <a:solidFill>
                <a:srgbClr val="EEEFFC"/>
              </a:solidFill>
              <a:highlight>
                <a:srgbClr val="1E1F2A"/>
              </a:highlight>
              <a:latin typeface="Roboto"/>
              <a:ea typeface="Roboto"/>
              <a:cs typeface="Roboto"/>
              <a:sym typeface="Roboto"/>
            </a:endParaRPr>
          </a:p>
          <a:p>
            <a:pPr indent="0" lvl="0" marL="0" rtl="0" algn="l">
              <a:lnSpc>
                <a:spcPct val="100000"/>
              </a:lnSpc>
              <a:spcBef>
                <a:spcPts val="1200"/>
              </a:spcBef>
              <a:spcAft>
                <a:spcPts val="0"/>
              </a:spcAft>
              <a:buNone/>
            </a:pPr>
            <a:r>
              <a:rPr lang="en" sz="1650">
                <a:solidFill>
                  <a:srgbClr val="EEEFFC"/>
                </a:solidFill>
                <a:highlight>
                  <a:srgbClr val="1E1F2A"/>
                </a:highlight>
                <a:latin typeface="Roboto"/>
                <a:ea typeface="Roboto"/>
                <a:cs typeface="Roboto"/>
                <a:sym typeface="Roboto"/>
              </a:rPr>
              <a:t>b. conf: Holds configuration files, such as activemq.xml, which defines broker settings.</a:t>
            </a:r>
            <a:endParaRPr sz="1650">
              <a:solidFill>
                <a:srgbClr val="EEEFFC"/>
              </a:solidFill>
              <a:highlight>
                <a:srgbClr val="1E1F2A"/>
              </a:highlight>
              <a:latin typeface="Roboto"/>
              <a:ea typeface="Roboto"/>
              <a:cs typeface="Roboto"/>
              <a:sym typeface="Roboto"/>
            </a:endParaRPr>
          </a:p>
          <a:p>
            <a:pPr indent="0" lvl="0" marL="0" rtl="0" algn="l">
              <a:lnSpc>
                <a:spcPct val="100000"/>
              </a:lnSpc>
              <a:spcBef>
                <a:spcPts val="1200"/>
              </a:spcBef>
              <a:spcAft>
                <a:spcPts val="0"/>
              </a:spcAft>
              <a:buNone/>
            </a:pPr>
            <a:r>
              <a:rPr lang="en" sz="1650">
                <a:solidFill>
                  <a:srgbClr val="EEEFFC"/>
                </a:solidFill>
                <a:highlight>
                  <a:srgbClr val="1E1F2A"/>
                </a:highlight>
                <a:latin typeface="Roboto"/>
                <a:ea typeface="Roboto"/>
                <a:cs typeface="Roboto"/>
                <a:sym typeface="Roboto"/>
              </a:rPr>
              <a:t>c. data: Stores persistent message data and other runtime information.</a:t>
            </a:r>
            <a:endParaRPr sz="1650">
              <a:solidFill>
                <a:srgbClr val="EEEFFC"/>
              </a:solidFill>
              <a:highlight>
                <a:srgbClr val="1E1F2A"/>
              </a:highlight>
              <a:latin typeface="Roboto"/>
              <a:ea typeface="Roboto"/>
              <a:cs typeface="Roboto"/>
              <a:sym typeface="Roboto"/>
            </a:endParaRPr>
          </a:p>
          <a:p>
            <a:pPr indent="0" lvl="0" marL="0" rtl="0" algn="l">
              <a:lnSpc>
                <a:spcPct val="100000"/>
              </a:lnSpc>
              <a:spcBef>
                <a:spcPts val="1200"/>
              </a:spcBef>
              <a:spcAft>
                <a:spcPts val="0"/>
              </a:spcAft>
              <a:buNone/>
            </a:pPr>
            <a:r>
              <a:rPr lang="en" sz="1650">
                <a:solidFill>
                  <a:srgbClr val="EEEFFC"/>
                </a:solidFill>
                <a:highlight>
                  <a:srgbClr val="1E1F2A"/>
                </a:highlight>
                <a:latin typeface="Roboto"/>
                <a:ea typeface="Roboto"/>
                <a:cs typeface="Roboto"/>
                <a:sym typeface="Roboto"/>
              </a:rPr>
              <a:t>d. docs: Contains documentation and examples.</a:t>
            </a:r>
            <a:endParaRPr sz="1650">
              <a:solidFill>
                <a:srgbClr val="EEEFFC"/>
              </a:solidFill>
              <a:highlight>
                <a:srgbClr val="1E1F2A"/>
              </a:highlight>
              <a:latin typeface="Roboto"/>
              <a:ea typeface="Roboto"/>
              <a:cs typeface="Roboto"/>
              <a:sym typeface="Roboto"/>
            </a:endParaRPr>
          </a:p>
          <a:p>
            <a:pPr indent="0" lvl="0" marL="0" rtl="0" algn="l">
              <a:lnSpc>
                <a:spcPct val="100000"/>
              </a:lnSpc>
              <a:spcBef>
                <a:spcPts val="1200"/>
              </a:spcBef>
              <a:spcAft>
                <a:spcPts val="0"/>
              </a:spcAft>
              <a:buNone/>
            </a:pPr>
            <a:r>
              <a:rPr lang="en" sz="1650">
                <a:solidFill>
                  <a:srgbClr val="EEEFFC"/>
                </a:solidFill>
                <a:highlight>
                  <a:srgbClr val="1E1F2A"/>
                </a:highlight>
                <a:latin typeface="Roboto"/>
                <a:ea typeface="Roboto"/>
                <a:cs typeface="Roboto"/>
                <a:sym typeface="Roboto"/>
              </a:rPr>
              <a:t>e. lib: Includes the necessary Java libraries for ActiveMQ to function.</a:t>
            </a:r>
            <a:endParaRPr sz="1650">
              <a:solidFill>
                <a:srgbClr val="EEEFFC"/>
              </a:solidFill>
              <a:highlight>
                <a:srgbClr val="1E1F2A"/>
              </a:highlight>
              <a:latin typeface="Roboto"/>
              <a:ea typeface="Roboto"/>
              <a:cs typeface="Roboto"/>
              <a:sym typeface="Roboto"/>
            </a:endParaRPr>
          </a:p>
          <a:p>
            <a:pPr indent="0" lvl="0" marL="0" rtl="0" algn="l">
              <a:lnSpc>
                <a:spcPct val="100000"/>
              </a:lnSpc>
              <a:spcBef>
                <a:spcPts val="1200"/>
              </a:spcBef>
              <a:spcAft>
                <a:spcPts val="0"/>
              </a:spcAft>
              <a:buNone/>
            </a:pPr>
            <a:r>
              <a:rPr lang="en" sz="1650">
                <a:solidFill>
                  <a:srgbClr val="EEEFFC"/>
                </a:solidFill>
                <a:highlight>
                  <a:srgbClr val="1E1F2A"/>
                </a:highlight>
                <a:latin typeface="Roboto"/>
                <a:ea typeface="Roboto"/>
                <a:cs typeface="Roboto"/>
                <a:sym typeface="Roboto"/>
              </a:rPr>
              <a:t>f. webapps: Contains web applications, such as the ActiveMQ web console.</a:t>
            </a:r>
            <a:endParaRPr sz="1650">
              <a:solidFill>
                <a:srgbClr val="EEEFFC"/>
              </a:solidFill>
              <a:highlight>
                <a:srgbClr val="1E1F2A"/>
              </a:highlight>
              <a:latin typeface="Roboto"/>
              <a:ea typeface="Roboto"/>
              <a:cs typeface="Roboto"/>
              <a:sym typeface="Roboto"/>
            </a:endParaRPr>
          </a:p>
          <a:p>
            <a:pPr indent="0" lvl="0" marL="0" rtl="0" algn="l">
              <a:spcBef>
                <a:spcPts val="0"/>
              </a:spcBef>
              <a:spcAft>
                <a:spcPts val="1200"/>
              </a:spcAft>
              <a:buNone/>
            </a:pPr>
            <a:r>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54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Running examples that come with ActiveMQ</a:t>
            </a:r>
            <a:endParaRPr/>
          </a:p>
        </p:txBody>
      </p:sp>
      <p:sp>
        <p:nvSpPr>
          <p:cNvPr id="159" name="Google Shape;159;p17"/>
          <p:cNvSpPr txBox="1"/>
          <p:nvPr>
            <p:ph idx="1" type="body"/>
          </p:nvPr>
        </p:nvSpPr>
        <p:spPr>
          <a:xfrm>
            <a:off x="1297500" y="943050"/>
            <a:ext cx="7038900" cy="3771900"/>
          </a:xfrm>
          <a:prstGeom prst="rect">
            <a:avLst/>
          </a:prstGeom>
        </p:spPr>
        <p:txBody>
          <a:bodyPr anchorCtr="0" anchor="t" bIns="91425" lIns="91425" spcFirstLastPara="1" rIns="91425" wrap="square" tIns="91425">
            <a:normAutofit fontScale="25000" lnSpcReduction="20000"/>
          </a:bodyPr>
          <a:lstStyle/>
          <a:p>
            <a:pPr indent="-333375" lvl="0" marL="457200" rtl="0" algn="l">
              <a:spcBef>
                <a:spcPts val="0"/>
              </a:spcBef>
              <a:spcAft>
                <a:spcPts val="0"/>
              </a:spcAft>
              <a:buClr>
                <a:srgbClr val="EEEFFC"/>
              </a:buClr>
              <a:buSzPct val="100000"/>
              <a:buFont typeface="Roboto"/>
              <a:buChar char="●"/>
            </a:pPr>
            <a:r>
              <a:rPr lang="en" sz="6600">
                <a:solidFill>
                  <a:srgbClr val="EEEFFC"/>
                </a:solidFill>
                <a:highlight>
                  <a:srgbClr val="1E1F2A"/>
                </a:highlight>
                <a:latin typeface="Roboto"/>
                <a:ea typeface="Roboto"/>
                <a:cs typeface="Roboto"/>
                <a:sym typeface="Roboto"/>
              </a:rPr>
              <a:t>ActiveMQ comes with several examples to help you understand its features and usage. To run these examples, follow these steps:</a:t>
            </a:r>
            <a:endParaRPr sz="6600">
              <a:solidFill>
                <a:srgbClr val="EEEFFC"/>
              </a:solidFill>
              <a:highlight>
                <a:srgbClr val="1E1F2A"/>
              </a:highlight>
              <a:latin typeface="Roboto"/>
              <a:ea typeface="Roboto"/>
              <a:cs typeface="Roboto"/>
              <a:sym typeface="Roboto"/>
            </a:endParaRPr>
          </a:p>
          <a:p>
            <a:pPr indent="0" lvl="0" marL="0" rtl="0" algn="l">
              <a:spcBef>
                <a:spcPts val="0"/>
              </a:spcBef>
              <a:spcAft>
                <a:spcPts val="0"/>
              </a:spcAft>
              <a:buNone/>
            </a:pPr>
            <a:r>
              <a:t/>
            </a:r>
            <a:endParaRPr sz="6600">
              <a:solidFill>
                <a:srgbClr val="EEEFFC"/>
              </a:solidFill>
              <a:highlight>
                <a:srgbClr val="1E1F2A"/>
              </a:highlight>
              <a:latin typeface="Roboto"/>
              <a:ea typeface="Roboto"/>
              <a:cs typeface="Roboto"/>
              <a:sym typeface="Roboto"/>
            </a:endParaRPr>
          </a:p>
          <a:p>
            <a:pPr indent="0" lvl="0" marL="0" rtl="0" algn="l">
              <a:spcBef>
                <a:spcPts val="0"/>
              </a:spcBef>
              <a:spcAft>
                <a:spcPts val="0"/>
              </a:spcAft>
              <a:buNone/>
            </a:pPr>
            <a:r>
              <a:rPr lang="en" sz="6600">
                <a:solidFill>
                  <a:srgbClr val="EEEFFC"/>
                </a:solidFill>
                <a:highlight>
                  <a:srgbClr val="1E1F2A"/>
                </a:highlight>
                <a:latin typeface="Roboto"/>
                <a:ea typeface="Roboto"/>
                <a:cs typeface="Roboto"/>
                <a:sym typeface="Roboto"/>
              </a:rPr>
              <a:t>a. Navigate to the 'examples' directory inside the 'docs' directory of your ActiveMQ installation.</a:t>
            </a:r>
            <a:endParaRPr sz="6600">
              <a:solidFill>
                <a:srgbClr val="EEEFFC"/>
              </a:solidFill>
              <a:highlight>
                <a:srgbClr val="1E1F2A"/>
              </a:highlight>
              <a:latin typeface="Roboto"/>
              <a:ea typeface="Roboto"/>
              <a:cs typeface="Roboto"/>
              <a:sym typeface="Roboto"/>
            </a:endParaRPr>
          </a:p>
          <a:p>
            <a:pPr indent="0" lvl="0" marL="0" rtl="0" algn="l">
              <a:spcBef>
                <a:spcPts val="1200"/>
              </a:spcBef>
              <a:spcAft>
                <a:spcPts val="0"/>
              </a:spcAft>
              <a:buNone/>
            </a:pPr>
            <a:r>
              <a:rPr lang="en" sz="6600">
                <a:solidFill>
                  <a:srgbClr val="EEEFFC"/>
                </a:solidFill>
                <a:highlight>
                  <a:srgbClr val="1E1F2A"/>
                </a:highlight>
                <a:latin typeface="Roboto"/>
                <a:ea typeface="Roboto"/>
                <a:cs typeface="Roboto"/>
                <a:sym typeface="Roboto"/>
              </a:rPr>
              <a:t>b. Review the README.md file for an overview of the available examples and their descriptions.</a:t>
            </a:r>
            <a:endParaRPr sz="6600">
              <a:solidFill>
                <a:srgbClr val="EEEFFC"/>
              </a:solidFill>
              <a:highlight>
                <a:srgbClr val="1E1F2A"/>
              </a:highlight>
              <a:latin typeface="Roboto"/>
              <a:ea typeface="Roboto"/>
              <a:cs typeface="Roboto"/>
              <a:sym typeface="Roboto"/>
            </a:endParaRPr>
          </a:p>
          <a:p>
            <a:pPr indent="0" lvl="0" marL="0" rtl="0" algn="l">
              <a:spcBef>
                <a:spcPts val="1200"/>
              </a:spcBef>
              <a:spcAft>
                <a:spcPts val="0"/>
              </a:spcAft>
              <a:buNone/>
            </a:pPr>
            <a:r>
              <a:rPr lang="en" sz="6600">
                <a:solidFill>
                  <a:srgbClr val="EEEFFC"/>
                </a:solidFill>
                <a:highlight>
                  <a:srgbClr val="1E1F2A"/>
                </a:highlight>
                <a:latin typeface="Roboto"/>
                <a:ea typeface="Roboto"/>
                <a:cs typeface="Roboto"/>
                <a:sym typeface="Roboto"/>
              </a:rPr>
              <a:t>c. Each example has its own directory with a README file that provides instructions on how to run the example. Follow the instructions in the README file to execute the example and observe its behavior.</a:t>
            </a:r>
            <a:endParaRPr sz="6600">
              <a:solidFill>
                <a:srgbClr val="EEEFFC"/>
              </a:solidFill>
              <a:highlight>
                <a:srgbClr val="1E1F2A"/>
              </a:highlight>
              <a:latin typeface="Roboto"/>
              <a:ea typeface="Roboto"/>
              <a:cs typeface="Roboto"/>
              <a:sym typeface="Roboto"/>
            </a:endParaRPr>
          </a:p>
          <a:p>
            <a:pPr indent="0" lvl="0" marL="0" rtl="0" algn="l">
              <a:spcBef>
                <a:spcPts val="0"/>
              </a:spcBef>
              <a:spcAft>
                <a:spcPts val="0"/>
              </a:spcAft>
              <a:buNone/>
            </a:pPr>
            <a:r>
              <a:t/>
            </a:r>
            <a:endParaRPr sz="6600">
              <a:solidFill>
                <a:srgbClr val="EEEFFC"/>
              </a:solidFill>
              <a:highlight>
                <a:srgbClr val="1E1F2A"/>
              </a:highlight>
              <a:latin typeface="Roboto"/>
              <a:ea typeface="Roboto"/>
              <a:cs typeface="Roboto"/>
              <a:sym typeface="Roboto"/>
            </a:endParaRPr>
          </a:p>
          <a:p>
            <a:pPr indent="0" lvl="0" marL="0" rtl="0" algn="l">
              <a:spcBef>
                <a:spcPts val="0"/>
              </a:spcBef>
              <a:spcAft>
                <a:spcPts val="0"/>
              </a:spcAft>
              <a:buNone/>
            </a:pPr>
            <a:r>
              <a:rPr lang="en" sz="6600">
                <a:solidFill>
                  <a:srgbClr val="EEEFFC"/>
                </a:solidFill>
                <a:highlight>
                  <a:srgbClr val="1E1F2A"/>
                </a:highlight>
                <a:latin typeface="Roboto"/>
                <a:ea typeface="Roboto"/>
                <a:cs typeface="Roboto"/>
                <a:sym typeface="Roboto"/>
              </a:rPr>
              <a:t>Remember to start the ActiveMQ broker before running the examples, using the appropriate script from the 'bin' directory (e.g., 'activemq' for Unix/Linux or 'activemq.bat' for Windows).</a:t>
            </a:r>
            <a:endParaRPr sz="6600">
              <a:solidFill>
                <a:srgbClr val="EEEFFC"/>
              </a:solidFill>
              <a:highlight>
                <a:srgbClr val="1E1F2A"/>
              </a:highlight>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820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Understanding message-oriented middleware and JMS</a:t>
            </a:r>
            <a:endParaRPr sz="2650"/>
          </a:p>
        </p:txBody>
      </p:sp>
      <p:sp>
        <p:nvSpPr>
          <p:cNvPr id="165" name="Google Shape;165;p18"/>
          <p:cNvSpPr txBox="1"/>
          <p:nvPr>
            <p:ph idx="1" type="body"/>
          </p:nvPr>
        </p:nvSpPr>
        <p:spPr>
          <a:xfrm>
            <a:off x="1297500" y="1343025"/>
            <a:ext cx="7038900" cy="3135600"/>
          </a:xfrm>
          <a:prstGeom prst="rect">
            <a:avLst/>
          </a:prstGeom>
        </p:spPr>
        <p:txBody>
          <a:bodyPr anchorCtr="0" anchor="t" bIns="91425" lIns="91425" spcFirstLastPara="1" rIns="91425" wrap="square" tIns="91425">
            <a:normAutofit/>
          </a:bodyPr>
          <a:lstStyle/>
          <a:p>
            <a:pPr indent="-333375" lvl="0" marL="457200" rtl="0" algn="just">
              <a:lnSpc>
                <a:spcPct val="100000"/>
              </a:lnSpc>
              <a:spcBef>
                <a:spcPts val="0"/>
              </a:spcBef>
              <a:spcAft>
                <a:spcPts val="0"/>
              </a:spcAft>
              <a:buSzPts val="1650"/>
              <a:buChar char="●"/>
            </a:pPr>
            <a:r>
              <a:rPr lang="en" sz="1650">
                <a:solidFill>
                  <a:srgbClr val="EEEFFC"/>
                </a:solidFill>
                <a:highlight>
                  <a:srgbClr val="1E1F2A"/>
                </a:highlight>
                <a:latin typeface="Roboto"/>
                <a:ea typeface="Roboto"/>
                <a:cs typeface="Roboto"/>
                <a:sym typeface="Roboto"/>
              </a:rPr>
              <a:t>Enterprise messaging is a method of communication between distributed systems, applications, or components using messages. It enables asynchronous communication, decoupling the sender and receiver, and improving scalability and reliability. </a:t>
            </a:r>
            <a:endParaRPr sz="1650">
              <a:solidFill>
                <a:srgbClr val="EEEFFC"/>
              </a:solidFill>
              <a:highlight>
                <a:srgbClr val="1E1F2A"/>
              </a:highlight>
              <a:latin typeface="Roboto"/>
              <a:ea typeface="Roboto"/>
              <a:cs typeface="Roboto"/>
              <a:sym typeface="Roboto"/>
            </a:endParaRPr>
          </a:p>
          <a:p>
            <a:pPr indent="0" lvl="0" marL="0" rtl="0" algn="just">
              <a:lnSpc>
                <a:spcPct val="100000"/>
              </a:lnSpc>
              <a:spcBef>
                <a:spcPts val="1200"/>
              </a:spcBef>
              <a:spcAft>
                <a:spcPts val="0"/>
              </a:spcAft>
              <a:buNone/>
            </a:pPr>
            <a:r>
              <a:t/>
            </a:r>
            <a:endParaRPr sz="1650">
              <a:solidFill>
                <a:srgbClr val="EEEFFC"/>
              </a:solidFill>
              <a:highlight>
                <a:srgbClr val="1E1F2A"/>
              </a:highlight>
              <a:latin typeface="Roboto"/>
              <a:ea typeface="Roboto"/>
              <a:cs typeface="Roboto"/>
              <a:sym typeface="Roboto"/>
            </a:endParaRPr>
          </a:p>
          <a:p>
            <a:pPr indent="-333375" lvl="0" marL="457200" rtl="0" algn="just">
              <a:lnSpc>
                <a:spcPct val="100000"/>
              </a:lnSpc>
              <a:spcBef>
                <a:spcPts val="1200"/>
              </a:spcBef>
              <a:spcAft>
                <a:spcPts val="0"/>
              </a:spcAft>
              <a:buSzPts val="1650"/>
              <a:buChar char="●"/>
            </a:pPr>
            <a:r>
              <a:rPr lang="en" sz="1650">
                <a:solidFill>
                  <a:srgbClr val="EEEFFC"/>
                </a:solidFill>
                <a:highlight>
                  <a:srgbClr val="1E1F2A"/>
                </a:highlight>
                <a:latin typeface="Roboto"/>
                <a:ea typeface="Roboto"/>
                <a:cs typeface="Roboto"/>
                <a:sym typeface="Roboto"/>
              </a:rPr>
              <a:t>Message-oriented middleware (MOM) is a software infrastructure that facilitates message exchange between these distributed systems. MOM provides a common interface for applications to send and receive messages, handling message routing, queuing, and delivery.</a:t>
            </a:r>
            <a:endParaRPr sz="165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62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EEEFFC"/>
                </a:solidFill>
                <a:highlight>
                  <a:srgbClr val="1E1F2A"/>
                </a:highlight>
                <a:latin typeface="Roboto"/>
                <a:ea typeface="Roboto"/>
                <a:cs typeface="Roboto"/>
                <a:sym typeface="Roboto"/>
              </a:rPr>
              <a:t>Understanding the Java Message Service (JMS)</a:t>
            </a:r>
            <a:endParaRPr/>
          </a:p>
        </p:txBody>
      </p:sp>
      <p:sp>
        <p:nvSpPr>
          <p:cNvPr id="171" name="Google Shape;171;p19"/>
          <p:cNvSpPr txBox="1"/>
          <p:nvPr>
            <p:ph idx="1" type="body"/>
          </p:nvPr>
        </p:nvSpPr>
        <p:spPr>
          <a:xfrm>
            <a:off x="1297500" y="1014450"/>
            <a:ext cx="7038900" cy="3464400"/>
          </a:xfrm>
          <a:prstGeom prst="rect">
            <a:avLst/>
          </a:prstGeom>
        </p:spPr>
        <p:txBody>
          <a:bodyPr anchorCtr="0" anchor="t" bIns="91425" lIns="91425" spcFirstLastPara="1" rIns="91425" wrap="square" tIns="91425">
            <a:normAutofit/>
          </a:bodyPr>
          <a:lstStyle/>
          <a:p>
            <a:pPr indent="-333375" lvl="0" marL="457200" rtl="0" algn="just">
              <a:lnSpc>
                <a:spcPct val="100000"/>
              </a:lnSpc>
              <a:spcBef>
                <a:spcPts val="0"/>
              </a:spcBef>
              <a:spcAft>
                <a:spcPts val="0"/>
              </a:spcAft>
              <a:buClr>
                <a:srgbClr val="EEEFFC"/>
              </a:buClr>
              <a:buSzPts val="1650"/>
              <a:buFont typeface="Roboto"/>
              <a:buChar char="●"/>
            </a:pPr>
            <a:r>
              <a:rPr lang="en" sz="1650">
                <a:solidFill>
                  <a:srgbClr val="EEEFFC"/>
                </a:solidFill>
                <a:highlight>
                  <a:srgbClr val="1E1F2A"/>
                </a:highlight>
                <a:latin typeface="Roboto"/>
                <a:ea typeface="Roboto"/>
                <a:cs typeface="Roboto"/>
                <a:sym typeface="Roboto"/>
              </a:rPr>
              <a:t>JMS is a Java API for enterprise messaging that allows applications to create, send, receive, and read messages in a platform-independent and protocol-agnostic manner. </a:t>
            </a:r>
            <a:endParaRPr sz="1650">
              <a:solidFill>
                <a:srgbClr val="EEEFFC"/>
              </a:solidFill>
              <a:highlight>
                <a:srgbClr val="1E1F2A"/>
              </a:highlight>
              <a:latin typeface="Roboto"/>
              <a:ea typeface="Roboto"/>
              <a:cs typeface="Roboto"/>
              <a:sym typeface="Roboto"/>
            </a:endParaRPr>
          </a:p>
          <a:p>
            <a:pPr indent="0" lvl="0" marL="457200" rtl="0" algn="just">
              <a:lnSpc>
                <a:spcPct val="100000"/>
              </a:lnSpc>
              <a:spcBef>
                <a:spcPts val="1200"/>
              </a:spcBef>
              <a:spcAft>
                <a:spcPts val="0"/>
              </a:spcAft>
              <a:buNone/>
            </a:pPr>
            <a:r>
              <a:t/>
            </a:r>
            <a:endParaRPr sz="1650">
              <a:solidFill>
                <a:srgbClr val="EEEFFC"/>
              </a:solidFill>
              <a:highlight>
                <a:srgbClr val="1E1F2A"/>
              </a:highlight>
              <a:latin typeface="Roboto"/>
              <a:ea typeface="Roboto"/>
              <a:cs typeface="Roboto"/>
              <a:sym typeface="Roboto"/>
            </a:endParaRPr>
          </a:p>
          <a:p>
            <a:pPr indent="-333375" lvl="0" marL="457200" rtl="0" algn="just">
              <a:lnSpc>
                <a:spcPct val="100000"/>
              </a:lnSpc>
              <a:spcBef>
                <a:spcPts val="1200"/>
              </a:spcBef>
              <a:spcAft>
                <a:spcPts val="0"/>
              </a:spcAft>
              <a:buClr>
                <a:srgbClr val="EEEFFC"/>
              </a:buClr>
              <a:buSzPts val="1650"/>
              <a:buFont typeface="Roboto"/>
              <a:buChar char="●"/>
            </a:pPr>
            <a:r>
              <a:rPr lang="en" sz="1650">
                <a:solidFill>
                  <a:srgbClr val="EEEFFC"/>
                </a:solidFill>
                <a:highlight>
                  <a:srgbClr val="1E1F2A"/>
                </a:highlight>
                <a:latin typeface="Roboto"/>
                <a:ea typeface="Roboto"/>
                <a:cs typeface="Roboto"/>
                <a:sym typeface="Roboto"/>
              </a:rPr>
              <a:t>JMS provides a standardized interface for Java applications to interact with message-oriented middleware. </a:t>
            </a:r>
            <a:endParaRPr sz="1650">
              <a:solidFill>
                <a:srgbClr val="EEEFFC"/>
              </a:solidFill>
              <a:highlight>
                <a:srgbClr val="1E1F2A"/>
              </a:highlight>
              <a:latin typeface="Roboto"/>
              <a:ea typeface="Roboto"/>
              <a:cs typeface="Roboto"/>
              <a:sym typeface="Roboto"/>
            </a:endParaRPr>
          </a:p>
          <a:p>
            <a:pPr indent="0" lvl="0" marL="457200" rtl="0" algn="just">
              <a:lnSpc>
                <a:spcPct val="100000"/>
              </a:lnSpc>
              <a:spcBef>
                <a:spcPts val="1200"/>
              </a:spcBef>
              <a:spcAft>
                <a:spcPts val="0"/>
              </a:spcAft>
              <a:buNone/>
            </a:pPr>
            <a:r>
              <a:t/>
            </a:r>
            <a:endParaRPr sz="1650">
              <a:solidFill>
                <a:srgbClr val="EEEFFC"/>
              </a:solidFill>
              <a:highlight>
                <a:srgbClr val="1E1F2A"/>
              </a:highlight>
              <a:latin typeface="Roboto"/>
              <a:ea typeface="Roboto"/>
              <a:cs typeface="Roboto"/>
              <a:sym typeface="Roboto"/>
            </a:endParaRPr>
          </a:p>
          <a:p>
            <a:pPr indent="-333375" lvl="0" marL="457200" rtl="0" algn="just">
              <a:lnSpc>
                <a:spcPct val="100000"/>
              </a:lnSpc>
              <a:spcBef>
                <a:spcPts val="1200"/>
              </a:spcBef>
              <a:spcAft>
                <a:spcPts val="0"/>
              </a:spcAft>
              <a:buClr>
                <a:srgbClr val="EEEFFC"/>
              </a:buClr>
              <a:buSzPts val="1650"/>
              <a:buFont typeface="Roboto"/>
              <a:buChar char="●"/>
            </a:pPr>
            <a:r>
              <a:rPr lang="en" sz="1650">
                <a:solidFill>
                  <a:srgbClr val="EEEFFC"/>
                </a:solidFill>
                <a:highlight>
                  <a:srgbClr val="1E1F2A"/>
                </a:highlight>
                <a:latin typeface="Roboto"/>
                <a:ea typeface="Roboto"/>
                <a:cs typeface="Roboto"/>
                <a:sym typeface="Roboto"/>
              </a:rPr>
              <a:t>It supports two messaging models: point-to-point (using queues) and publish/subscribe (using topics).</a:t>
            </a:r>
            <a:endParaRPr sz="165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83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EEFFC"/>
                </a:solidFill>
                <a:highlight>
                  <a:srgbClr val="1E1F2A"/>
                </a:highlight>
                <a:latin typeface="Roboto"/>
                <a:ea typeface="Roboto"/>
                <a:cs typeface="Roboto"/>
                <a:sym typeface="Roboto"/>
              </a:rPr>
              <a:t>Using the JMS APIs for sending and receiving messages</a:t>
            </a:r>
            <a:endParaRPr/>
          </a:p>
        </p:txBody>
      </p:sp>
      <p:sp>
        <p:nvSpPr>
          <p:cNvPr id="177" name="Google Shape;177;p20"/>
          <p:cNvSpPr txBox="1"/>
          <p:nvPr>
            <p:ph idx="1" type="body"/>
          </p:nvPr>
        </p:nvSpPr>
        <p:spPr>
          <a:xfrm>
            <a:off x="1297500" y="1414475"/>
            <a:ext cx="7038900" cy="3257700"/>
          </a:xfrm>
          <a:prstGeom prst="rect">
            <a:avLst/>
          </a:prstGeom>
        </p:spPr>
        <p:txBody>
          <a:bodyPr anchorCtr="0" anchor="t" bIns="91425" lIns="91425" spcFirstLastPara="1" rIns="91425" wrap="square" tIns="91425">
            <a:noAutofit/>
          </a:bodyPr>
          <a:lstStyle/>
          <a:p>
            <a:pPr indent="-333375" lvl="0" marL="457200" rtl="0" algn="l">
              <a:spcBef>
                <a:spcPts val="0"/>
              </a:spcBef>
              <a:spcAft>
                <a:spcPts val="0"/>
              </a:spcAft>
              <a:buSzPts val="1650"/>
              <a:buChar char="●"/>
            </a:pPr>
            <a:r>
              <a:rPr lang="en" sz="1650">
                <a:solidFill>
                  <a:srgbClr val="EEEFFC"/>
                </a:solidFill>
                <a:highlight>
                  <a:srgbClr val="1E1F2A"/>
                </a:highlight>
                <a:latin typeface="Roboto"/>
                <a:ea typeface="Roboto"/>
                <a:cs typeface="Roboto"/>
                <a:sym typeface="Roboto"/>
              </a:rPr>
              <a:t>To use the JMS APIs for sending and receiving messages, follow these general steps:</a:t>
            </a:r>
            <a:endParaRPr sz="1650">
              <a:solidFill>
                <a:srgbClr val="EEEFFC"/>
              </a:solidFill>
              <a:highlight>
                <a:srgbClr val="1E1F2A"/>
              </a:highlight>
              <a:latin typeface="Roboto"/>
              <a:ea typeface="Roboto"/>
              <a:cs typeface="Roboto"/>
              <a:sym typeface="Roboto"/>
            </a:endParaRPr>
          </a:p>
          <a:p>
            <a:pPr indent="0" lvl="0" marL="0" rtl="0" algn="l">
              <a:spcBef>
                <a:spcPts val="1200"/>
              </a:spcBef>
              <a:spcAft>
                <a:spcPts val="0"/>
              </a:spcAft>
              <a:buNone/>
            </a:pPr>
            <a:r>
              <a:rPr lang="en" sz="1650">
                <a:solidFill>
                  <a:srgbClr val="EEEFFC"/>
                </a:solidFill>
                <a:highlight>
                  <a:srgbClr val="1E1F2A"/>
                </a:highlight>
                <a:latin typeface="Roboto"/>
                <a:ea typeface="Roboto"/>
                <a:cs typeface="Roboto"/>
                <a:sym typeface="Roboto"/>
              </a:rPr>
              <a:t>a. Obtain a connection factory: A connection factory is an object that creates connections to the message broker. You can obtain it through JNDI or instantiate it directly.</a:t>
            </a:r>
            <a:endParaRPr sz="1650">
              <a:solidFill>
                <a:srgbClr val="EEEFFC"/>
              </a:solidFill>
              <a:highlight>
                <a:srgbClr val="1E1F2A"/>
              </a:highlight>
              <a:latin typeface="Roboto"/>
              <a:ea typeface="Roboto"/>
              <a:cs typeface="Roboto"/>
              <a:sym typeface="Roboto"/>
            </a:endParaRPr>
          </a:p>
          <a:p>
            <a:pPr indent="0" lvl="0" marL="0" rtl="0" algn="l">
              <a:spcBef>
                <a:spcPts val="1200"/>
              </a:spcBef>
              <a:spcAft>
                <a:spcPts val="0"/>
              </a:spcAft>
              <a:buNone/>
            </a:pPr>
            <a:r>
              <a:rPr lang="en" sz="1650">
                <a:solidFill>
                  <a:srgbClr val="EEEFFC"/>
                </a:solidFill>
                <a:highlight>
                  <a:srgbClr val="1E1F2A"/>
                </a:highlight>
                <a:latin typeface="Roboto"/>
                <a:ea typeface="Roboto"/>
                <a:cs typeface="Roboto"/>
                <a:sym typeface="Roboto"/>
              </a:rPr>
              <a:t>b. Create a connection: Use the connection factory to create a connection to the message broker.</a:t>
            </a:r>
            <a:endParaRPr sz="1650">
              <a:solidFill>
                <a:srgbClr val="EEEFFC"/>
              </a:solidFill>
              <a:highlight>
                <a:srgbClr val="1E1F2A"/>
              </a:highlight>
              <a:latin typeface="Roboto"/>
              <a:ea typeface="Roboto"/>
              <a:cs typeface="Roboto"/>
              <a:sym typeface="Roboto"/>
            </a:endParaRPr>
          </a:p>
          <a:p>
            <a:pPr indent="0" lvl="0" marL="0" rtl="0" algn="l">
              <a:spcBef>
                <a:spcPts val="1200"/>
              </a:spcBef>
              <a:spcAft>
                <a:spcPts val="1200"/>
              </a:spcAft>
              <a:buNone/>
            </a:pPr>
            <a:r>
              <a:rPr lang="en" sz="1650">
                <a:solidFill>
                  <a:srgbClr val="EEEFFC"/>
                </a:solidFill>
                <a:highlight>
                  <a:srgbClr val="1E1F2A"/>
                </a:highlight>
                <a:latin typeface="Roboto"/>
                <a:ea typeface="Roboto"/>
                <a:cs typeface="Roboto"/>
                <a:sym typeface="Roboto"/>
              </a:rPr>
              <a:t>c. Create a session: Establish a session from the connection, which provides a context for producing and consuming messages.</a:t>
            </a:r>
            <a:endParaRPr sz="1650">
              <a:solidFill>
                <a:srgbClr val="EEEFFC"/>
              </a:solidFill>
              <a:highlight>
                <a:srgbClr val="1E1F2A"/>
              </a:highlight>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60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Contd</a:t>
            </a:r>
            <a:endParaRPr/>
          </a:p>
        </p:txBody>
      </p:sp>
      <p:sp>
        <p:nvSpPr>
          <p:cNvPr id="183" name="Google Shape;183;p21"/>
          <p:cNvSpPr txBox="1"/>
          <p:nvPr>
            <p:ph idx="1" type="body"/>
          </p:nvPr>
        </p:nvSpPr>
        <p:spPr>
          <a:xfrm>
            <a:off x="1297500" y="1171575"/>
            <a:ext cx="7038900" cy="330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50">
                <a:solidFill>
                  <a:srgbClr val="EEEFFC"/>
                </a:solidFill>
                <a:highlight>
                  <a:srgbClr val="1E1F2A"/>
                </a:highlight>
                <a:latin typeface="Roboto"/>
                <a:ea typeface="Roboto"/>
                <a:cs typeface="Roboto"/>
                <a:sym typeface="Roboto"/>
              </a:rPr>
              <a:t>d. Create a message producer or consumer: Depending on whether you want to send or receive messages, create a message producer (for sending) or a message consumer (for receiving).</a:t>
            </a:r>
            <a:endParaRPr sz="1650">
              <a:solidFill>
                <a:srgbClr val="EEEFFC"/>
              </a:solidFill>
              <a:highlight>
                <a:srgbClr val="1E1F2A"/>
              </a:highlight>
              <a:latin typeface="Roboto"/>
              <a:ea typeface="Roboto"/>
              <a:cs typeface="Roboto"/>
              <a:sym typeface="Roboto"/>
            </a:endParaRPr>
          </a:p>
          <a:p>
            <a:pPr indent="0" lvl="0" marL="0" rtl="0" algn="l">
              <a:spcBef>
                <a:spcPts val="1200"/>
              </a:spcBef>
              <a:spcAft>
                <a:spcPts val="0"/>
              </a:spcAft>
              <a:buNone/>
            </a:pPr>
            <a:r>
              <a:rPr lang="en" sz="1650">
                <a:solidFill>
                  <a:srgbClr val="EEEFFC"/>
                </a:solidFill>
                <a:highlight>
                  <a:srgbClr val="1E1F2A"/>
                </a:highlight>
                <a:latin typeface="Roboto"/>
                <a:ea typeface="Roboto"/>
                <a:cs typeface="Roboto"/>
                <a:sym typeface="Roboto"/>
              </a:rPr>
              <a:t>e. Send or receive messages: Use the message producer to send messages to a destination (queue or topic), or use the message consumer to receive messages from a destination.</a:t>
            </a:r>
            <a:endParaRPr sz="1650">
              <a:solidFill>
                <a:srgbClr val="EEEFFC"/>
              </a:solidFill>
              <a:highlight>
                <a:srgbClr val="1E1F2A"/>
              </a:highlight>
              <a:latin typeface="Roboto"/>
              <a:ea typeface="Roboto"/>
              <a:cs typeface="Roboto"/>
              <a:sym typeface="Roboto"/>
            </a:endParaRPr>
          </a:p>
          <a:p>
            <a:pPr indent="0" lvl="0" marL="0" rtl="0" algn="l">
              <a:spcBef>
                <a:spcPts val="1200"/>
              </a:spcBef>
              <a:spcAft>
                <a:spcPts val="0"/>
              </a:spcAft>
              <a:buNone/>
            </a:pPr>
            <a:r>
              <a:rPr lang="en" sz="1650">
                <a:solidFill>
                  <a:srgbClr val="EEEFFC"/>
                </a:solidFill>
                <a:highlight>
                  <a:srgbClr val="1E1F2A"/>
                </a:highlight>
                <a:latin typeface="Roboto"/>
                <a:ea typeface="Roboto"/>
                <a:cs typeface="Roboto"/>
                <a:sym typeface="Roboto"/>
              </a:rPr>
              <a:t>f. Close resources: After completing the messaging operations, close the session, connection, and other resources to release them.</a:t>
            </a:r>
            <a:endParaRPr sz="1650">
              <a:solidFill>
                <a:srgbClr val="EEEFFC"/>
              </a:solidFill>
              <a:highlight>
                <a:srgbClr val="1E1F2A"/>
              </a:highlight>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